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94" r:id="rId2"/>
    <p:sldId id="300" r:id="rId3"/>
    <p:sldId id="295" r:id="rId4"/>
    <p:sldId id="301" r:id="rId5"/>
    <p:sldId id="260" r:id="rId6"/>
    <p:sldId id="258" r:id="rId7"/>
    <p:sldId id="262" r:id="rId8"/>
    <p:sldId id="299" r:id="rId9"/>
    <p:sldId id="275" r:id="rId10"/>
    <p:sldId id="281" r:id="rId11"/>
    <p:sldId id="261" r:id="rId12"/>
    <p:sldId id="276" r:id="rId13"/>
    <p:sldId id="263" r:id="rId14"/>
    <p:sldId id="290" r:id="rId15"/>
    <p:sldId id="291" r:id="rId16"/>
    <p:sldId id="274" r:id="rId17"/>
    <p:sldId id="266" r:id="rId18"/>
    <p:sldId id="284" r:id="rId19"/>
    <p:sldId id="278" r:id="rId20"/>
    <p:sldId id="282" r:id="rId21"/>
    <p:sldId id="283" r:id="rId22"/>
    <p:sldId id="279" r:id="rId23"/>
    <p:sldId id="280" r:id="rId24"/>
    <p:sldId id="271" r:id="rId25"/>
    <p:sldId id="292" r:id="rId26"/>
    <p:sldId id="268" r:id="rId27"/>
    <p:sldId id="264" r:id="rId28"/>
    <p:sldId id="270" r:id="rId29"/>
    <p:sldId id="302" r:id="rId30"/>
    <p:sldId id="306" r:id="rId31"/>
    <p:sldId id="308" r:id="rId32"/>
    <p:sldId id="305" r:id="rId33"/>
    <p:sldId id="297" r:id="rId34"/>
    <p:sldId id="303" r:id="rId35"/>
    <p:sldId id="307" r:id="rId36"/>
    <p:sldId id="304" r:id="rId37"/>
    <p:sldId id="277" r:id="rId38"/>
    <p:sldId id="293" r:id="rId39"/>
    <p:sldId id="28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14417-D193-4502-B642-075A5A936449}" v="938" dt="2018-06-08T00:25:35.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snapToGrid="0">
      <p:cViewPr varScale="1">
        <p:scale>
          <a:sx n="110" d="100"/>
          <a:sy n="110"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891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434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7752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68528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58245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4785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725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7823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514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131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286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771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984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5244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5463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846CE7D5-CF57-46EF-B807-FDD0502418D4}" type="datetimeFigureOut">
              <a:rPr lang="en-US" smtClean="0"/>
              <a:t>7/24/2018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0478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932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46CE7D5-CF57-46EF-B807-FDD0502418D4}" type="datetimeFigureOut">
              <a:rPr lang="en-US" smtClean="0"/>
              <a:t>7/24/2018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55043515"/>
      </p:ext>
    </p:extLst>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3350B-5CDD-4BE5-BA3F-353467F71A58}"/>
              </a:ext>
            </a:extLst>
          </p:cNvPr>
          <p:cNvSpPr>
            <a:spLocks noGrp="1"/>
          </p:cNvSpPr>
          <p:nvPr>
            <p:ph type="ctrTitle"/>
          </p:nvPr>
        </p:nvSpPr>
        <p:spPr>
          <a:xfrm>
            <a:off x="1393080" y="38100"/>
            <a:ext cx="8825658" cy="2409009"/>
          </a:xfrm>
        </p:spPr>
        <p:txBody>
          <a:bodyPr/>
          <a:lstStyle/>
          <a:p>
            <a:pPr algn="ctr"/>
            <a:r>
              <a:rPr lang="en-US" dirty="0" smtClean="0"/>
              <a:t>Watt You Pay For</a:t>
            </a:r>
            <a:endParaRPr lang="en-US" dirty="0"/>
          </a:p>
        </p:txBody>
      </p:sp>
      <p:sp>
        <p:nvSpPr>
          <p:cNvPr id="3" name="Subtitle 2">
            <a:extLst>
              <a:ext uri="{FF2B5EF4-FFF2-40B4-BE49-F238E27FC236}">
                <a16:creationId xmlns:a16="http://schemas.microsoft.com/office/drawing/2014/main" xmlns="" id="{E4F258CE-B225-4EBE-93EB-E73EE2C49E35}"/>
              </a:ext>
            </a:extLst>
          </p:cNvPr>
          <p:cNvSpPr>
            <a:spLocks noGrp="1"/>
          </p:cNvSpPr>
          <p:nvPr>
            <p:ph type="subTitle" idx="1"/>
          </p:nvPr>
        </p:nvSpPr>
        <p:spPr>
          <a:xfrm>
            <a:off x="964455" y="3567704"/>
            <a:ext cx="9473358" cy="2433045"/>
          </a:xfrm>
        </p:spPr>
        <p:txBody>
          <a:bodyPr>
            <a:normAutofit/>
          </a:bodyPr>
          <a:lstStyle/>
          <a:p>
            <a:pPr algn="ctr"/>
            <a:r>
              <a:rPr lang="en-US" dirty="0"/>
              <a:t>GROUP 10</a:t>
            </a:r>
          </a:p>
          <a:p>
            <a:pPr algn="ctr"/>
            <a:r>
              <a:rPr lang="en-US" dirty="0"/>
              <a:t>Adam </a:t>
            </a:r>
            <a:r>
              <a:rPr lang="en-US" dirty="0" err="1"/>
              <a:t>althar</a:t>
            </a:r>
            <a:endParaRPr lang="en-US" dirty="0"/>
          </a:p>
          <a:p>
            <a:pPr algn="ctr"/>
            <a:r>
              <a:rPr lang="en-US" dirty="0"/>
              <a:t>Charles </a:t>
            </a:r>
            <a:r>
              <a:rPr lang="en-US" dirty="0" err="1"/>
              <a:t>desowitz</a:t>
            </a:r>
            <a:endParaRPr lang="en-US" dirty="0"/>
          </a:p>
          <a:p>
            <a:pPr algn="ctr"/>
            <a:r>
              <a:rPr lang="en-US" dirty="0"/>
              <a:t>Jonathan Killeen</a:t>
            </a:r>
          </a:p>
          <a:p>
            <a:pPr algn="ctr"/>
            <a:r>
              <a:rPr lang="en-US" dirty="0"/>
              <a:t>Anders hauge</a:t>
            </a:r>
          </a:p>
          <a:p>
            <a:pPr algn="ctr"/>
            <a:endParaRPr lang="en-US" dirty="0"/>
          </a:p>
        </p:txBody>
      </p:sp>
    </p:spTree>
    <p:extLst>
      <p:ext uri="{BB962C8B-B14F-4D97-AF65-F5344CB8AC3E}">
        <p14:creationId xmlns:p14="http://schemas.microsoft.com/office/powerpoint/2010/main" val="3343897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900646-64A4-46A1-B873-7D8A5EE35A1C}"/>
              </a:ext>
            </a:extLst>
          </p:cNvPr>
          <p:cNvSpPr>
            <a:spLocks noGrp="1"/>
          </p:cNvSpPr>
          <p:nvPr>
            <p:ph type="title"/>
          </p:nvPr>
        </p:nvSpPr>
        <p:spPr/>
        <p:txBody>
          <a:bodyPr/>
          <a:lstStyle/>
          <a:p>
            <a:r>
              <a:rPr lang="en-US"/>
              <a:t>Why </a:t>
            </a:r>
            <a:r>
              <a:rPr lang="en-US">
                <a:solidFill>
                  <a:srgbClr val="EBEBEB"/>
                </a:solidFill>
              </a:rPr>
              <a:t>Wi-Fi</a:t>
            </a:r>
            <a:endParaRPr lang="en-US" err="1">
              <a:solidFill>
                <a:schemeClr val="tx1"/>
              </a:solidFill>
            </a:endParaRPr>
          </a:p>
        </p:txBody>
      </p:sp>
      <p:sp>
        <p:nvSpPr>
          <p:cNvPr id="3" name="Content Placeholder 2">
            <a:extLst>
              <a:ext uri="{FF2B5EF4-FFF2-40B4-BE49-F238E27FC236}">
                <a16:creationId xmlns:a16="http://schemas.microsoft.com/office/drawing/2014/main" xmlns="" id="{A19E6F38-FEF1-4668-B7D1-16B88164738D}"/>
              </a:ext>
            </a:extLst>
          </p:cNvPr>
          <p:cNvSpPr>
            <a:spLocks noGrp="1"/>
          </p:cNvSpPr>
          <p:nvPr>
            <p:ph idx="1"/>
          </p:nvPr>
        </p:nvSpPr>
        <p:spPr/>
        <p:txBody>
          <a:bodyPr vert="horz" lIns="91440" tIns="45720" rIns="91440" bIns="45720" rtlCol="0" anchor="t">
            <a:normAutofit fontScale="92500" lnSpcReduction="10000"/>
          </a:bodyPr>
          <a:lstStyle/>
          <a:p>
            <a:r>
              <a:rPr lang="en-US" dirty="0"/>
              <a:t>Wi-Fi </a:t>
            </a:r>
            <a:r>
              <a:rPr lang="en-US" dirty="0" smtClean="0"/>
              <a:t>is not </a:t>
            </a:r>
            <a:r>
              <a:rPr lang="en-US" dirty="0"/>
              <a:t>the only wireless communication protocol</a:t>
            </a:r>
          </a:p>
          <a:p>
            <a:r>
              <a:rPr lang="en-US" dirty="0"/>
              <a:t>Bluetooth</a:t>
            </a:r>
          </a:p>
          <a:p>
            <a:pPr lvl="1"/>
            <a:r>
              <a:rPr lang="en-US" dirty="0"/>
              <a:t>Lower-Power Consumption </a:t>
            </a:r>
          </a:p>
          <a:p>
            <a:pPr lvl="1"/>
            <a:r>
              <a:rPr lang="en-US" dirty="0"/>
              <a:t>Physical Interference</a:t>
            </a:r>
          </a:p>
          <a:p>
            <a:r>
              <a:rPr lang="en-US" dirty="0"/>
              <a:t>NFC</a:t>
            </a:r>
          </a:p>
          <a:p>
            <a:pPr lvl="1"/>
            <a:r>
              <a:rPr lang="en-US" dirty="0"/>
              <a:t>Major Range Limitations</a:t>
            </a:r>
          </a:p>
          <a:p>
            <a:r>
              <a:rPr lang="en-US" dirty="0"/>
              <a:t>ZigBee</a:t>
            </a:r>
          </a:p>
          <a:p>
            <a:pPr lvl="1"/>
            <a:r>
              <a:rPr lang="en-US" dirty="0"/>
              <a:t>Complex when not interacting exclusively with other </a:t>
            </a:r>
            <a:r>
              <a:rPr lang="en-US" dirty="0" err="1"/>
              <a:t>XBee</a:t>
            </a:r>
            <a:r>
              <a:rPr lang="en-US" dirty="0"/>
              <a:t> devices</a:t>
            </a:r>
          </a:p>
          <a:p>
            <a:r>
              <a:rPr lang="en-US" dirty="0"/>
              <a:t>Wi-Fi </a:t>
            </a:r>
          </a:p>
          <a:p>
            <a:pPr lvl="1"/>
            <a:r>
              <a:rPr lang="en-US" dirty="0"/>
              <a:t>Provides built in collision detection and avoidance</a:t>
            </a:r>
          </a:p>
          <a:p>
            <a:pPr lvl="1"/>
            <a:r>
              <a:rPr lang="en-US" dirty="0"/>
              <a:t>Scalability</a:t>
            </a:r>
          </a:p>
          <a:p>
            <a:pPr marL="0" indent="0">
              <a:buNone/>
            </a:pPr>
            <a:endParaRPr lang="en-US" dirty="0"/>
          </a:p>
        </p:txBody>
      </p:sp>
      <p:pic>
        <p:nvPicPr>
          <p:cNvPr id="6" name="Picture 6" descr="A picture containing clipart&#10;&#10;Description generated with high confidence">
            <a:extLst>
              <a:ext uri="{FF2B5EF4-FFF2-40B4-BE49-F238E27FC236}">
                <a16:creationId xmlns:a16="http://schemas.microsoft.com/office/drawing/2014/main" xmlns="" id="{C37AE600-D9A2-4D9D-9F37-60878502C945}"/>
              </a:ext>
            </a:extLst>
          </p:cNvPr>
          <p:cNvPicPr>
            <a:picLocks noChangeAspect="1"/>
          </p:cNvPicPr>
          <p:nvPr/>
        </p:nvPicPr>
        <p:blipFill>
          <a:blip r:embed="rId2"/>
          <a:stretch>
            <a:fillRect/>
          </a:stretch>
        </p:blipFill>
        <p:spPr>
          <a:xfrm>
            <a:off x="9417353" y="1308318"/>
            <a:ext cx="2743200" cy="1773936"/>
          </a:xfrm>
          <a:prstGeom prst="rect">
            <a:avLst/>
          </a:prstGeom>
        </p:spPr>
      </p:pic>
      <p:pic>
        <p:nvPicPr>
          <p:cNvPr id="8" name="Picture 8" descr="A close up of a sign&#10;&#10;Description generated with very high confidence">
            <a:extLst>
              <a:ext uri="{FF2B5EF4-FFF2-40B4-BE49-F238E27FC236}">
                <a16:creationId xmlns:a16="http://schemas.microsoft.com/office/drawing/2014/main" xmlns="" id="{0CDCA14A-BBE1-4021-A8A4-663220E57555}"/>
              </a:ext>
            </a:extLst>
          </p:cNvPr>
          <p:cNvPicPr>
            <a:picLocks noChangeAspect="1"/>
          </p:cNvPicPr>
          <p:nvPr/>
        </p:nvPicPr>
        <p:blipFill>
          <a:blip r:embed="rId3"/>
          <a:stretch>
            <a:fillRect/>
          </a:stretch>
        </p:blipFill>
        <p:spPr>
          <a:xfrm>
            <a:off x="9736440" y="3258155"/>
            <a:ext cx="2105025" cy="2857500"/>
          </a:xfrm>
          <a:prstGeom prst="rect">
            <a:avLst/>
          </a:prstGeom>
        </p:spPr>
      </p:pic>
    </p:spTree>
    <p:extLst>
      <p:ext uri="{BB962C8B-B14F-4D97-AF65-F5344CB8AC3E}">
        <p14:creationId xmlns:p14="http://schemas.microsoft.com/office/powerpoint/2010/main" val="3156150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6BCA4D-105A-494C-984D-4D95CF37AE73}"/>
              </a:ext>
            </a:extLst>
          </p:cNvPr>
          <p:cNvSpPr>
            <a:spLocks noGrp="1"/>
          </p:cNvSpPr>
          <p:nvPr>
            <p:ph type="title"/>
          </p:nvPr>
        </p:nvSpPr>
        <p:spPr/>
        <p:txBody>
          <a:bodyPr/>
          <a:lstStyle/>
          <a:p>
            <a:r>
              <a:rPr lang="en-US"/>
              <a:t>ESP 8266-01S Wi-Fi Module</a:t>
            </a:r>
          </a:p>
        </p:txBody>
      </p:sp>
      <p:pic>
        <p:nvPicPr>
          <p:cNvPr id="5" name="Content Placeholder 4">
            <a:extLst>
              <a:ext uri="{FF2B5EF4-FFF2-40B4-BE49-F238E27FC236}">
                <a16:creationId xmlns:a16="http://schemas.microsoft.com/office/drawing/2014/main" xmlns="" id="{DF35CB91-EF57-488C-B3AB-57A8D6D02B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18656" y="1292413"/>
            <a:ext cx="2987645" cy="2240733"/>
          </a:xfrm>
        </p:spPr>
      </p:pic>
      <p:sp>
        <p:nvSpPr>
          <p:cNvPr id="7" name="TextBox 6">
            <a:extLst>
              <a:ext uri="{FF2B5EF4-FFF2-40B4-BE49-F238E27FC236}">
                <a16:creationId xmlns:a16="http://schemas.microsoft.com/office/drawing/2014/main" xmlns="" id="{F91D3A7C-BC8E-4C8C-9A09-6DDD71441F5F}"/>
              </a:ext>
            </a:extLst>
          </p:cNvPr>
          <p:cNvSpPr txBox="1"/>
          <p:nvPr/>
        </p:nvSpPr>
        <p:spPr>
          <a:xfrm>
            <a:off x="646111" y="1562470"/>
            <a:ext cx="5690587" cy="923330"/>
          </a:xfrm>
          <a:prstGeom prst="rect">
            <a:avLst/>
          </a:prstGeom>
          <a:noFill/>
        </p:spPr>
        <p:txBody>
          <a:bodyPr wrap="square" rtlCol="0" anchor="t">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graphicFrame>
        <p:nvGraphicFramePr>
          <p:cNvPr id="8" name="Table 7">
            <a:extLst>
              <a:ext uri="{FF2B5EF4-FFF2-40B4-BE49-F238E27FC236}">
                <a16:creationId xmlns:a16="http://schemas.microsoft.com/office/drawing/2014/main" xmlns="" id="{D52451C7-D807-4F93-BC09-956DFA6661A0}"/>
              </a:ext>
            </a:extLst>
          </p:cNvPr>
          <p:cNvGraphicFramePr>
            <a:graphicFrameLocks noGrp="1"/>
          </p:cNvGraphicFramePr>
          <p:nvPr>
            <p:extLst>
              <p:ext uri="{D42A27DB-BD31-4B8C-83A1-F6EECF244321}">
                <p14:modId xmlns:p14="http://schemas.microsoft.com/office/powerpoint/2010/main" val="1092528837"/>
              </p:ext>
            </p:extLst>
          </p:nvPr>
        </p:nvGraphicFramePr>
        <p:xfrm>
          <a:off x="7924276" y="3737353"/>
          <a:ext cx="3506850" cy="2783375"/>
        </p:xfrm>
        <a:graphic>
          <a:graphicData uri="http://schemas.openxmlformats.org/drawingml/2006/table">
            <a:tbl>
              <a:tblPr firstRow="1" bandRow="1">
                <a:tableStyleId>{5C22544A-7EE6-4342-B048-85BDC9FD1C3A}</a:tableStyleId>
              </a:tblPr>
              <a:tblGrid>
                <a:gridCol w="1753425">
                  <a:extLst>
                    <a:ext uri="{9D8B030D-6E8A-4147-A177-3AD203B41FA5}">
                      <a16:colId xmlns:a16="http://schemas.microsoft.com/office/drawing/2014/main" xmlns="" val="3479950359"/>
                    </a:ext>
                  </a:extLst>
                </a:gridCol>
                <a:gridCol w="1753425">
                  <a:extLst>
                    <a:ext uri="{9D8B030D-6E8A-4147-A177-3AD203B41FA5}">
                      <a16:colId xmlns:a16="http://schemas.microsoft.com/office/drawing/2014/main" xmlns="" val="4145663087"/>
                    </a:ext>
                  </a:extLst>
                </a:gridCol>
              </a:tblGrid>
              <a:tr h="346073">
                <a:tc>
                  <a:txBody>
                    <a:bodyPr/>
                    <a:lstStyle/>
                    <a:p>
                      <a:pPr>
                        <a:buNone/>
                      </a:pPr>
                      <a:r>
                        <a:rPr lang="en-US"/>
                        <a:t>Manufacturer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err="1">
                          <a:solidFill>
                            <a:srgbClr val="FFFFFF"/>
                          </a:solidFill>
                          <a:latin typeface="+mn-lt"/>
                          <a:ea typeface="+mn-ea"/>
                          <a:cs typeface="+mn-cs"/>
                        </a:rPr>
                        <a:t>Makerfocus</a:t>
                      </a:r>
                      <a:r>
                        <a:rPr lang="en-US" sz="1800" b="1" kern="1200">
                          <a:solidFill>
                            <a:srgbClr val="FFFFFF"/>
                          </a:solidFill>
                          <a:latin typeface="+mn-lt"/>
                          <a:ea typeface="+mn-ea"/>
                          <a:cs typeface="+mn-cs"/>
                        </a:rPr>
                        <a:t> </a:t>
                      </a:r>
                      <a:endParaRPr lang="en-US" sz="1800" b="1" kern="1200">
                        <a:solidFill>
                          <a:schemeClr val="lt1"/>
                        </a:solidFill>
                        <a:latin typeface="+mn-lt"/>
                        <a:ea typeface="+mn-ea"/>
                        <a:cs typeface="+mn-cs"/>
                      </a:endParaRPr>
                    </a:p>
                  </a:txBody>
                  <a:tcPr/>
                </a:tc>
                <a:extLst>
                  <a:ext uri="{0D108BD9-81ED-4DB2-BD59-A6C34878D82A}">
                    <a16:rowId xmlns:a16="http://schemas.microsoft.com/office/drawing/2014/main" xmlns="" val="1868314805"/>
                  </a:ext>
                </a:extLst>
              </a:tr>
              <a:tr h="346073">
                <a:tc>
                  <a:txBody>
                    <a:bodyPr/>
                    <a:lstStyle/>
                    <a:p>
                      <a:pPr>
                        <a:buNone/>
                      </a:pPr>
                      <a:r>
                        <a:rPr lang="en-US"/>
                        <a:t>Price</a:t>
                      </a:r>
                    </a:p>
                  </a:txBody>
                  <a:tcPr/>
                </a:tc>
                <a:tc>
                  <a:txBody>
                    <a:bodyPr/>
                    <a:lstStyle/>
                    <a:p>
                      <a:pPr>
                        <a:buNone/>
                      </a:pPr>
                      <a:r>
                        <a:rPr lang="en-US"/>
                        <a:t>$3.25</a:t>
                      </a:r>
                    </a:p>
                  </a:txBody>
                  <a:tcPr/>
                </a:tc>
                <a:extLst>
                  <a:ext uri="{0D108BD9-81ED-4DB2-BD59-A6C34878D82A}">
                    <a16:rowId xmlns:a16="http://schemas.microsoft.com/office/drawing/2014/main" xmlns="" val="1898709764"/>
                  </a:ext>
                </a:extLst>
              </a:tr>
              <a:tr h="605628">
                <a:tc>
                  <a:txBody>
                    <a:bodyPr/>
                    <a:lstStyle/>
                    <a:p>
                      <a:pPr>
                        <a:buNone/>
                      </a:pPr>
                      <a:r>
                        <a:rPr lang="en-US"/>
                        <a:t>Operating Voltage</a:t>
                      </a:r>
                    </a:p>
                  </a:txBody>
                  <a:tcPr/>
                </a:tc>
                <a:tc>
                  <a:txBody>
                    <a:bodyPr/>
                    <a:lstStyle/>
                    <a:p>
                      <a:pPr>
                        <a:buNone/>
                      </a:pPr>
                      <a:r>
                        <a:rPr lang="en-US"/>
                        <a:t>3.3 V</a:t>
                      </a:r>
                    </a:p>
                  </a:txBody>
                  <a:tcPr/>
                </a:tc>
                <a:extLst>
                  <a:ext uri="{0D108BD9-81ED-4DB2-BD59-A6C34878D82A}">
                    <a16:rowId xmlns:a16="http://schemas.microsoft.com/office/drawing/2014/main" xmlns="" val="252876984"/>
                  </a:ext>
                </a:extLst>
              </a:tr>
              <a:tr h="346073">
                <a:tc>
                  <a:txBody>
                    <a:bodyPr/>
                    <a:lstStyle/>
                    <a:p>
                      <a:pPr>
                        <a:buNone/>
                      </a:pPr>
                      <a:r>
                        <a:rPr lang="en-US"/>
                        <a:t>Flash Memory</a:t>
                      </a:r>
                    </a:p>
                  </a:txBody>
                  <a:tcPr/>
                </a:tc>
                <a:tc>
                  <a:txBody>
                    <a:bodyPr/>
                    <a:lstStyle/>
                    <a:p>
                      <a:pPr>
                        <a:buNone/>
                      </a:pPr>
                      <a:r>
                        <a:rPr lang="en-US"/>
                        <a:t>1 MiB</a:t>
                      </a:r>
                    </a:p>
                  </a:txBody>
                  <a:tcPr/>
                </a:tc>
                <a:extLst>
                  <a:ext uri="{0D108BD9-81ED-4DB2-BD59-A6C34878D82A}">
                    <a16:rowId xmlns:a16="http://schemas.microsoft.com/office/drawing/2014/main" xmlns="" val="4261556359"/>
                  </a:ext>
                </a:extLst>
              </a:tr>
              <a:tr h="346073">
                <a:tc>
                  <a:txBody>
                    <a:bodyPr/>
                    <a:lstStyle/>
                    <a:p>
                      <a:pPr>
                        <a:buNone/>
                      </a:pPr>
                      <a:r>
                        <a:rPr lang="en-US"/>
                        <a:t>Pin Count</a:t>
                      </a:r>
                    </a:p>
                  </a:txBody>
                  <a:tcPr/>
                </a:tc>
                <a:tc>
                  <a:txBody>
                    <a:bodyPr/>
                    <a:lstStyle/>
                    <a:p>
                      <a:pPr>
                        <a:buNone/>
                      </a:pPr>
                      <a:r>
                        <a:rPr lang="en-US"/>
                        <a:t>6</a:t>
                      </a:r>
                    </a:p>
                  </a:txBody>
                  <a:tcPr/>
                </a:tc>
                <a:extLst>
                  <a:ext uri="{0D108BD9-81ED-4DB2-BD59-A6C34878D82A}">
                    <a16:rowId xmlns:a16="http://schemas.microsoft.com/office/drawing/2014/main" xmlns="" val="2352140031"/>
                  </a:ext>
                </a:extLst>
              </a:tr>
              <a:tr h="680255">
                <a:tc>
                  <a:txBody>
                    <a:bodyPr/>
                    <a:lstStyle/>
                    <a:p>
                      <a:pPr>
                        <a:buNone/>
                      </a:pPr>
                      <a:r>
                        <a:rPr lang="en-US"/>
                        <a:t>Dimensions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a:solidFill>
                            <a:srgbClr val="000000"/>
                          </a:solidFill>
                          <a:latin typeface="+mn-lt"/>
                          <a:ea typeface="+mn-ea"/>
                          <a:cs typeface="+mn-cs"/>
                        </a:rPr>
                        <a:t>14.4mm × 24.7mm</a:t>
                      </a:r>
                    </a:p>
                  </a:txBody>
                  <a:tcPr/>
                </a:tc>
                <a:extLst>
                  <a:ext uri="{0D108BD9-81ED-4DB2-BD59-A6C34878D82A}">
                    <a16:rowId xmlns:a16="http://schemas.microsoft.com/office/drawing/2014/main" xmlns="" val="859546769"/>
                  </a:ext>
                </a:extLst>
              </a:tr>
            </a:tbl>
          </a:graphicData>
        </a:graphic>
      </p:graphicFrame>
      <p:cxnSp>
        <p:nvCxnSpPr>
          <p:cNvPr id="10" name="Straight Arrow Connector 9">
            <a:extLst>
              <a:ext uri="{FF2B5EF4-FFF2-40B4-BE49-F238E27FC236}">
                <a16:creationId xmlns:a16="http://schemas.microsoft.com/office/drawing/2014/main" xmlns="" id="{32BB5580-EF4F-4586-80D2-E32C8C9EC0BA}"/>
              </a:ext>
            </a:extLst>
          </p:cNvPr>
          <p:cNvCxnSpPr>
            <a:cxnSpLocks/>
          </p:cNvCxnSpPr>
          <p:nvPr/>
        </p:nvCxnSpPr>
        <p:spPr>
          <a:xfrm>
            <a:off x="8936786" y="3007822"/>
            <a:ext cx="1494824" cy="0"/>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xmlns="" id="{22008B87-6E85-4386-B8C9-9709376F0EB9}"/>
              </a:ext>
            </a:extLst>
          </p:cNvPr>
          <p:cNvSpPr txBox="1"/>
          <p:nvPr/>
        </p:nvSpPr>
        <p:spPr>
          <a:xfrm>
            <a:off x="9269132" y="3007822"/>
            <a:ext cx="899688" cy="276999"/>
          </a:xfrm>
          <a:prstGeom prst="rect">
            <a:avLst/>
          </a:prstGeom>
          <a:noFill/>
        </p:spPr>
        <p:txBody>
          <a:bodyPr wrap="square" rtlCol="0">
            <a:spAutoFit/>
          </a:bodyPr>
          <a:lstStyle/>
          <a:p>
            <a:r>
              <a:rPr lang="en-US" sz="1200">
                <a:solidFill>
                  <a:schemeClr val="dk1"/>
                </a:solidFill>
              </a:rPr>
              <a:t>24.7mm</a:t>
            </a:r>
            <a:endParaRPr lang="en-US" sz="1200"/>
          </a:p>
        </p:txBody>
      </p:sp>
      <p:sp>
        <p:nvSpPr>
          <p:cNvPr id="9" name="Content Placeholder 2">
            <a:extLst>
              <a:ext uri="{FF2B5EF4-FFF2-40B4-BE49-F238E27FC236}">
                <a16:creationId xmlns:a16="http://schemas.microsoft.com/office/drawing/2014/main" xmlns="" id="{8BCA2D46-7001-44C3-9EB4-538B8DF83EAC}"/>
              </a:ext>
            </a:extLst>
          </p:cNvPr>
          <p:cNvSpPr txBox="1">
            <a:spLocks/>
          </p:cNvSpPr>
          <p:nvPr/>
        </p:nvSpPr>
        <p:spPr>
          <a:xfrm>
            <a:off x="847321" y="1639612"/>
            <a:ext cx="5921487" cy="4548124"/>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t>Purpose: </a:t>
            </a:r>
          </a:p>
          <a:p>
            <a:r>
              <a:rPr lang="en-US"/>
              <a:t>Connect Mode: To send to and receive data from the main server</a:t>
            </a:r>
          </a:p>
          <a:p>
            <a:r>
              <a:rPr lang="en-US"/>
              <a:t>Setup Mode: To allow the user to configure the control units settings.</a:t>
            </a:r>
          </a:p>
          <a:p>
            <a:endParaRPr lang="en-US"/>
          </a:p>
          <a:p>
            <a:pPr marL="0" indent="0">
              <a:buNone/>
            </a:pPr>
            <a:r>
              <a:rPr lang="en-US"/>
              <a:t>Advantages:</a:t>
            </a:r>
          </a:p>
          <a:p>
            <a:r>
              <a:rPr lang="en-US"/>
              <a:t>Low idle power consumption</a:t>
            </a:r>
          </a:p>
          <a:p>
            <a:r>
              <a:rPr lang="en-US"/>
              <a:t>Small form factor</a:t>
            </a:r>
          </a:p>
          <a:p>
            <a:r>
              <a:rPr lang="en-US"/>
              <a:t>Low cost</a:t>
            </a:r>
          </a:p>
          <a:p>
            <a:r>
              <a:rPr lang="en-US"/>
              <a:t>Built-in antenna</a:t>
            </a:r>
          </a:p>
          <a:p>
            <a:r>
              <a:rPr lang="en-US"/>
              <a:t>Well documented</a:t>
            </a:r>
          </a:p>
          <a:p>
            <a:endParaRPr lang="en-US"/>
          </a:p>
        </p:txBody>
      </p:sp>
    </p:spTree>
    <p:extLst>
      <p:ext uri="{BB962C8B-B14F-4D97-AF65-F5344CB8AC3E}">
        <p14:creationId xmlns:p14="http://schemas.microsoft.com/office/powerpoint/2010/main" val="1439092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AE1A0-3DFB-4A1F-A043-8EB4086FF8E6}"/>
              </a:ext>
            </a:extLst>
          </p:cNvPr>
          <p:cNvSpPr>
            <a:spLocks noGrp="1"/>
          </p:cNvSpPr>
          <p:nvPr>
            <p:ph type="title"/>
          </p:nvPr>
        </p:nvSpPr>
        <p:spPr>
          <a:xfrm>
            <a:off x="646111" y="452718"/>
            <a:ext cx="9404723" cy="835063"/>
          </a:xfrm>
        </p:spPr>
        <p:txBody>
          <a:bodyPr/>
          <a:lstStyle/>
          <a:p>
            <a:r>
              <a:rPr lang="en-US"/>
              <a:t>Setup Mode</a:t>
            </a:r>
          </a:p>
        </p:txBody>
      </p:sp>
      <p:sp>
        <p:nvSpPr>
          <p:cNvPr id="3" name="Content Placeholder 2">
            <a:extLst>
              <a:ext uri="{FF2B5EF4-FFF2-40B4-BE49-F238E27FC236}">
                <a16:creationId xmlns:a16="http://schemas.microsoft.com/office/drawing/2014/main" xmlns="" id="{6075F650-6E89-480B-A602-67984AA90344}"/>
              </a:ext>
            </a:extLst>
          </p:cNvPr>
          <p:cNvSpPr>
            <a:spLocks noGrp="1"/>
          </p:cNvSpPr>
          <p:nvPr>
            <p:ph idx="1"/>
          </p:nvPr>
        </p:nvSpPr>
        <p:spPr>
          <a:xfrm>
            <a:off x="646111" y="1853247"/>
            <a:ext cx="4564064" cy="4195481"/>
          </a:xfrm>
        </p:spPr>
        <p:txBody>
          <a:bodyPr vert="horz" lIns="91440" tIns="45720" rIns="91440" bIns="45720" rtlCol="0" anchor="t">
            <a:normAutofit/>
          </a:bodyPr>
          <a:lstStyle/>
          <a:p>
            <a:r>
              <a:rPr lang="en-US"/>
              <a:t>Control unit sets up a Wi-Fi access point</a:t>
            </a:r>
          </a:p>
          <a:p>
            <a:r>
              <a:rPr lang="en-US"/>
              <a:t>Wi-Fi enabled devices log onto the control units Wi-Fi network</a:t>
            </a:r>
          </a:p>
          <a:p>
            <a:r>
              <a:rPr lang="en-US"/>
              <a:t>Devices with browsers can then access the control units configuration page</a:t>
            </a:r>
          </a:p>
          <a:p>
            <a:endParaRPr lang="en-US"/>
          </a:p>
        </p:txBody>
      </p:sp>
      <p:sp>
        <p:nvSpPr>
          <p:cNvPr id="4" name="Rectangle 2">
            <a:extLst>
              <a:ext uri="{FF2B5EF4-FFF2-40B4-BE49-F238E27FC236}">
                <a16:creationId xmlns:a16="http://schemas.microsoft.com/office/drawing/2014/main" xmlns="" id="{873BE7DF-1B27-4878-AFCC-94A57A8F8F35}"/>
              </a:ext>
            </a:extLst>
          </p:cNvPr>
          <p:cNvSpPr>
            <a:spLocks noChangeArrowheads="1"/>
          </p:cNvSpPr>
          <p:nvPr/>
        </p:nvSpPr>
        <p:spPr bwMode="auto">
          <a:xfrm>
            <a:off x="6296024" y="2238374"/>
            <a:ext cx="188234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xmlns="" id="{BF05DB4B-23CA-491A-A849-926F9EA9DAF8}"/>
              </a:ext>
            </a:extLst>
          </p:cNvPr>
          <p:cNvSpPr>
            <a:spLocks noChangeArrowheads="1"/>
          </p:cNvSpPr>
          <p:nvPr/>
        </p:nvSpPr>
        <p:spPr bwMode="auto">
          <a:xfrm>
            <a:off x="6455145" y="1853247"/>
            <a:ext cx="144831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xmlns="" id="{DE96B1C7-9077-42E8-81C7-F9234459141D}"/>
              </a:ext>
            </a:extLst>
          </p:cNvPr>
          <p:cNvPicPr>
            <a:picLocks noChangeAspect="1"/>
          </p:cNvPicPr>
          <p:nvPr/>
        </p:nvPicPr>
        <p:blipFill>
          <a:blip r:embed="rId2"/>
          <a:stretch>
            <a:fillRect/>
          </a:stretch>
        </p:blipFill>
        <p:spPr>
          <a:xfrm>
            <a:off x="6667558" y="1486353"/>
            <a:ext cx="3971867" cy="2902181"/>
          </a:xfrm>
          <a:prstGeom prst="rect">
            <a:avLst/>
          </a:prstGeom>
        </p:spPr>
      </p:pic>
      <p:pic>
        <p:nvPicPr>
          <p:cNvPr id="9" name="picture">
            <a:extLst>
              <a:ext uri="{FF2B5EF4-FFF2-40B4-BE49-F238E27FC236}">
                <a16:creationId xmlns:a16="http://schemas.microsoft.com/office/drawing/2014/main" xmlns="" id="{1C887492-9082-49BF-BC3A-BDF206C7220D}"/>
              </a:ext>
            </a:extLst>
          </p:cNvPr>
          <p:cNvPicPr/>
          <p:nvPr/>
        </p:nvPicPr>
        <p:blipFill>
          <a:blip r:embed="rId3">
            <a:extLst>
              <a:ext uri="{28A0092B-C50C-407E-A947-70E740481C1C}">
                <a14:useLocalDpi xmlns:a14="http://schemas.microsoft.com/office/drawing/2010/main" val="0"/>
              </a:ext>
            </a:extLst>
          </a:blip>
          <a:srcRect l="2951" r="33680" b="63580"/>
          <a:stretch>
            <a:fillRect/>
          </a:stretch>
        </p:blipFill>
        <p:spPr>
          <a:xfrm>
            <a:off x="3533774" y="4587107"/>
            <a:ext cx="5524500" cy="1785620"/>
          </a:xfrm>
          <a:prstGeom prst="rect">
            <a:avLst/>
          </a:prstGeom>
        </p:spPr>
      </p:pic>
    </p:spTree>
    <p:extLst>
      <p:ext uri="{BB962C8B-B14F-4D97-AF65-F5344CB8AC3E}">
        <p14:creationId xmlns:p14="http://schemas.microsoft.com/office/powerpoint/2010/main" val="3173147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AE1A0-3DFB-4A1F-A043-8EB4086FF8E6}"/>
              </a:ext>
            </a:extLst>
          </p:cNvPr>
          <p:cNvSpPr>
            <a:spLocks noGrp="1"/>
          </p:cNvSpPr>
          <p:nvPr>
            <p:ph type="title"/>
          </p:nvPr>
        </p:nvSpPr>
        <p:spPr/>
        <p:txBody>
          <a:bodyPr/>
          <a:lstStyle/>
          <a:p>
            <a:r>
              <a:rPr lang="en-US"/>
              <a:t>Connect Mode</a:t>
            </a:r>
          </a:p>
        </p:txBody>
      </p:sp>
      <p:sp>
        <p:nvSpPr>
          <p:cNvPr id="3" name="Content Placeholder 2">
            <a:extLst>
              <a:ext uri="{FF2B5EF4-FFF2-40B4-BE49-F238E27FC236}">
                <a16:creationId xmlns:a16="http://schemas.microsoft.com/office/drawing/2014/main" xmlns="" id="{6075F650-6E89-480B-A602-67984AA90344}"/>
              </a:ext>
            </a:extLst>
          </p:cNvPr>
          <p:cNvSpPr>
            <a:spLocks noGrp="1"/>
          </p:cNvSpPr>
          <p:nvPr>
            <p:ph idx="1"/>
          </p:nvPr>
        </p:nvSpPr>
        <p:spPr>
          <a:xfrm>
            <a:off x="1103312" y="2052918"/>
            <a:ext cx="4352925" cy="4195481"/>
          </a:xfrm>
        </p:spPr>
        <p:txBody>
          <a:bodyPr vert="horz" lIns="91440" tIns="45720" rIns="91440" bIns="45720" rtlCol="0" anchor="t">
            <a:normAutofit/>
          </a:bodyPr>
          <a:lstStyle/>
          <a:p>
            <a:r>
              <a:rPr lang="en-US"/>
              <a:t>Control unit connects to the Wi-Fi station specified in its configuration (EEPROM)</a:t>
            </a:r>
          </a:p>
          <a:p>
            <a:r>
              <a:rPr lang="en-US"/>
              <a:t>Control unit connects to the main server and begins sending power usage data</a:t>
            </a:r>
          </a:p>
          <a:p>
            <a:r>
              <a:rPr lang="en-US"/>
              <a:t>Control unit can receive commands from the main server</a:t>
            </a:r>
          </a:p>
        </p:txBody>
      </p:sp>
      <p:sp>
        <p:nvSpPr>
          <p:cNvPr id="4" name="Rectangle 2">
            <a:extLst>
              <a:ext uri="{FF2B5EF4-FFF2-40B4-BE49-F238E27FC236}">
                <a16:creationId xmlns:a16="http://schemas.microsoft.com/office/drawing/2014/main" xmlns="" id="{873BE7DF-1B27-4878-AFCC-94A57A8F8F35}"/>
              </a:ext>
            </a:extLst>
          </p:cNvPr>
          <p:cNvSpPr>
            <a:spLocks noChangeArrowheads="1"/>
          </p:cNvSpPr>
          <p:nvPr/>
        </p:nvSpPr>
        <p:spPr bwMode="auto">
          <a:xfrm>
            <a:off x="6296024" y="2238374"/>
            <a:ext cx="188234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xmlns="" id="{BF05DB4B-23CA-491A-A849-926F9EA9DAF8}"/>
              </a:ext>
            </a:extLst>
          </p:cNvPr>
          <p:cNvSpPr>
            <a:spLocks noChangeArrowheads="1"/>
          </p:cNvSpPr>
          <p:nvPr/>
        </p:nvSpPr>
        <p:spPr bwMode="auto">
          <a:xfrm>
            <a:off x="6455145" y="1853247"/>
            <a:ext cx="144831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xmlns="" id="{43902BCA-1318-49BD-B2BC-2F0B8C304CCA}"/>
              </a:ext>
            </a:extLst>
          </p:cNvPr>
          <p:cNvPicPr>
            <a:picLocks noChangeAspect="1"/>
          </p:cNvPicPr>
          <p:nvPr/>
        </p:nvPicPr>
        <p:blipFill>
          <a:blip r:embed="rId2"/>
          <a:stretch>
            <a:fillRect/>
          </a:stretch>
        </p:blipFill>
        <p:spPr>
          <a:xfrm>
            <a:off x="5540366" y="1709950"/>
            <a:ext cx="5724905" cy="4376524"/>
          </a:xfrm>
          <a:prstGeom prst="rect">
            <a:avLst/>
          </a:prstGeom>
        </p:spPr>
      </p:pic>
    </p:spTree>
    <p:extLst>
      <p:ext uri="{BB962C8B-B14F-4D97-AF65-F5344CB8AC3E}">
        <p14:creationId xmlns:p14="http://schemas.microsoft.com/office/powerpoint/2010/main" val="2990066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C05A1-34F6-4FAF-9C2E-8615F45AB3E2}"/>
              </a:ext>
            </a:extLst>
          </p:cNvPr>
          <p:cNvSpPr>
            <a:spLocks noGrp="1"/>
          </p:cNvSpPr>
          <p:nvPr>
            <p:ph type="title"/>
          </p:nvPr>
        </p:nvSpPr>
        <p:spPr/>
        <p:txBody>
          <a:bodyPr/>
          <a:lstStyle/>
          <a:p>
            <a:r>
              <a:rPr lang="en-US"/>
              <a:t>Wi-Fi Module Issues</a:t>
            </a:r>
          </a:p>
        </p:txBody>
      </p:sp>
      <p:sp>
        <p:nvSpPr>
          <p:cNvPr id="3" name="Content Placeholder 2">
            <a:extLst>
              <a:ext uri="{FF2B5EF4-FFF2-40B4-BE49-F238E27FC236}">
                <a16:creationId xmlns:a16="http://schemas.microsoft.com/office/drawing/2014/main" xmlns="" id="{82CE7979-4E78-40B5-A6AD-76C8594CA8C8}"/>
              </a:ext>
            </a:extLst>
          </p:cNvPr>
          <p:cNvSpPr>
            <a:spLocks noGrp="1"/>
          </p:cNvSpPr>
          <p:nvPr>
            <p:ph idx="1"/>
          </p:nvPr>
        </p:nvSpPr>
        <p:spPr/>
        <p:txBody>
          <a:bodyPr vert="horz" lIns="91440" tIns="45720" rIns="91440" bIns="45720" rtlCol="0" anchor="t">
            <a:normAutofit/>
          </a:bodyPr>
          <a:lstStyle/>
          <a:p>
            <a:pPr marL="0" indent="0">
              <a:buNone/>
            </a:pPr>
            <a:r>
              <a:rPr lang="en-US" dirty="0"/>
              <a:t>Problem:</a:t>
            </a:r>
          </a:p>
          <a:p>
            <a:r>
              <a:rPr lang="en-US" dirty="0"/>
              <a:t>Wi-Fi module operates on 3.3 volts. The ATMega2560 operates on 5</a:t>
            </a:r>
            <a:r>
              <a:rPr lang="en-US" dirty="0" smtClean="0"/>
              <a:t> </a:t>
            </a:r>
            <a:r>
              <a:rPr lang="en-US" dirty="0"/>
              <a:t>volts. Digital communication between two devices may damage the ESP8266 if a 5 volt signal is sent to it.</a:t>
            </a:r>
          </a:p>
          <a:p>
            <a:endParaRPr lang="en-US" dirty="0"/>
          </a:p>
          <a:p>
            <a:pPr marL="0" indent="0">
              <a:buNone/>
            </a:pPr>
            <a:r>
              <a:rPr lang="en-US" dirty="0" smtClean="0"/>
              <a:t>First Solution:</a:t>
            </a:r>
            <a:endParaRPr lang="en-US" dirty="0"/>
          </a:p>
          <a:p>
            <a:r>
              <a:rPr lang="en-US" dirty="0"/>
              <a:t>Use a bidirectional logic level shifter that can raise the 3.3 volt signal to 5 volts and lower the 5 volt signal to 3.3 volts</a:t>
            </a:r>
            <a:r>
              <a:rPr lang="en-US" dirty="0" smtClean="0"/>
              <a:t>.</a:t>
            </a:r>
          </a:p>
          <a:p>
            <a:pPr marL="0" indent="0">
              <a:buNone/>
            </a:pPr>
            <a:r>
              <a:rPr lang="en-US" dirty="0" smtClean="0"/>
              <a:t>End Solution:</a:t>
            </a:r>
          </a:p>
          <a:p>
            <a:r>
              <a:rPr lang="en-US" dirty="0" smtClean="0"/>
              <a:t>Use a voltage divider for MCU transmit pin.</a:t>
            </a:r>
            <a:endParaRPr lang="en-US" dirty="0"/>
          </a:p>
        </p:txBody>
      </p:sp>
    </p:spTree>
    <p:extLst>
      <p:ext uri="{BB962C8B-B14F-4D97-AF65-F5344CB8AC3E}">
        <p14:creationId xmlns:p14="http://schemas.microsoft.com/office/powerpoint/2010/main" val="2976547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BDB90-C203-4FAC-ADB8-3E4C58AA63F7}"/>
              </a:ext>
            </a:extLst>
          </p:cNvPr>
          <p:cNvSpPr>
            <a:spLocks noGrp="1"/>
          </p:cNvSpPr>
          <p:nvPr>
            <p:ph type="title"/>
          </p:nvPr>
        </p:nvSpPr>
        <p:spPr/>
        <p:txBody>
          <a:bodyPr/>
          <a:lstStyle/>
          <a:p>
            <a:r>
              <a:rPr lang="en-US"/>
              <a:t>TXB0108 Level Shifter</a:t>
            </a:r>
          </a:p>
        </p:txBody>
      </p:sp>
      <p:sp>
        <p:nvSpPr>
          <p:cNvPr id="3" name="Content Placeholder 2">
            <a:extLst>
              <a:ext uri="{FF2B5EF4-FFF2-40B4-BE49-F238E27FC236}">
                <a16:creationId xmlns:a16="http://schemas.microsoft.com/office/drawing/2014/main" xmlns="" id="{7B3FCB09-D766-4FDB-BD90-E759F8C92D13}"/>
              </a:ext>
            </a:extLst>
          </p:cNvPr>
          <p:cNvSpPr>
            <a:spLocks noGrp="1"/>
          </p:cNvSpPr>
          <p:nvPr>
            <p:ph idx="1"/>
          </p:nvPr>
        </p:nvSpPr>
        <p:spPr>
          <a:xfrm>
            <a:off x="448260" y="2039549"/>
            <a:ext cx="5350436" cy="4195481"/>
          </a:xfrm>
        </p:spPr>
        <p:txBody>
          <a:bodyPr vert="horz" lIns="91440" tIns="45720" rIns="91440" bIns="45720" rtlCol="0" anchor="t">
            <a:normAutofit/>
          </a:bodyPr>
          <a:lstStyle/>
          <a:p>
            <a:pPr marL="0" indent="0">
              <a:buNone/>
            </a:pPr>
            <a:r>
              <a:rPr lang="en-US"/>
              <a:t>Purpose: </a:t>
            </a:r>
          </a:p>
          <a:p>
            <a:r>
              <a:rPr lang="en-US"/>
              <a:t>To safely allow communication between the Wi-Fi module and MCU.</a:t>
            </a:r>
          </a:p>
          <a:p>
            <a:pPr marL="0" indent="0">
              <a:buNone/>
            </a:pPr>
            <a:endParaRPr lang="en-US"/>
          </a:p>
          <a:p>
            <a:pPr marL="0" indent="0">
              <a:buNone/>
            </a:pPr>
            <a:r>
              <a:rPr lang="en-US"/>
              <a:t>Advantages:</a:t>
            </a:r>
          </a:p>
          <a:p>
            <a:r>
              <a:rPr lang="en-US"/>
              <a:t>Small package size.</a:t>
            </a:r>
          </a:p>
          <a:p>
            <a:r>
              <a:rPr lang="en-US"/>
              <a:t>8 logic level shifters.</a:t>
            </a:r>
          </a:p>
          <a:p>
            <a:r>
              <a:rPr lang="en-US"/>
              <a:t>Wide voltage range</a:t>
            </a:r>
          </a:p>
          <a:p>
            <a:r>
              <a:rPr lang="en-US"/>
              <a:t>Extremely fast data transmission rate</a:t>
            </a:r>
          </a:p>
          <a:p>
            <a:pPr marL="0" indent="0">
              <a:buNone/>
            </a:pPr>
            <a:endParaRPr lang="en-US"/>
          </a:p>
        </p:txBody>
      </p:sp>
      <p:graphicFrame>
        <p:nvGraphicFramePr>
          <p:cNvPr id="4" name="Table 4">
            <a:extLst>
              <a:ext uri="{FF2B5EF4-FFF2-40B4-BE49-F238E27FC236}">
                <a16:creationId xmlns:a16="http://schemas.microsoft.com/office/drawing/2014/main" xmlns="" id="{CDDA1BF3-6529-4979-A3F4-7E4D2E1D9214}"/>
              </a:ext>
            </a:extLst>
          </p:cNvPr>
          <p:cNvGraphicFramePr>
            <a:graphicFrameLocks noGrp="1"/>
          </p:cNvGraphicFramePr>
          <p:nvPr>
            <p:extLst>
              <p:ext uri="{D42A27DB-BD31-4B8C-83A1-F6EECF244321}">
                <p14:modId xmlns:p14="http://schemas.microsoft.com/office/powerpoint/2010/main" val="1485474983"/>
              </p:ext>
            </p:extLst>
          </p:nvPr>
        </p:nvGraphicFramePr>
        <p:xfrm>
          <a:off x="7678812" y="3754636"/>
          <a:ext cx="3710778" cy="3004712"/>
        </p:xfrm>
        <a:graphic>
          <a:graphicData uri="http://schemas.openxmlformats.org/drawingml/2006/table">
            <a:tbl>
              <a:tblPr firstRow="1" bandRow="1">
                <a:tableStyleId>{5C22544A-7EE6-4342-B048-85BDC9FD1C3A}</a:tableStyleId>
              </a:tblPr>
              <a:tblGrid>
                <a:gridCol w="1855389">
                  <a:extLst>
                    <a:ext uri="{9D8B030D-6E8A-4147-A177-3AD203B41FA5}">
                      <a16:colId xmlns:a16="http://schemas.microsoft.com/office/drawing/2014/main" xmlns="" val="2204164421"/>
                    </a:ext>
                  </a:extLst>
                </a:gridCol>
                <a:gridCol w="1855389">
                  <a:extLst>
                    <a:ext uri="{9D8B030D-6E8A-4147-A177-3AD203B41FA5}">
                      <a16:colId xmlns:a16="http://schemas.microsoft.com/office/drawing/2014/main" xmlns="" val="173502088"/>
                    </a:ext>
                  </a:extLst>
                </a:gridCol>
              </a:tblGrid>
              <a:tr h="467894">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xmlns="" val="3688181576"/>
                  </a:ext>
                </a:extLst>
              </a:tr>
              <a:tr h="414421">
                <a:tc>
                  <a:txBody>
                    <a:bodyPr/>
                    <a:lstStyle/>
                    <a:p>
                      <a:pPr>
                        <a:buNone/>
                      </a:pPr>
                      <a:r>
                        <a:rPr lang="en-US"/>
                        <a:t>Cost</a:t>
                      </a:r>
                    </a:p>
                  </a:txBody>
                  <a:tcPr/>
                </a:tc>
                <a:tc>
                  <a:txBody>
                    <a:bodyPr/>
                    <a:lstStyle/>
                    <a:p>
                      <a:pPr>
                        <a:buNone/>
                      </a:pPr>
                      <a:r>
                        <a:rPr lang="en-US"/>
                        <a:t>$1.51</a:t>
                      </a:r>
                    </a:p>
                  </a:txBody>
                  <a:tcPr/>
                </a:tc>
                <a:extLst>
                  <a:ext uri="{0D108BD9-81ED-4DB2-BD59-A6C34878D82A}">
                    <a16:rowId xmlns:a16="http://schemas.microsoft.com/office/drawing/2014/main" xmlns="" val="892487308"/>
                  </a:ext>
                </a:extLst>
              </a:tr>
              <a:tr h="427789">
                <a:tc>
                  <a:txBody>
                    <a:bodyPr/>
                    <a:lstStyle/>
                    <a:p>
                      <a:pPr>
                        <a:buNone/>
                      </a:pPr>
                      <a:r>
                        <a:rPr lang="en-US"/>
                        <a:t>Size</a:t>
                      </a:r>
                    </a:p>
                  </a:txBody>
                  <a:tcPr/>
                </a:tc>
                <a:tc>
                  <a:txBody>
                    <a:bodyPr/>
                    <a:lstStyle/>
                    <a:p>
                      <a:pPr>
                        <a:buNone/>
                      </a:pPr>
                      <a:r>
                        <a:rPr lang="en-US"/>
                        <a:t>6.6x6.6 mm</a:t>
                      </a:r>
                    </a:p>
                  </a:txBody>
                  <a:tcPr/>
                </a:tc>
                <a:extLst>
                  <a:ext uri="{0D108BD9-81ED-4DB2-BD59-A6C34878D82A}">
                    <a16:rowId xmlns:a16="http://schemas.microsoft.com/office/drawing/2014/main" xmlns="" val="3925201430"/>
                  </a:ext>
                </a:extLst>
              </a:tr>
              <a:tr h="374315">
                <a:tc>
                  <a:txBody>
                    <a:bodyPr/>
                    <a:lstStyle/>
                    <a:p>
                      <a:pPr>
                        <a:buNone/>
                      </a:pPr>
                      <a:r>
                        <a:rPr lang="en-US"/>
                        <a:t>Max Data rate</a:t>
                      </a:r>
                    </a:p>
                  </a:txBody>
                  <a:tcPr/>
                </a:tc>
                <a:tc>
                  <a:txBody>
                    <a:bodyPr/>
                    <a:lstStyle/>
                    <a:p>
                      <a:pPr>
                        <a:buNone/>
                      </a:pPr>
                      <a:r>
                        <a:rPr lang="en-US"/>
                        <a:t>100 </a:t>
                      </a:r>
                      <a:r>
                        <a:rPr lang="en-US" err="1"/>
                        <a:t>Mbps</a:t>
                      </a:r>
                    </a:p>
                  </a:txBody>
                  <a:tcPr/>
                </a:tc>
                <a:extLst>
                  <a:ext uri="{0D108BD9-81ED-4DB2-BD59-A6C34878D82A}">
                    <a16:rowId xmlns:a16="http://schemas.microsoft.com/office/drawing/2014/main" xmlns="" val="3849638051"/>
                  </a:ext>
                </a:extLst>
              </a:tr>
              <a:tr h="660147">
                <a:tc>
                  <a:txBody>
                    <a:bodyPr/>
                    <a:lstStyle/>
                    <a:p>
                      <a:pPr>
                        <a:buNone/>
                      </a:pPr>
                      <a:r>
                        <a:rPr lang="en-US"/>
                        <a:t>Channel A voltage range</a:t>
                      </a:r>
                    </a:p>
                  </a:txBody>
                  <a:tcPr/>
                </a:tc>
                <a:tc>
                  <a:txBody>
                    <a:bodyPr/>
                    <a:lstStyle/>
                    <a:p>
                      <a:pPr>
                        <a:buNone/>
                      </a:pPr>
                      <a:r>
                        <a:rPr lang="en-US"/>
                        <a:t>1.2-3.6 V</a:t>
                      </a:r>
                    </a:p>
                  </a:txBody>
                  <a:tcPr/>
                </a:tc>
                <a:extLst>
                  <a:ext uri="{0D108BD9-81ED-4DB2-BD59-A6C34878D82A}">
                    <a16:rowId xmlns:a16="http://schemas.microsoft.com/office/drawing/2014/main" xmlns="" val="3188558648"/>
                  </a:ext>
                </a:extLst>
              </a:tr>
              <a:tr h="660146">
                <a:tc>
                  <a:txBody>
                    <a:bodyPr/>
                    <a:lstStyle/>
                    <a:p>
                      <a:pPr lvl="0">
                        <a:buNone/>
                      </a:pPr>
                      <a:r>
                        <a:rPr lang="en-US"/>
                        <a:t>Channel B voltage range</a:t>
                      </a:r>
                    </a:p>
                  </a:txBody>
                  <a:tcPr/>
                </a:tc>
                <a:tc>
                  <a:txBody>
                    <a:bodyPr/>
                    <a:lstStyle/>
                    <a:p>
                      <a:pPr lvl="0">
                        <a:buNone/>
                      </a:pPr>
                      <a:r>
                        <a:rPr lang="en-US"/>
                        <a:t>1.65-5.5 V</a:t>
                      </a:r>
                    </a:p>
                  </a:txBody>
                  <a:tcPr/>
                </a:tc>
                <a:extLst>
                  <a:ext uri="{0D108BD9-81ED-4DB2-BD59-A6C34878D82A}">
                    <a16:rowId xmlns:a16="http://schemas.microsoft.com/office/drawing/2014/main" xmlns="" val="1168878032"/>
                  </a:ext>
                </a:extLst>
              </a:tr>
            </a:tbl>
          </a:graphicData>
        </a:graphic>
      </p:graphicFrame>
      <p:pic>
        <p:nvPicPr>
          <p:cNvPr id="5" name="Picture 5" descr="A picture containing floor, indoor, sitting, black&#10;&#10;Description generated with very high confidence">
            <a:extLst>
              <a:ext uri="{FF2B5EF4-FFF2-40B4-BE49-F238E27FC236}">
                <a16:creationId xmlns:a16="http://schemas.microsoft.com/office/drawing/2014/main" xmlns="" id="{2E521B0E-05FA-446A-9ADF-A7C600028B93}"/>
              </a:ext>
            </a:extLst>
          </p:cNvPr>
          <p:cNvPicPr>
            <a:picLocks noChangeAspect="1"/>
          </p:cNvPicPr>
          <p:nvPr/>
        </p:nvPicPr>
        <p:blipFill rotWithShape="1">
          <a:blip r:embed="rId2"/>
          <a:srcRect l="36752" t="29277" r="9402" b="18631"/>
          <a:stretch/>
        </p:blipFill>
        <p:spPr>
          <a:xfrm>
            <a:off x="7809270" y="1294172"/>
            <a:ext cx="3270551" cy="2374597"/>
          </a:xfrm>
          <a:prstGeom prst="rect">
            <a:avLst/>
          </a:prstGeom>
        </p:spPr>
      </p:pic>
      <p:cxnSp>
        <p:nvCxnSpPr>
          <p:cNvPr id="7" name="Straight Arrow Connector 6">
            <a:extLst>
              <a:ext uri="{FF2B5EF4-FFF2-40B4-BE49-F238E27FC236}">
                <a16:creationId xmlns:a16="http://schemas.microsoft.com/office/drawing/2014/main" xmlns="" id="{B429A72C-DAF8-4EBE-9634-67DAA8F2487B}"/>
              </a:ext>
            </a:extLst>
          </p:cNvPr>
          <p:cNvCxnSpPr/>
          <p:nvPr/>
        </p:nvCxnSpPr>
        <p:spPr>
          <a:xfrm flipV="1">
            <a:off x="7709511" y="3032372"/>
            <a:ext cx="926690" cy="737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203B68C7-F67A-4274-A1FF-BADED3BB93A9}"/>
              </a:ext>
            </a:extLst>
          </p:cNvPr>
          <p:cNvSpPr txBox="1"/>
          <p:nvPr/>
        </p:nvSpPr>
        <p:spPr>
          <a:xfrm>
            <a:off x="6862914" y="324956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6.6 mm</a:t>
            </a:r>
          </a:p>
        </p:txBody>
      </p:sp>
    </p:spTree>
    <p:extLst>
      <p:ext uri="{BB962C8B-B14F-4D97-AF65-F5344CB8AC3E}">
        <p14:creationId xmlns:p14="http://schemas.microsoft.com/office/powerpoint/2010/main" val="1832652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5FB50C-40F4-4F6E-ABB4-9D38F0BCA346}"/>
              </a:ext>
            </a:extLst>
          </p:cNvPr>
          <p:cNvSpPr>
            <a:spLocks noGrp="1"/>
          </p:cNvSpPr>
          <p:nvPr>
            <p:ph type="title"/>
          </p:nvPr>
        </p:nvSpPr>
        <p:spPr>
          <a:xfrm>
            <a:off x="3403807" y="-52691"/>
            <a:ext cx="11298239" cy="1400530"/>
          </a:xfrm>
        </p:spPr>
        <p:txBody>
          <a:bodyPr/>
          <a:lstStyle/>
          <a:p>
            <a:r>
              <a:rPr lang="en-US" dirty="0">
                <a:solidFill>
                  <a:srgbClr val="EBEBEB"/>
                </a:solidFill>
              </a:rPr>
              <a:t>PCB Schematic Design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144" y="647574"/>
            <a:ext cx="9962807" cy="6090577"/>
          </a:xfrm>
          <a:prstGeom prst="rect">
            <a:avLst/>
          </a:prstGeom>
        </p:spPr>
      </p:pic>
    </p:spTree>
    <p:extLst>
      <p:ext uri="{BB962C8B-B14F-4D97-AF65-F5344CB8AC3E}">
        <p14:creationId xmlns:p14="http://schemas.microsoft.com/office/powerpoint/2010/main" val="2882012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5FB50C-40F4-4F6E-ABB4-9D38F0BCA346}"/>
              </a:ext>
            </a:extLst>
          </p:cNvPr>
          <p:cNvSpPr>
            <a:spLocks noGrp="1"/>
          </p:cNvSpPr>
          <p:nvPr>
            <p:ph type="title"/>
          </p:nvPr>
        </p:nvSpPr>
        <p:spPr/>
        <p:txBody>
          <a:bodyPr/>
          <a:lstStyle/>
          <a:p>
            <a:r>
              <a:rPr lang="en-US"/>
              <a:t>Voltage Measuring</a:t>
            </a:r>
          </a:p>
        </p:txBody>
      </p:sp>
      <p:sp>
        <p:nvSpPr>
          <p:cNvPr id="3" name="Content Placeholder 2">
            <a:extLst>
              <a:ext uri="{FF2B5EF4-FFF2-40B4-BE49-F238E27FC236}">
                <a16:creationId xmlns:a16="http://schemas.microsoft.com/office/drawing/2014/main" xmlns="" id="{252DA37C-7A50-4586-8B53-AF9362BD8C8F}"/>
              </a:ext>
            </a:extLst>
          </p:cNvPr>
          <p:cNvSpPr>
            <a:spLocks noGrp="1"/>
          </p:cNvSpPr>
          <p:nvPr>
            <p:ph idx="1"/>
          </p:nvPr>
        </p:nvSpPr>
        <p:spPr>
          <a:xfrm>
            <a:off x="1103312" y="2052918"/>
            <a:ext cx="5251560" cy="4195481"/>
          </a:xfrm>
        </p:spPr>
        <p:txBody>
          <a:bodyPr vert="horz" lIns="91440" tIns="45720" rIns="91440" bIns="45720" rtlCol="0" anchor="t">
            <a:normAutofit fontScale="92500" lnSpcReduction="10000"/>
          </a:bodyPr>
          <a:lstStyle/>
          <a:p>
            <a:r>
              <a:rPr lang="en-US" dirty="0"/>
              <a:t>Voltage from the wall is first scaled from an amplitude of 170 volts  to </a:t>
            </a:r>
            <a:r>
              <a:rPr lang="en-US" dirty="0" smtClean="0"/>
              <a:t>4.75</a:t>
            </a:r>
            <a:endParaRPr lang="en-US" dirty="0"/>
          </a:p>
          <a:p>
            <a:r>
              <a:rPr lang="en-US" dirty="0" smtClean="0"/>
              <a:t>A unity gain buffer is used before the second </a:t>
            </a:r>
            <a:r>
              <a:rPr lang="en-US" dirty="0"/>
              <a:t>voltage </a:t>
            </a:r>
            <a:r>
              <a:rPr lang="en-US" dirty="0" smtClean="0"/>
              <a:t>divider, which </a:t>
            </a:r>
            <a:r>
              <a:rPr lang="en-US" dirty="0"/>
              <a:t>scales the voltage in half  and also shifts the waveform up.</a:t>
            </a:r>
          </a:p>
          <a:p>
            <a:r>
              <a:rPr lang="en-US" dirty="0"/>
              <a:t>The shifted and scaled waveform now has a range between 0 and 5</a:t>
            </a:r>
            <a:r>
              <a:rPr lang="en-US" dirty="0" smtClean="0"/>
              <a:t> </a:t>
            </a:r>
            <a:r>
              <a:rPr lang="en-US" dirty="0"/>
              <a:t>volts.</a:t>
            </a:r>
          </a:p>
          <a:p>
            <a:r>
              <a:rPr lang="en-US" dirty="0"/>
              <a:t>A peak voltage lower than 5 volts allows for grid voltage to vary </a:t>
            </a:r>
            <a:r>
              <a:rPr lang="en-US" dirty="0" smtClean="0"/>
              <a:t>without the ADC reading clipping.</a:t>
            </a:r>
            <a:endParaRPr lang="en-US" dirty="0"/>
          </a:p>
          <a:p>
            <a:r>
              <a:rPr lang="en-US" dirty="0"/>
              <a:t>Zener diode protects MCU from voltage spikes.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871" y="1853248"/>
            <a:ext cx="5500245" cy="2753064"/>
          </a:xfrm>
          <a:prstGeom prst="rect">
            <a:avLst/>
          </a:prstGeom>
        </p:spPr>
      </p:pic>
    </p:spTree>
    <p:extLst>
      <p:ext uri="{BB962C8B-B14F-4D97-AF65-F5344CB8AC3E}">
        <p14:creationId xmlns:p14="http://schemas.microsoft.com/office/powerpoint/2010/main" val="4127541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B5B89B-0DD7-4405-9B12-6742E1C47F63}"/>
              </a:ext>
            </a:extLst>
          </p:cNvPr>
          <p:cNvSpPr>
            <a:spLocks noGrp="1"/>
          </p:cNvSpPr>
          <p:nvPr>
            <p:ph type="title"/>
          </p:nvPr>
        </p:nvSpPr>
        <p:spPr/>
        <p:txBody>
          <a:bodyPr/>
          <a:lstStyle/>
          <a:p>
            <a:r>
              <a:rPr lang="en-US"/>
              <a:t>Current Measuring Difficulties</a:t>
            </a:r>
            <a:endParaRPr lang="en-US" err="1"/>
          </a:p>
        </p:txBody>
      </p:sp>
      <p:sp>
        <p:nvSpPr>
          <p:cNvPr id="3" name="Content Placeholder 2">
            <a:extLst>
              <a:ext uri="{FF2B5EF4-FFF2-40B4-BE49-F238E27FC236}">
                <a16:creationId xmlns:a16="http://schemas.microsoft.com/office/drawing/2014/main" xmlns="" id="{BF6B80D0-7497-4049-B6EF-FE4C115D6744}"/>
              </a:ext>
            </a:extLst>
          </p:cNvPr>
          <p:cNvSpPr>
            <a:spLocks noGrp="1"/>
          </p:cNvSpPr>
          <p:nvPr>
            <p:ph idx="1"/>
          </p:nvPr>
        </p:nvSpPr>
        <p:spPr/>
        <p:txBody>
          <a:bodyPr vert="horz" lIns="91440" tIns="45720" rIns="91440" bIns="45720" rtlCol="0" anchor="t">
            <a:normAutofit/>
          </a:bodyPr>
          <a:lstStyle/>
          <a:p>
            <a:pPr marL="0" indent="0">
              <a:buNone/>
            </a:pPr>
            <a:r>
              <a:rPr lang="en-US" dirty="0" smtClean="0"/>
              <a:t>Problems:</a:t>
            </a:r>
            <a:endParaRPr lang="en-US" dirty="0"/>
          </a:p>
          <a:p>
            <a:r>
              <a:rPr lang="en-US" dirty="0"/>
              <a:t>Shunt voltage needs to be </a:t>
            </a:r>
            <a:r>
              <a:rPr lang="en-US" dirty="0" smtClean="0"/>
              <a:t>small</a:t>
            </a:r>
            <a:endParaRPr lang="en-US" dirty="0"/>
          </a:p>
          <a:p>
            <a:r>
              <a:rPr lang="en-US" dirty="0" smtClean="0"/>
              <a:t>Significant </a:t>
            </a:r>
            <a:r>
              <a:rPr lang="en-US" dirty="0"/>
              <a:t>range will </a:t>
            </a:r>
            <a:r>
              <a:rPr lang="en-US" dirty="0" smtClean="0"/>
              <a:t>be lost from single amplifier</a:t>
            </a:r>
            <a:endParaRPr lang="en-US" dirty="0"/>
          </a:p>
          <a:p>
            <a:pPr marL="0" indent="0">
              <a:buNone/>
            </a:pPr>
            <a:r>
              <a:rPr lang="en-US" dirty="0"/>
              <a:t>Solution:</a:t>
            </a:r>
          </a:p>
          <a:p>
            <a:r>
              <a:rPr lang="en-US" dirty="0"/>
              <a:t>T</a:t>
            </a:r>
            <a:r>
              <a:rPr lang="en-US" dirty="0" smtClean="0"/>
              <a:t>wo </a:t>
            </a:r>
            <a:r>
              <a:rPr lang="en-US" dirty="0"/>
              <a:t>stage amplification </a:t>
            </a:r>
            <a:r>
              <a:rPr lang="en-US" dirty="0" smtClean="0"/>
              <a:t>system</a:t>
            </a:r>
          </a:p>
        </p:txBody>
      </p:sp>
    </p:spTree>
    <p:extLst>
      <p:ext uri="{BB962C8B-B14F-4D97-AF65-F5344CB8AC3E}">
        <p14:creationId xmlns:p14="http://schemas.microsoft.com/office/powerpoint/2010/main" val="1528555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4A236-3B08-418A-BB6A-FADF9E23BB65}"/>
              </a:ext>
            </a:extLst>
          </p:cNvPr>
          <p:cNvSpPr>
            <a:spLocks noGrp="1"/>
          </p:cNvSpPr>
          <p:nvPr>
            <p:ph type="title"/>
          </p:nvPr>
        </p:nvSpPr>
        <p:spPr/>
        <p:txBody>
          <a:bodyPr/>
          <a:lstStyle/>
          <a:p>
            <a:r>
              <a:rPr lang="en-US"/>
              <a:t>Current Measuring</a:t>
            </a:r>
          </a:p>
        </p:txBody>
      </p:sp>
      <p:sp>
        <p:nvSpPr>
          <p:cNvPr id="5" name="Content Placeholder 2">
            <a:extLst>
              <a:ext uri="{FF2B5EF4-FFF2-40B4-BE49-F238E27FC236}">
                <a16:creationId xmlns:a16="http://schemas.microsoft.com/office/drawing/2014/main" xmlns="" id="{91A1F0BF-08A5-4EBE-AFB4-67AB9AF6C9B7}"/>
              </a:ext>
            </a:extLst>
          </p:cNvPr>
          <p:cNvSpPr txBox="1">
            <a:spLocks/>
          </p:cNvSpPr>
          <p:nvPr/>
        </p:nvSpPr>
        <p:spPr>
          <a:xfrm>
            <a:off x="201568" y="1331259"/>
            <a:ext cx="2967760" cy="4847599"/>
          </a:xfrm>
          <a:prstGeom prst="rect">
            <a:avLst/>
          </a:prstGeom>
        </p:spPr>
        <p:txBody>
          <a:bodyPr vert="horz" lIns="91440" tIns="45720" rIns="91440" bIns="45720" rtlCol="0" anchor="t">
            <a:normAutofit fontScale="77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ctr"/>
            <a:endParaRPr lang="en-US" dirty="0"/>
          </a:p>
          <a:p>
            <a:pPr algn="ctr"/>
            <a:r>
              <a:rPr lang="en-US" dirty="0"/>
              <a:t>Two stage  non-inverting amplification allows for accurate current measurements for small loads under 1 amp and large loads over 1 amp.</a:t>
            </a:r>
          </a:p>
          <a:p>
            <a:pPr marL="0" indent="0" algn="ctr">
              <a:buNone/>
            </a:pPr>
            <a:endParaRPr lang="en-US" dirty="0"/>
          </a:p>
          <a:p>
            <a:pPr algn="ctr"/>
            <a:r>
              <a:rPr lang="en-US" dirty="0"/>
              <a:t>First stage </a:t>
            </a:r>
            <a:r>
              <a:rPr lang="en-US" dirty="0" smtClean="0"/>
              <a:t>amplifies</a:t>
            </a:r>
            <a:r>
              <a:rPr lang="en-US" dirty="0"/>
              <a:t> the shunt voltage by 47 for high current.</a:t>
            </a:r>
          </a:p>
          <a:p>
            <a:pPr marL="0" indent="0" algn="ctr">
              <a:buNone/>
            </a:pPr>
            <a:endParaRPr lang="en-US" dirty="0"/>
          </a:p>
          <a:p>
            <a:pPr algn="ctr"/>
            <a:r>
              <a:rPr lang="en-US" dirty="0"/>
              <a:t>Second stage multiplies the shunt voltage by </a:t>
            </a:r>
            <a:r>
              <a:rPr lang="en-US" dirty="0" smtClean="0"/>
              <a:t>a total of 705 </a:t>
            </a:r>
            <a:r>
              <a:rPr lang="en-US" dirty="0"/>
              <a:t>for low current.</a:t>
            </a:r>
          </a:p>
          <a:p>
            <a:pPr marL="0" indent="0" algn="ctr">
              <a:buNone/>
            </a:pPr>
            <a:endParaRPr lang="en-US" dirty="0"/>
          </a:p>
          <a:p>
            <a:pPr algn="ctr"/>
            <a:r>
              <a:rPr lang="en-US" dirty="0"/>
              <a:t>Zener protects MCU </a:t>
            </a:r>
            <a:r>
              <a:rPr lang="en-US" dirty="0" smtClean="0"/>
              <a:t>from </a:t>
            </a:r>
            <a:r>
              <a:rPr lang="en-US" dirty="0"/>
              <a:t>overvoltage.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4543" y="1331258"/>
            <a:ext cx="7110834" cy="4624867"/>
          </a:xfrm>
        </p:spPr>
      </p:pic>
    </p:spTree>
    <p:extLst>
      <p:ext uri="{BB962C8B-B14F-4D97-AF65-F5344CB8AC3E}">
        <p14:creationId xmlns:p14="http://schemas.microsoft.com/office/powerpoint/2010/main" val="3760938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B9C65-DF9D-41F2-9B1D-0BB832FB3F60}"/>
              </a:ext>
            </a:extLst>
          </p:cNvPr>
          <p:cNvSpPr>
            <a:spLocks noGrp="1"/>
          </p:cNvSpPr>
          <p:nvPr>
            <p:ph type="title"/>
          </p:nvPr>
        </p:nvSpPr>
        <p:spPr/>
        <p:txBody>
          <a:bodyPr/>
          <a:lstStyle/>
          <a:p>
            <a:r>
              <a:rPr lang="en-US" sz="4000">
                <a:solidFill>
                  <a:srgbClr val="FFFFFF"/>
                </a:solidFill>
                <a:latin typeface="Calibri Light"/>
                <a:cs typeface="Calibri Light"/>
              </a:rPr>
              <a:t>Motivation</a:t>
            </a:r>
            <a:endParaRPr lang="en-US"/>
          </a:p>
        </p:txBody>
      </p:sp>
      <p:sp>
        <p:nvSpPr>
          <p:cNvPr id="3" name="Content Placeholder 2">
            <a:extLst>
              <a:ext uri="{FF2B5EF4-FFF2-40B4-BE49-F238E27FC236}">
                <a16:creationId xmlns:a16="http://schemas.microsoft.com/office/drawing/2014/main" xmlns="" id="{70BF7C0F-9311-4677-820E-EDAE6ED05F00}"/>
              </a:ext>
            </a:extLst>
          </p:cNvPr>
          <p:cNvSpPr>
            <a:spLocks noGrp="1"/>
          </p:cNvSpPr>
          <p:nvPr>
            <p:ph idx="1"/>
          </p:nvPr>
        </p:nvSpPr>
        <p:spPr/>
        <p:txBody>
          <a:bodyPr/>
          <a:lstStyle/>
          <a:p>
            <a:r>
              <a:rPr lang="en-US" dirty="0"/>
              <a:t>People are becoming more aware of the environmental impact of energy usage.</a:t>
            </a:r>
          </a:p>
          <a:p>
            <a:r>
              <a:rPr lang="en-US" dirty="0"/>
              <a:t>Monitoring energy usage is still quite difficult for home users and most energy measuring devices do not easily centralize the data from outlets, light switches and home thermostats for users to see. </a:t>
            </a:r>
          </a:p>
          <a:p>
            <a:r>
              <a:rPr lang="en-US" dirty="0"/>
              <a:t>Giving users a system that can give clear information on their energy usage from a single device and from the entire system can help users make smarter energy decisions. </a:t>
            </a:r>
            <a:endParaRPr lang="en-US" dirty="0" smtClean="0"/>
          </a:p>
          <a:p>
            <a:r>
              <a:rPr lang="en-US" dirty="0" smtClean="0"/>
              <a:t>Create modules that work with new and preexisting home infrastructures. </a:t>
            </a:r>
            <a:endParaRPr lang="en-US" dirty="0"/>
          </a:p>
          <a:p>
            <a:r>
              <a:rPr lang="en-US" dirty="0"/>
              <a:t>Team member interest in topic</a:t>
            </a:r>
          </a:p>
          <a:p>
            <a:endParaRPr lang="en-US" dirty="0"/>
          </a:p>
        </p:txBody>
      </p:sp>
    </p:spTree>
    <p:extLst>
      <p:ext uri="{BB962C8B-B14F-4D97-AF65-F5344CB8AC3E}">
        <p14:creationId xmlns:p14="http://schemas.microsoft.com/office/powerpoint/2010/main" val="1522107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EB676B-2E23-4C76-9A50-38D398E70604}"/>
              </a:ext>
            </a:extLst>
          </p:cNvPr>
          <p:cNvSpPr>
            <a:spLocks noGrp="1"/>
          </p:cNvSpPr>
          <p:nvPr>
            <p:ph type="title"/>
          </p:nvPr>
        </p:nvSpPr>
        <p:spPr/>
        <p:txBody>
          <a:bodyPr/>
          <a:lstStyle/>
          <a:p>
            <a:r>
              <a:rPr lang="en-US"/>
              <a:t>Current Measuring Considerations</a:t>
            </a:r>
          </a:p>
        </p:txBody>
      </p:sp>
      <p:sp>
        <p:nvSpPr>
          <p:cNvPr id="3" name="Content Placeholder 2">
            <a:extLst>
              <a:ext uri="{FF2B5EF4-FFF2-40B4-BE49-F238E27FC236}">
                <a16:creationId xmlns:a16="http://schemas.microsoft.com/office/drawing/2014/main" xmlns="" id="{CAF23BC1-2291-4A6A-8309-CE610B971AFC}"/>
              </a:ext>
            </a:extLst>
          </p:cNvPr>
          <p:cNvSpPr>
            <a:spLocks noGrp="1"/>
          </p:cNvSpPr>
          <p:nvPr>
            <p:ph idx="1"/>
          </p:nvPr>
        </p:nvSpPr>
        <p:spPr/>
        <p:txBody>
          <a:bodyPr vert="horz" lIns="91440" tIns="45720" rIns="91440" bIns="45720" rtlCol="0" anchor="t">
            <a:normAutofit/>
          </a:bodyPr>
          <a:lstStyle/>
          <a:p>
            <a:r>
              <a:rPr lang="en-US" dirty="0"/>
              <a:t>Need for two stage current amplification creates complications in reading data </a:t>
            </a:r>
          </a:p>
          <a:p>
            <a:pPr lvl="1"/>
            <a:r>
              <a:rPr lang="en-US" dirty="0"/>
              <a:t>Which stage do we read from?</a:t>
            </a:r>
          </a:p>
          <a:p>
            <a:r>
              <a:rPr lang="en-US" dirty="0"/>
              <a:t>Solution: Sample both stages then check values</a:t>
            </a:r>
          </a:p>
          <a:p>
            <a:pPr lvl="1"/>
            <a:r>
              <a:rPr lang="en-US" dirty="0"/>
              <a:t>If low current reading is  </a:t>
            </a:r>
            <a:r>
              <a:rPr lang="en-US" dirty="0" smtClean="0"/>
              <a:t>&gt;0.1V</a:t>
            </a:r>
            <a:r>
              <a:rPr lang="en-US" dirty="0"/>
              <a:t>  and  &lt;</a:t>
            </a:r>
            <a:r>
              <a:rPr lang="en-US" dirty="0" smtClean="0"/>
              <a:t>4.9V </a:t>
            </a:r>
            <a:r>
              <a:rPr lang="en-US" dirty="0"/>
              <a:t>, use low current reading</a:t>
            </a:r>
          </a:p>
          <a:p>
            <a:pPr lvl="1"/>
            <a:r>
              <a:rPr lang="en-US" dirty="0"/>
              <a:t>Otherwise use high current </a:t>
            </a:r>
            <a:r>
              <a:rPr lang="en-US" dirty="0" smtClean="0"/>
              <a:t>reading</a:t>
            </a:r>
            <a:endParaRPr lang="en-US" dirty="0"/>
          </a:p>
          <a:p>
            <a:pPr marL="457200" lvl="1" indent="0">
              <a:buNone/>
            </a:pPr>
            <a:endParaRPr lang="en-US" dirty="0"/>
          </a:p>
        </p:txBody>
      </p:sp>
    </p:spTree>
    <p:extLst>
      <p:ext uri="{BB962C8B-B14F-4D97-AF65-F5344CB8AC3E}">
        <p14:creationId xmlns:p14="http://schemas.microsoft.com/office/powerpoint/2010/main" val="3955382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2BF3A-42E1-43CE-A804-BA73DC645C59}"/>
              </a:ext>
            </a:extLst>
          </p:cNvPr>
          <p:cNvSpPr>
            <a:spLocks noGrp="1"/>
          </p:cNvSpPr>
          <p:nvPr>
            <p:ph type="title"/>
          </p:nvPr>
        </p:nvSpPr>
        <p:spPr/>
        <p:txBody>
          <a:bodyPr/>
          <a:lstStyle/>
          <a:p>
            <a:r>
              <a:rPr lang="en-US" dirty="0"/>
              <a:t>Analog Measurement Philosophy</a:t>
            </a:r>
          </a:p>
        </p:txBody>
      </p:sp>
      <p:sp>
        <p:nvSpPr>
          <p:cNvPr id="3" name="Content Placeholder 2">
            <a:extLst>
              <a:ext uri="{FF2B5EF4-FFF2-40B4-BE49-F238E27FC236}">
                <a16:creationId xmlns:a16="http://schemas.microsoft.com/office/drawing/2014/main" xmlns="" id="{3E7C3045-4D5C-47F3-A764-3F5C23D236B6}"/>
              </a:ext>
            </a:extLst>
          </p:cNvPr>
          <p:cNvSpPr>
            <a:spLocks noGrp="1"/>
          </p:cNvSpPr>
          <p:nvPr>
            <p:ph idx="1"/>
          </p:nvPr>
        </p:nvSpPr>
        <p:spPr>
          <a:xfrm>
            <a:off x="3855" y="1965832"/>
            <a:ext cx="5343370" cy="4402309"/>
          </a:xfrm>
        </p:spPr>
        <p:txBody>
          <a:bodyPr vert="horz" lIns="91440" tIns="45720" rIns="91440" bIns="45720" rtlCol="0" anchor="t">
            <a:normAutofit/>
          </a:bodyPr>
          <a:lstStyle/>
          <a:p>
            <a:r>
              <a:rPr lang="en-US" dirty="0"/>
              <a:t>The more samples taken, the more accurate the data</a:t>
            </a:r>
          </a:p>
          <a:p>
            <a:pPr lvl="1"/>
            <a:r>
              <a:rPr lang="en-US" dirty="0"/>
              <a:t>This has diminishing returns</a:t>
            </a:r>
          </a:p>
          <a:p>
            <a:r>
              <a:rPr lang="en-US" dirty="0"/>
              <a:t>Time the MCU spends doing other tasks is time spent not taking samples</a:t>
            </a:r>
          </a:p>
          <a:p>
            <a:r>
              <a:rPr lang="en-US" dirty="0" smtClean="0"/>
              <a:t>Find </a:t>
            </a:r>
            <a:r>
              <a:rPr lang="en-US" dirty="0"/>
              <a:t>balance between sampling and other important </a:t>
            </a:r>
            <a:r>
              <a:rPr lang="en-US" dirty="0" smtClean="0"/>
              <a:t>tasks</a:t>
            </a:r>
          </a:p>
          <a:p>
            <a:pPr lvl="1"/>
            <a:r>
              <a:rPr lang="en-US" dirty="0" smtClean="0"/>
              <a:t>Solution: Periodic high resolution samples</a:t>
            </a:r>
          </a:p>
          <a:p>
            <a:pPr lvl="1"/>
            <a:r>
              <a:rPr lang="en-US" dirty="0" smtClean="0"/>
              <a:t>Can measure non-ideal sinusoidal waveforms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391" y="1597577"/>
            <a:ext cx="5820878" cy="4365659"/>
          </a:xfrm>
          <a:prstGeom prst="rect">
            <a:avLst/>
          </a:prstGeom>
        </p:spPr>
      </p:pic>
    </p:spTree>
    <p:extLst>
      <p:ext uri="{BB962C8B-B14F-4D97-AF65-F5344CB8AC3E}">
        <p14:creationId xmlns:p14="http://schemas.microsoft.com/office/powerpoint/2010/main" val="1447189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7FCEF-0EE8-45DD-AF17-48CCFC91ABBC}"/>
              </a:ext>
            </a:extLst>
          </p:cNvPr>
          <p:cNvSpPr>
            <a:spLocks noGrp="1"/>
          </p:cNvSpPr>
          <p:nvPr>
            <p:ph type="title"/>
          </p:nvPr>
        </p:nvSpPr>
        <p:spPr/>
        <p:txBody>
          <a:bodyPr/>
          <a:lstStyle/>
          <a:p>
            <a:r>
              <a:rPr lang="en-US">
                <a:solidFill>
                  <a:schemeClr val="tx1"/>
                </a:solidFill>
              </a:rPr>
              <a:t>OAR3R005FLF Shunt Resistor </a:t>
            </a:r>
            <a:endParaRPr lang="en-US">
              <a:solidFill>
                <a:srgbClr val="FFFFFF"/>
              </a:solidFill>
            </a:endParaRPr>
          </a:p>
          <a:p>
            <a:endParaRPr lang="en-US">
              <a:solidFill>
                <a:schemeClr val="tx1"/>
              </a:solidFill>
            </a:endParaRPr>
          </a:p>
          <a:p>
            <a:endParaRPr lang="en-US"/>
          </a:p>
        </p:txBody>
      </p:sp>
      <p:sp>
        <p:nvSpPr>
          <p:cNvPr id="3" name="Content Placeholder 2">
            <a:extLst>
              <a:ext uri="{FF2B5EF4-FFF2-40B4-BE49-F238E27FC236}">
                <a16:creationId xmlns:a16="http://schemas.microsoft.com/office/drawing/2014/main" xmlns="" id="{37A47968-A0ED-40AA-9054-E31E4BCFC7F3}"/>
              </a:ext>
            </a:extLst>
          </p:cNvPr>
          <p:cNvSpPr>
            <a:spLocks noGrp="1"/>
          </p:cNvSpPr>
          <p:nvPr>
            <p:ph idx="1"/>
          </p:nvPr>
        </p:nvSpPr>
        <p:spPr/>
        <p:txBody>
          <a:bodyPr vert="horz" lIns="91440" tIns="45720" rIns="91440" bIns="45720" rtlCol="0" anchor="t">
            <a:normAutofit/>
          </a:bodyPr>
          <a:lstStyle/>
          <a:p>
            <a:pPr marL="0" indent="0">
              <a:buNone/>
            </a:pPr>
            <a:r>
              <a:rPr lang="en-US"/>
              <a:t>Purpose:</a:t>
            </a:r>
          </a:p>
          <a:p>
            <a:r>
              <a:rPr lang="en-US"/>
              <a:t>To convert current into a readable voltage.</a:t>
            </a:r>
          </a:p>
          <a:p>
            <a:pPr marL="0" indent="0">
              <a:buNone/>
            </a:pPr>
            <a:endParaRPr lang="en-US"/>
          </a:p>
          <a:p>
            <a:pPr marL="0" indent="0">
              <a:buNone/>
            </a:pPr>
            <a:r>
              <a:rPr lang="en-US"/>
              <a:t>Advantages:</a:t>
            </a:r>
          </a:p>
          <a:p>
            <a:r>
              <a:rPr lang="en-US"/>
              <a:t>Low cost.</a:t>
            </a:r>
          </a:p>
          <a:p>
            <a:r>
              <a:rPr lang="en-US"/>
              <a:t>Easy to use.</a:t>
            </a:r>
          </a:p>
          <a:p>
            <a:r>
              <a:rPr lang="en-US"/>
              <a:t>Small package size.</a:t>
            </a:r>
          </a:p>
          <a:p>
            <a:r>
              <a:rPr lang="en-US"/>
              <a:t>Constant resistance</a:t>
            </a:r>
          </a:p>
          <a:p>
            <a:endParaRPr lang="en-US"/>
          </a:p>
        </p:txBody>
      </p:sp>
      <p:cxnSp>
        <p:nvCxnSpPr>
          <p:cNvPr id="6" name="Straight Arrow Connector 5">
            <a:extLst>
              <a:ext uri="{FF2B5EF4-FFF2-40B4-BE49-F238E27FC236}">
                <a16:creationId xmlns:a16="http://schemas.microsoft.com/office/drawing/2014/main" xmlns="" id="{C943A4E4-A112-4F8E-B383-399346523E8B}"/>
              </a:ext>
            </a:extLst>
          </p:cNvPr>
          <p:cNvCxnSpPr/>
          <p:nvPr/>
        </p:nvCxnSpPr>
        <p:spPr>
          <a:xfrm flipV="1">
            <a:off x="8573747" y="3370291"/>
            <a:ext cx="1321299" cy="240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5955CC02-AE5A-4D0F-9EC2-1EA173E23C6F}"/>
              </a:ext>
            </a:extLst>
          </p:cNvPr>
          <p:cNvSpPr txBox="1"/>
          <p:nvPr/>
        </p:nvSpPr>
        <p:spPr>
          <a:xfrm>
            <a:off x="7860241" y="341812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11.43 mm</a:t>
            </a:r>
          </a:p>
        </p:txBody>
      </p:sp>
      <p:graphicFrame>
        <p:nvGraphicFramePr>
          <p:cNvPr id="8" name="Table 8">
            <a:extLst>
              <a:ext uri="{FF2B5EF4-FFF2-40B4-BE49-F238E27FC236}">
                <a16:creationId xmlns:a16="http://schemas.microsoft.com/office/drawing/2014/main" xmlns="" id="{972BDDB3-1361-437C-919F-AE8BD1B91B04}"/>
              </a:ext>
            </a:extLst>
          </p:cNvPr>
          <p:cNvGraphicFramePr>
            <a:graphicFrameLocks noGrp="1"/>
          </p:cNvGraphicFramePr>
          <p:nvPr>
            <p:extLst>
              <p:ext uri="{D42A27DB-BD31-4B8C-83A1-F6EECF244321}">
                <p14:modId xmlns:p14="http://schemas.microsoft.com/office/powerpoint/2010/main" val="1678308553"/>
              </p:ext>
            </p:extLst>
          </p:nvPr>
        </p:nvGraphicFramePr>
        <p:xfrm>
          <a:off x="8608255" y="4401238"/>
          <a:ext cx="3043922" cy="2119543"/>
        </p:xfrm>
        <a:graphic>
          <a:graphicData uri="http://schemas.openxmlformats.org/drawingml/2006/table">
            <a:tbl>
              <a:tblPr firstRow="1" bandRow="1">
                <a:tableStyleId>{5C22544A-7EE6-4342-B048-85BDC9FD1C3A}</a:tableStyleId>
              </a:tblPr>
              <a:tblGrid>
                <a:gridCol w="1521961">
                  <a:extLst>
                    <a:ext uri="{9D8B030D-6E8A-4147-A177-3AD203B41FA5}">
                      <a16:colId xmlns:a16="http://schemas.microsoft.com/office/drawing/2014/main" xmlns="" val="1182037611"/>
                    </a:ext>
                  </a:extLst>
                </a:gridCol>
                <a:gridCol w="1521961">
                  <a:extLst>
                    <a:ext uri="{9D8B030D-6E8A-4147-A177-3AD203B41FA5}">
                      <a16:colId xmlns:a16="http://schemas.microsoft.com/office/drawing/2014/main" xmlns="" val="2741982917"/>
                    </a:ext>
                  </a:extLst>
                </a:gridCol>
              </a:tblGrid>
              <a:tr h="515335">
                <a:tc>
                  <a:txBody>
                    <a:bodyPr/>
                    <a:lstStyle/>
                    <a:p>
                      <a:pPr>
                        <a:buNone/>
                      </a:pPr>
                      <a:r>
                        <a:rPr lang="en-US" sz="1400"/>
                        <a:t>Specification</a:t>
                      </a:r>
                    </a:p>
                  </a:txBody>
                  <a:tcPr/>
                </a:tc>
                <a:tc>
                  <a:txBody>
                    <a:bodyPr/>
                    <a:lstStyle/>
                    <a:p>
                      <a:pPr>
                        <a:buNone/>
                      </a:pPr>
                      <a:r>
                        <a:rPr lang="en-US" sz="1400"/>
                        <a:t>Value</a:t>
                      </a:r>
                    </a:p>
                  </a:txBody>
                  <a:tcPr/>
                </a:tc>
                <a:extLst>
                  <a:ext uri="{0D108BD9-81ED-4DB2-BD59-A6C34878D82A}">
                    <a16:rowId xmlns:a16="http://schemas.microsoft.com/office/drawing/2014/main" xmlns="" val="3452339090"/>
                  </a:ext>
                </a:extLst>
              </a:tr>
              <a:tr h="374315">
                <a:tc>
                  <a:txBody>
                    <a:bodyPr/>
                    <a:lstStyle/>
                    <a:p>
                      <a:pPr>
                        <a:buNone/>
                      </a:pPr>
                      <a:r>
                        <a:rPr lang="en-US" sz="1400"/>
                        <a:t>Cost</a:t>
                      </a:r>
                    </a:p>
                  </a:txBody>
                  <a:tcPr/>
                </a:tc>
                <a:tc>
                  <a:txBody>
                    <a:bodyPr/>
                    <a:lstStyle/>
                    <a:p>
                      <a:pPr>
                        <a:buNone/>
                      </a:pPr>
                      <a:r>
                        <a:rPr lang="en-US" sz="1400"/>
                        <a:t>$0.97</a:t>
                      </a:r>
                    </a:p>
                  </a:txBody>
                  <a:tcPr/>
                </a:tc>
                <a:extLst>
                  <a:ext uri="{0D108BD9-81ED-4DB2-BD59-A6C34878D82A}">
                    <a16:rowId xmlns:a16="http://schemas.microsoft.com/office/drawing/2014/main" xmlns="" val="873175632"/>
                  </a:ext>
                </a:extLst>
              </a:tr>
              <a:tr h="414421">
                <a:tc>
                  <a:txBody>
                    <a:bodyPr/>
                    <a:lstStyle/>
                    <a:p>
                      <a:pPr>
                        <a:buNone/>
                      </a:pPr>
                      <a:r>
                        <a:rPr lang="en-US" sz="1400"/>
                        <a:t>Max Current</a:t>
                      </a:r>
                    </a:p>
                  </a:txBody>
                  <a:tcPr/>
                </a:tc>
                <a:tc>
                  <a:txBody>
                    <a:bodyPr/>
                    <a:lstStyle/>
                    <a:p>
                      <a:pPr>
                        <a:buNone/>
                      </a:pPr>
                      <a:r>
                        <a:rPr lang="en-US" sz="1400"/>
                        <a:t>16 Amps</a:t>
                      </a:r>
                    </a:p>
                  </a:txBody>
                  <a:tcPr/>
                </a:tc>
                <a:extLst>
                  <a:ext uri="{0D108BD9-81ED-4DB2-BD59-A6C34878D82A}">
                    <a16:rowId xmlns:a16="http://schemas.microsoft.com/office/drawing/2014/main" xmlns="" val="2447727763"/>
                  </a:ext>
                </a:extLst>
              </a:tr>
              <a:tr h="347578">
                <a:tc>
                  <a:txBody>
                    <a:bodyPr/>
                    <a:lstStyle/>
                    <a:p>
                      <a:pPr lvl="0">
                        <a:buNone/>
                      </a:pPr>
                      <a:r>
                        <a:rPr lang="en-US" sz="1400"/>
                        <a:t>Size</a:t>
                      </a:r>
                    </a:p>
                  </a:txBody>
                  <a:tcPr/>
                </a:tc>
                <a:tc>
                  <a:txBody>
                    <a:bodyPr/>
                    <a:lstStyle/>
                    <a:p>
                      <a:pPr lvl="0">
                        <a:buNone/>
                      </a:pPr>
                      <a:r>
                        <a:rPr lang="en-US" sz="1400"/>
                        <a:t>11.43 mm</a:t>
                      </a:r>
                    </a:p>
                  </a:txBody>
                  <a:tcPr/>
                </a:tc>
                <a:extLst>
                  <a:ext uri="{0D108BD9-81ED-4DB2-BD59-A6C34878D82A}">
                    <a16:rowId xmlns:a16="http://schemas.microsoft.com/office/drawing/2014/main" xmlns="" val="409676532"/>
                  </a:ext>
                </a:extLst>
              </a:tr>
              <a:tr h="467894">
                <a:tc>
                  <a:txBody>
                    <a:bodyPr/>
                    <a:lstStyle/>
                    <a:p>
                      <a:pPr lvl="0">
                        <a:buNone/>
                      </a:pPr>
                      <a:r>
                        <a:rPr lang="en-US" sz="1400"/>
                        <a:t>Resistance</a:t>
                      </a:r>
                    </a:p>
                  </a:txBody>
                  <a:tcPr/>
                </a:tc>
                <a:tc>
                  <a:txBody>
                    <a:bodyPr/>
                    <a:lstStyle/>
                    <a:p>
                      <a:pPr lvl="0">
                        <a:buNone/>
                      </a:pPr>
                      <a:r>
                        <a:rPr lang="en-US" sz="1400"/>
                        <a:t>5 </a:t>
                      </a:r>
                      <a:r>
                        <a:rPr lang="en-US" sz="1400" err="1"/>
                        <a:t>mΩ</a:t>
                      </a:r>
                    </a:p>
                  </a:txBody>
                  <a:tcPr/>
                </a:tc>
                <a:extLst>
                  <a:ext uri="{0D108BD9-81ED-4DB2-BD59-A6C34878D82A}">
                    <a16:rowId xmlns:a16="http://schemas.microsoft.com/office/drawing/2014/main" xmlns="" val="3484229265"/>
                  </a:ext>
                </a:extLst>
              </a:tr>
            </a:tbl>
          </a:graphicData>
        </a:graphic>
      </p:graphicFrame>
      <p:pic>
        <p:nvPicPr>
          <p:cNvPr id="5" name="Picture 8" descr="A picture containing floor, table, indoor, person&#10;&#10;Description generated with very high confidence">
            <a:extLst>
              <a:ext uri="{FF2B5EF4-FFF2-40B4-BE49-F238E27FC236}">
                <a16:creationId xmlns:a16="http://schemas.microsoft.com/office/drawing/2014/main" xmlns="" id="{B83B9BCA-EA0C-43E5-A5BB-FE33832942C3}"/>
              </a:ext>
            </a:extLst>
          </p:cNvPr>
          <p:cNvPicPr>
            <a:picLocks noChangeAspect="1"/>
          </p:cNvPicPr>
          <p:nvPr/>
        </p:nvPicPr>
        <p:blipFill rotWithShape="1">
          <a:blip r:embed="rId2"/>
          <a:srcRect l="38451" t="21554" r="15915" b="28571"/>
          <a:stretch/>
        </p:blipFill>
        <p:spPr>
          <a:xfrm>
            <a:off x="8325639" y="1230851"/>
            <a:ext cx="3381083" cy="2072907"/>
          </a:xfrm>
          <a:prstGeom prst="rect">
            <a:avLst/>
          </a:prstGeom>
        </p:spPr>
      </p:pic>
    </p:spTree>
    <p:extLst>
      <p:ext uri="{BB962C8B-B14F-4D97-AF65-F5344CB8AC3E}">
        <p14:creationId xmlns:p14="http://schemas.microsoft.com/office/powerpoint/2010/main" val="220111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4B384-79A0-4948-A52D-9A424AB4F8C7}"/>
              </a:ext>
            </a:extLst>
          </p:cNvPr>
          <p:cNvSpPr>
            <a:spLocks noGrp="1"/>
          </p:cNvSpPr>
          <p:nvPr>
            <p:ph type="title"/>
          </p:nvPr>
        </p:nvSpPr>
        <p:spPr/>
        <p:txBody>
          <a:bodyPr/>
          <a:lstStyle/>
          <a:p>
            <a:r>
              <a:rPr lang="en-US">
                <a:solidFill>
                  <a:schemeClr val="tx1"/>
                </a:solidFill>
              </a:rPr>
              <a:t>OPA2180IDR Op Amp</a:t>
            </a:r>
          </a:p>
          <a:p>
            <a:endParaRPr lang="en-US"/>
          </a:p>
        </p:txBody>
      </p:sp>
      <p:sp>
        <p:nvSpPr>
          <p:cNvPr id="3" name="Content Placeholder 2">
            <a:extLst>
              <a:ext uri="{FF2B5EF4-FFF2-40B4-BE49-F238E27FC236}">
                <a16:creationId xmlns:a16="http://schemas.microsoft.com/office/drawing/2014/main" xmlns="" id="{1F2C3CE9-792A-404D-AD5C-F6D6CC8A60CA}"/>
              </a:ext>
            </a:extLst>
          </p:cNvPr>
          <p:cNvSpPr>
            <a:spLocks noGrp="1"/>
          </p:cNvSpPr>
          <p:nvPr>
            <p:ph idx="1"/>
          </p:nvPr>
        </p:nvSpPr>
        <p:spPr>
          <a:xfrm>
            <a:off x="1103312" y="2052918"/>
            <a:ext cx="4245145" cy="4195481"/>
          </a:xfrm>
        </p:spPr>
        <p:txBody>
          <a:bodyPr vert="horz" lIns="91440" tIns="45720" rIns="91440" bIns="45720" rtlCol="0" anchor="t">
            <a:normAutofit/>
          </a:bodyPr>
          <a:lstStyle/>
          <a:p>
            <a:pPr marL="0" indent="0">
              <a:buNone/>
            </a:pPr>
            <a:r>
              <a:rPr lang="en-US" dirty="0"/>
              <a:t>Purpose:</a:t>
            </a:r>
          </a:p>
          <a:p>
            <a:r>
              <a:rPr lang="en-US" dirty="0"/>
              <a:t>To amplify the shunt voltage into a range that the utilizes the full range of the ADC.</a:t>
            </a:r>
          </a:p>
          <a:p>
            <a:pPr marL="0" indent="0">
              <a:buNone/>
            </a:pPr>
            <a:r>
              <a:rPr lang="en-US" dirty="0"/>
              <a:t>Advantages:</a:t>
            </a:r>
          </a:p>
          <a:p>
            <a:r>
              <a:rPr lang="en-US" dirty="0"/>
              <a:t>Dual Op amp package gives exact amount </a:t>
            </a:r>
            <a:r>
              <a:rPr lang="en-US" dirty="0" smtClean="0"/>
              <a:t>of high precision </a:t>
            </a:r>
            <a:r>
              <a:rPr lang="en-US" dirty="0"/>
              <a:t>amplifiers needed. </a:t>
            </a:r>
          </a:p>
          <a:p>
            <a:r>
              <a:rPr lang="en-US" dirty="0"/>
              <a:t>Extremely small package size.</a:t>
            </a:r>
          </a:p>
          <a:p>
            <a:r>
              <a:rPr lang="en-US" dirty="0"/>
              <a:t>Very high accuracy.</a:t>
            </a:r>
          </a:p>
        </p:txBody>
      </p:sp>
      <p:graphicFrame>
        <p:nvGraphicFramePr>
          <p:cNvPr id="8" name="Table 8">
            <a:extLst>
              <a:ext uri="{FF2B5EF4-FFF2-40B4-BE49-F238E27FC236}">
                <a16:creationId xmlns:a16="http://schemas.microsoft.com/office/drawing/2014/main" xmlns="" id="{7B6EA608-6E29-4534-BB31-D27635693541}"/>
              </a:ext>
            </a:extLst>
          </p:cNvPr>
          <p:cNvGraphicFramePr>
            <a:graphicFrameLocks noGrp="1"/>
          </p:cNvGraphicFramePr>
          <p:nvPr>
            <p:extLst>
              <p:ext uri="{D42A27DB-BD31-4B8C-83A1-F6EECF244321}">
                <p14:modId xmlns:p14="http://schemas.microsoft.com/office/powerpoint/2010/main" val="417936392"/>
              </p:ext>
            </p:extLst>
          </p:nvPr>
        </p:nvGraphicFramePr>
        <p:xfrm>
          <a:off x="8067212" y="4135634"/>
          <a:ext cx="3378996" cy="2580104"/>
        </p:xfrm>
        <a:graphic>
          <a:graphicData uri="http://schemas.openxmlformats.org/drawingml/2006/table">
            <a:tbl>
              <a:tblPr firstRow="1" bandRow="1">
                <a:tableStyleId>{5C22544A-7EE6-4342-B048-85BDC9FD1C3A}</a:tableStyleId>
              </a:tblPr>
              <a:tblGrid>
                <a:gridCol w="1689498">
                  <a:extLst>
                    <a:ext uri="{9D8B030D-6E8A-4147-A177-3AD203B41FA5}">
                      <a16:colId xmlns:a16="http://schemas.microsoft.com/office/drawing/2014/main" xmlns="" val="718748568"/>
                    </a:ext>
                  </a:extLst>
                </a:gridCol>
                <a:gridCol w="1689498">
                  <a:extLst>
                    <a:ext uri="{9D8B030D-6E8A-4147-A177-3AD203B41FA5}">
                      <a16:colId xmlns:a16="http://schemas.microsoft.com/office/drawing/2014/main" xmlns="" val="4206512943"/>
                    </a:ext>
                  </a:extLst>
                </a:gridCol>
              </a:tblGrid>
              <a:tr h="454526">
                <a:tc>
                  <a:txBody>
                    <a:bodyPr/>
                    <a:lstStyle/>
                    <a:p>
                      <a:pPr>
                        <a:buNone/>
                      </a:pPr>
                      <a:r>
                        <a:rPr lang="en-US" sz="1400"/>
                        <a:t>Specification</a:t>
                      </a:r>
                    </a:p>
                  </a:txBody>
                  <a:tcPr/>
                </a:tc>
                <a:tc>
                  <a:txBody>
                    <a:bodyPr/>
                    <a:lstStyle/>
                    <a:p>
                      <a:pPr>
                        <a:buNone/>
                      </a:pPr>
                      <a:r>
                        <a:rPr lang="en-US" sz="1400"/>
                        <a:t>Value</a:t>
                      </a:r>
                    </a:p>
                  </a:txBody>
                  <a:tcPr/>
                </a:tc>
                <a:extLst>
                  <a:ext uri="{0D108BD9-81ED-4DB2-BD59-A6C34878D82A}">
                    <a16:rowId xmlns:a16="http://schemas.microsoft.com/office/drawing/2014/main" xmlns="" val="104545894"/>
                  </a:ext>
                </a:extLst>
              </a:tr>
              <a:tr h="454526">
                <a:tc>
                  <a:txBody>
                    <a:bodyPr/>
                    <a:lstStyle/>
                    <a:p>
                      <a:pPr>
                        <a:buNone/>
                      </a:pPr>
                      <a:r>
                        <a:rPr lang="en-US" sz="1400"/>
                        <a:t>Cost</a:t>
                      </a:r>
                    </a:p>
                  </a:txBody>
                  <a:tcPr/>
                </a:tc>
                <a:tc>
                  <a:txBody>
                    <a:bodyPr/>
                    <a:lstStyle/>
                    <a:p>
                      <a:pPr>
                        <a:buNone/>
                      </a:pPr>
                      <a:r>
                        <a:rPr lang="en-US" sz="1400"/>
                        <a:t>$2.72</a:t>
                      </a:r>
                    </a:p>
                  </a:txBody>
                  <a:tcPr/>
                </a:tc>
                <a:extLst>
                  <a:ext uri="{0D108BD9-81ED-4DB2-BD59-A6C34878D82A}">
                    <a16:rowId xmlns:a16="http://schemas.microsoft.com/office/drawing/2014/main" xmlns="" val="3113569620"/>
                  </a:ext>
                </a:extLst>
              </a:tr>
              <a:tr h="414421">
                <a:tc>
                  <a:txBody>
                    <a:bodyPr/>
                    <a:lstStyle/>
                    <a:p>
                      <a:pPr>
                        <a:buNone/>
                      </a:pPr>
                      <a:r>
                        <a:rPr lang="en-US" sz="1400"/>
                        <a:t>Size</a:t>
                      </a:r>
                    </a:p>
                  </a:txBody>
                  <a:tcPr/>
                </a:tc>
                <a:tc>
                  <a:txBody>
                    <a:bodyPr/>
                    <a:lstStyle/>
                    <a:p>
                      <a:pPr>
                        <a:buNone/>
                      </a:pPr>
                      <a:r>
                        <a:rPr lang="en-US" sz="1400"/>
                        <a:t>5mmx6.2mm</a:t>
                      </a:r>
                    </a:p>
                  </a:txBody>
                  <a:tcPr/>
                </a:tc>
                <a:extLst>
                  <a:ext uri="{0D108BD9-81ED-4DB2-BD59-A6C34878D82A}">
                    <a16:rowId xmlns:a16="http://schemas.microsoft.com/office/drawing/2014/main" xmlns="" val="2305432404"/>
                  </a:ext>
                </a:extLst>
              </a:tr>
              <a:tr h="427789">
                <a:tc>
                  <a:txBody>
                    <a:bodyPr/>
                    <a:lstStyle/>
                    <a:p>
                      <a:pPr>
                        <a:buNone/>
                      </a:pPr>
                      <a:r>
                        <a:rPr lang="en-US" sz="1400"/>
                        <a:t>Voltage range</a:t>
                      </a:r>
                    </a:p>
                  </a:txBody>
                  <a:tcPr/>
                </a:tc>
                <a:tc>
                  <a:txBody>
                    <a:bodyPr/>
                    <a:lstStyle/>
                    <a:p>
                      <a:pPr>
                        <a:buNone/>
                      </a:pPr>
                      <a:r>
                        <a:rPr lang="en-US" sz="1400"/>
                        <a:t>36 V</a:t>
                      </a:r>
                    </a:p>
                  </a:txBody>
                  <a:tcPr/>
                </a:tc>
                <a:extLst>
                  <a:ext uri="{0D108BD9-81ED-4DB2-BD59-A6C34878D82A}">
                    <a16:rowId xmlns:a16="http://schemas.microsoft.com/office/drawing/2014/main" xmlns="" val="842329510"/>
                  </a:ext>
                </a:extLst>
              </a:tr>
              <a:tr h="414421">
                <a:tc>
                  <a:txBody>
                    <a:bodyPr/>
                    <a:lstStyle/>
                    <a:p>
                      <a:pPr lvl="0">
                        <a:buNone/>
                      </a:pPr>
                      <a:r>
                        <a:rPr lang="en-US" sz="1400"/>
                        <a:t>CMRR</a:t>
                      </a:r>
                    </a:p>
                  </a:txBody>
                  <a:tcPr/>
                </a:tc>
                <a:tc>
                  <a:txBody>
                    <a:bodyPr/>
                    <a:lstStyle/>
                    <a:p>
                      <a:pPr lvl="0">
                        <a:buNone/>
                      </a:pPr>
                      <a:r>
                        <a:rPr lang="en-US" sz="1400"/>
                        <a:t>114 dB</a:t>
                      </a:r>
                    </a:p>
                  </a:txBody>
                  <a:tcPr/>
                </a:tc>
                <a:extLst>
                  <a:ext uri="{0D108BD9-81ED-4DB2-BD59-A6C34878D82A}">
                    <a16:rowId xmlns:a16="http://schemas.microsoft.com/office/drawing/2014/main" xmlns="" val="42594203"/>
                  </a:ext>
                </a:extLst>
              </a:tr>
              <a:tr h="414421">
                <a:tc>
                  <a:txBody>
                    <a:bodyPr/>
                    <a:lstStyle/>
                    <a:p>
                      <a:pPr lvl="0">
                        <a:buNone/>
                      </a:pPr>
                      <a:r>
                        <a:rPr lang="en-US" sz="1400"/>
                        <a:t>Noise</a:t>
                      </a:r>
                    </a:p>
                  </a:txBody>
                  <a:tcPr/>
                </a:tc>
                <a:tc>
                  <a:txBody>
                    <a:bodyPr/>
                    <a:lstStyle/>
                    <a:p>
                      <a:pPr lvl="0">
                        <a:buNone/>
                      </a:pPr>
                      <a:r>
                        <a:rPr lang="en-US" sz="1400"/>
                        <a:t>10nV/Hz^.5</a:t>
                      </a:r>
                    </a:p>
                  </a:txBody>
                  <a:tcPr/>
                </a:tc>
                <a:extLst>
                  <a:ext uri="{0D108BD9-81ED-4DB2-BD59-A6C34878D82A}">
                    <a16:rowId xmlns:a16="http://schemas.microsoft.com/office/drawing/2014/main" xmlns="" val="1823223844"/>
                  </a:ext>
                </a:extLst>
              </a:tr>
            </a:tbl>
          </a:graphicData>
        </a:graphic>
      </p:graphicFrame>
      <p:pic>
        <p:nvPicPr>
          <p:cNvPr id="5" name="Picture 8" descr="A picture containing floor, indoor, table, sitting&#10;&#10;Description generated with very high confidence">
            <a:extLst>
              <a:ext uri="{FF2B5EF4-FFF2-40B4-BE49-F238E27FC236}">
                <a16:creationId xmlns:a16="http://schemas.microsoft.com/office/drawing/2014/main" xmlns="" id="{2E030AFE-1884-4B51-BB17-9C877D3F2506}"/>
              </a:ext>
            </a:extLst>
          </p:cNvPr>
          <p:cNvPicPr>
            <a:picLocks noChangeAspect="1"/>
          </p:cNvPicPr>
          <p:nvPr/>
        </p:nvPicPr>
        <p:blipFill rotWithShape="1">
          <a:blip r:embed="rId2"/>
          <a:srcRect l="35909" t="26076" r="10454" b="18709"/>
          <a:stretch/>
        </p:blipFill>
        <p:spPr>
          <a:xfrm rot="5400000">
            <a:off x="8669828" y="389873"/>
            <a:ext cx="2175393" cy="4004767"/>
          </a:xfrm>
          <a:prstGeom prst="rect">
            <a:avLst/>
          </a:prstGeom>
        </p:spPr>
      </p:pic>
      <p:cxnSp>
        <p:nvCxnSpPr>
          <p:cNvPr id="6" name="Straight Arrow Connector 5">
            <a:extLst>
              <a:ext uri="{FF2B5EF4-FFF2-40B4-BE49-F238E27FC236}">
                <a16:creationId xmlns:a16="http://schemas.microsoft.com/office/drawing/2014/main" xmlns="" id="{40A7AE09-A199-4C73-98DF-C6D270A1A04E}"/>
              </a:ext>
            </a:extLst>
          </p:cNvPr>
          <p:cNvCxnSpPr/>
          <p:nvPr/>
        </p:nvCxnSpPr>
        <p:spPr>
          <a:xfrm>
            <a:off x="8037217" y="2692045"/>
            <a:ext cx="534679" cy="303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0DDB4B1C-9656-4C6C-B4AE-1469C04E5356}"/>
              </a:ext>
            </a:extLst>
          </p:cNvPr>
          <p:cNvSpPr txBox="1"/>
          <p:nvPr/>
        </p:nvSpPr>
        <p:spPr>
          <a:xfrm>
            <a:off x="6931176" y="2808362"/>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5 mm</a:t>
            </a:r>
          </a:p>
        </p:txBody>
      </p:sp>
    </p:spTree>
    <p:extLst>
      <p:ext uri="{BB962C8B-B14F-4D97-AF65-F5344CB8AC3E}">
        <p14:creationId xmlns:p14="http://schemas.microsoft.com/office/powerpoint/2010/main" val="3807756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xmlns="" id="{E730FE87-09A3-4F6B-86F9-51E4C480197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017" b="28931"/>
          <a:stretch/>
        </p:blipFill>
        <p:spPr>
          <a:xfrm>
            <a:off x="7454083" y="1684178"/>
            <a:ext cx="2770188" cy="936012"/>
          </a:xfrm>
        </p:spPr>
      </p:pic>
      <p:sp>
        <p:nvSpPr>
          <p:cNvPr id="2" name="Title 1">
            <a:extLst>
              <a:ext uri="{FF2B5EF4-FFF2-40B4-BE49-F238E27FC236}">
                <a16:creationId xmlns:a16="http://schemas.microsoft.com/office/drawing/2014/main" xmlns="" id="{0A6BCA4D-105A-494C-984D-4D95CF37AE73}"/>
              </a:ext>
            </a:extLst>
          </p:cNvPr>
          <p:cNvSpPr>
            <a:spLocks noGrp="1"/>
          </p:cNvSpPr>
          <p:nvPr>
            <p:ph type="title"/>
          </p:nvPr>
        </p:nvSpPr>
        <p:spPr/>
        <p:txBody>
          <a:bodyPr/>
          <a:lstStyle/>
          <a:p>
            <a:r>
              <a:rPr lang="en-US"/>
              <a:t>DS18B20 Digital Temperature Sensor</a:t>
            </a:r>
            <a:br>
              <a:rPr lang="en-US"/>
            </a:br>
            <a:endParaRPr lang="en-US"/>
          </a:p>
        </p:txBody>
      </p:sp>
      <p:sp>
        <p:nvSpPr>
          <p:cNvPr id="7" name="TextBox 6">
            <a:extLst>
              <a:ext uri="{FF2B5EF4-FFF2-40B4-BE49-F238E27FC236}">
                <a16:creationId xmlns:a16="http://schemas.microsoft.com/office/drawing/2014/main" xmlns="" id="{F91D3A7C-BC8E-4C8C-9A09-6DDD71441F5F}"/>
              </a:ext>
            </a:extLst>
          </p:cNvPr>
          <p:cNvSpPr txBox="1"/>
          <p:nvPr/>
        </p:nvSpPr>
        <p:spPr>
          <a:xfrm>
            <a:off x="646111" y="2248270"/>
            <a:ext cx="5690587" cy="1200329"/>
          </a:xfrm>
          <a:prstGeom prst="rect">
            <a:avLst/>
          </a:prstGeom>
          <a:noFill/>
        </p:spPr>
        <p:txBody>
          <a:bodyPr wrap="square" rtlCol="0" anchor="t">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graphicFrame>
        <p:nvGraphicFramePr>
          <p:cNvPr id="8" name="Table 7">
            <a:extLst>
              <a:ext uri="{FF2B5EF4-FFF2-40B4-BE49-F238E27FC236}">
                <a16:creationId xmlns:a16="http://schemas.microsoft.com/office/drawing/2014/main" xmlns="" id="{D52451C7-D807-4F93-BC09-956DFA6661A0}"/>
              </a:ext>
            </a:extLst>
          </p:cNvPr>
          <p:cNvGraphicFramePr>
            <a:graphicFrameLocks noGrp="1"/>
          </p:cNvGraphicFramePr>
          <p:nvPr>
            <p:extLst>
              <p:ext uri="{D42A27DB-BD31-4B8C-83A1-F6EECF244321}">
                <p14:modId xmlns:p14="http://schemas.microsoft.com/office/powerpoint/2010/main" val="2289410835"/>
              </p:ext>
            </p:extLst>
          </p:nvPr>
        </p:nvGraphicFramePr>
        <p:xfrm>
          <a:off x="6867525" y="2907825"/>
          <a:ext cx="4033861" cy="3463630"/>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xmlns="" val="3479950359"/>
                    </a:ext>
                  </a:extLst>
                </a:gridCol>
                <a:gridCol w="2319361">
                  <a:extLst>
                    <a:ext uri="{9D8B030D-6E8A-4147-A177-3AD203B41FA5}">
                      <a16:colId xmlns:a16="http://schemas.microsoft.com/office/drawing/2014/main" xmlns="" val="4145663087"/>
                    </a:ext>
                  </a:extLst>
                </a:gridCol>
              </a:tblGrid>
              <a:tr h="346073">
                <a:tc>
                  <a:txBody>
                    <a:bodyPr/>
                    <a:lstStyle/>
                    <a:p>
                      <a:pPr>
                        <a:buNone/>
                      </a:pPr>
                      <a:r>
                        <a:rPr lang="en-US"/>
                        <a:t>Manufacturer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a:solidFill>
                            <a:srgbClr val="FFFFFF"/>
                          </a:solidFill>
                          <a:latin typeface="+mn-lt"/>
                          <a:ea typeface="+mn-ea"/>
                          <a:cs typeface="+mn-cs"/>
                        </a:rPr>
                        <a:t>Maxim Integrated </a:t>
                      </a:r>
                      <a:endParaRPr lang="en-US" sz="1800" b="1" kern="1200">
                        <a:solidFill>
                          <a:schemeClr val="lt1"/>
                        </a:solidFill>
                        <a:latin typeface="+mn-lt"/>
                        <a:ea typeface="+mn-ea"/>
                        <a:cs typeface="+mn-cs"/>
                      </a:endParaRPr>
                    </a:p>
                  </a:txBody>
                  <a:tcPr/>
                </a:tc>
                <a:extLst>
                  <a:ext uri="{0D108BD9-81ED-4DB2-BD59-A6C34878D82A}">
                    <a16:rowId xmlns:a16="http://schemas.microsoft.com/office/drawing/2014/main" xmlns="" val="1868314805"/>
                  </a:ext>
                </a:extLst>
              </a:tr>
              <a:tr h="346073">
                <a:tc>
                  <a:txBody>
                    <a:bodyPr/>
                    <a:lstStyle/>
                    <a:p>
                      <a:pPr>
                        <a:buNone/>
                      </a:pPr>
                      <a:r>
                        <a:rPr lang="en-US"/>
                        <a:t>Price</a:t>
                      </a:r>
                    </a:p>
                  </a:txBody>
                  <a:tcPr/>
                </a:tc>
                <a:tc>
                  <a:txBody>
                    <a:bodyPr/>
                    <a:lstStyle/>
                    <a:p>
                      <a:pPr>
                        <a:buNone/>
                      </a:pPr>
                      <a:r>
                        <a:rPr lang="en-US"/>
                        <a:t>$2.77</a:t>
                      </a:r>
                    </a:p>
                  </a:txBody>
                  <a:tcPr/>
                </a:tc>
                <a:extLst>
                  <a:ext uri="{0D108BD9-81ED-4DB2-BD59-A6C34878D82A}">
                    <a16:rowId xmlns:a16="http://schemas.microsoft.com/office/drawing/2014/main" xmlns="" val="1898709764"/>
                  </a:ext>
                </a:extLst>
              </a:tr>
              <a:tr h="605628">
                <a:tc>
                  <a:txBody>
                    <a:bodyPr/>
                    <a:lstStyle/>
                    <a:p>
                      <a:pPr>
                        <a:buNone/>
                      </a:pPr>
                      <a:r>
                        <a:rPr lang="en-US"/>
                        <a:t>Operating Voltage </a:t>
                      </a:r>
                    </a:p>
                  </a:txBody>
                  <a:tcPr/>
                </a:tc>
                <a:tc>
                  <a:txBody>
                    <a:bodyPr/>
                    <a:lstStyle/>
                    <a:p>
                      <a:pPr>
                        <a:buNone/>
                      </a:pPr>
                      <a:r>
                        <a:rPr lang="en-US"/>
                        <a:t>3V to 5.5V</a:t>
                      </a:r>
                    </a:p>
                  </a:txBody>
                  <a:tcPr/>
                </a:tc>
                <a:extLst>
                  <a:ext uri="{0D108BD9-81ED-4DB2-BD59-A6C34878D82A}">
                    <a16:rowId xmlns:a16="http://schemas.microsoft.com/office/drawing/2014/main" xmlns="" val="252876984"/>
                  </a:ext>
                </a:extLst>
              </a:tr>
              <a:tr h="346073">
                <a:tc>
                  <a:txBody>
                    <a:bodyPr/>
                    <a:lstStyle/>
                    <a:p>
                      <a:pPr>
                        <a:buNone/>
                      </a:pPr>
                      <a:r>
                        <a:rPr lang="en-US"/>
                        <a:t>Accuracy</a:t>
                      </a:r>
                    </a:p>
                  </a:txBody>
                  <a:tcPr/>
                </a:tc>
                <a:tc>
                  <a:txBody>
                    <a:bodyPr/>
                    <a:lstStyle/>
                    <a:p>
                      <a:pPr>
                        <a:buNone/>
                      </a:pPr>
                      <a:r>
                        <a:rPr lang="en-US"/>
                        <a:t>+/- 0.5 C</a:t>
                      </a:r>
                    </a:p>
                  </a:txBody>
                  <a:tcPr/>
                </a:tc>
                <a:extLst>
                  <a:ext uri="{0D108BD9-81ED-4DB2-BD59-A6C34878D82A}">
                    <a16:rowId xmlns:a16="http://schemas.microsoft.com/office/drawing/2014/main" xmlns="" val="4261556359"/>
                  </a:ext>
                </a:extLst>
              </a:tr>
              <a:tr h="346073">
                <a:tc>
                  <a:txBody>
                    <a:bodyPr/>
                    <a:lstStyle/>
                    <a:p>
                      <a:pPr>
                        <a:buNone/>
                      </a:pPr>
                      <a:r>
                        <a:rPr lang="en-US"/>
                        <a:t>Pin Count</a:t>
                      </a:r>
                    </a:p>
                  </a:txBody>
                  <a:tcPr/>
                </a:tc>
                <a:tc>
                  <a:txBody>
                    <a:bodyPr/>
                    <a:lstStyle/>
                    <a:p>
                      <a:pPr>
                        <a:buNone/>
                      </a:pPr>
                      <a:r>
                        <a:rPr lang="en-US"/>
                        <a:t>3</a:t>
                      </a:r>
                    </a:p>
                  </a:txBody>
                  <a:tcPr/>
                </a:tc>
                <a:extLst>
                  <a:ext uri="{0D108BD9-81ED-4DB2-BD59-A6C34878D82A}">
                    <a16:rowId xmlns:a16="http://schemas.microsoft.com/office/drawing/2014/main" xmlns="" val="2352140031"/>
                  </a:ext>
                </a:extLst>
              </a:tr>
              <a:tr h="680255">
                <a:tc>
                  <a:txBody>
                    <a:bodyPr/>
                    <a:lstStyle/>
                    <a:p>
                      <a:pPr>
                        <a:buNone/>
                      </a:pPr>
                      <a:r>
                        <a:rPr lang="en-US"/>
                        <a:t>Dimensions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a:solidFill>
                            <a:srgbClr val="000000"/>
                          </a:solidFill>
                          <a:latin typeface="+mn-lt"/>
                          <a:ea typeface="+mn-ea"/>
                          <a:cs typeface="+mn-cs"/>
                        </a:rPr>
                        <a:t>50mm x 18mm</a:t>
                      </a:r>
                    </a:p>
                  </a:txBody>
                  <a:tcPr/>
                </a:tc>
                <a:extLst>
                  <a:ext uri="{0D108BD9-81ED-4DB2-BD59-A6C34878D82A}">
                    <a16:rowId xmlns:a16="http://schemas.microsoft.com/office/drawing/2014/main" xmlns="" val="859546769"/>
                  </a:ext>
                </a:extLst>
              </a:tr>
              <a:tr h="680255">
                <a:tc>
                  <a:txBody>
                    <a:bodyPr/>
                    <a:lstStyle/>
                    <a:p>
                      <a:pPr>
                        <a:buNone/>
                      </a:pPr>
                      <a:r>
                        <a:rPr lang="en-US"/>
                        <a:t>Temperature Range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a:solidFill>
                            <a:srgbClr val="000000"/>
                          </a:solidFill>
                          <a:latin typeface="+mn-lt"/>
                          <a:ea typeface="+mn-ea"/>
                          <a:cs typeface="+mn-cs"/>
                        </a:rPr>
                        <a:t>-55 to 125°C </a:t>
                      </a:r>
                      <a:endParaRPr lang="en-US" sz="1800" kern="1200">
                        <a:solidFill>
                          <a:schemeClr val="dk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a:solidFill>
                          <a:schemeClr val="dk1"/>
                        </a:solidFill>
                        <a:latin typeface="+mn-lt"/>
                        <a:ea typeface="+mn-ea"/>
                        <a:cs typeface="+mn-cs"/>
                      </a:endParaRPr>
                    </a:p>
                  </a:txBody>
                  <a:tcPr/>
                </a:tc>
                <a:extLst>
                  <a:ext uri="{0D108BD9-81ED-4DB2-BD59-A6C34878D82A}">
                    <a16:rowId xmlns:a16="http://schemas.microsoft.com/office/drawing/2014/main" xmlns="" val="3907039747"/>
                  </a:ext>
                </a:extLst>
              </a:tr>
            </a:tbl>
          </a:graphicData>
        </a:graphic>
      </p:graphicFrame>
      <p:cxnSp>
        <p:nvCxnSpPr>
          <p:cNvPr id="10" name="Straight Arrow Connector 9">
            <a:extLst>
              <a:ext uri="{FF2B5EF4-FFF2-40B4-BE49-F238E27FC236}">
                <a16:creationId xmlns:a16="http://schemas.microsoft.com/office/drawing/2014/main" xmlns="" id="{32BB5580-EF4F-4586-80D2-E32C8C9EC0BA}"/>
              </a:ext>
            </a:extLst>
          </p:cNvPr>
          <p:cNvCxnSpPr>
            <a:cxnSpLocks/>
          </p:cNvCxnSpPr>
          <p:nvPr/>
        </p:nvCxnSpPr>
        <p:spPr>
          <a:xfrm>
            <a:off x="8251032" y="2437011"/>
            <a:ext cx="1331118" cy="0"/>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xmlns="" id="{22008B87-6E85-4386-B8C9-9709376F0EB9}"/>
              </a:ext>
            </a:extLst>
          </p:cNvPr>
          <p:cNvSpPr txBox="1"/>
          <p:nvPr/>
        </p:nvSpPr>
        <p:spPr>
          <a:xfrm>
            <a:off x="8561997" y="2389327"/>
            <a:ext cx="899688" cy="276999"/>
          </a:xfrm>
          <a:prstGeom prst="rect">
            <a:avLst/>
          </a:prstGeom>
          <a:noFill/>
        </p:spPr>
        <p:txBody>
          <a:bodyPr wrap="square" rtlCol="0">
            <a:spAutoFit/>
          </a:bodyPr>
          <a:lstStyle/>
          <a:p>
            <a:r>
              <a:rPr lang="en-US" sz="1200">
                <a:solidFill>
                  <a:schemeClr val="dk1"/>
                </a:solidFill>
              </a:rPr>
              <a:t>50 mm</a:t>
            </a:r>
            <a:endParaRPr lang="en-US" sz="1200"/>
          </a:p>
        </p:txBody>
      </p:sp>
      <p:sp>
        <p:nvSpPr>
          <p:cNvPr id="9" name="Content Placeholder 2">
            <a:extLst>
              <a:ext uri="{FF2B5EF4-FFF2-40B4-BE49-F238E27FC236}">
                <a16:creationId xmlns:a16="http://schemas.microsoft.com/office/drawing/2014/main" xmlns="" id="{D7AE55DD-3992-4362-983B-ADC1CEA50EBD}"/>
              </a:ext>
            </a:extLst>
          </p:cNvPr>
          <p:cNvSpPr txBox="1">
            <a:spLocks/>
          </p:cNvSpPr>
          <p:nvPr/>
        </p:nvSpPr>
        <p:spPr>
          <a:xfrm>
            <a:off x="718040" y="1684178"/>
            <a:ext cx="8946541" cy="419548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t>Purpose: </a:t>
            </a:r>
          </a:p>
          <a:p>
            <a:r>
              <a:rPr lang="en-US" dirty="0"/>
              <a:t>Measure ambient room temperature</a:t>
            </a:r>
          </a:p>
          <a:p>
            <a:endParaRPr lang="en-US" dirty="0"/>
          </a:p>
          <a:p>
            <a:pPr marL="0" indent="0">
              <a:buNone/>
            </a:pPr>
            <a:r>
              <a:rPr lang="en-US" dirty="0"/>
              <a:t>Advantages:</a:t>
            </a:r>
          </a:p>
          <a:p>
            <a:r>
              <a:rPr lang="en-US" dirty="0"/>
              <a:t>Easy to use (only 1 data wire)</a:t>
            </a:r>
          </a:p>
          <a:p>
            <a:r>
              <a:rPr lang="en-US" dirty="0"/>
              <a:t>Low idle power</a:t>
            </a:r>
          </a:p>
          <a:p>
            <a:r>
              <a:rPr lang="en-US" dirty="0"/>
              <a:t>High accuracy</a:t>
            </a:r>
          </a:p>
          <a:p>
            <a:r>
              <a:rPr lang="en-US" dirty="0"/>
              <a:t>Small form factor</a:t>
            </a:r>
          </a:p>
          <a:p>
            <a:r>
              <a:rPr lang="en-US" dirty="0"/>
              <a:t>Ample documentation</a:t>
            </a:r>
          </a:p>
        </p:txBody>
      </p:sp>
    </p:spTree>
    <p:extLst>
      <p:ext uri="{BB962C8B-B14F-4D97-AF65-F5344CB8AC3E}">
        <p14:creationId xmlns:p14="http://schemas.microsoft.com/office/powerpoint/2010/main" val="21441519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CBF6F-03FB-4B73-A6EF-4ECD2B66BBFB}"/>
              </a:ext>
            </a:extLst>
          </p:cNvPr>
          <p:cNvSpPr>
            <a:spLocks noGrp="1"/>
          </p:cNvSpPr>
          <p:nvPr>
            <p:ph type="title"/>
          </p:nvPr>
        </p:nvSpPr>
        <p:spPr/>
        <p:txBody>
          <a:bodyPr/>
          <a:lstStyle/>
          <a:p>
            <a:r>
              <a:rPr lang="en-US"/>
              <a:t>LCD vs OLED Display</a:t>
            </a:r>
          </a:p>
        </p:txBody>
      </p:sp>
      <p:sp>
        <p:nvSpPr>
          <p:cNvPr id="3" name="Content Placeholder 2">
            <a:extLst>
              <a:ext uri="{FF2B5EF4-FFF2-40B4-BE49-F238E27FC236}">
                <a16:creationId xmlns:a16="http://schemas.microsoft.com/office/drawing/2014/main" xmlns="" id="{DDBF6666-1967-40F8-9CC5-AA5F2F8EA9A8}"/>
              </a:ext>
            </a:extLst>
          </p:cNvPr>
          <p:cNvSpPr>
            <a:spLocks noGrp="1"/>
          </p:cNvSpPr>
          <p:nvPr>
            <p:ph idx="1"/>
          </p:nvPr>
        </p:nvSpPr>
        <p:spPr/>
        <p:txBody>
          <a:bodyPr/>
          <a:lstStyle/>
          <a:p>
            <a:r>
              <a:rPr lang="en-US"/>
              <a:t>LCD</a:t>
            </a:r>
          </a:p>
          <a:p>
            <a:pPr lvl="1"/>
            <a:r>
              <a:rPr lang="en-US"/>
              <a:t>Limited character space</a:t>
            </a:r>
          </a:p>
          <a:p>
            <a:pPr lvl="1"/>
            <a:r>
              <a:rPr lang="en-US"/>
              <a:t>Large and easy to read</a:t>
            </a:r>
          </a:p>
          <a:p>
            <a:pPr lvl="1"/>
            <a:r>
              <a:rPr lang="en-US"/>
              <a:t>Easy to use</a:t>
            </a:r>
          </a:p>
          <a:p>
            <a:r>
              <a:rPr lang="en-US"/>
              <a:t>OLED</a:t>
            </a:r>
          </a:p>
          <a:p>
            <a:pPr lvl="1"/>
            <a:r>
              <a:rPr lang="en-US"/>
              <a:t>Many colors</a:t>
            </a:r>
          </a:p>
          <a:p>
            <a:pPr lvl="1"/>
            <a:r>
              <a:rPr lang="en-US"/>
              <a:t>Higher resolution for more possible information</a:t>
            </a:r>
          </a:p>
          <a:p>
            <a:pPr lvl="1"/>
            <a:r>
              <a:rPr lang="en-US"/>
              <a:t>Very expensive</a:t>
            </a:r>
          </a:p>
        </p:txBody>
      </p:sp>
    </p:spTree>
    <p:extLst>
      <p:ext uri="{BB962C8B-B14F-4D97-AF65-F5344CB8AC3E}">
        <p14:creationId xmlns:p14="http://schemas.microsoft.com/office/powerpoint/2010/main" val="246081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0C95AB-1556-498E-8EEE-A15CDA4795BA}"/>
              </a:ext>
            </a:extLst>
          </p:cNvPr>
          <p:cNvSpPr>
            <a:spLocks noGrp="1"/>
          </p:cNvSpPr>
          <p:nvPr>
            <p:ph type="title"/>
          </p:nvPr>
        </p:nvSpPr>
        <p:spPr/>
        <p:txBody>
          <a:bodyPr/>
          <a:lstStyle/>
          <a:p>
            <a:r>
              <a:rPr lang="en-US"/>
              <a:t> </a:t>
            </a:r>
            <a:r>
              <a:rPr lang="en-US" err="1"/>
              <a:t>Crystalfontz</a:t>
            </a:r>
            <a:r>
              <a:rPr lang="en-US"/>
              <a:t> CFAH1602B-TMIJT</a:t>
            </a:r>
          </a:p>
        </p:txBody>
      </p:sp>
      <p:sp>
        <p:nvSpPr>
          <p:cNvPr id="6" name="Content Placeholder 5">
            <a:extLst>
              <a:ext uri="{FF2B5EF4-FFF2-40B4-BE49-F238E27FC236}">
                <a16:creationId xmlns:a16="http://schemas.microsoft.com/office/drawing/2014/main" xmlns="" id="{8CA017C4-C1D1-4D51-835C-5619376C4FAF}"/>
              </a:ext>
            </a:extLst>
          </p:cNvPr>
          <p:cNvSpPr>
            <a:spLocks noGrp="1"/>
          </p:cNvSpPr>
          <p:nvPr>
            <p:ph idx="1"/>
          </p:nvPr>
        </p:nvSpPr>
        <p:spPr>
          <a:xfrm>
            <a:off x="996780" y="2052917"/>
            <a:ext cx="5390541" cy="3504504"/>
          </a:xfrm>
        </p:spPr>
        <p:txBody>
          <a:bodyPr vert="horz" lIns="91440" tIns="45720" rIns="91440" bIns="45720" rtlCol="0" anchor="t">
            <a:normAutofit/>
          </a:bodyPr>
          <a:lstStyle/>
          <a:p>
            <a:pPr marL="0" indent="0">
              <a:buNone/>
            </a:pPr>
            <a:r>
              <a:rPr lang="en-US" dirty="0"/>
              <a:t>Purpose:</a:t>
            </a:r>
          </a:p>
          <a:p>
            <a:r>
              <a:rPr lang="en-US" dirty="0"/>
              <a:t>To display set temperature and </a:t>
            </a:r>
            <a:r>
              <a:rPr lang="en-US" dirty="0" smtClean="0"/>
              <a:t>ambient temperature</a:t>
            </a:r>
            <a:r>
              <a:rPr lang="en-US" dirty="0"/>
              <a:t>.</a:t>
            </a:r>
          </a:p>
          <a:p>
            <a:pPr marL="0" indent="0">
              <a:buNone/>
            </a:pPr>
            <a:endParaRPr lang="en-US" dirty="0"/>
          </a:p>
          <a:p>
            <a:pPr marL="0" indent="0">
              <a:buNone/>
            </a:pPr>
            <a:r>
              <a:rPr lang="en-US" dirty="0"/>
              <a:t>Advantages:</a:t>
            </a:r>
          </a:p>
          <a:p>
            <a:r>
              <a:rPr lang="en-US" dirty="0"/>
              <a:t>Low cost</a:t>
            </a:r>
          </a:p>
          <a:p>
            <a:r>
              <a:rPr lang="en-US" dirty="0" smtClean="0"/>
              <a:t>Backlit</a:t>
            </a:r>
            <a:endParaRPr lang="en-US" dirty="0"/>
          </a:p>
          <a:p>
            <a:r>
              <a:rPr lang="en-US" dirty="0"/>
              <a:t>Library </a:t>
            </a:r>
            <a:r>
              <a:rPr lang="en-US" dirty="0" smtClean="0"/>
              <a:t>support</a:t>
            </a:r>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graphicFrame>
        <p:nvGraphicFramePr>
          <p:cNvPr id="4" name="Table 4">
            <a:extLst>
              <a:ext uri="{FF2B5EF4-FFF2-40B4-BE49-F238E27FC236}">
                <a16:creationId xmlns:a16="http://schemas.microsoft.com/office/drawing/2014/main" xmlns="" id="{46F6E381-59C5-4DD3-8D34-A10260D0A2BE}"/>
              </a:ext>
            </a:extLst>
          </p:cNvPr>
          <p:cNvGraphicFramePr>
            <a:graphicFrameLocks noGrp="1"/>
          </p:cNvGraphicFramePr>
          <p:nvPr>
            <p:extLst>
              <p:ext uri="{D42A27DB-BD31-4B8C-83A1-F6EECF244321}">
                <p14:modId xmlns:p14="http://schemas.microsoft.com/office/powerpoint/2010/main" val="2096963972"/>
              </p:ext>
            </p:extLst>
          </p:nvPr>
        </p:nvGraphicFramePr>
        <p:xfrm>
          <a:off x="7819986" y="3428254"/>
          <a:ext cx="3808480" cy="3033138"/>
        </p:xfrm>
        <a:graphic>
          <a:graphicData uri="http://schemas.openxmlformats.org/drawingml/2006/table">
            <a:tbl>
              <a:tblPr firstRow="1" bandRow="1">
                <a:tableStyleId>{5C22544A-7EE6-4342-B048-85BDC9FD1C3A}</a:tableStyleId>
              </a:tblPr>
              <a:tblGrid>
                <a:gridCol w="1904240">
                  <a:extLst>
                    <a:ext uri="{9D8B030D-6E8A-4147-A177-3AD203B41FA5}">
                      <a16:colId xmlns:a16="http://schemas.microsoft.com/office/drawing/2014/main" xmlns="" val="4146111932"/>
                    </a:ext>
                  </a:extLst>
                </a:gridCol>
                <a:gridCol w="1904240">
                  <a:extLst>
                    <a:ext uri="{9D8B030D-6E8A-4147-A177-3AD203B41FA5}">
                      <a16:colId xmlns:a16="http://schemas.microsoft.com/office/drawing/2014/main" xmlns="" val="233900808"/>
                    </a:ext>
                  </a:extLst>
                </a:gridCol>
              </a:tblGrid>
              <a:tr h="765506">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xmlns="" val="108263933"/>
                  </a:ext>
                </a:extLst>
              </a:tr>
              <a:tr h="765506">
                <a:tc>
                  <a:txBody>
                    <a:bodyPr/>
                    <a:lstStyle/>
                    <a:p>
                      <a:pPr>
                        <a:buNone/>
                      </a:pPr>
                      <a:r>
                        <a:rPr lang="en-US"/>
                        <a:t>Dimensions</a:t>
                      </a:r>
                    </a:p>
                  </a:txBody>
                  <a:tcPr/>
                </a:tc>
                <a:tc>
                  <a:txBody>
                    <a:bodyPr/>
                    <a:lstStyle/>
                    <a:p>
                      <a:pPr>
                        <a:buNone/>
                      </a:pPr>
                      <a:r>
                        <a:rPr lang="en-US"/>
                        <a:t>80 x 36 x 13.5 mm</a:t>
                      </a:r>
                    </a:p>
                  </a:txBody>
                  <a:tcPr/>
                </a:tc>
                <a:extLst>
                  <a:ext uri="{0D108BD9-81ED-4DB2-BD59-A6C34878D82A}">
                    <a16:rowId xmlns:a16="http://schemas.microsoft.com/office/drawing/2014/main" xmlns="" val="782992790"/>
                  </a:ext>
                </a:extLst>
              </a:tr>
              <a:tr h="751063">
                <a:tc>
                  <a:txBody>
                    <a:bodyPr/>
                    <a:lstStyle/>
                    <a:p>
                      <a:pPr>
                        <a:buNone/>
                      </a:pPr>
                      <a:r>
                        <a:rPr lang="en-US"/>
                        <a:t>Cost</a:t>
                      </a:r>
                    </a:p>
                  </a:txBody>
                  <a:tcPr/>
                </a:tc>
                <a:tc>
                  <a:txBody>
                    <a:bodyPr/>
                    <a:lstStyle/>
                    <a:p>
                      <a:pPr>
                        <a:buNone/>
                      </a:pPr>
                      <a:r>
                        <a:rPr lang="en-US"/>
                        <a:t>$5.97</a:t>
                      </a:r>
                    </a:p>
                  </a:txBody>
                  <a:tcPr/>
                </a:tc>
                <a:extLst>
                  <a:ext uri="{0D108BD9-81ED-4DB2-BD59-A6C34878D82A}">
                    <a16:rowId xmlns:a16="http://schemas.microsoft.com/office/drawing/2014/main" xmlns="" val="580114489"/>
                  </a:ext>
                </a:extLst>
              </a:tr>
              <a:tr h="751063">
                <a:tc>
                  <a:txBody>
                    <a:bodyPr/>
                    <a:lstStyle/>
                    <a:p>
                      <a:pPr>
                        <a:buNone/>
                      </a:pPr>
                      <a:r>
                        <a:rPr lang="en-US"/>
                        <a:t>Maximum characters</a:t>
                      </a:r>
                    </a:p>
                  </a:txBody>
                  <a:tcPr/>
                </a:tc>
                <a:tc>
                  <a:txBody>
                    <a:bodyPr/>
                    <a:lstStyle/>
                    <a:p>
                      <a:pPr>
                        <a:buNone/>
                      </a:pPr>
                      <a:r>
                        <a:rPr lang="en-US"/>
                        <a:t>32</a:t>
                      </a:r>
                    </a:p>
                  </a:txBody>
                  <a:tcPr/>
                </a:tc>
                <a:extLst>
                  <a:ext uri="{0D108BD9-81ED-4DB2-BD59-A6C34878D82A}">
                    <a16:rowId xmlns:a16="http://schemas.microsoft.com/office/drawing/2014/main" xmlns="" val="3670945737"/>
                  </a:ext>
                </a:extLst>
              </a:tr>
            </a:tbl>
          </a:graphicData>
        </a:graphic>
      </p:graphicFrame>
      <p:pic>
        <p:nvPicPr>
          <p:cNvPr id="8" name="Picture 8" descr="A picture containing indoor, sitting, table, electronics&#10;&#10;Description generated with very high confidence">
            <a:extLst>
              <a:ext uri="{FF2B5EF4-FFF2-40B4-BE49-F238E27FC236}">
                <a16:creationId xmlns:a16="http://schemas.microsoft.com/office/drawing/2014/main" xmlns="" id="{A6639616-8949-4A3F-A30D-A117EAB6D727}"/>
              </a:ext>
            </a:extLst>
          </p:cNvPr>
          <p:cNvPicPr>
            <a:picLocks noChangeAspect="1"/>
          </p:cNvPicPr>
          <p:nvPr/>
        </p:nvPicPr>
        <p:blipFill>
          <a:blip r:embed="rId2"/>
          <a:stretch>
            <a:fillRect/>
          </a:stretch>
        </p:blipFill>
        <p:spPr>
          <a:xfrm>
            <a:off x="7725508" y="1362650"/>
            <a:ext cx="3938953" cy="1858422"/>
          </a:xfrm>
          <a:prstGeom prst="rect">
            <a:avLst/>
          </a:prstGeom>
        </p:spPr>
      </p:pic>
      <p:sp>
        <p:nvSpPr>
          <p:cNvPr id="7" name="Content Placeholder 5">
            <a:extLst>
              <a:ext uri="{FF2B5EF4-FFF2-40B4-BE49-F238E27FC236}">
                <a16:creationId xmlns:a16="http://schemas.microsoft.com/office/drawing/2014/main" xmlns="" id="{EE7287FC-DE94-490C-98AB-5065CF9DF30E}"/>
              </a:ext>
            </a:extLst>
          </p:cNvPr>
          <p:cNvSpPr txBox="1">
            <a:spLocks/>
          </p:cNvSpPr>
          <p:nvPr/>
        </p:nvSpPr>
        <p:spPr>
          <a:xfrm>
            <a:off x="913339" y="3638063"/>
            <a:ext cx="5390541" cy="1167020"/>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endParaRPr lang="en-US"/>
          </a:p>
        </p:txBody>
      </p:sp>
    </p:spTree>
    <p:extLst>
      <p:ext uri="{BB962C8B-B14F-4D97-AF65-F5344CB8AC3E}">
        <p14:creationId xmlns:p14="http://schemas.microsoft.com/office/powerpoint/2010/main" val="1664353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340FA-9B28-4E20-AFA0-A545A47AFF8E}"/>
              </a:ext>
            </a:extLst>
          </p:cNvPr>
          <p:cNvSpPr>
            <a:spLocks noGrp="1"/>
          </p:cNvSpPr>
          <p:nvPr>
            <p:ph type="title"/>
          </p:nvPr>
        </p:nvSpPr>
        <p:spPr/>
        <p:txBody>
          <a:bodyPr/>
          <a:lstStyle/>
          <a:p>
            <a:r>
              <a:rPr lang="en-US"/>
              <a:t> </a:t>
            </a:r>
            <a:r>
              <a:rPr lang="en-US" err="1"/>
              <a:t>ATMega</a:t>
            </a:r>
            <a:r>
              <a:rPr lang="en-US"/>
              <a:t> 2560 Microcontroller</a:t>
            </a:r>
          </a:p>
        </p:txBody>
      </p:sp>
      <p:sp>
        <p:nvSpPr>
          <p:cNvPr id="3" name="Content Placeholder 2">
            <a:extLst>
              <a:ext uri="{FF2B5EF4-FFF2-40B4-BE49-F238E27FC236}">
                <a16:creationId xmlns:a16="http://schemas.microsoft.com/office/drawing/2014/main" xmlns="" id="{E4D5A7AD-C529-4918-B0BB-88B92DD017F5}"/>
              </a:ext>
            </a:extLst>
          </p:cNvPr>
          <p:cNvSpPr>
            <a:spLocks noGrp="1"/>
          </p:cNvSpPr>
          <p:nvPr>
            <p:ph idx="1"/>
          </p:nvPr>
        </p:nvSpPr>
        <p:spPr>
          <a:xfrm>
            <a:off x="1045801" y="1506578"/>
            <a:ext cx="5561409" cy="4807136"/>
          </a:xfrm>
        </p:spPr>
        <p:txBody>
          <a:bodyPr vert="horz" lIns="91440" tIns="45720" rIns="91440" bIns="45720" rtlCol="0" anchor="t">
            <a:normAutofit fontScale="85000" lnSpcReduction="20000"/>
          </a:bodyPr>
          <a:lstStyle/>
          <a:p>
            <a:pPr marL="0" indent="0">
              <a:buNone/>
            </a:pPr>
            <a:r>
              <a:rPr lang="en-US" dirty="0"/>
              <a:t>Purpose: </a:t>
            </a:r>
          </a:p>
          <a:p>
            <a:r>
              <a:rPr lang="en-US" dirty="0"/>
              <a:t>Measure voltage and current inputs</a:t>
            </a:r>
          </a:p>
          <a:p>
            <a:r>
              <a:rPr lang="en-US" dirty="0"/>
              <a:t>Calculate power consumption</a:t>
            </a:r>
          </a:p>
          <a:p>
            <a:r>
              <a:rPr lang="en-US" dirty="0"/>
              <a:t>Send and receive data to ESP8266</a:t>
            </a:r>
          </a:p>
          <a:p>
            <a:r>
              <a:rPr lang="en-US" dirty="0"/>
              <a:t>Send display information and read current temperature</a:t>
            </a:r>
          </a:p>
          <a:p>
            <a:r>
              <a:rPr lang="en-US" dirty="0"/>
              <a:t>Adjust set temperature based on user input</a:t>
            </a:r>
          </a:p>
          <a:p>
            <a:pPr marL="0" indent="0">
              <a:buNone/>
            </a:pPr>
            <a:endParaRPr lang="en-US" dirty="0"/>
          </a:p>
          <a:p>
            <a:pPr marL="0" indent="0">
              <a:buNone/>
            </a:pPr>
            <a:r>
              <a:rPr lang="en-US" dirty="0">
                <a:cs typeface="Arial"/>
              </a:rPr>
              <a:t>Advantages:​</a:t>
            </a:r>
            <a:endParaRPr lang="en-US" dirty="0"/>
          </a:p>
          <a:p>
            <a:r>
              <a:rPr lang="en-US" dirty="0">
                <a:cs typeface="Arial"/>
              </a:rPr>
              <a:t>256kB memory allows software and library flexibility​</a:t>
            </a:r>
          </a:p>
          <a:p>
            <a:r>
              <a:rPr lang="en-US" dirty="0">
                <a:cs typeface="Arial"/>
              </a:rPr>
              <a:t>16 analog, 54 digital, 15 </a:t>
            </a:r>
            <a:r>
              <a:rPr lang="en-US" dirty="0" smtClean="0">
                <a:cs typeface="Arial"/>
              </a:rPr>
              <a:t>PWM, </a:t>
            </a:r>
            <a:r>
              <a:rPr lang="en-US" dirty="0">
                <a:cs typeface="Arial"/>
              </a:rPr>
              <a:t>and 4 RX/TX pins allows</a:t>
            </a:r>
            <a:r>
              <a:rPr lang="en-US" dirty="0" smtClean="0">
                <a:cs typeface="Arial"/>
              </a:rPr>
              <a:t>​ for </a:t>
            </a:r>
            <a:r>
              <a:rPr lang="en-US" dirty="0">
                <a:cs typeface="Arial"/>
              </a:rPr>
              <a:t>many peripherals to be attached.​</a:t>
            </a:r>
          </a:p>
          <a:p>
            <a:r>
              <a:rPr lang="en-US" dirty="0">
                <a:cs typeface="Arial"/>
              </a:rPr>
              <a:t>Gives a large amount of flexibility for prototyping changes.</a:t>
            </a:r>
          </a:p>
          <a:p>
            <a:pPr marL="0" indent="0">
              <a:buNone/>
            </a:pPr>
            <a:endParaRPr lang="en-US" dirty="0"/>
          </a:p>
          <a:p>
            <a:pPr marL="0" indent="0">
              <a:buNone/>
            </a:pPr>
            <a:endParaRPr lang="en-US" dirty="0"/>
          </a:p>
        </p:txBody>
      </p:sp>
      <p:cxnSp>
        <p:nvCxnSpPr>
          <p:cNvPr id="7" name="Straight Arrow Connector 6">
            <a:extLst>
              <a:ext uri="{FF2B5EF4-FFF2-40B4-BE49-F238E27FC236}">
                <a16:creationId xmlns:a16="http://schemas.microsoft.com/office/drawing/2014/main" xmlns="" id="{16D9B05F-7D1C-470D-8EBE-A3FC9DFFE6FF}"/>
              </a:ext>
            </a:extLst>
          </p:cNvPr>
          <p:cNvCxnSpPr/>
          <p:nvPr/>
        </p:nvCxnSpPr>
        <p:spPr>
          <a:xfrm flipV="1">
            <a:off x="8352960" y="3153681"/>
            <a:ext cx="1191464" cy="365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77898BF5-761C-49C7-8C08-AD35453DB167}"/>
              </a:ext>
            </a:extLst>
          </p:cNvPr>
          <p:cNvSpPr txBox="1"/>
          <p:nvPr/>
        </p:nvSpPr>
        <p:spPr>
          <a:xfrm>
            <a:off x="7579192" y="3207983"/>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16 mm</a:t>
            </a:r>
          </a:p>
          <a:p>
            <a:pPr algn="ctr"/>
            <a:endParaRPr lang="en-US"/>
          </a:p>
        </p:txBody>
      </p:sp>
      <p:graphicFrame>
        <p:nvGraphicFramePr>
          <p:cNvPr id="10" name="Table 10">
            <a:extLst>
              <a:ext uri="{FF2B5EF4-FFF2-40B4-BE49-F238E27FC236}">
                <a16:creationId xmlns:a16="http://schemas.microsoft.com/office/drawing/2014/main" xmlns="" id="{A83FDA8C-3031-4FC7-A516-9DA0516B87DD}"/>
              </a:ext>
            </a:extLst>
          </p:cNvPr>
          <p:cNvGraphicFramePr>
            <a:graphicFrameLocks noGrp="1"/>
          </p:cNvGraphicFramePr>
          <p:nvPr>
            <p:extLst>
              <p:ext uri="{D42A27DB-BD31-4B8C-83A1-F6EECF244321}">
                <p14:modId xmlns:p14="http://schemas.microsoft.com/office/powerpoint/2010/main" val="2173225511"/>
              </p:ext>
            </p:extLst>
          </p:nvPr>
        </p:nvGraphicFramePr>
        <p:xfrm>
          <a:off x="8497018" y="3982528"/>
          <a:ext cx="3423048" cy="2732777"/>
        </p:xfrm>
        <a:graphic>
          <a:graphicData uri="http://schemas.openxmlformats.org/drawingml/2006/table">
            <a:tbl>
              <a:tblPr firstRow="1" bandRow="1">
                <a:tableStyleId>{5C22544A-7EE6-4342-B048-85BDC9FD1C3A}</a:tableStyleId>
              </a:tblPr>
              <a:tblGrid>
                <a:gridCol w="1711524">
                  <a:extLst>
                    <a:ext uri="{9D8B030D-6E8A-4147-A177-3AD203B41FA5}">
                      <a16:colId xmlns:a16="http://schemas.microsoft.com/office/drawing/2014/main" xmlns="" val="1740647198"/>
                    </a:ext>
                  </a:extLst>
                </a:gridCol>
                <a:gridCol w="1711524">
                  <a:extLst>
                    <a:ext uri="{9D8B030D-6E8A-4147-A177-3AD203B41FA5}">
                      <a16:colId xmlns:a16="http://schemas.microsoft.com/office/drawing/2014/main" xmlns="" val="3385057306"/>
                    </a:ext>
                  </a:extLst>
                </a:gridCol>
              </a:tblGrid>
              <a:tr h="429626">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xmlns="" val="2101169989"/>
                  </a:ext>
                </a:extLst>
              </a:tr>
              <a:tr h="401909">
                <a:tc>
                  <a:txBody>
                    <a:bodyPr/>
                    <a:lstStyle/>
                    <a:p>
                      <a:pPr>
                        <a:buNone/>
                      </a:pPr>
                      <a:r>
                        <a:rPr lang="en-US"/>
                        <a:t>Cost</a:t>
                      </a:r>
                    </a:p>
                  </a:txBody>
                  <a:tcPr/>
                </a:tc>
                <a:tc>
                  <a:txBody>
                    <a:bodyPr/>
                    <a:lstStyle/>
                    <a:p>
                      <a:pPr>
                        <a:buNone/>
                      </a:pPr>
                      <a:r>
                        <a:rPr lang="en-US"/>
                        <a:t>$14.22</a:t>
                      </a:r>
                    </a:p>
                  </a:txBody>
                  <a:tcPr/>
                </a:tc>
                <a:extLst>
                  <a:ext uri="{0D108BD9-81ED-4DB2-BD59-A6C34878D82A}">
                    <a16:rowId xmlns:a16="http://schemas.microsoft.com/office/drawing/2014/main" xmlns="" val="2047723640"/>
                  </a:ext>
                </a:extLst>
              </a:tr>
              <a:tr h="401909">
                <a:tc>
                  <a:txBody>
                    <a:bodyPr/>
                    <a:lstStyle/>
                    <a:p>
                      <a:pPr>
                        <a:buNone/>
                      </a:pPr>
                      <a:r>
                        <a:rPr lang="en-US"/>
                        <a:t>Memory</a:t>
                      </a:r>
                    </a:p>
                  </a:txBody>
                  <a:tcPr/>
                </a:tc>
                <a:tc>
                  <a:txBody>
                    <a:bodyPr/>
                    <a:lstStyle/>
                    <a:p>
                      <a:pPr>
                        <a:buNone/>
                      </a:pPr>
                      <a:r>
                        <a:rPr lang="en-US"/>
                        <a:t>256kB</a:t>
                      </a:r>
                    </a:p>
                  </a:txBody>
                  <a:tcPr/>
                </a:tc>
                <a:extLst>
                  <a:ext uri="{0D108BD9-81ED-4DB2-BD59-A6C34878D82A}">
                    <a16:rowId xmlns:a16="http://schemas.microsoft.com/office/drawing/2014/main" xmlns="" val="3144301977"/>
                  </a:ext>
                </a:extLst>
              </a:tr>
              <a:tr h="401909">
                <a:tc>
                  <a:txBody>
                    <a:bodyPr/>
                    <a:lstStyle/>
                    <a:p>
                      <a:pPr>
                        <a:buNone/>
                      </a:pPr>
                      <a:r>
                        <a:rPr lang="en-US"/>
                        <a:t>Clock speed</a:t>
                      </a:r>
                    </a:p>
                  </a:txBody>
                  <a:tcPr/>
                </a:tc>
                <a:tc>
                  <a:txBody>
                    <a:bodyPr/>
                    <a:lstStyle/>
                    <a:p>
                      <a:pPr>
                        <a:buNone/>
                      </a:pPr>
                      <a:r>
                        <a:rPr lang="en-US"/>
                        <a:t>16 MHz</a:t>
                      </a:r>
                    </a:p>
                  </a:txBody>
                  <a:tcPr/>
                </a:tc>
                <a:extLst>
                  <a:ext uri="{0D108BD9-81ED-4DB2-BD59-A6C34878D82A}">
                    <a16:rowId xmlns:a16="http://schemas.microsoft.com/office/drawing/2014/main" xmlns="" val="1693786366"/>
                  </a:ext>
                </a:extLst>
              </a:tr>
              <a:tr h="568217">
                <a:tc>
                  <a:txBody>
                    <a:bodyPr/>
                    <a:lstStyle/>
                    <a:p>
                      <a:pPr lvl="0">
                        <a:buNone/>
                      </a:pPr>
                      <a:r>
                        <a:rPr lang="en-US"/>
                        <a:t>I/O pin</a:t>
                      </a:r>
                    </a:p>
                  </a:txBody>
                  <a:tcPr/>
                </a:tc>
                <a:tc>
                  <a:txBody>
                    <a:bodyPr/>
                    <a:lstStyle/>
                    <a:p>
                      <a:pPr lvl="0">
                        <a:buNone/>
                      </a:pPr>
                      <a:r>
                        <a:rPr lang="en-US"/>
                        <a:t>54 digital</a:t>
                      </a:r>
                    </a:p>
                    <a:p>
                      <a:pPr lvl="0">
                        <a:buNone/>
                      </a:pPr>
                      <a:r>
                        <a:rPr lang="en-US"/>
                        <a:t>16 analog</a:t>
                      </a:r>
                    </a:p>
                  </a:txBody>
                  <a:tcPr/>
                </a:tc>
                <a:extLst>
                  <a:ext uri="{0D108BD9-81ED-4DB2-BD59-A6C34878D82A}">
                    <a16:rowId xmlns:a16="http://schemas.microsoft.com/office/drawing/2014/main" xmlns="" val="3410196998"/>
                  </a:ext>
                </a:extLst>
              </a:tr>
              <a:tr h="457344">
                <a:tc>
                  <a:txBody>
                    <a:bodyPr/>
                    <a:lstStyle/>
                    <a:p>
                      <a:pPr lvl="0">
                        <a:buNone/>
                      </a:pPr>
                      <a:r>
                        <a:rPr lang="en-US"/>
                        <a:t>Size</a:t>
                      </a:r>
                    </a:p>
                  </a:txBody>
                  <a:tcPr/>
                </a:tc>
                <a:tc>
                  <a:txBody>
                    <a:bodyPr/>
                    <a:lstStyle/>
                    <a:p>
                      <a:pPr lvl="0">
                        <a:buNone/>
                      </a:pPr>
                      <a:r>
                        <a:rPr lang="en-US"/>
                        <a:t>16 x 16 mm</a:t>
                      </a:r>
                    </a:p>
                  </a:txBody>
                  <a:tcPr/>
                </a:tc>
                <a:extLst>
                  <a:ext uri="{0D108BD9-81ED-4DB2-BD59-A6C34878D82A}">
                    <a16:rowId xmlns:a16="http://schemas.microsoft.com/office/drawing/2014/main" xmlns="" val="3469103946"/>
                  </a:ext>
                </a:extLst>
              </a:tr>
            </a:tbl>
          </a:graphicData>
        </a:graphic>
      </p:graphicFrame>
      <p:pic>
        <p:nvPicPr>
          <p:cNvPr id="4" name="Picture 5" descr="A picture containing floor, indoor, table&#10;&#10;Description generated with very high confidence">
            <a:extLst>
              <a:ext uri="{FF2B5EF4-FFF2-40B4-BE49-F238E27FC236}">
                <a16:creationId xmlns:a16="http://schemas.microsoft.com/office/drawing/2014/main" xmlns="" id="{8F8FDEBC-156C-4833-953C-9BAFBC2AB01F}"/>
              </a:ext>
            </a:extLst>
          </p:cNvPr>
          <p:cNvPicPr>
            <a:picLocks noChangeAspect="1"/>
          </p:cNvPicPr>
          <p:nvPr/>
        </p:nvPicPr>
        <p:blipFill rotWithShape="1">
          <a:blip r:embed="rId2"/>
          <a:srcRect l="26642" t="28571" r="23540" b="26948"/>
          <a:stretch/>
        </p:blipFill>
        <p:spPr>
          <a:xfrm>
            <a:off x="8242126" y="1283042"/>
            <a:ext cx="3443623" cy="1718468"/>
          </a:xfrm>
          <a:prstGeom prst="rect">
            <a:avLst/>
          </a:prstGeom>
        </p:spPr>
      </p:pic>
    </p:spTree>
    <p:extLst>
      <p:ext uri="{BB962C8B-B14F-4D97-AF65-F5344CB8AC3E}">
        <p14:creationId xmlns:p14="http://schemas.microsoft.com/office/powerpoint/2010/main" val="925318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C43157-BF62-4074-BC67-AE54E977B01F}"/>
              </a:ext>
            </a:extLst>
          </p:cNvPr>
          <p:cNvSpPr>
            <a:spLocks noGrp="1"/>
          </p:cNvSpPr>
          <p:nvPr>
            <p:ph type="title"/>
          </p:nvPr>
        </p:nvSpPr>
        <p:spPr>
          <a:xfrm>
            <a:off x="646111" y="452718"/>
            <a:ext cx="9404723" cy="1400530"/>
          </a:xfrm>
        </p:spPr>
        <p:txBody>
          <a:bodyPr/>
          <a:lstStyle/>
          <a:p>
            <a:r>
              <a:rPr lang="en-US"/>
              <a:t>Power Relay</a:t>
            </a:r>
          </a:p>
        </p:txBody>
      </p:sp>
      <p:sp>
        <p:nvSpPr>
          <p:cNvPr id="3" name="Content Placeholder 2">
            <a:extLst>
              <a:ext uri="{FF2B5EF4-FFF2-40B4-BE49-F238E27FC236}">
                <a16:creationId xmlns:a16="http://schemas.microsoft.com/office/drawing/2014/main" xmlns="" id="{E9FF5AB0-9CE6-4F20-92F3-29F7007FF2CC}"/>
              </a:ext>
            </a:extLst>
          </p:cNvPr>
          <p:cNvSpPr>
            <a:spLocks noGrp="1"/>
          </p:cNvSpPr>
          <p:nvPr>
            <p:ph idx="1"/>
          </p:nvPr>
        </p:nvSpPr>
        <p:spPr>
          <a:xfrm>
            <a:off x="581943" y="1798918"/>
            <a:ext cx="7354506" cy="4195481"/>
          </a:xfrm>
        </p:spPr>
        <p:txBody>
          <a:bodyPr vert="horz" lIns="91440" tIns="45720" rIns="91440" bIns="45720" rtlCol="0" anchor="t">
            <a:normAutofit/>
          </a:bodyPr>
          <a:lstStyle/>
          <a:p>
            <a:pPr marL="0" indent="0">
              <a:buNone/>
            </a:pPr>
            <a:r>
              <a:rPr lang="en-US" dirty="0"/>
              <a:t>Purpose:</a:t>
            </a:r>
          </a:p>
          <a:p>
            <a:r>
              <a:rPr lang="en-US" dirty="0"/>
              <a:t>Allows the outlet or switch to be turned off which terminates energy usage from the device.</a:t>
            </a:r>
          </a:p>
          <a:p>
            <a:pPr marL="0" indent="0">
              <a:buNone/>
            </a:pPr>
            <a:r>
              <a:rPr lang="en-US" dirty="0"/>
              <a:t>Advantages:</a:t>
            </a:r>
          </a:p>
          <a:p>
            <a:r>
              <a:rPr lang="en-US" dirty="0"/>
              <a:t>Relay can be wired to be in normally closed or normally open </a:t>
            </a:r>
            <a:r>
              <a:rPr lang="en-US" dirty="0" smtClean="0"/>
              <a:t>position.</a:t>
            </a:r>
            <a:endParaRPr lang="en-US" dirty="0"/>
          </a:p>
          <a:p>
            <a:r>
              <a:rPr lang="en-US" dirty="0" smtClean="0"/>
              <a:t>Low </a:t>
            </a:r>
            <a:r>
              <a:rPr lang="en-US" dirty="0"/>
              <a:t>turn on voltage allows it to directly be turned on by microcontroller. </a:t>
            </a:r>
          </a:p>
          <a:p>
            <a:pPr marL="0" indent="0">
              <a:buNone/>
            </a:pPr>
            <a:endParaRPr lang="en-US" dirty="0"/>
          </a:p>
          <a:p>
            <a:pPr marL="0" indent="0">
              <a:buNone/>
            </a:pPr>
            <a:endParaRPr lang="en-US" dirty="0"/>
          </a:p>
        </p:txBody>
      </p:sp>
      <p:pic>
        <p:nvPicPr>
          <p:cNvPr id="4" name="Picture 4" descr="A picture containing floor, indoor&#10;&#10;Description generated with very high confidence">
            <a:extLst>
              <a:ext uri="{FF2B5EF4-FFF2-40B4-BE49-F238E27FC236}">
                <a16:creationId xmlns:a16="http://schemas.microsoft.com/office/drawing/2014/main" xmlns="" id="{EA2AE6C0-14B5-43EA-A658-6555C2EC14DB}"/>
              </a:ext>
            </a:extLst>
          </p:cNvPr>
          <p:cNvPicPr>
            <a:picLocks noChangeAspect="1"/>
          </p:cNvPicPr>
          <p:nvPr/>
        </p:nvPicPr>
        <p:blipFill rotWithShape="1">
          <a:blip r:embed="rId2"/>
          <a:srcRect l="30070" t="41909" r="24709" b="22407"/>
          <a:stretch/>
        </p:blipFill>
        <p:spPr>
          <a:xfrm>
            <a:off x="7928977" y="1335233"/>
            <a:ext cx="3809059" cy="1698354"/>
          </a:xfrm>
          <a:prstGeom prst="rect">
            <a:avLst/>
          </a:prstGeom>
        </p:spPr>
      </p:pic>
      <p:sp>
        <p:nvSpPr>
          <p:cNvPr id="6" name="TextBox 5">
            <a:extLst>
              <a:ext uri="{FF2B5EF4-FFF2-40B4-BE49-F238E27FC236}">
                <a16:creationId xmlns:a16="http://schemas.microsoft.com/office/drawing/2014/main" xmlns="" id="{F387EE10-EDD6-4C9B-A932-5926CA74258A}"/>
              </a:ext>
            </a:extLst>
          </p:cNvPr>
          <p:cNvSpPr txBox="1"/>
          <p:nvPr/>
        </p:nvSpPr>
        <p:spPr>
          <a:xfrm>
            <a:off x="7761962" y="2527126"/>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29mm</a:t>
            </a:r>
          </a:p>
        </p:txBody>
      </p:sp>
      <p:cxnSp>
        <p:nvCxnSpPr>
          <p:cNvPr id="7" name="Straight Arrow Connector 6">
            <a:extLst>
              <a:ext uri="{FF2B5EF4-FFF2-40B4-BE49-F238E27FC236}">
                <a16:creationId xmlns:a16="http://schemas.microsoft.com/office/drawing/2014/main" xmlns="" id="{C53EBA6C-801C-4F10-9E40-B61A5AF72BF9}"/>
              </a:ext>
            </a:extLst>
          </p:cNvPr>
          <p:cNvCxnSpPr/>
          <p:nvPr/>
        </p:nvCxnSpPr>
        <p:spPr>
          <a:xfrm flipV="1">
            <a:off x="8300582" y="2513556"/>
            <a:ext cx="1749468" cy="354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7">
            <a:extLst>
              <a:ext uri="{FF2B5EF4-FFF2-40B4-BE49-F238E27FC236}">
                <a16:creationId xmlns:a16="http://schemas.microsoft.com/office/drawing/2014/main" xmlns="" id="{9324F208-38F0-40BD-8869-64C32B66B84D}"/>
              </a:ext>
            </a:extLst>
          </p:cNvPr>
          <p:cNvGraphicFramePr>
            <a:graphicFrameLocks noGrp="1"/>
          </p:cNvGraphicFramePr>
          <p:nvPr>
            <p:extLst>
              <p:ext uri="{D42A27DB-BD31-4B8C-83A1-F6EECF244321}">
                <p14:modId xmlns:p14="http://schemas.microsoft.com/office/powerpoint/2010/main" val="2440776770"/>
              </p:ext>
            </p:extLst>
          </p:nvPr>
        </p:nvGraphicFramePr>
        <p:xfrm>
          <a:off x="8000731" y="3302481"/>
          <a:ext cx="3684140" cy="2123440"/>
        </p:xfrm>
        <a:graphic>
          <a:graphicData uri="http://schemas.openxmlformats.org/drawingml/2006/table">
            <a:tbl>
              <a:tblPr firstRow="1" bandRow="1">
                <a:tableStyleId>{5C22544A-7EE6-4342-B048-85BDC9FD1C3A}</a:tableStyleId>
              </a:tblPr>
              <a:tblGrid>
                <a:gridCol w="1842070">
                  <a:extLst>
                    <a:ext uri="{9D8B030D-6E8A-4147-A177-3AD203B41FA5}">
                      <a16:colId xmlns:a16="http://schemas.microsoft.com/office/drawing/2014/main" xmlns="" val="3435939698"/>
                    </a:ext>
                  </a:extLst>
                </a:gridCol>
                <a:gridCol w="1842070">
                  <a:extLst>
                    <a:ext uri="{9D8B030D-6E8A-4147-A177-3AD203B41FA5}">
                      <a16:colId xmlns:a16="http://schemas.microsoft.com/office/drawing/2014/main" xmlns="" val="3449803030"/>
                    </a:ext>
                  </a:extLst>
                </a:gridCol>
              </a:tblGrid>
              <a:tr h="370840">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xmlns="" val="3964420581"/>
                  </a:ext>
                </a:extLst>
              </a:tr>
              <a:tr h="370840">
                <a:tc>
                  <a:txBody>
                    <a:bodyPr/>
                    <a:lstStyle/>
                    <a:p>
                      <a:pPr>
                        <a:buNone/>
                      </a:pPr>
                      <a:r>
                        <a:rPr lang="en-US"/>
                        <a:t>Cost</a:t>
                      </a:r>
                    </a:p>
                  </a:txBody>
                  <a:tcPr/>
                </a:tc>
                <a:tc>
                  <a:txBody>
                    <a:bodyPr/>
                    <a:lstStyle/>
                    <a:p>
                      <a:pPr>
                        <a:buNone/>
                      </a:pPr>
                      <a:r>
                        <a:rPr lang="en-US"/>
                        <a:t>$2.11</a:t>
                      </a:r>
                    </a:p>
                  </a:txBody>
                  <a:tcPr/>
                </a:tc>
                <a:extLst>
                  <a:ext uri="{0D108BD9-81ED-4DB2-BD59-A6C34878D82A}">
                    <a16:rowId xmlns:a16="http://schemas.microsoft.com/office/drawing/2014/main" xmlns="" val="4256615763"/>
                  </a:ext>
                </a:extLst>
              </a:tr>
              <a:tr h="370840">
                <a:tc>
                  <a:txBody>
                    <a:bodyPr/>
                    <a:lstStyle/>
                    <a:p>
                      <a:pPr>
                        <a:buNone/>
                      </a:pPr>
                      <a:r>
                        <a:rPr lang="en-US"/>
                        <a:t>Max Current</a:t>
                      </a:r>
                    </a:p>
                  </a:txBody>
                  <a:tcPr/>
                </a:tc>
                <a:tc>
                  <a:txBody>
                    <a:bodyPr/>
                    <a:lstStyle/>
                    <a:p>
                      <a:pPr>
                        <a:buNone/>
                      </a:pPr>
                      <a:r>
                        <a:rPr lang="en-US"/>
                        <a:t>16 Amps</a:t>
                      </a:r>
                    </a:p>
                  </a:txBody>
                  <a:tcPr/>
                </a:tc>
                <a:extLst>
                  <a:ext uri="{0D108BD9-81ED-4DB2-BD59-A6C34878D82A}">
                    <a16:rowId xmlns:a16="http://schemas.microsoft.com/office/drawing/2014/main" xmlns="" val="3416937112"/>
                  </a:ext>
                </a:extLst>
              </a:tr>
              <a:tr h="370840">
                <a:tc>
                  <a:txBody>
                    <a:bodyPr/>
                    <a:lstStyle/>
                    <a:p>
                      <a:pPr>
                        <a:buNone/>
                      </a:pPr>
                      <a:r>
                        <a:rPr lang="en-US"/>
                        <a:t>Size</a:t>
                      </a:r>
                    </a:p>
                  </a:txBody>
                  <a:tcPr/>
                </a:tc>
                <a:tc>
                  <a:txBody>
                    <a:bodyPr/>
                    <a:lstStyle/>
                    <a:p>
                      <a:pPr>
                        <a:buNone/>
                      </a:pPr>
                      <a:r>
                        <a:rPr lang="en-US"/>
                        <a:t>29x12.7 mm</a:t>
                      </a:r>
                    </a:p>
                  </a:txBody>
                  <a:tcPr/>
                </a:tc>
                <a:extLst>
                  <a:ext uri="{0D108BD9-81ED-4DB2-BD59-A6C34878D82A}">
                    <a16:rowId xmlns:a16="http://schemas.microsoft.com/office/drawing/2014/main" xmlns="" val="3795546337"/>
                  </a:ext>
                </a:extLst>
              </a:tr>
              <a:tr h="370840">
                <a:tc>
                  <a:txBody>
                    <a:bodyPr/>
                    <a:lstStyle/>
                    <a:p>
                      <a:pPr>
                        <a:buNone/>
                      </a:pPr>
                      <a:r>
                        <a:rPr lang="en-US"/>
                        <a:t>Turn on Energy Consumption</a:t>
                      </a:r>
                    </a:p>
                  </a:txBody>
                  <a:tcPr/>
                </a:tc>
                <a:tc>
                  <a:txBody>
                    <a:bodyPr/>
                    <a:lstStyle/>
                    <a:p>
                      <a:pPr>
                        <a:buNone/>
                      </a:pPr>
                      <a:r>
                        <a:rPr lang="en-US"/>
                        <a:t>400mW</a:t>
                      </a:r>
                    </a:p>
                  </a:txBody>
                  <a:tcPr/>
                </a:tc>
                <a:extLst>
                  <a:ext uri="{0D108BD9-81ED-4DB2-BD59-A6C34878D82A}">
                    <a16:rowId xmlns:a16="http://schemas.microsoft.com/office/drawing/2014/main" xmlns="" val="3674866394"/>
                  </a:ext>
                </a:extLst>
              </a:tr>
            </a:tbl>
          </a:graphicData>
        </a:graphic>
      </p:graphicFrame>
    </p:spTree>
    <p:extLst>
      <p:ext uri="{BB962C8B-B14F-4D97-AF65-F5344CB8AC3E}">
        <p14:creationId xmlns:p14="http://schemas.microsoft.com/office/powerpoint/2010/main" val="3203302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Relay Considerations</a:t>
            </a:r>
            <a:endParaRPr lang="en-US" dirty="0"/>
          </a:p>
        </p:txBody>
      </p:sp>
      <p:sp>
        <p:nvSpPr>
          <p:cNvPr id="3" name="Content Placeholder 2"/>
          <p:cNvSpPr>
            <a:spLocks noGrp="1"/>
          </p:cNvSpPr>
          <p:nvPr>
            <p:ph idx="1"/>
          </p:nvPr>
        </p:nvSpPr>
        <p:spPr/>
        <p:txBody>
          <a:bodyPr/>
          <a:lstStyle/>
          <a:p>
            <a:pPr marL="0" indent="0">
              <a:buNone/>
            </a:pPr>
            <a:r>
              <a:rPr lang="en-US" dirty="0" smtClean="0"/>
              <a:t>Problem:</a:t>
            </a:r>
          </a:p>
          <a:p>
            <a:r>
              <a:rPr lang="en-US" dirty="0" smtClean="0"/>
              <a:t>The power relay requires 80mA to turn on.</a:t>
            </a:r>
          </a:p>
          <a:p>
            <a:pPr marL="0" indent="0">
              <a:buNone/>
            </a:pPr>
            <a:r>
              <a:rPr lang="en-US" dirty="0"/>
              <a:t>Solution:</a:t>
            </a:r>
          </a:p>
          <a:p>
            <a:r>
              <a:rPr lang="en-US" dirty="0"/>
              <a:t>Use an n-channel MOSFET as a switch to power the relay.</a:t>
            </a:r>
          </a:p>
          <a:p>
            <a:pPr marL="0" indent="0">
              <a:buNone/>
            </a:pPr>
            <a:endParaRPr lang="en-US" dirty="0" smtClean="0"/>
          </a:p>
          <a:p>
            <a:pPr marL="0" indent="0">
              <a:buNone/>
            </a:pPr>
            <a:r>
              <a:rPr lang="en-US" dirty="0" smtClean="0"/>
              <a:t>Problem:</a:t>
            </a:r>
          </a:p>
          <a:p>
            <a:r>
              <a:rPr lang="en-US" dirty="0" smtClean="0"/>
              <a:t>Turning relay off will induce voltage spikes from inductor.</a:t>
            </a:r>
            <a:endParaRPr lang="en-US" dirty="0"/>
          </a:p>
          <a:p>
            <a:pPr marL="0" indent="0">
              <a:buNone/>
            </a:pPr>
            <a:r>
              <a:rPr lang="en-US" dirty="0" smtClean="0"/>
              <a:t>Solution</a:t>
            </a:r>
          </a:p>
          <a:p>
            <a:r>
              <a:rPr lang="en-US" dirty="0" smtClean="0"/>
              <a:t>Use a </a:t>
            </a:r>
            <a:r>
              <a:rPr lang="en-US" dirty="0" err="1" smtClean="0"/>
              <a:t>flyback</a:t>
            </a:r>
            <a:r>
              <a:rPr lang="en-US" dirty="0" smtClean="0"/>
              <a:t> to remove voltage spikes caused by inductor.</a:t>
            </a:r>
          </a:p>
        </p:txBody>
      </p:sp>
    </p:spTree>
    <p:extLst>
      <p:ext uri="{BB962C8B-B14F-4D97-AF65-F5344CB8AC3E}">
        <p14:creationId xmlns:p14="http://schemas.microsoft.com/office/powerpoint/2010/main" val="654023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68A19B-316F-4162-9370-1F0D76FE0B7E}"/>
              </a:ext>
            </a:extLst>
          </p:cNvPr>
          <p:cNvSpPr>
            <a:spLocks noGrp="1"/>
          </p:cNvSpPr>
          <p:nvPr>
            <p:ph type="title"/>
          </p:nvPr>
        </p:nvSpPr>
        <p:spPr>
          <a:xfrm>
            <a:off x="487960" y="251435"/>
            <a:ext cx="9404723" cy="1400530"/>
          </a:xfrm>
        </p:spPr>
        <p:txBody>
          <a:bodyPr/>
          <a:lstStyle/>
          <a:p>
            <a:r>
              <a:rPr lang="en-US"/>
              <a:t>Home Energy Usage Breakdown</a:t>
            </a:r>
          </a:p>
        </p:txBody>
      </p:sp>
      <p:graphicFrame>
        <p:nvGraphicFramePr>
          <p:cNvPr id="4" name="Table 4">
            <a:extLst>
              <a:ext uri="{FF2B5EF4-FFF2-40B4-BE49-F238E27FC236}">
                <a16:creationId xmlns:a16="http://schemas.microsoft.com/office/drawing/2014/main" xmlns="" id="{3E81A69E-CB15-48EC-9D6A-0E718DBD898B}"/>
              </a:ext>
            </a:extLst>
          </p:cNvPr>
          <p:cNvGraphicFramePr>
            <a:graphicFrameLocks noGrp="1"/>
          </p:cNvGraphicFramePr>
          <p:nvPr>
            <p:ph idx="1"/>
            <p:extLst>
              <p:ext uri="{D42A27DB-BD31-4B8C-83A1-F6EECF244321}">
                <p14:modId xmlns:p14="http://schemas.microsoft.com/office/powerpoint/2010/main" val="4282444754"/>
              </p:ext>
            </p:extLst>
          </p:nvPr>
        </p:nvGraphicFramePr>
        <p:xfrm>
          <a:off x="345056" y="1150188"/>
          <a:ext cx="10476260" cy="5491342"/>
        </p:xfrm>
        <a:graphic>
          <a:graphicData uri="http://schemas.openxmlformats.org/drawingml/2006/table">
            <a:tbl>
              <a:tblPr firstRow="1" bandRow="1">
                <a:tableStyleId>{5C22544A-7EE6-4342-B048-85BDC9FD1C3A}</a:tableStyleId>
              </a:tblPr>
              <a:tblGrid>
                <a:gridCol w="5238130">
                  <a:extLst>
                    <a:ext uri="{9D8B030D-6E8A-4147-A177-3AD203B41FA5}">
                      <a16:colId xmlns:a16="http://schemas.microsoft.com/office/drawing/2014/main" xmlns="" val="1466233749"/>
                    </a:ext>
                  </a:extLst>
                </a:gridCol>
                <a:gridCol w="5238130">
                  <a:extLst>
                    <a:ext uri="{9D8B030D-6E8A-4147-A177-3AD203B41FA5}">
                      <a16:colId xmlns:a16="http://schemas.microsoft.com/office/drawing/2014/main" xmlns="" val="4159942989"/>
                    </a:ext>
                  </a:extLst>
                </a:gridCol>
              </a:tblGrid>
              <a:tr h="315758">
                <a:tc>
                  <a:txBody>
                    <a:bodyPr/>
                    <a:lstStyle/>
                    <a:p>
                      <a:pPr algn="ctr">
                        <a:buNone/>
                      </a:pPr>
                      <a:r>
                        <a:rPr lang="en-US" dirty="0"/>
                        <a:t>End Use</a:t>
                      </a:r>
                    </a:p>
                  </a:txBody>
                  <a:tcPr/>
                </a:tc>
                <a:tc>
                  <a:txBody>
                    <a:bodyPr/>
                    <a:lstStyle/>
                    <a:p>
                      <a:pPr algn="ctr">
                        <a:buNone/>
                      </a:pPr>
                      <a:r>
                        <a:rPr lang="en-US"/>
                        <a:t>Share of Total</a:t>
                      </a:r>
                    </a:p>
                  </a:txBody>
                  <a:tcPr/>
                </a:tc>
                <a:extLst>
                  <a:ext uri="{0D108BD9-81ED-4DB2-BD59-A6C34878D82A}">
                    <a16:rowId xmlns:a16="http://schemas.microsoft.com/office/drawing/2014/main" xmlns="" val="1611049311"/>
                  </a:ext>
                </a:extLst>
              </a:tr>
              <a:tr h="299140">
                <a:tc>
                  <a:txBody>
                    <a:bodyPr/>
                    <a:lstStyle/>
                    <a:p>
                      <a:pPr algn="ctr">
                        <a:buNone/>
                      </a:pPr>
                      <a:r>
                        <a:rPr lang="en-US"/>
                        <a:t>Space Cooling</a:t>
                      </a:r>
                    </a:p>
                  </a:txBody>
                  <a:tcPr/>
                </a:tc>
                <a:tc>
                  <a:txBody>
                    <a:bodyPr/>
                    <a:lstStyle/>
                    <a:p>
                      <a:pPr algn="ctr">
                        <a:buNone/>
                      </a:pPr>
                      <a:r>
                        <a:rPr lang="en-US" dirty="0" smtClean="0"/>
                        <a:t>15.4%</a:t>
                      </a:r>
                      <a:endParaRPr lang="en-US" dirty="0"/>
                    </a:p>
                  </a:txBody>
                  <a:tcPr/>
                </a:tc>
                <a:extLst>
                  <a:ext uri="{0D108BD9-81ED-4DB2-BD59-A6C34878D82A}">
                    <a16:rowId xmlns:a16="http://schemas.microsoft.com/office/drawing/2014/main" xmlns="" val="326576019"/>
                  </a:ext>
                </a:extLst>
              </a:tr>
              <a:tr h="299140">
                <a:tc>
                  <a:txBody>
                    <a:bodyPr/>
                    <a:lstStyle/>
                    <a:p>
                      <a:pPr algn="ctr">
                        <a:buNone/>
                      </a:pPr>
                      <a:r>
                        <a:rPr lang="en-US"/>
                        <a:t>Water Heating</a:t>
                      </a:r>
                    </a:p>
                  </a:txBody>
                  <a:tcPr/>
                </a:tc>
                <a:tc>
                  <a:txBody>
                    <a:bodyPr/>
                    <a:lstStyle/>
                    <a:p>
                      <a:pPr algn="ctr">
                        <a:buNone/>
                      </a:pPr>
                      <a:r>
                        <a:rPr lang="en-US" dirty="0" smtClean="0"/>
                        <a:t>9.5%</a:t>
                      </a:r>
                      <a:endParaRPr lang="en-US" dirty="0"/>
                    </a:p>
                  </a:txBody>
                  <a:tcPr/>
                </a:tc>
                <a:extLst>
                  <a:ext uri="{0D108BD9-81ED-4DB2-BD59-A6C34878D82A}">
                    <a16:rowId xmlns:a16="http://schemas.microsoft.com/office/drawing/2014/main" xmlns="" val="3922471778"/>
                  </a:ext>
                </a:extLst>
              </a:tr>
              <a:tr h="299140">
                <a:tc>
                  <a:txBody>
                    <a:bodyPr/>
                    <a:lstStyle/>
                    <a:p>
                      <a:pPr algn="ctr">
                        <a:buNone/>
                      </a:pPr>
                      <a:r>
                        <a:rPr lang="en-US"/>
                        <a:t>Lighting</a:t>
                      </a:r>
                    </a:p>
                  </a:txBody>
                  <a:tcPr/>
                </a:tc>
                <a:tc>
                  <a:txBody>
                    <a:bodyPr/>
                    <a:lstStyle/>
                    <a:p>
                      <a:pPr algn="ctr">
                        <a:buNone/>
                      </a:pPr>
                      <a:r>
                        <a:rPr lang="en-US" dirty="0" smtClean="0"/>
                        <a:t>9.4%</a:t>
                      </a:r>
                      <a:endParaRPr lang="en-US" dirty="0"/>
                    </a:p>
                  </a:txBody>
                  <a:tcPr/>
                </a:tc>
                <a:extLst>
                  <a:ext uri="{0D108BD9-81ED-4DB2-BD59-A6C34878D82A}">
                    <a16:rowId xmlns:a16="http://schemas.microsoft.com/office/drawing/2014/main" xmlns="" val="1578548024"/>
                  </a:ext>
                </a:extLst>
              </a:tr>
              <a:tr h="299140">
                <a:tc>
                  <a:txBody>
                    <a:bodyPr/>
                    <a:lstStyle/>
                    <a:p>
                      <a:pPr algn="ctr">
                        <a:buNone/>
                      </a:pPr>
                      <a:r>
                        <a:rPr lang="en-US"/>
                        <a:t>Refrigeration</a:t>
                      </a:r>
                    </a:p>
                  </a:txBody>
                  <a:tcPr/>
                </a:tc>
                <a:tc>
                  <a:txBody>
                    <a:bodyPr/>
                    <a:lstStyle/>
                    <a:p>
                      <a:pPr algn="ctr">
                        <a:buNone/>
                      </a:pPr>
                      <a:r>
                        <a:rPr lang="en-US" dirty="0" smtClean="0"/>
                        <a:t>7.2%</a:t>
                      </a:r>
                      <a:endParaRPr lang="en-US" dirty="0"/>
                    </a:p>
                  </a:txBody>
                  <a:tcPr/>
                </a:tc>
                <a:extLst>
                  <a:ext uri="{0D108BD9-81ED-4DB2-BD59-A6C34878D82A}">
                    <a16:rowId xmlns:a16="http://schemas.microsoft.com/office/drawing/2014/main" xmlns="" val="252547651"/>
                  </a:ext>
                </a:extLst>
              </a:tr>
              <a:tr h="299140">
                <a:tc>
                  <a:txBody>
                    <a:bodyPr/>
                    <a:lstStyle/>
                    <a:p>
                      <a:pPr algn="ctr">
                        <a:buNone/>
                      </a:pPr>
                      <a:r>
                        <a:rPr lang="en-US"/>
                        <a:t>Space Heating</a:t>
                      </a:r>
                    </a:p>
                  </a:txBody>
                  <a:tcPr/>
                </a:tc>
                <a:tc>
                  <a:txBody>
                    <a:bodyPr/>
                    <a:lstStyle/>
                    <a:p>
                      <a:pPr algn="ctr">
                        <a:buNone/>
                      </a:pPr>
                      <a:r>
                        <a:rPr lang="en-US" dirty="0" smtClean="0"/>
                        <a:t>6.2%</a:t>
                      </a:r>
                      <a:endParaRPr lang="en-US" dirty="0"/>
                    </a:p>
                  </a:txBody>
                  <a:tcPr/>
                </a:tc>
                <a:extLst>
                  <a:ext uri="{0D108BD9-81ED-4DB2-BD59-A6C34878D82A}">
                    <a16:rowId xmlns:a16="http://schemas.microsoft.com/office/drawing/2014/main" xmlns="" val="3831001499"/>
                  </a:ext>
                </a:extLst>
              </a:tr>
              <a:tr h="299140">
                <a:tc>
                  <a:txBody>
                    <a:bodyPr/>
                    <a:lstStyle/>
                    <a:p>
                      <a:pPr lvl="0" algn="ctr">
                        <a:buNone/>
                      </a:pPr>
                      <a:r>
                        <a:rPr lang="en-US"/>
                        <a:t>Televisions and Related Equipment</a:t>
                      </a:r>
                    </a:p>
                  </a:txBody>
                  <a:tcPr/>
                </a:tc>
                <a:tc>
                  <a:txBody>
                    <a:bodyPr/>
                    <a:lstStyle/>
                    <a:p>
                      <a:pPr lvl="0" algn="ctr">
                        <a:buNone/>
                      </a:pPr>
                      <a:r>
                        <a:rPr lang="en-US" dirty="0" smtClean="0"/>
                        <a:t>5.9%</a:t>
                      </a:r>
                      <a:endParaRPr lang="en-US" dirty="0"/>
                    </a:p>
                  </a:txBody>
                  <a:tcPr/>
                </a:tc>
                <a:extLst>
                  <a:ext uri="{0D108BD9-81ED-4DB2-BD59-A6C34878D82A}">
                    <a16:rowId xmlns:a16="http://schemas.microsoft.com/office/drawing/2014/main" xmlns="" val="2139294509"/>
                  </a:ext>
                </a:extLst>
              </a:tr>
              <a:tr h="299140">
                <a:tc>
                  <a:txBody>
                    <a:bodyPr/>
                    <a:lstStyle/>
                    <a:p>
                      <a:pPr lvl="0" algn="ctr">
                        <a:buNone/>
                      </a:pPr>
                      <a:r>
                        <a:rPr lang="en-US"/>
                        <a:t>Clothes Dryers</a:t>
                      </a:r>
                    </a:p>
                  </a:txBody>
                  <a:tcPr/>
                </a:tc>
                <a:tc>
                  <a:txBody>
                    <a:bodyPr/>
                    <a:lstStyle/>
                    <a:p>
                      <a:pPr lvl="0" algn="ctr">
                        <a:buNone/>
                      </a:pPr>
                      <a:r>
                        <a:rPr lang="en-US" dirty="0" smtClean="0"/>
                        <a:t>4.1%</a:t>
                      </a:r>
                      <a:endParaRPr lang="en-US" dirty="0"/>
                    </a:p>
                  </a:txBody>
                  <a:tcPr/>
                </a:tc>
                <a:extLst>
                  <a:ext uri="{0D108BD9-81ED-4DB2-BD59-A6C34878D82A}">
                    <a16:rowId xmlns:a16="http://schemas.microsoft.com/office/drawing/2014/main" xmlns="" val="1041903826"/>
                  </a:ext>
                </a:extLst>
              </a:tr>
              <a:tr h="299140">
                <a:tc>
                  <a:txBody>
                    <a:bodyPr/>
                    <a:lstStyle/>
                    <a:p>
                      <a:pPr lvl="0" algn="ctr">
                        <a:buNone/>
                      </a:pPr>
                      <a:r>
                        <a:rPr lang="en-US"/>
                        <a:t>Furnace Fans/Boiler Circulation Pumps</a:t>
                      </a:r>
                    </a:p>
                  </a:txBody>
                  <a:tcPr/>
                </a:tc>
                <a:tc>
                  <a:txBody>
                    <a:bodyPr/>
                    <a:lstStyle/>
                    <a:p>
                      <a:pPr lvl="0" algn="ctr">
                        <a:buNone/>
                      </a:pPr>
                      <a:r>
                        <a:rPr lang="en-US" dirty="0" smtClean="0"/>
                        <a:t>2.3%</a:t>
                      </a:r>
                      <a:endParaRPr lang="en-US" dirty="0"/>
                    </a:p>
                  </a:txBody>
                  <a:tcPr/>
                </a:tc>
                <a:extLst>
                  <a:ext uri="{0D108BD9-81ED-4DB2-BD59-A6C34878D82A}">
                    <a16:rowId xmlns:a16="http://schemas.microsoft.com/office/drawing/2014/main" xmlns="" val="1444323143"/>
                  </a:ext>
                </a:extLst>
              </a:tr>
              <a:tr h="299140">
                <a:tc>
                  <a:txBody>
                    <a:bodyPr/>
                    <a:lstStyle/>
                    <a:p>
                      <a:pPr lvl="0" algn="ctr">
                        <a:buNone/>
                      </a:pPr>
                      <a:r>
                        <a:rPr lang="en-US"/>
                        <a:t>Computers and related Equipment</a:t>
                      </a:r>
                    </a:p>
                  </a:txBody>
                  <a:tcPr/>
                </a:tc>
                <a:tc>
                  <a:txBody>
                    <a:bodyPr/>
                    <a:lstStyle/>
                    <a:p>
                      <a:pPr lvl="0" algn="ctr">
                        <a:buNone/>
                      </a:pPr>
                      <a:r>
                        <a:rPr lang="en-US" dirty="0" smtClean="0"/>
                        <a:t>2.2%</a:t>
                      </a:r>
                      <a:endParaRPr lang="en-US" dirty="0"/>
                    </a:p>
                  </a:txBody>
                  <a:tcPr/>
                </a:tc>
                <a:extLst>
                  <a:ext uri="{0D108BD9-81ED-4DB2-BD59-A6C34878D82A}">
                    <a16:rowId xmlns:a16="http://schemas.microsoft.com/office/drawing/2014/main" xmlns="" val="3206111532"/>
                  </a:ext>
                </a:extLst>
              </a:tr>
              <a:tr h="299140">
                <a:tc>
                  <a:txBody>
                    <a:bodyPr/>
                    <a:lstStyle/>
                    <a:p>
                      <a:pPr lvl="0" algn="ctr">
                        <a:buNone/>
                      </a:pPr>
                      <a:r>
                        <a:rPr lang="en-US"/>
                        <a:t>Cooking </a:t>
                      </a:r>
                    </a:p>
                  </a:txBody>
                  <a:tcPr/>
                </a:tc>
                <a:tc>
                  <a:txBody>
                    <a:bodyPr/>
                    <a:lstStyle/>
                    <a:p>
                      <a:pPr lvl="0" algn="ctr">
                        <a:buNone/>
                      </a:pPr>
                      <a:r>
                        <a:rPr lang="en-US" dirty="0" smtClean="0"/>
                        <a:t>2.2%</a:t>
                      </a:r>
                      <a:endParaRPr lang="en-US" dirty="0"/>
                    </a:p>
                  </a:txBody>
                  <a:tcPr/>
                </a:tc>
                <a:extLst>
                  <a:ext uri="{0D108BD9-81ED-4DB2-BD59-A6C34878D82A}">
                    <a16:rowId xmlns:a16="http://schemas.microsoft.com/office/drawing/2014/main" xmlns="" val="1232719977"/>
                  </a:ext>
                </a:extLst>
              </a:tr>
              <a:tr h="299140">
                <a:tc>
                  <a:txBody>
                    <a:bodyPr/>
                    <a:lstStyle/>
                    <a:p>
                      <a:pPr lvl="0" algn="ctr">
                        <a:buNone/>
                      </a:pPr>
                      <a:r>
                        <a:rPr lang="en-US"/>
                        <a:t>Dishwashers</a:t>
                      </a:r>
                    </a:p>
                  </a:txBody>
                  <a:tcPr/>
                </a:tc>
                <a:tc>
                  <a:txBody>
                    <a:bodyPr/>
                    <a:lstStyle/>
                    <a:p>
                      <a:pPr lvl="0" algn="ctr">
                        <a:buNone/>
                      </a:pPr>
                      <a:r>
                        <a:rPr lang="en-US" dirty="0" smtClean="0"/>
                        <a:t>2.0%</a:t>
                      </a:r>
                      <a:endParaRPr lang="en-US" dirty="0"/>
                    </a:p>
                  </a:txBody>
                  <a:tcPr/>
                </a:tc>
                <a:extLst>
                  <a:ext uri="{0D108BD9-81ED-4DB2-BD59-A6C34878D82A}">
                    <a16:rowId xmlns:a16="http://schemas.microsoft.com/office/drawing/2014/main" xmlns="" val="1395386355"/>
                  </a:ext>
                </a:extLst>
              </a:tr>
              <a:tr h="299140">
                <a:tc>
                  <a:txBody>
                    <a:bodyPr/>
                    <a:lstStyle/>
                    <a:p>
                      <a:pPr lvl="0" algn="ctr">
                        <a:buNone/>
                      </a:pPr>
                      <a:r>
                        <a:rPr lang="en-US"/>
                        <a:t>Freezers</a:t>
                      </a:r>
                    </a:p>
                  </a:txBody>
                  <a:tcPr/>
                </a:tc>
                <a:tc>
                  <a:txBody>
                    <a:bodyPr/>
                    <a:lstStyle/>
                    <a:p>
                      <a:pPr lvl="0" algn="ctr">
                        <a:buNone/>
                      </a:pPr>
                      <a:r>
                        <a:rPr lang="en-US" dirty="0" smtClean="0"/>
                        <a:t>1.6%</a:t>
                      </a:r>
                      <a:endParaRPr lang="en-US" dirty="0"/>
                    </a:p>
                  </a:txBody>
                  <a:tcPr/>
                </a:tc>
                <a:extLst>
                  <a:ext uri="{0D108BD9-81ED-4DB2-BD59-A6C34878D82A}">
                    <a16:rowId xmlns:a16="http://schemas.microsoft.com/office/drawing/2014/main" xmlns="" val="881975085"/>
                  </a:ext>
                </a:extLst>
              </a:tr>
              <a:tr h="299140">
                <a:tc>
                  <a:txBody>
                    <a:bodyPr/>
                    <a:lstStyle/>
                    <a:p>
                      <a:pPr lvl="0" algn="ctr">
                        <a:buNone/>
                      </a:pPr>
                      <a:r>
                        <a:rPr lang="en-US"/>
                        <a:t>Clothes Washers</a:t>
                      </a:r>
                    </a:p>
                  </a:txBody>
                  <a:tcPr/>
                </a:tc>
                <a:tc>
                  <a:txBody>
                    <a:bodyPr/>
                    <a:lstStyle/>
                    <a:p>
                      <a:pPr lvl="0" algn="ctr">
                        <a:buNone/>
                      </a:pPr>
                      <a:r>
                        <a:rPr lang="en-US" dirty="0" smtClean="0"/>
                        <a:t>0.5%</a:t>
                      </a:r>
                      <a:endParaRPr lang="en-US" dirty="0"/>
                    </a:p>
                  </a:txBody>
                  <a:tcPr/>
                </a:tc>
                <a:extLst>
                  <a:ext uri="{0D108BD9-81ED-4DB2-BD59-A6C34878D82A}">
                    <a16:rowId xmlns:a16="http://schemas.microsoft.com/office/drawing/2014/main" xmlns="" val="1019928540"/>
                  </a:ext>
                </a:extLst>
              </a:tr>
              <a:tr h="370702">
                <a:tc>
                  <a:txBody>
                    <a:bodyPr/>
                    <a:lstStyle/>
                    <a:p>
                      <a:pPr lvl="0" algn="ctr">
                        <a:buNone/>
                      </a:pPr>
                      <a:r>
                        <a:rPr lang="en-US"/>
                        <a:t>Other(Small Electronic devices etc.)</a:t>
                      </a:r>
                    </a:p>
                  </a:txBody>
                  <a:tcPr/>
                </a:tc>
                <a:tc>
                  <a:txBody>
                    <a:bodyPr/>
                    <a:lstStyle/>
                    <a:p>
                      <a:pPr lvl="0" algn="ctr">
                        <a:buNone/>
                      </a:pPr>
                      <a:r>
                        <a:rPr lang="en-US" dirty="0" smtClean="0"/>
                        <a:t>31.3%</a:t>
                      </a:r>
                      <a:endParaRPr lang="en-US" dirty="0"/>
                    </a:p>
                  </a:txBody>
                  <a:tcPr/>
                </a:tc>
                <a:extLst>
                  <a:ext uri="{0D108BD9-81ED-4DB2-BD59-A6C34878D82A}">
                    <a16:rowId xmlns:a16="http://schemas.microsoft.com/office/drawing/2014/main" xmlns="" val="413307310"/>
                  </a:ext>
                </a:extLst>
              </a:tr>
            </a:tbl>
          </a:graphicData>
        </a:graphic>
      </p:graphicFrame>
    </p:spTree>
    <p:extLst>
      <p:ext uri="{BB962C8B-B14F-4D97-AF65-F5344CB8AC3E}">
        <p14:creationId xmlns:p14="http://schemas.microsoft.com/office/powerpoint/2010/main" val="2688476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Relay Considerations</a:t>
            </a:r>
            <a:endParaRPr lang="en-US" dirty="0"/>
          </a:p>
        </p:txBody>
      </p:sp>
      <p:sp>
        <p:nvSpPr>
          <p:cNvPr id="3" name="Content Placeholder 2"/>
          <p:cNvSpPr>
            <a:spLocks noGrp="1"/>
          </p:cNvSpPr>
          <p:nvPr>
            <p:ph idx="1"/>
          </p:nvPr>
        </p:nvSpPr>
        <p:spPr/>
        <p:txBody>
          <a:bodyPr/>
          <a:lstStyle/>
          <a:p>
            <a:pPr marL="0" indent="0">
              <a:buNone/>
            </a:pPr>
            <a:r>
              <a:rPr lang="en-US" dirty="0" smtClean="0"/>
              <a:t>Problem:</a:t>
            </a:r>
          </a:p>
          <a:p>
            <a:r>
              <a:rPr lang="en-US" dirty="0" smtClean="0"/>
              <a:t>Relay bounces when switching on or off</a:t>
            </a:r>
          </a:p>
          <a:p>
            <a:r>
              <a:rPr lang="en-US" dirty="0" smtClean="0"/>
              <a:t>Bouncing can cause arcing and EMF interference when power is flowing through the circuit</a:t>
            </a:r>
          </a:p>
          <a:p>
            <a:r>
              <a:rPr lang="en-US" dirty="0" smtClean="0"/>
              <a:t>EMF noise cannot be easily filtered</a:t>
            </a:r>
          </a:p>
          <a:p>
            <a:r>
              <a:rPr lang="en-US" dirty="0" smtClean="0"/>
              <a:t>Circuit design does not allow isolation of mains power</a:t>
            </a:r>
            <a:endParaRPr lang="en-US" dirty="0"/>
          </a:p>
          <a:p>
            <a:pPr marL="0" indent="0">
              <a:buNone/>
            </a:pPr>
            <a:r>
              <a:rPr lang="en-US" dirty="0" smtClean="0"/>
              <a:t>Solution:</a:t>
            </a:r>
          </a:p>
          <a:p>
            <a:r>
              <a:rPr lang="en-US" dirty="0" smtClean="0"/>
              <a:t>Use solid state relay</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930435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a:t>
            </a:r>
            <a:endParaRPr lang="en-US" dirty="0"/>
          </a:p>
        </p:txBody>
      </p:sp>
      <p:sp>
        <p:nvSpPr>
          <p:cNvPr id="3" name="Content Placeholder 2"/>
          <p:cNvSpPr>
            <a:spLocks noGrp="1"/>
          </p:cNvSpPr>
          <p:nvPr>
            <p:ph idx="1"/>
          </p:nvPr>
        </p:nvSpPr>
        <p:spPr>
          <a:xfrm>
            <a:off x="686710" y="2052918"/>
            <a:ext cx="4661762" cy="4195481"/>
          </a:xfrm>
        </p:spPr>
        <p:txBody>
          <a:bodyPr/>
          <a:lstStyle/>
          <a:p>
            <a:r>
              <a:rPr lang="en-US" dirty="0" smtClean="0"/>
              <a:t>60 Hz transformer steps down 120 volts into two 8 volt windings</a:t>
            </a:r>
          </a:p>
          <a:p>
            <a:r>
              <a:rPr lang="en-US" dirty="0" smtClean="0"/>
              <a:t>Windings connected in series to give positive and negative rail with center tap</a:t>
            </a:r>
          </a:p>
          <a:p>
            <a:r>
              <a:rPr lang="en-US" dirty="0" smtClean="0"/>
              <a:t>Bridge rectifier and capacitors make waveform DC</a:t>
            </a:r>
          </a:p>
          <a:p>
            <a:r>
              <a:rPr lang="en-US" dirty="0" smtClean="0"/>
              <a:t>Voltage regulators used to give necessary voltages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973" y="2052918"/>
            <a:ext cx="6034903" cy="3942534"/>
          </a:xfrm>
          <a:prstGeom prst="rect">
            <a:avLst/>
          </a:prstGeom>
        </p:spPr>
      </p:pic>
    </p:spTree>
    <p:extLst>
      <p:ext uri="{BB962C8B-B14F-4D97-AF65-F5344CB8AC3E}">
        <p14:creationId xmlns:p14="http://schemas.microsoft.com/office/powerpoint/2010/main" val="1741848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Considerations	</a:t>
            </a:r>
            <a:endParaRPr lang="en-US" dirty="0"/>
          </a:p>
        </p:txBody>
      </p:sp>
      <p:sp>
        <p:nvSpPr>
          <p:cNvPr id="3" name="Content Placeholder 2"/>
          <p:cNvSpPr>
            <a:spLocks noGrp="1"/>
          </p:cNvSpPr>
          <p:nvPr>
            <p:ph idx="1"/>
          </p:nvPr>
        </p:nvSpPr>
        <p:spPr/>
        <p:txBody>
          <a:bodyPr/>
          <a:lstStyle/>
          <a:p>
            <a:pPr marL="0" indent="0">
              <a:buNone/>
            </a:pPr>
            <a:r>
              <a:rPr lang="en-US" dirty="0" smtClean="0"/>
              <a:t>Problem:</a:t>
            </a:r>
          </a:p>
          <a:p>
            <a:r>
              <a:rPr lang="en-US" dirty="0" smtClean="0"/>
              <a:t>MCU would not reset upon power-up due to slow response time of power supply</a:t>
            </a:r>
          </a:p>
          <a:p>
            <a:pPr marL="0" indent="0">
              <a:buNone/>
            </a:pPr>
            <a:r>
              <a:rPr lang="en-US" dirty="0" smtClean="0"/>
              <a:t>Solution: </a:t>
            </a:r>
          </a:p>
          <a:p>
            <a:r>
              <a:rPr lang="en-US" dirty="0" smtClean="0"/>
              <a:t>Plug in the power supply first to give power supply time to charge, then connect devices.</a:t>
            </a:r>
            <a:endParaRPr lang="en-US" dirty="0"/>
          </a:p>
        </p:txBody>
      </p:sp>
    </p:spTree>
    <p:extLst>
      <p:ext uri="{BB962C8B-B14F-4D97-AF65-F5344CB8AC3E}">
        <p14:creationId xmlns:p14="http://schemas.microsoft.com/office/powerpoint/2010/main" val="100726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DB37F-8835-4388-8C09-D36EAA3FBDD8}"/>
              </a:ext>
            </a:extLst>
          </p:cNvPr>
          <p:cNvSpPr>
            <a:spLocks noGrp="1"/>
          </p:cNvSpPr>
          <p:nvPr>
            <p:ph type="title"/>
          </p:nvPr>
        </p:nvSpPr>
        <p:spPr/>
        <p:txBody>
          <a:bodyPr/>
          <a:lstStyle/>
          <a:p>
            <a:r>
              <a:rPr lang="en-US"/>
              <a:t>Security</a:t>
            </a:r>
          </a:p>
        </p:txBody>
      </p:sp>
      <p:sp>
        <p:nvSpPr>
          <p:cNvPr id="3" name="Content Placeholder 2">
            <a:extLst>
              <a:ext uri="{FF2B5EF4-FFF2-40B4-BE49-F238E27FC236}">
                <a16:creationId xmlns:a16="http://schemas.microsoft.com/office/drawing/2014/main" xmlns="" id="{E1E15794-A8DC-46B5-9937-AEFE73DF5970}"/>
              </a:ext>
            </a:extLst>
          </p:cNvPr>
          <p:cNvSpPr>
            <a:spLocks noGrp="1"/>
          </p:cNvSpPr>
          <p:nvPr>
            <p:ph idx="1"/>
          </p:nvPr>
        </p:nvSpPr>
        <p:spPr>
          <a:xfrm>
            <a:off x="1103312" y="2052918"/>
            <a:ext cx="9574213" cy="4195481"/>
          </a:xfrm>
        </p:spPr>
        <p:txBody>
          <a:bodyPr/>
          <a:lstStyle/>
          <a:p>
            <a:r>
              <a:rPr lang="en-US" dirty="0"/>
              <a:t>User credentials are stored on a </a:t>
            </a:r>
            <a:r>
              <a:rPr lang="en-US" dirty="0" smtClean="0"/>
              <a:t>MySQL </a:t>
            </a:r>
            <a:r>
              <a:rPr lang="en-US" dirty="0"/>
              <a:t>server</a:t>
            </a:r>
          </a:p>
          <a:p>
            <a:pPr lvl="1"/>
            <a:r>
              <a:rPr lang="en-US" dirty="0"/>
              <a:t>Passwords are stored as </a:t>
            </a:r>
            <a:r>
              <a:rPr lang="en-US" dirty="0" err="1"/>
              <a:t>B</a:t>
            </a:r>
            <a:r>
              <a:rPr lang="en-US" dirty="0" err="1" smtClean="0"/>
              <a:t>crypt</a:t>
            </a:r>
            <a:r>
              <a:rPr lang="en-US" dirty="0" smtClean="0"/>
              <a:t> </a:t>
            </a:r>
            <a:r>
              <a:rPr lang="en-US" dirty="0"/>
              <a:t>hashes</a:t>
            </a:r>
          </a:p>
          <a:p>
            <a:r>
              <a:rPr lang="en-US" dirty="0" smtClean="0"/>
              <a:t>Secure </a:t>
            </a:r>
            <a:r>
              <a:rPr lang="en-US" dirty="0"/>
              <a:t>Sockets Layer (SSL)</a:t>
            </a:r>
          </a:p>
          <a:p>
            <a:pPr lvl="1"/>
            <a:r>
              <a:rPr lang="en-US" dirty="0"/>
              <a:t>User website uses https to prevent MITM attacks</a:t>
            </a:r>
          </a:p>
          <a:p>
            <a:pPr lvl="1"/>
            <a:r>
              <a:rPr lang="en-US" dirty="0" err="1"/>
              <a:t>Websocket</a:t>
            </a:r>
            <a:r>
              <a:rPr lang="en-US" dirty="0"/>
              <a:t>-Main Server communication implements SSL</a:t>
            </a:r>
          </a:p>
          <a:p>
            <a:endParaRPr lang="en-US" dirty="0"/>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849102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PCB Considerations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Problem: </a:t>
            </a:r>
          </a:p>
          <a:p>
            <a:r>
              <a:rPr lang="en-US" dirty="0" smtClean="0"/>
              <a:t>No PCB design experience and SMD soldering worries</a:t>
            </a:r>
          </a:p>
          <a:p>
            <a:pPr marL="0" indent="0">
              <a:buNone/>
            </a:pPr>
            <a:r>
              <a:rPr lang="en-US" dirty="0" smtClean="0"/>
              <a:t>Solution: </a:t>
            </a:r>
          </a:p>
          <a:p>
            <a:r>
              <a:rPr lang="en-US" dirty="0" smtClean="0"/>
              <a:t>Quickly develop rough prototype to gain experience</a:t>
            </a:r>
            <a:endParaRPr lang="en-US" dirty="0"/>
          </a:p>
          <a:p>
            <a:pPr marL="0" indent="0">
              <a:buNone/>
            </a:pPr>
            <a:r>
              <a:rPr lang="en-US" dirty="0" smtClean="0"/>
              <a:t>Problem: </a:t>
            </a:r>
          </a:p>
          <a:p>
            <a:r>
              <a:rPr lang="en-US" dirty="0" smtClean="0"/>
              <a:t>Non ideal resistances caused the level shifting to be inaccurate.</a:t>
            </a:r>
          </a:p>
          <a:p>
            <a:pPr marL="0" indent="0">
              <a:buNone/>
            </a:pPr>
            <a:r>
              <a:rPr lang="en-US" dirty="0" smtClean="0"/>
              <a:t>Solution: </a:t>
            </a:r>
          </a:p>
          <a:p>
            <a:r>
              <a:rPr lang="en-US" dirty="0" smtClean="0"/>
              <a:t>Include potentiometer and op-amp to fine tune shifting voltage.</a:t>
            </a:r>
          </a:p>
          <a:p>
            <a:pPr marL="0" indent="0">
              <a:buNone/>
            </a:pPr>
            <a:r>
              <a:rPr lang="en-US" dirty="0"/>
              <a:t>Problem: </a:t>
            </a:r>
          </a:p>
          <a:p>
            <a:r>
              <a:rPr lang="en-US" dirty="0"/>
              <a:t>Imprecise Zener caused the waveform to be clipped at 4.8V</a:t>
            </a:r>
          </a:p>
          <a:p>
            <a:pPr marL="0" indent="0">
              <a:buNone/>
            </a:pPr>
            <a:r>
              <a:rPr lang="en-US" dirty="0"/>
              <a:t>Solution: </a:t>
            </a:r>
          </a:p>
          <a:p>
            <a:r>
              <a:rPr lang="en-US" dirty="0"/>
              <a:t>Use more precise Zener diode</a:t>
            </a:r>
            <a:r>
              <a:rPr lang="en-US" dirty="0" smtClean="0"/>
              <a:t>.</a:t>
            </a:r>
            <a:endParaRPr lang="en-US" dirty="0"/>
          </a:p>
        </p:txBody>
      </p:sp>
    </p:spTree>
    <p:extLst>
      <p:ext uri="{BB962C8B-B14F-4D97-AF65-F5344CB8AC3E}">
        <p14:creationId xmlns:p14="http://schemas.microsoft.com/office/powerpoint/2010/main" val="36868355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PCB Consideration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Problem</a:t>
            </a:r>
            <a:r>
              <a:rPr lang="en-US" dirty="0"/>
              <a:t>: </a:t>
            </a:r>
          </a:p>
          <a:p>
            <a:r>
              <a:rPr lang="en-US" dirty="0"/>
              <a:t>Microcontroller could not turn on relay.</a:t>
            </a:r>
          </a:p>
          <a:p>
            <a:pPr marL="0" indent="0">
              <a:buNone/>
            </a:pPr>
            <a:r>
              <a:rPr lang="en-US" dirty="0"/>
              <a:t>Solution: </a:t>
            </a:r>
          </a:p>
          <a:p>
            <a:r>
              <a:rPr lang="en-US" dirty="0"/>
              <a:t>Use MOSFET as switch to turn on relay</a:t>
            </a:r>
            <a:r>
              <a:rPr lang="en-US" dirty="0" smtClean="0"/>
              <a:t>.</a:t>
            </a:r>
          </a:p>
          <a:p>
            <a:pPr marL="0" indent="0">
              <a:buNone/>
            </a:pPr>
            <a:r>
              <a:rPr lang="en-US" dirty="0" smtClean="0"/>
              <a:t>Problem:</a:t>
            </a:r>
          </a:p>
          <a:p>
            <a:r>
              <a:rPr lang="en-US" dirty="0" smtClean="0"/>
              <a:t>Voltage rail can vary which will cause voltage dividers to change</a:t>
            </a:r>
            <a:endParaRPr lang="en-US" dirty="0"/>
          </a:p>
          <a:p>
            <a:pPr marL="0" indent="0">
              <a:buNone/>
            </a:pPr>
            <a:r>
              <a:rPr lang="en-US" dirty="0" smtClean="0"/>
              <a:t>Solution:</a:t>
            </a:r>
            <a:endParaRPr lang="en-US" dirty="0"/>
          </a:p>
          <a:p>
            <a:r>
              <a:rPr lang="en-US" dirty="0" smtClean="0"/>
              <a:t>Use a voltage regulator that does not vary when the rail voltage changes</a:t>
            </a:r>
            <a:endParaRPr lang="en-US" dirty="0"/>
          </a:p>
        </p:txBody>
      </p:sp>
    </p:spTree>
    <p:extLst>
      <p:ext uri="{BB962C8B-B14F-4D97-AF65-F5344CB8AC3E}">
        <p14:creationId xmlns:p14="http://schemas.microsoft.com/office/powerpoint/2010/main" val="3988273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PCB</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934" y="452718"/>
            <a:ext cx="6438900" cy="6086475"/>
          </a:xfrm>
          <a:prstGeom prst="rect">
            <a:avLst/>
          </a:prstGeom>
        </p:spPr>
      </p:pic>
    </p:spTree>
    <p:extLst>
      <p:ext uri="{BB962C8B-B14F-4D97-AF65-F5344CB8AC3E}">
        <p14:creationId xmlns:p14="http://schemas.microsoft.com/office/powerpoint/2010/main" val="1811569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6BCA4D-105A-494C-984D-4D95CF37AE73}"/>
              </a:ext>
            </a:extLst>
          </p:cNvPr>
          <p:cNvSpPr>
            <a:spLocks noGrp="1"/>
          </p:cNvSpPr>
          <p:nvPr>
            <p:ph type="title"/>
          </p:nvPr>
        </p:nvSpPr>
        <p:spPr/>
        <p:txBody>
          <a:bodyPr/>
          <a:lstStyle/>
          <a:p>
            <a:r>
              <a:rPr lang="en-US"/>
              <a:t>Budget</a:t>
            </a:r>
          </a:p>
        </p:txBody>
      </p:sp>
      <p:sp>
        <p:nvSpPr>
          <p:cNvPr id="7" name="TextBox 6">
            <a:extLst>
              <a:ext uri="{FF2B5EF4-FFF2-40B4-BE49-F238E27FC236}">
                <a16:creationId xmlns:a16="http://schemas.microsoft.com/office/drawing/2014/main" xmlns="" id="{F91D3A7C-BC8E-4C8C-9A09-6DDD71441F5F}"/>
              </a:ext>
            </a:extLst>
          </p:cNvPr>
          <p:cNvSpPr txBox="1"/>
          <p:nvPr/>
        </p:nvSpPr>
        <p:spPr>
          <a:xfrm>
            <a:off x="646111" y="2248270"/>
            <a:ext cx="5690587" cy="923330"/>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41257929"/>
              </p:ext>
            </p:extLst>
          </p:nvPr>
        </p:nvGraphicFramePr>
        <p:xfrm>
          <a:off x="1103313" y="2052638"/>
          <a:ext cx="8947150" cy="3708400"/>
        </p:xfrm>
        <a:graphic>
          <a:graphicData uri="http://schemas.openxmlformats.org/drawingml/2006/table">
            <a:tbl>
              <a:tblPr firstRow="1" bandRow="1">
                <a:tableStyleId>{5C22544A-7EE6-4342-B048-85BDC9FD1C3A}</a:tableStyleId>
              </a:tblPr>
              <a:tblGrid>
                <a:gridCol w="4473575"/>
                <a:gridCol w="4473575"/>
              </a:tblGrid>
              <a:tr h="370840">
                <a:tc>
                  <a:txBody>
                    <a:bodyPr/>
                    <a:lstStyle/>
                    <a:p>
                      <a:r>
                        <a:rPr lang="en-US" dirty="0" smtClean="0"/>
                        <a:t>Component</a:t>
                      </a:r>
                      <a:endParaRPr lang="en-US" dirty="0"/>
                    </a:p>
                  </a:txBody>
                  <a:tcPr/>
                </a:tc>
                <a:tc>
                  <a:txBody>
                    <a:bodyPr/>
                    <a:lstStyle/>
                    <a:p>
                      <a:r>
                        <a:rPr lang="en-US" dirty="0" smtClean="0"/>
                        <a:t>Total</a:t>
                      </a:r>
                      <a:endParaRPr lang="en-US" dirty="0"/>
                    </a:p>
                  </a:txBody>
                  <a:tcPr/>
                </a:tc>
              </a:tr>
              <a:tr h="370840">
                <a:tc>
                  <a:txBody>
                    <a:bodyPr/>
                    <a:lstStyle/>
                    <a:p>
                      <a:r>
                        <a:rPr lang="en-US" dirty="0" smtClean="0"/>
                        <a:t>PCB manufacturing</a:t>
                      </a:r>
                      <a:endParaRPr lang="en-US" dirty="0"/>
                    </a:p>
                  </a:txBody>
                  <a:tcPr/>
                </a:tc>
                <a:tc>
                  <a:txBody>
                    <a:bodyPr/>
                    <a:lstStyle/>
                    <a:p>
                      <a:r>
                        <a:rPr lang="en-US" dirty="0" smtClean="0"/>
                        <a:t>$153.34</a:t>
                      </a:r>
                      <a:endParaRPr lang="en-US" dirty="0"/>
                    </a:p>
                  </a:txBody>
                  <a:tcPr/>
                </a:tc>
              </a:tr>
              <a:tr h="370840">
                <a:tc>
                  <a:txBody>
                    <a:bodyPr/>
                    <a:lstStyle/>
                    <a:p>
                      <a:r>
                        <a:rPr lang="en-US" dirty="0" smtClean="0"/>
                        <a:t>Mouser</a:t>
                      </a:r>
                      <a:endParaRPr lang="en-US" dirty="0"/>
                    </a:p>
                  </a:txBody>
                  <a:tcPr/>
                </a:tc>
                <a:tc>
                  <a:txBody>
                    <a:bodyPr/>
                    <a:lstStyle/>
                    <a:p>
                      <a:r>
                        <a:rPr lang="en-US" dirty="0" smtClean="0"/>
                        <a:t>$429.20</a:t>
                      </a:r>
                      <a:endParaRPr lang="en-US" dirty="0"/>
                    </a:p>
                  </a:txBody>
                  <a:tcPr/>
                </a:tc>
              </a:tr>
              <a:tr h="370840">
                <a:tc>
                  <a:txBody>
                    <a:bodyPr/>
                    <a:lstStyle/>
                    <a:p>
                      <a:r>
                        <a:rPr lang="en-US" dirty="0" smtClean="0"/>
                        <a:t>Amazon</a:t>
                      </a:r>
                      <a:endParaRPr lang="en-US" dirty="0"/>
                    </a:p>
                  </a:txBody>
                  <a:tcPr/>
                </a:tc>
                <a:tc>
                  <a:txBody>
                    <a:bodyPr/>
                    <a:lstStyle/>
                    <a:p>
                      <a:r>
                        <a:rPr lang="en-US" dirty="0" smtClean="0"/>
                        <a:t>$139.59</a:t>
                      </a:r>
                      <a:endParaRPr lang="en-US" dirty="0"/>
                    </a:p>
                  </a:txBody>
                  <a:tcPr/>
                </a:tc>
              </a:tr>
              <a:tr h="370840">
                <a:tc>
                  <a:txBody>
                    <a:bodyPr/>
                    <a:lstStyle/>
                    <a:p>
                      <a:r>
                        <a:rPr lang="en-US" dirty="0" smtClean="0"/>
                        <a:t>Arrow</a:t>
                      </a:r>
                      <a:endParaRPr lang="en-US" dirty="0"/>
                    </a:p>
                  </a:txBody>
                  <a:tcPr/>
                </a:tc>
                <a:tc>
                  <a:txBody>
                    <a:bodyPr/>
                    <a:lstStyle/>
                    <a:p>
                      <a:r>
                        <a:rPr lang="en-US" dirty="0" smtClean="0"/>
                        <a:t>$48.16</a:t>
                      </a:r>
                      <a:endParaRPr lang="en-US" dirty="0"/>
                    </a:p>
                  </a:txBody>
                  <a:tcPr/>
                </a:tc>
              </a:tr>
              <a:tr h="370840">
                <a:tc>
                  <a:txBody>
                    <a:bodyPr/>
                    <a:lstStyle/>
                    <a:p>
                      <a:r>
                        <a:rPr lang="en-US" dirty="0" err="1" smtClean="0"/>
                        <a:t>Ebay</a:t>
                      </a:r>
                      <a:endParaRPr lang="en-US" dirty="0"/>
                    </a:p>
                  </a:txBody>
                  <a:tcPr/>
                </a:tc>
                <a:tc>
                  <a:txBody>
                    <a:bodyPr/>
                    <a:lstStyle/>
                    <a:p>
                      <a:r>
                        <a:rPr lang="en-US" dirty="0" smtClean="0"/>
                        <a:t>$66.24</a:t>
                      </a:r>
                      <a:endParaRPr lang="en-US" dirty="0"/>
                    </a:p>
                  </a:txBody>
                  <a:tcPr/>
                </a:tc>
              </a:tr>
              <a:tr h="370840">
                <a:tc>
                  <a:txBody>
                    <a:bodyPr/>
                    <a:lstStyle/>
                    <a:p>
                      <a:r>
                        <a:rPr lang="en-US" dirty="0" smtClean="0"/>
                        <a:t>Home Depot</a:t>
                      </a:r>
                      <a:endParaRPr lang="en-US" dirty="0"/>
                    </a:p>
                  </a:txBody>
                  <a:tcPr/>
                </a:tc>
                <a:tc>
                  <a:txBody>
                    <a:bodyPr/>
                    <a:lstStyle/>
                    <a:p>
                      <a:r>
                        <a:rPr lang="en-US" dirty="0" smtClean="0"/>
                        <a:t>$64.59</a:t>
                      </a:r>
                      <a:endParaRPr lang="en-US" dirty="0"/>
                    </a:p>
                  </a:txBody>
                  <a:tcPr/>
                </a:tc>
              </a:tr>
              <a:tr h="370840">
                <a:tc>
                  <a:txBody>
                    <a:bodyPr/>
                    <a:lstStyle/>
                    <a:p>
                      <a:r>
                        <a:rPr lang="en-US" dirty="0" smtClean="0"/>
                        <a:t>GitHub</a:t>
                      </a:r>
                      <a:endParaRPr lang="en-US" dirty="0"/>
                    </a:p>
                  </a:txBody>
                  <a:tcPr/>
                </a:tc>
                <a:tc>
                  <a:txBody>
                    <a:bodyPr/>
                    <a:lstStyle/>
                    <a:p>
                      <a:r>
                        <a:rPr lang="en-US" dirty="0" smtClean="0"/>
                        <a:t>$49.00</a:t>
                      </a:r>
                      <a:endParaRPr lang="en-US" dirty="0"/>
                    </a:p>
                  </a:txBody>
                  <a:tcPr/>
                </a:tc>
              </a:tr>
              <a:tr h="370840">
                <a:tc>
                  <a:txBody>
                    <a:bodyPr/>
                    <a:lstStyle/>
                    <a:p>
                      <a:r>
                        <a:rPr lang="en-US" dirty="0" err="1" smtClean="0"/>
                        <a:t>Digital</a:t>
                      </a:r>
                      <a:r>
                        <a:rPr lang="en-US" baseline="0" dirty="0" err="1" smtClean="0"/>
                        <a:t>Ocean</a:t>
                      </a:r>
                      <a:r>
                        <a:rPr lang="en-US" baseline="0" dirty="0" smtClean="0"/>
                        <a:t> Server</a:t>
                      </a:r>
                      <a:endParaRPr lang="en-US" dirty="0"/>
                    </a:p>
                  </a:txBody>
                  <a:tcPr/>
                </a:tc>
                <a:tc>
                  <a:txBody>
                    <a:bodyPr/>
                    <a:lstStyle/>
                    <a:p>
                      <a:r>
                        <a:rPr lang="en-US" dirty="0" smtClean="0"/>
                        <a:t>$30.00</a:t>
                      </a:r>
                      <a:endParaRPr lang="en-US" dirty="0"/>
                    </a:p>
                  </a:txBody>
                  <a:tcPr/>
                </a:tc>
              </a:tr>
              <a:tr h="370840">
                <a:tc>
                  <a:txBody>
                    <a:bodyPr/>
                    <a:lstStyle/>
                    <a:p>
                      <a:r>
                        <a:rPr lang="en-US" b="0" dirty="0" smtClean="0"/>
                        <a:t>Total</a:t>
                      </a:r>
                      <a:endParaRPr lang="en-US" b="0" dirty="0"/>
                    </a:p>
                  </a:txBody>
                  <a:tcPr/>
                </a:tc>
                <a:tc>
                  <a:txBody>
                    <a:bodyPr/>
                    <a:lstStyle/>
                    <a:p>
                      <a:r>
                        <a:rPr lang="en-US" dirty="0" smtClean="0"/>
                        <a:t>$980.12</a:t>
                      </a:r>
                      <a:endParaRPr lang="en-US" dirty="0"/>
                    </a:p>
                  </a:txBody>
                  <a:tcPr/>
                </a:tc>
              </a:tr>
            </a:tbl>
          </a:graphicData>
        </a:graphic>
      </p:graphicFrame>
    </p:spTree>
    <p:extLst>
      <p:ext uri="{BB962C8B-B14F-4D97-AF65-F5344CB8AC3E}">
        <p14:creationId xmlns:p14="http://schemas.microsoft.com/office/powerpoint/2010/main" val="26064486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ADE9D5-FEE4-464B-9E30-27158D5655EA}"/>
              </a:ext>
            </a:extLst>
          </p:cNvPr>
          <p:cNvSpPr>
            <a:spLocks noGrp="1"/>
          </p:cNvSpPr>
          <p:nvPr>
            <p:ph type="title"/>
          </p:nvPr>
        </p:nvSpPr>
        <p:spPr/>
        <p:txBody>
          <a:bodyPr/>
          <a:lstStyle/>
          <a:p>
            <a:r>
              <a:rPr lang="en-US"/>
              <a:t>Work Distribution</a:t>
            </a:r>
          </a:p>
        </p:txBody>
      </p:sp>
      <p:graphicFrame>
        <p:nvGraphicFramePr>
          <p:cNvPr id="6" name="Table 6">
            <a:extLst>
              <a:ext uri="{FF2B5EF4-FFF2-40B4-BE49-F238E27FC236}">
                <a16:creationId xmlns:a16="http://schemas.microsoft.com/office/drawing/2014/main" xmlns="" id="{5840D05A-D533-4BC6-BEDF-36057F249002}"/>
              </a:ext>
            </a:extLst>
          </p:cNvPr>
          <p:cNvGraphicFramePr>
            <a:graphicFrameLocks noGrp="1"/>
          </p:cNvGraphicFramePr>
          <p:nvPr>
            <p:ph idx="1"/>
            <p:extLst>
              <p:ext uri="{D42A27DB-BD31-4B8C-83A1-F6EECF244321}">
                <p14:modId xmlns:p14="http://schemas.microsoft.com/office/powerpoint/2010/main" val="1976240770"/>
              </p:ext>
            </p:extLst>
          </p:nvPr>
        </p:nvGraphicFramePr>
        <p:xfrm>
          <a:off x="1381125" y="1447800"/>
          <a:ext cx="9372214" cy="2774479"/>
        </p:xfrm>
        <a:graphic>
          <a:graphicData uri="http://schemas.openxmlformats.org/drawingml/2006/table">
            <a:tbl>
              <a:tblPr bandRow="1">
                <a:tableStyleId>{5C22544A-7EE6-4342-B048-85BDC9FD1C3A}</a:tableStyleId>
              </a:tblPr>
              <a:tblGrid>
                <a:gridCol w="1295398">
                  <a:extLst>
                    <a:ext uri="{9D8B030D-6E8A-4147-A177-3AD203B41FA5}">
                      <a16:colId xmlns:a16="http://schemas.microsoft.com/office/drawing/2014/main" xmlns="" val="378375241"/>
                    </a:ext>
                  </a:extLst>
                </a:gridCol>
                <a:gridCol w="1571625">
                  <a:extLst>
                    <a:ext uri="{9D8B030D-6E8A-4147-A177-3AD203B41FA5}">
                      <a16:colId xmlns:a16="http://schemas.microsoft.com/office/drawing/2014/main" xmlns="" val="1548240631"/>
                    </a:ext>
                  </a:extLst>
                </a:gridCol>
                <a:gridCol w="1523998">
                  <a:extLst>
                    <a:ext uri="{9D8B030D-6E8A-4147-A177-3AD203B41FA5}">
                      <a16:colId xmlns:a16="http://schemas.microsoft.com/office/drawing/2014/main" xmlns="" val="521385314"/>
                    </a:ext>
                  </a:extLst>
                </a:gridCol>
                <a:gridCol w="1114044">
                  <a:extLst>
                    <a:ext uri="{9D8B030D-6E8A-4147-A177-3AD203B41FA5}">
                      <a16:colId xmlns:a16="http://schemas.microsoft.com/office/drawing/2014/main" xmlns="" val="3125936867"/>
                    </a:ext>
                  </a:extLst>
                </a:gridCol>
                <a:gridCol w="1676400">
                  <a:extLst>
                    <a:ext uri="{9D8B030D-6E8A-4147-A177-3AD203B41FA5}">
                      <a16:colId xmlns:a16="http://schemas.microsoft.com/office/drawing/2014/main" xmlns="" val="3784079565"/>
                    </a:ext>
                  </a:extLst>
                </a:gridCol>
                <a:gridCol w="2190749">
                  <a:extLst>
                    <a:ext uri="{9D8B030D-6E8A-4147-A177-3AD203B41FA5}">
                      <a16:colId xmlns:a16="http://schemas.microsoft.com/office/drawing/2014/main" xmlns="" val="668547456"/>
                    </a:ext>
                  </a:extLst>
                </a:gridCol>
              </a:tblGrid>
              <a:tr h="869480">
                <a:tc>
                  <a:txBody>
                    <a:bodyPr/>
                    <a:lstStyle/>
                    <a:p>
                      <a:pPr lvl="0" algn="ctr">
                        <a:buNone/>
                      </a:pPr>
                      <a:endParaRPr lang="en-US"/>
                    </a:p>
                  </a:txBody>
                  <a:tcPr/>
                </a:tc>
                <a:tc>
                  <a:txBody>
                    <a:bodyPr/>
                    <a:lstStyle/>
                    <a:p>
                      <a:pPr lvl="0" algn="ctr">
                        <a:buNone/>
                      </a:pPr>
                      <a:r>
                        <a:rPr lang="en-US"/>
                        <a:t>Networking</a:t>
                      </a:r>
                    </a:p>
                  </a:txBody>
                  <a:tcPr/>
                </a:tc>
                <a:tc>
                  <a:txBody>
                    <a:bodyPr/>
                    <a:lstStyle/>
                    <a:p>
                      <a:pPr lvl="0" algn="ctr">
                        <a:buNone/>
                      </a:pPr>
                      <a:r>
                        <a:rPr lang="en-US"/>
                        <a:t>Embedded</a:t>
                      </a:r>
                    </a:p>
                    <a:p>
                      <a:pPr lvl="0" algn="ctr">
                        <a:buNone/>
                      </a:pPr>
                      <a:r>
                        <a:rPr lang="en-US"/>
                        <a:t>Design</a:t>
                      </a:r>
                    </a:p>
                  </a:txBody>
                  <a:tcPr/>
                </a:tc>
                <a:tc>
                  <a:txBody>
                    <a:bodyPr/>
                    <a:lstStyle/>
                    <a:p>
                      <a:pPr lvl="0" algn="ctr">
                        <a:buNone/>
                      </a:pPr>
                      <a:r>
                        <a:rPr lang="en-US"/>
                        <a:t>Analog Design</a:t>
                      </a:r>
                    </a:p>
                  </a:txBody>
                  <a:tcPr/>
                </a:tc>
                <a:tc>
                  <a:txBody>
                    <a:bodyPr/>
                    <a:lstStyle/>
                    <a:p>
                      <a:pPr lvl="0" algn="ctr">
                        <a:buNone/>
                      </a:pPr>
                      <a:r>
                        <a:rPr lang="en-US"/>
                        <a:t>PCB Design</a:t>
                      </a:r>
                    </a:p>
                  </a:txBody>
                  <a:tcPr/>
                </a:tc>
                <a:tc>
                  <a:txBody>
                    <a:bodyPr/>
                    <a:lstStyle/>
                    <a:p>
                      <a:pPr lvl="0" algn="ctr">
                        <a:buNone/>
                      </a:pPr>
                      <a:r>
                        <a:rPr lang="en-US"/>
                        <a:t>Prototype Testing</a:t>
                      </a:r>
                    </a:p>
                  </a:txBody>
                  <a:tcPr/>
                </a:tc>
                <a:extLst>
                  <a:ext uri="{0D108BD9-81ED-4DB2-BD59-A6C34878D82A}">
                    <a16:rowId xmlns:a16="http://schemas.microsoft.com/office/drawing/2014/main" xmlns="" val="2604757145"/>
                  </a:ext>
                </a:extLst>
              </a:tr>
              <a:tr h="457200">
                <a:tc>
                  <a:txBody>
                    <a:bodyPr/>
                    <a:lstStyle/>
                    <a:p>
                      <a:pPr algn="ctr">
                        <a:buNone/>
                      </a:pPr>
                      <a:r>
                        <a:rPr lang="en-US"/>
                        <a:t>Adam</a:t>
                      </a:r>
                    </a:p>
                  </a:txBody>
                  <a:tcPr/>
                </a:tc>
                <a:tc>
                  <a:txBody>
                    <a:bodyPr/>
                    <a:lstStyle/>
                    <a:p>
                      <a:pPr algn="ctr">
                        <a:buNone/>
                      </a:pPr>
                      <a:r>
                        <a:rPr lang="en-US"/>
                        <a:t>S</a:t>
                      </a:r>
                    </a:p>
                  </a:txBody>
                  <a:tcPr/>
                </a:tc>
                <a:tc>
                  <a:txBody>
                    <a:bodyPr/>
                    <a:lstStyle/>
                    <a:p>
                      <a:pPr algn="ctr">
                        <a:buNone/>
                      </a:pPr>
                      <a:r>
                        <a:rPr lang="en-US"/>
                        <a:t>P</a:t>
                      </a:r>
                    </a:p>
                  </a:txBody>
                  <a:tcPr/>
                </a:tc>
                <a:tc>
                  <a:txBody>
                    <a:bodyPr/>
                    <a:lstStyle/>
                    <a:p>
                      <a:pPr lvl="0" algn="ctr">
                        <a:buNone/>
                      </a:pPr>
                      <a:endParaRPr lang="en-US"/>
                    </a:p>
                  </a:txBody>
                  <a:tcPr/>
                </a:tc>
                <a:tc>
                  <a:txBody>
                    <a:bodyPr/>
                    <a:lstStyle/>
                    <a:p>
                      <a:pPr lvl="0" algn="ctr">
                        <a:buNone/>
                      </a:pPr>
                      <a:endParaRPr lang="en-US"/>
                    </a:p>
                  </a:txBody>
                  <a:tcPr/>
                </a:tc>
                <a:tc>
                  <a:txBody>
                    <a:bodyPr/>
                    <a:lstStyle/>
                    <a:p>
                      <a:pPr lvl="0" algn="ctr">
                        <a:buNone/>
                      </a:pPr>
                      <a:r>
                        <a:rPr lang="en-US"/>
                        <a:t>S</a:t>
                      </a:r>
                    </a:p>
                  </a:txBody>
                  <a:tcPr/>
                </a:tc>
                <a:extLst>
                  <a:ext uri="{0D108BD9-81ED-4DB2-BD59-A6C34878D82A}">
                    <a16:rowId xmlns:a16="http://schemas.microsoft.com/office/drawing/2014/main" xmlns="" val="940393741"/>
                  </a:ext>
                </a:extLst>
              </a:tr>
              <a:tr h="438149">
                <a:tc>
                  <a:txBody>
                    <a:bodyPr/>
                    <a:lstStyle/>
                    <a:p>
                      <a:pPr algn="ctr">
                        <a:buNone/>
                      </a:pPr>
                      <a:r>
                        <a:rPr lang="en-US"/>
                        <a:t>Anders</a:t>
                      </a:r>
                    </a:p>
                  </a:txBody>
                  <a:tcPr/>
                </a:tc>
                <a:tc>
                  <a:txBody>
                    <a:bodyPr/>
                    <a:lstStyle/>
                    <a:p>
                      <a:pPr algn="ctr">
                        <a:buNone/>
                      </a:pPr>
                      <a:endParaRPr lang="en-US"/>
                    </a:p>
                  </a:txBody>
                  <a:tcPr/>
                </a:tc>
                <a:tc>
                  <a:txBody>
                    <a:bodyPr/>
                    <a:lstStyle/>
                    <a:p>
                      <a:pPr algn="ctr">
                        <a:buNone/>
                      </a:pPr>
                      <a:endParaRPr lang="en-US"/>
                    </a:p>
                  </a:txBody>
                  <a:tcPr/>
                </a:tc>
                <a:tc>
                  <a:txBody>
                    <a:bodyPr/>
                    <a:lstStyle/>
                    <a:p>
                      <a:pPr lvl="0" algn="ctr">
                        <a:buNone/>
                      </a:pPr>
                      <a:r>
                        <a:rPr lang="en-US"/>
                        <a:t>P</a:t>
                      </a:r>
                    </a:p>
                  </a:txBody>
                  <a:tcPr/>
                </a:tc>
                <a:tc>
                  <a:txBody>
                    <a:bodyPr/>
                    <a:lstStyle/>
                    <a:p>
                      <a:pPr lvl="0" algn="ctr">
                        <a:buNone/>
                      </a:pPr>
                      <a:r>
                        <a:rPr lang="en-US"/>
                        <a:t>S</a:t>
                      </a:r>
                    </a:p>
                  </a:txBody>
                  <a:tcPr/>
                </a:tc>
                <a:tc>
                  <a:txBody>
                    <a:bodyPr/>
                    <a:lstStyle/>
                    <a:p>
                      <a:pPr lvl="0" algn="ctr">
                        <a:buNone/>
                      </a:pPr>
                      <a:r>
                        <a:rPr lang="en-US"/>
                        <a:t>P</a:t>
                      </a:r>
                    </a:p>
                  </a:txBody>
                  <a:tcPr/>
                </a:tc>
                <a:extLst>
                  <a:ext uri="{0D108BD9-81ED-4DB2-BD59-A6C34878D82A}">
                    <a16:rowId xmlns:a16="http://schemas.microsoft.com/office/drawing/2014/main" xmlns="" val="3862760906"/>
                  </a:ext>
                </a:extLst>
              </a:tr>
              <a:tr h="485775">
                <a:tc>
                  <a:txBody>
                    <a:bodyPr/>
                    <a:lstStyle/>
                    <a:p>
                      <a:pPr lvl="0" algn="ctr">
                        <a:buNone/>
                      </a:pPr>
                      <a:r>
                        <a:rPr lang="en-US"/>
                        <a:t>Jonathan</a:t>
                      </a:r>
                    </a:p>
                  </a:txBody>
                  <a:tcPr/>
                </a:tc>
                <a:tc>
                  <a:txBody>
                    <a:bodyPr/>
                    <a:lstStyle/>
                    <a:p>
                      <a:pPr lvl="0" algn="ctr">
                        <a:buNone/>
                      </a:pPr>
                      <a:r>
                        <a:rPr lang="en-US"/>
                        <a:t>P</a:t>
                      </a:r>
                    </a:p>
                  </a:txBody>
                  <a:tcPr/>
                </a:tc>
                <a:tc>
                  <a:txBody>
                    <a:bodyPr/>
                    <a:lstStyle/>
                    <a:p>
                      <a:pPr lvl="0" algn="ctr">
                        <a:buNone/>
                      </a:pPr>
                      <a:r>
                        <a:rPr lang="en-US"/>
                        <a:t>S</a:t>
                      </a:r>
                    </a:p>
                  </a:txBody>
                  <a:tcPr/>
                </a:tc>
                <a:tc>
                  <a:txBody>
                    <a:bodyPr/>
                    <a:lstStyle/>
                    <a:p>
                      <a:pPr lvl="0" algn="ctr">
                        <a:buNone/>
                      </a:pPr>
                      <a:endParaRPr lang="en-US"/>
                    </a:p>
                  </a:txBody>
                  <a:tcPr/>
                </a:tc>
                <a:tc>
                  <a:txBody>
                    <a:bodyPr/>
                    <a:lstStyle/>
                    <a:p>
                      <a:pPr lvl="0" algn="ctr">
                        <a:buNone/>
                      </a:pPr>
                      <a:endParaRPr lang="en-US"/>
                    </a:p>
                  </a:txBody>
                  <a:tcPr/>
                </a:tc>
                <a:tc>
                  <a:txBody>
                    <a:bodyPr/>
                    <a:lstStyle/>
                    <a:p>
                      <a:pPr lvl="0" algn="ctr">
                        <a:buNone/>
                      </a:pPr>
                      <a:r>
                        <a:rPr lang="en-US"/>
                        <a:t>P</a:t>
                      </a:r>
                    </a:p>
                  </a:txBody>
                  <a:tcPr/>
                </a:tc>
                <a:extLst>
                  <a:ext uri="{0D108BD9-81ED-4DB2-BD59-A6C34878D82A}">
                    <a16:rowId xmlns:a16="http://schemas.microsoft.com/office/drawing/2014/main" xmlns="" val="2059297469"/>
                  </a:ext>
                </a:extLst>
              </a:tr>
              <a:tr h="523875">
                <a:tc>
                  <a:txBody>
                    <a:bodyPr/>
                    <a:lstStyle/>
                    <a:p>
                      <a:pPr lvl="0" algn="ctr">
                        <a:buNone/>
                      </a:pPr>
                      <a:r>
                        <a:rPr lang="en-US"/>
                        <a:t>Charles</a:t>
                      </a:r>
                    </a:p>
                  </a:txBody>
                  <a:tcPr/>
                </a:tc>
                <a:tc>
                  <a:txBody>
                    <a:bodyPr/>
                    <a:lstStyle/>
                    <a:p>
                      <a:pPr lvl="0" algn="ctr">
                        <a:buNone/>
                      </a:pPr>
                      <a:endParaRPr lang="en-US"/>
                    </a:p>
                  </a:txBody>
                  <a:tcPr/>
                </a:tc>
                <a:tc>
                  <a:txBody>
                    <a:bodyPr/>
                    <a:lstStyle/>
                    <a:p>
                      <a:pPr lvl="0" algn="ctr">
                        <a:buNone/>
                      </a:pPr>
                      <a:r>
                        <a:rPr lang="en-US"/>
                        <a:t>S</a:t>
                      </a:r>
                    </a:p>
                  </a:txBody>
                  <a:tcPr/>
                </a:tc>
                <a:tc>
                  <a:txBody>
                    <a:bodyPr/>
                    <a:lstStyle/>
                    <a:p>
                      <a:pPr lvl="0" algn="ctr">
                        <a:buNone/>
                      </a:pPr>
                      <a:r>
                        <a:rPr lang="en-US"/>
                        <a:t>S</a:t>
                      </a:r>
                    </a:p>
                  </a:txBody>
                  <a:tcPr/>
                </a:tc>
                <a:tc>
                  <a:txBody>
                    <a:bodyPr/>
                    <a:lstStyle/>
                    <a:p>
                      <a:pPr lvl="0" algn="ctr">
                        <a:buNone/>
                      </a:pPr>
                      <a:r>
                        <a:rPr lang="en-US"/>
                        <a:t>P</a:t>
                      </a:r>
                    </a:p>
                  </a:txBody>
                  <a:tcPr/>
                </a:tc>
                <a:tc>
                  <a:txBody>
                    <a:bodyPr/>
                    <a:lstStyle/>
                    <a:p>
                      <a:pPr lvl="0" algn="ctr">
                        <a:buNone/>
                      </a:pPr>
                      <a:r>
                        <a:rPr lang="en-US"/>
                        <a:t>S</a:t>
                      </a:r>
                    </a:p>
                  </a:txBody>
                  <a:tcPr/>
                </a:tc>
                <a:extLst>
                  <a:ext uri="{0D108BD9-81ED-4DB2-BD59-A6C34878D82A}">
                    <a16:rowId xmlns:a16="http://schemas.microsoft.com/office/drawing/2014/main" xmlns="" val="154560261"/>
                  </a:ext>
                </a:extLst>
              </a:tr>
            </a:tbl>
          </a:graphicData>
        </a:graphic>
      </p:graphicFrame>
      <p:sp>
        <p:nvSpPr>
          <p:cNvPr id="8" name="TextBox 7">
            <a:extLst>
              <a:ext uri="{FF2B5EF4-FFF2-40B4-BE49-F238E27FC236}">
                <a16:creationId xmlns:a16="http://schemas.microsoft.com/office/drawing/2014/main" xmlns="" id="{A4E32C2F-306D-4394-B6CA-95D6BF7315A7}"/>
              </a:ext>
            </a:extLst>
          </p:cNvPr>
          <p:cNvSpPr txBox="1"/>
          <p:nvPr/>
        </p:nvSpPr>
        <p:spPr>
          <a:xfrm>
            <a:off x="4572000" y="4562473"/>
            <a:ext cx="3133725" cy="9519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Legend</a:t>
            </a:r>
          </a:p>
          <a:p>
            <a:pPr algn="ctr"/>
            <a:r>
              <a:rPr lang="en-US"/>
              <a:t>P-Primary Contributor</a:t>
            </a:r>
          </a:p>
          <a:p>
            <a:pPr algn="ctr"/>
            <a:r>
              <a:rPr lang="en-US"/>
              <a:t>S-Secondary Contributor</a:t>
            </a:r>
          </a:p>
        </p:txBody>
      </p:sp>
      <p:sp>
        <p:nvSpPr>
          <p:cNvPr id="9" name="Rectangle 8">
            <a:extLst>
              <a:ext uri="{FF2B5EF4-FFF2-40B4-BE49-F238E27FC236}">
                <a16:creationId xmlns:a16="http://schemas.microsoft.com/office/drawing/2014/main" xmlns="" id="{9B0D57CD-5D8D-40AC-9B59-E2AFC583981A}"/>
              </a:ext>
            </a:extLst>
          </p:cNvPr>
          <p:cNvSpPr/>
          <p:nvPr/>
        </p:nvSpPr>
        <p:spPr>
          <a:xfrm>
            <a:off x="4676773" y="4476750"/>
            <a:ext cx="2924175" cy="111442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1887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B5FAFE2-BE43-4D4F-B8C0-866C46DF8BA8}"/>
              </a:ext>
            </a:extLst>
          </p:cNvPr>
          <p:cNvSpPr>
            <a:spLocks noGrp="1"/>
          </p:cNvSpPr>
          <p:nvPr>
            <p:ph idx="1"/>
          </p:nvPr>
        </p:nvSpPr>
        <p:spPr/>
        <p:txBody>
          <a:bodyPr vert="horz" lIns="91440" tIns="45720" rIns="91440" bIns="45720" rtlCol="0" anchor="t">
            <a:normAutofit/>
          </a:bodyPr>
          <a:lstStyle/>
          <a:p>
            <a:pPr marL="0" indent="0" algn="ctr">
              <a:buNone/>
            </a:pPr>
            <a:r>
              <a:rPr lang="en-US" sz="4000"/>
              <a:t>Questions</a:t>
            </a:r>
            <a:r>
              <a:rPr lang="en-US" sz="4000">
                <a:latin typeface="Arial"/>
                <a:cs typeface="Arial"/>
              </a:rPr>
              <a:t>?</a:t>
            </a:r>
          </a:p>
          <a:p>
            <a:pPr marL="0" indent="0" algn="ctr">
              <a:buNone/>
            </a:pPr>
            <a:endParaRPr lang="en-US" sz="4000"/>
          </a:p>
        </p:txBody>
      </p:sp>
    </p:spTree>
    <p:extLst>
      <p:ext uri="{BB962C8B-B14F-4D97-AF65-F5344CB8AC3E}">
        <p14:creationId xmlns:p14="http://schemas.microsoft.com/office/powerpoint/2010/main" val="2006020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87B82-0A67-43DB-8C5C-E812C499B6CC}"/>
              </a:ext>
            </a:extLst>
          </p:cNvPr>
          <p:cNvSpPr>
            <a:spLocks noGrp="1"/>
          </p:cNvSpPr>
          <p:nvPr>
            <p:ph type="title"/>
          </p:nvPr>
        </p:nvSpPr>
        <p:spPr/>
        <p:txBody>
          <a:bodyPr/>
          <a:lstStyle/>
          <a:p>
            <a:r>
              <a:rPr lang="en-US" sz="4000">
                <a:solidFill>
                  <a:srgbClr val="FFFFFF"/>
                </a:solidFill>
                <a:latin typeface="Calibri Light"/>
                <a:cs typeface="Calibri Light"/>
              </a:rPr>
              <a:t>Goals and Objectives</a:t>
            </a:r>
            <a:endParaRPr lang="en-US"/>
          </a:p>
        </p:txBody>
      </p:sp>
      <p:sp>
        <p:nvSpPr>
          <p:cNvPr id="3" name="Content Placeholder 2">
            <a:extLst>
              <a:ext uri="{FF2B5EF4-FFF2-40B4-BE49-F238E27FC236}">
                <a16:creationId xmlns:a16="http://schemas.microsoft.com/office/drawing/2014/main" xmlns="" id="{4EDAB10F-5CC6-486C-A905-A5F65B364FE8}"/>
              </a:ext>
            </a:extLst>
          </p:cNvPr>
          <p:cNvSpPr>
            <a:spLocks noGrp="1"/>
          </p:cNvSpPr>
          <p:nvPr>
            <p:ph idx="1"/>
          </p:nvPr>
        </p:nvSpPr>
        <p:spPr/>
        <p:txBody>
          <a:bodyPr>
            <a:normAutofit/>
          </a:bodyPr>
          <a:lstStyle/>
          <a:p>
            <a:r>
              <a:rPr lang="en-US" dirty="0"/>
              <a:t>Accurately measure real power usage and ignore reactive </a:t>
            </a:r>
            <a:r>
              <a:rPr lang="en-US" dirty="0" smtClean="0"/>
              <a:t>power.</a:t>
            </a:r>
            <a:endParaRPr lang="en-US" dirty="0"/>
          </a:p>
          <a:p>
            <a:r>
              <a:rPr lang="en-US" dirty="0"/>
              <a:t>Centralize </a:t>
            </a:r>
            <a:r>
              <a:rPr lang="en-US" dirty="0" smtClean="0"/>
              <a:t>energy measurements </a:t>
            </a:r>
            <a:r>
              <a:rPr lang="en-US" dirty="0"/>
              <a:t>and upload data onto a server. </a:t>
            </a:r>
          </a:p>
          <a:p>
            <a:r>
              <a:rPr lang="en-US" dirty="0"/>
              <a:t>Allow easy access to </a:t>
            </a:r>
            <a:r>
              <a:rPr lang="en-US" dirty="0" smtClean="0"/>
              <a:t>power and energy </a:t>
            </a:r>
            <a:r>
              <a:rPr lang="en-US" dirty="0"/>
              <a:t>data from phone or computer. </a:t>
            </a:r>
          </a:p>
          <a:p>
            <a:r>
              <a:rPr lang="en-US" dirty="0"/>
              <a:t>Show minute by minute, hourly, daily, and monthly power consumption.</a:t>
            </a:r>
          </a:p>
          <a:p>
            <a:r>
              <a:rPr lang="en-US" dirty="0"/>
              <a:t>Remotely turn off or on outlets and light switches.</a:t>
            </a:r>
          </a:p>
          <a:p>
            <a:r>
              <a:rPr lang="en-US" dirty="0" smtClean="0"/>
              <a:t>Remotely monitor ambient temperature.</a:t>
            </a:r>
            <a:endParaRPr lang="en-US" dirty="0"/>
          </a:p>
          <a:p>
            <a:endParaRPr lang="en-US" dirty="0"/>
          </a:p>
        </p:txBody>
      </p:sp>
    </p:spTree>
    <p:extLst>
      <p:ext uri="{BB962C8B-B14F-4D97-AF65-F5344CB8AC3E}">
        <p14:creationId xmlns:p14="http://schemas.microsoft.com/office/powerpoint/2010/main" val="341607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D1B00-1E0B-4298-9674-C82B7B0308EB}"/>
              </a:ext>
            </a:extLst>
          </p:cNvPr>
          <p:cNvSpPr>
            <a:spLocks noGrp="1"/>
          </p:cNvSpPr>
          <p:nvPr>
            <p:ph type="title"/>
          </p:nvPr>
        </p:nvSpPr>
        <p:spPr/>
        <p:txBody>
          <a:bodyPr vert="horz" lIns="91440" tIns="45720" rIns="91440" bIns="45720" rtlCol="0" anchor="ctr">
            <a:noAutofit/>
          </a:bodyPr>
          <a:lstStyle/>
          <a:p>
            <a:r>
              <a:rPr lang="en-US" sz="4000">
                <a:solidFill>
                  <a:srgbClr val="FFFFFF"/>
                </a:solidFill>
                <a:latin typeface="Calibri Light"/>
                <a:cs typeface="Calibri Light"/>
              </a:rPr>
              <a:t>Specifications of Energy Monitoring System</a:t>
            </a:r>
            <a:r>
              <a:rPr lang="en-US" sz="4400">
                <a:solidFill>
                  <a:srgbClr val="000000"/>
                </a:solidFill>
                <a:latin typeface="Calibri Light"/>
                <a:cs typeface="Calibri Light"/>
              </a:rPr>
              <a:t> </a:t>
            </a:r>
            <a:endParaRPr lang="en-US">
              <a:solidFill>
                <a:schemeClr val="tx1"/>
              </a:solidFill>
            </a:endParaRPr>
          </a:p>
          <a:p>
            <a:pPr>
              <a:lnSpc>
                <a:spcPct val="90000"/>
              </a:lnSpc>
            </a:pPr>
            <a:endParaRPr lang="en-US" sz="4400">
              <a:solidFill>
                <a:srgbClr val="000000"/>
              </a:solidFill>
              <a:latin typeface="Calibri Light"/>
              <a:cs typeface="Calibri Light"/>
            </a:endParaRPr>
          </a:p>
        </p:txBody>
      </p:sp>
      <p:graphicFrame>
        <p:nvGraphicFramePr>
          <p:cNvPr id="4" name="Table 4">
            <a:extLst>
              <a:ext uri="{FF2B5EF4-FFF2-40B4-BE49-F238E27FC236}">
                <a16:creationId xmlns:a16="http://schemas.microsoft.com/office/drawing/2014/main" xmlns="" id="{279D50D3-8C8C-4541-8608-D3F72356C4FE}"/>
              </a:ext>
            </a:extLst>
          </p:cNvPr>
          <p:cNvGraphicFramePr>
            <a:graphicFrameLocks noGrp="1"/>
          </p:cNvGraphicFramePr>
          <p:nvPr>
            <p:ph idx="1"/>
            <p:extLst>
              <p:ext uri="{D42A27DB-BD31-4B8C-83A1-F6EECF244321}">
                <p14:modId xmlns:p14="http://schemas.microsoft.com/office/powerpoint/2010/main" val="1417755687"/>
              </p:ext>
            </p:extLst>
          </p:nvPr>
        </p:nvGraphicFramePr>
        <p:xfrm>
          <a:off x="372190" y="1853248"/>
          <a:ext cx="11268159" cy="3901156"/>
        </p:xfrm>
        <a:graphic>
          <a:graphicData uri="http://schemas.openxmlformats.org/drawingml/2006/table">
            <a:tbl>
              <a:tblPr firstRow="1" bandRow="1">
                <a:tableStyleId>{5C22544A-7EE6-4342-B048-85BDC9FD1C3A}</a:tableStyleId>
              </a:tblPr>
              <a:tblGrid>
                <a:gridCol w="8109856">
                  <a:extLst>
                    <a:ext uri="{9D8B030D-6E8A-4147-A177-3AD203B41FA5}">
                      <a16:colId xmlns:a16="http://schemas.microsoft.com/office/drawing/2014/main" xmlns="" val="2895829582"/>
                    </a:ext>
                  </a:extLst>
                </a:gridCol>
                <a:gridCol w="1723572">
                  <a:extLst>
                    <a:ext uri="{9D8B030D-6E8A-4147-A177-3AD203B41FA5}">
                      <a16:colId xmlns:a16="http://schemas.microsoft.com/office/drawing/2014/main" xmlns="" val="4055735550"/>
                    </a:ext>
                  </a:extLst>
                </a:gridCol>
                <a:gridCol w="1434731">
                  <a:extLst>
                    <a:ext uri="{9D8B030D-6E8A-4147-A177-3AD203B41FA5}">
                      <a16:colId xmlns:a16="http://schemas.microsoft.com/office/drawing/2014/main" xmlns="" val="2560497071"/>
                    </a:ext>
                  </a:extLst>
                </a:gridCol>
              </a:tblGrid>
              <a:tr h="441604">
                <a:tc>
                  <a:txBody>
                    <a:bodyPr/>
                    <a:lstStyle/>
                    <a:p>
                      <a:pPr>
                        <a:buNone/>
                      </a:pPr>
                      <a:r>
                        <a:rPr lang="en-US" dirty="0"/>
                        <a:t>Behavior</a:t>
                      </a:r>
                    </a:p>
                  </a:txBody>
                  <a:tcPr/>
                </a:tc>
                <a:tc>
                  <a:txBody>
                    <a:bodyPr/>
                    <a:lstStyle/>
                    <a:p>
                      <a:pPr lvl="0" algn="l">
                        <a:buNone/>
                      </a:pPr>
                      <a:r>
                        <a:rPr lang="en-US"/>
                        <a:t>Value</a:t>
                      </a:r>
                    </a:p>
                  </a:txBody>
                  <a:tcPr/>
                </a:tc>
                <a:tc>
                  <a:txBody>
                    <a:bodyPr/>
                    <a:lstStyle/>
                    <a:p>
                      <a:pPr lvl="0">
                        <a:buNone/>
                      </a:pPr>
                      <a:r>
                        <a:rPr lang="en-US"/>
                        <a:t>Unit</a:t>
                      </a:r>
                    </a:p>
                  </a:txBody>
                  <a:tcPr/>
                </a:tc>
                <a:extLst>
                  <a:ext uri="{0D108BD9-81ED-4DB2-BD59-A6C34878D82A}">
                    <a16:rowId xmlns:a16="http://schemas.microsoft.com/office/drawing/2014/main" xmlns="" val="3975043281"/>
                  </a:ext>
                </a:extLst>
              </a:tr>
              <a:tr h="577483">
                <a:tc>
                  <a:txBody>
                    <a:bodyPr/>
                    <a:lstStyle/>
                    <a:p>
                      <a:pPr algn="ctr">
                        <a:buNone/>
                      </a:pPr>
                      <a:r>
                        <a:rPr lang="en-US"/>
                        <a:t>Devices shall connect to Wi-Fi in under</a:t>
                      </a:r>
                    </a:p>
                  </a:txBody>
                  <a:tcPr/>
                </a:tc>
                <a:tc>
                  <a:txBody>
                    <a:bodyPr/>
                    <a:lstStyle/>
                    <a:p>
                      <a:pPr algn="ctr">
                        <a:buNone/>
                      </a:pPr>
                      <a:r>
                        <a:rPr lang="en-US" dirty="0" smtClean="0"/>
                        <a:t>2</a:t>
                      </a:r>
                      <a:r>
                        <a:rPr lang="en-US" dirty="0"/>
                        <a:t> </a:t>
                      </a:r>
                    </a:p>
                  </a:txBody>
                  <a:tcPr/>
                </a:tc>
                <a:tc>
                  <a:txBody>
                    <a:bodyPr/>
                    <a:lstStyle/>
                    <a:p>
                      <a:pPr lvl="0" algn="ctr">
                        <a:buNone/>
                      </a:pPr>
                      <a:r>
                        <a:rPr lang="en-US" dirty="0" smtClean="0"/>
                        <a:t>Min</a:t>
                      </a:r>
                      <a:endParaRPr lang="en-US" dirty="0"/>
                    </a:p>
                  </a:txBody>
                  <a:tcPr/>
                </a:tc>
                <a:extLst>
                  <a:ext uri="{0D108BD9-81ED-4DB2-BD59-A6C34878D82A}">
                    <a16:rowId xmlns:a16="http://schemas.microsoft.com/office/drawing/2014/main" xmlns="" val="3682747331"/>
                  </a:ext>
                </a:extLst>
              </a:tr>
              <a:tr h="560498">
                <a:tc>
                  <a:txBody>
                    <a:bodyPr/>
                    <a:lstStyle/>
                    <a:p>
                      <a:pPr algn="ctr">
                        <a:buNone/>
                      </a:pPr>
                      <a:r>
                        <a:rPr lang="en-US" dirty="0"/>
                        <a:t>Devices shall send </a:t>
                      </a:r>
                      <a:r>
                        <a:rPr lang="en-US" dirty="0" smtClean="0"/>
                        <a:t>energy data </a:t>
                      </a:r>
                      <a:r>
                        <a:rPr lang="en-US" dirty="0"/>
                        <a:t>every</a:t>
                      </a:r>
                    </a:p>
                  </a:txBody>
                  <a:tcPr/>
                </a:tc>
                <a:tc>
                  <a:txBody>
                    <a:bodyPr/>
                    <a:lstStyle/>
                    <a:p>
                      <a:pPr algn="ctr">
                        <a:buNone/>
                      </a:pPr>
                      <a:r>
                        <a:rPr lang="en-US"/>
                        <a:t>1</a:t>
                      </a:r>
                      <a:endParaRPr lang="en-US" err="1"/>
                    </a:p>
                  </a:txBody>
                  <a:tcPr/>
                </a:tc>
                <a:tc>
                  <a:txBody>
                    <a:bodyPr/>
                    <a:lstStyle/>
                    <a:p>
                      <a:pPr lvl="0" algn="ctr">
                        <a:buNone/>
                      </a:pPr>
                      <a:r>
                        <a:rPr lang="en-US"/>
                        <a:t>Min</a:t>
                      </a:r>
                    </a:p>
                  </a:txBody>
                  <a:tcPr/>
                </a:tc>
                <a:extLst>
                  <a:ext uri="{0D108BD9-81ED-4DB2-BD59-A6C34878D82A}">
                    <a16:rowId xmlns:a16="http://schemas.microsoft.com/office/drawing/2014/main" xmlns="" val="3249511142"/>
                  </a:ext>
                </a:extLst>
              </a:tr>
              <a:tr h="560497">
                <a:tc>
                  <a:txBody>
                    <a:bodyPr/>
                    <a:lstStyle/>
                    <a:p>
                      <a:pPr lvl="0" algn="ctr">
                        <a:buNone/>
                      </a:pPr>
                      <a:r>
                        <a:rPr lang="en-US"/>
                        <a:t>Devices shall withstand and measure current up to</a:t>
                      </a:r>
                    </a:p>
                  </a:txBody>
                  <a:tcPr/>
                </a:tc>
                <a:tc>
                  <a:txBody>
                    <a:bodyPr/>
                    <a:lstStyle/>
                    <a:p>
                      <a:pPr lvl="0" algn="ctr">
                        <a:buNone/>
                      </a:pPr>
                      <a:r>
                        <a:rPr lang="en-US"/>
                        <a:t>15</a:t>
                      </a:r>
                    </a:p>
                  </a:txBody>
                  <a:tcPr/>
                </a:tc>
                <a:tc>
                  <a:txBody>
                    <a:bodyPr/>
                    <a:lstStyle/>
                    <a:p>
                      <a:pPr lvl="0" algn="ctr">
                        <a:buNone/>
                      </a:pPr>
                      <a:r>
                        <a:rPr lang="en-US"/>
                        <a:t>A</a:t>
                      </a:r>
                    </a:p>
                  </a:txBody>
                  <a:tcPr/>
                </a:tc>
                <a:extLst>
                  <a:ext uri="{0D108BD9-81ED-4DB2-BD59-A6C34878D82A}">
                    <a16:rowId xmlns:a16="http://schemas.microsoft.com/office/drawing/2014/main" xmlns="" val="3746633278"/>
                  </a:ext>
                </a:extLst>
              </a:tr>
              <a:tr h="560497">
                <a:tc>
                  <a:txBody>
                    <a:bodyPr/>
                    <a:lstStyle/>
                    <a:p>
                      <a:pPr lvl="0" algn="ctr">
                        <a:buNone/>
                      </a:pPr>
                      <a:r>
                        <a:rPr lang="en-US" dirty="0"/>
                        <a:t>The devices shall be capable of measuring power across lines at</a:t>
                      </a:r>
                    </a:p>
                  </a:txBody>
                  <a:tcPr/>
                </a:tc>
                <a:tc>
                  <a:txBody>
                    <a:bodyPr/>
                    <a:lstStyle/>
                    <a:p>
                      <a:pPr lvl="0" algn="ctr">
                        <a:buNone/>
                      </a:pPr>
                      <a:r>
                        <a:rPr lang="en-US"/>
                        <a:t>120</a:t>
                      </a:r>
                    </a:p>
                  </a:txBody>
                  <a:tcPr/>
                </a:tc>
                <a:tc>
                  <a:txBody>
                    <a:bodyPr/>
                    <a:lstStyle/>
                    <a:p>
                      <a:pPr lvl="0" algn="ctr">
                        <a:buNone/>
                      </a:pPr>
                      <a:r>
                        <a:rPr lang="en-US"/>
                        <a:t>V </a:t>
                      </a:r>
                      <a:r>
                        <a:rPr lang="en-US" err="1"/>
                        <a:t>rms</a:t>
                      </a:r>
                    </a:p>
                  </a:txBody>
                  <a:tcPr/>
                </a:tc>
                <a:extLst>
                  <a:ext uri="{0D108BD9-81ED-4DB2-BD59-A6C34878D82A}">
                    <a16:rowId xmlns:a16="http://schemas.microsoft.com/office/drawing/2014/main" xmlns="" val="2838636194"/>
                  </a:ext>
                </a:extLst>
              </a:tr>
              <a:tr h="560497">
                <a:tc>
                  <a:txBody>
                    <a:bodyPr/>
                    <a:lstStyle/>
                    <a:p>
                      <a:pPr lvl="0" algn="ctr">
                        <a:buNone/>
                      </a:pPr>
                      <a:r>
                        <a:rPr lang="en-US" dirty="0"/>
                        <a:t>The devices shall have a minimum Wi-Fi range of </a:t>
                      </a:r>
                    </a:p>
                  </a:txBody>
                  <a:tcPr/>
                </a:tc>
                <a:tc>
                  <a:txBody>
                    <a:bodyPr/>
                    <a:lstStyle/>
                    <a:p>
                      <a:pPr lvl="0" algn="ctr">
                        <a:buNone/>
                      </a:pPr>
                      <a:r>
                        <a:rPr lang="en-US" dirty="0" smtClean="0"/>
                        <a:t>10</a:t>
                      </a:r>
                      <a:endParaRPr lang="en-US" dirty="0"/>
                    </a:p>
                  </a:txBody>
                  <a:tcPr/>
                </a:tc>
                <a:tc>
                  <a:txBody>
                    <a:bodyPr/>
                    <a:lstStyle/>
                    <a:p>
                      <a:pPr lvl="0" algn="ctr">
                        <a:buNone/>
                      </a:pPr>
                      <a:r>
                        <a:rPr lang="en-US"/>
                        <a:t>m</a:t>
                      </a:r>
                    </a:p>
                  </a:txBody>
                  <a:tcPr/>
                </a:tc>
                <a:extLst>
                  <a:ext uri="{0D108BD9-81ED-4DB2-BD59-A6C34878D82A}">
                    <a16:rowId xmlns:a16="http://schemas.microsoft.com/office/drawing/2014/main" xmlns="" val="1658727592"/>
                  </a:ext>
                </a:extLst>
              </a:tr>
              <a:tr h="560497">
                <a:tc>
                  <a:txBody>
                    <a:bodyPr/>
                    <a:lstStyle/>
                    <a:p>
                      <a:pPr lvl="0" algn="ctr">
                        <a:buNone/>
                      </a:pPr>
                      <a:r>
                        <a:rPr lang="en-US"/>
                        <a:t>The devices shall respond to instructions sent from the main server in under </a:t>
                      </a:r>
                    </a:p>
                  </a:txBody>
                  <a:tcPr/>
                </a:tc>
                <a:tc>
                  <a:txBody>
                    <a:bodyPr/>
                    <a:lstStyle/>
                    <a:p>
                      <a:pPr lvl="0" algn="ctr">
                        <a:buNone/>
                      </a:pPr>
                      <a:r>
                        <a:rPr lang="en-US" dirty="0"/>
                        <a:t>20</a:t>
                      </a:r>
                    </a:p>
                  </a:txBody>
                  <a:tcPr/>
                </a:tc>
                <a:tc>
                  <a:txBody>
                    <a:bodyPr/>
                    <a:lstStyle/>
                    <a:p>
                      <a:pPr lvl="0" algn="ctr">
                        <a:buNone/>
                      </a:pPr>
                      <a:r>
                        <a:rPr lang="en-US"/>
                        <a:t>Sec</a:t>
                      </a:r>
                    </a:p>
                  </a:txBody>
                  <a:tcPr/>
                </a:tc>
                <a:extLst>
                  <a:ext uri="{0D108BD9-81ED-4DB2-BD59-A6C34878D82A}">
                    <a16:rowId xmlns:a16="http://schemas.microsoft.com/office/drawing/2014/main" xmlns="" val="1515863035"/>
                  </a:ext>
                </a:extLst>
              </a:tr>
            </a:tbl>
          </a:graphicData>
        </a:graphic>
      </p:graphicFrame>
    </p:spTree>
    <p:extLst>
      <p:ext uri="{BB962C8B-B14F-4D97-AF65-F5344CB8AC3E}">
        <p14:creationId xmlns:p14="http://schemas.microsoft.com/office/powerpoint/2010/main" val="1755947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D1B00-1E0B-4298-9674-C82B7B0308EB}"/>
              </a:ext>
            </a:extLst>
          </p:cNvPr>
          <p:cNvSpPr>
            <a:spLocks noGrp="1"/>
          </p:cNvSpPr>
          <p:nvPr>
            <p:ph type="title"/>
          </p:nvPr>
        </p:nvSpPr>
        <p:spPr>
          <a:xfrm>
            <a:off x="468830" y="0"/>
            <a:ext cx="9404723" cy="1400530"/>
          </a:xfrm>
        </p:spPr>
        <p:txBody>
          <a:bodyPr vert="horz" lIns="91440" tIns="45720" rIns="91440" bIns="45720" rtlCol="0" anchor="ctr">
            <a:noAutofit/>
          </a:bodyPr>
          <a:lstStyle/>
          <a:p>
            <a:r>
              <a:rPr lang="en-US" sz="4400">
                <a:solidFill>
                  <a:srgbClr val="FFFFFF"/>
                </a:solidFill>
                <a:latin typeface="Calibri Light"/>
                <a:cs typeface="Calibri Light"/>
              </a:rPr>
              <a:t>Overall Block Diagram</a:t>
            </a:r>
            <a:endParaRPr lang="en-US">
              <a:solidFill>
                <a:srgbClr val="FFFFFF"/>
              </a:solidFill>
            </a:endParaRPr>
          </a:p>
        </p:txBody>
      </p:sp>
      <p:pic>
        <p:nvPicPr>
          <p:cNvPr id="5" name="Picture 4">
            <a:extLst>
              <a:ext uri="{FF2B5EF4-FFF2-40B4-BE49-F238E27FC236}">
                <a16:creationId xmlns:lc="http://schemas.openxmlformats.org/drawingml/2006/lockedCanvas" xmlns:a16="http://schemas.microsoft.com/office/drawing/2014/main" xmlns="" id="{27090368-9460-44D9-9016-BAD5F2405778}"/>
              </a:ext>
            </a:extLst>
          </p:cNvPr>
          <p:cNvPicPr>
            <a:picLocks noChangeAspect="1"/>
          </p:cNvPicPr>
          <p:nvPr/>
        </p:nvPicPr>
        <p:blipFill rotWithShape="1">
          <a:blip r:embed="rId2"/>
          <a:srcRect l="14473" t="14821" r="21218" b="6614"/>
          <a:stretch/>
        </p:blipFill>
        <p:spPr>
          <a:xfrm>
            <a:off x="3483429" y="844731"/>
            <a:ext cx="5164182" cy="5934595"/>
          </a:xfrm>
          <a:prstGeom prst="rect">
            <a:avLst/>
          </a:prstGeom>
        </p:spPr>
      </p:pic>
    </p:spTree>
    <p:extLst>
      <p:ext uri="{BB962C8B-B14F-4D97-AF65-F5344CB8AC3E}">
        <p14:creationId xmlns:p14="http://schemas.microsoft.com/office/powerpoint/2010/main" val="1419182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64C8E-619C-447C-B458-3CC54F6AD472}"/>
              </a:ext>
            </a:extLst>
          </p:cNvPr>
          <p:cNvSpPr>
            <a:spLocks noGrp="1"/>
          </p:cNvSpPr>
          <p:nvPr>
            <p:ph type="title"/>
          </p:nvPr>
        </p:nvSpPr>
        <p:spPr>
          <a:xfrm>
            <a:off x="646111" y="452718"/>
            <a:ext cx="9575251" cy="660407"/>
          </a:xfrm>
        </p:spPr>
        <p:txBody>
          <a:bodyPr/>
          <a:lstStyle/>
          <a:p>
            <a:r>
              <a:rPr lang="en-US" dirty="0"/>
              <a:t>Outlet Control </a:t>
            </a:r>
            <a:r>
              <a:rPr lang="en-US" dirty="0" smtClean="0"/>
              <a:t>Unit</a:t>
            </a:r>
            <a:endParaRPr lang="en-US" dirty="0"/>
          </a:p>
        </p:txBody>
      </p:sp>
      <p:sp>
        <p:nvSpPr>
          <p:cNvPr id="3" name="Content Placeholder 2">
            <a:extLst>
              <a:ext uri="{FF2B5EF4-FFF2-40B4-BE49-F238E27FC236}">
                <a16:creationId xmlns:a16="http://schemas.microsoft.com/office/drawing/2014/main" xmlns="" id="{53CC48B0-AF59-412C-BCF9-FEF6BF176E2A}"/>
              </a:ext>
            </a:extLst>
          </p:cNvPr>
          <p:cNvSpPr>
            <a:spLocks noGrp="1"/>
          </p:cNvSpPr>
          <p:nvPr>
            <p:ph idx="1"/>
          </p:nvPr>
        </p:nvSpPr>
        <p:spPr>
          <a:xfrm>
            <a:off x="646111" y="1849298"/>
            <a:ext cx="5116514" cy="4195481"/>
          </a:xfrm>
        </p:spPr>
        <p:txBody>
          <a:bodyPr/>
          <a:lstStyle/>
          <a:p>
            <a:r>
              <a:rPr lang="en-US" dirty="0" smtClean="0"/>
              <a:t>Devices </a:t>
            </a:r>
            <a:r>
              <a:rPr lang="en-US" dirty="0"/>
              <a:t>are plugged into the control unit power outlet </a:t>
            </a:r>
          </a:p>
          <a:p>
            <a:r>
              <a:rPr lang="en-US" dirty="0" smtClean="0"/>
              <a:t>Setup/Connect </a:t>
            </a:r>
            <a:r>
              <a:rPr lang="en-US" dirty="0"/>
              <a:t>mode push button is used to switch the control unit between its two operating </a:t>
            </a:r>
            <a:r>
              <a:rPr lang="en-US" dirty="0" smtClean="0"/>
              <a:t>modes</a:t>
            </a:r>
          </a:p>
          <a:p>
            <a:r>
              <a:rPr lang="en-US" dirty="0" smtClean="0"/>
              <a:t>Outlet is designed to meet housing standards</a:t>
            </a:r>
            <a:endParaRPr lang="en-US" dirty="0"/>
          </a:p>
        </p:txBody>
      </p:sp>
      <p:sp>
        <p:nvSpPr>
          <p:cNvPr id="4" name="Rectangle 2">
            <a:extLst>
              <a:ext uri="{FF2B5EF4-FFF2-40B4-BE49-F238E27FC236}">
                <a16:creationId xmlns:a16="http://schemas.microsoft.com/office/drawing/2014/main" xmlns="" id="{3753C1A6-2D2E-4A98-A8F1-DA70E23B1FC2}"/>
              </a:ext>
            </a:extLst>
          </p:cNvPr>
          <p:cNvSpPr>
            <a:spLocks noChangeArrowheads="1"/>
          </p:cNvSpPr>
          <p:nvPr/>
        </p:nvSpPr>
        <p:spPr bwMode="auto">
          <a:xfrm>
            <a:off x="6096000" y="1653222"/>
            <a:ext cx="158055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891" t="3798" r="11727" b="582"/>
          <a:stretch/>
        </p:blipFill>
        <p:spPr>
          <a:xfrm>
            <a:off x="6096000" y="1849298"/>
            <a:ext cx="4700651" cy="4195481"/>
          </a:xfrm>
          <a:prstGeom prst="rect">
            <a:avLst/>
          </a:prstGeom>
        </p:spPr>
      </p:pic>
    </p:spTree>
    <p:extLst>
      <p:ext uri="{BB962C8B-B14F-4D97-AF65-F5344CB8AC3E}">
        <p14:creationId xmlns:p14="http://schemas.microsoft.com/office/powerpoint/2010/main" val="303744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64C8E-619C-447C-B458-3CC54F6AD472}"/>
              </a:ext>
            </a:extLst>
          </p:cNvPr>
          <p:cNvSpPr>
            <a:spLocks noGrp="1"/>
          </p:cNvSpPr>
          <p:nvPr>
            <p:ph type="title"/>
          </p:nvPr>
        </p:nvSpPr>
        <p:spPr>
          <a:xfrm>
            <a:off x="646111" y="452718"/>
            <a:ext cx="9575251" cy="660407"/>
          </a:xfrm>
        </p:spPr>
        <p:txBody>
          <a:bodyPr/>
          <a:lstStyle/>
          <a:p>
            <a:r>
              <a:rPr lang="en-US" dirty="0"/>
              <a:t>Light Control </a:t>
            </a:r>
            <a:r>
              <a:rPr lang="en-US" dirty="0" smtClean="0"/>
              <a:t>Unit</a:t>
            </a:r>
            <a:endParaRPr lang="en-US" dirty="0"/>
          </a:p>
        </p:txBody>
      </p:sp>
      <p:sp>
        <p:nvSpPr>
          <p:cNvPr id="3" name="Content Placeholder 2">
            <a:extLst>
              <a:ext uri="{FF2B5EF4-FFF2-40B4-BE49-F238E27FC236}">
                <a16:creationId xmlns:a16="http://schemas.microsoft.com/office/drawing/2014/main" xmlns="" id="{53CC48B0-AF59-412C-BCF9-FEF6BF176E2A}"/>
              </a:ext>
            </a:extLst>
          </p:cNvPr>
          <p:cNvSpPr>
            <a:spLocks noGrp="1"/>
          </p:cNvSpPr>
          <p:nvPr>
            <p:ph idx="1"/>
          </p:nvPr>
        </p:nvSpPr>
        <p:spPr>
          <a:xfrm>
            <a:off x="646111" y="1849298"/>
            <a:ext cx="5116514" cy="4195481"/>
          </a:xfrm>
        </p:spPr>
        <p:txBody>
          <a:bodyPr/>
          <a:lstStyle/>
          <a:p>
            <a:r>
              <a:rPr lang="en-US" dirty="0" smtClean="0"/>
              <a:t>Light can be controlled by web interface or conventional light switch</a:t>
            </a:r>
            <a:endParaRPr lang="en-US" dirty="0"/>
          </a:p>
          <a:p>
            <a:r>
              <a:rPr lang="en-US" dirty="0"/>
              <a:t>Setup/Connect mode push button is used to switch the control unit between its two operating </a:t>
            </a:r>
            <a:r>
              <a:rPr lang="en-US" dirty="0" smtClean="0"/>
              <a:t>modes</a:t>
            </a:r>
          </a:p>
          <a:p>
            <a:r>
              <a:rPr lang="en-US" dirty="0" smtClean="0"/>
              <a:t>Light switch is designed to meet housing standards</a:t>
            </a:r>
            <a:endParaRPr lang="en-US" dirty="0"/>
          </a:p>
        </p:txBody>
      </p:sp>
      <p:sp>
        <p:nvSpPr>
          <p:cNvPr id="4" name="Rectangle 2">
            <a:extLst>
              <a:ext uri="{FF2B5EF4-FFF2-40B4-BE49-F238E27FC236}">
                <a16:creationId xmlns:a16="http://schemas.microsoft.com/office/drawing/2014/main" xmlns="" id="{3753C1A6-2D2E-4A98-A8F1-DA70E23B1FC2}"/>
              </a:ext>
            </a:extLst>
          </p:cNvPr>
          <p:cNvSpPr>
            <a:spLocks noChangeArrowheads="1"/>
          </p:cNvSpPr>
          <p:nvPr/>
        </p:nvSpPr>
        <p:spPr bwMode="auto">
          <a:xfrm>
            <a:off x="6096000" y="1653222"/>
            <a:ext cx="158055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73" t="3931" r="11351"/>
          <a:stretch/>
        </p:blipFill>
        <p:spPr>
          <a:xfrm>
            <a:off x="6095999" y="1849298"/>
            <a:ext cx="4707369" cy="4195481"/>
          </a:xfrm>
          <a:prstGeom prst="rect">
            <a:avLst/>
          </a:prstGeom>
        </p:spPr>
      </p:pic>
    </p:spTree>
    <p:extLst>
      <p:ext uri="{BB962C8B-B14F-4D97-AF65-F5344CB8AC3E}">
        <p14:creationId xmlns:p14="http://schemas.microsoft.com/office/powerpoint/2010/main" val="1866103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64C8E-619C-447C-B458-3CC54F6AD472}"/>
              </a:ext>
            </a:extLst>
          </p:cNvPr>
          <p:cNvSpPr>
            <a:spLocks noGrp="1"/>
          </p:cNvSpPr>
          <p:nvPr>
            <p:ph type="title"/>
          </p:nvPr>
        </p:nvSpPr>
        <p:spPr/>
        <p:txBody>
          <a:bodyPr/>
          <a:lstStyle/>
          <a:p>
            <a:r>
              <a:rPr lang="en-US" dirty="0" smtClean="0"/>
              <a:t>Thermostat</a:t>
            </a:r>
            <a:endParaRPr lang="en-US" dirty="0"/>
          </a:p>
        </p:txBody>
      </p:sp>
      <p:sp>
        <p:nvSpPr>
          <p:cNvPr id="3" name="Content Placeholder 2">
            <a:extLst>
              <a:ext uri="{FF2B5EF4-FFF2-40B4-BE49-F238E27FC236}">
                <a16:creationId xmlns:a16="http://schemas.microsoft.com/office/drawing/2014/main" xmlns="" id="{53CC48B0-AF59-412C-BCF9-FEF6BF176E2A}"/>
              </a:ext>
            </a:extLst>
          </p:cNvPr>
          <p:cNvSpPr>
            <a:spLocks noGrp="1"/>
          </p:cNvSpPr>
          <p:nvPr>
            <p:ph idx="1"/>
          </p:nvPr>
        </p:nvSpPr>
        <p:spPr>
          <a:xfrm>
            <a:off x="640663" y="1676081"/>
            <a:ext cx="5116514" cy="4195481"/>
          </a:xfrm>
        </p:spPr>
        <p:txBody>
          <a:bodyPr>
            <a:normAutofit/>
          </a:bodyPr>
          <a:lstStyle/>
          <a:p>
            <a:r>
              <a:rPr lang="en-US" dirty="0"/>
              <a:t>LCD </a:t>
            </a:r>
            <a:r>
              <a:rPr lang="en-US" dirty="0" smtClean="0"/>
              <a:t>displays ambient and set temperature</a:t>
            </a:r>
            <a:endParaRPr lang="en-US" dirty="0"/>
          </a:p>
          <a:p>
            <a:r>
              <a:rPr lang="en-US" dirty="0" smtClean="0"/>
              <a:t>Temperature Up/Down buttons</a:t>
            </a:r>
            <a:endParaRPr lang="en-US" dirty="0"/>
          </a:p>
          <a:p>
            <a:r>
              <a:rPr lang="en-US" dirty="0"/>
              <a:t>Setup/Connect mode push button is used to switch the control unit between its two operating modes</a:t>
            </a:r>
          </a:p>
          <a:p>
            <a:r>
              <a:rPr lang="en-US" dirty="0" smtClean="0"/>
              <a:t>Heating/Cooling LED indicators </a:t>
            </a:r>
            <a:endParaRPr lang="en-US" dirty="0"/>
          </a:p>
        </p:txBody>
      </p:sp>
      <p:sp>
        <p:nvSpPr>
          <p:cNvPr id="4" name="Rectangle 2">
            <a:extLst>
              <a:ext uri="{FF2B5EF4-FFF2-40B4-BE49-F238E27FC236}">
                <a16:creationId xmlns:a16="http://schemas.microsoft.com/office/drawing/2014/main" xmlns="" id="{3753C1A6-2D2E-4A98-A8F1-DA70E23B1FC2}"/>
              </a:ext>
            </a:extLst>
          </p:cNvPr>
          <p:cNvSpPr>
            <a:spLocks noChangeArrowheads="1"/>
          </p:cNvSpPr>
          <p:nvPr/>
        </p:nvSpPr>
        <p:spPr bwMode="auto">
          <a:xfrm>
            <a:off x="6096000" y="1653222"/>
            <a:ext cx="158055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66" t="3957" r="11724"/>
          <a:stretch/>
        </p:blipFill>
        <p:spPr>
          <a:xfrm>
            <a:off x="6096000" y="1853248"/>
            <a:ext cx="4661772" cy="4172621"/>
          </a:xfrm>
          <a:prstGeom prst="rect">
            <a:avLst/>
          </a:prstGeom>
        </p:spPr>
      </p:pic>
    </p:spTree>
    <p:extLst>
      <p:ext uri="{BB962C8B-B14F-4D97-AF65-F5344CB8AC3E}">
        <p14:creationId xmlns:p14="http://schemas.microsoft.com/office/powerpoint/2010/main" val="3888295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2380</TotalTime>
  <Words>1412</Words>
  <Application>Microsoft Office PowerPoint</Application>
  <PresentationFormat>Widescreen</PresentationFormat>
  <Paragraphs>446</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 Light</vt:lpstr>
      <vt:lpstr>Century Gothic</vt:lpstr>
      <vt:lpstr>Wingdings 3</vt:lpstr>
      <vt:lpstr>Ion</vt:lpstr>
      <vt:lpstr>Watt You Pay For</vt:lpstr>
      <vt:lpstr>Motivation</vt:lpstr>
      <vt:lpstr>Home Energy Usage Breakdown</vt:lpstr>
      <vt:lpstr>Goals and Objectives</vt:lpstr>
      <vt:lpstr>Specifications of Energy Monitoring System  </vt:lpstr>
      <vt:lpstr>Overall Block Diagram</vt:lpstr>
      <vt:lpstr>Outlet Control Unit</vt:lpstr>
      <vt:lpstr>Light Control Unit</vt:lpstr>
      <vt:lpstr>Thermostat</vt:lpstr>
      <vt:lpstr>Why Wi-Fi</vt:lpstr>
      <vt:lpstr>ESP 8266-01S Wi-Fi Module</vt:lpstr>
      <vt:lpstr>Setup Mode</vt:lpstr>
      <vt:lpstr>Connect Mode</vt:lpstr>
      <vt:lpstr>Wi-Fi Module Issues</vt:lpstr>
      <vt:lpstr>TXB0108 Level Shifter</vt:lpstr>
      <vt:lpstr>PCB Schematic Design</vt:lpstr>
      <vt:lpstr>Voltage Measuring</vt:lpstr>
      <vt:lpstr>Current Measuring Difficulties</vt:lpstr>
      <vt:lpstr>Current Measuring</vt:lpstr>
      <vt:lpstr>Current Measuring Considerations</vt:lpstr>
      <vt:lpstr>Analog Measurement Philosophy</vt:lpstr>
      <vt:lpstr>OAR3R005FLF Shunt Resistor   </vt:lpstr>
      <vt:lpstr>OPA2180IDR Op Amp </vt:lpstr>
      <vt:lpstr>DS18B20 Digital Temperature Sensor </vt:lpstr>
      <vt:lpstr>LCD vs OLED Display</vt:lpstr>
      <vt:lpstr> Crystalfontz CFAH1602B-TMIJT</vt:lpstr>
      <vt:lpstr> ATMega 2560 Microcontroller</vt:lpstr>
      <vt:lpstr>Power Relay</vt:lpstr>
      <vt:lpstr>Power Relay Considerations</vt:lpstr>
      <vt:lpstr>Additional Relay Considerations</vt:lpstr>
      <vt:lpstr>Power Supply</vt:lpstr>
      <vt:lpstr>Power Supply Considerations </vt:lpstr>
      <vt:lpstr>Security</vt:lpstr>
      <vt:lpstr>PCB Considerations</vt:lpstr>
      <vt:lpstr>Additional PCB Consideration</vt:lpstr>
      <vt:lpstr>Final PCB</vt:lpstr>
      <vt:lpstr>Budget</vt:lpstr>
      <vt:lpstr>Work Distribution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jrk</dc:creator>
  <cp:lastModifiedBy>anders hauge</cp:lastModifiedBy>
  <cp:revision>58</cp:revision>
  <dcterms:modified xsi:type="dcterms:W3CDTF">2018-07-24T15:29:43Z</dcterms:modified>
</cp:coreProperties>
</file>