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sldIdLst>
    <p:sldId id="294" r:id="rId2"/>
    <p:sldId id="300" r:id="rId3"/>
    <p:sldId id="295" r:id="rId4"/>
    <p:sldId id="301" r:id="rId5"/>
    <p:sldId id="260" r:id="rId6"/>
    <p:sldId id="258" r:id="rId7"/>
    <p:sldId id="262" r:id="rId8"/>
    <p:sldId id="299" r:id="rId9"/>
    <p:sldId id="275" r:id="rId10"/>
    <p:sldId id="281" r:id="rId11"/>
    <p:sldId id="261" r:id="rId12"/>
    <p:sldId id="276" r:id="rId13"/>
    <p:sldId id="263" r:id="rId14"/>
    <p:sldId id="290" r:id="rId15"/>
    <p:sldId id="291" r:id="rId16"/>
    <p:sldId id="274" r:id="rId17"/>
    <p:sldId id="266" r:id="rId18"/>
    <p:sldId id="284" r:id="rId19"/>
    <p:sldId id="278" r:id="rId20"/>
    <p:sldId id="282" r:id="rId21"/>
    <p:sldId id="283" r:id="rId22"/>
    <p:sldId id="279" r:id="rId23"/>
    <p:sldId id="280" r:id="rId24"/>
    <p:sldId id="271" r:id="rId25"/>
    <p:sldId id="292" r:id="rId26"/>
    <p:sldId id="268" r:id="rId27"/>
    <p:sldId id="264" r:id="rId28"/>
    <p:sldId id="270" r:id="rId29"/>
    <p:sldId id="297" r:id="rId30"/>
    <p:sldId id="273" r:id="rId31"/>
    <p:sldId id="287" r:id="rId32"/>
    <p:sldId id="272" r:id="rId33"/>
    <p:sldId id="286" r:id="rId34"/>
    <p:sldId id="277" r:id="rId35"/>
    <p:sldId id="296" r:id="rId36"/>
    <p:sldId id="288" r:id="rId37"/>
    <p:sldId id="293" r:id="rId38"/>
    <p:sldId id="289" r:id="rId39"/>
    <p:sldId id="285"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714417-D193-4502-B642-075A5A936449}" v="938" dt="2018-06-08T00:25:35.1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8"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77813605449781"/>
          <c:y val="3.3295501508426834E-2"/>
          <c:w val="0.85528721436435062"/>
          <c:h val="0.8804086123092778"/>
        </c:manualLayout>
      </c:layout>
      <c:barChart>
        <c:barDir val="bar"/>
        <c:grouping val="clustered"/>
        <c:varyColors val="0"/>
        <c:ser>
          <c:idx val="2"/>
          <c:order val="0"/>
          <c:tx>
            <c:strRef>
              <c:f>Sheet1!$D$1</c:f>
              <c:strCache>
                <c:ptCount val="1"/>
                <c:pt idx="0">
                  <c:v>Column1</c:v>
                </c:pt>
              </c:strCache>
            </c:strRef>
          </c:tx>
          <c:spPr>
            <a:solidFill>
              <a:schemeClr val="accent3"/>
            </a:solidFill>
            <a:ln>
              <a:noFill/>
            </a:ln>
            <a:effectLst/>
          </c:spPr>
          <c:invertIfNegative val="0"/>
          <c:cat>
            <c:strRef>
              <c:f>Sheet1!$A$2:$A$6</c:f>
              <c:strCache>
                <c:ptCount val="5"/>
                <c:pt idx="0">
                  <c:v>Total</c:v>
                </c:pt>
                <c:pt idx="1">
                  <c:v>Testing</c:v>
                </c:pt>
                <c:pt idx="2">
                  <c:v>Prototyping</c:v>
                </c:pt>
                <c:pt idx="3">
                  <c:v>Design</c:v>
                </c:pt>
                <c:pt idx="4">
                  <c:v>Research</c:v>
                </c:pt>
              </c:strCache>
            </c:strRef>
          </c:cat>
          <c:val>
            <c:numRef>
              <c:f>Sheet1!$D$2:$D$6</c:f>
              <c:numCache>
                <c:formatCode>General</c:formatCode>
                <c:ptCount val="5"/>
                <c:pt idx="0">
                  <c:v>42</c:v>
                </c:pt>
                <c:pt idx="1">
                  <c:v>40</c:v>
                </c:pt>
                <c:pt idx="2">
                  <c:v>50</c:v>
                </c:pt>
                <c:pt idx="3">
                  <c:v>60</c:v>
                </c:pt>
                <c:pt idx="4">
                  <c:v>85</c:v>
                </c:pt>
              </c:numCache>
            </c:numRef>
          </c:val>
          <c:extLst>
            <c:ext xmlns:c16="http://schemas.microsoft.com/office/drawing/2014/chart" uri="{C3380CC4-5D6E-409C-BE32-E72D297353CC}">
              <c16:uniqueId val="{00000002-F6DE-46BF-BBCC-660FF0D11CE9}"/>
            </c:ext>
          </c:extLst>
        </c:ser>
        <c:dLbls>
          <c:showLegendKey val="0"/>
          <c:showVal val="0"/>
          <c:showCatName val="0"/>
          <c:showSerName val="0"/>
          <c:showPercent val="0"/>
          <c:showBubbleSize val="0"/>
        </c:dLbls>
        <c:gapWidth val="182"/>
        <c:axId val="871496480"/>
        <c:axId val="641835856"/>
      </c:barChart>
      <c:catAx>
        <c:axId val="8714964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41835856"/>
        <c:crosses val="autoZero"/>
        <c:auto val="1"/>
        <c:lblAlgn val="ctr"/>
        <c:lblOffset val="100"/>
        <c:noMultiLvlLbl val="0"/>
      </c:catAx>
      <c:valAx>
        <c:axId val="64183585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71496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6/7/2018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08911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54349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87752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Tree>
    <p:extLst>
      <p:ext uri="{BB962C8B-B14F-4D97-AF65-F5344CB8AC3E}">
        <p14:creationId xmlns:p14="http://schemas.microsoft.com/office/powerpoint/2010/main" val="6852831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582453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46CE7D5-CF57-46EF-B807-FDD0502418D4}" type="datetimeFigureOut">
              <a:rPr lang="en-US" smtClean="0"/>
              <a:t>6/7/2018</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04785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46CE7D5-CF57-46EF-B807-FDD0502418D4}" type="datetimeFigureOut">
              <a:rPr lang="en-US" smtClean="0"/>
              <a:t>6/7/2018</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472544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57823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45147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p>
            <a:fld id="{846CE7D5-CF57-46EF-B807-FDD0502418D4}" type="datetimeFigureOut">
              <a:rPr lang="en-US" smtClean="0"/>
              <a:t>6/7/2018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01316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92861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6/7/2018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67719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6/7/2018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99846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846CE7D5-CF57-46EF-B807-FDD0502418D4}" type="datetimeFigureOut">
              <a:rPr lang="en-US" smtClean="0"/>
              <a:t>6/7/2018</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52440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846CE7D5-CF57-46EF-B807-FDD0502418D4}" type="datetimeFigureOut">
              <a:rPr lang="en-US" smtClean="0"/>
              <a:t>6/7/2018</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54639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846CE7D5-CF57-46EF-B807-FDD0502418D4}" type="datetimeFigureOut">
              <a:rPr lang="en-US" smtClean="0"/>
              <a:t>6/7/2018</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04789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99324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846CE7D5-CF57-46EF-B807-FDD0502418D4}" type="datetimeFigureOut">
              <a:rPr lang="en-US" smtClean="0"/>
              <a:t>6/7/2018</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55043515"/>
      </p:ext>
    </p:extLst>
  </p:cSld>
  <p:clrMap bg1="dk1" tx1="lt1" bg2="dk2" tx2="lt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 id="2147483973" r:id="rId13"/>
    <p:sldLayoutId id="2147483974" r:id="rId14"/>
    <p:sldLayoutId id="2147483975" r:id="rId15"/>
    <p:sldLayoutId id="2147483976" r:id="rId16"/>
    <p:sldLayoutId id="21474839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3350B-5CDD-4BE5-BA3F-353467F71A58}"/>
              </a:ext>
            </a:extLst>
          </p:cNvPr>
          <p:cNvSpPr>
            <a:spLocks noGrp="1"/>
          </p:cNvSpPr>
          <p:nvPr>
            <p:ph type="ctrTitle"/>
          </p:nvPr>
        </p:nvSpPr>
        <p:spPr>
          <a:xfrm>
            <a:off x="1393080" y="38100"/>
            <a:ext cx="8825658" cy="3329581"/>
          </a:xfrm>
        </p:spPr>
        <p:txBody>
          <a:bodyPr/>
          <a:lstStyle/>
          <a:p>
            <a:pPr algn="ctr"/>
            <a:r>
              <a:rPr lang="en-US"/>
              <a:t>Home Energy Monitoring System</a:t>
            </a:r>
          </a:p>
        </p:txBody>
      </p:sp>
      <p:sp>
        <p:nvSpPr>
          <p:cNvPr id="3" name="Subtitle 2">
            <a:extLst>
              <a:ext uri="{FF2B5EF4-FFF2-40B4-BE49-F238E27FC236}">
                <a16:creationId xmlns:a16="http://schemas.microsoft.com/office/drawing/2014/main" id="{E4F258CE-B225-4EBE-93EB-E73EE2C49E35}"/>
              </a:ext>
            </a:extLst>
          </p:cNvPr>
          <p:cNvSpPr>
            <a:spLocks noGrp="1"/>
          </p:cNvSpPr>
          <p:nvPr>
            <p:ph type="subTitle" idx="1"/>
          </p:nvPr>
        </p:nvSpPr>
        <p:spPr>
          <a:xfrm>
            <a:off x="964455" y="3567704"/>
            <a:ext cx="9473358" cy="2433045"/>
          </a:xfrm>
        </p:spPr>
        <p:txBody>
          <a:bodyPr>
            <a:normAutofit/>
          </a:bodyPr>
          <a:lstStyle/>
          <a:p>
            <a:pPr algn="ctr"/>
            <a:r>
              <a:rPr lang="en-US"/>
              <a:t>GROUP 10</a:t>
            </a:r>
          </a:p>
          <a:p>
            <a:pPr algn="ctr"/>
            <a:r>
              <a:rPr lang="en-US"/>
              <a:t>Adam </a:t>
            </a:r>
            <a:r>
              <a:rPr lang="en-US" err="1"/>
              <a:t>althar</a:t>
            </a:r>
            <a:endParaRPr lang="en-US"/>
          </a:p>
          <a:p>
            <a:pPr algn="ctr"/>
            <a:r>
              <a:rPr lang="en-US"/>
              <a:t>Charles </a:t>
            </a:r>
            <a:r>
              <a:rPr lang="en-US" err="1"/>
              <a:t>desowitz</a:t>
            </a:r>
            <a:endParaRPr lang="en-US"/>
          </a:p>
          <a:p>
            <a:pPr algn="ctr"/>
            <a:r>
              <a:rPr lang="en-US"/>
              <a:t>Jonathan Killeen</a:t>
            </a:r>
          </a:p>
          <a:p>
            <a:pPr algn="ctr"/>
            <a:r>
              <a:rPr lang="en-US"/>
              <a:t>Anders </a:t>
            </a:r>
            <a:r>
              <a:rPr lang="en-US" err="1"/>
              <a:t>hauge</a:t>
            </a:r>
            <a:endParaRPr lang="en-US"/>
          </a:p>
          <a:p>
            <a:pPr algn="ctr"/>
            <a:endParaRPr lang="en-US"/>
          </a:p>
        </p:txBody>
      </p:sp>
    </p:spTree>
    <p:extLst>
      <p:ext uri="{BB962C8B-B14F-4D97-AF65-F5344CB8AC3E}">
        <p14:creationId xmlns:p14="http://schemas.microsoft.com/office/powerpoint/2010/main" val="3343897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00646-64A4-46A1-B873-7D8A5EE35A1C}"/>
              </a:ext>
            </a:extLst>
          </p:cNvPr>
          <p:cNvSpPr>
            <a:spLocks noGrp="1"/>
          </p:cNvSpPr>
          <p:nvPr>
            <p:ph type="title"/>
          </p:nvPr>
        </p:nvSpPr>
        <p:spPr/>
        <p:txBody>
          <a:bodyPr/>
          <a:lstStyle/>
          <a:p>
            <a:r>
              <a:rPr lang="en-US"/>
              <a:t>Why </a:t>
            </a:r>
            <a:r>
              <a:rPr lang="en-US">
                <a:solidFill>
                  <a:srgbClr val="EBEBEB"/>
                </a:solidFill>
              </a:rPr>
              <a:t>Wi-Fi</a:t>
            </a:r>
            <a:endParaRPr lang="en-US" err="1">
              <a:solidFill>
                <a:schemeClr val="tx1"/>
              </a:solidFill>
            </a:endParaRPr>
          </a:p>
        </p:txBody>
      </p:sp>
      <p:sp>
        <p:nvSpPr>
          <p:cNvPr id="3" name="Content Placeholder 2">
            <a:extLst>
              <a:ext uri="{FF2B5EF4-FFF2-40B4-BE49-F238E27FC236}">
                <a16:creationId xmlns:a16="http://schemas.microsoft.com/office/drawing/2014/main" id="{A19E6F38-FEF1-4668-B7D1-16B88164738D}"/>
              </a:ext>
            </a:extLst>
          </p:cNvPr>
          <p:cNvSpPr>
            <a:spLocks noGrp="1"/>
          </p:cNvSpPr>
          <p:nvPr>
            <p:ph idx="1"/>
          </p:nvPr>
        </p:nvSpPr>
        <p:spPr/>
        <p:txBody>
          <a:bodyPr vert="horz" lIns="91440" tIns="45720" rIns="91440" bIns="45720" rtlCol="0" anchor="t">
            <a:normAutofit fontScale="92500" lnSpcReduction="10000"/>
          </a:bodyPr>
          <a:lstStyle/>
          <a:p>
            <a:r>
              <a:rPr lang="en-US"/>
              <a:t>Wi-Fi not the only wireless communication protocol</a:t>
            </a:r>
          </a:p>
          <a:p>
            <a:r>
              <a:rPr lang="en-US"/>
              <a:t>Bluetooth</a:t>
            </a:r>
          </a:p>
          <a:p>
            <a:pPr lvl="1"/>
            <a:r>
              <a:rPr lang="en-US"/>
              <a:t>Lower-Power Consumption </a:t>
            </a:r>
          </a:p>
          <a:p>
            <a:pPr lvl="1"/>
            <a:r>
              <a:rPr lang="en-US"/>
              <a:t>Physical Interference</a:t>
            </a:r>
          </a:p>
          <a:p>
            <a:r>
              <a:rPr lang="en-US"/>
              <a:t>NFC</a:t>
            </a:r>
          </a:p>
          <a:p>
            <a:pPr lvl="1"/>
            <a:r>
              <a:rPr lang="en-US"/>
              <a:t>Major Range Limitations</a:t>
            </a:r>
          </a:p>
          <a:p>
            <a:r>
              <a:rPr lang="en-US"/>
              <a:t>ZigBee</a:t>
            </a:r>
          </a:p>
          <a:p>
            <a:pPr lvl="1"/>
            <a:r>
              <a:rPr lang="en-US"/>
              <a:t>Complex when not interacting exclusively with other </a:t>
            </a:r>
            <a:r>
              <a:rPr lang="en-US" err="1"/>
              <a:t>XBee</a:t>
            </a:r>
            <a:r>
              <a:rPr lang="en-US"/>
              <a:t> devices</a:t>
            </a:r>
          </a:p>
          <a:p>
            <a:r>
              <a:rPr lang="en-US"/>
              <a:t>Wi-Fi </a:t>
            </a:r>
          </a:p>
          <a:p>
            <a:pPr lvl="1"/>
            <a:r>
              <a:rPr lang="en-US"/>
              <a:t>Provides built in collision detection and avoidance</a:t>
            </a:r>
          </a:p>
          <a:p>
            <a:pPr lvl="1"/>
            <a:r>
              <a:rPr lang="en-US"/>
              <a:t>Scalability</a:t>
            </a:r>
          </a:p>
          <a:p>
            <a:pPr marL="0" indent="0">
              <a:buNone/>
            </a:pPr>
            <a:endParaRPr lang="en-US"/>
          </a:p>
        </p:txBody>
      </p:sp>
      <p:pic>
        <p:nvPicPr>
          <p:cNvPr id="6" name="Picture 6" descr="A picture containing clipart&#10;&#10;Description generated with high confidence">
            <a:extLst>
              <a:ext uri="{FF2B5EF4-FFF2-40B4-BE49-F238E27FC236}">
                <a16:creationId xmlns:a16="http://schemas.microsoft.com/office/drawing/2014/main" id="{C37AE600-D9A2-4D9D-9F37-60878502C945}"/>
              </a:ext>
            </a:extLst>
          </p:cNvPr>
          <p:cNvPicPr>
            <a:picLocks noChangeAspect="1"/>
          </p:cNvPicPr>
          <p:nvPr/>
        </p:nvPicPr>
        <p:blipFill>
          <a:blip r:embed="rId2"/>
          <a:stretch>
            <a:fillRect/>
          </a:stretch>
        </p:blipFill>
        <p:spPr>
          <a:xfrm>
            <a:off x="9417353" y="1308318"/>
            <a:ext cx="2743200" cy="1773936"/>
          </a:xfrm>
          <a:prstGeom prst="rect">
            <a:avLst/>
          </a:prstGeom>
        </p:spPr>
      </p:pic>
      <p:pic>
        <p:nvPicPr>
          <p:cNvPr id="8" name="Picture 8" descr="A close up of a sign&#10;&#10;Description generated with very high confidence">
            <a:extLst>
              <a:ext uri="{FF2B5EF4-FFF2-40B4-BE49-F238E27FC236}">
                <a16:creationId xmlns:a16="http://schemas.microsoft.com/office/drawing/2014/main" id="{0CDCA14A-BBE1-4021-A8A4-663220E57555}"/>
              </a:ext>
            </a:extLst>
          </p:cNvPr>
          <p:cNvPicPr>
            <a:picLocks noChangeAspect="1"/>
          </p:cNvPicPr>
          <p:nvPr/>
        </p:nvPicPr>
        <p:blipFill>
          <a:blip r:embed="rId3"/>
          <a:stretch>
            <a:fillRect/>
          </a:stretch>
        </p:blipFill>
        <p:spPr>
          <a:xfrm>
            <a:off x="9736440" y="3258155"/>
            <a:ext cx="2105025" cy="2857500"/>
          </a:xfrm>
          <a:prstGeom prst="rect">
            <a:avLst/>
          </a:prstGeom>
        </p:spPr>
      </p:pic>
    </p:spTree>
    <p:extLst>
      <p:ext uri="{BB962C8B-B14F-4D97-AF65-F5344CB8AC3E}">
        <p14:creationId xmlns:p14="http://schemas.microsoft.com/office/powerpoint/2010/main" val="3156150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BCA4D-105A-494C-984D-4D95CF37AE73}"/>
              </a:ext>
            </a:extLst>
          </p:cNvPr>
          <p:cNvSpPr>
            <a:spLocks noGrp="1"/>
          </p:cNvSpPr>
          <p:nvPr>
            <p:ph type="title"/>
          </p:nvPr>
        </p:nvSpPr>
        <p:spPr/>
        <p:txBody>
          <a:bodyPr/>
          <a:lstStyle/>
          <a:p>
            <a:r>
              <a:rPr lang="en-US"/>
              <a:t>ESP 8266-01S Wi-Fi Module</a:t>
            </a:r>
          </a:p>
        </p:txBody>
      </p:sp>
      <p:pic>
        <p:nvPicPr>
          <p:cNvPr id="5" name="Content Placeholder 4">
            <a:extLst>
              <a:ext uri="{FF2B5EF4-FFF2-40B4-BE49-F238E27FC236}">
                <a16:creationId xmlns:a16="http://schemas.microsoft.com/office/drawing/2014/main" id="{DF35CB91-EF57-488C-B3AB-57A8D6D02B0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18656" y="1292413"/>
            <a:ext cx="2987645" cy="2240733"/>
          </a:xfrm>
        </p:spPr>
      </p:pic>
      <p:sp>
        <p:nvSpPr>
          <p:cNvPr id="7" name="TextBox 6">
            <a:extLst>
              <a:ext uri="{FF2B5EF4-FFF2-40B4-BE49-F238E27FC236}">
                <a16:creationId xmlns:a16="http://schemas.microsoft.com/office/drawing/2014/main" id="{F91D3A7C-BC8E-4C8C-9A09-6DDD71441F5F}"/>
              </a:ext>
            </a:extLst>
          </p:cNvPr>
          <p:cNvSpPr txBox="1"/>
          <p:nvPr/>
        </p:nvSpPr>
        <p:spPr>
          <a:xfrm>
            <a:off x="646111" y="1562470"/>
            <a:ext cx="5690587" cy="923330"/>
          </a:xfrm>
          <a:prstGeom prst="rect">
            <a:avLst/>
          </a:prstGeom>
          <a:noFill/>
        </p:spPr>
        <p:txBody>
          <a:bodyPr wrap="square" rtlCol="0" anchor="t">
            <a:spAutoFit/>
          </a:bodyPr>
          <a:lstStyle/>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endParaRPr lang="en-US"/>
          </a:p>
        </p:txBody>
      </p:sp>
      <p:graphicFrame>
        <p:nvGraphicFramePr>
          <p:cNvPr id="8" name="Table 7">
            <a:extLst>
              <a:ext uri="{FF2B5EF4-FFF2-40B4-BE49-F238E27FC236}">
                <a16:creationId xmlns:a16="http://schemas.microsoft.com/office/drawing/2014/main" id="{D52451C7-D807-4F93-BC09-956DFA6661A0}"/>
              </a:ext>
            </a:extLst>
          </p:cNvPr>
          <p:cNvGraphicFramePr>
            <a:graphicFrameLocks noGrp="1"/>
          </p:cNvGraphicFramePr>
          <p:nvPr>
            <p:extLst>
              <p:ext uri="{D42A27DB-BD31-4B8C-83A1-F6EECF244321}">
                <p14:modId xmlns:p14="http://schemas.microsoft.com/office/powerpoint/2010/main" val="1092528837"/>
              </p:ext>
            </p:extLst>
          </p:nvPr>
        </p:nvGraphicFramePr>
        <p:xfrm>
          <a:off x="7924276" y="3737353"/>
          <a:ext cx="3506850" cy="2783375"/>
        </p:xfrm>
        <a:graphic>
          <a:graphicData uri="http://schemas.openxmlformats.org/drawingml/2006/table">
            <a:tbl>
              <a:tblPr firstRow="1" bandRow="1">
                <a:tableStyleId>{5C22544A-7EE6-4342-B048-85BDC9FD1C3A}</a:tableStyleId>
              </a:tblPr>
              <a:tblGrid>
                <a:gridCol w="1753425">
                  <a:extLst>
                    <a:ext uri="{9D8B030D-6E8A-4147-A177-3AD203B41FA5}">
                      <a16:colId xmlns:a16="http://schemas.microsoft.com/office/drawing/2014/main" val="3479950359"/>
                    </a:ext>
                  </a:extLst>
                </a:gridCol>
                <a:gridCol w="1753425">
                  <a:extLst>
                    <a:ext uri="{9D8B030D-6E8A-4147-A177-3AD203B41FA5}">
                      <a16:colId xmlns:a16="http://schemas.microsoft.com/office/drawing/2014/main" val="4145663087"/>
                    </a:ext>
                  </a:extLst>
                </a:gridCol>
              </a:tblGrid>
              <a:tr h="346073">
                <a:tc>
                  <a:txBody>
                    <a:bodyPr/>
                    <a:lstStyle/>
                    <a:p>
                      <a:pPr>
                        <a:buNone/>
                      </a:pPr>
                      <a:r>
                        <a:rPr lang="en-US"/>
                        <a:t>Manufacturer</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kern="1200" err="1">
                          <a:solidFill>
                            <a:srgbClr val="FFFFFF"/>
                          </a:solidFill>
                          <a:latin typeface="+mn-lt"/>
                          <a:ea typeface="+mn-ea"/>
                          <a:cs typeface="+mn-cs"/>
                        </a:rPr>
                        <a:t>Makerfocus</a:t>
                      </a:r>
                      <a:r>
                        <a:rPr lang="en-US" sz="1800" b="1" kern="1200">
                          <a:solidFill>
                            <a:srgbClr val="FFFFFF"/>
                          </a:solidFill>
                          <a:latin typeface="+mn-lt"/>
                          <a:ea typeface="+mn-ea"/>
                          <a:cs typeface="+mn-cs"/>
                        </a:rPr>
                        <a:t> </a:t>
                      </a:r>
                      <a:endParaRPr lang="en-US" sz="1800" b="1" kern="1200">
                        <a:solidFill>
                          <a:schemeClr val="lt1"/>
                        </a:solidFill>
                        <a:latin typeface="+mn-lt"/>
                        <a:ea typeface="+mn-ea"/>
                        <a:cs typeface="+mn-cs"/>
                      </a:endParaRPr>
                    </a:p>
                  </a:txBody>
                  <a:tcPr/>
                </a:tc>
                <a:extLst>
                  <a:ext uri="{0D108BD9-81ED-4DB2-BD59-A6C34878D82A}">
                    <a16:rowId xmlns:a16="http://schemas.microsoft.com/office/drawing/2014/main" val="1868314805"/>
                  </a:ext>
                </a:extLst>
              </a:tr>
              <a:tr h="346073">
                <a:tc>
                  <a:txBody>
                    <a:bodyPr/>
                    <a:lstStyle/>
                    <a:p>
                      <a:pPr>
                        <a:buNone/>
                      </a:pPr>
                      <a:r>
                        <a:rPr lang="en-US"/>
                        <a:t>Price</a:t>
                      </a:r>
                    </a:p>
                  </a:txBody>
                  <a:tcPr/>
                </a:tc>
                <a:tc>
                  <a:txBody>
                    <a:bodyPr/>
                    <a:lstStyle/>
                    <a:p>
                      <a:pPr>
                        <a:buNone/>
                      </a:pPr>
                      <a:r>
                        <a:rPr lang="en-US"/>
                        <a:t>$3.25</a:t>
                      </a:r>
                    </a:p>
                  </a:txBody>
                  <a:tcPr/>
                </a:tc>
                <a:extLst>
                  <a:ext uri="{0D108BD9-81ED-4DB2-BD59-A6C34878D82A}">
                    <a16:rowId xmlns:a16="http://schemas.microsoft.com/office/drawing/2014/main" val="1898709764"/>
                  </a:ext>
                </a:extLst>
              </a:tr>
              <a:tr h="605628">
                <a:tc>
                  <a:txBody>
                    <a:bodyPr/>
                    <a:lstStyle/>
                    <a:p>
                      <a:pPr>
                        <a:buNone/>
                      </a:pPr>
                      <a:r>
                        <a:rPr lang="en-US"/>
                        <a:t>Operating Voltage</a:t>
                      </a:r>
                    </a:p>
                  </a:txBody>
                  <a:tcPr/>
                </a:tc>
                <a:tc>
                  <a:txBody>
                    <a:bodyPr/>
                    <a:lstStyle/>
                    <a:p>
                      <a:pPr>
                        <a:buNone/>
                      </a:pPr>
                      <a:r>
                        <a:rPr lang="en-US"/>
                        <a:t>3.3 V</a:t>
                      </a:r>
                    </a:p>
                  </a:txBody>
                  <a:tcPr/>
                </a:tc>
                <a:extLst>
                  <a:ext uri="{0D108BD9-81ED-4DB2-BD59-A6C34878D82A}">
                    <a16:rowId xmlns:a16="http://schemas.microsoft.com/office/drawing/2014/main" val="252876984"/>
                  </a:ext>
                </a:extLst>
              </a:tr>
              <a:tr h="346073">
                <a:tc>
                  <a:txBody>
                    <a:bodyPr/>
                    <a:lstStyle/>
                    <a:p>
                      <a:pPr>
                        <a:buNone/>
                      </a:pPr>
                      <a:r>
                        <a:rPr lang="en-US"/>
                        <a:t>Flash Memory</a:t>
                      </a:r>
                    </a:p>
                  </a:txBody>
                  <a:tcPr/>
                </a:tc>
                <a:tc>
                  <a:txBody>
                    <a:bodyPr/>
                    <a:lstStyle/>
                    <a:p>
                      <a:pPr>
                        <a:buNone/>
                      </a:pPr>
                      <a:r>
                        <a:rPr lang="en-US"/>
                        <a:t>1 MiB</a:t>
                      </a:r>
                    </a:p>
                  </a:txBody>
                  <a:tcPr/>
                </a:tc>
                <a:extLst>
                  <a:ext uri="{0D108BD9-81ED-4DB2-BD59-A6C34878D82A}">
                    <a16:rowId xmlns:a16="http://schemas.microsoft.com/office/drawing/2014/main" val="4261556359"/>
                  </a:ext>
                </a:extLst>
              </a:tr>
              <a:tr h="346073">
                <a:tc>
                  <a:txBody>
                    <a:bodyPr/>
                    <a:lstStyle/>
                    <a:p>
                      <a:pPr>
                        <a:buNone/>
                      </a:pPr>
                      <a:r>
                        <a:rPr lang="en-US"/>
                        <a:t>Pin Count</a:t>
                      </a:r>
                    </a:p>
                  </a:txBody>
                  <a:tcPr/>
                </a:tc>
                <a:tc>
                  <a:txBody>
                    <a:bodyPr/>
                    <a:lstStyle/>
                    <a:p>
                      <a:pPr>
                        <a:buNone/>
                      </a:pPr>
                      <a:r>
                        <a:rPr lang="en-US"/>
                        <a:t>6</a:t>
                      </a:r>
                    </a:p>
                  </a:txBody>
                  <a:tcPr/>
                </a:tc>
                <a:extLst>
                  <a:ext uri="{0D108BD9-81ED-4DB2-BD59-A6C34878D82A}">
                    <a16:rowId xmlns:a16="http://schemas.microsoft.com/office/drawing/2014/main" val="2352140031"/>
                  </a:ext>
                </a:extLst>
              </a:tr>
              <a:tr h="680255">
                <a:tc>
                  <a:txBody>
                    <a:bodyPr/>
                    <a:lstStyle/>
                    <a:p>
                      <a:pPr>
                        <a:buNone/>
                      </a:pPr>
                      <a:r>
                        <a:rPr lang="en-US"/>
                        <a:t>Dimensions </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200">
                          <a:solidFill>
                            <a:srgbClr val="000000"/>
                          </a:solidFill>
                          <a:latin typeface="+mn-lt"/>
                          <a:ea typeface="+mn-ea"/>
                          <a:cs typeface="+mn-cs"/>
                        </a:rPr>
                        <a:t>14.4mm × 24.7mm</a:t>
                      </a:r>
                    </a:p>
                  </a:txBody>
                  <a:tcPr/>
                </a:tc>
                <a:extLst>
                  <a:ext uri="{0D108BD9-81ED-4DB2-BD59-A6C34878D82A}">
                    <a16:rowId xmlns:a16="http://schemas.microsoft.com/office/drawing/2014/main" val="859546769"/>
                  </a:ext>
                </a:extLst>
              </a:tr>
            </a:tbl>
          </a:graphicData>
        </a:graphic>
      </p:graphicFrame>
      <p:cxnSp>
        <p:nvCxnSpPr>
          <p:cNvPr id="10" name="Straight Arrow Connector 9">
            <a:extLst>
              <a:ext uri="{FF2B5EF4-FFF2-40B4-BE49-F238E27FC236}">
                <a16:creationId xmlns:a16="http://schemas.microsoft.com/office/drawing/2014/main" id="{32BB5580-EF4F-4586-80D2-E32C8C9EC0BA}"/>
              </a:ext>
            </a:extLst>
          </p:cNvPr>
          <p:cNvCxnSpPr>
            <a:cxnSpLocks/>
          </p:cNvCxnSpPr>
          <p:nvPr/>
        </p:nvCxnSpPr>
        <p:spPr>
          <a:xfrm>
            <a:off x="8936786" y="3007822"/>
            <a:ext cx="1494824" cy="0"/>
          </a:xfrm>
          <a:prstGeom prst="straightConnector1">
            <a:avLst/>
          </a:prstGeom>
          <a:ln w="57150">
            <a:headEnd type="triangle"/>
            <a:tailEnd type="triangle"/>
          </a:ln>
        </p:spPr>
        <p:style>
          <a:lnRef idx="2">
            <a:schemeClr val="dk1"/>
          </a:lnRef>
          <a:fillRef idx="0">
            <a:schemeClr val="dk1"/>
          </a:fillRef>
          <a:effectRef idx="1">
            <a:schemeClr val="dk1"/>
          </a:effectRef>
          <a:fontRef idx="minor">
            <a:schemeClr val="tx1"/>
          </a:fontRef>
        </p:style>
      </p:cxnSp>
      <p:sp>
        <p:nvSpPr>
          <p:cNvPr id="14" name="TextBox 13">
            <a:extLst>
              <a:ext uri="{FF2B5EF4-FFF2-40B4-BE49-F238E27FC236}">
                <a16:creationId xmlns:a16="http://schemas.microsoft.com/office/drawing/2014/main" id="{22008B87-6E85-4386-B8C9-9709376F0EB9}"/>
              </a:ext>
            </a:extLst>
          </p:cNvPr>
          <p:cNvSpPr txBox="1"/>
          <p:nvPr/>
        </p:nvSpPr>
        <p:spPr>
          <a:xfrm>
            <a:off x="9269132" y="3007822"/>
            <a:ext cx="899688" cy="276999"/>
          </a:xfrm>
          <a:prstGeom prst="rect">
            <a:avLst/>
          </a:prstGeom>
          <a:noFill/>
        </p:spPr>
        <p:txBody>
          <a:bodyPr wrap="square" rtlCol="0">
            <a:spAutoFit/>
          </a:bodyPr>
          <a:lstStyle/>
          <a:p>
            <a:r>
              <a:rPr lang="en-US" sz="1200">
                <a:solidFill>
                  <a:schemeClr val="dk1"/>
                </a:solidFill>
              </a:rPr>
              <a:t>24.7mm</a:t>
            </a:r>
            <a:endParaRPr lang="en-US" sz="1200"/>
          </a:p>
        </p:txBody>
      </p:sp>
      <p:sp>
        <p:nvSpPr>
          <p:cNvPr id="9" name="Content Placeholder 2">
            <a:extLst>
              <a:ext uri="{FF2B5EF4-FFF2-40B4-BE49-F238E27FC236}">
                <a16:creationId xmlns:a16="http://schemas.microsoft.com/office/drawing/2014/main" id="{8BCA2D46-7001-44C3-9EB4-538B8DF83EAC}"/>
              </a:ext>
            </a:extLst>
          </p:cNvPr>
          <p:cNvSpPr txBox="1">
            <a:spLocks/>
          </p:cNvSpPr>
          <p:nvPr/>
        </p:nvSpPr>
        <p:spPr>
          <a:xfrm>
            <a:off x="847321" y="1639612"/>
            <a:ext cx="5921487" cy="4548124"/>
          </a:xfrm>
          <a:prstGeom prst="rect">
            <a:avLst/>
          </a:prstGeom>
        </p:spPr>
        <p:txBody>
          <a:bodyPr vert="horz" lIns="91440" tIns="45720" rIns="91440" bIns="45720" rtlCol="0" anchor="t">
            <a:normAutofit fontScale="92500" lnSpcReduction="1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a:t>Purpose: </a:t>
            </a:r>
          </a:p>
          <a:p>
            <a:r>
              <a:rPr lang="en-US"/>
              <a:t>Connect Mode: To send to and receive data from the main server</a:t>
            </a:r>
          </a:p>
          <a:p>
            <a:r>
              <a:rPr lang="en-US"/>
              <a:t>Setup Mode: To allow the user to configure the control units settings.</a:t>
            </a:r>
          </a:p>
          <a:p>
            <a:endParaRPr lang="en-US"/>
          </a:p>
          <a:p>
            <a:pPr marL="0" indent="0">
              <a:buNone/>
            </a:pPr>
            <a:r>
              <a:rPr lang="en-US"/>
              <a:t>Advantages:</a:t>
            </a:r>
          </a:p>
          <a:p>
            <a:r>
              <a:rPr lang="en-US"/>
              <a:t>Low idle power consumption</a:t>
            </a:r>
          </a:p>
          <a:p>
            <a:r>
              <a:rPr lang="en-US"/>
              <a:t>Small form factor</a:t>
            </a:r>
          </a:p>
          <a:p>
            <a:r>
              <a:rPr lang="en-US"/>
              <a:t>Low cost</a:t>
            </a:r>
          </a:p>
          <a:p>
            <a:r>
              <a:rPr lang="en-US"/>
              <a:t>Built-in antenna</a:t>
            </a:r>
          </a:p>
          <a:p>
            <a:r>
              <a:rPr lang="en-US"/>
              <a:t>Well documented</a:t>
            </a:r>
          </a:p>
          <a:p>
            <a:endParaRPr lang="en-US"/>
          </a:p>
        </p:txBody>
      </p:sp>
    </p:spTree>
    <p:extLst>
      <p:ext uri="{BB962C8B-B14F-4D97-AF65-F5344CB8AC3E}">
        <p14:creationId xmlns:p14="http://schemas.microsoft.com/office/powerpoint/2010/main" val="1439092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AE1A0-3DFB-4A1F-A043-8EB4086FF8E6}"/>
              </a:ext>
            </a:extLst>
          </p:cNvPr>
          <p:cNvSpPr>
            <a:spLocks noGrp="1"/>
          </p:cNvSpPr>
          <p:nvPr>
            <p:ph type="title"/>
          </p:nvPr>
        </p:nvSpPr>
        <p:spPr>
          <a:xfrm>
            <a:off x="646111" y="452718"/>
            <a:ext cx="9404723" cy="835063"/>
          </a:xfrm>
        </p:spPr>
        <p:txBody>
          <a:bodyPr/>
          <a:lstStyle/>
          <a:p>
            <a:r>
              <a:rPr lang="en-US"/>
              <a:t>Setup Mode</a:t>
            </a:r>
          </a:p>
        </p:txBody>
      </p:sp>
      <p:sp>
        <p:nvSpPr>
          <p:cNvPr id="3" name="Content Placeholder 2">
            <a:extLst>
              <a:ext uri="{FF2B5EF4-FFF2-40B4-BE49-F238E27FC236}">
                <a16:creationId xmlns:a16="http://schemas.microsoft.com/office/drawing/2014/main" id="{6075F650-6E89-480B-A602-67984AA90344}"/>
              </a:ext>
            </a:extLst>
          </p:cNvPr>
          <p:cNvSpPr>
            <a:spLocks noGrp="1"/>
          </p:cNvSpPr>
          <p:nvPr>
            <p:ph idx="1"/>
          </p:nvPr>
        </p:nvSpPr>
        <p:spPr>
          <a:xfrm>
            <a:off x="646111" y="1853247"/>
            <a:ext cx="4564064" cy="4195481"/>
          </a:xfrm>
        </p:spPr>
        <p:txBody>
          <a:bodyPr vert="horz" lIns="91440" tIns="45720" rIns="91440" bIns="45720" rtlCol="0" anchor="t">
            <a:normAutofit/>
          </a:bodyPr>
          <a:lstStyle/>
          <a:p>
            <a:r>
              <a:rPr lang="en-US"/>
              <a:t>Control unit sets up a Wi-Fi access point</a:t>
            </a:r>
          </a:p>
          <a:p>
            <a:r>
              <a:rPr lang="en-US"/>
              <a:t>Wi-Fi enabled devices log onto the control units Wi-Fi network</a:t>
            </a:r>
          </a:p>
          <a:p>
            <a:r>
              <a:rPr lang="en-US"/>
              <a:t>Devices with browsers can then access the control units configuration page</a:t>
            </a:r>
          </a:p>
          <a:p>
            <a:endParaRPr lang="en-US"/>
          </a:p>
        </p:txBody>
      </p:sp>
      <p:sp>
        <p:nvSpPr>
          <p:cNvPr id="4" name="Rectangle 2">
            <a:extLst>
              <a:ext uri="{FF2B5EF4-FFF2-40B4-BE49-F238E27FC236}">
                <a16:creationId xmlns:a16="http://schemas.microsoft.com/office/drawing/2014/main" id="{873BE7DF-1B27-4878-AFCC-94A57A8F8F35}"/>
              </a:ext>
            </a:extLst>
          </p:cNvPr>
          <p:cNvSpPr>
            <a:spLocks noChangeArrowheads="1"/>
          </p:cNvSpPr>
          <p:nvPr/>
        </p:nvSpPr>
        <p:spPr bwMode="auto">
          <a:xfrm>
            <a:off x="6296024" y="2238374"/>
            <a:ext cx="1882345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4">
            <a:extLst>
              <a:ext uri="{FF2B5EF4-FFF2-40B4-BE49-F238E27FC236}">
                <a16:creationId xmlns:a16="http://schemas.microsoft.com/office/drawing/2014/main" id="{BF05DB4B-23CA-491A-A849-926F9EA9DAF8}"/>
              </a:ext>
            </a:extLst>
          </p:cNvPr>
          <p:cNvSpPr>
            <a:spLocks noChangeArrowheads="1"/>
          </p:cNvSpPr>
          <p:nvPr/>
        </p:nvSpPr>
        <p:spPr bwMode="auto">
          <a:xfrm>
            <a:off x="6455145" y="1853247"/>
            <a:ext cx="1448319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5" name="Picture 4">
            <a:extLst>
              <a:ext uri="{FF2B5EF4-FFF2-40B4-BE49-F238E27FC236}">
                <a16:creationId xmlns:a16="http://schemas.microsoft.com/office/drawing/2014/main" id="{DE96B1C7-9077-42E8-81C7-F9234459141D}"/>
              </a:ext>
            </a:extLst>
          </p:cNvPr>
          <p:cNvPicPr>
            <a:picLocks noChangeAspect="1"/>
          </p:cNvPicPr>
          <p:nvPr/>
        </p:nvPicPr>
        <p:blipFill>
          <a:blip r:embed="rId2"/>
          <a:stretch>
            <a:fillRect/>
          </a:stretch>
        </p:blipFill>
        <p:spPr>
          <a:xfrm>
            <a:off x="6667558" y="1486353"/>
            <a:ext cx="3971867" cy="2902181"/>
          </a:xfrm>
          <a:prstGeom prst="rect">
            <a:avLst/>
          </a:prstGeom>
        </p:spPr>
      </p:pic>
      <p:pic>
        <p:nvPicPr>
          <p:cNvPr id="9" name="picture">
            <a:extLst>
              <a:ext uri="{FF2B5EF4-FFF2-40B4-BE49-F238E27FC236}">
                <a16:creationId xmlns:a16="http://schemas.microsoft.com/office/drawing/2014/main" id="{1C887492-9082-49BF-BC3A-BDF206C7220D}"/>
              </a:ext>
            </a:extLst>
          </p:cNvPr>
          <p:cNvPicPr/>
          <p:nvPr/>
        </p:nvPicPr>
        <p:blipFill>
          <a:blip r:embed="rId3">
            <a:extLst>
              <a:ext uri="{28A0092B-C50C-407E-A947-70E740481C1C}">
                <a14:useLocalDpi xmlns:a14="http://schemas.microsoft.com/office/drawing/2010/main" val="0"/>
              </a:ext>
            </a:extLst>
          </a:blip>
          <a:srcRect l="2951" r="33680" b="63580"/>
          <a:stretch>
            <a:fillRect/>
          </a:stretch>
        </p:blipFill>
        <p:spPr>
          <a:xfrm>
            <a:off x="3533774" y="4587107"/>
            <a:ext cx="5524500" cy="1785620"/>
          </a:xfrm>
          <a:prstGeom prst="rect">
            <a:avLst/>
          </a:prstGeom>
        </p:spPr>
      </p:pic>
    </p:spTree>
    <p:extLst>
      <p:ext uri="{BB962C8B-B14F-4D97-AF65-F5344CB8AC3E}">
        <p14:creationId xmlns:p14="http://schemas.microsoft.com/office/powerpoint/2010/main" val="3173147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AE1A0-3DFB-4A1F-A043-8EB4086FF8E6}"/>
              </a:ext>
            </a:extLst>
          </p:cNvPr>
          <p:cNvSpPr>
            <a:spLocks noGrp="1"/>
          </p:cNvSpPr>
          <p:nvPr>
            <p:ph type="title"/>
          </p:nvPr>
        </p:nvSpPr>
        <p:spPr/>
        <p:txBody>
          <a:bodyPr/>
          <a:lstStyle/>
          <a:p>
            <a:r>
              <a:rPr lang="en-US"/>
              <a:t>Connect Mode</a:t>
            </a:r>
          </a:p>
        </p:txBody>
      </p:sp>
      <p:sp>
        <p:nvSpPr>
          <p:cNvPr id="3" name="Content Placeholder 2">
            <a:extLst>
              <a:ext uri="{FF2B5EF4-FFF2-40B4-BE49-F238E27FC236}">
                <a16:creationId xmlns:a16="http://schemas.microsoft.com/office/drawing/2014/main" id="{6075F650-6E89-480B-A602-67984AA90344}"/>
              </a:ext>
            </a:extLst>
          </p:cNvPr>
          <p:cNvSpPr>
            <a:spLocks noGrp="1"/>
          </p:cNvSpPr>
          <p:nvPr>
            <p:ph idx="1"/>
          </p:nvPr>
        </p:nvSpPr>
        <p:spPr>
          <a:xfrm>
            <a:off x="1103312" y="2052918"/>
            <a:ext cx="4352925" cy="4195481"/>
          </a:xfrm>
        </p:spPr>
        <p:txBody>
          <a:bodyPr vert="horz" lIns="91440" tIns="45720" rIns="91440" bIns="45720" rtlCol="0" anchor="t">
            <a:normAutofit/>
          </a:bodyPr>
          <a:lstStyle/>
          <a:p>
            <a:r>
              <a:rPr lang="en-US"/>
              <a:t>Control unit connects to the Wi-Fi station specified in its configuration (EEPROM)</a:t>
            </a:r>
          </a:p>
          <a:p>
            <a:r>
              <a:rPr lang="en-US"/>
              <a:t>Control unit connects to the main server and begins sending power usage data</a:t>
            </a:r>
          </a:p>
          <a:p>
            <a:r>
              <a:rPr lang="en-US"/>
              <a:t>Control unit can receive commands from the main server</a:t>
            </a:r>
          </a:p>
        </p:txBody>
      </p:sp>
      <p:sp>
        <p:nvSpPr>
          <p:cNvPr id="4" name="Rectangle 2">
            <a:extLst>
              <a:ext uri="{FF2B5EF4-FFF2-40B4-BE49-F238E27FC236}">
                <a16:creationId xmlns:a16="http://schemas.microsoft.com/office/drawing/2014/main" id="{873BE7DF-1B27-4878-AFCC-94A57A8F8F35}"/>
              </a:ext>
            </a:extLst>
          </p:cNvPr>
          <p:cNvSpPr>
            <a:spLocks noChangeArrowheads="1"/>
          </p:cNvSpPr>
          <p:nvPr/>
        </p:nvSpPr>
        <p:spPr bwMode="auto">
          <a:xfrm>
            <a:off x="6296024" y="2238374"/>
            <a:ext cx="1882345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4">
            <a:extLst>
              <a:ext uri="{FF2B5EF4-FFF2-40B4-BE49-F238E27FC236}">
                <a16:creationId xmlns:a16="http://schemas.microsoft.com/office/drawing/2014/main" id="{BF05DB4B-23CA-491A-A849-926F9EA9DAF8}"/>
              </a:ext>
            </a:extLst>
          </p:cNvPr>
          <p:cNvSpPr>
            <a:spLocks noChangeArrowheads="1"/>
          </p:cNvSpPr>
          <p:nvPr/>
        </p:nvSpPr>
        <p:spPr bwMode="auto">
          <a:xfrm>
            <a:off x="6455145" y="1853247"/>
            <a:ext cx="1448319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8" name="Picture 7">
            <a:extLst>
              <a:ext uri="{FF2B5EF4-FFF2-40B4-BE49-F238E27FC236}">
                <a16:creationId xmlns:a16="http://schemas.microsoft.com/office/drawing/2014/main" id="{43902BCA-1318-49BD-B2BC-2F0B8C304CCA}"/>
              </a:ext>
            </a:extLst>
          </p:cNvPr>
          <p:cNvPicPr>
            <a:picLocks noChangeAspect="1"/>
          </p:cNvPicPr>
          <p:nvPr/>
        </p:nvPicPr>
        <p:blipFill>
          <a:blip r:embed="rId2"/>
          <a:stretch>
            <a:fillRect/>
          </a:stretch>
        </p:blipFill>
        <p:spPr>
          <a:xfrm>
            <a:off x="5540366" y="1709950"/>
            <a:ext cx="5724905" cy="4376524"/>
          </a:xfrm>
          <a:prstGeom prst="rect">
            <a:avLst/>
          </a:prstGeom>
        </p:spPr>
      </p:pic>
    </p:spTree>
    <p:extLst>
      <p:ext uri="{BB962C8B-B14F-4D97-AF65-F5344CB8AC3E}">
        <p14:creationId xmlns:p14="http://schemas.microsoft.com/office/powerpoint/2010/main" val="2990066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C05A1-34F6-4FAF-9C2E-8615F45AB3E2}"/>
              </a:ext>
            </a:extLst>
          </p:cNvPr>
          <p:cNvSpPr>
            <a:spLocks noGrp="1"/>
          </p:cNvSpPr>
          <p:nvPr>
            <p:ph type="title"/>
          </p:nvPr>
        </p:nvSpPr>
        <p:spPr/>
        <p:txBody>
          <a:bodyPr/>
          <a:lstStyle/>
          <a:p>
            <a:r>
              <a:rPr lang="en-US"/>
              <a:t>Wi-Fi Module Issues</a:t>
            </a:r>
          </a:p>
        </p:txBody>
      </p:sp>
      <p:sp>
        <p:nvSpPr>
          <p:cNvPr id="3" name="Content Placeholder 2">
            <a:extLst>
              <a:ext uri="{FF2B5EF4-FFF2-40B4-BE49-F238E27FC236}">
                <a16:creationId xmlns:a16="http://schemas.microsoft.com/office/drawing/2014/main" id="{82CE7979-4E78-40B5-A6AD-76C8594CA8C8}"/>
              </a:ext>
            </a:extLst>
          </p:cNvPr>
          <p:cNvSpPr>
            <a:spLocks noGrp="1"/>
          </p:cNvSpPr>
          <p:nvPr>
            <p:ph idx="1"/>
          </p:nvPr>
        </p:nvSpPr>
        <p:spPr/>
        <p:txBody>
          <a:bodyPr vert="horz" lIns="91440" tIns="45720" rIns="91440" bIns="45720" rtlCol="0" anchor="t">
            <a:normAutofit/>
          </a:bodyPr>
          <a:lstStyle/>
          <a:p>
            <a:pPr marL="0" indent="0">
              <a:buNone/>
            </a:pPr>
            <a:r>
              <a:rPr lang="en-US"/>
              <a:t>Problem:</a:t>
            </a:r>
          </a:p>
          <a:p>
            <a:r>
              <a:rPr lang="en-US"/>
              <a:t>Wi-Fi module operates on 3.3 volts. The ATMega2560 operates on 3.3 volts. Digital communication between two devices may damage the ESP8266 if a 5 volt signal is sent to it.</a:t>
            </a:r>
          </a:p>
          <a:p>
            <a:endParaRPr lang="en-US"/>
          </a:p>
          <a:p>
            <a:pPr marL="0" indent="0">
              <a:buNone/>
            </a:pPr>
            <a:r>
              <a:rPr lang="en-US"/>
              <a:t>Solution:</a:t>
            </a:r>
          </a:p>
          <a:p>
            <a:r>
              <a:rPr lang="en-US"/>
              <a:t>Use a bidirectional logic level shifter that can raise the 3.3 volt signal to 5 volts and lower the 5 volt signal to 3.3 volts.</a:t>
            </a:r>
          </a:p>
          <a:p>
            <a:endParaRPr lang="en-US"/>
          </a:p>
        </p:txBody>
      </p:sp>
    </p:spTree>
    <p:extLst>
      <p:ext uri="{BB962C8B-B14F-4D97-AF65-F5344CB8AC3E}">
        <p14:creationId xmlns:p14="http://schemas.microsoft.com/office/powerpoint/2010/main" val="2976547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BDB90-C203-4FAC-ADB8-3E4C58AA63F7}"/>
              </a:ext>
            </a:extLst>
          </p:cNvPr>
          <p:cNvSpPr>
            <a:spLocks noGrp="1"/>
          </p:cNvSpPr>
          <p:nvPr>
            <p:ph type="title"/>
          </p:nvPr>
        </p:nvSpPr>
        <p:spPr/>
        <p:txBody>
          <a:bodyPr/>
          <a:lstStyle/>
          <a:p>
            <a:r>
              <a:rPr lang="en-US"/>
              <a:t>TXB0108 Level Shifter</a:t>
            </a:r>
          </a:p>
        </p:txBody>
      </p:sp>
      <p:sp>
        <p:nvSpPr>
          <p:cNvPr id="3" name="Content Placeholder 2">
            <a:extLst>
              <a:ext uri="{FF2B5EF4-FFF2-40B4-BE49-F238E27FC236}">
                <a16:creationId xmlns:a16="http://schemas.microsoft.com/office/drawing/2014/main" id="{7B3FCB09-D766-4FDB-BD90-E759F8C92D13}"/>
              </a:ext>
            </a:extLst>
          </p:cNvPr>
          <p:cNvSpPr>
            <a:spLocks noGrp="1"/>
          </p:cNvSpPr>
          <p:nvPr>
            <p:ph idx="1"/>
          </p:nvPr>
        </p:nvSpPr>
        <p:spPr>
          <a:xfrm>
            <a:off x="448260" y="2039549"/>
            <a:ext cx="5350436" cy="4195481"/>
          </a:xfrm>
        </p:spPr>
        <p:txBody>
          <a:bodyPr vert="horz" lIns="91440" tIns="45720" rIns="91440" bIns="45720" rtlCol="0" anchor="t">
            <a:normAutofit/>
          </a:bodyPr>
          <a:lstStyle/>
          <a:p>
            <a:pPr marL="0" indent="0">
              <a:buNone/>
            </a:pPr>
            <a:r>
              <a:rPr lang="en-US"/>
              <a:t>Purpose: </a:t>
            </a:r>
          </a:p>
          <a:p>
            <a:r>
              <a:rPr lang="en-US"/>
              <a:t>To safely allow communication between the Wi-Fi module and MCU.</a:t>
            </a:r>
          </a:p>
          <a:p>
            <a:pPr marL="0" indent="0">
              <a:buNone/>
            </a:pPr>
            <a:endParaRPr lang="en-US"/>
          </a:p>
          <a:p>
            <a:pPr marL="0" indent="0">
              <a:buNone/>
            </a:pPr>
            <a:r>
              <a:rPr lang="en-US"/>
              <a:t>Advantages:</a:t>
            </a:r>
          </a:p>
          <a:p>
            <a:r>
              <a:rPr lang="en-US"/>
              <a:t>Small package size.</a:t>
            </a:r>
          </a:p>
          <a:p>
            <a:r>
              <a:rPr lang="en-US"/>
              <a:t>8 logic level shifters.</a:t>
            </a:r>
          </a:p>
          <a:p>
            <a:r>
              <a:rPr lang="en-US"/>
              <a:t>Wide voltage range</a:t>
            </a:r>
          </a:p>
          <a:p>
            <a:r>
              <a:rPr lang="en-US"/>
              <a:t>Extremely fast data transmission rate</a:t>
            </a:r>
          </a:p>
          <a:p>
            <a:pPr marL="0" indent="0">
              <a:buNone/>
            </a:pPr>
            <a:endParaRPr lang="en-US"/>
          </a:p>
        </p:txBody>
      </p:sp>
      <p:graphicFrame>
        <p:nvGraphicFramePr>
          <p:cNvPr id="4" name="Table 4">
            <a:extLst>
              <a:ext uri="{FF2B5EF4-FFF2-40B4-BE49-F238E27FC236}">
                <a16:creationId xmlns:a16="http://schemas.microsoft.com/office/drawing/2014/main" id="{CDDA1BF3-6529-4979-A3F4-7E4D2E1D9214}"/>
              </a:ext>
            </a:extLst>
          </p:cNvPr>
          <p:cNvGraphicFramePr>
            <a:graphicFrameLocks noGrp="1"/>
          </p:cNvGraphicFramePr>
          <p:nvPr>
            <p:extLst>
              <p:ext uri="{D42A27DB-BD31-4B8C-83A1-F6EECF244321}">
                <p14:modId xmlns:p14="http://schemas.microsoft.com/office/powerpoint/2010/main" val="1485474983"/>
              </p:ext>
            </p:extLst>
          </p:nvPr>
        </p:nvGraphicFramePr>
        <p:xfrm>
          <a:off x="7678812" y="3754636"/>
          <a:ext cx="3710778" cy="3004712"/>
        </p:xfrm>
        <a:graphic>
          <a:graphicData uri="http://schemas.openxmlformats.org/drawingml/2006/table">
            <a:tbl>
              <a:tblPr firstRow="1" bandRow="1">
                <a:tableStyleId>{5C22544A-7EE6-4342-B048-85BDC9FD1C3A}</a:tableStyleId>
              </a:tblPr>
              <a:tblGrid>
                <a:gridCol w="1855389">
                  <a:extLst>
                    <a:ext uri="{9D8B030D-6E8A-4147-A177-3AD203B41FA5}">
                      <a16:colId xmlns:a16="http://schemas.microsoft.com/office/drawing/2014/main" val="2204164421"/>
                    </a:ext>
                  </a:extLst>
                </a:gridCol>
                <a:gridCol w="1855389">
                  <a:extLst>
                    <a:ext uri="{9D8B030D-6E8A-4147-A177-3AD203B41FA5}">
                      <a16:colId xmlns:a16="http://schemas.microsoft.com/office/drawing/2014/main" val="173502088"/>
                    </a:ext>
                  </a:extLst>
                </a:gridCol>
              </a:tblGrid>
              <a:tr h="467894">
                <a:tc>
                  <a:txBody>
                    <a:bodyPr/>
                    <a:lstStyle/>
                    <a:p>
                      <a:pPr>
                        <a:buNone/>
                      </a:pPr>
                      <a:r>
                        <a:rPr lang="en-US"/>
                        <a:t>Specification</a:t>
                      </a:r>
                    </a:p>
                  </a:txBody>
                  <a:tcPr/>
                </a:tc>
                <a:tc>
                  <a:txBody>
                    <a:bodyPr/>
                    <a:lstStyle/>
                    <a:p>
                      <a:pPr>
                        <a:buNone/>
                      </a:pPr>
                      <a:r>
                        <a:rPr lang="en-US"/>
                        <a:t>Value</a:t>
                      </a:r>
                    </a:p>
                  </a:txBody>
                  <a:tcPr/>
                </a:tc>
                <a:extLst>
                  <a:ext uri="{0D108BD9-81ED-4DB2-BD59-A6C34878D82A}">
                    <a16:rowId xmlns:a16="http://schemas.microsoft.com/office/drawing/2014/main" val="3688181576"/>
                  </a:ext>
                </a:extLst>
              </a:tr>
              <a:tr h="414421">
                <a:tc>
                  <a:txBody>
                    <a:bodyPr/>
                    <a:lstStyle/>
                    <a:p>
                      <a:pPr>
                        <a:buNone/>
                      </a:pPr>
                      <a:r>
                        <a:rPr lang="en-US"/>
                        <a:t>Cost</a:t>
                      </a:r>
                    </a:p>
                  </a:txBody>
                  <a:tcPr/>
                </a:tc>
                <a:tc>
                  <a:txBody>
                    <a:bodyPr/>
                    <a:lstStyle/>
                    <a:p>
                      <a:pPr>
                        <a:buNone/>
                      </a:pPr>
                      <a:r>
                        <a:rPr lang="en-US"/>
                        <a:t>$1.51</a:t>
                      </a:r>
                    </a:p>
                  </a:txBody>
                  <a:tcPr/>
                </a:tc>
                <a:extLst>
                  <a:ext uri="{0D108BD9-81ED-4DB2-BD59-A6C34878D82A}">
                    <a16:rowId xmlns:a16="http://schemas.microsoft.com/office/drawing/2014/main" val="892487308"/>
                  </a:ext>
                </a:extLst>
              </a:tr>
              <a:tr h="427789">
                <a:tc>
                  <a:txBody>
                    <a:bodyPr/>
                    <a:lstStyle/>
                    <a:p>
                      <a:pPr>
                        <a:buNone/>
                      </a:pPr>
                      <a:r>
                        <a:rPr lang="en-US"/>
                        <a:t>Size</a:t>
                      </a:r>
                    </a:p>
                  </a:txBody>
                  <a:tcPr/>
                </a:tc>
                <a:tc>
                  <a:txBody>
                    <a:bodyPr/>
                    <a:lstStyle/>
                    <a:p>
                      <a:pPr>
                        <a:buNone/>
                      </a:pPr>
                      <a:r>
                        <a:rPr lang="en-US"/>
                        <a:t>6.6x6.6 mm</a:t>
                      </a:r>
                    </a:p>
                  </a:txBody>
                  <a:tcPr/>
                </a:tc>
                <a:extLst>
                  <a:ext uri="{0D108BD9-81ED-4DB2-BD59-A6C34878D82A}">
                    <a16:rowId xmlns:a16="http://schemas.microsoft.com/office/drawing/2014/main" val="3925201430"/>
                  </a:ext>
                </a:extLst>
              </a:tr>
              <a:tr h="374315">
                <a:tc>
                  <a:txBody>
                    <a:bodyPr/>
                    <a:lstStyle/>
                    <a:p>
                      <a:pPr>
                        <a:buNone/>
                      </a:pPr>
                      <a:r>
                        <a:rPr lang="en-US"/>
                        <a:t>Max Data rate</a:t>
                      </a:r>
                    </a:p>
                  </a:txBody>
                  <a:tcPr/>
                </a:tc>
                <a:tc>
                  <a:txBody>
                    <a:bodyPr/>
                    <a:lstStyle/>
                    <a:p>
                      <a:pPr>
                        <a:buNone/>
                      </a:pPr>
                      <a:r>
                        <a:rPr lang="en-US"/>
                        <a:t>100 </a:t>
                      </a:r>
                      <a:r>
                        <a:rPr lang="en-US" err="1"/>
                        <a:t>Mbps</a:t>
                      </a:r>
                    </a:p>
                  </a:txBody>
                  <a:tcPr/>
                </a:tc>
                <a:extLst>
                  <a:ext uri="{0D108BD9-81ED-4DB2-BD59-A6C34878D82A}">
                    <a16:rowId xmlns:a16="http://schemas.microsoft.com/office/drawing/2014/main" val="3849638051"/>
                  </a:ext>
                </a:extLst>
              </a:tr>
              <a:tr h="660147">
                <a:tc>
                  <a:txBody>
                    <a:bodyPr/>
                    <a:lstStyle/>
                    <a:p>
                      <a:pPr>
                        <a:buNone/>
                      </a:pPr>
                      <a:r>
                        <a:rPr lang="en-US"/>
                        <a:t>Channel A voltage range</a:t>
                      </a:r>
                    </a:p>
                  </a:txBody>
                  <a:tcPr/>
                </a:tc>
                <a:tc>
                  <a:txBody>
                    <a:bodyPr/>
                    <a:lstStyle/>
                    <a:p>
                      <a:pPr>
                        <a:buNone/>
                      </a:pPr>
                      <a:r>
                        <a:rPr lang="en-US"/>
                        <a:t>1.2-3.6 V</a:t>
                      </a:r>
                    </a:p>
                  </a:txBody>
                  <a:tcPr/>
                </a:tc>
                <a:extLst>
                  <a:ext uri="{0D108BD9-81ED-4DB2-BD59-A6C34878D82A}">
                    <a16:rowId xmlns:a16="http://schemas.microsoft.com/office/drawing/2014/main" val="3188558648"/>
                  </a:ext>
                </a:extLst>
              </a:tr>
              <a:tr h="660146">
                <a:tc>
                  <a:txBody>
                    <a:bodyPr/>
                    <a:lstStyle/>
                    <a:p>
                      <a:pPr lvl="0">
                        <a:buNone/>
                      </a:pPr>
                      <a:r>
                        <a:rPr lang="en-US"/>
                        <a:t>Channel B voltage range</a:t>
                      </a:r>
                    </a:p>
                  </a:txBody>
                  <a:tcPr/>
                </a:tc>
                <a:tc>
                  <a:txBody>
                    <a:bodyPr/>
                    <a:lstStyle/>
                    <a:p>
                      <a:pPr lvl="0">
                        <a:buNone/>
                      </a:pPr>
                      <a:r>
                        <a:rPr lang="en-US"/>
                        <a:t>1.65-5.5 V</a:t>
                      </a:r>
                    </a:p>
                  </a:txBody>
                  <a:tcPr/>
                </a:tc>
                <a:extLst>
                  <a:ext uri="{0D108BD9-81ED-4DB2-BD59-A6C34878D82A}">
                    <a16:rowId xmlns:a16="http://schemas.microsoft.com/office/drawing/2014/main" val="1168878032"/>
                  </a:ext>
                </a:extLst>
              </a:tr>
            </a:tbl>
          </a:graphicData>
        </a:graphic>
      </p:graphicFrame>
      <p:pic>
        <p:nvPicPr>
          <p:cNvPr id="5" name="Picture 5" descr="A picture containing floor, indoor, sitting, black&#10;&#10;Description generated with very high confidence">
            <a:extLst>
              <a:ext uri="{FF2B5EF4-FFF2-40B4-BE49-F238E27FC236}">
                <a16:creationId xmlns:a16="http://schemas.microsoft.com/office/drawing/2014/main" id="{2E521B0E-05FA-446A-9ADF-A7C600028B93}"/>
              </a:ext>
            </a:extLst>
          </p:cNvPr>
          <p:cNvPicPr>
            <a:picLocks noChangeAspect="1"/>
          </p:cNvPicPr>
          <p:nvPr/>
        </p:nvPicPr>
        <p:blipFill rotWithShape="1">
          <a:blip r:embed="rId2"/>
          <a:srcRect l="36752" t="29277" r="9402" b="18631"/>
          <a:stretch/>
        </p:blipFill>
        <p:spPr>
          <a:xfrm>
            <a:off x="7809270" y="1294172"/>
            <a:ext cx="3270551" cy="2374597"/>
          </a:xfrm>
          <a:prstGeom prst="rect">
            <a:avLst/>
          </a:prstGeom>
        </p:spPr>
      </p:pic>
      <p:cxnSp>
        <p:nvCxnSpPr>
          <p:cNvPr id="7" name="Straight Arrow Connector 6">
            <a:extLst>
              <a:ext uri="{FF2B5EF4-FFF2-40B4-BE49-F238E27FC236}">
                <a16:creationId xmlns:a16="http://schemas.microsoft.com/office/drawing/2014/main" id="{B429A72C-DAF8-4EBE-9634-67DAA8F2487B}"/>
              </a:ext>
            </a:extLst>
          </p:cNvPr>
          <p:cNvCxnSpPr/>
          <p:nvPr/>
        </p:nvCxnSpPr>
        <p:spPr>
          <a:xfrm flipV="1">
            <a:off x="7709511" y="3032372"/>
            <a:ext cx="926690" cy="7373"/>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03B68C7-F67A-4274-A1FF-BADED3BB93A9}"/>
              </a:ext>
            </a:extLst>
          </p:cNvPr>
          <p:cNvSpPr txBox="1"/>
          <p:nvPr/>
        </p:nvSpPr>
        <p:spPr>
          <a:xfrm>
            <a:off x="6862914" y="3249561"/>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6.6 mm</a:t>
            </a:r>
          </a:p>
        </p:txBody>
      </p:sp>
    </p:spTree>
    <p:extLst>
      <p:ext uri="{BB962C8B-B14F-4D97-AF65-F5344CB8AC3E}">
        <p14:creationId xmlns:p14="http://schemas.microsoft.com/office/powerpoint/2010/main" val="18326526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FB50C-40F4-4F6E-ABB4-9D38F0BCA346}"/>
              </a:ext>
            </a:extLst>
          </p:cNvPr>
          <p:cNvSpPr>
            <a:spLocks noGrp="1"/>
          </p:cNvSpPr>
          <p:nvPr>
            <p:ph type="title"/>
          </p:nvPr>
        </p:nvSpPr>
        <p:spPr>
          <a:xfrm>
            <a:off x="3403807" y="-52691"/>
            <a:ext cx="11298239" cy="1400530"/>
          </a:xfrm>
        </p:spPr>
        <p:txBody>
          <a:bodyPr/>
          <a:lstStyle/>
          <a:p>
            <a:r>
              <a:rPr lang="en-US">
                <a:solidFill>
                  <a:srgbClr val="EBEBEB"/>
                </a:solidFill>
              </a:rPr>
              <a:t>PCB Schematic Design</a:t>
            </a:r>
          </a:p>
        </p:txBody>
      </p:sp>
      <p:pic>
        <p:nvPicPr>
          <p:cNvPr id="4" name="Picture 3">
            <a:extLst>
              <a:ext uri="{FF2B5EF4-FFF2-40B4-BE49-F238E27FC236}">
                <a16:creationId xmlns:a16="http://schemas.microsoft.com/office/drawing/2014/main" id="{CC692863-9510-4FDA-9F1F-DD97D667BB3D}"/>
              </a:ext>
            </a:extLst>
          </p:cNvPr>
          <p:cNvPicPr>
            <a:picLocks noChangeAspect="1"/>
          </p:cNvPicPr>
          <p:nvPr/>
        </p:nvPicPr>
        <p:blipFill>
          <a:blip r:embed="rId2"/>
          <a:stretch>
            <a:fillRect/>
          </a:stretch>
        </p:blipFill>
        <p:spPr>
          <a:xfrm>
            <a:off x="877660" y="649038"/>
            <a:ext cx="10049846" cy="6077248"/>
          </a:xfrm>
          <a:prstGeom prst="rect">
            <a:avLst/>
          </a:prstGeom>
        </p:spPr>
      </p:pic>
    </p:spTree>
    <p:extLst>
      <p:ext uri="{BB962C8B-B14F-4D97-AF65-F5344CB8AC3E}">
        <p14:creationId xmlns:p14="http://schemas.microsoft.com/office/powerpoint/2010/main" val="2882012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FB50C-40F4-4F6E-ABB4-9D38F0BCA346}"/>
              </a:ext>
            </a:extLst>
          </p:cNvPr>
          <p:cNvSpPr>
            <a:spLocks noGrp="1"/>
          </p:cNvSpPr>
          <p:nvPr>
            <p:ph type="title"/>
          </p:nvPr>
        </p:nvSpPr>
        <p:spPr/>
        <p:txBody>
          <a:bodyPr/>
          <a:lstStyle/>
          <a:p>
            <a:r>
              <a:rPr lang="en-US"/>
              <a:t>Voltage Measuring</a:t>
            </a:r>
          </a:p>
        </p:txBody>
      </p:sp>
      <p:sp>
        <p:nvSpPr>
          <p:cNvPr id="3" name="Content Placeholder 2">
            <a:extLst>
              <a:ext uri="{FF2B5EF4-FFF2-40B4-BE49-F238E27FC236}">
                <a16:creationId xmlns:a16="http://schemas.microsoft.com/office/drawing/2014/main" id="{252DA37C-7A50-4586-8B53-AF9362BD8C8F}"/>
              </a:ext>
            </a:extLst>
          </p:cNvPr>
          <p:cNvSpPr>
            <a:spLocks noGrp="1"/>
          </p:cNvSpPr>
          <p:nvPr>
            <p:ph idx="1"/>
          </p:nvPr>
        </p:nvSpPr>
        <p:spPr>
          <a:xfrm>
            <a:off x="1103312" y="2052918"/>
            <a:ext cx="5251560" cy="4195481"/>
          </a:xfrm>
        </p:spPr>
        <p:txBody>
          <a:bodyPr vert="horz" lIns="91440" tIns="45720" rIns="91440" bIns="45720" rtlCol="0" anchor="t">
            <a:normAutofit lnSpcReduction="10000"/>
          </a:bodyPr>
          <a:lstStyle/>
          <a:p>
            <a:r>
              <a:rPr lang="en-US"/>
              <a:t>Voltage from the wall is first scaled from an amplitude of 170 volts  to 4.75 volts or 9.5 volts peak to peak.</a:t>
            </a:r>
          </a:p>
          <a:p>
            <a:r>
              <a:rPr lang="en-US"/>
              <a:t>A second voltage divider scales the voltage in half  and also shifts the waveform up.</a:t>
            </a:r>
          </a:p>
          <a:p>
            <a:r>
              <a:rPr lang="en-US"/>
              <a:t>The shifted and scaled waveform now has a range between 0 and 4.75 volts.</a:t>
            </a:r>
          </a:p>
          <a:p>
            <a:r>
              <a:rPr lang="en-US"/>
              <a:t>A peak voltage lower than 5 volts allows for grid voltage to vary without clipping the max voltage of the ADC.</a:t>
            </a:r>
          </a:p>
          <a:p>
            <a:r>
              <a:rPr lang="en-US"/>
              <a:t>Zener diode protects MCU from voltage spikes.</a:t>
            </a:r>
          </a:p>
        </p:txBody>
      </p:sp>
      <p:pic>
        <p:nvPicPr>
          <p:cNvPr id="5" name="Picture 4" descr="A screenshot of a map&#10;&#10;Description generated with very high confidence">
            <a:extLst>
              <a:ext uri="{FF2B5EF4-FFF2-40B4-BE49-F238E27FC236}">
                <a16:creationId xmlns:a16="http://schemas.microsoft.com/office/drawing/2014/main" id="{242C3CAC-3BDD-4BBB-8027-47EB7791B16B}"/>
              </a:ext>
            </a:extLst>
          </p:cNvPr>
          <p:cNvPicPr>
            <a:picLocks noChangeAspect="1"/>
          </p:cNvPicPr>
          <p:nvPr/>
        </p:nvPicPr>
        <p:blipFill>
          <a:blip r:embed="rId2"/>
          <a:stretch>
            <a:fillRect/>
          </a:stretch>
        </p:blipFill>
        <p:spPr>
          <a:xfrm>
            <a:off x="6357362" y="1788188"/>
            <a:ext cx="5828401" cy="4063580"/>
          </a:xfrm>
          <a:prstGeom prst="rect">
            <a:avLst/>
          </a:prstGeom>
        </p:spPr>
      </p:pic>
    </p:spTree>
    <p:extLst>
      <p:ext uri="{BB962C8B-B14F-4D97-AF65-F5344CB8AC3E}">
        <p14:creationId xmlns:p14="http://schemas.microsoft.com/office/powerpoint/2010/main" val="41275419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5B89B-0DD7-4405-9B12-6742E1C47F63}"/>
              </a:ext>
            </a:extLst>
          </p:cNvPr>
          <p:cNvSpPr>
            <a:spLocks noGrp="1"/>
          </p:cNvSpPr>
          <p:nvPr>
            <p:ph type="title"/>
          </p:nvPr>
        </p:nvSpPr>
        <p:spPr/>
        <p:txBody>
          <a:bodyPr/>
          <a:lstStyle/>
          <a:p>
            <a:r>
              <a:rPr lang="en-US"/>
              <a:t>Current Measuring Difficulties</a:t>
            </a:r>
            <a:endParaRPr lang="en-US" err="1"/>
          </a:p>
        </p:txBody>
      </p:sp>
      <p:sp>
        <p:nvSpPr>
          <p:cNvPr id="3" name="Content Placeholder 2">
            <a:extLst>
              <a:ext uri="{FF2B5EF4-FFF2-40B4-BE49-F238E27FC236}">
                <a16:creationId xmlns:a16="http://schemas.microsoft.com/office/drawing/2014/main" id="{BF6B80D0-7497-4049-B6EF-FE4C115D6744}"/>
              </a:ext>
            </a:extLst>
          </p:cNvPr>
          <p:cNvSpPr>
            <a:spLocks noGrp="1"/>
          </p:cNvSpPr>
          <p:nvPr>
            <p:ph idx="1"/>
          </p:nvPr>
        </p:nvSpPr>
        <p:spPr/>
        <p:txBody>
          <a:bodyPr vert="horz" lIns="91440" tIns="45720" rIns="91440" bIns="45720" rtlCol="0" anchor="t">
            <a:normAutofit fontScale="92500" lnSpcReduction="20000"/>
          </a:bodyPr>
          <a:lstStyle/>
          <a:p>
            <a:pPr marL="0" indent="0">
              <a:buNone/>
            </a:pPr>
            <a:r>
              <a:rPr lang="en-US"/>
              <a:t>Current is typically measured by the voltage across a shunt resister. </a:t>
            </a:r>
          </a:p>
          <a:p>
            <a:pPr marL="0" indent="0">
              <a:buNone/>
            </a:pPr>
            <a:r>
              <a:rPr lang="en-US"/>
              <a:t>Problems:</a:t>
            </a:r>
          </a:p>
          <a:p>
            <a:r>
              <a:rPr lang="en-US"/>
              <a:t>Shunt voltage needs to be very small to not produce waste energy as heat and to not inhibit the flow of current to the rest of the circuit.</a:t>
            </a:r>
          </a:p>
          <a:p>
            <a:r>
              <a:rPr lang="en-US"/>
              <a:t>Voltage can be amplified through an Op-Amp, but a significant range will be lost due to the signal being too small when a small amount of current under 1 Amp is used or go out of range of the ADC when a high current is used.</a:t>
            </a:r>
          </a:p>
          <a:p>
            <a:pPr marL="0" indent="0">
              <a:buNone/>
            </a:pPr>
            <a:r>
              <a:rPr lang="en-US"/>
              <a:t>Solution:</a:t>
            </a:r>
          </a:p>
          <a:p>
            <a:r>
              <a:rPr lang="en-US"/>
              <a:t>Use a two stage amplification system. High currents will produce a large voltage over the shunt which means they do not need much amplification.</a:t>
            </a:r>
          </a:p>
          <a:p>
            <a:r>
              <a:rPr lang="en-US"/>
              <a:t>Low current will be amplified much higher to get the signal within a range that the ADC can read accurately.</a:t>
            </a:r>
          </a:p>
        </p:txBody>
      </p:sp>
    </p:spTree>
    <p:extLst>
      <p:ext uri="{BB962C8B-B14F-4D97-AF65-F5344CB8AC3E}">
        <p14:creationId xmlns:p14="http://schemas.microsoft.com/office/powerpoint/2010/main" val="15285551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4A236-3B08-418A-BB6A-FADF9E23BB65}"/>
              </a:ext>
            </a:extLst>
          </p:cNvPr>
          <p:cNvSpPr>
            <a:spLocks noGrp="1"/>
          </p:cNvSpPr>
          <p:nvPr>
            <p:ph type="title"/>
          </p:nvPr>
        </p:nvSpPr>
        <p:spPr/>
        <p:txBody>
          <a:bodyPr/>
          <a:lstStyle/>
          <a:p>
            <a:r>
              <a:rPr lang="en-US"/>
              <a:t>Current Measuring</a:t>
            </a:r>
          </a:p>
        </p:txBody>
      </p:sp>
      <p:pic>
        <p:nvPicPr>
          <p:cNvPr id="4" name="Picture 4" descr="A close up of a map&#10;&#10;Description generated with very high confidence">
            <a:extLst>
              <a:ext uri="{FF2B5EF4-FFF2-40B4-BE49-F238E27FC236}">
                <a16:creationId xmlns:a16="http://schemas.microsoft.com/office/drawing/2014/main" id="{F6803885-AA3B-4216-8A55-3B6E499A14F8}"/>
              </a:ext>
            </a:extLst>
          </p:cNvPr>
          <p:cNvPicPr>
            <a:picLocks noGrp="1" noChangeAspect="1"/>
          </p:cNvPicPr>
          <p:nvPr>
            <p:ph idx="1"/>
          </p:nvPr>
        </p:nvPicPr>
        <p:blipFill>
          <a:blip r:embed="rId2"/>
          <a:stretch>
            <a:fillRect/>
          </a:stretch>
        </p:blipFill>
        <p:spPr>
          <a:xfrm>
            <a:off x="3245460" y="1331259"/>
            <a:ext cx="8946540" cy="3616485"/>
          </a:xfrm>
          <a:prstGeom prst="rect">
            <a:avLst/>
          </a:prstGeom>
        </p:spPr>
      </p:pic>
      <p:sp>
        <p:nvSpPr>
          <p:cNvPr id="5" name="Content Placeholder 2">
            <a:extLst>
              <a:ext uri="{FF2B5EF4-FFF2-40B4-BE49-F238E27FC236}">
                <a16:creationId xmlns:a16="http://schemas.microsoft.com/office/drawing/2014/main" id="{91A1F0BF-08A5-4EBE-AFB4-67AB9AF6C9B7}"/>
              </a:ext>
            </a:extLst>
          </p:cNvPr>
          <p:cNvSpPr txBox="1">
            <a:spLocks/>
          </p:cNvSpPr>
          <p:nvPr/>
        </p:nvSpPr>
        <p:spPr>
          <a:xfrm>
            <a:off x="201568" y="1331259"/>
            <a:ext cx="2967760" cy="4847599"/>
          </a:xfrm>
          <a:prstGeom prst="rect">
            <a:avLst/>
          </a:prstGeom>
        </p:spPr>
        <p:txBody>
          <a:bodyPr vert="horz" lIns="91440" tIns="45720" rIns="91440" bIns="45720" rtlCol="0" anchor="t">
            <a:normAutofit fontScale="77500" lnSpcReduction="2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lgn="ctr"/>
            <a:endParaRPr lang="en-US"/>
          </a:p>
          <a:p>
            <a:pPr algn="ctr"/>
            <a:r>
              <a:rPr lang="en-US"/>
              <a:t>Two stage  non-inverting amplification allows for accurate current measurements for small loads under 1 amp and large loads over 1 amp.</a:t>
            </a:r>
          </a:p>
          <a:p>
            <a:pPr marL="0" indent="0" algn="ctr">
              <a:buNone/>
            </a:pPr>
            <a:endParaRPr lang="en-US"/>
          </a:p>
          <a:p>
            <a:pPr algn="ctr"/>
            <a:r>
              <a:rPr lang="en-US"/>
              <a:t>First stage </a:t>
            </a:r>
            <a:r>
              <a:rPr lang="en-US" err="1"/>
              <a:t>amplfies</a:t>
            </a:r>
            <a:r>
              <a:rPr lang="en-US"/>
              <a:t> the shunt voltage by 47 for high current.</a:t>
            </a:r>
          </a:p>
          <a:p>
            <a:pPr marL="0" indent="0" algn="ctr">
              <a:buNone/>
            </a:pPr>
            <a:endParaRPr lang="en-US"/>
          </a:p>
          <a:p>
            <a:pPr algn="ctr"/>
            <a:r>
              <a:rPr lang="en-US"/>
              <a:t>Second stage multiplies the shunt voltage by 705 for low current.</a:t>
            </a:r>
          </a:p>
          <a:p>
            <a:pPr marL="0" indent="0" algn="ctr">
              <a:buNone/>
            </a:pPr>
            <a:endParaRPr lang="en-US"/>
          </a:p>
          <a:p>
            <a:pPr algn="ctr"/>
            <a:r>
              <a:rPr lang="en-US"/>
              <a:t>Zener protects MCU from overvoltage.</a:t>
            </a:r>
          </a:p>
        </p:txBody>
      </p:sp>
    </p:spTree>
    <p:extLst>
      <p:ext uri="{BB962C8B-B14F-4D97-AF65-F5344CB8AC3E}">
        <p14:creationId xmlns:p14="http://schemas.microsoft.com/office/powerpoint/2010/main" val="3760938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B9C65-DF9D-41F2-9B1D-0BB832FB3F60}"/>
              </a:ext>
            </a:extLst>
          </p:cNvPr>
          <p:cNvSpPr>
            <a:spLocks noGrp="1"/>
          </p:cNvSpPr>
          <p:nvPr>
            <p:ph type="title"/>
          </p:nvPr>
        </p:nvSpPr>
        <p:spPr/>
        <p:txBody>
          <a:bodyPr/>
          <a:lstStyle/>
          <a:p>
            <a:r>
              <a:rPr lang="en-US" sz="4000">
                <a:solidFill>
                  <a:srgbClr val="FFFFFF"/>
                </a:solidFill>
                <a:latin typeface="Calibri Light"/>
                <a:cs typeface="Calibri Light"/>
              </a:rPr>
              <a:t>Motivation</a:t>
            </a:r>
            <a:endParaRPr lang="en-US"/>
          </a:p>
        </p:txBody>
      </p:sp>
      <p:sp>
        <p:nvSpPr>
          <p:cNvPr id="3" name="Content Placeholder 2">
            <a:extLst>
              <a:ext uri="{FF2B5EF4-FFF2-40B4-BE49-F238E27FC236}">
                <a16:creationId xmlns:a16="http://schemas.microsoft.com/office/drawing/2014/main" id="{70BF7C0F-9311-4677-820E-EDAE6ED05F00}"/>
              </a:ext>
            </a:extLst>
          </p:cNvPr>
          <p:cNvSpPr>
            <a:spLocks noGrp="1"/>
          </p:cNvSpPr>
          <p:nvPr>
            <p:ph idx="1"/>
          </p:nvPr>
        </p:nvSpPr>
        <p:spPr/>
        <p:txBody>
          <a:bodyPr/>
          <a:lstStyle/>
          <a:p>
            <a:r>
              <a:rPr lang="en-US"/>
              <a:t>People are becoming more aware of the environmental impact of energy usage.</a:t>
            </a:r>
          </a:p>
          <a:p>
            <a:r>
              <a:rPr lang="en-US"/>
              <a:t>Monitoring energy usage is still quite difficult for home users and most energy measuring devices do not easily centralize the data from outlets, light switches and home thermostats for users to see. </a:t>
            </a:r>
          </a:p>
          <a:p>
            <a:r>
              <a:rPr lang="en-US"/>
              <a:t>Giving users a system that can give clear information on their energy usage from a single device and from the entire system can help users make smarter energy decisions. </a:t>
            </a:r>
          </a:p>
          <a:p>
            <a:r>
              <a:rPr lang="en-US"/>
              <a:t>Team member interest in topic</a:t>
            </a:r>
          </a:p>
          <a:p>
            <a:endParaRPr lang="en-US"/>
          </a:p>
        </p:txBody>
      </p:sp>
    </p:spTree>
    <p:extLst>
      <p:ext uri="{BB962C8B-B14F-4D97-AF65-F5344CB8AC3E}">
        <p14:creationId xmlns:p14="http://schemas.microsoft.com/office/powerpoint/2010/main" val="15221073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B676B-2E23-4C76-9A50-38D398E70604}"/>
              </a:ext>
            </a:extLst>
          </p:cNvPr>
          <p:cNvSpPr>
            <a:spLocks noGrp="1"/>
          </p:cNvSpPr>
          <p:nvPr>
            <p:ph type="title"/>
          </p:nvPr>
        </p:nvSpPr>
        <p:spPr/>
        <p:txBody>
          <a:bodyPr/>
          <a:lstStyle/>
          <a:p>
            <a:r>
              <a:rPr lang="en-US"/>
              <a:t>Current Measuring Considerations</a:t>
            </a:r>
          </a:p>
        </p:txBody>
      </p:sp>
      <p:sp>
        <p:nvSpPr>
          <p:cNvPr id="3" name="Content Placeholder 2">
            <a:extLst>
              <a:ext uri="{FF2B5EF4-FFF2-40B4-BE49-F238E27FC236}">
                <a16:creationId xmlns:a16="http://schemas.microsoft.com/office/drawing/2014/main" id="{CAF23BC1-2291-4A6A-8309-CE610B971AFC}"/>
              </a:ext>
            </a:extLst>
          </p:cNvPr>
          <p:cNvSpPr>
            <a:spLocks noGrp="1"/>
          </p:cNvSpPr>
          <p:nvPr>
            <p:ph idx="1"/>
          </p:nvPr>
        </p:nvSpPr>
        <p:spPr/>
        <p:txBody>
          <a:bodyPr vert="horz" lIns="91440" tIns="45720" rIns="91440" bIns="45720" rtlCol="0" anchor="t">
            <a:normAutofit/>
          </a:bodyPr>
          <a:lstStyle/>
          <a:p>
            <a:r>
              <a:rPr lang="en-US"/>
              <a:t>Need for two stage current amplification creates complications in reading data </a:t>
            </a:r>
          </a:p>
          <a:p>
            <a:pPr lvl="1"/>
            <a:r>
              <a:rPr lang="en-US"/>
              <a:t>Which stage do we read from?</a:t>
            </a:r>
          </a:p>
          <a:p>
            <a:r>
              <a:rPr lang="en-US"/>
              <a:t>Solution: Sample both stages then check values</a:t>
            </a:r>
          </a:p>
          <a:p>
            <a:pPr lvl="1"/>
            <a:r>
              <a:rPr lang="en-US"/>
              <a:t>If low current reading is  &lt;4.9 V  and  &gt;0.1 , use low current reading</a:t>
            </a:r>
          </a:p>
          <a:p>
            <a:pPr lvl="1"/>
            <a:r>
              <a:rPr lang="en-US"/>
              <a:t>Otherwise use high current reading</a:t>
            </a:r>
          </a:p>
          <a:p>
            <a:pPr marL="457200" lvl="1" indent="0">
              <a:buNone/>
            </a:pPr>
            <a:endParaRPr lang="en-US"/>
          </a:p>
        </p:txBody>
      </p:sp>
    </p:spTree>
    <p:extLst>
      <p:ext uri="{BB962C8B-B14F-4D97-AF65-F5344CB8AC3E}">
        <p14:creationId xmlns:p14="http://schemas.microsoft.com/office/powerpoint/2010/main" val="39553824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2BF3A-42E1-43CE-A804-BA73DC645C59}"/>
              </a:ext>
            </a:extLst>
          </p:cNvPr>
          <p:cNvSpPr>
            <a:spLocks noGrp="1"/>
          </p:cNvSpPr>
          <p:nvPr>
            <p:ph type="title"/>
          </p:nvPr>
        </p:nvSpPr>
        <p:spPr/>
        <p:txBody>
          <a:bodyPr/>
          <a:lstStyle/>
          <a:p>
            <a:r>
              <a:rPr lang="en-US"/>
              <a:t>Analog Measurement Philosophy</a:t>
            </a:r>
          </a:p>
        </p:txBody>
      </p:sp>
      <p:sp>
        <p:nvSpPr>
          <p:cNvPr id="3" name="Content Placeholder 2">
            <a:extLst>
              <a:ext uri="{FF2B5EF4-FFF2-40B4-BE49-F238E27FC236}">
                <a16:creationId xmlns:a16="http://schemas.microsoft.com/office/drawing/2014/main" id="{3E7C3045-4D5C-47F3-A764-3F5C23D236B6}"/>
              </a:ext>
            </a:extLst>
          </p:cNvPr>
          <p:cNvSpPr>
            <a:spLocks noGrp="1"/>
          </p:cNvSpPr>
          <p:nvPr>
            <p:ph idx="1"/>
          </p:nvPr>
        </p:nvSpPr>
        <p:spPr>
          <a:xfrm>
            <a:off x="3855" y="1965832"/>
            <a:ext cx="5343370" cy="4402309"/>
          </a:xfrm>
        </p:spPr>
        <p:txBody>
          <a:bodyPr vert="horz" lIns="91440" tIns="45720" rIns="91440" bIns="45720" rtlCol="0" anchor="t">
            <a:normAutofit/>
          </a:bodyPr>
          <a:lstStyle/>
          <a:p>
            <a:r>
              <a:rPr lang="en-US"/>
              <a:t>The more samples taken, the more accurate the data</a:t>
            </a:r>
          </a:p>
          <a:p>
            <a:pPr lvl="1"/>
            <a:r>
              <a:rPr lang="en-US"/>
              <a:t>This has diminishing returns</a:t>
            </a:r>
          </a:p>
          <a:p>
            <a:r>
              <a:rPr lang="en-US"/>
              <a:t>Time the MCU spends doing other tasks is time spent not taking samples</a:t>
            </a:r>
          </a:p>
          <a:p>
            <a:pPr lvl="1"/>
            <a:r>
              <a:rPr lang="en-US"/>
              <a:t>Solution: Use Interrupts</a:t>
            </a:r>
          </a:p>
          <a:p>
            <a:r>
              <a:rPr lang="en-US"/>
              <a:t>Find balance between sampling and other important tasks</a:t>
            </a:r>
          </a:p>
        </p:txBody>
      </p:sp>
      <p:pic>
        <p:nvPicPr>
          <p:cNvPr id="4" name="Picture 4" descr="A close up of a map&#10;&#10;Description generated with very high confidence">
            <a:extLst>
              <a:ext uri="{FF2B5EF4-FFF2-40B4-BE49-F238E27FC236}">
                <a16:creationId xmlns:a16="http://schemas.microsoft.com/office/drawing/2014/main" id="{C200625A-FFEA-4161-A01D-0F8974F81217}"/>
              </a:ext>
            </a:extLst>
          </p:cNvPr>
          <p:cNvPicPr>
            <a:picLocks noChangeAspect="1"/>
          </p:cNvPicPr>
          <p:nvPr/>
        </p:nvPicPr>
        <p:blipFill>
          <a:blip r:embed="rId2"/>
          <a:stretch>
            <a:fillRect/>
          </a:stretch>
        </p:blipFill>
        <p:spPr>
          <a:xfrm>
            <a:off x="5299712" y="1277582"/>
            <a:ext cx="6781799" cy="2958872"/>
          </a:xfrm>
          <a:prstGeom prst="rect">
            <a:avLst/>
          </a:prstGeom>
        </p:spPr>
      </p:pic>
    </p:spTree>
    <p:extLst>
      <p:ext uri="{BB962C8B-B14F-4D97-AF65-F5344CB8AC3E}">
        <p14:creationId xmlns:p14="http://schemas.microsoft.com/office/powerpoint/2010/main" val="14471897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7FCEF-0EE8-45DD-AF17-48CCFC91ABBC}"/>
              </a:ext>
            </a:extLst>
          </p:cNvPr>
          <p:cNvSpPr>
            <a:spLocks noGrp="1"/>
          </p:cNvSpPr>
          <p:nvPr>
            <p:ph type="title"/>
          </p:nvPr>
        </p:nvSpPr>
        <p:spPr/>
        <p:txBody>
          <a:bodyPr/>
          <a:lstStyle/>
          <a:p>
            <a:r>
              <a:rPr lang="en-US">
                <a:solidFill>
                  <a:schemeClr val="tx1"/>
                </a:solidFill>
              </a:rPr>
              <a:t>OAR3R005FLF Shunt Resistor </a:t>
            </a:r>
            <a:endParaRPr lang="en-US">
              <a:solidFill>
                <a:srgbClr val="FFFFFF"/>
              </a:solidFill>
            </a:endParaRPr>
          </a:p>
          <a:p>
            <a:endParaRPr lang="en-US">
              <a:solidFill>
                <a:schemeClr val="tx1"/>
              </a:solidFill>
            </a:endParaRPr>
          </a:p>
          <a:p>
            <a:endParaRPr lang="en-US"/>
          </a:p>
        </p:txBody>
      </p:sp>
      <p:sp>
        <p:nvSpPr>
          <p:cNvPr id="3" name="Content Placeholder 2">
            <a:extLst>
              <a:ext uri="{FF2B5EF4-FFF2-40B4-BE49-F238E27FC236}">
                <a16:creationId xmlns:a16="http://schemas.microsoft.com/office/drawing/2014/main" id="{37A47968-A0ED-40AA-9054-E31E4BCFC7F3}"/>
              </a:ext>
            </a:extLst>
          </p:cNvPr>
          <p:cNvSpPr>
            <a:spLocks noGrp="1"/>
          </p:cNvSpPr>
          <p:nvPr>
            <p:ph idx="1"/>
          </p:nvPr>
        </p:nvSpPr>
        <p:spPr/>
        <p:txBody>
          <a:bodyPr vert="horz" lIns="91440" tIns="45720" rIns="91440" bIns="45720" rtlCol="0" anchor="t">
            <a:normAutofit/>
          </a:bodyPr>
          <a:lstStyle/>
          <a:p>
            <a:pPr marL="0" indent="0">
              <a:buNone/>
            </a:pPr>
            <a:r>
              <a:rPr lang="en-US"/>
              <a:t>Purpose:</a:t>
            </a:r>
          </a:p>
          <a:p>
            <a:r>
              <a:rPr lang="en-US"/>
              <a:t>To convert current into a readable voltage.</a:t>
            </a:r>
          </a:p>
          <a:p>
            <a:pPr marL="0" indent="0">
              <a:buNone/>
            </a:pPr>
            <a:endParaRPr lang="en-US"/>
          </a:p>
          <a:p>
            <a:pPr marL="0" indent="0">
              <a:buNone/>
            </a:pPr>
            <a:r>
              <a:rPr lang="en-US"/>
              <a:t>Advantages:</a:t>
            </a:r>
          </a:p>
          <a:p>
            <a:r>
              <a:rPr lang="en-US"/>
              <a:t>Low cost.</a:t>
            </a:r>
          </a:p>
          <a:p>
            <a:r>
              <a:rPr lang="en-US"/>
              <a:t>Easy to use.</a:t>
            </a:r>
          </a:p>
          <a:p>
            <a:r>
              <a:rPr lang="en-US"/>
              <a:t>Small package size.</a:t>
            </a:r>
          </a:p>
          <a:p>
            <a:r>
              <a:rPr lang="en-US"/>
              <a:t>Constant resistance</a:t>
            </a:r>
          </a:p>
          <a:p>
            <a:endParaRPr lang="en-US"/>
          </a:p>
        </p:txBody>
      </p:sp>
      <p:cxnSp>
        <p:nvCxnSpPr>
          <p:cNvPr id="6" name="Straight Arrow Connector 5">
            <a:extLst>
              <a:ext uri="{FF2B5EF4-FFF2-40B4-BE49-F238E27FC236}">
                <a16:creationId xmlns:a16="http://schemas.microsoft.com/office/drawing/2014/main" id="{C943A4E4-A112-4F8E-B383-399346523E8B}"/>
              </a:ext>
            </a:extLst>
          </p:cNvPr>
          <p:cNvCxnSpPr/>
          <p:nvPr/>
        </p:nvCxnSpPr>
        <p:spPr>
          <a:xfrm flipV="1">
            <a:off x="8573747" y="3370291"/>
            <a:ext cx="1321299" cy="2401"/>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955CC02-AE5A-4D0F-9EC2-1EA173E23C6F}"/>
              </a:ext>
            </a:extLst>
          </p:cNvPr>
          <p:cNvSpPr txBox="1"/>
          <p:nvPr/>
        </p:nvSpPr>
        <p:spPr>
          <a:xfrm>
            <a:off x="7860241" y="3418128"/>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000000"/>
                </a:solidFill>
              </a:rPr>
              <a:t>11.43 mm</a:t>
            </a:r>
          </a:p>
        </p:txBody>
      </p:sp>
      <p:graphicFrame>
        <p:nvGraphicFramePr>
          <p:cNvPr id="8" name="Table 8">
            <a:extLst>
              <a:ext uri="{FF2B5EF4-FFF2-40B4-BE49-F238E27FC236}">
                <a16:creationId xmlns:a16="http://schemas.microsoft.com/office/drawing/2014/main" id="{972BDDB3-1361-437C-919F-AE8BD1B91B04}"/>
              </a:ext>
            </a:extLst>
          </p:cNvPr>
          <p:cNvGraphicFramePr>
            <a:graphicFrameLocks noGrp="1"/>
          </p:cNvGraphicFramePr>
          <p:nvPr>
            <p:extLst>
              <p:ext uri="{D42A27DB-BD31-4B8C-83A1-F6EECF244321}">
                <p14:modId xmlns:p14="http://schemas.microsoft.com/office/powerpoint/2010/main" val="1678308553"/>
              </p:ext>
            </p:extLst>
          </p:nvPr>
        </p:nvGraphicFramePr>
        <p:xfrm>
          <a:off x="8608255" y="4401238"/>
          <a:ext cx="3043922" cy="2119543"/>
        </p:xfrm>
        <a:graphic>
          <a:graphicData uri="http://schemas.openxmlformats.org/drawingml/2006/table">
            <a:tbl>
              <a:tblPr firstRow="1" bandRow="1">
                <a:tableStyleId>{5C22544A-7EE6-4342-B048-85BDC9FD1C3A}</a:tableStyleId>
              </a:tblPr>
              <a:tblGrid>
                <a:gridCol w="1521961">
                  <a:extLst>
                    <a:ext uri="{9D8B030D-6E8A-4147-A177-3AD203B41FA5}">
                      <a16:colId xmlns:a16="http://schemas.microsoft.com/office/drawing/2014/main" val="1182037611"/>
                    </a:ext>
                  </a:extLst>
                </a:gridCol>
                <a:gridCol w="1521961">
                  <a:extLst>
                    <a:ext uri="{9D8B030D-6E8A-4147-A177-3AD203B41FA5}">
                      <a16:colId xmlns:a16="http://schemas.microsoft.com/office/drawing/2014/main" val="2741982917"/>
                    </a:ext>
                  </a:extLst>
                </a:gridCol>
              </a:tblGrid>
              <a:tr h="515335">
                <a:tc>
                  <a:txBody>
                    <a:bodyPr/>
                    <a:lstStyle/>
                    <a:p>
                      <a:pPr>
                        <a:buNone/>
                      </a:pPr>
                      <a:r>
                        <a:rPr lang="en-US" sz="1400"/>
                        <a:t>Specification</a:t>
                      </a:r>
                    </a:p>
                  </a:txBody>
                  <a:tcPr/>
                </a:tc>
                <a:tc>
                  <a:txBody>
                    <a:bodyPr/>
                    <a:lstStyle/>
                    <a:p>
                      <a:pPr>
                        <a:buNone/>
                      </a:pPr>
                      <a:r>
                        <a:rPr lang="en-US" sz="1400"/>
                        <a:t>Value</a:t>
                      </a:r>
                    </a:p>
                  </a:txBody>
                  <a:tcPr/>
                </a:tc>
                <a:extLst>
                  <a:ext uri="{0D108BD9-81ED-4DB2-BD59-A6C34878D82A}">
                    <a16:rowId xmlns:a16="http://schemas.microsoft.com/office/drawing/2014/main" val="3452339090"/>
                  </a:ext>
                </a:extLst>
              </a:tr>
              <a:tr h="374315">
                <a:tc>
                  <a:txBody>
                    <a:bodyPr/>
                    <a:lstStyle/>
                    <a:p>
                      <a:pPr>
                        <a:buNone/>
                      </a:pPr>
                      <a:r>
                        <a:rPr lang="en-US" sz="1400"/>
                        <a:t>Cost</a:t>
                      </a:r>
                    </a:p>
                  </a:txBody>
                  <a:tcPr/>
                </a:tc>
                <a:tc>
                  <a:txBody>
                    <a:bodyPr/>
                    <a:lstStyle/>
                    <a:p>
                      <a:pPr>
                        <a:buNone/>
                      </a:pPr>
                      <a:r>
                        <a:rPr lang="en-US" sz="1400"/>
                        <a:t>$0.97</a:t>
                      </a:r>
                    </a:p>
                  </a:txBody>
                  <a:tcPr/>
                </a:tc>
                <a:extLst>
                  <a:ext uri="{0D108BD9-81ED-4DB2-BD59-A6C34878D82A}">
                    <a16:rowId xmlns:a16="http://schemas.microsoft.com/office/drawing/2014/main" val="873175632"/>
                  </a:ext>
                </a:extLst>
              </a:tr>
              <a:tr h="414421">
                <a:tc>
                  <a:txBody>
                    <a:bodyPr/>
                    <a:lstStyle/>
                    <a:p>
                      <a:pPr>
                        <a:buNone/>
                      </a:pPr>
                      <a:r>
                        <a:rPr lang="en-US" sz="1400"/>
                        <a:t>Max Current</a:t>
                      </a:r>
                    </a:p>
                  </a:txBody>
                  <a:tcPr/>
                </a:tc>
                <a:tc>
                  <a:txBody>
                    <a:bodyPr/>
                    <a:lstStyle/>
                    <a:p>
                      <a:pPr>
                        <a:buNone/>
                      </a:pPr>
                      <a:r>
                        <a:rPr lang="en-US" sz="1400"/>
                        <a:t>16 Amps</a:t>
                      </a:r>
                    </a:p>
                  </a:txBody>
                  <a:tcPr/>
                </a:tc>
                <a:extLst>
                  <a:ext uri="{0D108BD9-81ED-4DB2-BD59-A6C34878D82A}">
                    <a16:rowId xmlns:a16="http://schemas.microsoft.com/office/drawing/2014/main" val="2447727763"/>
                  </a:ext>
                </a:extLst>
              </a:tr>
              <a:tr h="347578">
                <a:tc>
                  <a:txBody>
                    <a:bodyPr/>
                    <a:lstStyle/>
                    <a:p>
                      <a:pPr lvl="0">
                        <a:buNone/>
                      </a:pPr>
                      <a:r>
                        <a:rPr lang="en-US" sz="1400"/>
                        <a:t>Size</a:t>
                      </a:r>
                    </a:p>
                  </a:txBody>
                  <a:tcPr/>
                </a:tc>
                <a:tc>
                  <a:txBody>
                    <a:bodyPr/>
                    <a:lstStyle/>
                    <a:p>
                      <a:pPr lvl="0">
                        <a:buNone/>
                      </a:pPr>
                      <a:r>
                        <a:rPr lang="en-US" sz="1400"/>
                        <a:t>11.43 mm</a:t>
                      </a:r>
                    </a:p>
                  </a:txBody>
                  <a:tcPr/>
                </a:tc>
                <a:extLst>
                  <a:ext uri="{0D108BD9-81ED-4DB2-BD59-A6C34878D82A}">
                    <a16:rowId xmlns:a16="http://schemas.microsoft.com/office/drawing/2014/main" val="409676532"/>
                  </a:ext>
                </a:extLst>
              </a:tr>
              <a:tr h="467894">
                <a:tc>
                  <a:txBody>
                    <a:bodyPr/>
                    <a:lstStyle/>
                    <a:p>
                      <a:pPr lvl="0">
                        <a:buNone/>
                      </a:pPr>
                      <a:r>
                        <a:rPr lang="en-US" sz="1400"/>
                        <a:t>Resistance</a:t>
                      </a:r>
                    </a:p>
                  </a:txBody>
                  <a:tcPr/>
                </a:tc>
                <a:tc>
                  <a:txBody>
                    <a:bodyPr/>
                    <a:lstStyle/>
                    <a:p>
                      <a:pPr lvl="0">
                        <a:buNone/>
                      </a:pPr>
                      <a:r>
                        <a:rPr lang="en-US" sz="1400"/>
                        <a:t>5 </a:t>
                      </a:r>
                      <a:r>
                        <a:rPr lang="en-US" sz="1400" err="1"/>
                        <a:t>mΩ</a:t>
                      </a:r>
                    </a:p>
                  </a:txBody>
                  <a:tcPr/>
                </a:tc>
                <a:extLst>
                  <a:ext uri="{0D108BD9-81ED-4DB2-BD59-A6C34878D82A}">
                    <a16:rowId xmlns:a16="http://schemas.microsoft.com/office/drawing/2014/main" val="3484229265"/>
                  </a:ext>
                </a:extLst>
              </a:tr>
            </a:tbl>
          </a:graphicData>
        </a:graphic>
      </p:graphicFrame>
      <p:pic>
        <p:nvPicPr>
          <p:cNvPr id="5" name="Picture 8" descr="A picture containing floor, table, indoor, person&#10;&#10;Description generated with very high confidence">
            <a:extLst>
              <a:ext uri="{FF2B5EF4-FFF2-40B4-BE49-F238E27FC236}">
                <a16:creationId xmlns:a16="http://schemas.microsoft.com/office/drawing/2014/main" id="{B83B9BCA-EA0C-43E5-A5BB-FE33832942C3}"/>
              </a:ext>
            </a:extLst>
          </p:cNvPr>
          <p:cNvPicPr>
            <a:picLocks noChangeAspect="1"/>
          </p:cNvPicPr>
          <p:nvPr/>
        </p:nvPicPr>
        <p:blipFill rotWithShape="1">
          <a:blip r:embed="rId2"/>
          <a:srcRect l="38451" t="21554" r="15915" b="28571"/>
          <a:stretch/>
        </p:blipFill>
        <p:spPr>
          <a:xfrm>
            <a:off x="8325639" y="1230851"/>
            <a:ext cx="3381083" cy="2072907"/>
          </a:xfrm>
          <a:prstGeom prst="rect">
            <a:avLst/>
          </a:prstGeom>
        </p:spPr>
      </p:pic>
    </p:spTree>
    <p:extLst>
      <p:ext uri="{BB962C8B-B14F-4D97-AF65-F5344CB8AC3E}">
        <p14:creationId xmlns:p14="http://schemas.microsoft.com/office/powerpoint/2010/main" val="2201110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4B384-79A0-4948-A52D-9A424AB4F8C7}"/>
              </a:ext>
            </a:extLst>
          </p:cNvPr>
          <p:cNvSpPr>
            <a:spLocks noGrp="1"/>
          </p:cNvSpPr>
          <p:nvPr>
            <p:ph type="title"/>
          </p:nvPr>
        </p:nvSpPr>
        <p:spPr/>
        <p:txBody>
          <a:bodyPr/>
          <a:lstStyle/>
          <a:p>
            <a:r>
              <a:rPr lang="en-US">
                <a:solidFill>
                  <a:schemeClr val="tx1"/>
                </a:solidFill>
              </a:rPr>
              <a:t>OPA2180IDR Op Amp</a:t>
            </a:r>
          </a:p>
          <a:p>
            <a:endParaRPr lang="en-US"/>
          </a:p>
        </p:txBody>
      </p:sp>
      <p:sp>
        <p:nvSpPr>
          <p:cNvPr id="3" name="Content Placeholder 2">
            <a:extLst>
              <a:ext uri="{FF2B5EF4-FFF2-40B4-BE49-F238E27FC236}">
                <a16:creationId xmlns:a16="http://schemas.microsoft.com/office/drawing/2014/main" id="{1F2C3CE9-792A-404D-AD5C-F6D6CC8A60CA}"/>
              </a:ext>
            </a:extLst>
          </p:cNvPr>
          <p:cNvSpPr>
            <a:spLocks noGrp="1"/>
          </p:cNvSpPr>
          <p:nvPr>
            <p:ph idx="1"/>
          </p:nvPr>
        </p:nvSpPr>
        <p:spPr>
          <a:xfrm>
            <a:off x="1103312" y="2052918"/>
            <a:ext cx="4245145" cy="4195481"/>
          </a:xfrm>
        </p:spPr>
        <p:txBody>
          <a:bodyPr vert="horz" lIns="91440" tIns="45720" rIns="91440" bIns="45720" rtlCol="0" anchor="t">
            <a:normAutofit/>
          </a:bodyPr>
          <a:lstStyle/>
          <a:p>
            <a:pPr marL="0" indent="0">
              <a:buNone/>
            </a:pPr>
            <a:r>
              <a:rPr lang="en-US"/>
              <a:t>Purpose:</a:t>
            </a:r>
          </a:p>
          <a:p>
            <a:r>
              <a:rPr lang="en-US"/>
              <a:t>To amplify the shunt voltage into a range that the utilizes the full range of the ADC.</a:t>
            </a:r>
          </a:p>
          <a:p>
            <a:pPr marL="0" indent="0">
              <a:buNone/>
            </a:pPr>
            <a:r>
              <a:rPr lang="en-US"/>
              <a:t>Advantages:</a:t>
            </a:r>
          </a:p>
          <a:p>
            <a:r>
              <a:rPr lang="en-US"/>
              <a:t>Dual Op amp package gives exact amount of amplifiers needed. </a:t>
            </a:r>
          </a:p>
          <a:p>
            <a:r>
              <a:rPr lang="en-US"/>
              <a:t>Extremely small package size.</a:t>
            </a:r>
          </a:p>
          <a:p>
            <a:r>
              <a:rPr lang="en-US"/>
              <a:t>Very high accuracy.</a:t>
            </a:r>
          </a:p>
        </p:txBody>
      </p:sp>
      <p:graphicFrame>
        <p:nvGraphicFramePr>
          <p:cNvPr id="8" name="Table 8">
            <a:extLst>
              <a:ext uri="{FF2B5EF4-FFF2-40B4-BE49-F238E27FC236}">
                <a16:creationId xmlns:a16="http://schemas.microsoft.com/office/drawing/2014/main" id="{7B6EA608-6E29-4534-BB31-D27635693541}"/>
              </a:ext>
            </a:extLst>
          </p:cNvPr>
          <p:cNvGraphicFramePr>
            <a:graphicFrameLocks noGrp="1"/>
          </p:cNvGraphicFramePr>
          <p:nvPr>
            <p:extLst>
              <p:ext uri="{D42A27DB-BD31-4B8C-83A1-F6EECF244321}">
                <p14:modId xmlns:p14="http://schemas.microsoft.com/office/powerpoint/2010/main" val="417936392"/>
              </p:ext>
            </p:extLst>
          </p:nvPr>
        </p:nvGraphicFramePr>
        <p:xfrm>
          <a:off x="8067212" y="4135634"/>
          <a:ext cx="3378996" cy="2580104"/>
        </p:xfrm>
        <a:graphic>
          <a:graphicData uri="http://schemas.openxmlformats.org/drawingml/2006/table">
            <a:tbl>
              <a:tblPr firstRow="1" bandRow="1">
                <a:tableStyleId>{5C22544A-7EE6-4342-B048-85BDC9FD1C3A}</a:tableStyleId>
              </a:tblPr>
              <a:tblGrid>
                <a:gridCol w="1689498">
                  <a:extLst>
                    <a:ext uri="{9D8B030D-6E8A-4147-A177-3AD203B41FA5}">
                      <a16:colId xmlns:a16="http://schemas.microsoft.com/office/drawing/2014/main" val="718748568"/>
                    </a:ext>
                  </a:extLst>
                </a:gridCol>
                <a:gridCol w="1689498">
                  <a:extLst>
                    <a:ext uri="{9D8B030D-6E8A-4147-A177-3AD203B41FA5}">
                      <a16:colId xmlns:a16="http://schemas.microsoft.com/office/drawing/2014/main" val="4206512943"/>
                    </a:ext>
                  </a:extLst>
                </a:gridCol>
              </a:tblGrid>
              <a:tr h="454526">
                <a:tc>
                  <a:txBody>
                    <a:bodyPr/>
                    <a:lstStyle/>
                    <a:p>
                      <a:pPr>
                        <a:buNone/>
                      </a:pPr>
                      <a:r>
                        <a:rPr lang="en-US" sz="1400"/>
                        <a:t>Specification</a:t>
                      </a:r>
                    </a:p>
                  </a:txBody>
                  <a:tcPr/>
                </a:tc>
                <a:tc>
                  <a:txBody>
                    <a:bodyPr/>
                    <a:lstStyle/>
                    <a:p>
                      <a:pPr>
                        <a:buNone/>
                      </a:pPr>
                      <a:r>
                        <a:rPr lang="en-US" sz="1400"/>
                        <a:t>Value</a:t>
                      </a:r>
                    </a:p>
                  </a:txBody>
                  <a:tcPr/>
                </a:tc>
                <a:extLst>
                  <a:ext uri="{0D108BD9-81ED-4DB2-BD59-A6C34878D82A}">
                    <a16:rowId xmlns:a16="http://schemas.microsoft.com/office/drawing/2014/main" val="104545894"/>
                  </a:ext>
                </a:extLst>
              </a:tr>
              <a:tr h="454526">
                <a:tc>
                  <a:txBody>
                    <a:bodyPr/>
                    <a:lstStyle/>
                    <a:p>
                      <a:pPr>
                        <a:buNone/>
                      </a:pPr>
                      <a:r>
                        <a:rPr lang="en-US" sz="1400"/>
                        <a:t>Cost</a:t>
                      </a:r>
                    </a:p>
                  </a:txBody>
                  <a:tcPr/>
                </a:tc>
                <a:tc>
                  <a:txBody>
                    <a:bodyPr/>
                    <a:lstStyle/>
                    <a:p>
                      <a:pPr>
                        <a:buNone/>
                      </a:pPr>
                      <a:r>
                        <a:rPr lang="en-US" sz="1400"/>
                        <a:t>$2.72</a:t>
                      </a:r>
                    </a:p>
                  </a:txBody>
                  <a:tcPr/>
                </a:tc>
                <a:extLst>
                  <a:ext uri="{0D108BD9-81ED-4DB2-BD59-A6C34878D82A}">
                    <a16:rowId xmlns:a16="http://schemas.microsoft.com/office/drawing/2014/main" val="3113569620"/>
                  </a:ext>
                </a:extLst>
              </a:tr>
              <a:tr h="414421">
                <a:tc>
                  <a:txBody>
                    <a:bodyPr/>
                    <a:lstStyle/>
                    <a:p>
                      <a:pPr>
                        <a:buNone/>
                      </a:pPr>
                      <a:r>
                        <a:rPr lang="en-US" sz="1400"/>
                        <a:t>Size</a:t>
                      </a:r>
                    </a:p>
                  </a:txBody>
                  <a:tcPr/>
                </a:tc>
                <a:tc>
                  <a:txBody>
                    <a:bodyPr/>
                    <a:lstStyle/>
                    <a:p>
                      <a:pPr>
                        <a:buNone/>
                      </a:pPr>
                      <a:r>
                        <a:rPr lang="en-US" sz="1400"/>
                        <a:t>5mmx6.2mm</a:t>
                      </a:r>
                    </a:p>
                  </a:txBody>
                  <a:tcPr/>
                </a:tc>
                <a:extLst>
                  <a:ext uri="{0D108BD9-81ED-4DB2-BD59-A6C34878D82A}">
                    <a16:rowId xmlns:a16="http://schemas.microsoft.com/office/drawing/2014/main" val="2305432404"/>
                  </a:ext>
                </a:extLst>
              </a:tr>
              <a:tr h="427789">
                <a:tc>
                  <a:txBody>
                    <a:bodyPr/>
                    <a:lstStyle/>
                    <a:p>
                      <a:pPr>
                        <a:buNone/>
                      </a:pPr>
                      <a:r>
                        <a:rPr lang="en-US" sz="1400"/>
                        <a:t>Voltage range</a:t>
                      </a:r>
                    </a:p>
                  </a:txBody>
                  <a:tcPr/>
                </a:tc>
                <a:tc>
                  <a:txBody>
                    <a:bodyPr/>
                    <a:lstStyle/>
                    <a:p>
                      <a:pPr>
                        <a:buNone/>
                      </a:pPr>
                      <a:r>
                        <a:rPr lang="en-US" sz="1400"/>
                        <a:t>36 V</a:t>
                      </a:r>
                    </a:p>
                  </a:txBody>
                  <a:tcPr/>
                </a:tc>
                <a:extLst>
                  <a:ext uri="{0D108BD9-81ED-4DB2-BD59-A6C34878D82A}">
                    <a16:rowId xmlns:a16="http://schemas.microsoft.com/office/drawing/2014/main" val="842329510"/>
                  </a:ext>
                </a:extLst>
              </a:tr>
              <a:tr h="414421">
                <a:tc>
                  <a:txBody>
                    <a:bodyPr/>
                    <a:lstStyle/>
                    <a:p>
                      <a:pPr lvl="0">
                        <a:buNone/>
                      </a:pPr>
                      <a:r>
                        <a:rPr lang="en-US" sz="1400"/>
                        <a:t>CMRR</a:t>
                      </a:r>
                    </a:p>
                  </a:txBody>
                  <a:tcPr/>
                </a:tc>
                <a:tc>
                  <a:txBody>
                    <a:bodyPr/>
                    <a:lstStyle/>
                    <a:p>
                      <a:pPr lvl="0">
                        <a:buNone/>
                      </a:pPr>
                      <a:r>
                        <a:rPr lang="en-US" sz="1400"/>
                        <a:t>114 dB</a:t>
                      </a:r>
                    </a:p>
                  </a:txBody>
                  <a:tcPr/>
                </a:tc>
                <a:extLst>
                  <a:ext uri="{0D108BD9-81ED-4DB2-BD59-A6C34878D82A}">
                    <a16:rowId xmlns:a16="http://schemas.microsoft.com/office/drawing/2014/main" val="42594203"/>
                  </a:ext>
                </a:extLst>
              </a:tr>
              <a:tr h="414421">
                <a:tc>
                  <a:txBody>
                    <a:bodyPr/>
                    <a:lstStyle/>
                    <a:p>
                      <a:pPr lvl="0">
                        <a:buNone/>
                      </a:pPr>
                      <a:r>
                        <a:rPr lang="en-US" sz="1400"/>
                        <a:t>Noise</a:t>
                      </a:r>
                    </a:p>
                  </a:txBody>
                  <a:tcPr/>
                </a:tc>
                <a:tc>
                  <a:txBody>
                    <a:bodyPr/>
                    <a:lstStyle/>
                    <a:p>
                      <a:pPr lvl="0">
                        <a:buNone/>
                      </a:pPr>
                      <a:r>
                        <a:rPr lang="en-US" sz="1400"/>
                        <a:t>10nV/Hz^.5</a:t>
                      </a:r>
                    </a:p>
                  </a:txBody>
                  <a:tcPr/>
                </a:tc>
                <a:extLst>
                  <a:ext uri="{0D108BD9-81ED-4DB2-BD59-A6C34878D82A}">
                    <a16:rowId xmlns:a16="http://schemas.microsoft.com/office/drawing/2014/main" val="1823223844"/>
                  </a:ext>
                </a:extLst>
              </a:tr>
            </a:tbl>
          </a:graphicData>
        </a:graphic>
      </p:graphicFrame>
      <p:pic>
        <p:nvPicPr>
          <p:cNvPr id="5" name="Picture 8" descr="A picture containing floor, indoor, table, sitting&#10;&#10;Description generated with very high confidence">
            <a:extLst>
              <a:ext uri="{FF2B5EF4-FFF2-40B4-BE49-F238E27FC236}">
                <a16:creationId xmlns:a16="http://schemas.microsoft.com/office/drawing/2014/main" id="{2E030AFE-1884-4B51-BB17-9C877D3F2506}"/>
              </a:ext>
            </a:extLst>
          </p:cNvPr>
          <p:cNvPicPr>
            <a:picLocks noChangeAspect="1"/>
          </p:cNvPicPr>
          <p:nvPr/>
        </p:nvPicPr>
        <p:blipFill rotWithShape="1">
          <a:blip r:embed="rId2"/>
          <a:srcRect l="35909" t="26076" r="10454" b="18709"/>
          <a:stretch/>
        </p:blipFill>
        <p:spPr>
          <a:xfrm rot="5400000">
            <a:off x="8669828" y="389873"/>
            <a:ext cx="2175393" cy="4004767"/>
          </a:xfrm>
          <a:prstGeom prst="rect">
            <a:avLst/>
          </a:prstGeom>
        </p:spPr>
      </p:pic>
      <p:cxnSp>
        <p:nvCxnSpPr>
          <p:cNvPr id="6" name="Straight Arrow Connector 5">
            <a:extLst>
              <a:ext uri="{FF2B5EF4-FFF2-40B4-BE49-F238E27FC236}">
                <a16:creationId xmlns:a16="http://schemas.microsoft.com/office/drawing/2014/main" id="{40A7AE09-A199-4C73-98DF-C6D270A1A04E}"/>
              </a:ext>
            </a:extLst>
          </p:cNvPr>
          <p:cNvCxnSpPr/>
          <p:nvPr/>
        </p:nvCxnSpPr>
        <p:spPr>
          <a:xfrm>
            <a:off x="8037217" y="2692045"/>
            <a:ext cx="534679" cy="3039"/>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DDB4B1C-9656-4C6C-B4AE-1469C04E5356}"/>
              </a:ext>
            </a:extLst>
          </p:cNvPr>
          <p:cNvSpPr txBox="1"/>
          <p:nvPr/>
        </p:nvSpPr>
        <p:spPr>
          <a:xfrm>
            <a:off x="6931176" y="2808362"/>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5 mm</a:t>
            </a:r>
          </a:p>
        </p:txBody>
      </p:sp>
    </p:spTree>
    <p:extLst>
      <p:ext uri="{BB962C8B-B14F-4D97-AF65-F5344CB8AC3E}">
        <p14:creationId xmlns:p14="http://schemas.microsoft.com/office/powerpoint/2010/main" val="38077565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a:extLst>
              <a:ext uri="{FF2B5EF4-FFF2-40B4-BE49-F238E27FC236}">
                <a16:creationId xmlns:a16="http://schemas.microsoft.com/office/drawing/2014/main" id="{E730FE87-09A3-4F6B-86F9-51E4C4801977}"/>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6017" b="28931"/>
          <a:stretch/>
        </p:blipFill>
        <p:spPr>
          <a:xfrm>
            <a:off x="7454083" y="1684178"/>
            <a:ext cx="2770188" cy="936012"/>
          </a:xfrm>
        </p:spPr>
      </p:pic>
      <p:sp>
        <p:nvSpPr>
          <p:cNvPr id="2" name="Title 1">
            <a:extLst>
              <a:ext uri="{FF2B5EF4-FFF2-40B4-BE49-F238E27FC236}">
                <a16:creationId xmlns:a16="http://schemas.microsoft.com/office/drawing/2014/main" id="{0A6BCA4D-105A-494C-984D-4D95CF37AE73}"/>
              </a:ext>
            </a:extLst>
          </p:cNvPr>
          <p:cNvSpPr>
            <a:spLocks noGrp="1"/>
          </p:cNvSpPr>
          <p:nvPr>
            <p:ph type="title"/>
          </p:nvPr>
        </p:nvSpPr>
        <p:spPr/>
        <p:txBody>
          <a:bodyPr/>
          <a:lstStyle/>
          <a:p>
            <a:r>
              <a:rPr lang="en-US"/>
              <a:t>DS18B20 Digital Temperature Sensor</a:t>
            </a:r>
            <a:br>
              <a:rPr lang="en-US"/>
            </a:br>
            <a:endParaRPr lang="en-US"/>
          </a:p>
        </p:txBody>
      </p:sp>
      <p:sp>
        <p:nvSpPr>
          <p:cNvPr id="7" name="TextBox 6">
            <a:extLst>
              <a:ext uri="{FF2B5EF4-FFF2-40B4-BE49-F238E27FC236}">
                <a16:creationId xmlns:a16="http://schemas.microsoft.com/office/drawing/2014/main" id="{F91D3A7C-BC8E-4C8C-9A09-6DDD71441F5F}"/>
              </a:ext>
            </a:extLst>
          </p:cNvPr>
          <p:cNvSpPr txBox="1"/>
          <p:nvPr/>
        </p:nvSpPr>
        <p:spPr>
          <a:xfrm>
            <a:off x="646111" y="2248270"/>
            <a:ext cx="5690587" cy="1200329"/>
          </a:xfrm>
          <a:prstGeom prst="rect">
            <a:avLst/>
          </a:prstGeom>
          <a:noFill/>
        </p:spPr>
        <p:txBody>
          <a:bodyPr wrap="square" rtlCol="0" anchor="t">
            <a:spAutoFit/>
          </a:bodyPr>
          <a:lstStyle/>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endParaRPr lang="en-US"/>
          </a:p>
        </p:txBody>
      </p:sp>
      <p:graphicFrame>
        <p:nvGraphicFramePr>
          <p:cNvPr id="8" name="Table 7">
            <a:extLst>
              <a:ext uri="{FF2B5EF4-FFF2-40B4-BE49-F238E27FC236}">
                <a16:creationId xmlns:a16="http://schemas.microsoft.com/office/drawing/2014/main" id="{D52451C7-D807-4F93-BC09-956DFA6661A0}"/>
              </a:ext>
            </a:extLst>
          </p:cNvPr>
          <p:cNvGraphicFramePr>
            <a:graphicFrameLocks noGrp="1"/>
          </p:cNvGraphicFramePr>
          <p:nvPr>
            <p:extLst>
              <p:ext uri="{D42A27DB-BD31-4B8C-83A1-F6EECF244321}">
                <p14:modId xmlns:p14="http://schemas.microsoft.com/office/powerpoint/2010/main" val="2289410835"/>
              </p:ext>
            </p:extLst>
          </p:nvPr>
        </p:nvGraphicFramePr>
        <p:xfrm>
          <a:off x="6867525" y="2907825"/>
          <a:ext cx="4033861" cy="3463630"/>
        </p:xfrm>
        <a:graphic>
          <a:graphicData uri="http://schemas.openxmlformats.org/drawingml/2006/table">
            <a:tbl>
              <a:tblPr firstRow="1" bandRow="1">
                <a:tableStyleId>{5C22544A-7EE6-4342-B048-85BDC9FD1C3A}</a:tableStyleId>
              </a:tblPr>
              <a:tblGrid>
                <a:gridCol w="1714500">
                  <a:extLst>
                    <a:ext uri="{9D8B030D-6E8A-4147-A177-3AD203B41FA5}">
                      <a16:colId xmlns:a16="http://schemas.microsoft.com/office/drawing/2014/main" val="3479950359"/>
                    </a:ext>
                  </a:extLst>
                </a:gridCol>
                <a:gridCol w="2319361">
                  <a:extLst>
                    <a:ext uri="{9D8B030D-6E8A-4147-A177-3AD203B41FA5}">
                      <a16:colId xmlns:a16="http://schemas.microsoft.com/office/drawing/2014/main" val="4145663087"/>
                    </a:ext>
                  </a:extLst>
                </a:gridCol>
              </a:tblGrid>
              <a:tr h="346073">
                <a:tc>
                  <a:txBody>
                    <a:bodyPr/>
                    <a:lstStyle/>
                    <a:p>
                      <a:pPr>
                        <a:buNone/>
                      </a:pPr>
                      <a:r>
                        <a:rPr lang="en-US"/>
                        <a:t>Manufacturer</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kern="1200">
                          <a:solidFill>
                            <a:srgbClr val="FFFFFF"/>
                          </a:solidFill>
                          <a:latin typeface="+mn-lt"/>
                          <a:ea typeface="+mn-ea"/>
                          <a:cs typeface="+mn-cs"/>
                        </a:rPr>
                        <a:t>Maxim Integrated </a:t>
                      </a:r>
                      <a:endParaRPr lang="en-US" sz="1800" b="1" kern="1200">
                        <a:solidFill>
                          <a:schemeClr val="lt1"/>
                        </a:solidFill>
                        <a:latin typeface="+mn-lt"/>
                        <a:ea typeface="+mn-ea"/>
                        <a:cs typeface="+mn-cs"/>
                      </a:endParaRPr>
                    </a:p>
                  </a:txBody>
                  <a:tcPr/>
                </a:tc>
                <a:extLst>
                  <a:ext uri="{0D108BD9-81ED-4DB2-BD59-A6C34878D82A}">
                    <a16:rowId xmlns:a16="http://schemas.microsoft.com/office/drawing/2014/main" val="1868314805"/>
                  </a:ext>
                </a:extLst>
              </a:tr>
              <a:tr h="346073">
                <a:tc>
                  <a:txBody>
                    <a:bodyPr/>
                    <a:lstStyle/>
                    <a:p>
                      <a:pPr>
                        <a:buNone/>
                      </a:pPr>
                      <a:r>
                        <a:rPr lang="en-US"/>
                        <a:t>Price</a:t>
                      </a:r>
                    </a:p>
                  </a:txBody>
                  <a:tcPr/>
                </a:tc>
                <a:tc>
                  <a:txBody>
                    <a:bodyPr/>
                    <a:lstStyle/>
                    <a:p>
                      <a:pPr>
                        <a:buNone/>
                      </a:pPr>
                      <a:r>
                        <a:rPr lang="en-US"/>
                        <a:t>$2.77</a:t>
                      </a:r>
                    </a:p>
                  </a:txBody>
                  <a:tcPr/>
                </a:tc>
                <a:extLst>
                  <a:ext uri="{0D108BD9-81ED-4DB2-BD59-A6C34878D82A}">
                    <a16:rowId xmlns:a16="http://schemas.microsoft.com/office/drawing/2014/main" val="1898709764"/>
                  </a:ext>
                </a:extLst>
              </a:tr>
              <a:tr h="605628">
                <a:tc>
                  <a:txBody>
                    <a:bodyPr/>
                    <a:lstStyle/>
                    <a:p>
                      <a:pPr>
                        <a:buNone/>
                      </a:pPr>
                      <a:r>
                        <a:rPr lang="en-US"/>
                        <a:t>Operating Voltage </a:t>
                      </a:r>
                    </a:p>
                  </a:txBody>
                  <a:tcPr/>
                </a:tc>
                <a:tc>
                  <a:txBody>
                    <a:bodyPr/>
                    <a:lstStyle/>
                    <a:p>
                      <a:pPr>
                        <a:buNone/>
                      </a:pPr>
                      <a:r>
                        <a:rPr lang="en-US"/>
                        <a:t>3V to 5.5V</a:t>
                      </a:r>
                    </a:p>
                  </a:txBody>
                  <a:tcPr/>
                </a:tc>
                <a:extLst>
                  <a:ext uri="{0D108BD9-81ED-4DB2-BD59-A6C34878D82A}">
                    <a16:rowId xmlns:a16="http://schemas.microsoft.com/office/drawing/2014/main" val="252876984"/>
                  </a:ext>
                </a:extLst>
              </a:tr>
              <a:tr h="346073">
                <a:tc>
                  <a:txBody>
                    <a:bodyPr/>
                    <a:lstStyle/>
                    <a:p>
                      <a:pPr>
                        <a:buNone/>
                      </a:pPr>
                      <a:r>
                        <a:rPr lang="en-US"/>
                        <a:t>Accuracy</a:t>
                      </a:r>
                    </a:p>
                  </a:txBody>
                  <a:tcPr/>
                </a:tc>
                <a:tc>
                  <a:txBody>
                    <a:bodyPr/>
                    <a:lstStyle/>
                    <a:p>
                      <a:pPr>
                        <a:buNone/>
                      </a:pPr>
                      <a:r>
                        <a:rPr lang="en-US"/>
                        <a:t>+/- 0.5 C</a:t>
                      </a:r>
                    </a:p>
                  </a:txBody>
                  <a:tcPr/>
                </a:tc>
                <a:extLst>
                  <a:ext uri="{0D108BD9-81ED-4DB2-BD59-A6C34878D82A}">
                    <a16:rowId xmlns:a16="http://schemas.microsoft.com/office/drawing/2014/main" val="4261556359"/>
                  </a:ext>
                </a:extLst>
              </a:tr>
              <a:tr h="346073">
                <a:tc>
                  <a:txBody>
                    <a:bodyPr/>
                    <a:lstStyle/>
                    <a:p>
                      <a:pPr>
                        <a:buNone/>
                      </a:pPr>
                      <a:r>
                        <a:rPr lang="en-US"/>
                        <a:t>Pin Count</a:t>
                      </a:r>
                    </a:p>
                  </a:txBody>
                  <a:tcPr/>
                </a:tc>
                <a:tc>
                  <a:txBody>
                    <a:bodyPr/>
                    <a:lstStyle/>
                    <a:p>
                      <a:pPr>
                        <a:buNone/>
                      </a:pPr>
                      <a:r>
                        <a:rPr lang="en-US"/>
                        <a:t>3</a:t>
                      </a:r>
                    </a:p>
                  </a:txBody>
                  <a:tcPr/>
                </a:tc>
                <a:extLst>
                  <a:ext uri="{0D108BD9-81ED-4DB2-BD59-A6C34878D82A}">
                    <a16:rowId xmlns:a16="http://schemas.microsoft.com/office/drawing/2014/main" val="2352140031"/>
                  </a:ext>
                </a:extLst>
              </a:tr>
              <a:tr h="680255">
                <a:tc>
                  <a:txBody>
                    <a:bodyPr/>
                    <a:lstStyle/>
                    <a:p>
                      <a:pPr>
                        <a:buNone/>
                      </a:pPr>
                      <a:r>
                        <a:rPr lang="en-US"/>
                        <a:t>Dimensions </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200">
                          <a:solidFill>
                            <a:srgbClr val="000000"/>
                          </a:solidFill>
                          <a:latin typeface="+mn-lt"/>
                          <a:ea typeface="+mn-ea"/>
                          <a:cs typeface="+mn-cs"/>
                        </a:rPr>
                        <a:t>50mm x 18mm</a:t>
                      </a:r>
                    </a:p>
                  </a:txBody>
                  <a:tcPr/>
                </a:tc>
                <a:extLst>
                  <a:ext uri="{0D108BD9-81ED-4DB2-BD59-A6C34878D82A}">
                    <a16:rowId xmlns:a16="http://schemas.microsoft.com/office/drawing/2014/main" val="859546769"/>
                  </a:ext>
                </a:extLst>
              </a:tr>
              <a:tr h="680255">
                <a:tc>
                  <a:txBody>
                    <a:bodyPr/>
                    <a:lstStyle/>
                    <a:p>
                      <a:pPr>
                        <a:buNone/>
                      </a:pPr>
                      <a:r>
                        <a:rPr lang="en-US"/>
                        <a:t>Temperature Range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200">
                          <a:solidFill>
                            <a:srgbClr val="000000"/>
                          </a:solidFill>
                          <a:latin typeface="+mn-lt"/>
                          <a:ea typeface="+mn-ea"/>
                          <a:cs typeface="+mn-cs"/>
                        </a:rPr>
                        <a:t>-55 to 125°C </a:t>
                      </a:r>
                      <a:endParaRPr lang="en-US" sz="1800" kern="1200">
                        <a:solidFill>
                          <a:schemeClr val="dk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kern="1200">
                        <a:solidFill>
                          <a:schemeClr val="dk1"/>
                        </a:solidFill>
                        <a:latin typeface="+mn-lt"/>
                        <a:ea typeface="+mn-ea"/>
                        <a:cs typeface="+mn-cs"/>
                      </a:endParaRPr>
                    </a:p>
                  </a:txBody>
                  <a:tcPr/>
                </a:tc>
                <a:extLst>
                  <a:ext uri="{0D108BD9-81ED-4DB2-BD59-A6C34878D82A}">
                    <a16:rowId xmlns:a16="http://schemas.microsoft.com/office/drawing/2014/main" val="3907039747"/>
                  </a:ext>
                </a:extLst>
              </a:tr>
            </a:tbl>
          </a:graphicData>
        </a:graphic>
      </p:graphicFrame>
      <p:cxnSp>
        <p:nvCxnSpPr>
          <p:cNvPr id="10" name="Straight Arrow Connector 9">
            <a:extLst>
              <a:ext uri="{FF2B5EF4-FFF2-40B4-BE49-F238E27FC236}">
                <a16:creationId xmlns:a16="http://schemas.microsoft.com/office/drawing/2014/main" id="{32BB5580-EF4F-4586-80D2-E32C8C9EC0BA}"/>
              </a:ext>
            </a:extLst>
          </p:cNvPr>
          <p:cNvCxnSpPr>
            <a:cxnSpLocks/>
          </p:cNvCxnSpPr>
          <p:nvPr/>
        </p:nvCxnSpPr>
        <p:spPr>
          <a:xfrm>
            <a:off x="8251032" y="2437011"/>
            <a:ext cx="1331118" cy="0"/>
          </a:xfrm>
          <a:prstGeom prst="straightConnector1">
            <a:avLst/>
          </a:prstGeom>
          <a:ln w="57150">
            <a:headEnd type="triangle"/>
            <a:tailEnd type="triangle"/>
          </a:ln>
        </p:spPr>
        <p:style>
          <a:lnRef idx="2">
            <a:schemeClr val="dk1"/>
          </a:lnRef>
          <a:fillRef idx="0">
            <a:schemeClr val="dk1"/>
          </a:fillRef>
          <a:effectRef idx="1">
            <a:schemeClr val="dk1"/>
          </a:effectRef>
          <a:fontRef idx="minor">
            <a:schemeClr val="tx1"/>
          </a:fontRef>
        </p:style>
      </p:cxnSp>
      <p:sp>
        <p:nvSpPr>
          <p:cNvPr id="14" name="TextBox 13">
            <a:extLst>
              <a:ext uri="{FF2B5EF4-FFF2-40B4-BE49-F238E27FC236}">
                <a16:creationId xmlns:a16="http://schemas.microsoft.com/office/drawing/2014/main" id="{22008B87-6E85-4386-B8C9-9709376F0EB9}"/>
              </a:ext>
            </a:extLst>
          </p:cNvPr>
          <p:cNvSpPr txBox="1"/>
          <p:nvPr/>
        </p:nvSpPr>
        <p:spPr>
          <a:xfrm>
            <a:off x="8561997" y="2389327"/>
            <a:ext cx="899688" cy="276999"/>
          </a:xfrm>
          <a:prstGeom prst="rect">
            <a:avLst/>
          </a:prstGeom>
          <a:noFill/>
        </p:spPr>
        <p:txBody>
          <a:bodyPr wrap="square" rtlCol="0">
            <a:spAutoFit/>
          </a:bodyPr>
          <a:lstStyle/>
          <a:p>
            <a:r>
              <a:rPr lang="en-US" sz="1200">
                <a:solidFill>
                  <a:schemeClr val="dk1"/>
                </a:solidFill>
              </a:rPr>
              <a:t>50 mm</a:t>
            </a:r>
            <a:endParaRPr lang="en-US" sz="1200"/>
          </a:p>
        </p:txBody>
      </p:sp>
      <p:sp>
        <p:nvSpPr>
          <p:cNvPr id="9" name="Content Placeholder 2">
            <a:extLst>
              <a:ext uri="{FF2B5EF4-FFF2-40B4-BE49-F238E27FC236}">
                <a16:creationId xmlns:a16="http://schemas.microsoft.com/office/drawing/2014/main" id="{D7AE55DD-3992-4362-983B-ADC1CEA50EBD}"/>
              </a:ext>
            </a:extLst>
          </p:cNvPr>
          <p:cNvSpPr txBox="1">
            <a:spLocks/>
          </p:cNvSpPr>
          <p:nvPr/>
        </p:nvSpPr>
        <p:spPr>
          <a:xfrm>
            <a:off x="718040" y="1684178"/>
            <a:ext cx="8946541" cy="4195481"/>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a:t>Purpose: </a:t>
            </a:r>
          </a:p>
          <a:p>
            <a:r>
              <a:rPr lang="en-US"/>
              <a:t>Measure ambient room temperature</a:t>
            </a:r>
          </a:p>
          <a:p>
            <a:endParaRPr lang="en-US"/>
          </a:p>
          <a:p>
            <a:pPr marL="0" indent="0">
              <a:buNone/>
            </a:pPr>
            <a:r>
              <a:rPr lang="en-US"/>
              <a:t>Advantages:</a:t>
            </a:r>
          </a:p>
          <a:p>
            <a:r>
              <a:rPr lang="en-US"/>
              <a:t>Easy to use (only 1 data wire)</a:t>
            </a:r>
          </a:p>
          <a:p>
            <a:r>
              <a:rPr lang="en-US"/>
              <a:t>Low idle power</a:t>
            </a:r>
          </a:p>
          <a:p>
            <a:r>
              <a:rPr lang="en-US"/>
              <a:t>High accuracy</a:t>
            </a:r>
          </a:p>
          <a:p>
            <a:r>
              <a:rPr lang="en-US"/>
              <a:t>Small form factor</a:t>
            </a:r>
          </a:p>
          <a:p>
            <a:r>
              <a:rPr lang="en-US"/>
              <a:t>Ample documentation</a:t>
            </a:r>
          </a:p>
        </p:txBody>
      </p:sp>
    </p:spTree>
    <p:extLst>
      <p:ext uri="{BB962C8B-B14F-4D97-AF65-F5344CB8AC3E}">
        <p14:creationId xmlns:p14="http://schemas.microsoft.com/office/powerpoint/2010/main" val="21441519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CBF6F-03FB-4B73-A6EF-4ECD2B66BBFB}"/>
              </a:ext>
            </a:extLst>
          </p:cNvPr>
          <p:cNvSpPr>
            <a:spLocks noGrp="1"/>
          </p:cNvSpPr>
          <p:nvPr>
            <p:ph type="title"/>
          </p:nvPr>
        </p:nvSpPr>
        <p:spPr/>
        <p:txBody>
          <a:bodyPr/>
          <a:lstStyle/>
          <a:p>
            <a:r>
              <a:rPr lang="en-US"/>
              <a:t>LCD vs OLED Display</a:t>
            </a:r>
          </a:p>
        </p:txBody>
      </p:sp>
      <p:sp>
        <p:nvSpPr>
          <p:cNvPr id="3" name="Content Placeholder 2">
            <a:extLst>
              <a:ext uri="{FF2B5EF4-FFF2-40B4-BE49-F238E27FC236}">
                <a16:creationId xmlns:a16="http://schemas.microsoft.com/office/drawing/2014/main" id="{DDBF6666-1967-40F8-9CC5-AA5F2F8EA9A8}"/>
              </a:ext>
            </a:extLst>
          </p:cNvPr>
          <p:cNvSpPr>
            <a:spLocks noGrp="1"/>
          </p:cNvSpPr>
          <p:nvPr>
            <p:ph idx="1"/>
          </p:nvPr>
        </p:nvSpPr>
        <p:spPr/>
        <p:txBody>
          <a:bodyPr/>
          <a:lstStyle/>
          <a:p>
            <a:r>
              <a:rPr lang="en-US"/>
              <a:t>LCD</a:t>
            </a:r>
          </a:p>
          <a:p>
            <a:pPr lvl="1"/>
            <a:r>
              <a:rPr lang="en-US"/>
              <a:t>Limited character space</a:t>
            </a:r>
          </a:p>
          <a:p>
            <a:pPr lvl="1"/>
            <a:r>
              <a:rPr lang="en-US"/>
              <a:t>Large and easy to read</a:t>
            </a:r>
          </a:p>
          <a:p>
            <a:pPr lvl="1"/>
            <a:r>
              <a:rPr lang="en-US"/>
              <a:t>Easy to use</a:t>
            </a:r>
          </a:p>
          <a:p>
            <a:r>
              <a:rPr lang="en-US"/>
              <a:t>OLED</a:t>
            </a:r>
          </a:p>
          <a:p>
            <a:pPr lvl="1"/>
            <a:r>
              <a:rPr lang="en-US"/>
              <a:t>Many colors</a:t>
            </a:r>
          </a:p>
          <a:p>
            <a:pPr lvl="1"/>
            <a:r>
              <a:rPr lang="en-US"/>
              <a:t>Higher resolution for more possible information</a:t>
            </a:r>
          </a:p>
          <a:p>
            <a:pPr lvl="1"/>
            <a:r>
              <a:rPr lang="en-US"/>
              <a:t>Very expensive</a:t>
            </a:r>
          </a:p>
        </p:txBody>
      </p:sp>
    </p:spTree>
    <p:extLst>
      <p:ext uri="{BB962C8B-B14F-4D97-AF65-F5344CB8AC3E}">
        <p14:creationId xmlns:p14="http://schemas.microsoft.com/office/powerpoint/2010/main" val="2460816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C95AB-1556-498E-8EEE-A15CDA4795BA}"/>
              </a:ext>
            </a:extLst>
          </p:cNvPr>
          <p:cNvSpPr>
            <a:spLocks noGrp="1"/>
          </p:cNvSpPr>
          <p:nvPr>
            <p:ph type="title"/>
          </p:nvPr>
        </p:nvSpPr>
        <p:spPr/>
        <p:txBody>
          <a:bodyPr/>
          <a:lstStyle/>
          <a:p>
            <a:r>
              <a:rPr lang="en-US"/>
              <a:t> </a:t>
            </a:r>
            <a:r>
              <a:rPr lang="en-US" err="1"/>
              <a:t>Crystalfontz</a:t>
            </a:r>
            <a:r>
              <a:rPr lang="en-US"/>
              <a:t> CFAH1602B-TMIJT</a:t>
            </a:r>
          </a:p>
        </p:txBody>
      </p:sp>
      <p:sp>
        <p:nvSpPr>
          <p:cNvPr id="6" name="Content Placeholder 5">
            <a:extLst>
              <a:ext uri="{FF2B5EF4-FFF2-40B4-BE49-F238E27FC236}">
                <a16:creationId xmlns:a16="http://schemas.microsoft.com/office/drawing/2014/main" id="{8CA017C4-C1D1-4D51-835C-5619376C4FAF}"/>
              </a:ext>
            </a:extLst>
          </p:cNvPr>
          <p:cNvSpPr>
            <a:spLocks noGrp="1"/>
          </p:cNvSpPr>
          <p:nvPr>
            <p:ph idx="1"/>
          </p:nvPr>
        </p:nvSpPr>
        <p:spPr>
          <a:xfrm>
            <a:off x="996780" y="2052917"/>
            <a:ext cx="5390541" cy="3504504"/>
          </a:xfrm>
        </p:spPr>
        <p:txBody>
          <a:bodyPr vert="horz" lIns="91440" tIns="45720" rIns="91440" bIns="45720" rtlCol="0" anchor="t">
            <a:normAutofit/>
          </a:bodyPr>
          <a:lstStyle/>
          <a:p>
            <a:pPr marL="0" indent="0">
              <a:buNone/>
            </a:pPr>
            <a:r>
              <a:rPr lang="en-US"/>
              <a:t>Purpose:</a:t>
            </a:r>
          </a:p>
          <a:p>
            <a:r>
              <a:rPr lang="en-US"/>
              <a:t>To display set temperature and current temperature.</a:t>
            </a:r>
          </a:p>
          <a:p>
            <a:pPr marL="0" indent="0">
              <a:buNone/>
            </a:pPr>
            <a:endParaRPr lang="en-US"/>
          </a:p>
          <a:p>
            <a:pPr marL="0" indent="0">
              <a:buNone/>
            </a:pPr>
            <a:r>
              <a:rPr lang="en-US"/>
              <a:t>Advantages:</a:t>
            </a:r>
          </a:p>
          <a:p>
            <a:r>
              <a:rPr lang="en-US"/>
              <a:t>Low cost</a:t>
            </a:r>
          </a:p>
          <a:p>
            <a:r>
              <a:rPr lang="en-US"/>
              <a:t>Backlight</a:t>
            </a:r>
          </a:p>
          <a:p>
            <a:r>
              <a:rPr lang="en-US"/>
              <a:t>Library Supported</a:t>
            </a:r>
          </a:p>
          <a:p>
            <a:endParaRPr lang="en-US"/>
          </a:p>
          <a:p>
            <a:endParaRPr lang="en-US"/>
          </a:p>
          <a:p>
            <a:endParaRPr lang="en-US"/>
          </a:p>
          <a:p>
            <a:endParaRPr lang="en-US"/>
          </a:p>
          <a:p>
            <a:pPr marL="0" indent="0">
              <a:buNone/>
            </a:pPr>
            <a:endParaRPr lang="en-US"/>
          </a:p>
          <a:p>
            <a:endParaRPr lang="en-US"/>
          </a:p>
        </p:txBody>
      </p:sp>
      <p:graphicFrame>
        <p:nvGraphicFramePr>
          <p:cNvPr id="4" name="Table 4">
            <a:extLst>
              <a:ext uri="{FF2B5EF4-FFF2-40B4-BE49-F238E27FC236}">
                <a16:creationId xmlns:a16="http://schemas.microsoft.com/office/drawing/2014/main" id="{46F6E381-59C5-4DD3-8D34-A10260D0A2BE}"/>
              </a:ext>
            </a:extLst>
          </p:cNvPr>
          <p:cNvGraphicFramePr>
            <a:graphicFrameLocks noGrp="1"/>
          </p:cNvGraphicFramePr>
          <p:nvPr>
            <p:extLst>
              <p:ext uri="{D42A27DB-BD31-4B8C-83A1-F6EECF244321}">
                <p14:modId xmlns:p14="http://schemas.microsoft.com/office/powerpoint/2010/main" val="2096963972"/>
              </p:ext>
            </p:extLst>
          </p:nvPr>
        </p:nvGraphicFramePr>
        <p:xfrm>
          <a:off x="7819986" y="3428254"/>
          <a:ext cx="3808480" cy="3033138"/>
        </p:xfrm>
        <a:graphic>
          <a:graphicData uri="http://schemas.openxmlformats.org/drawingml/2006/table">
            <a:tbl>
              <a:tblPr firstRow="1" bandRow="1">
                <a:tableStyleId>{5C22544A-7EE6-4342-B048-85BDC9FD1C3A}</a:tableStyleId>
              </a:tblPr>
              <a:tblGrid>
                <a:gridCol w="1904240">
                  <a:extLst>
                    <a:ext uri="{9D8B030D-6E8A-4147-A177-3AD203B41FA5}">
                      <a16:colId xmlns:a16="http://schemas.microsoft.com/office/drawing/2014/main" val="4146111932"/>
                    </a:ext>
                  </a:extLst>
                </a:gridCol>
                <a:gridCol w="1904240">
                  <a:extLst>
                    <a:ext uri="{9D8B030D-6E8A-4147-A177-3AD203B41FA5}">
                      <a16:colId xmlns:a16="http://schemas.microsoft.com/office/drawing/2014/main" val="233900808"/>
                    </a:ext>
                  </a:extLst>
                </a:gridCol>
              </a:tblGrid>
              <a:tr h="765506">
                <a:tc>
                  <a:txBody>
                    <a:bodyPr/>
                    <a:lstStyle/>
                    <a:p>
                      <a:pPr>
                        <a:buNone/>
                      </a:pPr>
                      <a:r>
                        <a:rPr lang="en-US"/>
                        <a:t>Specification</a:t>
                      </a:r>
                    </a:p>
                  </a:txBody>
                  <a:tcPr/>
                </a:tc>
                <a:tc>
                  <a:txBody>
                    <a:bodyPr/>
                    <a:lstStyle/>
                    <a:p>
                      <a:pPr>
                        <a:buNone/>
                      </a:pPr>
                      <a:r>
                        <a:rPr lang="en-US"/>
                        <a:t>Value</a:t>
                      </a:r>
                    </a:p>
                  </a:txBody>
                  <a:tcPr/>
                </a:tc>
                <a:extLst>
                  <a:ext uri="{0D108BD9-81ED-4DB2-BD59-A6C34878D82A}">
                    <a16:rowId xmlns:a16="http://schemas.microsoft.com/office/drawing/2014/main" val="108263933"/>
                  </a:ext>
                </a:extLst>
              </a:tr>
              <a:tr h="765506">
                <a:tc>
                  <a:txBody>
                    <a:bodyPr/>
                    <a:lstStyle/>
                    <a:p>
                      <a:pPr>
                        <a:buNone/>
                      </a:pPr>
                      <a:r>
                        <a:rPr lang="en-US"/>
                        <a:t>Dimensions</a:t>
                      </a:r>
                    </a:p>
                  </a:txBody>
                  <a:tcPr/>
                </a:tc>
                <a:tc>
                  <a:txBody>
                    <a:bodyPr/>
                    <a:lstStyle/>
                    <a:p>
                      <a:pPr>
                        <a:buNone/>
                      </a:pPr>
                      <a:r>
                        <a:rPr lang="en-US"/>
                        <a:t>80 x 36 x 13.5 mm</a:t>
                      </a:r>
                    </a:p>
                  </a:txBody>
                  <a:tcPr/>
                </a:tc>
                <a:extLst>
                  <a:ext uri="{0D108BD9-81ED-4DB2-BD59-A6C34878D82A}">
                    <a16:rowId xmlns:a16="http://schemas.microsoft.com/office/drawing/2014/main" val="782992790"/>
                  </a:ext>
                </a:extLst>
              </a:tr>
              <a:tr h="751063">
                <a:tc>
                  <a:txBody>
                    <a:bodyPr/>
                    <a:lstStyle/>
                    <a:p>
                      <a:pPr>
                        <a:buNone/>
                      </a:pPr>
                      <a:r>
                        <a:rPr lang="en-US"/>
                        <a:t>Cost</a:t>
                      </a:r>
                    </a:p>
                  </a:txBody>
                  <a:tcPr/>
                </a:tc>
                <a:tc>
                  <a:txBody>
                    <a:bodyPr/>
                    <a:lstStyle/>
                    <a:p>
                      <a:pPr>
                        <a:buNone/>
                      </a:pPr>
                      <a:r>
                        <a:rPr lang="en-US"/>
                        <a:t>$5.97</a:t>
                      </a:r>
                    </a:p>
                  </a:txBody>
                  <a:tcPr/>
                </a:tc>
                <a:extLst>
                  <a:ext uri="{0D108BD9-81ED-4DB2-BD59-A6C34878D82A}">
                    <a16:rowId xmlns:a16="http://schemas.microsoft.com/office/drawing/2014/main" val="580114489"/>
                  </a:ext>
                </a:extLst>
              </a:tr>
              <a:tr h="751063">
                <a:tc>
                  <a:txBody>
                    <a:bodyPr/>
                    <a:lstStyle/>
                    <a:p>
                      <a:pPr>
                        <a:buNone/>
                      </a:pPr>
                      <a:r>
                        <a:rPr lang="en-US"/>
                        <a:t>Maximum characters</a:t>
                      </a:r>
                    </a:p>
                  </a:txBody>
                  <a:tcPr/>
                </a:tc>
                <a:tc>
                  <a:txBody>
                    <a:bodyPr/>
                    <a:lstStyle/>
                    <a:p>
                      <a:pPr>
                        <a:buNone/>
                      </a:pPr>
                      <a:r>
                        <a:rPr lang="en-US"/>
                        <a:t>32</a:t>
                      </a:r>
                    </a:p>
                  </a:txBody>
                  <a:tcPr/>
                </a:tc>
                <a:extLst>
                  <a:ext uri="{0D108BD9-81ED-4DB2-BD59-A6C34878D82A}">
                    <a16:rowId xmlns:a16="http://schemas.microsoft.com/office/drawing/2014/main" val="3670945737"/>
                  </a:ext>
                </a:extLst>
              </a:tr>
            </a:tbl>
          </a:graphicData>
        </a:graphic>
      </p:graphicFrame>
      <p:pic>
        <p:nvPicPr>
          <p:cNvPr id="8" name="Picture 8" descr="A picture containing indoor, sitting, table, electronics&#10;&#10;Description generated with very high confidence">
            <a:extLst>
              <a:ext uri="{FF2B5EF4-FFF2-40B4-BE49-F238E27FC236}">
                <a16:creationId xmlns:a16="http://schemas.microsoft.com/office/drawing/2014/main" id="{A6639616-8949-4A3F-A30D-A117EAB6D727}"/>
              </a:ext>
            </a:extLst>
          </p:cNvPr>
          <p:cNvPicPr>
            <a:picLocks noChangeAspect="1"/>
          </p:cNvPicPr>
          <p:nvPr/>
        </p:nvPicPr>
        <p:blipFill>
          <a:blip r:embed="rId2"/>
          <a:stretch>
            <a:fillRect/>
          </a:stretch>
        </p:blipFill>
        <p:spPr>
          <a:xfrm>
            <a:off x="7725508" y="1362650"/>
            <a:ext cx="3938953" cy="1858422"/>
          </a:xfrm>
          <a:prstGeom prst="rect">
            <a:avLst/>
          </a:prstGeom>
        </p:spPr>
      </p:pic>
      <p:sp>
        <p:nvSpPr>
          <p:cNvPr id="7" name="Content Placeholder 5">
            <a:extLst>
              <a:ext uri="{FF2B5EF4-FFF2-40B4-BE49-F238E27FC236}">
                <a16:creationId xmlns:a16="http://schemas.microsoft.com/office/drawing/2014/main" id="{EE7287FC-DE94-490C-98AB-5065CF9DF30E}"/>
              </a:ext>
            </a:extLst>
          </p:cNvPr>
          <p:cNvSpPr txBox="1">
            <a:spLocks/>
          </p:cNvSpPr>
          <p:nvPr/>
        </p:nvSpPr>
        <p:spPr>
          <a:xfrm>
            <a:off x="913339" y="3638063"/>
            <a:ext cx="5390541" cy="1167020"/>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endParaRPr lang="en-US"/>
          </a:p>
        </p:txBody>
      </p:sp>
    </p:spTree>
    <p:extLst>
      <p:ext uri="{BB962C8B-B14F-4D97-AF65-F5344CB8AC3E}">
        <p14:creationId xmlns:p14="http://schemas.microsoft.com/office/powerpoint/2010/main" val="16643539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340FA-9B28-4E20-AFA0-A545A47AFF8E}"/>
              </a:ext>
            </a:extLst>
          </p:cNvPr>
          <p:cNvSpPr>
            <a:spLocks noGrp="1"/>
          </p:cNvSpPr>
          <p:nvPr>
            <p:ph type="title"/>
          </p:nvPr>
        </p:nvSpPr>
        <p:spPr/>
        <p:txBody>
          <a:bodyPr/>
          <a:lstStyle/>
          <a:p>
            <a:r>
              <a:rPr lang="en-US"/>
              <a:t> </a:t>
            </a:r>
            <a:r>
              <a:rPr lang="en-US" err="1"/>
              <a:t>ATMega</a:t>
            </a:r>
            <a:r>
              <a:rPr lang="en-US"/>
              <a:t> 2560 Microcontroller</a:t>
            </a:r>
          </a:p>
        </p:txBody>
      </p:sp>
      <p:sp>
        <p:nvSpPr>
          <p:cNvPr id="3" name="Content Placeholder 2">
            <a:extLst>
              <a:ext uri="{FF2B5EF4-FFF2-40B4-BE49-F238E27FC236}">
                <a16:creationId xmlns:a16="http://schemas.microsoft.com/office/drawing/2014/main" id="{E4D5A7AD-C529-4918-B0BB-88B92DD017F5}"/>
              </a:ext>
            </a:extLst>
          </p:cNvPr>
          <p:cNvSpPr>
            <a:spLocks noGrp="1"/>
          </p:cNvSpPr>
          <p:nvPr>
            <p:ph idx="1"/>
          </p:nvPr>
        </p:nvSpPr>
        <p:spPr>
          <a:xfrm>
            <a:off x="1045802" y="1506578"/>
            <a:ext cx="5265938" cy="3704614"/>
          </a:xfrm>
        </p:spPr>
        <p:txBody>
          <a:bodyPr vert="horz" lIns="91440" tIns="45720" rIns="91440" bIns="45720" rtlCol="0" anchor="t">
            <a:normAutofit fontScale="62500" lnSpcReduction="20000"/>
          </a:bodyPr>
          <a:lstStyle/>
          <a:p>
            <a:pPr marL="0" indent="0">
              <a:buNone/>
            </a:pPr>
            <a:r>
              <a:rPr lang="en-US"/>
              <a:t>Purpose: </a:t>
            </a:r>
          </a:p>
          <a:p>
            <a:r>
              <a:rPr lang="en-US"/>
              <a:t>Measure voltage and current inputs</a:t>
            </a:r>
          </a:p>
          <a:p>
            <a:r>
              <a:rPr lang="en-US"/>
              <a:t>Calculate power consumption</a:t>
            </a:r>
          </a:p>
          <a:p>
            <a:r>
              <a:rPr lang="en-US"/>
              <a:t>Send and receive data to ESP8266</a:t>
            </a:r>
          </a:p>
          <a:p>
            <a:r>
              <a:rPr lang="en-US"/>
              <a:t>Send display information and read current temperature</a:t>
            </a:r>
          </a:p>
          <a:p>
            <a:r>
              <a:rPr lang="en-US"/>
              <a:t>Adjust set temperature based on user input</a:t>
            </a:r>
          </a:p>
          <a:p>
            <a:endParaRPr lang="en-US"/>
          </a:p>
          <a:p>
            <a:endParaRPr lang="en-US"/>
          </a:p>
          <a:p>
            <a:pPr marL="0" indent="0">
              <a:buNone/>
            </a:pPr>
            <a:r>
              <a:rPr lang="en-US">
                <a:cs typeface="Arial"/>
              </a:rPr>
              <a:t>Advantages:​</a:t>
            </a:r>
            <a:endParaRPr lang="en-US"/>
          </a:p>
          <a:p>
            <a:r>
              <a:rPr lang="en-US">
                <a:cs typeface="Arial"/>
              </a:rPr>
              <a:t>256kB memory allows software and library flexibility​</a:t>
            </a:r>
          </a:p>
          <a:p>
            <a:r>
              <a:rPr lang="en-US">
                <a:cs typeface="Arial"/>
              </a:rPr>
              <a:t>16 analog, 54 digital, 15 </a:t>
            </a:r>
            <a:r>
              <a:rPr lang="en-US" err="1">
                <a:cs typeface="Arial"/>
              </a:rPr>
              <a:t>pwm</a:t>
            </a:r>
            <a:r>
              <a:rPr lang="en-US">
                <a:cs typeface="Arial"/>
              </a:rPr>
              <a:t>, and 4 RX/TX pins allows​</a:t>
            </a:r>
          </a:p>
          <a:p>
            <a:r>
              <a:rPr lang="en-US">
                <a:cs typeface="Arial"/>
              </a:rPr>
              <a:t>For many peripherals to be attached.​</a:t>
            </a:r>
          </a:p>
          <a:p>
            <a:r>
              <a:rPr lang="en-US">
                <a:cs typeface="Arial"/>
              </a:rPr>
              <a:t>Gives a large amount of flexibility for prototyping changes.</a:t>
            </a:r>
          </a:p>
          <a:p>
            <a:pPr marL="0" indent="0">
              <a:buNone/>
            </a:pPr>
            <a:endParaRPr lang="en-US"/>
          </a:p>
          <a:p>
            <a:pPr marL="0" indent="0">
              <a:buNone/>
            </a:pPr>
            <a:endParaRPr lang="en-US"/>
          </a:p>
        </p:txBody>
      </p:sp>
      <p:cxnSp>
        <p:nvCxnSpPr>
          <p:cNvPr id="7" name="Straight Arrow Connector 6">
            <a:extLst>
              <a:ext uri="{FF2B5EF4-FFF2-40B4-BE49-F238E27FC236}">
                <a16:creationId xmlns:a16="http://schemas.microsoft.com/office/drawing/2014/main" id="{16D9B05F-7D1C-470D-8EBE-A3FC9DFFE6FF}"/>
              </a:ext>
            </a:extLst>
          </p:cNvPr>
          <p:cNvCxnSpPr/>
          <p:nvPr/>
        </p:nvCxnSpPr>
        <p:spPr>
          <a:xfrm flipV="1">
            <a:off x="8352960" y="3153681"/>
            <a:ext cx="1191464" cy="3653"/>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7898BF5-761C-49C7-8C08-AD35453DB167}"/>
              </a:ext>
            </a:extLst>
          </p:cNvPr>
          <p:cNvSpPr txBox="1"/>
          <p:nvPr/>
        </p:nvSpPr>
        <p:spPr>
          <a:xfrm>
            <a:off x="7579192" y="3207983"/>
            <a:ext cx="2743200"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000000"/>
                </a:solidFill>
              </a:rPr>
              <a:t>16 mm</a:t>
            </a:r>
          </a:p>
          <a:p>
            <a:pPr algn="ctr"/>
            <a:endParaRPr lang="en-US"/>
          </a:p>
        </p:txBody>
      </p:sp>
      <p:graphicFrame>
        <p:nvGraphicFramePr>
          <p:cNvPr id="10" name="Table 10">
            <a:extLst>
              <a:ext uri="{FF2B5EF4-FFF2-40B4-BE49-F238E27FC236}">
                <a16:creationId xmlns:a16="http://schemas.microsoft.com/office/drawing/2014/main" id="{A83FDA8C-3031-4FC7-A516-9DA0516B87DD}"/>
              </a:ext>
            </a:extLst>
          </p:cNvPr>
          <p:cNvGraphicFramePr>
            <a:graphicFrameLocks noGrp="1"/>
          </p:cNvGraphicFramePr>
          <p:nvPr>
            <p:extLst>
              <p:ext uri="{D42A27DB-BD31-4B8C-83A1-F6EECF244321}">
                <p14:modId xmlns:p14="http://schemas.microsoft.com/office/powerpoint/2010/main" val="2173225511"/>
              </p:ext>
            </p:extLst>
          </p:nvPr>
        </p:nvGraphicFramePr>
        <p:xfrm>
          <a:off x="8497018" y="3982528"/>
          <a:ext cx="3423048" cy="2732777"/>
        </p:xfrm>
        <a:graphic>
          <a:graphicData uri="http://schemas.openxmlformats.org/drawingml/2006/table">
            <a:tbl>
              <a:tblPr firstRow="1" bandRow="1">
                <a:tableStyleId>{5C22544A-7EE6-4342-B048-85BDC9FD1C3A}</a:tableStyleId>
              </a:tblPr>
              <a:tblGrid>
                <a:gridCol w="1711524">
                  <a:extLst>
                    <a:ext uri="{9D8B030D-6E8A-4147-A177-3AD203B41FA5}">
                      <a16:colId xmlns:a16="http://schemas.microsoft.com/office/drawing/2014/main" val="1740647198"/>
                    </a:ext>
                  </a:extLst>
                </a:gridCol>
                <a:gridCol w="1711524">
                  <a:extLst>
                    <a:ext uri="{9D8B030D-6E8A-4147-A177-3AD203B41FA5}">
                      <a16:colId xmlns:a16="http://schemas.microsoft.com/office/drawing/2014/main" val="3385057306"/>
                    </a:ext>
                  </a:extLst>
                </a:gridCol>
              </a:tblGrid>
              <a:tr h="429626">
                <a:tc>
                  <a:txBody>
                    <a:bodyPr/>
                    <a:lstStyle/>
                    <a:p>
                      <a:pPr>
                        <a:buNone/>
                      </a:pPr>
                      <a:r>
                        <a:rPr lang="en-US"/>
                        <a:t>Specification</a:t>
                      </a:r>
                    </a:p>
                  </a:txBody>
                  <a:tcPr/>
                </a:tc>
                <a:tc>
                  <a:txBody>
                    <a:bodyPr/>
                    <a:lstStyle/>
                    <a:p>
                      <a:pPr>
                        <a:buNone/>
                      </a:pPr>
                      <a:r>
                        <a:rPr lang="en-US"/>
                        <a:t>Value</a:t>
                      </a:r>
                    </a:p>
                  </a:txBody>
                  <a:tcPr/>
                </a:tc>
                <a:extLst>
                  <a:ext uri="{0D108BD9-81ED-4DB2-BD59-A6C34878D82A}">
                    <a16:rowId xmlns:a16="http://schemas.microsoft.com/office/drawing/2014/main" val="2101169989"/>
                  </a:ext>
                </a:extLst>
              </a:tr>
              <a:tr h="401909">
                <a:tc>
                  <a:txBody>
                    <a:bodyPr/>
                    <a:lstStyle/>
                    <a:p>
                      <a:pPr>
                        <a:buNone/>
                      </a:pPr>
                      <a:r>
                        <a:rPr lang="en-US"/>
                        <a:t>Cost</a:t>
                      </a:r>
                    </a:p>
                  </a:txBody>
                  <a:tcPr/>
                </a:tc>
                <a:tc>
                  <a:txBody>
                    <a:bodyPr/>
                    <a:lstStyle/>
                    <a:p>
                      <a:pPr>
                        <a:buNone/>
                      </a:pPr>
                      <a:r>
                        <a:rPr lang="en-US"/>
                        <a:t>$14.22</a:t>
                      </a:r>
                    </a:p>
                  </a:txBody>
                  <a:tcPr/>
                </a:tc>
                <a:extLst>
                  <a:ext uri="{0D108BD9-81ED-4DB2-BD59-A6C34878D82A}">
                    <a16:rowId xmlns:a16="http://schemas.microsoft.com/office/drawing/2014/main" val="2047723640"/>
                  </a:ext>
                </a:extLst>
              </a:tr>
              <a:tr h="401909">
                <a:tc>
                  <a:txBody>
                    <a:bodyPr/>
                    <a:lstStyle/>
                    <a:p>
                      <a:pPr>
                        <a:buNone/>
                      </a:pPr>
                      <a:r>
                        <a:rPr lang="en-US"/>
                        <a:t>Memory</a:t>
                      </a:r>
                    </a:p>
                  </a:txBody>
                  <a:tcPr/>
                </a:tc>
                <a:tc>
                  <a:txBody>
                    <a:bodyPr/>
                    <a:lstStyle/>
                    <a:p>
                      <a:pPr>
                        <a:buNone/>
                      </a:pPr>
                      <a:r>
                        <a:rPr lang="en-US"/>
                        <a:t>256kB</a:t>
                      </a:r>
                    </a:p>
                  </a:txBody>
                  <a:tcPr/>
                </a:tc>
                <a:extLst>
                  <a:ext uri="{0D108BD9-81ED-4DB2-BD59-A6C34878D82A}">
                    <a16:rowId xmlns:a16="http://schemas.microsoft.com/office/drawing/2014/main" val="3144301977"/>
                  </a:ext>
                </a:extLst>
              </a:tr>
              <a:tr h="401909">
                <a:tc>
                  <a:txBody>
                    <a:bodyPr/>
                    <a:lstStyle/>
                    <a:p>
                      <a:pPr>
                        <a:buNone/>
                      </a:pPr>
                      <a:r>
                        <a:rPr lang="en-US"/>
                        <a:t>Clock speed</a:t>
                      </a:r>
                    </a:p>
                  </a:txBody>
                  <a:tcPr/>
                </a:tc>
                <a:tc>
                  <a:txBody>
                    <a:bodyPr/>
                    <a:lstStyle/>
                    <a:p>
                      <a:pPr>
                        <a:buNone/>
                      </a:pPr>
                      <a:r>
                        <a:rPr lang="en-US"/>
                        <a:t>16 MHz</a:t>
                      </a:r>
                    </a:p>
                  </a:txBody>
                  <a:tcPr/>
                </a:tc>
                <a:extLst>
                  <a:ext uri="{0D108BD9-81ED-4DB2-BD59-A6C34878D82A}">
                    <a16:rowId xmlns:a16="http://schemas.microsoft.com/office/drawing/2014/main" val="1693786366"/>
                  </a:ext>
                </a:extLst>
              </a:tr>
              <a:tr h="568217">
                <a:tc>
                  <a:txBody>
                    <a:bodyPr/>
                    <a:lstStyle/>
                    <a:p>
                      <a:pPr lvl="0">
                        <a:buNone/>
                      </a:pPr>
                      <a:r>
                        <a:rPr lang="en-US"/>
                        <a:t>I/O pin</a:t>
                      </a:r>
                    </a:p>
                  </a:txBody>
                  <a:tcPr/>
                </a:tc>
                <a:tc>
                  <a:txBody>
                    <a:bodyPr/>
                    <a:lstStyle/>
                    <a:p>
                      <a:pPr lvl="0">
                        <a:buNone/>
                      </a:pPr>
                      <a:r>
                        <a:rPr lang="en-US"/>
                        <a:t>54 digital</a:t>
                      </a:r>
                    </a:p>
                    <a:p>
                      <a:pPr lvl="0">
                        <a:buNone/>
                      </a:pPr>
                      <a:r>
                        <a:rPr lang="en-US"/>
                        <a:t>16 analog</a:t>
                      </a:r>
                    </a:p>
                  </a:txBody>
                  <a:tcPr/>
                </a:tc>
                <a:extLst>
                  <a:ext uri="{0D108BD9-81ED-4DB2-BD59-A6C34878D82A}">
                    <a16:rowId xmlns:a16="http://schemas.microsoft.com/office/drawing/2014/main" val="3410196998"/>
                  </a:ext>
                </a:extLst>
              </a:tr>
              <a:tr h="457344">
                <a:tc>
                  <a:txBody>
                    <a:bodyPr/>
                    <a:lstStyle/>
                    <a:p>
                      <a:pPr lvl="0">
                        <a:buNone/>
                      </a:pPr>
                      <a:r>
                        <a:rPr lang="en-US"/>
                        <a:t>Size</a:t>
                      </a:r>
                    </a:p>
                  </a:txBody>
                  <a:tcPr/>
                </a:tc>
                <a:tc>
                  <a:txBody>
                    <a:bodyPr/>
                    <a:lstStyle/>
                    <a:p>
                      <a:pPr lvl="0">
                        <a:buNone/>
                      </a:pPr>
                      <a:r>
                        <a:rPr lang="en-US"/>
                        <a:t>16 x 16 mm</a:t>
                      </a:r>
                    </a:p>
                  </a:txBody>
                  <a:tcPr/>
                </a:tc>
                <a:extLst>
                  <a:ext uri="{0D108BD9-81ED-4DB2-BD59-A6C34878D82A}">
                    <a16:rowId xmlns:a16="http://schemas.microsoft.com/office/drawing/2014/main" val="3469103946"/>
                  </a:ext>
                </a:extLst>
              </a:tr>
            </a:tbl>
          </a:graphicData>
        </a:graphic>
      </p:graphicFrame>
      <p:pic>
        <p:nvPicPr>
          <p:cNvPr id="4" name="Picture 5" descr="A picture containing floor, indoor, table&#10;&#10;Description generated with very high confidence">
            <a:extLst>
              <a:ext uri="{FF2B5EF4-FFF2-40B4-BE49-F238E27FC236}">
                <a16:creationId xmlns:a16="http://schemas.microsoft.com/office/drawing/2014/main" id="{8F8FDEBC-156C-4833-953C-9BAFBC2AB01F}"/>
              </a:ext>
            </a:extLst>
          </p:cNvPr>
          <p:cNvPicPr>
            <a:picLocks noChangeAspect="1"/>
          </p:cNvPicPr>
          <p:nvPr/>
        </p:nvPicPr>
        <p:blipFill rotWithShape="1">
          <a:blip r:embed="rId2"/>
          <a:srcRect l="26642" t="28571" r="23540" b="26948"/>
          <a:stretch/>
        </p:blipFill>
        <p:spPr>
          <a:xfrm>
            <a:off x="8242126" y="1283042"/>
            <a:ext cx="3443623" cy="1718468"/>
          </a:xfrm>
          <a:prstGeom prst="rect">
            <a:avLst/>
          </a:prstGeom>
        </p:spPr>
      </p:pic>
    </p:spTree>
    <p:extLst>
      <p:ext uri="{BB962C8B-B14F-4D97-AF65-F5344CB8AC3E}">
        <p14:creationId xmlns:p14="http://schemas.microsoft.com/office/powerpoint/2010/main" val="9253183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43157-BF62-4074-BC67-AE54E977B01F}"/>
              </a:ext>
            </a:extLst>
          </p:cNvPr>
          <p:cNvSpPr>
            <a:spLocks noGrp="1"/>
          </p:cNvSpPr>
          <p:nvPr>
            <p:ph type="title"/>
          </p:nvPr>
        </p:nvSpPr>
        <p:spPr>
          <a:xfrm>
            <a:off x="646111" y="452718"/>
            <a:ext cx="9404723" cy="1400530"/>
          </a:xfrm>
        </p:spPr>
        <p:txBody>
          <a:bodyPr/>
          <a:lstStyle/>
          <a:p>
            <a:r>
              <a:rPr lang="en-US"/>
              <a:t>Power Relay</a:t>
            </a:r>
          </a:p>
        </p:txBody>
      </p:sp>
      <p:sp>
        <p:nvSpPr>
          <p:cNvPr id="3" name="Content Placeholder 2">
            <a:extLst>
              <a:ext uri="{FF2B5EF4-FFF2-40B4-BE49-F238E27FC236}">
                <a16:creationId xmlns:a16="http://schemas.microsoft.com/office/drawing/2014/main" id="{E9FF5AB0-9CE6-4F20-92F3-29F7007FF2CC}"/>
              </a:ext>
            </a:extLst>
          </p:cNvPr>
          <p:cNvSpPr>
            <a:spLocks noGrp="1"/>
          </p:cNvSpPr>
          <p:nvPr>
            <p:ph idx="1"/>
          </p:nvPr>
        </p:nvSpPr>
        <p:spPr>
          <a:xfrm>
            <a:off x="581943" y="1798918"/>
            <a:ext cx="7354506" cy="4195481"/>
          </a:xfrm>
        </p:spPr>
        <p:txBody>
          <a:bodyPr vert="horz" lIns="91440" tIns="45720" rIns="91440" bIns="45720" rtlCol="0" anchor="t">
            <a:normAutofit/>
          </a:bodyPr>
          <a:lstStyle/>
          <a:p>
            <a:pPr marL="0" indent="0">
              <a:buNone/>
            </a:pPr>
            <a:r>
              <a:rPr lang="en-US"/>
              <a:t>Purpose:</a:t>
            </a:r>
          </a:p>
          <a:p>
            <a:r>
              <a:rPr lang="en-US"/>
              <a:t>Allows the outlet or switch to be turned off which terminates energy usage from the device.</a:t>
            </a:r>
          </a:p>
          <a:p>
            <a:pPr marL="0" indent="0">
              <a:buNone/>
            </a:pPr>
            <a:r>
              <a:rPr lang="en-US"/>
              <a:t>Advantages:</a:t>
            </a:r>
          </a:p>
          <a:p>
            <a:r>
              <a:rPr lang="en-US"/>
              <a:t>Relay can be wired to be in normally closed or normally open position</a:t>
            </a:r>
          </a:p>
          <a:p>
            <a:r>
              <a:rPr lang="en-US"/>
              <a:t>Very low energy usage when relay is turned on. </a:t>
            </a:r>
          </a:p>
          <a:p>
            <a:r>
              <a:rPr lang="en-US"/>
              <a:t>Low turn on voltage allows it to directly be turned on by microcontroller. </a:t>
            </a:r>
          </a:p>
          <a:p>
            <a:pPr marL="0" indent="0">
              <a:buNone/>
            </a:pPr>
            <a:endParaRPr lang="en-US"/>
          </a:p>
          <a:p>
            <a:pPr marL="0" indent="0">
              <a:buNone/>
            </a:pPr>
            <a:endParaRPr lang="en-US"/>
          </a:p>
        </p:txBody>
      </p:sp>
      <p:pic>
        <p:nvPicPr>
          <p:cNvPr id="4" name="Picture 4" descr="A picture containing floor, indoor&#10;&#10;Description generated with very high confidence">
            <a:extLst>
              <a:ext uri="{FF2B5EF4-FFF2-40B4-BE49-F238E27FC236}">
                <a16:creationId xmlns:a16="http://schemas.microsoft.com/office/drawing/2014/main" id="{EA2AE6C0-14B5-43EA-A658-6555C2EC14DB}"/>
              </a:ext>
            </a:extLst>
          </p:cNvPr>
          <p:cNvPicPr>
            <a:picLocks noChangeAspect="1"/>
          </p:cNvPicPr>
          <p:nvPr/>
        </p:nvPicPr>
        <p:blipFill rotWithShape="1">
          <a:blip r:embed="rId2"/>
          <a:srcRect l="30070" t="41909" r="24709" b="22407"/>
          <a:stretch/>
        </p:blipFill>
        <p:spPr>
          <a:xfrm>
            <a:off x="7928977" y="1335233"/>
            <a:ext cx="3809059" cy="1698354"/>
          </a:xfrm>
          <a:prstGeom prst="rect">
            <a:avLst/>
          </a:prstGeom>
        </p:spPr>
      </p:pic>
      <p:sp>
        <p:nvSpPr>
          <p:cNvPr id="6" name="TextBox 5">
            <a:extLst>
              <a:ext uri="{FF2B5EF4-FFF2-40B4-BE49-F238E27FC236}">
                <a16:creationId xmlns:a16="http://schemas.microsoft.com/office/drawing/2014/main" id="{F387EE10-EDD6-4C9B-A932-5926CA74258A}"/>
              </a:ext>
            </a:extLst>
          </p:cNvPr>
          <p:cNvSpPr txBox="1"/>
          <p:nvPr/>
        </p:nvSpPr>
        <p:spPr>
          <a:xfrm>
            <a:off x="7761962" y="2527126"/>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29mm</a:t>
            </a:r>
          </a:p>
        </p:txBody>
      </p:sp>
      <p:cxnSp>
        <p:nvCxnSpPr>
          <p:cNvPr id="7" name="Straight Arrow Connector 6">
            <a:extLst>
              <a:ext uri="{FF2B5EF4-FFF2-40B4-BE49-F238E27FC236}">
                <a16:creationId xmlns:a16="http://schemas.microsoft.com/office/drawing/2014/main" id="{C53EBA6C-801C-4F10-9E40-B61A5AF72BF9}"/>
              </a:ext>
            </a:extLst>
          </p:cNvPr>
          <p:cNvCxnSpPr/>
          <p:nvPr/>
        </p:nvCxnSpPr>
        <p:spPr>
          <a:xfrm flipV="1">
            <a:off x="8300582" y="2513556"/>
            <a:ext cx="1749468" cy="3549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5" name="Table 7">
            <a:extLst>
              <a:ext uri="{FF2B5EF4-FFF2-40B4-BE49-F238E27FC236}">
                <a16:creationId xmlns:a16="http://schemas.microsoft.com/office/drawing/2014/main" id="{9324F208-38F0-40BD-8869-64C32B66B84D}"/>
              </a:ext>
            </a:extLst>
          </p:cNvPr>
          <p:cNvGraphicFramePr>
            <a:graphicFrameLocks noGrp="1"/>
          </p:cNvGraphicFramePr>
          <p:nvPr>
            <p:extLst>
              <p:ext uri="{D42A27DB-BD31-4B8C-83A1-F6EECF244321}">
                <p14:modId xmlns:p14="http://schemas.microsoft.com/office/powerpoint/2010/main" val="2440776770"/>
              </p:ext>
            </p:extLst>
          </p:nvPr>
        </p:nvGraphicFramePr>
        <p:xfrm>
          <a:off x="8000731" y="3302481"/>
          <a:ext cx="3684140" cy="2123440"/>
        </p:xfrm>
        <a:graphic>
          <a:graphicData uri="http://schemas.openxmlformats.org/drawingml/2006/table">
            <a:tbl>
              <a:tblPr firstRow="1" bandRow="1">
                <a:tableStyleId>{5C22544A-7EE6-4342-B048-85BDC9FD1C3A}</a:tableStyleId>
              </a:tblPr>
              <a:tblGrid>
                <a:gridCol w="1842070">
                  <a:extLst>
                    <a:ext uri="{9D8B030D-6E8A-4147-A177-3AD203B41FA5}">
                      <a16:colId xmlns:a16="http://schemas.microsoft.com/office/drawing/2014/main" val="3435939698"/>
                    </a:ext>
                  </a:extLst>
                </a:gridCol>
                <a:gridCol w="1842070">
                  <a:extLst>
                    <a:ext uri="{9D8B030D-6E8A-4147-A177-3AD203B41FA5}">
                      <a16:colId xmlns:a16="http://schemas.microsoft.com/office/drawing/2014/main" val="3449803030"/>
                    </a:ext>
                  </a:extLst>
                </a:gridCol>
              </a:tblGrid>
              <a:tr h="370840">
                <a:tc>
                  <a:txBody>
                    <a:bodyPr/>
                    <a:lstStyle/>
                    <a:p>
                      <a:pPr>
                        <a:buNone/>
                      </a:pPr>
                      <a:r>
                        <a:rPr lang="en-US"/>
                        <a:t>Specification</a:t>
                      </a:r>
                    </a:p>
                  </a:txBody>
                  <a:tcPr/>
                </a:tc>
                <a:tc>
                  <a:txBody>
                    <a:bodyPr/>
                    <a:lstStyle/>
                    <a:p>
                      <a:pPr>
                        <a:buNone/>
                      </a:pPr>
                      <a:r>
                        <a:rPr lang="en-US"/>
                        <a:t>Value</a:t>
                      </a:r>
                    </a:p>
                  </a:txBody>
                  <a:tcPr/>
                </a:tc>
                <a:extLst>
                  <a:ext uri="{0D108BD9-81ED-4DB2-BD59-A6C34878D82A}">
                    <a16:rowId xmlns:a16="http://schemas.microsoft.com/office/drawing/2014/main" val="3964420581"/>
                  </a:ext>
                </a:extLst>
              </a:tr>
              <a:tr h="370840">
                <a:tc>
                  <a:txBody>
                    <a:bodyPr/>
                    <a:lstStyle/>
                    <a:p>
                      <a:pPr>
                        <a:buNone/>
                      </a:pPr>
                      <a:r>
                        <a:rPr lang="en-US"/>
                        <a:t>Cost</a:t>
                      </a:r>
                    </a:p>
                  </a:txBody>
                  <a:tcPr/>
                </a:tc>
                <a:tc>
                  <a:txBody>
                    <a:bodyPr/>
                    <a:lstStyle/>
                    <a:p>
                      <a:pPr>
                        <a:buNone/>
                      </a:pPr>
                      <a:r>
                        <a:rPr lang="en-US"/>
                        <a:t>$2.11</a:t>
                      </a:r>
                    </a:p>
                  </a:txBody>
                  <a:tcPr/>
                </a:tc>
                <a:extLst>
                  <a:ext uri="{0D108BD9-81ED-4DB2-BD59-A6C34878D82A}">
                    <a16:rowId xmlns:a16="http://schemas.microsoft.com/office/drawing/2014/main" val="4256615763"/>
                  </a:ext>
                </a:extLst>
              </a:tr>
              <a:tr h="370840">
                <a:tc>
                  <a:txBody>
                    <a:bodyPr/>
                    <a:lstStyle/>
                    <a:p>
                      <a:pPr>
                        <a:buNone/>
                      </a:pPr>
                      <a:r>
                        <a:rPr lang="en-US"/>
                        <a:t>Max Current</a:t>
                      </a:r>
                    </a:p>
                  </a:txBody>
                  <a:tcPr/>
                </a:tc>
                <a:tc>
                  <a:txBody>
                    <a:bodyPr/>
                    <a:lstStyle/>
                    <a:p>
                      <a:pPr>
                        <a:buNone/>
                      </a:pPr>
                      <a:r>
                        <a:rPr lang="en-US"/>
                        <a:t>16 Amps</a:t>
                      </a:r>
                    </a:p>
                  </a:txBody>
                  <a:tcPr/>
                </a:tc>
                <a:extLst>
                  <a:ext uri="{0D108BD9-81ED-4DB2-BD59-A6C34878D82A}">
                    <a16:rowId xmlns:a16="http://schemas.microsoft.com/office/drawing/2014/main" val="3416937112"/>
                  </a:ext>
                </a:extLst>
              </a:tr>
              <a:tr h="370840">
                <a:tc>
                  <a:txBody>
                    <a:bodyPr/>
                    <a:lstStyle/>
                    <a:p>
                      <a:pPr>
                        <a:buNone/>
                      </a:pPr>
                      <a:r>
                        <a:rPr lang="en-US"/>
                        <a:t>Size</a:t>
                      </a:r>
                    </a:p>
                  </a:txBody>
                  <a:tcPr/>
                </a:tc>
                <a:tc>
                  <a:txBody>
                    <a:bodyPr/>
                    <a:lstStyle/>
                    <a:p>
                      <a:pPr>
                        <a:buNone/>
                      </a:pPr>
                      <a:r>
                        <a:rPr lang="en-US"/>
                        <a:t>29x12.7 mm</a:t>
                      </a:r>
                    </a:p>
                  </a:txBody>
                  <a:tcPr/>
                </a:tc>
                <a:extLst>
                  <a:ext uri="{0D108BD9-81ED-4DB2-BD59-A6C34878D82A}">
                    <a16:rowId xmlns:a16="http://schemas.microsoft.com/office/drawing/2014/main" val="3795546337"/>
                  </a:ext>
                </a:extLst>
              </a:tr>
              <a:tr h="370840">
                <a:tc>
                  <a:txBody>
                    <a:bodyPr/>
                    <a:lstStyle/>
                    <a:p>
                      <a:pPr>
                        <a:buNone/>
                      </a:pPr>
                      <a:r>
                        <a:rPr lang="en-US"/>
                        <a:t>Turn on Energy Consumption</a:t>
                      </a:r>
                    </a:p>
                  </a:txBody>
                  <a:tcPr/>
                </a:tc>
                <a:tc>
                  <a:txBody>
                    <a:bodyPr/>
                    <a:lstStyle/>
                    <a:p>
                      <a:pPr>
                        <a:buNone/>
                      </a:pPr>
                      <a:r>
                        <a:rPr lang="en-US"/>
                        <a:t>400mW</a:t>
                      </a:r>
                    </a:p>
                  </a:txBody>
                  <a:tcPr/>
                </a:tc>
                <a:extLst>
                  <a:ext uri="{0D108BD9-81ED-4DB2-BD59-A6C34878D82A}">
                    <a16:rowId xmlns:a16="http://schemas.microsoft.com/office/drawing/2014/main" val="3674866394"/>
                  </a:ext>
                </a:extLst>
              </a:tr>
            </a:tbl>
          </a:graphicData>
        </a:graphic>
      </p:graphicFrame>
    </p:spTree>
    <p:extLst>
      <p:ext uri="{BB962C8B-B14F-4D97-AF65-F5344CB8AC3E}">
        <p14:creationId xmlns:p14="http://schemas.microsoft.com/office/powerpoint/2010/main" val="32033022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DB37F-8835-4388-8C09-D36EAA3FBDD8}"/>
              </a:ext>
            </a:extLst>
          </p:cNvPr>
          <p:cNvSpPr>
            <a:spLocks noGrp="1"/>
          </p:cNvSpPr>
          <p:nvPr>
            <p:ph type="title"/>
          </p:nvPr>
        </p:nvSpPr>
        <p:spPr/>
        <p:txBody>
          <a:bodyPr/>
          <a:lstStyle/>
          <a:p>
            <a:r>
              <a:rPr lang="en-US"/>
              <a:t>Security</a:t>
            </a:r>
          </a:p>
        </p:txBody>
      </p:sp>
      <p:sp>
        <p:nvSpPr>
          <p:cNvPr id="3" name="Content Placeholder 2">
            <a:extLst>
              <a:ext uri="{FF2B5EF4-FFF2-40B4-BE49-F238E27FC236}">
                <a16:creationId xmlns:a16="http://schemas.microsoft.com/office/drawing/2014/main" id="{E1E15794-A8DC-46B5-9937-AEFE73DF5970}"/>
              </a:ext>
            </a:extLst>
          </p:cNvPr>
          <p:cNvSpPr>
            <a:spLocks noGrp="1"/>
          </p:cNvSpPr>
          <p:nvPr>
            <p:ph idx="1"/>
          </p:nvPr>
        </p:nvSpPr>
        <p:spPr>
          <a:xfrm>
            <a:off x="1103312" y="2052918"/>
            <a:ext cx="9574213" cy="4195481"/>
          </a:xfrm>
        </p:spPr>
        <p:txBody>
          <a:bodyPr/>
          <a:lstStyle/>
          <a:p>
            <a:r>
              <a:rPr lang="en-US"/>
              <a:t>User credentials are stored on a </a:t>
            </a:r>
            <a:r>
              <a:rPr lang="en-US" err="1"/>
              <a:t>mysql</a:t>
            </a:r>
            <a:r>
              <a:rPr lang="en-US"/>
              <a:t> server</a:t>
            </a:r>
          </a:p>
          <a:p>
            <a:pPr lvl="1"/>
            <a:r>
              <a:rPr lang="en-US"/>
              <a:t>Passwords are stored as </a:t>
            </a:r>
            <a:r>
              <a:rPr lang="en-US" err="1"/>
              <a:t>bcrypt</a:t>
            </a:r>
            <a:r>
              <a:rPr lang="en-US"/>
              <a:t> hashes</a:t>
            </a:r>
          </a:p>
          <a:p>
            <a:pPr lvl="1"/>
            <a:r>
              <a:rPr lang="en-US"/>
              <a:t>All PHP queries are parameterized</a:t>
            </a:r>
          </a:p>
          <a:p>
            <a:r>
              <a:rPr lang="en-US"/>
              <a:t>Apache </a:t>
            </a:r>
            <a:r>
              <a:rPr lang="en-US" err="1"/>
              <a:t>mod_evasive</a:t>
            </a:r>
            <a:r>
              <a:rPr lang="en-US"/>
              <a:t> used to prevent </a:t>
            </a:r>
            <a:r>
              <a:rPr lang="en-US" err="1"/>
              <a:t>DDoS</a:t>
            </a:r>
            <a:r>
              <a:rPr lang="en-US"/>
              <a:t> and </a:t>
            </a:r>
            <a:r>
              <a:rPr lang="en-US" err="1"/>
              <a:t>DoS</a:t>
            </a:r>
            <a:r>
              <a:rPr lang="en-US"/>
              <a:t> attacks</a:t>
            </a:r>
          </a:p>
          <a:p>
            <a:r>
              <a:rPr lang="en-US"/>
              <a:t>Secure Sockets Layer (SSL)</a:t>
            </a:r>
          </a:p>
          <a:p>
            <a:pPr lvl="1"/>
            <a:r>
              <a:rPr lang="en-US"/>
              <a:t>User website uses https to prevent MITM attacks</a:t>
            </a:r>
          </a:p>
          <a:p>
            <a:pPr lvl="1"/>
            <a:r>
              <a:rPr lang="en-US" err="1"/>
              <a:t>Websocket</a:t>
            </a:r>
            <a:r>
              <a:rPr lang="en-US"/>
              <a:t>-Main Server communication implements SSL</a:t>
            </a:r>
          </a:p>
          <a:p>
            <a:pPr lvl="1"/>
            <a:r>
              <a:rPr lang="en-US"/>
              <a:t>Third party CA “Let's Encrypt” used for authenticating certificates</a:t>
            </a:r>
          </a:p>
          <a:p>
            <a:endParaRPr lang="en-US"/>
          </a:p>
          <a:p>
            <a:endParaRPr lang="en-US"/>
          </a:p>
          <a:p>
            <a:pPr lvl="1"/>
            <a:endParaRPr lang="en-US"/>
          </a:p>
          <a:p>
            <a:pPr lvl="1"/>
            <a:endParaRPr lang="en-US"/>
          </a:p>
          <a:p>
            <a:endParaRPr lang="en-US"/>
          </a:p>
        </p:txBody>
      </p:sp>
    </p:spTree>
    <p:extLst>
      <p:ext uri="{BB962C8B-B14F-4D97-AF65-F5344CB8AC3E}">
        <p14:creationId xmlns:p14="http://schemas.microsoft.com/office/powerpoint/2010/main" val="2849102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8A19B-316F-4162-9370-1F0D76FE0B7E}"/>
              </a:ext>
            </a:extLst>
          </p:cNvPr>
          <p:cNvSpPr>
            <a:spLocks noGrp="1"/>
          </p:cNvSpPr>
          <p:nvPr>
            <p:ph type="title"/>
          </p:nvPr>
        </p:nvSpPr>
        <p:spPr>
          <a:xfrm>
            <a:off x="487960" y="251435"/>
            <a:ext cx="9404723" cy="1400530"/>
          </a:xfrm>
        </p:spPr>
        <p:txBody>
          <a:bodyPr/>
          <a:lstStyle/>
          <a:p>
            <a:r>
              <a:rPr lang="en-US"/>
              <a:t>Home Energy Usage Breakdown</a:t>
            </a:r>
          </a:p>
        </p:txBody>
      </p:sp>
      <p:graphicFrame>
        <p:nvGraphicFramePr>
          <p:cNvPr id="4" name="Table 4">
            <a:extLst>
              <a:ext uri="{FF2B5EF4-FFF2-40B4-BE49-F238E27FC236}">
                <a16:creationId xmlns:a16="http://schemas.microsoft.com/office/drawing/2014/main" id="{3E81A69E-CB15-48EC-9D6A-0E718DBD898B}"/>
              </a:ext>
            </a:extLst>
          </p:cNvPr>
          <p:cNvGraphicFramePr>
            <a:graphicFrameLocks noGrp="1"/>
          </p:cNvGraphicFramePr>
          <p:nvPr>
            <p:ph idx="1"/>
            <p:extLst>
              <p:ext uri="{D42A27DB-BD31-4B8C-83A1-F6EECF244321}">
                <p14:modId xmlns:p14="http://schemas.microsoft.com/office/powerpoint/2010/main" val="558529699"/>
              </p:ext>
            </p:extLst>
          </p:nvPr>
        </p:nvGraphicFramePr>
        <p:xfrm>
          <a:off x="345056" y="1150188"/>
          <a:ext cx="10476260" cy="5491342"/>
        </p:xfrm>
        <a:graphic>
          <a:graphicData uri="http://schemas.openxmlformats.org/drawingml/2006/table">
            <a:tbl>
              <a:tblPr firstRow="1" bandRow="1">
                <a:tableStyleId>{5C22544A-7EE6-4342-B048-85BDC9FD1C3A}</a:tableStyleId>
              </a:tblPr>
              <a:tblGrid>
                <a:gridCol w="5238130">
                  <a:extLst>
                    <a:ext uri="{9D8B030D-6E8A-4147-A177-3AD203B41FA5}">
                      <a16:colId xmlns:a16="http://schemas.microsoft.com/office/drawing/2014/main" val="1466233749"/>
                    </a:ext>
                  </a:extLst>
                </a:gridCol>
                <a:gridCol w="5238130">
                  <a:extLst>
                    <a:ext uri="{9D8B030D-6E8A-4147-A177-3AD203B41FA5}">
                      <a16:colId xmlns:a16="http://schemas.microsoft.com/office/drawing/2014/main" val="4159942989"/>
                    </a:ext>
                  </a:extLst>
                </a:gridCol>
              </a:tblGrid>
              <a:tr h="315758">
                <a:tc>
                  <a:txBody>
                    <a:bodyPr/>
                    <a:lstStyle/>
                    <a:p>
                      <a:pPr algn="ctr">
                        <a:buNone/>
                      </a:pPr>
                      <a:r>
                        <a:rPr lang="en-US"/>
                        <a:t>End Use</a:t>
                      </a:r>
                    </a:p>
                  </a:txBody>
                  <a:tcPr/>
                </a:tc>
                <a:tc>
                  <a:txBody>
                    <a:bodyPr/>
                    <a:lstStyle/>
                    <a:p>
                      <a:pPr algn="ctr">
                        <a:buNone/>
                      </a:pPr>
                      <a:r>
                        <a:rPr lang="en-US"/>
                        <a:t>Share of Total</a:t>
                      </a:r>
                    </a:p>
                  </a:txBody>
                  <a:tcPr/>
                </a:tc>
                <a:extLst>
                  <a:ext uri="{0D108BD9-81ED-4DB2-BD59-A6C34878D82A}">
                    <a16:rowId xmlns:a16="http://schemas.microsoft.com/office/drawing/2014/main" val="1611049311"/>
                  </a:ext>
                </a:extLst>
              </a:tr>
              <a:tr h="299140">
                <a:tc>
                  <a:txBody>
                    <a:bodyPr/>
                    <a:lstStyle/>
                    <a:p>
                      <a:pPr algn="ctr">
                        <a:buNone/>
                      </a:pPr>
                      <a:r>
                        <a:rPr lang="en-US"/>
                        <a:t>Space Cooling</a:t>
                      </a:r>
                    </a:p>
                  </a:txBody>
                  <a:tcPr/>
                </a:tc>
                <a:tc>
                  <a:txBody>
                    <a:bodyPr/>
                    <a:lstStyle/>
                    <a:p>
                      <a:pPr algn="ctr">
                        <a:buNone/>
                      </a:pPr>
                      <a:r>
                        <a:rPr lang="en-US"/>
                        <a:t>15%</a:t>
                      </a:r>
                    </a:p>
                  </a:txBody>
                  <a:tcPr/>
                </a:tc>
                <a:extLst>
                  <a:ext uri="{0D108BD9-81ED-4DB2-BD59-A6C34878D82A}">
                    <a16:rowId xmlns:a16="http://schemas.microsoft.com/office/drawing/2014/main" val="326576019"/>
                  </a:ext>
                </a:extLst>
              </a:tr>
              <a:tr h="299140">
                <a:tc>
                  <a:txBody>
                    <a:bodyPr/>
                    <a:lstStyle/>
                    <a:p>
                      <a:pPr algn="ctr">
                        <a:buNone/>
                      </a:pPr>
                      <a:r>
                        <a:rPr lang="en-US"/>
                        <a:t>Water Heating</a:t>
                      </a:r>
                    </a:p>
                  </a:txBody>
                  <a:tcPr/>
                </a:tc>
                <a:tc>
                  <a:txBody>
                    <a:bodyPr/>
                    <a:lstStyle/>
                    <a:p>
                      <a:pPr algn="ctr">
                        <a:buNone/>
                      </a:pPr>
                      <a:r>
                        <a:rPr lang="en-US"/>
                        <a:t>10%</a:t>
                      </a:r>
                    </a:p>
                  </a:txBody>
                  <a:tcPr/>
                </a:tc>
                <a:extLst>
                  <a:ext uri="{0D108BD9-81ED-4DB2-BD59-A6C34878D82A}">
                    <a16:rowId xmlns:a16="http://schemas.microsoft.com/office/drawing/2014/main" val="3922471778"/>
                  </a:ext>
                </a:extLst>
              </a:tr>
              <a:tr h="299140">
                <a:tc>
                  <a:txBody>
                    <a:bodyPr/>
                    <a:lstStyle/>
                    <a:p>
                      <a:pPr algn="ctr">
                        <a:buNone/>
                      </a:pPr>
                      <a:r>
                        <a:rPr lang="en-US"/>
                        <a:t>Lighting</a:t>
                      </a:r>
                    </a:p>
                  </a:txBody>
                  <a:tcPr/>
                </a:tc>
                <a:tc>
                  <a:txBody>
                    <a:bodyPr/>
                    <a:lstStyle/>
                    <a:p>
                      <a:pPr algn="ctr">
                        <a:buNone/>
                      </a:pPr>
                      <a:r>
                        <a:rPr lang="en-US"/>
                        <a:t>9%</a:t>
                      </a:r>
                    </a:p>
                  </a:txBody>
                  <a:tcPr/>
                </a:tc>
                <a:extLst>
                  <a:ext uri="{0D108BD9-81ED-4DB2-BD59-A6C34878D82A}">
                    <a16:rowId xmlns:a16="http://schemas.microsoft.com/office/drawing/2014/main" val="1578548024"/>
                  </a:ext>
                </a:extLst>
              </a:tr>
              <a:tr h="299140">
                <a:tc>
                  <a:txBody>
                    <a:bodyPr/>
                    <a:lstStyle/>
                    <a:p>
                      <a:pPr algn="ctr">
                        <a:buNone/>
                      </a:pPr>
                      <a:r>
                        <a:rPr lang="en-US"/>
                        <a:t>Refrigeration</a:t>
                      </a:r>
                    </a:p>
                  </a:txBody>
                  <a:tcPr/>
                </a:tc>
                <a:tc>
                  <a:txBody>
                    <a:bodyPr/>
                    <a:lstStyle/>
                    <a:p>
                      <a:pPr algn="ctr">
                        <a:buNone/>
                      </a:pPr>
                      <a:r>
                        <a:rPr lang="en-US"/>
                        <a:t>7%</a:t>
                      </a:r>
                    </a:p>
                  </a:txBody>
                  <a:tcPr/>
                </a:tc>
                <a:extLst>
                  <a:ext uri="{0D108BD9-81ED-4DB2-BD59-A6C34878D82A}">
                    <a16:rowId xmlns:a16="http://schemas.microsoft.com/office/drawing/2014/main" val="252547651"/>
                  </a:ext>
                </a:extLst>
              </a:tr>
              <a:tr h="299140">
                <a:tc>
                  <a:txBody>
                    <a:bodyPr/>
                    <a:lstStyle/>
                    <a:p>
                      <a:pPr algn="ctr">
                        <a:buNone/>
                      </a:pPr>
                      <a:r>
                        <a:rPr lang="en-US"/>
                        <a:t>Space Heating</a:t>
                      </a:r>
                    </a:p>
                  </a:txBody>
                  <a:tcPr/>
                </a:tc>
                <a:tc>
                  <a:txBody>
                    <a:bodyPr/>
                    <a:lstStyle/>
                    <a:p>
                      <a:pPr algn="ctr">
                        <a:buNone/>
                      </a:pPr>
                      <a:r>
                        <a:rPr lang="en-US"/>
                        <a:t>6%</a:t>
                      </a:r>
                    </a:p>
                  </a:txBody>
                  <a:tcPr/>
                </a:tc>
                <a:extLst>
                  <a:ext uri="{0D108BD9-81ED-4DB2-BD59-A6C34878D82A}">
                    <a16:rowId xmlns:a16="http://schemas.microsoft.com/office/drawing/2014/main" val="3831001499"/>
                  </a:ext>
                </a:extLst>
              </a:tr>
              <a:tr h="299140">
                <a:tc>
                  <a:txBody>
                    <a:bodyPr/>
                    <a:lstStyle/>
                    <a:p>
                      <a:pPr lvl="0" algn="ctr">
                        <a:buNone/>
                      </a:pPr>
                      <a:r>
                        <a:rPr lang="en-US"/>
                        <a:t>Televisions and Related Equipment</a:t>
                      </a:r>
                    </a:p>
                  </a:txBody>
                  <a:tcPr/>
                </a:tc>
                <a:tc>
                  <a:txBody>
                    <a:bodyPr/>
                    <a:lstStyle/>
                    <a:p>
                      <a:pPr lvl="0" algn="ctr">
                        <a:buNone/>
                      </a:pPr>
                      <a:r>
                        <a:rPr lang="en-US"/>
                        <a:t>6%</a:t>
                      </a:r>
                    </a:p>
                  </a:txBody>
                  <a:tcPr/>
                </a:tc>
                <a:extLst>
                  <a:ext uri="{0D108BD9-81ED-4DB2-BD59-A6C34878D82A}">
                    <a16:rowId xmlns:a16="http://schemas.microsoft.com/office/drawing/2014/main" val="2139294509"/>
                  </a:ext>
                </a:extLst>
              </a:tr>
              <a:tr h="299140">
                <a:tc>
                  <a:txBody>
                    <a:bodyPr/>
                    <a:lstStyle/>
                    <a:p>
                      <a:pPr lvl="0" algn="ctr">
                        <a:buNone/>
                      </a:pPr>
                      <a:r>
                        <a:rPr lang="en-US"/>
                        <a:t>Clothes Dryers</a:t>
                      </a:r>
                    </a:p>
                  </a:txBody>
                  <a:tcPr/>
                </a:tc>
                <a:tc>
                  <a:txBody>
                    <a:bodyPr/>
                    <a:lstStyle/>
                    <a:p>
                      <a:pPr lvl="0" algn="ctr">
                        <a:buNone/>
                      </a:pPr>
                      <a:r>
                        <a:rPr lang="en-US"/>
                        <a:t>4%</a:t>
                      </a:r>
                    </a:p>
                  </a:txBody>
                  <a:tcPr/>
                </a:tc>
                <a:extLst>
                  <a:ext uri="{0D108BD9-81ED-4DB2-BD59-A6C34878D82A}">
                    <a16:rowId xmlns:a16="http://schemas.microsoft.com/office/drawing/2014/main" val="1041903826"/>
                  </a:ext>
                </a:extLst>
              </a:tr>
              <a:tr h="299140">
                <a:tc>
                  <a:txBody>
                    <a:bodyPr/>
                    <a:lstStyle/>
                    <a:p>
                      <a:pPr lvl="0" algn="ctr">
                        <a:buNone/>
                      </a:pPr>
                      <a:r>
                        <a:rPr lang="en-US"/>
                        <a:t>Furnace Fans/Boiler Circulation Pumps</a:t>
                      </a:r>
                    </a:p>
                  </a:txBody>
                  <a:tcPr/>
                </a:tc>
                <a:tc>
                  <a:txBody>
                    <a:bodyPr/>
                    <a:lstStyle/>
                    <a:p>
                      <a:pPr lvl="0" algn="ctr">
                        <a:buNone/>
                      </a:pPr>
                      <a:r>
                        <a:rPr lang="en-US"/>
                        <a:t>2%</a:t>
                      </a:r>
                    </a:p>
                  </a:txBody>
                  <a:tcPr/>
                </a:tc>
                <a:extLst>
                  <a:ext uri="{0D108BD9-81ED-4DB2-BD59-A6C34878D82A}">
                    <a16:rowId xmlns:a16="http://schemas.microsoft.com/office/drawing/2014/main" val="1444323143"/>
                  </a:ext>
                </a:extLst>
              </a:tr>
              <a:tr h="299140">
                <a:tc>
                  <a:txBody>
                    <a:bodyPr/>
                    <a:lstStyle/>
                    <a:p>
                      <a:pPr lvl="0" algn="ctr">
                        <a:buNone/>
                      </a:pPr>
                      <a:r>
                        <a:rPr lang="en-US"/>
                        <a:t>Computers and related Equipment</a:t>
                      </a:r>
                    </a:p>
                  </a:txBody>
                  <a:tcPr/>
                </a:tc>
                <a:tc>
                  <a:txBody>
                    <a:bodyPr/>
                    <a:lstStyle/>
                    <a:p>
                      <a:pPr lvl="0" algn="ctr">
                        <a:buNone/>
                      </a:pPr>
                      <a:r>
                        <a:rPr lang="en-US"/>
                        <a:t>2%</a:t>
                      </a:r>
                    </a:p>
                  </a:txBody>
                  <a:tcPr/>
                </a:tc>
                <a:extLst>
                  <a:ext uri="{0D108BD9-81ED-4DB2-BD59-A6C34878D82A}">
                    <a16:rowId xmlns:a16="http://schemas.microsoft.com/office/drawing/2014/main" val="3206111532"/>
                  </a:ext>
                </a:extLst>
              </a:tr>
              <a:tr h="299140">
                <a:tc>
                  <a:txBody>
                    <a:bodyPr/>
                    <a:lstStyle/>
                    <a:p>
                      <a:pPr lvl="0" algn="ctr">
                        <a:buNone/>
                      </a:pPr>
                      <a:r>
                        <a:rPr lang="en-US"/>
                        <a:t>Cooking </a:t>
                      </a:r>
                    </a:p>
                  </a:txBody>
                  <a:tcPr/>
                </a:tc>
                <a:tc>
                  <a:txBody>
                    <a:bodyPr/>
                    <a:lstStyle/>
                    <a:p>
                      <a:pPr lvl="0" algn="ctr">
                        <a:buNone/>
                      </a:pPr>
                      <a:r>
                        <a:rPr lang="en-US"/>
                        <a:t>2%</a:t>
                      </a:r>
                    </a:p>
                  </a:txBody>
                  <a:tcPr/>
                </a:tc>
                <a:extLst>
                  <a:ext uri="{0D108BD9-81ED-4DB2-BD59-A6C34878D82A}">
                    <a16:rowId xmlns:a16="http://schemas.microsoft.com/office/drawing/2014/main" val="1232719977"/>
                  </a:ext>
                </a:extLst>
              </a:tr>
              <a:tr h="299140">
                <a:tc>
                  <a:txBody>
                    <a:bodyPr/>
                    <a:lstStyle/>
                    <a:p>
                      <a:pPr lvl="0" algn="ctr">
                        <a:buNone/>
                      </a:pPr>
                      <a:r>
                        <a:rPr lang="en-US"/>
                        <a:t>Dishwashers</a:t>
                      </a:r>
                    </a:p>
                  </a:txBody>
                  <a:tcPr/>
                </a:tc>
                <a:tc>
                  <a:txBody>
                    <a:bodyPr/>
                    <a:lstStyle/>
                    <a:p>
                      <a:pPr lvl="0" algn="ctr">
                        <a:buNone/>
                      </a:pPr>
                      <a:r>
                        <a:rPr lang="en-US"/>
                        <a:t>2%</a:t>
                      </a:r>
                    </a:p>
                  </a:txBody>
                  <a:tcPr/>
                </a:tc>
                <a:extLst>
                  <a:ext uri="{0D108BD9-81ED-4DB2-BD59-A6C34878D82A}">
                    <a16:rowId xmlns:a16="http://schemas.microsoft.com/office/drawing/2014/main" val="1395386355"/>
                  </a:ext>
                </a:extLst>
              </a:tr>
              <a:tr h="299140">
                <a:tc>
                  <a:txBody>
                    <a:bodyPr/>
                    <a:lstStyle/>
                    <a:p>
                      <a:pPr lvl="0" algn="ctr">
                        <a:buNone/>
                      </a:pPr>
                      <a:r>
                        <a:rPr lang="en-US"/>
                        <a:t>Freezers</a:t>
                      </a:r>
                    </a:p>
                  </a:txBody>
                  <a:tcPr/>
                </a:tc>
                <a:tc>
                  <a:txBody>
                    <a:bodyPr/>
                    <a:lstStyle/>
                    <a:p>
                      <a:pPr lvl="0" algn="ctr">
                        <a:buNone/>
                      </a:pPr>
                      <a:r>
                        <a:rPr lang="en-US"/>
                        <a:t>2%</a:t>
                      </a:r>
                    </a:p>
                  </a:txBody>
                  <a:tcPr/>
                </a:tc>
                <a:extLst>
                  <a:ext uri="{0D108BD9-81ED-4DB2-BD59-A6C34878D82A}">
                    <a16:rowId xmlns:a16="http://schemas.microsoft.com/office/drawing/2014/main" val="881975085"/>
                  </a:ext>
                </a:extLst>
              </a:tr>
              <a:tr h="299140">
                <a:tc>
                  <a:txBody>
                    <a:bodyPr/>
                    <a:lstStyle/>
                    <a:p>
                      <a:pPr lvl="0" algn="ctr">
                        <a:buNone/>
                      </a:pPr>
                      <a:r>
                        <a:rPr lang="en-US"/>
                        <a:t>Clothes Washers</a:t>
                      </a:r>
                    </a:p>
                  </a:txBody>
                  <a:tcPr/>
                </a:tc>
                <a:tc>
                  <a:txBody>
                    <a:bodyPr/>
                    <a:lstStyle/>
                    <a:p>
                      <a:pPr lvl="0" algn="ctr">
                        <a:buNone/>
                      </a:pPr>
                      <a:r>
                        <a:rPr lang="en-US"/>
                        <a:t>1%</a:t>
                      </a:r>
                    </a:p>
                  </a:txBody>
                  <a:tcPr/>
                </a:tc>
                <a:extLst>
                  <a:ext uri="{0D108BD9-81ED-4DB2-BD59-A6C34878D82A}">
                    <a16:rowId xmlns:a16="http://schemas.microsoft.com/office/drawing/2014/main" val="1019928540"/>
                  </a:ext>
                </a:extLst>
              </a:tr>
              <a:tr h="370702">
                <a:tc>
                  <a:txBody>
                    <a:bodyPr/>
                    <a:lstStyle/>
                    <a:p>
                      <a:pPr lvl="0" algn="ctr">
                        <a:buNone/>
                      </a:pPr>
                      <a:r>
                        <a:rPr lang="en-US"/>
                        <a:t>Other(Small Electronic devices etc.)</a:t>
                      </a:r>
                    </a:p>
                  </a:txBody>
                  <a:tcPr/>
                </a:tc>
                <a:tc>
                  <a:txBody>
                    <a:bodyPr/>
                    <a:lstStyle/>
                    <a:p>
                      <a:pPr lvl="0" algn="ctr">
                        <a:buNone/>
                      </a:pPr>
                      <a:r>
                        <a:rPr lang="en-US"/>
                        <a:t>34%</a:t>
                      </a:r>
                    </a:p>
                  </a:txBody>
                  <a:tcPr/>
                </a:tc>
                <a:extLst>
                  <a:ext uri="{0D108BD9-81ED-4DB2-BD59-A6C34878D82A}">
                    <a16:rowId xmlns:a16="http://schemas.microsoft.com/office/drawing/2014/main" val="413307310"/>
                  </a:ext>
                </a:extLst>
              </a:tr>
            </a:tbl>
          </a:graphicData>
        </a:graphic>
      </p:graphicFrame>
    </p:spTree>
    <p:extLst>
      <p:ext uri="{BB962C8B-B14F-4D97-AF65-F5344CB8AC3E}">
        <p14:creationId xmlns:p14="http://schemas.microsoft.com/office/powerpoint/2010/main" val="26884768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BCA4D-105A-494C-984D-4D95CF37AE73}"/>
              </a:ext>
            </a:extLst>
          </p:cNvPr>
          <p:cNvSpPr>
            <a:spLocks noGrp="1"/>
          </p:cNvSpPr>
          <p:nvPr>
            <p:ph type="title"/>
          </p:nvPr>
        </p:nvSpPr>
        <p:spPr/>
        <p:txBody>
          <a:bodyPr/>
          <a:lstStyle/>
          <a:p>
            <a:r>
              <a:rPr lang="en-US" sz="3200"/>
              <a:t>Control Unit Wireless Unit Prototype</a:t>
            </a:r>
          </a:p>
        </p:txBody>
      </p:sp>
      <p:sp>
        <p:nvSpPr>
          <p:cNvPr id="7" name="TextBox 6">
            <a:extLst>
              <a:ext uri="{FF2B5EF4-FFF2-40B4-BE49-F238E27FC236}">
                <a16:creationId xmlns:a16="http://schemas.microsoft.com/office/drawing/2014/main" id="{F91D3A7C-BC8E-4C8C-9A09-6DDD71441F5F}"/>
              </a:ext>
            </a:extLst>
          </p:cNvPr>
          <p:cNvSpPr txBox="1"/>
          <p:nvPr/>
        </p:nvSpPr>
        <p:spPr>
          <a:xfrm>
            <a:off x="646111" y="1311434"/>
            <a:ext cx="5116513" cy="1754326"/>
          </a:xfrm>
          <a:prstGeom prst="rect">
            <a:avLst/>
          </a:prstGeom>
          <a:noFill/>
        </p:spPr>
        <p:txBody>
          <a:bodyPr wrap="square" rtlCol="0">
            <a:spAutoFit/>
          </a:bodyPr>
          <a:lstStyle/>
          <a:p>
            <a:endParaRPr lang="en-US"/>
          </a:p>
          <a:p>
            <a:endParaRPr lang="en-US"/>
          </a:p>
          <a:p>
            <a:endParaRPr lang="en-US"/>
          </a:p>
          <a:p>
            <a:endParaRPr lang="en-US"/>
          </a:p>
          <a:p>
            <a:endParaRPr lang="en-US"/>
          </a:p>
          <a:p>
            <a:endParaRPr lang="en-US"/>
          </a:p>
        </p:txBody>
      </p:sp>
      <p:pic>
        <p:nvPicPr>
          <p:cNvPr id="6" name="Content Placeholder 5">
            <a:extLst>
              <a:ext uri="{FF2B5EF4-FFF2-40B4-BE49-F238E27FC236}">
                <a16:creationId xmlns:a16="http://schemas.microsoft.com/office/drawing/2014/main" id="{D30F637E-4779-4D5D-BBFD-ED511F3394A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951540" y="1491298"/>
            <a:ext cx="5594349" cy="4195762"/>
          </a:xfrm>
        </p:spPr>
      </p:pic>
      <p:sp>
        <p:nvSpPr>
          <p:cNvPr id="5" name="Content Placeholder 2">
            <a:extLst>
              <a:ext uri="{FF2B5EF4-FFF2-40B4-BE49-F238E27FC236}">
                <a16:creationId xmlns:a16="http://schemas.microsoft.com/office/drawing/2014/main" id="{2B8A3BEE-5073-4B6A-A4DC-E89BD0C67B2A}"/>
              </a:ext>
            </a:extLst>
          </p:cNvPr>
          <p:cNvSpPr txBox="1">
            <a:spLocks/>
          </p:cNvSpPr>
          <p:nvPr/>
        </p:nvSpPr>
        <p:spPr>
          <a:xfrm>
            <a:off x="348712" y="1415908"/>
            <a:ext cx="5413912" cy="4825094"/>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en-US"/>
              <a:t>Demonstrates all functionality of the wireless software units.</a:t>
            </a:r>
          </a:p>
          <a:p>
            <a:r>
              <a:rPr lang="en-US"/>
              <a:t>ESP 8266 module interacts with a main server running on a virtual machine while in connect mode. </a:t>
            </a:r>
          </a:p>
          <a:p>
            <a:r>
              <a:rPr lang="en-US"/>
              <a:t>Laptop is used to interact with the ESP 8266 module while in setup mode.</a:t>
            </a:r>
          </a:p>
          <a:p>
            <a:r>
              <a:rPr lang="en-US"/>
              <a:t>Bi-directional logic converter used to connect TX/RX pins of the Arduino and the ESP 8266 module</a:t>
            </a:r>
          </a:p>
        </p:txBody>
      </p:sp>
    </p:spTree>
    <p:extLst>
      <p:ext uri="{BB962C8B-B14F-4D97-AF65-F5344CB8AC3E}">
        <p14:creationId xmlns:p14="http://schemas.microsoft.com/office/powerpoint/2010/main" val="27489358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C15B6-A256-485B-823D-785D9FE2AAF4}"/>
              </a:ext>
            </a:extLst>
          </p:cNvPr>
          <p:cNvSpPr>
            <a:spLocks noGrp="1"/>
          </p:cNvSpPr>
          <p:nvPr>
            <p:ph type="title"/>
          </p:nvPr>
        </p:nvSpPr>
        <p:spPr/>
        <p:txBody>
          <a:bodyPr/>
          <a:lstStyle/>
          <a:p>
            <a:r>
              <a:rPr lang="en-US"/>
              <a:t>Soldering and PCB Issues.</a:t>
            </a:r>
          </a:p>
        </p:txBody>
      </p:sp>
      <p:sp>
        <p:nvSpPr>
          <p:cNvPr id="3" name="Content Placeholder 2">
            <a:extLst>
              <a:ext uri="{FF2B5EF4-FFF2-40B4-BE49-F238E27FC236}">
                <a16:creationId xmlns:a16="http://schemas.microsoft.com/office/drawing/2014/main" id="{4AB4230F-42BC-402C-859B-7546D31DB6ED}"/>
              </a:ext>
            </a:extLst>
          </p:cNvPr>
          <p:cNvSpPr>
            <a:spLocks noGrp="1"/>
          </p:cNvSpPr>
          <p:nvPr>
            <p:ph idx="1"/>
          </p:nvPr>
        </p:nvSpPr>
        <p:spPr/>
        <p:txBody>
          <a:bodyPr vert="horz" lIns="91440" tIns="45720" rIns="91440" bIns="45720" rtlCol="0" anchor="t">
            <a:normAutofit/>
          </a:bodyPr>
          <a:lstStyle/>
          <a:p>
            <a:pPr marL="0" indent="0">
              <a:buNone/>
            </a:pPr>
            <a:r>
              <a:rPr lang="en-US"/>
              <a:t>Problem: </a:t>
            </a:r>
          </a:p>
          <a:p>
            <a:r>
              <a:rPr lang="en-US"/>
              <a:t>Circuit design requires many surface mount components and many fine pitched ICs. While some have experience with through hole components, nobody has soldered surface mount. Additionally, nobody has PCB design or fabrication process experience.</a:t>
            </a:r>
          </a:p>
          <a:p>
            <a:endParaRPr lang="en-US"/>
          </a:p>
          <a:p>
            <a:pPr marL="0" indent="0">
              <a:buNone/>
            </a:pPr>
            <a:r>
              <a:rPr lang="en-US"/>
              <a:t>Solution:</a:t>
            </a:r>
          </a:p>
          <a:p>
            <a:r>
              <a:rPr lang="en-US"/>
              <a:t>Design a test board that will give experience in soldering and PCB design</a:t>
            </a:r>
          </a:p>
          <a:p>
            <a:pPr marL="0" indent="0">
              <a:buNone/>
            </a:pPr>
            <a:endParaRPr lang="en-US"/>
          </a:p>
        </p:txBody>
      </p:sp>
    </p:spTree>
    <p:extLst>
      <p:ext uri="{BB962C8B-B14F-4D97-AF65-F5344CB8AC3E}">
        <p14:creationId xmlns:p14="http://schemas.microsoft.com/office/powerpoint/2010/main" val="17991442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BCA4D-105A-494C-984D-4D95CF37AE73}"/>
              </a:ext>
            </a:extLst>
          </p:cNvPr>
          <p:cNvSpPr>
            <a:spLocks noGrp="1"/>
          </p:cNvSpPr>
          <p:nvPr>
            <p:ph type="title"/>
          </p:nvPr>
        </p:nvSpPr>
        <p:spPr>
          <a:xfrm>
            <a:off x="1034300" y="251435"/>
            <a:ext cx="9404723" cy="1400530"/>
          </a:xfrm>
        </p:spPr>
        <p:txBody>
          <a:bodyPr/>
          <a:lstStyle/>
          <a:p>
            <a:r>
              <a:rPr lang="en-US"/>
              <a:t>Control Unit Board Prototype</a:t>
            </a:r>
          </a:p>
        </p:txBody>
      </p:sp>
      <p:sp>
        <p:nvSpPr>
          <p:cNvPr id="7" name="TextBox 6">
            <a:extLst>
              <a:ext uri="{FF2B5EF4-FFF2-40B4-BE49-F238E27FC236}">
                <a16:creationId xmlns:a16="http://schemas.microsoft.com/office/drawing/2014/main" id="{F91D3A7C-BC8E-4C8C-9A09-6DDD71441F5F}"/>
              </a:ext>
            </a:extLst>
          </p:cNvPr>
          <p:cNvSpPr txBox="1"/>
          <p:nvPr/>
        </p:nvSpPr>
        <p:spPr>
          <a:xfrm>
            <a:off x="646111" y="2248270"/>
            <a:ext cx="5690587" cy="646331"/>
          </a:xfrm>
          <a:prstGeom prst="rect">
            <a:avLst/>
          </a:prstGeom>
          <a:noFill/>
        </p:spPr>
        <p:txBody>
          <a:bodyPr wrap="square" rtlCol="0" anchor="t">
            <a:spAutoFit/>
          </a:bodyPr>
          <a:lstStyle/>
          <a:p>
            <a:endParaRPr lang="en-US"/>
          </a:p>
          <a:p>
            <a:endParaRPr lang="en-US"/>
          </a:p>
        </p:txBody>
      </p:sp>
      <p:cxnSp>
        <p:nvCxnSpPr>
          <p:cNvPr id="10" name="Straight Arrow Connector 9">
            <a:extLst>
              <a:ext uri="{FF2B5EF4-FFF2-40B4-BE49-F238E27FC236}">
                <a16:creationId xmlns:a16="http://schemas.microsoft.com/office/drawing/2014/main" id="{32BB5580-EF4F-4586-80D2-E32C8C9EC0BA}"/>
              </a:ext>
            </a:extLst>
          </p:cNvPr>
          <p:cNvCxnSpPr>
            <a:cxnSpLocks/>
          </p:cNvCxnSpPr>
          <p:nvPr/>
        </p:nvCxnSpPr>
        <p:spPr>
          <a:xfrm>
            <a:off x="8251032" y="2437011"/>
            <a:ext cx="1331118" cy="0"/>
          </a:xfrm>
          <a:prstGeom prst="straightConnector1">
            <a:avLst/>
          </a:prstGeom>
          <a:ln w="57150">
            <a:headEnd type="triangle"/>
            <a:tailEnd type="triangle"/>
          </a:ln>
        </p:spPr>
        <p:style>
          <a:lnRef idx="2">
            <a:schemeClr val="dk1"/>
          </a:lnRef>
          <a:fillRef idx="0">
            <a:schemeClr val="dk1"/>
          </a:fillRef>
          <a:effectRef idx="1">
            <a:schemeClr val="dk1"/>
          </a:effectRef>
          <a:fontRef idx="minor">
            <a:schemeClr val="tx1"/>
          </a:fontRef>
        </p:style>
      </p:cxnSp>
      <p:sp>
        <p:nvSpPr>
          <p:cNvPr id="14" name="TextBox 13">
            <a:extLst>
              <a:ext uri="{FF2B5EF4-FFF2-40B4-BE49-F238E27FC236}">
                <a16:creationId xmlns:a16="http://schemas.microsoft.com/office/drawing/2014/main" id="{22008B87-6E85-4386-B8C9-9709376F0EB9}"/>
              </a:ext>
            </a:extLst>
          </p:cNvPr>
          <p:cNvSpPr txBox="1"/>
          <p:nvPr/>
        </p:nvSpPr>
        <p:spPr>
          <a:xfrm>
            <a:off x="8561997" y="2389327"/>
            <a:ext cx="899688" cy="276999"/>
          </a:xfrm>
          <a:prstGeom prst="rect">
            <a:avLst/>
          </a:prstGeom>
          <a:noFill/>
        </p:spPr>
        <p:txBody>
          <a:bodyPr wrap="square" rtlCol="0">
            <a:spAutoFit/>
          </a:bodyPr>
          <a:lstStyle/>
          <a:p>
            <a:r>
              <a:rPr lang="en-US" sz="1200">
                <a:solidFill>
                  <a:schemeClr val="dk1"/>
                </a:solidFill>
              </a:rPr>
              <a:t>50 mm</a:t>
            </a:r>
            <a:endParaRPr lang="en-US" sz="1200"/>
          </a:p>
        </p:txBody>
      </p:sp>
      <p:pic>
        <p:nvPicPr>
          <p:cNvPr id="6" name="Content Placeholder 5">
            <a:extLst>
              <a:ext uri="{FF2B5EF4-FFF2-40B4-BE49-F238E27FC236}">
                <a16:creationId xmlns:a16="http://schemas.microsoft.com/office/drawing/2014/main" id="{49480430-51B5-4F9D-B254-C7998D7551AF}"/>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7450" r="13640"/>
          <a:stretch/>
        </p:blipFill>
        <p:spPr>
          <a:xfrm rot="5400000">
            <a:off x="7218247" y="1825075"/>
            <a:ext cx="3968849" cy="4318478"/>
          </a:xfrm>
        </p:spPr>
      </p:pic>
      <p:pic>
        <p:nvPicPr>
          <p:cNvPr id="3" name="Picture 3" descr="A circuit board&#10;&#10;Description generated with very high confidence">
            <a:extLst>
              <a:ext uri="{FF2B5EF4-FFF2-40B4-BE49-F238E27FC236}">
                <a16:creationId xmlns:a16="http://schemas.microsoft.com/office/drawing/2014/main" id="{AD63549F-7BFD-4BF4-ADF5-9EAFB2A36CFD}"/>
              </a:ext>
            </a:extLst>
          </p:cNvPr>
          <p:cNvPicPr>
            <a:picLocks noChangeAspect="1"/>
          </p:cNvPicPr>
          <p:nvPr/>
        </p:nvPicPr>
        <p:blipFill>
          <a:blip r:embed="rId3"/>
          <a:stretch>
            <a:fillRect/>
          </a:stretch>
        </p:blipFill>
        <p:spPr>
          <a:xfrm>
            <a:off x="842513" y="1102630"/>
            <a:ext cx="5661803" cy="5587269"/>
          </a:xfrm>
          <a:prstGeom prst="rect">
            <a:avLst/>
          </a:prstGeom>
        </p:spPr>
      </p:pic>
    </p:spTree>
    <p:extLst>
      <p:ext uri="{BB962C8B-B14F-4D97-AF65-F5344CB8AC3E}">
        <p14:creationId xmlns:p14="http://schemas.microsoft.com/office/powerpoint/2010/main" val="12743814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6E86F-975E-4C7C-BFDD-FAFB43807209}"/>
              </a:ext>
            </a:extLst>
          </p:cNvPr>
          <p:cNvSpPr>
            <a:spLocks noGrp="1"/>
          </p:cNvSpPr>
          <p:nvPr>
            <p:ph type="title"/>
          </p:nvPr>
        </p:nvSpPr>
        <p:spPr/>
        <p:txBody>
          <a:bodyPr/>
          <a:lstStyle/>
          <a:p>
            <a:r>
              <a:rPr lang="en-US" dirty="0"/>
              <a:t>Final Board Revision 1.0</a:t>
            </a:r>
          </a:p>
        </p:txBody>
      </p:sp>
      <p:sp>
        <p:nvSpPr>
          <p:cNvPr id="3" name="Content Placeholder 2">
            <a:extLst>
              <a:ext uri="{FF2B5EF4-FFF2-40B4-BE49-F238E27FC236}">
                <a16:creationId xmlns:a16="http://schemas.microsoft.com/office/drawing/2014/main" id="{758320D8-09F6-4C89-BC46-0762B38C3D45}"/>
              </a:ext>
            </a:extLst>
          </p:cNvPr>
          <p:cNvSpPr>
            <a:spLocks noGrp="1"/>
          </p:cNvSpPr>
          <p:nvPr>
            <p:ph idx="1"/>
          </p:nvPr>
        </p:nvSpPr>
        <p:spPr>
          <a:xfrm>
            <a:off x="1072210" y="1664143"/>
            <a:ext cx="4568929" cy="4195481"/>
          </a:xfrm>
        </p:spPr>
        <p:txBody>
          <a:bodyPr vert="horz" lIns="91440" tIns="45720" rIns="91440" bIns="45720" rtlCol="0" anchor="t">
            <a:normAutofit lnSpcReduction="10000"/>
          </a:bodyPr>
          <a:lstStyle/>
          <a:p>
            <a:r>
              <a:rPr lang="en-US" dirty="0"/>
              <a:t>Board currently being tested.</a:t>
            </a:r>
          </a:p>
          <a:p>
            <a:r>
              <a:rPr lang="en-US" dirty="0"/>
              <a:t>Multiple test points for debugging purposes</a:t>
            </a:r>
          </a:p>
          <a:p>
            <a:r>
              <a:rPr lang="en-US" dirty="0"/>
              <a:t>Mains voltage isolated from the rest of the board.</a:t>
            </a:r>
          </a:p>
          <a:p>
            <a:r>
              <a:rPr lang="en-US" dirty="0"/>
              <a:t>Additional unused analog and digital pins added to reduce need of designing additional board in case change is desired. </a:t>
            </a:r>
          </a:p>
          <a:p>
            <a:r>
              <a:rPr lang="en-US" dirty="0"/>
              <a:t>Universal design will allow same board to work with thermostat, light-switch and outlet.</a:t>
            </a:r>
          </a:p>
          <a:p>
            <a:endParaRPr lang="en-US" dirty="0"/>
          </a:p>
          <a:p>
            <a:pPr marL="0" indent="0">
              <a:buNone/>
            </a:pPr>
            <a:endParaRPr lang="en-US" dirty="0"/>
          </a:p>
        </p:txBody>
      </p:sp>
      <p:pic>
        <p:nvPicPr>
          <p:cNvPr id="4" name="Picture 4" descr="A circuit board&#10;&#10;Description generated with high confidence">
            <a:extLst>
              <a:ext uri="{FF2B5EF4-FFF2-40B4-BE49-F238E27FC236}">
                <a16:creationId xmlns:a16="http://schemas.microsoft.com/office/drawing/2014/main" id="{2A92B67A-E386-4D08-A87B-9F2E08BFCE81}"/>
              </a:ext>
            </a:extLst>
          </p:cNvPr>
          <p:cNvPicPr>
            <a:picLocks noChangeAspect="1"/>
          </p:cNvPicPr>
          <p:nvPr/>
        </p:nvPicPr>
        <p:blipFill>
          <a:blip r:embed="rId2"/>
          <a:stretch>
            <a:fillRect/>
          </a:stretch>
        </p:blipFill>
        <p:spPr>
          <a:xfrm>
            <a:off x="5696337" y="1114114"/>
            <a:ext cx="6055567" cy="5562832"/>
          </a:xfrm>
          <a:prstGeom prst="rect">
            <a:avLst/>
          </a:prstGeom>
        </p:spPr>
      </p:pic>
    </p:spTree>
    <p:extLst>
      <p:ext uri="{BB962C8B-B14F-4D97-AF65-F5344CB8AC3E}">
        <p14:creationId xmlns:p14="http://schemas.microsoft.com/office/powerpoint/2010/main" val="33983201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BCA4D-105A-494C-984D-4D95CF37AE73}"/>
              </a:ext>
            </a:extLst>
          </p:cNvPr>
          <p:cNvSpPr>
            <a:spLocks noGrp="1"/>
          </p:cNvSpPr>
          <p:nvPr>
            <p:ph type="title"/>
          </p:nvPr>
        </p:nvSpPr>
        <p:spPr/>
        <p:txBody>
          <a:bodyPr/>
          <a:lstStyle/>
          <a:p>
            <a:r>
              <a:rPr lang="en-US"/>
              <a:t>Budget</a:t>
            </a:r>
          </a:p>
        </p:txBody>
      </p:sp>
      <p:sp>
        <p:nvSpPr>
          <p:cNvPr id="7" name="TextBox 6">
            <a:extLst>
              <a:ext uri="{FF2B5EF4-FFF2-40B4-BE49-F238E27FC236}">
                <a16:creationId xmlns:a16="http://schemas.microsoft.com/office/drawing/2014/main" id="{F91D3A7C-BC8E-4C8C-9A09-6DDD71441F5F}"/>
              </a:ext>
            </a:extLst>
          </p:cNvPr>
          <p:cNvSpPr txBox="1"/>
          <p:nvPr/>
        </p:nvSpPr>
        <p:spPr>
          <a:xfrm>
            <a:off x="646111" y="2248270"/>
            <a:ext cx="5690587" cy="923330"/>
          </a:xfrm>
          <a:prstGeom prst="rect">
            <a:avLst/>
          </a:prstGeom>
          <a:noFill/>
        </p:spPr>
        <p:txBody>
          <a:bodyPr wrap="square" rtlCol="0">
            <a:spAutoFit/>
          </a:bodyPr>
          <a:lstStyle/>
          <a:p>
            <a:endParaRPr lang="en-US"/>
          </a:p>
          <a:p>
            <a:pPr marL="285750" indent="-285750">
              <a:buFont typeface="Arial" panose="020B0604020202020204" pitchFamily="34" charset="0"/>
              <a:buChar char="•"/>
            </a:pPr>
            <a:endParaRPr lang="en-US"/>
          </a:p>
          <a:p>
            <a:endParaRPr lang="en-US"/>
          </a:p>
        </p:txBody>
      </p:sp>
      <p:graphicFrame>
        <p:nvGraphicFramePr>
          <p:cNvPr id="3" name="Table 3">
            <a:extLst>
              <a:ext uri="{FF2B5EF4-FFF2-40B4-BE49-F238E27FC236}">
                <a16:creationId xmlns:a16="http://schemas.microsoft.com/office/drawing/2014/main" id="{44986487-BF70-4927-AFAB-0481E1D34D83}"/>
              </a:ext>
            </a:extLst>
          </p:cNvPr>
          <p:cNvGraphicFramePr>
            <a:graphicFrameLocks noGrp="1"/>
          </p:cNvGraphicFramePr>
          <p:nvPr>
            <p:ph idx="1"/>
            <p:extLst>
              <p:ext uri="{D42A27DB-BD31-4B8C-83A1-F6EECF244321}">
                <p14:modId xmlns:p14="http://schemas.microsoft.com/office/powerpoint/2010/main" val="2006303577"/>
              </p:ext>
            </p:extLst>
          </p:nvPr>
        </p:nvGraphicFramePr>
        <p:xfrm>
          <a:off x="1197258" y="1311514"/>
          <a:ext cx="8947148" cy="4886938"/>
        </p:xfrm>
        <a:graphic>
          <a:graphicData uri="http://schemas.openxmlformats.org/drawingml/2006/table">
            <a:tbl>
              <a:tblPr firstRow="1" bandRow="1">
                <a:tableStyleId>{5C22544A-7EE6-4342-B048-85BDC9FD1C3A}</a:tableStyleId>
              </a:tblPr>
              <a:tblGrid>
                <a:gridCol w="2236787">
                  <a:extLst>
                    <a:ext uri="{9D8B030D-6E8A-4147-A177-3AD203B41FA5}">
                      <a16:colId xmlns:a16="http://schemas.microsoft.com/office/drawing/2014/main" val="3395927114"/>
                    </a:ext>
                  </a:extLst>
                </a:gridCol>
                <a:gridCol w="2236787">
                  <a:extLst>
                    <a:ext uri="{9D8B030D-6E8A-4147-A177-3AD203B41FA5}">
                      <a16:colId xmlns:a16="http://schemas.microsoft.com/office/drawing/2014/main" val="135948775"/>
                    </a:ext>
                  </a:extLst>
                </a:gridCol>
                <a:gridCol w="2236787">
                  <a:extLst>
                    <a:ext uri="{9D8B030D-6E8A-4147-A177-3AD203B41FA5}">
                      <a16:colId xmlns:a16="http://schemas.microsoft.com/office/drawing/2014/main" val="4252941957"/>
                    </a:ext>
                  </a:extLst>
                </a:gridCol>
                <a:gridCol w="2236787">
                  <a:extLst>
                    <a:ext uri="{9D8B030D-6E8A-4147-A177-3AD203B41FA5}">
                      <a16:colId xmlns:a16="http://schemas.microsoft.com/office/drawing/2014/main" val="4091294115"/>
                    </a:ext>
                  </a:extLst>
                </a:gridCol>
              </a:tblGrid>
              <a:tr h="370840">
                <a:tc>
                  <a:txBody>
                    <a:bodyPr/>
                    <a:lstStyle/>
                    <a:p>
                      <a:pPr>
                        <a:buNone/>
                      </a:pPr>
                      <a:r>
                        <a:rPr lang="en-US"/>
                        <a:t>Component</a:t>
                      </a:r>
                    </a:p>
                  </a:txBody>
                  <a:tcPr/>
                </a:tc>
                <a:tc>
                  <a:txBody>
                    <a:bodyPr/>
                    <a:lstStyle/>
                    <a:p>
                      <a:pPr>
                        <a:buNone/>
                      </a:pPr>
                      <a:r>
                        <a:rPr lang="en-US"/>
                        <a:t>Quantity</a:t>
                      </a:r>
                    </a:p>
                  </a:txBody>
                  <a:tcPr/>
                </a:tc>
                <a:tc>
                  <a:txBody>
                    <a:bodyPr/>
                    <a:lstStyle/>
                    <a:p>
                      <a:pPr>
                        <a:buNone/>
                      </a:pPr>
                      <a:r>
                        <a:rPr lang="en-US"/>
                        <a:t>Cost Per Item</a:t>
                      </a:r>
                    </a:p>
                  </a:txBody>
                  <a:tcPr/>
                </a:tc>
                <a:tc>
                  <a:txBody>
                    <a:bodyPr/>
                    <a:lstStyle/>
                    <a:p>
                      <a:pPr>
                        <a:buNone/>
                      </a:pPr>
                      <a:r>
                        <a:rPr lang="en-US"/>
                        <a:t>Total</a:t>
                      </a:r>
                    </a:p>
                  </a:txBody>
                  <a:tcPr/>
                </a:tc>
                <a:extLst>
                  <a:ext uri="{0D108BD9-81ED-4DB2-BD59-A6C34878D82A}">
                    <a16:rowId xmlns:a16="http://schemas.microsoft.com/office/drawing/2014/main" val="113102352"/>
                  </a:ext>
                </a:extLst>
              </a:tr>
              <a:tr h="370839">
                <a:tc>
                  <a:txBody>
                    <a:bodyPr/>
                    <a:lstStyle/>
                    <a:p>
                      <a:pPr lvl="0">
                        <a:buNone/>
                      </a:pPr>
                      <a:r>
                        <a:rPr lang="en-US"/>
                        <a:t>Arduino Boards</a:t>
                      </a:r>
                    </a:p>
                  </a:txBody>
                  <a:tcPr/>
                </a:tc>
                <a:tc>
                  <a:txBody>
                    <a:bodyPr/>
                    <a:lstStyle/>
                    <a:p>
                      <a:pPr lvl="0">
                        <a:buNone/>
                      </a:pPr>
                      <a:r>
                        <a:rPr lang="en-US"/>
                        <a:t>4</a:t>
                      </a:r>
                    </a:p>
                  </a:txBody>
                  <a:tcPr/>
                </a:tc>
                <a:tc>
                  <a:txBody>
                    <a:bodyPr/>
                    <a:lstStyle/>
                    <a:p>
                      <a:pPr lvl="0">
                        <a:buNone/>
                      </a:pPr>
                      <a:r>
                        <a:rPr lang="en-US"/>
                        <a:t>$30</a:t>
                      </a:r>
                    </a:p>
                  </a:txBody>
                  <a:tcPr/>
                </a:tc>
                <a:tc>
                  <a:txBody>
                    <a:bodyPr/>
                    <a:lstStyle/>
                    <a:p>
                      <a:pPr lvl="0">
                        <a:buNone/>
                      </a:pPr>
                      <a:r>
                        <a:rPr lang="en-US"/>
                        <a:t>$120</a:t>
                      </a:r>
                    </a:p>
                  </a:txBody>
                  <a:tcPr/>
                </a:tc>
                <a:extLst>
                  <a:ext uri="{0D108BD9-81ED-4DB2-BD59-A6C34878D82A}">
                    <a16:rowId xmlns:a16="http://schemas.microsoft.com/office/drawing/2014/main" val="1453980662"/>
                  </a:ext>
                </a:extLst>
              </a:tr>
              <a:tr h="370838">
                <a:tc>
                  <a:txBody>
                    <a:bodyPr/>
                    <a:lstStyle/>
                    <a:p>
                      <a:pPr lvl="0">
                        <a:buNone/>
                      </a:pPr>
                      <a:r>
                        <a:rPr lang="en-US"/>
                        <a:t>MCU</a:t>
                      </a:r>
                    </a:p>
                  </a:txBody>
                  <a:tcPr/>
                </a:tc>
                <a:tc>
                  <a:txBody>
                    <a:bodyPr/>
                    <a:lstStyle/>
                    <a:p>
                      <a:pPr lvl="0">
                        <a:buNone/>
                      </a:pPr>
                      <a:r>
                        <a:rPr lang="en-US"/>
                        <a:t>5</a:t>
                      </a:r>
                    </a:p>
                  </a:txBody>
                  <a:tcPr/>
                </a:tc>
                <a:tc>
                  <a:txBody>
                    <a:bodyPr/>
                    <a:lstStyle/>
                    <a:p>
                      <a:pPr lvl="0">
                        <a:buNone/>
                      </a:pPr>
                      <a:r>
                        <a:rPr lang="en-US"/>
                        <a:t>$14</a:t>
                      </a:r>
                    </a:p>
                  </a:txBody>
                  <a:tcPr/>
                </a:tc>
                <a:tc>
                  <a:txBody>
                    <a:bodyPr/>
                    <a:lstStyle/>
                    <a:p>
                      <a:pPr lvl="0">
                        <a:buNone/>
                      </a:pPr>
                      <a:r>
                        <a:rPr lang="en-US"/>
                        <a:t>$55</a:t>
                      </a:r>
                    </a:p>
                  </a:txBody>
                  <a:tcPr/>
                </a:tc>
                <a:extLst>
                  <a:ext uri="{0D108BD9-81ED-4DB2-BD59-A6C34878D82A}">
                    <a16:rowId xmlns:a16="http://schemas.microsoft.com/office/drawing/2014/main" val="3876722434"/>
                  </a:ext>
                </a:extLst>
              </a:tr>
              <a:tr h="370837">
                <a:tc>
                  <a:txBody>
                    <a:bodyPr/>
                    <a:lstStyle/>
                    <a:p>
                      <a:pPr lvl="0">
                        <a:buNone/>
                      </a:pPr>
                      <a:r>
                        <a:rPr lang="en-US"/>
                        <a:t>ESP Module</a:t>
                      </a:r>
                    </a:p>
                  </a:txBody>
                  <a:tcPr/>
                </a:tc>
                <a:tc>
                  <a:txBody>
                    <a:bodyPr/>
                    <a:lstStyle/>
                    <a:p>
                      <a:pPr lvl="0">
                        <a:buNone/>
                      </a:pPr>
                      <a:r>
                        <a:rPr lang="en-US"/>
                        <a:t>5</a:t>
                      </a:r>
                    </a:p>
                  </a:txBody>
                  <a:tcPr/>
                </a:tc>
                <a:tc>
                  <a:txBody>
                    <a:bodyPr/>
                    <a:lstStyle/>
                    <a:p>
                      <a:pPr lvl="0">
                        <a:buNone/>
                      </a:pPr>
                      <a:r>
                        <a:rPr lang="en-US"/>
                        <a:t>$3</a:t>
                      </a:r>
                    </a:p>
                  </a:txBody>
                  <a:tcPr/>
                </a:tc>
                <a:tc>
                  <a:txBody>
                    <a:bodyPr/>
                    <a:lstStyle/>
                    <a:p>
                      <a:pPr lvl="0">
                        <a:buNone/>
                      </a:pPr>
                      <a:r>
                        <a:rPr lang="en-US"/>
                        <a:t>$15</a:t>
                      </a:r>
                    </a:p>
                  </a:txBody>
                  <a:tcPr/>
                </a:tc>
                <a:extLst>
                  <a:ext uri="{0D108BD9-81ED-4DB2-BD59-A6C34878D82A}">
                    <a16:rowId xmlns:a16="http://schemas.microsoft.com/office/drawing/2014/main" val="641350349"/>
                  </a:ext>
                </a:extLst>
              </a:tr>
              <a:tr h="370836">
                <a:tc>
                  <a:txBody>
                    <a:bodyPr/>
                    <a:lstStyle/>
                    <a:p>
                      <a:pPr lvl="0">
                        <a:buNone/>
                      </a:pPr>
                      <a:r>
                        <a:rPr lang="en-US"/>
                        <a:t>Prototype Items</a:t>
                      </a:r>
                    </a:p>
                  </a:txBody>
                  <a:tcPr/>
                </a:tc>
                <a:tc>
                  <a:txBody>
                    <a:bodyPr/>
                    <a:lstStyle/>
                    <a:p>
                      <a:pPr lvl="0">
                        <a:buNone/>
                      </a:pPr>
                      <a:r>
                        <a:rPr lang="en-US"/>
                        <a:t>Varied</a:t>
                      </a:r>
                    </a:p>
                  </a:txBody>
                  <a:tcPr/>
                </a:tc>
                <a:tc>
                  <a:txBody>
                    <a:bodyPr/>
                    <a:lstStyle/>
                    <a:p>
                      <a:pPr lvl="0">
                        <a:buNone/>
                      </a:pPr>
                      <a:r>
                        <a:rPr lang="en-US"/>
                        <a:t>Varied</a:t>
                      </a:r>
                    </a:p>
                  </a:txBody>
                  <a:tcPr/>
                </a:tc>
                <a:tc>
                  <a:txBody>
                    <a:bodyPr/>
                    <a:lstStyle/>
                    <a:p>
                      <a:pPr lvl="0">
                        <a:buNone/>
                      </a:pPr>
                      <a:r>
                        <a:rPr lang="en-US"/>
                        <a:t>$150</a:t>
                      </a:r>
                    </a:p>
                  </a:txBody>
                  <a:tcPr/>
                </a:tc>
                <a:extLst>
                  <a:ext uri="{0D108BD9-81ED-4DB2-BD59-A6C34878D82A}">
                    <a16:rowId xmlns:a16="http://schemas.microsoft.com/office/drawing/2014/main" val="891212832"/>
                  </a:ext>
                </a:extLst>
              </a:tr>
              <a:tr h="370836">
                <a:tc>
                  <a:txBody>
                    <a:bodyPr/>
                    <a:lstStyle/>
                    <a:p>
                      <a:pPr lvl="0">
                        <a:buNone/>
                      </a:pPr>
                      <a:r>
                        <a:rPr lang="en-US"/>
                        <a:t>PCBs</a:t>
                      </a:r>
                    </a:p>
                  </a:txBody>
                  <a:tcPr/>
                </a:tc>
                <a:tc>
                  <a:txBody>
                    <a:bodyPr/>
                    <a:lstStyle/>
                    <a:p>
                      <a:pPr lvl="0">
                        <a:buNone/>
                      </a:pPr>
                      <a:r>
                        <a:rPr lang="en-US"/>
                        <a:t>2 Sets</a:t>
                      </a:r>
                    </a:p>
                  </a:txBody>
                  <a:tcPr/>
                </a:tc>
                <a:tc>
                  <a:txBody>
                    <a:bodyPr/>
                    <a:lstStyle/>
                    <a:p>
                      <a:pPr lvl="0">
                        <a:buNone/>
                      </a:pPr>
                      <a:r>
                        <a:rPr lang="en-US"/>
                        <a:t>$30</a:t>
                      </a:r>
                    </a:p>
                  </a:txBody>
                  <a:tcPr/>
                </a:tc>
                <a:tc>
                  <a:txBody>
                    <a:bodyPr/>
                    <a:lstStyle/>
                    <a:p>
                      <a:pPr lvl="0">
                        <a:buNone/>
                      </a:pPr>
                      <a:r>
                        <a:rPr lang="en-US"/>
                        <a:t>$60</a:t>
                      </a:r>
                    </a:p>
                  </a:txBody>
                  <a:tcPr/>
                </a:tc>
                <a:extLst>
                  <a:ext uri="{0D108BD9-81ED-4DB2-BD59-A6C34878D82A}">
                    <a16:rowId xmlns:a16="http://schemas.microsoft.com/office/drawing/2014/main" val="2968450805"/>
                  </a:ext>
                </a:extLst>
              </a:tr>
              <a:tr h="370836">
                <a:tc>
                  <a:txBody>
                    <a:bodyPr/>
                    <a:lstStyle/>
                    <a:p>
                      <a:pPr lvl="0">
                        <a:buNone/>
                      </a:pPr>
                      <a:r>
                        <a:rPr lang="en-US"/>
                        <a:t>Voltage Transformer</a:t>
                      </a:r>
                    </a:p>
                  </a:txBody>
                  <a:tcPr/>
                </a:tc>
                <a:tc>
                  <a:txBody>
                    <a:bodyPr/>
                    <a:lstStyle/>
                    <a:p>
                      <a:pPr lvl="0">
                        <a:buNone/>
                      </a:pPr>
                      <a:r>
                        <a:rPr lang="en-US"/>
                        <a:t>3</a:t>
                      </a:r>
                    </a:p>
                  </a:txBody>
                  <a:tcPr/>
                </a:tc>
                <a:tc>
                  <a:txBody>
                    <a:bodyPr/>
                    <a:lstStyle/>
                    <a:p>
                      <a:pPr lvl="0">
                        <a:buNone/>
                      </a:pPr>
                      <a:r>
                        <a:rPr lang="en-US"/>
                        <a:t>$12</a:t>
                      </a:r>
                    </a:p>
                  </a:txBody>
                  <a:tcPr/>
                </a:tc>
                <a:tc>
                  <a:txBody>
                    <a:bodyPr/>
                    <a:lstStyle/>
                    <a:p>
                      <a:pPr lvl="0">
                        <a:buNone/>
                      </a:pPr>
                      <a:r>
                        <a:rPr lang="en-US"/>
                        <a:t>$36</a:t>
                      </a:r>
                    </a:p>
                  </a:txBody>
                  <a:tcPr/>
                </a:tc>
                <a:extLst>
                  <a:ext uri="{0D108BD9-81ED-4DB2-BD59-A6C34878D82A}">
                    <a16:rowId xmlns:a16="http://schemas.microsoft.com/office/drawing/2014/main" val="2576219517"/>
                  </a:ext>
                </a:extLst>
              </a:tr>
              <a:tr h="370836">
                <a:tc>
                  <a:txBody>
                    <a:bodyPr/>
                    <a:lstStyle/>
                    <a:p>
                      <a:pPr lvl="0">
                        <a:buNone/>
                      </a:pPr>
                      <a:r>
                        <a:rPr lang="en-US"/>
                        <a:t>Server Subscription</a:t>
                      </a:r>
                    </a:p>
                  </a:txBody>
                  <a:tcPr/>
                </a:tc>
                <a:tc>
                  <a:txBody>
                    <a:bodyPr/>
                    <a:lstStyle/>
                    <a:p>
                      <a:pPr lvl="0">
                        <a:buNone/>
                      </a:pPr>
                      <a:r>
                        <a:rPr lang="en-US"/>
                        <a:t>7 Months</a:t>
                      </a:r>
                    </a:p>
                  </a:txBody>
                  <a:tcPr/>
                </a:tc>
                <a:tc>
                  <a:txBody>
                    <a:bodyPr/>
                    <a:lstStyle/>
                    <a:p>
                      <a:pPr lvl="0">
                        <a:buNone/>
                      </a:pPr>
                      <a:r>
                        <a:rPr lang="en-US"/>
                        <a:t>$5</a:t>
                      </a:r>
                    </a:p>
                  </a:txBody>
                  <a:tcPr/>
                </a:tc>
                <a:tc>
                  <a:txBody>
                    <a:bodyPr/>
                    <a:lstStyle/>
                    <a:p>
                      <a:pPr lvl="0">
                        <a:buNone/>
                      </a:pPr>
                      <a:r>
                        <a:rPr lang="en-US"/>
                        <a:t>$35</a:t>
                      </a:r>
                    </a:p>
                  </a:txBody>
                  <a:tcPr/>
                </a:tc>
                <a:extLst>
                  <a:ext uri="{0D108BD9-81ED-4DB2-BD59-A6C34878D82A}">
                    <a16:rowId xmlns:a16="http://schemas.microsoft.com/office/drawing/2014/main" val="3830851399"/>
                  </a:ext>
                </a:extLst>
              </a:tr>
              <a:tr h="370836">
                <a:tc>
                  <a:txBody>
                    <a:bodyPr/>
                    <a:lstStyle/>
                    <a:p>
                      <a:pPr lvl="0">
                        <a:buNone/>
                      </a:pPr>
                      <a:r>
                        <a:rPr lang="en-US"/>
                        <a:t>5V USB PSU</a:t>
                      </a:r>
                    </a:p>
                  </a:txBody>
                  <a:tcPr/>
                </a:tc>
                <a:tc>
                  <a:txBody>
                    <a:bodyPr/>
                    <a:lstStyle/>
                    <a:p>
                      <a:pPr lvl="0">
                        <a:buNone/>
                      </a:pPr>
                      <a:r>
                        <a:rPr lang="en-US"/>
                        <a:t>3</a:t>
                      </a:r>
                    </a:p>
                  </a:txBody>
                  <a:tcPr/>
                </a:tc>
                <a:tc>
                  <a:txBody>
                    <a:bodyPr/>
                    <a:lstStyle/>
                    <a:p>
                      <a:pPr lvl="0">
                        <a:buNone/>
                      </a:pPr>
                      <a:r>
                        <a:rPr lang="en-US"/>
                        <a:t>$5</a:t>
                      </a:r>
                    </a:p>
                  </a:txBody>
                  <a:tcPr/>
                </a:tc>
                <a:tc>
                  <a:txBody>
                    <a:bodyPr/>
                    <a:lstStyle/>
                    <a:p>
                      <a:pPr lvl="0">
                        <a:buNone/>
                      </a:pPr>
                      <a:r>
                        <a:rPr lang="en-US"/>
                        <a:t>$15</a:t>
                      </a:r>
                    </a:p>
                  </a:txBody>
                  <a:tcPr/>
                </a:tc>
                <a:extLst>
                  <a:ext uri="{0D108BD9-81ED-4DB2-BD59-A6C34878D82A}">
                    <a16:rowId xmlns:a16="http://schemas.microsoft.com/office/drawing/2014/main" val="2724142019"/>
                  </a:ext>
                </a:extLst>
              </a:tr>
              <a:tr h="370836">
                <a:tc>
                  <a:txBody>
                    <a:bodyPr/>
                    <a:lstStyle/>
                    <a:p>
                      <a:pPr lvl="0">
                        <a:buNone/>
                      </a:pPr>
                      <a:r>
                        <a:rPr lang="en-US"/>
                        <a:t>Presentation Materials</a:t>
                      </a:r>
                    </a:p>
                  </a:txBody>
                  <a:tcPr/>
                </a:tc>
                <a:tc>
                  <a:txBody>
                    <a:bodyPr/>
                    <a:lstStyle/>
                    <a:p>
                      <a:pPr lvl="0">
                        <a:buNone/>
                      </a:pPr>
                      <a:r>
                        <a:rPr lang="en-US"/>
                        <a:t>Varied</a:t>
                      </a:r>
                    </a:p>
                  </a:txBody>
                  <a:tcPr/>
                </a:tc>
                <a:tc>
                  <a:txBody>
                    <a:bodyPr/>
                    <a:lstStyle/>
                    <a:p>
                      <a:pPr lvl="0">
                        <a:buNone/>
                      </a:pPr>
                      <a:r>
                        <a:rPr lang="en-US"/>
                        <a:t>Varied</a:t>
                      </a:r>
                    </a:p>
                  </a:txBody>
                  <a:tcPr/>
                </a:tc>
                <a:tc>
                  <a:txBody>
                    <a:bodyPr/>
                    <a:lstStyle/>
                    <a:p>
                      <a:pPr lvl="0">
                        <a:buNone/>
                      </a:pPr>
                      <a:r>
                        <a:rPr lang="en-US"/>
                        <a:t>$50</a:t>
                      </a:r>
                    </a:p>
                  </a:txBody>
                  <a:tcPr/>
                </a:tc>
                <a:extLst>
                  <a:ext uri="{0D108BD9-81ED-4DB2-BD59-A6C34878D82A}">
                    <a16:rowId xmlns:a16="http://schemas.microsoft.com/office/drawing/2014/main" val="4280258082"/>
                  </a:ext>
                </a:extLst>
              </a:tr>
              <a:tr h="370836">
                <a:tc>
                  <a:txBody>
                    <a:bodyPr/>
                    <a:lstStyle/>
                    <a:p>
                      <a:pPr lvl="0">
                        <a:buNone/>
                      </a:pPr>
                      <a:r>
                        <a:rPr lang="en-US"/>
                        <a:t>Total</a:t>
                      </a:r>
                    </a:p>
                  </a:txBody>
                  <a:tcPr/>
                </a:tc>
                <a:tc>
                  <a:txBody>
                    <a:bodyPr/>
                    <a:lstStyle/>
                    <a:p>
                      <a:pPr lvl="0">
                        <a:buNone/>
                      </a:pPr>
                      <a:r>
                        <a:rPr lang="en-US"/>
                        <a:t>-</a:t>
                      </a:r>
                    </a:p>
                  </a:txBody>
                  <a:tcPr/>
                </a:tc>
                <a:tc>
                  <a:txBody>
                    <a:bodyPr/>
                    <a:lstStyle/>
                    <a:p>
                      <a:pPr lvl="0">
                        <a:buNone/>
                      </a:pPr>
                      <a:r>
                        <a:rPr lang="en-US"/>
                        <a:t>-</a:t>
                      </a:r>
                    </a:p>
                  </a:txBody>
                  <a:tcPr/>
                </a:tc>
                <a:tc>
                  <a:txBody>
                    <a:bodyPr/>
                    <a:lstStyle/>
                    <a:p>
                      <a:pPr lvl="0">
                        <a:buNone/>
                      </a:pPr>
                      <a:r>
                        <a:rPr lang="en-US"/>
                        <a:t>$562</a:t>
                      </a:r>
                    </a:p>
                  </a:txBody>
                  <a:tcPr/>
                </a:tc>
                <a:extLst>
                  <a:ext uri="{0D108BD9-81ED-4DB2-BD59-A6C34878D82A}">
                    <a16:rowId xmlns:a16="http://schemas.microsoft.com/office/drawing/2014/main" val="878953962"/>
                  </a:ext>
                </a:extLst>
              </a:tr>
            </a:tbl>
          </a:graphicData>
        </a:graphic>
      </p:graphicFrame>
    </p:spTree>
    <p:extLst>
      <p:ext uri="{BB962C8B-B14F-4D97-AF65-F5344CB8AC3E}">
        <p14:creationId xmlns:p14="http://schemas.microsoft.com/office/powerpoint/2010/main" val="26064486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8BD1C-470E-47C8-B67C-F69406043E1F}"/>
              </a:ext>
            </a:extLst>
          </p:cNvPr>
          <p:cNvSpPr>
            <a:spLocks noGrp="1"/>
          </p:cNvSpPr>
          <p:nvPr>
            <p:ph type="title"/>
          </p:nvPr>
        </p:nvSpPr>
        <p:spPr/>
        <p:txBody>
          <a:bodyPr/>
          <a:lstStyle/>
          <a:p>
            <a:r>
              <a:rPr lang="en-US"/>
              <a:t>Duke Sponsorship</a:t>
            </a:r>
          </a:p>
        </p:txBody>
      </p:sp>
      <p:sp>
        <p:nvSpPr>
          <p:cNvPr id="3" name="Content Placeholder 2">
            <a:extLst>
              <a:ext uri="{FF2B5EF4-FFF2-40B4-BE49-F238E27FC236}">
                <a16:creationId xmlns:a16="http://schemas.microsoft.com/office/drawing/2014/main" id="{21163D1E-5D64-464A-ACEC-8BE633C448F3}"/>
              </a:ext>
            </a:extLst>
          </p:cNvPr>
          <p:cNvSpPr>
            <a:spLocks noGrp="1"/>
          </p:cNvSpPr>
          <p:nvPr>
            <p:ph idx="1"/>
          </p:nvPr>
        </p:nvSpPr>
        <p:spPr>
          <a:xfrm>
            <a:off x="1103312" y="2052918"/>
            <a:ext cx="6316076" cy="4195481"/>
          </a:xfrm>
        </p:spPr>
        <p:txBody>
          <a:bodyPr vert="horz" lIns="91440" tIns="45720" rIns="91440" bIns="45720" rtlCol="0" anchor="t">
            <a:normAutofit/>
          </a:bodyPr>
          <a:lstStyle/>
          <a:p>
            <a:r>
              <a:rPr lang="en-US"/>
              <a:t>Currently awaiting further information regarding Duke Energy Sponsorship</a:t>
            </a:r>
          </a:p>
          <a:p>
            <a:r>
              <a:rPr lang="en-US"/>
              <a:t>As our project is based around energy conservation we believe this will be very in line with what Duke is looking for in a project</a:t>
            </a:r>
          </a:p>
        </p:txBody>
      </p:sp>
      <p:pic>
        <p:nvPicPr>
          <p:cNvPr id="6" name="Picture 6" descr="A picture containing tableware&#10;&#10;Description generated with high confidence">
            <a:extLst>
              <a:ext uri="{FF2B5EF4-FFF2-40B4-BE49-F238E27FC236}">
                <a16:creationId xmlns:a16="http://schemas.microsoft.com/office/drawing/2014/main" id="{8BDDC593-09AA-4BC7-850D-1572F450ABB3}"/>
              </a:ext>
            </a:extLst>
          </p:cNvPr>
          <p:cNvPicPr>
            <a:picLocks noChangeAspect="1"/>
          </p:cNvPicPr>
          <p:nvPr/>
        </p:nvPicPr>
        <p:blipFill>
          <a:blip r:embed="rId2"/>
          <a:stretch>
            <a:fillRect/>
          </a:stretch>
        </p:blipFill>
        <p:spPr>
          <a:xfrm>
            <a:off x="7480127" y="1236181"/>
            <a:ext cx="4434213" cy="1629911"/>
          </a:xfrm>
          <a:prstGeom prst="rect">
            <a:avLst/>
          </a:prstGeom>
        </p:spPr>
      </p:pic>
    </p:spTree>
    <p:extLst>
      <p:ext uri="{BB962C8B-B14F-4D97-AF65-F5344CB8AC3E}">
        <p14:creationId xmlns:p14="http://schemas.microsoft.com/office/powerpoint/2010/main" val="38090209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56C12-020E-4660-B292-E1229F7739D2}"/>
              </a:ext>
            </a:extLst>
          </p:cNvPr>
          <p:cNvSpPr>
            <a:spLocks noGrp="1"/>
          </p:cNvSpPr>
          <p:nvPr>
            <p:ph type="title"/>
          </p:nvPr>
        </p:nvSpPr>
        <p:spPr/>
        <p:txBody>
          <a:bodyPr/>
          <a:lstStyle/>
          <a:p>
            <a:r>
              <a:rPr lang="en-US"/>
              <a:t>Overall Progress</a:t>
            </a:r>
          </a:p>
        </p:txBody>
      </p:sp>
      <p:graphicFrame>
        <p:nvGraphicFramePr>
          <p:cNvPr id="8" name="Content Placeholder 7">
            <a:extLst>
              <a:ext uri="{FF2B5EF4-FFF2-40B4-BE49-F238E27FC236}">
                <a16:creationId xmlns:a16="http://schemas.microsoft.com/office/drawing/2014/main" id="{9AD761DA-E4C8-468B-A2F7-4A54E7AF7FE5}"/>
              </a:ext>
            </a:extLst>
          </p:cNvPr>
          <p:cNvGraphicFramePr>
            <a:graphicFrameLocks noGrp="1"/>
          </p:cNvGraphicFramePr>
          <p:nvPr>
            <p:ph idx="1"/>
            <p:extLst>
              <p:ext uri="{D42A27DB-BD31-4B8C-83A1-F6EECF244321}">
                <p14:modId xmlns:p14="http://schemas.microsoft.com/office/powerpoint/2010/main" val="2781355229"/>
              </p:ext>
            </p:extLst>
          </p:nvPr>
        </p:nvGraphicFramePr>
        <p:xfrm>
          <a:off x="373216" y="2052638"/>
          <a:ext cx="11039422" cy="41957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824059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DE9D5-FEE4-464B-9E30-27158D5655EA}"/>
              </a:ext>
            </a:extLst>
          </p:cNvPr>
          <p:cNvSpPr>
            <a:spLocks noGrp="1"/>
          </p:cNvSpPr>
          <p:nvPr>
            <p:ph type="title"/>
          </p:nvPr>
        </p:nvSpPr>
        <p:spPr/>
        <p:txBody>
          <a:bodyPr/>
          <a:lstStyle/>
          <a:p>
            <a:r>
              <a:rPr lang="en-US"/>
              <a:t>Work Distribution</a:t>
            </a:r>
          </a:p>
        </p:txBody>
      </p:sp>
      <p:graphicFrame>
        <p:nvGraphicFramePr>
          <p:cNvPr id="6" name="Table 6">
            <a:extLst>
              <a:ext uri="{FF2B5EF4-FFF2-40B4-BE49-F238E27FC236}">
                <a16:creationId xmlns:a16="http://schemas.microsoft.com/office/drawing/2014/main" id="{5840D05A-D533-4BC6-BEDF-36057F249002}"/>
              </a:ext>
            </a:extLst>
          </p:cNvPr>
          <p:cNvGraphicFramePr>
            <a:graphicFrameLocks noGrp="1"/>
          </p:cNvGraphicFramePr>
          <p:nvPr>
            <p:ph idx="1"/>
            <p:extLst>
              <p:ext uri="{D42A27DB-BD31-4B8C-83A1-F6EECF244321}">
                <p14:modId xmlns:p14="http://schemas.microsoft.com/office/powerpoint/2010/main" val="1976240770"/>
              </p:ext>
            </p:extLst>
          </p:nvPr>
        </p:nvGraphicFramePr>
        <p:xfrm>
          <a:off x="1381125" y="1447800"/>
          <a:ext cx="9372214" cy="2774479"/>
        </p:xfrm>
        <a:graphic>
          <a:graphicData uri="http://schemas.openxmlformats.org/drawingml/2006/table">
            <a:tbl>
              <a:tblPr bandRow="1">
                <a:tableStyleId>{5C22544A-7EE6-4342-B048-85BDC9FD1C3A}</a:tableStyleId>
              </a:tblPr>
              <a:tblGrid>
                <a:gridCol w="1295398">
                  <a:extLst>
                    <a:ext uri="{9D8B030D-6E8A-4147-A177-3AD203B41FA5}">
                      <a16:colId xmlns:a16="http://schemas.microsoft.com/office/drawing/2014/main" val="378375241"/>
                    </a:ext>
                  </a:extLst>
                </a:gridCol>
                <a:gridCol w="1571625">
                  <a:extLst>
                    <a:ext uri="{9D8B030D-6E8A-4147-A177-3AD203B41FA5}">
                      <a16:colId xmlns:a16="http://schemas.microsoft.com/office/drawing/2014/main" val="1548240631"/>
                    </a:ext>
                  </a:extLst>
                </a:gridCol>
                <a:gridCol w="1523998">
                  <a:extLst>
                    <a:ext uri="{9D8B030D-6E8A-4147-A177-3AD203B41FA5}">
                      <a16:colId xmlns:a16="http://schemas.microsoft.com/office/drawing/2014/main" val="521385314"/>
                    </a:ext>
                  </a:extLst>
                </a:gridCol>
                <a:gridCol w="1114044">
                  <a:extLst>
                    <a:ext uri="{9D8B030D-6E8A-4147-A177-3AD203B41FA5}">
                      <a16:colId xmlns:a16="http://schemas.microsoft.com/office/drawing/2014/main" val="3125936867"/>
                    </a:ext>
                  </a:extLst>
                </a:gridCol>
                <a:gridCol w="1676400">
                  <a:extLst>
                    <a:ext uri="{9D8B030D-6E8A-4147-A177-3AD203B41FA5}">
                      <a16:colId xmlns:a16="http://schemas.microsoft.com/office/drawing/2014/main" val="3784079565"/>
                    </a:ext>
                  </a:extLst>
                </a:gridCol>
                <a:gridCol w="2190749">
                  <a:extLst>
                    <a:ext uri="{9D8B030D-6E8A-4147-A177-3AD203B41FA5}">
                      <a16:colId xmlns:a16="http://schemas.microsoft.com/office/drawing/2014/main" val="668547456"/>
                    </a:ext>
                  </a:extLst>
                </a:gridCol>
              </a:tblGrid>
              <a:tr h="869480">
                <a:tc>
                  <a:txBody>
                    <a:bodyPr/>
                    <a:lstStyle/>
                    <a:p>
                      <a:pPr lvl="0" algn="ctr">
                        <a:buNone/>
                      </a:pPr>
                      <a:endParaRPr lang="en-US"/>
                    </a:p>
                  </a:txBody>
                  <a:tcPr/>
                </a:tc>
                <a:tc>
                  <a:txBody>
                    <a:bodyPr/>
                    <a:lstStyle/>
                    <a:p>
                      <a:pPr lvl="0" algn="ctr">
                        <a:buNone/>
                      </a:pPr>
                      <a:r>
                        <a:rPr lang="en-US"/>
                        <a:t>Networking</a:t>
                      </a:r>
                    </a:p>
                  </a:txBody>
                  <a:tcPr/>
                </a:tc>
                <a:tc>
                  <a:txBody>
                    <a:bodyPr/>
                    <a:lstStyle/>
                    <a:p>
                      <a:pPr lvl="0" algn="ctr">
                        <a:buNone/>
                      </a:pPr>
                      <a:r>
                        <a:rPr lang="en-US"/>
                        <a:t>Embedded</a:t>
                      </a:r>
                    </a:p>
                    <a:p>
                      <a:pPr lvl="0" algn="ctr">
                        <a:buNone/>
                      </a:pPr>
                      <a:r>
                        <a:rPr lang="en-US"/>
                        <a:t>Design</a:t>
                      </a:r>
                    </a:p>
                  </a:txBody>
                  <a:tcPr/>
                </a:tc>
                <a:tc>
                  <a:txBody>
                    <a:bodyPr/>
                    <a:lstStyle/>
                    <a:p>
                      <a:pPr lvl="0" algn="ctr">
                        <a:buNone/>
                      </a:pPr>
                      <a:r>
                        <a:rPr lang="en-US"/>
                        <a:t>Analog Design</a:t>
                      </a:r>
                    </a:p>
                  </a:txBody>
                  <a:tcPr/>
                </a:tc>
                <a:tc>
                  <a:txBody>
                    <a:bodyPr/>
                    <a:lstStyle/>
                    <a:p>
                      <a:pPr lvl="0" algn="ctr">
                        <a:buNone/>
                      </a:pPr>
                      <a:r>
                        <a:rPr lang="en-US"/>
                        <a:t>PCB Design</a:t>
                      </a:r>
                    </a:p>
                  </a:txBody>
                  <a:tcPr/>
                </a:tc>
                <a:tc>
                  <a:txBody>
                    <a:bodyPr/>
                    <a:lstStyle/>
                    <a:p>
                      <a:pPr lvl="0" algn="ctr">
                        <a:buNone/>
                      </a:pPr>
                      <a:r>
                        <a:rPr lang="en-US"/>
                        <a:t>Prototype Testing</a:t>
                      </a:r>
                    </a:p>
                  </a:txBody>
                  <a:tcPr/>
                </a:tc>
                <a:extLst>
                  <a:ext uri="{0D108BD9-81ED-4DB2-BD59-A6C34878D82A}">
                    <a16:rowId xmlns:a16="http://schemas.microsoft.com/office/drawing/2014/main" val="2604757145"/>
                  </a:ext>
                </a:extLst>
              </a:tr>
              <a:tr h="457200">
                <a:tc>
                  <a:txBody>
                    <a:bodyPr/>
                    <a:lstStyle/>
                    <a:p>
                      <a:pPr algn="ctr">
                        <a:buNone/>
                      </a:pPr>
                      <a:r>
                        <a:rPr lang="en-US"/>
                        <a:t>Adam</a:t>
                      </a:r>
                    </a:p>
                  </a:txBody>
                  <a:tcPr/>
                </a:tc>
                <a:tc>
                  <a:txBody>
                    <a:bodyPr/>
                    <a:lstStyle/>
                    <a:p>
                      <a:pPr algn="ctr">
                        <a:buNone/>
                      </a:pPr>
                      <a:r>
                        <a:rPr lang="en-US"/>
                        <a:t>S</a:t>
                      </a:r>
                    </a:p>
                  </a:txBody>
                  <a:tcPr/>
                </a:tc>
                <a:tc>
                  <a:txBody>
                    <a:bodyPr/>
                    <a:lstStyle/>
                    <a:p>
                      <a:pPr algn="ctr">
                        <a:buNone/>
                      </a:pPr>
                      <a:r>
                        <a:rPr lang="en-US"/>
                        <a:t>P</a:t>
                      </a:r>
                    </a:p>
                  </a:txBody>
                  <a:tcPr/>
                </a:tc>
                <a:tc>
                  <a:txBody>
                    <a:bodyPr/>
                    <a:lstStyle/>
                    <a:p>
                      <a:pPr lvl="0" algn="ctr">
                        <a:buNone/>
                      </a:pPr>
                      <a:endParaRPr lang="en-US"/>
                    </a:p>
                  </a:txBody>
                  <a:tcPr/>
                </a:tc>
                <a:tc>
                  <a:txBody>
                    <a:bodyPr/>
                    <a:lstStyle/>
                    <a:p>
                      <a:pPr lvl="0" algn="ctr">
                        <a:buNone/>
                      </a:pPr>
                      <a:endParaRPr lang="en-US"/>
                    </a:p>
                  </a:txBody>
                  <a:tcPr/>
                </a:tc>
                <a:tc>
                  <a:txBody>
                    <a:bodyPr/>
                    <a:lstStyle/>
                    <a:p>
                      <a:pPr lvl="0" algn="ctr">
                        <a:buNone/>
                      </a:pPr>
                      <a:r>
                        <a:rPr lang="en-US"/>
                        <a:t>S</a:t>
                      </a:r>
                    </a:p>
                  </a:txBody>
                  <a:tcPr/>
                </a:tc>
                <a:extLst>
                  <a:ext uri="{0D108BD9-81ED-4DB2-BD59-A6C34878D82A}">
                    <a16:rowId xmlns:a16="http://schemas.microsoft.com/office/drawing/2014/main" val="940393741"/>
                  </a:ext>
                </a:extLst>
              </a:tr>
              <a:tr h="438149">
                <a:tc>
                  <a:txBody>
                    <a:bodyPr/>
                    <a:lstStyle/>
                    <a:p>
                      <a:pPr algn="ctr">
                        <a:buNone/>
                      </a:pPr>
                      <a:r>
                        <a:rPr lang="en-US"/>
                        <a:t>Anders</a:t>
                      </a:r>
                    </a:p>
                  </a:txBody>
                  <a:tcPr/>
                </a:tc>
                <a:tc>
                  <a:txBody>
                    <a:bodyPr/>
                    <a:lstStyle/>
                    <a:p>
                      <a:pPr algn="ctr">
                        <a:buNone/>
                      </a:pPr>
                      <a:endParaRPr lang="en-US"/>
                    </a:p>
                  </a:txBody>
                  <a:tcPr/>
                </a:tc>
                <a:tc>
                  <a:txBody>
                    <a:bodyPr/>
                    <a:lstStyle/>
                    <a:p>
                      <a:pPr algn="ctr">
                        <a:buNone/>
                      </a:pPr>
                      <a:endParaRPr lang="en-US"/>
                    </a:p>
                  </a:txBody>
                  <a:tcPr/>
                </a:tc>
                <a:tc>
                  <a:txBody>
                    <a:bodyPr/>
                    <a:lstStyle/>
                    <a:p>
                      <a:pPr lvl="0" algn="ctr">
                        <a:buNone/>
                      </a:pPr>
                      <a:r>
                        <a:rPr lang="en-US"/>
                        <a:t>P</a:t>
                      </a:r>
                    </a:p>
                  </a:txBody>
                  <a:tcPr/>
                </a:tc>
                <a:tc>
                  <a:txBody>
                    <a:bodyPr/>
                    <a:lstStyle/>
                    <a:p>
                      <a:pPr lvl="0" algn="ctr">
                        <a:buNone/>
                      </a:pPr>
                      <a:r>
                        <a:rPr lang="en-US"/>
                        <a:t>S</a:t>
                      </a:r>
                    </a:p>
                  </a:txBody>
                  <a:tcPr/>
                </a:tc>
                <a:tc>
                  <a:txBody>
                    <a:bodyPr/>
                    <a:lstStyle/>
                    <a:p>
                      <a:pPr lvl="0" algn="ctr">
                        <a:buNone/>
                      </a:pPr>
                      <a:r>
                        <a:rPr lang="en-US"/>
                        <a:t>P</a:t>
                      </a:r>
                    </a:p>
                  </a:txBody>
                  <a:tcPr/>
                </a:tc>
                <a:extLst>
                  <a:ext uri="{0D108BD9-81ED-4DB2-BD59-A6C34878D82A}">
                    <a16:rowId xmlns:a16="http://schemas.microsoft.com/office/drawing/2014/main" val="3862760906"/>
                  </a:ext>
                </a:extLst>
              </a:tr>
              <a:tr h="485775">
                <a:tc>
                  <a:txBody>
                    <a:bodyPr/>
                    <a:lstStyle/>
                    <a:p>
                      <a:pPr lvl="0" algn="ctr">
                        <a:buNone/>
                      </a:pPr>
                      <a:r>
                        <a:rPr lang="en-US"/>
                        <a:t>Jonathan</a:t>
                      </a:r>
                    </a:p>
                  </a:txBody>
                  <a:tcPr/>
                </a:tc>
                <a:tc>
                  <a:txBody>
                    <a:bodyPr/>
                    <a:lstStyle/>
                    <a:p>
                      <a:pPr lvl="0" algn="ctr">
                        <a:buNone/>
                      </a:pPr>
                      <a:r>
                        <a:rPr lang="en-US"/>
                        <a:t>P</a:t>
                      </a:r>
                    </a:p>
                  </a:txBody>
                  <a:tcPr/>
                </a:tc>
                <a:tc>
                  <a:txBody>
                    <a:bodyPr/>
                    <a:lstStyle/>
                    <a:p>
                      <a:pPr lvl="0" algn="ctr">
                        <a:buNone/>
                      </a:pPr>
                      <a:r>
                        <a:rPr lang="en-US"/>
                        <a:t>S</a:t>
                      </a:r>
                    </a:p>
                  </a:txBody>
                  <a:tcPr/>
                </a:tc>
                <a:tc>
                  <a:txBody>
                    <a:bodyPr/>
                    <a:lstStyle/>
                    <a:p>
                      <a:pPr lvl="0" algn="ctr">
                        <a:buNone/>
                      </a:pPr>
                      <a:endParaRPr lang="en-US"/>
                    </a:p>
                  </a:txBody>
                  <a:tcPr/>
                </a:tc>
                <a:tc>
                  <a:txBody>
                    <a:bodyPr/>
                    <a:lstStyle/>
                    <a:p>
                      <a:pPr lvl="0" algn="ctr">
                        <a:buNone/>
                      </a:pPr>
                      <a:endParaRPr lang="en-US"/>
                    </a:p>
                  </a:txBody>
                  <a:tcPr/>
                </a:tc>
                <a:tc>
                  <a:txBody>
                    <a:bodyPr/>
                    <a:lstStyle/>
                    <a:p>
                      <a:pPr lvl="0" algn="ctr">
                        <a:buNone/>
                      </a:pPr>
                      <a:r>
                        <a:rPr lang="en-US"/>
                        <a:t>P</a:t>
                      </a:r>
                    </a:p>
                  </a:txBody>
                  <a:tcPr/>
                </a:tc>
                <a:extLst>
                  <a:ext uri="{0D108BD9-81ED-4DB2-BD59-A6C34878D82A}">
                    <a16:rowId xmlns:a16="http://schemas.microsoft.com/office/drawing/2014/main" val="2059297469"/>
                  </a:ext>
                </a:extLst>
              </a:tr>
              <a:tr h="523875">
                <a:tc>
                  <a:txBody>
                    <a:bodyPr/>
                    <a:lstStyle/>
                    <a:p>
                      <a:pPr lvl="0" algn="ctr">
                        <a:buNone/>
                      </a:pPr>
                      <a:r>
                        <a:rPr lang="en-US"/>
                        <a:t>Charles</a:t>
                      </a:r>
                    </a:p>
                  </a:txBody>
                  <a:tcPr/>
                </a:tc>
                <a:tc>
                  <a:txBody>
                    <a:bodyPr/>
                    <a:lstStyle/>
                    <a:p>
                      <a:pPr lvl="0" algn="ctr">
                        <a:buNone/>
                      </a:pPr>
                      <a:endParaRPr lang="en-US"/>
                    </a:p>
                  </a:txBody>
                  <a:tcPr/>
                </a:tc>
                <a:tc>
                  <a:txBody>
                    <a:bodyPr/>
                    <a:lstStyle/>
                    <a:p>
                      <a:pPr lvl="0" algn="ctr">
                        <a:buNone/>
                      </a:pPr>
                      <a:r>
                        <a:rPr lang="en-US"/>
                        <a:t>S</a:t>
                      </a:r>
                    </a:p>
                  </a:txBody>
                  <a:tcPr/>
                </a:tc>
                <a:tc>
                  <a:txBody>
                    <a:bodyPr/>
                    <a:lstStyle/>
                    <a:p>
                      <a:pPr lvl="0" algn="ctr">
                        <a:buNone/>
                      </a:pPr>
                      <a:r>
                        <a:rPr lang="en-US"/>
                        <a:t>S</a:t>
                      </a:r>
                    </a:p>
                  </a:txBody>
                  <a:tcPr/>
                </a:tc>
                <a:tc>
                  <a:txBody>
                    <a:bodyPr/>
                    <a:lstStyle/>
                    <a:p>
                      <a:pPr lvl="0" algn="ctr">
                        <a:buNone/>
                      </a:pPr>
                      <a:r>
                        <a:rPr lang="en-US"/>
                        <a:t>P</a:t>
                      </a:r>
                    </a:p>
                  </a:txBody>
                  <a:tcPr/>
                </a:tc>
                <a:tc>
                  <a:txBody>
                    <a:bodyPr/>
                    <a:lstStyle/>
                    <a:p>
                      <a:pPr lvl="0" algn="ctr">
                        <a:buNone/>
                      </a:pPr>
                      <a:r>
                        <a:rPr lang="en-US"/>
                        <a:t>S</a:t>
                      </a:r>
                    </a:p>
                  </a:txBody>
                  <a:tcPr/>
                </a:tc>
                <a:extLst>
                  <a:ext uri="{0D108BD9-81ED-4DB2-BD59-A6C34878D82A}">
                    <a16:rowId xmlns:a16="http://schemas.microsoft.com/office/drawing/2014/main" val="154560261"/>
                  </a:ext>
                </a:extLst>
              </a:tr>
            </a:tbl>
          </a:graphicData>
        </a:graphic>
      </p:graphicFrame>
      <p:sp>
        <p:nvSpPr>
          <p:cNvPr id="8" name="TextBox 7">
            <a:extLst>
              <a:ext uri="{FF2B5EF4-FFF2-40B4-BE49-F238E27FC236}">
                <a16:creationId xmlns:a16="http://schemas.microsoft.com/office/drawing/2014/main" id="{A4E32C2F-306D-4394-B6CA-95D6BF7315A7}"/>
              </a:ext>
            </a:extLst>
          </p:cNvPr>
          <p:cNvSpPr txBox="1"/>
          <p:nvPr/>
        </p:nvSpPr>
        <p:spPr>
          <a:xfrm>
            <a:off x="4572000" y="4562473"/>
            <a:ext cx="3133725" cy="95190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Legend</a:t>
            </a:r>
          </a:p>
          <a:p>
            <a:pPr algn="ctr"/>
            <a:r>
              <a:rPr lang="en-US"/>
              <a:t>P-Primary Contributor</a:t>
            </a:r>
          </a:p>
          <a:p>
            <a:pPr algn="ctr"/>
            <a:r>
              <a:rPr lang="en-US"/>
              <a:t>S-Secondary Contributor</a:t>
            </a:r>
          </a:p>
        </p:txBody>
      </p:sp>
      <p:sp>
        <p:nvSpPr>
          <p:cNvPr id="9" name="Rectangle 8">
            <a:extLst>
              <a:ext uri="{FF2B5EF4-FFF2-40B4-BE49-F238E27FC236}">
                <a16:creationId xmlns:a16="http://schemas.microsoft.com/office/drawing/2014/main" id="{9B0D57CD-5D8D-40AC-9B59-E2AFC583981A}"/>
              </a:ext>
            </a:extLst>
          </p:cNvPr>
          <p:cNvSpPr/>
          <p:nvPr/>
        </p:nvSpPr>
        <p:spPr>
          <a:xfrm>
            <a:off x="4676773" y="4476750"/>
            <a:ext cx="2924175" cy="1114425"/>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818878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335ED-6476-48BD-8CB8-DEB903C087C4}"/>
              </a:ext>
            </a:extLst>
          </p:cNvPr>
          <p:cNvSpPr>
            <a:spLocks noGrp="1"/>
          </p:cNvSpPr>
          <p:nvPr>
            <p:ph type="title"/>
          </p:nvPr>
        </p:nvSpPr>
        <p:spPr/>
        <p:txBody>
          <a:bodyPr/>
          <a:lstStyle/>
          <a:p>
            <a:r>
              <a:rPr lang="en-US"/>
              <a:t>Next Steps to Complete Project</a:t>
            </a:r>
          </a:p>
        </p:txBody>
      </p:sp>
      <p:sp>
        <p:nvSpPr>
          <p:cNvPr id="3" name="Content Placeholder 2">
            <a:extLst>
              <a:ext uri="{FF2B5EF4-FFF2-40B4-BE49-F238E27FC236}">
                <a16:creationId xmlns:a16="http://schemas.microsoft.com/office/drawing/2014/main" id="{D81F130F-2415-49E0-996D-BF9F80F718DD}"/>
              </a:ext>
            </a:extLst>
          </p:cNvPr>
          <p:cNvSpPr>
            <a:spLocks noGrp="1"/>
          </p:cNvSpPr>
          <p:nvPr>
            <p:ph idx="1"/>
          </p:nvPr>
        </p:nvSpPr>
        <p:spPr/>
        <p:txBody>
          <a:bodyPr vert="horz" lIns="91440" tIns="45720" rIns="91440" bIns="45720" rtlCol="0" anchor="t">
            <a:normAutofit/>
          </a:bodyPr>
          <a:lstStyle/>
          <a:p>
            <a:endParaRPr lang="en-US"/>
          </a:p>
          <a:p>
            <a:r>
              <a:rPr lang="en-US"/>
              <a:t>Solder and test final board. </a:t>
            </a:r>
          </a:p>
          <a:p>
            <a:r>
              <a:rPr lang="en-US"/>
              <a:t>Design Power Supply. </a:t>
            </a:r>
          </a:p>
          <a:p>
            <a:r>
              <a:rPr lang="en-US"/>
              <a:t>Improve User Experience</a:t>
            </a:r>
          </a:p>
          <a:p>
            <a:r>
              <a:rPr lang="en-US"/>
              <a:t>Integrate Embedded Software Units</a:t>
            </a:r>
          </a:p>
          <a:p>
            <a:r>
              <a:rPr lang="en-US"/>
              <a:t>Make Senior Design Website</a:t>
            </a:r>
          </a:p>
        </p:txBody>
      </p:sp>
    </p:spTree>
    <p:extLst>
      <p:ext uri="{BB962C8B-B14F-4D97-AF65-F5344CB8AC3E}">
        <p14:creationId xmlns:p14="http://schemas.microsoft.com/office/powerpoint/2010/main" val="19544906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5FAFE2-BE43-4D4F-B8C0-866C46DF8BA8}"/>
              </a:ext>
            </a:extLst>
          </p:cNvPr>
          <p:cNvSpPr>
            <a:spLocks noGrp="1"/>
          </p:cNvSpPr>
          <p:nvPr>
            <p:ph idx="1"/>
          </p:nvPr>
        </p:nvSpPr>
        <p:spPr/>
        <p:txBody>
          <a:bodyPr vert="horz" lIns="91440" tIns="45720" rIns="91440" bIns="45720" rtlCol="0" anchor="t">
            <a:normAutofit/>
          </a:bodyPr>
          <a:lstStyle/>
          <a:p>
            <a:pPr marL="0" indent="0" algn="ctr">
              <a:buNone/>
            </a:pPr>
            <a:r>
              <a:rPr lang="en-US" sz="4000"/>
              <a:t>Questions</a:t>
            </a:r>
            <a:r>
              <a:rPr lang="en-US" sz="4000">
                <a:latin typeface="Arial"/>
                <a:cs typeface="Arial"/>
              </a:rPr>
              <a:t>?</a:t>
            </a:r>
          </a:p>
          <a:p>
            <a:pPr marL="0" indent="0" algn="ctr">
              <a:buNone/>
            </a:pPr>
            <a:endParaRPr lang="en-US" sz="4000"/>
          </a:p>
        </p:txBody>
      </p:sp>
    </p:spTree>
    <p:extLst>
      <p:ext uri="{BB962C8B-B14F-4D97-AF65-F5344CB8AC3E}">
        <p14:creationId xmlns:p14="http://schemas.microsoft.com/office/powerpoint/2010/main" val="2006020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87B82-0A67-43DB-8C5C-E812C499B6CC}"/>
              </a:ext>
            </a:extLst>
          </p:cNvPr>
          <p:cNvSpPr>
            <a:spLocks noGrp="1"/>
          </p:cNvSpPr>
          <p:nvPr>
            <p:ph type="title"/>
          </p:nvPr>
        </p:nvSpPr>
        <p:spPr/>
        <p:txBody>
          <a:bodyPr/>
          <a:lstStyle/>
          <a:p>
            <a:r>
              <a:rPr lang="en-US" sz="4000">
                <a:solidFill>
                  <a:srgbClr val="FFFFFF"/>
                </a:solidFill>
                <a:latin typeface="Calibri Light"/>
                <a:cs typeface="Calibri Light"/>
              </a:rPr>
              <a:t>Goals and Objectives</a:t>
            </a:r>
            <a:endParaRPr lang="en-US"/>
          </a:p>
        </p:txBody>
      </p:sp>
      <p:sp>
        <p:nvSpPr>
          <p:cNvPr id="3" name="Content Placeholder 2">
            <a:extLst>
              <a:ext uri="{FF2B5EF4-FFF2-40B4-BE49-F238E27FC236}">
                <a16:creationId xmlns:a16="http://schemas.microsoft.com/office/drawing/2014/main" id="{4EDAB10F-5CC6-486C-A905-A5F65B364FE8}"/>
              </a:ext>
            </a:extLst>
          </p:cNvPr>
          <p:cNvSpPr>
            <a:spLocks noGrp="1"/>
          </p:cNvSpPr>
          <p:nvPr>
            <p:ph idx="1"/>
          </p:nvPr>
        </p:nvSpPr>
        <p:spPr/>
        <p:txBody>
          <a:bodyPr>
            <a:normAutofit lnSpcReduction="10000"/>
          </a:bodyPr>
          <a:lstStyle/>
          <a:p>
            <a:r>
              <a:rPr lang="en-US"/>
              <a:t>Accurately measure real power usage and ignore reactive power consumption.</a:t>
            </a:r>
          </a:p>
          <a:p>
            <a:r>
              <a:rPr lang="en-US"/>
              <a:t>Centralize power measurements and upload data onto a server. </a:t>
            </a:r>
          </a:p>
          <a:p>
            <a:r>
              <a:rPr lang="en-US"/>
              <a:t>Allow easy access to power data from phone or computer. </a:t>
            </a:r>
          </a:p>
          <a:p>
            <a:r>
              <a:rPr lang="en-US"/>
              <a:t>Show minute by minute, hourly, daily, and monthly power consumption.</a:t>
            </a:r>
          </a:p>
          <a:p>
            <a:r>
              <a:rPr lang="en-US"/>
              <a:t>Remotely turn off or on outlets and light switches.</a:t>
            </a:r>
          </a:p>
          <a:p>
            <a:r>
              <a:rPr lang="en-US"/>
              <a:t>Measure temperature and give users an interface that can change thermostat temperature and send a signal to turn on or off the air conditioner. </a:t>
            </a:r>
          </a:p>
          <a:p>
            <a:r>
              <a:rPr lang="en-US"/>
              <a:t>Remotely change thermostat temperature. </a:t>
            </a:r>
          </a:p>
          <a:p>
            <a:endParaRPr lang="en-US"/>
          </a:p>
        </p:txBody>
      </p:sp>
    </p:spTree>
    <p:extLst>
      <p:ext uri="{BB962C8B-B14F-4D97-AF65-F5344CB8AC3E}">
        <p14:creationId xmlns:p14="http://schemas.microsoft.com/office/powerpoint/2010/main" val="341607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D1B00-1E0B-4298-9674-C82B7B0308EB}"/>
              </a:ext>
            </a:extLst>
          </p:cNvPr>
          <p:cNvSpPr>
            <a:spLocks noGrp="1"/>
          </p:cNvSpPr>
          <p:nvPr>
            <p:ph type="title"/>
          </p:nvPr>
        </p:nvSpPr>
        <p:spPr/>
        <p:txBody>
          <a:bodyPr vert="horz" lIns="91440" tIns="45720" rIns="91440" bIns="45720" rtlCol="0" anchor="ctr">
            <a:noAutofit/>
          </a:bodyPr>
          <a:lstStyle/>
          <a:p>
            <a:r>
              <a:rPr lang="en-US" sz="4000">
                <a:solidFill>
                  <a:srgbClr val="FFFFFF"/>
                </a:solidFill>
                <a:latin typeface="Calibri Light"/>
                <a:cs typeface="Calibri Light"/>
              </a:rPr>
              <a:t>Specifications of Energy Monitoring System</a:t>
            </a:r>
            <a:r>
              <a:rPr lang="en-US" sz="4400">
                <a:solidFill>
                  <a:srgbClr val="000000"/>
                </a:solidFill>
                <a:latin typeface="Calibri Light"/>
                <a:cs typeface="Calibri Light"/>
              </a:rPr>
              <a:t> </a:t>
            </a:r>
            <a:endParaRPr lang="en-US">
              <a:solidFill>
                <a:schemeClr val="tx1"/>
              </a:solidFill>
            </a:endParaRPr>
          </a:p>
          <a:p>
            <a:pPr>
              <a:lnSpc>
                <a:spcPct val="90000"/>
              </a:lnSpc>
            </a:pPr>
            <a:endParaRPr lang="en-US" sz="4400">
              <a:solidFill>
                <a:srgbClr val="000000"/>
              </a:solidFill>
              <a:latin typeface="Calibri Light"/>
              <a:cs typeface="Calibri Light"/>
            </a:endParaRPr>
          </a:p>
        </p:txBody>
      </p:sp>
      <p:graphicFrame>
        <p:nvGraphicFramePr>
          <p:cNvPr id="4" name="Table 4">
            <a:extLst>
              <a:ext uri="{FF2B5EF4-FFF2-40B4-BE49-F238E27FC236}">
                <a16:creationId xmlns:a16="http://schemas.microsoft.com/office/drawing/2014/main" id="{279D50D3-8C8C-4541-8608-D3F72356C4FE}"/>
              </a:ext>
            </a:extLst>
          </p:cNvPr>
          <p:cNvGraphicFramePr>
            <a:graphicFrameLocks noGrp="1"/>
          </p:cNvGraphicFramePr>
          <p:nvPr>
            <p:ph idx="1"/>
            <p:extLst>
              <p:ext uri="{D42A27DB-BD31-4B8C-83A1-F6EECF244321}">
                <p14:modId xmlns:p14="http://schemas.microsoft.com/office/powerpoint/2010/main" val="1818649180"/>
              </p:ext>
            </p:extLst>
          </p:nvPr>
        </p:nvGraphicFramePr>
        <p:xfrm>
          <a:off x="372190" y="1853248"/>
          <a:ext cx="11268159" cy="3901156"/>
        </p:xfrm>
        <a:graphic>
          <a:graphicData uri="http://schemas.openxmlformats.org/drawingml/2006/table">
            <a:tbl>
              <a:tblPr firstRow="1" bandRow="1">
                <a:tableStyleId>{5C22544A-7EE6-4342-B048-85BDC9FD1C3A}</a:tableStyleId>
              </a:tblPr>
              <a:tblGrid>
                <a:gridCol w="8109856">
                  <a:extLst>
                    <a:ext uri="{9D8B030D-6E8A-4147-A177-3AD203B41FA5}">
                      <a16:colId xmlns:a16="http://schemas.microsoft.com/office/drawing/2014/main" val="2895829582"/>
                    </a:ext>
                  </a:extLst>
                </a:gridCol>
                <a:gridCol w="1723572">
                  <a:extLst>
                    <a:ext uri="{9D8B030D-6E8A-4147-A177-3AD203B41FA5}">
                      <a16:colId xmlns:a16="http://schemas.microsoft.com/office/drawing/2014/main" val="4055735550"/>
                    </a:ext>
                  </a:extLst>
                </a:gridCol>
                <a:gridCol w="1434731">
                  <a:extLst>
                    <a:ext uri="{9D8B030D-6E8A-4147-A177-3AD203B41FA5}">
                      <a16:colId xmlns:a16="http://schemas.microsoft.com/office/drawing/2014/main" val="2560497071"/>
                    </a:ext>
                  </a:extLst>
                </a:gridCol>
              </a:tblGrid>
              <a:tr h="441604">
                <a:tc>
                  <a:txBody>
                    <a:bodyPr/>
                    <a:lstStyle/>
                    <a:p>
                      <a:pPr>
                        <a:buNone/>
                      </a:pPr>
                      <a:r>
                        <a:rPr lang="en-US"/>
                        <a:t>Behavior</a:t>
                      </a:r>
                    </a:p>
                  </a:txBody>
                  <a:tcPr/>
                </a:tc>
                <a:tc>
                  <a:txBody>
                    <a:bodyPr/>
                    <a:lstStyle/>
                    <a:p>
                      <a:pPr lvl="0" algn="l">
                        <a:buNone/>
                      </a:pPr>
                      <a:r>
                        <a:rPr lang="en-US"/>
                        <a:t>Value</a:t>
                      </a:r>
                    </a:p>
                  </a:txBody>
                  <a:tcPr/>
                </a:tc>
                <a:tc>
                  <a:txBody>
                    <a:bodyPr/>
                    <a:lstStyle/>
                    <a:p>
                      <a:pPr lvl="0">
                        <a:buNone/>
                      </a:pPr>
                      <a:r>
                        <a:rPr lang="en-US"/>
                        <a:t>Unit</a:t>
                      </a:r>
                    </a:p>
                  </a:txBody>
                  <a:tcPr/>
                </a:tc>
                <a:extLst>
                  <a:ext uri="{0D108BD9-81ED-4DB2-BD59-A6C34878D82A}">
                    <a16:rowId xmlns:a16="http://schemas.microsoft.com/office/drawing/2014/main" val="3975043281"/>
                  </a:ext>
                </a:extLst>
              </a:tr>
              <a:tr h="577483">
                <a:tc>
                  <a:txBody>
                    <a:bodyPr/>
                    <a:lstStyle/>
                    <a:p>
                      <a:pPr algn="ctr">
                        <a:buNone/>
                      </a:pPr>
                      <a:r>
                        <a:rPr lang="en-US"/>
                        <a:t>Devices shall connect to Wi-Fi in under</a:t>
                      </a:r>
                    </a:p>
                  </a:txBody>
                  <a:tcPr/>
                </a:tc>
                <a:tc>
                  <a:txBody>
                    <a:bodyPr/>
                    <a:lstStyle/>
                    <a:p>
                      <a:pPr algn="ctr">
                        <a:buNone/>
                      </a:pPr>
                      <a:r>
                        <a:rPr lang="en-US"/>
                        <a:t>45 </a:t>
                      </a:r>
                    </a:p>
                  </a:txBody>
                  <a:tcPr/>
                </a:tc>
                <a:tc>
                  <a:txBody>
                    <a:bodyPr/>
                    <a:lstStyle/>
                    <a:p>
                      <a:pPr lvl="0" algn="ctr">
                        <a:buNone/>
                      </a:pPr>
                      <a:r>
                        <a:rPr lang="en-US"/>
                        <a:t>Sec</a:t>
                      </a:r>
                    </a:p>
                  </a:txBody>
                  <a:tcPr/>
                </a:tc>
                <a:extLst>
                  <a:ext uri="{0D108BD9-81ED-4DB2-BD59-A6C34878D82A}">
                    <a16:rowId xmlns:a16="http://schemas.microsoft.com/office/drawing/2014/main" val="3682747331"/>
                  </a:ext>
                </a:extLst>
              </a:tr>
              <a:tr h="560498">
                <a:tc>
                  <a:txBody>
                    <a:bodyPr/>
                    <a:lstStyle/>
                    <a:p>
                      <a:pPr algn="ctr">
                        <a:buNone/>
                      </a:pPr>
                      <a:r>
                        <a:rPr lang="en-US"/>
                        <a:t>Devices shall send power data every</a:t>
                      </a:r>
                    </a:p>
                  </a:txBody>
                  <a:tcPr/>
                </a:tc>
                <a:tc>
                  <a:txBody>
                    <a:bodyPr/>
                    <a:lstStyle/>
                    <a:p>
                      <a:pPr algn="ctr">
                        <a:buNone/>
                      </a:pPr>
                      <a:r>
                        <a:rPr lang="en-US"/>
                        <a:t>1</a:t>
                      </a:r>
                      <a:endParaRPr lang="en-US" err="1"/>
                    </a:p>
                  </a:txBody>
                  <a:tcPr/>
                </a:tc>
                <a:tc>
                  <a:txBody>
                    <a:bodyPr/>
                    <a:lstStyle/>
                    <a:p>
                      <a:pPr lvl="0" algn="ctr">
                        <a:buNone/>
                      </a:pPr>
                      <a:r>
                        <a:rPr lang="en-US"/>
                        <a:t>Min</a:t>
                      </a:r>
                    </a:p>
                  </a:txBody>
                  <a:tcPr/>
                </a:tc>
                <a:extLst>
                  <a:ext uri="{0D108BD9-81ED-4DB2-BD59-A6C34878D82A}">
                    <a16:rowId xmlns:a16="http://schemas.microsoft.com/office/drawing/2014/main" val="3249511142"/>
                  </a:ext>
                </a:extLst>
              </a:tr>
              <a:tr h="560497">
                <a:tc>
                  <a:txBody>
                    <a:bodyPr/>
                    <a:lstStyle/>
                    <a:p>
                      <a:pPr lvl="0" algn="ctr">
                        <a:buNone/>
                      </a:pPr>
                      <a:r>
                        <a:rPr lang="en-US"/>
                        <a:t>Devices shall withstand and measure current up to</a:t>
                      </a:r>
                    </a:p>
                  </a:txBody>
                  <a:tcPr/>
                </a:tc>
                <a:tc>
                  <a:txBody>
                    <a:bodyPr/>
                    <a:lstStyle/>
                    <a:p>
                      <a:pPr lvl="0" algn="ctr">
                        <a:buNone/>
                      </a:pPr>
                      <a:r>
                        <a:rPr lang="en-US"/>
                        <a:t>15</a:t>
                      </a:r>
                    </a:p>
                  </a:txBody>
                  <a:tcPr/>
                </a:tc>
                <a:tc>
                  <a:txBody>
                    <a:bodyPr/>
                    <a:lstStyle/>
                    <a:p>
                      <a:pPr lvl="0" algn="ctr">
                        <a:buNone/>
                      </a:pPr>
                      <a:r>
                        <a:rPr lang="en-US"/>
                        <a:t>A</a:t>
                      </a:r>
                    </a:p>
                  </a:txBody>
                  <a:tcPr/>
                </a:tc>
                <a:extLst>
                  <a:ext uri="{0D108BD9-81ED-4DB2-BD59-A6C34878D82A}">
                    <a16:rowId xmlns:a16="http://schemas.microsoft.com/office/drawing/2014/main" val="3746633278"/>
                  </a:ext>
                </a:extLst>
              </a:tr>
              <a:tr h="560497">
                <a:tc>
                  <a:txBody>
                    <a:bodyPr/>
                    <a:lstStyle/>
                    <a:p>
                      <a:pPr lvl="0" algn="ctr">
                        <a:buNone/>
                      </a:pPr>
                      <a:r>
                        <a:rPr lang="en-US"/>
                        <a:t>The devices shall be capable of measuring power across lines at</a:t>
                      </a:r>
                    </a:p>
                  </a:txBody>
                  <a:tcPr/>
                </a:tc>
                <a:tc>
                  <a:txBody>
                    <a:bodyPr/>
                    <a:lstStyle/>
                    <a:p>
                      <a:pPr lvl="0" algn="ctr">
                        <a:buNone/>
                      </a:pPr>
                      <a:r>
                        <a:rPr lang="en-US"/>
                        <a:t>120</a:t>
                      </a:r>
                    </a:p>
                  </a:txBody>
                  <a:tcPr/>
                </a:tc>
                <a:tc>
                  <a:txBody>
                    <a:bodyPr/>
                    <a:lstStyle/>
                    <a:p>
                      <a:pPr lvl="0" algn="ctr">
                        <a:buNone/>
                      </a:pPr>
                      <a:r>
                        <a:rPr lang="en-US"/>
                        <a:t>V </a:t>
                      </a:r>
                      <a:r>
                        <a:rPr lang="en-US" err="1"/>
                        <a:t>rms</a:t>
                      </a:r>
                    </a:p>
                  </a:txBody>
                  <a:tcPr/>
                </a:tc>
                <a:extLst>
                  <a:ext uri="{0D108BD9-81ED-4DB2-BD59-A6C34878D82A}">
                    <a16:rowId xmlns:a16="http://schemas.microsoft.com/office/drawing/2014/main" val="2838636194"/>
                  </a:ext>
                </a:extLst>
              </a:tr>
              <a:tr h="560497">
                <a:tc>
                  <a:txBody>
                    <a:bodyPr/>
                    <a:lstStyle/>
                    <a:p>
                      <a:pPr lvl="0" algn="ctr">
                        <a:buNone/>
                      </a:pPr>
                      <a:r>
                        <a:rPr lang="en-US"/>
                        <a:t>The devices shall have a minimum Wi-Fi range of </a:t>
                      </a:r>
                    </a:p>
                  </a:txBody>
                  <a:tcPr/>
                </a:tc>
                <a:tc>
                  <a:txBody>
                    <a:bodyPr/>
                    <a:lstStyle/>
                    <a:p>
                      <a:pPr lvl="0" algn="ctr">
                        <a:buNone/>
                      </a:pPr>
                      <a:r>
                        <a:rPr lang="en-US"/>
                        <a:t>30</a:t>
                      </a:r>
                    </a:p>
                  </a:txBody>
                  <a:tcPr/>
                </a:tc>
                <a:tc>
                  <a:txBody>
                    <a:bodyPr/>
                    <a:lstStyle/>
                    <a:p>
                      <a:pPr lvl="0" algn="ctr">
                        <a:buNone/>
                      </a:pPr>
                      <a:r>
                        <a:rPr lang="en-US"/>
                        <a:t>m</a:t>
                      </a:r>
                    </a:p>
                  </a:txBody>
                  <a:tcPr/>
                </a:tc>
                <a:extLst>
                  <a:ext uri="{0D108BD9-81ED-4DB2-BD59-A6C34878D82A}">
                    <a16:rowId xmlns:a16="http://schemas.microsoft.com/office/drawing/2014/main" val="1658727592"/>
                  </a:ext>
                </a:extLst>
              </a:tr>
              <a:tr h="560497">
                <a:tc>
                  <a:txBody>
                    <a:bodyPr/>
                    <a:lstStyle/>
                    <a:p>
                      <a:pPr lvl="0" algn="ctr">
                        <a:buNone/>
                      </a:pPr>
                      <a:r>
                        <a:rPr lang="en-US"/>
                        <a:t>The devices shall respond to instructions sent from the main server in under </a:t>
                      </a:r>
                    </a:p>
                  </a:txBody>
                  <a:tcPr/>
                </a:tc>
                <a:tc>
                  <a:txBody>
                    <a:bodyPr/>
                    <a:lstStyle/>
                    <a:p>
                      <a:pPr lvl="0" algn="ctr">
                        <a:buNone/>
                      </a:pPr>
                      <a:r>
                        <a:rPr lang="en-US"/>
                        <a:t>20</a:t>
                      </a:r>
                    </a:p>
                  </a:txBody>
                  <a:tcPr/>
                </a:tc>
                <a:tc>
                  <a:txBody>
                    <a:bodyPr/>
                    <a:lstStyle/>
                    <a:p>
                      <a:pPr lvl="0" algn="ctr">
                        <a:buNone/>
                      </a:pPr>
                      <a:r>
                        <a:rPr lang="en-US"/>
                        <a:t>Sec</a:t>
                      </a:r>
                    </a:p>
                  </a:txBody>
                  <a:tcPr/>
                </a:tc>
                <a:extLst>
                  <a:ext uri="{0D108BD9-81ED-4DB2-BD59-A6C34878D82A}">
                    <a16:rowId xmlns:a16="http://schemas.microsoft.com/office/drawing/2014/main" val="1515863035"/>
                  </a:ext>
                </a:extLst>
              </a:tr>
            </a:tbl>
          </a:graphicData>
        </a:graphic>
      </p:graphicFrame>
    </p:spTree>
    <p:extLst>
      <p:ext uri="{BB962C8B-B14F-4D97-AF65-F5344CB8AC3E}">
        <p14:creationId xmlns:p14="http://schemas.microsoft.com/office/powerpoint/2010/main" val="1755947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D1B00-1E0B-4298-9674-C82B7B0308EB}"/>
              </a:ext>
            </a:extLst>
          </p:cNvPr>
          <p:cNvSpPr>
            <a:spLocks noGrp="1"/>
          </p:cNvSpPr>
          <p:nvPr>
            <p:ph type="title"/>
          </p:nvPr>
        </p:nvSpPr>
        <p:spPr>
          <a:xfrm>
            <a:off x="468830" y="0"/>
            <a:ext cx="9404723" cy="1400530"/>
          </a:xfrm>
        </p:spPr>
        <p:txBody>
          <a:bodyPr vert="horz" lIns="91440" tIns="45720" rIns="91440" bIns="45720" rtlCol="0" anchor="ctr">
            <a:noAutofit/>
          </a:bodyPr>
          <a:lstStyle/>
          <a:p>
            <a:r>
              <a:rPr lang="en-US" sz="4400">
                <a:solidFill>
                  <a:srgbClr val="FFFFFF"/>
                </a:solidFill>
                <a:latin typeface="Calibri Light"/>
                <a:cs typeface="Calibri Light"/>
              </a:rPr>
              <a:t>Overall Block Diagram</a:t>
            </a:r>
            <a:endParaRPr lang="en-US">
              <a:solidFill>
                <a:srgbClr val="FFFFFF"/>
              </a:solidFill>
            </a:endParaRPr>
          </a:p>
        </p:txBody>
      </p:sp>
      <p:pic>
        <p:nvPicPr>
          <p:cNvPr id="4" name="Picture 3">
            <a:extLst>
              <a:ext uri="{FF2B5EF4-FFF2-40B4-BE49-F238E27FC236}">
                <a16:creationId xmlns:a16="http://schemas.microsoft.com/office/drawing/2014/main" id="{761D87D2-9EDA-428F-8B03-9B13CA55242F}"/>
              </a:ext>
            </a:extLst>
          </p:cNvPr>
          <p:cNvPicPr>
            <a:picLocks noChangeAspect="1"/>
          </p:cNvPicPr>
          <p:nvPr/>
        </p:nvPicPr>
        <p:blipFill>
          <a:blip r:embed="rId2"/>
          <a:stretch>
            <a:fillRect/>
          </a:stretch>
        </p:blipFill>
        <p:spPr>
          <a:xfrm>
            <a:off x="2803639" y="1240970"/>
            <a:ext cx="6052496" cy="5327779"/>
          </a:xfrm>
          <a:prstGeom prst="rect">
            <a:avLst/>
          </a:prstGeom>
        </p:spPr>
      </p:pic>
    </p:spTree>
    <p:extLst>
      <p:ext uri="{BB962C8B-B14F-4D97-AF65-F5344CB8AC3E}">
        <p14:creationId xmlns:p14="http://schemas.microsoft.com/office/powerpoint/2010/main" val="14191820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64C8E-619C-447C-B458-3CC54F6AD472}"/>
              </a:ext>
            </a:extLst>
          </p:cNvPr>
          <p:cNvSpPr>
            <a:spLocks noGrp="1"/>
          </p:cNvSpPr>
          <p:nvPr>
            <p:ph type="title"/>
          </p:nvPr>
        </p:nvSpPr>
        <p:spPr>
          <a:xfrm>
            <a:off x="646111" y="452718"/>
            <a:ext cx="9575251" cy="660407"/>
          </a:xfrm>
        </p:spPr>
        <p:txBody>
          <a:bodyPr/>
          <a:lstStyle/>
          <a:p>
            <a:r>
              <a:rPr lang="en-US"/>
              <a:t>Outlet Control Unit Prototype</a:t>
            </a:r>
          </a:p>
        </p:txBody>
      </p:sp>
      <p:sp>
        <p:nvSpPr>
          <p:cNvPr id="3" name="Content Placeholder 2">
            <a:extLst>
              <a:ext uri="{FF2B5EF4-FFF2-40B4-BE49-F238E27FC236}">
                <a16:creationId xmlns:a16="http://schemas.microsoft.com/office/drawing/2014/main" id="{53CC48B0-AF59-412C-BCF9-FEF6BF176E2A}"/>
              </a:ext>
            </a:extLst>
          </p:cNvPr>
          <p:cNvSpPr>
            <a:spLocks noGrp="1"/>
          </p:cNvSpPr>
          <p:nvPr>
            <p:ph idx="1"/>
          </p:nvPr>
        </p:nvSpPr>
        <p:spPr>
          <a:xfrm>
            <a:off x="646111" y="1849298"/>
            <a:ext cx="5116514" cy="4195481"/>
          </a:xfrm>
        </p:spPr>
        <p:txBody>
          <a:bodyPr/>
          <a:lstStyle/>
          <a:p>
            <a:r>
              <a:rPr lang="en-US"/>
              <a:t>Power plug goes into the wall outlet</a:t>
            </a:r>
          </a:p>
          <a:p>
            <a:r>
              <a:rPr lang="en-US"/>
              <a:t>Devices are plugged into the control unit power outlet </a:t>
            </a:r>
          </a:p>
          <a:p>
            <a:r>
              <a:rPr lang="en-US"/>
              <a:t>Bypass power switch disconnects/connects power plug from wall outlet</a:t>
            </a:r>
          </a:p>
          <a:p>
            <a:r>
              <a:rPr lang="en-US"/>
              <a:t>Setup/Connect mode push button is used to switch the control unit between its two operating modes</a:t>
            </a:r>
          </a:p>
        </p:txBody>
      </p:sp>
      <p:sp>
        <p:nvSpPr>
          <p:cNvPr id="4" name="Rectangle 2">
            <a:extLst>
              <a:ext uri="{FF2B5EF4-FFF2-40B4-BE49-F238E27FC236}">
                <a16:creationId xmlns:a16="http://schemas.microsoft.com/office/drawing/2014/main" id="{3753C1A6-2D2E-4A98-A8F1-DA70E23B1FC2}"/>
              </a:ext>
            </a:extLst>
          </p:cNvPr>
          <p:cNvSpPr>
            <a:spLocks noChangeArrowheads="1"/>
          </p:cNvSpPr>
          <p:nvPr/>
        </p:nvSpPr>
        <p:spPr bwMode="auto">
          <a:xfrm>
            <a:off x="6096000" y="1653222"/>
            <a:ext cx="1580553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7" name="Picture 6"/>
          <p:cNvPicPr>
            <a:picLocks noChangeAspect="1"/>
          </p:cNvPicPr>
          <p:nvPr/>
        </p:nvPicPr>
        <p:blipFill>
          <a:blip r:embed="rId2"/>
          <a:stretch>
            <a:fillRect/>
          </a:stretch>
        </p:blipFill>
        <p:spPr>
          <a:xfrm>
            <a:off x="6096000" y="1777680"/>
            <a:ext cx="5232400" cy="36292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3744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64C8E-619C-447C-B458-3CC54F6AD472}"/>
              </a:ext>
            </a:extLst>
          </p:cNvPr>
          <p:cNvSpPr>
            <a:spLocks noGrp="1"/>
          </p:cNvSpPr>
          <p:nvPr>
            <p:ph type="title"/>
          </p:nvPr>
        </p:nvSpPr>
        <p:spPr>
          <a:xfrm>
            <a:off x="646111" y="452718"/>
            <a:ext cx="9575251" cy="660407"/>
          </a:xfrm>
        </p:spPr>
        <p:txBody>
          <a:bodyPr/>
          <a:lstStyle/>
          <a:p>
            <a:r>
              <a:rPr lang="en-US"/>
              <a:t>Light Control Unit Prototype</a:t>
            </a:r>
          </a:p>
        </p:txBody>
      </p:sp>
      <p:sp>
        <p:nvSpPr>
          <p:cNvPr id="3" name="Content Placeholder 2">
            <a:extLst>
              <a:ext uri="{FF2B5EF4-FFF2-40B4-BE49-F238E27FC236}">
                <a16:creationId xmlns:a16="http://schemas.microsoft.com/office/drawing/2014/main" id="{53CC48B0-AF59-412C-BCF9-FEF6BF176E2A}"/>
              </a:ext>
            </a:extLst>
          </p:cNvPr>
          <p:cNvSpPr>
            <a:spLocks noGrp="1"/>
          </p:cNvSpPr>
          <p:nvPr>
            <p:ph idx="1"/>
          </p:nvPr>
        </p:nvSpPr>
        <p:spPr>
          <a:xfrm>
            <a:off x="646111" y="1849298"/>
            <a:ext cx="5116514" cy="4195481"/>
          </a:xfrm>
        </p:spPr>
        <p:txBody>
          <a:bodyPr/>
          <a:lstStyle/>
          <a:p>
            <a:r>
              <a:rPr lang="en-US"/>
              <a:t>Power plug goes into the wall outlet</a:t>
            </a:r>
          </a:p>
          <a:p>
            <a:r>
              <a:rPr lang="en-US"/>
              <a:t>Light Switch is connected in series with relay</a:t>
            </a:r>
          </a:p>
          <a:p>
            <a:r>
              <a:rPr lang="en-US"/>
              <a:t>No Bypass power switch</a:t>
            </a:r>
          </a:p>
          <a:p>
            <a:r>
              <a:rPr lang="en-US"/>
              <a:t>Setup/Connect mode push button is used to switch the control unit between its two operating modes</a:t>
            </a:r>
          </a:p>
        </p:txBody>
      </p:sp>
      <p:sp>
        <p:nvSpPr>
          <p:cNvPr id="4" name="Rectangle 2">
            <a:extLst>
              <a:ext uri="{FF2B5EF4-FFF2-40B4-BE49-F238E27FC236}">
                <a16:creationId xmlns:a16="http://schemas.microsoft.com/office/drawing/2014/main" id="{3753C1A6-2D2E-4A98-A8F1-DA70E23B1FC2}"/>
              </a:ext>
            </a:extLst>
          </p:cNvPr>
          <p:cNvSpPr>
            <a:spLocks noChangeArrowheads="1"/>
          </p:cNvSpPr>
          <p:nvPr/>
        </p:nvSpPr>
        <p:spPr bwMode="auto">
          <a:xfrm>
            <a:off x="6096000" y="1653222"/>
            <a:ext cx="1580553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8" name="Picture 7"/>
          <p:cNvPicPr>
            <a:picLocks noChangeAspect="1"/>
          </p:cNvPicPr>
          <p:nvPr/>
        </p:nvPicPr>
        <p:blipFill>
          <a:blip r:embed="rId2"/>
          <a:stretch>
            <a:fillRect/>
          </a:stretch>
        </p:blipFill>
        <p:spPr>
          <a:xfrm>
            <a:off x="6778926" y="1698941"/>
            <a:ext cx="3792236" cy="38753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66103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64C8E-619C-447C-B458-3CC54F6AD472}"/>
              </a:ext>
            </a:extLst>
          </p:cNvPr>
          <p:cNvSpPr>
            <a:spLocks noGrp="1"/>
          </p:cNvSpPr>
          <p:nvPr>
            <p:ph type="title"/>
          </p:nvPr>
        </p:nvSpPr>
        <p:spPr/>
        <p:txBody>
          <a:bodyPr/>
          <a:lstStyle/>
          <a:p>
            <a:r>
              <a:rPr lang="en-US"/>
              <a:t>Thermostat Prototype</a:t>
            </a:r>
          </a:p>
        </p:txBody>
      </p:sp>
      <p:sp>
        <p:nvSpPr>
          <p:cNvPr id="3" name="Content Placeholder 2">
            <a:extLst>
              <a:ext uri="{FF2B5EF4-FFF2-40B4-BE49-F238E27FC236}">
                <a16:creationId xmlns:a16="http://schemas.microsoft.com/office/drawing/2014/main" id="{53CC48B0-AF59-412C-BCF9-FEF6BF176E2A}"/>
              </a:ext>
            </a:extLst>
          </p:cNvPr>
          <p:cNvSpPr>
            <a:spLocks noGrp="1"/>
          </p:cNvSpPr>
          <p:nvPr>
            <p:ph idx="1"/>
          </p:nvPr>
        </p:nvSpPr>
        <p:spPr>
          <a:xfrm>
            <a:off x="640663" y="1676081"/>
            <a:ext cx="5116514" cy="4195481"/>
          </a:xfrm>
        </p:spPr>
        <p:txBody>
          <a:bodyPr/>
          <a:lstStyle/>
          <a:p>
            <a:r>
              <a:rPr lang="en-US"/>
              <a:t>LCD displays data like current </a:t>
            </a:r>
            <a:r>
              <a:rPr lang="en-US" err="1"/>
              <a:t>tempreature</a:t>
            </a:r>
            <a:endParaRPr lang="en-US"/>
          </a:p>
          <a:p>
            <a:r>
              <a:rPr lang="en-US"/>
              <a:t>Side vent for getting ambient temperature</a:t>
            </a:r>
          </a:p>
          <a:p>
            <a:r>
              <a:rPr lang="en-US"/>
              <a:t>Push buttons used to control device</a:t>
            </a:r>
          </a:p>
          <a:p>
            <a:r>
              <a:rPr lang="en-US"/>
              <a:t>Setup/Connect mode push button is used to switch the control unit between its two operating modes</a:t>
            </a:r>
          </a:p>
          <a:p>
            <a:r>
              <a:rPr lang="en-US"/>
              <a:t>Unit switches on fan based off temperature sensor reading and current temperatures setting</a:t>
            </a:r>
          </a:p>
        </p:txBody>
      </p:sp>
      <p:sp>
        <p:nvSpPr>
          <p:cNvPr id="4" name="Rectangle 2">
            <a:extLst>
              <a:ext uri="{FF2B5EF4-FFF2-40B4-BE49-F238E27FC236}">
                <a16:creationId xmlns:a16="http://schemas.microsoft.com/office/drawing/2014/main" id="{3753C1A6-2D2E-4A98-A8F1-DA70E23B1FC2}"/>
              </a:ext>
            </a:extLst>
          </p:cNvPr>
          <p:cNvSpPr>
            <a:spLocks noChangeArrowheads="1"/>
          </p:cNvSpPr>
          <p:nvPr/>
        </p:nvSpPr>
        <p:spPr bwMode="auto">
          <a:xfrm>
            <a:off x="6096000" y="1653222"/>
            <a:ext cx="1580553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7" name="Picture 6"/>
          <p:cNvPicPr>
            <a:picLocks noChangeAspect="1"/>
          </p:cNvPicPr>
          <p:nvPr/>
        </p:nvPicPr>
        <p:blipFill>
          <a:blip r:embed="rId2"/>
          <a:stretch>
            <a:fillRect/>
          </a:stretch>
        </p:blipFill>
        <p:spPr>
          <a:xfrm>
            <a:off x="5757177" y="1691322"/>
            <a:ext cx="6063348" cy="3967162"/>
          </a:xfrm>
          <a:prstGeom prst="rect">
            <a:avLst/>
          </a:prstGeom>
        </p:spPr>
      </p:pic>
    </p:spTree>
    <p:extLst>
      <p:ext uri="{BB962C8B-B14F-4D97-AF65-F5344CB8AC3E}">
        <p14:creationId xmlns:p14="http://schemas.microsoft.com/office/powerpoint/2010/main" val="38882951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otalTime>0</TotalTime>
  <Words>1357</Words>
  <Application>Microsoft Office PowerPoint</Application>
  <PresentationFormat>Widescreen</PresentationFormat>
  <Paragraphs>460</Paragraphs>
  <Slides>39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 Light</vt:lpstr>
      <vt:lpstr>Century Gothic</vt:lpstr>
      <vt:lpstr>Wingdings 3</vt:lpstr>
      <vt:lpstr>Ion</vt:lpstr>
      <vt:lpstr>Home Energy Monitoring System</vt:lpstr>
      <vt:lpstr>Motivation</vt:lpstr>
      <vt:lpstr>Home Energy Usage Breakdown</vt:lpstr>
      <vt:lpstr>Goals and Objectives</vt:lpstr>
      <vt:lpstr>Specifications of Energy Monitoring System  </vt:lpstr>
      <vt:lpstr>Overall Block Diagram</vt:lpstr>
      <vt:lpstr>Outlet Control Unit Prototype</vt:lpstr>
      <vt:lpstr>Light Control Unit Prototype</vt:lpstr>
      <vt:lpstr>Thermostat Prototype</vt:lpstr>
      <vt:lpstr>Why Wi-Fi</vt:lpstr>
      <vt:lpstr>ESP 8266-01S Wi-Fi Module</vt:lpstr>
      <vt:lpstr>Setup Mode</vt:lpstr>
      <vt:lpstr>Connect Mode</vt:lpstr>
      <vt:lpstr>Wi-Fi Module Issues</vt:lpstr>
      <vt:lpstr>TXB0108 Level Shifter</vt:lpstr>
      <vt:lpstr>PCB Schematic Design</vt:lpstr>
      <vt:lpstr>Voltage Measuring</vt:lpstr>
      <vt:lpstr>Current Measuring Difficulties</vt:lpstr>
      <vt:lpstr>Current Measuring</vt:lpstr>
      <vt:lpstr>Current Measuring Considerations</vt:lpstr>
      <vt:lpstr>Analog Measurement Philosophy</vt:lpstr>
      <vt:lpstr>OAR3R005FLF Shunt Resistor   </vt:lpstr>
      <vt:lpstr>OPA2180IDR Op Amp </vt:lpstr>
      <vt:lpstr>DS18B20 Digital Temperature Sensor </vt:lpstr>
      <vt:lpstr>LCD vs OLED Display</vt:lpstr>
      <vt:lpstr> Crystalfontz CFAH1602B-TMIJT</vt:lpstr>
      <vt:lpstr> ATMega 2560 Microcontroller</vt:lpstr>
      <vt:lpstr>Power Relay</vt:lpstr>
      <vt:lpstr>Security</vt:lpstr>
      <vt:lpstr>Control Unit Wireless Unit Prototype</vt:lpstr>
      <vt:lpstr>Soldering and PCB Issues.</vt:lpstr>
      <vt:lpstr>Control Unit Board Prototype</vt:lpstr>
      <vt:lpstr>Final Board Revision 1.0</vt:lpstr>
      <vt:lpstr>Budget</vt:lpstr>
      <vt:lpstr>Duke Sponsorship</vt:lpstr>
      <vt:lpstr>Overall Progress</vt:lpstr>
      <vt:lpstr>Work Distribution</vt:lpstr>
      <vt:lpstr>Next Steps to Complete Project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jrk</dc:creator>
  <cp:lastModifiedBy>Jonathan Killeen</cp:lastModifiedBy>
  <cp:revision>2</cp:revision>
  <dcterms:modified xsi:type="dcterms:W3CDTF">2018-06-08T00:25:35Z</dcterms:modified>
</cp:coreProperties>
</file>