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82" r:id="rId5"/>
    <p:sldId id="283" r:id="rId6"/>
    <p:sldId id="284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260" r:id="rId19"/>
    <p:sldId id="259" r:id="rId20"/>
    <p:sldId id="261" r:id="rId21"/>
    <p:sldId id="274" r:id="rId22"/>
    <p:sldId id="271" r:id="rId23"/>
    <p:sldId id="272" r:id="rId24"/>
    <p:sldId id="273" r:id="rId25"/>
    <p:sldId id="288" r:id="rId26"/>
    <p:sldId id="289" r:id="rId27"/>
    <p:sldId id="290" r:id="rId28"/>
    <p:sldId id="291" r:id="rId29"/>
    <p:sldId id="285" r:id="rId30"/>
    <p:sldId id="307" r:id="rId31"/>
    <p:sldId id="280" r:id="rId32"/>
    <p:sldId id="269" r:id="rId33"/>
    <p:sldId id="308" r:id="rId34"/>
    <p:sldId id="264" r:id="rId35"/>
    <p:sldId id="268" r:id="rId36"/>
    <p:sldId id="287" r:id="rId37"/>
    <p:sldId id="292" r:id="rId38"/>
    <p:sldId id="304" r:id="rId39"/>
    <p:sldId id="305" r:id="rId40"/>
    <p:sldId id="266" r:id="rId41"/>
    <p:sldId id="30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92EAA-4B6B-480B-BAD4-137536C14150}" type="doc">
      <dgm:prSet loTypeId="urn:microsoft.com/office/officeart/2005/8/layout/radial5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CD5EADC-9509-4EC3-B595-9617E897C6CF}">
      <dgm:prSet phldrT="[Text]"/>
      <dgm:spPr/>
      <dgm:t>
        <a:bodyPr/>
        <a:lstStyle/>
        <a:p>
          <a:r>
            <a:rPr lang="en-US" dirty="0"/>
            <a:t>MCU</a:t>
          </a:r>
        </a:p>
      </dgm:t>
    </dgm:pt>
    <dgm:pt modelId="{1ED7765C-8300-40A2-AD85-9FC45749EAD2}" type="parTrans" cxnId="{A4F786DE-40D8-4BA7-BB9C-C0B47C061AC4}">
      <dgm:prSet/>
      <dgm:spPr/>
      <dgm:t>
        <a:bodyPr/>
        <a:lstStyle/>
        <a:p>
          <a:endParaRPr lang="en-US"/>
        </a:p>
      </dgm:t>
    </dgm:pt>
    <dgm:pt modelId="{95BD8A30-451F-4F50-9363-3CCEFDD6FB1A}" type="sibTrans" cxnId="{A4F786DE-40D8-4BA7-BB9C-C0B47C061AC4}">
      <dgm:prSet/>
      <dgm:spPr/>
      <dgm:t>
        <a:bodyPr/>
        <a:lstStyle/>
        <a:p>
          <a:endParaRPr lang="en-US"/>
        </a:p>
      </dgm:t>
    </dgm:pt>
    <dgm:pt modelId="{5D1EE6A8-B327-45E8-9A09-09A4A1191D38}">
      <dgm:prSet phldrT="[Text]"/>
      <dgm:spPr/>
      <dgm:t>
        <a:bodyPr/>
        <a:lstStyle/>
        <a:p>
          <a:r>
            <a:rPr lang="en-US" dirty="0"/>
            <a:t>Sound Sensor</a:t>
          </a:r>
        </a:p>
      </dgm:t>
    </dgm:pt>
    <dgm:pt modelId="{FD6533B2-EAAC-4C38-B5FA-C69413FDCCB8}" type="parTrans" cxnId="{F94B9A59-1720-4D02-B0AD-3F995285CBA0}">
      <dgm:prSet/>
      <dgm:spPr/>
      <dgm:t>
        <a:bodyPr/>
        <a:lstStyle/>
        <a:p>
          <a:endParaRPr lang="en-US"/>
        </a:p>
      </dgm:t>
    </dgm:pt>
    <dgm:pt modelId="{CC9A7502-7E4D-41EB-97E2-5D716DDF160A}" type="sibTrans" cxnId="{F94B9A59-1720-4D02-B0AD-3F995285CBA0}">
      <dgm:prSet/>
      <dgm:spPr/>
      <dgm:t>
        <a:bodyPr/>
        <a:lstStyle/>
        <a:p>
          <a:endParaRPr lang="en-US"/>
        </a:p>
      </dgm:t>
    </dgm:pt>
    <dgm:pt modelId="{82D76755-5933-49F7-9DD5-F3D2A8C88C6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Mobile Application</a:t>
          </a:r>
        </a:p>
      </dgm:t>
    </dgm:pt>
    <dgm:pt modelId="{8812299A-D1E5-4F65-BC57-5A691FA54404}" type="parTrans" cxnId="{9D9AE38B-510A-4D65-8378-A46A4E3E3A68}">
      <dgm:prSet/>
      <dgm:spPr/>
      <dgm:t>
        <a:bodyPr/>
        <a:lstStyle/>
        <a:p>
          <a:endParaRPr lang="en-US"/>
        </a:p>
      </dgm:t>
    </dgm:pt>
    <dgm:pt modelId="{67054336-9E0B-4ECF-9096-1EA21A3F6C5D}" type="sibTrans" cxnId="{9D9AE38B-510A-4D65-8378-A46A4E3E3A68}">
      <dgm:prSet/>
      <dgm:spPr/>
      <dgm:t>
        <a:bodyPr/>
        <a:lstStyle/>
        <a:p>
          <a:endParaRPr lang="en-US"/>
        </a:p>
      </dgm:t>
    </dgm:pt>
    <dgm:pt modelId="{7E4F53E4-E33D-4FB7-9725-D85716E52682}">
      <dgm:prSet phldrT="[Text]"/>
      <dgm:spPr/>
      <dgm:t>
        <a:bodyPr/>
        <a:lstStyle/>
        <a:p>
          <a:r>
            <a:rPr lang="en-US" dirty="0"/>
            <a:t>Motion Sensor</a:t>
          </a:r>
        </a:p>
      </dgm:t>
    </dgm:pt>
    <dgm:pt modelId="{C4813356-0C40-4E38-8F3E-FFA79EE35EDE}" type="parTrans" cxnId="{BF2547C2-C218-49B3-A058-0653B9B4DA14}">
      <dgm:prSet/>
      <dgm:spPr/>
      <dgm:t>
        <a:bodyPr/>
        <a:lstStyle/>
        <a:p>
          <a:endParaRPr lang="en-US"/>
        </a:p>
      </dgm:t>
    </dgm:pt>
    <dgm:pt modelId="{A111D6AD-0A8F-45A5-9781-CF5EE2A4E0B4}" type="sibTrans" cxnId="{BF2547C2-C218-49B3-A058-0653B9B4DA14}">
      <dgm:prSet/>
      <dgm:spPr/>
      <dgm:t>
        <a:bodyPr/>
        <a:lstStyle/>
        <a:p>
          <a:endParaRPr lang="en-US"/>
        </a:p>
      </dgm:t>
    </dgm:pt>
    <dgm:pt modelId="{385ECCF3-6A76-4A1E-89AD-2A1626580F23}">
      <dgm:prSet/>
      <dgm:spPr>
        <a:solidFill>
          <a:srgbClr val="FF0000"/>
        </a:solidFill>
      </dgm:spPr>
      <dgm:t>
        <a:bodyPr/>
        <a:lstStyle/>
        <a:p>
          <a:r>
            <a:rPr lang="en-US" baseline="0" dirty="0"/>
            <a:t>Notification to User</a:t>
          </a:r>
        </a:p>
      </dgm:t>
    </dgm:pt>
    <dgm:pt modelId="{6A2033A8-3FD2-41B3-8B51-0857BE20F995}" type="parTrans" cxnId="{4F4571BF-7862-4FA3-B639-5695273174D2}">
      <dgm:prSet/>
      <dgm:spPr/>
      <dgm:t>
        <a:bodyPr/>
        <a:lstStyle/>
        <a:p>
          <a:endParaRPr lang="en-US"/>
        </a:p>
      </dgm:t>
    </dgm:pt>
    <dgm:pt modelId="{D186F53E-8F25-41BD-9040-5306FFD31C7F}" type="sibTrans" cxnId="{4F4571BF-7862-4FA3-B639-5695273174D2}">
      <dgm:prSet/>
      <dgm:spPr/>
      <dgm:t>
        <a:bodyPr/>
        <a:lstStyle/>
        <a:p>
          <a:endParaRPr lang="en-US"/>
        </a:p>
      </dgm:t>
    </dgm:pt>
    <dgm:pt modelId="{4E5BF95C-1441-4BDE-8F8A-6A94EFB2655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Live Camera</a:t>
          </a:r>
        </a:p>
        <a:p>
          <a:r>
            <a:rPr lang="en-US" dirty="0"/>
            <a:t>Feed</a:t>
          </a:r>
        </a:p>
      </dgm:t>
    </dgm:pt>
    <dgm:pt modelId="{9B5E5D61-23F9-45D7-B212-3C349A94B892}" type="parTrans" cxnId="{145FE434-D551-46A8-A30B-62539036E95F}">
      <dgm:prSet/>
      <dgm:spPr/>
      <dgm:t>
        <a:bodyPr/>
        <a:lstStyle/>
        <a:p>
          <a:endParaRPr lang="en-US" dirty="0"/>
        </a:p>
      </dgm:t>
    </dgm:pt>
    <dgm:pt modelId="{0EB4C46A-4546-4A77-9928-947BE3434C9F}" type="sibTrans" cxnId="{145FE434-D551-46A8-A30B-62539036E95F}">
      <dgm:prSet/>
      <dgm:spPr/>
      <dgm:t>
        <a:bodyPr/>
        <a:lstStyle/>
        <a:p>
          <a:endParaRPr lang="en-US"/>
        </a:p>
      </dgm:t>
    </dgm:pt>
    <dgm:pt modelId="{BB6AEFB8-0BC9-44CC-8EE6-E5362D9EA9F4}" type="pres">
      <dgm:prSet presAssocID="{58192EAA-4B6B-480B-BAD4-137536C141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20D216F-B21D-4489-A953-89C7756E19E1}" type="pres">
      <dgm:prSet presAssocID="{BCD5EADC-9509-4EC3-B595-9617E897C6CF}" presName="centerShape" presStyleLbl="node0" presStyleIdx="0" presStyleCnt="1" custAng="0" custLinFactNeighborX="-22925" custLinFactNeighborY="31215"/>
      <dgm:spPr/>
    </dgm:pt>
    <dgm:pt modelId="{9E6176A3-7E3B-4F1D-8BB0-3553680C185C}" type="pres">
      <dgm:prSet presAssocID="{FD6533B2-EAAC-4C38-B5FA-C69413FDCCB8}" presName="parTrans" presStyleLbl="sibTrans2D1" presStyleIdx="0" presStyleCnt="5" custAng="11989957" custFlipHor="1" custScaleX="153301" custScaleY="95394" custLinFactNeighborX="18744" custLinFactNeighborY="-3521"/>
      <dgm:spPr/>
    </dgm:pt>
    <dgm:pt modelId="{EDE2FA63-F4D9-4BFE-8BCE-6E8876416ED6}" type="pres">
      <dgm:prSet presAssocID="{FD6533B2-EAAC-4C38-B5FA-C69413FDCCB8}" presName="connectorText" presStyleLbl="sibTrans2D1" presStyleIdx="0" presStyleCnt="5"/>
      <dgm:spPr/>
    </dgm:pt>
    <dgm:pt modelId="{25E399EA-198B-4819-8CA6-7286EC3226AE}" type="pres">
      <dgm:prSet presAssocID="{5D1EE6A8-B327-45E8-9A09-09A4A1191D38}" presName="node" presStyleLbl="node1" presStyleIdx="0" presStyleCnt="5" custRadScaleRad="77812" custRadScaleInc="-149854">
        <dgm:presLayoutVars>
          <dgm:bulletEnabled val="1"/>
        </dgm:presLayoutVars>
      </dgm:prSet>
      <dgm:spPr/>
    </dgm:pt>
    <dgm:pt modelId="{4B5AC229-C885-4AF7-9941-F835529CC94A}" type="pres">
      <dgm:prSet presAssocID="{8812299A-D1E5-4F65-BC57-5A691FA54404}" presName="parTrans" presStyleLbl="sibTrans2D1" presStyleIdx="1" presStyleCnt="5" custScaleX="143854" custScaleY="98541" custLinFactNeighborX="12969" custLinFactNeighborY="22248"/>
      <dgm:spPr/>
    </dgm:pt>
    <dgm:pt modelId="{BE1AF49F-1D39-499C-A91B-AC1858C5E53B}" type="pres">
      <dgm:prSet presAssocID="{8812299A-D1E5-4F65-BC57-5A691FA54404}" presName="connectorText" presStyleLbl="sibTrans2D1" presStyleIdx="1" presStyleCnt="5"/>
      <dgm:spPr/>
    </dgm:pt>
    <dgm:pt modelId="{F93E43DF-76A4-464A-A145-A4BB587EC534}" type="pres">
      <dgm:prSet presAssocID="{82D76755-5933-49F7-9DD5-F3D2A8C88C68}" presName="node" presStyleLbl="node1" presStyleIdx="1" presStyleCnt="5" custRadScaleRad="100873" custRadScaleInc="156212">
        <dgm:presLayoutVars>
          <dgm:bulletEnabled val="1"/>
        </dgm:presLayoutVars>
      </dgm:prSet>
      <dgm:spPr/>
    </dgm:pt>
    <dgm:pt modelId="{413576CA-3B66-402F-9DF3-D1299247DA3C}" type="pres">
      <dgm:prSet presAssocID="{C4813356-0C40-4E38-8F3E-FFA79EE35EDE}" presName="parTrans" presStyleLbl="sibTrans2D1" presStyleIdx="2" presStyleCnt="5" custAng="11032430" custScaleX="134476" custScaleY="97115"/>
      <dgm:spPr/>
    </dgm:pt>
    <dgm:pt modelId="{32317B47-4955-40ED-95FA-F78610CE9781}" type="pres">
      <dgm:prSet presAssocID="{C4813356-0C40-4E38-8F3E-FFA79EE35EDE}" presName="connectorText" presStyleLbl="sibTrans2D1" presStyleIdx="2" presStyleCnt="5"/>
      <dgm:spPr/>
    </dgm:pt>
    <dgm:pt modelId="{97B0DBC5-5894-4D85-9F24-9E112C36F0DA}" type="pres">
      <dgm:prSet presAssocID="{7E4F53E4-E33D-4FB7-9725-D85716E52682}" presName="node" presStyleLbl="node1" presStyleIdx="2" presStyleCnt="5" custRadScaleRad="189605" custRadScaleInc="288551">
        <dgm:presLayoutVars>
          <dgm:bulletEnabled val="1"/>
        </dgm:presLayoutVars>
      </dgm:prSet>
      <dgm:spPr/>
    </dgm:pt>
    <dgm:pt modelId="{F296468B-7030-4BE1-9FA5-84E2E6358370}" type="pres">
      <dgm:prSet presAssocID="{6A2033A8-3FD2-41B3-8B51-0857BE20F995}" presName="parTrans" presStyleLbl="sibTrans2D1" presStyleIdx="3" presStyleCnt="5" custAng="21599994" custScaleX="33089" custScaleY="83479" custLinFactNeighborX="75778" custLinFactNeighborY="18646"/>
      <dgm:spPr/>
    </dgm:pt>
    <dgm:pt modelId="{6D036F47-C323-4366-B23E-C11DC3341515}" type="pres">
      <dgm:prSet presAssocID="{6A2033A8-3FD2-41B3-8B51-0857BE20F995}" presName="connectorText" presStyleLbl="sibTrans2D1" presStyleIdx="3" presStyleCnt="5"/>
      <dgm:spPr/>
    </dgm:pt>
    <dgm:pt modelId="{40049301-CBA4-4D09-85AE-772844B64172}" type="pres">
      <dgm:prSet presAssocID="{385ECCF3-6A76-4A1E-89AD-2A1626580F23}" presName="node" presStyleLbl="node1" presStyleIdx="3" presStyleCnt="5" custRadScaleRad="198033" custRadScaleInc="-298955">
        <dgm:presLayoutVars>
          <dgm:bulletEnabled val="1"/>
        </dgm:presLayoutVars>
      </dgm:prSet>
      <dgm:spPr/>
    </dgm:pt>
    <dgm:pt modelId="{BC77780F-2AC2-43C0-9F8A-F5946E4FDD9E}" type="pres">
      <dgm:prSet presAssocID="{9B5E5D61-23F9-45D7-B212-3C349A94B892}" presName="parTrans" presStyleLbl="sibTrans2D1" presStyleIdx="4" presStyleCnt="5" custAng="17800323" custFlipHor="1" custScaleX="22989" custScaleY="72297" custLinFactX="23186" custLinFactNeighborX="100000" custLinFactNeighborY="7259"/>
      <dgm:spPr/>
    </dgm:pt>
    <dgm:pt modelId="{009B15B0-560C-4E48-93FF-8E8DE5C9F5D5}" type="pres">
      <dgm:prSet presAssocID="{9B5E5D61-23F9-45D7-B212-3C349A94B892}" presName="connectorText" presStyleLbl="sibTrans2D1" presStyleIdx="4" presStyleCnt="5"/>
      <dgm:spPr/>
    </dgm:pt>
    <dgm:pt modelId="{947412DD-F298-4E7E-8264-6F5887AFCE95}" type="pres">
      <dgm:prSet presAssocID="{4E5BF95C-1441-4BDE-8F8A-6A94EFB2655E}" presName="node" presStyleLbl="node1" presStyleIdx="4" presStyleCnt="5" custRadScaleRad="195268" custRadScaleInc="415158">
        <dgm:presLayoutVars>
          <dgm:bulletEnabled val="1"/>
        </dgm:presLayoutVars>
      </dgm:prSet>
      <dgm:spPr/>
    </dgm:pt>
  </dgm:ptLst>
  <dgm:cxnLst>
    <dgm:cxn modelId="{70699A20-66A1-4E64-BA57-D89BFB9F69EE}" type="presOf" srcId="{9B5E5D61-23F9-45D7-B212-3C349A94B892}" destId="{009B15B0-560C-4E48-93FF-8E8DE5C9F5D5}" srcOrd="1" destOrd="0" presId="urn:microsoft.com/office/officeart/2005/8/layout/radial5"/>
    <dgm:cxn modelId="{146F4F21-EEA1-4E76-BAC9-3F536CEEA94D}" type="presOf" srcId="{5D1EE6A8-B327-45E8-9A09-09A4A1191D38}" destId="{25E399EA-198B-4819-8CA6-7286EC3226AE}" srcOrd="0" destOrd="0" presId="urn:microsoft.com/office/officeart/2005/8/layout/radial5"/>
    <dgm:cxn modelId="{4D08C62B-0BF2-4D8A-A568-552FEC26263A}" type="presOf" srcId="{385ECCF3-6A76-4A1E-89AD-2A1626580F23}" destId="{40049301-CBA4-4D09-85AE-772844B64172}" srcOrd="0" destOrd="0" presId="urn:microsoft.com/office/officeart/2005/8/layout/radial5"/>
    <dgm:cxn modelId="{145FE434-D551-46A8-A30B-62539036E95F}" srcId="{BCD5EADC-9509-4EC3-B595-9617E897C6CF}" destId="{4E5BF95C-1441-4BDE-8F8A-6A94EFB2655E}" srcOrd="4" destOrd="0" parTransId="{9B5E5D61-23F9-45D7-B212-3C349A94B892}" sibTransId="{0EB4C46A-4546-4A77-9928-947BE3434C9F}"/>
    <dgm:cxn modelId="{9321B43E-EDDE-4E6E-B0FA-C833F5164DB6}" type="presOf" srcId="{6A2033A8-3FD2-41B3-8B51-0857BE20F995}" destId="{F296468B-7030-4BE1-9FA5-84E2E6358370}" srcOrd="0" destOrd="0" presId="urn:microsoft.com/office/officeart/2005/8/layout/radial5"/>
    <dgm:cxn modelId="{E8C26C59-067D-425C-9A62-009824AD2B5F}" type="presOf" srcId="{FD6533B2-EAAC-4C38-B5FA-C69413FDCCB8}" destId="{9E6176A3-7E3B-4F1D-8BB0-3553680C185C}" srcOrd="0" destOrd="0" presId="urn:microsoft.com/office/officeart/2005/8/layout/radial5"/>
    <dgm:cxn modelId="{F94B9A59-1720-4D02-B0AD-3F995285CBA0}" srcId="{BCD5EADC-9509-4EC3-B595-9617E897C6CF}" destId="{5D1EE6A8-B327-45E8-9A09-09A4A1191D38}" srcOrd="0" destOrd="0" parTransId="{FD6533B2-EAAC-4C38-B5FA-C69413FDCCB8}" sibTransId="{CC9A7502-7E4D-41EB-97E2-5D716DDF160A}"/>
    <dgm:cxn modelId="{DE33955A-67B7-45E3-B1FC-0ADF31047E66}" type="presOf" srcId="{9B5E5D61-23F9-45D7-B212-3C349A94B892}" destId="{BC77780F-2AC2-43C0-9F8A-F5946E4FDD9E}" srcOrd="0" destOrd="0" presId="urn:microsoft.com/office/officeart/2005/8/layout/radial5"/>
    <dgm:cxn modelId="{9D9AE38B-510A-4D65-8378-A46A4E3E3A68}" srcId="{BCD5EADC-9509-4EC3-B595-9617E897C6CF}" destId="{82D76755-5933-49F7-9DD5-F3D2A8C88C68}" srcOrd="1" destOrd="0" parTransId="{8812299A-D1E5-4F65-BC57-5A691FA54404}" sibTransId="{67054336-9E0B-4ECF-9096-1EA21A3F6C5D}"/>
    <dgm:cxn modelId="{1A212EA2-4861-47CB-93DB-70E56493F5D3}" type="presOf" srcId="{C4813356-0C40-4E38-8F3E-FFA79EE35EDE}" destId="{413576CA-3B66-402F-9DF3-D1299247DA3C}" srcOrd="0" destOrd="0" presId="urn:microsoft.com/office/officeart/2005/8/layout/radial5"/>
    <dgm:cxn modelId="{E6F37DA5-03E3-4EF7-A3B6-5893D40B8C7A}" type="presOf" srcId="{BCD5EADC-9509-4EC3-B595-9617E897C6CF}" destId="{220D216F-B21D-4489-A953-89C7756E19E1}" srcOrd="0" destOrd="0" presId="urn:microsoft.com/office/officeart/2005/8/layout/radial5"/>
    <dgm:cxn modelId="{F7620BB8-8740-4888-867E-5F8F4139CDE6}" type="presOf" srcId="{6A2033A8-3FD2-41B3-8B51-0857BE20F995}" destId="{6D036F47-C323-4366-B23E-C11DC3341515}" srcOrd="1" destOrd="0" presId="urn:microsoft.com/office/officeart/2005/8/layout/radial5"/>
    <dgm:cxn modelId="{E8FE31B9-EBB4-43B6-BF95-B75C87647F71}" type="presOf" srcId="{FD6533B2-EAAC-4C38-B5FA-C69413FDCCB8}" destId="{EDE2FA63-F4D9-4BFE-8BCE-6E8876416ED6}" srcOrd="1" destOrd="0" presId="urn:microsoft.com/office/officeart/2005/8/layout/radial5"/>
    <dgm:cxn modelId="{4F4571BF-7862-4FA3-B639-5695273174D2}" srcId="{BCD5EADC-9509-4EC3-B595-9617E897C6CF}" destId="{385ECCF3-6A76-4A1E-89AD-2A1626580F23}" srcOrd="3" destOrd="0" parTransId="{6A2033A8-3FD2-41B3-8B51-0857BE20F995}" sibTransId="{D186F53E-8F25-41BD-9040-5306FFD31C7F}"/>
    <dgm:cxn modelId="{B889ABBF-C35C-4C6B-BC96-2AF6CC9AAE8C}" type="presOf" srcId="{82D76755-5933-49F7-9DD5-F3D2A8C88C68}" destId="{F93E43DF-76A4-464A-A145-A4BB587EC534}" srcOrd="0" destOrd="0" presId="urn:microsoft.com/office/officeart/2005/8/layout/radial5"/>
    <dgm:cxn modelId="{BF2547C2-C218-49B3-A058-0653B9B4DA14}" srcId="{BCD5EADC-9509-4EC3-B595-9617E897C6CF}" destId="{7E4F53E4-E33D-4FB7-9725-D85716E52682}" srcOrd="2" destOrd="0" parTransId="{C4813356-0C40-4E38-8F3E-FFA79EE35EDE}" sibTransId="{A111D6AD-0A8F-45A5-9781-CF5EE2A4E0B4}"/>
    <dgm:cxn modelId="{147839CE-1BE7-4DED-9D2D-CEE352416DA3}" type="presOf" srcId="{8812299A-D1E5-4F65-BC57-5A691FA54404}" destId="{BE1AF49F-1D39-499C-A91B-AC1858C5E53B}" srcOrd="1" destOrd="0" presId="urn:microsoft.com/office/officeart/2005/8/layout/radial5"/>
    <dgm:cxn modelId="{7AD846D6-76E8-43D4-8527-626A4ADFA384}" type="presOf" srcId="{58192EAA-4B6B-480B-BAD4-137536C14150}" destId="{BB6AEFB8-0BC9-44CC-8EE6-E5362D9EA9F4}" srcOrd="0" destOrd="0" presId="urn:microsoft.com/office/officeart/2005/8/layout/radial5"/>
    <dgm:cxn modelId="{A4F786DE-40D8-4BA7-BB9C-C0B47C061AC4}" srcId="{58192EAA-4B6B-480B-BAD4-137536C14150}" destId="{BCD5EADC-9509-4EC3-B595-9617E897C6CF}" srcOrd="0" destOrd="0" parTransId="{1ED7765C-8300-40A2-AD85-9FC45749EAD2}" sibTransId="{95BD8A30-451F-4F50-9363-3CCEFDD6FB1A}"/>
    <dgm:cxn modelId="{636212EC-D2E2-4FFD-BBE6-476DB8112526}" type="presOf" srcId="{7E4F53E4-E33D-4FB7-9725-D85716E52682}" destId="{97B0DBC5-5894-4D85-9F24-9E112C36F0DA}" srcOrd="0" destOrd="0" presId="urn:microsoft.com/office/officeart/2005/8/layout/radial5"/>
    <dgm:cxn modelId="{077C3EF2-8EA9-480D-A4BB-465B448416BB}" type="presOf" srcId="{C4813356-0C40-4E38-8F3E-FFA79EE35EDE}" destId="{32317B47-4955-40ED-95FA-F78610CE9781}" srcOrd="1" destOrd="0" presId="urn:microsoft.com/office/officeart/2005/8/layout/radial5"/>
    <dgm:cxn modelId="{99537FFA-F77A-48C0-A5D5-537E340A8CE3}" type="presOf" srcId="{8812299A-D1E5-4F65-BC57-5A691FA54404}" destId="{4B5AC229-C885-4AF7-9941-F835529CC94A}" srcOrd="0" destOrd="0" presId="urn:microsoft.com/office/officeart/2005/8/layout/radial5"/>
    <dgm:cxn modelId="{E64E95FE-02DA-47C3-BB2E-8E6766175875}" type="presOf" srcId="{4E5BF95C-1441-4BDE-8F8A-6A94EFB2655E}" destId="{947412DD-F298-4E7E-8264-6F5887AFCE95}" srcOrd="0" destOrd="0" presId="urn:microsoft.com/office/officeart/2005/8/layout/radial5"/>
    <dgm:cxn modelId="{ADD90A2B-3D50-4E8A-98FA-EBA0495DCFC2}" type="presParOf" srcId="{BB6AEFB8-0BC9-44CC-8EE6-E5362D9EA9F4}" destId="{220D216F-B21D-4489-A953-89C7756E19E1}" srcOrd="0" destOrd="0" presId="urn:microsoft.com/office/officeart/2005/8/layout/radial5"/>
    <dgm:cxn modelId="{AD5E2B63-164E-4DA1-84AD-D3C8702128DF}" type="presParOf" srcId="{BB6AEFB8-0BC9-44CC-8EE6-E5362D9EA9F4}" destId="{9E6176A3-7E3B-4F1D-8BB0-3553680C185C}" srcOrd="1" destOrd="0" presId="urn:microsoft.com/office/officeart/2005/8/layout/radial5"/>
    <dgm:cxn modelId="{ED964083-91E3-414B-8F10-AEB47A0C5546}" type="presParOf" srcId="{9E6176A3-7E3B-4F1D-8BB0-3553680C185C}" destId="{EDE2FA63-F4D9-4BFE-8BCE-6E8876416ED6}" srcOrd="0" destOrd="0" presId="urn:microsoft.com/office/officeart/2005/8/layout/radial5"/>
    <dgm:cxn modelId="{7D0ED935-CBB6-4C6E-8C4F-C7FCF26F77D3}" type="presParOf" srcId="{BB6AEFB8-0BC9-44CC-8EE6-E5362D9EA9F4}" destId="{25E399EA-198B-4819-8CA6-7286EC3226AE}" srcOrd="2" destOrd="0" presId="urn:microsoft.com/office/officeart/2005/8/layout/radial5"/>
    <dgm:cxn modelId="{DBB58978-F5CA-4A13-A8AE-C5A6DBBF59E9}" type="presParOf" srcId="{BB6AEFB8-0BC9-44CC-8EE6-E5362D9EA9F4}" destId="{4B5AC229-C885-4AF7-9941-F835529CC94A}" srcOrd="3" destOrd="0" presId="urn:microsoft.com/office/officeart/2005/8/layout/radial5"/>
    <dgm:cxn modelId="{41B01F9E-7A16-40FA-AE3F-E62926A9FBFB}" type="presParOf" srcId="{4B5AC229-C885-4AF7-9941-F835529CC94A}" destId="{BE1AF49F-1D39-499C-A91B-AC1858C5E53B}" srcOrd="0" destOrd="0" presId="urn:microsoft.com/office/officeart/2005/8/layout/radial5"/>
    <dgm:cxn modelId="{E420FAAD-90A5-4203-8EF3-B1ADF37AFD05}" type="presParOf" srcId="{BB6AEFB8-0BC9-44CC-8EE6-E5362D9EA9F4}" destId="{F93E43DF-76A4-464A-A145-A4BB587EC534}" srcOrd="4" destOrd="0" presId="urn:microsoft.com/office/officeart/2005/8/layout/radial5"/>
    <dgm:cxn modelId="{E2D8E8DD-445F-4712-A481-F836589B953E}" type="presParOf" srcId="{BB6AEFB8-0BC9-44CC-8EE6-E5362D9EA9F4}" destId="{413576CA-3B66-402F-9DF3-D1299247DA3C}" srcOrd="5" destOrd="0" presId="urn:microsoft.com/office/officeart/2005/8/layout/radial5"/>
    <dgm:cxn modelId="{860754A5-CAC7-4D4A-9768-5C34ED4B844B}" type="presParOf" srcId="{413576CA-3B66-402F-9DF3-D1299247DA3C}" destId="{32317B47-4955-40ED-95FA-F78610CE9781}" srcOrd="0" destOrd="0" presId="urn:microsoft.com/office/officeart/2005/8/layout/radial5"/>
    <dgm:cxn modelId="{0B4C1D15-4C63-4F48-A1B1-5E5DE8CD76FF}" type="presParOf" srcId="{BB6AEFB8-0BC9-44CC-8EE6-E5362D9EA9F4}" destId="{97B0DBC5-5894-4D85-9F24-9E112C36F0DA}" srcOrd="6" destOrd="0" presId="urn:microsoft.com/office/officeart/2005/8/layout/radial5"/>
    <dgm:cxn modelId="{45CDF9DE-580A-48A0-BC65-981C1CDB3E70}" type="presParOf" srcId="{BB6AEFB8-0BC9-44CC-8EE6-E5362D9EA9F4}" destId="{F296468B-7030-4BE1-9FA5-84E2E6358370}" srcOrd="7" destOrd="0" presId="urn:microsoft.com/office/officeart/2005/8/layout/radial5"/>
    <dgm:cxn modelId="{755334F6-5EAD-46FA-8468-4D09B52EBD87}" type="presParOf" srcId="{F296468B-7030-4BE1-9FA5-84E2E6358370}" destId="{6D036F47-C323-4366-B23E-C11DC3341515}" srcOrd="0" destOrd="0" presId="urn:microsoft.com/office/officeart/2005/8/layout/radial5"/>
    <dgm:cxn modelId="{0F180B6D-8DE4-4E22-9A6B-400A4E52C58C}" type="presParOf" srcId="{BB6AEFB8-0BC9-44CC-8EE6-E5362D9EA9F4}" destId="{40049301-CBA4-4D09-85AE-772844B64172}" srcOrd="8" destOrd="0" presId="urn:microsoft.com/office/officeart/2005/8/layout/radial5"/>
    <dgm:cxn modelId="{74DE9C7C-BB0F-4FFB-8CD0-8AADF06580CF}" type="presParOf" srcId="{BB6AEFB8-0BC9-44CC-8EE6-E5362D9EA9F4}" destId="{BC77780F-2AC2-43C0-9F8A-F5946E4FDD9E}" srcOrd="9" destOrd="0" presId="urn:microsoft.com/office/officeart/2005/8/layout/radial5"/>
    <dgm:cxn modelId="{D06BA776-8BA9-4E18-9208-C3566ECC8765}" type="presParOf" srcId="{BC77780F-2AC2-43C0-9F8A-F5946E4FDD9E}" destId="{009B15B0-560C-4E48-93FF-8E8DE5C9F5D5}" srcOrd="0" destOrd="0" presId="urn:microsoft.com/office/officeart/2005/8/layout/radial5"/>
    <dgm:cxn modelId="{FDF8101A-605F-4099-A341-C3FE7E1DC0C1}" type="presParOf" srcId="{BB6AEFB8-0BC9-44CC-8EE6-E5362D9EA9F4}" destId="{947412DD-F298-4E7E-8264-6F5887AFCE9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D216F-B21D-4489-A953-89C7756E19E1}">
      <dsp:nvSpPr>
        <dsp:cNvPr id="0" name=""/>
        <dsp:cNvSpPr/>
      </dsp:nvSpPr>
      <dsp:spPr>
        <a:xfrm>
          <a:off x="4297317" y="3486602"/>
          <a:ext cx="1532324" cy="15323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MCU</a:t>
          </a:r>
        </a:p>
      </dsp:txBody>
      <dsp:txXfrm>
        <a:off x="4521721" y="3711006"/>
        <a:ext cx="1083516" cy="1083516"/>
      </dsp:txXfrm>
    </dsp:sp>
    <dsp:sp modelId="{9E6176A3-7E3B-4F1D-8BB0-3553680C185C}">
      <dsp:nvSpPr>
        <dsp:cNvPr id="0" name=""/>
        <dsp:cNvSpPr/>
      </dsp:nvSpPr>
      <dsp:spPr>
        <a:xfrm rot="15547507" flipH="1">
          <a:off x="4631760" y="2837713"/>
          <a:ext cx="663776" cy="496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4692244" y="2863902"/>
        <a:ext cx="514678" cy="298195"/>
      </dsp:txXfrm>
    </dsp:sp>
    <dsp:sp modelId="{25E399EA-198B-4819-8CA6-7286EC3226AE}">
      <dsp:nvSpPr>
        <dsp:cNvPr id="0" name=""/>
        <dsp:cNvSpPr/>
      </dsp:nvSpPr>
      <dsp:spPr>
        <a:xfrm>
          <a:off x="3931519" y="1165971"/>
          <a:ext cx="1532324" cy="15323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Sound Sensor</a:t>
          </a:r>
        </a:p>
      </dsp:txBody>
      <dsp:txXfrm>
        <a:off x="4155923" y="1390375"/>
        <a:ext cx="1083516" cy="1083516"/>
      </dsp:txXfrm>
    </dsp:sp>
    <dsp:sp modelId="{4B5AC229-C885-4AF7-9941-F835529CC94A}">
      <dsp:nvSpPr>
        <dsp:cNvPr id="0" name=""/>
        <dsp:cNvSpPr/>
      </dsp:nvSpPr>
      <dsp:spPr>
        <a:xfrm rot="26">
          <a:off x="6028005" y="4111990"/>
          <a:ext cx="876624" cy="5133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6028005" y="4214667"/>
        <a:ext cx="722607" cy="308033"/>
      </dsp:txXfrm>
    </dsp:sp>
    <dsp:sp modelId="{F93E43DF-76A4-464A-A145-A4BB587EC534}">
      <dsp:nvSpPr>
        <dsp:cNvPr id="0" name=""/>
        <dsp:cNvSpPr/>
      </dsp:nvSpPr>
      <dsp:spPr>
        <a:xfrm>
          <a:off x="6979425" y="3486623"/>
          <a:ext cx="1532324" cy="1532324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Mobile Application</a:t>
          </a:r>
        </a:p>
      </dsp:txBody>
      <dsp:txXfrm>
        <a:off x="7203829" y="3711027"/>
        <a:ext cx="1083516" cy="1083516"/>
      </dsp:txXfrm>
    </dsp:sp>
    <dsp:sp modelId="{413576CA-3B66-402F-9DF3-D1299247DA3C}">
      <dsp:nvSpPr>
        <dsp:cNvPr id="0" name=""/>
        <dsp:cNvSpPr/>
      </dsp:nvSpPr>
      <dsp:spPr>
        <a:xfrm rot="21595223">
          <a:off x="3242553" y="4094659"/>
          <a:ext cx="896271" cy="5059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3242553" y="4195956"/>
        <a:ext cx="744483" cy="303575"/>
      </dsp:txXfrm>
    </dsp:sp>
    <dsp:sp modelId="{97B0DBC5-5894-4D85-9F24-9E112C36F0DA}">
      <dsp:nvSpPr>
        <dsp:cNvPr id="0" name=""/>
        <dsp:cNvSpPr/>
      </dsp:nvSpPr>
      <dsp:spPr>
        <a:xfrm>
          <a:off x="1514100" y="3678951"/>
          <a:ext cx="1532324" cy="15323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Motion Sensor</a:t>
          </a:r>
        </a:p>
      </dsp:txBody>
      <dsp:txXfrm>
        <a:off x="1738504" y="3903355"/>
        <a:ext cx="1083516" cy="1083516"/>
      </dsp:txXfrm>
    </dsp:sp>
    <dsp:sp modelId="{F296468B-7030-4BE1-9FA5-84E2E6358370}">
      <dsp:nvSpPr>
        <dsp:cNvPr id="0" name=""/>
        <dsp:cNvSpPr/>
      </dsp:nvSpPr>
      <dsp:spPr>
        <a:xfrm rot="7">
          <a:off x="8610476" y="4132459"/>
          <a:ext cx="610410" cy="4349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610476" y="4219442"/>
        <a:ext cx="479935" cy="260951"/>
      </dsp:txXfrm>
    </dsp:sp>
    <dsp:sp modelId="{40049301-CBA4-4D09-85AE-772844B64172}">
      <dsp:nvSpPr>
        <dsp:cNvPr id="0" name=""/>
        <dsp:cNvSpPr/>
      </dsp:nvSpPr>
      <dsp:spPr>
        <a:xfrm>
          <a:off x="9310307" y="3486621"/>
          <a:ext cx="1532324" cy="1532324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Notification to User</a:t>
          </a:r>
        </a:p>
      </dsp:txBody>
      <dsp:txXfrm>
        <a:off x="9534711" y="3711025"/>
        <a:ext cx="1083516" cy="1083516"/>
      </dsp:txXfrm>
    </dsp:sp>
    <dsp:sp modelId="{BC77780F-2AC2-43C0-9F8A-F5946E4FDD9E}">
      <dsp:nvSpPr>
        <dsp:cNvPr id="0" name=""/>
        <dsp:cNvSpPr/>
      </dsp:nvSpPr>
      <dsp:spPr>
        <a:xfrm rot="5234329" flipH="1">
          <a:off x="9919722" y="3002658"/>
          <a:ext cx="489069" cy="376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9978943" y="3134423"/>
        <a:ext cx="376071" cy="225996"/>
      </dsp:txXfrm>
    </dsp:sp>
    <dsp:sp modelId="{947412DD-F298-4E7E-8264-6F5887AFCE95}">
      <dsp:nvSpPr>
        <dsp:cNvPr id="0" name=""/>
        <dsp:cNvSpPr/>
      </dsp:nvSpPr>
      <dsp:spPr>
        <a:xfrm>
          <a:off x="9367619" y="1238603"/>
          <a:ext cx="1532324" cy="1532324"/>
        </a:xfrm>
        <a:prstGeom prst="ellipse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Live Camera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Feed</a:t>
          </a:r>
        </a:p>
      </dsp:txBody>
      <dsp:txXfrm>
        <a:off x="9592023" y="1463007"/>
        <a:ext cx="1083516" cy="108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AEF09-CBEB-43C5-83F2-32C91BF3929E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7F73-9A31-4C85-8AED-0BE523C58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7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23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 Crib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377" y="3575184"/>
            <a:ext cx="9285668" cy="225784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GROUP 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929" y="4413764"/>
            <a:ext cx="270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ENGINEERING</a:t>
            </a:r>
          </a:p>
          <a:p>
            <a:pPr algn="ctr"/>
            <a:r>
              <a:rPr lang="en-US" dirty="0"/>
              <a:t> David Brunat</a:t>
            </a:r>
          </a:p>
          <a:p>
            <a:pPr algn="ctr"/>
            <a:r>
              <a:rPr lang="en-US" dirty="0" err="1"/>
              <a:t>Thinh</a:t>
            </a:r>
            <a:r>
              <a:rPr lang="en-US" dirty="0"/>
              <a:t> Nguyen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76424" y="4413763"/>
            <a:ext cx="303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ENGINEERING</a:t>
            </a:r>
          </a:p>
          <a:p>
            <a:pPr algn="ctr"/>
            <a:r>
              <a:rPr lang="en-US" dirty="0" err="1"/>
              <a:t>Phuoc</a:t>
            </a:r>
            <a:r>
              <a:rPr lang="en-US" dirty="0"/>
              <a:t> Nguyen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54048" y="4413764"/>
            <a:ext cx="23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COMPUTER SCIENCE</a:t>
            </a:r>
          </a:p>
          <a:p>
            <a:pPr algn="ctr"/>
            <a:r>
              <a:rPr lang="en-US" dirty="0"/>
              <a:t>Brian Nguyen</a:t>
            </a:r>
          </a:p>
        </p:txBody>
      </p:sp>
    </p:spTree>
    <p:extLst>
      <p:ext uri="{BB962C8B-B14F-4D97-AF65-F5344CB8AC3E}">
        <p14:creationId xmlns:p14="http://schemas.microsoft.com/office/powerpoint/2010/main" val="404962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EBAE-00C5-43A4-AD77-5A5EAEB53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sensor: Accelerometer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669A1-4062-495A-A886-AE0D22472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 </a:t>
            </a:r>
            <a:r>
              <a:rPr lang="en-US" b="1" dirty="0"/>
              <a:t>acceleration</a:t>
            </a:r>
            <a:r>
              <a:rPr lang="en-US" dirty="0"/>
              <a:t> is </a:t>
            </a:r>
            <a:r>
              <a:rPr lang="en-US" b="1" dirty="0"/>
              <a:t>detected</a:t>
            </a:r>
            <a:r>
              <a:rPr lang="en-US" dirty="0"/>
              <a:t> in either axis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AC220-3361-4231-B5FB-7D56F67C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2990851"/>
            <a:ext cx="2962275" cy="2800350"/>
          </a:xfrm>
          <a:prstGeom prst="rect">
            <a:avLst/>
          </a:prstGeom>
        </p:spPr>
      </p:pic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9AB83875-96C7-45F5-9556-D33E78628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4587" y="3750365"/>
          <a:ext cx="4891778" cy="2175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5889">
                  <a:extLst>
                    <a:ext uri="{9D8B030D-6E8A-4147-A177-3AD203B41FA5}">
                      <a16:colId xmlns:a16="http://schemas.microsoft.com/office/drawing/2014/main" val="3455182788"/>
                    </a:ext>
                  </a:extLst>
                </a:gridCol>
                <a:gridCol w="2445889">
                  <a:extLst>
                    <a:ext uri="{9D8B030D-6E8A-4147-A177-3AD203B41FA5}">
                      <a16:colId xmlns:a16="http://schemas.microsoft.com/office/drawing/2014/main" val="2217977501"/>
                    </a:ext>
                  </a:extLst>
                </a:gridCol>
              </a:tblGrid>
              <a:tr h="357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Specification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MPU6050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4210367"/>
                  </a:ext>
                </a:extLst>
              </a:tr>
              <a:tr h="3570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</a:rPr>
                        <a:t>Cost</a:t>
                      </a:r>
                      <a:endParaRPr lang="en-US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$6.99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481498"/>
                  </a:ext>
                </a:extLst>
              </a:tr>
              <a:tr h="44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Power Consumption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1.4mA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308581"/>
                  </a:ext>
                </a:extLst>
              </a:tr>
              <a:tr h="378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Angle Sensor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180 degrees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597492"/>
                  </a:ext>
                </a:extLst>
              </a:tr>
              <a:tr h="445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Operating voltage range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2.375V-3.46V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554823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F4C09B5-2E5B-4721-A8C4-07BF29571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682" y="2097088"/>
            <a:ext cx="1751683" cy="159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7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2759-52EB-4040-BD33-6CD26CA3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4A69-F453-4F37-9698-1E3D1FC8E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ambient temperature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629FF-BC88-446E-821B-0092CFC7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81" y="618518"/>
            <a:ext cx="1270760" cy="196587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DF928-7B6A-4B99-8ED8-E9F8A2008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786818"/>
              </p:ext>
            </p:extLst>
          </p:nvPr>
        </p:nvGraphicFramePr>
        <p:xfrm>
          <a:off x="1350824" y="3338097"/>
          <a:ext cx="4625905" cy="24531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135">
                  <a:extLst>
                    <a:ext uri="{9D8B030D-6E8A-4147-A177-3AD203B41FA5}">
                      <a16:colId xmlns:a16="http://schemas.microsoft.com/office/drawing/2014/main" val="1381366912"/>
                    </a:ext>
                  </a:extLst>
                </a:gridCol>
                <a:gridCol w="2314770">
                  <a:extLst>
                    <a:ext uri="{9D8B030D-6E8A-4147-A177-3AD203B41FA5}">
                      <a16:colId xmlns:a16="http://schemas.microsoft.com/office/drawing/2014/main" val="2605993905"/>
                    </a:ext>
                  </a:extLst>
                </a:gridCol>
              </a:tblGrid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Features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MS5611_01BA03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00305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Cost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$12.48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6425017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ADC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24-bit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16020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Power consumption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1.0uA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19381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Interface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I2C &amp; SPI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2888748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Accuracy 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±0.8C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5104441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Supply voltage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1.8V to 3.6V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316438"/>
                  </a:ext>
                </a:extLst>
              </a:tr>
              <a:tr h="3066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Operating Temperature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-40c to +85c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11193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FEB3699-6797-49B5-A4CE-48323818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581" y="3338097"/>
            <a:ext cx="3585306" cy="24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054C-2780-4073-8764-CA770E9B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sensor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FB00DE-485B-4945-B53D-48A65AD0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91678"/>
            <a:ext cx="9905999" cy="3541714"/>
          </a:xfrm>
        </p:spPr>
        <p:txBody>
          <a:bodyPr/>
          <a:lstStyle/>
          <a:p>
            <a:r>
              <a:rPr lang="en-US" dirty="0"/>
              <a:t>Keep track of the baby weight over the 2</a:t>
            </a:r>
            <a:r>
              <a:rPr lang="en-US" baseline="30000" dirty="0"/>
              <a:t>st</a:t>
            </a:r>
            <a:r>
              <a:rPr lang="en-US" dirty="0"/>
              <a:t> year of age.</a:t>
            </a:r>
          </a:p>
          <a:p>
            <a:r>
              <a:rPr lang="en-US" dirty="0"/>
              <a:t>4 x Load Cell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E6979-ABB0-47F2-AC7A-F41FD766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326297"/>
            <a:ext cx="3898091" cy="34255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533EE3-0EC0-4696-ADCB-0DDE34D8C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295" y="2908422"/>
            <a:ext cx="3750408" cy="384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37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5D79-DA7A-4670-9424-D2FC47BC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Instrumentation Amplifier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E1D176-641A-4AB6-A8CB-0DD6DCD5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174074"/>
              </p:ext>
            </p:extLst>
          </p:nvPr>
        </p:nvGraphicFramePr>
        <p:xfrm>
          <a:off x="1141411" y="2377875"/>
          <a:ext cx="6067772" cy="4328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2626">
                  <a:extLst>
                    <a:ext uri="{9D8B030D-6E8A-4147-A177-3AD203B41FA5}">
                      <a16:colId xmlns:a16="http://schemas.microsoft.com/office/drawing/2014/main" val="2817265139"/>
                    </a:ext>
                  </a:extLst>
                </a:gridCol>
                <a:gridCol w="2825146">
                  <a:extLst>
                    <a:ext uri="{9D8B030D-6E8A-4147-A177-3AD203B41FA5}">
                      <a16:colId xmlns:a16="http://schemas.microsoft.com/office/drawing/2014/main" val="2304673021"/>
                    </a:ext>
                  </a:extLst>
                </a:gridCol>
              </a:tblGrid>
              <a:tr h="249200">
                <a:tc gridSpan="2"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INA125 SPECIFICATION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984547"/>
                  </a:ext>
                </a:extLst>
              </a:tr>
              <a:tr h="249200">
                <a:tc gridSpan="2">
                  <a:txBody>
                    <a:bodyPr/>
                    <a:lstStyle/>
                    <a:p>
                      <a:pPr marL="0" marR="0" indent="4572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FEATURES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688678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LOW QUIESCENT CURRENT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460mA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1351475"/>
                  </a:ext>
                </a:extLst>
              </a:tr>
              <a:tr h="3601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PRECISION VOLTAGE REFERENCE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99770" algn="l"/>
                        </a:tabLst>
                      </a:pPr>
                      <a:r>
                        <a:rPr lang="en-US" sz="1800">
                          <a:effectLst/>
                        </a:rPr>
                        <a:t>1.24V, 2.5V, 5V or 10V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5306125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SLEEP MODE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249431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LOW OFFSET VOLTAGE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250mV max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088597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LOW OFFSET DRIFT: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2mV/°C max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9938332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LOW INPUT BIAS CURRENT: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en-US" sz="1800">
                          <a:effectLst/>
                        </a:rPr>
                        <a:t>20nA max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226716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HIGH CMR: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265" algn="l"/>
                        </a:tabLst>
                      </a:pPr>
                      <a:r>
                        <a:rPr lang="en-US" sz="1800">
                          <a:effectLst/>
                        </a:rPr>
                        <a:t>100dB min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3163405"/>
                  </a:ext>
                </a:extLst>
              </a:tr>
              <a:tr h="3601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LOW NOISE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38nV/ÖHz at f = 1kHz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5187535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INPUT PROTECTION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±40V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996176"/>
                  </a:ext>
                </a:extLst>
              </a:tr>
              <a:tr h="8409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WIDE SUPPLY RANGE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Single Supply: 2.7V to 36V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Dual Supply: ±1.35V to ±18V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19137"/>
                  </a:ext>
                </a:extLst>
              </a:tr>
              <a:tr h="2803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Gain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to 10000 (v/v)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5311471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2D955E2-C4B8-4A58-B99C-BE04F705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78426"/>
            <a:ext cx="9905999" cy="3541714"/>
          </a:xfrm>
        </p:spPr>
        <p:txBody>
          <a:bodyPr/>
          <a:lstStyle/>
          <a:p>
            <a:r>
              <a:rPr lang="en-US" dirty="0"/>
              <a:t>1x Instrumentation Amplifier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511077-5AA6-4732-B8E1-0F4C3261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905" y="1960805"/>
            <a:ext cx="2287575" cy="1625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8D7EE1-04D9-4E9E-B648-C121B4045E1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3316" y="3892103"/>
            <a:ext cx="2461345" cy="262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5AE4-8013-44AA-814B-009D278D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sensor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C55ECA-4321-4791-BCAB-326DC3696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Baby Heart-rate</a:t>
            </a:r>
          </a:p>
          <a:p>
            <a:pPr lvl="1"/>
            <a:r>
              <a:rPr lang="en-US" dirty="0" err="1"/>
              <a:t>PulseSensor</a:t>
            </a:r>
            <a:r>
              <a:rPr lang="en-US" dirty="0"/>
              <a:t>(NOT From PulseSensor.com)</a:t>
            </a:r>
          </a:p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D10270B-A901-45B5-B33C-510FB54305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57509" y="3360931"/>
          <a:ext cx="3578161" cy="2643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8102">
                  <a:extLst>
                    <a:ext uri="{9D8B030D-6E8A-4147-A177-3AD203B41FA5}">
                      <a16:colId xmlns:a16="http://schemas.microsoft.com/office/drawing/2014/main" val="497898284"/>
                    </a:ext>
                  </a:extLst>
                </a:gridCol>
                <a:gridCol w="1360059">
                  <a:extLst>
                    <a:ext uri="{9D8B030D-6E8A-4147-A177-3AD203B41FA5}">
                      <a16:colId xmlns:a16="http://schemas.microsoft.com/office/drawing/2014/main" val="3324813746"/>
                    </a:ext>
                  </a:extLst>
                </a:gridCol>
              </a:tblGrid>
              <a:tr h="28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Features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PulseSensor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233060"/>
                  </a:ext>
                </a:extLst>
              </a:tr>
              <a:tr h="24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Cost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$2.04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418257"/>
                  </a:ext>
                </a:extLst>
              </a:tr>
              <a:tr h="24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PCB’s size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small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113716"/>
                  </a:ext>
                </a:extLst>
              </a:tr>
              <a:tr h="24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Accuracy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12-bit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07645"/>
                  </a:ext>
                </a:extLst>
              </a:tr>
              <a:tr h="454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Data Communication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ADC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6890948"/>
                  </a:ext>
                </a:extLst>
              </a:tr>
              <a:tr h="454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Operation Temp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-40C to +85C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859570"/>
                  </a:ext>
                </a:extLst>
              </a:tr>
              <a:tr h="4544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Operation Voltage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3.3V to 5.0V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84794"/>
                  </a:ext>
                </a:extLst>
              </a:tr>
              <a:tr h="2464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User Friendly 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Yes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358673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1033EFC-8DD7-4C42-BAA0-3125F73B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764" y="3360931"/>
            <a:ext cx="2182705" cy="264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81F55-0EAE-48A4-AC7F-21087786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Pulsesensor</a:t>
            </a:r>
            <a:r>
              <a:rPr lang="en-US" dirty="0"/>
              <a:t> Flow Diagram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6DFC4B-3404-4B68-83B2-A0B70C0C5C7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2" y="1886073"/>
            <a:ext cx="5153988" cy="4760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CBA92-41FB-493A-86DE-C6A018346B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222504"/>
            <a:ext cx="4781550" cy="2868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62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412-8B4B-4D34-8D4D-87F75CE8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0B7A-2B03-42C2-A884-83E0032A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sensor’s data to the Database</a:t>
            </a:r>
          </a:p>
          <a:p>
            <a:pPr lvl="1"/>
            <a:r>
              <a:rPr lang="en-US" dirty="0"/>
              <a:t>ESP8266 </a:t>
            </a:r>
            <a:r>
              <a:rPr lang="en-US" dirty="0" err="1"/>
              <a:t>Wifi</a:t>
            </a:r>
            <a:r>
              <a:rPr lang="en-US" dirty="0"/>
              <a:t> Module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468C3-B8C4-45EC-88B9-737AA05F50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76479" y="3288322"/>
            <a:ext cx="3177935" cy="33762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3954D9-9DC0-4542-994F-EB76E33799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2002" y="4760675"/>
          <a:ext cx="3028852" cy="1778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917">
                  <a:extLst>
                    <a:ext uri="{9D8B030D-6E8A-4147-A177-3AD203B41FA5}">
                      <a16:colId xmlns:a16="http://schemas.microsoft.com/office/drawing/2014/main" val="2809749086"/>
                    </a:ext>
                  </a:extLst>
                </a:gridCol>
                <a:gridCol w="1471935">
                  <a:extLst>
                    <a:ext uri="{9D8B030D-6E8A-4147-A177-3AD203B41FA5}">
                      <a16:colId xmlns:a16="http://schemas.microsoft.com/office/drawing/2014/main" val="3248788348"/>
                    </a:ext>
                  </a:extLst>
                </a:gridCol>
              </a:tblGrid>
              <a:tr h="22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Specifications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ESP8266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318448"/>
                  </a:ext>
                </a:extLst>
              </a:tr>
              <a:tr h="22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SPI/I2C/I2S/UART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2/1/2/2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4115638"/>
                  </a:ext>
                </a:extLst>
              </a:tr>
              <a:tr h="22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</a:rPr>
                        <a:t>Working Temperature</a:t>
                      </a:r>
                      <a:endParaRPr lang="en-US" sz="16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-40C ~ 125C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5307762"/>
                  </a:ext>
                </a:extLst>
              </a:tr>
              <a:tr h="2209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Operating Current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80mA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97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22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E381-9342-4405-BEC3-BDEBBD89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ESP8266 Data Flow Diagram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D12543-B151-4F54-95DE-C57C1CAB2B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0081" y="2097088"/>
            <a:ext cx="3934058" cy="45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43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SENSOR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535550"/>
              </p:ext>
            </p:extLst>
          </p:nvPr>
        </p:nvGraphicFramePr>
        <p:xfrm>
          <a:off x="6166060" y="899709"/>
          <a:ext cx="4449093" cy="3502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134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Sensitivity Microphone</a:t>
                      </a:r>
                      <a:r>
                        <a:rPr lang="en-US" baseline="0" dirty="0"/>
                        <a:t> Sensor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PZM11 LL WR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345">
                <a:tc>
                  <a:txBody>
                    <a:bodyPr/>
                    <a:lstStyle/>
                    <a:p>
                      <a:r>
                        <a:rPr lang="en-US" dirty="0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0" dirty="0"/>
                        <a:t>V to 24V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345"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  <a:r>
                        <a:rPr lang="en-US" baseline="0" dirty="0"/>
                        <a:t>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  <a:r>
                        <a:rPr lang="en-US" baseline="0" dirty="0"/>
                        <a:t>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345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6372" y="2097088"/>
            <a:ext cx="44974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different sound sensors were tested for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High Sensitivity Microphones low level output made amplifying the signal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PZM11 LL WR had much higher output signal, which made amplifying and filtering better.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PZM11 LL WR was also donated.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5" t="741" r="32500" b="2222"/>
          <a:stretch/>
        </p:blipFill>
        <p:spPr>
          <a:xfrm rot="5400000">
            <a:off x="7380957" y="3197754"/>
            <a:ext cx="20193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75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 Detection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338" t="20138" b="17557"/>
          <a:stretch/>
        </p:blipFill>
        <p:spPr>
          <a:xfrm>
            <a:off x="780252" y="2152966"/>
            <a:ext cx="2025111" cy="26513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 rot="3462788">
            <a:off x="1032482" y="1600414"/>
            <a:ext cx="3517918" cy="2535238"/>
            <a:chOff x="2791442" y="1874520"/>
            <a:chExt cx="3241074" cy="2788920"/>
          </a:xfrm>
        </p:grpSpPr>
        <p:grpSp>
          <p:nvGrpSpPr>
            <p:cNvPr id="22" name="Group 21"/>
            <p:cNvGrpSpPr/>
            <p:nvPr/>
          </p:nvGrpSpPr>
          <p:grpSpPr>
            <a:xfrm>
              <a:off x="3086098" y="2249488"/>
              <a:ext cx="2651762" cy="2160270"/>
              <a:chOff x="3086098" y="2249488"/>
              <a:chExt cx="2651762" cy="216027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3451860" y="2514600"/>
                <a:ext cx="2080260" cy="169164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>
                <a:off x="3589019" y="2696369"/>
                <a:ext cx="1744979" cy="132810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3817619" y="2857499"/>
                <a:ext cx="1303021" cy="1166972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/>
              <p:cNvSpPr/>
              <p:nvPr/>
            </p:nvSpPr>
            <p:spPr>
              <a:xfrm>
                <a:off x="4000500" y="3063240"/>
                <a:ext cx="960119" cy="64008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3086098" y="2249488"/>
                <a:ext cx="2651762" cy="216027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Arc 20"/>
            <p:cNvSpPr/>
            <p:nvPr/>
          </p:nvSpPr>
          <p:spPr>
            <a:xfrm>
              <a:off x="2791442" y="1874520"/>
              <a:ext cx="3241074" cy="278892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7115329"/>
              </p:ext>
            </p:extLst>
          </p:nvPr>
        </p:nvGraphicFramePr>
        <p:xfrm>
          <a:off x="412124" y="1151963"/>
          <a:ext cx="120932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707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57589"/>
            <a:ext cx="5941559" cy="45204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Sadie Kay was Born December 26, 2017</a:t>
            </a:r>
          </a:p>
          <a:p>
            <a:r>
              <a:rPr lang="en-US" dirty="0"/>
              <a:t>Alleviate the stresses of raising young children.</a:t>
            </a:r>
          </a:p>
          <a:p>
            <a:pPr lvl="1"/>
            <a:r>
              <a:rPr lang="en-US" dirty="0"/>
              <a:t>Is the child breathing? Are they gaining weight? Is the child awake?</a:t>
            </a:r>
          </a:p>
          <a:p>
            <a:pPr lvl="1"/>
            <a:r>
              <a:rPr lang="en-US" dirty="0"/>
              <a:t>Postpartum depression.</a:t>
            </a:r>
          </a:p>
          <a:p>
            <a:r>
              <a:rPr lang="en-US" dirty="0"/>
              <a:t>SIDS prevention.</a:t>
            </a:r>
          </a:p>
          <a:p>
            <a:r>
              <a:rPr lang="en-US" dirty="0"/>
              <a:t>The Smart Crib system will replace baby monitors, nanny cams, weight scales, and pulse monitoring devices.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078482"/>
              </p:ext>
            </p:extLst>
          </p:nvPr>
        </p:nvGraphicFramePr>
        <p:xfrm>
          <a:off x="7327050" y="-12956359"/>
          <a:ext cx="50659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AP9101CK6-CQTRG1</a:t>
                      </a:r>
                    </a:p>
                  </a:txBody>
                  <a:tcPr marL="57150" marR="5715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0ZCJ0035AF2E</a:t>
                      </a:r>
                    </a:p>
                  </a:txBody>
                  <a:tcPr marL="57150" marR="5715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s://attachment.outlook.office.net/owa/Davidbrunat88@Knights.ucf.edu/service.svc/s/GetFileAttachment?id=AAMkADJjNmNmMDZmLThmZTctNGQ3OS04ZmFhLTI2MTFiODk3NmIzZQBGAAAAAABE2IgSZy%2BDRJ7niP0j3KGcBwBLfEDXNY9pSpfx1SN4AqigAAAAAAEMAABLfEDXNY9pSpfx1SN4AqigAAK5EMs5AAABEgAQANnNj4KjESFLuRzGMyOLc34%3D&amp;X-OWA-CANARY=X-O1DmJZ-kqZzqzZTFawlSBV3_jizNUY8xK0AJL253h85A3MYV6dkBoiEvy6g92NHezE5ApvZPs.&amp;token=eyJhbGciOiJSUzI1NiIsImtpZCI6IjA2MDBGOUY2NzQ2MjA3MzdFNzM0MDRFMjg3QzQ1QTgxOENCN0NFQjgiLCJ4NXQiOiJCZ0Q1OW5SaUJ6Zm5OQVRpaDhSYWdZeTN6cmciLCJ0eXAiOiJKV1QifQ.eyJ2ZXIiOiJFeGNoYW5nZS5DYWxsYmFjay5WMSIsImFwcGN0eHNlbmRlciI6Ik93YURvd25sb2FkQDViMTZlMTgyLTc4YjMtNDEyYy05MTk2LTY4MzQyNjg5ZWViNyIsImFwcGN0eCI6IntcIm1zZXhjaHByb3RcIjpcIm93YVwiLFwicHJpbWFyeXNpZFwiOlwiUy0xLTUtMjEtMjg5MzEyMDIzLTEwNDM4MDk2OTItNjA4NDQ0MjYzLTI2OTQzOTYxXCIsXCJwdWlkXCI6XCIxMTUzNzY1OTMxOTc3NTQ5Nzk4XCIsXCJvaWRcIjpcIjg4NzkxOGFmLTc5NWYtNGY1ZS1hMGU2LWEzYjQzMWQ1NGQ5NVwiLFwic2NvcGVcIjpcIk93YURvd25sb2FkXCJ9IiwibmJmIjoxNTI4NDIyOTI5LCJleHAiOjE1Mjg0MjM1MjksImlzcyI6IjAwMDAwMDAyLTAwMDAtMGZmMS1jZTAwLTAwMDAwMDAwMDAwMEA1YjE2ZTE4Mi03OGIzLTQxMmMtOTE5Ni02ODM0MjY4OWVlYjciLCJhdWQiOiIwMDAwMDAwMi0wMDAwLTBmZjEtY2UwMC0wMDAwMDAwMDAwMDAvYXR0YWNobWVudC5vdXRsb29rLm9mZmljZS5uZXRANWIxNmUxODItNzhiMy00MTJjLTkxOTYtNjgzNDI2ODllZWI3In0.r3jTalsd-BEChNw3NOOSiNPXrySxKPkk2cOA2v5GvapTSN1j6lgoOdNFEI3gFWuSZn5gjEbMo_AclAHQH-ZNZsx2qUD1DBeTxeRIaO8sJKheBS3tyqWZexwH67om-bXo5BkC_ROpJ6H_rLIwwElP8hdvRLK-3yS4bbUtnfmXLRjEgo4Lucatl2Jb4R_CWg5TTeDIBKmFAXO6JxMM2dv9I9StQLpd_JfF181QNqDexpqzKUAvk_3-Rs7p084ZF5tfzJqy5i0wVYPz1U1HuTtAEBhoz6pF69SOvdf18LHSZeDB8G0DdMjZo45jCER1jYhI1DpL4YdIPI8F0N9plOAw9Q&amp;owa=outlook.office.com&amp;isImagePreview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971" y="2715539"/>
            <a:ext cx="2358061" cy="314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ttachment.outlook.office.net/owa/Davidbrunat88@Knights.ucf.edu/service.svc/s/GetFileAttachment?id=AAMkADJjNmNmMDZmLThmZTctNGQ3OS04ZmFhLTI2MTFiODk3NmIzZQBGAAAAAABE2IgSZy%2BDRJ7niP0j3KGcBwBLfEDXNY9pSpfx1SN4AqigAAAAAAEMAABLfEDXNY9pSpfx1SN4AqigAAK5EMs5AAABEgAQADrZ9Gc5UrREljFZqFBjoP4%3D&amp;X-OWA-CANARY=X-O1DmJZ-kqZzqzZTFawlSBV3_jizNUY8xK0AJL253h85A3MYV6dkBoiEvy6g92NHezE5ApvZPs.&amp;token=eyJhbGciOiJSUzI1NiIsImtpZCI6IjA2MDBGOUY2NzQ2MjA3MzdFNzM0MDRFMjg3QzQ1QTgxOENCN0NFQjgiLCJ4NXQiOiJCZ0Q1OW5SaUJ6Zm5OQVRpaDhSYWdZeTN6cmciLCJ0eXAiOiJKV1QifQ.eyJ2ZXIiOiJFeGNoYW5nZS5DYWxsYmFjay5WMSIsImFwcGN0eHNlbmRlciI6Ik93YURvd25sb2FkQDViMTZlMTgyLTc4YjMtNDEyYy05MTk2LTY4MzQyNjg5ZWViNyIsImFwcGN0eCI6IntcIm1zZXhjaHByb3RcIjpcIm93YVwiLFwicHJpbWFyeXNpZFwiOlwiUy0xLTUtMjEtMjg5MzEyMDIzLTEwNDM4MDk2OTItNjA4NDQ0MjYzLTI2OTQzOTYxXCIsXCJwdWlkXCI6XCIxMTUzNzY1OTMxOTc3NTQ5Nzk4XCIsXCJvaWRcIjpcIjg4NzkxOGFmLTc5NWYtNGY1ZS1hMGU2LWEzYjQzMWQ1NGQ5NVwiLFwic2NvcGVcIjpcIk93YURvd25sb2FkXCJ9IiwibmJmIjoxNTI4NDIyOTI5LCJleHAiOjE1Mjg0MjM1MjksImlzcyI6IjAwMDAwMDAyLTAwMDAtMGZmMS1jZTAwLTAwMDAwMDAwMDAwMEA1YjE2ZTE4Mi03OGIzLTQxMmMtOTE5Ni02ODM0MjY4OWVlYjciLCJhdWQiOiIwMDAwMDAwMi0wMDAwLTBmZjEtY2UwMC0wMDAwMDAwMDAwMDAvYXR0YWNobWVudC5vdXRsb29rLm9mZmljZS5uZXRANWIxNmUxODItNzhiMy00MTJjLTkxOTYtNjgzNDI2ODllZWI3In0.r3jTalsd-BEChNw3NOOSiNPXrySxKPkk2cOA2v5GvapTSN1j6lgoOdNFEI3gFWuSZn5gjEbMo_AclAHQH-ZNZsx2qUD1DBeTxeRIaO8sJKheBS3tyqWZexwH67om-bXo5BkC_ROpJ6H_rLIwwElP8hdvRLK-3yS4bbUtnfmXLRjEgo4Lucatl2Jb4R_CWg5TTeDIBKmFAXO6JxMM2dv9I9StQLpd_JfF181QNqDexpqzKUAvk_3-Rs7p084ZF5tfzJqy5i0wVYPz1U1HuTtAEBhoz6pF69SOvdf18LHSZeDB8G0DdMjZo45jCER1jYhI1DpL4YdIPI8F0N9plOAw9Q&amp;owa=outlook.office.com&amp;isImagePreview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437" y="1357803"/>
            <a:ext cx="3020248" cy="30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11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Cry Detection </a:t>
            </a:r>
            <a:r>
              <a:rPr lang="en-US" dirty="0" err="1">
                <a:solidFill>
                  <a:prstClr val="white"/>
                </a:solidFill>
              </a:rPr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528" r="1127" b="22616"/>
          <a:stretch/>
        </p:blipFill>
        <p:spPr>
          <a:xfrm>
            <a:off x="408389" y="2534926"/>
            <a:ext cx="11372045" cy="33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Cry Detection </a:t>
            </a:r>
            <a:r>
              <a:rPr lang="en-US" dirty="0" err="1">
                <a:solidFill>
                  <a:prstClr val="white"/>
                </a:solidFill>
              </a:rPr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528" r="-473" b="22616"/>
          <a:stretch/>
        </p:blipFill>
        <p:spPr>
          <a:xfrm>
            <a:off x="408389" y="2534926"/>
            <a:ext cx="11556084" cy="3353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89241" y="2705671"/>
            <a:ext cx="3985080" cy="2285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955800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555 timer in Monostable mode</a:t>
            </a:r>
          </a:p>
        </p:txBody>
      </p:sp>
    </p:spTree>
    <p:extLst>
      <p:ext uri="{BB962C8B-B14F-4D97-AF65-F5344CB8AC3E}">
        <p14:creationId xmlns:p14="http://schemas.microsoft.com/office/powerpoint/2010/main" val="826304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Cry Detection </a:t>
            </a:r>
            <a:r>
              <a:rPr lang="en-US" dirty="0" err="1">
                <a:solidFill>
                  <a:prstClr val="white"/>
                </a:solidFill>
              </a:rPr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528" r="1127" b="22616"/>
          <a:stretch/>
        </p:blipFill>
        <p:spPr>
          <a:xfrm>
            <a:off x="408389" y="2534926"/>
            <a:ext cx="11372045" cy="3353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655" y="2946400"/>
            <a:ext cx="2542945" cy="2643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1955800"/>
            <a:ext cx="601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Sound Sensor Input and Amplification of signal by Gain of 8</a:t>
            </a:r>
          </a:p>
        </p:txBody>
      </p:sp>
    </p:spTree>
    <p:extLst>
      <p:ext uri="{BB962C8B-B14F-4D97-AF65-F5344CB8AC3E}">
        <p14:creationId xmlns:p14="http://schemas.microsoft.com/office/powerpoint/2010/main" val="2406242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Cry Detection </a:t>
            </a:r>
            <a:r>
              <a:rPr lang="en-US" dirty="0" err="1">
                <a:solidFill>
                  <a:prstClr val="white"/>
                </a:solidFill>
              </a:rPr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528" r="1127" b="22616"/>
          <a:stretch/>
        </p:blipFill>
        <p:spPr>
          <a:xfrm>
            <a:off x="408389" y="2534926"/>
            <a:ext cx="11372045" cy="33532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19655" y="2641600"/>
            <a:ext cx="3482745" cy="3011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955800"/>
            <a:ext cx="665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Bandpass Filter, set to the cry frequency range of a child</a:t>
            </a:r>
          </a:p>
        </p:txBody>
      </p:sp>
    </p:spTree>
    <p:extLst>
      <p:ext uri="{BB962C8B-B14F-4D97-AF65-F5344CB8AC3E}">
        <p14:creationId xmlns:p14="http://schemas.microsoft.com/office/powerpoint/2010/main" val="1146721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Cry Detection </a:t>
            </a:r>
            <a:r>
              <a:rPr lang="en-US" dirty="0" err="1">
                <a:solidFill>
                  <a:prstClr val="white"/>
                </a:solidFill>
              </a:rPr>
              <a:t>hARDWARE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528" r="1127" b="22616"/>
          <a:stretch/>
        </p:blipFill>
        <p:spPr>
          <a:xfrm>
            <a:off x="408389" y="2534926"/>
            <a:ext cx="11372045" cy="3353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955800"/>
            <a:ext cx="883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 signal that passes through the filter turns on the switch, allowing the trigger to discharge.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8300" y="3662415"/>
            <a:ext cx="1206500" cy="13286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15300" y="3192942"/>
            <a:ext cx="1409700" cy="563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8464" y="5059606"/>
            <a:ext cx="98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Switch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941" y="2698466"/>
            <a:ext cx="109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Trigger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80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0D17-ED17-419D-9D1E-C97247958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CC6C9-8C66-4D61-A2A4-0B58F3D5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Live look-up</a:t>
            </a:r>
          </a:p>
          <a:p>
            <a:r>
              <a:rPr lang="en-US" dirty="0"/>
              <a:t>Data logging</a:t>
            </a:r>
          </a:p>
          <a:p>
            <a:r>
              <a:rPr lang="en-US" dirty="0"/>
              <a:t>Intuitive ( in computer terms easy to use and understand)</a:t>
            </a:r>
          </a:p>
        </p:txBody>
      </p:sp>
    </p:spTree>
    <p:extLst>
      <p:ext uri="{BB962C8B-B14F-4D97-AF65-F5344CB8AC3E}">
        <p14:creationId xmlns:p14="http://schemas.microsoft.com/office/powerpoint/2010/main" val="794381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2D378D-0F53-4E88-BEB1-9D9E3F39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Look-up</a:t>
            </a:r>
          </a:p>
        </p:txBody>
      </p:sp>
      <p:pic>
        <p:nvPicPr>
          <p:cNvPr id="7" name="Picture 2" descr="https://lh5.googleusercontent.com/3jWpNWGgqVHbMLnmrFPNCbf-O3soACjqMOLQ6p_h4PW9_SlfhwtAOKJF-C-X3TNXm6ZaNvqzO4JhWukOH0zh7tk2xisVheS9tZShhTIb7B2VwdMM9XXUFLCcEnwwga9XYMELMYqBL6w">
            <a:extLst>
              <a:ext uri="{FF2B5EF4-FFF2-40B4-BE49-F238E27FC236}">
                <a16:creationId xmlns:a16="http://schemas.microsoft.com/office/drawing/2014/main" id="{9EB7B138-3246-4B14-AED1-914B48C2D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75" y="1687181"/>
            <a:ext cx="7350874" cy="433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316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86F97-103A-48DA-98D6-F7FEE374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7E4A6E-EBB5-4291-9AFE-C3FCA97BC96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924550" y="2209800"/>
          <a:ext cx="5429250" cy="24384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3875652349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736659963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288290805"/>
                    </a:ext>
                  </a:extLst>
                </a:gridCol>
              </a:tblGrid>
              <a:tr h="62865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 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Relational Database (SQL)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Non-Relational Database (NoSQL)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097952347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Data Format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Highly Structured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Highly Unstructured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547984639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Data Volatility 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Rigid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Versatile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78723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Data Size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</a:rPr>
                        <a:t>Costly</a:t>
                      </a:r>
                      <a:endParaRPr lang="en-US"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</a:rPr>
                        <a:t>Cheap</a:t>
                      </a:r>
                      <a:endParaRPr lang="en-US" dirty="0">
                        <a:effectLst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8706880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5671F0C-8A1B-40ED-9144-FD6490AAF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9543" y="23128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D63DF3-D2E6-42AD-BFF5-C729108C433D}"/>
              </a:ext>
            </a:extLst>
          </p:cNvPr>
          <p:cNvSpPr txBox="1"/>
          <p:nvPr/>
        </p:nvSpPr>
        <p:spPr>
          <a:xfrm>
            <a:off x="838200" y="1690688"/>
            <a:ext cx="4879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this project we have chosen NoSQL database.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Interval of 5 seconds is 6 million entries per sensor.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 err="1"/>
              <a:t>TableName</a:t>
            </a:r>
            <a:r>
              <a:rPr lang="en-US" dirty="0"/>
              <a:t>: “Temperature”</a:t>
            </a:r>
          </a:p>
          <a:p>
            <a:r>
              <a:rPr lang="en-US" dirty="0"/>
              <a:t>	Item: {</a:t>
            </a:r>
          </a:p>
          <a:p>
            <a:r>
              <a:rPr lang="en-US" dirty="0"/>
              <a:t>		“id”: “100”,</a:t>
            </a:r>
          </a:p>
          <a:p>
            <a:r>
              <a:rPr lang="en-US" dirty="0"/>
              <a:t>		“value”: “72”,</a:t>
            </a:r>
          </a:p>
          <a:p>
            <a:r>
              <a:rPr lang="en-US" dirty="0"/>
              <a:t>		“timestamp” : “6/8/2018”,</a:t>
            </a:r>
          </a:p>
          <a:p>
            <a:r>
              <a:rPr lang="en-US" dirty="0"/>
              <a:t>		“flag” : “1”,</a:t>
            </a:r>
          </a:p>
          <a:p>
            <a:r>
              <a:rPr lang="en-US" dirty="0"/>
              <a:t>	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67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7AA8-99AC-463D-8BAD-80AD7BB1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E329B-2AA5-4BC1-9D0A-526AF15C3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Tap – live look-up.</a:t>
            </a:r>
          </a:p>
          <a:p>
            <a:r>
              <a:rPr lang="en-US" dirty="0"/>
              <a:t>Hold to view more detailed page.</a:t>
            </a:r>
          </a:p>
          <a:p>
            <a:r>
              <a:rPr lang="en-US" dirty="0"/>
              <a:t>Tap to view baby.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C6F18-205E-4D3F-8FD1-813778AC6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25" y="618518"/>
            <a:ext cx="292417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6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654D2-CB5A-4704-80DC-F0817AC2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Main Schematic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357C8C-F52A-4BC1-BA3C-64034F852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631" y="1343818"/>
            <a:ext cx="10515599" cy="52230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C5224C-1E58-41E6-B450-0BA6FE5C2B88}"/>
              </a:ext>
            </a:extLst>
          </p:cNvPr>
          <p:cNvSpPr/>
          <p:nvPr/>
        </p:nvSpPr>
        <p:spPr>
          <a:xfrm>
            <a:off x="1272209" y="2669381"/>
            <a:ext cx="2099144" cy="343834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6243A-3418-4A9C-94C1-E67E2B24B650}"/>
              </a:ext>
            </a:extLst>
          </p:cNvPr>
          <p:cNvSpPr/>
          <p:nvPr/>
        </p:nvSpPr>
        <p:spPr>
          <a:xfrm>
            <a:off x="4694163" y="3975652"/>
            <a:ext cx="3289599" cy="2456953"/>
          </a:xfrm>
          <a:prstGeom prst="rect">
            <a:avLst/>
          </a:prstGeom>
          <a:noFill/>
          <a:ln w="38100">
            <a:solidFill>
              <a:schemeClr val="accent3">
                <a:alpha val="54902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F965D-341F-45D7-BD4C-28C03F9E7395}"/>
              </a:ext>
            </a:extLst>
          </p:cNvPr>
          <p:cNvSpPr/>
          <p:nvPr/>
        </p:nvSpPr>
        <p:spPr>
          <a:xfrm>
            <a:off x="8293277" y="4548146"/>
            <a:ext cx="1582243" cy="612203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ADCD7-9DCA-4DD3-9B48-B110E0E847CD}"/>
              </a:ext>
            </a:extLst>
          </p:cNvPr>
          <p:cNvSpPr/>
          <p:nvPr/>
        </p:nvSpPr>
        <p:spPr>
          <a:xfrm>
            <a:off x="3453520" y="1584381"/>
            <a:ext cx="5367129" cy="1450945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C90B9E-FDEF-4098-A9B5-97E6839A95C7}"/>
              </a:ext>
            </a:extLst>
          </p:cNvPr>
          <p:cNvSpPr/>
          <p:nvPr/>
        </p:nvSpPr>
        <p:spPr>
          <a:xfrm>
            <a:off x="3571616" y="3149927"/>
            <a:ext cx="922284" cy="1612904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4A49E5-5E07-4F1D-811F-0002551BC8EB}"/>
              </a:ext>
            </a:extLst>
          </p:cNvPr>
          <p:cNvSpPr/>
          <p:nvPr/>
        </p:nvSpPr>
        <p:spPr>
          <a:xfrm>
            <a:off x="8062623" y="3212328"/>
            <a:ext cx="2456953" cy="1240402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E3CBFD-00B2-4F1A-8CD3-ADEA8C20DEEC}"/>
              </a:ext>
            </a:extLst>
          </p:cNvPr>
          <p:cNvGrpSpPr/>
          <p:nvPr/>
        </p:nvGrpSpPr>
        <p:grpSpPr>
          <a:xfrm>
            <a:off x="9105362" y="167425"/>
            <a:ext cx="2446987" cy="1200329"/>
            <a:chOff x="9105362" y="167425"/>
            <a:chExt cx="2446987" cy="120032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EA31FB-E9BA-4AFF-8817-154B303B2DD2}"/>
                </a:ext>
              </a:extLst>
            </p:cNvPr>
            <p:cNvCxnSpPr/>
            <p:nvPr/>
          </p:nvCxnSpPr>
          <p:spPr>
            <a:xfrm>
              <a:off x="9105362" y="360609"/>
              <a:ext cx="95303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440769-279D-450A-B779-47D223F29543}"/>
                </a:ext>
              </a:extLst>
            </p:cNvPr>
            <p:cNvCxnSpPr/>
            <p:nvPr/>
          </p:nvCxnSpPr>
          <p:spPr>
            <a:xfrm>
              <a:off x="9105362" y="618518"/>
              <a:ext cx="95303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D967A06-AB1E-4FDA-8B55-706923587578}"/>
                </a:ext>
              </a:extLst>
            </p:cNvPr>
            <p:cNvCxnSpPr/>
            <p:nvPr/>
          </p:nvCxnSpPr>
          <p:spPr>
            <a:xfrm>
              <a:off x="9105362" y="935866"/>
              <a:ext cx="953037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D427C3-C50F-4F36-A785-655DED8908D0}"/>
                </a:ext>
              </a:extLst>
            </p:cNvPr>
            <p:cNvCxnSpPr/>
            <p:nvPr/>
          </p:nvCxnSpPr>
          <p:spPr>
            <a:xfrm>
              <a:off x="9105362" y="1178417"/>
              <a:ext cx="953037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36E502-BB2F-4F90-A5BA-B838DB11E0C4}"/>
                </a:ext>
              </a:extLst>
            </p:cNvPr>
            <p:cNvSpPr txBox="1"/>
            <p:nvPr/>
          </p:nvSpPr>
          <p:spPr>
            <a:xfrm>
              <a:off x="10238704" y="167425"/>
              <a:ext cx="1313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Power</a:t>
              </a:r>
            </a:p>
            <a:p>
              <a:r>
                <a:rPr lang="en-US" dirty="0"/>
                <a:t>Headers</a:t>
              </a:r>
            </a:p>
            <a:p>
              <a:r>
                <a:rPr lang="en-US" dirty="0"/>
                <a:t>Peripherals</a:t>
              </a:r>
            </a:p>
            <a:p>
              <a:r>
                <a:rPr lang="en-US" dirty="0"/>
                <a:t>MCU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7A48C394-1E54-4CE6-91D9-8F9269374541}"/>
              </a:ext>
            </a:extLst>
          </p:cNvPr>
          <p:cNvSpPr/>
          <p:nvPr/>
        </p:nvSpPr>
        <p:spPr>
          <a:xfrm>
            <a:off x="4993418" y="3331597"/>
            <a:ext cx="821203" cy="5645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F0272B-8662-4C21-B86F-3EE1AD6575DF}"/>
              </a:ext>
            </a:extLst>
          </p:cNvPr>
          <p:cNvSpPr/>
          <p:nvPr/>
        </p:nvSpPr>
        <p:spPr>
          <a:xfrm>
            <a:off x="6940075" y="3181362"/>
            <a:ext cx="886139" cy="71477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544859-9792-4506-B4D5-02EE229E3A91}"/>
              </a:ext>
            </a:extLst>
          </p:cNvPr>
          <p:cNvSpPr/>
          <p:nvPr/>
        </p:nvSpPr>
        <p:spPr>
          <a:xfrm>
            <a:off x="10779840" y="3522848"/>
            <a:ext cx="534529" cy="54976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899853"/>
          </a:xfrm>
        </p:spPr>
        <p:txBody>
          <a:bodyPr>
            <a:normAutofit/>
          </a:bodyPr>
          <a:lstStyle/>
          <a:p>
            <a:r>
              <a:rPr lang="en-US" dirty="0"/>
              <a:t>Monitor the temperature of the environment the child is in.</a:t>
            </a:r>
          </a:p>
          <a:p>
            <a:r>
              <a:rPr lang="en-US" dirty="0"/>
              <a:t>Notify parents when child is crying or in distress.</a:t>
            </a:r>
          </a:p>
          <a:p>
            <a:r>
              <a:rPr lang="en-US" dirty="0"/>
              <a:t>Transmit data wirelessly to a mobile application.</a:t>
            </a:r>
          </a:p>
          <a:p>
            <a:r>
              <a:rPr lang="en-US" dirty="0"/>
              <a:t>Measure Biometrics of a child.</a:t>
            </a:r>
          </a:p>
          <a:p>
            <a:pPr lvl="1"/>
            <a:r>
              <a:rPr lang="en-US" dirty="0"/>
              <a:t>Weight tracking</a:t>
            </a:r>
          </a:p>
          <a:p>
            <a:pPr lvl="1"/>
            <a:r>
              <a:rPr lang="en-US" dirty="0"/>
              <a:t>Pulse</a:t>
            </a:r>
          </a:p>
          <a:p>
            <a:r>
              <a:rPr lang="en-US" dirty="0"/>
              <a:t>Display biometric data on a mobile application.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3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33171-7B3A-4F93-98B0-65325EB7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en-US" dirty="0"/>
              <a:t>MAIN PCB LAYOUT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5962DD-23B8-4F2D-B5D8-764FF87E7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857940"/>
            <a:ext cx="5526087" cy="4789276"/>
          </a:xfrm>
        </p:spPr>
      </p:pic>
    </p:spTree>
    <p:extLst>
      <p:ext uri="{BB962C8B-B14F-4D97-AF65-F5344CB8AC3E}">
        <p14:creationId xmlns:p14="http://schemas.microsoft.com/office/powerpoint/2010/main" val="34796876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Wearable </a:t>
            </a:r>
            <a:r>
              <a:rPr lang="en-US" dirty="0" err="1"/>
              <a:t>Pcb</a:t>
            </a:r>
            <a:r>
              <a:rPr lang="en-US" dirty="0"/>
              <a:t> overview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438275" y="1211870"/>
            <a:ext cx="1162050" cy="82648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USB B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409700" y="2539510"/>
            <a:ext cx="1219200" cy="7737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  <a:p>
            <a:pPr algn="ctr"/>
            <a:r>
              <a:rPr lang="en-US" dirty="0"/>
              <a:t>Charger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1409700" y="3975590"/>
            <a:ext cx="1219200" cy="7737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1409700" y="5415335"/>
            <a:ext cx="1219200" cy="7737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Fuse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600450" y="5415335"/>
            <a:ext cx="1219200" cy="7737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PMIC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5753100" y="5415335"/>
            <a:ext cx="1219200" cy="77372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Voltage</a:t>
            </a:r>
          </a:p>
          <a:p>
            <a:pPr algn="ctr"/>
            <a:r>
              <a:rPr lang="en-US" dirty="0"/>
              <a:t>Regulator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5753100" y="3588730"/>
            <a:ext cx="1219200" cy="77372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MCU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4029075" y="1264630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JTAG</a:t>
            </a:r>
          </a:p>
          <a:p>
            <a:pPr algn="ctr"/>
            <a:r>
              <a:rPr lang="en-US" dirty="0"/>
              <a:t>MCU</a:t>
            </a:r>
          </a:p>
          <a:p>
            <a:pPr algn="ctr"/>
            <a:r>
              <a:rPr lang="en-US" dirty="0"/>
              <a:t>Header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7905750" y="1281475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JTAG</a:t>
            </a:r>
          </a:p>
          <a:p>
            <a:pPr algn="ctr"/>
            <a:r>
              <a:rPr lang="en-US" dirty="0" err="1"/>
              <a:t>WiFi</a:t>
            </a:r>
            <a:endParaRPr lang="en-US" dirty="0"/>
          </a:p>
          <a:p>
            <a:pPr algn="ctr"/>
            <a:r>
              <a:rPr lang="en-US" dirty="0"/>
              <a:t>Header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5983289" y="1281475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UART</a:t>
            </a:r>
          </a:p>
          <a:p>
            <a:pPr algn="ctr"/>
            <a:r>
              <a:rPr lang="en-US" dirty="0"/>
              <a:t>Debug</a:t>
            </a:r>
          </a:p>
          <a:p>
            <a:pPr algn="ctr"/>
            <a:r>
              <a:rPr lang="en-US" dirty="0"/>
              <a:t>Header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9683750" y="3203458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Pulse Sensor</a:t>
            </a:r>
          </a:p>
          <a:p>
            <a:pPr algn="ctr"/>
            <a:r>
              <a:rPr lang="en-US" dirty="0"/>
              <a:t>Header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9683750" y="4641008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Motion</a:t>
            </a:r>
          </a:p>
          <a:p>
            <a:pPr algn="ctr"/>
            <a:r>
              <a:rPr lang="en-US" dirty="0"/>
              <a:t>Sensor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9683750" y="1952018"/>
            <a:ext cx="1219200" cy="77372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WiFi</a:t>
            </a:r>
            <a:endParaRPr lang="en-US" dirty="0"/>
          </a:p>
          <a:p>
            <a:pPr algn="ctr"/>
            <a:r>
              <a:rPr lang="en-US" dirty="0"/>
              <a:t>Module</a:t>
            </a:r>
          </a:p>
        </p:txBody>
      </p:sp>
      <p:cxnSp>
        <p:nvCxnSpPr>
          <p:cNvPr id="22" name="Straight Arrow Connector 21"/>
          <p:cNvCxnSpPr>
            <a:stCxn id="4" idx="2"/>
            <a:endCxn id="5" idx="0"/>
          </p:cNvCxnSpPr>
          <p:nvPr/>
        </p:nvCxnSpPr>
        <p:spPr>
          <a:xfrm>
            <a:off x="2019300" y="2038350"/>
            <a:ext cx="0" cy="5011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6" idx="0"/>
          </p:cNvCxnSpPr>
          <p:nvPr/>
        </p:nvCxnSpPr>
        <p:spPr>
          <a:xfrm>
            <a:off x="2019300" y="3313230"/>
            <a:ext cx="0" cy="66236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7" idx="0"/>
          </p:cNvCxnSpPr>
          <p:nvPr/>
        </p:nvCxnSpPr>
        <p:spPr>
          <a:xfrm>
            <a:off x="2019300" y="4749310"/>
            <a:ext cx="0" cy="6660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2628900" y="5802195"/>
            <a:ext cx="97155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9" idx="1"/>
          </p:cNvCxnSpPr>
          <p:nvPr/>
        </p:nvCxnSpPr>
        <p:spPr>
          <a:xfrm>
            <a:off x="4819650" y="5802195"/>
            <a:ext cx="93345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0"/>
            <a:endCxn id="10" idx="2"/>
          </p:cNvCxnSpPr>
          <p:nvPr/>
        </p:nvCxnSpPr>
        <p:spPr>
          <a:xfrm flipV="1">
            <a:off x="6362700" y="4362450"/>
            <a:ext cx="0" cy="105288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10902952" y="2286252"/>
            <a:ext cx="651666" cy="26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" idx="3"/>
          </p:cNvCxnSpPr>
          <p:nvPr/>
        </p:nvCxnSpPr>
        <p:spPr>
          <a:xfrm>
            <a:off x="6972300" y="5802195"/>
            <a:ext cx="4582318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1554618" y="2286252"/>
            <a:ext cx="0" cy="3515944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10902950" y="3550640"/>
            <a:ext cx="651666" cy="26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10902950" y="5079644"/>
            <a:ext cx="651666" cy="267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0" idx="0"/>
            <a:endCxn id="14" idx="2"/>
          </p:cNvCxnSpPr>
          <p:nvPr/>
        </p:nvCxnSpPr>
        <p:spPr>
          <a:xfrm rot="5400000" flipH="1" flipV="1">
            <a:off x="5711027" y="2706869"/>
            <a:ext cx="1533535" cy="230189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0" idx="0"/>
            <a:endCxn id="11" idx="2"/>
          </p:cNvCxnSpPr>
          <p:nvPr/>
        </p:nvCxnSpPr>
        <p:spPr>
          <a:xfrm rot="16200000" flipV="1">
            <a:off x="4725498" y="1951527"/>
            <a:ext cx="1550380" cy="1724025"/>
          </a:xfrm>
          <a:prstGeom prst="bentConnector3">
            <a:avLst>
              <a:gd name="adj1" fmla="val 48339"/>
            </a:avLst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7" idx="1"/>
            <a:endCxn id="12" idx="2"/>
          </p:cNvCxnSpPr>
          <p:nvPr/>
        </p:nvCxnSpPr>
        <p:spPr>
          <a:xfrm rot="10800000">
            <a:off x="8515350" y="2055196"/>
            <a:ext cx="1168400" cy="283683"/>
          </a:xfrm>
          <a:prstGeom prst="bentConnector2">
            <a:avLst/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10" idx="3"/>
          </p:cNvCxnSpPr>
          <p:nvPr/>
        </p:nvCxnSpPr>
        <p:spPr>
          <a:xfrm rot="10800000" flipV="1">
            <a:off x="6972300" y="2539510"/>
            <a:ext cx="2711448" cy="1436080"/>
          </a:xfrm>
          <a:prstGeom prst="bentConnector3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5" idx="1"/>
            <a:endCxn id="10" idx="3"/>
          </p:cNvCxnSpPr>
          <p:nvPr/>
        </p:nvCxnSpPr>
        <p:spPr>
          <a:xfrm rot="10800000" flipV="1">
            <a:off x="6972300" y="3590318"/>
            <a:ext cx="2711450" cy="385272"/>
          </a:xfrm>
          <a:prstGeom prst="bentConnector3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6" idx="1"/>
            <a:endCxn id="10" idx="3"/>
          </p:cNvCxnSpPr>
          <p:nvPr/>
        </p:nvCxnSpPr>
        <p:spPr>
          <a:xfrm rot="10800000">
            <a:off x="6972300" y="3975590"/>
            <a:ext cx="2711450" cy="1052278"/>
          </a:xfrm>
          <a:prstGeom prst="bentConnector3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7" idx="1"/>
            <a:endCxn id="14" idx="3"/>
          </p:cNvCxnSpPr>
          <p:nvPr/>
        </p:nvCxnSpPr>
        <p:spPr>
          <a:xfrm rot="10800000">
            <a:off x="7202490" y="1668336"/>
            <a:ext cx="2481261" cy="670543"/>
          </a:xfrm>
          <a:prstGeom prst="bentConnector3">
            <a:avLst>
              <a:gd name="adj1" fmla="val 83219"/>
            </a:avLst>
          </a:prstGeom>
          <a:ln w="38100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9465971" y="229147"/>
            <a:ext cx="2446987" cy="1200329"/>
            <a:chOff x="9105362" y="167425"/>
            <a:chExt cx="2446987" cy="1200329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9105362" y="360609"/>
              <a:ext cx="95303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105362" y="618518"/>
              <a:ext cx="95303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105362" y="935866"/>
              <a:ext cx="953037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9105362" y="1178417"/>
              <a:ext cx="953037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0238704" y="167425"/>
              <a:ext cx="1313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Power</a:t>
              </a:r>
            </a:p>
            <a:p>
              <a:r>
                <a:rPr lang="en-US" dirty="0"/>
                <a:t>Headers</a:t>
              </a:r>
            </a:p>
            <a:p>
              <a:r>
                <a:rPr lang="en-US" dirty="0"/>
                <a:t>Peripherals</a:t>
              </a:r>
            </a:p>
            <a:p>
              <a:r>
                <a:rPr lang="en-US" dirty="0"/>
                <a:t>MCU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341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386399"/>
            <a:ext cx="9905998" cy="1478570"/>
          </a:xfrm>
        </p:spPr>
        <p:txBody>
          <a:bodyPr/>
          <a:lstStyle/>
          <a:p>
            <a:r>
              <a:rPr lang="en-US" dirty="0"/>
              <a:t>Wearable </a:t>
            </a:r>
            <a:r>
              <a:rPr lang="en-US" dirty="0" err="1"/>
              <a:t>pcb</a:t>
            </a:r>
            <a:r>
              <a:rPr lang="en-US" dirty="0"/>
              <a:t> Schematic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60103"/>
            <a:ext cx="8432442" cy="4941497"/>
          </a:xfrm>
        </p:spPr>
      </p:pic>
      <p:sp>
        <p:nvSpPr>
          <p:cNvPr id="3" name="Rectangle 2"/>
          <p:cNvSpPr/>
          <p:nvPr/>
        </p:nvSpPr>
        <p:spPr>
          <a:xfrm>
            <a:off x="1600200" y="4275786"/>
            <a:ext cx="7891530" cy="208637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9110" y="1560103"/>
            <a:ext cx="927278" cy="3330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81234" y="1586740"/>
            <a:ext cx="942304" cy="4094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17735" y="2265652"/>
            <a:ext cx="942304" cy="40948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66465" y="1583421"/>
            <a:ext cx="942304" cy="409485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48290" y="2753932"/>
            <a:ext cx="2755564" cy="1238317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05824" y="2675138"/>
            <a:ext cx="1755561" cy="1458880"/>
          </a:xfrm>
          <a:prstGeom prst="rect">
            <a:avLst/>
          </a:prstGeom>
          <a:noFill/>
          <a:ln w="38100">
            <a:solidFill>
              <a:srgbClr val="FF0000">
                <a:alpha val="54902"/>
              </a:srgb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65819" y="2120406"/>
            <a:ext cx="1755561" cy="2013611"/>
          </a:xfrm>
          <a:prstGeom prst="rect">
            <a:avLst/>
          </a:prstGeom>
          <a:noFill/>
          <a:ln w="38100">
            <a:solidFill>
              <a:schemeClr val="accent3">
                <a:alpha val="54902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05362" y="167425"/>
            <a:ext cx="2446987" cy="1200329"/>
            <a:chOff x="9105362" y="167425"/>
            <a:chExt cx="2446987" cy="1200329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05362" y="360609"/>
              <a:ext cx="953037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05362" y="618518"/>
              <a:ext cx="953037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05362" y="935866"/>
              <a:ext cx="953037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05362" y="1178417"/>
              <a:ext cx="953037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238704" y="167425"/>
              <a:ext cx="1313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Power</a:t>
              </a:r>
            </a:p>
            <a:p>
              <a:r>
                <a:rPr lang="en-US" dirty="0"/>
                <a:t>Headers</a:t>
              </a:r>
            </a:p>
            <a:p>
              <a:r>
                <a:rPr lang="en-US" dirty="0"/>
                <a:t>Peripherals</a:t>
              </a:r>
            </a:p>
            <a:p>
              <a:r>
                <a:rPr lang="en-US" dirty="0"/>
                <a:t>MCU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035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8F4B-98B7-4C70-86B0-9D9CFB8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PCB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97F6FC-D038-452F-88A3-0A6D4C55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829914"/>
            <a:ext cx="9485745" cy="39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66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5638"/>
            <a:ext cx="9905998" cy="1478570"/>
          </a:xfrm>
        </p:spPr>
        <p:txBody>
          <a:bodyPr/>
          <a:lstStyle/>
          <a:p>
            <a:r>
              <a:rPr lang="en-US" dirty="0"/>
              <a:t>Rechargeable BATTERY System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831859"/>
              </p:ext>
            </p:extLst>
          </p:nvPr>
        </p:nvGraphicFramePr>
        <p:xfrm>
          <a:off x="3886201" y="1654288"/>
          <a:ext cx="7370760" cy="4998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0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8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Battery Charger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Management 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814">
                <a:tc>
                  <a:txBody>
                    <a:bodyPr/>
                    <a:lstStyle/>
                    <a:p>
                      <a:r>
                        <a:rPr lang="en-US" dirty="0"/>
                        <a:t>Part</a:t>
                      </a:r>
                      <a:r>
                        <a:rPr lang="en-US" baseline="0" dirty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RJD3555HPPV30M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STBC08PMR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AP9101CK6-CQTRG1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effectLst/>
                        </a:rPr>
                        <a:t>0ZCJ0035AF2E</a:t>
                      </a:r>
                      <a:endParaRPr lang="en-US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814">
                <a:tc>
                  <a:txBody>
                    <a:bodyPr/>
                    <a:lstStyle/>
                    <a:p>
                      <a:r>
                        <a:rPr lang="en-US" dirty="0"/>
                        <a:t>High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4.28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814">
                <a:tc>
                  <a:txBody>
                    <a:bodyPr/>
                    <a:lstStyle/>
                    <a:p>
                      <a:r>
                        <a:rPr lang="en-US" dirty="0"/>
                        <a:t>Low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2.35V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390">
                <a:tc>
                  <a:txBody>
                    <a:bodyPr/>
                    <a:lstStyle/>
                    <a:p>
                      <a:r>
                        <a:rPr lang="en-US" dirty="0"/>
                        <a:t>Current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500 </a:t>
                      </a:r>
                      <a:r>
                        <a:rPr lang="en-US" dirty="0" err="1"/>
                        <a:t>mAh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814">
                <a:tc>
                  <a:txBody>
                    <a:bodyPr/>
                    <a:lstStyle/>
                    <a:p>
                      <a:r>
                        <a:rPr lang="en-US" dirty="0"/>
                        <a:t>Charge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</a:t>
                      </a:r>
                      <a:r>
                        <a:rPr lang="en-US" baseline="0" dirty="0"/>
                        <a:t>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Programmable</a:t>
                      </a:r>
                    </a:p>
                    <a:p>
                      <a:r>
                        <a:rPr lang="en-US" dirty="0"/>
                        <a:t>By Resistor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814">
                <a:tc>
                  <a:txBody>
                    <a:bodyPr/>
                    <a:lstStyle/>
                    <a:p>
                      <a:r>
                        <a:rPr lang="en-US" dirty="0"/>
                        <a:t>Maximum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7680" y="2097088"/>
            <a:ext cx="3009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Li-Ion Coin Size Battery was selected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Battery Charger uses Constant Voltage and Constant Current.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 Management IC has Overvoltage and Undervoltage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Fuse has implemented for discharge and short circuit protection.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94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Wearable power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6"/>
            <a:ext cx="4446588" cy="40611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to work with Li-ion batteries whose input voltages will fluctuate.</a:t>
            </a:r>
          </a:p>
          <a:p>
            <a:r>
              <a:rPr lang="en-US" dirty="0"/>
              <a:t>Provides an output voltage of 3.3V regardless of voltage from the battery.</a:t>
            </a:r>
          </a:p>
          <a:p>
            <a:r>
              <a:rPr lang="en-US" dirty="0"/>
              <a:t>Configured to operate as both a step up and step down DC converter.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10735"/>
              </p:ext>
            </p:extLst>
          </p:nvPr>
        </p:nvGraphicFramePr>
        <p:xfrm>
          <a:off x="6819900" y="2097088"/>
          <a:ext cx="4114800" cy="431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6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MAX1701EE+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139">
                <a:tc>
                  <a:txBody>
                    <a:bodyPr/>
                    <a:lstStyle/>
                    <a:p>
                      <a:r>
                        <a:rPr lang="en-US" dirty="0"/>
                        <a:t>Input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2.7V to 5.5V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39">
                <a:tc>
                  <a:txBody>
                    <a:bodyPr/>
                    <a:lstStyle/>
                    <a:p>
                      <a:r>
                        <a:rPr lang="en-US" dirty="0"/>
                        <a:t>Output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139"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  <a:r>
                        <a:rPr lang="en-US" baseline="0" dirty="0"/>
                        <a:t>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800 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139">
                <a:tc>
                  <a:txBody>
                    <a:bodyPr/>
                    <a:lstStyle/>
                    <a:p>
                      <a:r>
                        <a:rPr lang="en-US" dirty="0"/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Varies as Input Voltage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139">
                <a:tc>
                  <a:txBody>
                    <a:bodyPr/>
                    <a:lstStyle/>
                    <a:p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639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6B459-DB42-46C0-B552-A76FB11C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3D1119-DF74-449E-ACBD-215200244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40005"/>
              </p:ext>
            </p:extLst>
          </p:nvPr>
        </p:nvGraphicFramePr>
        <p:xfrm>
          <a:off x="1301435" y="2528334"/>
          <a:ext cx="9018585" cy="27523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3717">
                  <a:extLst>
                    <a:ext uri="{9D8B030D-6E8A-4147-A177-3AD203B41FA5}">
                      <a16:colId xmlns:a16="http://schemas.microsoft.com/office/drawing/2014/main" val="3929280745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1517986526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2210251055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535220559"/>
                    </a:ext>
                  </a:extLst>
                </a:gridCol>
                <a:gridCol w="1803717">
                  <a:extLst>
                    <a:ext uri="{9D8B030D-6E8A-4147-A177-3AD203B41FA5}">
                      <a16:colId xmlns:a16="http://schemas.microsoft.com/office/drawing/2014/main" val="1280096042"/>
                    </a:ext>
                  </a:extLst>
                </a:gridCol>
              </a:tblGrid>
              <a:tr h="550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Wearable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 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Firmware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566980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r>
                        <a:rPr lang="en-US" dirty="0"/>
                        <a:t>David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81626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r>
                        <a:rPr lang="en-US" dirty="0"/>
                        <a:t>Thinh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686227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r>
                        <a:rPr lang="en-US" dirty="0"/>
                        <a:t>Brian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56332"/>
                  </a:ext>
                </a:extLst>
              </a:tr>
              <a:tr h="550465">
                <a:tc>
                  <a:txBody>
                    <a:bodyPr/>
                    <a:lstStyle/>
                    <a:p>
                      <a:r>
                        <a:rPr lang="en-US" dirty="0"/>
                        <a:t>Phuoc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451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34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C0481-8FFB-40B7-BD4D-E7683FB3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and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A0A2-4DB3-4A48-A1BE-6AFE48107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2330" cy="4120429"/>
          </a:xfrm>
        </p:spPr>
        <p:txBody>
          <a:bodyPr>
            <a:normAutofit/>
          </a:bodyPr>
          <a:lstStyle/>
          <a:p>
            <a:r>
              <a:rPr lang="en-US" sz="2800" dirty="0"/>
              <a:t>Self-funded project. Our group has decided to contribute $100 each for a total of $400 for this Senior Design Project.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70078" y="1825625"/>
            <a:ext cx="5571096" cy="45685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9C0A16-7C22-4C0E-8105-C344F20EF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049676"/>
            <a:ext cx="6180644" cy="41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88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57258-A92A-45D6-862E-457B94A2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crib progress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4432C1-7593-4822-B189-639D3FD3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2" y="2249487"/>
            <a:ext cx="77152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9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Redesign of the battery charging system to work with one battery instead of two.</a:t>
            </a:r>
          </a:p>
          <a:p>
            <a:r>
              <a:rPr lang="en-US" dirty="0"/>
              <a:t>Have not solidified the process to implement the camera.</a:t>
            </a:r>
          </a:p>
          <a:p>
            <a:r>
              <a:rPr lang="en-US" dirty="0" err="1"/>
              <a:t>WiFi</a:t>
            </a:r>
            <a:r>
              <a:rPr lang="en-US" dirty="0"/>
              <a:t> IC, we had initially designed the traces and spent a lot of time trying to match the impedance and are now using a module instead.</a:t>
            </a:r>
          </a:p>
          <a:p>
            <a:r>
              <a:rPr lang="en-US" dirty="0"/>
              <a:t>Designing a waterproof housing for the wearable PCB.</a:t>
            </a:r>
          </a:p>
        </p:txBody>
      </p:sp>
    </p:spTree>
    <p:extLst>
      <p:ext uri="{BB962C8B-B14F-4D97-AF65-F5344CB8AC3E}">
        <p14:creationId xmlns:p14="http://schemas.microsoft.com/office/powerpoint/2010/main" val="236616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23E2-6899-439D-989E-B3597616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627" y="45720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ea typeface="Questrial"/>
                <a:cs typeface="Questrial"/>
                <a:sym typeface="Questrial"/>
              </a:rPr>
              <a:t>Specifications</a:t>
            </a: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D8B692-E3CC-49C9-8F3C-03C01941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403369"/>
              </p:ext>
            </p:extLst>
          </p:nvPr>
        </p:nvGraphicFramePr>
        <p:xfrm>
          <a:off x="663933" y="1942783"/>
          <a:ext cx="11001294" cy="4390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098">
                  <a:extLst>
                    <a:ext uri="{9D8B030D-6E8A-4147-A177-3AD203B41FA5}">
                      <a16:colId xmlns:a16="http://schemas.microsoft.com/office/drawing/2014/main" val="516014901"/>
                    </a:ext>
                  </a:extLst>
                </a:gridCol>
                <a:gridCol w="3667098">
                  <a:extLst>
                    <a:ext uri="{9D8B030D-6E8A-4147-A177-3AD203B41FA5}">
                      <a16:colId xmlns:a16="http://schemas.microsoft.com/office/drawing/2014/main" val="3246304834"/>
                    </a:ext>
                  </a:extLst>
                </a:gridCol>
                <a:gridCol w="3667098">
                  <a:extLst>
                    <a:ext uri="{9D8B030D-6E8A-4147-A177-3AD203B41FA5}">
                      <a16:colId xmlns:a16="http://schemas.microsoft.com/office/drawing/2014/main" val="3570594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04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Sound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and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Detects the baby crying within 5 seconds and alert the MCU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359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Average the weight of the baby over 4 weight sensors within  +/- 1%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108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Temperature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Reads the ambient temperature of the crib within 0.8 C degrees accuracy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594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Motion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 and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Detects the constant movement of the baby within 2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51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Pulse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Takes pulse readings every 5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713485"/>
                  </a:ext>
                </a:extLst>
              </a:tr>
              <a:tr h="443547">
                <a:tc>
                  <a:txBody>
                    <a:bodyPr/>
                    <a:lstStyle/>
                    <a:p>
                      <a:r>
                        <a:rPr lang="en-US" dirty="0"/>
                        <a:t>Battery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Battery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hour</a:t>
                      </a:r>
                      <a:r>
                        <a:rPr lang="en-US" baseline="0" dirty="0"/>
                        <a:t> lifespan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91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WiFi</a:t>
                      </a:r>
                      <a:r>
                        <a:rPr lang="en-US" dirty="0"/>
                        <a:t>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meters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93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704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03363"/>
            <a:ext cx="9905998" cy="1478570"/>
          </a:xfrm>
        </p:spPr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*Currently, no babies were harmed in the testing of this project.</a:t>
            </a:r>
          </a:p>
        </p:txBody>
      </p:sp>
    </p:spTree>
    <p:extLst>
      <p:ext uri="{BB962C8B-B14F-4D97-AF65-F5344CB8AC3E}">
        <p14:creationId xmlns:p14="http://schemas.microsoft.com/office/powerpoint/2010/main" val="1635159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1263" y="2714018"/>
            <a:ext cx="9905998" cy="1478570"/>
          </a:xfrm>
        </p:spPr>
        <p:txBody>
          <a:bodyPr>
            <a:normAutofit/>
          </a:bodyPr>
          <a:lstStyle/>
          <a:p>
            <a:r>
              <a:rPr lang="en-US" sz="6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4419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67CF7-681D-49D7-9382-1D4FCAB04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60020"/>
            <a:ext cx="10070327" cy="1309660"/>
          </a:xfrm>
        </p:spPr>
        <p:txBody>
          <a:bodyPr>
            <a:normAutofit/>
          </a:bodyPr>
          <a:lstStyle/>
          <a:p>
            <a:r>
              <a:rPr lang="en-US" sz="3600" dirty="0">
                <a:sym typeface="Questrial"/>
              </a:rPr>
              <a:t>Overview</a:t>
            </a:r>
            <a:endParaRPr lang="en-US" sz="3600" dirty="0"/>
          </a:p>
        </p:txBody>
      </p:sp>
      <p:pic>
        <p:nvPicPr>
          <p:cNvPr id="1026" name="Picture 2" descr="https://lh3.googleusercontent.com/bXhmGdvA5yJb4otTXBWz0hTsWRCaNbrfOeL1bLx9GWOXQwZr8rXb3MthPGOdPlQzrPoWDNUS7DO40Pji0StMGygvFEyh-Mt7IlAYoQ9bYipAY22kBHPPYhcFOXg0GFNwdME_xHtS">
            <a:extLst>
              <a:ext uri="{FF2B5EF4-FFF2-40B4-BE49-F238E27FC236}">
                <a16:creationId xmlns:a16="http://schemas.microsoft.com/office/drawing/2014/main" id="{62D73B86-5784-44C5-96BF-A52C7A70EC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37" y="160020"/>
            <a:ext cx="5738749" cy="64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45541" y="160020"/>
            <a:ext cx="2395470" cy="24672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3945" y="2547280"/>
            <a:ext cx="242083" cy="160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1656533" y="61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600" dirty="0">
                <a:ea typeface="Questrial"/>
                <a:cs typeface="Questrial"/>
                <a:sym typeface="Questrial"/>
              </a:rPr>
              <a:t>Block Diagram</a:t>
            </a:r>
            <a:endParaRPr sz="3600" b="0" u="none" strike="noStrike" cap="none" dirty="0">
              <a:ea typeface="Questrial"/>
              <a:cs typeface="Questrial"/>
              <a:sym typeface="Quest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1728426" y="1184993"/>
            <a:ext cx="1018263" cy="671604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12V AC TO DC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00333" y="2082622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-12V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Regulator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4727316" y="3084157"/>
            <a:ext cx="1219200" cy="773720"/>
          </a:xfrm>
          <a:prstGeom prst="flowChartAlternateProcess">
            <a:avLst/>
          </a:prstGeom>
          <a:gradFill>
            <a:gsLst>
              <a:gs pos="0">
                <a:srgbClr val="AC75D6"/>
              </a:gs>
              <a:gs pos="100000">
                <a:srgbClr val="8F47C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Main MCU</a:t>
            </a:r>
            <a:endParaRPr dirty="0"/>
          </a:p>
        </p:txBody>
      </p:sp>
      <p:sp>
        <p:nvSpPr>
          <p:cNvPr id="57" name="Shape 349">
            <a:extLst>
              <a:ext uri="{FF2B5EF4-FFF2-40B4-BE49-F238E27FC236}">
                <a16:creationId xmlns:a16="http://schemas.microsoft.com/office/drawing/2014/main" id="{5AE4EDDC-24F4-4482-85BC-065AF0C82CDB}"/>
              </a:ext>
            </a:extLst>
          </p:cNvPr>
          <p:cNvSpPr/>
          <p:nvPr/>
        </p:nvSpPr>
        <p:spPr>
          <a:xfrm>
            <a:off x="1656533" y="2110831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5V Regulator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8" name="Shape 349">
            <a:extLst>
              <a:ext uri="{FF2B5EF4-FFF2-40B4-BE49-F238E27FC236}">
                <a16:creationId xmlns:a16="http://schemas.microsoft.com/office/drawing/2014/main" id="{704A8692-20C3-4A16-AEFE-E9A643E5DE51}"/>
              </a:ext>
            </a:extLst>
          </p:cNvPr>
          <p:cNvSpPr/>
          <p:nvPr/>
        </p:nvSpPr>
        <p:spPr>
          <a:xfrm>
            <a:off x="3144133" y="2110831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3.3V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Regulator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F4DDB0B-D7CE-4F00-ABDC-AC0A90EBF991}"/>
              </a:ext>
            </a:extLst>
          </p:cNvPr>
          <p:cNvCxnSpPr>
            <a:cxnSpLocks/>
            <a:stCxn id="57" idx="3"/>
            <a:endCxn id="58" idx="1"/>
          </p:cNvCxnSpPr>
          <p:nvPr/>
        </p:nvCxnSpPr>
        <p:spPr>
          <a:xfrm>
            <a:off x="2818583" y="2425197"/>
            <a:ext cx="3255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6957E18-4289-4610-9A98-2BD0F0C850FC}"/>
              </a:ext>
            </a:extLst>
          </p:cNvPr>
          <p:cNvCxnSpPr>
            <a:cxnSpLocks/>
            <a:stCxn id="348" idx="2"/>
            <a:endCxn id="57" idx="0"/>
          </p:cNvCxnSpPr>
          <p:nvPr/>
        </p:nvCxnSpPr>
        <p:spPr>
          <a:xfrm>
            <a:off x="2237558" y="1856597"/>
            <a:ext cx="0" cy="254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3D99D242-8F37-4057-838E-1747C9C1F406}"/>
              </a:ext>
            </a:extLst>
          </p:cNvPr>
          <p:cNvCxnSpPr>
            <a:cxnSpLocks/>
            <a:stCxn id="348" idx="1"/>
          </p:cNvCxnSpPr>
          <p:nvPr/>
        </p:nvCxnSpPr>
        <p:spPr>
          <a:xfrm rot="10800000" flipV="1">
            <a:off x="803694" y="1520794"/>
            <a:ext cx="924732" cy="59003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hape 354">
            <a:extLst>
              <a:ext uri="{FF2B5EF4-FFF2-40B4-BE49-F238E27FC236}">
                <a16:creationId xmlns:a16="http://schemas.microsoft.com/office/drawing/2014/main" id="{038759C2-81BA-4504-ACB0-AD7F997E1342}"/>
              </a:ext>
            </a:extLst>
          </p:cNvPr>
          <p:cNvSpPr/>
          <p:nvPr/>
        </p:nvSpPr>
        <p:spPr>
          <a:xfrm>
            <a:off x="7489111" y="3075440"/>
            <a:ext cx="1247981" cy="773720"/>
          </a:xfrm>
          <a:prstGeom prst="flowChartAlternateProcess">
            <a:avLst/>
          </a:prstGeom>
          <a:gradFill>
            <a:gsLst>
              <a:gs pos="0">
                <a:srgbClr val="AC75D6"/>
              </a:gs>
              <a:gs pos="100000">
                <a:srgbClr val="8F47C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Wearable</a:t>
            </a:r>
          </a:p>
          <a:p>
            <a:pPr lvl="0" algn="ctr"/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MCU</a:t>
            </a:r>
            <a:endParaRPr dirty="0"/>
          </a:p>
        </p:txBody>
      </p:sp>
      <p:sp>
        <p:nvSpPr>
          <p:cNvPr id="91" name="Shape 354">
            <a:extLst>
              <a:ext uri="{FF2B5EF4-FFF2-40B4-BE49-F238E27FC236}">
                <a16:creationId xmlns:a16="http://schemas.microsoft.com/office/drawing/2014/main" id="{9AD98F4E-6EB2-42E4-B66D-983A38794F8A}"/>
              </a:ext>
            </a:extLst>
          </p:cNvPr>
          <p:cNvSpPr/>
          <p:nvPr/>
        </p:nvSpPr>
        <p:spPr>
          <a:xfrm>
            <a:off x="1965520" y="4134495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Weight Sensor</a:t>
            </a:r>
            <a:endParaRPr dirty="0"/>
          </a:p>
        </p:txBody>
      </p:sp>
      <p:sp>
        <p:nvSpPr>
          <p:cNvPr id="92" name="Shape 354">
            <a:extLst>
              <a:ext uri="{FF2B5EF4-FFF2-40B4-BE49-F238E27FC236}">
                <a16:creationId xmlns:a16="http://schemas.microsoft.com/office/drawing/2014/main" id="{207EFCBE-A170-4CF8-8987-1062B75FDA2A}"/>
              </a:ext>
            </a:extLst>
          </p:cNvPr>
          <p:cNvSpPr/>
          <p:nvPr/>
        </p:nvSpPr>
        <p:spPr>
          <a:xfrm>
            <a:off x="1965520" y="3084157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Sound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Sensor</a:t>
            </a:r>
            <a:endParaRPr dirty="0"/>
          </a:p>
        </p:txBody>
      </p:sp>
      <p:sp>
        <p:nvSpPr>
          <p:cNvPr id="93" name="Shape 354">
            <a:extLst>
              <a:ext uri="{FF2B5EF4-FFF2-40B4-BE49-F238E27FC236}">
                <a16:creationId xmlns:a16="http://schemas.microsoft.com/office/drawing/2014/main" id="{4E935D88-1998-4A6A-A6DE-654BC4DE3DCA}"/>
              </a:ext>
            </a:extLst>
          </p:cNvPr>
          <p:cNvSpPr/>
          <p:nvPr/>
        </p:nvSpPr>
        <p:spPr>
          <a:xfrm>
            <a:off x="1965520" y="5190341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Temp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 Sensor</a:t>
            </a:r>
            <a:endParaRPr dirty="0"/>
          </a:p>
        </p:txBody>
      </p:sp>
      <p:sp>
        <p:nvSpPr>
          <p:cNvPr id="94" name="Shape 354">
            <a:extLst>
              <a:ext uri="{FF2B5EF4-FFF2-40B4-BE49-F238E27FC236}">
                <a16:creationId xmlns:a16="http://schemas.microsoft.com/office/drawing/2014/main" id="{7A49F954-75F4-4778-9A5C-5083F8BD67DB}"/>
              </a:ext>
            </a:extLst>
          </p:cNvPr>
          <p:cNvSpPr/>
          <p:nvPr/>
        </p:nvSpPr>
        <p:spPr>
          <a:xfrm>
            <a:off x="10275336" y="3084157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Motion Sensor</a:t>
            </a:r>
            <a:endParaRPr dirty="0"/>
          </a:p>
        </p:txBody>
      </p:sp>
      <p:sp>
        <p:nvSpPr>
          <p:cNvPr id="95" name="Shape 354">
            <a:extLst>
              <a:ext uri="{FF2B5EF4-FFF2-40B4-BE49-F238E27FC236}">
                <a16:creationId xmlns:a16="http://schemas.microsoft.com/office/drawing/2014/main" id="{C697D741-EB1A-4DBB-9572-2D8D998215ED}"/>
              </a:ext>
            </a:extLst>
          </p:cNvPr>
          <p:cNvSpPr/>
          <p:nvPr/>
        </p:nvSpPr>
        <p:spPr>
          <a:xfrm>
            <a:off x="10250908" y="4137249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Pulse Sensor</a:t>
            </a:r>
            <a:endParaRPr lang="en-US" dirty="0"/>
          </a:p>
        </p:txBody>
      </p:sp>
      <p:sp>
        <p:nvSpPr>
          <p:cNvPr id="97" name="Shape 354">
            <a:extLst>
              <a:ext uri="{FF2B5EF4-FFF2-40B4-BE49-F238E27FC236}">
                <a16:creationId xmlns:a16="http://schemas.microsoft.com/office/drawing/2014/main" id="{E8FA72BA-B5A6-4E88-88B9-7FF90BC92349}"/>
              </a:ext>
            </a:extLst>
          </p:cNvPr>
          <p:cNvSpPr/>
          <p:nvPr/>
        </p:nvSpPr>
        <p:spPr>
          <a:xfrm>
            <a:off x="6127080" y="1246487"/>
            <a:ext cx="1219200" cy="773720"/>
          </a:xfrm>
          <a:prstGeom prst="flowChartAlternateProcess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WiFi</a:t>
            </a:r>
            <a:endParaRPr lang="en-US" sz="18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Module</a:t>
            </a:r>
            <a:endParaRPr dirty="0"/>
          </a:p>
        </p:txBody>
      </p: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7863E989-7D54-4701-B104-69B22D054E9B}"/>
              </a:ext>
            </a:extLst>
          </p:cNvPr>
          <p:cNvCxnSpPr>
            <a:cxnSpLocks/>
            <a:stCxn id="354" idx="0"/>
            <a:endCxn id="97" idx="1"/>
          </p:cNvCxnSpPr>
          <p:nvPr/>
        </p:nvCxnSpPr>
        <p:spPr>
          <a:xfrm rot="5400000" flipH="1" flipV="1">
            <a:off x="5006593" y="1963670"/>
            <a:ext cx="1450810" cy="790164"/>
          </a:xfrm>
          <a:prstGeom prst="bentConnector2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Shape 349">
            <a:extLst>
              <a:ext uri="{FF2B5EF4-FFF2-40B4-BE49-F238E27FC236}">
                <a16:creationId xmlns:a16="http://schemas.microsoft.com/office/drawing/2014/main" id="{4C558C05-3564-4D24-B973-7BA67F8130BB}"/>
              </a:ext>
            </a:extLst>
          </p:cNvPr>
          <p:cNvSpPr/>
          <p:nvPr/>
        </p:nvSpPr>
        <p:spPr>
          <a:xfrm>
            <a:off x="10226257" y="1105440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Battery Charger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1" name="Shape 349">
            <a:extLst>
              <a:ext uri="{FF2B5EF4-FFF2-40B4-BE49-F238E27FC236}">
                <a16:creationId xmlns:a16="http://schemas.microsoft.com/office/drawing/2014/main" id="{3BF68B69-9A9A-41C8-8B1A-271135D701F0}"/>
              </a:ext>
            </a:extLst>
          </p:cNvPr>
          <p:cNvSpPr/>
          <p:nvPr/>
        </p:nvSpPr>
        <p:spPr>
          <a:xfrm>
            <a:off x="10226257" y="2015355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Battery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Shape 349">
            <a:extLst>
              <a:ext uri="{FF2B5EF4-FFF2-40B4-BE49-F238E27FC236}">
                <a16:creationId xmlns:a16="http://schemas.microsoft.com/office/drawing/2014/main" id="{AD0DA235-03FE-416C-8CAF-9B79DB17DC9F}"/>
              </a:ext>
            </a:extLst>
          </p:cNvPr>
          <p:cNvSpPr/>
          <p:nvPr/>
        </p:nvSpPr>
        <p:spPr>
          <a:xfrm>
            <a:off x="8737093" y="2068566"/>
            <a:ext cx="1162050" cy="628731"/>
          </a:xfrm>
          <a:prstGeom prst="flowChartAlternateProcess">
            <a:avLst/>
          </a:prstGeom>
          <a:gradFill>
            <a:gsLst>
              <a:gs pos="0">
                <a:srgbClr val="EC8E60"/>
              </a:gs>
              <a:gs pos="100000">
                <a:srgbClr val="DB6928"/>
              </a:gs>
            </a:gsLst>
            <a:lin ang="54000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Battery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Regulator</a:t>
            </a:r>
            <a:endParaRPr sz="14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0D3112-0C30-45A9-A0D9-B2A0DEB2AE25}"/>
              </a:ext>
            </a:extLst>
          </p:cNvPr>
          <p:cNvCxnSpPr>
            <a:stCxn id="120" idx="2"/>
            <a:endCxn id="121" idx="0"/>
          </p:cNvCxnSpPr>
          <p:nvPr/>
        </p:nvCxnSpPr>
        <p:spPr>
          <a:xfrm>
            <a:off x="10807282" y="1734171"/>
            <a:ext cx="0" cy="281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23B3CEEA-480D-409D-AFAB-718EDA70E46F}"/>
              </a:ext>
            </a:extLst>
          </p:cNvPr>
          <p:cNvCxnSpPr>
            <a:cxnSpLocks/>
            <a:stCxn id="121" idx="1"/>
          </p:cNvCxnSpPr>
          <p:nvPr/>
        </p:nvCxnSpPr>
        <p:spPr>
          <a:xfrm flipH="1">
            <a:off x="9900707" y="2329721"/>
            <a:ext cx="325550" cy="59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47492687-37D6-4009-86F8-1520D9964C5D}"/>
              </a:ext>
            </a:extLst>
          </p:cNvPr>
          <p:cNvCxnSpPr>
            <a:stCxn id="122" idx="1"/>
            <a:endCxn id="90" idx="0"/>
          </p:cNvCxnSpPr>
          <p:nvPr/>
        </p:nvCxnSpPr>
        <p:spPr>
          <a:xfrm rot="10800000" flipV="1">
            <a:off x="8113103" y="2382932"/>
            <a:ext cx="623991" cy="69250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Arrow Connector 334">
            <a:extLst>
              <a:ext uri="{FF2B5EF4-FFF2-40B4-BE49-F238E27FC236}">
                <a16:creationId xmlns:a16="http://schemas.microsoft.com/office/drawing/2014/main" id="{55D57154-8BFA-4FF4-AAA6-D1E96C56CCD6}"/>
              </a:ext>
            </a:extLst>
          </p:cNvPr>
          <p:cNvCxnSpPr>
            <a:stCxn id="354" idx="1"/>
            <a:endCxn id="92" idx="3"/>
          </p:cNvCxnSpPr>
          <p:nvPr/>
        </p:nvCxnSpPr>
        <p:spPr>
          <a:xfrm flipH="1">
            <a:off x="3184720" y="3471017"/>
            <a:ext cx="154259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Connector: Elbow 338">
            <a:extLst>
              <a:ext uri="{FF2B5EF4-FFF2-40B4-BE49-F238E27FC236}">
                <a16:creationId xmlns:a16="http://schemas.microsoft.com/office/drawing/2014/main" id="{C2C074F1-29AA-42BC-B2BE-D4921B669B97}"/>
              </a:ext>
            </a:extLst>
          </p:cNvPr>
          <p:cNvCxnSpPr>
            <a:endCxn id="91" idx="3"/>
          </p:cNvCxnSpPr>
          <p:nvPr/>
        </p:nvCxnSpPr>
        <p:spPr>
          <a:xfrm rot="10800000" flipV="1">
            <a:off x="3184720" y="3849159"/>
            <a:ext cx="1542596" cy="672195"/>
          </a:xfrm>
          <a:prstGeom prst="bentConnector3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3B6BBB71-A265-46B2-B50B-43B827EDDE57}"/>
              </a:ext>
            </a:extLst>
          </p:cNvPr>
          <p:cNvCxnSpPr>
            <a:stCxn id="90" idx="3"/>
            <a:endCxn id="94" idx="1"/>
          </p:cNvCxnSpPr>
          <p:nvPr/>
        </p:nvCxnSpPr>
        <p:spPr>
          <a:xfrm>
            <a:off x="8737092" y="3462300"/>
            <a:ext cx="1538244" cy="871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AEA6BCC5-7126-4B95-A78C-DCF05F9A04E3}"/>
              </a:ext>
            </a:extLst>
          </p:cNvPr>
          <p:cNvCxnSpPr>
            <a:stCxn id="90" idx="2"/>
            <a:endCxn id="95" idx="1"/>
          </p:cNvCxnSpPr>
          <p:nvPr/>
        </p:nvCxnSpPr>
        <p:spPr>
          <a:xfrm rot="16200000" flipH="1">
            <a:off x="8844531" y="3117731"/>
            <a:ext cx="674949" cy="2137806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Shape 354">
            <a:extLst>
              <a:ext uri="{FF2B5EF4-FFF2-40B4-BE49-F238E27FC236}">
                <a16:creationId xmlns:a16="http://schemas.microsoft.com/office/drawing/2014/main" id="{F3916BD2-12C7-41EF-99E4-238CD68C425A}"/>
              </a:ext>
            </a:extLst>
          </p:cNvPr>
          <p:cNvSpPr/>
          <p:nvPr/>
        </p:nvSpPr>
        <p:spPr>
          <a:xfrm>
            <a:off x="6127080" y="3090627"/>
            <a:ext cx="1219200" cy="77372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Cloud Storage</a:t>
            </a:r>
            <a:endParaRPr dirty="0"/>
          </a:p>
        </p:txBody>
      </p:sp>
      <p:sp>
        <p:nvSpPr>
          <p:cNvPr id="167" name="Shape 354">
            <a:extLst>
              <a:ext uri="{FF2B5EF4-FFF2-40B4-BE49-F238E27FC236}">
                <a16:creationId xmlns:a16="http://schemas.microsoft.com/office/drawing/2014/main" id="{06F41B8A-591A-4049-B371-CDEABACF575B}"/>
              </a:ext>
            </a:extLst>
          </p:cNvPr>
          <p:cNvSpPr/>
          <p:nvPr/>
        </p:nvSpPr>
        <p:spPr>
          <a:xfrm>
            <a:off x="6043522" y="4416621"/>
            <a:ext cx="1386316" cy="77372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Mobile Application</a:t>
            </a:r>
            <a:endParaRPr dirty="0"/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9DD787C-7235-4C6D-A3EA-2E449FC3B75B}"/>
              </a:ext>
            </a:extLst>
          </p:cNvPr>
          <p:cNvCxnSpPr>
            <a:stCxn id="97" idx="2"/>
            <a:endCxn id="163" idx="0"/>
          </p:cNvCxnSpPr>
          <p:nvPr/>
        </p:nvCxnSpPr>
        <p:spPr>
          <a:xfrm>
            <a:off x="6736680" y="2020207"/>
            <a:ext cx="0" cy="10704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42FF1AE-5317-499E-9FCC-F0A5922D008E}"/>
              </a:ext>
            </a:extLst>
          </p:cNvPr>
          <p:cNvCxnSpPr>
            <a:cxnSpLocks/>
            <a:stCxn id="163" idx="2"/>
            <a:endCxn id="167" idx="0"/>
          </p:cNvCxnSpPr>
          <p:nvPr/>
        </p:nvCxnSpPr>
        <p:spPr>
          <a:xfrm>
            <a:off x="6736680" y="3864347"/>
            <a:ext cx="0" cy="5522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904109FD-ABB8-4AE0-B702-07658CA38AAE}"/>
              </a:ext>
            </a:extLst>
          </p:cNvPr>
          <p:cNvCxnSpPr>
            <a:cxnSpLocks/>
            <a:stCxn id="97" idx="3"/>
          </p:cNvCxnSpPr>
          <p:nvPr/>
        </p:nvCxnSpPr>
        <p:spPr>
          <a:xfrm>
            <a:off x="7346280" y="1633347"/>
            <a:ext cx="478527" cy="1450810"/>
          </a:xfrm>
          <a:prstGeom prst="bentConnector2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Elbow 125">
            <a:extLst>
              <a:ext uri="{FF2B5EF4-FFF2-40B4-BE49-F238E27FC236}">
                <a16:creationId xmlns:a16="http://schemas.microsoft.com/office/drawing/2014/main" id="{31E7EF9D-691C-47F3-9866-58D716DF9E7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56955" y="2376802"/>
            <a:ext cx="763053" cy="664596"/>
          </a:xfrm>
          <a:prstGeom prst="bentConnector3">
            <a:avLst>
              <a:gd name="adj1" fmla="val 206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Shape 354">
            <a:extLst>
              <a:ext uri="{FF2B5EF4-FFF2-40B4-BE49-F238E27FC236}">
                <a16:creationId xmlns:a16="http://schemas.microsoft.com/office/drawing/2014/main" id="{2E357FC2-F961-4E8C-A0D5-AFBD03D43D7B}"/>
              </a:ext>
            </a:extLst>
          </p:cNvPr>
          <p:cNvSpPr/>
          <p:nvPr/>
        </p:nvSpPr>
        <p:spPr>
          <a:xfrm>
            <a:off x="6127080" y="5577201"/>
            <a:ext cx="1219200" cy="773720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Questrial"/>
                <a:sym typeface="Questrial"/>
              </a:rPr>
              <a:t>Camera</a:t>
            </a:r>
            <a:endParaRPr lang="en-US" dirty="0"/>
          </a:p>
        </p:txBody>
      </p:sp>
      <p:cxnSp>
        <p:nvCxnSpPr>
          <p:cNvPr id="181" name="Connector: Elbow 180">
            <a:extLst>
              <a:ext uri="{FF2B5EF4-FFF2-40B4-BE49-F238E27FC236}">
                <a16:creationId xmlns:a16="http://schemas.microsoft.com/office/drawing/2014/main" id="{66588E16-2F03-45B9-90E0-EE491F4646BC}"/>
              </a:ext>
            </a:extLst>
          </p:cNvPr>
          <p:cNvCxnSpPr>
            <a:cxnSpLocks/>
            <a:stCxn id="93" idx="3"/>
          </p:cNvCxnSpPr>
          <p:nvPr/>
        </p:nvCxnSpPr>
        <p:spPr>
          <a:xfrm flipV="1">
            <a:off x="3184720" y="3846169"/>
            <a:ext cx="1763501" cy="1731032"/>
          </a:xfrm>
          <a:prstGeom prst="bentConnector3">
            <a:avLst>
              <a:gd name="adj1" fmla="val 100048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Arrow Connector 387">
            <a:extLst>
              <a:ext uri="{FF2B5EF4-FFF2-40B4-BE49-F238E27FC236}">
                <a16:creationId xmlns:a16="http://schemas.microsoft.com/office/drawing/2014/main" id="{A8DDEEC3-9509-4162-992C-E05B16B565F1}"/>
              </a:ext>
            </a:extLst>
          </p:cNvPr>
          <p:cNvCxnSpPr>
            <a:stCxn id="167" idx="2"/>
            <a:endCxn id="189" idx="0"/>
          </p:cNvCxnSpPr>
          <p:nvPr/>
        </p:nvCxnSpPr>
        <p:spPr>
          <a:xfrm>
            <a:off x="6736680" y="5190341"/>
            <a:ext cx="0" cy="3868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526B164F-B307-4699-81A7-1600538506EE}"/>
              </a:ext>
            </a:extLst>
          </p:cNvPr>
          <p:cNvCxnSpPr>
            <a:cxnSpLocks/>
          </p:cNvCxnSpPr>
          <p:nvPr/>
        </p:nvCxnSpPr>
        <p:spPr>
          <a:xfrm>
            <a:off x="1502797" y="2894275"/>
            <a:ext cx="0" cy="26829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>
            <a:extLst>
              <a:ext uri="{FF2B5EF4-FFF2-40B4-BE49-F238E27FC236}">
                <a16:creationId xmlns:a16="http://schemas.microsoft.com/office/drawing/2014/main" id="{E89E347C-CEA7-4F01-B43C-149B0F21F1B3}"/>
              </a:ext>
            </a:extLst>
          </p:cNvPr>
          <p:cNvCxnSpPr>
            <a:cxnSpLocks/>
            <a:endCxn id="92" idx="1"/>
          </p:cNvCxnSpPr>
          <p:nvPr/>
        </p:nvCxnSpPr>
        <p:spPr>
          <a:xfrm>
            <a:off x="1527225" y="3471017"/>
            <a:ext cx="4382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B6EA24D4-F0DC-4FBC-BA13-92DD5D71B667}"/>
              </a:ext>
            </a:extLst>
          </p:cNvPr>
          <p:cNvCxnSpPr>
            <a:endCxn id="91" idx="1"/>
          </p:cNvCxnSpPr>
          <p:nvPr/>
        </p:nvCxnSpPr>
        <p:spPr>
          <a:xfrm>
            <a:off x="1527225" y="4521354"/>
            <a:ext cx="438295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>
            <a:extLst>
              <a:ext uri="{FF2B5EF4-FFF2-40B4-BE49-F238E27FC236}">
                <a16:creationId xmlns:a16="http://schemas.microsoft.com/office/drawing/2014/main" id="{A0695BFD-3DA2-4C00-AA3B-252BC63D39BA}"/>
              </a:ext>
            </a:extLst>
          </p:cNvPr>
          <p:cNvCxnSpPr>
            <a:endCxn id="93" idx="1"/>
          </p:cNvCxnSpPr>
          <p:nvPr/>
        </p:nvCxnSpPr>
        <p:spPr>
          <a:xfrm>
            <a:off x="1502797" y="5577201"/>
            <a:ext cx="4627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Connector: Elbow 283">
            <a:extLst>
              <a:ext uri="{FF2B5EF4-FFF2-40B4-BE49-F238E27FC236}">
                <a16:creationId xmlns:a16="http://schemas.microsoft.com/office/drawing/2014/main" id="{DFEED99B-DB73-495E-A15B-6E28711B9CE7}"/>
              </a:ext>
            </a:extLst>
          </p:cNvPr>
          <p:cNvCxnSpPr>
            <a:stCxn id="58" idx="2"/>
          </p:cNvCxnSpPr>
          <p:nvPr/>
        </p:nvCxnSpPr>
        <p:spPr>
          <a:xfrm rot="5400000">
            <a:off x="2528671" y="1713689"/>
            <a:ext cx="170615" cy="2222361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4C73174-A489-4CF8-9285-2A40F388CEEB}"/>
              </a:ext>
            </a:extLst>
          </p:cNvPr>
          <p:cNvCxnSpPr>
            <a:stCxn id="122" idx="2"/>
          </p:cNvCxnSpPr>
          <p:nvPr/>
        </p:nvCxnSpPr>
        <p:spPr>
          <a:xfrm>
            <a:off x="9318118" y="2697297"/>
            <a:ext cx="0" cy="2764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0B9597E1-7A75-444F-A67E-9594FDCFC0FE}"/>
              </a:ext>
            </a:extLst>
          </p:cNvPr>
          <p:cNvCxnSpPr/>
          <p:nvPr/>
        </p:nvCxnSpPr>
        <p:spPr>
          <a:xfrm>
            <a:off x="9318118" y="2973788"/>
            <a:ext cx="24816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D1911F6-D075-4AFA-A336-F5C4AFAC41FF}"/>
              </a:ext>
            </a:extLst>
          </p:cNvPr>
          <p:cNvCxnSpPr>
            <a:cxnSpLocks/>
          </p:cNvCxnSpPr>
          <p:nvPr/>
        </p:nvCxnSpPr>
        <p:spPr>
          <a:xfrm>
            <a:off x="11799736" y="2973788"/>
            <a:ext cx="0" cy="15475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DF4BEC36-B7F1-4B34-B4F5-F9E8CBB3AFA3}"/>
              </a:ext>
            </a:extLst>
          </p:cNvPr>
          <p:cNvCxnSpPr>
            <a:cxnSpLocks/>
            <a:endCxn id="94" idx="3"/>
          </p:cNvCxnSpPr>
          <p:nvPr/>
        </p:nvCxnSpPr>
        <p:spPr>
          <a:xfrm flipH="1" flipV="1">
            <a:off x="11494536" y="3471017"/>
            <a:ext cx="305200" cy="64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2B9EB0D6-7907-4A34-8F72-974FCEEB30EB}"/>
              </a:ext>
            </a:extLst>
          </p:cNvPr>
          <p:cNvCxnSpPr>
            <a:endCxn id="95" idx="3"/>
          </p:cNvCxnSpPr>
          <p:nvPr/>
        </p:nvCxnSpPr>
        <p:spPr>
          <a:xfrm flipH="1">
            <a:off x="11470108" y="4521354"/>
            <a:ext cx="329628" cy="27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262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1A0-E717-4D3E-8F05-9B90DDA8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 Unit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E6E9A6-2481-45DB-8D8A-03BBC6E4B71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77082" y="3150491"/>
          <a:ext cx="4214495" cy="2865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7505">
                  <a:extLst>
                    <a:ext uri="{9D8B030D-6E8A-4147-A177-3AD203B41FA5}">
                      <a16:colId xmlns:a16="http://schemas.microsoft.com/office/drawing/2014/main" val="1343026150"/>
                    </a:ext>
                  </a:extLst>
                </a:gridCol>
                <a:gridCol w="1399540">
                  <a:extLst>
                    <a:ext uri="{9D8B030D-6E8A-4147-A177-3AD203B41FA5}">
                      <a16:colId xmlns:a16="http://schemas.microsoft.com/office/drawing/2014/main" val="1052029877"/>
                    </a:ext>
                  </a:extLst>
                </a:gridCol>
                <a:gridCol w="1187450">
                  <a:extLst>
                    <a:ext uri="{9D8B030D-6E8A-4147-A177-3AD203B41FA5}">
                      <a16:colId xmlns:a16="http://schemas.microsoft.com/office/drawing/2014/main" val="3073762496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EK-TM4C123GXL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MSP430G2553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372192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Flash(KB)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256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16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0474922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RAM (KB)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32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0.5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85592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ADC Channels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89263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ADC Resolution(Bits)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12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10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1454066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GPIO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40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24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515071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I2C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 dirty="0">
                          <a:effectLst/>
                        </a:rPr>
                        <a:t>4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5014448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SPI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6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2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6201148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UART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8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26105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Speed(Mhz)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80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16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4775541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>
                          <a:effectLst/>
                        </a:rPr>
                        <a:t>Hibernation module</a:t>
                      </a:r>
                      <a:endParaRPr lang="en-US" sz="14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 Yes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yes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354858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400" b="0" dirty="0">
                          <a:effectLst/>
                        </a:rPr>
                        <a:t>Cost</a:t>
                      </a:r>
                      <a:endParaRPr lang="en-U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>
                          <a:effectLst/>
                        </a:rPr>
                        <a:t>$10.64</a:t>
                      </a:r>
                      <a:endParaRPr lang="en-US" sz="12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4487545" algn="l"/>
                        </a:tabLst>
                      </a:pPr>
                      <a:r>
                        <a:rPr lang="en-US" sz="1200" b="0" dirty="0">
                          <a:effectLst/>
                        </a:rPr>
                        <a:t>$2.43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57812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8C6917D-FDBF-483C-B674-512C2BDB4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287651"/>
            <a:ext cx="3619500" cy="25908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498234-499D-4CF7-A350-06CFB4FC67F1}"/>
              </a:ext>
            </a:extLst>
          </p:cNvPr>
          <p:cNvSpPr txBox="1">
            <a:spLocks/>
          </p:cNvSpPr>
          <p:nvPr/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TM4C123GH6PM (32-bit ARM® Cortex®-M4F)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Accelerometer </a:t>
            </a:r>
          </a:p>
        </p:txBody>
      </p:sp>
    </p:spTree>
    <p:extLst>
      <p:ext uri="{BB962C8B-B14F-4D97-AF65-F5344CB8AC3E}">
        <p14:creationId xmlns:p14="http://schemas.microsoft.com/office/powerpoint/2010/main" val="307354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238B-F269-4EC6-98D0-FB558939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Motion sensor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E53BD-9662-436E-A1C1-F521B882F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Accelerometer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23F37-A066-44E1-A857-5F81C71D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036" y="1675193"/>
            <a:ext cx="2391121" cy="22076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B05CF9-C1FC-4300-8D4D-9EC1FD3339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28646" y="4142106"/>
            <a:ext cx="2826380" cy="22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1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8290-3474-474E-BD80-3A3EA57B2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sensor: PIR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66BEE-D670-431E-87D1-216500A81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 the amount of IR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18D43-5D5D-4070-8D26-40A8C7D6C6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20543" y="3229423"/>
            <a:ext cx="8204811" cy="30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1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4911</TotalTime>
  <Words>1142</Words>
  <Application>Microsoft Office PowerPoint</Application>
  <PresentationFormat>Widescreen</PresentationFormat>
  <Paragraphs>405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Questrial</vt:lpstr>
      <vt:lpstr>Times New Roman</vt:lpstr>
      <vt:lpstr>Trebuchet MS</vt:lpstr>
      <vt:lpstr>Tw Cen MT</vt:lpstr>
      <vt:lpstr>Circuit</vt:lpstr>
      <vt:lpstr>Smart  Crib</vt:lpstr>
      <vt:lpstr>Motivations</vt:lpstr>
      <vt:lpstr>Goals </vt:lpstr>
      <vt:lpstr>Specifications</vt:lpstr>
      <vt:lpstr>Overview</vt:lpstr>
      <vt:lpstr>Block Diagram</vt:lpstr>
      <vt:lpstr>Microcontroller Unit</vt:lpstr>
      <vt:lpstr>Motion sensor</vt:lpstr>
      <vt:lpstr>Motion sensor: PIR</vt:lpstr>
      <vt:lpstr>Motion sensor: Accelerometer</vt:lpstr>
      <vt:lpstr>Temperature sensor</vt:lpstr>
      <vt:lpstr>Weight sensor</vt:lpstr>
      <vt:lpstr>Instrumentation Amplifier</vt:lpstr>
      <vt:lpstr>Pulse sensor</vt:lpstr>
      <vt:lpstr>Pulsesensor Flow Diagram</vt:lpstr>
      <vt:lpstr>Wifi Module</vt:lpstr>
      <vt:lpstr>ESP8266 Data Flow Diagram </vt:lpstr>
      <vt:lpstr>Sound SENSOR</vt:lpstr>
      <vt:lpstr>Cry Detection system</vt:lpstr>
      <vt:lpstr>Cry Detection hARDWARE</vt:lpstr>
      <vt:lpstr>Cry Detection hARDWARE</vt:lpstr>
      <vt:lpstr>Cry Detection hARDWARE</vt:lpstr>
      <vt:lpstr>Cry Detection hARDWARE</vt:lpstr>
      <vt:lpstr>Cry Detection hARDWARE</vt:lpstr>
      <vt:lpstr>Mobile Application</vt:lpstr>
      <vt:lpstr>Live Look-up</vt:lpstr>
      <vt:lpstr>Database</vt:lpstr>
      <vt:lpstr>User Interface</vt:lpstr>
      <vt:lpstr>Main Schematic</vt:lpstr>
      <vt:lpstr>MAIN PCB LAYOUT</vt:lpstr>
      <vt:lpstr>Wearable Pcb overview</vt:lpstr>
      <vt:lpstr>Wearable pcb Schematic</vt:lpstr>
      <vt:lpstr>Wearable PCB LAYOUT</vt:lpstr>
      <vt:lpstr>Rechargeable BATTERY System</vt:lpstr>
      <vt:lpstr>Wearable power distribution</vt:lpstr>
      <vt:lpstr>Work Distribution</vt:lpstr>
      <vt:lpstr>Budget and Financing</vt:lpstr>
      <vt:lpstr>Smart crib progress</vt:lpstr>
      <vt:lpstr>Issues</vt:lpstr>
      <vt:lpstr>Disclaimer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 Crib</dc:title>
  <dc:creator>David Brunat</dc:creator>
  <cp:lastModifiedBy>Ben Nguyen</cp:lastModifiedBy>
  <cp:revision>83</cp:revision>
  <dcterms:created xsi:type="dcterms:W3CDTF">2018-06-02T16:34:24Z</dcterms:created>
  <dcterms:modified xsi:type="dcterms:W3CDTF">2018-06-08T10:53:05Z</dcterms:modified>
</cp:coreProperties>
</file>