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94" r:id="rId4"/>
    <p:sldId id="262" r:id="rId5"/>
    <p:sldId id="263" r:id="rId6"/>
    <p:sldId id="283" r:id="rId7"/>
    <p:sldId id="285" r:id="rId8"/>
    <p:sldId id="284" r:id="rId9"/>
    <p:sldId id="271" r:id="rId10"/>
    <p:sldId id="272" r:id="rId11"/>
    <p:sldId id="291" r:id="rId12"/>
    <p:sldId id="293" r:id="rId13"/>
    <p:sldId id="269" r:id="rId14"/>
    <p:sldId id="287" r:id="rId15"/>
    <p:sldId id="268" r:id="rId16"/>
    <p:sldId id="288" r:id="rId17"/>
    <p:sldId id="289" r:id="rId18"/>
    <p:sldId id="290" r:id="rId19"/>
    <p:sldId id="257" r:id="rId20"/>
    <p:sldId id="274" r:id="rId21"/>
    <p:sldId id="295" r:id="rId22"/>
    <p:sldId id="296" r:id="rId23"/>
    <p:sldId id="258" r:id="rId24"/>
    <p:sldId id="259" r:id="rId25"/>
    <p:sldId id="260" r:id="rId26"/>
    <p:sldId id="276" r:id="rId27"/>
    <p:sldId id="278" r:id="rId28"/>
    <p:sldId id="292" r:id="rId29"/>
    <p:sldId id="279" r:id="rId30"/>
    <p:sldId id="277" r:id="rId31"/>
    <p:sldId id="282" r:id="rId32"/>
    <p:sldId id="280" r:id="rId33"/>
    <p:sldId id="286" r:id="rId34"/>
    <p:sldId id="265" r:id="rId35"/>
    <p:sldId id="266" r:id="rId36"/>
    <p:sldId id="267" r:id="rId37"/>
    <p:sldId id="261" r:id="rId38"/>
    <p:sldId id="26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21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4599" autoAdjust="0"/>
  </p:normalViewPr>
  <p:slideViewPr>
    <p:cSldViewPr snapToGrid="0">
      <p:cViewPr varScale="1">
        <p:scale>
          <a:sx n="69" d="100"/>
          <a:sy n="69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Total</c:v>
                </c:pt>
                <c:pt idx="1">
                  <c:v>Integration</c:v>
                </c:pt>
                <c:pt idx="2">
                  <c:v>Testing</c:v>
                </c:pt>
                <c:pt idx="3">
                  <c:v>Adquring Parts</c:v>
                </c:pt>
                <c:pt idx="4">
                  <c:v>Design</c:v>
                </c:pt>
                <c:pt idx="5">
                  <c:v>Research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</c:v>
                </c:pt>
                <c:pt idx="1">
                  <c:v>0.5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42-4AAE-87F5-CD3C509A4F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Progress</c:v>
                </c:pt>
              </c:strCache>
            </c:strRef>
          </c:tx>
          <c:spPr>
            <a:solidFill>
              <a:srgbClr val="8A21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Total</c:v>
                </c:pt>
                <c:pt idx="1">
                  <c:v>Integration</c:v>
                </c:pt>
                <c:pt idx="2">
                  <c:v>Testing</c:v>
                </c:pt>
                <c:pt idx="3">
                  <c:v>Adquring Parts</c:v>
                </c:pt>
                <c:pt idx="4">
                  <c:v>Design</c:v>
                </c:pt>
                <c:pt idx="5">
                  <c:v>Research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2.5</c:v>
                </c:pt>
                <c:pt idx="1">
                  <c:v>4.5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E0-4C8D-8517-CCFCE6465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3286592"/>
        <c:axId val="263286984"/>
      </c:barChart>
      <c:catAx>
        <c:axId val="263286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286984"/>
        <c:crosses val="autoZero"/>
        <c:auto val="1"/>
        <c:lblAlgn val="ctr"/>
        <c:lblOffset val="100"/>
        <c:noMultiLvlLbl val="0"/>
      </c:catAx>
      <c:valAx>
        <c:axId val="263286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28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66967"/>
            <a:ext cx="8791575" cy="2387600"/>
          </a:xfrm>
        </p:spPr>
        <p:txBody>
          <a:bodyPr anchor="t"/>
          <a:lstStyle/>
          <a:p>
            <a:r>
              <a:rPr lang="en-US" dirty="0" smtClean="0"/>
              <a:t>Game Feeder Cam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076" y="3166207"/>
            <a:ext cx="8791575" cy="2466253"/>
          </a:xfrm>
        </p:spPr>
        <p:txBody>
          <a:bodyPr>
            <a:normAutofit/>
          </a:bodyPr>
          <a:lstStyle/>
          <a:p>
            <a:r>
              <a:rPr lang="en-US" b="1" dirty="0" smtClean="0"/>
              <a:t>Group 11</a:t>
            </a:r>
          </a:p>
          <a:p>
            <a:r>
              <a:rPr lang="en-US" dirty="0" smtClean="0"/>
              <a:t>Richard Kelly (EE)</a:t>
            </a:r>
          </a:p>
          <a:p>
            <a:r>
              <a:rPr lang="en-US" dirty="0" smtClean="0"/>
              <a:t>AntHony Crosby (Cpe)</a:t>
            </a:r>
          </a:p>
          <a:p>
            <a:r>
              <a:rPr lang="en-US" dirty="0" smtClean="0"/>
              <a:t>Daniel Guzman (CPE)</a:t>
            </a:r>
          </a:p>
          <a:p>
            <a:r>
              <a:rPr lang="en-US" dirty="0" smtClean="0"/>
              <a:t>Joseph Torres Rosario (EE)</a:t>
            </a:r>
            <a:endParaRPr lang="en-US" dirty="0"/>
          </a:p>
        </p:txBody>
      </p:sp>
      <p:pic>
        <p:nvPicPr>
          <p:cNvPr id="1026" name="Picture 2" descr="http://i5.walmartimages.com/dfw/dce07b8c-e9cd/k2-_9309e032-25e8-4865-ad66-a78b792305e7.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64" y="2360767"/>
            <a:ext cx="4077135" cy="407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5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Motor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3918961" cy="3541714"/>
          </a:xfrm>
        </p:spPr>
        <p:txBody>
          <a:bodyPr/>
          <a:lstStyle/>
          <a:p>
            <a:r>
              <a:rPr lang="en-US" dirty="0" smtClean="0"/>
              <a:t>Motor Control Schematic</a:t>
            </a:r>
          </a:p>
          <a:p>
            <a:r>
              <a:rPr lang="en-US" dirty="0" smtClean="0"/>
              <a:t>Voltage divider</a:t>
            </a:r>
          </a:p>
          <a:p>
            <a:r>
              <a:rPr lang="en-US" dirty="0" smtClean="0"/>
              <a:t>N-Channel MOSFET</a:t>
            </a:r>
          </a:p>
          <a:p>
            <a:r>
              <a:rPr lang="en-US" dirty="0" smtClean="0"/>
              <a:t>Diode </a:t>
            </a:r>
          </a:p>
          <a:p>
            <a:r>
              <a:rPr lang="en-US" dirty="0" smtClean="0"/>
              <a:t>Screw pin terminal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65860" y="1761945"/>
            <a:ext cx="6107386" cy="46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8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2401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 smtClean="0"/>
              <a:t>Camera System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Which Camera is best</a:t>
            </a: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6012" y="2104638"/>
            <a:ext cx="5170178" cy="379381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Weatherproof TTL Serial JPEG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Built in Weather proof case.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IR LED System for Night Pictures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TTL Serial Link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Compresses Pictures to JPEG format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Motion Detection Built in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Low Cost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Arduino Compatibility: Compatible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6255834" y="2104638"/>
            <a:ext cx="4791577" cy="3638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dirty="0" smtClean="0"/>
              <a:t>360fly Panasonic 360</a:t>
            </a:r>
            <a:r>
              <a:rPr lang="en-US" dirty="0"/>
              <a:t> </a:t>
            </a:r>
            <a:r>
              <a:rPr lang="en-US" dirty="0" smtClean="0"/>
              <a:t>° HD Video Camera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360 </a:t>
            </a:r>
            <a:r>
              <a:rPr lang="en-US" sz="2400" dirty="0"/>
              <a:t>° </a:t>
            </a:r>
            <a:r>
              <a:rPr lang="en-US" sz="2400" dirty="0" smtClean="0"/>
              <a:t> Panoramic Pictures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Bluetooth and WIFI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Water and Dust Resistance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High Cost</a:t>
            </a:r>
            <a:endParaRPr lang="en-US" sz="2400" dirty="0"/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</a:pPr>
            <a:r>
              <a:rPr lang="en-US" sz="2400" dirty="0" smtClean="0"/>
              <a:t>Arduino Compatibility: Unknown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6518" y="5898454"/>
            <a:ext cx="1036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Weatherproof TTL Serial Camera fits best with our project. Choosing this camera meant that a new camera system design was design. Discussion on this design will follow in the next slide.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90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System</a:t>
            </a:r>
            <a:endParaRPr lang="en-US" dirty="0"/>
          </a:p>
        </p:txBody>
      </p:sp>
      <p:pic>
        <p:nvPicPr>
          <p:cNvPr id="2050" name="Picture 2" descr="Weatherproof TTL Serial JPEG Camera with NTSC Video and IR LE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02" y="3451726"/>
            <a:ext cx="3243462" cy="24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411" y="3464489"/>
            <a:ext cx="3226457" cy="2421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7497" y="2486679"/>
            <a:ext cx="375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 SD Card Breakout Board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091" y="2486679"/>
            <a:ext cx="332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Weatherproof TTL Serial JPEG Camera with NTSC Video and IR LEDs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57967" y="2451241"/>
            <a:ext cx="3120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Hitec</a:t>
            </a:r>
            <a:r>
              <a:rPr lang="en-US" dirty="0"/>
              <a:t> HSR-1425CR Continuous Rotation Robot Servo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16" y="3464489"/>
            <a:ext cx="3102565" cy="24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022" y="1911863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Camera System Schematic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84" y="2546251"/>
            <a:ext cx="7970055" cy="40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022" y="1911863"/>
            <a:ext cx="399630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Panasonic </a:t>
            </a:r>
            <a:r>
              <a:rPr lang="en-US" dirty="0" smtClean="0"/>
              <a:t>AMN34112</a:t>
            </a:r>
          </a:p>
          <a:p>
            <a:r>
              <a:rPr lang="en-US" dirty="0"/>
              <a:t>10m </a:t>
            </a:r>
            <a:r>
              <a:rPr lang="en-US" dirty="0" smtClean="0"/>
              <a:t>detection</a:t>
            </a:r>
          </a:p>
          <a:p>
            <a:r>
              <a:rPr lang="en-US" dirty="0" smtClean="0"/>
              <a:t>Vertical area </a:t>
            </a:r>
            <a:r>
              <a:rPr lang="en-US" dirty="0"/>
              <a:t>110</a:t>
            </a:r>
            <a:r>
              <a:rPr lang="en-US" dirty="0" smtClean="0"/>
              <a:t>°</a:t>
            </a:r>
          </a:p>
          <a:p>
            <a:r>
              <a:rPr lang="en-US" dirty="0" smtClean="0"/>
              <a:t>Horizontal area </a:t>
            </a:r>
            <a:r>
              <a:rPr lang="en-US" dirty="0"/>
              <a:t>93</a:t>
            </a:r>
            <a:r>
              <a:rPr lang="en-US" dirty="0" smtClean="0"/>
              <a:t>°</a:t>
            </a:r>
          </a:p>
          <a:p>
            <a:r>
              <a:rPr lang="el-GR" dirty="0"/>
              <a:t>170μ</a:t>
            </a:r>
            <a:r>
              <a:rPr lang="en-US" dirty="0" smtClean="0"/>
              <a:t>A standby</a:t>
            </a:r>
          </a:p>
          <a:p>
            <a:r>
              <a:rPr lang="el-GR" dirty="0"/>
              <a:t>100μ</a:t>
            </a:r>
            <a:r>
              <a:rPr lang="en-US" dirty="0" smtClean="0"/>
              <a:t>A detection mode</a:t>
            </a:r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191595" y="2272870"/>
            <a:ext cx="2740236" cy="281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366" y="2671480"/>
            <a:ext cx="1739900" cy="20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022" y="1911863"/>
            <a:ext cx="5273455" cy="3541714"/>
          </a:xfrm>
        </p:spPr>
        <p:txBody>
          <a:bodyPr/>
          <a:lstStyle/>
          <a:p>
            <a:r>
              <a:rPr lang="en-US" dirty="0" smtClean="0"/>
              <a:t>Detects motion using PIR sensors</a:t>
            </a:r>
          </a:p>
          <a:p>
            <a:r>
              <a:rPr lang="en-US" dirty="0" smtClean="0"/>
              <a:t>Servo motor points camera to quadrant with activity</a:t>
            </a:r>
          </a:p>
          <a:p>
            <a:r>
              <a:rPr lang="en-US" dirty="0" smtClean="0"/>
              <a:t>Camera takes picture, and is then stored on SD card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55" y="1901755"/>
            <a:ext cx="4964657" cy="35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System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78013"/>
            <a:ext cx="4550931" cy="22947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DHT11</a:t>
            </a:r>
          </a:p>
          <a:p>
            <a:r>
              <a:rPr lang="en-US" dirty="0" smtClean="0"/>
              <a:t>Low cost</a:t>
            </a:r>
            <a:endParaRPr lang="en-US" dirty="0"/>
          </a:p>
          <a:p>
            <a:r>
              <a:rPr lang="en-US" dirty="0"/>
              <a:t>3 to 5V power </a:t>
            </a:r>
            <a:endParaRPr lang="en-US" dirty="0" smtClean="0"/>
          </a:p>
          <a:p>
            <a:r>
              <a:rPr lang="en-US" dirty="0" smtClean="0"/>
              <a:t>2.5mA </a:t>
            </a:r>
            <a:r>
              <a:rPr lang="en-US" dirty="0"/>
              <a:t>max </a:t>
            </a:r>
            <a:r>
              <a:rPr lang="en-US" dirty="0" smtClean="0"/>
              <a:t>current</a:t>
            </a:r>
            <a:endParaRPr lang="en-US" dirty="0"/>
          </a:p>
          <a:p>
            <a:r>
              <a:rPr lang="en-US" dirty="0" smtClean="0"/>
              <a:t>20-80</a:t>
            </a:r>
            <a:r>
              <a:rPr lang="en-US" dirty="0"/>
              <a:t>% humidity readings with 5% accuracy</a:t>
            </a:r>
          </a:p>
          <a:p>
            <a:r>
              <a:rPr lang="en-US" dirty="0" smtClean="0"/>
              <a:t>0-50°C </a:t>
            </a:r>
            <a:r>
              <a:rPr lang="en-US" dirty="0"/>
              <a:t>temperature readings ±2°C accuracy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2017" y="1496924"/>
            <a:ext cx="5945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</a:t>
            </a:r>
            <a:r>
              <a:rPr lang="en-US" sz="2000" b="1" u="sng" dirty="0" smtClean="0"/>
              <a:t>Temperature / Humidity Sensor</a:t>
            </a:r>
            <a:endParaRPr lang="en-US" sz="2000" b="1" u="sng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79031" y="2061358"/>
            <a:ext cx="5068380" cy="2480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DHT22</a:t>
            </a:r>
          </a:p>
          <a:p>
            <a:r>
              <a:rPr lang="en-US" dirty="0"/>
              <a:t>Low cost</a:t>
            </a:r>
          </a:p>
          <a:p>
            <a:r>
              <a:rPr lang="en-US" dirty="0"/>
              <a:t>3 to 5V power </a:t>
            </a:r>
            <a:endParaRPr lang="en-US" dirty="0" smtClean="0"/>
          </a:p>
          <a:p>
            <a:r>
              <a:rPr lang="en-US" dirty="0" smtClean="0"/>
              <a:t>2.5mA </a:t>
            </a:r>
            <a:r>
              <a:rPr lang="en-US" dirty="0"/>
              <a:t>max </a:t>
            </a:r>
            <a:r>
              <a:rPr lang="en-US" dirty="0" smtClean="0"/>
              <a:t>current</a:t>
            </a:r>
            <a:endParaRPr lang="en-US" dirty="0"/>
          </a:p>
          <a:p>
            <a:r>
              <a:rPr lang="en-US" dirty="0" smtClean="0"/>
              <a:t>0-100</a:t>
            </a:r>
            <a:r>
              <a:rPr lang="en-US" dirty="0"/>
              <a:t>% humidity readings with 2-5% accuracy</a:t>
            </a:r>
          </a:p>
          <a:p>
            <a:r>
              <a:rPr lang="en-US" dirty="0" smtClean="0"/>
              <a:t>-</a:t>
            </a:r>
            <a:r>
              <a:rPr lang="en-US" dirty="0"/>
              <a:t>40 to 125°C temperature readings ±0.5°C accuracy</a:t>
            </a:r>
          </a:p>
          <a:p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 descr="weather_dhtsens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04" y="4454063"/>
            <a:ext cx="2966749" cy="22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System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78013"/>
            <a:ext cx="9905998" cy="229474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BMP180 Temperature / Barometric Pressure / Altitude</a:t>
            </a:r>
          </a:p>
          <a:p>
            <a:r>
              <a:rPr lang="en-US" dirty="0"/>
              <a:t>3.3-5V </a:t>
            </a:r>
            <a:r>
              <a:rPr lang="en-US" dirty="0" smtClean="0"/>
              <a:t>power with onboard voltage regulator</a:t>
            </a:r>
          </a:p>
          <a:p>
            <a:r>
              <a:rPr lang="en-US" dirty="0" smtClean="0"/>
              <a:t>300-1100 </a:t>
            </a:r>
            <a:r>
              <a:rPr lang="en-US" dirty="0"/>
              <a:t>hPa (9000m to -500m above sea level</a:t>
            </a:r>
            <a:r>
              <a:rPr lang="en-US" dirty="0" smtClean="0"/>
              <a:t>) with up to 0.03hPa </a:t>
            </a:r>
            <a:r>
              <a:rPr lang="en-US" dirty="0"/>
              <a:t>/ 0.25m </a:t>
            </a:r>
            <a:r>
              <a:rPr lang="en-US" dirty="0" smtClean="0"/>
              <a:t>resolution</a:t>
            </a:r>
          </a:p>
          <a:p>
            <a:r>
              <a:rPr lang="en-US" dirty="0" smtClean="0"/>
              <a:t>-</a:t>
            </a:r>
            <a:r>
              <a:rPr lang="en-US" dirty="0"/>
              <a:t>40 to +85°C </a:t>
            </a:r>
            <a:r>
              <a:rPr lang="en-US" dirty="0" smtClean="0"/>
              <a:t>temperature range with +-</a:t>
            </a:r>
            <a:r>
              <a:rPr lang="en-US" dirty="0"/>
              <a:t>2°C </a:t>
            </a:r>
            <a:r>
              <a:rPr lang="en-US" dirty="0" smtClean="0"/>
              <a:t>accuracy</a:t>
            </a:r>
            <a:endParaRPr lang="en-US" dirty="0"/>
          </a:p>
          <a:p>
            <a:r>
              <a:rPr lang="en-US" dirty="0"/>
              <a:t>2-pin i2c </a:t>
            </a:r>
            <a:r>
              <a:rPr lang="en-US" dirty="0" smtClean="0"/>
              <a:t>analog interface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2017" y="1496924"/>
            <a:ext cx="5945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</a:t>
            </a:r>
            <a:r>
              <a:rPr lang="en-US" sz="2000" b="1" u="sng" dirty="0" smtClean="0"/>
              <a:t>Barometric Pressure Sensor</a:t>
            </a:r>
            <a:endParaRPr lang="en-US" sz="2000" b="1" u="sng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79031" y="2061358"/>
            <a:ext cx="5068380" cy="2480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62" t="1197" r="25436" b="-1197"/>
          <a:stretch/>
        </p:blipFill>
        <p:spPr>
          <a:xfrm rot="5400000">
            <a:off x="4678640" y="3966376"/>
            <a:ext cx="1872557" cy="304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022" y="1911863"/>
            <a:ext cx="9247578" cy="5403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Weather Sensor Schematic</a:t>
            </a:r>
            <a:r>
              <a:rPr lang="en-US" dirty="0"/>
              <a:t> </a:t>
            </a:r>
            <a:r>
              <a:rPr lang="en-US" dirty="0" smtClean="0"/>
              <a:t>and Final PCB Design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7958" y="3086100"/>
            <a:ext cx="4498933" cy="3212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1" r="12220"/>
          <a:stretch/>
        </p:blipFill>
        <p:spPr>
          <a:xfrm>
            <a:off x="7254729" y="3080904"/>
            <a:ext cx="2753591" cy="32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50873"/>
            <a:ext cx="9905998" cy="1478110"/>
          </a:xfrm>
        </p:spPr>
        <p:txBody>
          <a:bodyPr/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871" y="1728983"/>
            <a:ext cx="9905999" cy="3541714"/>
          </a:xfrm>
        </p:spPr>
        <p:txBody>
          <a:bodyPr/>
          <a:lstStyle/>
          <a:p>
            <a:r>
              <a:rPr lang="en-US" dirty="0" smtClean="0"/>
              <a:t>Power distribution Diagram: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3419" t="25240" r="23331" b="13990"/>
          <a:stretch/>
        </p:blipFill>
        <p:spPr>
          <a:xfrm>
            <a:off x="2564337" y="2474570"/>
            <a:ext cx="7060150" cy="38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and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objective is to design a standalone system that combines both a game feeder and a game </a:t>
            </a:r>
            <a:r>
              <a:rPr lang="en-US" dirty="0" smtClean="0"/>
              <a:t>camera</a:t>
            </a:r>
          </a:p>
          <a:p>
            <a:r>
              <a:rPr lang="en-US" dirty="0"/>
              <a:t>M</a:t>
            </a:r>
            <a:r>
              <a:rPr lang="en-US" dirty="0" smtClean="0"/>
              <a:t>obile application </a:t>
            </a:r>
          </a:p>
          <a:p>
            <a:r>
              <a:rPr lang="en-US" dirty="0" smtClean="0"/>
              <a:t>Portability comparable to available existing products</a:t>
            </a:r>
          </a:p>
          <a:p>
            <a:r>
              <a:rPr lang="en-US" dirty="0" smtClean="0"/>
              <a:t>Single rechargeable battery system with solar charging</a:t>
            </a:r>
          </a:p>
          <a:p>
            <a:r>
              <a:rPr lang="en-US" dirty="0" smtClean="0"/>
              <a:t>Ease of assembly / disassembly and programming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9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26633"/>
            <a:ext cx="9905998" cy="1478570"/>
          </a:xfrm>
        </p:spPr>
        <p:txBody>
          <a:bodyPr/>
          <a:lstStyle/>
          <a:p>
            <a:r>
              <a:rPr lang="en-US" dirty="0"/>
              <a:t>Poly or Mono crystalline?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1" y="1705203"/>
            <a:ext cx="9905999" cy="3541714"/>
          </a:xfrm>
        </p:spPr>
        <p:txBody>
          <a:bodyPr numCol="2"/>
          <a:lstStyle/>
          <a:p>
            <a:pPr marL="0" indent="0">
              <a:buNone/>
            </a:pPr>
            <a:r>
              <a:rPr lang="en-US" dirty="0" smtClean="0"/>
              <a:t>Mono:</a:t>
            </a:r>
          </a:p>
          <a:p>
            <a:r>
              <a:rPr lang="en-US" dirty="0" smtClean="0"/>
              <a:t>More efficient highest light absorption</a:t>
            </a:r>
          </a:p>
          <a:p>
            <a:r>
              <a:rPr lang="en-US" dirty="0" smtClean="0"/>
              <a:t>Higher cost</a:t>
            </a:r>
          </a:p>
          <a:p>
            <a:r>
              <a:rPr lang="en-US" dirty="0" smtClean="0"/>
              <a:t>Best at low light conditions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Poly:</a:t>
            </a:r>
          </a:p>
          <a:p>
            <a:r>
              <a:rPr lang="en-US" dirty="0" smtClean="0"/>
              <a:t>Comparable efficiency to Monocrystalline</a:t>
            </a:r>
          </a:p>
          <a:p>
            <a:r>
              <a:rPr lang="en-US" dirty="0" smtClean="0"/>
              <a:t>Lower cost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olycrystalline.jpg (500×375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4055" y="4354332"/>
            <a:ext cx="2346144" cy="254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solarstore.kr/data/file/pro02/604234726_8b65ce2c_MonoCell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9" y="4454887"/>
            <a:ext cx="2345871" cy="234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2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557" y="1570614"/>
            <a:ext cx="9905999" cy="354171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dirty="0" smtClean="0"/>
              <a:t>Battery Technology:  lithium ion or lead acid?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963177"/>
              </p:ext>
            </p:extLst>
          </p:nvPr>
        </p:nvGraphicFramePr>
        <p:xfrm>
          <a:off x="3324225" y="2097091"/>
          <a:ext cx="5540375" cy="395383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95920">
                  <a:extLst>
                    <a:ext uri="{9D8B030D-6E8A-4147-A177-3AD203B41FA5}">
                      <a16:colId xmlns:a16="http://schemas.microsoft.com/office/drawing/2014/main" val="2162486617"/>
                    </a:ext>
                  </a:extLst>
                </a:gridCol>
                <a:gridCol w="1735860">
                  <a:extLst>
                    <a:ext uri="{9D8B030D-6E8A-4147-A177-3AD203B41FA5}">
                      <a16:colId xmlns:a16="http://schemas.microsoft.com/office/drawing/2014/main" val="1406389398"/>
                    </a:ext>
                  </a:extLst>
                </a:gridCol>
                <a:gridCol w="1808595">
                  <a:extLst>
                    <a:ext uri="{9D8B030D-6E8A-4147-A177-3AD203B41FA5}">
                      <a16:colId xmlns:a16="http://schemas.microsoft.com/office/drawing/2014/main" val="2360745858"/>
                    </a:ext>
                  </a:extLst>
                </a:gridCol>
              </a:tblGrid>
              <a:tr h="293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Lithium 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Lead-acid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635983"/>
                  </a:ext>
                </a:extLst>
              </a:tr>
              <a:tr h="50640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Cycle Life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1000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300-500 w/ full discharge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3175843"/>
                  </a:ext>
                </a:extLst>
              </a:tr>
              <a:tr h="51185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Charge Time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hr. or less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8-12 hrs.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5945719"/>
                  </a:ext>
                </a:extLst>
              </a:tr>
              <a:tr h="50640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Nominal </a:t>
                      </a:r>
                      <a:r>
                        <a:rPr lang="en-US" sz="1200" dirty="0" smtClean="0">
                          <a:effectLst/>
                        </a:rPr>
                        <a:t>Voltage (per cell)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3.6V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8092149"/>
                  </a:ext>
                </a:extLst>
              </a:tr>
              <a:tr h="5386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Overcharge Tolerance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low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163577"/>
                  </a:ext>
                </a:extLst>
              </a:tr>
              <a:tr h="5386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Energy Density (Wh/kg)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90-190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30-50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942638"/>
                  </a:ext>
                </a:extLst>
              </a:tr>
              <a:tr h="50640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Self-Discharge per month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817194"/>
                  </a:ext>
                </a:extLst>
              </a:tr>
              <a:tr h="5064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Charger</a:t>
                      </a:r>
                      <a:r>
                        <a:rPr lang="en-US" sz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design complexity</a:t>
                      </a:r>
                      <a:endParaRPr lang="en-US" sz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3985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1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758" y="2212976"/>
            <a:ext cx="9905999" cy="354171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dirty="0" smtClean="0"/>
              <a:t>Lead acid :</a:t>
            </a:r>
          </a:p>
          <a:p>
            <a:pPr lvl="1"/>
            <a:r>
              <a:rPr lang="en-US" sz="2800" dirty="0" smtClean="0"/>
              <a:t>Simple charge controller design</a:t>
            </a:r>
          </a:p>
          <a:p>
            <a:pPr lvl="1"/>
            <a:r>
              <a:rPr lang="en-US" sz="2800" dirty="0" smtClean="0"/>
              <a:t>Low cost</a:t>
            </a:r>
          </a:p>
          <a:p>
            <a:pPr lvl="1"/>
            <a:r>
              <a:rPr lang="en-US" sz="2800" dirty="0" smtClean="0"/>
              <a:t>High overcharge tolerance</a:t>
            </a:r>
          </a:p>
          <a:p>
            <a:pPr lvl="1"/>
            <a:r>
              <a:rPr lang="en-US" sz="2800" dirty="0" smtClean="0"/>
              <a:t>Better operating temperature range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728354"/>
            <a:ext cx="4530436" cy="339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Sunlight is Unpredictable</a:t>
            </a:r>
          </a:p>
          <a:p>
            <a:pPr lvl="1"/>
            <a:r>
              <a:rPr lang="en-US" dirty="0" smtClean="0"/>
              <a:t>Charge Controller</a:t>
            </a:r>
          </a:p>
          <a:p>
            <a:pPr lvl="1"/>
            <a:r>
              <a:rPr lang="en-US" dirty="0" smtClean="0"/>
              <a:t>Multiple PCU and PCB design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8854" t="20379" r="39409" b="19719"/>
          <a:stretch/>
        </p:blipFill>
        <p:spPr bwMode="auto">
          <a:xfrm>
            <a:off x="6056311" y="2097088"/>
            <a:ext cx="4991100" cy="3248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51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Diversion Charge Controller Schematic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35590" t="16056" r="6424" b="20338"/>
          <a:stretch/>
        </p:blipFill>
        <p:spPr bwMode="auto">
          <a:xfrm>
            <a:off x="3351211" y="2903220"/>
            <a:ext cx="5486400" cy="3383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07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control Unit schematics 5V, 6V, and 3.3V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0938" t="18217" r="2083" b="13854"/>
          <a:stretch/>
        </p:blipFill>
        <p:spPr bwMode="auto">
          <a:xfrm>
            <a:off x="301625" y="3392963"/>
            <a:ext cx="36576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31715" t="15588" r="20521" b="50494"/>
          <a:stretch/>
        </p:blipFill>
        <p:spPr bwMode="auto">
          <a:xfrm>
            <a:off x="4288471" y="3392963"/>
            <a:ext cx="36576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10590" t="25319" r="2083" b="20338"/>
          <a:stretch/>
        </p:blipFill>
        <p:spPr bwMode="auto">
          <a:xfrm>
            <a:off x="8275318" y="3392963"/>
            <a:ext cx="36576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08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Communications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/>
              <a:t>Bluetooth or WIFI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06745"/>
            <a:ext cx="4013684" cy="354171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Bluetooth: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Band: 2.4 GHz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Range: 100 meters</a:t>
            </a:r>
            <a:endParaRPr lang="en-US" sz="2400" dirty="0"/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Low Cost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Low Energy</a:t>
            </a:r>
            <a:endParaRPr lang="en-US" sz="2400" dirty="0"/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Easy and Direct Connection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75436" y="2206745"/>
            <a:ext cx="43997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WIFI: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Band: 2.4GHz or 5GHz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Range: 32 to 100 meters</a:t>
            </a:r>
            <a:endParaRPr lang="en-US" sz="24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Higher Cost</a:t>
            </a:r>
            <a:endParaRPr lang="en-US" sz="24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Higher Energy Consumption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More secure connection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282390" y="5397190"/>
            <a:ext cx="922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the energy and bandwidth requirements of the project the decision was made to choose Bluetooth over WIFI. Bluetooth will provide a direct connection to the GFC when in range.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Communications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GSM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82548"/>
            <a:ext cx="9367561" cy="354171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GSM module will be used for text notifications. Text messages will be sent for the following events: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Sensor detects movement (Limit to 1 – 3)/hour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/>
              <a:t>A picture is </a:t>
            </a:r>
            <a:r>
              <a:rPr lang="en-US" sz="2400" dirty="0" smtClean="0"/>
              <a:t>taken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/>
              <a:t>S</a:t>
            </a:r>
            <a:r>
              <a:rPr lang="en-US" sz="2400" dirty="0" smtClean="0"/>
              <a:t>torage is more than 90% used.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Feeding start/end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Battery is less than 50% and 20%</a:t>
            </a:r>
          </a:p>
        </p:txBody>
      </p:sp>
    </p:spTree>
    <p:extLst>
      <p:ext uri="{BB962C8B-B14F-4D97-AF65-F5344CB8AC3E}">
        <p14:creationId xmlns:p14="http://schemas.microsoft.com/office/powerpoint/2010/main" val="2664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Communications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/>
              <a:t>Bluetooth </a:t>
            </a:r>
            <a:r>
              <a:rPr lang="en-US" sz="2400" dirty="0" smtClean="0"/>
              <a:t>and GSM Module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771" y="2206745"/>
            <a:ext cx="5718958" cy="354171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Bluetooth: Kedsum Arduino Bluetooth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Band: 2.4 GHz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 smtClean="0"/>
              <a:t>Emission Power: &lt;= 4dBm (Class 2) </a:t>
            </a:r>
            <a:endParaRPr lang="en-US" sz="2400" dirty="0"/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sz="2400" dirty="0"/>
              <a:t>Speed : </a:t>
            </a:r>
            <a:r>
              <a:rPr lang="en-US" sz="2400" dirty="0" smtClean="0"/>
              <a:t>Asynchronous</a:t>
            </a:r>
            <a:r>
              <a:rPr lang="en-US" sz="2400" dirty="0"/>
              <a:t>: 2.1Mbps(Max) / 160 kbps, Synchronous: 1Mbps/1Mbps </a:t>
            </a:r>
            <a:r>
              <a:rPr lang="en-US" sz="2400" dirty="0" smtClean="0"/>
              <a:t>Low Energy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65729" y="2206745"/>
            <a:ext cx="5521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GSM: Adafruit FONA 808 + GPS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Quad Band: 850/900/ 1800/1900MHz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Integrated GPS MT3337 Chipset</a:t>
            </a:r>
            <a:endParaRPr lang="en-US" sz="24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Make/Receive Phone Calls</a:t>
            </a:r>
            <a:endParaRPr lang="en-US" sz="24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Send/Receive SMS Messages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GPRS Data (TCP/IP)</a:t>
            </a:r>
            <a:endParaRPr lang="en-US" sz="2400" dirty="0"/>
          </a:p>
          <a:p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35" y="5088991"/>
            <a:ext cx="3104533" cy="1538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483" y="5012016"/>
            <a:ext cx="2914186" cy="169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Android Application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95707"/>
            <a:ext cx="9367561" cy="4393581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IDE: Android Studio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Programming in Java</a:t>
            </a:r>
            <a:r>
              <a:rPr lang="en-US" dirty="0"/>
              <a:t> </a:t>
            </a:r>
            <a:r>
              <a:rPr lang="en-US" dirty="0" smtClean="0"/>
              <a:t>and XML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Application will be used to change the settings of the GFC.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Customizable Settings include: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dirty="0" smtClean="0"/>
              <a:t>DC Motor Speeds and Test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dirty="0" smtClean="0"/>
              <a:t>Notifications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dirty="0" smtClean="0"/>
              <a:t>Camera Test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r>
              <a:rPr lang="en-US" dirty="0" smtClean="0"/>
              <a:t>Feeding Times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Arial" charset="0"/>
              <a:buChar char="•"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Management will be shown in a picture gallery to manage the pictures stored in the GFC SD card.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644" y="323385"/>
            <a:ext cx="3330923" cy="24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2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Desire to improve and simplify the equipment used in scouting game</a:t>
            </a:r>
          </a:p>
          <a:p>
            <a:r>
              <a:rPr lang="en-US" dirty="0" smtClean="0"/>
              <a:t>Simplifying through the combination of a game feeder and camera</a:t>
            </a:r>
          </a:p>
          <a:p>
            <a:r>
              <a:rPr lang="en-US" dirty="0" smtClean="0"/>
              <a:t>Improving by implementation of a user friendly mobile application interface and wireless notifications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GFC Operating States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43338" y="1605868"/>
            <a:ext cx="75404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Idle: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The GFC will operate in a low power mode until one of the following events are triggered: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Sensor detects motion (Go to Camera System State).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Schedule feeding times arrives (Enter Feeding State).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A Bluetooth connection is detected (Start Bluetooth State). 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Once no more events are triggered the GFC will return to Idle.</a:t>
            </a:r>
          </a:p>
          <a:p>
            <a:endParaRPr lang="en-US" dirty="0" smtClean="0"/>
          </a:p>
          <a:p>
            <a:r>
              <a:rPr lang="en-US" dirty="0" smtClean="0"/>
              <a:t>Camera System: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Atmosphere data is collected, a notification is sent, and a picture is taken.</a:t>
            </a:r>
          </a:p>
          <a:p>
            <a:endParaRPr lang="en-US" dirty="0"/>
          </a:p>
          <a:p>
            <a:r>
              <a:rPr lang="en-US" dirty="0" smtClean="0"/>
              <a:t>Feeding: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Feeder will distribute the food.</a:t>
            </a:r>
          </a:p>
          <a:p>
            <a:endParaRPr lang="en-US" dirty="0"/>
          </a:p>
          <a:p>
            <a:r>
              <a:rPr lang="en-US" dirty="0" smtClean="0"/>
              <a:t>Bluetooth, Connection Established: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Customizable settings of the GFC can be changed via the Android Application.</a:t>
            </a:r>
            <a:endParaRPr lang="en-US" dirty="0"/>
          </a:p>
        </p:txBody>
      </p:sp>
      <p:pic>
        <p:nvPicPr>
          <p:cNvPr id="10" name="Picture 9" descr="Diagrams/GFC%20State%20Diagr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571" y="791273"/>
            <a:ext cx="4198151" cy="3353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1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200" dirty="0" smtClean="0"/>
              <a:t>Camera System State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349298" y="2386361"/>
            <a:ext cx="8731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Once a sensor is triggered the GFC will go into the Camera System State.</a:t>
            </a:r>
          </a:p>
          <a:p>
            <a:endParaRPr lang="en-US" sz="2400" dirty="0"/>
          </a:p>
          <a:p>
            <a:r>
              <a:rPr lang="en-US" sz="2400" dirty="0" smtClean="0"/>
              <a:t>Here the following events are triggered:</a:t>
            </a:r>
            <a:endParaRPr lang="en-US" sz="24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Gather Humidity/Temperature/Pressure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Take a picture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Save Picture to SD Card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Text Notification is Sent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9298" y="5722622"/>
            <a:ext cx="789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Next Slide shows a diagram of the flow of this state.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88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7" y="993913"/>
            <a:ext cx="10204174" cy="55924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074504" y="151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smtClean="0"/>
              <a:t>Camera System: Flow Diagram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19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734" y="75462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SERIAL TESTING</a:t>
            </a:r>
            <a:endParaRPr lang="en-US" sz="36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46" y="1343345"/>
            <a:ext cx="3912235" cy="27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43" y="750239"/>
            <a:ext cx="5357495" cy="325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6549" r="1587" b="5683"/>
          <a:stretch/>
        </p:blipFill>
        <p:spPr bwMode="auto">
          <a:xfrm>
            <a:off x="981046" y="4768359"/>
            <a:ext cx="5367655" cy="1477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38" y="4548590"/>
            <a:ext cx="3843655" cy="20834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546021" y="842674"/>
            <a:ext cx="1333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Camera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268953" y="202453"/>
            <a:ext cx="173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GSM/GPS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811313" y="4062191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BMP 180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7603" y="4245139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DHT22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44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Division of work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638625"/>
              </p:ext>
            </p:extLst>
          </p:nvPr>
        </p:nvGraphicFramePr>
        <p:xfrm>
          <a:off x="1541720" y="2223361"/>
          <a:ext cx="9105383" cy="33414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6473">
                  <a:extLst>
                    <a:ext uri="{9D8B030D-6E8A-4147-A177-3AD203B41FA5}">
                      <a16:colId xmlns:a16="http://schemas.microsoft.com/office/drawing/2014/main" val="1340345410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val="1347435716"/>
                    </a:ext>
                  </a:extLst>
                </a:gridCol>
                <a:gridCol w="940525">
                  <a:extLst>
                    <a:ext uri="{9D8B030D-6E8A-4147-A177-3AD203B41FA5}">
                      <a16:colId xmlns:a16="http://schemas.microsoft.com/office/drawing/2014/main" val="372023423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3623622830"/>
                    </a:ext>
                  </a:extLst>
                </a:gridCol>
                <a:gridCol w="1192207">
                  <a:extLst>
                    <a:ext uri="{9D8B030D-6E8A-4147-A177-3AD203B41FA5}">
                      <a16:colId xmlns:a16="http://schemas.microsoft.com/office/drawing/2014/main" val="2352568141"/>
                    </a:ext>
                  </a:extLst>
                </a:gridCol>
                <a:gridCol w="1300769">
                  <a:extLst>
                    <a:ext uri="{9D8B030D-6E8A-4147-A177-3AD203B41FA5}">
                      <a16:colId xmlns:a16="http://schemas.microsoft.com/office/drawing/2014/main" val="2823463920"/>
                    </a:ext>
                  </a:extLst>
                </a:gridCol>
                <a:gridCol w="1300769">
                  <a:extLst>
                    <a:ext uri="{9D8B030D-6E8A-4147-A177-3AD203B41FA5}">
                      <a16:colId xmlns:a16="http://schemas.microsoft.com/office/drawing/2014/main" val="1479346528"/>
                    </a:ext>
                  </a:extLst>
                </a:gridCol>
              </a:tblGrid>
              <a:tr h="10741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Communication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Mobile App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Weather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803824"/>
                  </a:ext>
                </a:extLst>
              </a:tr>
              <a:tr h="5668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Richard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82374"/>
                  </a:ext>
                </a:extLst>
              </a:tr>
              <a:tr h="5668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Antony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723252"/>
                  </a:ext>
                </a:extLst>
              </a:tr>
              <a:tr h="5668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Joseph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9660308"/>
                  </a:ext>
                </a:extLst>
              </a:tr>
              <a:tr h="5668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Daniel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5322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7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77747"/>
            <a:ext cx="9905998" cy="1478570"/>
          </a:xfrm>
        </p:spPr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52648"/>
            <a:ext cx="4091770" cy="4371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Electronic Components: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498410"/>
              </p:ext>
            </p:extLst>
          </p:nvPr>
        </p:nvGraphicFramePr>
        <p:xfrm>
          <a:off x="5233183" y="224716"/>
          <a:ext cx="5700430" cy="648630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942159">
                  <a:extLst>
                    <a:ext uri="{9D8B030D-6E8A-4147-A177-3AD203B41FA5}">
                      <a16:colId xmlns:a16="http://schemas.microsoft.com/office/drawing/2014/main" val="2675697173"/>
                    </a:ext>
                  </a:extLst>
                </a:gridCol>
                <a:gridCol w="735539">
                  <a:extLst>
                    <a:ext uri="{9D8B030D-6E8A-4147-A177-3AD203B41FA5}">
                      <a16:colId xmlns:a16="http://schemas.microsoft.com/office/drawing/2014/main" val="1959508802"/>
                    </a:ext>
                  </a:extLst>
                </a:gridCol>
                <a:gridCol w="796834">
                  <a:extLst>
                    <a:ext uri="{9D8B030D-6E8A-4147-A177-3AD203B41FA5}">
                      <a16:colId xmlns:a16="http://schemas.microsoft.com/office/drawing/2014/main" val="2588340445"/>
                    </a:ext>
                  </a:extLst>
                </a:gridCol>
                <a:gridCol w="1225898">
                  <a:extLst>
                    <a:ext uri="{9D8B030D-6E8A-4147-A177-3AD203B41FA5}">
                      <a16:colId xmlns:a16="http://schemas.microsoft.com/office/drawing/2014/main" val="888180900"/>
                    </a:ext>
                  </a:extLst>
                </a:gridCol>
              </a:tblGrid>
              <a:tr h="3346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Item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Quantity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Unit Cost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(with tax)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2714656526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Solar panels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$29.99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$64.18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1322894416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PCB Boards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N/A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$300.00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4251328804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Motion sensors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$17.00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$72.76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3990777830"/>
                  </a:ext>
                </a:extLst>
              </a:tr>
              <a:tr h="428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HTU21D-F Temperature &amp; Humidity Sensor</a:t>
                      </a: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$9.99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$10.69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1423232434"/>
                  </a:ext>
                </a:extLst>
              </a:tr>
              <a:tr h="612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u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MPL3115A2 - I2C Barometric Pressure/Altitude/Temperature Sensor</a:t>
                      </a: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$13.20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$14.12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1568195436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12 volt Battery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n-US" sz="1200" dirty="0" smtClean="0">
                          <a:effectLst/>
                        </a:rPr>
                        <a:t>$19.99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n-US" sz="1200" dirty="0" smtClean="0">
                          <a:effectLst/>
                        </a:rPr>
                        <a:t>$21.39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1996885654"/>
                  </a:ext>
                </a:extLst>
              </a:tr>
              <a:tr h="428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Weatherproof TTL Serial JPEG Camera with IR LEDs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$54.95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$58.80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87898178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MicroSD Card Breakout Board+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$7.50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$8.03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118675317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SanDisk Ultra 32GB Micro SD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$10.69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$11.44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2380038794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Arduino Mega2560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$30.99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$33.16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40121234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400-Point Experiment Board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$5.07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$5.42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4092484394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Jumper Wire Package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$6.87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$7.35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4048687338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Adafruit FONA 808 GSM/GPS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$49.95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$53.45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2261054612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JY-MCU Bluetooth Module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$9.99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$10.69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3160188279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Servo Motor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$15.00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$16.05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3189015360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Power Converter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810910769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Antennas GPS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$3.95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$4.23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785484555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Antennas GSM</a:t>
                      </a:r>
                      <a:endParaRPr lang="en-US" sz="12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$2.95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$3.16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2031264978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GSM SIM card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$9.00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$9.63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1273482390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GSM battery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$9.95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$10.65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3824692746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97" marR="31497" marT="31497" marB="314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0" marR="4500" marT="4500" marB="4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$693.81 </a:t>
                      </a:r>
                    </a:p>
                  </a:txBody>
                  <a:tcPr marL="31497" marR="31497" marT="31497" marB="31497" anchor="ctr"/>
                </a:tc>
                <a:extLst>
                  <a:ext uri="{0D108BD9-81ED-4DB2-BD59-A6C34878D82A}">
                    <a16:rowId xmlns:a16="http://schemas.microsoft.com/office/drawing/2014/main" val="1423894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4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77747"/>
            <a:ext cx="9905998" cy="1478570"/>
          </a:xfrm>
        </p:spPr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52648"/>
            <a:ext cx="4091770" cy="4371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Materials for Construction Cost: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630075"/>
              </p:ext>
            </p:extLst>
          </p:nvPr>
        </p:nvGraphicFramePr>
        <p:xfrm>
          <a:off x="5683346" y="1267027"/>
          <a:ext cx="5176912" cy="487681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671954">
                  <a:extLst>
                    <a:ext uri="{9D8B030D-6E8A-4147-A177-3AD203B41FA5}">
                      <a16:colId xmlns:a16="http://schemas.microsoft.com/office/drawing/2014/main" val="2609133876"/>
                    </a:ext>
                  </a:extLst>
                </a:gridCol>
                <a:gridCol w="667990">
                  <a:extLst>
                    <a:ext uri="{9D8B030D-6E8A-4147-A177-3AD203B41FA5}">
                      <a16:colId xmlns:a16="http://schemas.microsoft.com/office/drawing/2014/main" val="2896196766"/>
                    </a:ext>
                  </a:extLst>
                </a:gridCol>
                <a:gridCol w="723654">
                  <a:extLst>
                    <a:ext uri="{9D8B030D-6E8A-4147-A177-3AD203B41FA5}">
                      <a16:colId xmlns:a16="http://schemas.microsoft.com/office/drawing/2014/main" val="326687283"/>
                    </a:ext>
                  </a:extLst>
                </a:gridCol>
                <a:gridCol w="1113314">
                  <a:extLst>
                    <a:ext uri="{9D8B030D-6E8A-4147-A177-3AD203B41FA5}">
                      <a16:colId xmlns:a16="http://schemas.microsoft.com/office/drawing/2014/main" val="1575027015"/>
                    </a:ext>
                  </a:extLst>
                </a:gridCol>
              </a:tblGrid>
              <a:tr h="519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Item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Quantity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Unit Cost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(with tax)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414114367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55 Gallon Container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$100.00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$107.00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1916477451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Power Systems Housing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$15.03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$16.08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763273084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Feeder Housing (motor and disc)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$59.99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$64.19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738170400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Angle Iron ¼”x20’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$25.00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$100.00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1752687997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Feeder Stand Poles 1”x6’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$19.31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$82.65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2014650563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Acrylic Adhesive, Bottle, 50mL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$18.25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$19.53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2790131492"/>
                  </a:ext>
                </a:extLst>
              </a:tr>
              <a:tr h="519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1/4-20-Inch x 2-Inch Full Thread Hex Tap Bolts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$0.16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$17.18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1349374720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1/4'” Steel Flat Washer, Plain Finish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$0.04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$4.11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3872374307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Finish Hex Nut, 1/4-Inch by 20-Inch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$0.07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$7.48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3547626127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Silicon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$4.97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$10.64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1979722919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Acrylic sheet 8”x10”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$2.98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$28.70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1535214811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PVC tube ½”x10’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$1.65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$5.30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2664037857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8" marR="52788" marT="52788" marB="5278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1" marR="7541" marT="7541" marB="75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$462.86 </a:t>
                      </a:r>
                    </a:p>
                  </a:txBody>
                  <a:tcPr marL="52788" marR="52788" marT="52788" marB="52788" anchor="ctr"/>
                </a:tc>
                <a:extLst>
                  <a:ext uri="{0D108BD9-81ED-4DB2-BD59-A6C34878D82A}">
                    <a16:rowId xmlns:a16="http://schemas.microsoft.com/office/drawing/2014/main" val="969505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67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189108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83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Weather proof</a:t>
            </a:r>
          </a:p>
          <a:p>
            <a:r>
              <a:rPr lang="en-US" dirty="0" smtClean="0"/>
              <a:t>Single rechargeable battery with renewable energy source </a:t>
            </a:r>
          </a:p>
          <a:p>
            <a:r>
              <a:rPr lang="en-US" dirty="0" smtClean="0"/>
              <a:t>Bluetooth and GSM communications </a:t>
            </a:r>
          </a:p>
          <a:p>
            <a:r>
              <a:rPr lang="en-US" dirty="0" smtClean="0"/>
              <a:t>Mobile application programming</a:t>
            </a:r>
          </a:p>
          <a:p>
            <a:r>
              <a:rPr lang="en-US" dirty="0" smtClean="0"/>
              <a:t>Camera system activates from motion sensing</a:t>
            </a:r>
          </a:p>
          <a:p>
            <a:r>
              <a:rPr lang="en-US" dirty="0" smtClean="0"/>
              <a:t>Records environmental conditions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-183341"/>
            <a:ext cx="9905998" cy="1478570"/>
          </a:xfrm>
        </p:spPr>
        <p:txBody>
          <a:bodyPr/>
          <a:lstStyle/>
          <a:p>
            <a:r>
              <a:rPr lang="en-US" dirty="0" smtClean="0"/>
              <a:t>Overall Diagram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914159"/>
            <a:ext cx="10049589" cy="56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2481" y="893618"/>
            <a:ext cx="6941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MICROCONTROLLER SELECTION</a:t>
            </a:r>
            <a:endParaRPr lang="en-US" sz="3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547244"/>
              </p:ext>
            </p:extLst>
          </p:nvPr>
        </p:nvGraphicFramePr>
        <p:xfrm>
          <a:off x="1241335" y="1726985"/>
          <a:ext cx="9928892" cy="4403652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2396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49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n>
                            <a:noFill/>
                          </a:ln>
                          <a:effectLst/>
                        </a:rPr>
                        <a:t>Microcontroller</a:t>
                      </a:r>
                      <a:endParaRPr lang="en-US" sz="2800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n>
                            <a:noFill/>
                          </a:ln>
                          <a:effectLst/>
                        </a:rPr>
                        <a:t>Raspberry Pi</a:t>
                      </a:r>
                      <a:endParaRPr lang="en-US" sz="2800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none" kern="1200" dirty="0" smtClean="0">
                          <a:ln>
                            <a:noFill/>
                          </a:ln>
                          <a:effectLst/>
                        </a:rPr>
                        <a:t>Arduino Uno</a:t>
                      </a:r>
                      <a:endParaRPr lang="en-US" sz="2800" u="none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none" dirty="0" smtClean="0">
                          <a:ln>
                            <a:noFill/>
                          </a:ln>
                          <a:effectLst/>
                        </a:rPr>
                        <a:t>Arduino Mega 2560</a:t>
                      </a:r>
                      <a:endParaRPr lang="en-US" sz="2800" u="none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n>
                            <a:noFill/>
                          </a:ln>
                          <a:effectLst/>
                        </a:rPr>
                        <a:t>Operating Voltage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n>
                            <a:noFill/>
                          </a:ln>
                          <a:effectLst/>
                        </a:rPr>
                        <a:t>5V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noFill/>
                          </a:ln>
                          <a:effectLst/>
                        </a:rPr>
                        <a:t>5V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n>
                            <a:noFill/>
                          </a:ln>
                          <a:effectLst/>
                        </a:rPr>
                        <a:t>5V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73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n>
                            <a:noFill/>
                          </a:ln>
                          <a:effectLst/>
                        </a:rPr>
                        <a:t>DC Current per I/O Pin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n>
                            <a:noFill/>
                          </a:ln>
                          <a:effectLst/>
                        </a:rPr>
                        <a:t>16 mA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noFill/>
                          </a:ln>
                          <a:effectLst/>
                        </a:rPr>
                        <a:t>20 mA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n>
                            <a:noFill/>
                          </a:ln>
                          <a:effectLst/>
                        </a:rPr>
                        <a:t>20 mA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7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n>
                            <a:noFill/>
                          </a:ln>
                          <a:effectLst/>
                        </a:rPr>
                        <a:t>Digital I/O Pins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n>
                            <a:noFill/>
                          </a:ln>
                          <a:effectLst/>
                        </a:rPr>
                        <a:t>54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n>
                            <a:noFill/>
                          </a:ln>
                          <a:effectLst/>
                        </a:rPr>
                        <a:t>Analog Input Pins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0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1235" y="992777"/>
            <a:ext cx="5109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MCU: Arduino Mega 2560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02" y="2008624"/>
            <a:ext cx="5090976" cy="3389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0343" y="1933785"/>
            <a:ext cx="57103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Simple Arduino IDE interface to load and test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Programmed in 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Code is open source for libraries and test sketches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Many libraries available for various components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Support is widely available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097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6327" y="166254"/>
            <a:ext cx="5921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Arduino Mega 2560 Schematic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981246" y="1194954"/>
            <a:ext cx="3393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DC power system will be removed as well as the ATMEGA16U2-MU chip and its </a:t>
            </a:r>
            <a:r>
              <a:rPr lang="en-US" dirty="0" smtClean="0"/>
              <a:t>subsystem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SD card module will also be integrated onto the main MCU PCB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486" y="1940598"/>
            <a:ext cx="3553079" cy="4631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565" y="1637638"/>
            <a:ext cx="3013363" cy="47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 Motor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4580119" cy="3541714"/>
          </a:xfrm>
        </p:spPr>
        <p:txBody>
          <a:bodyPr/>
          <a:lstStyle/>
          <a:p>
            <a:r>
              <a:rPr lang="en-US" dirty="0" smtClean="0"/>
              <a:t>Gravity feed funnel</a:t>
            </a:r>
          </a:p>
          <a:p>
            <a:r>
              <a:rPr lang="en-US" dirty="0" smtClean="0"/>
              <a:t>Feed dispersion disk</a:t>
            </a:r>
          </a:p>
          <a:p>
            <a:r>
              <a:rPr lang="en-US" dirty="0" smtClean="0"/>
              <a:t>Six volt DC motor </a:t>
            </a:r>
          </a:p>
          <a:p>
            <a:r>
              <a:rPr lang="en-US" dirty="0" smtClean="0"/>
              <a:t>Motor control PCB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2099"/>
          <a:stretch/>
        </p:blipFill>
        <p:spPr>
          <a:xfrm>
            <a:off x="4531965" y="1896723"/>
            <a:ext cx="6595350" cy="389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1080</TotalTime>
  <Words>1459</Words>
  <Application>Microsoft Office PowerPoint</Application>
  <PresentationFormat>Widescreen</PresentationFormat>
  <Paragraphs>438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Times New Roman</vt:lpstr>
      <vt:lpstr>Trebuchet MS</vt:lpstr>
      <vt:lpstr>Tw Cen MT</vt:lpstr>
      <vt:lpstr>Circuit</vt:lpstr>
      <vt:lpstr>Game Feeder Cam</vt:lpstr>
      <vt:lpstr>Objective and goals</vt:lpstr>
      <vt:lpstr>Motivations</vt:lpstr>
      <vt:lpstr>Design specifications</vt:lpstr>
      <vt:lpstr>Overall Diagram</vt:lpstr>
      <vt:lpstr>PowerPoint Presentation</vt:lpstr>
      <vt:lpstr>PowerPoint Presentation</vt:lpstr>
      <vt:lpstr>PowerPoint Presentation</vt:lpstr>
      <vt:lpstr>Feed Motor system</vt:lpstr>
      <vt:lpstr>Feed Motor system</vt:lpstr>
      <vt:lpstr>Camera System  Which Camera is best</vt:lpstr>
      <vt:lpstr>Camera System</vt:lpstr>
      <vt:lpstr>Camera System</vt:lpstr>
      <vt:lpstr>Camera System</vt:lpstr>
      <vt:lpstr>Camera System</vt:lpstr>
      <vt:lpstr>Weather System </vt:lpstr>
      <vt:lpstr>Weather System </vt:lpstr>
      <vt:lpstr>Weather System</vt:lpstr>
      <vt:lpstr>Power System</vt:lpstr>
      <vt:lpstr>Poly or Mono crystalline?</vt:lpstr>
      <vt:lpstr>Power system</vt:lpstr>
      <vt:lpstr>Power system</vt:lpstr>
      <vt:lpstr>Power system</vt:lpstr>
      <vt:lpstr>Power System</vt:lpstr>
      <vt:lpstr>Power system</vt:lpstr>
      <vt:lpstr>Communications  Bluetooth or WIFI?</vt:lpstr>
      <vt:lpstr>Communications  GSM</vt:lpstr>
      <vt:lpstr>Communications  Bluetooth and GSM Module</vt:lpstr>
      <vt:lpstr>Android Application</vt:lpstr>
      <vt:lpstr>GFC Operating States</vt:lpstr>
      <vt:lpstr>Integration  Camera System State</vt:lpstr>
      <vt:lpstr>PowerPoint Presentation</vt:lpstr>
      <vt:lpstr>PowerPoint Presentation</vt:lpstr>
      <vt:lpstr>Division of work</vt:lpstr>
      <vt:lpstr>Budget</vt:lpstr>
      <vt:lpstr>Budget</vt:lpstr>
      <vt:lpstr>Progress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Feeder</dc:title>
  <dc:creator>Joseph Torres Rosario</dc:creator>
  <cp:lastModifiedBy>Joseph Torres Rosario</cp:lastModifiedBy>
  <cp:revision>81</cp:revision>
  <dcterms:created xsi:type="dcterms:W3CDTF">2016-05-26T12:44:28Z</dcterms:created>
  <dcterms:modified xsi:type="dcterms:W3CDTF">2016-06-01T23:53:42Z</dcterms:modified>
</cp:coreProperties>
</file>