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91" r:id="rId3"/>
    <p:sldId id="262" r:id="rId4"/>
    <p:sldId id="259" r:id="rId5"/>
    <p:sldId id="258" r:id="rId6"/>
    <p:sldId id="264" r:id="rId7"/>
    <p:sldId id="332" r:id="rId8"/>
    <p:sldId id="331" r:id="rId9"/>
    <p:sldId id="265" r:id="rId10"/>
    <p:sldId id="285" r:id="rId11"/>
    <p:sldId id="288" r:id="rId12"/>
    <p:sldId id="263" r:id="rId13"/>
    <p:sldId id="307" r:id="rId14"/>
    <p:sldId id="308" r:id="rId15"/>
    <p:sldId id="319" r:id="rId16"/>
    <p:sldId id="330" r:id="rId17"/>
    <p:sldId id="329" r:id="rId18"/>
    <p:sldId id="311" r:id="rId19"/>
    <p:sldId id="312" r:id="rId20"/>
    <p:sldId id="317" r:id="rId21"/>
    <p:sldId id="323" r:id="rId22"/>
    <p:sldId id="283" r:id="rId23"/>
    <p:sldId id="280" r:id="rId24"/>
    <p:sldId id="304" r:id="rId25"/>
    <p:sldId id="305" r:id="rId26"/>
    <p:sldId id="306" r:id="rId27"/>
    <p:sldId id="303" r:id="rId28"/>
    <p:sldId id="316" r:id="rId29"/>
    <p:sldId id="335" r:id="rId30"/>
    <p:sldId id="321" r:id="rId31"/>
    <p:sldId id="322" r:id="rId32"/>
    <p:sldId id="302" r:id="rId33"/>
    <p:sldId id="328" r:id="rId34"/>
    <p:sldId id="260" r:id="rId35"/>
    <p:sldId id="333" r:id="rId36"/>
    <p:sldId id="296" r:id="rId37"/>
    <p:sldId id="334" r:id="rId38"/>
    <p:sldId id="32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21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AFE1B9-7024-4B93-9715-653C58477640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181B75-CBE9-483E-B640-B13DC51F0839}">
      <dgm:prSet phldrT="[Text]"/>
      <dgm:spPr/>
      <dgm:t>
        <a:bodyPr/>
        <a:lstStyle/>
        <a:p>
          <a:r>
            <a:rPr lang="en-US" dirty="0"/>
            <a:t>findcontours( )</a:t>
          </a:r>
        </a:p>
      </dgm:t>
    </dgm:pt>
    <dgm:pt modelId="{3FA9DE01-5292-4060-B8BD-48A8C2FF1902}" type="parTrans" cxnId="{88420875-0FEE-4000-A595-7DA81881C50A}">
      <dgm:prSet/>
      <dgm:spPr/>
      <dgm:t>
        <a:bodyPr/>
        <a:lstStyle/>
        <a:p>
          <a:endParaRPr lang="en-US"/>
        </a:p>
      </dgm:t>
    </dgm:pt>
    <dgm:pt modelId="{010C253B-4BC9-4361-AD4B-7C726DD206EB}" type="sibTrans" cxnId="{88420875-0FEE-4000-A595-7DA81881C50A}">
      <dgm:prSet/>
      <dgm:spPr/>
      <dgm:t>
        <a:bodyPr/>
        <a:lstStyle/>
        <a:p>
          <a:endParaRPr lang="en-US"/>
        </a:p>
      </dgm:t>
    </dgm:pt>
    <dgm:pt modelId="{F42B3419-EDDC-455E-B229-8C5AAEAE31A8}">
      <dgm:prSet phldrT="[Text]"/>
      <dgm:spPr/>
      <dgm:t>
        <a:bodyPr/>
        <a:lstStyle/>
        <a:p>
          <a:r>
            <a:rPr lang="en-US" dirty="0"/>
            <a:t>drawcontours( )</a:t>
          </a:r>
        </a:p>
      </dgm:t>
    </dgm:pt>
    <dgm:pt modelId="{6107A8E4-3CAF-482C-A668-418731A0AA88}" type="parTrans" cxnId="{5C66AED5-3424-4113-986C-3DA819428DBA}">
      <dgm:prSet/>
      <dgm:spPr/>
      <dgm:t>
        <a:bodyPr/>
        <a:lstStyle/>
        <a:p>
          <a:endParaRPr lang="en-US"/>
        </a:p>
      </dgm:t>
    </dgm:pt>
    <dgm:pt modelId="{3DBC6171-9661-4B1F-B647-B449D7494169}" type="sibTrans" cxnId="{5C66AED5-3424-4113-986C-3DA819428DBA}">
      <dgm:prSet/>
      <dgm:spPr/>
      <dgm:t>
        <a:bodyPr/>
        <a:lstStyle/>
        <a:p>
          <a:endParaRPr lang="en-US"/>
        </a:p>
      </dgm:t>
    </dgm:pt>
    <dgm:pt modelId="{A626275A-BEE1-40B9-A949-7F884471E74E}">
      <dgm:prSet phldrT="[Text]"/>
      <dgm:spPr/>
      <dgm:t>
        <a:bodyPr/>
        <a:lstStyle/>
        <a:p>
          <a:r>
            <a:rPr lang="en-US" b="0" i="0" dirty="0"/>
            <a:t>The function draws contour outlines of filled contours in the image </a:t>
          </a:r>
          <a:endParaRPr lang="en-US" dirty="0"/>
        </a:p>
      </dgm:t>
    </dgm:pt>
    <dgm:pt modelId="{54EFA86C-0E18-47C3-B5EB-E369E3FF85F0}" type="parTrans" cxnId="{58C58520-0137-4F37-A5F6-15AE814BCC50}">
      <dgm:prSet/>
      <dgm:spPr/>
      <dgm:t>
        <a:bodyPr/>
        <a:lstStyle/>
        <a:p>
          <a:endParaRPr lang="en-US"/>
        </a:p>
      </dgm:t>
    </dgm:pt>
    <dgm:pt modelId="{7A5E0210-6048-4F4A-AB58-2BF4BF3059E5}" type="sibTrans" cxnId="{58C58520-0137-4F37-A5F6-15AE814BCC50}">
      <dgm:prSet/>
      <dgm:spPr/>
      <dgm:t>
        <a:bodyPr/>
        <a:lstStyle/>
        <a:p>
          <a:endParaRPr lang="en-US"/>
        </a:p>
      </dgm:t>
    </dgm:pt>
    <dgm:pt modelId="{51A9BDA6-A689-4DFF-A29E-9C01DFA70CC2}">
      <dgm:prSet phldrT="[Text]"/>
      <dgm:spPr/>
      <dgm:t>
        <a:bodyPr/>
        <a:lstStyle/>
        <a:p>
          <a:r>
            <a:rPr lang="en-US" dirty="0"/>
            <a:t>check( )</a:t>
          </a:r>
        </a:p>
      </dgm:t>
    </dgm:pt>
    <dgm:pt modelId="{47A31506-647B-4873-B642-443478988D4D}" type="parTrans" cxnId="{8B040E58-9881-479A-BB34-161C58EE69F7}">
      <dgm:prSet/>
      <dgm:spPr/>
      <dgm:t>
        <a:bodyPr/>
        <a:lstStyle/>
        <a:p>
          <a:endParaRPr lang="en-US"/>
        </a:p>
      </dgm:t>
    </dgm:pt>
    <dgm:pt modelId="{BCC63277-E618-4C47-ABE8-5BB9669B36E4}" type="sibTrans" cxnId="{8B040E58-9881-479A-BB34-161C58EE69F7}">
      <dgm:prSet/>
      <dgm:spPr/>
      <dgm:t>
        <a:bodyPr/>
        <a:lstStyle/>
        <a:p>
          <a:endParaRPr lang="en-US"/>
        </a:p>
      </dgm:t>
    </dgm:pt>
    <dgm:pt modelId="{703BA6B5-B87D-4981-8DA6-8E4C68D49090}">
      <dgm:prSet phldrT="[Text]"/>
      <dgm:spPr/>
      <dgm:t>
        <a:bodyPr/>
        <a:lstStyle/>
        <a:p>
          <a:r>
            <a:rPr lang="en-US" dirty="0"/>
            <a:t>The function searches for contours of red pixels</a:t>
          </a:r>
        </a:p>
      </dgm:t>
    </dgm:pt>
    <dgm:pt modelId="{EDFF5009-DEF5-447A-B6ED-559DCEFEE6BC}" type="parTrans" cxnId="{7F4B1B84-060C-4269-9A89-0E8FC4E82291}">
      <dgm:prSet/>
      <dgm:spPr/>
      <dgm:t>
        <a:bodyPr/>
        <a:lstStyle/>
        <a:p>
          <a:endParaRPr lang="en-US"/>
        </a:p>
      </dgm:t>
    </dgm:pt>
    <dgm:pt modelId="{B2AFEE1E-9821-488B-99B4-0B78662CEDE6}" type="sibTrans" cxnId="{7F4B1B84-060C-4269-9A89-0E8FC4E82291}">
      <dgm:prSet/>
      <dgm:spPr/>
      <dgm:t>
        <a:bodyPr/>
        <a:lstStyle/>
        <a:p>
          <a:endParaRPr lang="en-US"/>
        </a:p>
      </dgm:t>
    </dgm:pt>
    <dgm:pt modelId="{1ED12791-C23C-44AE-B119-40C6AF4592AD}">
      <dgm:prSet phldrT="[Text]"/>
      <dgm:spPr/>
      <dgm:t>
        <a:bodyPr/>
        <a:lstStyle/>
        <a:p>
          <a:r>
            <a:rPr lang="en-US" b="0" i="0" dirty="0"/>
            <a:t>The function retrieves contours from the image</a:t>
          </a:r>
          <a:endParaRPr lang="en-US" dirty="0"/>
        </a:p>
      </dgm:t>
    </dgm:pt>
    <dgm:pt modelId="{90395903-7395-4281-90B0-BA1D7A451052}" type="parTrans" cxnId="{509ED735-4987-4E32-A136-0F169F0103D1}">
      <dgm:prSet/>
      <dgm:spPr/>
      <dgm:t>
        <a:bodyPr/>
        <a:lstStyle/>
        <a:p>
          <a:endParaRPr lang="en-US"/>
        </a:p>
      </dgm:t>
    </dgm:pt>
    <dgm:pt modelId="{CBE95216-E0DF-4564-81C8-98C55A394D0D}" type="sibTrans" cxnId="{509ED735-4987-4E32-A136-0F169F0103D1}">
      <dgm:prSet/>
      <dgm:spPr/>
      <dgm:t>
        <a:bodyPr/>
        <a:lstStyle/>
        <a:p>
          <a:endParaRPr lang="en-US"/>
        </a:p>
      </dgm:t>
    </dgm:pt>
    <dgm:pt modelId="{91497420-7FC0-4EC8-9598-13A5D283387B}">
      <dgm:prSet phldrT="[Text]"/>
      <dgm:spPr/>
      <dgm:t>
        <a:bodyPr/>
        <a:lstStyle/>
        <a:p>
          <a:r>
            <a:rPr lang="en-US" b="0" i="0" dirty="0"/>
            <a:t>Useful tool for shape analysis and object detection and recognition</a:t>
          </a:r>
          <a:endParaRPr lang="en-US" dirty="0"/>
        </a:p>
      </dgm:t>
    </dgm:pt>
    <dgm:pt modelId="{D4BF172B-6796-4C29-99A1-DB243A3BFD1F}" type="parTrans" cxnId="{672B9489-9DF9-4273-8610-8FA27DD68C10}">
      <dgm:prSet/>
      <dgm:spPr/>
      <dgm:t>
        <a:bodyPr/>
        <a:lstStyle/>
        <a:p>
          <a:endParaRPr lang="en-US"/>
        </a:p>
      </dgm:t>
    </dgm:pt>
    <dgm:pt modelId="{C6F83913-5732-4C4F-944E-55A66E051617}" type="sibTrans" cxnId="{672B9489-9DF9-4273-8610-8FA27DD68C10}">
      <dgm:prSet/>
      <dgm:spPr/>
      <dgm:t>
        <a:bodyPr/>
        <a:lstStyle/>
        <a:p>
          <a:endParaRPr lang="en-US"/>
        </a:p>
      </dgm:t>
    </dgm:pt>
    <dgm:pt modelId="{C55FAE7B-E641-4252-9818-FC5A2345123D}">
      <dgm:prSet phldrT="[Text]"/>
      <dgm:spPr/>
      <dgm:t>
        <a:bodyPr/>
        <a:lstStyle/>
        <a:p>
          <a:r>
            <a:rPr lang="en-US" dirty="0"/>
            <a:t>Image Prep</a:t>
          </a:r>
        </a:p>
      </dgm:t>
    </dgm:pt>
    <dgm:pt modelId="{CEB4958E-F623-4513-A355-3B421A25B476}" type="parTrans" cxnId="{37DCC9B1-6B96-4D92-AD6C-ED60FED83E51}">
      <dgm:prSet/>
      <dgm:spPr/>
      <dgm:t>
        <a:bodyPr/>
        <a:lstStyle/>
        <a:p>
          <a:endParaRPr lang="en-US"/>
        </a:p>
      </dgm:t>
    </dgm:pt>
    <dgm:pt modelId="{658E9661-D464-4492-9AD7-F0742C49654B}" type="sibTrans" cxnId="{37DCC9B1-6B96-4D92-AD6C-ED60FED83E51}">
      <dgm:prSet/>
      <dgm:spPr/>
      <dgm:t>
        <a:bodyPr/>
        <a:lstStyle/>
        <a:p>
          <a:endParaRPr lang="en-US"/>
        </a:p>
      </dgm:t>
    </dgm:pt>
    <dgm:pt modelId="{27811962-0DC1-4641-AA7E-BBBF0085D167}">
      <dgm:prSet phldrT="[Text]"/>
      <dgm:spPr/>
      <dgm:t>
        <a:bodyPr/>
        <a:lstStyle/>
        <a:p>
          <a:r>
            <a:rPr lang="en-US" b="1" dirty="0" err="1"/>
            <a:t>GaussianBlur</a:t>
          </a:r>
          <a:r>
            <a:rPr lang="en-US" b="1" dirty="0"/>
            <a:t>( )</a:t>
          </a:r>
        </a:p>
      </dgm:t>
    </dgm:pt>
    <dgm:pt modelId="{8CC9C9D1-4411-41C3-8F33-62E4C574244D}" type="parTrans" cxnId="{D41C4C78-3D82-4B69-A8BF-951396A016CC}">
      <dgm:prSet/>
      <dgm:spPr/>
      <dgm:t>
        <a:bodyPr/>
        <a:lstStyle/>
        <a:p>
          <a:endParaRPr lang="en-US"/>
        </a:p>
      </dgm:t>
    </dgm:pt>
    <dgm:pt modelId="{3568BE77-532D-4681-BBF6-1F9180741A02}" type="sibTrans" cxnId="{D41C4C78-3D82-4B69-A8BF-951396A016CC}">
      <dgm:prSet/>
      <dgm:spPr/>
      <dgm:t>
        <a:bodyPr/>
        <a:lstStyle/>
        <a:p>
          <a:endParaRPr lang="en-US"/>
        </a:p>
      </dgm:t>
    </dgm:pt>
    <dgm:pt modelId="{3C7FB4C9-AC44-445E-B329-47B204E1A56B}">
      <dgm:prSet phldrT="[Text]"/>
      <dgm:spPr/>
      <dgm:t>
        <a:bodyPr/>
        <a:lstStyle/>
        <a:p>
          <a:r>
            <a:rPr lang="en-US" b="1" dirty="0"/>
            <a:t>dilate( )</a:t>
          </a:r>
        </a:p>
      </dgm:t>
    </dgm:pt>
    <dgm:pt modelId="{51543208-C072-4EF8-96AC-6610FC2FB7AC}" type="parTrans" cxnId="{01F38D36-F1D9-46E8-A8F5-375275368663}">
      <dgm:prSet/>
      <dgm:spPr/>
      <dgm:t>
        <a:bodyPr/>
        <a:lstStyle/>
        <a:p>
          <a:endParaRPr lang="en-US"/>
        </a:p>
      </dgm:t>
    </dgm:pt>
    <dgm:pt modelId="{50F70B77-BFAE-489B-A4E9-50C9F6FC11F9}" type="sibTrans" cxnId="{01F38D36-F1D9-46E8-A8F5-375275368663}">
      <dgm:prSet/>
      <dgm:spPr/>
      <dgm:t>
        <a:bodyPr/>
        <a:lstStyle/>
        <a:p>
          <a:endParaRPr lang="en-US"/>
        </a:p>
      </dgm:t>
    </dgm:pt>
    <dgm:pt modelId="{6D338538-5169-4FA2-9637-CA4FB5871F2F}">
      <dgm:prSet phldrT="[Text]"/>
      <dgm:spPr/>
      <dgm:t>
        <a:bodyPr/>
        <a:lstStyle/>
        <a:p>
          <a:r>
            <a:rPr lang="en-US" b="1" dirty="0"/>
            <a:t>erode( )</a:t>
          </a:r>
          <a:r>
            <a:rPr lang="en-US" dirty="0"/>
            <a:t>	</a:t>
          </a:r>
        </a:p>
      </dgm:t>
    </dgm:pt>
    <dgm:pt modelId="{A185A707-C205-4431-AF29-EFC31F9236D6}" type="parTrans" cxnId="{7F0890C8-9E34-4237-9DBF-222E35CFAC33}">
      <dgm:prSet/>
      <dgm:spPr/>
      <dgm:t>
        <a:bodyPr/>
        <a:lstStyle/>
        <a:p>
          <a:endParaRPr lang="en-US"/>
        </a:p>
      </dgm:t>
    </dgm:pt>
    <dgm:pt modelId="{1FCC6921-37F7-4F87-8E25-1CFDC3815AC4}" type="sibTrans" cxnId="{7F0890C8-9E34-4237-9DBF-222E35CFAC33}">
      <dgm:prSet/>
      <dgm:spPr/>
      <dgm:t>
        <a:bodyPr/>
        <a:lstStyle/>
        <a:p>
          <a:endParaRPr lang="en-US"/>
        </a:p>
      </dgm:t>
    </dgm:pt>
    <dgm:pt modelId="{D9DB14C1-CF18-4A7F-9CE6-507251D403C7}">
      <dgm:prSet phldrT="[Text]"/>
      <dgm:spPr/>
      <dgm:t>
        <a:bodyPr/>
        <a:lstStyle/>
        <a:p>
          <a:r>
            <a:rPr lang="en-US" dirty="0"/>
            <a:t>convolves the source image</a:t>
          </a:r>
        </a:p>
      </dgm:t>
    </dgm:pt>
    <dgm:pt modelId="{1B5237E4-55DB-4F73-BBDB-BF7ECEABBD06}" type="parTrans" cxnId="{D19ABD37-9E67-4C6A-8A9D-1B5C2B66FDC1}">
      <dgm:prSet/>
      <dgm:spPr/>
      <dgm:t>
        <a:bodyPr/>
        <a:lstStyle/>
        <a:p>
          <a:endParaRPr lang="en-US"/>
        </a:p>
      </dgm:t>
    </dgm:pt>
    <dgm:pt modelId="{E66509E7-7CA9-43C1-915C-18939227D4FF}" type="sibTrans" cxnId="{D19ABD37-9E67-4C6A-8A9D-1B5C2B66FDC1}">
      <dgm:prSet/>
      <dgm:spPr/>
      <dgm:t>
        <a:bodyPr/>
        <a:lstStyle/>
        <a:p>
          <a:endParaRPr lang="en-US"/>
        </a:p>
      </dgm:t>
    </dgm:pt>
    <dgm:pt modelId="{94994545-8358-4057-AD44-C0AB023D7C23}">
      <dgm:prSet phldrT="[Text]"/>
      <dgm:spPr/>
      <dgm:t>
        <a:bodyPr/>
        <a:lstStyle/>
        <a:p>
          <a:r>
            <a:rPr lang="en-US" b="0" i="0" dirty="0"/>
            <a:t>causes bright regions within an image to “grow” </a:t>
          </a:r>
          <a:endParaRPr lang="en-US" dirty="0"/>
        </a:p>
      </dgm:t>
    </dgm:pt>
    <dgm:pt modelId="{5F9050FD-661A-4760-A2CA-9F3A8F0B37AF}" type="parTrans" cxnId="{EFD5DB52-6A29-471A-A7D8-E748822D9A25}">
      <dgm:prSet/>
      <dgm:spPr/>
      <dgm:t>
        <a:bodyPr/>
        <a:lstStyle/>
        <a:p>
          <a:endParaRPr lang="en-US"/>
        </a:p>
      </dgm:t>
    </dgm:pt>
    <dgm:pt modelId="{23AC003B-4329-4466-B7CA-65241B150F91}" type="sibTrans" cxnId="{EFD5DB52-6A29-471A-A7D8-E748822D9A25}">
      <dgm:prSet/>
      <dgm:spPr/>
      <dgm:t>
        <a:bodyPr/>
        <a:lstStyle/>
        <a:p>
          <a:endParaRPr lang="en-US"/>
        </a:p>
      </dgm:t>
    </dgm:pt>
    <dgm:pt modelId="{FA4603E4-25F5-4424-A8A1-BFEB66FFD427}">
      <dgm:prSet phldrT="[Text]"/>
      <dgm:spPr/>
      <dgm:t>
        <a:bodyPr/>
        <a:lstStyle/>
        <a:p>
          <a:r>
            <a:rPr lang="en-US" b="0" i="0" dirty="0"/>
            <a:t>bright areas of the image get thinner, and dark zones get bigger</a:t>
          </a:r>
          <a:endParaRPr lang="en-US" dirty="0"/>
        </a:p>
      </dgm:t>
    </dgm:pt>
    <dgm:pt modelId="{183BA147-6968-4D71-9456-8DFA6C87AC9E}" type="parTrans" cxnId="{3813031E-DF50-406A-B5EA-8D11222A4001}">
      <dgm:prSet/>
      <dgm:spPr/>
      <dgm:t>
        <a:bodyPr/>
        <a:lstStyle/>
        <a:p>
          <a:endParaRPr lang="en-US"/>
        </a:p>
      </dgm:t>
    </dgm:pt>
    <dgm:pt modelId="{7120F69C-7DB1-46A1-B9B0-4F92DA32B9AA}" type="sibTrans" cxnId="{3813031E-DF50-406A-B5EA-8D11222A4001}">
      <dgm:prSet/>
      <dgm:spPr/>
      <dgm:t>
        <a:bodyPr/>
        <a:lstStyle/>
        <a:p>
          <a:endParaRPr lang="en-US"/>
        </a:p>
      </dgm:t>
    </dgm:pt>
    <dgm:pt modelId="{D39DE815-E9D7-4347-B32B-35978887F7AF}" type="pres">
      <dgm:prSet presAssocID="{A0AFE1B9-7024-4B93-9715-653C58477640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1986746B-6C67-4065-A0BE-78F0FE81E16F}" type="pres">
      <dgm:prSet presAssocID="{C55FAE7B-E641-4252-9818-FC5A2345123D}" presName="parentText1" presStyleLbl="node1" presStyleIdx="0" presStyleCnt="4">
        <dgm:presLayoutVars>
          <dgm:chMax/>
          <dgm:chPref val="3"/>
          <dgm:bulletEnabled val="1"/>
        </dgm:presLayoutVars>
      </dgm:prSet>
      <dgm:spPr/>
    </dgm:pt>
    <dgm:pt modelId="{58294D72-FFDA-4133-B621-3DF06F8E365F}" type="pres">
      <dgm:prSet presAssocID="{C55FAE7B-E641-4252-9818-FC5A2345123D}" presName="childText1" presStyleLbl="solidAlignAcc1" presStyleIdx="0" presStyleCnt="4" custScaleY="116914">
        <dgm:presLayoutVars>
          <dgm:chMax val="0"/>
          <dgm:chPref val="0"/>
          <dgm:bulletEnabled val="1"/>
        </dgm:presLayoutVars>
      </dgm:prSet>
      <dgm:spPr/>
    </dgm:pt>
    <dgm:pt modelId="{9988D988-4686-4B52-833E-8C2694700B79}" type="pres">
      <dgm:prSet presAssocID="{62181B75-CBE9-483E-B640-B13DC51F0839}" presName="parentText2" presStyleLbl="node1" presStyleIdx="1" presStyleCnt="4">
        <dgm:presLayoutVars>
          <dgm:chMax/>
          <dgm:chPref val="3"/>
          <dgm:bulletEnabled val="1"/>
        </dgm:presLayoutVars>
      </dgm:prSet>
      <dgm:spPr/>
    </dgm:pt>
    <dgm:pt modelId="{BBA10BED-7073-47EE-B7D8-0FC36BFDDDB4}" type="pres">
      <dgm:prSet presAssocID="{62181B75-CBE9-483E-B640-B13DC51F0839}" presName="childText2" presStyleLbl="solidAlignAcc1" presStyleIdx="1" presStyleCnt="4" custScaleY="109762">
        <dgm:presLayoutVars>
          <dgm:chMax val="0"/>
          <dgm:chPref val="0"/>
          <dgm:bulletEnabled val="1"/>
        </dgm:presLayoutVars>
      </dgm:prSet>
      <dgm:spPr/>
    </dgm:pt>
    <dgm:pt modelId="{BC1542D1-BF16-478D-B90D-37D7238044D7}" type="pres">
      <dgm:prSet presAssocID="{F42B3419-EDDC-455E-B229-8C5AAEAE31A8}" presName="parentText3" presStyleLbl="node1" presStyleIdx="2" presStyleCnt="4">
        <dgm:presLayoutVars>
          <dgm:chMax/>
          <dgm:chPref val="3"/>
          <dgm:bulletEnabled val="1"/>
        </dgm:presLayoutVars>
      </dgm:prSet>
      <dgm:spPr/>
    </dgm:pt>
    <dgm:pt modelId="{5C54974C-84D3-4429-BD04-7FA6F09C984D}" type="pres">
      <dgm:prSet presAssocID="{F42B3419-EDDC-455E-B229-8C5AAEAE31A8}" presName="childText3" presStyleLbl="solidAlignAcc1" presStyleIdx="2" presStyleCnt="4">
        <dgm:presLayoutVars>
          <dgm:chMax val="0"/>
          <dgm:chPref val="0"/>
          <dgm:bulletEnabled val="1"/>
        </dgm:presLayoutVars>
      </dgm:prSet>
      <dgm:spPr/>
    </dgm:pt>
    <dgm:pt modelId="{6716DFFF-44B4-4FFB-ACA7-324F915F8E8B}" type="pres">
      <dgm:prSet presAssocID="{51A9BDA6-A689-4DFF-A29E-9C01DFA70CC2}" presName="parentText4" presStyleLbl="node1" presStyleIdx="3" presStyleCnt="4">
        <dgm:presLayoutVars>
          <dgm:chMax/>
          <dgm:chPref val="3"/>
          <dgm:bulletEnabled val="1"/>
        </dgm:presLayoutVars>
      </dgm:prSet>
      <dgm:spPr/>
    </dgm:pt>
    <dgm:pt modelId="{CAB1C6BE-EC0D-4171-9E15-CED10E525CA7}" type="pres">
      <dgm:prSet presAssocID="{51A9BDA6-A689-4DFF-A29E-9C01DFA70CC2}" presName="childText4" presStyleLbl="solidAlignAcc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7DCC9B1-6B96-4D92-AD6C-ED60FED83E51}" srcId="{A0AFE1B9-7024-4B93-9715-653C58477640}" destId="{C55FAE7B-E641-4252-9818-FC5A2345123D}" srcOrd="0" destOrd="0" parTransId="{CEB4958E-F623-4513-A355-3B421A25B476}" sibTransId="{658E9661-D464-4492-9AD7-F0742C49654B}"/>
    <dgm:cxn modelId="{509ED735-4987-4E32-A136-0F169F0103D1}" srcId="{62181B75-CBE9-483E-B640-B13DC51F0839}" destId="{1ED12791-C23C-44AE-B119-40C6AF4592AD}" srcOrd="0" destOrd="0" parTransId="{90395903-7395-4281-90B0-BA1D7A451052}" sibTransId="{CBE95216-E0DF-4564-81C8-98C55A394D0D}"/>
    <dgm:cxn modelId="{5773431C-D05F-4320-887B-4A687E5AFD3E}" type="presOf" srcId="{1ED12791-C23C-44AE-B119-40C6AF4592AD}" destId="{BBA10BED-7073-47EE-B7D8-0FC36BFDDDB4}" srcOrd="0" destOrd="0" presId="urn:microsoft.com/office/officeart/2009/3/layout/IncreasingArrowsProcess"/>
    <dgm:cxn modelId="{27E21B42-966C-4587-89FC-D13926E30AEA}" type="presOf" srcId="{91497420-7FC0-4EC8-9598-13A5D283387B}" destId="{BBA10BED-7073-47EE-B7D8-0FC36BFDDDB4}" srcOrd="0" destOrd="1" presId="urn:microsoft.com/office/officeart/2009/3/layout/IncreasingArrowsProcess"/>
    <dgm:cxn modelId="{E5236050-12B9-4234-898B-0522E9121BDC}" type="presOf" srcId="{3C7FB4C9-AC44-445E-B329-47B204E1A56B}" destId="{58294D72-FFDA-4133-B621-3DF06F8E365F}" srcOrd="0" destOrd="2" presId="urn:microsoft.com/office/officeart/2009/3/layout/IncreasingArrowsProcess"/>
    <dgm:cxn modelId="{EFD5DB52-6A29-471A-A7D8-E748822D9A25}" srcId="{3C7FB4C9-AC44-445E-B329-47B204E1A56B}" destId="{94994545-8358-4057-AD44-C0AB023D7C23}" srcOrd="0" destOrd="0" parTransId="{5F9050FD-661A-4760-A2CA-9F3A8F0B37AF}" sibTransId="{23AC003B-4329-4466-B7CA-65241B150F91}"/>
    <dgm:cxn modelId="{7F0890C8-9E34-4237-9DBF-222E35CFAC33}" srcId="{C55FAE7B-E641-4252-9818-FC5A2345123D}" destId="{6D338538-5169-4FA2-9637-CA4FB5871F2F}" srcOrd="2" destOrd="0" parTransId="{A185A707-C205-4431-AF29-EFC31F9236D6}" sibTransId="{1FCC6921-37F7-4F87-8E25-1CFDC3815AC4}"/>
    <dgm:cxn modelId="{01F38D36-F1D9-46E8-A8F5-375275368663}" srcId="{C55FAE7B-E641-4252-9818-FC5A2345123D}" destId="{3C7FB4C9-AC44-445E-B329-47B204E1A56B}" srcOrd="1" destOrd="0" parTransId="{51543208-C072-4EF8-96AC-6610FC2FB7AC}" sibTransId="{50F70B77-BFAE-489B-A4E9-50C9F6FC11F9}"/>
    <dgm:cxn modelId="{672B9489-9DF9-4273-8610-8FA27DD68C10}" srcId="{62181B75-CBE9-483E-B640-B13DC51F0839}" destId="{91497420-7FC0-4EC8-9598-13A5D283387B}" srcOrd="1" destOrd="0" parTransId="{D4BF172B-6796-4C29-99A1-DB243A3BFD1F}" sibTransId="{C6F83913-5732-4C4F-944E-55A66E051617}"/>
    <dgm:cxn modelId="{1502725D-CA7D-47FF-806D-C68CA28FD9D6}" type="presOf" srcId="{D9DB14C1-CF18-4A7F-9CE6-507251D403C7}" destId="{58294D72-FFDA-4133-B621-3DF06F8E365F}" srcOrd="0" destOrd="1" presId="urn:microsoft.com/office/officeart/2009/3/layout/IncreasingArrowsProcess"/>
    <dgm:cxn modelId="{040BA3BF-4272-4FC9-96AD-1DDF248D3C77}" type="presOf" srcId="{94994545-8358-4057-AD44-C0AB023D7C23}" destId="{58294D72-FFDA-4133-B621-3DF06F8E365F}" srcOrd="0" destOrd="3" presId="urn:microsoft.com/office/officeart/2009/3/layout/IncreasingArrowsProcess"/>
    <dgm:cxn modelId="{7F4B1B84-060C-4269-9A89-0E8FC4E82291}" srcId="{51A9BDA6-A689-4DFF-A29E-9C01DFA70CC2}" destId="{703BA6B5-B87D-4981-8DA6-8E4C68D49090}" srcOrd="0" destOrd="0" parTransId="{EDFF5009-DEF5-447A-B6ED-559DCEFEE6BC}" sibTransId="{B2AFEE1E-9821-488B-99B4-0B78662CEDE6}"/>
    <dgm:cxn modelId="{88420875-0FEE-4000-A595-7DA81881C50A}" srcId="{A0AFE1B9-7024-4B93-9715-653C58477640}" destId="{62181B75-CBE9-483E-B640-B13DC51F0839}" srcOrd="1" destOrd="0" parTransId="{3FA9DE01-5292-4060-B8BD-48A8C2FF1902}" sibTransId="{010C253B-4BC9-4361-AD4B-7C726DD206EB}"/>
    <dgm:cxn modelId="{5C66AED5-3424-4113-986C-3DA819428DBA}" srcId="{A0AFE1B9-7024-4B93-9715-653C58477640}" destId="{F42B3419-EDDC-455E-B229-8C5AAEAE31A8}" srcOrd="2" destOrd="0" parTransId="{6107A8E4-3CAF-482C-A668-418731A0AA88}" sibTransId="{3DBC6171-9661-4B1F-B647-B449D7494169}"/>
    <dgm:cxn modelId="{D41C4C78-3D82-4B69-A8BF-951396A016CC}" srcId="{C55FAE7B-E641-4252-9818-FC5A2345123D}" destId="{27811962-0DC1-4641-AA7E-BBBF0085D167}" srcOrd="0" destOrd="0" parTransId="{8CC9C9D1-4411-41C3-8F33-62E4C574244D}" sibTransId="{3568BE77-532D-4681-BBF6-1F9180741A02}"/>
    <dgm:cxn modelId="{27AFD30A-408F-4CB9-8C8A-53D5F05AEF4C}" type="presOf" srcId="{A626275A-BEE1-40B9-A949-7F884471E74E}" destId="{5C54974C-84D3-4429-BD04-7FA6F09C984D}" srcOrd="0" destOrd="0" presId="urn:microsoft.com/office/officeart/2009/3/layout/IncreasingArrowsProcess"/>
    <dgm:cxn modelId="{58C58520-0137-4F37-A5F6-15AE814BCC50}" srcId="{F42B3419-EDDC-455E-B229-8C5AAEAE31A8}" destId="{A626275A-BEE1-40B9-A949-7F884471E74E}" srcOrd="0" destOrd="0" parTransId="{54EFA86C-0E18-47C3-B5EB-E369E3FF85F0}" sibTransId="{7A5E0210-6048-4F4A-AB58-2BF4BF3059E5}"/>
    <dgm:cxn modelId="{AD4106AC-6C3F-422F-8FF2-04C658F063E0}" type="presOf" srcId="{51A9BDA6-A689-4DFF-A29E-9C01DFA70CC2}" destId="{6716DFFF-44B4-4FFB-ACA7-324F915F8E8B}" srcOrd="0" destOrd="0" presId="urn:microsoft.com/office/officeart/2009/3/layout/IncreasingArrowsProcess"/>
    <dgm:cxn modelId="{5BA592AA-4AB1-4D6A-A1A6-16210702C34E}" type="presOf" srcId="{F42B3419-EDDC-455E-B229-8C5AAEAE31A8}" destId="{BC1542D1-BF16-478D-B90D-37D7238044D7}" srcOrd="0" destOrd="0" presId="urn:microsoft.com/office/officeart/2009/3/layout/IncreasingArrowsProcess"/>
    <dgm:cxn modelId="{34706518-139C-4CE4-B94B-4ECCA36ED944}" type="presOf" srcId="{6D338538-5169-4FA2-9637-CA4FB5871F2F}" destId="{58294D72-FFDA-4133-B621-3DF06F8E365F}" srcOrd="0" destOrd="4" presId="urn:microsoft.com/office/officeart/2009/3/layout/IncreasingArrowsProcess"/>
    <dgm:cxn modelId="{A8483BAD-666E-4D5B-B332-8C096F5A2FB3}" type="presOf" srcId="{703BA6B5-B87D-4981-8DA6-8E4C68D49090}" destId="{CAB1C6BE-EC0D-4171-9E15-CED10E525CA7}" srcOrd="0" destOrd="0" presId="urn:microsoft.com/office/officeart/2009/3/layout/IncreasingArrowsProcess"/>
    <dgm:cxn modelId="{89847B73-877A-47A8-BA37-95503C0FDB86}" type="presOf" srcId="{62181B75-CBE9-483E-B640-B13DC51F0839}" destId="{9988D988-4686-4B52-833E-8C2694700B79}" srcOrd="0" destOrd="0" presId="urn:microsoft.com/office/officeart/2009/3/layout/IncreasingArrowsProcess"/>
    <dgm:cxn modelId="{EF4FF666-372C-4FC7-BB0C-CEE3CBD4D8B0}" type="presOf" srcId="{27811962-0DC1-4641-AA7E-BBBF0085D167}" destId="{58294D72-FFDA-4133-B621-3DF06F8E365F}" srcOrd="0" destOrd="0" presId="urn:microsoft.com/office/officeart/2009/3/layout/IncreasingArrowsProcess"/>
    <dgm:cxn modelId="{04F52ED4-56C2-4ED0-8EB0-C7EE589989A7}" type="presOf" srcId="{FA4603E4-25F5-4424-A8A1-BFEB66FFD427}" destId="{58294D72-FFDA-4133-B621-3DF06F8E365F}" srcOrd="0" destOrd="5" presId="urn:microsoft.com/office/officeart/2009/3/layout/IncreasingArrowsProcess"/>
    <dgm:cxn modelId="{C8D263DD-92B4-482E-9BB0-AA9807ED4F69}" type="presOf" srcId="{C55FAE7B-E641-4252-9818-FC5A2345123D}" destId="{1986746B-6C67-4065-A0BE-78F0FE81E16F}" srcOrd="0" destOrd="0" presId="urn:microsoft.com/office/officeart/2009/3/layout/IncreasingArrowsProcess"/>
    <dgm:cxn modelId="{D0E4A8DF-DC47-4F10-AA0D-10294D40D4CE}" type="presOf" srcId="{A0AFE1B9-7024-4B93-9715-653C58477640}" destId="{D39DE815-E9D7-4347-B32B-35978887F7AF}" srcOrd="0" destOrd="0" presId="urn:microsoft.com/office/officeart/2009/3/layout/IncreasingArrowsProcess"/>
    <dgm:cxn modelId="{8B040E58-9881-479A-BB34-161C58EE69F7}" srcId="{A0AFE1B9-7024-4B93-9715-653C58477640}" destId="{51A9BDA6-A689-4DFF-A29E-9C01DFA70CC2}" srcOrd="3" destOrd="0" parTransId="{47A31506-647B-4873-B642-443478988D4D}" sibTransId="{BCC63277-E618-4C47-ABE8-5BB9669B36E4}"/>
    <dgm:cxn modelId="{3813031E-DF50-406A-B5EA-8D11222A4001}" srcId="{6D338538-5169-4FA2-9637-CA4FB5871F2F}" destId="{FA4603E4-25F5-4424-A8A1-BFEB66FFD427}" srcOrd="0" destOrd="0" parTransId="{183BA147-6968-4D71-9456-8DFA6C87AC9E}" sibTransId="{7120F69C-7DB1-46A1-B9B0-4F92DA32B9AA}"/>
    <dgm:cxn modelId="{D19ABD37-9E67-4C6A-8A9D-1B5C2B66FDC1}" srcId="{27811962-0DC1-4641-AA7E-BBBF0085D167}" destId="{D9DB14C1-CF18-4A7F-9CE6-507251D403C7}" srcOrd="0" destOrd="0" parTransId="{1B5237E4-55DB-4F73-BBDB-BF7ECEABBD06}" sibTransId="{E66509E7-7CA9-43C1-915C-18939227D4FF}"/>
    <dgm:cxn modelId="{2C4F37EE-F65F-497F-9672-BF922ADBE61C}" type="presParOf" srcId="{D39DE815-E9D7-4347-B32B-35978887F7AF}" destId="{1986746B-6C67-4065-A0BE-78F0FE81E16F}" srcOrd="0" destOrd="0" presId="urn:microsoft.com/office/officeart/2009/3/layout/IncreasingArrowsProcess"/>
    <dgm:cxn modelId="{3895EE1A-4B47-4C6A-B38E-291DAD1BCAA7}" type="presParOf" srcId="{D39DE815-E9D7-4347-B32B-35978887F7AF}" destId="{58294D72-FFDA-4133-B621-3DF06F8E365F}" srcOrd="1" destOrd="0" presId="urn:microsoft.com/office/officeart/2009/3/layout/IncreasingArrowsProcess"/>
    <dgm:cxn modelId="{140F35A9-2F35-416A-9445-185502820048}" type="presParOf" srcId="{D39DE815-E9D7-4347-B32B-35978887F7AF}" destId="{9988D988-4686-4B52-833E-8C2694700B79}" srcOrd="2" destOrd="0" presId="urn:microsoft.com/office/officeart/2009/3/layout/IncreasingArrowsProcess"/>
    <dgm:cxn modelId="{188CC9C5-2012-4F89-A88C-E280AEE3AC9E}" type="presParOf" srcId="{D39DE815-E9D7-4347-B32B-35978887F7AF}" destId="{BBA10BED-7073-47EE-B7D8-0FC36BFDDDB4}" srcOrd="3" destOrd="0" presId="urn:microsoft.com/office/officeart/2009/3/layout/IncreasingArrowsProcess"/>
    <dgm:cxn modelId="{463B8969-5212-4E24-A202-FE5831DFA25E}" type="presParOf" srcId="{D39DE815-E9D7-4347-B32B-35978887F7AF}" destId="{BC1542D1-BF16-478D-B90D-37D7238044D7}" srcOrd="4" destOrd="0" presId="urn:microsoft.com/office/officeart/2009/3/layout/IncreasingArrowsProcess"/>
    <dgm:cxn modelId="{58CA37DD-CF6E-414A-9D9C-4468F7E1E923}" type="presParOf" srcId="{D39DE815-E9D7-4347-B32B-35978887F7AF}" destId="{5C54974C-84D3-4429-BD04-7FA6F09C984D}" srcOrd="5" destOrd="0" presId="urn:microsoft.com/office/officeart/2009/3/layout/IncreasingArrowsProcess"/>
    <dgm:cxn modelId="{F19D79AC-D543-4FF9-BFB1-32C9B84FD679}" type="presParOf" srcId="{D39DE815-E9D7-4347-B32B-35978887F7AF}" destId="{6716DFFF-44B4-4FFB-ACA7-324F915F8E8B}" srcOrd="6" destOrd="0" presId="urn:microsoft.com/office/officeart/2009/3/layout/IncreasingArrowsProcess"/>
    <dgm:cxn modelId="{EACECEF7-2F10-401F-B600-895A1F3A3EC1}" type="presParOf" srcId="{D39DE815-E9D7-4347-B32B-35978887F7AF}" destId="{CAB1C6BE-EC0D-4171-9E15-CED10E525CA7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6746B-6C67-4065-A0BE-78F0FE81E16F}">
      <dsp:nvSpPr>
        <dsp:cNvPr id="0" name=""/>
        <dsp:cNvSpPr/>
      </dsp:nvSpPr>
      <dsp:spPr>
        <a:xfrm>
          <a:off x="395239" y="47041"/>
          <a:ext cx="10090881" cy="146908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33217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Image Prep</a:t>
          </a:r>
        </a:p>
      </dsp:txBody>
      <dsp:txXfrm>
        <a:off x="395239" y="414311"/>
        <a:ext cx="9723611" cy="734540"/>
      </dsp:txXfrm>
    </dsp:sp>
    <dsp:sp modelId="{58294D72-FFDA-4133-B621-3DF06F8E365F}">
      <dsp:nvSpPr>
        <dsp:cNvPr id="0" name=""/>
        <dsp:cNvSpPr/>
      </dsp:nvSpPr>
      <dsp:spPr>
        <a:xfrm>
          <a:off x="395239" y="952504"/>
          <a:ext cx="2325948" cy="31769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GaussianBlur</a:t>
          </a:r>
          <a:r>
            <a:rPr lang="en-US" sz="1800" b="1" kern="1200" dirty="0"/>
            <a:t>( 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convolves the source image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dilate( 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causes bright regions within an image to “grow” </a:t>
          </a:r>
          <a:endParaRPr lang="en-US" sz="14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erode( )</a:t>
          </a:r>
          <a:r>
            <a:rPr lang="en-US" sz="1800" kern="1200" dirty="0"/>
            <a:t>	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bright areas of the image get thinner, and dark zones get bigger</a:t>
          </a:r>
          <a:endParaRPr lang="en-US" sz="1400" kern="1200" dirty="0"/>
        </a:p>
      </dsp:txBody>
      <dsp:txXfrm>
        <a:off x="395239" y="952504"/>
        <a:ext cx="2325948" cy="3176970"/>
      </dsp:txXfrm>
    </dsp:sp>
    <dsp:sp modelId="{9988D988-4686-4B52-833E-8C2694700B79}">
      <dsp:nvSpPr>
        <dsp:cNvPr id="0" name=""/>
        <dsp:cNvSpPr/>
      </dsp:nvSpPr>
      <dsp:spPr>
        <a:xfrm>
          <a:off x="2721187" y="536561"/>
          <a:ext cx="7764933" cy="146908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33217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findcontours( )</a:t>
          </a:r>
        </a:p>
      </dsp:txBody>
      <dsp:txXfrm>
        <a:off x="2721187" y="903831"/>
        <a:ext cx="7397663" cy="734540"/>
      </dsp:txXfrm>
    </dsp:sp>
    <dsp:sp modelId="{BBA10BED-7073-47EE-B7D8-0FC36BFDDDB4}">
      <dsp:nvSpPr>
        <dsp:cNvPr id="0" name=""/>
        <dsp:cNvSpPr/>
      </dsp:nvSpPr>
      <dsp:spPr>
        <a:xfrm>
          <a:off x="2721187" y="1542578"/>
          <a:ext cx="2325948" cy="29066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The function retrieves contours from the image</a:t>
          </a:r>
          <a:endParaRPr lang="en-US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Useful tool for shape analysis and object detection and recognition</a:t>
          </a:r>
          <a:endParaRPr lang="en-US" sz="1800" kern="1200" dirty="0"/>
        </a:p>
      </dsp:txBody>
      <dsp:txXfrm>
        <a:off x="2721187" y="1542578"/>
        <a:ext cx="2325948" cy="2906601"/>
      </dsp:txXfrm>
    </dsp:sp>
    <dsp:sp modelId="{BC1542D1-BF16-478D-B90D-37D7238044D7}">
      <dsp:nvSpPr>
        <dsp:cNvPr id="0" name=""/>
        <dsp:cNvSpPr/>
      </dsp:nvSpPr>
      <dsp:spPr>
        <a:xfrm>
          <a:off x="5047135" y="1026081"/>
          <a:ext cx="5438984" cy="146908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33217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drawcontours( )</a:t>
          </a:r>
        </a:p>
      </dsp:txBody>
      <dsp:txXfrm>
        <a:off x="5047135" y="1393351"/>
        <a:ext cx="5071714" cy="734540"/>
      </dsp:txXfrm>
    </dsp:sp>
    <dsp:sp modelId="{5C54974C-84D3-4429-BD04-7FA6F09C984D}">
      <dsp:nvSpPr>
        <dsp:cNvPr id="0" name=""/>
        <dsp:cNvSpPr/>
      </dsp:nvSpPr>
      <dsp:spPr>
        <a:xfrm>
          <a:off x="5047135" y="2161351"/>
          <a:ext cx="2325948" cy="26658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The function draws contour outlines of filled contours in the image </a:t>
          </a:r>
          <a:endParaRPr lang="en-US" sz="1800" kern="1200" dirty="0"/>
        </a:p>
      </dsp:txBody>
      <dsp:txXfrm>
        <a:off x="5047135" y="2161351"/>
        <a:ext cx="2325948" cy="2665800"/>
      </dsp:txXfrm>
    </dsp:sp>
    <dsp:sp modelId="{6716DFFF-44B4-4FFB-ACA7-324F915F8E8B}">
      <dsp:nvSpPr>
        <dsp:cNvPr id="0" name=""/>
        <dsp:cNvSpPr/>
      </dsp:nvSpPr>
      <dsp:spPr>
        <a:xfrm>
          <a:off x="7373083" y="1515601"/>
          <a:ext cx="3113036" cy="146908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33217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check( )</a:t>
          </a:r>
        </a:p>
      </dsp:txBody>
      <dsp:txXfrm>
        <a:off x="7373083" y="1882871"/>
        <a:ext cx="2745766" cy="734540"/>
      </dsp:txXfrm>
    </dsp:sp>
    <dsp:sp modelId="{CAB1C6BE-EC0D-4171-9E15-CED10E525CA7}">
      <dsp:nvSpPr>
        <dsp:cNvPr id="0" name=""/>
        <dsp:cNvSpPr/>
      </dsp:nvSpPr>
      <dsp:spPr>
        <a:xfrm>
          <a:off x="7373083" y="2650871"/>
          <a:ext cx="2347138" cy="26970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function searches for contours of red pixels</a:t>
          </a:r>
        </a:p>
      </dsp:txBody>
      <dsp:txXfrm>
        <a:off x="7373083" y="2650871"/>
        <a:ext cx="2347138" cy="2697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E9298-1BB5-46FF-B086-B9C2303D54E5}" type="datetimeFigureOut">
              <a:rPr lang="en-US"/>
              <a:t>7/26/2016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9FB64-AFBD-4966-A804-EBF7824F5B0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21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9FB64-AFBD-4966-A804-EBF7824F5B01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1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9FB64-AFBD-4966-A804-EBF7824F5B01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13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9FB64-AFBD-4966-A804-EBF7824F5B01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30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9FB64-AFBD-4966-A804-EBF7824F5B01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88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9FB64-AFBD-4966-A804-EBF7824F5B01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65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9FB64-AFBD-4966-A804-EBF7824F5B01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5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9FB64-AFBD-4966-A804-EBF7824F5B01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31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9FB64-AFBD-4966-A804-EBF7824F5B01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78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9FB64-AFBD-4966-A804-EBF7824F5B01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00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9FB64-AFBD-4966-A804-EBF7824F5B01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56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9FB64-AFBD-4966-A804-EBF7824F5B01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76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9FB64-AFBD-4966-A804-EBF7824F5B01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79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9FB64-AFBD-4966-A804-EBF7824F5B01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89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9FB64-AFBD-4966-A804-EBF7824F5B01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76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9FB64-AFBD-4966-A804-EBF7824F5B01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74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9FB64-AFBD-4966-A804-EBF7824F5B01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57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9FB64-AFBD-4966-A804-EBF7824F5B01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81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9FB64-AFBD-4966-A804-EBF7824F5B01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81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9FB64-AFBD-4966-A804-EBF7824F5B01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36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86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1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77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0304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37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60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22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38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2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6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71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8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46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81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5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1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1FA7AC5-6045-4418-8E60-F48788734473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33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588" y="4054927"/>
            <a:ext cx="3536042" cy="2017538"/>
          </a:xfrm>
        </p:spPr>
        <p:txBody>
          <a:bodyPr>
            <a:normAutofit fontScale="77500" lnSpcReduction="20000"/>
          </a:bodyPr>
          <a:lstStyle/>
          <a:p>
            <a:r>
              <a:rPr lang="en-US" sz="3800" b="1" dirty="0">
                <a:solidFill>
                  <a:schemeClr val="tx1">
                    <a:lumMod val="95000"/>
                  </a:schemeClr>
                </a:solidFill>
              </a:rPr>
              <a:t>Group 7</a:t>
            </a:r>
          </a:p>
          <a:p>
            <a:r>
              <a:rPr lang="en-US" sz="2600" b="1" dirty="0">
                <a:solidFill>
                  <a:srgbClr val="51ADC8"/>
                </a:solidFill>
              </a:rPr>
              <a:t>Adam Kutchak (CPe)</a:t>
            </a:r>
          </a:p>
          <a:p>
            <a:r>
              <a:rPr lang="en-US" sz="2600" b="1" dirty="0">
                <a:solidFill>
                  <a:srgbClr val="51ADC8"/>
                </a:solidFill>
              </a:rPr>
              <a:t>Luis Brum (ee)</a:t>
            </a:r>
          </a:p>
          <a:p>
            <a:r>
              <a:rPr lang="en-US" sz="2600" b="1" dirty="0">
                <a:solidFill>
                  <a:srgbClr val="51ADC8"/>
                </a:solidFill>
              </a:rPr>
              <a:t>Jamie peck (cpe)</a:t>
            </a:r>
          </a:p>
          <a:p>
            <a:r>
              <a:rPr lang="en-US" sz="2600" b="1" dirty="0">
                <a:solidFill>
                  <a:srgbClr val="51ADC8"/>
                </a:solidFill>
              </a:rPr>
              <a:t>Greg Kelso (cpe)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fxuav_fu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88" y="1489503"/>
            <a:ext cx="8542223" cy="257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1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652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US" dirty="0"/>
              <a:t>Multirotor Flight Hardware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853248"/>
            <a:ext cx="8946541" cy="43951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Telemetry Radio: 3DR RADIO V2</a:t>
            </a:r>
          </a:p>
          <a:p>
            <a:pPr lvl="1"/>
            <a:r>
              <a:rPr lang="en-US" dirty="0"/>
              <a:t>Transmit Current: 100mA at 30 dBm</a:t>
            </a:r>
          </a:p>
          <a:p>
            <a:pPr lvl="1"/>
            <a:r>
              <a:rPr lang="en-US" dirty="0"/>
              <a:t>Operating Voltage: 3.7-6 V</a:t>
            </a:r>
          </a:p>
          <a:p>
            <a:pPr lvl="1"/>
            <a:r>
              <a:rPr lang="en-US" dirty="0"/>
              <a:t>Price: $29.99</a:t>
            </a:r>
          </a:p>
          <a:p>
            <a:r>
              <a:rPr lang="en-US" dirty="0"/>
              <a:t>Radio Controller: </a:t>
            </a:r>
            <a:r>
              <a:rPr lang="en-US" dirty="0" err="1"/>
              <a:t>Radiolink</a:t>
            </a:r>
            <a:r>
              <a:rPr lang="en-US" dirty="0"/>
              <a:t> AT10 Transmitter w/ Module &amp; 10ch R10D Receiver</a:t>
            </a:r>
          </a:p>
          <a:p>
            <a:pPr lvl="1"/>
            <a:r>
              <a:rPr lang="en-US" dirty="0"/>
              <a:t>Receiver Operating Voltage 4.5V-6V</a:t>
            </a:r>
          </a:p>
          <a:p>
            <a:pPr lvl="1"/>
            <a:r>
              <a:rPr lang="en-US" dirty="0"/>
              <a:t>2.4GHz 10 channels PPM </a:t>
            </a:r>
          </a:p>
          <a:p>
            <a:pPr lvl="1"/>
            <a:r>
              <a:rPr lang="en-US" dirty="0"/>
              <a:t>Frequency Hopping Spread Spectrum technology </a:t>
            </a:r>
          </a:p>
          <a:p>
            <a:pPr lvl="1"/>
            <a:r>
              <a:rPr lang="en-US" dirty="0"/>
              <a:t>Price: 119.99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731" y="1417983"/>
            <a:ext cx="3027660" cy="1899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212" y="4050823"/>
            <a:ext cx="3021179" cy="238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4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051" y="240683"/>
            <a:ext cx="9332776" cy="647213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US" dirty="0"/>
              <a:t>Flight Time Estimation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050" y="1046965"/>
            <a:ext cx="11506132" cy="565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35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4599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US" dirty="0"/>
              <a:t>Power Distribution Diagram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337" y="1298713"/>
            <a:ext cx="8729955" cy="545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14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797" y="280440"/>
            <a:ext cx="9080985" cy="726725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US" dirty="0"/>
              <a:t>PDB Schematic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7" y="1387843"/>
            <a:ext cx="10262893" cy="486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2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9187002" cy="872499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US" dirty="0"/>
              <a:t>PDB Schematic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1821795"/>
            <a:ext cx="8905875" cy="4657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7833" y="1821794"/>
            <a:ext cx="2095976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99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564" y="359953"/>
            <a:ext cx="9160498" cy="819491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US" dirty="0"/>
              <a:t>PDB Layout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376" y="1434098"/>
            <a:ext cx="6930246" cy="518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01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319" y="214178"/>
            <a:ext cx="9080985" cy="806239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US" dirty="0"/>
              <a:t>PDB Layout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232" y="1373772"/>
            <a:ext cx="7560857" cy="5277326"/>
          </a:xfrm>
          <a:prstGeom prst="rect">
            <a:avLst/>
          </a:prstGeom>
        </p:spPr>
      </p:pic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2529505"/>
              </p:ext>
            </p:extLst>
          </p:nvPr>
        </p:nvGraphicFramePr>
        <p:xfrm>
          <a:off x="0" y="1373768"/>
          <a:ext cx="4368800" cy="5277326"/>
        </p:xfrm>
        <a:graphic>
          <a:graphicData uri="http://schemas.openxmlformats.org/drawingml/2006/table">
            <a:tbl>
              <a:tblPr/>
              <a:tblGrid>
                <a:gridCol w="396363">
                  <a:extLst>
                    <a:ext uri="{9D8B030D-6E8A-4147-A177-3AD203B41FA5}">
                      <a16:colId xmlns:a16="http://schemas.microsoft.com/office/drawing/2014/main" val="1271823719"/>
                    </a:ext>
                  </a:extLst>
                </a:gridCol>
                <a:gridCol w="687029">
                  <a:extLst>
                    <a:ext uri="{9D8B030D-6E8A-4147-A177-3AD203B41FA5}">
                      <a16:colId xmlns:a16="http://schemas.microsoft.com/office/drawing/2014/main" val="1771282439"/>
                    </a:ext>
                  </a:extLst>
                </a:gridCol>
                <a:gridCol w="1330018">
                  <a:extLst>
                    <a:ext uri="{9D8B030D-6E8A-4147-A177-3AD203B41FA5}">
                      <a16:colId xmlns:a16="http://schemas.microsoft.com/office/drawing/2014/main" val="1958712710"/>
                    </a:ext>
                  </a:extLst>
                </a:gridCol>
                <a:gridCol w="1955390">
                  <a:extLst>
                    <a:ext uri="{9D8B030D-6E8A-4147-A177-3AD203B41FA5}">
                      <a16:colId xmlns:a16="http://schemas.microsoft.com/office/drawing/2014/main" val="999912875"/>
                    </a:ext>
                  </a:extLst>
                </a:gridCol>
              </a:tblGrid>
              <a:tr h="45794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VOLTAGE SENSE BREAKOUT BOARD</a:t>
                      </a:r>
                    </a:p>
                  </a:txBody>
                  <a:tcPr marL="8784" marR="8784" marT="8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20167"/>
                  </a:ext>
                </a:extLst>
              </a:tr>
              <a:tr h="4361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</a:t>
                      </a:r>
                    </a:p>
                  </a:txBody>
                  <a:tcPr marL="8784" marR="8784" marT="8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 REF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P/N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VALUE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007798"/>
                  </a:ext>
                </a:extLst>
              </a:tr>
              <a:tr h="4361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784" marR="8784" marT="8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R2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RG20P4.7KBCT-ND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RES SMD 4.7K OHM 0.1% 1/8W 0805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250824"/>
                  </a:ext>
                </a:extLst>
              </a:tr>
              <a:tr h="4361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784" marR="8784" marT="8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R3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311-10.0KCRCT-ND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RES SMD 10K OHM 1% 1/8W 0805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890555"/>
                  </a:ext>
                </a:extLst>
              </a:tr>
              <a:tr h="4361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784" marR="8784" marT="8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R4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311-1.00KCRCT-ND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RES SMD 1K OHM 1% 1/8W 0805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198248"/>
                  </a:ext>
                </a:extLst>
              </a:tr>
              <a:tr h="4361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784" marR="8784" marT="8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R5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YAG1967CT-ND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RES SMD 73.2K OHM 0.1% 1/8W 0805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744845"/>
                  </a:ext>
                </a:extLst>
              </a:tr>
              <a:tr h="4361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784" marR="8784" marT="8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R6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696-1680-1-ND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RES SMD 0.1 OHM 1% 3W 2512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47286"/>
                  </a:ext>
                </a:extLst>
              </a:tr>
              <a:tr h="4361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784" marR="8784" marT="8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R7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696-1680-1-ND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RES SMD 0.1 OHM 1% 3W 2513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580432"/>
                  </a:ext>
                </a:extLst>
              </a:tr>
              <a:tr h="4361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784" marR="8784" marT="8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C1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GRM43DR72J104KW01L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CAP CER 0.1UF 630V X7R 1812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906696"/>
                  </a:ext>
                </a:extLst>
              </a:tr>
              <a:tr h="4361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784" marR="8784" marT="8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C2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GRM43DR72J104KW01L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CAP CER 0.1UF 630V X7R 1812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32495"/>
                  </a:ext>
                </a:extLst>
              </a:tr>
              <a:tr h="4361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784" marR="8784" marT="8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IC1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INA169NA/250CT-ND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IC CURRENT MONITOR 0.5% SOT23-5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452030"/>
                  </a:ext>
                </a:extLst>
              </a:tr>
              <a:tr h="4579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784" marR="8784" marT="8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PixHawk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H3309-ND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CONN HEADER 6POS 1.25MM GOLD</a:t>
                      </a:r>
                    </a:p>
                  </a:txBody>
                  <a:tcPr marL="8784" marR="8784" marT="8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045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8383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60" y="346701"/>
            <a:ext cx="9067732" cy="713473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US" dirty="0"/>
              <a:t>PDB Layout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5146051"/>
              </p:ext>
            </p:extLst>
          </p:nvPr>
        </p:nvGraphicFramePr>
        <p:xfrm>
          <a:off x="232568" y="1467293"/>
          <a:ext cx="4851401" cy="5293218"/>
        </p:xfrm>
        <a:graphic>
          <a:graphicData uri="http://schemas.openxmlformats.org/drawingml/2006/table">
            <a:tbl>
              <a:tblPr/>
              <a:tblGrid>
                <a:gridCol w="428906">
                  <a:extLst>
                    <a:ext uri="{9D8B030D-6E8A-4147-A177-3AD203B41FA5}">
                      <a16:colId xmlns:a16="http://schemas.microsoft.com/office/drawing/2014/main" val="126634165"/>
                    </a:ext>
                  </a:extLst>
                </a:gridCol>
                <a:gridCol w="743437">
                  <a:extLst>
                    <a:ext uri="{9D8B030D-6E8A-4147-A177-3AD203B41FA5}">
                      <a16:colId xmlns:a16="http://schemas.microsoft.com/office/drawing/2014/main" val="610069393"/>
                    </a:ext>
                  </a:extLst>
                </a:gridCol>
                <a:gridCol w="1439217">
                  <a:extLst>
                    <a:ext uri="{9D8B030D-6E8A-4147-A177-3AD203B41FA5}">
                      <a16:colId xmlns:a16="http://schemas.microsoft.com/office/drawing/2014/main" val="2752922337"/>
                    </a:ext>
                  </a:extLst>
                </a:gridCol>
                <a:gridCol w="2239841">
                  <a:extLst>
                    <a:ext uri="{9D8B030D-6E8A-4147-A177-3AD203B41FA5}">
                      <a16:colId xmlns:a16="http://schemas.microsoft.com/office/drawing/2014/main" val="1190715526"/>
                    </a:ext>
                  </a:extLst>
                </a:gridCol>
              </a:tblGrid>
              <a:tr h="31860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DISTRIBUTION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853005"/>
                  </a:ext>
                </a:extLst>
              </a:tr>
              <a:tr h="3034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 REF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P/N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822115"/>
                  </a:ext>
                </a:extLst>
              </a:tr>
              <a:tr h="3034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GRM32ER7YA106KA12L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CAP CER 10UF 35V X7R 1210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040663"/>
                  </a:ext>
                </a:extLst>
              </a:tr>
              <a:tr h="3034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CBYP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CC0805KRX7R9BB153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CAP CER 0.015UF 50V X7R 0805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315492"/>
                  </a:ext>
                </a:extLst>
              </a:tr>
              <a:tr h="3034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FDD8647L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MOSFET N-CH 40V 14A DPAK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649715"/>
                  </a:ext>
                </a:extLst>
              </a:tr>
              <a:tr h="3034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CSD18532Q5B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MOSFET N-CH 60V 23A 8VSON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19628"/>
                  </a:ext>
                </a:extLst>
              </a:tr>
              <a:tr h="3034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XAL1010-562MEB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XAL1010 High Current 5.6 </a:t>
                      </a:r>
                      <a:r>
                        <a:rPr lang="en-US" sz="105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uH</a:t>
                      </a:r>
                      <a:r>
                        <a:rPr lang="en-US" sz="105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20 % 21.2 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733499"/>
                  </a:ext>
                </a:extLst>
              </a:tr>
              <a:tr h="3034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U1.2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LM3150MH/NOPB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IC REG CTRLR BUCK 14TSSOP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140275"/>
                  </a:ext>
                </a:extLst>
              </a:tr>
              <a:tr h="3034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ERJ-6NF2493V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RES SMD 249K OHM 1% 1/8W 0805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901644"/>
                  </a:ext>
                </a:extLst>
              </a:tr>
              <a:tr h="3034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CVCC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MK212B7225KG-T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CAP CER 2.2UF 16V X7R 0805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13431"/>
                  </a:ext>
                </a:extLst>
              </a:tr>
              <a:tr h="3034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RILIM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ERJ-6ENF1001V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RES SMD 1K OHM 1% 1/8W 0805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988831"/>
                  </a:ext>
                </a:extLst>
              </a:tr>
              <a:tr h="3034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EMK212B7474KD-T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CAP CER 0.47UF 16V X7R 0805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996871"/>
                  </a:ext>
                </a:extLst>
              </a:tr>
              <a:tr h="3034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CFF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08055C122KAT2A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CAP CER 1200PF 50V X7R 0805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606549"/>
                  </a:ext>
                </a:extLst>
              </a:tr>
              <a:tr h="3034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RFB2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ERJ-6ENF7322V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 SMD 73.2K OHM 1% 1/8W 0805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14455"/>
                  </a:ext>
                </a:extLst>
              </a:tr>
              <a:tr h="3034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RFB1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P10.0KCCT-ND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RES SMD 10K OHM 1% 1/8W 0805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415881"/>
                  </a:ext>
                </a:extLst>
              </a:tr>
              <a:tr h="3034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6SVPE220M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CAP ALUM POLY 220UF 20% 6.3V SMD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746797"/>
                  </a:ext>
                </a:extLst>
              </a:tr>
              <a:tr h="3186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CC0805KRX7R9BB153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CAP CER 0.015UF 50V X7R 0805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33025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278" y="1467294"/>
            <a:ext cx="6875721" cy="518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74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529" y="385052"/>
            <a:ext cx="8996493" cy="695692"/>
          </a:xfrm>
          <a:solidFill>
            <a:srgbClr val="92D050"/>
          </a:solidFill>
        </p:spPr>
        <p:txBody>
          <a:bodyPr/>
          <a:lstStyle/>
          <a:p>
            <a:r>
              <a:rPr lang="en-US" dirty="0"/>
              <a:t>Software Architecture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42859" y="1332562"/>
            <a:ext cx="2743200" cy="1417226"/>
            <a:chOff x="4066838" y="4270787"/>
            <a:chExt cx="2743200" cy="1417226"/>
          </a:xfrm>
        </p:grpSpPr>
        <p:sp>
          <p:nvSpPr>
            <p:cNvPr id="13" name="Rounded Rectangle 12"/>
            <p:cNvSpPr/>
            <p:nvPr/>
          </p:nvSpPr>
          <p:spPr>
            <a:xfrm>
              <a:off x="4375449" y="4270787"/>
              <a:ext cx="2046287" cy="141722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66838" y="4544715"/>
              <a:ext cx="2743200" cy="830997"/>
            </a:xfrm>
            <a:prstGeom prst="rect">
              <a:avLst/>
            </a:prstGeom>
          </p:spPr>
          <p:txBody>
            <a:bodyPr rtlCol="0" anchor="t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4A856C"/>
                  </a:solidFill>
                </a:rPr>
                <a:t>Raspberry </a:t>
              </a:r>
            </a:p>
            <a:p>
              <a:pPr algn="ctr"/>
              <a:r>
                <a:rPr lang="en-US" sz="2400" b="1" dirty="0">
                  <a:solidFill>
                    <a:srgbClr val="4A856C"/>
                  </a:solidFill>
                </a:rPr>
                <a:t>Pi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1529" y="3928460"/>
            <a:ext cx="2743200" cy="1417226"/>
            <a:chOff x="4026992" y="1846620"/>
            <a:chExt cx="2743200" cy="1417226"/>
          </a:xfrm>
        </p:grpSpPr>
        <p:sp>
          <p:nvSpPr>
            <p:cNvPr id="12" name="Rounded Rectangle 11"/>
            <p:cNvSpPr/>
            <p:nvPr/>
          </p:nvSpPr>
          <p:spPr>
            <a:xfrm>
              <a:off x="4375449" y="1846620"/>
              <a:ext cx="2046287" cy="141722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26992" y="2294308"/>
              <a:ext cx="2743200" cy="461665"/>
            </a:xfrm>
            <a:prstGeom prst="rect">
              <a:avLst/>
            </a:prstGeom>
          </p:spPr>
          <p:txBody>
            <a:bodyPr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4A856C"/>
                  </a:solidFill>
                </a:rPr>
                <a:t>Pixhawk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907202" y="3898369"/>
            <a:ext cx="2743200" cy="1417226"/>
            <a:chOff x="408000" y="3972528"/>
            <a:chExt cx="2743200" cy="1417226"/>
          </a:xfrm>
        </p:grpSpPr>
        <p:sp>
          <p:nvSpPr>
            <p:cNvPr id="10" name="Rounded Rectangle 9"/>
            <p:cNvSpPr/>
            <p:nvPr/>
          </p:nvSpPr>
          <p:spPr>
            <a:xfrm>
              <a:off x="784842" y="3972528"/>
              <a:ext cx="2046287" cy="141722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8000" y="4294289"/>
              <a:ext cx="2743200" cy="830997"/>
            </a:xfrm>
            <a:prstGeom prst="rect">
              <a:avLst/>
            </a:prstGeom>
          </p:spPr>
          <p:txBody>
            <a:bodyPr rtlCol="0" anchor="t">
              <a:spAutoFit/>
            </a:bodyPr>
            <a:lstStyle/>
            <a:p>
              <a:pPr algn="ctr"/>
              <a:r>
                <a:rPr lang="en-US" sz="2400" b="1">
                  <a:solidFill>
                    <a:srgbClr val="4A856C"/>
                  </a:solidFill>
                </a:rPr>
                <a:t>Servo</a:t>
              </a:r>
            </a:p>
            <a:p>
              <a:pPr algn="ctr"/>
              <a:r>
                <a:rPr lang="en-US" sz="2400" b="1" dirty="0">
                  <a:solidFill>
                    <a:srgbClr val="4A856C"/>
                  </a:solidFill>
                </a:rPr>
                <a:t>Control</a:t>
              </a:r>
            </a:p>
          </p:txBody>
        </p:sp>
      </p:grpSp>
      <p:sp>
        <p:nvSpPr>
          <p:cNvPr id="19" name="Left-Right Arrow 18"/>
          <p:cNvSpPr/>
          <p:nvPr/>
        </p:nvSpPr>
        <p:spPr>
          <a:xfrm rot="2594848">
            <a:off x="6900275" y="3040117"/>
            <a:ext cx="1216152" cy="484632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C5654"/>
              </a:solidFill>
            </a:endParaRPr>
          </a:p>
        </p:txBody>
      </p:sp>
      <p:sp>
        <p:nvSpPr>
          <p:cNvPr id="20" name="Left-Right Arrow 19"/>
          <p:cNvSpPr/>
          <p:nvPr/>
        </p:nvSpPr>
        <p:spPr>
          <a:xfrm rot="19050580">
            <a:off x="3030154" y="3043827"/>
            <a:ext cx="1216152" cy="484632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C5654"/>
              </a:solidFill>
            </a:endParaRPr>
          </a:p>
        </p:txBody>
      </p:sp>
      <p:sp>
        <p:nvSpPr>
          <p:cNvPr id="21" name="Up-Down Arrow 20"/>
          <p:cNvSpPr/>
          <p:nvPr/>
        </p:nvSpPr>
        <p:spPr>
          <a:xfrm>
            <a:off x="5332235" y="2901015"/>
            <a:ext cx="484188" cy="908742"/>
          </a:xfrm>
          <a:prstGeom prst="up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951920" y="4242909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33898" y="2895567"/>
            <a:ext cx="1708322" cy="646331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en-US"/>
              <a:t>C++/</a:t>
            </a:r>
            <a:endParaRPr lang="en-US" dirty="0"/>
          </a:p>
          <a:p>
            <a:pPr algn="ctr"/>
            <a:r>
              <a:rPr lang="en-US"/>
              <a:t>OpenCV 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548549" y="2693866"/>
            <a:ext cx="2743200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dirty="0"/>
              <a:t>MAVLink via</a:t>
            </a:r>
          </a:p>
          <a:p>
            <a:pPr algn="ctr"/>
            <a:r>
              <a:rPr lang="en-US" dirty="0"/>
              <a:t>USB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99404" y="2812964"/>
            <a:ext cx="2743200" cy="369332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r>
              <a:rPr lang="en-US"/>
              <a:t>GPIO Pins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572822" y="3931506"/>
            <a:ext cx="2046287" cy="1417226"/>
            <a:chOff x="8205789" y="4270787"/>
            <a:chExt cx="2046287" cy="1417226"/>
          </a:xfrm>
        </p:grpSpPr>
        <p:sp>
          <p:nvSpPr>
            <p:cNvPr id="28" name="Rounded Rectangle 10"/>
            <p:cNvSpPr/>
            <p:nvPr/>
          </p:nvSpPr>
          <p:spPr>
            <a:xfrm>
              <a:off x="8205789" y="4270787"/>
              <a:ext cx="2046287" cy="141722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entury Gothic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368899" y="4559412"/>
              <a:ext cx="1748452" cy="830997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4A856C"/>
                  </a:solidFill>
                </a:rPr>
                <a:t>Fire Detection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557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9298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MavLink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378226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MAVProxy is a command-line ground control station written in Python</a:t>
            </a:r>
          </a:p>
          <a:p>
            <a:r>
              <a:rPr lang="en-US" dirty="0" err="1"/>
              <a:t>MAVLink</a:t>
            </a:r>
            <a:r>
              <a:rPr lang="en-US" dirty="0"/>
              <a:t> (Micro Air Vehicle Communication Protocol) is a protocol for communicating to UAVs.</a:t>
            </a:r>
          </a:p>
          <a:p>
            <a:r>
              <a:rPr lang="en-US" dirty="0"/>
              <a:t>Each </a:t>
            </a:r>
            <a:r>
              <a:rPr lang="en-US" dirty="0" err="1"/>
              <a:t>MAVLink</a:t>
            </a:r>
            <a:r>
              <a:rPr lang="en-US" dirty="0"/>
              <a:t> command sent to the </a:t>
            </a:r>
            <a:r>
              <a:rPr lang="en-US" dirty="0" err="1"/>
              <a:t>Pixhawk</a:t>
            </a:r>
            <a:r>
              <a:rPr lang="en-US" dirty="0"/>
              <a:t> via USB/Serial/Wi-Fi from MAVProxy.</a:t>
            </a:r>
          </a:p>
          <a:p>
            <a:r>
              <a:rPr lang="en-US" dirty="0"/>
              <a:t>DroneKit-Python is an API that allows developers to create applications that run on single-board computers and communicate with the </a:t>
            </a:r>
            <a:r>
              <a:rPr lang="en-US" dirty="0" err="1"/>
              <a:t>ArduPilot</a:t>
            </a:r>
            <a:r>
              <a:rPr lang="en-US" dirty="0"/>
              <a:t> flight controller.</a:t>
            </a:r>
          </a:p>
        </p:txBody>
      </p:sp>
    </p:spTree>
    <p:extLst>
      <p:ext uri="{BB962C8B-B14F-4D97-AF65-F5344CB8AC3E}">
        <p14:creationId xmlns:p14="http://schemas.microsoft.com/office/powerpoint/2010/main" val="962322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79734"/>
          </a:xfrm>
          <a:solidFill>
            <a:srgbClr val="92D050"/>
          </a:solidFill>
        </p:spPr>
        <p:txBody>
          <a:bodyPr/>
          <a:lstStyle/>
          <a:p>
            <a:r>
              <a:rPr lang="en-US" dirty="0"/>
              <a:t>Introduction &amp;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8783" y="1643270"/>
            <a:ext cx="8560347" cy="397565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The Fire Extinguishing Unmanned Aerial Vehicle or FXUAV for short, is </a:t>
            </a:r>
            <a:r>
              <a:rPr lang="en-US"/>
              <a:t>a vehicle that seeks </a:t>
            </a:r>
            <a:r>
              <a:rPr lang="en-US" dirty="0"/>
              <a:t>autonomously</a:t>
            </a:r>
            <a:r>
              <a:rPr lang="en-US"/>
              <a:t>, </a:t>
            </a:r>
            <a:r>
              <a:rPr lang="en-US" dirty="0"/>
              <a:t>in a predetermined flight grid,</a:t>
            </a:r>
            <a:r>
              <a:rPr lang="en-US"/>
              <a:t> to </a:t>
            </a:r>
            <a:r>
              <a:rPr lang="en-US" dirty="0"/>
              <a:t>detect</a:t>
            </a:r>
            <a:r>
              <a:rPr lang="en-US"/>
              <a:t> </a:t>
            </a:r>
            <a:r>
              <a:rPr lang="en-US" dirty="0"/>
              <a:t>and</a:t>
            </a:r>
            <a:r>
              <a:rPr lang="en-US"/>
              <a:t> extinguish fires.</a:t>
            </a:r>
            <a:endParaRPr lang="en-US" dirty="0"/>
          </a:p>
          <a:p>
            <a:r>
              <a:rPr lang="en-US" dirty="0"/>
              <a:t>Using an imaging processing </a:t>
            </a:r>
            <a:r>
              <a:rPr lang="en-US"/>
              <a:t>algorithm </a:t>
            </a:r>
            <a:r>
              <a:rPr lang="en-US" dirty="0"/>
              <a:t>HD</a:t>
            </a:r>
            <a:r>
              <a:rPr lang="en-US"/>
              <a:t> camera, </a:t>
            </a:r>
            <a:r>
              <a:rPr lang="en-US" dirty="0"/>
              <a:t>a scripted guiding system, and a payload </a:t>
            </a:r>
            <a:r>
              <a:rPr lang="en-US"/>
              <a:t>release mechanism, </a:t>
            </a:r>
            <a:r>
              <a:rPr lang="en-US" dirty="0"/>
              <a:t>the </a:t>
            </a:r>
            <a:r>
              <a:rPr lang="en-US"/>
              <a:t>FXUAV </a:t>
            </a:r>
            <a:r>
              <a:rPr lang="en-US" dirty="0"/>
              <a:t>flies</a:t>
            </a:r>
            <a:r>
              <a:rPr lang="en-US"/>
              <a:t> </a:t>
            </a:r>
            <a:r>
              <a:rPr lang="en-US" dirty="0"/>
              <a:t>a specified path, </a:t>
            </a:r>
            <a:r>
              <a:rPr lang="en-US"/>
              <a:t>detects the </a:t>
            </a:r>
            <a:r>
              <a:rPr lang="en-US" dirty="0"/>
              <a:t>presence of a flame, </a:t>
            </a:r>
            <a:r>
              <a:rPr lang="en-US"/>
              <a:t>and </a:t>
            </a:r>
            <a:r>
              <a:rPr lang="en-US" dirty="0"/>
              <a:t>drops</a:t>
            </a:r>
            <a:r>
              <a:rPr lang="en-US"/>
              <a:t> </a:t>
            </a:r>
            <a:r>
              <a:rPr lang="en-US" dirty="0"/>
              <a:t>a suppressant over </a:t>
            </a:r>
            <a:r>
              <a:rPr lang="en-US"/>
              <a:t>the flames. 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FFFFFF"/>
                </a:solidFill>
              </a:rPr>
              <a:t>Facilitate </a:t>
            </a:r>
            <a:r>
              <a:rPr lang="en-US" dirty="0">
                <a:solidFill>
                  <a:srgbClr val="FFFFFF"/>
                </a:solidFill>
              </a:rPr>
              <a:t>a drive towards reducing the number of fatalities, injuries, and losses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FFFFFF"/>
                </a:solidFill>
              </a:rPr>
              <a:t>Effectively </a:t>
            </a:r>
            <a:r>
              <a:rPr lang="en-US" dirty="0">
                <a:solidFill>
                  <a:srgbClr val="FFFFFF"/>
                </a:solidFill>
              </a:rPr>
              <a:t>reduce the number of deaths due to structure collapse and smoke inhalation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FFFFFF"/>
                </a:solidFill>
              </a:rPr>
              <a:t>Satisfy </a:t>
            </a:r>
            <a:r>
              <a:rPr lang="en-US" dirty="0">
                <a:solidFill>
                  <a:srgbClr val="FFFFFF"/>
                </a:solidFill>
              </a:rPr>
              <a:t>UCF senior design requirements</a:t>
            </a:r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13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29" y="174423"/>
            <a:ext cx="9404723" cy="752179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Structure of a </a:t>
            </a:r>
            <a:r>
              <a:rPr lang="en-US" dirty="0" err="1"/>
              <a:t>MAVLink</a:t>
            </a:r>
            <a:r>
              <a:rPr lang="en-US" dirty="0"/>
              <a:t> Packet</a:t>
            </a:r>
          </a:p>
        </p:txBody>
      </p:sp>
      <p:pic>
        <p:nvPicPr>
          <p:cNvPr id="4" name="Picture 3" descr="MAVLinkPacke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49" y="1042719"/>
            <a:ext cx="4286257" cy="1050701"/>
          </a:xfrm>
          <a:prstGeom prst="rect">
            <a:avLst/>
          </a:prstGeo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8341509"/>
              </p:ext>
            </p:extLst>
          </p:nvPr>
        </p:nvGraphicFramePr>
        <p:xfrm>
          <a:off x="645149" y="2209537"/>
          <a:ext cx="10619199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141">
                  <a:extLst>
                    <a:ext uri="{9D8B030D-6E8A-4147-A177-3AD203B41FA5}">
                      <a16:colId xmlns:a16="http://schemas.microsoft.com/office/drawing/2014/main" val="3494855919"/>
                    </a:ext>
                  </a:extLst>
                </a:gridCol>
                <a:gridCol w="1941743">
                  <a:extLst>
                    <a:ext uri="{9D8B030D-6E8A-4147-A177-3AD203B41FA5}">
                      <a16:colId xmlns:a16="http://schemas.microsoft.com/office/drawing/2014/main" val="3724524588"/>
                    </a:ext>
                  </a:extLst>
                </a:gridCol>
                <a:gridCol w="1217074">
                  <a:extLst>
                    <a:ext uri="{9D8B030D-6E8A-4147-A177-3AD203B41FA5}">
                      <a16:colId xmlns:a16="http://schemas.microsoft.com/office/drawing/2014/main" val="3048851681"/>
                    </a:ext>
                  </a:extLst>
                </a:gridCol>
                <a:gridCol w="6113241">
                  <a:extLst>
                    <a:ext uri="{9D8B030D-6E8A-4147-A177-3AD203B41FA5}">
                      <a16:colId xmlns:a16="http://schemas.microsoft.com/office/drawing/2014/main" val="1695646406"/>
                    </a:ext>
                  </a:extLst>
                </a:gridCol>
              </a:tblGrid>
              <a:tr h="4477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Byte Index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Content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Value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Explanation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813966"/>
                  </a:ext>
                </a:extLst>
              </a:tr>
              <a:tr h="28047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Packet start sign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0xFE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Indicates start of a new packet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743855"/>
                  </a:ext>
                </a:extLst>
              </a:tr>
              <a:tr h="28047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Payload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0 - 255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Indicates length of following payload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546220"/>
                  </a:ext>
                </a:extLst>
              </a:tr>
              <a:tr h="47680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Packet sequence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0 -255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Each component counts up its send sequence. Allows to detect packet loss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826194"/>
                  </a:ext>
                </a:extLst>
              </a:tr>
              <a:tr h="47680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System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1 -255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ID of the SENDING system. Allows to differentiate between MAVs on the same network.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346736"/>
                  </a:ext>
                </a:extLst>
              </a:tr>
              <a:tr h="511705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Component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0 - 255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ID of the SENDING component. Allows to differentiate between different components of the same system (MCU and Autopilot)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767642"/>
                  </a:ext>
                </a:extLst>
              </a:tr>
              <a:tr h="47680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Message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0 - 255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ID of the message – defines what the payload "means" and how it should be decoded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365235"/>
                  </a:ext>
                </a:extLst>
              </a:tr>
              <a:tr h="47680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6 to (n+6)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(0 – 255)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Data of the message, depends on the message 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94288"/>
                  </a:ext>
                </a:extLst>
              </a:tr>
              <a:tr h="47680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(n+7) to(n+8)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Checksum (low byte, high byte)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1..(n+6) bytes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ITU X.25/SAE AS-4 hash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016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9693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226759" cy="726725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Automated Grid Search</a:t>
            </a:r>
          </a:p>
        </p:txBody>
      </p:sp>
      <p:pic>
        <p:nvPicPr>
          <p:cNvPr id="4" name="Content Placeholder 3" descr="Screen Shot 2016-07-26 at 1.29.49 AM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44427" y="1743075"/>
            <a:ext cx="4394843" cy="4647068"/>
          </a:xfrm>
        </p:spPr>
      </p:pic>
      <p:pic>
        <p:nvPicPr>
          <p:cNvPr id="6" name="Picture 5" descr="gridSquar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11" y="1362075"/>
            <a:ext cx="5249483" cy="526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6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" y="247650"/>
            <a:ext cx="5074474" cy="1400530"/>
          </a:xfrm>
          <a:solidFill>
            <a:srgbClr val="92D050"/>
          </a:solidFill>
        </p:spPr>
        <p:txBody>
          <a:bodyPr/>
          <a:lstStyle/>
          <a:p>
            <a:r>
              <a:rPr lang="en-US" sz="3600" dirty="0"/>
              <a:t>Image Processing Module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6575" y="1785937"/>
            <a:ext cx="7282342" cy="39617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The Raspberry Pi will receive </a:t>
            </a:r>
            <a:r>
              <a:rPr lang="en-US" dirty="0"/>
              <a:t>video </a:t>
            </a:r>
            <a:r>
              <a:rPr lang="en-US"/>
              <a:t>streams </a:t>
            </a:r>
            <a:r>
              <a:rPr lang="en-US" dirty="0"/>
              <a:t>from </a:t>
            </a:r>
            <a:r>
              <a:rPr lang="en-US"/>
              <a:t>the Logitech C270</a:t>
            </a:r>
            <a:endParaRPr lang="en-US" dirty="0"/>
          </a:p>
          <a:p>
            <a:r>
              <a:rPr lang="en-US"/>
              <a:t>Once the object is detected the Raspberry Pi will </a:t>
            </a:r>
            <a:r>
              <a:rPr lang="en-US" dirty="0"/>
              <a:t>signal </a:t>
            </a:r>
            <a:r>
              <a:rPr lang="en-US"/>
              <a:t>the servo to release </a:t>
            </a:r>
            <a:r>
              <a:rPr lang="en-US" dirty="0"/>
              <a:t>the </a:t>
            </a:r>
            <a:r>
              <a:rPr lang="en-US"/>
              <a:t>fire suppressant 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917" y="1648180"/>
            <a:ext cx="3457501" cy="3366514"/>
          </a:xfrm>
          <a:prstGeom prst="rect">
            <a:avLst/>
          </a:prstGeom>
        </p:spPr>
      </p:pic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314759"/>
              </p:ext>
            </p:extLst>
          </p:nvPr>
        </p:nvGraphicFramePr>
        <p:xfrm>
          <a:off x="536575" y="3971404"/>
          <a:ext cx="6771864" cy="231579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57288">
                  <a:extLst>
                    <a:ext uri="{9D8B030D-6E8A-4147-A177-3AD203B41FA5}">
                      <a16:colId xmlns:a16="http://schemas.microsoft.com/office/drawing/2014/main" val="282636084"/>
                    </a:ext>
                  </a:extLst>
                </a:gridCol>
                <a:gridCol w="2257288">
                  <a:extLst>
                    <a:ext uri="{9D8B030D-6E8A-4147-A177-3AD203B41FA5}">
                      <a16:colId xmlns:a16="http://schemas.microsoft.com/office/drawing/2014/main" val="563367228"/>
                    </a:ext>
                  </a:extLst>
                </a:gridCol>
                <a:gridCol w="2257288">
                  <a:extLst>
                    <a:ext uri="{9D8B030D-6E8A-4147-A177-3AD203B41FA5}">
                      <a16:colId xmlns:a16="http://schemas.microsoft.com/office/drawing/2014/main" val="2424366526"/>
                    </a:ext>
                  </a:extLst>
                </a:gridCol>
              </a:tblGrid>
              <a:tr h="71035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GoPro HERO4 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Logitech HD C270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034971"/>
                  </a:ext>
                </a:extLst>
              </a:tr>
              <a:tr h="588823">
                <a:tc>
                  <a:txBody>
                    <a:bodyPr/>
                    <a:lstStyle/>
                    <a:p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5.4oz (152g)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4.48oz (127g)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12846"/>
                  </a:ext>
                </a:extLst>
              </a:tr>
              <a:tr h="518640">
                <a:tc>
                  <a:txBody>
                    <a:bodyPr/>
                    <a:lstStyle/>
                    <a:p>
                      <a:r>
                        <a:rPr lang="en-US" dirty="0"/>
                        <a:t>Cost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$499.00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$39.99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423593"/>
                  </a:ext>
                </a:extLst>
              </a:tr>
              <a:tr h="497976">
                <a:tc>
                  <a:txBody>
                    <a:bodyPr/>
                    <a:lstStyle/>
                    <a:p>
                      <a:r>
                        <a:rPr lang="en-US" dirty="0"/>
                        <a:t>Image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1080 x 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1080 x 720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470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3944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77" y="260211"/>
            <a:ext cx="9404723" cy="826467"/>
          </a:xfrm>
          <a:prstGeom prst="rect">
            <a:avLst/>
          </a:prstGeom>
          <a:solidFill>
            <a:srgbClr val="92D050"/>
          </a:solidFill>
        </p:spPr>
        <p:txBody>
          <a:bodyPr/>
          <a:lstStyle/>
          <a:p>
            <a:r>
              <a:rPr lang="en-US" dirty="0"/>
              <a:t>Camera Attachment </a:t>
            </a:r>
          </a:p>
        </p:txBody>
      </p:sp>
      <p:pic>
        <p:nvPicPr>
          <p:cNvPr id="3" name="Picture 2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970" y="2218911"/>
            <a:ext cx="6927956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387404"/>
            <a:ext cx="9404723" cy="788253"/>
          </a:xfrm>
          <a:solidFill>
            <a:srgbClr val="92D050"/>
          </a:solidFill>
        </p:spPr>
        <p:txBody>
          <a:bodyPr/>
          <a:lstStyle/>
          <a:p>
            <a:r>
              <a:rPr lang="en-US" dirty="0"/>
              <a:t>Image Processing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47106"/>
              </p:ext>
            </p:extLst>
          </p:nvPr>
        </p:nvGraphicFramePr>
        <p:xfrm>
          <a:off x="574766" y="1175657"/>
          <a:ext cx="10881360" cy="5394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1449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9" y="1076056"/>
            <a:ext cx="7814091" cy="595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9" y="460246"/>
            <a:ext cx="8892109" cy="281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9" y="2058918"/>
            <a:ext cx="8602348" cy="124872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918857" y="2259874"/>
            <a:ext cx="8008842" cy="13685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11680" y="2259874"/>
            <a:ext cx="5596693" cy="43769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373" y="3628439"/>
            <a:ext cx="4319326" cy="300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32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" y="354370"/>
            <a:ext cx="10058400" cy="5655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85" y="4252262"/>
            <a:ext cx="2773866" cy="251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73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03" y="384971"/>
            <a:ext cx="10119174" cy="5689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16" y="4251188"/>
            <a:ext cx="2773866" cy="251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47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25508"/>
          </a:xfrm>
          <a:solidFill>
            <a:srgbClr val="FF0000"/>
          </a:solidFill>
          <a:ln>
            <a:noFill/>
          </a:ln>
        </p:spPr>
        <p:txBody>
          <a:bodyPr/>
          <a:lstStyle/>
          <a:p>
            <a:r>
              <a:rPr lang="en-US" dirty="0"/>
              <a:t>Fire Extinguisher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828800"/>
            <a:ext cx="5480530" cy="4081346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Designed on </a:t>
            </a:r>
            <a:r>
              <a:rPr lang="en-US" dirty="0" err="1"/>
              <a:t>SketchUp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3D Printed Battery Section.</a:t>
            </a:r>
          </a:p>
          <a:p>
            <a:pPr lvl="1"/>
            <a:r>
              <a:rPr lang="en-US" dirty="0"/>
              <a:t>Handmade container section.</a:t>
            </a:r>
          </a:p>
          <a:p>
            <a:pPr lvl="1"/>
            <a:r>
              <a:rPr lang="en-US" dirty="0"/>
              <a:t>Lid Controlled by Servo Motor.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530" y="1503952"/>
            <a:ext cx="5781675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64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25508"/>
          </a:xfrm>
          <a:solidFill>
            <a:srgbClr val="FF0000"/>
          </a:solidFill>
          <a:ln>
            <a:noFill/>
          </a:ln>
        </p:spPr>
        <p:txBody>
          <a:bodyPr/>
          <a:lstStyle/>
          <a:p>
            <a:r>
              <a:rPr lang="en-US" dirty="0"/>
              <a:t>Servo Control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38226" y="1828800"/>
            <a:ext cx="6321580" cy="4081346"/>
          </a:xfrm>
        </p:spPr>
        <p:txBody>
          <a:bodyPr>
            <a:normAutofit fontScale="47500" lnSpcReduction="20000"/>
          </a:bodyPr>
          <a:lstStyle/>
          <a:p>
            <a:r>
              <a:rPr lang="en-US" sz="4200" dirty="0"/>
              <a:t>The fire suppression will be made up of a spring loaded door mechanism that is populated with Sodium Bicarbonate (baking soda), something often used in fire extinguishers. </a:t>
            </a:r>
          </a:p>
          <a:p>
            <a:r>
              <a:rPr lang="en-US" sz="4200" dirty="0"/>
              <a:t>Once the drone has detected a fire, a signal will be sent to release the contents and extinguish the fire.</a:t>
            </a:r>
          </a:p>
          <a:p>
            <a:r>
              <a:rPr lang="en-US" sz="4200" dirty="0"/>
              <a:t>The servo is controlled by pulse width modulation (PWM). </a:t>
            </a:r>
          </a:p>
          <a:p>
            <a:r>
              <a:rPr lang="en-US" sz="4200" dirty="0"/>
              <a:t>This allows us to vary the length of time that the signal output is high. </a:t>
            </a:r>
          </a:p>
          <a:p>
            <a:r>
              <a:rPr lang="en-US" sz="4200" dirty="0"/>
              <a:t>The duty cycle is the percentage of time the digital signal is on.</a:t>
            </a:r>
          </a:p>
          <a:p>
            <a:pPr lvl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780" y="1828800"/>
            <a:ext cx="3513939" cy="229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46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25508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US" dirty="0"/>
              <a:t>Specifications and Requirements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2555815"/>
              </p:ext>
            </p:extLst>
          </p:nvPr>
        </p:nvGraphicFramePr>
        <p:xfrm>
          <a:off x="1560858" y="2257010"/>
          <a:ext cx="9002868" cy="2579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6143">
                  <a:extLst>
                    <a:ext uri="{9D8B030D-6E8A-4147-A177-3AD203B41FA5}">
                      <a16:colId xmlns:a16="http://schemas.microsoft.com/office/drawing/2014/main" val="2064182229"/>
                    </a:ext>
                  </a:extLst>
                </a:gridCol>
                <a:gridCol w="3732283">
                  <a:extLst>
                    <a:ext uri="{9D8B030D-6E8A-4147-A177-3AD203B41FA5}">
                      <a16:colId xmlns:a16="http://schemas.microsoft.com/office/drawing/2014/main" val="407265028"/>
                    </a:ext>
                  </a:extLst>
                </a:gridCol>
                <a:gridCol w="2454442">
                  <a:extLst>
                    <a:ext uri="{9D8B030D-6E8A-4147-A177-3AD203B41FA5}">
                      <a16:colId xmlns:a16="http://schemas.microsoft.com/office/drawing/2014/main" val="4141191082"/>
                    </a:ext>
                  </a:extLst>
                </a:gridCol>
              </a:tblGrid>
              <a:tr h="5159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999564"/>
                  </a:ext>
                </a:extLst>
              </a:tr>
              <a:tr h="5159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Quadcopter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Thrust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 lb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175924"/>
                  </a:ext>
                </a:extLst>
              </a:tr>
              <a:tr h="5159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Quadcopter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Flight-time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770874"/>
                  </a:ext>
                </a:extLst>
              </a:tr>
              <a:tr h="5159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Extinguisher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1lb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386440"/>
                  </a:ext>
                </a:extLst>
              </a:tr>
              <a:tr h="5159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Fire Detection/Tracking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  <a:r>
                        <a:rPr lang="en-US" baseline="0" dirty="0"/>
                        <a:t> sq. meter </a:t>
                      </a:r>
                      <a:r>
                        <a:rPr lang="en-US" dirty="0"/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348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8900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9403742" cy="872499"/>
          </a:xfrm>
          <a:solidFill>
            <a:srgbClr val="FF0000"/>
          </a:solidFill>
        </p:spPr>
        <p:txBody>
          <a:bodyPr/>
          <a:lstStyle/>
          <a:p>
            <a:r>
              <a:rPr lang="en-US" dirty="0"/>
              <a:t>Servo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angle of the rotation is determined by the width of the pulse (not the duty cycle) which is somewhere between 1ms and 2 </a:t>
            </a:r>
            <a:r>
              <a:rPr lang="en-US" dirty="0" err="1"/>
              <a:t>ms.</a:t>
            </a:r>
            <a:endParaRPr lang="en-US" dirty="0"/>
          </a:p>
          <a:p>
            <a:r>
              <a:rPr lang="en-US" dirty="0"/>
              <a:t>For example, setting the signal high for 1.5ms will turn the motor to 90 degrees. (halfway between 0 and 180 degrees, and halfway between 1 and 2 </a:t>
            </a:r>
            <a:r>
              <a:rPr lang="en-US" dirty="0" err="1"/>
              <a:t>ms</a:t>
            </a:r>
            <a:r>
              <a:rPr lang="en-US" dirty="0"/>
              <a:t>).</a:t>
            </a:r>
          </a:p>
          <a:p>
            <a:r>
              <a:rPr lang="en-US" dirty="0"/>
              <a:t>This is done using the </a:t>
            </a:r>
            <a:r>
              <a:rPr lang="en-US" dirty="0" err="1"/>
              <a:t>time.sleep</a:t>
            </a:r>
            <a:r>
              <a:rPr lang="en-US"/>
              <a:t>() function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495" y="4300537"/>
            <a:ext cx="3122735" cy="209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35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240011" cy="899004"/>
          </a:xfrm>
          <a:solidFill>
            <a:srgbClr val="FF0000"/>
          </a:solidFill>
        </p:spPr>
        <p:txBody>
          <a:bodyPr/>
          <a:lstStyle/>
          <a:p>
            <a:r>
              <a:rPr lang="en-US" dirty="0"/>
              <a:t>Servo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Using </a:t>
            </a:r>
            <a:r>
              <a:rPr lang="EN-US" dirty="0"/>
              <a:t>PWM</a:t>
            </a:r>
            <a:r>
              <a:rPr lang="EN-US"/>
              <a:t> and a continuously rotating servo, we’re able to effectively rotate to 180 degrees, pause, and then rotate to 0 degrees.</a:t>
            </a:r>
          </a:p>
          <a:p>
            <a:r>
              <a:rPr lang="EN-US"/>
              <a:t>From 0-180 degrees opens the fire extinguishing container.</a:t>
            </a:r>
            <a:endParaRPr lang="EN-US" dirty="0"/>
          </a:p>
          <a:p>
            <a:r>
              <a:rPr lang="EN-US"/>
              <a:t>From 180-0 degrees closes the fire extinguishing container.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135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687602"/>
              </p:ext>
            </p:extLst>
          </p:nvPr>
        </p:nvGraphicFramePr>
        <p:xfrm>
          <a:off x="1352550" y="1238250"/>
          <a:ext cx="8922836" cy="5036088"/>
        </p:xfrm>
        <a:graphic>
          <a:graphicData uri="http://schemas.openxmlformats.org/drawingml/2006/table">
            <a:tbl>
              <a:tblPr bandRow="1">
                <a:tableStyleId>{125E5076-3810-47DD-B79F-674D7AD40C01}</a:tableStyleId>
              </a:tblPr>
              <a:tblGrid>
                <a:gridCol w="1817614">
                  <a:extLst>
                    <a:ext uri="{9D8B030D-6E8A-4147-A177-3AD203B41FA5}">
                      <a16:colId xmlns:a16="http://schemas.microsoft.com/office/drawing/2014/main" val="892724132"/>
                    </a:ext>
                  </a:extLst>
                </a:gridCol>
                <a:gridCol w="2313330">
                  <a:extLst>
                    <a:ext uri="{9D8B030D-6E8A-4147-A177-3AD203B41FA5}">
                      <a16:colId xmlns:a16="http://schemas.microsoft.com/office/drawing/2014/main" val="4250482753"/>
                    </a:ext>
                  </a:extLst>
                </a:gridCol>
                <a:gridCol w="2395946">
                  <a:extLst>
                    <a:ext uri="{9D8B030D-6E8A-4147-A177-3AD203B41FA5}">
                      <a16:colId xmlns:a16="http://schemas.microsoft.com/office/drawing/2014/main" val="2969588462"/>
                    </a:ext>
                  </a:extLst>
                </a:gridCol>
                <a:gridCol w="2395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478">
                <a:tc>
                  <a:txBody>
                    <a:bodyPr/>
                    <a:lstStyle/>
                    <a:p>
                      <a:pPr marL="228600" marR="0" algn="l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Raspberry</a:t>
                      </a:r>
                      <a:r>
                        <a:rPr lang="en-US" sz="1400" b="1" baseline="0" dirty="0">
                          <a:effectLst/>
                        </a:rPr>
                        <a:t> Pi 2 B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BeagleBone</a:t>
                      </a:r>
                      <a:r>
                        <a:rPr lang="en-US" sz="1400" b="1" dirty="0">
                          <a:effectLst/>
                        </a:rPr>
                        <a:t> Black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Odroid</a:t>
                      </a:r>
                      <a:r>
                        <a:rPr lang="en-US" sz="1400" b="1" dirty="0">
                          <a:effectLst/>
                        </a:rPr>
                        <a:t> XU4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2562022"/>
                  </a:ext>
                </a:extLst>
              </a:tr>
              <a:tr h="328887">
                <a:tc>
                  <a:txBody>
                    <a:bodyPr/>
                    <a:lstStyle/>
                    <a:p>
                      <a:pPr marL="228600" marR="0" algn="l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Cost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$45.00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$55.00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$75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800889"/>
                  </a:ext>
                </a:extLst>
              </a:tr>
              <a:tr h="486478">
                <a:tc>
                  <a:txBody>
                    <a:bodyPr/>
                    <a:lstStyle/>
                    <a:p>
                      <a:pPr marL="228600" marR="0" algn="l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Universal Serial Bus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4x2.0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1x2.0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2x3.0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3588394"/>
                  </a:ext>
                </a:extLst>
              </a:tr>
              <a:tr h="328887">
                <a:tc>
                  <a:txBody>
                    <a:bodyPr/>
                    <a:lstStyle/>
                    <a:p>
                      <a:pPr marL="228600" marR="0" algn="l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RAM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1 GB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512 MB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2 GB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7774434"/>
                  </a:ext>
                </a:extLst>
              </a:tr>
              <a:tr h="328887">
                <a:tc>
                  <a:txBody>
                    <a:bodyPr/>
                    <a:lstStyle/>
                    <a:p>
                      <a:pPr marL="228600" marR="0" algn="l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Speed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900 MHz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1 GHz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2 GHz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867874"/>
                  </a:ext>
                </a:extLst>
              </a:tr>
              <a:tr h="1103147">
                <a:tc>
                  <a:txBody>
                    <a:bodyPr/>
                    <a:lstStyle/>
                    <a:p>
                      <a:pPr marL="228600" marR="0" algn="l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Processor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ARM Cortex -A7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TI </a:t>
                      </a:r>
                      <a:r>
                        <a:rPr lang="en-US" sz="1400" dirty="0" err="1">
                          <a:effectLst/>
                        </a:rPr>
                        <a:t>Sitara</a:t>
                      </a:r>
                      <a:r>
                        <a:rPr lang="en-US" sz="1400" dirty="0">
                          <a:effectLst/>
                        </a:rPr>
                        <a:t> AM3359 ARM Cortex A8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pt-BR" sz="1400" kern="1200" dirty="0">
                          <a:effectLst/>
                        </a:rPr>
                        <a:t>Samsung Exynos5422 Cortex™-A15 2Ghz and Cortex™-A7 Octa core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115783"/>
                  </a:ext>
                </a:extLst>
              </a:tr>
              <a:tr h="541294">
                <a:tc>
                  <a:txBody>
                    <a:bodyPr/>
                    <a:lstStyle/>
                    <a:p>
                      <a:pPr marL="228600" marR="0" algn="l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GPIO (</a:t>
                      </a:r>
                      <a:r>
                        <a:rPr lang="en-US" sz="1400" b="1" dirty="0" err="1">
                          <a:effectLst/>
                        </a:rPr>
                        <a:t>pwm</a:t>
                      </a:r>
                      <a:r>
                        <a:rPr lang="en-US" sz="1400" b="1" dirty="0">
                          <a:effectLst/>
                        </a:rPr>
                        <a:t>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No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4811">
                <a:tc>
                  <a:txBody>
                    <a:bodyPr/>
                    <a:lstStyle/>
                    <a:p>
                      <a:pPr marL="228600" marR="0" algn="l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Serial Comm. To Flight</a:t>
                      </a:r>
                      <a:r>
                        <a:rPr lang="en-US" sz="1400" b="1" baseline="0" dirty="0">
                          <a:effectLst/>
                        </a:rPr>
                        <a:t> Controller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No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7219">
                <a:tc>
                  <a:txBody>
                    <a:bodyPr/>
                    <a:lstStyle/>
                    <a:p>
                      <a:pPr marL="228600" marR="0" algn="l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Operating System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Android, Linux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Android, Linux, Windows CE, RISC OS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</a:rPr>
                        <a:t>Android, Linux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2936" marR="629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5710778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98" y="224119"/>
            <a:ext cx="9404723" cy="919766"/>
          </a:xfrm>
          <a:solidFill>
            <a:srgbClr val="92D050"/>
          </a:solidFill>
        </p:spPr>
        <p:txBody>
          <a:bodyPr/>
          <a:lstStyle/>
          <a:p>
            <a:r>
              <a:rPr lang="en-US" dirty="0"/>
              <a:t>Companion Computer</a:t>
            </a:r>
          </a:p>
        </p:txBody>
      </p:sp>
    </p:spTree>
    <p:extLst>
      <p:ext uri="{BB962C8B-B14F-4D97-AF65-F5344CB8AC3E}">
        <p14:creationId xmlns:p14="http://schemas.microsoft.com/office/powerpoint/2010/main" val="21337836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9213506" cy="950332"/>
          </a:xfrm>
          <a:solidFill>
            <a:srgbClr val="92D050"/>
          </a:solidFill>
        </p:spPr>
        <p:txBody>
          <a:bodyPr/>
          <a:lstStyle/>
          <a:p>
            <a:r>
              <a:rPr lang="en-US" dirty="0"/>
              <a:t>Companion Computer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4158" y="1563758"/>
            <a:ext cx="9095696" cy="46846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WINNER: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32" y="2559205"/>
            <a:ext cx="4286250" cy="27432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72202" y="2349045"/>
            <a:ext cx="5034886" cy="4127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Accompanying the flight controller will be the Raspberry Pi 2 B</a:t>
            </a:r>
          </a:p>
          <a:p>
            <a:r>
              <a:rPr lang="EN-US" dirty="0"/>
              <a:t>Used to execute flight mission scripts, fire detection, and servo control scripts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305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52012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Software Activity Diagram</a:t>
            </a:r>
          </a:p>
        </p:txBody>
      </p:sp>
      <p:pic>
        <p:nvPicPr>
          <p:cNvPr id="3" name="Picture 2" descr="Screen Shot 2016-07-26 at 2.52.1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37" y="2343150"/>
            <a:ext cx="11706097" cy="2931131"/>
          </a:xfrm>
          <a:prstGeom prst="rect">
            <a:avLst/>
          </a:prstGeom>
        </p:spPr>
      </p:pic>
      <p:pic>
        <p:nvPicPr>
          <p:cNvPr id="4" name="Picture 2" descr="Screen Shot 2016-07-26 at 2.52.1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37" y="2343150"/>
            <a:ext cx="11706097" cy="293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82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792" y="617169"/>
            <a:ext cx="8456958" cy="59436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556" y="212034"/>
            <a:ext cx="1232453" cy="5847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BOM</a:t>
            </a:r>
          </a:p>
        </p:txBody>
      </p:sp>
    </p:spTree>
    <p:extLst>
      <p:ext uri="{BB962C8B-B14F-4D97-AF65-F5344CB8AC3E}">
        <p14:creationId xmlns:p14="http://schemas.microsoft.com/office/powerpoint/2010/main" val="4076675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126" y="485375"/>
            <a:ext cx="9404723" cy="925508"/>
          </a:xfrm>
          <a:prstGeom prst="rect">
            <a:avLst/>
          </a:prstGeom>
          <a:solidFill>
            <a:schemeClr val="accent6"/>
          </a:solidFill>
        </p:spPr>
        <p:txBody>
          <a:bodyPr/>
          <a:lstStyle/>
          <a:p>
            <a:r>
              <a:rPr lang="en-US" dirty="0"/>
              <a:t>Work Distribution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474507"/>
              </p:ext>
            </p:extLst>
          </p:nvPr>
        </p:nvGraphicFramePr>
        <p:xfrm>
          <a:off x="266764" y="1800225"/>
          <a:ext cx="9144000" cy="405136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7346">
                  <a:extLst>
                    <a:ext uri="{9D8B030D-6E8A-4147-A177-3AD203B41FA5}">
                      <a16:colId xmlns:a16="http://schemas.microsoft.com/office/drawing/2014/main" val="4193098220"/>
                    </a:ext>
                  </a:extLst>
                </a:gridCol>
                <a:gridCol w="1620254">
                  <a:extLst>
                    <a:ext uri="{9D8B030D-6E8A-4147-A177-3AD203B41FA5}">
                      <a16:colId xmlns:a16="http://schemas.microsoft.com/office/drawing/2014/main" val="282319603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28823385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22625363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46600833"/>
                    </a:ext>
                  </a:extLst>
                </a:gridCol>
              </a:tblGrid>
              <a:tr h="6183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Greg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964507"/>
                  </a:ext>
                </a:extLst>
              </a:tr>
              <a:tr h="861409">
                <a:tc>
                  <a:txBody>
                    <a:bodyPr/>
                    <a:lstStyle/>
                    <a:p>
                      <a:r>
                        <a:rPr lang="en-US"/>
                        <a:t>Mission Software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223185"/>
                  </a:ext>
                </a:extLst>
              </a:tr>
              <a:tr h="828616">
                <a:tc>
                  <a:txBody>
                    <a:bodyPr/>
                    <a:lstStyle/>
                    <a:p>
                      <a:r>
                        <a:rPr lang="en-US" dirty="0"/>
                        <a:t>Power Distribution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18952"/>
                  </a:ext>
                </a:extLst>
              </a:tr>
              <a:tr h="828616">
                <a:tc>
                  <a:txBody>
                    <a:bodyPr/>
                    <a:lstStyle/>
                    <a:p>
                      <a:r>
                        <a:rPr lang="en-US" dirty="0"/>
                        <a:t>Image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270720"/>
                  </a:ext>
                </a:extLst>
              </a:tr>
              <a:tr h="828616">
                <a:tc>
                  <a:txBody>
                    <a:bodyPr/>
                    <a:lstStyle/>
                    <a:p>
                      <a:r>
                        <a:rPr lang="en-US"/>
                        <a:t>Quadcopter hardware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7525"/>
                  </a:ext>
                </a:extLst>
              </a:tr>
            </a:tbl>
          </a:graphicData>
        </a:graphic>
      </p:graphicFrame>
      <p:sp>
        <p:nvSpPr>
          <p:cNvPr id="6" name="Multiply 5"/>
          <p:cNvSpPr/>
          <p:nvPr/>
        </p:nvSpPr>
        <p:spPr>
          <a:xfrm>
            <a:off x="2791495" y="2543175"/>
            <a:ext cx="604157" cy="555171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8174411" y="2552700"/>
            <a:ext cx="604157" cy="555171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6335645" y="2543175"/>
            <a:ext cx="604157" cy="555171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4592152" y="3533775"/>
            <a:ext cx="604157" cy="555171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y 10"/>
          <p:cNvSpPr/>
          <p:nvPr/>
        </p:nvSpPr>
        <p:spPr>
          <a:xfrm>
            <a:off x="6335645" y="4324350"/>
            <a:ext cx="604157" cy="555171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4592152" y="5153025"/>
            <a:ext cx="604157" cy="555171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8187570" y="4324350"/>
            <a:ext cx="604157" cy="555171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3"/>
          <p:cNvSpPr/>
          <p:nvPr/>
        </p:nvSpPr>
        <p:spPr>
          <a:xfrm>
            <a:off x="9698777" y="2524125"/>
            <a:ext cx="604157" cy="555171"/>
          </a:xfrm>
          <a:prstGeom prst="mathMultiply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13"/>
          <p:cNvSpPr/>
          <p:nvPr/>
        </p:nvSpPr>
        <p:spPr>
          <a:xfrm>
            <a:off x="9698777" y="3533775"/>
            <a:ext cx="604157" cy="555171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698776" y="2612854"/>
            <a:ext cx="2743200" cy="1477328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dirty="0"/>
              <a:t>Primary</a:t>
            </a:r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r>
              <a:rPr lang="en-US" dirty="0"/>
              <a:t>Secondary</a:t>
            </a:r>
            <a:endParaRPr lang="en-US"/>
          </a:p>
        </p:txBody>
      </p:sp>
      <p:sp>
        <p:nvSpPr>
          <p:cNvPr id="18" name="Multiply 11"/>
          <p:cNvSpPr/>
          <p:nvPr/>
        </p:nvSpPr>
        <p:spPr>
          <a:xfrm>
            <a:off x="2791495" y="3533391"/>
            <a:ext cx="604157" cy="555171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49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84" y="253935"/>
            <a:ext cx="9404723" cy="899048"/>
          </a:xfrm>
        </p:spPr>
        <p:txBody>
          <a:bodyPr/>
          <a:lstStyle/>
          <a:p>
            <a:r>
              <a:rPr lang="en-US" dirty="0">
                <a:solidFill>
                  <a:srgbClr val="EBEBEB"/>
                </a:solidFill>
              </a:rPr>
              <a:t>Issues, Failures and Setbacks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983" y="1349666"/>
            <a:ext cx="6670209" cy="51602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Century Gothic" charset="0"/>
              </a:rPr>
              <a:t>PDB blown trace </a:t>
            </a:r>
          </a:p>
          <a:p>
            <a:r>
              <a:rPr lang="en-US" dirty="0" err="1">
                <a:latin typeface="Century Gothic" charset="0"/>
              </a:rPr>
              <a:t>Odroid</a:t>
            </a:r>
            <a:r>
              <a:rPr lang="en-US" dirty="0">
                <a:latin typeface="Century Gothic" charset="0"/>
              </a:rPr>
              <a:t> doesn't support PWM </a:t>
            </a:r>
          </a:p>
          <a:p>
            <a:r>
              <a:rPr lang="en-US" dirty="0">
                <a:latin typeface="Century Gothic" charset="0"/>
              </a:rPr>
              <a:t>Inconsistent serial communication between companion computer and flight controller  </a:t>
            </a:r>
          </a:p>
          <a:p>
            <a:r>
              <a:rPr lang="en-US" dirty="0">
                <a:latin typeface="Century Gothic" charset="0"/>
              </a:rPr>
              <a:t>3D printer broke </a:t>
            </a:r>
          </a:p>
          <a:p>
            <a:r>
              <a:rPr lang="en-US" dirty="0">
                <a:latin typeface="Century Gothic" charset="0"/>
              </a:rPr>
              <a:t>Current spike on PDB </a:t>
            </a:r>
          </a:p>
          <a:p>
            <a:r>
              <a:rPr lang="en-US" dirty="0">
                <a:latin typeface="Century Gothic" charset="0"/>
              </a:rPr>
              <a:t>Fix with fly-back diode </a:t>
            </a:r>
          </a:p>
          <a:p>
            <a:r>
              <a:rPr lang="en-US" dirty="0">
                <a:latin typeface="Century Gothic" charset="0"/>
              </a:rPr>
              <a:t>FLIR camera was unobtainable due to time and legal constraints (Int'l Traffic in Arms Regulations) </a:t>
            </a:r>
          </a:p>
          <a:p>
            <a:r>
              <a:rPr lang="en-US" dirty="0">
                <a:latin typeface="Century Gothic" charset="0"/>
              </a:rPr>
              <a:t>Altitude fluctuation during search mode </a:t>
            </a:r>
          </a:p>
          <a:p>
            <a:r>
              <a:rPr lang="en-US" dirty="0">
                <a:latin typeface="Century Gothic" charset="0"/>
              </a:rPr>
              <a:t>Can't test during certain weather conditions</a:t>
            </a:r>
          </a:p>
          <a:p>
            <a:pPr marL="0" indent="0">
              <a:buNone/>
            </a:pPr>
            <a:endParaRPr lang="en-US" dirty="0">
              <a:latin typeface="Century Gothic" charset="0"/>
            </a:endParaRPr>
          </a:p>
        </p:txBody>
      </p:sp>
      <p:pic>
        <p:nvPicPr>
          <p:cNvPr id="6" name="Picture 5" descr="FullSizeRender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192" y="1152983"/>
            <a:ext cx="4019167" cy="53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12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SizeRen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83" y="764054"/>
            <a:ext cx="4230045" cy="5638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119" y="1997578"/>
            <a:ext cx="5638961" cy="317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57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180975"/>
            <a:ext cx="9288532" cy="733425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US" dirty="0"/>
              <a:t>System Overview – Block Diagram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85850"/>
            <a:ext cx="3479775" cy="15781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2667359"/>
            <a:ext cx="1996789" cy="6097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450" y="1143000"/>
            <a:ext cx="8993578" cy="53473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25" y="3256472"/>
            <a:ext cx="1946067" cy="56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56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352425"/>
            <a:ext cx="9404723" cy="1400530"/>
          </a:xfrm>
          <a:solidFill>
            <a:schemeClr val="accent6"/>
          </a:solidFill>
        </p:spPr>
        <p:txBody>
          <a:bodyPr/>
          <a:lstStyle/>
          <a:p>
            <a:r>
              <a:rPr lang="en-US" sz="4000" dirty="0"/>
              <a:t>Design Approach and Implementation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33575" y="2185670"/>
            <a:ext cx="3031482" cy="6430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57200" lvl="1" indent="0">
              <a:buNone/>
            </a:pPr>
            <a:r>
              <a:rPr lang="en-US" sz="2400" dirty="0">
                <a:solidFill>
                  <a:srgbClr val="FFFFFF"/>
                </a:solidFill>
                <a:latin typeface="Century Gothic" charset="0"/>
              </a:rPr>
              <a:t>Quadcopter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2505075" y="2909888"/>
            <a:ext cx="3539310" cy="27530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62250" y="3076575"/>
            <a:ext cx="2527773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>
                <a:latin typeface="Century Gothic"/>
              </a:rPr>
              <a:t>Fire </a:t>
            </a:r>
            <a:r>
              <a:rPr lang="en-US" dirty="0">
                <a:latin typeface="Century Gothic"/>
              </a:rPr>
              <a:t>Detection Module</a:t>
            </a:r>
            <a:r>
              <a:rPr lang="en-US" dirty="0">
                <a:solidFill>
                  <a:srgbClr val="000000"/>
                </a:solidFill>
                <a:latin typeface="Century Gothic"/>
              </a:rPr>
              <a:t> </a:t>
            </a:r>
            <a:endParaRPr lang="en-US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41905" y="3305175"/>
            <a:ext cx="1631092" cy="1477328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r>
              <a:rPr lang="en-US" dirty="0"/>
              <a:t>Fire Extinguishing </a:t>
            </a:r>
            <a:endParaRPr lang="en-US"/>
          </a:p>
          <a:p>
            <a:pPr algn="ctr"/>
            <a:r>
              <a:rPr lang="en-US" dirty="0"/>
              <a:t>Unit</a:t>
            </a:r>
          </a:p>
          <a:p>
            <a:endParaRPr lang="en-US"/>
          </a:p>
        </p:txBody>
      </p:sp>
      <p:sp>
        <p:nvSpPr>
          <p:cNvPr id="14" name="Rectangle: Rounded Corners 3"/>
          <p:cNvSpPr/>
          <p:nvPr/>
        </p:nvSpPr>
        <p:spPr>
          <a:xfrm>
            <a:off x="2000250" y="2057400"/>
            <a:ext cx="8682166" cy="4281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947952" y="2171293"/>
            <a:ext cx="3031482" cy="6430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57200" lvl="1" indent="0">
              <a:buNone/>
            </a:pPr>
            <a:r>
              <a:rPr lang="en-US" sz="2400" dirty="0">
                <a:solidFill>
                  <a:srgbClr val="FFFFFF"/>
                </a:solidFill>
                <a:latin typeface="Century Gothic" charset="0"/>
              </a:rPr>
              <a:t>Quadcopter</a:t>
            </a:r>
          </a:p>
        </p:txBody>
      </p:sp>
      <p:sp>
        <p:nvSpPr>
          <p:cNvPr id="17" name="Rectangle: Rounded Corners 9"/>
          <p:cNvSpPr/>
          <p:nvPr/>
        </p:nvSpPr>
        <p:spPr>
          <a:xfrm>
            <a:off x="2533650" y="3000375"/>
            <a:ext cx="3785673" cy="286084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6" name="Rectangle: Rounded Corners 6"/>
          <p:cNvSpPr/>
          <p:nvPr/>
        </p:nvSpPr>
        <p:spPr>
          <a:xfrm>
            <a:off x="3733800" y="3756793"/>
            <a:ext cx="2195083" cy="1872049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1"/>
          <p:cNvSpPr txBox="1"/>
          <p:nvPr/>
        </p:nvSpPr>
        <p:spPr>
          <a:xfrm>
            <a:off x="2747873" y="3076575"/>
            <a:ext cx="2527773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>
                <a:latin typeface="Century Gothic"/>
              </a:rPr>
              <a:t>Fire </a:t>
            </a:r>
            <a:r>
              <a:rPr lang="en-US" dirty="0">
                <a:latin typeface="Century Gothic"/>
              </a:rPr>
              <a:t>Detection Module</a:t>
            </a:r>
            <a:r>
              <a:rPr lang="en-US" dirty="0">
                <a:solidFill>
                  <a:srgbClr val="000000"/>
                </a:solidFill>
                <a:latin typeface="Century Gothic"/>
              </a:rPr>
              <a:t> </a:t>
            </a:r>
            <a:endParaRPr lang="en-US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3831764" y="3814040"/>
            <a:ext cx="2449426" cy="861774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1600"/>
              <a:t>Fire </a:t>
            </a:r>
            <a:r>
              <a:rPr lang="en-US" sz="1600" dirty="0"/>
              <a:t>Extinguishing</a:t>
            </a:r>
            <a:r>
              <a:rPr lang="en-US" sz="1600"/>
              <a:t> </a:t>
            </a:r>
            <a:endParaRPr lang="en-US" sz="1600" dirty="0"/>
          </a:p>
          <a:p>
            <a:r>
              <a:rPr lang="en-US" sz="1600"/>
              <a:t>Unit</a:t>
            </a:r>
            <a:endParaRPr lang="en-US" dirty="0"/>
          </a:p>
          <a:p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424273" y="4533900"/>
            <a:ext cx="1455480" cy="106997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Servo Control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8266113" y="2549095"/>
            <a:ext cx="1500617" cy="12085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entury Gothic"/>
              </a:rPr>
              <a:t>GPS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7398094" y="3943436"/>
            <a:ext cx="2426944" cy="14397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entury Gothic"/>
              </a:rPr>
              <a:t>Pixhawk Flight Controller</a:t>
            </a: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29487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06239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r>
              <a:rPr lang="en-US" dirty="0"/>
              <a:t>Multirotor Flight Hardware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695450"/>
            <a:ext cx="6656466" cy="35439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Flight Controller Unit: 3DR </a:t>
            </a:r>
            <a:r>
              <a:rPr lang="en-US" dirty="0" err="1"/>
              <a:t>PixHawk</a:t>
            </a:r>
            <a:endParaRPr lang="en-US" dirty="0"/>
          </a:p>
          <a:p>
            <a:pPr lvl="1"/>
            <a:r>
              <a:rPr lang="en-US" dirty="0"/>
              <a:t>Power Requirements: 5 Nominal Volts, &lt; 3 Amps</a:t>
            </a:r>
          </a:p>
          <a:p>
            <a:pPr lvl="1"/>
            <a:r>
              <a:rPr lang="en-US" dirty="0"/>
              <a:t>Manufacture: 3DR</a:t>
            </a:r>
          </a:p>
          <a:p>
            <a:pPr lvl="1"/>
            <a:r>
              <a:rPr lang="en-US" dirty="0"/>
              <a:t>Price: 199.99</a:t>
            </a:r>
          </a:p>
          <a:p>
            <a:pPr lvl="1"/>
            <a:r>
              <a:rPr lang="en-US" dirty="0"/>
              <a:t>Pros: Number of Ports, Support, Ease of Use.	</a:t>
            </a:r>
          </a:p>
          <a:p>
            <a:pPr lvl="1"/>
            <a:r>
              <a:rPr lang="en-US" dirty="0"/>
              <a:t>Cons: Price.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050" y="1461998"/>
            <a:ext cx="2742081" cy="450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0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0623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US" dirty="0"/>
              <a:t>Multirotor Flight Hardware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524000"/>
            <a:ext cx="8946541" cy="47243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Motors:	T-Motor MT3515 400KV (4 units)</a:t>
            </a:r>
          </a:p>
          <a:p>
            <a:pPr lvl="1"/>
            <a:r>
              <a:rPr lang="en-US" dirty="0"/>
              <a:t>Power Requirement: 22.2 Nominal Volts, 0-20 Amps</a:t>
            </a:r>
          </a:p>
          <a:p>
            <a:pPr lvl="1"/>
            <a:r>
              <a:rPr lang="en-US" dirty="0"/>
              <a:t>Price: $49.99 each</a:t>
            </a:r>
          </a:p>
          <a:p>
            <a:pPr lvl="1"/>
            <a:r>
              <a:rPr lang="en-US" dirty="0"/>
              <a:t>Thrust: 970 grams per motor at 50% throttle</a:t>
            </a:r>
          </a:p>
          <a:p>
            <a:pPr marL="457200" lvl="1" indent="0">
              <a:buNone/>
            </a:pPr>
            <a:r>
              <a:rPr lang="en-US" dirty="0"/>
              <a:t> 2460 grams per motor at 100% throttle</a:t>
            </a:r>
          </a:p>
          <a:p>
            <a:pPr lvl="1"/>
            <a:r>
              <a:rPr lang="en-US" dirty="0"/>
              <a:t>Manufacture: Tiger Motors</a:t>
            </a:r>
          </a:p>
          <a:p>
            <a:pPr lvl="1"/>
            <a:r>
              <a:rPr lang="en-US" dirty="0"/>
              <a:t>Pros: Thrust, Sturdiness, Efficiency</a:t>
            </a:r>
          </a:p>
          <a:p>
            <a:pPr lvl="1"/>
            <a:r>
              <a:rPr lang="en-US" dirty="0"/>
              <a:t>Cons: Price, Availability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825" y="2895600"/>
            <a:ext cx="3549392" cy="344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04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06239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r>
              <a:rPr lang="en-US" dirty="0"/>
              <a:t>Multirotor Flight Hardware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3375" y="1952625"/>
            <a:ext cx="5237449" cy="35442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Frame: Tarot 650</a:t>
            </a:r>
          </a:p>
          <a:p>
            <a:pPr lvl="1"/>
            <a:r>
              <a:rPr lang="en-US" dirty="0"/>
              <a:t>Material: Carbon Fiber</a:t>
            </a:r>
          </a:p>
          <a:p>
            <a:pPr lvl="1"/>
            <a:r>
              <a:rPr lang="en-US" dirty="0"/>
              <a:t>Total Weight: 590 grams</a:t>
            </a:r>
          </a:p>
          <a:p>
            <a:pPr lvl="1"/>
            <a:r>
              <a:rPr lang="en-US" dirty="0"/>
              <a:t>Price: $120.00</a:t>
            </a:r>
          </a:p>
          <a:p>
            <a:pPr lvl="1"/>
            <a:r>
              <a:rPr lang="en-US" dirty="0"/>
              <a:t>Size: 650 mm</a:t>
            </a:r>
          </a:p>
          <a:p>
            <a:pPr lvl="1"/>
            <a:r>
              <a:rPr lang="en-US" dirty="0"/>
              <a:t>Pros: Size</a:t>
            </a:r>
          </a:p>
          <a:p>
            <a:pPr lvl="1"/>
            <a:r>
              <a:rPr lang="en-US" dirty="0"/>
              <a:t>Cons: Structural Integrity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1924050"/>
            <a:ext cx="5248164" cy="349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87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67" y="214179"/>
            <a:ext cx="9226759" cy="75052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US" dirty="0"/>
              <a:t>Multirotor Flight Hardware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0713" y="1400175"/>
            <a:ext cx="3852862" cy="157267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57150" indent="0">
              <a:buNone/>
            </a:pPr>
            <a:r>
              <a:rPr lang="EN-US" sz="1800"/>
              <a:t>Electronic Speed Controller: Arris (4 units)</a:t>
            </a:r>
            <a:endParaRPr lang="EN-US" dirty="0"/>
          </a:p>
          <a:p>
            <a:pPr marL="57150" indent="0">
              <a:buNone/>
            </a:pPr>
            <a:r>
              <a:rPr lang="EN-US" sz="1800" dirty="0"/>
              <a:t>10.8– 22.2 Nominal </a:t>
            </a:r>
            <a:r>
              <a:rPr lang="EN-US" sz="1800"/>
              <a:t>Volts </a:t>
            </a:r>
            <a:endParaRPr lang="en-US" sz="1800"/>
          </a:p>
          <a:p>
            <a:pPr marL="57150" indent="0">
              <a:buNone/>
            </a:pPr>
            <a:r>
              <a:rPr lang="EN-US" sz="1800"/>
              <a:t>0-30 Amps</a:t>
            </a:r>
            <a:endParaRPr lang="en-US"/>
          </a:p>
          <a:p>
            <a:pPr marL="57150" indent="0">
              <a:buNone/>
            </a:pPr>
            <a:r>
              <a:rPr lang="EN-US" dirty="0"/>
              <a:t>Price</a:t>
            </a:r>
            <a:r>
              <a:rPr lang="EN-US" sz="2200" dirty="0"/>
              <a:t>: $ 14.99 each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4722812"/>
            <a:ext cx="1538185" cy="1532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01624"/>
            <a:ext cx="3184500" cy="1331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771" y="1399952"/>
            <a:ext cx="2681510" cy="15829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4213" y="2771775"/>
            <a:ext cx="3194050" cy="175432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dirty="0">
                <a:latin typeface="Century Gothic"/>
              </a:rPr>
              <a:t>Battery:</a:t>
            </a:r>
            <a:endParaRPr lang="en-US" dirty="0">
              <a:latin typeface="Century Gothic"/>
            </a:endParaRPr>
          </a:p>
          <a:p>
            <a:pPr algn="ctr"/>
            <a:r>
              <a:rPr lang="EN-US" dirty="0" err="1">
                <a:latin typeface="Century Gothic"/>
              </a:rPr>
              <a:t>QuadroPower</a:t>
            </a:r>
            <a:r>
              <a:rPr lang="EN-US" dirty="0">
                <a:latin typeface="Century Gothic"/>
              </a:rPr>
              <a:t> 6s 35C  </a:t>
            </a:r>
            <a:endParaRPr lang="en-US" dirty="0">
              <a:latin typeface="Century Gothic"/>
            </a:endParaRPr>
          </a:p>
          <a:p>
            <a:pPr algn="ctr"/>
            <a:r>
              <a:rPr lang="EN-US" dirty="0">
                <a:latin typeface="Century Gothic"/>
              </a:rPr>
              <a:t>22.2 Nominal Volts </a:t>
            </a:r>
            <a:endParaRPr lang="en-US">
              <a:latin typeface="Century Gothic"/>
            </a:endParaRPr>
          </a:p>
          <a:p>
            <a:pPr algn="ctr"/>
            <a:r>
              <a:rPr lang="EN-US" dirty="0">
                <a:latin typeface="Century Gothic"/>
              </a:rPr>
              <a:t>10,000 mAh </a:t>
            </a:r>
            <a:endParaRPr lang="en-US" dirty="0">
              <a:latin typeface="Century Gothic"/>
            </a:endParaRPr>
          </a:p>
          <a:p>
            <a:pPr algn="ctr"/>
            <a:r>
              <a:rPr lang="EN-US" dirty="0">
                <a:latin typeface="Century Gothic"/>
              </a:rPr>
              <a:t>Price: $159.99 </a:t>
            </a:r>
            <a:endParaRPr lang="en-US">
              <a:latin typeface="Century Gothic"/>
            </a:endParaRPr>
          </a:p>
          <a:p>
            <a:pPr algn="ctr"/>
            <a:endParaRPr lang="en-US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1225" y="4722813"/>
            <a:ext cx="3324763" cy="175418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dirty="0"/>
              <a:t>GPS System: 3DR uBlox GPS with Compass Kit </a:t>
            </a:r>
            <a:endParaRPr lang="en-US"/>
          </a:p>
          <a:p>
            <a:pPr algn="ctr"/>
            <a:r>
              <a:rPr lang="EN-US" dirty="0"/>
              <a:t>Voltage : 3.3V </a:t>
            </a:r>
            <a:endParaRPr lang="en-US"/>
          </a:p>
          <a:p>
            <a:pPr algn="ctr"/>
            <a:r>
              <a:rPr lang="EN-US" dirty="0"/>
              <a:t>Current: 21 mA </a:t>
            </a:r>
            <a:endParaRPr lang="en-US"/>
          </a:p>
          <a:p>
            <a:pPr algn="ctr"/>
            <a:r>
              <a:rPr lang="EN-US" dirty="0"/>
              <a:t>Price: $89.99 </a:t>
            </a:r>
            <a:endParaRPr lang="en-US"/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60376" y="5281942"/>
            <a:ext cx="2743200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dirty="0"/>
              <a:t>Propellers: 15” Diameter Carbon Fiber</a:t>
            </a:r>
          </a:p>
        </p:txBody>
      </p:sp>
      <p:pic>
        <p:nvPicPr>
          <p:cNvPr id="10" name="Picture 9" descr="prop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408" y="4689922"/>
            <a:ext cx="2743200" cy="182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513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1475</TotalTime>
  <Words>1371</Words>
  <Application>Microsoft Office PowerPoint</Application>
  <PresentationFormat>Widescreen</PresentationFormat>
  <Paragraphs>397</Paragraphs>
  <Slides>38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Century Gothic</vt:lpstr>
      <vt:lpstr>Times New Roman</vt:lpstr>
      <vt:lpstr>Wingdings</vt:lpstr>
      <vt:lpstr>Wingdings 3</vt:lpstr>
      <vt:lpstr>Ion</vt:lpstr>
      <vt:lpstr>PowerPoint Presentation</vt:lpstr>
      <vt:lpstr>Introduction &amp; Motivation</vt:lpstr>
      <vt:lpstr>Specifications and Requirements</vt:lpstr>
      <vt:lpstr>System Overview – Block Diagram</vt:lpstr>
      <vt:lpstr>Design Approach and Implementation</vt:lpstr>
      <vt:lpstr>Multirotor Flight Hardware</vt:lpstr>
      <vt:lpstr>Multirotor Flight Hardware</vt:lpstr>
      <vt:lpstr>Multirotor Flight Hardware</vt:lpstr>
      <vt:lpstr>Multirotor Flight Hardware</vt:lpstr>
      <vt:lpstr>Multirotor Flight Hardware</vt:lpstr>
      <vt:lpstr>Flight Time Estimation</vt:lpstr>
      <vt:lpstr>Power Distribution Diagram</vt:lpstr>
      <vt:lpstr>PDB Schematic</vt:lpstr>
      <vt:lpstr>PDB Schematic</vt:lpstr>
      <vt:lpstr>PDB Layout</vt:lpstr>
      <vt:lpstr>PDB Layout</vt:lpstr>
      <vt:lpstr>PDB Layout</vt:lpstr>
      <vt:lpstr>Software Architecture</vt:lpstr>
      <vt:lpstr>MavLink</vt:lpstr>
      <vt:lpstr>Structure of a MAVLink Packet</vt:lpstr>
      <vt:lpstr>Automated Grid Search</vt:lpstr>
      <vt:lpstr>Image Processing Module</vt:lpstr>
      <vt:lpstr>Camera Attachment </vt:lpstr>
      <vt:lpstr>Image Processing</vt:lpstr>
      <vt:lpstr>PowerPoint Presentation</vt:lpstr>
      <vt:lpstr>PowerPoint Presentation</vt:lpstr>
      <vt:lpstr>PowerPoint Presentation</vt:lpstr>
      <vt:lpstr>Fire Extinguisher</vt:lpstr>
      <vt:lpstr>Servo Control</vt:lpstr>
      <vt:lpstr>Servo Control</vt:lpstr>
      <vt:lpstr>Servo Control</vt:lpstr>
      <vt:lpstr>Companion Computer</vt:lpstr>
      <vt:lpstr>Companion Computer</vt:lpstr>
      <vt:lpstr>Software Activity Diagram</vt:lpstr>
      <vt:lpstr>PowerPoint Presentation</vt:lpstr>
      <vt:lpstr>Work Distribution</vt:lpstr>
      <vt:lpstr>Issues, Failures and Setbacks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FXUAV</dc:title>
  <dc:creator>jamie</dc:creator>
  <cp:lastModifiedBy>jamie</cp:lastModifiedBy>
  <cp:revision>198</cp:revision>
  <dcterms:created xsi:type="dcterms:W3CDTF">2012-07-27T01:16:44Z</dcterms:created>
  <dcterms:modified xsi:type="dcterms:W3CDTF">2016-07-26T16:04:15Z</dcterms:modified>
</cp:coreProperties>
</file>