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06" r:id="rId3"/>
    <p:sldId id="257" r:id="rId4"/>
    <p:sldId id="258" r:id="rId5"/>
    <p:sldId id="259" r:id="rId6"/>
    <p:sldId id="269" r:id="rId7"/>
    <p:sldId id="310" r:id="rId8"/>
    <p:sldId id="260" r:id="rId9"/>
    <p:sldId id="268" r:id="rId10"/>
    <p:sldId id="272" r:id="rId11"/>
    <p:sldId id="273" r:id="rId12"/>
    <p:sldId id="261" r:id="rId13"/>
    <p:sldId id="262" r:id="rId14"/>
    <p:sldId id="264" r:id="rId15"/>
    <p:sldId id="285" r:id="rId16"/>
    <p:sldId id="286" r:id="rId17"/>
    <p:sldId id="307" r:id="rId18"/>
    <p:sldId id="263" r:id="rId19"/>
    <p:sldId id="308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05" r:id="rId29"/>
    <p:sldId id="309" r:id="rId30"/>
    <p:sldId id="321" r:id="rId31"/>
    <p:sldId id="322" r:id="rId32"/>
    <p:sldId id="323" r:id="rId33"/>
    <p:sldId id="300" r:id="rId34"/>
    <p:sldId id="301" r:id="rId35"/>
    <p:sldId id="302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266" r:id="rId44"/>
    <p:sldId id="265" r:id="rId45"/>
    <p:sldId id="267" r:id="rId46"/>
    <p:sldId id="332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/>
    <p:restoredTop sz="88763"/>
  </p:normalViewPr>
  <p:slideViewPr>
    <p:cSldViewPr snapToGrid="0" snapToObjects="1">
      <p:cViewPr>
        <p:scale>
          <a:sx n="80" d="100"/>
          <a:sy n="80" d="100"/>
        </p:scale>
        <p:origin x="4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Comparison Chart</a:t>
            </a:r>
            <a:r>
              <a:rPr lang="en-US" baseline="0" dirty="0" smtClean="0"/>
              <a:t> Between different types of Charge Controller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658912073080375"/>
          <c:y val="0.22396040730417"/>
          <c:w val="0.921343983628881"/>
          <c:h val="0.555924571318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ON/OFF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Cost</c:v>
                </c:pt>
                <c:pt idx="1">
                  <c:v>Efficiency</c:v>
                </c:pt>
                <c:pt idx="2">
                  <c:v>Maintenance</c:v>
                </c:pt>
                <c:pt idx="3">
                  <c:v>Complication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5.0</c:v>
                </c:pt>
                <c:pt idx="1">
                  <c:v>2.0</c:v>
                </c:pt>
                <c:pt idx="2">
                  <c:v>5.0</c:v>
                </c:pt>
                <c:pt idx="3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PWM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Cost</c:v>
                </c:pt>
                <c:pt idx="1">
                  <c:v>Efficiency</c:v>
                </c:pt>
                <c:pt idx="2">
                  <c:v>Maintenance</c:v>
                </c:pt>
                <c:pt idx="3">
                  <c:v>Complication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3.0</c:v>
                </c:pt>
                <c:pt idx="1">
                  <c:v>3.0</c:v>
                </c:pt>
                <c:pt idx="2">
                  <c:v>3.0</c:v>
                </c:pt>
                <c:pt idx="3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MPPT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Cost</c:v>
                </c:pt>
                <c:pt idx="1">
                  <c:v>Efficiency</c:v>
                </c:pt>
                <c:pt idx="2">
                  <c:v>Maintenance</c:v>
                </c:pt>
                <c:pt idx="3">
                  <c:v>Complication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1.0</c:v>
                </c:pt>
                <c:pt idx="1">
                  <c:v>5.0</c:v>
                </c:pt>
                <c:pt idx="2">
                  <c:v>2.0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7388896"/>
        <c:axId val="-2136554464"/>
      </c:barChart>
      <c:catAx>
        <c:axId val="-214738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6554464"/>
        <c:crosses val="autoZero"/>
        <c:auto val="1"/>
        <c:lblAlgn val="ctr"/>
        <c:lblOffset val="100"/>
        <c:noMultiLvlLbl val="0"/>
      </c:catAx>
      <c:valAx>
        <c:axId val="-213655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738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A290E-94A8-8A49-AB4B-0250C93FAA1B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A4B630-33F1-0C4B-B58E-DC672A5876E3}">
      <dgm:prSet phldrT="[Text]"/>
      <dgm:spPr/>
      <dgm:t>
        <a:bodyPr/>
        <a:lstStyle/>
        <a:p>
          <a:r>
            <a:rPr lang="en-US" dirty="0" smtClean="0"/>
            <a:t>POWER SYSTEM </a:t>
          </a:r>
          <a:endParaRPr lang="en-US" dirty="0"/>
        </a:p>
      </dgm:t>
    </dgm:pt>
    <dgm:pt modelId="{B6005CC1-4938-164B-AC4B-768D5AF37C88}" type="parTrans" cxnId="{0F1D4E37-D721-9043-9688-51D5E4F9A8FA}">
      <dgm:prSet/>
      <dgm:spPr/>
      <dgm:t>
        <a:bodyPr/>
        <a:lstStyle/>
        <a:p>
          <a:endParaRPr lang="en-US"/>
        </a:p>
      </dgm:t>
    </dgm:pt>
    <dgm:pt modelId="{AF8358DF-EC52-6047-9429-EB2609AC5B28}" type="sibTrans" cxnId="{0F1D4E37-D721-9043-9688-51D5E4F9A8FA}">
      <dgm:prSet/>
      <dgm:spPr/>
      <dgm:t>
        <a:bodyPr/>
        <a:lstStyle/>
        <a:p>
          <a:endParaRPr lang="en-US"/>
        </a:p>
      </dgm:t>
    </dgm:pt>
    <dgm:pt modelId="{88DC55D7-18C2-BE4F-A18D-FEC221D2C9DB}">
      <dgm:prSet phldrT="[Text]"/>
      <dgm:spPr/>
      <dgm:t>
        <a:bodyPr/>
        <a:lstStyle/>
        <a:p>
          <a:r>
            <a:rPr lang="en-US" dirty="0" smtClean="0"/>
            <a:t>EMBEDDED SYSTEM (MCU CONTROL SYSTEM)</a:t>
          </a:r>
          <a:endParaRPr lang="en-US" dirty="0"/>
        </a:p>
      </dgm:t>
    </dgm:pt>
    <dgm:pt modelId="{5304708D-4BB6-C242-A724-492786849276}" type="parTrans" cxnId="{258EB084-A1C7-124B-B17A-E0966027DE33}">
      <dgm:prSet/>
      <dgm:spPr/>
      <dgm:t>
        <a:bodyPr/>
        <a:lstStyle/>
        <a:p>
          <a:endParaRPr lang="en-US"/>
        </a:p>
      </dgm:t>
    </dgm:pt>
    <dgm:pt modelId="{556D7343-ED8B-6B40-983E-3A5CAD87F859}" type="sibTrans" cxnId="{258EB084-A1C7-124B-B17A-E0966027DE33}">
      <dgm:prSet/>
      <dgm:spPr/>
      <dgm:t>
        <a:bodyPr/>
        <a:lstStyle/>
        <a:p>
          <a:endParaRPr lang="en-US"/>
        </a:p>
      </dgm:t>
    </dgm:pt>
    <dgm:pt modelId="{DABABC98-4A9A-DD44-9B03-55DE1FD1D46E}">
      <dgm:prSet phldrT="[Text]"/>
      <dgm:spPr/>
      <dgm:t>
        <a:bodyPr/>
        <a:lstStyle/>
        <a:p>
          <a:r>
            <a:rPr lang="en-US" dirty="0" smtClean="0"/>
            <a:t>APPLICATION SYSTEM (LIGHT, SENSOR, CAMERA)</a:t>
          </a:r>
          <a:endParaRPr lang="en-US" dirty="0"/>
        </a:p>
      </dgm:t>
    </dgm:pt>
    <dgm:pt modelId="{A4E0A146-6FA8-4F40-970A-21AD0AFE6D14}" type="parTrans" cxnId="{909AD21F-3205-4049-B92C-72B8B9B69B18}">
      <dgm:prSet/>
      <dgm:spPr/>
      <dgm:t>
        <a:bodyPr/>
        <a:lstStyle/>
        <a:p>
          <a:endParaRPr lang="en-US"/>
        </a:p>
      </dgm:t>
    </dgm:pt>
    <dgm:pt modelId="{F71A0E29-828D-884E-9171-6BF388C0C1C5}" type="sibTrans" cxnId="{909AD21F-3205-4049-B92C-72B8B9B69B18}">
      <dgm:prSet/>
      <dgm:spPr/>
      <dgm:t>
        <a:bodyPr/>
        <a:lstStyle/>
        <a:p>
          <a:endParaRPr lang="en-US"/>
        </a:p>
      </dgm:t>
    </dgm:pt>
    <dgm:pt modelId="{12609985-5FFD-5744-B010-A8C609FAF912}">
      <dgm:prSet phldrT="[Text]"/>
      <dgm:spPr/>
      <dgm:t>
        <a:bodyPr/>
        <a:lstStyle/>
        <a:p>
          <a:r>
            <a:rPr lang="en-US" dirty="0" smtClean="0"/>
            <a:t>ELECTRICAL APPLICATION SYSTEM (DC-AC INVERTER, LOCKING SYSTEM)</a:t>
          </a:r>
          <a:endParaRPr lang="en-US" dirty="0"/>
        </a:p>
      </dgm:t>
    </dgm:pt>
    <dgm:pt modelId="{99AB1443-5A04-8F4A-85B8-FB320D9EF630}" type="parTrans" cxnId="{E5E0D968-D886-9844-B486-EFBC379E947F}">
      <dgm:prSet/>
      <dgm:spPr/>
      <dgm:t>
        <a:bodyPr/>
        <a:lstStyle/>
        <a:p>
          <a:endParaRPr lang="en-US"/>
        </a:p>
      </dgm:t>
    </dgm:pt>
    <dgm:pt modelId="{4BB3337E-4D22-784D-B12F-101EE21F93D9}" type="sibTrans" cxnId="{E5E0D968-D886-9844-B486-EFBC379E947F}">
      <dgm:prSet/>
      <dgm:spPr/>
      <dgm:t>
        <a:bodyPr/>
        <a:lstStyle/>
        <a:p>
          <a:endParaRPr lang="en-US"/>
        </a:p>
      </dgm:t>
    </dgm:pt>
    <dgm:pt modelId="{A53E9392-4CEB-8949-93F2-D241DF4A46D9}" type="pres">
      <dgm:prSet presAssocID="{F96A290E-94A8-8A49-AB4B-0250C93FAA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6BC5D-636D-AD4E-AA53-CC9F6E09D042}" type="pres">
      <dgm:prSet presAssocID="{4BA4B630-33F1-0C4B-B58E-DC672A5876E3}" presName="centerShape" presStyleLbl="node0" presStyleIdx="0" presStyleCnt="1"/>
      <dgm:spPr/>
      <dgm:t>
        <a:bodyPr/>
        <a:lstStyle/>
        <a:p>
          <a:endParaRPr lang="en-US"/>
        </a:p>
      </dgm:t>
    </dgm:pt>
    <dgm:pt modelId="{93B6389C-F4DC-514B-AEF1-51D95F955EFC}" type="pres">
      <dgm:prSet presAssocID="{5304708D-4BB6-C242-A724-492786849276}" presName="parTrans" presStyleLbl="sibTrans2D1" presStyleIdx="0" presStyleCnt="3"/>
      <dgm:spPr/>
      <dgm:t>
        <a:bodyPr/>
        <a:lstStyle/>
        <a:p>
          <a:endParaRPr lang="en-US"/>
        </a:p>
      </dgm:t>
    </dgm:pt>
    <dgm:pt modelId="{663E481B-BA66-EF4C-AF31-07EE17455865}" type="pres">
      <dgm:prSet presAssocID="{5304708D-4BB6-C242-A724-49278684927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281C3B4-8475-334B-8D75-6BAF694B190A}" type="pres">
      <dgm:prSet presAssocID="{88DC55D7-18C2-BE4F-A18D-FEC221D2C9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1D0B4-BD45-7D44-AB07-9BE5F1E2B100}" type="pres">
      <dgm:prSet presAssocID="{A4E0A146-6FA8-4F40-970A-21AD0AFE6D14}" presName="parTrans" presStyleLbl="sibTrans2D1" presStyleIdx="1" presStyleCnt="3"/>
      <dgm:spPr/>
      <dgm:t>
        <a:bodyPr/>
        <a:lstStyle/>
        <a:p>
          <a:endParaRPr lang="en-US"/>
        </a:p>
      </dgm:t>
    </dgm:pt>
    <dgm:pt modelId="{3CAC9D53-02C1-E84A-BB03-F9361E925C94}" type="pres">
      <dgm:prSet presAssocID="{A4E0A146-6FA8-4F40-970A-21AD0AFE6D1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5ABBA72-C4EA-4543-9DB5-9188D3FDFB60}" type="pres">
      <dgm:prSet presAssocID="{DABABC98-4A9A-DD44-9B03-55DE1FD1D4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9BBE4-3102-C340-8BC0-008A29D33FF6}" type="pres">
      <dgm:prSet presAssocID="{99AB1443-5A04-8F4A-85B8-FB320D9EF630}" presName="parTrans" presStyleLbl="sibTrans2D1" presStyleIdx="2" presStyleCnt="3"/>
      <dgm:spPr/>
      <dgm:t>
        <a:bodyPr/>
        <a:lstStyle/>
        <a:p>
          <a:endParaRPr lang="en-US"/>
        </a:p>
      </dgm:t>
    </dgm:pt>
    <dgm:pt modelId="{8E4DDF7C-1747-4A47-9675-C132E0FC0CEB}" type="pres">
      <dgm:prSet presAssocID="{99AB1443-5A04-8F4A-85B8-FB320D9EF63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92823C6-413A-764C-9557-50265FEA0BF4}" type="pres">
      <dgm:prSet presAssocID="{12609985-5FFD-5744-B010-A8C609FAF91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5BA0D5-3F27-894F-96F0-72F0C39286BD}" type="presOf" srcId="{A4E0A146-6FA8-4F40-970A-21AD0AFE6D14}" destId="{3CAC9D53-02C1-E84A-BB03-F9361E925C94}" srcOrd="1" destOrd="0" presId="urn:microsoft.com/office/officeart/2005/8/layout/radial5"/>
    <dgm:cxn modelId="{1863059C-ADC9-3549-8732-E89497B42C4A}" type="presOf" srcId="{99AB1443-5A04-8F4A-85B8-FB320D9EF630}" destId="{A299BBE4-3102-C340-8BC0-008A29D33FF6}" srcOrd="0" destOrd="0" presId="urn:microsoft.com/office/officeart/2005/8/layout/radial5"/>
    <dgm:cxn modelId="{E276FEAF-A62B-B443-8243-C1B7935F3A37}" type="presOf" srcId="{4BA4B630-33F1-0C4B-B58E-DC672A5876E3}" destId="{04A6BC5D-636D-AD4E-AA53-CC9F6E09D042}" srcOrd="0" destOrd="0" presId="urn:microsoft.com/office/officeart/2005/8/layout/radial5"/>
    <dgm:cxn modelId="{258EB084-A1C7-124B-B17A-E0966027DE33}" srcId="{4BA4B630-33F1-0C4B-B58E-DC672A5876E3}" destId="{88DC55D7-18C2-BE4F-A18D-FEC221D2C9DB}" srcOrd="0" destOrd="0" parTransId="{5304708D-4BB6-C242-A724-492786849276}" sibTransId="{556D7343-ED8B-6B40-983E-3A5CAD87F859}"/>
    <dgm:cxn modelId="{C00F6912-AF88-484A-B331-0179880AF0B6}" type="presOf" srcId="{5304708D-4BB6-C242-A724-492786849276}" destId="{663E481B-BA66-EF4C-AF31-07EE17455865}" srcOrd="1" destOrd="0" presId="urn:microsoft.com/office/officeart/2005/8/layout/radial5"/>
    <dgm:cxn modelId="{6D21DEFB-FB9C-824B-A145-5F29B8F466D7}" type="presOf" srcId="{88DC55D7-18C2-BE4F-A18D-FEC221D2C9DB}" destId="{3281C3B4-8475-334B-8D75-6BAF694B190A}" srcOrd="0" destOrd="0" presId="urn:microsoft.com/office/officeart/2005/8/layout/radial5"/>
    <dgm:cxn modelId="{AC348523-0D7D-E449-A720-C8D3DCDAAC54}" type="presOf" srcId="{DABABC98-4A9A-DD44-9B03-55DE1FD1D46E}" destId="{85ABBA72-C4EA-4543-9DB5-9188D3FDFB60}" srcOrd="0" destOrd="0" presId="urn:microsoft.com/office/officeart/2005/8/layout/radial5"/>
    <dgm:cxn modelId="{909AD21F-3205-4049-B92C-72B8B9B69B18}" srcId="{4BA4B630-33F1-0C4B-B58E-DC672A5876E3}" destId="{DABABC98-4A9A-DD44-9B03-55DE1FD1D46E}" srcOrd="1" destOrd="0" parTransId="{A4E0A146-6FA8-4F40-970A-21AD0AFE6D14}" sibTransId="{F71A0E29-828D-884E-9171-6BF388C0C1C5}"/>
    <dgm:cxn modelId="{E5E0D968-D886-9844-B486-EFBC379E947F}" srcId="{4BA4B630-33F1-0C4B-B58E-DC672A5876E3}" destId="{12609985-5FFD-5744-B010-A8C609FAF912}" srcOrd="2" destOrd="0" parTransId="{99AB1443-5A04-8F4A-85B8-FB320D9EF630}" sibTransId="{4BB3337E-4D22-784D-B12F-101EE21F93D9}"/>
    <dgm:cxn modelId="{0F1D4E37-D721-9043-9688-51D5E4F9A8FA}" srcId="{F96A290E-94A8-8A49-AB4B-0250C93FAA1B}" destId="{4BA4B630-33F1-0C4B-B58E-DC672A5876E3}" srcOrd="0" destOrd="0" parTransId="{B6005CC1-4938-164B-AC4B-768D5AF37C88}" sibTransId="{AF8358DF-EC52-6047-9429-EB2609AC5B28}"/>
    <dgm:cxn modelId="{07DE9E73-95B8-4447-9ED6-AF3AE22F7F40}" type="presOf" srcId="{F96A290E-94A8-8A49-AB4B-0250C93FAA1B}" destId="{A53E9392-4CEB-8949-93F2-D241DF4A46D9}" srcOrd="0" destOrd="0" presId="urn:microsoft.com/office/officeart/2005/8/layout/radial5"/>
    <dgm:cxn modelId="{094FE8D2-5CA0-4743-9E9E-226850B6FDDB}" type="presOf" srcId="{A4E0A146-6FA8-4F40-970A-21AD0AFE6D14}" destId="{4671D0B4-BD45-7D44-AB07-9BE5F1E2B100}" srcOrd="0" destOrd="0" presId="urn:microsoft.com/office/officeart/2005/8/layout/radial5"/>
    <dgm:cxn modelId="{9C0F68B9-2517-4745-AD44-E96AD68C4069}" type="presOf" srcId="{99AB1443-5A04-8F4A-85B8-FB320D9EF630}" destId="{8E4DDF7C-1747-4A47-9675-C132E0FC0CEB}" srcOrd="1" destOrd="0" presId="urn:microsoft.com/office/officeart/2005/8/layout/radial5"/>
    <dgm:cxn modelId="{3372AAC8-598D-954B-8CB7-D73020FD724A}" type="presOf" srcId="{5304708D-4BB6-C242-A724-492786849276}" destId="{93B6389C-F4DC-514B-AEF1-51D95F955EFC}" srcOrd="0" destOrd="0" presId="urn:microsoft.com/office/officeart/2005/8/layout/radial5"/>
    <dgm:cxn modelId="{1B044E32-0CC8-1447-B68C-75B0F83A7C2A}" type="presOf" srcId="{12609985-5FFD-5744-B010-A8C609FAF912}" destId="{F92823C6-413A-764C-9557-50265FEA0BF4}" srcOrd="0" destOrd="0" presId="urn:microsoft.com/office/officeart/2005/8/layout/radial5"/>
    <dgm:cxn modelId="{4DFEA21E-BF5A-8E41-9A0C-CEFF2EF0CB9E}" type="presParOf" srcId="{A53E9392-4CEB-8949-93F2-D241DF4A46D9}" destId="{04A6BC5D-636D-AD4E-AA53-CC9F6E09D042}" srcOrd="0" destOrd="0" presId="urn:microsoft.com/office/officeart/2005/8/layout/radial5"/>
    <dgm:cxn modelId="{3E25B96D-5F7F-094D-B908-85F47FF5A149}" type="presParOf" srcId="{A53E9392-4CEB-8949-93F2-D241DF4A46D9}" destId="{93B6389C-F4DC-514B-AEF1-51D95F955EFC}" srcOrd="1" destOrd="0" presId="urn:microsoft.com/office/officeart/2005/8/layout/radial5"/>
    <dgm:cxn modelId="{D931C216-7CCC-5043-9858-7CD52232E21C}" type="presParOf" srcId="{93B6389C-F4DC-514B-AEF1-51D95F955EFC}" destId="{663E481B-BA66-EF4C-AF31-07EE17455865}" srcOrd="0" destOrd="0" presId="urn:microsoft.com/office/officeart/2005/8/layout/radial5"/>
    <dgm:cxn modelId="{D6A48408-410B-A248-906B-70FD6F3DE1D6}" type="presParOf" srcId="{A53E9392-4CEB-8949-93F2-D241DF4A46D9}" destId="{3281C3B4-8475-334B-8D75-6BAF694B190A}" srcOrd="2" destOrd="0" presId="urn:microsoft.com/office/officeart/2005/8/layout/radial5"/>
    <dgm:cxn modelId="{67D640E3-E9C8-764B-98C4-90D33BCE5D89}" type="presParOf" srcId="{A53E9392-4CEB-8949-93F2-D241DF4A46D9}" destId="{4671D0B4-BD45-7D44-AB07-9BE5F1E2B100}" srcOrd="3" destOrd="0" presId="urn:microsoft.com/office/officeart/2005/8/layout/radial5"/>
    <dgm:cxn modelId="{F1ACF96E-8DA5-8241-A285-92C770665B22}" type="presParOf" srcId="{4671D0B4-BD45-7D44-AB07-9BE5F1E2B100}" destId="{3CAC9D53-02C1-E84A-BB03-F9361E925C94}" srcOrd="0" destOrd="0" presId="urn:microsoft.com/office/officeart/2005/8/layout/radial5"/>
    <dgm:cxn modelId="{D74D5614-F89B-F948-B36F-C9F8E8BB7978}" type="presParOf" srcId="{A53E9392-4CEB-8949-93F2-D241DF4A46D9}" destId="{85ABBA72-C4EA-4543-9DB5-9188D3FDFB60}" srcOrd="4" destOrd="0" presId="urn:microsoft.com/office/officeart/2005/8/layout/radial5"/>
    <dgm:cxn modelId="{1E746E76-6E52-634A-983D-5E9D2E2454C4}" type="presParOf" srcId="{A53E9392-4CEB-8949-93F2-D241DF4A46D9}" destId="{A299BBE4-3102-C340-8BC0-008A29D33FF6}" srcOrd="5" destOrd="0" presId="urn:microsoft.com/office/officeart/2005/8/layout/radial5"/>
    <dgm:cxn modelId="{4E5CACF6-1E80-E84A-AFED-5A6D7B309BFB}" type="presParOf" srcId="{A299BBE4-3102-C340-8BC0-008A29D33FF6}" destId="{8E4DDF7C-1747-4A47-9675-C132E0FC0CEB}" srcOrd="0" destOrd="0" presId="urn:microsoft.com/office/officeart/2005/8/layout/radial5"/>
    <dgm:cxn modelId="{F7AD65A4-86EA-A64B-84EC-7ACED3100F4A}" type="presParOf" srcId="{A53E9392-4CEB-8949-93F2-D241DF4A46D9}" destId="{F92823C6-413A-764C-9557-50265FEA0BF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6BC5D-636D-AD4E-AA53-CC9F6E09D042}">
      <dsp:nvSpPr>
        <dsp:cNvPr id="0" name=""/>
        <dsp:cNvSpPr/>
      </dsp:nvSpPr>
      <dsp:spPr>
        <a:xfrm>
          <a:off x="3346263" y="2587047"/>
          <a:ext cx="1847220" cy="18472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POWER SYSTEM </a:t>
          </a:r>
          <a:endParaRPr lang="en-US" sz="2800" kern="1200" dirty="0"/>
        </a:p>
      </dsp:txBody>
      <dsp:txXfrm>
        <a:off x="3616782" y="2857566"/>
        <a:ext cx="1306182" cy="1306182"/>
      </dsp:txXfrm>
    </dsp:sp>
    <dsp:sp modelId="{93B6389C-F4DC-514B-AEF1-51D95F955EFC}">
      <dsp:nvSpPr>
        <dsp:cNvPr id="0" name=""/>
        <dsp:cNvSpPr/>
      </dsp:nvSpPr>
      <dsp:spPr>
        <a:xfrm rot="16200000">
          <a:off x="4074598" y="1915628"/>
          <a:ext cx="390551" cy="6280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133181" y="2099822"/>
        <a:ext cx="273386" cy="376833"/>
      </dsp:txXfrm>
    </dsp:sp>
    <dsp:sp modelId="{3281C3B4-8475-334B-8D75-6BAF694B190A}">
      <dsp:nvSpPr>
        <dsp:cNvPr id="0" name=""/>
        <dsp:cNvSpPr/>
      </dsp:nvSpPr>
      <dsp:spPr>
        <a:xfrm>
          <a:off x="3346263" y="2937"/>
          <a:ext cx="1847220" cy="18472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EMBEDDED SYSTEM (MCU CONTROL SYSTEM)</a:t>
          </a:r>
          <a:endParaRPr lang="en-US" sz="1500" kern="1200" dirty="0"/>
        </a:p>
      </dsp:txBody>
      <dsp:txXfrm>
        <a:off x="3616782" y="273456"/>
        <a:ext cx="1306182" cy="1306182"/>
      </dsp:txXfrm>
    </dsp:sp>
    <dsp:sp modelId="{4671D0B4-BD45-7D44-AB07-9BE5F1E2B100}">
      <dsp:nvSpPr>
        <dsp:cNvPr id="0" name=""/>
        <dsp:cNvSpPr/>
      </dsp:nvSpPr>
      <dsp:spPr>
        <a:xfrm rot="1800000">
          <a:off x="5183978" y="3837131"/>
          <a:ext cx="390551" cy="6280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191827" y="3933451"/>
        <a:ext cx="273386" cy="376833"/>
      </dsp:txXfrm>
    </dsp:sp>
    <dsp:sp modelId="{85ABBA72-C4EA-4543-9DB5-9188D3FDFB60}">
      <dsp:nvSpPr>
        <dsp:cNvPr id="0" name=""/>
        <dsp:cNvSpPr/>
      </dsp:nvSpPr>
      <dsp:spPr>
        <a:xfrm>
          <a:off x="5584168" y="3879102"/>
          <a:ext cx="1847220" cy="18472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APPLICATION SYSTEM (LIGHT, SENSOR, CAMERA)</a:t>
          </a:r>
          <a:endParaRPr lang="en-US" sz="1500" kern="1200" dirty="0"/>
        </a:p>
      </dsp:txBody>
      <dsp:txXfrm>
        <a:off x="5854687" y="4149621"/>
        <a:ext cx="1306182" cy="1306182"/>
      </dsp:txXfrm>
    </dsp:sp>
    <dsp:sp modelId="{A299BBE4-3102-C340-8BC0-008A29D33FF6}">
      <dsp:nvSpPr>
        <dsp:cNvPr id="0" name=""/>
        <dsp:cNvSpPr/>
      </dsp:nvSpPr>
      <dsp:spPr>
        <a:xfrm rot="9000000">
          <a:off x="2965218" y="3837131"/>
          <a:ext cx="390551" cy="6280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3074534" y="3933451"/>
        <a:ext cx="273386" cy="376833"/>
      </dsp:txXfrm>
    </dsp:sp>
    <dsp:sp modelId="{F92823C6-413A-764C-9557-50265FEA0BF4}">
      <dsp:nvSpPr>
        <dsp:cNvPr id="0" name=""/>
        <dsp:cNvSpPr/>
      </dsp:nvSpPr>
      <dsp:spPr>
        <a:xfrm>
          <a:off x="1108358" y="3879102"/>
          <a:ext cx="1847220" cy="18472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ELECTRICAL APPLICATION SYSTEM (DC-AC INVERTER, LOCKING SYSTEM)</a:t>
          </a:r>
          <a:endParaRPr lang="en-US" sz="1500" kern="1200" dirty="0"/>
        </a:p>
      </dsp:txBody>
      <dsp:txXfrm>
        <a:off x="1378877" y="4149621"/>
        <a:ext cx="1306182" cy="1306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C2CA6-88DA-7243-94C8-3DA142A3A252}" type="datetimeFigureOut">
              <a:rPr lang="en-US" smtClean="0"/>
              <a:t>7/25/16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D7C7C-4347-6D43-863A-F4367ED6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7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x8hWzySiNAc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903826"/>
            <a:ext cx="7766936" cy="1646302"/>
          </a:xfrm>
        </p:spPr>
        <p:txBody>
          <a:bodyPr/>
          <a:lstStyle/>
          <a:p>
            <a:pPr algn="ctr"/>
            <a:r>
              <a:rPr lang="en-US" smtClean="0"/>
              <a:t> S      LAR POWERED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BIKE RACK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9953" y="3837064"/>
            <a:ext cx="3129666" cy="1524611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Wingdings" charset="2"/>
              <a:buChar char="v"/>
            </a:pPr>
            <a:r>
              <a:rPr lang="en-US" b="1" dirty="0" smtClean="0"/>
              <a:t>Daniel Adarme  (E.E)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b="1" dirty="0" smtClean="0"/>
              <a:t>The Pham  (E.E)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b="1" dirty="0" smtClean="0"/>
              <a:t>Christine Erwin (E.E)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b="1" dirty="0" smtClean="0"/>
              <a:t>Nha Nguyen (E.E)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14" y="767711"/>
            <a:ext cx="1108919" cy="9402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1045029" y="2090057"/>
            <a:ext cx="1201782" cy="121484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45029" y="3304903"/>
            <a:ext cx="67665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11589" y="2259875"/>
            <a:ext cx="1045028" cy="104502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2246811" y="4519749"/>
            <a:ext cx="222069" cy="95493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375745" y="4175311"/>
            <a:ext cx="489859" cy="6104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57844" y="4291630"/>
            <a:ext cx="0" cy="7855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53676" y="4280537"/>
            <a:ext cx="444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Donut 22"/>
          <p:cNvSpPr/>
          <p:nvPr/>
        </p:nvSpPr>
        <p:spPr>
          <a:xfrm>
            <a:off x="2819882" y="4062547"/>
            <a:ext cx="125790" cy="48332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08847" y="4545872"/>
            <a:ext cx="70275" cy="239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146604" y="4151638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581305" y="4162732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29787" y="4480559"/>
            <a:ext cx="10175" cy="309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4" idx="6"/>
          </p:cNvCxnSpPr>
          <p:nvPr/>
        </p:nvCxnSpPr>
        <p:spPr>
          <a:xfrm flipV="1">
            <a:off x="2375744" y="4665840"/>
            <a:ext cx="403378" cy="1199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619283" y="4267951"/>
            <a:ext cx="110504" cy="136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4" idx="2"/>
          </p:cNvCxnSpPr>
          <p:nvPr/>
        </p:nvCxnSpPr>
        <p:spPr>
          <a:xfrm flipH="1">
            <a:off x="2708847" y="4404394"/>
            <a:ext cx="20940" cy="261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4" idx="6"/>
          </p:cNvCxnSpPr>
          <p:nvPr/>
        </p:nvCxnSpPr>
        <p:spPr>
          <a:xfrm flipH="1" flipV="1">
            <a:off x="2708847" y="4404394"/>
            <a:ext cx="70275" cy="261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11589" y="3304903"/>
            <a:ext cx="0" cy="19321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45029" y="3304903"/>
            <a:ext cx="0" cy="203899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Donut 43"/>
          <p:cNvSpPr/>
          <p:nvPr/>
        </p:nvSpPr>
        <p:spPr>
          <a:xfrm>
            <a:off x="3079566" y="4519749"/>
            <a:ext cx="222069" cy="95493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Donut 44"/>
          <p:cNvSpPr/>
          <p:nvPr/>
        </p:nvSpPr>
        <p:spPr>
          <a:xfrm>
            <a:off x="3752454" y="4480559"/>
            <a:ext cx="222069" cy="95493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3191441" y="4288552"/>
            <a:ext cx="489859" cy="6104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843787" y="4279312"/>
            <a:ext cx="489859" cy="6104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90600" y="4305697"/>
            <a:ext cx="0" cy="7855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63488" y="4265745"/>
            <a:ext cx="0" cy="7855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993036" y="4291630"/>
            <a:ext cx="444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712451" y="4273075"/>
            <a:ext cx="444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010339" y="4152694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442051" y="4162732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712451" y="4140512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169908" y="4140579"/>
            <a:ext cx="78738" cy="128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onut 55"/>
          <p:cNvSpPr/>
          <p:nvPr/>
        </p:nvSpPr>
        <p:spPr>
          <a:xfrm>
            <a:off x="3557109" y="4175219"/>
            <a:ext cx="125790" cy="48332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Donut 56"/>
          <p:cNvSpPr/>
          <p:nvPr/>
        </p:nvSpPr>
        <p:spPr>
          <a:xfrm>
            <a:off x="4300727" y="4182515"/>
            <a:ext cx="125790" cy="483325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3187968" y="4797550"/>
            <a:ext cx="369101" cy="1210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861126" y="4836658"/>
            <a:ext cx="382633" cy="568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537738" y="4599127"/>
            <a:ext cx="10175" cy="309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248238" y="4644753"/>
            <a:ext cx="10175" cy="309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3504133" y="4666518"/>
            <a:ext cx="70275" cy="239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05593" y="4678708"/>
            <a:ext cx="70275" cy="239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1916341" y="3509792"/>
            <a:ext cx="37496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976181" y="3196674"/>
            <a:ext cx="0" cy="19321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671381" y="3322494"/>
            <a:ext cx="0" cy="19321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91333" y="3338151"/>
            <a:ext cx="0" cy="20057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39686" y="5248537"/>
            <a:ext cx="2895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839686" y="5128789"/>
            <a:ext cx="28956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43441" cy="1320800"/>
          </a:xfrm>
        </p:spPr>
        <p:txBody>
          <a:bodyPr/>
          <a:lstStyle/>
          <a:p>
            <a:r>
              <a:rPr lang="en-US" dirty="0" smtClean="0"/>
              <a:t>Solar Photovoltaic Devices for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1272"/>
            <a:ext cx="8596668" cy="3880773"/>
          </a:xfrm>
        </p:spPr>
        <p:txBody>
          <a:bodyPr/>
          <a:lstStyle/>
          <a:p>
            <a:r>
              <a:rPr lang="en-US" dirty="0" smtClean="0"/>
              <a:t>Photovoltaic Device Materials Choice: </a:t>
            </a:r>
            <a:r>
              <a:rPr lang="en-US" b="1" dirty="0" smtClean="0"/>
              <a:t>Monocrystalline</a:t>
            </a:r>
            <a:r>
              <a:rPr lang="en-US" b="1" dirty="0"/>
              <a:t> </a:t>
            </a:r>
            <a:r>
              <a:rPr lang="en-US" b="1" dirty="0" smtClean="0"/>
              <a:t>Technologies</a:t>
            </a:r>
          </a:p>
          <a:p>
            <a:r>
              <a:rPr lang="en-US" dirty="0" smtClean="0"/>
              <a:t>HIGHER POWER EFFICIENCY and SMALLER IN SIZE 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63610"/>
              </p:ext>
            </p:extLst>
          </p:nvPr>
        </p:nvGraphicFramePr>
        <p:xfrm>
          <a:off x="846886" y="2494706"/>
          <a:ext cx="4844227" cy="4119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220"/>
                <a:gridCol w="1980007"/>
              </a:tblGrid>
              <a:tr h="5229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Specifications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939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Quantity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 Panels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39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Optimum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Operating Voltage (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mp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18.5V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39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Optimum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Operating Current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mp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2.50 A </a:t>
                      </a:r>
                    </a:p>
                  </a:txBody>
                  <a:tcPr/>
                </a:tc>
              </a:tr>
              <a:tr h="8939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$180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1" y="2688968"/>
            <a:ext cx="3752442" cy="39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Storage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7205"/>
            <a:ext cx="8596668" cy="3880773"/>
          </a:xfrm>
        </p:spPr>
        <p:txBody>
          <a:bodyPr/>
          <a:lstStyle/>
          <a:p>
            <a:r>
              <a:rPr lang="en-US" dirty="0" smtClean="0"/>
              <a:t>AGM (Absorbent Glass Mat) Deep Cycle Battery </a:t>
            </a:r>
          </a:p>
          <a:p>
            <a:r>
              <a:rPr lang="en-US" dirty="0" smtClean="0"/>
              <a:t>Most Safety and Least Maintenance required compared to other types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028861"/>
              </p:ext>
            </p:extLst>
          </p:nvPr>
        </p:nvGraphicFramePr>
        <p:xfrm>
          <a:off x="818010" y="2563092"/>
          <a:ext cx="4219211" cy="3388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671"/>
                <a:gridCol w="1724540"/>
              </a:tblGrid>
              <a:tr h="48288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Specifications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279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QUANTITY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3X</a:t>
                      </a:r>
                      <a:r>
                        <a:rPr lang="en-US" sz="1400" baseline="0" dirty="0" smtClean="0"/>
                        <a:t> Battery</a:t>
                      </a:r>
                      <a:endParaRPr lang="en-US" sz="1400" dirty="0"/>
                    </a:p>
                  </a:txBody>
                  <a:tcPr/>
                </a:tc>
              </a:tr>
              <a:tr h="6279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CYCLE USE VOLTAGE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13V~13.5V</a:t>
                      </a:r>
                      <a:endParaRPr lang="en-US" sz="1400" dirty="0"/>
                    </a:p>
                  </a:txBody>
                  <a:tcPr/>
                </a:tc>
              </a:tr>
              <a:tr h="6840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CAPACITY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35Ah</a:t>
                      </a:r>
                    </a:p>
                  </a:txBody>
                  <a:tcPr/>
                </a:tc>
              </a:tr>
              <a:tr h="96576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r>
                        <a:rPr lang="en-US" sz="1400" baseline="0" dirty="0" smtClean="0"/>
                        <a:t> 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$68 FOR EACH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169" y="2563092"/>
            <a:ext cx="3403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85" y="357851"/>
            <a:ext cx="8596668" cy="1320800"/>
          </a:xfrm>
        </p:spPr>
        <p:txBody>
          <a:bodyPr/>
          <a:lstStyle/>
          <a:p>
            <a:r>
              <a:rPr lang="en-US" dirty="0" smtClean="0"/>
              <a:t>POWER SYSTEM BLOCK DIAGRAM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84162" y="2789499"/>
            <a:ext cx="1481559" cy="1006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13207" y="2789499"/>
            <a:ext cx="1481559" cy="1006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300733" y="2789499"/>
            <a:ext cx="1481559" cy="1006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 rot="1231209">
            <a:off x="723255" y="1836702"/>
            <a:ext cx="1182390" cy="1469454"/>
          </a:xfrm>
          <a:prstGeom prst="parallelogra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4" idx="1"/>
          </p:cNvCxnSpPr>
          <p:nvPr/>
        </p:nvCxnSpPr>
        <p:spPr>
          <a:xfrm>
            <a:off x="1635066" y="2944941"/>
            <a:ext cx="549096" cy="348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3"/>
            <a:endCxn id="6" idx="1"/>
          </p:cNvCxnSpPr>
          <p:nvPr/>
        </p:nvCxnSpPr>
        <p:spPr>
          <a:xfrm>
            <a:off x="3665721" y="3292998"/>
            <a:ext cx="104748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94766" y="3292998"/>
            <a:ext cx="110596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58360">
            <a:off x="860640" y="1982142"/>
            <a:ext cx="95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SOLAR PANELS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12V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877" y="2833168"/>
            <a:ext cx="142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SSS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CHARGE CONTROLLER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3206" y="2815944"/>
            <a:ext cx="1594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POWER STORAGE SYSTEM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(DEEP CYCLE BATTERY)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3865" y="2923665"/>
            <a:ext cx="142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POWER DISTRIBUTION SYSTEM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0732" y="4666527"/>
            <a:ext cx="1481559" cy="10069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13865" y="5016136"/>
            <a:ext cx="142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SYSTEM LOADS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>
            <a:stCxn id="7" idx="2"/>
          </p:cNvCxnSpPr>
          <p:nvPr/>
        </p:nvCxnSpPr>
        <p:spPr>
          <a:xfrm flipH="1">
            <a:off x="8041511" y="3796497"/>
            <a:ext cx="2" cy="8700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4281" y="1495558"/>
            <a:ext cx="2626451" cy="52322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12V 35A Deep Cycle AGM Battery CONNECT IN SERIES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613722" y="2234222"/>
            <a:ext cx="11574" cy="4626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224759" y="4572000"/>
            <a:ext cx="2453833" cy="11015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Protection Fuse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678592" y="4247909"/>
            <a:ext cx="1226917" cy="324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905509" y="4168678"/>
            <a:ext cx="340420" cy="1771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10" y="123464"/>
            <a:ext cx="8813907" cy="1320800"/>
          </a:xfrm>
        </p:spPr>
        <p:txBody>
          <a:bodyPr/>
          <a:lstStyle/>
          <a:p>
            <a:r>
              <a:rPr lang="en-US" dirty="0" smtClean="0"/>
              <a:t>SOLID STATE SWITCH </a:t>
            </a:r>
            <a:br>
              <a:rPr lang="en-US" dirty="0" smtClean="0"/>
            </a:br>
            <a:r>
              <a:rPr lang="en-US" dirty="0" smtClean="0"/>
              <a:t>SOLAR CHARGE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208192"/>
            <a:ext cx="3674748" cy="3880773"/>
          </a:xfrm>
        </p:spPr>
        <p:txBody>
          <a:bodyPr/>
          <a:lstStyle/>
          <a:p>
            <a:r>
              <a:rPr lang="en-US" dirty="0" smtClean="0"/>
              <a:t>Low cost construction</a:t>
            </a:r>
          </a:p>
          <a:p>
            <a:r>
              <a:rPr lang="en-US" dirty="0" smtClean="0"/>
              <a:t>Easy to troubleshoot </a:t>
            </a:r>
          </a:p>
          <a:p>
            <a:r>
              <a:rPr lang="en-US" dirty="0" smtClean="0"/>
              <a:t>Requires less power consumption</a:t>
            </a:r>
          </a:p>
          <a:p>
            <a:r>
              <a:rPr lang="en-US" dirty="0" smtClean="0"/>
              <a:t>Requires less maintenance </a:t>
            </a:r>
          </a:p>
          <a:p>
            <a:r>
              <a:rPr lang="en-US" dirty="0" smtClean="0"/>
              <a:t>Light weight and small dimension</a:t>
            </a:r>
          </a:p>
          <a:p>
            <a:r>
              <a:rPr lang="en-US" dirty="0" smtClean="0"/>
              <a:t>No programming code required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93193739"/>
              </p:ext>
            </p:extLst>
          </p:nvPr>
        </p:nvGraphicFramePr>
        <p:xfrm>
          <a:off x="3949967" y="1761389"/>
          <a:ext cx="5969537" cy="3586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78461" y="5347505"/>
            <a:ext cx="523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   Rating Scale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: Desirable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2-4: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Average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1: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Not Desirable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42" y="533446"/>
            <a:ext cx="8405901" cy="8708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Solid State Switch Charge Controller Block Diagram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18" y="3357475"/>
            <a:ext cx="1677846" cy="12583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15605" y="1866502"/>
            <a:ext cx="1643605" cy="117193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Solar Panel Terminal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96906">
            <a:off x="2244783" y="3130139"/>
            <a:ext cx="1192126" cy="1192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83" y="5083862"/>
            <a:ext cx="747210" cy="747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82962">
            <a:off x="5859115" y="1614307"/>
            <a:ext cx="1233411" cy="1217699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8" idx="6"/>
          </p:cNvCxnSpPr>
          <p:nvPr/>
        </p:nvCxnSpPr>
        <p:spPr>
          <a:xfrm>
            <a:off x="2659210" y="2452469"/>
            <a:ext cx="3933622" cy="3483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78592" y="2487781"/>
            <a:ext cx="97227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62441" y="2487781"/>
            <a:ext cx="0" cy="55113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55038" y="4615860"/>
            <a:ext cx="0" cy="96313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208608" y="5613722"/>
            <a:ext cx="125563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17674" y="3645537"/>
            <a:ext cx="1045977" cy="16133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7678061" y="4679200"/>
            <a:ext cx="156232" cy="62063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2996709" y="2452950"/>
            <a:ext cx="0" cy="151223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996709" y="4081112"/>
            <a:ext cx="1810069" cy="21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820930" y="5613722"/>
            <a:ext cx="9341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208608" y="4450365"/>
            <a:ext cx="0" cy="1163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545269" y="3038917"/>
            <a:ext cx="18382" cy="606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5757581" y="5898423"/>
            <a:ext cx="3593709" cy="717774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783143" y="5991545"/>
            <a:ext cx="360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Adjustable pot feeding desired cut-off voltage to comparator circuit to drive the MOSFET Switch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82362" y="4365878"/>
            <a:ext cx="1677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Four comparator circuits connected as S-R FLIP-FLOP with wire </a:t>
            </a:r>
            <a:r>
              <a:rPr lang="en-US" sz="1200" smtClean="0">
                <a:solidFill>
                  <a:srgbClr val="FF0000"/>
                </a:solidFill>
              </a:rPr>
              <a:t>OR output to </a:t>
            </a:r>
            <a:r>
              <a:rPr lang="en-US" sz="1200" dirty="0" smtClean="0">
                <a:solidFill>
                  <a:srgbClr val="FF0000"/>
                </a:solidFill>
              </a:rPr>
              <a:t>taking in inputs and driving the MOSFET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383672" y="4318292"/>
            <a:ext cx="1690121" cy="1330186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377396" y="4055164"/>
            <a:ext cx="163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Voltage Buck Regulator to provide QUAD-Comparator reference voltage value and power clock generator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233935" y="3950767"/>
            <a:ext cx="1690121" cy="1330186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970" y="5948203"/>
            <a:ext cx="857524" cy="678481"/>
          </a:xfrm>
          <a:prstGeom prst="rect">
            <a:avLst/>
          </a:prstGeom>
        </p:spPr>
      </p:pic>
      <p:cxnSp>
        <p:nvCxnSpPr>
          <p:cNvPr id="71" name="Straight Connector 70"/>
          <p:cNvCxnSpPr>
            <a:stCxn id="67" idx="3"/>
          </p:cNvCxnSpPr>
          <p:nvPr/>
        </p:nvCxnSpPr>
        <p:spPr>
          <a:xfrm flipV="1">
            <a:off x="4657494" y="6286557"/>
            <a:ext cx="849552" cy="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517674" y="4475553"/>
            <a:ext cx="0" cy="1811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068257" y="5887861"/>
            <a:ext cx="2731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Lock Oscillator period generate 30mS Pulse every 15s.  Its function to set the flip flop so that charging may commence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022304" y="5826467"/>
            <a:ext cx="2721083" cy="85783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921" y="5764417"/>
            <a:ext cx="690753" cy="445354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8962713" y="2953804"/>
            <a:ext cx="1520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Battery Full Charge Voltage is at 14.5V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39629" y="2049441"/>
            <a:ext cx="152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18V ~ 20V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28841" y="1740696"/>
            <a:ext cx="152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 Channel MOSFET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33099" y="3242510"/>
            <a:ext cx="1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TI-LM317LZ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024" y1="57658" x2="24024" y2="5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8880" y="2613337"/>
            <a:ext cx="2436849" cy="243684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66087" y="3103697"/>
            <a:ext cx="1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TI-LM339N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39830" y="4722914"/>
            <a:ext cx="1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50K </a:t>
            </a:r>
            <a:r>
              <a:rPr lang="en-US" dirty="0" err="1" smtClean="0">
                <a:solidFill>
                  <a:srgbClr val="FF0000"/>
                </a:solidFill>
              </a:rPr>
              <a:t>TrimPot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81000"/>
            <a:ext cx="9119809" cy="1320800"/>
          </a:xfrm>
        </p:spPr>
        <p:txBody>
          <a:bodyPr/>
          <a:lstStyle/>
          <a:p>
            <a:r>
              <a:rPr lang="en-US" dirty="0" smtClean="0"/>
              <a:t>Solar Charge </a:t>
            </a:r>
            <a:r>
              <a:rPr lang="en-US" smtClean="0"/>
              <a:t>Controller Schematic Design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95" y="1282700"/>
            <a:ext cx="7487483" cy="51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40" y="278296"/>
            <a:ext cx="8721260" cy="1320800"/>
          </a:xfrm>
        </p:spPr>
        <p:txBody>
          <a:bodyPr/>
          <a:lstStyle/>
          <a:p>
            <a:r>
              <a:rPr lang="en-US" dirty="0" err="1" smtClean="0"/>
              <a:t>EagleCAD</a:t>
            </a:r>
            <a:r>
              <a:rPr lang="en-US" dirty="0" smtClean="0"/>
              <a:t> Solar Charge Controller Schematic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0" y="1464734"/>
            <a:ext cx="7316530" cy="51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31" y="169985"/>
            <a:ext cx="7953627" cy="7092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PCB Board Design and </a:t>
            </a:r>
            <a:r>
              <a:rPr lang="en-US" smtClean="0"/>
              <a:t>Final Result</a:t>
            </a:r>
            <a:br>
              <a:rPr lang="en-US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61"/>
          <a:stretch/>
        </p:blipFill>
        <p:spPr>
          <a:xfrm>
            <a:off x="568641" y="1179132"/>
            <a:ext cx="4593771" cy="287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26" y="4055276"/>
            <a:ext cx="4598986" cy="1899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832" y="1179131"/>
            <a:ext cx="4935106" cy="47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19" y="373993"/>
            <a:ext cx="8596668" cy="1320800"/>
          </a:xfrm>
        </p:spPr>
        <p:txBody>
          <a:bodyPr/>
          <a:lstStyle/>
          <a:p>
            <a:r>
              <a:rPr lang="en-US" dirty="0" smtClean="0"/>
              <a:t>Power Distribution System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19" y="1034392"/>
            <a:ext cx="6735916" cy="5671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98" y="1149362"/>
            <a:ext cx="4965738" cy="38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610184"/>
            <a:ext cx="2916098" cy="743032"/>
          </a:xfrm>
        </p:spPr>
        <p:txBody>
          <a:bodyPr/>
          <a:lstStyle/>
          <a:p>
            <a:r>
              <a:rPr lang="en-US" smtClean="0"/>
              <a:t>12V OUTPUT CIRCUIT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DC-DC Converter Circuit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6" y="1270000"/>
            <a:ext cx="4343400" cy="40513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75668" y="5610184"/>
            <a:ext cx="2916098" cy="74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5V OUTPUT CIRCUIT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18278" y="5610184"/>
            <a:ext cx="2916098" cy="74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3.3V OUTPUT CIRCUIT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Goal and objective</a:t>
            </a:r>
          </a:p>
          <a:p>
            <a:r>
              <a:rPr lang="en-US" dirty="0" smtClean="0"/>
              <a:t>Specification</a:t>
            </a:r>
          </a:p>
          <a:p>
            <a:r>
              <a:rPr lang="en-US" dirty="0" smtClean="0"/>
              <a:t>Structural Design</a:t>
            </a:r>
          </a:p>
          <a:p>
            <a:r>
              <a:rPr lang="en-US" dirty="0" smtClean="0"/>
              <a:t>Hardware Design : Power System, DC-AC, locking system, applications</a:t>
            </a:r>
          </a:p>
          <a:p>
            <a:r>
              <a:rPr lang="en-US" dirty="0" smtClean="0"/>
              <a:t>Software Design: Embedded System</a:t>
            </a:r>
          </a:p>
          <a:p>
            <a:r>
              <a:rPr lang="en-US" dirty="0" smtClean="0"/>
              <a:t>Project Budget and Finance</a:t>
            </a:r>
          </a:p>
          <a:p>
            <a:r>
              <a:rPr lang="en-US" dirty="0" smtClean="0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11967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7454"/>
            <a:ext cx="9144000" cy="597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DC-to-AC Power Converter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31612"/>
            <a:ext cx="6664036" cy="412162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Input 12VDC / Output 120VAC 60Hz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Maximum Power 100W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N-channel MOSFET  Half-bridge Configuration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Pulse Width Modulator SG3525A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Surge Protection </a:t>
            </a:r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97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DC-to-AC Power Converter</a:t>
            </a:r>
            <a:br>
              <a:rPr lang="en-US" sz="4000" b="1" dirty="0"/>
            </a:br>
            <a:r>
              <a:rPr lang="en-US" sz="4000" b="1" dirty="0"/>
              <a:t>PCB Schematic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3" y="1838758"/>
            <a:ext cx="8452660" cy="40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97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DC-to-AC Power Converter</a:t>
            </a:r>
            <a:br>
              <a:rPr lang="en-US" sz="4000" b="1" dirty="0"/>
            </a:br>
            <a:r>
              <a:rPr lang="en-US" sz="4000" b="1" dirty="0"/>
              <a:t>Surge Protection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7827" y="2102133"/>
            <a:ext cx="4811395" cy="271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9222" y="2337648"/>
            <a:ext cx="3635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from Inductors flow back to off MOSFETs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Snubber Circuit with Zener Diode is used to damped the surge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</a:t>
            </a:r>
            <a:r>
              <a:rPr lang="en-US" baseline="-25000" dirty="0" err="1"/>
              <a:t>sn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sn</a:t>
            </a:r>
            <a:r>
              <a:rPr lang="en-US" dirty="0"/>
              <a:t>, and Zener Diode are connected parallel to MOSFETs</a:t>
            </a:r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97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DC-to-AC Power Converter</a:t>
            </a:r>
            <a:br>
              <a:rPr lang="en-US" sz="4000" b="1" dirty="0"/>
            </a:br>
            <a:r>
              <a:rPr lang="en-US" sz="4000" b="1" dirty="0"/>
              <a:t>PCB 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9798" y="1883391"/>
            <a:ext cx="4179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Dimension : 2inch x 2inch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Designed by Software CS EAGLE </a:t>
            </a:r>
            <a:r>
              <a:rPr lang="en-US" sz="2400" dirty="0" err="1"/>
              <a:t>ver</a:t>
            </a:r>
            <a:r>
              <a:rPr lang="en-US" sz="2400" dirty="0"/>
              <a:t> 7.5.0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719618"/>
            <a:ext cx="4331914" cy="42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522" y="190765"/>
            <a:ext cx="7204364" cy="169025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DC-to-AC Power Converter</a:t>
            </a:r>
            <a:br>
              <a:rPr lang="en-US" sz="3200" b="1" dirty="0"/>
            </a:br>
            <a:r>
              <a:rPr lang="en-US" sz="3200" b="1" dirty="0"/>
              <a:t>PCB Implementation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925" t="9731" r="26826" b="25892"/>
          <a:stretch/>
        </p:blipFill>
        <p:spPr>
          <a:xfrm rot="10800000">
            <a:off x="3811558" y="1881020"/>
            <a:ext cx="4170220" cy="4051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9777" y="3518871"/>
            <a:ext cx="114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 VDC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0168" y="2798802"/>
            <a:ext cx="1503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 VAC fed to </a:t>
            </a:r>
          </a:p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5510" y="1632003"/>
            <a:ext cx="10357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Pull-type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 A#420-066842-00 manufactured by Guardian Electric is used for low power consumption and high achievable pull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42" y="2776835"/>
            <a:ext cx="2748614" cy="169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86" y="2647666"/>
            <a:ext cx="5558304" cy="40299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266562" y="2647665"/>
            <a:ext cx="1323833" cy="40299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59764" y="373208"/>
            <a:ext cx="8966969" cy="1258795"/>
          </a:xfrm>
        </p:spPr>
        <p:txBody>
          <a:bodyPr/>
          <a:lstStyle/>
          <a:p>
            <a:r>
              <a:rPr lang="en-US" sz="3600" b="1" dirty="0"/>
              <a:t>Locking Mechanism – Solenoid Locks</a:t>
            </a:r>
          </a:p>
        </p:txBody>
      </p: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5127"/>
          </a:xfrm>
        </p:spPr>
        <p:txBody>
          <a:bodyPr>
            <a:noAutofit/>
          </a:bodyPr>
          <a:lstStyle/>
          <a:p>
            <a:r>
              <a:rPr lang="en-US" b="1" dirty="0"/>
              <a:t>Lock Controller PCB Schematic Design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54727"/>
            <a:ext cx="2695575" cy="44577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860473" y="1883391"/>
            <a:ext cx="448887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N-channel MOSFET BUZ11_NR4941 (Fairchild Semiconductor)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94" y="1454727"/>
            <a:ext cx="1445279" cy="1933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068" y="3599610"/>
            <a:ext cx="7973964" cy="169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71998" y="491949"/>
            <a:ext cx="7205201" cy="496362"/>
          </a:xfrm>
        </p:spPr>
        <p:txBody>
          <a:bodyPr>
            <a:noAutofit/>
          </a:bodyPr>
          <a:lstStyle/>
          <a:p>
            <a:r>
              <a:rPr lang="en-US" sz="3600" b="1" dirty="0"/>
              <a:t>Lock Structure Implementation</a:t>
            </a:r>
          </a:p>
        </p:txBody>
      </p:sp>
      <p:pic>
        <p:nvPicPr>
          <p:cNvPr id="190" name="Picture 18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99" y="1654399"/>
            <a:ext cx="4333258" cy="3250427"/>
          </a:xfrm>
          <a:prstGeom prst="rect">
            <a:avLst/>
          </a:prstGeom>
        </p:spPr>
      </p:pic>
      <p:pic>
        <p:nvPicPr>
          <p:cNvPr id="191" name="Picture 19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33" y="1654398"/>
            <a:ext cx="4414665" cy="3250427"/>
          </a:xfrm>
          <a:prstGeom prst="rect">
            <a:avLst/>
          </a:prstGeom>
        </p:spPr>
      </p:pic>
      <p:sp>
        <p:nvSpPr>
          <p:cNvPr id="192" name="TextBox 191"/>
          <p:cNvSpPr txBox="1"/>
          <p:nvPr/>
        </p:nvSpPr>
        <p:spPr>
          <a:xfrm>
            <a:off x="1108364" y="2479780"/>
            <a:ext cx="153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Lock Closed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763491" y="2910279"/>
            <a:ext cx="153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Lock Open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3158837" y="4336289"/>
            <a:ext cx="153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Solenoid Off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7712111" y="4488689"/>
            <a:ext cx="217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Solenoid On (Pull)</a:t>
            </a:r>
          </a:p>
        </p:txBody>
      </p: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08" y="1888289"/>
            <a:ext cx="8674100" cy="461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2373" y="336886"/>
            <a:ext cx="8116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3D MODELING DESIGN FOR THE BIKE RACK SYSTEM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39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" y="1395664"/>
            <a:ext cx="8645668" cy="4860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248" y="385010"/>
            <a:ext cx="8261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FINAL BIKE RACK DESIGN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048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71" y="330630"/>
            <a:ext cx="8596668" cy="13208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70" y="1223505"/>
            <a:ext cx="7722749" cy="2584566"/>
          </a:xfrm>
        </p:spPr>
        <p:txBody>
          <a:bodyPr/>
          <a:lstStyle/>
          <a:p>
            <a:r>
              <a:rPr lang="en-US" dirty="0" smtClean="0"/>
              <a:t>Typical bike rack does not fully protect the bike from bad weather</a:t>
            </a:r>
          </a:p>
          <a:p>
            <a:r>
              <a:rPr lang="en-US" dirty="0" smtClean="0"/>
              <a:t>Not safe to walk to the bike rack at NIGHT TIME on campus </a:t>
            </a:r>
          </a:p>
          <a:p>
            <a:r>
              <a:rPr lang="en-US" dirty="0" smtClean="0"/>
              <a:t>BIKE LOCK KEY can be STOLEN or LOST</a:t>
            </a:r>
          </a:p>
          <a:p>
            <a:r>
              <a:rPr lang="en-US" dirty="0" smtClean="0"/>
              <a:t>BIKE can still be STOLEN even if it is locked to the rack</a:t>
            </a:r>
          </a:p>
          <a:p>
            <a:r>
              <a:rPr lang="en-US" dirty="0" smtClean="0"/>
              <a:t>Campus is large and time gap between classes is short</a:t>
            </a:r>
          </a:p>
          <a:p>
            <a:r>
              <a:rPr lang="en-US" dirty="0" smtClean="0"/>
              <a:t>There is a huge demand for charging station for Electric Bikes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8" y="3808071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209" y="1223504"/>
            <a:ext cx="3831910" cy="287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770" b="2892"/>
          <a:stretch/>
        </p:blipFill>
        <p:spPr>
          <a:xfrm>
            <a:off x="4717282" y="4018037"/>
            <a:ext cx="4007413" cy="24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System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Activated via PIR motion sensor</a:t>
            </a:r>
          </a:p>
          <a:p>
            <a:r>
              <a:rPr lang="en-US" dirty="0" smtClean="0"/>
              <a:t>Controlled using TI CC3200</a:t>
            </a:r>
          </a:p>
          <a:p>
            <a:r>
              <a:rPr lang="en-US" dirty="0" smtClean="0"/>
              <a:t>Designed for the safety of the user</a:t>
            </a:r>
          </a:p>
          <a:p>
            <a:r>
              <a:rPr lang="en-US" dirty="0" smtClean="0"/>
              <a:t>Circuit switched using 12V coil relay</a:t>
            </a:r>
          </a:p>
          <a:p>
            <a:r>
              <a:rPr lang="en-US" dirty="0" smtClean="0"/>
              <a:t>Flyback diode used to protect against relay spikes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Saves pictures to SD card</a:t>
            </a:r>
          </a:p>
          <a:p>
            <a:r>
              <a:rPr lang="en-US" dirty="0" smtClean="0"/>
              <a:t>Pictures are intended to be used to retrieve information on stolen bicycles </a:t>
            </a:r>
          </a:p>
          <a:p>
            <a:r>
              <a:rPr lang="en-US" dirty="0" smtClean="0"/>
              <a:t>Surveillance deters theft</a:t>
            </a:r>
          </a:p>
          <a:p>
            <a:r>
              <a:rPr lang="en-US" dirty="0" smtClean="0"/>
              <a:t>Cameras starts taking pictures when internal motion sensor sees movement</a:t>
            </a:r>
          </a:p>
          <a:p>
            <a:r>
              <a:rPr lang="en-US" dirty="0" smtClean="0"/>
              <a:t>Controlled using </a:t>
            </a:r>
            <a:r>
              <a:rPr lang="en-US" dirty="0" err="1" smtClean="0"/>
              <a:t>Arduino</a:t>
            </a:r>
            <a:r>
              <a:rPr lang="en-US" dirty="0" smtClean="0"/>
              <a:t> Uno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Lighting/Camera Hardware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18" y="1940627"/>
            <a:ext cx="4778173" cy="442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Lighting/Camera System Hardware General Diagram</a:t>
            </a:r>
            <a:endParaRPr lang="en-US" dirty="0"/>
          </a:p>
        </p:txBody>
      </p:sp>
      <p:pic>
        <p:nvPicPr>
          <p:cNvPr id="5" name="Picture 4" descr="Screen Shot 2016-05-22 at 5.5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7784227" cy="42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System Code 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65" y="1130985"/>
            <a:ext cx="4803036" cy="5130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0164" y="591016"/>
            <a:ext cx="693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Lighting System Code Block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Camera System Code Block Diagram</a:t>
            </a:r>
            <a:endParaRPr lang="en-US" dirty="0"/>
          </a:p>
        </p:txBody>
      </p:sp>
      <p:pic>
        <p:nvPicPr>
          <p:cNvPr id="7" name="Picture 6" descr="Screen Shot 2016-05-22 at 6.0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56" y="1468439"/>
            <a:ext cx="4080823" cy="48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Tiva</a:t>
            </a:r>
            <a:r>
              <a:rPr lang="en-US" dirty="0" smtClean="0"/>
              <a:t> C Series</a:t>
            </a:r>
          </a:p>
          <a:p>
            <a:r>
              <a:rPr lang="en-US" dirty="0" err="1" smtClean="0"/>
              <a:t>SimpleLink</a:t>
            </a:r>
            <a:r>
              <a:rPr lang="en-US" dirty="0" smtClean="0"/>
              <a:t> CC3200</a:t>
            </a:r>
          </a:p>
          <a:p>
            <a:r>
              <a:rPr lang="en-US" dirty="0" err="1" smtClean="0"/>
              <a:t>Kentec</a:t>
            </a:r>
            <a:r>
              <a:rPr lang="en-US" dirty="0" smtClean="0"/>
              <a:t> LCD Display</a:t>
            </a:r>
          </a:p>
          <a:p>
            <a:r>
              <a:rPr lang="en-US" dirty="0" smtClean="0"/>
              <a:t>Code Composer Studio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960" y="1732750"/>
            <a:ext cx="1514475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521" y="4553438"/>
            <a:ext cx="3100720" cy="1758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212" y="1685680"/>
            <a:ext cx="2695575" cy="2085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3" y="4399722"/>
            <a:ext cx="2946391" cy="191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10" y="1690688"/>
            <a:ext cx="5683380" cy="4255398"/>
          </a:xfrm>
        </p:spPr>
      </p:pic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1" t="19962" r="21382" b="-812"/>
          <a:stretch/>
        </p:blipFill>
        <p:spPr>
          <a:xfrm rot="5400000">
            <a:off x="1564455" y="964433"/>
            <a:ext cx="4200647" cy="5653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50" y="1690688"/>
            <a:ext cx="3554251" cy="1983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50" y="3866915"/>
            <a:ext cx="4472824" cy="22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r="16192"/>
          <a:stretch/>
        </p:blipFill>
        <p:spPr>
          <a:xfrm rot="5400000">
            <a:off x="4317998" y="1063127"/>
            <a:ext cx="3556003" cy="4811125"/>
          </a:xfrm>
        </p:spPr>
      </p:pic>
    </p:spTree>
    <p:extLst>
      <p:ext uri="{BB962C8B-B14F-4D97-AF65-F5344CB8AC3E}">
        <p14:creationId xmlns:p14="http://schemas.microsoft.com/office/powerpoint/2010/main" val="17893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63" y="297084"/>
            <a:ext cx="4947962" cy="640466"/>
          </a:xfrm>
        </p:spPr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564"/>
          <a:stretch/>
        </p:blipFill>
        <p:spPr>
          <a:xfrm>
            <a:off x="7436950" y="810228"/>
            <a:ext cx="4602464" cy="299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950" y="3808070"/>
            <a:ext cx="4602464" cy="2731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863" y="1284302"/>
            <a:ext cx="67596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Bikes can be </a:t>
            </a:r>
            <a:r>
              <a:rPr lang="en-US" sz="1400" b="1" dirty="0" smtClean="0"/>
              <a:t>fully protected </a:t>
            </a:r>
            <a:r>
              <a:rPr lang="en-US" sz="1400" dirty="0" smtClean="0"/>
              <a:t>from bad weather by </a:t>
            </a:r>
            <a:r>
              <a:rPr lang="en-US" sz="1400" b="1" dirty="0" smtClean="0"/>
              <a:t>built-in roof</a:t>
            </a:r>
            <a:endParaRPr lang="en-US" sz="1400" b="1" dirty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Embedded locking system </a:t>
            </a:r>
            <a:r>
              <a:rPr lang="en-US" sz="1400" dirty="0" smtClean="0"/>
              <a:t>is added to the rack for </a:t>
            </a:r>
            <a:r>
              <a:rPr lang="en-US" sz="1400" b="1" dirty="0" smtClean="0"/>
              <a:t>easy access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Magnetic Card Reader </a:t>
            </a:r>
            <a:r>
              <a:rPr lang="en-US" sz="1400" dirty="0" smtClean="0"/>
              <a:t>device is added to locking system to </a:t>
            </a:r>
            <a:r>
              <a:rPr lang="en-US" sz="1400" b="1" dirty="0" smtClean="0"/>
              <a:t>improve security/Identification  purpose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Only student with valid ID has the access to the bike station (preventing outside thefts)</a:t>
            </a:r>
          </a:p>
          <a:p>
            <a:pPr marL="285750" indent="-285750">
              <a:buFont typeface="Arial" charset="0"/>
              <a:buChar char="•"/>
            </a:pPr>
            <a:endParaRPr lang="en-US" sz="1400" b="1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LED lights and Security camera </a:t>
            </a:r>
            <a:r>
              <a:rPr lang="en-US" sz="1400" dirty="0" smtClean="0"/>
              <a:t>being added the system provide </a:t>
            </a:r>
            <a:r>
              <a:rPr lang="en-US" sz="1400" b="1" dirty="0" smtClean="0"/>
              <a:t>more safety at night time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Motion Detection Sensor </a:t>
            </a:r>
            <a:r>
              <a:rPr lang="en-US" sz="1400" dirty="0" smtClean="0"/>
              <a:t>is added to the system for </a:t>
            </a:r>
            <a:r>
              <a:rPr lang="en-US" sz="1400" b="1" dirty="0" smtClean="0"/>
              <a:t>energy efficient purpose</a:t>
            </a:r>
          </a:p>
          <a:p>
            <a:pPr marL="285750" indent="-285750">
              <a:buFont typeface="Arial" charset="0"/>
              <a:buChar char="•"/>
            </a:pPr>
            <a:endParaRPr lang="en-US" sz="1400" b="1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Bike Sharing System</a:t>
            </a:r>
            <a:r>
              <a:rPr lang="en-US" sz="1400" dirty="0" smtClean="0"/>
              <a:t> is designed to help students with </a:t>
            </a:r>
            <a:r>
              <a:rPr lang="en-US" sz="1400" b="1" dirty="0" smtClean="0"/>
              <a:t>easy commuting between place to place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The 110V AC outlet </a:t>
            </a:r>
            <a:r>
              <a:rPr lang="en-US" sz="1400" dirty="0" smtClean="0"/>
              <a:t>is provided to </a:t>
            </a:r>
            <a:r>
              <a:rPr lang="en-US" sz="1400" b="1" dirty="0" smtClean="0"/>
              <a:t>charge electric bikes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Power</a:t>
            </a:r>
            <a:r>
              <a:rPr lang="en-US" sz="1400" dirty="0" smtClean="0"/>
              <a:t> will be provided 100% by the </a:t>
            </a:r>
            <a:r>
              <a:rPr lang="en-US" sz="1400" b="1" dirty="0" smtClean="0"/>
              <a:t>OFF-GRID Solar Power System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6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74" y="1690688"/>
            <a:ext cx="7001852" cy="3648584"/>
          </a:xfrm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02" y="1232452"/>
            <a:ext cx="5081796" cy="4997520"/>
          </a:xfrm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5" y="4274862"/>
            <a:ext cx="7535327" cy="20100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5" y="1517214"/>
            <a:ext cx="4982270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DISTRIBUTION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785702"/>
              </p:ext>
            </p:extLst>
          </p:nvPr>
        </p:nvGraphicFramePr>
        <p:xfrm>
          <a:off x="677334" y="1520698"/>
          <a:ext cx="8775424" cy="4186263"/>
        </p:xfrm>
        <a:graphic>
          <a:graphicData uri="http://schemas.openxmlformats.org/drawingml/2006/table">
            <a:tbl>
              <a:tblPr/>
              <a:tblGrid>
                <a:gridCol w="2149167"/>
                <a:gridCol w="1840502"/>
                <a:gridCol w="2457832"/>
                <a:gridCol w="2327923"/>
              </a:tblGrid>
              <a:tr h="3226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Name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Major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Area of interest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Project design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9473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The Pham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Electrical Engineering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 Power System and Electronic Device</a:t>
                      </a:r>
                      <a:endParaRPr lang="en-US" sz="1400" dirty="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Solar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 Power System </a:t>
                      </a:r>
                      <a:endParaRPr lang="en-US" sz="1400" b="0" i="0" u="none" strike="noStrike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Structural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 Design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DC-DC Converter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05326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Nha Nguyen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Electrical Engineering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Electronic Device and Integrated Circuit Design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DC-AC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Inverter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Locking Mechanism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Embedded System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8097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Christine Erwin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Electrical Engineering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 Power System and Application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SecurityCamera</a:t>
                      </a:r>
                      <a:endParaRPr lang="en-US" sz="1400" b="0" i="0" u="none" strike="noStrike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Motion 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Detection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Light Sensor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05326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Daniel Adarme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Electrical Engineering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Embedded system and communication system</a:t>
                      </a:r>
                      <a:endParaRPr lang="en-US" sz="1400">
                        <a:effectLst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Main Embedded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 system</a:t>
                      </a:r>
                      <a:endParaRPr lang="en-US" sz="1400" b="0" i="0" u="none" strike="noStrike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Electric 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Lock system</a:t>
                      </a:r>
                      <a:endParaRPr lang="en-US" sz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</a:rPr>
                        <a:t>Structural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Design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endParaRPr lang="en-US" sz="1400" b="0" i="0" u="none" strike="noStrike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77013" marR="77013" marT="34656" marB="346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306624" y="-1689893"/>
            <a:ext cx="17448120" cy="122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77091"/>
            <a:ext cx="8596668" cy="1320800"/>
          </a:xfrm>
        </p:spPr>
        <p:txBody>
          <a:bodyPr/>
          <a:lstStyle/>
          <a:p>
            <a:r>
              <a:rPr lang="en-US" dirty="0" smtClean="0"/>
              <a:t>Financing and Fundraising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98688"/>
            <a:ext cx="8965431" cy="5320865"/>
          </a:xfrm>
        </p:spPr>
        <p:txBody>
          <a:bodyPr/>
          <a:lstStyle/>
          <a:p>
            <a:r>
              <a:rPr lang="en-US" dirty="0" smtClean="0"/>
              <a:t>The project was not funded by any company</a:t>
            </a:r>
          </a:p>
          <a:p>
            <a:r>
              <a:rPr lang="en-US" dirty="0" smtClean="0"/>
              <a:t>Late in March, fundraising for the project was created on </a:t>
            </a:r>
            <a:r>
              <a:rPr lang="en-US" b="1" dirty="0" smtClean="0"/>
              <a:t>“</a:t>
            </a:r>
            <a:r>
              <a:rPr lang="en-US" b="1" dirty="0" err="1" smtClean="0"/>
              <a:t>gofundme.com</a:t>
            </a:r>
            <a:r>
              <a:rPr lang="en-US" b="1" dirty="0" smtClean="0"/>
              <a:t>” </a:t>
            </a:r>
            <a:r>
              <a:rPr lang="en-US" dirty="0" smtClean="0"/>
              <a:t>site</a:t>
            </a:r>
          </a:p>
          <a:p>
            <a:r>
              <a:rPr lang="en-US" dirty="0" smtClean="0"/>
              <a:t>Goal for Fundraising was set at $1000 and duration of 2 WEEKS</a:t>
            </a:r>
          </a:p>
          <a:p>
            <a:r>
              <a:rPr lang="en-US" dirty="0" smtClean="0"/>
              <a:t>Result: LESS THAN 2 WEEKS, the goal $1000 was reached by the helps from family and friends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44" y="3101764"/>
            <a:ext cx="6643007" cy="35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3340"/>
            <a:ext cx="8596668" cy="708561"/>
          </a:xfrm>
        </p:spPr>
        <p:txBody>
          <a:bodyPr/>
          <a:lstStyle/>
          <a:p>
            <a:r>
              <a:rPr lang="en-US" smtClean="0"/>
              <a:t>Proposed Budget Table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44183"/>
              </p:ext>
            </p:extLst>
          </p:nvPr>
        </p:nvGraphicFramePr>
        <p:xfrm>
          <a:off x="677334" y="961901"/>
          <a:ext cx="8134156" cy="5524645"/>
        </p:xfrm>
        <a:graphic>
          <a:graphicData uri="http://schemas.openxmlformats.org/drawingml/2006/table">
            <a:tbl>
              <a:tblPr firstRow="1" firstCol="1" bandRow="1"/>
              <a:tblGrid>
                <a:gridCol w="2341595"/>
                <a:gridCol w="3356472"/>
                <a:gridCol w="1232218"/>
                <a:gridCol w="1203871"/>
              </a:tblGrid>
              <a:tr h="3766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Name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Quantity/Types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Price/unit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Status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Solar Panel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2x(50 </a:t>
                      </a: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watts </a:t>
                      </a:r>
                      <a:r>
                        <a:rPr lang="en-US" sz="800" b="1" dirty="0" err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offgrid</a:t>
                      </a: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 solar panel)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$200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confirmed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2248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Charge Controller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Charge Controller (Included PCB)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$35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Battery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2x(215</a:t>
                      </a:r>
                      <a:r>
                        <a:rPr lang="en-US" sz="800" b="1" baseline="0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 Ah 6V Golf Cart Battery)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$200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DC-DC inverters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</a:t>
                      </a:r>
                      <a:r>
                        <a:rPr lang="en-US" sz="800" b="1" baseline="0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 Circuits 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$70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DC-AC inverters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$30 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TI CC3200 SimpleLink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1; sample from TI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$0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donated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TI CC3200 Launchpad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$0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donated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Magnetic card reader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1/prime eligible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$17.78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purchased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RFID reader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1/prime eligible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$12.80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purchased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TI Stellaris Launchpad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$13.38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In Transit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TI Stellaris LCD Module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$35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In Transit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FTDI Board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(2) USB 2 I2C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$9.95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In Transit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Phototransistor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camera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$25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4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Microcontroller for the camera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$40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LED strip 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$15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External hard drive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$65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Motion Sensor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$12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Bike Rack Structure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Others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shipping cost, material cost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$200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research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en-US" sz="700" b="1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Total</a:t>
                      </a:r>
                      <a:endParaRPr lang="en-US" sz="700" b="1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$985~$1000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D0D0D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en-US" sz="700" b="1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L="43380" marR="433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0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189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PROJECT DEMONSTRATION</a:t>
            </a:r>
            <a:endParaRPr lang="en-US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0682" y="2133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FOR YOUR </a:t>
            </a:r>
            <a:r>
              <a:rPr lang="en-US" dirty="0" smtClean="0"/>
              <a:t>SUPPORTS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 CANNOT MAKE IT HERE WITHOUT YOU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450" y="2935705"/>
            <a:ext cx="8596668" cy="1320800"/>
          </a:xfrm>
        </p:spPr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93853"/>
            <a:ext cx="8596668" cy="802511"/>
          </a:xfrm>
        </p:spPr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45487"/>
              </p:ext>
            </p:extLst>
          </p:nvPr>
        </p:nvGraphicFramePr>
        <p:xfrm>
          <a:off x="677334" y="1761875"/>
          <a:ext cx="8732884" cy="422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4217900"/>
                <a:gridCol w="1805651"/>
              </a:tblGrid>
              <a:tr h="54401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Component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Parameter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Design Specification</a:t>
                      </a:r>
                      <a:endParaRPr lang="en-US" sz="1400" b="1" dirty="0"/>
                    </a:p>
                  </a:txBody>
                  <a:tcPr/>
                </a:tc>
              </a:tr>
              <a:tr h="49793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Power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Storage System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(Deep Cycle Battery)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Discharging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Duration without power provided by solar panel STILL MAINTAIN ABOVE 50% CAPACITY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12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HOURS 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54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Solar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Charge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Controller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VOLTAGE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RATING and CURRENT RATING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~12V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DC and 5A DC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2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Solar Charge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Controller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Power Efficiency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greater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than 75%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24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Power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Distribution System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(DC-DC converter)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Power Consumption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Less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than 5W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87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Power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Distribution System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(DC-DC converter)</a:t>
                      </a:r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Total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System Efficiency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Above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95%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87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DC-AC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inverter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Stable AC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Power Supply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110V 60Hz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87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Microcontroller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Low power, wireless comm.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capable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3.3V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max, </a:t>
                      </a:r>
                      <a:r>
                        <a:rPr lang="en-US" sz="1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WiFi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87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Motion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Detection Sensor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Viewing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distance/range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270 degree, 2 meters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3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661" y="336467"/>
            <a:ext cx="8596668" cy="1320800"/>
          </a:xfrm>
        </p:spPr>
        <p:txBody>
          <a:bodyPr/>
          <a:lstStyle/>
          <a:p>
            <a:r>
              <a:rPr lang="en-US" dirty="0" smtClean="0"/>
              <a:t>Over All Structural Design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981776"/>
              </p:ext>
            </p:extLst>
          </p:nvPr>
        </p:nvGraphicFramePr>
        <p:xfrm>
          <a:off x="596418" y="4626262"/>
          <a:ext cx="4728853" cy="2013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318161"/>
                <a:gridCol w="1785092"/>
              </a:tblGrid>
              <a:tr h="414228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Desired</a:t>
                      </a:r>
                      <a:r>
                        <a:rPr lang="en-US" baseline="0" dirty="0" smtClean="0"/>
                        <a:t> Value</a:t>
                      </a:r>
                      <a:endParaRPr lang="en-US" dirty="0"/>
                    </a:p>
                  </a:txBody>
                  <a:tcPr/>
                </a:tc>
              </a:tr>
              <a:tr h="4199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Over All</a:t>
                      </a:r>
                      <a:r>
                        <a:rPr lang="en-US" sz="1400" baseline="0" dirty="0" smtClean="0"/>
                        <a:t> Structural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r>
                        <a:rPr lang="en-US" sz="1400" baseline="0" dirty="0" smtClean="0"/>
                        <a:t>.0 Feet ~ 7.0 Feet</a:t>
                      </a:r>
                      <a:endParaRPr lang="en-US" sz="1400" dirty="0"/>
                    </a:p>
                  </a:txBody>
                  <a:tcPr/>
                </a:tc>
              </a:tr>
              <a:tr h="5407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Structure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Support</a:t>
                      </a:r>
                      <a:r>
                        <a:rPr lang="en-US" sz="1400" baseline="0" dirty="0" smtClean="0"/>
                        <a:t> Force Capability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 60 </a:t>
                      </a:r>
                      <a:r>
                        <a:rPr lang="en-US" sz="1400" baseline="0" dirty="0" err="1" smtClean="0"/>
                        <a:t>lbs</a:t>
                      </a:r>
                      <a:endParaRPr lang="en-US" sz="1400" dirty="0"/>
                    </a:p>
                  </a:txBody>
                  <a:tcPr/>
                </a:tc>
              </a:tr>
              <a:tr h="5407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Structure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Estimated 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$50~$100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5" y="1224978"/>
            <a:ext cx="5383557" cy="3189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22" y="4414247"/>
            <a:ext cx="3986110" cy="2063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42" y="1194797"/>
            <a:ext cx="312667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20842"/>
            <a:ext cx="8596668" cy="994611"/>
          </a:xfrm>
        </p:spPr>
        <p:txBody>
          <a:bodyPr/>
          <a:lstStyle/>
          <a:p>
            <a:r>
              <a:rPr lang="en-US" dirty="0" smtClean="0"/>
              <a:t>ACTUAL BIKE RACK STRUCTURE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88" y="1315453"/>
            <a:ext cx="6689558" cy="50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01" y="170171"/>
            <a:ext cx="8596668" cy="709915"/>
          </a:xfrm>
        </p:spPr>
        <p:txBody>
          <a:bodyPr>
            <a:normAutofit fontScale="90000"/>
          </a:bodyPr>
          <a:lstStyle/>
          <a:p>
            <a:r>
              <a:rPr lang="en-US" smtClean="0"/>
              <a:t>BIKE RACK SYSTEM </a:t>
            </a:r>
            <a:r>
              <a:rPr lang="en-US" dirty="0" smtClean="0"/>
              <a:t>OVERALL BLOCK DIAGRAM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52704313"/>
              </p:ext>
            </p:extLst>
          </p:nvPr>
        </p:nvGraphicFramePr>
        <p:xfrm>
          <a:off x="863598" y="880086"/>
          <a:ext cx="8539748" cy="572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6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922317"/>
          </a:xfrm>
        </p:spPr>
        <p:txBody>
          <a:bodyPr/>
          <a:lstStyle/>
          <a:p>
            <a:r>
              <a:rPr lang="en-US" dirty="0" smtClean="0"/>
              <a:t>Changing Decision on POWER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72746"/>
            <a:ext cx="8596668" cy="3880773"/>
          </a:xfrm>
        </p:spPr>
        <p:txBody>
          <a:bodyPr/>
          <a:lstStyle/>
          <a:p>
            <a:r>
              <a:rPr lang="en-US" dirty="0" smtClean="0"/>
              <a:t>Time and financial constraints affected on initial system design decision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621862"/>
              </p:ext>
            </p:extLst>
          </p:nvPr>
        </p:nvGraphicFramePr>
        <p:xfrm>
          <a:off x="677334" y="1620252"/>
          <a:ext cx="10905066" cy="4892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013"/>
                <a:gridCol w="2181013"/>
                <a:gridCol w="2181013"/>
                <a:gridCol w="2270938"/>
                <a:gridCol w="2091089"/>
              </a:tblGrid>
              <a:tr h="82302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INITIAL</a:t>
                      </a:r>
                      <a:r>
                        <a:rPr lang="en-US" sz="2000" baseline="0" dirty="0" smtClean="0"/>
                        <a:t>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Reason</a:t>
                      </a:r>
                      <a:r>
                        <a:rPr lang="en-US" sz="2000" baseline="0" dirty="0" smtClean="0"/>
                        <a:t> to Change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ADVANTAGE</a:t>
                      </a:r>
                      <a:r>
                        <a:rPr lang="en-US" sz="2000" baseline="0" dirty="0" smtClean="0"/>
                        <a:t>/</a:t>
                      </a:r>
                    </a:p>
                    <a:p>
                      <a:r>
                        <a:rPr lang="en-US" sz="2000" baseline="0" dirty="0" smtClean="0"/>
                        <a:t>DISADVANTAGE</a:t>
                      </a:r>
                      <a:endParaRPr lang="en-US" sz="2000" dirty="0"/>
                    </a:p>
                  </a:txBody>
                  <a:tcPr/>
                </a:tc>
              </a:tr>
              <a:tr h="160650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SOLAR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PANELS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200W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Polycrystalline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18V rating voltage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10A rating current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100W Monocrystalline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18V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rating voltage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6A rating current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Financial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Constraint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Less weight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Smaller Dimension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Cost Reduced by $80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Taking longer to charge</a:t>
                      </a:r>
                      <a:endParaRPr lang="en-US" sz="1400" baseline="0" dirty="0"/>
                    </a:p>
                  </a:txBody>
                  <a:tcPr/>
                </a:tc>
              </a:tr>
              <a:tr h="135660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BATTERIES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Golf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Cart Batteries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Deep Cycle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430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Ah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12V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5.16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kWh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AGM Deep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Cycle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105 Ah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12V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1.26 kW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Financial Constraint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Lack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of information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dirty="0" smtClean="0"/>
                        <a:t>Cost reduced by $200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dirty="0" smtClean="0"/>
                        <a:t>Smaller</a:t>
                      </a:r>
                      <a:r>
                        <a:rPr lang="en-US" sz="1400" baseline="0" dirty="0" smtClean="0"/>
                        <a:t> Size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Less power capability</a:t>
                      </a:r>
                      <a:endParaRPr lang="en-US" sz="1400" dirty="0"/>
                    </a:p>
                  </a:txBody>
                  <a:tcPr/>
                </a:tc>
              </a:tr>
              <a:tr h="110670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SOLAR CHARGE CONTROLLER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MPPT PMP765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TI CHARGE CONTROLLER REFERENCE DESIGN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SOLID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STATE SWITCH CHARGE CONTROLLER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Time Constraint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Budget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Constraint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Required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knowledge in coding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dirty="0" smtClean="0"/>
                        <a:t>No</a:t>
                      </a:r>
                      <a:r>
                        <a:rPr lang="en-US" sz="1400" baseline="0" dirty="0" smtClean="0"/>
                        <a:t> Codes Required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Cost reduced by $50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baseline="0" dirty="0" smtClean="0"/>
                        <a:t>Less Efficiency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0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786</TotalTime>
  <Words>1399</Words>
  <Application>Microsoft Macintosh PowerPoint</Application>
  <PresentationFormat>Widescreen</PresentationFormat>
  <Paragraphs>391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Times New Roman</vt:lpstr>
      <vt:lpstr>Trebuchet MS</vt:lpstr>
      <vt:lpstr>Wingdings</vt:lpstr>
      <vt:lpstr>Wingdings 3</vt:lpstr>
      <vt:lpstr>Arial</vt:lpstr>
      <vt:lpstr>Facet</vt:lpstr>
      <vt:lpstr> S      LAR POWERED   BIKE RACK SYSTEM</vt:lpstr>
      <vt:lpstr>Table of Content</vt:lpstr>
      <vt:lpstr>MOTIVATION</vt:lpstr>
      <vt:lpstr>Goals and Objectives</vt:lpstr>
      <vt:lpstr>Specifications</vt:lpstr>
      <vt:lpstr>Over All Structural Design</vt:lpstr>
      <vt:lpstr>ACTUAL BIKE RACK STRUCTURE SYSTEM</vt:lpstr>
      <vt:lpstr>BIKE RACK SYSTEM OVERALL BLOCK DIAGRAM</vt:lpstr>
      <vt:lpstr>Changing Decision on POWER SYSTEM</vt:lpstr>
      <vt:lpstr>Solar Photovoltaic Devices for the System</vt:lpstr>
      <vt:lpstr>Power Storage System</vt:lpstr>
      <vt:lpstr>POWER SYSTEM BLOCK DIAGRAM </vt:lpstr>
      <vt:lpstr>SOLID STATE SWITCH  SOLAR CHARGE CONTROLLER</vt:lpstr>
      <vt:lpstr>Solid State Switch Charge Controller Block Diagram </vt:lpstr>
      <vt:lpstr>Solar Charge Controller Schematic Design</vt:lpstr>
      <vt:lpstr>EagleCAD Solar Charge Controller Schematic Design</vt:lpstr>
      <vt:lpstr>PCB Board Design and Final Result </vt:lpstr>
      <vt:lpstr>Power Distribution System</vt:lpstr>
      <vt:lpstr>DC-DC Converter Circuit</vt:lpstr>
      <vt:lpstr>DC-to-AC Power Converter</vt:lpstr>
      <vt:lpstr>DC-to-AC Power Converter PCB Schematic Design</vt:lpstr>
      <vt:lpstr>DC-to-AC Power Converter Surge Protection</vt:lpstr>
      <vt:lpstr>DC-to-AC Power Converter PCB Design</vt:lpstr>
      <vt:lpstr>DC-to-AC Power Converter PCB Implementation</vt:lpstr>
      <vt:lpstr>Locking Mechanism – Solenoid Locks</vt:lpstr>
      <vt:lpstr>Lock Controller PCB Schematic Design </vt:lpstr>
      <vt:lpstr>Lock Structure Implementation</vt:lpstr>
      <vt:lpstr>PowerPoint Presentation</vt:lpstr>
      <vt:lpstr>PowerPoint Presentation</vt:lpstr>
      <vt:lpstr>Lighting System Features</vt:lpstr>
      <vt:lpstr>Camera System Features</vt:lpstr>
      <vt:lpstr>Lighting/Camera Hardware</vt:lpstr>
      <vt:lpstr>Lighting/Camera System Hardware General Diagram</vt:lpstr>
      <vt:lpstr>PowerPoint Presentation</vt:lpstr>
      <vt:lpstr>Camera System Code Block Diagram</vt:lpstr>
      <vt:lpstr>Embedded System</vt:lpstr>
      <vt:lpstr>GUI</vt:lpstr>
      <vt:lpstr>GUI</vt:lpstr>
      <vt:lpstr>GUI</vt:lpstr>
      <vt:lpstr>PowerPoint Presentation</vt:lpstr>
      <vt:lpstr>Parse</vt:lpstr>
      <vt:lpstr>Parse</vt:lpstr>
      <vt:lpstr>WORK DISTRIBUTION</vt:lpstr>
      <vt:lpstr>Financing and Fundraising</vt:lpstr>
      <vt:lpstr>Proposed Budget Table</vt:lpstr>
      <vt:lpstr>PROJECT DEMONSTRATION</vt:lpstr>
      <vt:lpstr>THANK YOU FOR YOUR SUPPORTS  WE CANNOT MAKE IT HERE WITHOUT YOU </vt:lpstr>
      <vt:lpstr>Question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      LAR POWERED  BIKE RACK SYSTEM</dc:title>
  <dc:creator>Microsoft Office User</dc:creator>
  <cp:lastModifiedBy>Microsoft Office User</cp:lastModifiedBy>
  <cp:revision>72</cp:revision>
  <dcterms:created xsi:type="dcterms:W3CDTF">2016-05-19T20:41:59Z</dcterms:created>
  <dcterms:modified xsi:type="dcterms:W3CDTF">2016-07-25T14:10:17Z</dcterms:modified>
</cp:coreProperties>
</file>