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1" r:id="rId6"/>
    <p:sldId id="262" r:id="rId7"/>
    <p:sldId id="263" r:id="rId8"/>
    <p:sldId id="272" r:id="rId9"/>
    <p:sldId id="266" r:id="rId10"/>
    <p:sldId id="276" r:id="rId11"/>
    <p:sldId id="283" r:id="rId12"/>
    <p:sldId id="268" r:id="rId13"/>
    <p:sldId id="267" r:id="rId14"/>
    <p:sldId id="270" r:id="rId15"/>
    <p:sldId id="271" r:id="rId16"/>
    <p:sldId id="273" r:id="rId17"/>
    <p:sldId id="274" r:id="rId18"/>
    <p:sldId id="275" r:id="rId19"/>
    <p:sldId id="277" r:id="rId20"/>
    <p:sldId id="278" r:id="rId21"/>
    <p:sldId id="279" r:id="rId22"/>
    <p:sldId id="280" r:id="rId23"/>
    <p:sldId id="281" r:id="rId24"/>
    <p:sldId id="282" r:id="rId25"/>
    <p:sldId id="284" r:id="rId26"/>
    <p:sldId id="288" r:id="rId27"/>
    <p:sldId id="285" r:id="rId28"/>
    <p:sldId id="286" r:id="rId29"/>
    <p:sldId id="287" r:id="rId30"/>
    <p:sldId id="291"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70" d="100"/>
          <a:sy n="70"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AE9C-6EC2-4370-9283-3EE5D22A1FD6}" type="datetimeFigureOut">
              <a:rPr lang="en-US" smtClean="0"/>
              <a:t>12/5/2016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FFA9A-F8DD-4517-A074-5D7716689B9B}" type="slidenum">
              <a:rPr lang="en-US" smtClean="0"/>
              <a:t>‹#›</a:t>
            </a:fld>
            <a:endParaRPr lang="en-US"/>
          </a:p>
        </p:txBody>
      </p:sp>
    </p:spTree>
    <p:extLst>
      <p:ext uri="{BB962C8B-B14F-4D97-AF65-F5344CB8AC3E}">
        <p14:creationId xmlns:p14="http://schemas.microsoft.com/office/powerpoint/2010/main" val="407268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allows for one to charge during a</a:t>
            </a:r>
            <a:r>
              <a:rPr lang="en-US" baseline="0" dirty="0"/>
              <a:t> long if you arrive late at home, gives you schedule flexibility and less depleting over time</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4</a:t>
            </a:fld>
            <a:endParaRPr lang="en-US"/>
          </a:p>
        </p:txBody>
      </p:sp>
    </p:spTree>
    <p:extLst>
      <p:ext uri="{BB962C8B-B14F-4D97-AF65-F5344CB8AC3E}">
        <p14:creationId xmlns:p14="http://schemas.microsoft.com/office/powerpoint/2010/main" val="22504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a:t>
            </a:r>
            <a:r>
              <a:rPr lang="en-US" baseline="0" dirty="0"/>
              <a:t> mode power supplies rely on “Steady-State” Inductor principle. DC current rating is how much current can inductor handle at steady-state? The saturation current is the amount of current when the inductance value drops 30% of its value. Core loss is energy lost due to changing magnetic energy in the core during switching cycle and eddy currents, which are induced  in the core material by a time varying flux…During off time the control switch, the capacitor holds up the output voltage as the energy of the inductor decreases, </a:t>
            </a:r>
            <a:r>
              <a:rPr lang="en-US" baseline="0" dirty="0" err="1"/>
              <a:t>thefore</a:t>
            </a:r>
            <a:r>
              <a:rPr lang="en-US" baseline="0" dirty="0"/>
              <a:t> the amount of power supply ripple is directly related to the amount of output </a:t>
            </a:r>
            <a:r>
              <a:rPr lang="en-US" baseline="0" dirty="0" err="1"/>
              <a:t>capacitace</a:t>
            </a:r>
            <a:r>
              <a:rPr lang="en-US" baseline="0" dirty="0"/>
              <a:t>, when the load current or power supply suddenly changes from light load to heavy load, the capacitor must support the extra current while the current ramps up in the inductor. Like when your lights dim briefly when you turn on washer or dryer., ESL tells you how fast current can change in the capacitor, limiting in transient response, ESR determines voltage dip during transition </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11</a:t>
            </a:fld>
            <a:endParaRPr lang="en-US"/>
          </a:p>
        </p:txBody>
      </p:sp>
    </p:spTree>
    <p:extLst>
      <p:ext uri="{BB962C8B-B14F-4D97-AF65-F5344CB8AC3E}">
        <p14:creationId xmlns:p14="http://schemas.microsoft.com/office/powerpoint/2010/main" val="1591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sure to mention that Arduino cannot read negative voltages so that a 5V pull up is necessary so that way at -12V one would read 4.5V</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19</a:t>
            </a:fld>
            <a:endParaRPr lang="en-US" dirty="0"/>
          </a:p>
        </p:txBody>
      </p:sp>
    </p:spTree>
    <p:extLst>
      <p:ext uri="{BB962C8B-B14F-4D97-AF65-F5344CB8AC3E}">
        <p14:creationId xmlns:p14="http://schemas.microsoft.com/office/powerpoint/2010/main" val="388124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feedback</a:t>
            </a:r>
            <a:r>
              <a:rPr lang="en-US" baseline="0" dirty="0"/>
              <a:t> path</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20</a:t>
            </a:fld>
            <a:endParaRPr lang="en-US" dirty="0"/>
          </a:p>
        </p:txBody>
      </p:sp>
    </p:spTree>
    <p:extLst>
      <p:ext uri="{BB962C8B-B14F-4D97-AF65-F5344CB8AC3E}">
        <p14:creationId xmlns:p14="http://schemas.microsoft.com/office/powerpoint/2010/main" val="236158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a:t>
            </a:r>
            <a:r>
              <a:rPr lang="en-US" baseline="0" dirty="0"/>
              <a:t> a picture of it pulling current and mentioned how you eliminated the diode and still a short was detected. ESD sensitive objects</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22</a:t>
            </a:fld>
            <a:endParaRPr lang="en-US"/>
          </a:p>
        </p:txBody>
      </p:sp>
    </p:spTree>
    <p:extLst>
      <p:ext uri="{BB962C8B-B14F-4D97-AF65-F5344CB8AC3E}">
        <p14:creationId xmlns:p14="http://schemas.microsoft.com/office/powerpoint/2010/main" val="796941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notes about how Arduino has one oscillator as opposed to two like most normal programming systems such as the CC3100,</a:t>
            </a:r>
            <a:r>
              <a:rPr lang="en-US" baseline="0" dirty="0"/>
              <a:t> CC3200 or MSP430</a:t>
            </a:r>
            <a:endParaRPr lang="en-US" dirty="0"/>
          </a:p>
        </p:txBody>
      </p:sp>
      <p:sp>
        <p:nvSpPr>
          <p:cNvPr id="4" name="Slide Number Placeholder 3"/>
          <p:cNvSpPr>
            <a:spLocks noGrp="1"/>
          </p:cNvSpPr>
          <p:nvPr>
            <p:ph type="sldNum" sz="quarter" idx="10"/>
          </p:nvPr>
        </p:nvSpPr>
        <p:spPr/>
        <p:txBody>
          <a:bodyPr/>
          <a:lstStyle/>
          <a:p>
            <a:fld id="{CC7FFA9A-F8DD-4517-A074-5D7716689B9B}" type="slidenum">
              <a:rPr lang="en-US" smtClean="0"/>
              <a:t>24</a:t>
            </a:fld>
            <a:endParaRPr lang="en-US"/>
          </a:p>
        </p:txBody>
      </p:sp>
    </p:spTree>
    <p:extLst>
      <p:ext uri="{BB962C8B-B14F-4D97-AF65-F5344CB8AC3E}">
        <p14:creationId xmlns:p14="http://schemas.microsoft.com/office/powerpoint/2010/main" val="330857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F70D32-594D-4DD2-BAD8-BC4B4E3211BE}"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67530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70D32-594D-4DD2-BAD8-BC4B4E3211BE}"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3275296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70D32-594D-4DD2-BAD8-BC4B4E3211BE}"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294839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F70D32-594D-4DD2-BAD8-BC4B4E3211BE}"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13836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F70D32-594D-4DD2-BAD8-BC4B4E3211BE}"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1489034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F70D32-594D-4DD2-BAD8-BC4B4E3211BE}"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205571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F70D32-594D-4DD2-BAD8-BC4B4E3211BE}"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2026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F70D32-594D-4DD2-BAD8-BC4B4E3211BE}"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364205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70D32-594D-4DD2-BAD8-BC4B4E3211BE}"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185625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70D32-594D-4DD2-BAD8-BC4B4E3211BE}"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141727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F70D32-594D-4DD2-BAD8-BC4B4E3211BE}"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12060-D63E-462B-BDCF-F576C2A02BC6}" type="slidenum">
              <a:rPr lang="en-US" smtClean="0"/>
              <a:t>‹#›</a:t>
            </a:fld>
            <a:endParaRPr lang="en-US"/>
          </a:p>
        </p:txBody>
      </p:sp>
    </p:spTree>
    <p:extLst>
      <p:ext uri="{BB962C8B-B14F-4D97-AF65-F5344CB8AC3E}">
        <p14:creationId xmlns:p14="http://schemas.microsoft.com/office/powerpoint/2010/main" val="195115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70D32-594D-4DD2-BAD8-BC4B4E3211BE}" type="datetimeFigureOut">
              <a:rPr lang="en-US" smtClean="0"/>
              <a:t>12/5/2016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12060-D63E-462B-BDCF-F576C2A02BC6}" type="slidenum">
              <a:rPr lang="en-US" smtClean="0"/>
              <a:t>‹#›</a:t>
            </a:fld>
            <a:endParaRPr lang="en-US"/>
          </a:p>
        </p:txBody>
      </p:sp>
    </p:spTree>
    <p:extLst>
      <p:ext uri="{BB962C8B-B14F-4D97-AF65-F5344CB8AC3E}">
        <p14:creationId xmlns:p14="http://schemas.microsoft.com/office/powerpoint/2010/main" val="428377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a:t>SEMS</a:t>
            </a:r>
            <a:br>
              <a:rPr lang="en-US" sz="9600" dirty="0"/>
            </a:br>
            <a:r>
              <a:rPr lang="en-US" sz="4800" dirty="0"/>
              <a:t>(Smart EV Monitoring System)</a:t>
            </a:r>
            <a:endParaRPr lang="en-US" sz="4800" dirty="0"/>
          </a:p>
        </p:txBody>
      </p:sp>
      <p:sp>
        <p:nvSpPr>
          <p:cNvPr id="3" name="Subtitle 2"/>
          <p:cNvSpPr>
            <a:spLocks noGrp="1"/>
          </p:cNvSpPr>
          <p:nvPr>
            <p:ph type="subTitle" idx="1"/>
          </p:nvPr>
        </p:nvSpPr>
        <p:spPr/>
        <p:txBody>
          <a:bodyPr/>
          <a:lstStyle/>
          <a:p>
            <a:r>
              <a:rPr lang="en-US" dirty="0" smtClean="0"/>
              <a:t>By: Nathan Rodriguez</a:t>
            </a:r>
          </a:p>
          <a:p>
            <a:r>
              <a:rPr lang="en-US" dirty="0" smtClean="0"/>
              <a:t>Edwin Lomans</a:t>
            </a:r>
          </a:p>
          <a:p>
            <a:r>
              <a:rPr lang="en-US" dirty="0" smtClean="0"/>
              <a:t>Symone Adams</a:t>
            </a:r>
            <a:endParaRPr lang="en-US" dirty="0"/>
          </a:p>
        </p:txBody>
      </p:sp>
    </p:spTree>
    <p:extLst>
      <p:ext uri="{BB962C8B-B14F-4D97-AF65-F5344CB8AC3E}">
        <p14:creationId xmlns:p14="http://schemas.microsoft.com/office/powerpoint/2010/main" val="45395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 Information</a:t>
            </a:r>
          </a:p>
        </p:txBody>
      </p:sp>
      <p:sp>
        <p:nvSpPr>
          <p:cNvPr id="4" name="Content Placeholder 3"/>
          <p:cNvSpPr>
            <a:spLocks noGrp="1"/>
          </p:cNvSpPr>
          <p:nvPr>
            <p:ph sz="half" idx="1"/>
          </p:nvPr>
        </p:nvSpPr>
        <p:spPr/>
        <p:txBody>
          <a:bodyPr>
            <a:normAutofit lnSpcReduction="10000"/>
          </a:bodyPr>
          <a:lstStyle/>
          <a:p>
            <a:r>
              <a:rPr lang="en-US" u="sng" dirty="0"/>
              <a:t>LT3502A</a:t>
            </a:r>
          </a:p>
          <a:p>
            <a:r>
              <a:rPr lang="en-US" dirty="0"/>
              <a:t>Short-circuit protection</a:t>
            </a:r>
          </a:p>
          <a:p>
            <a:r>
              <a:rPr lang="en-US" dirty="0"/>
              <a:t>Integrated Soft-Start function</a:t>
            </a:r>
          </a:p>
          <a:p>
            <a:r>
              <a:rPr lang="en-US" dirty="0"/>
              <a:t>Internally Compensated</a:t>
            </a:r>
          </a:p>
          <a:p>
            <a:r>
              <a:rPr lang="en-US" dirty="0"/>
              <a:t>Current Mode control</a:t>
            </a:r>
          </a:p>
          <a:p>
            <a:r>
              <a:rPr lang="en-US" dirty="0"/>
              <a:t>10-Lead MS10 Package</a:t>
            </a:r>
          </a:p>
          <a:p>
            <a:r>
              <a:rPr lang="en-US" dirty="0"/>
              <a:t>Linear Technology (now part of Analog Devices)</a:t>
            </a:r>
          </a:p>
        </p:txBody>
      </p:sp>
      <p:sp>
        <p:nvSpPr>
          <p:cNvPr id="5" name="Content Placeholder 4"/>
          <p:cNvSpPr>
            <a:spLocks noGrp="1"/>
          </p:cNvSpPr>
          <p:nvPr>
            <p:ph sz="half" idx="2"/>
          </p:nvPr>
        </p:nvSpPr>
        <p:spPr/>
        <p:txBody>
          <a:bodyPr>
            <a:normAutofit lnSpcReduction="10000"/>
          </a:bodyPr>
          <a:lstStyle/>
          <a:p>
            <a:r>
              <a:rPr lang="en-US" u="sng" dirty="0"/>
              <a:t>LT3580</a:t>
            </a:r>
          </a:p>
          <a:p>
            <a:r>
              <a:rPr lang="en-US" dirty="0"/>
              <a:t>8-Lead MSOP Package</a:t>
            </a:r>
          </a:p>
          <a:p>
            <a:r>
              <a:rPr lang="en-US" dirty="0"/>
              <a:t>Adjustable switching frequency, Single feedback resistor, inverting converter</a:t>
            </a:r>
          </a:p>
          <a:p>
            <a:r>
              <a:rPr lang="en-US" dirty="0"/>
              <a:t>Integrated Soft-Start function</a:t>
            </a:r>
          </a:p>
          <a:p>
            <a:r>
              <a:rPr lang="en-US" dirty="0"/>
              <a:t>Wide-input voltage range (2.5-32)</a:t>
            </a:r>
          </a:p>
          <a:p>
            <a:r>
              <a:rPr lang="en-US" dirty="0"/>
              <a:t>Linear Technology (now part of Analog Devices)</a:t>
            </a:r>
          </a:p>
          <a:p>
            <a:endParaRPr lang="en-US" dirty="0"/>
          </a:p>
          <a:p>
            <a:endParaRPr lang="en-US" dirty="0"/>
          </a:p>
        </p:txBody>
      </p:sp>
      <p:pic>
        <p:nvPicPr>
          <p:cNvPr id="2052" name="Picture 4" descr="Image result for LT3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019" y="1408253"/>
            <a:ext cx="1273981" cy="12739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0003618" y="1074945"/>
            <a:ext cx="1750231" cy="1170537"/>
          </a:xfrm>
          <a:prstGeom prst="rect">
            <a:avLst/>
          </a:prstGeom>
        </p:spPr>
      </p:pic>
    </p:spTree>
    <p:extLst>
      <p:ext uri="{BB962C8B-B14F-4D97-AF65-F5344CB8AC3E}">
        <p14:creationId xmlns:p14="http://schemas.microsoft.com/office/powerpoint/2010/main" val="345751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 part selection</a:t>
            </a:r>
          </a:p>
        </p:txBody>
      </p:sp>
      <p:sp>
        <p:nvSpPr>
          <p:cNvPr id="3" name="Content Placeholder 2"/>
          <p:cNvSpPr>
            <a:spLocks noGrp="1"/>
          </p:cNvSpPr>
          <p:nvPr>
            <p:ph sz="half" idx="1"/>
          </p:nvPr>
        </p:nvSpPr>
        <p:spPr/>
        <p:txBody>
          <a:bodyPr>
            <a:normAutofit fontScale="77500" lnSpcReduction="20000"/>
          </a:bodyPr>
          <a:lstStyle/>
          <a:p>
            <a:r>
              <a:rPr lang="en-US" dirty="0"/>
              <a:t>Inductors </a:t>
            </a:r>
          </a:p>
          <a:p>
            <a:pPr marL="914400" lvl="1" indent="-457200">
              <a:buFont typeface="+mj-lt"/>
              <a:buAutoNum type="arabicPeriod"/>
            </a:pPr>
            <a:r>
              <a:rPr lang="en-US" dirty="0"/>
              <a:t>Inductance</a:t>
            </a:r>
          </a:p>
          <a:p>
            <a:pPr lvl="2"/>
            <a:r>
              <a:rPr lang="en-US" dirty="0"/>
              <a:t>Higher values for lower frequency, lower values for high frequency</a:t>
            </a:r>
          </a:p>
          <a:p>
            <a:pPr marL="914400" lvl="1" indent="-457200">
              <a:buFont typeface="+mj-lt"/>
              <a:buAutoNum type="arabicPeriod"/>
            </a:pPr>
            <a:r>
              <a:rPr lang="en-US" dirty="0"/>
              <a:t>DC current Rating</a:t>
            </a:r>
          </a:p>
          <a:p>
            <a:pPr lvl="2"/>
            <a:r>
              <a:rPr lang="en-US" dirty="0"/>
              <a:t>Main spec related to heating due to resistance in coils</a:t>
            </a:r>
          </a:p>
          <a:p>
            <a:pPr marL="914400" lvl="1" indent="-457200">
              <a:buFont typeface="+mj-lt"/>
              <a:buAutoNum type="arabicPeriod"/>
            </a:pPr>
            <a:r>
              <a:rPr lang="en-US" dirty="0"/>
              <a:t>Saturation Current Rating</a:t>
            </a:r>
          </a:p>
          <a:p>
            <a:pPr lvl="2"/>
            <a:r>
              <a:rPr lang="en-US" dirty="0"/>
              <a:t>If this is exceeding the inductance value can drop to 0 and it behaves like a wire</a:t>
            </a:r>
          </a:p>
          <a:p>
            <a:pPr marL="914400" lvl="1" indent="-457200">
              <a:buFont typeface="+mj-lt"/>
              <a:buAutoNum type="arabicPeriod"/>
            </a:pPr>
            <a:r>
              <a:rPr lang="en-US" dirty="0"/>
              <a:t>DCR</a:t>
            </a:r>
          </a:p>
          <a:p>
            <a:pPr lvl="2"/>
            <a:r>
              <a:rPr lang="en-US" dirty="0"/>
              <a:t>Indicator of power loss</a:t>
            </a:r>
          </a:p>
          <a:p>
            <a:pPr marL="914400" lvl="1" indent="-457200">
              <a:buFont typeface="+mj-lt"/>
              <a:buAutoNum type="arabicPeriod"/>
            </a:pPr>
            <a:r>
              <a:rPr lang="en-US" dirty="0"/>
              <a:t>Core Loss</a:t>
            </a:r>
          </a:p>
          <a:p>
            <a:pPr lvl="2"/>
            <a:r>
              <a:rPr lang="en-US" dirty="0"/>
              <a:t>Loss due to magnetic switching</a:t>
            </a:r>
          </a:p>
          <a:p>
            <a:pPr marL="914400" lvl="1" indent="-457200">
              <a:buFont typeface="+mj-lt"/>
              <a:buAutoNum type="arabicPeriod"/>
            </a:pPr>
            <a:r>
              <a:rPr lang="en-US" dirty="0"/>
              <a:t>Saturation Profile</a:t>
            </a:r>
          </a:p>
          <a:p>
            <a:pPr lvl="2"/>
            <a:r>
              <a:rPr lang="en-US" dirty="0"/>
              <a:t>Core dependent</a:t>
            </a:r>
          </a:p>
        </p:txBody>
      </p:sp>
      <p:sp>
        <p:nvSpPr>
          <p:cNvPr id="4" name="Content Placeholder 3"/>
          <p:cNvSpPr>
            <a:spLocks noGrp="1"/>
          </p:cNvSpPr>
          <p:nvPr>
            <p:ph sz="half" idx="2"/>
          </p:nvPr>
        </p:nvSpPr>
        <p:spPr/>
        <p:txBody>
          <a:bodyPr>
            <a:normAutofit fontScale="77500" lnSpcReduction="20000"/>
          </a:bodyPr>
          <a:lstStyle/>
          <a:p>
            <a:r>
              <a:rPr lang="en-US" dirty="0"/>
              <a:t>Capacitors</a:t>
            </a:r>
          </a:p>
          <a:p>
            <a:pPr marL="914400" lvl="1" indent="-457200">
              <a:buFont typeface="+mj-lt"/>
              <a:buAutoNum type="arabicPeriod"/>
            </a:pPr>
            <a:r>
              <a:rPr lang="en-US" dirty="0"/>
              <a:t>Value</a:t>
            </a:r>
          </a:p>
          <a:p>
            <a:pPr marL="1371600" lvl="2" indent="-457200">
              <a:buFont typeface="+mj-lt"/>
              <a:buAutoNum type="arabicPeriod"/>
            </a:pPr>
            <a:r>
              <a:rPr lang="en-US" dirty="0"/>
              <a:t>Controls output ripple</a:t>
            </a:r>
          </a:p>
          <a:p>
            <a:pPr marL="1371600" lvl="2" indent="-457200">
              <a:buFont typeface="+mj-lt"/>
              <a:buAutoNum type="arabicPeriod"/>
            </a:pPr>
            <a:r>
              <a:rPr lang="en-US" dirty="0"/>
              <a:t>Load supporter</a:t>
            </a:r>
          </a:p>
          <a:p>
            <a:pPr marL="914400" lvl="1" indent="-457200">
              <a:buFont typeface="+mj-lt"/>
              <a:buAutoNum type="arabicPeriod"/>
            </a:pPr>
            <a:r>
              <a:rPr lang="en-US" dirty="0"/>
              <a:t>DC Voltage Rating</a:t>
            </a:r>
          </a:p>
          <a:p>
            <a:pPr marL="1371600" lvl="2" indent="-457200">
              <a:buFont typeface="+mj-lt"/>
              <a:buAutoNum type="arabicPeriod"/>
            </a:pPr>
            <a:r>
              <a:rPr lang="en-US" dirty="0"/>
              <a:t>Not choosing aluminum or electrolytic</a:t>
            </a:r>
          </a:p>
          <a:p>
            <a:pPr marL="914400" lvl="1" indent="-457200">
              <a:buFont typeface="+mj-lt"/>
              <a:buAutoNum type="arabicPeriod"/>
            </a:pPr>
            <a:r>
              <a:rPr lang="en-US" dirty="0"/>
              <a:t>DC Bias</a:t>
            </a:r>
          </a:p>
          <a:p>
            <a:pPr marL="1371600" lvl="2" indent="-457200">
              <a:buFont typeface="+mj-lt"/>
              <a:buAutoNum type="arabicPeriod"/>
            </a:pPr>
            <a:r>
              <a:rPr lang="en-US" dirty="0"/>
              <a:t>Consideration in ceramics, determines how much “effective capacitance” will drop.</a:t>
            </a:r>
          </a:p>
          <a:p>
            <a:pPr marL="914400" lvl="1" indent="-457200">
              <a:buFont typeface="+mj-lt"/>
              <a:buAutoNum type="arabicPeriod"/>
            </a:pPr>
            <a:r>
              <a:rPr lang="en-US" dirty="0"/>
              <a:t>ESR</a:t>
            </a:r>
          </a:p>
          <a:p>
            <a:pPr marL="1371600" lvl="2" indent="-457200">
              <a:buFont typeface="+mj-lt"/>
              <a:buAutoNum type="arabicPeriod"/>
            </a:pPr>
            <a:r>
              <a:rPr lang="en-US" dirty="0"/>
              <a:t>Limits voltage in transitions</a:t>
            </a:r>
          </a:p>
          <a:p>
            <a:pPr marL="1371600" lvl="2" indent="-457200">
              <a:buFont typeface="+mj-lt"/>
              <a:buAutoNum type="arabicPeriod"/>
            </a:pPr>
            <a:r>
              <a:rPr lang="en-US" dirty="0"/>
              <a:t>Limits RMS current</a:t>
            </a:r>
          </a:p>
          <a:p>
            <a:pPr marL="914400" lvl="1" indent="-457200">
              <a:buFont typeface="+mj-lt"/>
              <a:buAutoNum type="arabicPeriod"/>
            </a:pPr>
            <a:r>
              <a:rPr lang="en-US" dirty="0"/>
              <a:t>ESL</a:t>
            </a:r>
          </a:p>
          <a:p>
            <a:pPr marL="1371600" lvl="2" indent="-457200">
              <a:buFont typeface="+mj-lt"/>
              <a:buAutoNum type="arabicPeriod"/>
            </a:pPr>
            <a:r>
              <a:rPr lang="en-US" dirty="0"/>
              <a:t>Limiting factor in transient response</a:t>
            </a:r>
          </a:p>
          <a:p>
            <a:pPr marL="914400" lvl="1" indent="-457200">
              <a:buFont typeface="+mj-lt"/>
              <a:buAutoNum type="arabicPeriod"/>
            </a:pPr>
            <a:r>
              <a:rPr lang="en-US" dirty="0"/>
              <a:t>RMS Current Rating</a:t>
            </a:r>
          </a:p>
          <a:p>
            <a:pPr marL="914400" lvl="1" indent="-457200">
              <a:buFont typeface="+mj-lt"/>
              <a:buAutoNum type="arabicPeriod"/>
            </a:pPr>
            <a:r>
              <a:rPr lang="en-US" dirty="0"/>
              <a:t>Dielectric Material</a:t>
            </a:r>
          </a:p>
          <a:p>
            <a:pPr marL="914400" lvl="1" indent="-457200">
              <a:buFont typeface="+mj-lt"/>
              <a:buAutoNum type="arabicPeriod"/>
            </a:pPr>
            <a:r>
              <a:rPr lang="en-US" dirty="0"/>
              <a:t>Lifetime</a:t>
            </a:r>
          </a:p>
        </p:txBody>
      </p:sp>
    </p:spTree>
    <p:extLst>
      <p:ext uri="{BB962C8B-B14F-4D97-AF65-F5344CB8AC3E}">
        <p14:creationId xmlns:p14="http://schemas.microsoft.com/office/powerpoint/2010/main" val="20129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LT SPICE simulation</a:t>
            </a:r>
          </a:p>
        </p:txBody>
      </p:sp>
      <p:pic>
        <p:nvPicPr>
          <p:cNvPr id="4" name="Content Placeholder 3"/>
          <p:cNvPicPr>
            <a:picLocks noGrp="1" noChangeAspect="1"/>
          </p:cNvPicPr>
          <p:nvPr>
            <p:ph idx="1"/>
          </p:nvPr>
        </p:nvPicPr>
        <p:blipFill>
          <a:blip r:embed="rId2"/>
          <a:stretch>
            <a:fillRect/>
          </a:stretch>
        </p:blipFill>
        <p:spPr>
          <a:xfrm>
            <a:off x="138968" y="1690688"/>
            <a:ext cx="11914064" cy="4655738"/>
          </a:xfrm>
          <a:prstGeom prst="rect">
            <a:avLst/>
          </a:prstGeom>
        </p:spPr>
      </p:pic>
    </p:spTree>
    <p:extLst>
      <p:ext uri="{BB962C8B-B14F-4D97-AF65-F5344CB8AC3E}">
        <p14:creationId xmlns:p14="http://schemas.microsoft.com/office/powerpoint/2010/main" val="145785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 SPICE simulation Results</a:t>
            </a:r>
          </a:p>
        </p:txBody>
      </p:sp>
      <p:pic>
        <p:nvPicPr>
          <p:cNvPr id="4" name="Content Placeholder 3"/>
          <p:cNvPicPr>
            <a:picLocks noGrp="1" noChangeAspect="1"/>
          </p:cNvPicPr>
          <p:nvPr>
            <p:ph idx="1"/>
          </p:nvPr>
        </p:nvPicPr>
        <p:blipFill>
          <a:blip r:embed="rId2"/>
          <a:stretch>
            <a:fillRect/>
          </a:stretch>
        </p:blipFill>
        <p:spPr>
          <a:xfrm>
            <a:off x="100031" y="1374110"/>
            <a:ext cx="11787169" cy="5271388"/>
          </a:xfrm>
          <a:prstGeom prst="rect">
            <a:avLst/>
          </a:prstGeom>
        </p:spPr>
      </p:pic>
    </p:spTree>
    <p:extLst>
      <p:ext uri="{BB962C8B-B14F-4D97-AF65-F5344CB8AC3E}">
        <p14:creationId xmlns:p14="http://schemas.microsoft.com/office/powerpoint/2010/main" val="161212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Distribution Schematic</a:t>
            </a:r>
          </a:p>
        </p:txBody>
      </p:sp>
      <p:pic>
        <p:nvPicPr>
          <p:cNvPr id="4" name="Content Placeholder 3"/>
          <p:cNvPicPr>
            <a:picLocks noGrp="1" noChangeAspect="1"/>
          </p:cNvPicPr>
          <p:nvPr>
            <p:ph idx="1"/>
          </p:nvPr>
        </p:nvPicPr>
        <p:blipFill>
          <a:blip r:embed="rId2"/>
          <a:stretch>
            <a:fillRect/>
          </a:stretch>
        </p:blipFill>
        <p:spPr>
          <a:xfrm>
            <a:off x="1452686" y="1941535"/>
            <a:ext cx="8848745" cy="4351338"/>
          </a:xfrm>
          <a:prstGeom prst="rect">
            <a:avLst/>
          </a:prstGeom>
        </p:spPr>
      </p:pic>
    </p:spTree>
    <p:extLst>
      <p:ext uri="{BB962C8B-B14F-4D97-AF65-F5344CB8AC3E}">
        <p14:creationId xmlns:p14="http://schemas.microsoft.com/office/powerpoint/2010/main" val="269133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24V to 12V</a:t>
            </a:r>
          </a:p>
        </p:txBody>
      </p:sp>
      <p:sp>
        <p:nvSpPr>
          <p:cNvPr id="6" name="Content Placeholder 5"/>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14562" y="1825625"/>
            <a:ext cx="7762875" cy="3943350"/>
          </a:xfrm>
          <a:prstGeom prst="rect">
            <a:avLst/>
          </a:prstGeom>
        </p:spPr>
      </p:pic>
    </p:spTree>
    <p:extLst>
      <p:ext uri="{BB962C8B-B14F-4D97-AF65-F5344CB8AC3E}">
        <p14:creationId xmlns:p14="http://schemas.microsoft.com/office/powerpoint/2010/main" val="101327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12V to 5V</a:t>
            </a:r>
          </a:p>
        </p:txBody>
      </p:sp>
      <p:pic>
        <p:nvPicPr>
          <p:cNvPr id="4" name="Content Placeholder 3"/>
          <p:cNvPicPr>
            <a:picLocks noGrp="1" noChangeAspect="1"/>
          </p:cNvPicPr>
          <p:nvPr>
            <p:ph idx="1"/>
          </p:nvPr>
        </p:nvPicPr>
        <p:blipFill>
          <a:blip r:embed="rId2"/>
          <a:stretch>
            <a:fillRect/>
          </a:stretch>
        </p:blipFill>
        <p:spPr>
          <a:xfrm>
            <a:off x="2290762" y="2059803"/>
            <a:ext cx="7610475" cy="4114800"/>
          </a:xfrm>
          <a:prstGeom prst="rect">
            <a:avLst/>
          </a:prstGeom>
        </p:spPr>
      </p:pic>
    </p:spTree>
    <p:extLst>
      <p:ext uri="{BB962C8B-B14F-4D97-AF65-F5344CB8AC3E}">
        <p14:creationId xmlns:p14="http://schemas.microsoft.com/office/powerpoint/2010/main" val="160168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5V to 3V</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942362" y="2021581"/>
            <a:ext cx="7972425" cy="4514850"/>
          </a:xfrm>
          <a:prstGeom prst="rect">
            <a:avLst/>
          </a:prstGeom>
        </p:spPr>
      </p:pic>
    </p:spTree>
    <p:extLst>
      <p:ext uri="{BB962C8B-B14F-4D97-AF65-F5344CB8AC3E}">
        <p14:creationId xmlns:p14="http://schemas.microsoft.com/office/powerpoint/2010/main" val="98363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12V to -12V</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95450" y="2206625"/>
            <a:ext cx="8801100" cy="4105275"/>
          </a:xfrm>
          <a:prstGeom prst="rect">
            <a:avLst/>
          </a:prstGeom>
        </p:spPr>
      </p:pic>
    </p:spTree>
    <p:extLst>
      <p:ext uri="{BB962C8B-B14F-4D97-AF65-F5344CB8AC3E}">
        <p14:creationId xmlns:p14="http://schemas.microsoft.com/office/powerpoint/2010/main" val="293645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Signal Generation</a:t>
            </a:r>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sz="half" idx="2"/>
          </p:nvPr>
        </p:nvSpPr>
        <p:spPr/>
        <p:txBody>
          <a:bodyPr/>
          <a:lstStyle/>
          <a:p>
            <a:endParaRPr lang="en-US" dirty="0"/>
          </a:p>
        </p:txBody>
      </p:sp>
      <p:pic>
        <p:nvPicPr>
          <p:cNvPr id="6" name="Picture 5"/>
          <p:cNvPicPr>
            <a:picLocks noChangeAspect="1"/>
          </p:cNvPicPr>
          <p:nvPr/>
        </p:nvPicPr>
        <p:blipFill>
          <a:blip r:embed="rId3"/>
          <a:stretch>
            <a:fillRect/>
          </a:stretch>
        </p:blipFill>
        <p:spPr>
          <a:xfrm>
            <a:off x="158792" y="2071284"/>
            <a:ext cx="5861008" cy="3241920"/>
          </a:xfrm>
          <a:prstGeom prst="rect">
            <a:avLst/>
          </a:prstGeom>
        </p:spPr>
      </p:pic>
      <p:pic>
        <p:nvPicPr>
          <p:cNvPr id="7" name="Picture 6"/>
          <p:cNvPicPr>
            <a:picLocks noChangeAspect="1"/>
          </p:cNvPicPr>
          <p:nvPr/>
        </p:nvPicPr>
        <p:blipFill>
          <a:blip r:embed="rId4"/>
          <a:stretch>
            <a:fillRect/>
          </a:stretch>
        </p:blipFill>
        <p:spPr>
          <a:xfrm>
            <a:off x="6456173" y="2071284"/>
            <a:ext cx="4778161" cy="3241920"/>
          </a:xfrm>
          <a:prstGeom prst="rect">
            <a:avLst/>
          </a:prstGeom>
        </p:spPr>
      </p:pic>
    </p:spTree>
    <p:extLst>
      <p:ext uri="{BB962C8B-B14F-4D97-AF65-F5344CB8AC3E}">
        <p14:creationId xmlns:p14="http://schemas.microsoft.com/office/powerpoint/2010/main" val="332111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Motivation and Purpose</a:t>
            </a:r>
            <a:endParaRPr lang="en-US" dirty="0"/>
          </a:p>
        </p:txBody>
      </p:sp>
      <p:sp>
        <p:nvSpPr>
          <p:cNvPr id="3" name="Content Placeholder 2"/>
          <p:cNvSpPr>
            <a:spLocks noGrp="1"/>
          </p:cNvSpPr>
          <p:nvPr>
            <p:ph idx="1"/>
          </p:nvPr>
        </p:nvSpPr>
        <p:spPr/>
        <p:txBody>
          <a:bodyPr/>
          <a:lstStyle/>
          <a:p>
            <a:pPr marL="514350" lvl="0" indent="-285750">
              <a:spcBef>
                <a:spcPts val="0"/>
              </a:spcBef>
            </a:pPr>
            <a:r>
              <a:rPr lang="en" dirty="0"/>
              <a:t>Low cost smart electric vehicle charger</a:t>
            </a:r>
          </a:p>
          <a:p>
            <a:pPr marL="514350" lvl="0" indent="-285750">
              <a:spcBef>
                <a:spcPts val="0"/>
              </a:spcBef>
            </a:pPr>
            <a:endParaRPr lang="en" dirty="0"/>
          </a:p>
          <a:p>
            <a:pPr marL="514350" lvl="0" indent="-285750">
              <a:spcBef>
                <a:spcPts val="0"/>
              </a:spcBef>
            </a:pPr>
            <a:r>
              <a:rPr lang="en" dirty="0"/>
              <a:t>Secure access for UCF students/faculty only</a:t>
            </a:r>
          </a:p>
          <a:p>
            <a:pPr marL="514350" lvl="0" indent="-285750">
              <a:spcBef>
                <a:spcPts val="0"/>
              </a:spcBef>
            </a:pPr>
            <a:endParaRPr lang="en" dirty="0"/>
          </a:p>
          <a:p>
            <a:pPr marL="514350" lvl="0" indent="-285750">
              <a:spcBef>
                <a:spcPts val="0"/>
              </a:spcBef>
            </a:pPr>
            <a:r>
              <a:rPr lang="en" dirty="0"/>
              <a:t>Power monitoring capabilities</a:t>
            </a:r>
          </a:p>
          <a:p>
            <a:pPr marL="514350" lvl="0" indent="-285750">
              <a:spcBef>
                <a:spcPts val="0"/>
              </a:spcBef>
            </a:pPr>
            <a:endParaRPr lang="en" dirty="0"/>
          </a:p>
          <a:p>
            <a:pPr marL="514350" lvl="0" indent="-285750">
              <a:spcBef>
                <a:spcPts val="0"/>
              </a:spcBef>
            </a:pPr>
            <a:r>
              <a:rPr lang="en" dirty="0"/>
              <a:t>Flexibility for Level 1 and Level 2 Charging</a:t>
            </a:r>
          </a:p>
          <a:p>
            <a:endParaRPr lang="en-US" dirty="0"/>
          </a:p>
        </p:txBody>
      </p:sp>
      <p:pic>
        <p:nvPicPr>
          <p:cNvPr id="4" name="Shape 72"/>
          <p:cNvPicPr preferRelativeResize="0"/>
          <p:nvPr/>
        </p:nvPicPr>
        <p:blipFill>
          <a:blip r:embed="rId2">
            <a:alphaModFix/>
          </a:blip>
          <a:stretch>
            <a:fillRect/>
          </a:stretch>
        </p:blipFill>
        <p:spPr>
          <a:xfrm>
            <a:off x="7882609" y="3403106"/>
            <a:ext cx="2362749" cy="2372650"/>
          </a:xfrm>
          <a:prstGeom prst="rect">
            <a:avLst/>
          </a:prstGeom>
          <a:noFill/>
          <a:ln>
            <a:noFill/>
          </a:ln>
        </p:spPr>
      </p:pic>
    </p:spTree>
    <p:extLst>
      <p:ext uri="{BB962C8B-B14F-4D97-AF65-F5344CB8AC3E}">
        <p14:creationId xmlns:p14="http://schemas.microsoft.com/office/powerpoint/2010/main" val="4067945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Fault Protection</a:t>
            </a:r>
          </a:p>
        </p:txBody>
      </p:sp>
      <p:pic>
        <p:nvPicPr>
          <p:cNvPr id="5" name="Content Placeholder 4"/>
          <p:cNvPicPr>
            <a:picLocks noGrp="1" noChangeAspect="1"/>
          </p:cNvPicPr>
          <p:nvPr>
            <p:ph sz="half" idx="1"/>
          </p:nvPr>
        </p:nvPicPr>
        <p:blipFill>
          <a:blip r:embed="rId3"/>
          <a:stretch>
            <a:fillRect/>
          </a:stretch>
        </p:blipFill>
        <p:spPr>
          <a:xfrm>
            <a:off x="287525" y="4339983"/>
            <a:ext cx="5884675" cy="2084278"/>
          </a:xfrm>
          <a:prstGeom prst="rect">
            <a:avLst/>
          </a:prstGeom>
        </p:spPr>
      </p:pic>
      <p:sp>
        <p:nvSpPr>
          <p:cNvPr id="4" name="Content Placeholder 3"/>
          <p:cNvSpPr>
            <a:spLocks noGrp="1"/>
          </p:cNvSpPr>
          <p:nvPr>
            <p:ph sz="half" idx="2"/>
          </p:nvPr>
        </p:nvSpPr>
        <p:spPr/>
        <p:txBody>
          <a:bodyPr/>
          <a:lstStyle/>
          <a:p>
            <a:endParaRPr lang="en-US" dirty="0"/>
          </a:p>
        </p:txBody>
      </p:sp>
      <p:pic>
        <p:nvPicPr>
          <p:cNvPr id="6" name="Picture 5"/>
          <p:cNvPicPr>
            <a:picLocks noChangeAspect="1"/>
          </p:cNvPicPr>
          <p:nvPr/>
        </p:nvPicPr>
        <p:blipFill>
          <a:blip r:embed="rId4"/>
          <a:stretch>
            <a:fillRect/>
          </a:stretch>
        </p:blipFill>
        <p:spPr>
          <a:xfrm>
            <a:off x="6510195" y="2267447"/>
            <a:ext cx="3648075" cy="3114675"/>
          </a:xfrm>
          <a:prstGeom prst="rect">
            <a:avLst/>
          </a:prstGeom>
        </p:spPr>
      </p:pic>
      <p:pic>
        <p:nvPicPr>
          <p:cNvPr id="7" name="Picture 6"/>
          <p:cNvPicPr>
            <a:picLocks noChangeAspect="1"/>
          </p:cNvPicPr>
          <p:nvPr/>
        </p:nvPicPr>
        <p:blipFill>
          <a:blip r:embed="rId5"/>
          <a:stretch>
            <a:fillRect/>
          </a:stretch>
        </p:blipFill>
        <p:spPr>
          <a:xfrm>
            <a:off x="477672" y="1825625"/>
            <a:ext cx="4705919" cy="1869235"/>
          </a:xfrm>
          <a:prstGeom prst="rect">
            <a:avLst/>
          </a:prstGeom>
        </p:spPr>
      </p:pic>
    </p:spTree>
    <p:extLst>
      <p:ext uri="{BB962C8B-B14F-4D97-AF65-F5344CB8AC3E}">
        <p14:creationId xmlns:p14="http://schemas.microsoft.com/office/powerpoint/2010/main" val="2666942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Sensing </a:t>
            </a:r>
          </a:p>
        </p:txBody>
      </p:sp>
      <p:pic>
        <p:nvPicPr>
          <p:cNvPr id="5" name="Content Placeholder 4"/>
          <p:cNvPicPr>
            <a:picLocks noGrp="1" noChangeAspect="1"/>
          </p:cNvPicPr>
          <p:nvPr>
            <p:ph sz="half" idx="1"/>
          </p:nvPr>
        </p:nvPicPr>
        <p:blipFill>
          <a:blip r:embed="rId2"/>
          <a:stretch>
            <a:fillRect/>
          </a:stretch>
        </p:blipFill>
        <p:spPr>
          <a:xfrm>
            <a:off x="838200" y="1930502"/>
            <a:ext cx="5181600" cy="2340077"/>
          </a:xfrm>
          <a:prstGeom prst="rect">
            <a:avLst/>
          </a:prstGeom>
        </p:spPr>
      </p:pic>
      <p:sp>
        <p:nvSpPr>
          <p:cNvPr id="4" name="Content Placeholder 3"/>
          <p:cNvSpPr>
            <a:spLocks noGrp="1"/>
          </p:cNvSpPr>
          <p:nvPr>
            <p:ph sz="half" idx="2"/>
          </p:nvPr>
        </p:nvSpPr>
        <p:spPr/>
        <p:txBody>
          <a:bodyPr/>
          <a:lstStyle/>
          <a:p>
            <a:r>
              <a:rPr lang="en-US" dirty="0"/>
              <a:t>CR8450-1k-T7QC</a:t>
            </a:r>
          </a:p>
          <a:p>
            <a:r>
              <a:rPr lang="en-US" dirty="0"/>
              <a:t>From CR Magnetics</a:t>
            </a:r>
          </a:p>
          <a:p>
            <a:r>
              <a:rPr lang="en-US" dirty="0"/>
              <a:t>Level 1: 10A goes to 312mV</a:t>
            </a:r>
          </a:p>
          <a:p>
            <a:r>
              <a:rPr lang="en-US" dirty="0"/>
              <a:t>Level 2: 16A goes to 500mV</a:t>
            </a:r>
          </a:p>
          <a:p>
            <a:endParaRPr lang="en-US" dirty="0"/>
          </a:p>
        </p:txBody>
      </p:sp>
      <p:pic>
        <p:nvPicPr>
          <p:cNvPr id="6" name="Picture 5"/>
          <p:cNvPicPr>
            <a:picLocks noChangeAspect="1"/>
          </p:cNvPicPr>
          <p:nvPr/>
        </p:nvPicPr>
        <p:blipFill>
          <a:blip r:embed="rId3"/>
          <a:stretch>
            <a:fillRect/>
          </a:stretch>
        </p:blipFill>
        <p:spPr>
          <a:xfrm>
            <a:off x="1030406" y="4347004"/>
            <a:ext cx="2676525" cy="1676400"/>
          </a:xfrm>
          <a:prstGeom prst="rect">
            <a:avLst/>
          </a:prstGeom>
        </p:spPr>
      </p:pic>
    </p:spTree>
    <p:extLst>
      <p:ext uri="{BB962C8B-B14F-4D97-AF65-F5344CB8AC3E}">
        <p14:creationId xmlns:p14="http://schemas.microsoft.com/office/powerpoint/2010/main" val="161086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Relay check</a:t>
            </a:r>
          </a:p>
        </p:txBody>
      </p:sp>
      <p:sp>
        <p:nvSpPr>
          <p:cNvPr id="3" name="Content Placeholder 2"/>
          <p:cNvSpPr>
            <a:spLocks noGrp="1"/>
          </p:cNvSpPr>
          <p:nvPr>
            <p:ph sz="half" idx="1"/>
          </p:nvPr>
        </p:nvSpPr>
        <p:spPr/>
        <p:txBody>
          <a:bodyPr>
            <a:normAutofit lnSpcReduction="10000"/>
          </a:bodyPr>
          <a:lstStyle/>
          <a:p>
            <a:r>
              <a:rPr lang="en-US" dirty="0">
                <a:solidFill>
                  <a:srgbClr val="FF0000"/>
                </a:solidFill>
              </a:rPr>
              <a:t>Explanation and picture</a:t>
            </a:r>
          </a:p>
          <a:p>
            <a:endParaRPr lang="en-US" dirty="0">
              <a:solidFill>
                <a:srgbClr val="FF0000"/>
              </a:solidFill>
            </a:endParaRPr>
          </a:p>
          <a:p>
            <a:r>
              <a:rPr lang="en-US" dirty="0">
                <a:solidFill>
                  <a:srgbClr val="FF0000"/>
                </a:solidFill>
              </a:rPr>
              <a:t>Explain that one time</a:t>
            </a:r>
          </a:p>
          <a:p>
            <a:pPr marL="457200" lvl="1" indent="0">
              <a:buNone/>
            </a:pPr>
            <a:r>
              <a:rPr lang="en-US" dirty="0">
                <a:solidFill>
                  <a:srgbClr val="FF0000"/>
                </a:solidFill>
              </a:rPr>
              <a:t>Diode shorted out, plans to</a:t>
            </a:r>
          </a:p>
          <a:p>
            <a:pPr marL="457200" lvl="1" indent="0">
              <a:buNone/>
            </a:pPr>
            <a:r>
              <a:rPr lang="en-US" dirty="0">
                <a:solidFill>
                  <a:srgbClr val="FF0000"/>
                </a:solidFill>
              </a:rPr>
              <a:t>Isolated this circuit with</a:t>
            </a:r>
          </a:p>
          <a:p>
            <a:pPr marL="457200" lvl="1" indent="0">
              <a:buNone/>
            </a:pPr>
            <a:r>
              <a:rPr lang="en-US" dirty="0">
                <a:solidFill>
                  <a:srgbClr val="FF0000"/>
                </a:solidFill>
              </a:rPr>
              <a:t>Electrical tape</a:t>
            </a:r>
          </a:p>
          <a:p>
            <a:r>
              <a:rPr lang="en-US" dirty="0">
                <a:solidFill>
                  <a:srgbClr val="FF0000"/>
                </a:solidFill>
              </a:rPr>
              <a:t>Other components are</a:t>
            </a:r>
          </a:p>
          <a:p>
            <a:pPr marL="457200" lvl="1" indent="0">
              <a:buNone/>
            </a:pPr>
            <a:r>
              <a:rPr lang="en-US" dirty="0">
                <a:solidFill>
                  <a:srgbClr val="FF0000"/>
                </a:solidFill>
              </a:rPr>
              <a:t>Not drawing current when</a:t>
            </a:r>
          </a:p>
          <a:p>
            <a:pPr marL="457200" lvl="1" indent="0">
              <a:buNone/>
            </a:pPr>
            <a:r>
              <a:rPr lang="en-US" dirty="0">
                <a:solidFill>
                  <a:srgbClr val="FF0000"/>
                </a:solidFill>
              </a:rPr>
              <a:t>Isolated.</a:t>
            </a:r>
          </a:p>
          <a:p>
            <a:pPr marL="457200" lvl="1" indent="0">
              <a:buNone/>
            </a:pPr>
            <a:r>
              <a:rPr lang="en-US" dirty="0">
                <a:solidFill>
                  <a:srgbClr val="FF0000"/>
                </a:solidFill>
              </a:rPr>
              <a:t>This concept is important in system integration</a:t>
            </a:r>
          </a:p>
        </p:txBody>
      </p:sp>
      <p:sp>
        <p:nvSpPr>
          <p:cNvPr id="4" name="Content Placeholder 3"/>
          <p:cNvSpPr>
            <a:spLocks noGrp="1"/>
          </p:cNvSpPr>
          <p:nvPr>
            <p:ph sz="half" idx="2"/>
          </p:nvPr>
        </p:nvSpPr>
        <p:spPr/>
        <p:txBody>
          <a:bodyPr>
            <a:normAutofit lnSpcReduction="10000"/>
          </a:bodyPr>
          <a:lstStyle/>
          <a:p>
            <a:endParaRPr lang="en-US"/>
          </a:p>
        </p:txBody>
      </p:sp>
      <p:pic>
        <p:nvPicPr>
          <p:cNvPr id="5" name="Picture 4"/>
          <p:cNvPicPr>
            <a:picLocks noChangeAspect="1"/>
          </p:cNvPicPr>
          <p:nvPr/>
        </p:nvPicPr>
        <p:blipFill>
          <a:blip r:embed="rId3"/>
          <a:stretch>
            <a:fillRect/>
          </a:stretch>
        </p:blipFill>
        <p:spPr>
          <a:xfrm>
            <a:off x="4770603" y="1690688"/>
            <a:ext cx="7181850" cy="3590925"/>
          </a:xfrm>
          <a:prstGeom prst="rect">
            <a:avLst/>
          </a:prstGeom>
        </p:spPr>
      </p:pic>
      <p:sp>
        <p:nvSpPr>
          <p:cNvPr id="6" name="Oval 5"/>
          <p:cNvSpPr/>
          <p:nvPr/>
        </p:nvSpPr>
        <p:spPr>
          <a:xfrm>
            <a:off x="5036024" y="3111690"/>
            <a:ext cx="1514901" cy="15285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6373932" y="4455994"/>
            <a:ext cx="996286" cy="764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81173" y="5281613"/>
            <a:ext cx="2563078" cy="1200329"/>
          </a:xfrm>
          <a:prstGeom prst="rect">
            <a:avLst/>
          </a:prstGeom>
          <a:noFill/>
        </p:spPr>
        <p:txBody>
          <a:bodyPr wrap="square" rtlCol="0">
            <a:spAutoFit/>
          </a:bodyPr>
          <a:lstStyle/>
          <a:p>
            <a:r>
              <a:rPr lang="en-US" dirty="0"/>
              <a:t>Creating Unstable Ground in prototype when enabled and disabled. </a:t>
            </a:r>
          </a:p>
        </p:txBody>
      </p:sp>
    </p:spTree>
    <p:extLst>
      <p:ext uri="{BB962C8B-B14F-4D97-AF65-F5344CB8AC3E}">
        <p14:creationId xmlns:p14="http://schemas.microsoft.com/office/powerpoint/2010/main" val="39700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LED Status</a:t>
            </a:r>
          </a:p>
        </p:txBody>
      </p:sp>
      <p:sp>
        <p:nvSpPr>
          <p:cNvPr id="3" name="Content Placeholder 2"/>
          <p:cNvSpPr>
            <a:spLocks noGrp="1"/>
          </p:cNvSpPr>
          <p:nvPr>
            <p:ph sz="half" idx="1"/>
          </p:nvPr>
        </p:nvSpPr>
        <p:spPr/>
        <p:txBody>
          <a:bodyPr/>
          <a:lstStyle/>
          <a:p>
            <a:r>
              <a:rPr lang="en-US" dirty="0"/>
              <a:t>Notifies of Arduino is being programmed.</a:t>
            </a:r>
          </a:p>
          <a:p>
            <a:r>
              <a:rPr lang="en-US" dirty="0"/>
              <a:t>Gives off different colors for different modes of operation</a:t>
            </a:r>
          </a:p>
          <a:p>
            <a:r>
              <a:rPr lang="en-US" dirty="0"/>
              <a:t>Standard RGB LED from </a:t>
            </a:r>
            <a:r>
              <a:rPr lang="en-US" dirty="0" err="1"/>
              <a:t>sparkfun</a:t>
            </a: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019800" y="1284738"/>
            <a:ext cx="5647898" cy="2888925"/>
          </a:xfrm>
          <a:prstGeom prst="rect">
            <a:avLst/>
          </a:prstGeom>
        </p:spPr>
      </p:pic>
      <p:pic>
        <p:nvPicPr>
          <p:cNvPr id="3078" name="Picture 6" descr="Image result for rgb 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4550170"/>
            <a:ext cx="2996139" cy="176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3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 Programming</a:t>
            </a:r>
          </a:p>
        </p:txBody>
      </p:sp>
      <p:sp>
        <p:nvSpPr>
          <p:cNvPr id="3" name="Content Placeholder 2"/>
          <p:cNvSpPr>
            <a:spLocks noGrp="1"/>
          </p:cNvSpPr>
          <p:nvPr>
            <p:ph sz="half" idx="1"/>
          </p:nvPr>
        </p:nvSpPr>
        <p:spPr>
          <a:xfrm>
            <a:off x="655093" y="1487606"/>
            <a:ext cx="5287441" cy="4689357"/>
          </a:xfrm>
        </p:spPr>
        <p:txBody>
          <a:bodyPr/>
          <a:lstStyle/>
          <a:p>
            <a:r>
              <a:rPr lang="en-US" dirty="0"/>
              <a:t>Jumpers</a:t>
            </a:r>
          </a:p>
          <a:p>
            <a:r>
              <a:rPr lang="en-US" dirty="0"/>
              <a:t>Limits to 1 oscillator</a:t>
            </a:r>
          </a:p>
          <a:p>
            <a:endParaRPr lang="en-US" dirty="0"/>
          </a:p>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3"/>
          <a:stretch>
            <a:fillRect/>
          </a:stretch>
        </p:blipFill>
        <p:spPr>
          <a:xfrm>
            <a:off x="6362700" y="1905794"/>
            <a:ext cx="4800600" cy="4191000"/>
          </a:xfrm>
          <a:prstGeom prst="rect">
            <a:avLst/>
          </a:prstGeom>
        </p:spPr>
      </p:pic>
      <p:sp>
        <p:nvSpPr>
          <p:cNvPr id="6" name="Oval 5"/>
          <p:cNvSpPr/>
          <p:nvPr/>
        </p:nvSpPr>
        <p:spPr>
          <a:xfrm>
            <a:off x="6210300" y="5139733"/>
            <a:ext cx="941127" cy="957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472752" y="5754925"/>
            <a:ext cx="718498" cy="726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09674" y="5599538"/>
            <a:ext cx="2563078" cy="646331"/>
          </a:xfrm>
          <a:prstGeom prst="rect">
            <a:avLst/>
          </a:prstGeom>
          <a:noFill/>
        </p:spPr>
        <p:txBody>
          <a:bodyPr wrap="square" rtlCol="0">
            <a:spAutoFit/>
          </a:bodyPr>
          <a:lstStyle/>
          <a:p>
            <a:r>
              <a:rPr lang="en-US" dirty="0"/>
              <a:t>Arduino off-programmer jumpers (USB to SPI)</a:t>
            </a:r>
          </a:p>
        </p:txBody>
      </p:sp>
      <p:pic>
        <p:nvPicPr>
          <p:cNvPr id="4098" name="Picture 2" descr="https://cdn.shopify.com/s/files/1/0249/6207/products/IMG_3473_1024x1024.JPG?v=14475511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2700" y="1770857"/>
            <a:ext cx="3079766" cy="23098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407869" y="2526674"/>
            <a:ext cx="5027068" cy="3072864"/>
          </a:xfrm>
          <a:prstGeom prst="rect">
            <a:avLst/>
          </a:prstGeom>
        </p:spPr>
      </p:pic>
      <p:pic>
        <p:nvPicPr>
          <p:cNvPr id="12" name="Picture 11"/>
          <p:cNvPicPr>
            <a:picLocks noChangeAspect="1"/>
          </p:cNvPicPr>
          <p:nvPr/>
        </p:nvPicPr>
        <p:blipFill>
          <a:blip r:embed="rId6"/>
          <a:stretch>
            <a:fillRect/>
          </a:stretch>
        </p:blipFill>
        <p:spPr>
          <a:xfrm>
            <a:off x="468448" y="5425099"/>
            <a:ext cx="2441226" cy="1031789"/>
          </a:xfrm>
          <a:prstGeom prst="rect">
            <a:avLst/>
          </a:prstGeom>
        </p:spPr>
      </p:pic>
    </p:spTree>
    <p:extLst>
      <p:ext uri="{BB962C8B-B14F-4D97-AF65-F5344CB8AC3E}">
        <p14:creationId xmlns:p14="http://schemas.microsoft.com/office/powerpoint/2010/main" val="302761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Routing</a:t>
            </a:r>
          </a:p>
        </p:txBody>
      </p:sp>
      <p:sp>
        <p:nvSpPr>
          <p:cNvPr id="7" name="Content Placeholder 6"/>
          <p:cNvSpPr>
            <a:spLocks noGrp="1"/>
          </p:cNvSpPr>
          <p:nvPr>
            <p:ph sz="half" idx="1"/>
          </p:nvPr>
        </p:nvSpPr>
        <p:spPr/>
        <p:txBody>
          <a:bodyPr/>
          <a:lstStyle/>
          <a:p>
            <a:r>
              <a:rPr lang="en-US" dirty="0"/>
              <a:t>Separate power and digital areas</a:t>
            </a:r>
          </a:p>
          <a:p>
            <a:endParaRPr lang="en-US" dirty="0"/>
          </a:p>
          <a:p>
            <a:r>
              <a:rPr lang="en-US" dirty="0"/>
              <a:t>For data signals keep traces orthogonal.</a:t>
            </a:r>
          </a:p>
          <a:p>
            <a:endParaRPr lang="en-US" dirty="0"/>
          </a:p>
          <a:p>
            <a:r>
              <a:rPr lang="en-US" dirty="0"/>
              <a:t>Support max current rating to determine trace width</a:t>
            </a:r>
          </a:p>
          <a:p>
            <a:pPr lvl="1"/>
            <a:r>
              <a:rPr lang="en-US" dirty="0"/>
              <a:t>For 1A 10 mils is sufficient</a:t>
            </a:r>
          </a:p>
        </p:txBody>
      </p:sp>
      <p:sp>
        <p:nvSpPr>
          <p:cNvPr id="8" name="Content Placeholder 7"/>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172200" y="1967851"/>
            <a:ext cx="5572593" cy="4066886"/>
          </a:xfrm>
          <a:prstGeom prst="rect">
            <a:avLst/>
          </a:prstGeom>
        </p:spPr>
      </p:pic>
    </p:spTree>
    <p:extLst>
      <p:ext uri="{BB962C8B-B14F-4D97-AF65-F5344CB8AC3E}">
        <p14:creationId xmlns:p14="http://schemas.microsoft.com/office/powerpoint/2010/main" val="3510883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Costs</a:t>
            </a:r>
          </a:p>
        </p:txBody>
      </p:sp>
      <p:sp>
        <p:nvSpPr>
          <p:cNvPr id="3" name="Content Placeholder 2"/>
          <p:cNvSpPr>
            <a:spLocks noGrp="1"/>
          </p:cNvSpPr>
          <p:nvPr>
            <p:ph sz="half" idx="1"/>
          </p:nvPr>
        </p:nvSpPr>
        <p:spPr/>
        <p:txBody>
          <a:bodyPr/>
          <a:lstStyle/>
          <a:p>
            <a:r>
              <a:rPr lang="en-US" dirty="0"/>
              <a:t>Fast PCB ordering</a:t>
            </a:r>
          </a:p>
          <a:p>
            <a:pPr lvl="1"/>
            <a:r>
              <a:rPr lang="en-US" dirty="0"/>
              <a:t>$729.05</a:t>
            </a:r>
          </a:p>
          <a:p>
            <a:r>
              <a:rPr lang="en-US" dirty="0"/>
              <a:t>PCB and prototype part acquisition </a:t>
            </a:r>
          </a:p>
          <a:p>
            <a:pPr lvl="1"/>
            <a:r>
              <a:rPr lang="en-US" dirty="0"/>
              <a:t>$250.67</a:t>
            </a:r>
          </a:p>
          <a:p>
            <a:r>
              <a:rPr lang="en-US" dirty="0"/>
              <a:t>J1772 Cable</a:t>
            </a:r>
          </a:p>
          <a:p>
            <a:pPr lvl="1"/>
            <a:r>
              <a:rPr lang="en-US" dirty="0"/>
              <a:t>$149</a:t>
            </a:r>
          </a:p>
          <a:p>
            <a:r>
              <a:rPr lang="en-US" dirty="0"/>
              <a:t>Total: $1,128.72</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172200" y="1825625"/>
            <a:ext cx="5572593" cy="4066886"/>
          </a:xfrm>
          <a:prstGeom prst="rect">
            <a:avLst/>
          </a:prstGeom>
        </p:spPr>
      </p:pic>
    </p:spTree>
    <p:extLst>
      <p:ext uri="{BB962C8B-B14F-4D97-AF65-F5344CB8AC3E}">
        <p14:creationId xmlns:p14="http://schemas.microsoft.com/office/powerpoint/2010/main" val="173610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System Diagram</a:t>
            </a:r>
          </a:p>
        </p:txBody>
      </p:sp>
      <p:sp>
        <p:nvSpPr>
          <p:cNvPr id="4" name="Rectangle 3"/>
          <p:cNvSpPr/>
          <p:nvPr/>
        </p:nvSpPr>
        <p:spPr>
          <a:xfrm>
            <a:off x="840767" y="5132107"/>
            <a:ext cx="1952962" cy="965915"/>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9502" y="5318093"/>
            <a:ext cx="2101227" cy="646331"/>
          </a:xfrm>
          <a:prstGeom prst="rect">
            <a:avLst/>
          </a:prstGeom>
          <a:noFill/>
        </p:spPr>
        <p:txBody>
          <a:bodyPr wrap="square" rtlCol="0">
            <a:spAutoFit/>
          </a:bodyPr>
          <a:lstStyle/>
          <a:p>
            <a:pPr algn="ctr"/>
            <a:r>
              <a:rPr lang="en-US" sz="2000" dirty="0"/>
              <a:t>Power Supply</a:t>
            </a:r>
          </a:p>
          <a:p>
            <a:pPr algn="ctr"/>
            <a:r>
              <a:rPr lang="en-US" sz="1600" dirty="0"/>
              <a:t>220V AC at 60 Hz</a:t>
            </a:r>
            <a:endParaRPr lang="en-US" sz="1400" dirty="0"/>
          </a:p>
        </p:txBody>
      </p:sp>
      <p:sp>
        <p:nvSpPr>
          <p:cNvPr id="7" name="Rectangle 6"/>
          <p:cNvSpPr/>
          <p:nvPr/>
        </p:nvSpPr>
        <p:spPr>
          <a:xfrm>
            <a:off x="3052293" y="1690689"/>
            <a:ext cx="5756856" cy="4761626"/>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14597" y="2401611"/>
            <a:ext cx="1644919" cy="823577"/>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51611" y="2573003"/>
            <a:ext cx="2067593" cy="338554"/>
          </a:xfrm>
          <a:prstGeom prst="rect">
            <a:avLst/>
          </a:prstGeom>
          <a:noFill/>
        </p:spPr>
        <p:txBody>
          <a:bodyPr wrap="square" rtlCol="0">
            <a:spAutoFit/>
          </a:bodyPr>
          <a:lstStyle/>
          <a:p>
            <a:pPr algn="ctr"/>
            <a:r>
              <a:rPr lang="en-US" sz="1600" dirty="0"/>
              <a:t>Wi-Fi Board (WFB)</a:t>
            </a:r>
          </a:p>
        </p:txBody>
      </p:sp>
      <p:sp>
        <p:nvSpPr>
          <p:cNvPr id="13" name="Rectangle 12"/>
          <p:cNvSpPr/>
          <p:nvPr/>
        </p:nvSpPr>
        <p:spPr>
          <a:xfrm>
            <a:off x="9372600" y="5210539"/>
            <a:ext cx="2479898" cy="939990"/>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684915" y="5227415"/>
            <a:ext cx="1786701" cy="400110"/>
          </a:xfrm>
          <a:prstGeom prst="rect">
            <a:avLst/>
          </a:prstGeom>
          <a:noFill/>
        </p:spPr>
        <p:txBody>
          <a:bodyPr wrap="square" rtlCol="0">
            <a:spAutoFit/>
          </a:bodyPr>
          <a:lstStyle/>
          <a:p>
            <a:r>
              <a:rPr lang="en-US" sz="2000" b="1" dirty="0"/>
              <a:t>Electric Vehicle</a:t>
            </a:r>
          </a:p>
        </p:txBody>
      </p:sp>
      <p:sp>
        <p:nvSpPr>
          <p:cNvPr id="18" name="TextBox 17"/>
          <p:cNvSpPr txBox="1"/>
          <p:nvPr/>
        </p:nvSpPr>
        <p:spPr>
          <a:xfrm>
            <a:off x="9573025" y="5614646"/>
            <a:ext cx="2373404" cy="338554"/>
          </a:xfrm>
          <a:prstGeom prst="rect">
            <a:avLst/>
          </a:prstGeom>
          <a:noFill/>
        </p:spPr>
        <p:txBody>
          <a:bodyPr wrap="square" rtlCol="0">
            <a:spAutoFit/>
          </a:bodyPr>
          <a:lstStyle/>
          <a:p>
            <a:r>
              <a:rPr lang="en-US" sz="1600" dirty="0"/>
              <a:t>Inlet + Charger + Battery</a:t>
            </a:r>
          </a:p>
        </p:txBody>
      </p:sp>
      <p:cxnSp>
        <p:nvCxnSpPr>
          <p:cNvPr id="23" name="Straight Arrow Connector 22"/>
          <p:cNvCxnSpPr>
            <a:stCxn id="4" idx="3"/>
            <a:endCxn id="43" idx="1"/>
          </p:cNvCxnSpPr>
          <p:nvPr/>
        </p:nvCxnSpPr>
        <p:spPr>
          <a:xfrm>
            <a:off x="2793729" y="5615065"/>
            <a:ext cx="1668896" cy="14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47206" y="1839875"/>
            <a:ext cx="4340180" cy="461665"/>
          </a:xfrm>
          <a:prstGeom prst="rect">
            <a:avLst/>
          </a:prstGeom>
          <a:noFill/>
        </p:spPr>
        <p:txBody>
          <a:bodyPr wrap="square" rtlCol="0">
            <a:spAutoFit/>
          </a:bodyPr>
          <a:lstStyle/>
          <a:p>
            <a:pPr algn="ctr"/>
            <a:r>
              <a:rPr lang="en-US" sz="2400" dirty="0"/>
              <a:t>Charging Station</a:t>
            </a:r>
          </a:p>
        </p:txBody>
      </p:sp>
      <p:sp>
        <p:nvSpPr>
          <p:cNvPr id="26" name="Rectangle 25"/>
          <p:cNvSpPr/>
          <p:nvPr/>
        </p:nvSpPr>
        <p:spPr>
          <a:xfrm>
            <a:off x="4408660" y="3193567"/>
            <a:ext cx="1390919" cy="1392621"/>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491986" y="3304237"/>
            <a:ext cx="1255691" cy="1200329"/>
          </a:xfrm>
          <a:prstGeom prst="rect">
            <a:avLst/>
          </a:prstGeom>
          <a:noFill/>
        </p:spPr>
        <p:txBody>
          <a:bodyPr wrap="square" rtlCol="0">
            <a:spAutoFit/>
          </a:bodyPr>
          <a:lstStyle/>
          <a:p>
            <a:r>
              <a:rPr lang="en-US" dirty="0"/>
              <a:t>Power Processing Board (PPB)</a:t>
            </a:r>
          </a:p>
        </p:txBody>
      </p:sp>
      <p:sp>
        <p:nvSpPr>
          <p:cNvPr id="43" name="Rectangle 42"/>
          <p:cNvSpPr/>
          <p:nvPr/>
        </p:nvSpPr>
        <p:spPr>
          <a:xfrm>
            <a:off x="4462625" y="5108663"/>
            <a:ext cx="2047358" cy="1041866"/>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462624" y="5108661"/>
            <a:ext cx="2210421" cy="923330"/>
          </a:xfrm>
          <a:prstGeom prst="rect">
            <a:avLst/>
          </a:prstGeom>
          <a:noFill/>
        </p:spPr>
        <p:txBody>
          <a:bodyPr wrap="square" rtlCol="0">
            <a:spAutoFit/>
          </a:bodyPr>
          <a:lstStyle/>
          <a:p>
            <a:r>
              <a:rPr lang="en-US" dirty="0"/>
              <a:t>System Power Generation Board (SPGB)</a:t>
            </a:r>
          </a:p>
        </p:txBody>
      </p:sp>
      <p:cxnSp>
        <p:nvCxnSpPr>
          <p:cNvPr id="21" name="Straight Arrow Connector 20"/>
          <p:cNvCxnSpPr/>
          <p:nvPr/>
        </p:nvCxnSpPr>
        <p:spPr>
          <a:xfrm>
            <a:off x="4899401" y="4598118"/>
            <a:ext cx="15711" cy="45038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511543" y="5585114"/>
            <a:ext cx="2792490" cy="29532"/>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104120" y="2715904"/>
            <a:ext cx="151047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26" idx="0"/>
          </p:cNvCxnSpPr>
          <p:nvPr/>
        </p:nvCxnSpPr>
        <p:spPr>
          <a:xfrm>
            <a:off x="5104120" y="2715904"/>
            <a:ext cx="0" cy="4776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7294543" y="4263491"/>
            <a:ext cx="1438257" cy="423721"/>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002072" y="4297176"/>
            <a:ext cx="2067593" cy="369332"/>
          </a:xfrm>
          <a:prstGeom prst="rect">
            <a:avLst/>
          </a:prstGeom>
          <a:noFill/>
        </p:spPr>
        <p:txBody>
          <a:bodyPr wrap="square" rtlCol="0">
            <a:spAutoFit/>
          </a:bodyPr>
          <a:lstStyle/>
          <a:p>
            <a:pPr algn="ctr"/>
            <a:r>
              <a:rPr lang="en-US" dirty="0"/>
              <a:t>Keypad</a:t>
            </a:r>
          </a:p>
        </p:txBody>
      </p:sp>
      <p:cxnSp>
        <p:nvCxnSpPr>
          <p:cNvPr id="67" name="Straight Arrow Connector 66"/>
          <p:cNvCxnSpPr/>
          <p:nvPr/>
        </p:nvCxnSpPr>
        <p:spPr>
          <a:xfrm flipV="1">
            <a:off x="8285749" y="2771196"/>
            <a:ext cx="1018284" cy="1107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9395694" y="2400075"/>
            <a:ext cx="1657849" cy="767682"/>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169796" y="2493388"/>
            <a:ext cx="2067593" cy="646331"/>
          </a:xfrm>
          <a:prstGeom prst="rect">
            <a:avLst/>
          </a:prstGeom>
          <a:noFill/>
        </p:spPr>
        <p:txBody>
          <a:bodyPr wrap="square" rtlCol="0">
            <a:spAutoFit/>
          </a:bodyPr>
          <a:lstStyle/>
          <a:p>
            <a:pPr algn="ctr"/>
            <a:r>
              <a:rPr lang="en-US" dirty="0"/>
              <a:t>Android Phone Application</a:t>
            </a:r>
          </a:p>
        </p:txBody>
      </p:sp>
      <p:sp>
        <p:nvSpPr>
          <p:cNvPr id="71" name="Rectangle 70"/>
          <p:cNvSpPr/>
          <p:nvPr/>
        </p:nvSpPr>
        <p:spPr>
          <a:xfrm>
            <a:off x="9425262" y="3712537"/>
            <a:ext cx="1657849" cy="767682"/>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flipH="1">
            <a:off x="5799579" y="4422223"/>
            <a:ext cx="14949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7296816" y="3316754"/>
            <a:ext cx="1438257" cy="408060"/>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002072" y="3396425"/>
            <a:ext cx="2067593" cy="276999"/>
          </a:xfrm>
          <a:prstGeom prst="rect">
            <a:avLst/>
          </a:prstGeom>
          <a:noFill/>
        </p:spPr>
        <p:txBody>
          <a:bodyPr wrap="square" rtlCol="0">
            <a:spAutoFit/>
          </a:bodyPr>
          <a:lstStyle/>
          <a:p>
            <a:pPr algn="ctr"/>
            <a:r>
              <a:rPr lang="en-US" sz="1200" dirty="0"/>
              <a:t>Magnetic Card Reader</a:t>
            </a:r>
          </a:p>
        </p:txBody>
      </p:sp>
      <p:cxnSp>
        <p:nvCxnSpPr>
          <p:cNvPr id="80" name="Straight Arrow Connector 79"/>
          <p:cNvCxnSpPr/>
          <p:nvPr/>
        </p:nvCxnSpPr>
        <p:spPr>
          <a:xfrm flipH="1">
            <a:off x="5788203" y="3578335"/>
            <a:ext cx="14949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9" idx="2"/>
            <a:endCxn id="71" idx="0"/>
          </p:cNvCxnSpPr>
          <p:nvPr/>
        </p:nvCxnSpPr>
        <p:spPr>
          <a:xfrm>
            <a:off x="10224619" y="3167757"/>
            <a:ext cx="29568" cy="54478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213012" y="3887738"/>
            <a:ext cx="2067593" cy="369332"/>
          </a:xfrm>
          <a:prstGeom prst="rect">
            <a:avLst/>
          </a:prstGeom>
          <a:noFill/>
        </p:spPr>
        <p:txBody>
          <a:bodyPr wrap="square" rtlCol="0">
            <a:spAutoFit/>
          </a:bodyPr>
          <a:lstStyle/>
          <a:p>
            <a:pPr algn="ctr"/>
            <a:r>
              <a:rPr lang="en-US" dirty="0"/>
              <a:t>Online Database</a:t>
            </a:r>
          </a:p>
        </p:txBody>
      </p:sp>
    </p:spTree>
    <p:extLst>
      <p:ext uri="{BB962C8B-B14F-4D97-AF65-F5344CB8AC3E}">
        <p14:creationId xmlns:p14="http://schemas.microsoft.com/office/powerpoint/2010/main" val="2010725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Design Summary</a:t>
            </a:r>
          </a:p>
        </p:txBody>
      </p:sp>
      <p:sp>
        <p:nvSpPr>
          <p:cNvPr id="3" name="Content Placeholder 2"/>
          <p:cNvSpPr>
            <a:spLocks noGrp="1"/>
          </p:cNvSpPr>
          <p:nvPr>
            <p:ph idx="1"/>
          </p:nvPr>
        </p:nvSpPr>
        <p:spPr/>
        <p:txBody>
          <a:bodyPr/>
          <a:lstStyle/>
          <a:p>
            <a:r>
              <a:rPr lang="en-US" dirty="0"/>
              <a:t>Excessive Coding requirements</a:t>
            </a:r>
          </a:p>
          <a:p>
            <a:pPr lvl="2"/>
            <a:r>
              <a:rPr lang="en-US" dirty="0"/>
              <a:t>2 MSP430F5529’s</a:t>
            </a:r>
          </a:p>
          <a:p>
            <a:pPr lvl="2"/>
            <a:r>
              <a:rPr lang="en-US" dirty="0"/>
              <a:t>CC3100 Wi-Fi MCU</a:t>
            </a:r>
          </a:p>
          <a:p>
            <a:pPr lvl="2"/>
            <a:r>
              <a:rPr lang="en-US" dirty="0"/>
              <a:t>Application Software</a:t>
            </a:r>
          </a:p>
          <a:p>
            <a:pPr lvl="2"/>
            <a:r>
              <a:rPr lang="en-US" dirty="0"/>
              <a:t>Data base</a:t>
            </a:r>
          </a:p>
          <a:p>
            <a:r>
              <a:rPr lang="en-US" dirty="0"/>
              <a:t>Hardware requirements</a:t>
            </a:r>
          </a:p>
          <a:p>
            <a:pPr lvl="1"/>
            <a:r>
              <a:rPr lang="en-US" dirty="0"/>
              <a:t>4 PCB Designs layouts</a:t>
            </a:r>
          </a:p>
          <a:p>
            <a:pPr lvl="1"/>
            <a:r>
              <a:rPr lang="en-US" dirty="0"/>
              <a:t>1 RF 4-layer board to support Wi-Fi capabilities</a:t>
            </a:r>
          </a:p>
          <a:p>
            <a:pPr lvl="2"/>
            <a:endParaRPr lang="en-US" dirty="0"/>
          </a:p>
        </p:txBody>
      </p:sp>
    </p:spTree>
    <p:extLst>
      <p:ext uri="{BB962C8B-B14F-4D97-AF65-F5344CB8AC3E}">
        <p14:creationId xmlns:p14="http://schemas.microsoft.com/office/powerpoint/2010/main" val="3464722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Design</a:t>
            </a:r>
          </a:p>
        </p:txBody>
      </p:sp>
      <p:sp>
        <p:nvSpPr>
          <p:cNvPr id="3" name="Content Placeholder 2"/>
          <p:cNvSpPr>
            <a:spLocks noGrp="1"/>
          </p:cNvSpPr>
          <p:nvPr>
            <p:ph sz="half" idx="1"/>
          </p:nvPr>
        </p:nvSpPr>
        <p:spPr/>
        <p:txBody>
          <a:bodyPr/>
          <a:lstStyle/>
          <a:p>
            <a:pPr marL="514350" indent="-514350">
              <a:buFont typeface="+mj-lt"/>
              <a:buAutoNum type="arabicPeriod"/>
            </a:pPr>
            <a:r>
              <a:rPr lang="en-US" dirty="0"/>
              <a:t>Configure for single MCU implementation</a:t>
            </a:r>
          </a:p>
          <a:p>
            <a:pPr marL="971550" lvl="1" indent="-514350">
              <a:buFont typeface="+mj-lt"/>
              <a:buAutoNum type="arabicPeriod"/>
            </a:pPr>
            <a:r>
              <a:rPr lang="en-US" dirty="0"/>
              <a:t>Eases coding</a:t>
            </a:r>
          </a:p>
          <a:p>
            <a:pPr marL="971550" lvl="1" indent="-514350">
              <a:buFont typeface="+mj-lt"/>
              <a:buAutoNum type="arabicPeriod"/>
            </a:pPr>
            <a:r>
              <a:rPr lang="en-US" dirty="0"/>
              <a:t>Saves Space</a:t>
            </a:r>
          </a:p>
          <a:p>
            <a:pPr marL="514350" indent="-514350">
              <a:buFont typeface="+mj-lt"/>
              <a:buAutoNum type="arabicPeriod"/>
            </a:pPr>
            <a:r>
              <a:rPr lang="en-US" dirty="0"/>
              <a:t>Hardware reductions</a:t>
            </a:r>
          </a:p>
          <a:p>
            <a:pPr marL="971550" lvl="1" indent="-514350">
              <a:buFont typeface="+mj-lt"/>
              <a:buAutoNum type="arabicPeriod"/>
            </a:pPr>
            <a:r>
              <a:rPr lang="en-US" dirty="0"/>
              <a:t>2 prototype boards</a:t>
            </a:r>
          </a:p>
          <a:p>
            <a:pPr marL="971550" lvl="1" indent="-514350">
              <a:buFont typeface="+mj-lt"/>
              <a:buAutoNum type="arabicPeriod"/>
            </a:pPr>
            <a:r>
              <a:rPr lang="en-US" dirty="0"/>
              <a:t>1 PCB</a:t>
            </a:r>
          </a:p>
          <a:p>
            <a:pPr marL="514350" indent="-514350">
              <a:buFont typeface="+mj-lt"/>
              <a:buAutoNum type="arabicPeriod"/>
            </a:pPr>
            <a:r>
              <a:rPr lang="en-US" dirty="0"/>
              <a:t>Adjusts to late customer change</a:t>
            </a:r>
          </a:p>
          <a:p>
            <a:pPr marL="971550" lvl="1" indent="-514350">
              <a:buFont typeface="+mj-lt"/>
              <a:buAutoNum type="arabicPeriod"/>
            </a:pPr>
            <a:r>
              <a:rPr lang="en-US" dirty="0"/>
              <a:t>October 11</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5219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Solution</a:t>
            </a:r>
            <a:endParaRPr lang="en-US" dirty="0"/>
          </a:p>
        </p:txBody>
      </p:sp>
      <p:sp>
        <p:nvSpPr>
          <p:cNvPr id="3" name="Content Placeholder 2"/>
          <p:cNvSpPr>
            <a:spLocks noGrp="1"/>
          </p:cNvSpPr>
          <p:nvPr>
            <p:ph idx="1"/>
          </p:nvPr>
        </p:nvSpPr>
        <p:spPr/>
        <p:txBody>
          <a:bodyPr>
            <a:normAutofit/>
          </a:bodyPr>
          <a:lstStyle/>
          <a:p>
            <a:pPr marL="514350" lvl="0" indent="-285750">
              <a:spcBef>
                <a:spcPts val="0"/>
              </a:spcBef>
            </a:pPr>
            <a:r>
              <a:rPr lang="en" dirty="0"/>
              <a:t>Low cost smart electric vehicle charger</a:t>
            </a:r>
          </a:p>
          <a:p>
            <a:pPr marL="971550" lvl="1" indent="-285750">
              <a:spcBef>
                <a:spcPts val="0"/>
              </a:spcBef>
            </a:pPr>
            <a:r>
              <a:rPr lang="en" dirty="0"/>
              <a:t>Multi-annual updates can cost companies up to $600 per charging station software update, anything to lower installation and software cost is a bonus.</a:t>
            </a:r>
          </a:p>
          <a:p>
            <a:pPr lvl="1" indent="0">
              <a:spcBef>
                <a:spcPts val="0"/>
              </a:spcBef>
              <a:buNone/>
            </a:pPr>
            <a:endParaRPr lang="en" dirty="0"/>
          </a:p>
          <a:p>
            <a:pPr marL="514350" lvl="0" indent="-285750">
              <a:spcBef>
                <a:spcPts val="0"/>
              </a:spcBef>
            </a:pPr>
            <a:r>
              <a:rPr lang="en" dirty="0"/>
              <a:t>Secure access for UCF students/faculty only</a:t>
            </a:r>
          </a:p>
          <a:p>
            <a:pPr marL="971550" lvl="1" indent="-285750">
              <a:spcBef>
                <a:spcPts val="0"/>
              </a:spcBef>
            </a:pPr>
            <a:r>
              <a:rPr lang="en" dirty="0"/>
              <a:t>Currently anyone from the public can use charging stations in Garage A as well as other locations.</a:t>
            </a:r>
          </a:p>
          <a:p>
            <a:pPr marL="514350" lvl="0" indent="-285750">
              <a:spcBef>
                <a:spcPts val="0"/>
              </a:spcBef>
            </a:pPr>
            <a:endParaRPr lang="en" dirty="0"/>
          </a:p>
          <a:p>
            <a:pPr marL="514350" lvl="0" indent="-285750">
              <a:spcBef>
                <a:spcPts val="0"/>
              </a:spcBef>
            </a:pPr>
            <a:r>
              <a:rPr lang="en" dirty="0"/>
              <a:t>Power monitoring capabilities</a:t>
            </a:r>
          </a:p>
          <a:p>
            <a:pPr marL="971550" lvl="1" indent="-285750">
              <a:spcBef>
                <a:spcPts val="0"/>
              </a:spcBef>
            </a:pPr>
            <a:r>
              <a:rPr lang="en" dirty="0"/>
              <a:t>Energy can be monitored and broadcasted to parking services where university monitors the use of the EV stations.  </a:t>
            </a:r>
          </a:p>
          <a:p>
            <a:pPr marL="514350" lvl="0" indent="-285750">
              <a:spcBef>
                <a:spcPts val="0"/>
              </a:spcBef>
            </a:pPr>
            <a:endParaRPr lang="en" dirty="0"/>
          </a:p>
          <a:p>
            <a:endParaRPr lang="en-US" dirty="0"/>
          </a:p>
        </p:txBody>
      </p:sp>
      <p:pic>
        <p:nvPicPr>
          <p:cNvPr id="1026" name="Picture 2" descr="Image result for ucf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1578" y="365125"/>
            <a:ext cx="1615046" cy="161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94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Bluetooth Module</a:t>
            </a:r>
          </a:p>
        </p:txBody>
      </p:sp>
      <p:pic>
        <p:nvPicPr>
          <p:cNvPr id="5" name="Picture 4"/>
          <p:cNvPicPr>
            <a:picLocks noChangeAspect="1"/>
          </p:cNvPicPr>
          <p:nvPr/>
        </p:nvPicPr>
        <p:blipFill>
          <a:blip r:embed="rId2"/>
          <a:stretch>
            <a:fillRect/>
          </a:stretch>
        </p:blipFill>
        <p:spPr>
          <a:xfrm>
            <a:off x="3298874" y="1926075"/>
            <a:ext cx="5594252" cy="4341373"/>
          </a:xfrm>
          <a:prstGeom prst="rect">
            <a:avLst/>
          </a:prstGeom>
        </p:spPr>
      </p:pic>
    </p:spTree>
    <p:extLst>
      <p:ext uri="{BB962C8B-B14F-4D97-AF65-F5344CB8AC3E}">
        <p14:creationId xmlns:p14="http://schemas.microsoft.com/office/powerpoint/2010/main" val="4211112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2043598"/>
            <a:ext cx="9710530" cy="37343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popular IDE for developing applications on Android devices.</a:t>
            </a:r>
          </a:p>
          <a:p>
            <a:r>
              <a:rPr lang="en-US" dirty="0"/>
              <a:t>Features include:</a:t>
            </a:r>
          </a:p>
          <a:p>
            <a:pPr lvl="1">
              <a:buFont typeface="Wingdings" panose="05000000000000000000" pitchFamily="2" charset="2"/>
              <a:buChar char="Ø"/>
            </a:pPr>
            <a:r>
              <a:rPr lang="en-US" dirty="0"/>
              <a:t>Debugging</a:t>
            </a:r>
          </a:p>
          <a:p>
            <a:pPr lvl="1">
              <a:buFont typeface="Wingdings" panose="05000000000000000000" pitchFamily="2" charset="2"/>
              <a:buChar char="Ø"/>
            </a:pPr>
            <a:r>
              <a:rPr lang="en-US" dirty="0"/>
              <a:t>Android Phone Emulator</a:t>
            </a:r>
          </a:p>
          <a:p>
            <a:pPr lvl="1">
              <a:buFont typeface="Wingdings" panose="05000000000000000000" pitchFamily="2" charset="2"/>
              <a:buChar char="Ø"/>
            </a:pPr>
            <a:r>
              <a:rPr lang="en-US" dirty="0"/>
              <a:t>Connectivity with real devices through USB</a:t>
            </a:r>
          </a:p>
          <a:p>
            <a:pPr lvl="1">
              <a:buFont typeface="Wingdings" panose="05000000000000000000" pitchFamily="2" charset="2"/>
              <a:buChar char="Ø"/>
            </a:pPr>
            <a:r>
              <a:rPr lang="en-US" dirty="0"/>
              <a:t>XML files for layout design</a:t>
            </a:r>
          </a:p>
          <a:p>
            <a:pPr lvl="1">
              <a:buFont typeface="Wingdings" panose="05000000000000000000" pitchFamily="2" charset="2"/>
              <a:buChar char="Ø"/>
            </a:pPr>
            <a:r>
              <a:rPr lang="en-US" dirty="0"/>
              <a:t>Useful APIs (Application Programming Interfaces)</a:t>
            </a:r>
          </a:p>
          <a:p>
            <a:r>
              <a:rPr lang="en-US" dirty="0"/>
              <a:t>Programming language is Java.</a:t>
            </a:r>
          </a:p>
          <a:p>
            <a:r>
              <a:rPr lang="en-US" dirty="0"/>
              <a:t>Because of its wide use, there are many resources available. </a:t>
            </a:r>
          </a:p>
        </p:txBody>
      </p:sp>
      <p:pic>
        <p:nvPicPr>
          <p:cNvPr id="5" name="Picture 4"/>
          <p:cNvPicPr>
            <a:picLocks noChangeAspect="1"/>
          </p:cNvPicPr>
          <p:nvPr/>
        </p:nvPicPr>
        <p:blipFill>
          <a:blip r:embed="rId2"/>
          <a:stretch>
            <a:fillRect/>
          </a:stretch>
        </p:blipFill>
        <p:spPr>
          <a:xfrm>
            <a:off x="1129748" y="251101"/>
            <a:ext cx="3825585" cy="1612211"/>
          </a:xfrm>
          <a:prstGeom prst="rect">
            <a:avLst/>
          </a:prstGeom>
        </p:spPr>
      </p:pic>
    </p:spTree>
    <p:extLst>
      <p:ext uri="{BB962C8B-B14F-4D97-AF65-F5344CB8AC3E}">
        <p14:creationId xmlns:p14="http://schemas.microsoft.com/office/powerpoint/2010/main" val="234714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Main Features of Application</a:t>
            </a:r>
            <a:endParaRPr lang="en-US" dirty="0"/>
          </a:p>
        </p:txBody>
      </p:sp>
      <p:sp>
        <p:nvSpPr>
          <p:cNvPr id="5"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Sign page that is accessible for only UCF students/faculty.</a:t>
            </a:r>
          </a:p>
          <a:p>
            <a:r>
              <a:rPr lang="en-US" dirty="0"/>
              <a:t>Database to store NID and password information.</a:t>
            </a:r>
          </a:p>
          <a:p>
            <a:r>
              <a:rPr lang="en-US" dirty="0"/>
              <a:t>Second screen that displays the state of charge. </a:t>
            </a:r>
          </a:p>
          <a:p>
            <a:r>
              <a:rPr lang="en-US" dirty="0"/>
              <a:t>Connection using Bluetooth to Wireless Module.</a:t>
            </a:r>
          </a:p>
        </p:txBody>
      </p:sp>
    </p:spTree>
    <p:extLst>
      <p:ext uri="{BB962C8B-B14F-4D97-AF65-F5344CB8AC3E}">
        <p14:creationId xmlns:p14="http://schemas.microsoft.com/office/powerpoint/2010/main" val="2981500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Sign-in Page</a:t>
            </a:r>
            <a:endParaRPr lang="en-US" dirty="0"/>
          </a:p>
        </p:txBody>
      </p:sp>
      <p:sp>
        <p:nvSpPr>
          <p:cNvPr id="3" name="Content Placeholder 2"/>
          <p:cNvSpPr txBox="1">
            <a:spLocks/>
          </p:cNvSpPr>
          <p:nvPr/>
        </p:nvSpPr>
        <p:spPr>
          <a:xfrm>
            <a:off x="493642" y="1690688"/>
            <a:ext cx="10860157" cy="13573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Simple NID and password sign in familiar to all UCF students/faculty.</a:t>
            </a:r>
          </a:p>
          <a:p>
            <a:r>
              <a:rPr lang="en-US"/>
              <a:t>On button click, code will compare input to database and respond according to that input. </a:t>
            </a:r>
            <a:endParaRPr lang="en-US" dirty="0"/>
          </a:p>
        </p:txBody>
      </p:sp>
      <p:pic>
        <p:nvPicPr>
          <p:cNvPr id="4" name="Picture 3"/>
          <p:cNvPicPr>
            <a:picLocks noChangeAspect="1"/>
          </p:cNvPicPr>
          <p:nvPr/>
        </p:nvPicPr>
        <p:blipFill rotWithShape="1">
          <a:blip r:embed="rId2"/>
          <a:srcRect l="3925" t="3497" r="18229"/>
          <a:stretch/>
        </p:blipFill>
        <p:spPr>
          <a:xfrm>
            <a:off x="1603513" y="2902227"/>
            <a:ext cx="2042861" cy="3810000"/>
          </a:xfrm>
          <a:prstGeom prst="rect">
            <a:avLst/>
          </a:prstGeom>
        </p:spPr>
      </p:pic>
      <p:pic>
        <p:nvPicPr>
          <p:cNvPr id="5" name="Picture 4"/>
          <p:cNvPicPr>
            <a:picLocks noChangeAspect="1"/>
          </p:cNvPicPr>
          <p:nvPr/>
        </p:nvPicPr>
        <p:blipFill rotWithShape="1">
          <a:blip r:embed="rId3"/>
          <a:srcRect l="9331" t="6434" r="21956"/>
          <a:stretch/>
        </p:blipFill>
        <p:spPr>
          <a:xfrm>
            <a:off x="8015906" y="2902227"/>
            <a:ext cx="2036832" cy="3810000"/>
          </a:xfrm>
          <a:prstGeom prst="rect">
            <a:avLst/>
          </a:prstGeom>
        </p:spPr>
      </p:pic>
    </p:spTree>
    <p:extLst>
      <p:ext uri="{BB962C8B-B14F-4D97-AF65-F5344CB8AC3E}">
        <p14:creationId xmlns:p14="http://schemas.microsoft.com/office/powerpoint/2010/main" val="2183282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Database</a:t>
            </a:r>
            <a:endParaRPr lang="en-US" dirty="0"/>
          </a:p>
        </p:txBody>
      </p:sp>
      <p:sp>
        <p:nvSpPr>
          <p:cNvPr id="3" name="Content Placeholder 2"/>
          <p:cNvSpPr txBox="1">
            <a:spLocks/>
          </p:cNvSpPr>
          <p:nvPr/>
        </p:nvSpPr>
        <p:spPr>
          <a:xfrm>
            <a:off x="520147" y="1467817"/>
            <a:ext cx="5085522" cy="4800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For prototyping purposes, a database was created in Android Studio.</a:t>
            </a:r>
          </a:p>
          <a:p>
            <a:r>
              <a:rPr lang="en-US"/>
              <a:t>NID is set as a unique constraint; new entries are entered based on this. No one with the same NID can be in place.</a:t>
            </a:r>
          </a:p>
          <a:p>
            <a:r>
              <a:rPr lang="en-US"/>
              <a:t>SQLite Open Helper: A helper class that connects to the Firefox plugin, SQLite Manager. </a:t>
            </a:r>
            <a:endParaRPr lang="en-US" dirty="0"/>
          </a:p>
        </p:txBody>
      </p:sp>
      <p:pic>
        <p:nvPicPr>
          <p:cNvPr id="4" name="Picture 3"/>
          <p:cNvPicPr>
            <a:picLocks noChangeAspect="1"/>
          </p:cNvPicPr>
          <p:nvPr/>
        </p:nvPicPr>
        <p:blipFill>
          <a:blip r:embed="rId2"/>
          <a:stretch>
            <a:fillRect/>
          </a:stretch>
        </p:blipFill>
        <p:spPr>
          <a:xfrm>
            <a:off x="5633736" y="1825625"/>
            <a:ext cx="6173952" cy="4031836"/>
          </a:xfrm>
          <a:prstGeom prst="rect">
            <a:avLst/>
          </a:prstGeom>
        </p:spPr>
      </p:pic>
    </p:spTree>
    <p:extLst>
      <p:ext uri="{BB962C8B-B14F-4D97-AF65-F5344CB8AC3E}">
        <p14:creationId xmlns:p14="http://schemas.microsoft.com/office/powerpoint/2010/main" val="322644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Second Screen</a:t>
            </a:r>
            <a:endParaRPr lang="en-US" dirty="0"/>
          </a:p>
        </p:txBody>
      </p:sp>
      <p:sp>
        <p:nvSpPr>
          <p:cNvPr id="3" name="Content Placeholder 2"/>
          <p:cNvSpPr txBox="1">
            <a:spLocks/>
          </p:cNvSpPr>
          <p:nvPr/>
        </p:nvSpPr>
        <p:spPr>
          <a:xfrm>
            <a:off x="646975" y="1520825"/>
            <a:ext cx="10515600" cy="181320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When NID and password are correct</a:t>
            </a:r>
          </a:p>
          <a:p>
            <a:r>
              <a:rPr lang="en-US"/>
              <a:t>On the connect button click, phone will connect to wireless MCU server to receive information. </a:t>
            </a:r>
          </a:p>
          <a:p>
            <a:r>
              <a:rPr lang="en-US"/>
              <a:t>Information is displayed as percentage on progress bar. </a:t>
            </a:r>
            <a:endParaRPr lang="en-US" dirty="0"/>
          </a:p>
        </p:txBody>
      </p:sp>
      <p:pic>
        <p:nvPicPr>
          <p:cNvPr id="4" name="Picture 3"/>
          <p:cNvPicPr>
            <a:picLocks noChangeAspect="1"/>
          </p:cNvPicPr>
          <p:nvPr/>
        </p:nvPicPr>
        <p:blipFill>
          <a:blip r:embed="rId2"/>
          <a:stretch>
            <a:fillRect/>
          </a:stretch>
        </p:blipFill>
        <p:spPr>
          <a:xfrm>
            <a:off x="5090698" y="3638834"/>
            <a:ext cx="1628154" cy="3060930"/>
          </a:xfrm>
          <a:prstGeom prst="rect">
            <a:avLst/>
          </a:prstGeom>
        </p:spPr>
      </p:pic>
    </p:spTree>
    <p:extLst>
      <p:ext uri="{BB962C8B-B14F-4D97-AF65-F5344CB8AC3E}">
        <p14:creationId xmlns:p14="http://schemas.microsoft.com/office/powerpoint/2010/main" val="3008602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Bluetooth Set-up</a:t>
            </a:r>
          </a:p>
        </p:txBody>
      </p:sp>
      <p:sp>
        <p:nvSpPr>
          <p:cNvPr id="3" name="Content Placeholder 2"/>
          <p:cNvSpPr>
            <a:spLocks noGrp="1"/>
          </p:cNvSpPr>
          <p:nvPr>
            <p:ph idx="1"/>
          </p:nvPr>
        </p:nvSpPr>
        <p:spPr/>
        <p:txBody>
          <a:bodyPr/>
          <a:lstStyle/>
          <a:p>
            <a:r>
              <a:rPr lang="en-US" dirty="0"/>
              <a:t>Verification of Bluetooth</a:t>
            </a:r>
          </a:p>
          <a:p>
            <a:r>
              <a:rPr lang="en-US" dirty="0"/>
              <a:t>Search for Devices</a:t>
            </a:r>
          </a:p>
          <a:p>
            <a:r>
              <a:rPr lang="en-US" dirty="0"/>
              <a:t>Connection as Client</a:t>
            </a:r>
          </a:p>
          <a:p>
            <a:r>
              <a:rPr lang="en-US" dirty="0"/>
              <a:t>Broadcast Receiver</a:t>
            </a:r>
          </a:p>
          <a:p>
            <a:endParaRPr lang="en-US" dirty="0"/>
          </a:p>
        </p:txBody>
      </p:sp>
    </p:spTree>
    <p:extLst>
      <p:ext uri="{BB962C8B-B14F-4D97-AF65-F5344CB8AC3E}">
        <p14:creationId xmlns:p14="http://schemas.microsoft.com/office/powerpoint/2010/main" val="633604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Code</a:t>
            </a:r>
          </a:p>
        </p:txBody>
      </p:sp>
      <p:sp>
        <p:nvSpPr>
          <p:cNvPr id="3" name="Content Placeholder 2"/>
          <p:cNvSpPr>
            <a:spLocks noGrp="1"/>
          </p:cNvSpPr>
          <p:nvPr>
            <p:ph idx="1"/>
          </p:nvPr>
        </p:nvSpPr>
        <p:spPr>
          <a:xfrm>
            <a:off x="838200" y="1825625"/>
            <a:ext cx="4183966" cy="4687717"/>
          </a:xfrm>
        </p:spPr>
        <p:txBody>
          <a:bodyPr>
            <a:normAutofit lnSpcReduction="10000"/>
          </a:bodyPr>
          <a:lstStyle/>
          <a:p>
            <a:r>
              <a:rPr lang="en-US" dirty="0"/>
              <a:t>The API </a:t>
            </a:r>
            <a:r>
              <a:rPr lang="en-US" dirty="0" err="1"/>
              <a:t>Bluetooth_Adapter</a:t>
            </a:r>
            <a:r>
              <a:rPr lang="en-US" dirty="0"/>
              <a:t> is called to ensure the device can support Bluetooth. </a:t>
            </a:r>
          </a:p>
          <a:p>
            <a:r>
              <a:rPr lang="en-US" dirty="0"/>
              <a:t>If Bluetooth is supported but not enabled, an intent is called to switch it on. </a:t>
            </a:r>
          </a:p>
          <a:p>
            <a:r>
              <a:rPr lang="en-US" dirty="0"/>
              <a:t>If already enabled and supported code will continue.</a:t>
            </a:r>
          </a:p>
        </p:txBody>
      </p:sp>
      <p:pic>
        <p:nvPicPr>
          <p:cNvPr id="4" name="Picture 3"/>
          <p:cNvPicPr>
            <a:picLocks noChangeAspect="1"/>
          </p:cNvPicPr>
          <p:nvPr/>
        </p:nvPicPr>
        <p:blipFill>
          <a:blip r:embed="rId2"/>
          <a:stretch>
            <a:fillRect/>
          </a:stretch>
        </p:blipFill>
        <p:spPr>
          <a:xfrm>
            <a:off x="5040923" y="1983545"/>
            <a:ext cx="6986954" cy="2968283"/>
          </a:xfrm>
          <a:prstGeom prst="rect">
            <a:avLst/>
          </a:prstGeom>
        </p:spPr>
      </p:pic>
    </p:spTree>
    <p:extLst>
      <p:ext uri="{BB962C8B-B14F-4D97-AF65-F5344CB8AC3E}">
        <p14:creationId xmlns:p14="http://schemas.microsoft.com/office/powerpoint/2010/main" val="619156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Devices</a:t>
            </a:r>
          </a:p>
        </p:txBody>
      </p:sp>
      <p:sp>
        <p:nvSpPr>
          <p:cNvPr id="3" name="Content Placeholder 2"/>
          <p:cNvSpPr>
            <a:spLocks noGrp="1"/>
          </p:cNvSpPr>
          <p:nvPr>
            <p:ph idx="1"/>
          </p:nvPr>
        </p:nvSpPr>
        <p:spPr>
          <a:xfrm>
            <a:off x="838200" y="1825625"/>
            <a:ext cx="3958883" cy="4351338"/>
          </a:xfrm>
        </p:spPr>
        <p:txBody>
          <a:bodyPr/>
          <a:lstStyle/>
          <a:p>
            <a:r>
              <a:rPr lang="en-US" dirty="0"/>
              <a:t>Device will connect to Bluetooth module first as a paired device.</a:t>
            </a:r>
          </a:p>
          <a:p>
            <a:r>
              <a:rPr lang="en-US" dirty="0"/>
              <a:t>The code list the module’s name and address. This verifies that the discovery of new devices is working. </a:t>
            </a:r>
          </a:p>
        </p:txBody>
      </p:sp>
      <p:pic>
        <p:nvPicPr>
          <p:cNvPr id="4" name="Picture 3"/>
          <p:cNvPicPr>
            <a:picLocks noChangeAspect="1"/>
          </p:cNvPicPr>
          <p:nvPr/>
        </p:nvPicPr>
        <p:blipFill>
          <a:blip r:embed="rId2"/>
          <a:stretch>
            <a:fillRect/>
          </a:stretch>
        </p:blipFill>
        <p:spPr>
          <a:xfrm>
            <a:off x="4691208" y="1825625"/>
            <a:ext cx="7058025" cy="2275376"/>
          </a:xfrm>
          <a:prstGeom prst="rect">
            <a:avLst/>
          </a:prstGeom>
        </p:spPr>
      </p:pic>
    </p:spTree>
    <p:extLst>
      <p:ext uri="{BB962C8B-B14F-4D97-AF65-F5344CB8AC3E}">
        <p14:creationId xmlns:p14="http://schemas.microsoft.com/office/powerpoint/2010/main" val="200109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a:t>
            </a:r>
          </a:p>
        </p:txBody>
      </p:sp>
      <p:sp>
        <p:nvSpPr>
          <p:cNvPr id="3" name="Content Placeholder 2"/>
          <p:cNvSpPr>
            <a:spLocks noGrp="1"/>
          </p:cNvSpPr>
          <p:nvPr>
            <p:ph idx="1"/>
          </p:nvPr>
        </p:nvSpPr>
        <p:spPr/>
        <p:txBody>
          <a:bodyPr/>
          <a:lstStyle/>
          <a:p>
            <a:r>
              <a:rPr lang="en-US" dirty="0"/>
              <a:t>The APIs </a:t>
            </a:r>
            <a:r>
              <a:rPr lang="en-US" dirty="0" err="1"/>
              <a:t>BluetoothDevice</a:t>
            </a:r>
            <a:r>
              <a:rPr lang="en-US" dirty="0"/>
              <a:t> and </a:t>
            </a:r>
            <a:r>
              <a:rPr lang="en-US" dirty="0" err="1"/>
              <a:t>BluetoothSocket</a:t>
            </a:r>
            <a:r>
              <a:rPr lang="en-US" dirty="0"/>
              <a:t> are used to first make connections with the module. The device creates a socket and connects to the device through the UUID (Universally unique identifier).</a:t>
            </a:r>
          </a:p>
          <a:p>
            <a:r>
              <a:rPr lang="en-US" dirty="0"/>
              <a:t>The call connect() is called to connect through the socket. </a:t>
            </a:r>
          </a:p>
          <a:p>
            <a:r>
              <a:rPr lang="en-US" dirty="0"/>
              <a:t>The initial connection happens in a separate thread from the main class. </a:t>
            </a:r>
          </a:p>
        </p:txBody>
      </p:sp>
    </p:spTree>
    <p:extLst>
      <p:ext uri="{BB962C8B-B14F-4D97-AF65-F5344CB8AC3E}">
        <p14:creationId xmlns:p14="http://schemas.microsoft.com/office/powerpoint/2010/main" val="264122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Solution</a:t>
            </a:r>
            <a:endParaRPr lang="en-US" dirty="0"/>
          </a:p>
        </p:txBody>
      </p:sp>
      <p:sp>
        <p:nvSpPr>
          <p:cNvPr id="3" name="Content Placeholder 2"/>
          <p:cNvSpPr>
            <a:spLocks noGrp="1"/>
          </p:cNvSpPr>
          <p:nvPr>
            <p:ph sz="half" idx="1"/>
          </p:nvPr>
        </p:nvSpPr>
        <p:spPr/>
        <p:txBody>
          <a:bodyPr>
            <a:normAutofit/>
          </a:bodyPr>
          <a:lstStyle/>
          <a:p>
            <a:r>
              <a:rPr lang="en" dirty="0"/>
              <a:t>Flexibility for Level 1 and Level 2 Charging</a:t>
            </a:r>
          </a:p>
          <a:p>
            <a:pPr lvl="1"/>
            <a:r>
              <a:rPr lang="en" sz="1800" dirty="0"/>
              <a:t>Typical Work day 9-5.</a:t>
            </a:r>
          </a:p>
          <a:p>
            <a:pPr lvl="1"/>
            <a:r>
              <a:rPr lang="en" sz="1800" dirty="0"/>
              <a:t>UCF Research work day 8 A.M – who knows….</a:t>
            </a:r>
            <a:endParaRPr lang="en" dirty="0"/>
          </a:p>
          <a:p>
            <a:r>
              <a:rPr lang="en" dirty="0"/>
              <a:t>Case Example:</a:t>
            </a:r>
          </a:p>
          <a:p>
            <a:pPr lvl="1"/>
            <a:r>
              <a:rPr lang="en" sz="1800" dirty="0"/>
              <a:t>Volkswagan eGolf (24 kW battery)</a:t>
            </a:r>
          </a:p>
          <a:p>
            <a:r>
              <a:rPr lang="en" dirty="0"/>
              <a:t>Charging (from garage)</a:t>
            </a:r>
          </a:p>
          <a:p>
            <a:pPr lvl="1"/>
            <a:r>
              <a:rPr lang="en" sz="1800" dirty="0"/>
              <a:t>Level 1: 120V x 10A = 1.2 kWh</a:t>
            </a:r>
          </a:p>
          <a:p>
            <a:pPr lvl="1"/>
            <a:r>
              <a:rPr lang="en" sz="1800" dirty="0"/>
              <a:t>Level 2: 240V x 16A (limitation) = 3.8 kWh</a:t>
            </a:r>
          </a:p>
          <a:p>
            <a:endParaRPr lang="en-US" dirty="0"/>
          </a:p>
        </p:txBody>
      </p:sp>
      <p:sp>
        <p:nvSpPr>
          <p:cNvPr id="4" name="Content Placeholder 3"/>
          <p:cNvSpPr>
            <a:spLocks noGrp="1"/>
          </p:cNvSpPr>
          <p:nvPr>
            <p:ph sz="half" idx="2"/>
          </p:nvPr>
        </p:nvSpPr>
        <p:spPr/>
        <p:txBody>
          <a:bodyPr>
            <a:normAutofit/>
          </a:bodyPr>
          <a:lstStyle/>
          <a:p>
            <a:r>
              <a:rPr lang="en-US" dirty="0"/>
              <a:t>Battery Completely Discharged</a:t>
            </a:r>
          </a:p>
          <a:p>
            <a:pPr lvl="1"/>
            <a:r>
              <a:rPr lang="en-US" sz="1800" dirty="0"/>
              <a:t>Level 1 = 20 Hours</a:t>
            </a:r>
          </a:p>
          <a:p>
            <a:pPr lvl="1"/>
            <a:r>
              <a:rPr lang="en-US" sz="1800" b="1" dirty="0"/>
              <a:t>Level 2 = 6.32 Hours</a:t>
            </a:r>
          </a:p>
          <a:p>
            <a:r>
              <a:rPr lang="en-US" dirty="0"/>
              <a:t>Charging 12 kW only</a:t>
            </a:r>
          </a:p>
          <a:p>
            <a:pPr lvl="1"/>
            <a:r>
              <a:rPr lang="en-US" sz="1800" dirty="0"/>
              <a:t>Level 1 = 10 Hours</a:t>
            </a:r>
          </a:p>
          <a:p>
            <a:pPr lvl="1"/>
            <a:r>
              <a:rPr lang="en-US" sz="1800" b="1" dirty="0"/>
              <a:t>Level 2 = 3.16 Hours</a:t>
            </a:r>
          </a:p>
          <a:p>
            <a:r>
              <a:rPr lang="en-US" dirty="0"/>
              <a:t>Cost Savings</a:t>
            </a:r>
          </a:p>
          <a:p>
            <a:pPr lvl="1"/>
            <a:r>
              <a:rPr lang="en-US" dirty="0"/>
              <a:t>Michigan Public Service Commission</a:t>
            </a:r>
          </a:p>
          <a:p>
            <a:pPr lvl="2"/>
            <a:r>
              <a:rPr lang="en-US" dirty="0"/>
              <a:t>11 A.M – 7 P.M: 13.39 cents per kWh</a:t>
            </a:r>
          </a:p>
          <a:p>
            <a:pPr lvl="2"/>
            <a:r>
              <a:rPr lang="en-US" b="1" dirty="0"/>
              <a:t>Otherwise: 4.283 cents per kWh</a:t>
            </a:r>
          </a:p>
          <a:p>
            <a:pPr lvl="2"/>
            <a:endParaRPr lang="en-US" dirty="0"/>
          </a:p>
          <a:p>
            <a:pPr lvl="1"/>
            <a:endParaRPr lang="en-US" dirty="0"/>
          </a:p>
        </p:txBody>
      </p:sp>
    </p:spTree>
    <p:extLst>
      <p:ext uri="{BB962C8B-B14F-4D97-AF65-F5344CB8AC3E}">
        <p14:creationId xmlns:p14="http://schemas.microsoft.com/office/powerpoint/2010/main" val="3985148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 Code</a:t>
            </a:r>
          </a:p>
        </p:txBody>
      </p:sp>
      <p:pic>
        <p:nvPicPr>
          <p:cNvPr id="4" name="Picture 3"/>
          <p:cNvPicPr>
            <a:picLocks noChangeAspect="1"/>
          </p:cNvPicPr>
          <p:nvPr/>
        </p:nvPicPr>
        <p:blipFill>
          <a:blip r:embed="rId2"/>
          <a:stretch>
            <a:fillRect/>
          </a:stretch>
        </p:blipFill>
        <p:spPr>
          <a:xfrm>
            <a:off x="2602524" y="1448972"/>
            <a:ext cx="7329268" cy="5360832"/>
          </a:xfrm>
          <a:prstGeom prst="rect">
            <a:avLst/>
          </a:prstGeom>
        </p:spPr>
      </p:pic>
    </p:spTree>
    <p:extLst>
      <p:ext uri="{BB962C8B-B14F-4D97-AF65-F5344CB8AC3E}">
        <p14:creationId xmlns:p14="http://schemas.microsoft.com/office/powerpoint/2010/main" val="714742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Connections</a:t>
            </a:r>
          </a:p>
        </p:txBody>
      </p:sp>
      <p:sp>
        <p:nvSpPr>
          <p:cNvPr id="3" name="Content Placeholder 2"/>
          <p:cNvSpPr>
            <a:spLocks noGrp="1"/>
          </p:cNvSpPr>
          <p:nvPr>
            <p:ph idx="1"/>
          </p:nvPr>
        </p:nvSpPr>
        <p:spPr>
          <a:xfrm>
            <a:off x="838200" y="1825625"/>
            <a:ext cx="4591929" cy="4351338"/>
          </a:xfrm>
        </p:spPr>
        <p:txBody>
          <a:bodyPr/>
          <a:lstStyle/>
          <a:p>
            <a:r>
              <a:rPr lang="en-US" dirty="0"/>
              <a:t>The next step in connection is receive data from the HC-05 module.</a:t>
            </a:r>
          </a:p>
          <a:p>
            <a:r>
              <a:rPr lang="en-US" dirty="0"/>
              <a:t>Once a connection is established, the socket passes information to the </a:t>
            </a:r>
            <a:r>
              <a:rPr lang="en-US" dirty="0" err="1"/>
              <a:t>InputStream</a:t>
            </a:r>
            <a:r>
              <a:rPr lang="en-US" dirty="0"/>
              <a:t> where it’s read an transmitted to the User Interface of the application. </a:t>
            </a:r>
          </a:p>
        </p:txBody>
      </p:sp>
      <p:pic>
        <p:nvPicPr>
          <p:cNvPr id="4" name="Picture 3"/>
          <p:cNvPicPr>
            <a:picLocks noChangeAspect="1"/>
          </p:cNvPicPr>
          <p:nvPr/>
        </p:nvPicPr>
        <p:blipFill>
          <a:blip r:embed="rId2"/>
          <a:stretch>
            <a:fillRect/>
          </a:stretch>
        </p:blipFill>
        <p:spPr>
          <a:xfrm>
            <a:off x="5430129" y="1825625"/>
            <a:ext cx="5838825" cy="4210050"/>
          </a:xfrm>
          <a:prstGeom prst="rect">
            <a:avLst/>
          </a:prstGeom>
        </p:spPr>
      </p:pic>
    </p:spTree>
    <p:extLst>
      <p:ext uri="{BB962C8B-B14F-4D97-AF65-F5344CB8AC3E}">
        <p14:creationId xmlns:p14="http://schemas.microsoft.com/office/powerpoint/2010/main" val="1836609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Receiver</a:t>
            </a:r>
          </a:p>
        </p:txBody>
      </p:sp>
      <p:sp>
        <p:nvSpPr>
          <p:cNvPr id="3" name="Content Placeholder 2"/>
          <p:cNvSpPr>
            <a:spLocks noGrp="1"/>
          </p:cNvSpPr>
          <p:nvPr>
            <p:ph idx="1"/>
          </p:nvPr>
        </p:nvSpPr>
        <p:spPr/>
        <p:txBody>
          <a:bodyPr/>
          <a:lstStyle/>
          <a:p>
            <a:r>
              <a:rPr lang="en-US" dirty="0"/>
              <a:t>Broadcast Receiver are used for any wireless connectivity. </a:t>
            </a:r>
          </a:p>
          <a:p>
            <a:r>
              <a:rPr lang="en-US" dirty="0"/>
              <a:t>Intents or operations to be performed are called in the Broadcast Receiver once certain functions in the code are implemented. </a:t>
            </a:r>
          </a:p>
          <a:p>
            <a:r>
              <a:rPr lang="en-US" dirty="0"/>
              <a:t>For this code, once connection has been established with the device, an intent is called to send a message that Bluetooth is connected. </a:t>
            </a:r>
          </a:p>
        </p:txBody>
      </p:sp>
    </p:spTree>
    <p:extLst>
      <p:ext uri="{BB962C8B-B14F-4D97-AF65-F5344CB8AC3E}">
        <p14:creationId xmlns:p14="http://schemas.microsoft.com/office/powerpoint/2010/main" val="31083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Receiver Code</a:t>
            </a:r>
          </a:p>
        </p:txBody>
      </p:sp>
      <p:pic>
        <p:nvPicPr>
          <p:cNvPr id="4" name="Picture 3"/>
          <p:cNvPicPr>
            <a:picLocks noChangeAspect="1"/>
          </p:cNvPicPr>
          <p:nvPr/>
        </p:nvPicPr>
        <p:blipFill>
          <a:blip r:embed="rId2"/>
          <a:stretch>
            <a:fillRect/>
          </a:stretch>
        </p:blipFill>
        <p:spPr>
          <a:xfrm>
            <a:off x="838200" y="2440964"/>
            <a:ext cx="9575842" cy="3298655"/>
          </a:xfrm>
          <a:prstGeom prst="rect">
            <a:avLst/>
          </a:prstGeom>
        </p:spPr>
      </p:pic>
    </p:spTree>
    <p:extLst>
      <p:ext uri="{BB962C8B-B14F-4D97-AF65-F5344CB8AC3E}">
        <p14:creationId xmlns:p14="http://schemas.microsoft.com/office/powerpoint/2010/main" val="20358143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a:t>
            </a:r>
          </a:p>
        </p:txBody>
      </p:sp>
      <p:sp>
        <p:nvSpPr>
          <p:cNvPr id="3" name="Content Placeholder 2"/>
          <p:cNvSpPr>
            <a:spLocks noGrp="1"/>
          </p:cNvSpPr>
          <p:nvPr>
            <p:ph idx="1"/>
          </p:nvPr>
        </p:nvSpPr>
        <p:spPr/>
        <p:txBody>
          <a:bodyPr/>
          <a:lstStyle/>
          <a:p>
            <a:r>
              <a:rPr lang="en-US" dirty="0"/>
              <a:t>Displaying data</a:t>
            </a:r>
          </a:p>
          <a:p>
            <a:r>
              <a:rPr lang="en-US" dirty="0"/>
              <a:t>Connection works with Arduino sending serial data.</a:t>
            </a:r>
          </a:p>
          <a:p>
            <a:r>
              <a:rPr lang="en-US" dirty="0"/>
              <a:t>Code sets up a Handler to deal with user interface activities. Data not displaying. </a:t>
            </a:r>
          </a:p>
          <a:p>
            <a:r>
              <a:rPr lang="en-US" dirty="0"/>
              <a:t>Narrowed down to: Incorrect Handler code or error in </a:t>
            </a:r>
            <a:r>
              <a:rPr lang="en-US" dirty="0" err="1"/>
              <a:t>InputStream</a:t>
            </a:r>
            <a:r>
              <a:rPr lang="en-US" dirty="0"/>
              <a:t>. </a:t>
            </a:r>
          </a:p>
        </p:txBody>
      </p:sp>
    </p:spTree>
    <p:extLst>
      <p:ext uri="{BB962C8B-B14F-4D97-AF65-F5344CB8AC3E}">
        <p14:creationId xmlns:p14="http://schemas.microsoft.com/office/powerpoint/2010/main" val="60188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latin typeface="Calibri"/>
                <a:ea typeface="Calibri"/>
                <a:cs typeface="Calibri"/>
                <a:sym typeface="Calibri"/>
              </a:rPr>
              <a:t>System Requirements</a:t>
            </a:r>
            <a:endParaRPr lang="en-US" dirty="0"/>
          </a:p>
        </p:txBody>
      </p:sp>
      <p:sp>
        <p:nvSpPr>
          <p:cNvPr id="3" name="Content Placeholder 2"/>
          <p:cNvSpPr>
            <a:spLocks noGrp="1"/>
          </p:cNvSpPr>
          <p:nvPr>
            <p:ph idx="1"/>
          </p:nvPr>
        </p:nvSpPr>
        <p:spPr/>
        <p:txBody>
          <a:bodyPr/>
          <a:lstStyle/>
          <a:p>
            <a:pPr marL="349250" indent="-285750">
              <a:spcBef>
                <a:spcPts val="0"/>
              </a:spcBef>
              <a:buClr>
                <a:srgbClr val="FFFFFF"/>
              </a:buClr>
              <a:buSzPct val="100000"/>
            </a:pPr>
            <a:r>
              <a:rPr lang="en" sz="1800" dirty="0">
                <a:ea typeface="Calibri"/>
                <a:cs typeface="Calibri"/>
                <a:sym typeface="Calibri"/>
              </a:rPr>
              <a:t>Operating Voltage: 120-240V</a:t>
            </a:r>
          </a:p>
          <a:p>
            <a:pPr lvl="0" indent="-165100">
              <a:buClr>
                <a:srgbClr val="FFFFFF"/>
              </a:buClr>
              <a:buSzPct val="100000"/>
            </a:pPr>
            <a:r>
              <a:rPr lang="en" sz="1800" dirty="0">
                <a:ea typeface="Calibri"/>
                <a:cs typeface="Calibri"/>
                <a:sym typeface="Calibri"/>
              </a:rPr>
              <a:t>Center Frequency: 50-60 Hz</a:t>
            </a:r>
          </a:p>
          <a:p>
            <a:pPr lvl="0" indent="-165100">
              <a:buClr>
                <a:srgbClr val="FFFFFF"/>
              </a:buClr>
              <a:buSzPct val="100000"/>
            </a:pPr>
            <a:r>
              <a:rPr lang="en" sz="1800" dirty="0">
                <a:ea typeface="Calibri"/>
                <a:cs typeface="Calibri"/>
                <a:sym typeface="Calibri"/>
              </a:rPr>
              <a:t>Output Current: 6-32A</a:t>
            </a:r>
          </a:p>
          <a:p>
            <a:pPr lvl="0" indent="-165100">
              <a:buClr>
                <a:srgbClr val="FFFFFF"/>
              </a:buClr>
              <a:buSzPct val="100000"/>
            </a:pPr>
            <a:r>
              <a:rPr lang="en" sz="1800" dirty="0">
                <a:ea typeface="Calibri"/>
                <a:cs typeface="Calibri"/>
                <a:sym typeface="Calibri"/>
              </a:rPr>
              <a:t>Output Power:</a:t>
            </a:r>
          </a:p>
          <a:p>
            <a:pPr lvl="1" indent="-165100">
              <a:buClr>
                <a:srgbClr val="FFFFFF"/>
              </a:buClr>
            </a:pPr>
            <a:r>
              <a:rPr lang="en" dirty="0">
                <a:ea typeface="Calibri"/>
                <a:cs typeface="Calibri"/>
                <a:sym typeface="Calibri"/>
              </a:rPr>
              <a:t>Level 1: &lt;2.4 kW</a:t>
            </a:r>
          </a:p>
          <a:p>
            <a:pPr lvl="1" indent="-165100">
              <a:buClr>
                <a:srgbClr val="FFFFFF"/>
              </a:buClr>
            </a:pPr>
            <a:r>
              <a:rPr lang="en" dirty="0">
                <a:ea typeface="Calibri"/>
                <a:cs typeface="Calibri"/>
                <a:sym typeface="Calibri"/>
              </a:rPr>
              <a:t>Level 2: &lt;9.6 kW</a:t>
            </a:r>
          </a:p>
          <a:p>
            <a:pPr lvl="0" indent="-165100">
              <a:buClr>
                <a:srgbClr val="FFFFFF"/>
              </a:buClr>
              <a:buSzPct val="100000"/>
            </a:pPr>
            <a:r>
              <a:rPr lang="en" sz="1800" dirty="0">
                <a:ea typeface="Calibri"/>
                <a:cs typeface="Calibri"/>
                <a:sym typeface="Calibri"/>
              </a:rPr>
              <a:t>Weight: 1.5kg/3.3lbs</a:t>
            </a:r>
          </a:p>
          <a:p>
            <a:pPr lvl="0" indent="-165100">
              <a:buClr>
                <a:srgbClr val="FFFFFF"/>
              </a:buClr>
              <a:buSzPct val="100000"/>
            </a:pPr>
            <a:r>
              <a:rPr lang="en" sz="1800" dirty="0">
                <a:ea typeface="Calibri"/>
                <a:cs typeface="Calibri"/>
                <a:sym typeface="Calibri"/>
              </a:rPr>
              <a:t>System Temperature &lt;155°C</a:t>
            </a:r>
          </a:p>
        </p:txBody>
      </p:sp>
      <p:pic>
        <p:nvPicPr>
          <p:cNvPr id="4" name="Picture 3"/>
          <p:cNvPicPr>
            <a:picLocks noChangeAspect="1"/>
          </p:cNvPicPr>
          <p:nvPr/>
        </p:nvPicPr>
        <p:blipFill>
          <a:blip r:embed="rId2"/>
          <a:stretch>
            <a:fillRect/>
          </a:stretch>
        </p:blipFill>
        <p:spPr>
          <a:xfrm>
            <a:off x="7959162" y="1454813"/>
            <a:ext cx="2113939" cy="3758114"/>
          </a:xfrm>
          <a:prstGeom prst="rect">
            <a:avLst/>
          </a:prstGeom>
        </p:spPr>
      </p:pic>
      <p:sp>
        <p:nvSpPr>
          <p:cNvPr id="5" name="TextBox 4"/>
          <p:cNvSpPr txBox="1"/>
          <p:nvPr/>
        </p:nvSpPr>
        <p:spPr>
          <a:xfrm>
            <a:off x="7959162" y="5318975"/>
            <a:ext cx="2113939" cy="646331"/>
          </a:xfrm>
          <a:prstGeom prst="rect">
            <a:avLst/>
          </a:prstGeom>
          <a:noFill/>
        </p:spPr>
        <p:txBody>
          <a:bodyPr wrap="square" rtlCol="0">
            <a:spAutoFit/>
          </a:bodyPr>
          <a:lstStyle/>
          <a:p>
            <a:r>
              <a:rPr lang="en-US" dirty="0"/>
              <a:t>Garage A Charging Stations</a:t>
            </a:r>
          </a:p>
        </p:txBody>
      </p:sp>
    </p:spTree>
    <p:extLst>
      <p:ext uri="{BB962C8B-B14F-4D97-AF65-F5344CB8AC3E}">
        <p14:creationId xmlns:p14="http://schemas.microsoft.com/office/powerpoint/2010/main" val="2322885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rPr>
              <a:t>J-1772</a:t>
            </a:r>
            <a:endParaRPr lang="en-US" dirty="0"/>
          </a:p>
        </p:txBody>
      </p:sp>
      <p:pic>
        <p:nvPicPr>
          <p:cNvPr id="4" name="Picture 2" descr="PIc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274" y="1690688"/>
            <a:ext cx="10505650" cy="478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9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Hardware Design</a:t>
            </a:r>
          </a:p>
        </p:txBody>
      </p:sp>
      <p:sp>
        <p:nvSpPr>
          <p:cNvPr id="4" name="Content Placeholder 3"/>
          <p:cNvSpPr>
            <a:spLocks noGrp="1"/>
          </p:cNvSpPr>
          <p:nvPr>
            <p:ph sz="half" idx="1"/>
          </p:nvPr>
        </p:nvSpPr>
        <p:spPr/>
        <p:txBody>
          <a:bodyPr/>
          <a:lstStyle/>
          <a:p>
            <a:r>
              <a:rPr lang="en-US" dirty="0"/>
              <a:t>PCB/Prototype functionalities </a:t>
            </a:r>
          </a:p>
          <a:p>
            <a:pPr marL="914400" lvl="1" indent="-457200">
              <a:buFont typeface="+mj-lt"/>
              <a:buAutoNum type="arabicPeriod"/>
            </a:pPr>
            <a:r>
              <a:rPr lang="en-US" dirty="0"/>
              <a:t>Input Power</a:t>
            </a:r>
          </a:p>
          <a:p>
            <a:pPr marL="914400" lvl="1" indent="-457200">
              <a:buFont typeface="+mj-lt"/>
              <a:buAutoNum type="arabicPeriod"/>
            </a:pPr>
            <a:r>
              <a:rPr lang="en-US" dirty="0"/>
              <a:t>System Power Distribution</a:t>
            </a:r>
          </a:p>
          <a:p>
            <a:pPr marL="914400" lvl="1" indent="-457200">
              <a:buFont typeface="+mj-lt"/>
              <a:buAutoNum type="arabicPeriod"/>
            </a:pPr>
            <a:r>
              <a:rPr lang="en-US" dirty="0"/>
              <a:t>Pilot Signal Generation</a:t>
            </a:r>
          </a:p>
          <a:p>
            <a:pPr marL="914400" lvl="1" indent="-457200">
              <a:buFont typeface="+mj-lt"/>
              <a:buAutoNum type="arabicPeriod"/>
            </a:pPr>
            <a:r>
              <a:rPr lang="en-US" dirty="0"/>
              <a:t>Ground Fault Protection</a:t>
            </a:r>
          </a:p>
          <a:p>
            <a:pPr marL="914400" lvl="1" indent="-457200">
              <a:buFont typeface="+mj-lt"/>
              <a:buAutoNum type="arabicPeriod"/>
            </a:pPr>
            <a:r>
              <a:rPr lang="en-US" dirty="0"/>
              <a:t>Current Sensing</a:t>
            </a:r>
          </a:p>
          <a:p>
            <a:pPr marL="914400" lvl="1" indent="-457200">
              <a:buFont typeface="+mj-lt"/>
              <a:buAutoNum type="arabicPeriod"/>
            </a:pPr>
            <a:r>
              <a:rPr lang="en-US" dirty="0"/>
              <a:t>Relay Check</a:t>
            </a:r>
          </a:p>
          <a:p>
            <a:pPr marL="914400" lvl="1" indent="-457200">
              <a:buFont typeface="+mj-lt"/>
              <a:buAutoNum type="arabicPeriod"/>
            </a:pPr>
            <a:r>
              <a:rPr lang="en-US" dirty="0"/>
              <a:t>LED status</a:t>
            </a:r>
          </a:p>
          <a:p>
            <a:pPr marL="914400" lvl="1" indent="-457200">
              <a:buFont typeface="+mj-lt"/>
              <a:buAutoNum type="arabicPeriod"/>
            </a:pPr>
            <a:r>
              <a:rPr lang="en-US" dirty="0"/>
              <a:t>Arduino Programming</a:t>
            </a:r>
          </a:p>
          <a:p>
            <a:pPr marL="914400" lvl="1" indent="-457200">
              <a:buFont typeface="+mj-lt"/>
              <a:buAutoNum type="arabicPeriod"/>
            </a:pPr>
            <a:endParaRPr lang="en-US" dirty="0"/>
          </a:p>
        </p:txBody>
      </p:sp>
      <p:sp>
        <p:nvSpPr>
          <p:cNvPr id="5" name="Content Placeholder 4"/>
          <p:cNvSpPr>
            <a:spLocks noGrp="1"/>
          </p:cNvSpPr>
          <p:nvPr>
            <p:ph sz="half" idx="2"/>
          </p:nvPr>
        </p:nvSpPr>
        <p:spPr/>
        <p:txBody>
          <a:bodyPr/>
          <a:lstStyle/>
          <a:p>
            <a:r>
              <a:rPr lang="en-US" dirty="0"/>
              <a:t> Design Methodology</a:t>
            </a:r>
          </a:p>
          <a:p>
            <a:pPr marL="914400" lvl="1" indent="-457200">
              <a:buFont typeface="+mj-lt"/>
              <a:buAutoNum type="arabicPeriod"/>
            </a:pPr>
            <a:r>
              <a:rPr lang="en-US" dirty="0"/>
              <a:t>Schematic Design </a:t>
            </a:r>
          </a:p>
          <a:p>
            <a:pPr marL="914400" lvl="1" indent="-457200">
              <a:buFont typeface="+mj-lt"/>
              <a:buAutoNum type="arabicPeriod"/>
            </a:pPr>
            <a:r>
              <a:rPr lang="en-US" dirty="0"/>
              <a:t>Simulation</a:t>
            </a:r>
          </a:p>
          <a:p>
            <a:pPr lvl="2"/>
            <a:r>
              <a:rPr lang="en-US" dirty="0"/>
              <a:t>Power Dissipation</a:t>
            </a:r>
          </a:p>
          <a:p>
            <a:pPr marL="914400" lvl="1" indent="-457200">
              <a:buFont typeface="+mj-lt"/>
              <a:buAutoNum type="arabicPeriod"/>
            </a:pPr>
            <a:r>
              <a:rPr lang="en-US" dirty="0"/>
              <a:t>Part Selection</a:t>
            </a:r>
          </a:p>
          <a:p>
            <a:pPr marL="914400" lvl="1" indent="-457200">
              <a:buFont typeface="+mj-lt"/>
              <a:buAutoNum type="arabicPeriod"/>
            </a:pPr>
            <a:r>
              <a:rPr lang="en-US" dirty="0"/>
              <a:t>PCB Routing Techniques</a:t>
            </a:r>
          </a:p>
          <a:p>
            <a:pPr marL="914400" lvl="1" indent="-457200">
              <a:buFont typeface="+mj-lt"/>
              <a:buAutoNum type="arabicPeriod"/>
            </a:pPr>
            <a:r>
              <a:rPr lang="en-US" dirty="0"/>
              <a:t>Gerber File Generation</a:t>
            </a:r>
          </a:p>
        </p:txBody>
      </p:sp>
    </p:spTree>
    <p:extLst>
      <p:ext uri="{BB962C8B-B14F-4D97-AF65-F5344CB8AC3E}">
        <p14:creationId xmlns:p14="http://schemas.microsoft.com/office/powerpoint/2010/main" val="292378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Full PCB System level</a:t>
            </a:r>
          </a:p>
        </p:txBody>
      </p:sp>
      <p:sp>
        <p:nvSpPr>
          <p:cNvPr id="4" name="Rectangle 3"/>
          <p:cNvSpPr/>
          <p:nvPr/>
        </p:nvSpPr>
        <p:spPr>
          <a:xfrm>
            <a:off x="2009104" y="1690688"/>
            <a:ext cx="9478851" cy="4619960"/>
          </a:xfrm>
          <a:prstGeom prst="rect">
            <a:avLst/>
          </a:prstGeom>
          <a:noFill/>
          <a:ln w="38100">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46294" y="3689675"/>
            <a:ext cx="1759779" cy="779295"/>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756156"/>
            <a:ext cx="2101227" cy="646331"/>
          </a:xfrm>
          <a:prstGeom prst="rect">
            <a:avLst/>
          </a:prstGeom>
          <a:noFill/>
        </p:spPr>
        <p:txBody>
          <a:bodyPr wrap="square" rtlCol="0">
            <a:spAutoFit/>
          </a:bodyPr>
          <a:lstStyle/>
          <a:p>
            <a:pPr algn="ctr"/>
            <a:r>
              <a:rPr lang="en-US" sz="2000" dirty="0"/>
              <a:t>Transformer</a:t>
            </a:r>
          </a:p>
          <a:p>
            <a:pPr algn="ctr"/>
            <a:r>
              <a:rPr lang="en-US" sz="1600" dirty="0"/>
              <a:t>220V to 30V AC</a:t>
            </a:r>
            <a:endParaRPr lang="en-US" sz="1400" dirty="0"/>
          </a:p>
        </p:txBody>
      </p:sp>
      <p:sp>
        <p:nvSpPr>
          <p:cNvPr id="8" name="Rectangle 7"/>
          <p:cNvSpPr/>
          <p:nvPr/>
        </p:nvSpPr>
        <p:spPr>
          <a:xfrm>
            <a:off x="146293" y="1768576"/>
            <a:ext cx="1759779" cy="586081"/>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0" y="1835057"/>
            <a:ext cx="2101227" cy="400110"/>
          </a:xfrm>
          <a:prstGeom prst="rect">
            <a:avLst/>
          </a:prstGeom>
          <a:noFill/>
        </p:spPr>
        <p:txBody>
          <a:bodyPr wrap="square" rtlCol="0">
            <a:spAutoFit/>
          </a:bodyPr>
          <a:lstStyle/>
          <a:p>
            <a:pPr algn="ctr"/>
            <a:r>
              <a:rPr lang="en-US" sz="2000" dirty="0"/>
              <a:t>Grid</a:t>
            </a:r>
          </a:p>
        </p:txBody>
      </p:sp>
      <p:cxnSp>
        <p:nvCxnSpPr>
          <p:cNvPr id="10" name="Straight Arrow Connector 9"/>
          <p:cNvCxnSpPr/>
          <p:nvPr/>
        </p:nvCxnSpPr>
        <p:spPr>
          <a:xfrm flipH="1">
            <a:off x="987545" y="2608983"/>
            <a:ext cx="16965" cy="10195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98861" y="3756156"/>
            <a:ext cx="1546539" cy="697622"/>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221516" y="3822639"/>
            <a:ext cx="2101227" cy="646331"/>
          </a:xfrm>
          <a:prstGeom prst="rect">
            <a:avLst/>
          </a:prstGeom>
          <a:noFill/>
        </p:spPr>
        <p:txBody>
          <a:bodyPr wrap="square" rtlCol="0">
            <a:spAutoFit/>
          </a:bodyPr>
          <a:lstStyle/>
          <a:p>
            <a:pPr algn="ctr"/>
            <a:r>
              <a:rPr lang="en-US" dirty="0"/>
              <a:t>Full wave bridge rectifier</a:t>
            </a:r>
            <a:endParaRPr lang="en-US" sz="1200" dirty="0"/>
          </a:p>
        </p:txBody>
      </p:sp>
      <p:cxnSp>
        <p:nvCxnSpPr>
          <p:cNvPr id="14" name="Straight Arrow Connector 13"/>
          <p:cNvCxnSpPr/>
          <p:nvPr/>
        </p:nvCxnSpPr>
        <p:spPr>
          <a:xfrm flipV="1">
            <a:off x="1906072" y="4043966"/>
            <a:ext cx="592789" cy="113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87818" y="3043715"/>
            <a:ext cx="1611470" cy="307777"/>
          </a:xfrm>
          <a:prstGeom prst="rect">
            <a:avLst/>
          </a:prstGeom>
          <a:noFill/>
        </p:spPr>
        <p:txBody>
          <a:bodyPr wrap="square" rtlCol="0">
            <a:spAutoFit/>
          </a:bodyPr>
          <a:lstStyle/>
          <a:p>
            <a:pPr algn="ctr"/>
            <a:r>
              <a:rPr lang="en-US" sz="1400" dirty="0"/>
              <a:t>Level 2</a:t>
            </a:r>
          </a:p>
        </p:txBody>
      </p:sp>
      <p:cxnSp>
        <p:nvCxnSpPr>
          <p:cNvPr id="17" name="Straight Arrow Connector 16"/>
          <p:cNvCxnSpPr/>
          <p:nvPr/>
        </p:nvCxnSpPr>
        <p:spPr>
          <a:xfrm>
            <a:off x="974855" y="4530084"/>
            <a:ext cx="12690" cy="5071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7818" y="4656813"/>
            <a:ext cx="1611470" cy="307777"/>
          </a:xfrm>
          <a:prstGeom prst="rect">
            <a:avLst/>
          </a:prstGeom>
          <a:noFill/>
        </p:spPr>
        <p:txBody>
          <a:bodyPr wrap="square" rtlCol="0">
            <a:spAutoFit/>
          </a:bodyPr>
          <a:lstStyle/>
          <a:p>
            <a:pPr algn="ctr"/>
            <a:r>
              <a:rPr lang="en-US" sz="1400" dirty="0"/>
              <a:t>Or Level 1</a:t>
            </a:r>
          </a:p>
        </p:txBody>
      </p:sp>
      <p:sp>
        <p:nvSpPr>
          <p:cNvPr id="19" name="Rectangle 18"/>
          <p:cNvSpPr/>
          <p:nvPr/>
        </p:nvSpPr>
        <p:spPr>
          <a:xfrm>
            <a:off x="116137" y="5067771"/>
            <a:ext cx="1759779" cy="779295"/>
          </a:xfrm>
          <a:prstGeom prst="rect">
            <a:avLst/>
          </a:prstGeom>
          <a:solidFill>
            <a:schemeClr val="accent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6104" y="5085951"/>
            <a:ext cx="2101227" cy="646331"/>
          </a:xfrm>
          <a:prstGeom prst="rect">
            <a:avLst/>
          </a:prstGeom>
          <a:noFill/>
        </p:spPr>
        <p:txBody>
          <a:bodyPr wrap="square" rtlCol="0">
            <a:spAutoFit/>
          </a:bodyPr>
          <a:lstStyle/>
          <a:p>
            <a:pPr algn="ctr"/>
            <a:r>
              <a:rPr lang="en-US" sz="2000" dirty="0"/>
              <a:t>Transformer</a:t>
            </a:r>
          </a:p>
          <a:p>
            <a:pPr algn="ctr"/>
            <a:r>
              <a:rPr lang="en-US" sz="1600" dirty="0"/>
              <a:t>120V to 20V AC</a:t>
            </a:r>
            <a:endParaRPr lang="en-US" sz="1400" dirty="0"/>
          </a:p>
        </p:txBody>
      </p:sp>
      <p:cxnSp>
        <p:nvCxnSpPr>
          <p:cNvPr id="26" name="Straight Arrow Connector 25"/>
          <p:cNvCxnSpPr/>
          <p:nvPr/>
        </p:nvCxnSpPr>
        <p:spPr>
          <a:xfrm flipV="1">
            <a:off x="4067086" y="4104967"/>
            <a:ext cx="592789" cy="113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31917" y="3847328"/>
            <a:ext cx="2101227" cy="261610"/>
          </a:xfrm>
          <a:prstGeom prst="rect">
            <a:avLst/>
          </a:prstGeom>
          <a:noFill/>
        </p:spPr>
        <p:txBody>
          <a:bodyPr wrap="square" rtlCol="0">
            <a:spAutoFit/>
          </a:bodyPr>
          <a:lstStyle/>
          <a:p>
            <a:pPr algn="ctr"/>
            <a:r>
              <a:rPr lang="en-US" sz="1050" dirty="0"/>
              <a:t>15.5V min </a:t>
            </a:r>
            <a:endParaRPr lang="en-US" sz="800" dirty="0"/>
          </a:p>
        </p:txBody>
      </p:sp>
      <p:cxnSp>
        <p:nvCxnSpPr>
          <p:cNvPr id="31" name="Straight Arrow Connector 30"/>
          <p:cNvCxnSpPr>
            <a:endCxn id="13" idx="2"/>
          </p:cNvCxnSpPr>
          <p:nvPr/>
        </p:nvCxnSpPr>
        <p:spPr>
          <a:xfrm flipV="1">
            <a:off x="3272129" y="4468970"/>
            <a:ext cx="1" cy="9401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3"/>
          </p:cNvCxnSpPr>
          <p:nvPr/>
        </p:nvCxnSpPr>
        <p:spPr>
          <a:xfrm flipV="1">
            <a:off x="2055123" y="5409116"/>
            <a:ext cx="121700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47691" y="3572283"/>
            <a:ext cx="1611470" cy="307777"/>
          </a:xfrm>
          <a:prstGeom prst="rect">
            <a:avLst/>
          </a:prstGeom>
          <a:noFill/>
        </p:spPr>
        <p:txBody>
          <a:bodyPr wrap="square" rtlCol="0">
            <a:spAutoFit/>
          </a:bodyPr>
          <a:lstStyle/>
          <a:p>
            <a:pPr algn="ctr"/>
            <a:r>
              <a:rPr lang="en-US" sz="1400" dirty="0"/>
              <a:t>LT3502A</a:t>
            </a:r>
          </a:p>
        </p:txBody>
      </p:sp>
      <p:cxnSp>
        <p:nvCxnSpPr>
          <p:cNvPr id="38" name="Straight Arrow Connector 37"/>
          <p:cNvCxnSpPr/>
          <p:nvPr/>
        </p:nvCxnSpPr>
        <p:spPr>
          <a:xfrm flipV="1">
            <a:off x="5819235" y="4170309"/>
            <a:ext cx="592789" cy="113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72469" y="3662674"/>
            <a:ext cx="1611470" cy="307777"/>
          </a:xfrm>
          <a:prstGeom prst="rect">
            <a:avLst/>
          </a:prstGeom>
          <a:noFill/>
        </p:spPr>
        <p:txBody>
          <a:bodyPr wrap="square" rtlCol="0">
            <a:spAutoFit/>
          </a:bodyPr>
          <a:lstStyle/>
          <a:p>
            <a:pPr algn="ctr"/>
            <a:r>
              <a:rPr lang="en-US" sz="1400" dirty="0"/>
              <a:t>LT3502A</a:t>
            </a:r>
          </a:p>
        </p:txBody>
      </p:sp>
      <p:cxnSp>
        <p:nvCxnSpPr>
          <p:cNvPr id="43" name="Straight Connector 42"/>
          <p:cNvCxnSpPr/>
          <p:nvPr/>
        </p:nvCxnSpPr>
        <p:spPr>
          <a:xfrm>
            <a:off x="6028873" y="4170309"/>
            <a:ext cx="0" cy="10765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011976" y="5222792"/>
            <a:ext cx="315886" cy="113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96361" y="4741493"/>
            <a:ext cx="1611470" cy="307777"/>
          </a:xfrm>
          <a:prstGeom prst="rect">
            <a:avLst/>
          </a:prstGeom>
          <a:noFill/>
        </p:spPr>
        <p:txBody>
          <a:bodyPr wrap="square" rtlCol="0">
            <a:spAutoFit/>
          </a:bodyPr>
          <a:lstStyle/>
          <a:p>
            <a:pPr algn="ctr"/>
            <a:r>
              <a:rPr lang="en-US" sz="1400" dirty="0"/>
              <a:t>LT3580</a:t>
            </a:r>
          </a:p>
        </p:txBody>
      </p:sp>
      <p:sp>
        <p:nvSpPr>
          <p:cNvPr id="50" name="Rectangle 49"/>
          <p:cNvSpPr/>
          <p:nvPr/>
        </p:nvSpPr>
        <p:spPr>
          <a:xfrm>
            <a:off x="8203250" y="3903153"/>
            <a:ext cx="1111431" cy="543168"/>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7708351" y="4016054"/>
            <a:ext cx="2101227" cy="369332"/>
          </a:xfrm>
          <a:prstGeom prst="rect">
            <a:avLst/>
          </a:prstGeom>
          <a:noFill/>
        </p:spPr>
        <p:txBody>
          <a:bodyPr wrap="square" rtlCol="0">
            <a:spAutoFit/>
          </a:bodyPr>
          <a:lstStyle/>
          <a:p>
            <a:pPr algn="ctr"/>
            <a:r>
              <a:rPr lang="en-US" dirty="0"/>
              <a:t>5V to 3V</a:t>
            </a:r>
            <a:endParaRPr lang="en-US" sz="1200" dirty="0"/>
          </a:p>
        </p:txBody>
      </p:sp>
      <p:sp>
        <p:nvSpPr>
          <p:cNvPr id="52" name="TextBox 51"/>
          <p:cNvSpPr txBox="1"/>
          <p:nvPr/>
        </p:nvSpPr>
        <p:spPr>
          <a:xfrm>
            <a:off x="6184404" y="3607981"/>
            <a:ext cx="1611470" cy="307777"/>
          </a:xfrm>
          <a:prstGeom prst="rect">
            <a:avLst/>
          </a:prstGeom>
          <a:noFill/>
        </p:spPr>
        <p:txBody>
          <a:bodyPr wrap="square" rtlCol="0">
            <a:spAutoFit/>
          </a:bodyPr>
          <a:lstStyle/>
          <a:p>
            <a:pPr algn="ctr"/>
            <a:r>
              <a:rPr lang="en-US" sz="1400" dirty="0"/>
              <a:t>LT3502A</a:t>
            </a:r>
          </a:p>
        </p:txBody>
      </p:sp>
      <p:cxnSp>
        <p:nvCxnSpPr>
          <p:cNvPr id="53" name="Straight Arrow Connector 52"/>
          <p:cNvCxnSpPr/>
          <p:nvPr/>
        </p:nvCxnSpPr>
        <p:spPr>
          <a:xfrm>
            <a:off x="7580711" y="4191369"/>
            <a:ext cx="555945" cy="9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6450480" y="3903153"/>
            <a:ext cx="1111431" cy="543168"/>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986632" y="4007165"/>
            <a:ext cx="2101227" cy="369332"/>
          </a:xfrm>
          <a:prstGeom prst="rect">
            <a:avLst/>
          </a:prstGeom>
          <a:noFill/>
        </p:spPr>
        <p:txBody>
          <a:bodyPr wrap="square" rtlCol="0">
            <a:spAutoFit/>
          </a:bodyPr>
          <a:lstStyle/>
          <a:p>
            <a:pPr algn="ctr"/>
            <a:r>
              <a:rPr lang="en-US" dirty="0"/>
              <a:t>12V to 5V</a:t>
            </a:r>
            <a:endParaRPr lang="en-US" sz="1200" dirty="0"/>
          </a:p>
        </p:txBody>
      </p:sp>
      <p:sp>
        <p:nvSpPr>
          <p:cNvPr id="57" name="Rectangle 56"/>
          <p:cNvSpPr/>
          <p:nvPr/>
        </p:nvSpPr>
        <p:spPr>
          <a:xfrm>
            <a:off x="6327862" y="4983782"/>
            <a:ext cx="1111431" cy="543168"/>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5838105" y="5050482"/>
            <a:ext cx="2101227" cy="369332"/>
          </a:xfrm>
          <a:prstGeom prst="rect">
            <a:avLst/>
          </a:prstGeom>
          <a:noFill/>
        </p:spPr>
        <p:txBody>
          <a:bodyPr wrap="square" rtlCol="0">
            <a:spAutoFit/>
          </a:bodyPr>
          <a:lstStyle/>
          <a:p>
            <a:pPr algn="ctr"/>
            <a:r>
              <a:rPr lang="en-US" dirty="0"/>
              <a:t>12V to -12V</a:t>
            </a:r>
            <a:endParaRPr lang="en-US" sz="1200" dirty="0"/>
          </a:p>
        </p:txBody>
      </p:sp>
      <p:sp>
        <p:nvSpPr>
          <p:cNvPr id="59" name="Rectangle 58"/>
          <p:cNvSpPr/>
          <p:nvPr/>
        </p:nvSpPr>
        <p:spPr>
          <a:xfrm>
            <a:off x="4721957" y="3859319"/>
            <a:ext cx="1111431" cy="543168"/>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p:cNvSpPr txBox="1"/>
          <p:nvPr/>
        </p:nvSpPr>
        <p:spPr>
          <a:xfrm>
            <a:off x="4229667" y="4001290"/>
            <a:ext cx="2101227" cy="307777"/>
          </a:xfrm>
          <a:prstGeom prst="rect">
            <a:avLst/>
          </a:prstGeom>
          <a:noFill/>
        </p:spPr>
        <p:txBody>
          <a:bodyPr wrap="square" rtlCol="0">
            <a:spAutoFit/>
          </a:bodyPr>
          <a:lstStyle/>
          <a:p>
            <a:pPr algn="ctr"/>
            <a:r>
              <a:rPr lang="en-US" sz="1400" dirty="0"/>
              <a:t>20-30V to 12V</a:t>
            </a:r>
            <a:endParaRPr lang="en-US" sz="1050" dirty="0"/>
          </a:p>
        </p:txBody>
      </p:sp>
      <p:sp>
        <p:nvSpPr>
          <p:cNvPr id="61" name="Rectangle 60"/>
          <p:cNvSpPr/>
          <p:nvPr/>
        </p:nvSpPr>
        <p:spPr>
          <a:xfrm>
            <a:off x="3549473" y="2376926"/>
            <a:ext cx="1546539" cy="697622"/>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2" name="Straight Arrow Connector 61"/>
          <p:cNvCxnSpPr/>
          <p:nvPr/>
        </p:nvCxnSpPr>
        <p:spPr>
          <a:xfrm>
            <a:off x="2663626" y="2750993"/>
            <a:ext cx="885714" cy="11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72128" y="2447043"/>
            <a:ext cx="2101227" cy="584775"/>
          </a:xfrm>
          <a:prstGeom prst="rect">
            <a:avLst/>
          </a:prstGeom>
          <a:noFill/>
        </p:spPr>
        <p:txBody>
          <a:bodyPr wrap="square" rtlCol="0">
            <a:spAutoFit/>
          </a:bodyPr>
          <a:lstStyle/>
          <a:p>
            <a:pPr algn="ctr"/>
            <a:r>
              <a:rPr lang="en-US" sz="1600" dirty="0"/>
              <a:t>Ground Fault Protection Circuit</a:t>
            </a:r>
            <a:endParaRPr lang="en-US" sz="1100" dirty="0"/>
          </a:p>
        </p:txBody>
      </p:sp>
      <p:sp>
        <p:nvSpPr>
          <p:cNvPr id="65" name="TextBox 64"/>
          <p:cNvSpPr txBox="1"/>
          <p:nvPr/>
        </p:nvSpPr>
        <p:spPr>
          <a:xfrm>
            <a:off x="2300086" y="2408157"/>
            <a:ext cx="1611470" cy="307777"/>
          </a:xfrm>
          <a:prstGeom prst="rect">
            <a:avLst/>
          </a:prstGeom>
          <a:noFill/>
        </p:spPr>
        <p:txBody>
          <a:bodyPr wrap="square" rtlCol="0">
            <a:spAutoFit/>
          </a:bodyPr>
          <a:lstStyle/>
          <a:p>
            <a:pPr algn="ctr"/>
            <a:r>
              <a:rPr lang="en-US" sz="1400" dirty="0"/>
              <a:t>5V</a:t>
            </a:r>
          </a:p>
        </p:txBody>
      </p:sp>
      <p:sp>
        <p:nvSpPr>
          <p:cNvPr id="66" name="Rectangle 65"/>
          <p:cNvSpPr/>
          <p:nvPr/>
        </p:nvSpPr>
        <p:spPr>
          <a:xfrm>
            <a:off x="7073341" y="2361644"/>
            <a:ext cx="1546539" cy="697622"/>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p:cNvSpPr txBox="1"/>
          <p:nvPr/>
        </p:nvSpPr>
        <p:spPr>
          <a:xfrm>
            <a:off x="6795996" y="2405816"/>
            <a:ext cx="2101227" cy="584775"/>
          </a:xfrm>
          <a:prstGeom prst="rect">
            <a:avLst/>
          </a:prstGeom>
          <a:noFill/>
        </p:spPr>
        <p:txBody>
          <a:bodyPr wrap="square" rtlCol="0">
            <a:spAutoFit/>
          </a:bodyPr>
          <a:lstStyle/>
          <a:p>
            <a:pPr algn="ctr"/>
            <a:r>
              <a:rPr lang="en-US" sz="1600" dirty="0"/>
              <a:t>Pilot Generation Circuit</a:t>
            </a:r>
            <a:endParaRPr lang="en-US" sz="1100" dirty="0"/>
          </a:p>
        </p:txBody>
      </p:sp>
      <p:cxnSp>
        <p:nvCxnSpPr>
          <p:cNvPr id="68" name="Straight Arrow Connector 67"/>
          <p:cNvCxnSpPr/>
          <p:nvPr/>
        </p:nvCxnSpPr>
        <p:spPr>
          <a:xfrm>
            <a:off x="6483452" y="2562045"/>
            <a:ext cx="555945" cy="9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6483451" y="2898758"/>
            <a:ext cx="555945" cy="9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767780" y="2390560"/>
            <a:ext cx="961922" cy="338554"/>
          </a:xfrm>
          <a:prstGeom prst="rect">
            <a:avLst/>
          </a:prstGeom>
          <a:noFill/>
        </p:spPr>
        <p:txBody>
          <a:bodyPr wrap="square" rtlCol="0">
            <a:spAutoFit/>
          </a:bodyPr>
          <a:lstStyle/>
          <a:p>
            <a:pPr algn="ctr"/>
            <a:r>
              <a:rPr lang="en-US" sz="1600" dirty="0"/>
              <a:t>12V</a:t>
            </a:r>
            <a:endParaRPr lang="en-US" sz="1100" dirty="0"/>
          </a:p>
        </p:txBody>
      </p:sp>
      <p:sp>
        <p:nvSpPr>
          <p:cNvPr id="71" name="TextBox 70"/>
          <p:cNvSpPr txBox="1"/>
          <p:nvPr/>
        </p:nvSpPr>
        <p:spPr>
          <a:xfrm>
            <a:off x="5739654" y="2698050"/>
            <a:ext cx="961922" cy="338554"/>
          </a:xfrm>
          <a:prstGeom prst="rect">
            <a:avLst/>
          </a:prstGeom>
          <a:noFill/>
        </p:spPr>
        <p:txBody>
          <a:bodyPr wrap="square" rtlCol="0">
            <a:spAutoFit/>
          </a:bodyPr>
          <a:lstStyle/>
          <a:p>
            <a:pPr algn="ctr"/>
            <a:r>
              <a:rPr lang="en-US" sz="1600" dirty="0"/>
              <a:t>-12V</a:t>
            </a:r>
            <a:endParaRPr lang="en-US" sz="1100" dirty="0"/>
          </a:p>
        </p:txBody>
      </p:sp>
      <p:sp>
        <p:nvSpPr>
          <p:cNvPr id="47" name="Rectangle 46"/>
          <p:cNvSpPr/>
          <p:nvPr/>
        </p:nvSpPr>
        <p:spPr>
          <a:xfrm>
            <a:off x="9482675" y="2334097"/>
            <a:ext cx="1391877" cy="564662"/>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Arrow Connector 47"/>
          <p:cNvCxnSpPr/>
          <p:nvPr/>
        </p:nvCxnSpPr>
        <p:spPr>
          <a:xfrm>
            <a:off x="7486418" y="5187736"/>
            <a:ext cx="555945" cy="93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841019" y="5000574"/>
            <a:ext cx="961922" cy="338554"/>
          </a:xfrm>
          <a:prstGeom prst="rect">
            <a:avLst/>
          </a:prstGeom>
          <a:noFill/>
        </p:spPr>
        <p:txBody>
          <a:bodyPr wrap="square" rtlCol="0">
            <a:spAutoFit/>
          </a:bodyPr>
          <a:lstStyle/>
          <a:p>
            <a:pPr algn="ctr"/>
            <a:r>
              <a:rPr lang="en-US" sz="1600" dirty="0"/>
              <a:t>-12V</a:t>
            </a:r>
            <a:endParaRPr lang="en-US" sz="1100" dirty="0"/>
          </a:p>
        </p:txBody>
      </p:sp>
      <p:sp>
        <p:nvSpPr>
          <p:cNvPr id="63" name="TextBox 62"/>
          <p:cNvSpPr txBox="1"/>
          <p:nvPr/>
        </p:nvSpPr>
        <p:spPr>
          <a:xfrm>
            <a:off x="9144851" y="2447042"/>
            <a:ext cx="2101227" cy="338554"/>
          </a:xfrm>
          <a:prstGeom prst="rect">
            <a:avLst/>
          </a:prstGeom>
          <a:noFill/>
        </p:spPr>
        <p:txBody>
          <a:bodyPr wrap="square" rtlCol="0">
            <a:spAutoFit/>
          </a:bodyPr>
          <a:lstStyle/>
          <a:p>
            <a:pPr algn="ctr"/>
            <a:r>
              <a:rPr lang="en-US" sz="1600" dirty="0"/>
              <a:t>Arduino</a:t>
            </a:r>
            <a:endParaRPr lang="en-US" sz="1100" dirty="0"/>
          </a:p>
        </p:txBody>
      </p:sp>
      <p:sp>
        <p:nvSpPr>
          <p:cNvPr id="72" name="Rectangle 71"/>
          <p:cNvSpPr/>
          <p:nvPr/>
        </p:nvSpPr>
        <p:spPr>
          <a:xfrm>
            <a:off x="9391955" y="3211175"/>
            <a:ext cx="1576721" cy="564662"/>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9144849" y="3348900"/>
            <a:ext cx="2101227" cy="338554"/>
          </a:xfrm>
          <a:prstGeom prst="rect">
            <a:avLst/>
          </a:prstGeom>
          <a:noFill/>
        </p:spPr>
        <p:txBody>
          <a:bodyPr wrap="square" rtlCol="0">
            <a:spAutoFit/>
          </a:bodyPr>
          <a:lstStyle/>
          <a:p>
            <a:pPr algn="ctr"/>
            <a:r>
              <a:rPr lang="en-US" sz="1600" dirty="0"/>
              <a:t>16MHz Oscillator</a:t>
            </a:r>
            <a:endParaRPr lang="en-US" sz="1100" dirty="0"/>
          </a:p>
        </p:txBody>
      </p:sp>
      <p:cxnSp>
        <p:nvCxnSpPr>
          <p:cNvPr id="74" name="Straight Arrow Connector 73"/>
          <p:cNvCxnSpPr>
            <a:stCxn id="72" idx="0"/>
            <a:endCxn id="47" idx="2"/>
          </p:cNvCxnSpPr>
          <p:nvPr/>
        </p:nvCxnSpPr>
        <p:spPr>
          <a:xfrm flipH="1" flipV="1">
            <a:off x="10178614" y="2898759"/>
            <a:ext cx="1702" cy="3124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8952506" y="2675008"/>
            <a:ext cx="558956" cy="11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72522" y="2378891"/>
            <a:ext cx="1611470" cy="307777"/>
          </a:xfrm>
          <a:prstGeom prst="rect">
            <a:avLst/>
          </a:prstGeom>
          <a:noFill/>
        </p:spPr>
        <p:txBody>
          <a:bodyPr wrap="square" rtlCol="0">
            <a:spAutoFit/>
          </a:bodyPr>
          <a:lstStyle/>
          <a:p>
            <a:pPr algn="ctr"/>
            <a:r>
              <a:rPr lang="en-US" sz="1400" dirty="0"/>
              <a:t>5V</a:t>
            </a:r>
          </a:p>
        </p:txBody>
      </p:sp>
    </p:spTree>
    <p:extLst>
      <p:ext uri="{BB962C8B-B14F-4D97-AF65-F5344CB8AC3E}">
        <p14:creationId xmlns:p14="http://schemas.microsoft.com/office/powerpoint/2010/main" val="325252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Distribution</a:t>
            </a:r>
          </a:p>
        </p:txBody>
      </p:sp>
      <p:sp>
        <p:nvSpPr>
          <p:cNvPr id="4" name="Rectangle 3"/>
          <p:cNvSpPr/>
          <p:nvPr/>
        </p:nvSpPr>
        <p:spPr>
          <a:xfrm>
            <a:off x="1416676" y="2176530"/>
            <a:ext cx="9581882" cy="3585857"/>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a:off x="924145" y="3795467"/>
            <a:ext cx="1668896" cy="145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7830" y="3367879"/>
            <a:ext cx="1215043" cy="369332"/>
          </a:xfrm>
          <a:prstGeom prst="rect">
            <a:avLst/>
          </a:prstGeom>
          <a:noFill/>
        </p:spPr>
        <p:txBody>
          <a:bodyPr wrap="square" rtlCol="0">
            <a:spAutoFit/>
          </a:bodyPr>
          <a:lstStyle/>
          <a:p>
            <a:r>
              <a:rPr lang="en-US" dirty="0"/>
              <a:t>15.5-35V</a:t>
            </a:r>
          </a:p>
        </p:txBody>
      </p:sp>
      <p:sp>
        <p:nvSpPr>
          <p:cNvPr id="12" name="Rectangle 11"/>
          <p:cNvSpPr/>
          <p:nvPr/>
        </p:nvSpPr>
        <p:spPr>
          <a:xfrm>
            <a:off x="2620946" y="3416988"/>
            <a:ext cx="1178321" cy="705444"/>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704753" y="3414045"/>
            <a:ext cx="1233102" cy="646331"/>
          </a:xfrm>
          <a:prstGeom prst="rect">
            <a:avLst/>
          </a:prstGeom>
          <a:noFill/>
        </p:spPr>
        <p:txBody>
          <a:bodyPr wrap="square" rtlCol="0">
            <a:spAutoFit/>
          </a:bodyPr>
          <a:lstStyle/>
          <a:p>
            <a:r>
              <a:rPr lang="en-US" dirty="0"/>
              <a:t>Input to 12V</a:t>
            </a:r>
          </a:p>
        </p:txBody>
      </p:sp>
      <p:sp>
        <p:nvSpPr>
          <p:cNvPr id="17" name="Rectangle 16"/>
          <p:cNvSpPr/>
          <p:nvPr/>
        </p:nvSpPr>
        <p:spPr>
          <a:xfrm>
            <a:off x="4430385" y="3476486"/>
            <a:ext cx="1390865" cy="645946"/>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V="1">
            <a:off x="3816829" y="3769710"/>
            <a:ext cx="521043" cy="112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486930" y="3582246"/>
            <a:ext cx="1324465" cy="369332"/>
          </a:xfrm>
          <a:prstGeom prst="rect">
            <a:avLst/>
          </a:prstGeom>
          <a:noFill/>
        </p:spPr>
        <p:txBody>
          <a:bodyPr wrap="square" rtlCol="0">
            <a:spAutoFit/>
          </a:bodyPr>
          <a:lstStyle/>
          <a:p>
            <a:r>
              <a:rPr lang="en-US" dirty="0"/>
              <a:t>12V to 5.5V</a:t>
            </a:r>
          </a:p>
        </p:txBody>
      </p:sp>
      <p:sp>
        <p:nvSpPr>
          <p:cNvPr id="23" name="Rectangle 22"/>
          <p:cNvSpPr/>
          <p:nvPr/>
        </p:nvSpPr>
        <p:spPr>
          <a:xfrm>
            <a:off x="6478124" y="3446737"/>
            <a:ext cx="1390865" cy="645946"/>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flipV="1">
            <a:off x="5897117" y="3816173"/>
            <a:ext cx="521043" cy="112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7957" y="3582246"/>
            <a:ext cx="1214631" cy="369332"/>
          </a:xfrm>
          <a:prstGeom prst="rect">
            <a:avLst/>
          </a:prstGeom>
          <a:noFill/>
        </p:spPr>
        <p:txBody>
          <a:bodyPr wrap="square" rtlCol="0">
            <a:spAutoFit/>
          </a:bodyPr>
          <a:lstStyle/>
          <a:p>
            <a:r>
              <a:rPr lang="en-US" dirty="0"/>
              <a:t>5V to 3V</a:t>
            </a:r>
          </a:p>
        </p:txBody>
      </p:sp>
      <p:cxnSp>
        <p:nvCxnSpPr>
          <p:cNvPr id="26" name="Straight Arrow Connector 25"/>
          <p:cNvCxnSpPr/>
          <p:nvPr/>
        </p:nvCxnSpPr>
        <p:spPr>
          <a:xfrm flipV="1">
            <a:off x="6157638" y="3951579"/>
            <a:ext cx="0" cy="1258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37875" y="2514221"/>
            <a:ext cx="1214631" cy="369332"/>
          </a:xfrm>
          <a:prstGeom prst="rect">
            <a:avLst/>
          </a:prstGeom>
          <a:noFill/>
        </p:spPr>
        <p:txBody>
          <a:bodyPr wrap="square" rtlCol="0">
            <a:spAutoFit/>
          </a:bodyPr>
          <a:lstStyle/>
          <a:p>
            <a:r>
              <a:rPr lang="en-US" dirty="0"/>
              <a:t>-12V</a:t>
            </a:r>
          </a:p>
        </p:txBody>
      </p:sp>
      <p:cxnSp>
        <p:nvCxnSpPr>
          <p:cNvPr id="16" name="Straight Arrow Connector 15"/>
          <p:cNvCxnSpPr/>
          <p:nvPr/>
        </p:nvCxnSpPr>
        <p:spPr>
          <a:xfrm flipH="1" flipV="1">
            <a:off x="4077350" y="3821786"/>
            <a:ext cx="17521" cy="13088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20946" y="4196368"/>
            <a:ext cx="1492728" cy="369332"/>
          </a:xfrm>
          <a:prstGeom prst="rect">
            <a:avLst/>
          </a:prstGeom>
          <a:noFill/>
        </p:spPr>
        <p:txBody>
          <a:bodyPr wrap="square" rtlCol="0">
            <a:spAutoFit/>
          </a:bodyPr>
          <a:lstStyle/>
          <a:p>
            <a:r>
              <a:rPr lang="en-US" dirty="0"/>
              <a:t>LT3502A</a:t>
            </a:r>
          </a:p>
        </p:txBody>
      </p:sp>
      <p:cxnSp>
        <p:nvCxnSpPr>
          <p:cNvPr id="21" name="Straight Arrow Connector 20"/>
          <p:cNvCxnSpPr/>
          <p:nvPr/>
        </p:nvCxnSpPr>
        <p:spPr>
          <a:xfrm>
            <a:off x="7957545" y="3724190"/>
            <a:ext cx="1353880" cy="130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077350" y="2846232"/>
            <a:ext cx="0" cy="87795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705135" y="2391402"/>
            <a:ext cx="1390865" cy="645946"/>
          </a:xfrm>
          <a:prstGeom prst="rect">
            <a:avLst/>
          </a:prstGeom>
          <a:solidFill>
            <a:schemeClr val="accent6">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4077350" y="2863580"/>
            <a:ext cx="627785" cy="61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60480" y="2562834"/>
            <a:ext cx="1324465" cy="369332"/>
          </a:xfrm>
          <a:prstGeom prst="rect">
            <a:avLst/>
          </a:prstGeom>
          <a:noFill/>
        </p:spPr>
        <p:txBody>
          <a:bodyPr wrap="square" rtlCol="0">
            <a:spAutoFit/>
          </a:bodyPr>
          <a:lstStyle/>
          <a:p>
            <a:r>
              <a:rPr lang="en-US" dirty="0"/>
              <a:t>12V to -12V</a:t>
            </a:r>
          </a:p>
        </p:txBody>
      </p:sp>
      <p:cxnSp>
        <p:nvCxnSpPr>
          <p:cNvPr id="30" name="Straight Arrow Connector 29"/>
          <p:cNvCxnSpPr/>
          <p:nvPr/>
        </p:nvCxnSpPr>
        <p:spPr>
          <a:xfrm>
            <a:off x="6104267" y="2698887"/>
            <a:ext cx="82534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67377" y="5283031"/>
            <a:ext cx="1214631" cy="369332"/>
          </a:xfrm>
          <a:prstGeom prst="rect">
            <a:avLst/>
          </a:prstGeom>
          <a:noFill/>
        </p:spPr>
        <p:txBody>
          <a:bodyPr wrap="square" rtlCol="0">
            <a:spAutoFit/>
          </a:bodyPr>
          <a:lstStyle/>
          <a:p>
            <a:r>
              <a:rPr lang="en-US" dirty="0"/>
              <a:t>USB 5V</a:t>
            </a:r>
          </a:p>
        </p:txBody>
      </p:sp>
      <p:sp>
        <p:nvSpPr>
          <p:cNvPr id="34" name="TextBox 33"/>
          <p:cNvSpPr txBox="1"/>
          <p:nvPr/>
        </p:nvSpPr>
        <p:spPr>
          <a:xfrm>
            <a:off x="9367175" y="3571603"/>
            <a:ext cx="1214631" cy="369332"/>
          </a:xfrm>
          <a:prstGeom prst="rect">
            <a:avLst/>
          </a:prstGeom>
          <a:noFill/>
        </p:spPr>
        <p:txBody>
          <a:bodyPr wrap="square" rtlCol="0">
            <a:spAutoFit/>
          </a:bodyPr>
          <a:lstStyle/>
          <a:p>
            <a:r>
              <a:rPr lang="en-US" dirty="0"/>
              <a:t>3V</a:t>
            </a:r>
          </a:p>
        </p:txBody>
      </p:sp>
      <p:sp>
        <p:nvSpPr>
          <p:cNvPr id="32" name="TextBox 31"/>
          <p:cNvSpPr txBox="1"/>
          <p:nvPr/>
        </p:nvSpPr>
        <p:spPr>
          <a:xfrm>
            <a:off x="3591508" y="5078042"/>
            <a:ext cx="1492728" cy="646331"/>
          </a:xfrm>
          <a:prstGeom prst="rect">
            <a:avLst/>
          </a:prstGeom>
          <a:noFill/>
        </p:spPr>
        <p:txBody>
          <a:bodyPr wrap="square" rtlCol="0">
            <a:spAutoFit/>
          </a:bodyPr>
          <a:lstStyle/>
          <a:p>
            <a:r>
              <a:rPr lang="en-US" dirty="0"/>
              <a:t>12V input option</a:t>
            </a:r>
          </a:p>
        </p:txBody>
      </p:sp>
      <p:sp>
        <p:nvSpPr>
          <p:cNvPr id="33" name="TextBox 32"/>
          <p:cNvSpPr txBox="1"/>
          <p:nvPr/>
        </p:nvSpPr>
        <p:spPr>
          <a:xfrm>
            <a:off x="6659778" y="4106876"/>
            <a:ext cx="1492728" cy="369332"/>
          </a:xfrm>
          <a:prstGeom prst="rect">
            <a:avLst/>
          </a:prstGeom>
          <a:noFill/>
        </p:spPr>
        <p:txBody>
          <a:bodyPr wrap="square" rtlCol="0">
            <a:spAutoFit/>
          </a:bodyPr>
          <a:lstStyle/>
          <a:p>
            <a:r>
              <a:rPr lang="en-US" dirty="0"/>
              <a:t>LT3502A</a:t>
            </a:r>
          </a:p>
        </p:txBody>
      </p:sp>
      <p:sp>
        <p:nvSpPr>
          <p:cNvPr id="35" name="TextBox 34"/>
          <p:cNvSpPr txBox="1"/>
          <p:nvPr/>
        </p:nvSpPr>
        <p:spPr>
          <a:xfrm>
            <a:off x="4723980" y="4099436"/>
            <a:ext cx="1492728" cy="369332"/>
          </a:xfrm>
          <a:prstGeom prst="rect">
            <a:avLst/>
          </a:prstGeom>
          <a:noFill/>
        </p:spPr>
        <p:txBody>
          <a:bodyPr wrap="square" rtlCol="0">
            <a:spAutoFit/>
          </a:bodyPr>
          <a:lstStyle/>
          <a:p>
            <a:r>
              <a:rPr lang="en-US" dirty="0"/>
              <a:t>LT3502A</a:t>
            </a:r>
          </a:p>
        </p:txBody>
      </p:sp>
      <p:sp>
        <p:nvSpPr>
          <p:cNvPr id="36" name="TextBox 35"/>
          <p:cNvSpPr txBox="1"/>
          <p:nvPr/>
        </p:nvSpPr>
        <p:spPr>
          <a:xfrm>
            <a:off x="4830991" y="3026564"/>
            <a:ext cx="1492728" cy="369332"/>
          </a:xfrm>
          <a:prstGeom prst="rect">
            <a:avLst/>
          </a:prstGeom>
          <a:noFill/>
        </p:spPr>
        <p:txBody>
          <a:bodyPr wrap="square" rtlCol="0">
            <a:spAutoFit/>
          </a:bodyPr>
          <a:lstStyle/>
          <a:p>
            <a:r>
              <a:rPr lang="en-US" dirty="0"/>
              <a:t>LT3580</a:t>
            </a:r>
          </a:p>
        </p:txBody>
      </p:sp>
    </p:spTree>
    <p:extLst>
      <p:ext uri="{BB962C8B-B14F-4D97-AF65-F5344CB8AC3E}">
        <p14:creationId xmlns:p14="http://schemas.microsoft.com/office/powerpoint/2010/main" val="80301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1647</Words>
  <Application>Microsoft Office PowerPoint</Application>
  <PresentationFormat>Widescreen</PresentationFormat>
  <Paragraphs>301</Paragraphs>
  <Slides>44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Wingdings</vt:lpstr>
      <vt:lpstr>Office Theme</vt:lpstr>
      <vt:lpstr>SEMS (Smart EV Monitoring System)</vt:lpstr>
      <vt:lpstr>Motivation and Purpose</vt:lpstr>
      <vt:lpstr>Solution</vt:lpstr>
      <vt:lpstr>Solution</vt:lpstr>
      <vt:lpstr>System Requirements</vt:lpstr>
      <vt:lpstr>J-1772</vt:lpstr>
      <vt:lpstr>Hardware Design</vt:lpstr>
      <vt:lpstr>Full PCB System level</vt:lpstr>
      <vt:lpstr>Power Distribution</vt:lpstr>
      <vt:lpstr>Regulator Information</vt:lpstr>
      <vt:lpstr>Regulator part selection</vt:lpstr>
      <vt:lpstr>LT SPICE simulation</vt:lpstr>
      <vt:lpstr>LT SPICE simulation Results</vt:lpstr>
      <vt:lpstr>Power Distribution Schematic</vt:lpstr>
      <vt:lpstr>24V to 12V</vt:lpstr>
      <vt:lpstr>12V to 5V</vt:lpstr>
      <vt:lpstr>5V to 3V</vt:lpstr>
      <vt:lpstr>12V to -12V</vt:lpstr>
      <vt:lpstr>Pilot Signal Generation</vt:lpstr>
      <vt:lpstr>Ground Fault Protection</vt:lpstr>
      <vt:lpstr>Current Sensing </vt:lpstr>
      <vt:lpstr>Relay check</vt:lpstr>
      <vt:lpstr>LED Status</vt:lpstr>
      <vt:lpstr>Arduino Programming</vt:lpstr>
      <vt:lpstr>Routing</vt:lpstr>
      <vt:lpstr>Design Costs</vt:lpstr>
      <vt:lpstr>System Diagram</vt:lpstr>
      <vt:lpstr>Previous Design Summary</vt:lpstr>
      <vt:lpstr>New Design</vt:lpstr>
      <vt:lpstr>Bluetooth Module</vt:lpstr>
      <vt:lpstr>PowerPoint Presentation</vt:lpstr>
      <vt:lpstr>PowerPoint Presentation</vt:lpstr>
      <vt:lpstr>PowerPoint Presentation</vt:lpstr>
      <vt:lpstr>PowerPoint Presentation</vt:lpstr>
      <vt:lpstr>PowerPoint Presentation</vt:lpstr>
      <vt:lpstr>Bluetooth Set-up</vt:lpstr>
      <vt:lpstr>Verification Code</vt:lpstr>
      <vt:lpstr>Searching for Devices</vt:lpstr>
      <vt:lpstr>Connections</vt:lpstr>
      <vt:lpstr>Connections Code</vt:lpstr>
      <vt:lpstr>Connections</vt:lpstr>
      <vt:lpstr>Broadcast Receiver</vt:lpstr>
      <vt:lpstr>Broadcast Receiver Code</vt:lpstr>
      <vt:lpstr>Obstacles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Rough Draft</dc:title>
  <dc:creator>Nathan Rodriguez</dc:creator>
  <cp:lastModifiedBy>Nathan Rodriguez</cp:lastModifiedBy>
  <cp:revision>117</cp:revision>
  <dcterms:created xsi:type="dcterms:W3CDTF">2016-11-29T15:45:39Z</dcterms:created>
  <dcterms:modified xsi:type="dcterms:W3CDTF">2016-12-05T22:23:31Z</dcterms:modified>
</cp:coreProperties>
</file>