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31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18" r:id="rId41"/>
    <p:sldId id="306" r:id="rId42"/>
    <p:sldId id="304" r:id="rId43"/>
    <p:sldId id="305" r:id="rId44"/>
    <p:sldId id="307" r:id="rId45"/>
    <p:sldId id="308" r:id="rId46"/>
    <p:sldId id="309" r:id="rId47"/>
    <p:sldId id="310" r:id="rId48"/>
    <p:sldId id="319" r:id="rId49"/>
    <p:sldId id="311" r:id="rId50"/>
    <p:sldId id="312" r:id="rId51"/>
    <p:sldId id="313" r:id="rId52"/>
    <p:sldId id="314" r:id="rId53"/>
    <p:sldId id="315" r:id="rId54"/>
    <p:sldId id="316" r:id="rId55"/>
    <p:sldId id="320" r:id="rId56"/>
    <p:sldId id="321" r:id="rId57"/>
  </p:sldIdLst>
  <p:sldSz cx="9144000" cy="5143500" type="screen16x9"/>
  <p:notesSz cx="6858000" cy="9144000"/>
  <p:embeddedFontLst>
    <p:embeddedFont>
      <p:font typeface="Roboto Slab" panose="020B0604020202020204" charset="0"/>
      <p:regular r:id="rId59"/>
      <p:bold r:id="rId60"/>
    </p:embeddedFont>
    <p:embeddedFont>
      <p:font typeface="Calibri Light" panose="020F0302020204030204" pitchFamily="34" charset="0"/>
      <p:regular r:id="rId61"/>
      <p:italic r:id="rId62"/>
    </p:embeddedFont>
    <p:embeddedFont>
      <p:font typeface="Roboto" panose="020B0604020202020204" charset="0"/>
      <p:regular r:id="rId63"/>
      <p:bold r:id="rId64"/>
      <p:italic r:id="rId65"/>
      <p:boldItalic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9608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01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78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415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17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59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861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3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82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4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198100" y="571500"/>
            <a:ext cx="7257900" cy="2017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SCAM: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Smart charging Automobile Monitor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2557500" cy="130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/>
              <a:t>Group J members: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800"/>
              <a:t>Nathan Rodriguez EE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800"/>
              <a:t>Andre Lomans EE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800"/>
              <a:t>Symone Adams EE</a:t>
            </a:r>
          </a:p>
          <a:p>
            <a:pPr lvl="0" algn="l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65" name="Shape 65"/>
          <p:cNvSpPr txBox="1"/>
          <p:nvPr/>
        </p:nvSpPr>
        <p:spPr>
          <a:xfrm>
            <a:off x="4548650" y="2892500"/>
            <a:ext cx="2717700" cy="124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accent5"/>
                </a:solidFill>
              </a:rPr>
              <a:t>Sponsor: Florida Solar Energy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/>
        </p:nvSpPr>
        <p:spPr>
          <a:xfrm>
            <a:off x="342348" y="482488"/>
            <a:ext cx="6760201" cy="603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Bandpass Filter</a:t>
            </a:r>
          </a:p>
        </p:txBody>
      </p:sp>
      <p:pic>
        <p:nvPicPr>
          <p:cNvPr id="12" name="Picture 11" descr="Image result for TDK bandpass filter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31" y="1360847"/>
            <a:ext cx="3423140" cy="22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20" y="1360847"/>
            <a:ext cx="2200527" cy="1617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20" y="3168502"/>
            <a:ext cx="2249671" cy="16851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095" y="1651791"/>
            <a:ext cx="2640332" cy="19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6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207334" y="471393"/>
            <a:ext cx="8203019" cy="719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Oscillators</a:t>
            </a:r>
          </a:p>
        </p:txBody>
      </p:sp>
      <p:sp>
        <p:nvSpPr>
          <p:cNvPr id="5" name="Content Placeholder 4"/>
          <p:cNvSpPr>
            <a:spLocks noGrp="1"/>
          </p:cNvSpPr>
          <p:nvPr/>
        </p:nvSpPr>
        <p:spPr>
          <a:xfrm>
            <a:off x="207334" y="1350335"/>
            <a:ext cx="8203019" cy="3242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40 MHz Oscillator</a:t>
            </a:r>
          </a:p>
          <a:p>
            <a:pPr lvl="1"/>
            <a:r>
              <a:rPr lang="en-US" sz="1400" dirty="0"/>
              <a:t>Used by internal ARM processor and proprietary WLAN system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sz="1900" dirty="0"/>
              <a:t>32.768 KHz clock</a:t>
            </a:r>
          </a:p>
          <a:p>
            <a:pPr lvl="1"/>
            <a:r>
              <a:rPr lang="en-US" sz="1400" dirty="0"/>
              <a:t>Used for set and rest times, synchronization for phase lock loops, accuracy in timing purposes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87" y="2092596"/>
            <a:ext cx="1456333" cy="1025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181" y="3776391"/>
            <a:ext cx="1909580" cy="11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5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905769" y="413784"/>
            <a:ext cx="7208683" cy="642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Multipurpose Buffer – FT2232D Dual USB to Serial UART/FIFO IC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80754" y="1496746"/>
            <a:ext cx="5188688" cy="277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Entire USB protocol handled on the chip.</a:t>
            </a:r>
          </a:p>
          <a:p>
            <a:r>
              <a:rPr lang="en-US" sz="1800" dirty="0"/>
              <a:t>Multi-Protocol Synchronous Serial Engine</a:t>
            </a:r>
          </a:p>
          <a:p>
            <a:pPr lvl="1"/>
            <a:r>
              <a:rPr lang="en-US" sz="1400" dirty="0"/>
              <a:t>USB to JTAG</a:t>
            </a:r>
          </a:p>
          <a:p>
            <a:pPr lvl="1"/>
            <a:r>
              <a:rPr lang="en-US" sz="1400" dirty="0"/>
              <a:t>SPI, I</a:t>
            </a:r>
            <a:r>
              <a:rPr lang="en-US" sz="1400" baseline="30000" dirty="0"/>
              <a:t>2</a:t>
            </a:r>
            <a:r>
              <a:rPr lang="en-US" sz="1400" dirty="0"/>
              <a:t>C, JTAG</a:t>
            </a:r>
          </a:p>
          <a:p>
            <a:r>
              <a:rPr lang="en-US" sz="1800" dirty="0"/>
              <a:t>On chip clock multiplier</a:t>
            </a:r>
          </a:p>
          <a:p>
            <a:pPr lvl="1"/>
            <a:r>
              <a:rPr lang="en-US" sz="1400" dirty="0"/>
              <a:t>Supporting 6-48MHz operations</a:t>
            </a:r>
          </a:p>
          <a:p>
            <a:r>
              <a:rPr lang="en-US" sz="1800" dirty="0"/>
              <a:t>Supports full-speed USB 2.0</a:t>
            </a:r>
          </a:p>
          <a:p>
            <a:pPr lvl="1"/>
            <a:r>
              <a:rPr lang="en-US" sz="1400" dirty="0"/>
              <a:t>12Mbit/s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384" y="2105247"/>
            <a:ext cx="2744068" cy="23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0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398712" y="286112"/>
            <a:ext cx="7826246" cy="766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Schematics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81" y="1445448"/>
            <a:ext cx="7834123" cy="31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1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429" y="447491"/>
            <a:ext cx="4956544" cy="599221"/>
          </a:xfrm>
        </p:spPr>
        <p:txBody>
          <a:bodyPr/>
          <a:lstStyle/>
          <a:p>
            <a:r>
              <a:rPr lang="en-US" dirty="0"/>
              <a:t>LTC3561 Features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03" y="2125615"/>
            <a:ext cx="1720699" cy="1591836"/>
          </a:xfrm>
          <a:prstGeom prst="rect">
            <a:avLst/>
          </a:prstGeom>
        </p:spPr>
      </p:pic>
      <p:sp>
        <p:nvSpPr>
          <p:cNvPr id="18" name="Content Placeholder 4"/>
          <p:cNvSpPr txBox="1">
            <a:spLocks/>
          </p:cNvSpPr>
          <p:nvPr/>
        </p:nvSpPr>
        <p:spPr>
          <a:xfrm>
            <a:off x="455429" y="1570444"/>
            <a:ext cx="4680098" cy="290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4 MHz switching operation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Switching current: 1.4A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Uses current mode control for better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Load response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 response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Efficiency up to 95%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Circuit protected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Stable with ceramic capacitors</a:t>
            </a:r>
          </a:p>
        </p:txBody>
      </p:sp>
    </p:spTree>
    <p:extLst>
      <p:ext uri="{BB962C8B-B14F-4D97-AF65-F5344CB8AC3E}">
        <p14:creationId xmlns:p14="http://schemas.microsoft.com/office/powerpoint/2010/main" val="71937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0054" y="227698"/>
            <a:ext cx="5056208" cy="885214"/>
          </a:xfrm>
        </p:spPr>
        <p:txBody>
          <a:bodyPr/>
          <a:lstStyle/>
          <a:p>
            <a:r>
              <a:rPr lang="en-US" dirty="0"/>
              <a:t>LTC3561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45" y="1473129"/>
            <a:ext cx="6881037" cy="337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136" y="1453352"/>
            <a:ext cx="4156836" cy="16113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9246" y="318977"/>
            <a:ext cx="4947380" cy="627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/>
              <a:t>LTC3561 Simulation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19" y="3374108"/>
            <a:ext cx="7230139" cy="15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2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382" y="333228"/>
            <a:ext cx="7676712" cy="561320"/>
          </a:xfrm>
        </p:spPr>
        <p:txBody>
          <a:bodyPr/>
          <a:lstStyle/>
          <a:p>
            <a:pPr algn="ctr"/>
            <a:r>
              <a:rPr lang="en-US" dirty="0"/>
              <a:t>Antenna Selection – RFANT5220110A2T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591550"/>
              </p:ext>
            </p:extLst>
          </p:nvPr>
        </p:nvGraphicFramePr>
        <p:xfrm>
          <a:off x="3895193" y="3213691"/>
          <a:ext cx="4897384" cy="1524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48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0614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614">
                <a:tc>
                  <a:txBody>
                    <a:bodyPr/>
                    <a:lstStyle/>
                    <a:p>
                      <a:r>
                        <a:rPr lang="en-US" dirty="0"/>
                        <a:t>Frequency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2.4-2.5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614">
                <a:tc>
                  <a:txBody>
                    <a:bodyPr/>
                    <a:lstStyle/>
                    <a:p>
                      <a:r>
                        <a:rPr lang="en-US" dirty="0"/>
                        <a:t>Typical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 </a:t>
                      </a:r>
                      <a:r>
                        <a:rPr lang="en-US" dirty="0" err="1"/>
                        <a:t>dBi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614">
                <a:tc>
                  <a:txBody>
                    <a:bodyPr/>
                    <a:lstStyle/>
                    <a:p>
                      <a:r>
                        <a:rPr lang="en-US" dirty="0"/>
                        <a:t>VSWR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614">
                <a:tc>
                  <a:txBody>
                    <a:bodyPr/>
                    <a:lstStyle/>
                    <a:p>
                      <a:r>
                        <a:rPr lang="en-US" dirty="0"/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-1.3dB (73%)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939" y="1371711"/>
            <a:ext cx="5113893" cy="166155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7188" y="1484239"/>
            <a:ext cx="3592942" cy="3253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AH316M245001-T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Taiyo Yuden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on edge of PCB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RFANT5220110A2T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Walsim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Needs to be in corner of PCB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Antennas Satisfy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42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09825"/>
            <a:ext cx="9144000" cy="2063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sz="6000" dirty="0"/>
              <a:t>Power Processing </a:t>
            </a:r>
          </a:p>
          <a:p>
            <a:pPr algn="ctr"/>
            <a:r>
              <a:rPr lang="en-US" sz="6000" dirty="0"/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2846518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121" y="244549"/>
            <a:ext cx="8963247" cy="893246"/>
          </a:xfrm>
        </p:spPr>
        <p:txBody>
          <a:bodyPr/>
          <a:lstStyle/>
          <a:p>
            <a:pPr algn="ctr"/>
            <a:r>
              <a:rPr lang="en-US" dirty="0"/>
              <a:t>Motherboard (Power Processing Board) Layout</a:t>
            </a:r>
          </a:p>
        </p:txBody>
      </p:sp>
      <p:sp>
        <p:nvSpPr>
          <p:cNvPr id="5" name="Rectangle 4"/>
          <p:cNvSpPr/>
          <p:nvPr/>
        </p:nvSpPr>
        <p:spPr>
          <a:xfrm>
            <a:off x="572115" y="2534138"/>
            <a:ext cx="7012833" cy="30321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86096" y="1508154"/>
            <a:ext cx="2873701" cy="17868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82169" y="1845157"/>
            <a:ext cx="2341638" cy="105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USB HUB and Power Supply for Re-programming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286095" y="3295038"/>
            <a:ext cx="2873701" cy="16156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8096" y="3450043"/>
            <a:ext cx="2241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 </a:t>
            </a:r>
            <a:r>
              <a:rPr lang="en-US" sz="2400" dirty="0" err="1"/>
              <a:t>eZ</a:t>
            </a:r>
            <a:r>
              <a:rPr lang="en-US" sz="2400" dirty="0"/>
              <a:t>-lite Emulation Section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2187" y="1508154"/>
            <a:ext cx="4713981" cy="34190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0974" y="2534138"/>
            <a:ext cx="2785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Main Electronics and MCU section</a:t>
            </a:r>
          </a:p>
        </p:txBody>
      </p:sp>
    </p:spTree>
    <p:extLst>
      <p:ext uri="{BB962C8B-B14F-4D97-AF65-F5344CB8AC3E}">
        <p14:creationId xmlns:p14="http://schemas.microsoft.com/office/powerpoint/2010/main" val="359374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 and Purpose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87900" y="1489823"/>
            <a:ext cx="8368200" cy="14979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Low cost smart electric vehicle charger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Secure access for UCF students/faculty only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Power monitoring capabilities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350" y="2462949"/>
            <a:ext cx="2362749" cy="237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1513" y="511921"/>
            <a:ext cx="5084135" cy="638065"/>
          </a:xfrm>
        </p:spPr>
        <p:txBody>
          <a:bodyPr/>
          <a:lstStyle/>
          <a:p>
            <a:r>
              <a:rPr lang="en-US" dirty="0"/>
              <a:t>MSP430F5529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391" y="3812298"/>
            <a:ext cx="2060048" cy="1250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209954" y="203631"/>
            <a:ext cx="3592971" cy="340086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7848" y="1336527"/>
            <a:ext cx="4893882" cy="3224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Integrated USB and PHY supporting USB 2.0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 16-bit timers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High-performance 12-bit analog-to-digital converter (ADC)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universal serial communication interfaces (USCI)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hardware multiplier (32x32),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DMA (Direct Memory Access),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real-time clock (RTC) module with alarm capabilities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IrDA </a:t>
            </a:r>
          </a:p>
        </p:txBody>
      </p:sp>
    </p:spTree>
    <p:extLst>
      <p:ext uri="{BB962C8B-B14F-4D97-AF65-F5344CB8AC3E}">
        <p14:creationId xmlns:p14="http://schemas.microsoft.com/office/powerpoint/2010/main" val="417422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 idx="4294967295"/>
          </p:nvPr>
        </p:nvSpPr>
        <p:spPr>
          <a:xfrm>
            <a:off x="0" y="376239"/>
            <a:ext cx="6159500" cy="697650"/>
          </a:xfrm>
        </p:spPr>
        <p:txBody>
          <a:bodyPr/>
          <a:lstStyle/>
          <a:p>
            <a:r>
              <a:rPr lang="en-US" dirty="0"/>
              <a:t>USB-Hub and Power Supply</a:t>
            </a: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4" y="1256141"/>
            <a:ext cx="8947163" cy="36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28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8470" y="467832"/>
            <a:ext cx="7444563" cy="1041991"/>
          </a:xfrm>
        </p:spPr>
        <p:txBody>
          <a:bodyPr/>
          <a:lstStyle/>
          <a:p>
            <a:r>
              <a:rPr lang="en-US" dirty="0"/>
              <a:t>USB-Hub, Power Supply, and Emulation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42" y="1418123"/>
            <a:ext cx="6428136" cy="3382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707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8470" y="258800"/>
            <a:ext cx="8614144" cy="1134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MSP Main Electronics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398" y="1138905"/>
            <a:ext cx="4634909" cy="387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6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0367" y="361508"/>
            <a:ext cx="5551967" cy="781835"/>
          </a:xfrm>
        </p:spPr>
        <p:txBody>
          <a:bodyPr/>
          <a:lstStyle/>
          <a:p>
            <a:r>
              <a:rPr lang="en-US" dirty="0"/>
              <a:t>Pilot Signal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488" y="1400323"/>
            <a:ext cx="7210647" cy="10807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kHz PWM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Pulse width changes based on current delivered to car.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Duty Cycle = amps/0.6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8" y="2553611"/>
            <a:ext cx="3900803" cy="2061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811" y="2553611"/>
            <a:ext cx="4311539" cy="20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44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0024" y="263664"/>
            <a:ext cx="6095204" cy="799592"/>
          </a:xfrm>
        </p:spPr>
        <p:txBody>
          <a:bodyPr/>
          <a:lstStyle/>
          <a:p>
            <a:r>
              <a:rPr lang="en-US" dirty="0"/>
              <a:t>ADC configuration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24" y="1435396"/>
            <a:ext cx="8149176" cy="34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74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9069" y="1711843"/>
            <a:ext cx="6422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Wireless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871077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0367" y="329610"/>
            <a:ext cx="5573233" cy="818818"/>
          </a:xfrm>
        </p:spPr>
        <p:txBody>
          <a:bodyPr/>
          <a:lstStyle/>
          <a:p>
            <a:r>
              <a:rPr lang="en-US" dirty="0"/>
              <a:t>Wi-Fi Communication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61616" y="1453486"/>
            <a:ext cx="8148738" cy="2108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Wi-Fi vs. Bluetooth: One of the goals stated was for communication between station and device to be accessed anywhere on campus.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MCU must have WLAN (wireless area network) access point connection capabilities.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 state of charge electric vehicle data through SPI from Main MCU.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 data using TCP sockets to smartphones.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19" y="3728947"/>
            <a:ext cx="5756485" cy="1053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2951" r="22670"/>
          <a:stretch/>
        </p:blipFill>
        <p:spPr>
          <a:xfrm>
            <a:off x="6816549" y="3349772"/>
            <a:ext cx="1359888" cy="16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62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90716" y="1307161"/>
            <a:ext cx="6652345" cy="170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CC3100 vs. CC3200: CC3200 is a single-chip wireless MCU.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Interface between two TI products simplifies implementation.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as a station that connects to a network.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(Internet of Things) solution.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0716" y="269432"/>
            <a:ext cx="10515600" cy="9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CC3200 Wireless MCU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144" y="2394487"/>
            <a:ext cx="2429023" cy="195583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68232"/>
              </p:ext>
            </p:extLst>
          </p:nvPr>
        </p:nvGraphicFramePr>
        <p:xfrm>
          <a:off x="460837" y="2871677"/>
          <a:ext cx="5312642" cy="2133600"/>
        </p:xfrm>
        <a:graphic>
          <a:graphicData uri="http://schemas.openxmlformats.org/drawingml/2006/table">
            <a:tbl>
              <a:tblPr firstRow="1" bandRow="1"/>
              <a:tblGrid>
                <a:gridCol w="2656321">
                  <a:extLst>
                    <a:ext uri="{9D8B030D-6E8A-4147-A177-3AD203B41FA5}">
                      <a16:colId xmlns:a16="http://schemas.microsoft.com/office/drawing/2014/main" xmlns="" val="3243447741"/>
                    </a:ext>
                  </a:extLst>
                </a:gridCol>
                <a:gridCol w="2656321">
                  <a:extLst>
                    <a:ext uri="{9D8B030D-6E8A-4147-A177-3AD203B41FA5}">
                      <a16:colId xmlns:a16="http://schemas.microsoft.com/office/drawing/2014/main" xmlns="" val="1899260787"/>
                    </a:ext>
                  </a:extLst>
                </a:gridCol>
              </a:tblGrid>
              <a:tr h="29639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Specifications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0099187"/>
                  </a:ext>
                </a:extLst>
              </a:tr>
              <a:tr h="29639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Input Voltage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3.3 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3823605"/>
                  </a:ext>
                </a:extLst>
              </a:tr>
              <a:tr h="29639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Source</a:t>
                      </a:r>
                      <a:r>
                        <a:rPr lang="en-US" baseline="0" dirty="0"/>
                        <a:t> Current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2-6 µA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4232687"/>
                  </a:ext>
                </a:extLst>
              </a:tr>
              <a:tr h="29639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TCP</a:t>
                      </a:r>
                      <a:r>
                        <a:rPr lang="en-US" baseline="0" dirty="0"/>
                        <a:t> data rate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13</a:t>
                      </a:r>
                      <a:r>
                        <a:rPr lang="en-US" baseline="0" dirty="0"/>
                        <a:t> Mbps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575033"/>
                  </a:ext>
                </a:extLst>
              </a:tr>
              <a:tr h="29639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Wi-Fi</a:t>
                      </a:r>
                      <a:r>
                        <a:rPr lang="en-US" baseline="0" dirty="0"/>
                        <a:t> standard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802.11b/g/n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1101854"/>
                  </a:ext>
                </a:extLst>
              </a:tr>
              <a:tr h="29639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External</a:t>
                      </a:r>
                      <a:r>
                        <a:rPr lang="en-US" baseline="0" dirty="0"/>
                        <a:t> SPI Interface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8</a:t>
                      </a:r>
                      <a:r>
                        <a:rPr lang="en-US" baseline="0" dirty="0"/>
                        <a:t> simultaneous sockets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2562690"/>
                  </a:ext>
                </a:extLst>
              </a:tr>
              <a:tr h="29639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Body size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9 mm x 9 mm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565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17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5" y="1499191"/>
            <a:ext cx="8035098" cy="32286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0368" y="439552"/>
            <a:ext cx="3170274" cy="815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SPI Flow Chart</a:t>
            </a:r>
          </a:p>
        </p:txBody>
      </p:sp>
    </p:spTree>
    <p:extLst>
      <p:ext uri="{BB962C8B-B14F-4D97-AF65-F5344CB8AC3E}">
        <p14:creationId xmlns:p14="http://schemas.microsoft.com/office/powerpoint/2010/main" val="238124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Goals and Approach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87900" y="1330335"/>
            <a:ext cx="8011821" cy="35819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EV charger will track power 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Build a power monitoring circuit at a low cost. Current ones are expensive.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Use products and parts that have simple implementation.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Modern Functionalities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Students/Faculty will track power using a smartphone application.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Limited Accessibility: two verification systems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Magnetic strip card swiper for UCF ID.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Keypad 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4002" y="1568638"/>
            <a:ext cx="4248630" cy="2626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Familiarity with CCS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Compatibility with Texas Instrument products.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C/C++ compiler and debugging applications.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resources and references for troubleshooting.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146" y="1770348"/>
            <a:ext cx="4472820" cy="264770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4002" y="397024"/>
            <a:ext cx="5360581" cy="825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Software: Code Composer Studio</a:t>
            </a:r>
          </a:p>
        </p:txBody>
      </p:sp>
    </p:spTree>
    <p:extLst>
      <p:ext uri="{BB962C8B-B14F-4D97-AF65-F5344CB8AC3E}">
        <p14:creationId xmlns:p14="http://schemas.microsoft.com/office/powerpoint/2010/main" val="3464929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93" y="1551780"/>
            <a:ext cx="7006856" cy="33941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7205" y="343859"/>
            <a:ext cx="3786963" cy="95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TCP Flow Chart: Server</a:t>
            </a:r>
          </a:p>
        </p:txBody>
      </p:sp>
    </p:spTree>
    <p:extLst>
      <p:ext uri="{BB962C8B-B14F-4D97-AF65-F5344CB8AC3E}">
        <p14:creationId xmlns:p14="http://schemas.microsoft.com/office/powerpoint/2010/main" val="3507582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84" y="137178"/>
            <a:ext cx="2764914" cy="100705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74135" y="1650193"/>
            <a:ext cx="6519530" cy="3006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popular IDE for developing applications on Android devices.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Features include: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Debugging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Android Phone Emulator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Connectivity with real devices through USB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XML files for layout design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Programming language is Java.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 of its wide use, there are many resources available. </a:t>
            </a:r>
          </a:p>
        </p:txBody>
      </p:sp>
    </p:spTree>
    <p:extLst>
      <p:ext uri="{BB962C8B-B14F-4D97-AF65-F5344CB8AC3E}">
        <p14:creationId xmlns:p14="http://schemas.microsoft.com/office/powerpoint/2010/main" val="4009731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0367" y="450186"/>
            <a:ext cx="6721549" cy="751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Main Features of Application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27297" y="1942583"/>
            <a:ext cx="6253716" cy="199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 page that is accessible for only UCF students/faculty.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Database to store NID and password information.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screen that displays the state of charge.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Connection using TCP to the wireless MCU. </a:t>
            </a:r>
          </a:p>
        </p:txBody>
      </p:sp>
    </p:spTree>
    <p:extLst>
      <p:ext uri="{BB962C8B-B14F-4D97-AF65-F5344CB8AC3E}">
        <p14:creationId xmlns:p14="http://schemas.microsoft.com/office/powerpoint/2010/main" val="643804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20576"/>
            <a:ext cx="21176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Sign-in Page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605627"/>
            <a:ext cx="8225056" cy="121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NID and password sign in familiar to all UCF students/faculty.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button click, code will compare input to database and respond according to that input.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25" t="3497" r="18229"/>
          <a:stretch/>
        </p:blipFill>
        <p:spPr>
          <a:xfrm>
            <a:off x="1439824" y="2445026"/>
            <a:ext cx="1377803" cy="2569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331" t="6434" r="21956"/>
          <a:stretch/>
        </p:blipFill>
        <p:spPr>
          <a:xfrm>
            <a:off x="5017526" y="2416790"/>
            <a:ext cx="1436438" cy="26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31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8470" y="471451"/>
            <a:ext cx="1990060" cy="740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Database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0147" y="1467817"/>
            <a:ext cx="3445797" cy="305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prototyping purposes, a database was created in Android Studio.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NID is set as a unique constraint; new entries are entered based on this. No one with the same NID can be in place.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SQLite Open Helper: A helper class that connects to the Firefox plugin, SQLite Manager.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429" y="1467817"/>
            <a:ext cx="4425454" cy="28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36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2265" y="425302"/>
            <a:ext cx="3117112" cy="786921"/>
          </a:xfrm>
        </p:spPr>
        <p:txBody>
          <a:bodyPr/>
          <a:lstStyle/>
          <a:p>
            <a:r>
              <a:rPr lang="en-US" dirty="0"/>
              <a:t>Second Screen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2265" y="1457031"/>
            <a:ext cx="7146690" cy="147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NID and password are correct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the connect button click, phone will connect to wireless MCU server to receive information.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is displayed as percentage on progress bar.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973" y="2318158"/>
            <a:ext cx="1469046" cy="27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10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0368" y="365125"/>
            <a:ext cx="4052777" cy="1013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Android Code Flow Chart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1" y="1653052"/>
            <a:ext cx="7846828" cy="27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33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6572" y="322596"/>
            <a:ext cx="3627474" cy="1105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TCP Flow Chart: Client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51" y="1428462"/>
            <a:ext cx="7549116" cy="32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99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8168" y="1935126"/>
            <a:ext cx="5528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User Interface</a:t>
            </a:r>
          </a:p>
        </p:txBody>
      </p:sp>
    </p:spTree>
    <p:extLst>
      <p:ext uri="{BB962C8B-B14F-4D97-AF65-F5344CB8AC3E}">
        <p14:creationId xmlns:p14="http://schemas.microsoft.com/office/powerpoint/2010/main" val="235885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337850" y="363300"/>
            <a:ext cx="7676100" cy="88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System Overview</a:t>
            </a:r>
          </a:p>
        </p:txBody>
      </p:sp>
      <p:sp>
        <p:nvSpPr>
          <p:cNvPr id="84" name="Shape 84"/>
          <p:cNvSpPr/>
          <p:nvPr/>
        </p:nvSpPr>
        <p:spPr>
          <a:xfrm>
            <a:off x="1199394" y="3033903"/>
            <a:ext cx="1458900" cy="796500"/>
          </a:xfrm>
          <a:prstGeom prst="rect">
            <a:avLst/>
          </a:prstGeom>
          <a:solidFill>
            <a:srgbClr val="ED7D31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1199400" y="3078350"/>
            <a:ext cx="1599300" cy="76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Grid/Power Outlet</a:t>
            </a:r>
          </a:p>
        </p:txBody>
      </p:sp>
      <p:cxnSp>
        <p:nvCxnSpPr>
          <p:cNvPr id="86" name="Shape 86"/>
          <p:cNvCxnSpPr/>
          <p:nvPr/>
        </p:nvCxnSpPr>
        <p:spPr>
          <a:xfrm>
            <a:off x="2673894" y="3460858"/>
            <a:ext cx="599100" cy="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87" name="Shape 87"/>
          <p:cNvSpPr/>
          <p:nvPr/>
        </p:nvSpPr>
        <p:spPr>
          <a:xfrm>
            <a:off x="3269622" y="3033903"/>
            <a:ext cx="1737299" cy="765000"/>
          </a:xfrm>
          <a:prstGeom prst="rect">
            <a:avLst/>
          </a:prstGeom>
          <a:solidFill>
            <a:srgbClr val="ED7D31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3225950" y="3062600"/>
            <a:ext cx="1810200" cy="79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EVSE Monitoring System</a:t>
            </a:r>
          </a:p>
        </p:txBody>
      </p:sp>
      <p:sp>
        <p:nvSpPr>
          <p:cNvPr id="89" name="Shape 89"/>
          <p:cNvSpPr/>
          <p:nvPr/>
        </p:nvSpPr>
        <p:spPr>
          <a:xfrm>
            <a:off x="5745608" y="2990983"/>
            <a:ext cx="1810200" cy="881100"/>
          </a:xfrm>
          <a:prstGeom prst="rect">
            <a:avLst/>
          </a:prstGeom>
          <a:solidFill>
            <a:srgbClr val="ED7D31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3236829" y="1752664"/>
            <a:ext cx="1737300" cy="765000"/>
          </a:xfrm>
          <a:prstGeom prst="rect">
            <a:avLst/>
          </a:prstGeom>
          <a:solidFill>
            <a:srgbClr val="ED7D31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3400540" y="1833233"/>
            <a:ext cx="1461000" cy="3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Mobile Application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998611" y="2999270"/>
            <a:ext cx="1304400" cy="375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 Vehicle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621275" y="3872075"/>
            <a:ext cx="2519700" cy="43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Inlet + Charger + Battery</a:t>
            </a:r>
          </a:p>
        </p:txBody>
      </p:sp>
      <p:cxnSp>
        <p:nvCxnSpPr>
          <p:cNvPr id="94" name="Shape 94"/>
          <p:cNvCxnSpPr>
            <a:stCxn id="87" idx="3"/>
            <a:endCxn id="89" idx="1"/>
          </p:cNvCxnSpPr>
          <p:nvPr/>
        </p:nvCxnSpPr>
        <p:spPr>
          <a:xfrm>
            <a:off x="5006922" y="3416403"/>
            <a:ext cx="738600" cy="150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95" name="Shape 95"/>
          <p:cNvCxnSpPr/>
          <p:nvPr/>
        </p:nvCxnSpPr>
        <p:spPr>
          <a:xfrm rot="10800000" flipH="1">
            <a:off x="4124009" y="2532904"/>
            <a:ext cx="14100" cy="5010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96" name="Shape 96"/>
          <p:cNvSpPr/>
          <p:nvPr/>
        </p:nvSpPr>
        <p:spPr>
          <a:xfrm>
            <a:off x="5737233" y="1673177"/>
            <a:ext cx="1810200" cy="881100"/>
          </a:xfrm>
          <a:prstGeom prst="rect">
            <a:avLst/>
          </a:prstGeom>
          <a:solidFill>
            <a:srgbClr val="ED7D31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Shape 97"/>
          <p:cNvCxnSpPr/>
          <p:nvPr/>
        </p:nvCxnSpPr>
        <p:spPr>
          <a:xfrm>
            <a:off x="4982949" y="2098621"/>
            <a:ext cx="738600" cy="15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98" name="Shape 98"/>
          <p:cNvSpPr txBox="1"/>
          <p:nvPr/>
        </p:nvSpPr>
        <p:spPr>
          <a:xfrm>
            <a:off x="5911902" y="1947515"/>
            <a:ext cx="1461000" cy="37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Database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772" y="154040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Magstripe</a:t>
            </a:r>
            <a:r>
              <a:rPr lang="en-US" sz="1800" dirty="0">
                <a:solidFill>
                  <a:schemeClr val="tx1"/>
                </a:solidFill>
              </a:rPr>
              <a:t> Reader Ps/2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Interfaces directly to MSP430 via Ps/2 wired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Provides first line of two verify security system capable of reading 3 tracks.  Utilizing 2 track for S.C.A.M                                                                     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772" y="557164"/>
            <a:ext cx="18710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Magstripe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lh6.googleusercontent.com/RSr5BDbB1MTn1nvKsBV6WI7VLZnsLqU6DN6cNyzGETcITEvoaXbMsQ9Wyj3zfX6t4ZaIDwc9bED0gNZBB_2-shxzaZ_4OHV4Y9BxPowE_mk15p32uonrK9aYL7hlluBJElckxNbfh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52" y="1424762"/>
            <a:ext cx="4044100" cy="303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0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4280" y="1711842"/>
            <a:ext cx="7751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Chosen for being microcontroller-friendly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Cheap relative to Stripe readers ($59.95)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PS/2 cable allows us to use MSP430 without fabricating USB port most Readers in this price range we're USB operated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Uses a single connector for power and data and two data pins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Bi-directional and outputs data stream in the right order regardless of orientation</a:t>
            </a:r>
          </a:p>
          <a:p>
            <a:pPr marL="285750" indent="-285750"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Does not write to cards.  Operation not needed for S.C.A.M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898" y="472103"/>
            <a:ext cx="1188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4284933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49238"/>
              </p:ext>
            </p:extLst>
          </p:nvPr>
        </p:nvGraphicFramePr>
        <p:xfrm>
          <a:off x="1058826" y="2517105"/>
          <a:ext cx="7239000" cy="201930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xmlns="" val="1900323462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2549825593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Specifications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222987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Input Voltage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5V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529624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Source Current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1-2A Max draw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864992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Operating temperature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-40-85 ℃ 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56723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Life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1000 cycles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92164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58826" y="272133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507" y="51736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PS/2 Wired Connector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3" descr="https://lh5.googleusercontent.com/kJFpj7aZ1IGyrY3lAnLZUfcM4oF4R5bMfbHEH5wHhauqq1DUncw3Stfkwj8L-vxJ1bOW7_D1MShFYww78NgnmWiC2cu_ZU6FrWL9Tqt_487QesVLbOpTgDkWhI9Jp5LXloT2QR7eiR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26" y="487396"/>
            <a:ext cx="2704398" cy="202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07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1693"/>
              </p:ext>
            </p:extLst>
          </p:nvPr>
        </p:nvGraphicFramePr>
        <p:xfrm>
          <a:off x="1080091" y="1753486"/>
          <a:ext cx="7239000" cy="201930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xmlns="" val="1427578638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3244084279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Additional Specs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474319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Baud rate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9600bps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130037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Data Bit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 bit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283658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Check bit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None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16409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Stop bit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bit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267115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80091" y="17534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1507" y="51736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PS/2 Wired Connector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06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039203"/>
              </p:ext>
            </p:extLst>
          </p:nvPr>
        </p:nvGraphicFramePr>
        <p:xfrm>
          <a:off x="856807" y="1616001"/>
          <a:ext cx="7239000" cy="282702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xmlns="" val="185014453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2874440687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PS/2 Device wiring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08377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Green Wire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+5V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319065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Black Wire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Ground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72863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Brown Wire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8039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Yellow Wire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Clock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692593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White Wire(n/a)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Mouse Data for 2-in-1 spliter cables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88373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 Wire(n/a)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Mouse clock for 2-in-1 splitter cables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875992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2500" y="1616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1507" y="51736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PS/2 Wired Connector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92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5.googleusercontent.com/ucAWM9cyCEfL2qyr-NhKYH_jkMMwYHjx1MFKCaeQSY66KsDLFn4fQMCBheudL7AVSLxdi4OzeGe701JZh7HayWWZIwd-XyRUIitedLNfgW0F62rdfnJPgozO9lHkaYHESpjUTfXyh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91" y="690864"/>
            <a:ext cx="6682230" cy="418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75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lh6.googleusercontent.com/AUeYCTZHM7ggOvFWj4stX2Uljss7zj_TugWR2-7iMO105QPUpoMtAfEXIBg7NSxa9xXzAgc7djIksYZSO9WxWB9CTGY0-_BsmFOshbfki0zC_IxlaYbS8QG33Yl_DVfBeLizX23Qi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1" y="1670197"/>
            <a:ext cx="42291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lh5.googleusercontent.com/_iZptDZmkOTDe3m_A4qwuTxCO0kK8i85XemFpZjyg1DALWxJDNQ4AJ89CFZfZQ2B4fbJP6KS8sPZ2BKBX2dteN2y6FJYKa3sPTYfZK5pSy8KmCcH7Bmm7p3zAo5vTkwzppx0LiBcx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92" y="1068552"/>
            <a:ext cx="3414269" cy="338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0867" y="437414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Keypad Switch Circuit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36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6.googleusercontent.com/ZDCFuzDcK9m8kdrOtELwRSIlQCK-Ol-d4xkA4kXZBCqQNvLRwYj44VBPWOfNRziRBc74BaHeo-vJIySM5WSLCs3J80lOPCr95hM5-b0U4VMLeN1Vj9JpEMyXbGQsVLIvE42Pf13r2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43" y="1310906"/>
            <a:ext cx="4023204" cy="282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875" y="1798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FCI Part No. SLW8S-5C7LF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8-Pin connection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24V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875" y="56967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Requirements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348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472" y="2042276"/>
            <a:ext cx="8368200" cy="686100"/>
          </a:xfrm>
        </p:spPr>
        <p:txBody>
          <a:bodyPr/>
          <a:lstStyle/>
          <a:p>
            <a:pPr algn="ctr"/>
            <a:r>
              <a:rPr lang="en-US" sz="6000" dirty="0"/>
              <a:t>Power Management</a:t>
            </a:r>
          </a:p>
        </p:txBody>
      </p:sp>
    </p:spTree>
    <p:extLst>
      <p:ext uri="{BB962C8B-B14F-4D97-AF65-F5344CB8AC3E}">
        <p14:creationId xmlns:p14="http://schemas.microsoft.com/office/powerpoint/2010/main" val="14426796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4.googleusercontent.com/I25peXExnJlmjQZs2tMBg6SReY7z7Z1ZCpaEQ8OmOa663ahlJ6t2RjN1N6egOP1siqEchxMLxnwmJwfOC7zxq7Zp22mUUUwQ-rKjByz6FLl51IgDvLLA4Z6K3aiL0dkNh51gFfMx0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97" y="1594035"/>
            <a:ext cx="6464595" cy="32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507" y="490575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Power Management 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1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54875" y="291575"/>
            <a:ext cx="6921600" cy="83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Requirements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641475" y="1471676"/>
            <a:ext cx="5645100" cy="334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-165100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•"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Operating Voltage: 120-240V</a:t>
            </a:r>
          </a:p>
          <a:p>
            <a:pPr marL="228600" lvl="0" indent="-165100" rt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ct val="100000"/>
              <a:buChar char="•"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Center Frequency: 50-60 Hz</a:t>
            </a:r>
          </a:p>
          <a:p>
            <a:pPr marL="228600" lvl="0" indent="-165100" rt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ct val="100000"/>
              <a:buChar char="•"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Output Current: 6-32A</a:t>
            </a:r>
          </a:p>
          <a:p>
            <a:pPr marL="228600" lvl="0" indent="-165100" rt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ct val="100000"/>
              <a:buChar char="•"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Output Power:</a:t>
            </a:r>
          </a:p>
          <a:p>
            <a:pPr marL="685800" lvl="1" indent="-165100" rtl="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Char char="•"/>
            </a:pPr>
            <a:r>
              <a:rPr lang="en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Level 1: &lt;2.4 kW</a:t>
            </a:r>
          </a:p>
          <a:p>
            <a:pPr marL="685800" lvl="1" indent="-165100" rtl="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Char char="•"/>
            </a:pPr>
            <a:r>
              <a:rPr lang="en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Level 2: &lt;9.6 kW</a:t>
            </a:r>
          </a:p>
          <a:p>
            <a:pPr marL="228600" lvl="0" indent="-165100" rt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ct val="100000"/>
              <a:buChar char="•"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Weight: 1.5kg/3.3lbs</a:t>
            </a:r>
          </a:p>
          <a:p>
            <a:pPr marL="228600" lvl="0" indent="-165100" rt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ct val="100000"/>
              <a:buChar char="•"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Temperature &lt;155°C</a:t>
            </a:r>
          </a:p>
          <a:p>
            <a:pPr marL="228600" lvl="0" indent="-50800" rtl="0">
              <a:lnSpc>
                <a:spcPct val="90000"/>
              </a:lnSpc>
              <a:spcBef>
                <a:spcPts val="1000"/>
              </a:spcBef>
              <a:buNone/>
            </a:pPr>
            <a:endParaRPr sz="2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024" y="952537"/>
            <a:ext cx="2113939" cy="375811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6.googleusercontent.com/jrNH1OX-R5mRmHC2OjLC40iv0dJrffBZTJSw2PLPEQWaa9DHeOApVg2DfPPckIlw6b5Ajty8ZUczlRzo8EkmSViepbDYAnt5uxoOVuhvp6U1gJT8TtTQJfaYHOV2zz8abVbRBQ_pQ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3" y="361397"/>
            <a:ext cx="8357191" cy="44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277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4.googleusercontent.com/wbHFQXvTK3kBnjzWxM3Ci7D9N_TZ4ZiSKphxvH6zwC27bwwRiwRGIzrQiJnuESTlAAII5Rs2npimMioHy3WxCC7FAmYHKFFHtR4IAViao63ZAAy-RgFJlXzfCF-JBmw0sXUfJS8YH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91" y="2049869"/>
            <a:ext cx="2019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876125"/>
              </p:ext>
            </p:extLst>
          </p:nvPr>
        </p:nvGraphicFramePr>
        <p:xfrm>
          <a:off x="261605" y="2146802"/>
          <a:ext cx="5048250" cy="1615440"/>
        </p:xfrm>
        <a:graphic>
          <a:graphicData uri="http://schemas.openxmlformats.org/drawingml/2006/table">
            <a:tbl>
              <a:tblPr/>
              <a:tblGrid>
                <a:gridCol w="2524125">
                  <a:extLst>
                    <a:ext uri="{9D8B030D-6E8A-4147-A177-3AD203B41FA5}">
                      <a16:colId xmlns:a16="http://schemas.microsoft.com/office/drawing/2014/main" xmlns="" val="1484932883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xmlns="" val="1954737042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Specs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848389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Startup Current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 µA Max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020511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Max Duty Cycle Limiting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79551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Vin Voltage </a:t>
                      </a:r>
                      <a:endParaRPr lang="en-US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8Min - 30Max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6798783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1605" y="21464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1507" y="433930"/>
            <a:ext cx="3721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PWM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3462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507" y="49057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Budget</a:t>
            </a:r>
            <a:r>
              <a:rPr lang="en-US" dirty="0">
                <a:latin typeface="Arial" panose="020B0604020202020204" pitchFamily="34" charset="0"/>
              </a:rPr>
              <a:t> 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74592"/>
              </p:ext>
            </p:extLst>
          </p:nvPr>
        </p:nvGraphicFramePr>
        <p:xfrm>
          <a:off x="1414131" y="1284071"/>
          <a:ext cx="6358269" cy="3479314"/>
        </p:xfrm>
        <a:graphic>
          <a:graphicData uri="http://schemas.openxmlformats.org/drawingml/2006/table">
            <a:tbl>
              <a:tblPr/>
              <a:tblGrid>
                <a:gridCol w="2119423">
                  <a:extLst>
                    <a:ext uri="{9D8B030D-6E8A-4147-A177-3AD203B41FA5}">
                      <a16:colId xmlns:a16="http://schemas.microsoft.com/office/drawing/2014/main" xmlns="" val="109346137"/>
                    </a:ext>
                  </a:extLst>
                </a:gridCol>
                <a:gridCol w="2119423">
                  <a:extLst>
                    <a:ext uri="{9D8B030D-6E8A-4147-A177-3AD203B41FA5}">
                      <a16:colId xmlns:a16="http://schemas.microsoft.com/office/drawing/2014/main" xmlns="" val="4117326969"/>
                    </a:ext>
                  </a:extLst>
                </a:gridCol>
                <a:gridCol w="2119423">
                  <a:extLst>
                    <a:ext uri="{9D8B030D-6E8A-4147-A177-3AD203B41FA5}">
                      <a16:colId xmlns:a16="http://schemas.microsoft.com/office/drawing/2014/main" xmlns="" val="3012346141"/>
                    </a:ext>
                  </a:extLst>
                </a:gridCol>
              </a:tblGrid>
              <a:tr h="2883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Part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Current Cost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Expected Cost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5350168"/>
                  </a:ext>
                </a:extLst>
              </a:tr>
              <a:tr h="2883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Magstripe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59.99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1492528"/>
                  </a:ext>
                </a:extLst>
              </a:tr>
              <a:tr h="2883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Switching Keypad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25.25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7326127"/>
                  </a:ext>
                </a:extLst>
              </a:tr>
              <a:tr h="2883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Msp430(6x)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6967211"/>
                  </a:ext>
                </a:extLst>
              </a:tr>
              <a:tr h="2883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CC3200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8421717"/>
                  </a:ext>
                </a:extLst>
              </a:tr>
              <a:tr h="2883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Regulators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7993204"/>
                  </a:ext>
                </a:extLst>
              </a:tr>
              <a:tr h="2883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PCB layout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7092776"/>
                  </a:ext>
                </a:extLst>
              </a:tr>
              <a:tr h="2883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J-1772 Connector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3461064"/>
                  </a:ext>
                </a:extLst>
              </a:tr>
              <a:tr h="2883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Phone(Prototyping)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9886312"/>
                  </a:ext>
                </a:extLst>
              </a:tr>
              <a:tr h="59543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Misc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0766837"/>
                  </a:ext>
                </a:extLst>
              </a:tr>
              <a:tr h="288388"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115.24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652.00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245" marR="60245" marT="60245" marB="6024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085254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15879" y="147553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082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5.googleusercontent.com/D4j9UzNnUqzpDroJLVF2B2jPYKwZLK00spnrvNHvjkD5V6qRRKQIAceWa95hkkT95pPqTEXFaEr9DL-FeV-Yq3wtpjhPXeQ_FF1iX2FojFUX1GBsNaZ6gzqUgJAgoXPcpGDHMMBUA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53" y="974984"/>
            <a:ext cx="5715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154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656" y="1643485"/>
            <a:ext cx="4572000" cy="29443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Input power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Level of  charging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110-120 vs 208-240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Software implementation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Part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aquisition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RF design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Not standardized</a:t>
            </a:r>
          </a:p>
          <a:p>
            <a:pPr marL="742950" lvl="1" indent="-285750"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Japan vs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Usa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8344" y="437413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Challenges</a:t>
            </a:r>
            <a:r>
              <a:rPr lang="en-US" dirty="0">
                <a:latin typeface="Arial" panose="020B0604020202020204" pitchFamily="34" charset="0"/>
              </a:rPr>
              <a:t> 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367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977" y="511842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Work Distribution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946802"/>
              </p:ext>
            </p:extLst>
          </p:nvPr>
        </p:nvGraphicFramePr>
        <p:xfrm>
          <a:off x="387350" y="1527790"/>
          <a:ext cx="8369300" cy="3002320"/>
        </p:xfrm>
        <a:graphic>
          <a:graphicData uri="http://schemas.openxmlformats.org/drawingml/2006/table">
            <a:tbl>
              <a:tblPr/>
              <a:tblGrid>
                <a:gridCol w="1673860">
                  <a:extLst>
                    <a:ext uri="{9D8B030D-6E8A-4147-A177-3AD203B41FA5}">
                      <a16:colId xmlns:a16="http://schemas.microsoft.com/office/drawing/2014/main" xmlns="" val="1627070850"/>
                    </a:ext>
                  </a:extLst>
                </a:gridCol>
                <a:gridCol w="1673860">
                  <a:extLst>
                    <a:ext uri="{9D8B030D-6E8A-4147-A177-3AD203B41FA5}">
                      <a16:colId xmlns:a16="http://schemas.microsoft.com/office/drawing/2014/main" xmlns="" val="95879569"/>
                    </a:ext>
                  </a:extLst>
                </a:gridCol>
                <a:gridCol w="1673860">
                  <a:extLst>
                    <a:ext uri="{9D8B030D-6E8A-4147-A177-3AD203B41FA5}">
                      <a16:colId xmlns:a16="http://schemas.microsoft.com/office/drawing/2014/main" xmlns="" val="854827537"/>
                    </a:ext>
                  </a:extLst>
                </a:gridCol>
                <a:gridCol w="1673860">
                  <a:extLst>
                    <a:ext uri="{9D8B030D-6E8A-4147-A177-3AD203B41FA5}">
                      <a16:colId xmlns:a16="http://schemas.microsoft.com/office/drawing/2014/main" xmlns="" val="2347960183"/>
                    </a:ext>
                  </a:extLst>
                </a:gridCol>
                <a:gridCol w="1673860">
                  <a:extLst>
                    <a:ext uri="{9D8B030D-6E8A-4147-A177-3AD203B41FA5}">
                      <a16:colId xmlns:a16="http://schemas.microsoft.com/office/drawing/2014/main" xmlns="" val="3325526706"/>
                    </a:ext>
                  </a:extLst>
                </a:gridCol>
              </a:tblGrid>
              <a:tr h="770507">
                <a:tc>
                  <a:txBody>
                    <a:bodyPr/>
                    <a:lstStyle/>
                    <a:p>
                      <a:pPr fontAlgn="t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Hardware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Software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User Interface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Power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5688565"/>
                  </a:ext>
                </a:extLst>
              </a:tr>
              <a:tr h="69079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Nathan Rodriguez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830660"/>
                  </a:ext>
                </a:extLst>
              </a:tr>
              <a:tr h="77050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Symone Adams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2132808"/>
                  </a:ext>
                </a:extLst>
              </a:tr>
              <a:tr h="77050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Edwin Lomans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564" marR="88564" marT="88564" marB="88564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181546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043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70" y="2339988"/>
            <a:ext cx="8368200" cy="686100"/>
          </a:xfrm>
        </p:spPr>
        <p:txBody>
          <a:bodyPr/>
          <a:lstStyle/>
          <a:p>
            <a:pPr algn="ctr"/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2098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67" y="1645389"/>
            <a:ext cx="67722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7078" y="426781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J-1772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6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525297" y="241133"/>
            <a:ext cx="6584700" cy="8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SCAM Main Block Diagram</a:t>
            </a:r>
          </a:p>
        </p:txBody>
      </p:sp>
      <p:sp>
        <p:nvSpPr>
          <p:cNvPr id="110" name="Shape 110"/>
          <p:cNvSpPr/>
          <p:nvPr/>
        </p:nvSpPr>
        <p:spPr>
          <a:xfrm>
            <a:off x="1376745" y="3732551"/>
            <a:ext cx="1275600" cy="674100"/>
          </a:xfrm>
          <a:prstGeom prst="rect">
            <a:avLst/>
          </a:prstGeom>
          <a:solidFill>
            <a:srgbClr val="ED7D31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328305" y="3716197"/>
            <a:ext cx="1372500" cy="45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 Supply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220V AC at 60 Hz</a:t>
            </a:r>
          </a:p>
        </p:txBody>
      </p:sp>
      <p:sp>
        <p:nvSpPr>
          <p:cNvPr id="112" name="Shape 112"/>
          <p:cNvSpPr/>
          <p:nvPr/>
        </p:nvSpPr>
        <p:spPr>
          <a:xfrm>
            <a:off x="2821285" y="1331761"/>
            <a:ext cx="3760200" cy="3321900"/>
          </a:xfrm>
          <a:prstGeom prst="rect">
            <a:avLst/>
          </a:prstGeom>
          <a:noFill/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5148137" y="1798270"/>
            <a:ext cx="1074300" cy="574200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4875403" y="1945860"/>
            <a:ext cx="1620000" cy="27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Wi-Fi Board</a:t>
            </a:r>
          </a:p>
        </p:txBody>
      </p:sp>
      <p:sp>
        <p:nvSpPr>
          <p:cNvPr id="115" name="Shape 115"/>
          <p:cNvSpPr/>
          <p:nvPr/>
        </p:nvSpPr>
        <p:spPr>
          <a:xfrm>
            <a:off x="6949629" y="3787266"/>
            <a:ext cx="1620000" cy="655500"/>
          </a:xfrm>
          <a:prstGeom prst="rect">
            <a:avLst/>
          </a:prstGeom>
          <a:solidFill>
            <a:srgbClr val="ED7D31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7176125" y="3779612"/>
            <a:ext cx="1167000" cy="64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 Vehicle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6732426" y="4551725"/>
            <a:ext cx="2054400" cy="23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Inlet + Charger + Battery</a:t>
            </a:r>
          </a:p>
        </p:txBody>
      </p:sp>
      <p:cxnSp>
        <p:nvCxnSpPr>
          <p:cNvPr id="118" name="Shape 118"/>
          <p:cNvCxnSpPr>
            <a:stCxn id="110" idx="3"/>
          </p:cNvCxnSpPr>
          <p:nvPr/>
        </p:nvCxnSpPr>
        <p:spPr>
          <a:xfrm>
            <a:off x="2652345" y="4069601"/>
            <a:ext cx="1089900" cy="102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19" name="Shape 119"/>
          <p:cNvSpPr txBox="1"/>
          <p:nvPr/>
        </p:nvSpPr>
        <p:spPr>
          <a:xfrm>
            <a:off x="3283949" y="1329600"/>
            <a:ext cx="2835000" cy="32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Charging Station</a:t>
            </a:r>
          </a:p>
        </p:txBody>
      </p:sp>
      <p:sp>
        <p:nvSpPr>
          <p:cNvPr id="120" name="Shape 120"/>
          <p:cNvSpPr/>
          <p:nvPr/>
        </p:nvSpPr>
        <p:spPr>
          <a:xfrm>
            <a:off x="3505349" y="2380193"/>
            <a:ext cx="908400" cy="971400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559791" y="2457400"/>
            <a:ext cx="906000" cy="64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 Processing Board</a:t>
            </a:r>
          </a:p>
        </p:txBody>
      </p:sp>
      <p:sp>
        <p:nvSpPr>
          <p:cNvPr id="122" name="Shape 122"/>
          <p:cNvSpPr/>
          <p:nvPr/>
        </p:nvSpPr>
        <p:spPr>
          <a:xfrm>
            <a:off x="3742496" y="3716196"/>
            <a:ext cx="1337400" cy="726900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3742495" y="3716194"/>
            <a:ext cx="1443900" cy="45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 Power Generation Board</a:t>
            </a:r>
          </a:p>
        </p:txBody>
      </p:sp>
      <p:sp>
        <p:nvSpPr>
          <p:cNvPr id="124" name="Shape 124"/>
          <p:cNvSpPr/>
          <p:nvPr/>
        </p:nvSpPr>
        <p:spPr>
          <a:xfrm>
            <a:off x="1757126" y="1567988"/>
            <a:ext cx="696000" cy="321000"/>
          </a:xfrm>
          <a:prstGeom prst="rect">
            <a:avLst/>
          </a:prstGeom>
          <a:solidFill>
            <a:srgbClr val="ED7D31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309285" y="1538401"/>
            <a:ext cx="1620000" cy="38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External to the System</a:t>
            </a:r>
          </a:p>
        </p:txBody>
      </p:sp>
      <p:sp>
        <p:nvSpPr>
          <p:cNvPr id="126" name="Shape 126"/>
          <p:cNvSpPr/>
          <p:nvPr/>
        </p:nvSpPr>
        <p:spPr>
          <a:xfrm>
            <a:off x="1757126" y="2131312"/>
            <a:ext cx="696000" cy="321000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244925" y="2131298"/>
            <a:ext cx="1350600" cy="45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Internal to the system</a:t>
            </a:r>
          </a:p>
        </p:txBody>
      </p:sp>
      <p:cxnSp>
        <p:nvCxnSpPr>
          <p:cNvPr id="128" name="Shape 128"/>
          <p:cNvCxnSpPr/>
          <p:nvPr/>
        </p:nvCxnSpPr>
        <p:spPr>
          <a:xfrm>
            <a:off x="3825895" y="3360031"/>
            <a:ext cx="10200" cy="3144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129" name="Shape 129"/>
          <p:cNvCxnSpPr/>
          <p:nvPr/>
        </p:nvCxnSpPr>
        <p:spPr>
          <a:xfrm>
            <a:off x="5080823" y="4048576"/>
            <a:ext cx="1824000" cy="204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130" name="Shape 130"/>
          <p:cNvCxnSpPr/>
          <p:nvPr/>
        </p:nvCxnSpPr>
        <p:spPr>
          <a:xfrm>
            <a:off x="3959615" y="2046968"/>
            <a:ext cx="1188600" cy="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31" name="Shape 131"/>
          <p:cNvCxnSpPr>
            <a:endCxn id="120" idx="0"/>
          </p:cNvCxnSpPr>
          <p:nvPr/>
        </p:nvCxnSpPr>
        <p:spPr>
          <a:xfrm>
            <a:off x="3959549" y="2046893"/>
            <a:ext cx="0" cy="3333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32" name="Shape 132"/>
          <p:cNvSpPr/>
          <p:nvPr/>
        </p:nvSpPr>
        <p:spPr>
          <a:xfrm>
            <a:off x="5650854" y="3099636"/>
            <a:ext cx="906000" cy="295500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5426468" y="3123135"/>
            <a:ext cx="1350599" cy="25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Keypad</a:t>
            </a:r>
          </a:p>
        </p:txBody>
      </p:sp>
      <p:cxnSp>
        <p:nvCxnSpPr>
          <p:cNvPr id="134" name="Shape 134"/>
          <p:cNvCxnSpPr/>
          <p:nvPr/>
        </p:nvCxnSpPr>
        <p:spPr>
          <a:xfrm rot="10800000" flipH="1">
            <a:off x="6239712" y="2085465"/>
            <a:ext cx="665100" cy="78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135" name="Shape 135"/>
          <p:cNvSpPr/>
          <p:nvPr/>
        </p:nvSpPr>
        <p:spPr>
          <a:xfrm>
            <a:off x="6964714" y="1826640"/>
            <a:ext cx="1082700" cy="535500"/>
          </a:xfrm>
          <a:prstGeom prst="rect">
            <a:avLst/>
          </a:prstGeom>
          <a:solidFill>
            <a:srgbClr val="ED7D31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6837387" y="1852264"/>
            <a:ext cx="1337400" cy="38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Android Phone Application</a:t>
            </a:r>
          </a:p>
        </p:txBody>
      </p:sp>
      <p:sp>
        <p:nvSpPr>
          <p:cNvPr id="137" name="Shape 137"/>
          <p:cNvSpPr/>
          <p:nvPr/>
        </p:nvSpPr>
        <p:spPr>
          <a:xfrm>
            <a:off x="6984027" y="2742235"/>
            <a:ext cx="1082700" cy="535499"/>
          </a:xfrm>
          <a:prstGeom prst="rect">
            <a:avLst/>
          </a:prstGeom>
          <a:solidFill>
            <a:srgbClr val="ED7D31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5637981" y="2571037"/>
            <a:ext cx="924899" cy="284700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5425125" y="2510598"/>
            <a:ext cx="1350600" cy="45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Magnetic Card Reader</a:t>
            </a:r>
          </a:p>
        </p:txBody>
      </p:sp>
      <p:cxnSp>
        <p:nvCxnSpPr>
          <p:cNvPr id="140" name="Shape 140"/>
          <p:cNvCxnSpPr>
            <a:stCxn id="135" idx="2"/>
            <a:endCxn id="137" idx="0"/>
          </p:cNvCxnSpPr>
          <p:nvPr/>
        </p:nvCxnSpPr>
        <p:spPr>
          <a:xfrm>
            <a:off x="7506064" y="2362140"/>
            <a:ext cx="19200" cy="3801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141" name="Shape 141"/>
          <p:cNvSpPr txBox="1"/>
          <p:nvPr/>
        </p:nvSpPr>
        <p:spPr>
          <a:xfrm>
            <a:off x="6855938" y="2742658"/>
            <a:ext cx="1350600" cy="25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 Database</a:t>
            </a:r>
          </a:p>
        </p:txBody>
      </p:sp>
      <p:sp>
        <p:nvSpPr>
          <p:cNvPr id="142" name="Shape 142"/>
          <p:cNvSpPr/>
          <p:nvPr/>
        </p:nvSpPr>
        <p:spPr>
          <a:xfrm>
            <a:off x="4755711" y="2519263"/>
            <a:ext cx="589200" cy="817800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4723994" y="2559555"/>
            <a:ext cx="924900" cy="64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 Interface Board</a:t>
            </a:r>
          </a:p>
        </p:txBody>
      </p:sp>
      <p:cxnSp>
        <p:nvCxnSpPr>
          <p:cNvPr id="144" name="Shape 144"/>
          <p:cNvCxnSpPr/>
          <p:nvPr/>
        </p:nvCxnSpPr>
        <p:spPr>
          <a:xfrm rot="10800000">
            <a:off x="5345150" y="2742235"/>
            <a:ext cx="272400" cy="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5" name="Shape 145"/>
          <p:cNvCxnSpPr/>
          <p:nvPr/>
        </p:nvCxnSpPr>
        <p:spPr>
          <a:xfrm rot="10800000">
            <a:off x="5344948" y="3207330"/>
            <a:ext cx="271200" cy="6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6" name="Shape 146"/>
          <p:cNvCxnSpPr>
            <a:endCxn id="120" idx="3"/>
          </p:cNvCxnSpPr>
          <p:nvPr/>
        </p:nvCxnSpPr>
        <p:spPr>
          <a:xfrm flipH="1">
            <a:off x="4413749" y="2864693"/>
            <a:ext cx="309900" cy="12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1038025" y="1376275"/>
            <a:ext cx="6834600" cy="175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6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Wi-Fi Board Hardware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994708" y="203249"/>
            <a:ext cx="6979800" cy="89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Overall Layout</a:t>
            </a:r>
          </a:p>
        </p:txBody>
      </p:sp>
      <p:sp>
        <p:nvSpPr>
          <p:cNvPr id="157" name="Shape 157"/>
          <p:cNvSpPr/>
          <p:nvPr/>
        </p:nvSpPr>
        <p:spPr>
          <a:xfrm>
            <a:off x="3532477" y="1534934"/>
            <a:ext cx="1188000" cy="3201299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3754436" y="2589954"/>
            <a:ext cx="833400" cy="80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CC3200 Arm-Based Processor chip</a:t>
            </a:r>
          </a:p>
        </p:txBody>
      </p:sp>
      <p:sp>
        <p:nvSpPr>
          <p:cNvPr id="159" name="Shape 159"/>
          <p:cNvSpPr/>
          <p:nvPr/>
        </p:nvSpPr>
        <p:spPr>
          <a:xfrm>
            <a:off x="5246473" y="1927423"/>
            <a:ext cx="893100" cy="489600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Shape 160"/>
          <p:cNvCxnSpPr>
            <a:endCxn id="159" idx="1"/>
          </p:cNvCxnSpPr>
          <p:nvPr/>
        </p:nvCxnSpPr>
        <p:spPr>
          <a:xfrm>
            <a:off x="4720873" y="2172223"/>
            <a:ext cx="525600" cy="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161" name="Shape 161"/>
          <p:cNvSpPr txBox="1"/>
          <p:nvPr/>
        </p:nvSpPr>
        <p:spPr>
          <a:xfrm>
            <a:off x="5157429" y="1921568"/>
            <a:ext cx="1409625" cy="3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External Flash Memory 8 MB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799834" y="1819231"/>
            <a:ext cx="417000" cy="20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SPI</a:t>
            </a:r>
          </a:p>
        </p:txBody>
      </p:sp>
      <p:sp>
        <p:nvSpPr>
          <p:cNvPr id="163" name="Shape 163"/>
          <p:cNvSpPr/>
          <p:nvPr/>
        </p:nvSpPr>
        <p:spPr>
          <a:xfrm>
            <a:off x="1004450" y="1337799"/>
            <a:ext cx="7088400" cy="3549000"/>
          </a:xfrm>
          <a:prstGeom prst="rect">
            <a:avLst/>
          </a:prstGeom>
          <a:noFill/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2359144" y="4186984"/>
            <a:ext cx="893100" cy="489600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2439626" y="3425524"/>
            <a:ext cx="652500" cy="642600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2344576" y="4196214"/>
            <a:ext cx="1010999" cy="49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Accuracy 32-kHz Crystal</a:t>
            </a:r>
          </a:p>
        </p:txBody>
      </p:sp>
      <p:cxnSp>
        <p:nvCxnSpPr>
          <p:cNvPr id="167" name="Shape 167"/>
          <p:cNvCxnSpPr/>
          <p:nvPr/>
        </p:nvCxnSpPr>
        <p:spPr>
          <a:xfrm>
            <a:off x="3252377" y="4528058"/>
            <a:ext cx="280199" cy="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68" name="Shape 168"/>
          <p:cNvSpPr txBox="1"/>
          <p:nvPr/>
        </p:nvSpPr>
        <p:spPr>
          <a:xfrm>
            <a:off x="2442955" y="3360188"/>
            <a:ext cx="981300" cy="64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Internal Processor 40-MHz Crystal</a:t>
            </a:r>
          </a:p>
        </p:txBody>
      </p:sp>
      <p:cxnSp>
        <p:nvCxnSpPr>
          <p:cNvPr id="169" name="Shape 169"/>
          <p:cNvCxnSpPr/>
          <p:nvPr/>
        </p:nvCxnSpPr>
        <p:spPr>
          <a:xfrm rot="10800000" flipH="1">
            <a:off x="3122726" y="3816680"/>
            <a:ext cx="409800" cy="72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70" name="Shape 170"/>
          <p:cNvSpPr/>
          <p:nvPr/>
        </p:nvSpPr>
        <p:spPr>
          <a:xfrm>
            <a:off x="2288704" y="2003062"/>
            <a:ext cx="695100" cy="521100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2222507" y="1933947"/>
            <a:ext cx="893100" cy="49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Multi-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Purpose Buffer</a:t>
            </a:r>
          </a:p>
        </p:txBody>
      </p:sp>
      <p:cxnSp>
        <p:nvCxnSpPr>
          <p:cNvPr id="172" name="Shape 172"/>
          <p:cNvCxnSpPr/>
          <p:nvPr/>
        </p:nvCxnSpPr>
        <p:spPr>
          <a:xfrm flipH="1">
            <a:off x="2532178" y="1337789"/>
            <a:ext cx="8700" cy="6654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73" name="Shape 173"/>
          <p:cNvSpPr txBox="1"/>
          <p:nvPr/>
        </p:nvSpPr>
        <p:spPr>
          <a:xfrm>
            <a:off x="2493442" y="1329841"/>
            <a:ext cx="1552200" cy="46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USB 2.0 Connection</a:t>
            </a:r>
          </a:p>
        </p:txBody>
      </p:sp>
      <p:cxnSp>
        <p:nvCxnSpPr>
          <p:cNvPr id="174" name="Shape 174"/>
          <p:cNvCxnSpPr/>
          <p:nvPr/>
        </p:nvCxnSpPr>
        <p:spPr>
          <a:xfrm>
            <a:off x="3006695" y="2466019"/>
            <a:ext cx="525600" cy="120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75" name="Shape 175"/>
          <p:cNvSpPr txBox="1"/>
          <p:nvPr/>
        </p:nvSpPr>
        <p:spPr>
          <a:xfrm>
            <a:off x="3002257" y="2510333"/>
            <a:ext cx="534600" cy="20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UART</a:t>
            </a:r>
          </a:p>
        </p:txBody>
      </p:sp>
      <p:cxnSp>
        <p:nvCxnSpPr>
          <p:cNvPr id="176" name="Shape 176"/>
          <p:cNvCxnSpPr/>
          <p:nvPr/>
        </p:nvCxnSpPr>
        <p:spPr>
          <a:xfrm>
            <a:off x="2993698" y="2178825"/>
            <a:ext cx="525599" cy="120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77" name="Shape 177"/>
          <p:cNvSpPr txBox="1"/>
          <p:nvPr/>
        </p:nvSpPr>
        <p:spPr>
          <a:xfrm>
            <a:off x="2968606" y="1875378"/>
            <a:ext cx="534600" cy="20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JTAG</a:t>
            </a:r>
          </a:p>
        </p:txBody>
      </p:sp>
      <p:sp>
        <p:nvSpPr>
          <p:cNvPr id="178" name="Shape 178"/>
          <p:cNvSpPr/>
          <p:nvPr/>
        </p:nvSpPr>
        <p:spPr>
          <a:xfrm>
            <a:off x="1408194" y="2014768"/>
            <a:ext cx="695100" cy="521100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1346509" y="2074344"/>
            <a:ext cx="946499" cy="3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LTC3561 Switcher</a:t>
            </a:r>
          </a:p>
        </p:txBody>
      </p:sp>
      <p:cxnSp>
        <p:nvCxnSpPr>
          <p:cNvPr id="180" name="Shape 180"/>
          <p:cNvCxnSpPr/>
          <p:nvPr/>
        </p:nvCxnSpPr>
        <p:spPr>
          <a:xfrm rot="10800000">
            <a:off x="1805730" y="1678626"/>
            <a:ext cx="726600" cy="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1" name="Shape 181"/>
          <p:cNvCxnSpPr/>
          <p:nvPr/>
        </p:nvCxnSpPr>
        <p:spPr>
          <a:xfrm>
            <a:off x="1805724" y="1669777"/>
            <a:ext cx="0" cy="3072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82" name="Shape 182"/>
          <p:cNvSpPr txBox="1"/>
          <p:nvPr/>
        </p:nvSpPr>
        <p:spPr>
          <a:xfrm>
            <a:off x="1260968" y="1537221"/>
            <a:ext cx="534600" cy="20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5.0V</a:t>
            </a:r>
          </a:p>
        </p:txBody>
      </p:sp>
      <p:cxnSp>
        <p:nvCxnSpPr>
          <p:cNvPr id="183" name="Shape 183"/>
          <p:cNvCxnSpPr/>
          <p:nvPr/>
        </p:nvCxnSpPr>
        <p:spPr>
          <a:xfrm rot="10800000" flipH="1">
            <a:off x="1755271" y="2524122"/>
            <a:ext cx="600" cy="4650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4" name="Shape 184"/>
          <p:cNvCxnSpPr/>
          <p:nvPr/>
        </p:nvCxnSpPr>
        <p:spPr>
          <a:xfrm>
            <a:off x="1754219" y="2982092"/>
            <a:ext cx="1761299" cy="69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85" name="Shape 185"/>
          <p:cNvSpPr txBox="1"/>
          <p:nvPr/>
        </p:nvSpPr>
        <p:spPr>
          <a:xfrm>
            <a:off x="1864396" y="2689633"/>
            <a:ext cx="1344300" cy="20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3.3V and 1.85V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4826724" y="2770015"/>
            <a:ext cx="1467749" cy="4814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 ohm Co-planar Waveguide</a:t>
            </a:r>
          </a:p>
        </p:txBody>
      </p:sp>
      <p:sp>
        <p:nvSpPr>
          <p:cNvPr id="187" name="Shape 187"/>
          <p:cNvSpPr/>
          <p:nvPr/>
        </p:nvSpPr>
        <p:spPr>
          <a:xfrm>
            <a:off x="5744595" y="3153951"/>
            <a:ext cx="836399" cy="489300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5746586" y="3112960"/>
            <a:ext cx="946500" cy="3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Multi-layer Bandpass Filter</a:t>
            </a:r>
          </a:p>
        </p:txBody>
      </p:sp>
      <p:sp>
        <p:nvSpPr>
          <p:cNvPr id="189" name="Shape 189"/>
          <p:cNvSpPr/>
          <p:nvPr/>
        </p:nvSpPr>
        <p:spPr>
          <a:xfrm>
            <a:off x="7024965" y="3197226"/>
            <a:ext cx="836400" cy="489299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6961500" y="3196717"/>
            <a:ext cx="1074727" cy="3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2.54 GHz Antenna Chip</a:t>
            </a:r>
          </a:p>
        </p:txBody>
      </p:sp>
      <p:cxnSp>
        <p:nvCxnSpPr>
          <p:cNvPr id="191" name="Shape 191"/>
          <p:cNvCxnSpPr/>
          <p:nvPr/>
        </p:nvCxnSpPr>
        <p:spPr>
          <a:xfrm rot="10800000" flipH="1">
            <a:off x="4708114" y="4048297"/>
            <a:ext cx="1023600" cy="27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192" name="Shape 192"/>
          <p:cNvSpPr txBox="1"/>
          <p:nvPr/>
        </p:nvSpPr>
        <p:spPr>
          <a:xfrm>
            <a:off x="5051412" y="3737274"/>
            <a:ext cx="417000" cy="20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SPI</a:t>
            </a:r>
          </a:p>
        </p:txBody>
      </p:sp>
      <p:sp>
        <p:nvSpPr>
          <p:cNvPr id="193" name="Shape 193"/>
          <p:cNvSpPr/>
          <p:nvPr/>
        </p:nvSpPr>
        <p:spPr>
          <a:xfrm>
            <a:off x="5734487" y="3765607"/>
            <a:ext cx="981300" cy="498300"/>
          </a:xfrm>
          <a:prstGeom prst="rect">
            <a:avLst/>
          </a:prstGeom>
          <a:solidFill>
            <a:srgbClr val="ED7D31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1104127" y="837930"/>
            <a:ext cx="1539300" cy="330300"/>
          </a:xfrm>
          <a:prstGeom prst="rect">
            <a:avLst/>
          </a:prstGeom>
          <a:solidFill>
            <a:srgbClr val="ED7D31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5759684" y="3719294"/>
            <a:ext cx="1002299" cy="3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MSP4305529 Central Processor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993178" y="837931"/>
            <a:ext cx="1761300" cy="20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 Processing Board</a:t>
            </a:r>
          </a:p>
        </p:txBody>
      </p:sp>
      <p:cxnSp>
        <p:nvCxnSpPr>
          <p:cNvPr id="197" name="Shape 197"/>
          <p:cNvCxnSpPr/>
          <p:nvPr/>
        </p:nvCxnSpPr>
        <p:spPr>
          <a:xfrm rot="10800000" flipH="1">
            <a:off x="1815923" y="1156955"/>
            <a:ext cx="6600" cy="5202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8" name="Shape 198"/>
          <p:cNvSpPr/>
          <p:nvPr/>
        </p:nvSpPr>
        <p:spPr>
          <a:xfrm>
            <a:off x="6592764" y="1901310"/>
            <a:ext cx="833400" cy="515700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6592963" y="1874819"/>
            <a:ext cx="833400" cy="3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Resistor Divider</a:t>
            </a:r>
          </a:p>
        </p:txBody>
      </p:sp>
      <p:cxnSp>
        <p:nvCxnSpPr>
          <p:cNvPr id="200" name="Shape 200"/>
          <p:cNvCxnSpPr>
            <a:stCxn id="198" idx="1"/>
            <a:endCxn id="159" idx="3"/>
          </p:cNvCxnSpPr>
          <p:nvPr/>
        </p:nvCxnSpPr>
        <p:spPr>
          <a:xfrm flipH="1">
            <a:off x="6139464" y="2159160"/>
            <a:ext cx="453300" cy="132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01" name="Shape 201"/>
          <p:cNvSpPr txBox="1"/>
          <p:nvPr/>
        </p:nvSpPr>
        <p:spPr>
          <a:xfrm>
            <a:off x="6137431" y="1815780"/>
            <a:ext cx="558696" cy="336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2.5V</a:t>
            </a:r>
          </a:p>
        </p:txBody>
      </p:sp>
      <p:cxnSp>
        <p:nvCxnSpPr>
          <p:cNvPr id="202" name="Shape 202"/>
          <p:cNvCxnSpPr/>
          <p:nvPr/>
        </p:nvCxnSpPr>
        <p:spPr>
          <a:xfrm flipH="1">
            <a:off x="6994793" y="1638978"/>
            <a:ext cx="14700" cy="2364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03" name="Shape 203"/>
          <p:cNvSpPr txBox="1"/>
          <p:nvPr/>
        </p:nvSpPr>
        <p:spPr>
          <a:xfrm>
            <a:off x="6765994" y="1311850"/>
            <a:ext cx="632400" cy="20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3.3V</a:t>
            </a:r>
          </a:p>
        </p:txBody>
      </p:sp>
      <p:cxnSp>
        <p:nvCxnSpPr>
          <p:cNvPr id="204" name="Shape 204"/>
          <p:cNvCxnSpPr/>
          <p:nvPr/>
        </p:nvCxnSpPr>
        <p:spPr>
          <a:xfrm>
            <a:off x="4741055" y="3422632"/>
            <a:ext cx="1011000" cy="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205" name="Shape 205"/>
          <p:cNvCxnSpPr>
            <a:endCxn id="189" idx="1"/>
          </p:cNvCxnSpPr>
          <p:nvPr/>
        </p:nvCxnSpPr>
        <p:spPr>
          <a:xfrm>
            <a:off x="6592665" y="3422676"/>
            <a:ext cx="432300" cy="192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206" name="Shape 206"/>
          <p:cNvSpPr/>
          <p:nvPr/>
        </p:nvSpPr>
        <p:spPr>
          <a:xfrm>
            <a:off x="1122248" y="3128865"/>
            <a:ext cx="836399" cy="489300"/>
          </a:xfrm>
          <a:prstGeom prst="rect">
            <a:avLst/>
          </a:prstGeom>
          <a:solidFill>
            <a:srgbClr val="A8D08C"/>
          </a:solidFill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Shape 207"/>
          <p:cNvCxnSpPr/>
          <p:nvPr/>
        </p:nvCxnSpPr>
        <p:spPr>
          <a:xfrm rot="10800000" flipH="1">
            <a:off x="1963309" y="3197256"/>
            <a:ext cx="1552199" cy="72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08" name="Shape 208"/>
          <p:cNvSpPr txBox="1"/>
          <p:nvPr/>
        </p:nvSpPr>
        <p:spPr>
          <a:xfrm>
            <a:off x="1122248" y="3050919"/>
            <a:ext cx="1086300" cy="49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Infrared Temperature sensor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889299" y="3592038"/>
            <a:ext cx="1552200" cy="20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4um to 16 um range</a:t>
            </a:r>
          </a:p>
        </p:txBody>
      </p:sp>
      <p:cxnSp>
        <p:nvCxnSpPr>
          <p:cNvPr id="210" name="Shape 210"/>
          <p:cNvCxnSpPr/>
          <p:nvPr/>
        </p:nvCxnSpPr>
        <p:spPr>
          <a:xfrm>
            <a:off x="7861395" y="3422632"/>
            <a:ext cx="489600" cy="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11" name="Shape 211"/>
          <p:cNvSpPr txBox="1"/>
          <p:nvPr/>
        </p:nvSpPr>
        <p:spPr>
          <a:xfrm>
            <a:off x="7141099" y="2648712"/>
            <a:ext cx="833400" cy="35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54 Mb OFDM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1198</Words>
  <Application>Microsoft Office PowerPoint</Application>
  <PresentationFormat>On-screen Show (16:9)</PresentationFormat>
  <Paragraphs>347</Paragraphs>
  <Slides>56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Roboto Slab</vt:lpstr>
      <vt:lpstr>Calibri Light</vt:lpstr>
      <vt:lpstr>Arial</vt:lpstr>
      <vt:lpstr>Wingdings</vt:lpstr>
      <vt:lpstr>Roboto</vt:lpstr>
      <vt:lpstr>Calibri</vt:lpstr>
      <vt:lpstr>marina</vt:lpstr>
      <vt:lpstr>SCAM: Smart charging Automobile Monitor</vt:lpstr>
      <vt:lpstr>Motivation and Purpose</vt:lpstr>
      <vt:lpstr>Goals and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LTC3561 Features</vt:lpstr>
      <vt:lpstr>LTC3561 </vt:lpstr>
      <vt:lpstr>PowerPoint Presentation</vt:lpstr>
      <vt:lpstr>Antenna Selection – RFANT5220110A2T</vt:lpstr>
      <vt:lpstr>PowerPoint Presentation</vt:lpstr>
      <vt:lpstr>Motherboard (Power Processing Board) Layout</vt:lpstr>
      <vt:lpstr>MSP430F5529</vt:lpstr>
      <vt:lpstr>USB-Hub and Power Supply</vt:lpstr>
      <vt:lpstr>USB-Hub, Power Supply, and Emulation </vt:lpstr>
      <vt:lpstr>PowerPoint Presentation</vt:lpstr>
      <vt:lpstr>Pilot Signal</vt:lpstr>
      <vt:lpstr>ADC configuration</vt:lpstr>
      <vt:lpstr>PowerPoint Presentation</vt:lpstr>
      <vt:lpstr>Wi-Fi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 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SCAM: Smart charging Automobile Monitor</dc:title>
  <dc:creator>Symone</dc:creator>
  <cp:lastModifiedBy>Nathan Rodriguez</cp:lastModifiedBy>
  <cp:revision>15</cp:revision>
  <dcterms:modified xsi:type="dcterms:W3CDTF">2016-12-05T21:35:05Z</dcterms:modified>
</cp:coreProperties>
</file>