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9" r:id="rId3"/>
    <p:sldId id="307" r:id="rId4"/>
    <p:sldId id="308" r:id="rId5"/>
    <p:sldId id="309" r:id="rId6"/>
    <p:sldId id="297" r:id="rId7"/>
    <p:sldId id="320" r:id="rId8"/>
    <p:sldId id="321" r:id="rId9"/>
    <p:sldId id="322" r:id="rId10"/>
    <p:sldId id="335" r:id="rId11"/>
    <p:sldId id="323" r:id="rId12"/>
    <p:sldId id="324" r:id="rId13"/>
    <p:sldId id="325" r:id="rId14"/>
    <p:sldId id="326" r:id="rId15"/>
    <p:sldId id="329" r:id="rId16"/>
    <p:sldId id="334" r:id="rId17"/>
    <p:sldId id="261" r:id="rId18"/>
    <p:sldId id="296" r:id="rId19"/>
    <p:sldId id="257" r:id="rId20"/>
    <p:sldId id="330" r:id="rId21"/>
    <p:sldId id="258" r:id="rId22"/>
    <p:sldId id="263" r:id="rId23"/>
    <p:sldId id="259" r:id="rId24"/>
    <p:sldId id="328" r:id="rId25"/>
    <p:sldId id="306" r:id="rId26"/>
    <p:sldId id="264" r:id="rId27"/>
    <p:sldId id="260" r:id="rId28"/>
    <p:sldId id="327" r:id="rId29"/>
    <p:sldId id="316" r:id="rId30"/>
    <p:sldId id="303" r:id="rId31"/>
    <p:sldId id="317" r:id="rId32"/>
    <p:sldId id="318" r:id="rId33"/>
    <p:sldId id="268" r:id="rId34"/>
    <p:sldId id="336" r:id="rId35"/>
    <p:sldId id="319" r:id="rId36"/>
    <p:sldId id="305" r:id="rId37"/>
    <p:sldId id="331" r:id="rId38"/>
    <p:sldId id="310" r:id="rId39"/>
    <p:sldId id="311" r:id="rId40"/>
    <p:sldId id="337" r:id="rId41"/>
    <p:sldId id="332" r:id="rId42"/>
    <p:sldId id="313" r:id="rId43"/>
    <p:sldId id="314" r:id="rId44"/>
    <p:sldId id="338" r:id="rId45"/>
    <p:sldId id="33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DrinkWizard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Overall </c:v>
                </c:pt>
                <c:pt idx="1">
                  <c:v>Power Supply</c:v>
                </c:pt>
                <c:pt idx="2">
                  <c:v>Construction</c:v>
                </c:pt>
                <c:pt idx="3">
                  <c:v>PCB</c:v>
                </c:pt>
                <c:pt idx="4">
                  <c:v>Software</c:v>
                </c:pt>
                <c:pt idx="5">
                  <c:v>Research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30</c:v>
                </c:pt>
                <c:pt idx="4">
                  <c:v>80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2-4090-BF28-A0398EC8F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7470880"/>
        <c:axId val="437471272"/>
        <c:axId val="0"/>
      </c:bar3DChart>
      <c:catAx>
        <c:axId val="437470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37471272"/>
        <c:crosses val="autoZero"/>
        <c:auto val="1"/>
        <c:lblAlgn val="ctr"/>
        <c:lblOffset val="100"/>
        <c:noMultiLvlLbl val="0"/>
      </c:catAx>
      <c:valAx>
        <c:axId val="437471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747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8D2FB-111F-473E-BEC7-E73D62C3BC96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7DA2C-E0A1-4BDC-9190-349BF60B6C4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43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E6F36-DC9A-417C-8BFE-8DC23717B91F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512E0-0E47-4ABA-A8C2-C604A98F4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84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7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4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43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4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8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7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9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8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9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1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80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73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35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5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3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7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1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97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6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7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1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07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1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2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89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14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0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98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96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4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8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B967-3D0D-4006-8B2D-5F2AD51397FD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0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FF5-2F27-4E26-AE53-9B7ACE7A9C29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680-C1F6-463C-AB7B-AD2C45413160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708D-7608-4113-A855-E0406C444059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355E-06DC-41C2-8D95-8AA6F2C31FA6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E5B7-084B-4EB0-B756-0CF223539102}" type="datetime1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DEE6-E428-401A-AB32-8F0971A8154D}" type="datetime1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DBA0-0354-447A-9315-0604DA3B97EC}" type="datetime1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2BB8-80B7-4E3F-A9F4-136E847BC236}" type="datetime1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5F8B-74DA-4B69-8E4F-441651E6ED15}" type="datetime1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8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F79F-0B33-43FC-9DAC-232BF52EDDF9}" type="datetime1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CD13-1BCE-4735-AA31-0DB1169748B9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62" y="887505"/>
            <a:ext cx="4176074" cy="5197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473" y="2573253"/>
            <a:ext cx="4815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4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Mike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Amaral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B.S.E.E.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John Brushwood, B.S.E.E.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Reginald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Fergerson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B.S.Cp.E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Zachary Kirby,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B.S.Cp.E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1337635"/>
            <a:ext cx="9151915" cy="5167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7043" y="321972"/>
            <a:ext cx="5434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Liquid Level PCB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435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57200"/>
            <a:ext cx="7543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LCD Display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Take  RS232 serial data from the MSP430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Display an ASCII string of characters on the screen for the user to see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Must be able to operate on a voltage currently available from our power supply circuit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Should be ideally able to display 4 lines of text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3276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3429000"/>
            <a:ext cx="2695575" cy="131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124200"/>
            <a:ext cx="2514600" cy="154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19400" y="51054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Specs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SPI Interface,RS232, I2C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5.0V supply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Yellow Green LED backlight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-20C to 70C operating temperature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$50.26 Each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867694" y="4152106"/>
            <a:ext cx="12954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746766" y="39682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2.48”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67000" y="4876800"/>
            <a:ext cx="27432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6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5.12”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29400" y="4800600"/>
            <a:ext cx="25146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1400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3.86”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714206" y="3886200"/>
            <a:ext cx="1524794" cy="79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5709166" y="36634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2.37”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200" y="51054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Specs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Single Input pin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5.0V supply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Adjustable Contrast Knob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-20C to 70C operating temperature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$42.99 Each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7050" y="31827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</a:t>
            </a:r>
            <a:r>
              <a:rPr lang="en-US" sz="1000" dirty="0" err="1" smtClean="0"/>
              <a:t>Crystalfontz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96200" y="28779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Parallax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05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0983" y="2792501"/>
            <a:ext cx="309314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>
            <a:off x="814853" y="3692177"/>
            <a:ext cx="18288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81653" y="4758977"/>
            <a:ext cx="29718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961419" y="34694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2.36”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053" y="498757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3.85”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1828800"/>
            <a:ext cx="545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 Haven 4x20 LCD Serial Display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1442" y="1240712"/>
            <a:ext cx="4090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Specs</a:t>
            </a:r>
            <a:r>
              <a:rPr lang="en-US" sz="28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RS-232(TTL), SPI, I2C Interface Compatible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5.0V Power Supply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5x8 pixels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Side White LED Backlight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Wide Temperature range </a:t>
            </a:r>
            <a:endParaRPr lang="en-US" sz="2400" dirty="0" smtClean="0"/>
          </a:p>
          <a:p>
            <a:r>
              <a:rPr lang="en-US" sz="2400" dirty="0" smtClean="0"/>
              <a:t>(-</a:t>
            </a:r>
            <a:r>
              <a:rPr lang="en-US" sz="2400" dirty="0"/>
              <a:t>20C to +70C)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6 O’clock Viewing Angle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$22.70 for a single display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019805" y="289411"/>
            <a:ext cx="2894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LCD Display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7053" y="2427654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New Haven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23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276601" y="152400"/>
            <a:ext cx="5867400" cy="6705600"/>
            <a:chOff x="1752601" y="152400"/>
            <a:chExt cx="5867400" cy="6705600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6162946" y="4154351"/>
              <a:ext cx="1317133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00" b="1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Power Line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0" name="AutoShape 4"/>
            <p:cNvCxnSpPr>
              <a:cxnSpLocks noChangeShapeType="1"/>
            </p:cNvCxnSpPr>
            <p:nvPr/>
          </p:nvCxnSpPr>
          <p:spPr bwMode="auto">
            <a:xfrm>
              <a:off x="3440994" y="1117050"/>
              <a:ext cx="0" cy="398755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>
              <a:off x="4353286" y="633160"/>
              <a:ext cx="2005550" cy="779357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 rot="5400000">
              <a:off x="2131533" y="690783"/>
              <a:ext cx="882645" cy="76677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 rot="5400000">
              <a:off x="3173697" y="2224425"/>
              <a:ext cx="53459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>
              <a:off x="2189158" y="1957128"/>
              <a:ext cx="923486" cy="722392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rot="10800000">
              <a:off x="3802926" y="2679520"/>
              <a:ext cx="191226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2189158" y="2679520"/>
              <a:ext cx="923486" cy="779357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 flipV="1">
              <a:off x="3802926" y="2820367"/>
              <a:ext cx="1912269" cy="544611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8" name="AutoShape 12"/>
            <p:cNvCxnSpPr>
              <a:cxnSpLocks noChangeShapeType="1"/>
            </p:cNvCxnSpPr>
            <p:nvPr/>
          </p:nvCxnSpPr>
          <p:spPr bwMode="auto">
            <a:xfrm>
              <a:off x="2189158" y="3458877"/>
              <a:ext cx="923486" cy="798137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9" name="AutoShape 13"/>
            <p:cNvCxnSpPr>
              <a:cxnSpLocks noChangeShapeType="1"/>
            </p:cNvCxnSpPr>
            <p:nvPr/>
          </p:nvCxnSpPr>
          <p:spPr bwMode="auto">
            <a:xfrm flipV="1">
              <a:off x="3802926" y="2970605"/>
              <a:ext cx="1912269" cy="1286409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0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1941968" y="4504204"/>
              <a:ext cx="1417866" cy="923486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1" name="AutoShape 15"/>
            <p:cNvCxnSpPr>
              <a:cxnSpLocks noChangeShapeType="1"/>
            </p:cNvCxnSpPr>
            <p:nvPr/>
          </p:nvCxnSpPr>
          <p:spPr bwMode="auto">
            <a:xfrm>
              <a:off x="2189158" y="5674880"/>
              <a:ext cx="923486" cy="87325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2" name="AutoShape 16"/>
            <p:cNvCxnSpPr>
              <a:cxnSpLocks noChangeShapeType="1"/>
            </p:cNvCxnSpPr>
            <p:nvPr/>
          </p:nvCxnSpPr>
          <p:spPr bwMode="auto">
            <a:xfrm rot="5400000">
              <a:off x="5922676" y="2094109"/>
              <a:ext cx="825680" cy="345141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3" name="AutoShape 17"/>
            <p:cNvCxnSpPr>
              <a:cxnSpLocks noChangeShapeType="1"/>
            </p:cNvCxnSpPr>
            <p:nvPr/>
          </p:nvCxnSpPr>
          <p:spPr bwMode="auto">
            <a:xfrm rot="5400000">
              <a:off x="5626583" y="3215882"/>
              <a:ext cx="1417866" cy="345141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4" name="AutoShape 18"/>
            <p:cNvCxnSpPr>
              <a:cxnSpLocks noChangeShapeType="1"/>
            </p:cNvCxnSpPr>
            <p:nvPr/>
          </p:nvCxnSpPr>
          <p:spPr bwMode="auto">
            <a:xfrm rot="10800000" flipV="1">
              <a:off x="3802926" y="4191285"/>
              <a:ext cx="1912269" cy="1530544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 flipV="1">
              <a:off x="3802926" y="4501149"/>
              <a:ext cx="2126816" cy="2046986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6" name="AutoShape 20"/>
            <p:cNvCxnSpPr>
              <a:cxnSpLocks noChangeShapeType="1"/>
            </p:cNvCxnSpPr>
            <p:nvPr/>
          </p:nvCxnSpPr>
          <p:spPr bwMode="auto">
            <a:xfrm flipV="1">
              <a:off x="3440994" y="4426031"/>
              <a:ext cx="622" cy="30986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117" name="AutoShape 21"/>
            <p:cNvSpPr>
              <a:spLocks noChangeArrowheads="1"/>
            </p:cNvSpPr>
            <p:nvPr/>
          </p:nvSpPr>
          <p:spPr bwMode="auto">
            <a:xfrm>
              <a:off x="5715195" y="2332096"/>
              <a:ext cx="447751" cy="89203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>
              <a:off x="5715195" y="3609114"/>
              <a:ext cx="447751" cy="89203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3112644" y="2491723"/>
              <a:ext cx="690282" cy="478882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AutoShape 24"/>
            <p:cNvSpPr>
              <a:spLocks noChangeArrowheads="1"/>
            </p:cNvSpPr>
            <p:nvPr/>
          </p:nvSpPr>
          <p:spPr bwMode="auto">
            <a:xfrm>
              <a:off x="3112644" y="3242910"/>
              <a:ext cx="690282" cy="42254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AutoShape 25"/>
            <p:cNvSpPr>
              <a:spLocks noChangeArrowheads="1"/>
            </p:cNvSpPr>
            <p:nvPr/>
          </p:nvSpPr>
          <p:spPr bwMode="auto">
            <a:xfrm>
              <a:off x="3112644" y="4003488"/>
              <a:ext cx="774236" cy="422543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3112644" y="5496473"/>
              <a:ext cx="690282" cy="42254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AutoShape 27"/>
            <p:cNvSpPr>
              <a:spLocks noChangeArrowheads="1"/>
            </p:cNvSpPr>
            <p:nvPr/>
          </p:nvSpPr>
          <p:spPr bwMode="auto">
            <a:xfrm>
              <a:off x="3112644" y="6275830"/>
              <a:ext cx="1044752" cy="42254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AutoShape 28"/>
            <p:cNvSpPr>
              <a:spLocks noChangeArrowheads="1"/>
            </p:cNvSpPr>
            <p:nvPr/>
          </p:nvSpPr>
          <p:spPr bwMode="auto">
            <a:xfrm>
              <a:off x="3019362" y="4782845"/>
              <a:ext cx="867517" cy="497662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1909314" y="1515805"/>
              <a:ext cx="531704" cy="44132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AutoShape 30"/>
            <p:cNvSpPr>
              <a:spLocks noChangeArrowheads="1"/>
            </p:cNvSpPr>
            <p:nvPr/>
          </p:nvSpPr>
          <p:spPr bwMode="auto">
            <a:xfrm>
              <a:off x="2955931" y="152400"/>
              <a:ext cx="1350715" cy="96465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>
              <a:off x="3196597" y="1515805"/>
              <a:ext cx="531704" cy="44132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6078992" y="1412517"/>
              <a:ext cx="531704" cy="44132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 flipH="1">
              <a:off x="3886879" y="5045760"/>
              <a:ext cx="46640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06646" y="4923692"/>
              <a:ext cx="792892" cy="244136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2955931" y="365862"/>
              <a:ext cx="1350715" cy="75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Power Supply Circuit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1752601" y="1610330"/>
              <a:ext cx="828339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5V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Text Box 37"/>
            <p:cNvSpPr txBox="1">
              <a:spLocks noChangeArrowheads="1"/>
            </p:cNvSpPr>
            <p:nvPr/>
          </p:nvSpPr>
          <p:spPr bwMode="auto">
            <a:xfrm>
              <a:off x="3019362" y="1610330"/>
              <a:ext cx="828339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12V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Text Box 38"/>
            <p:cNvSpPr txBox="1">
              <a:spLocks noChangeArrowheads="1"/>
            </p:cNvSpPr>
            <p:nvPr/>
          </p:nvSpPr>
          <p:spPr bwMode="auto">
            <a:xfrm>
              <a:off x="5929742" y="1507041"/>
              <a:ext cx="828339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3.3V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3019362" y="2491723"/>
              <a:ext cx="828339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Pump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Circuit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Text Box 40"/>
            <p:cNvSpPr txBox="1">
              <a:spLocks noChangeArrowheads="1"/>
            </p:cNvSpPr>
            <p:nvPr/>
          </p:nvSpPr>
          <p:spPr bwMode="auto">
            <a:xfrm>
              <a:off x="3019362" y="3224131"/>
              <a:ext cx="867517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Cup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Sensors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7" name="Text Box 41"/>
            <p:cNvSpPr txBox="1">
              <a:spLocks noChangeArrowheads="1"/>
            </p:cNvSpPr>
            <p:nvPr/>
          </p:nvSpPr>
          <p:spPr bwMode="auto">
            <a:xfrm>
              <a:off x="3058541" y="4050437"/>
              <a:ext cx="884308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Bluetooth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3019362" y="4782845"/>
              <a:ext cx="867517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Android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Tablet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9" name="Text Box 43"/>
            <p:cNvSpPr txBox="1">
              <a:spLocks noChangeArrowheads="1"/>
            </p:cNvSpPr>
            <p:nvPr/>
          </p:nvSpPr>
          <p:spPr bwMode="auto">
            <a:xfrm>
              <a:off x="4213364" y="4923692"/>
              <a:ext cx="960798" cy="44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Breathalyzer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0" name="Text Box 44"/>
            <p:cNvSpPr txBox="1">
              <a:spLocks noChangeArrowheads="1"/>
            </p:cNvSpPr>
            <p:nvPr/>
          </p:nvSpPr>
          <p:spPr bwMode="auto">
            <a:xfrm>
              <a:off x="3058541" y="5487083"/>
              <a:ext cx="828339" cy="60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LCD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Display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3112644" y="6275830"/>
              <a:ext cx="1042886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Liquid Level Circuit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5530498" y="2491723"/>
              <a:ext cx="828339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MCU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A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Text Box 47"/>
            <p:cNvSpPr txBox="1">
              <a:spLocks noChangeArrowheads="1"/>
            </p:cNvSpPr>
            <p:nvPr/>
          </p:nvSpPr>
          <p:spPr bwMode="auto">
            <a:xfrm>
              <a:off x="5530498" y="3853250"/>
              <a:ext cx="828339" cy="53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MCU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B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AutoShape 48"/>
            <p:cNvSpPr>
              <a:spLocks noChangeArrowheads="1"/>
            </p:cNvSpPr>
            <p:nvPr/>
          </p:nvSpPr>
          <p:spPr bwMode="auto">
            <a:xfrm>
              <a:off x="6375627" y="5280506"/>
              <a:ext cx="940277" cy="34492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AutoShape 49"/>
            <p:cNvSpPr>
              <a:spLocks noChangeArrowheads="1"/>
            </p:cNvSpPr>
            <p:nvPr/>
          </p:nvSpPr>
          <p:spPr bwMode="auto">
            <a:xfrm>
              <a:off x="6396149" y="6238270"/>
              <a:ext cx="940277" cy="3098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AutoShape 50"/>
            <p:cNvSpPr>
              <a:spLocks noChangeArrowheads="1"/>
            </p:cNvSpPr>
            <p:nvPr/>
          </p:nvSpPr>
          <p:spPr bwMode="auto">
            <a:xfrm>
              <a:off x="6396149" y="5778168"/>
              <a:ext cx="940277" cy="30986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" name="AutoShape 51"/>
            <p:cNvSpPr>
              <a:spLocks noChangeArrowheads="1"/>
            </p:cNvSpPr>
            <p:nvPr/>
          </p:nvSpPr>
          <p:spPr bwMode="auto">
            <a:xfrm>
              <a:off x="6375627" y="4782845"/>
              <a:ext cx="940277" cy="30986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Text Box 52"/>
            <p:cNvSpPr txBox="1">
              <a:spLocks noChangeArrowheads="1"/>
            </p:cNvSpPr>
            <p:nvPr/>
          </p:nvSpPr>
          <p:spPr bwMode="auto">
            <a:xfrm>
              <a:off x="6396149" y="5778168"/>
              <a:ext cx="919755" cy="413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MCUs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6323390" y="5315562"/>
              <a:ext cx="1033558" cy="406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Power Delivery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Text Box 54"/>
            <p:cNvSpPr txBox="1">
              <a:spLocks noChangeArrowheads="1"/>
            </p:cNvSpPr>
            <p:nvPr/>
          </p:nvSpPr>
          <p:spPr bwMode="auto">
            <a:xfrm>
              <a:off x="6302868" y="4829794"/>
              <a:ext cx="1054080" cy="35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Communication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Text Box 55"/>
            <p:cNvSpPr txBox="1">
              <a:spLocks noChangeArrowheads="1"/>
            </p:cNvSpPr>
            <p:nvPr/>
          </p:nvSpPr>
          <p:spPr bwMode="auto">
            <a:xfrm>
              <a:off x="6162946" y="4388471"/>
              <a:ext cx="1317133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00" b="1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Control Line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Text Box 56"/>
            <p:cNvSpPr txBox="1">
              <a:spLocks noChangeArrowheads="1"/>
            </p:cNvSpPr>
            <p:nvPr/>
          </p:nvSpPr>
          <p:spPr bwMode="auto">
            <a:xfrm>
              <a:off x="6416671" y="6238270"/>
              <a:ext cx="919755" cy="384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I/Os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53" name="AutoShape 57"/>
            <p:cNvCxnSpPr>
              <a:cxnSpLocks noChangeShapeType="1"/>
            </p:cNvCxnSpPr>
            <p:nvPr/>
          </p:nvCxnSpPr>
          <p:spPr bwMode="auto">
            <a:xfrm>
              <a:off x="6416671" y="4632607"/>
              <a:ext cx="91975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54" name="AutoShape 58"/>
            <p:cNvCxnSpPr>
              <a:cxnSpLocks noChangeShapeType="1"/>
            </p:cNvCxnSpPr>
            <p:nvPr/>
          </p:nvCxnSpPr>
          <p:spPr bwMode="auto">
            <a:xfrm>
              <a:off x="6416671" y="4388471"/>
              <a:ext cx="940277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4155" name="AutoShape 59"/>
            <p:cNvCxnSpPr>
              <a:cxnSpLocks noChangeShapeType="1"/>
            </p:cNvCxnSpPr>
            <p:nvPr/>
          </p:nvCxnSpPr>
          <p:spPr bwMode="auto">
            <a:xfrm>
              <a:off x="6675371" y="4097386"/>
              <a:ext cx="640532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156" name="Text Box 60"/>
            <p:cNvSpPr txBox="1">
              <a:spLocks noChangeArrowheads="1"/>
            </p:cNvSpPr>
            <p:nvPr/>
          </p:nvSpPr>
          <p:spPr bwMode="auto">
            <a:xfrm>
              <a:off x="6302868" y="3844486"/>
              <a:ext cx="1317133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00" b="1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Bluetooth Link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715000" y="4724400"/>
            <a:ext cx="990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457200"/>
            <a:ext cx="58369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Breathalyzer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Plugs directly into a USB port on the Android Tablet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Powered completely by the USB port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Allows multiple tests to be submitted by many users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Sends a logic level signal to the Tablet to disable or caution the user from ordering another drink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2971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Micro4you Studio MQ-3 Ethanol Sensor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962401"/>
            <a:ext cx="2438400" cy="237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24600" y="3505200"/>
            <a:ext cx="327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Specs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5V Circuit and Heating Voltage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0.05mg/L to 10mg/L range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Operating Range of 20C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Key Features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Highly sensitive to Ethanol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Analog and Digital Outputs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Adjustable Threshold Digital Output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32760" y="3810000"/>
            <a:ext cx="2057400" cy="1524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6160" y="352448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1.57”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099073" y="4685506"/>
            <a:ext cx="12954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2051566" y="4501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0.79”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0460" y="6409024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Micro4you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88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6305724" y="2177236"/>
            <a:ext cx="1198805" cy="2292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811"/>
            <a:ext cx="9144000" cy="951136"/>
          </a:xfrm>
        </p:spPr>
        <p:txBody>
          <a:bodyPr/>
          <a:lstStyle/>
          <a:p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32328"/>
              </p:ext>
            </p:extLst>
          </p:nvPr>
        </p:nvGraphicFramePr>
        <p:xfrm>
          <a:off x="695460" y="1068946"/>
          <a:ext cx="10586435" cy="554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5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6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Texas Instruments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MSP430G2553IN20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Atmel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Atmega16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Microchip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Pic24FJ16MC101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Operating Voltage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 – 3.6 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 – 5.5 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3.0 – 3.6 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 Draw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230 µA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 mA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mA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I/O Pins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Flash Memory (KB)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RAM (B)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Architecture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16-bit RISC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8-bit RISC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16-bit RISC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14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General Purpose Registers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Operating Temperature (C)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-40 to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-55 to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-40 to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 Voltage at I/O pin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Vcc – 0.3 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5.6 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 Clock Rate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 MHz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 MHz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 MHz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Socket Type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PDIP,QFN, TSSOP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PDIP, TQFP, QFN, MLF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PDIP, SOIC, SSOP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Pin Count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Price Per Unit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$2.50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36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38" y="256063"/>
            <a:ext cx="3939362" cy="62743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Microcontroller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87" y="1031469"/>
            <a:ext cx="6246002" cy="24779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MSP430G2553 was chosen because we are familiar with it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inexpensive and all of us already own the Launchpad to upload the software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bit RISC CPU for easier coding, only 27 core instructions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 pin PDIP package for easy removal from the PCB and easier soldering using a DIP socket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82740" y="5110688"/>
            <a:ext cx="2371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 Courtesy of Texas Instruments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04646"/>
              </p:ext>
            </p:extLst>
          </p:nvPr>
        </p:nvGraphicFramePr>
        <p:xfrm>
          <a:off x="1292795" y="3758114"/>
          <a:ext cx="443259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Manufacturer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Texas Instruments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Part Number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MSP430G2553IN20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Operating voltage (</a:t>
                      </a:r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Vcc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1.8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– 3.6 Volts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Max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Voltage at I/O pin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Vcc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 – 0.3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Volts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I/O Pins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Price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$2.80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Dimensions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 mm x 1 mm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013" y="569779"/>
            <a:ext cx="3419475" cy="4486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71508" y="3026232"/>
            <a:ext cx="1336506" cy="7040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13" y="576268"/>
            <a:ext cx="3339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cs typeface="Arial" panose="020B0604020202020204" pitchFamily="34" charset="0"/>
              </a:rPr>
              <a:t>Cup Sensors</a:t>
            </a:r>
            <a:endParaRPr lang="en-US" sz="44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13" y="1472842"/>
            <a:ext cx="639079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Needed to prevent a possible catastrophic failure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 the presence of a standard uniform cup that is used with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DrinkWizard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 the level of the liquid that has been dispensed into the standard DrinkWizard cup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Prevents dispensing of a liquid into a cup that has already been filled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prevents dispensing of liquid when a cup is not present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consist of three ultrasonic sensors to detect the x, y and  z – axis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a 5 volt power supply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Output voltage must be reduced when using the MSP430G2553 microcontroller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http://www.ezdenki.com/graphics/hc-sr04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62" y="576268"/>
            <a:ext cx="3485929" cy="21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31024"/>
              </p:ext>
            </p:extLst>
          </p:nvPr>
        </p:nvGraphicFramePr>
        <p:xfrm>
          <a:off x="8099762" y="2766245"/>
          <a:ext cx="348592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1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17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Manufacturer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MicroPic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Part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HC-SR04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Volts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Level:   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Volts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Volts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cm – 4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230" y="2540339"/>
            <a:ext cx="1746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MicroPic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261498" y="446567"/>
            <a:ext cx="3136604" cy="106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17423" y="87868"/>
            <a:ext cx="85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mm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695814" y="786809"/>
            <a:ext cx="0" cy="136096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11433913" y="1192113"/>
            <a:ext cx="8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Group Members 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 descr="Mike Profile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5" y="1475154"/>
            <a:ext cx="2044700" cy="3035300"/>
          </a:xfrm>
          <a:prstGeom prst="rect">
            <a:avLst/>
          </a:prstGeom>
        </p:spPr>
      </p:pic>
      <p:pic>
        <p:nvPicPr>
          <p:cNvPr id="8" name="Picture 7" descr="zak profile 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01" y="1476132"/>
            <a:ext cx="2378613" cy="3056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385" y="4806461"/>
            <a:ext cx="227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Michael </a:t>
            </a:r>
            <a:r>
              <a:rPr lang="en-US" b="1" dirty="0" err="1" smtClean="0"/>
              <a:t>Amaral</a:t>
            </a:r>
            <a:r>
              <a:rPr lang="en-US" b="1" dirty="0" smtClean="0"/>
              <a:t>, BSEE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36462" y="4806461"/>
            <a:ext cx="235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John Brushwood, BSEE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339385" y="4806462"/>
            <a:ext cx="219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Zachary Kirby, </a:t>
            </a:r>
            <a:r>
              <a:rPr lang="en-US" b="1" dirty="0" err="1" smtClean="0"/>
              <a:t>BSCpE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0208" r="22215" b="32084"/>
          <a:stretch/>
        </p:blipFill>
        <p:spPr>
          <a:xfrm>
            <a:off x="3480542" y="1475154"/>
            <a:ext cx="2411741" cy="306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95" y="1475154"/>
            <a:ext cx="2334278" cy="3112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4711" y="4806461"/>
            <a:ext cx="269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Reginald </a:t>
            </a:r>
            <a:r>
              <a:rPr lang="en-US" b="1" dirty="0" err="1" smtClean="0"/>
              <a:t>Fergerson</a:t>
            </a:r>
            <a:r>
              <a:rPr lang="en-US" b="1" dirty="0" smtClean="0"/>
              <a:t>, </a:t>
            </a:r>
            <a:r>
              <a:rPr lang="en-US" b="1" dirty="0" err="1" smtClean="0"/>
              <a:t>BSCpE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96" y="5449332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579708" y="2346790"/>
            <a:ext cx="1428306" cy="7120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67896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Pump Controller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391940" cy="435133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turn individual pumps off and 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currently consists of a total of nine pumps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pumps for liquor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pumps for mixer liquid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Uses a MOSFET as a voltage controlled electrical switch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Also uses a MOSFET driver in order to have the MSP430G2553 control the switching of the MOSFETs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pump has its own MOSFET and MOSFET driver circuit to control the cycling off or 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is produced by the MSP430 to control the different pumps.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pump will remain on for a set amount of time depending on the amount of liquid that it must dispense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24" y="859907"/>
            <a:ext cx="4631841" cy="42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282389"/>
            <a:ext cx="7651376" cy="739588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Pump Controller Board Layout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3" y="1021977"/>
            <a:ext cx="7651376" cy="525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6282" y="1129553"/>
            <a:ext cx="3736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Sided PCB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Thicker traces to handle more current draw from the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Connectors for connecting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Pumps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Bluetooth Module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 Supply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use an IC sockets to mount IC to the board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016949" y="1129553"/>
            <a:ext cx="0" cy="491247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2140" y="6432698"/>
            <a:ext cx="7283302" cy="736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47977" y="6488668"/>
            <a:ext cx="53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7903903" y="3467070"/>
            <a:ext cx="59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9006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Pumps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420" y="1690688"/>
            <a:ext cx="5479732" cy="355944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Needs to be reliable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Relatively low maintenance compared to other pump types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 rate to fill an 8 oz. glass in less than 2.5 minutes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Repeatable accuracy to be within 10 mL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Will not touch the liquid that is to be dispensed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Peristaltic pumps will be used to meet these requirements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28" y="1690688"/>
            <a:ext cx="6047394" cy="4538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476" y="5918915"/>
            <a:ext cx="1893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Adafruit.com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81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671508" y="3719342"/>
            <a:ext cx="1428306" cy="7120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761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Wireless Communication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840665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07995"/>
              </p:ext>
            </p:extLst>
          </p:nvPr>
        </p:nvGraphicFramePr>
        <p:xfrm>
          <a:off x="34424" y="687610"/>
          <a:ext cx="12123151" cy="4695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1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26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36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Wi-Fi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Bluetooth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ZigBee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Near Field Communication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r>
                        <a:rPr lang="en-US" baseline="0" dirty="0" smtClean="0"/>
                        <a:t> meters indoors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5 -30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100+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centimeters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 of sight up to 5 meters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r>
                        <a:rPr lang="en-US" baseline="0" dirty="0" smtClean="0"/>
                        <a:t>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 Kbps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 kbps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424 kbps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 kbps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2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r>
                        <a:rPr lang="en-US" baseline="0" dirty="0" smtClean="0"/>
                        <a:t> difficulty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 difficulty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93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r>
                        <a:rPr lang="en-US" baseline="0" dirty="0" smtClean="0"/>
                        <a:t> GHz, 3.6 GHz, 5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868 MHz, 900 MHz, 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13.56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422070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Bluetooth Module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19434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Cost less than $5.00</a:t>
            </a:r>
          </a:p>
          <a:p>
            <a:r>
              <a:rPr lang="en-US" sz="2400" dirty="0" smtClean="0"/>
              <a:t>Allows wireless communication between the Android device and the DrinkWizard</a:t>
            </a:r>
          </a:p>
          <a:p>
            <a:r>
              <a:rPr lang="en-US" sz="2400" dirty="0" smtClean="0"/>
              <a:t>Easy integration into the </a:t>
            </a:r>
            <a:r>
              <a:rPr lang="en-US" sz="2400" dirty="0" err="1" smtClean="0"/>
              <a:t>DrinkWizard's</a:t>
            </a:r>
            <a:r>
              <a:rPr lang="en-US" sz="2400" dirty="0" smtClean="0"/>
              <a:t> systems</a:t>
            </a:r>
          </a:p>
          <a:p>
            <a:r>
              <a:rPr lang="en-US" sz="2400" dirty="0" smtClean="0"/>
              <a:t>Has all the components necessary already on a single board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05" y="753915"/>
            <a:ext cx="4796106" cy="542304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353800" y="935915"/>
            <a:ext cx="0" cy="41416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585064" y="839096"/>
            <a:ext cx="1678193" cy="1075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79915" y="527125"/>
            <a:ext cx="83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mm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10839219" y="3049912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Bluetooth Module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2428" y="1409399"/>
            <a:ext cx="9665257" cy="4960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4360" y="6123925"/>
            <a:ext cx="204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</a:t>
            </a:r>
            <a:r>
              <a:rPr lang="en-US" sz="1000" dirty="0" err="1" smtClean="0"/>
              <a:t>Tayda</a:t>
            </a:r>
            <a:r>
              <a:rPr lang="en-US" sz="1000" dirty="0" smtClean="0"/>
              <a:t> Electronics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85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579708" y="4450254"/>
            <a:ext cx="1428306" cy="7120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User Interface Options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26430" y="3815614"/>
          <a:ext cx="10315072" cy="14782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578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8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8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Android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Android Studio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Visual</a:t>
                      </a:r>
                      <a:r>
                        <a:rPr lang="en-US" baseline="0" dirty="0" smtClean="0"/>
                        <a:t> Studio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Objective-C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C#,</a:t>
                      </a:r>
                      <a:r>
                        <a:rPr lang="en-US" baseline="0" dirty="0" smtClean="0"/>
                        <a:t> C++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6430" y="5450305"/>
            <a:ext cx="1031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Group members already owned devices necessary to develop for each platform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6430" y="1636295"/>
            <a:ext cx="9926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Main requirement was portability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Considered creation of custom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Compared Android, iOS, and Windows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Android platform chosen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98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Why a Drink Vending Machine?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Become the hero of a tailgate party or backyard </a:t>
            </a:r>
            <a:r>
              <a:rPr lang="en-US" dirty="0"/>
              <a:t>B</a:t>
            </a:r>
            <a:r>
              <a:rPr lang="en-US" dirty="0" smtClean="0"/>
              <a:t>ar-B-</a:t>
            </a:r>
            <a:r>
              <a:rPr lang="en-US" dirty="0"/>
              <a:t>Q</a:t>
            </a:r>
            <a:r>
              <a:rPr lang="en-US" dirty="0" smtClean="0"/>
              <a:t>ue. </a:t>
            </a:r>
          </a:p>
          <a:p>
            <a:r>
              <a:rPr lang="en-US" dirty="0" smtClean="0"/>
              <a:t>We want </a:t>
            </a:r>
            <a:r>
              <a:rPr lang="en-US" dirty="0"/>
              <a:t>to be millionaires. </a:t>
            </a:r>
          </a:p>
          <a:p>
            <a:pPr lvl="1"/>
            <a:r>
              <a:rPr lang="en-US" dirty="0"/>
              <a:t>Top 10 percent of American drinkers, 24 million of them, drink 74 drinks per week. **</a:t>
            </a:r>
          </a:p>
          <a:p>
            <a:pPr lvl="1"/>
            <a:r>
              <a:rPr lang="en-US" dirty="0"/>
              <a:t>24 million </a:t>
            </a:r>
            <a:r>
              <a:rPr lang="en-US" dirty="0" smtClean="0"/>
              <a:t>x 0.5 </a:t>
            </a:r>
            <a:r>
              <a:rPr lang="en-US" dirty="0"/>
              <a:t>percent market capture = 120,000 customers</a:t>
            </a:r>
          </a:p>
          <a:p>
            <a:pPr lvl="1"/>
            <a:r>
              <a:rPr lang="en-US" dirty="0"/>
              <a:t>If we sell each unit for $1,000 </a:t>
            </a:r>
            <a:r>
              <a:rPr lang="en-US" dirty="0" smtClean="0"/>
              <a:t>that equals $</a:t>
            </a:r>
            <a:r>
              <a:rPr lang="en-US" dirty="0"/>
              <a:t>120,000,000 in sales. This = $$$$</a:t>
            </a:r>
          </a:p>
          <a:p>
            <a:r>
              <a:rPr lang="en-US" b="1" dirty="0" smtClean="0"/>
              <a:t>We want to graduate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7077" y="6506308"/>
            <a:ext cx="680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**Statistics are taken from The Washington Post, </a:t>
            </a:r>
            <a:r>
              <a:rPr lang="en-US" dirty="0" err="1" smtClean="0"/>
              <a:t>washingtonpost.com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Android Application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sent between the Android device and the mixer</a:t>
            </a:r>
          </a:p>
          <a:p>
            <a:r>
              <a:rPr lang="en-US" dirty="0" smtClean="0"/>
              <a:t>Bluetooth communication with Android application</a:t>
            </a:r>
          </a:p>
          <a:p>
            <a:r>
              <a:rPr lang="en-US" dirty="0" smtClean="0"/>
              <a:t>Application handles user interaction with the mixer:</a:t>
            </a:r>
          </a:p>
          <a:p>
            <a:pPr lvl="1"/>
            <a:r>
              <a:rPr lang="en-US" dirty="0" smtClean="0"/>
              <a:t>Handles administrative connection content</a:t>
            </a:r>
          </a:p>
          <a:p>
            <a:pPr lvl="1"/>
            <a:r>
              <a:rPr lang="en-US" dirty="0" smtClean="0"/>
              <a:t>Establishes Bluetooth connection with the mixer</a:t>
            </a:r>
          </a:p>
          <a:p>
            <a:pPr lvl="1"/>
            <a:r>
              <a:rPr lang="en-US" dirty="0" smtClean="0"/>
              <a:t>Sends and receives drink information</a:t>
            </a:r>
          </a:p>
          <a:p>
            <a:pPr lvl="1"/>
            <a:r>
              <a:rPr lang="en-US" dirty="0" smtClean="0"/>
              <a:t>Presents options to user</a:t>
            </a:r>
          </a:p>
          <a:p>
            <a:pPr lvl="1"/>
            <a:r>
              <a:rPr lang="en-US" dirty="0" smtClean="0"/>
              <a:t>Details specific ingredients in each drink</a:t>
            </a:r>
          </a:p>
          <a:p>
            <a:pPr lvl="1"/>
            <a:r>
              <a:rPr lang="en-US" dirty="0" smtClean="0"/>
              <a:t>Creates and stores custom drinks made by the user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863" y="2009274"/>
            <a:ext cx="2116679" cy="3762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75833" y="5767001"/>
            <a:ext cx="1852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Drink Wizard splash screen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25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Application Requirements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Bluetooth-enabled Android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Minimum SDK Version: Android 4.2 (Jelly Bean) – API 17</a:t>
            </a:r>
          </a:p>
          <a:p>
            <a:pPr lvl="1"/>
            <a:r>
              <a:rPr lang="en-US" dirty="0" smtClean="0"/>
              <a:t>Compatible with 53.2% of devices registered with Google Play Store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25 MB of storage space</a:t>
            </a:r>
          </a:p>
          <a:p>
            <a:pPr lvl="1"/>
            <a:r>
              <a:rPr lang="en-US" dirty="0" smtClean="0"/>
              <a:t>Current version is mostly functional and less than 4 MB</a:t>
            </a:r>
          </a:p>
          <a:p>
            <a:pPr lvl="1"/>
            <a:r>
              <a:rPr lang="en-US" dirty="0" smtClean="0"/>
              <a:t>Only breathalyzer remains unimplemented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Full size USB port for breathalyzer (optional)</a:t>
            </a:r>
          </a:p>
          <a:p>
            <a:pPr lvl="1"/>
            <a:r>
              <a:rPr lang="en-US" dirty="0" smtClean="0"/>
              <a:t>Application will run on devices without a full size USB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57" y="305296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Application Structure – Activities</a:t>
            </a:r>
            <a:endParaRPr lang="en-US" b="1" dirty="0">
              <a:latin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07280" y="2322054"/>
            <a:ext cx="2280355" cy="3865984"/>
            <a:chOff x="6242755" y="1931243"/>
            <a:chExt cx="2280355" cy="3865984"/>
          </a:xfrm>
        </p:grpSpPr>
        <p:grpSp>
          <p:nvGrpSpPr>
            <p:cNvPr id="6" name="Group 5"/>
            <p:cNvGrpSpPr/>
            <p:nvPr/>
          </p:nvGrpSpPr>
          <p:grpSpPr>
            <a:xfrm>
              <a:off x="6242755" y="1931243"/>
              <a:ext cx="2280355" cy="767644"/>
              <a:chOff x="6637867" y="2144889"/>
              <a:chExt cx="2280355" cy="76764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637867" y="2144889"/>
                <a:ext cx="2077155" cy="7676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999111" y="2329555"/>
                <a:ext cx="1919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Main Activity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242755" y="3453643"/>
              <a:ext cx="2280355" cy="767644"/>
              <a:chOff x="6637867" y="2144889"/>
              <a:chExt cx="2280355" cy="76764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637867" y="2144889"/>
                <a:ext cx="2077155" cy="7676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99111" y="2329555"/>
                <a:ext cx="1919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Order Activity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42755" y="5029583"/>
              <a:ext cx="2280355" cy="767644"/>
              <a:chOff x="6637867" y="2144889"/>
              <a:chExt cx="2280355" cy="76764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637867" y="2144889"/>
                <a:ext cx="2077155" cy="7676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16890" y="2349860"/>
                <a:ext cx="22013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Custom Drink Activity</a:t>
                </a:r>
                <a:endParaRPr lang="en-US" sz="1600" dirty="0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>
              <a:off x="6437892" y="4152900"/>
              <a:ext cx="0" cy="96180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437892" y="2620952"/>
              <a:ext cx="0" cy="93504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8142867" y="2620954"/>
              <a:ext cx="0" cy="93504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117094" y="4152900"/>
              <a:ext cx="0" cy="96180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-266700" y="1806299"/>
            <a:ext cx="347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Bluetooth actions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Order Activity</a:t>
            </a:r>
          </a:p>
          <a:p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039762" y="2100649"/>
            <a:ext cx="1735438" cy="4195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-266700" y="2857772"/>
            <a:ext cx="420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Create preset drink list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Set listeners for each drink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Add drinks to </a:t>
            </a:r>
            <a:r>
              <a:rPr lang="en-US" dirty="0" smtClean="0"/>
              <a:t>SQLite </a:t>
            </a:r>
            <a:r>
              <a:rPr lang="en-US" dirty="0"/>
              <a:t>database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Remove drinks from </a:t>
            </a:r>
            <a:r>
              <a:rPr lang="en-US" dirty="0" smtClean="0"/>
              <a:t>database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Send drink order to mixer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3937000" y="3946811"/>
            <a:ext cx="838200" cy="2669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-266701" y="5097228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Display UI for creating a drink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Capture data for the custom </a:t>
            </a:r>
            <a:r>
              <a:rPr lang="en-US" dirty="0" smtClean="0"/>
              <a:t>drink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263081" y="5505514"/>
            <a:ext cx="559282" cy="2201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39263" y="4881784"/>
            <a:ext cx="3669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Paired List Activity – Shows paired devices</a:t>
            </a:r>
          </a:p>
        </p:txBody>
      </p:sp>
      <p:cxnSp>
        <p:nvCxnSpPr>
          <p:cNvPr id="28" name="Straight Arrow Connector 27"/>
          <p:cNvCxnSpPr>
            <a:stCxn id="5" idx="3"/>
          </p:cNvCxnSpPr>
          <p:nvPr/>
        </p:nvCxnSpPr>
        <p:spPr>
          <a:xfrm>
            <a:off x="7187635" y="2691386"/>
            <a:ext cx="1160997" cy="1664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06350" y="2266374"/>
            <a:ext cx="171573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User </a:t>
            </a:r>
            <a:r>
              <a:rPr lang="en-US" smtClean="0"/>
              <a:t>Interface</a:t>
            </a:r>
            <a:endParaRPr lang="en-US" dirty="0"/>
          </a:p>
        </p:txBody>
      </p:sp>
      <p:pic>
        <p:nvPicPr>
          <p:cNvPr id="3" name="Picture 6" descr="IMG_20150731_070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138" y="1590675"/>
            <a:ext cx="3544708" cy="22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Bluetooth Connectivity Class Diagram</a:t>
            </a:r>
            <a:endParaRPr lang="en-US" b="1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228475"/>
            <a:ext cx="3958606" cy="5244796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59" y="1228475"/>
            <a:ext cx="5624289" cy="5244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/>
              </a:rPr>
              <a:t>Order Classes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 charset="0"/>
              </a:rPr>
              <a:t>Order Activity - handles ordering</a:t>
            </a:r>
            <a:endParaRPr lang="en-US" dirty="0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Drink List - holds instance of drink list</a:t>
            </a:r>
            <a:endParaRPr lang="en-US" dirty="0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Drink - getters and setters</a:t>
            </a:r>
            <a:endParaRPr lang="en-US" dirty="0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Send Runnable - sends data</a:t>
            </a:r>
            <a:endParaRPr lang="en-US" dirty="0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87" y="365125"/>
            <a:ext cx="4341042" cy="59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Order Class Diagram</a:t>
            </a:r>
            <a:endParaRPr lang="en-US" b="1" dirty="0">
              <a:latin typeface="+mn-lt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441767" y="3254974"/>
            <a:ext cx="552450" cy="2881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96662" y="365125"/>
            <a:ext cx="3170576" cy="60751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1998" y="1564977"/>
            <a:ext cx="848846" cy="471873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744" y="1802203"/>
            <a:ext cx="5131000" cy="42492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35" y="5348377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Custom Drink Class Diagram</a:t>
            </a:r>
            <a:endParaRPr lang="en-US" b="1" dirty="0">
              <a:latin typeface="+mn-lt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71" y="1700213"/>
            <a:ext cx="4316434" cy="4351338"/>
          </a:xfrm>
        </p:spPr>
      </p:pic>
      <p:sp>
        <p:nvSpPr>
          <p:cNvPr id="8" name="Rectangle 7"/>
          <p:cNvSpPr/>
          <p:nvPr/>
        </p:nvSpPr>
        <p:spPr>
          <a:xfrm>
            <a:off x="6258671" y="1736156"/>
            <a:ext cx="1003300" cy="4279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98128" y="1728101"/>
            <a:ext cx="495608" cy="273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82409" y="5687721"/>
            <a:ext cx="528900" cy="325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71996" y="2088402"/>
            <a:ext cx="5181600" cy="3573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875896" y="135863"/>
            <a:ext cx="7124432" cy="20582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3657600" cy="74291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Power Supply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158"/>
            <a:ext cx="10515600" cy="2958353"/>
          </a:xfrm>
        </p:spPr>
        <p:txBody>
          <a:bodyPr/>
          <a:lstStyle/>
          <a:p>
            <a:r>
              <a:rPr lang="en-US" dirty="0" smtClean="0"/>
              <a:t>Have an efficiency of 90% or better </a:t>
            </a:r>
          </a:p>
          <a:p>
            <a:r>
              <a:rPr lang="en-US" dirty="0" smtClean="0"/>
              <a:t>120 volt AC input</a:t>
            </a:r>
          </a:p>
          <a:p>
            <a:r>
              <a:rPr lang="en-US" dirty="0" smtClean="0"/>
              <a:t>Need 12 volt output for liquid pumps</a:t>
            </a:r>
          </a:p>
          <a:p>
            <a:r>
              <a:rPr lang="en-US" dirty="0" smtClean="0"/>
              <a:t>Need 5 volt output for Bluetooth module, LEDs, ultrasonic sensor, and MOSFET drivers.</a:t>
            </a:r>
          </a:p>
          <a:p>
            <a:r>
              <a:rPr lang="en-US" dirty="0" smtClean="0"/>
              <a:t>Need 3.3 volt output for MCUs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4127126"/>
            <a:ext cx="106965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Power Supply 12 Volt Supply</a:t>
            </a: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068" y="1803042"/>
            <a:ext cx="52545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12 volt step down transformer drops the 120 volt AC signal down to a 12 volt AC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12 volt AC voltage is then passed through a full wave bridge rectifier.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12 volt DC voltage is then passed through a series of capacitors to filter any ripple that may occur.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8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Goals and Objectives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Portable design. </a:t>
            </a:r>
          </a:p>
          <a:p>
            <a:r>
              <a:rPr lang="en-US" dirty="0" smtClean="0"/>
              <a:t>Designed using low cost pumps.</a:t>
            </a:r>
          </a:p>
          <a:p>
            <a:r>
              <a:rPr lang="en-US" dirty="0" smtClean="0"/>
              <a:t>Controlled by an Android mobile app.</a:t>
            </a:r>
          </a:p>
          <a:p>
            <a:r>
              <a:rPr lang="en-US" dirty="0" smtClean="0"/>
              <a:t>Optional battery powered system. </a:t>
            </a:r>
          </a:p>
          <a:p>
            <a:r>
              <a:rPr lang="en-US" dirty="0" smtClean="0"/>
              <a:t>Build and sell at a lower cost point than the competitors.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2275"/>
            <a:ext cx="9144000" cy="1062977"/>
          </a:xfrm>
        </p:spPr>
        <p:txBody>
          <a:bodyPr/>
          <a:lstStyle/>
          <a:p>
            <a:r>
              <a:rPr lang="en-US" b="1" dirty="0" smtClean="0"/>
              <a:t>Power Supply 5 V &amp; 3.3 V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099" y="2146724"/>
            <a:ext cx="9508901" cy="407377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Uses the Texas Instrument LM22678 step down buck converter to step down from 12 volts to 5 volts.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5 amp simple switcher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Texas Instrument LM21215 voltage mode synchronous buck regulator to drop the voltage from 5 volts down to 3.3 volts.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15 amp high efficiency  point of load synchronous buck regulator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790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Responsibilities</a:t>
            </a:r>
            <a:r>
              <a:rPr lang="en-US" b="1" dirty="0" smtClean="0"/>
              <a:t> 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8923" y="1911512"/>
          <a:ext cx="11176000" cy="2669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Name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Power Supply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Pumps</a:t>
                      </a:r>
                      <a:r>
                        <a:rPr lang="en-US" sz="2400" b="1" baseline="0" dirty="0" smtClean="0"/>
                        <a:t>/ Pump Control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Mobile Application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Sensors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John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Mike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Reggie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Zak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52461" y="4943231"/>
            <a:ext cx="3017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– Primary Task</a:t>
            </a:r>
          </a:p>
          <a:p>
            <a:r>
              <a:rPr lang="en-US" sz="2800" dirty="0" smtClean="0"/>
              <a:t>O – Secondary Task</a:t>
            </a:r>
          </a:p>
        </p:txBody>
      </p:sp>
    </p:spTree>
    <p:extLst>
      <p:ext uri="{BB962C8B-B14F-4D97-AF65-F5344CB8AC3E}">
        <p14:creationId xmlns:p14="http://schemas.microsoft.com/office/powerpoint/2010/main" val="3016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Budget</a:t>
            </a:r>
            <a:r>
              <a:rPr lang="en-US" b="1" dirty="0" smtClean="0"/>
              <a:t>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52491"/>
              </p:ext>
            </p:extLst>
          </p:nvPr>
        </p:nvGraphicFramePr>
        <p:xfrm>
          <a:off x="195383" y="1585581"/>
          <a:ext cx="11605848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8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0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Supplier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Price/Unit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 Pumps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Adafruit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$101.88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$101.88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Bluetooth Module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Texas</a:t>
                      </a:r>
                      <a:r>
                        <a:rPr lang="en-US" baseline="0" dirty="0" smtClean="0"/>
                        <a:t>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 Sample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Misc.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Supplies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Depot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PCB Boards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OSH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Sponsored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LCD</a:t>
                      </a:r>
                      <a:r>
                        <a:rPr lang="en-US" baseline="0" dirty="0" smtClean="0"/>
                        <a:t> 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Haven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$13.50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Ultrasonic Sensor’s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Texas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$37.59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 Sample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Breathalyzer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$4.95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$456.10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$153.51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4308" y="6351898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*Special thanks to </a:t>
            </a:r>
            <a:r>
              <a:rPr lang="en-US" dirty="0" err="1" smtClean="0"/>
              <a:t>Mtron</a:t>
            </a:r>
            <a:r>
              <a:rPr lang="en-US" dirty="0" smtClean="0"/>
              <a:t> PTI for sponsoring the PCB board Manufacturing and Batteries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190315"/>
            <a:ext cx="10515600" cy="6434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Progress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226793"/>
              </p:ext>
            </p:extLst>
          </p:nvPr>
        </p:nvGraphicFramePr>
        <p:xfrm>
          <a:off x="824753" y="978460"/>
          <a:ext cx="10515600" cy="524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50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Troubleshooting</a:t>
            </a:r>
            <a:r>
              <a:rPr lang="en-US" b="1" dirty="0" smtClean="0"/>
              <a:t>/</a:t>
            </a:r>
            <a:r>
              <a:rPr lang="en-US" b="1" dirty="0" smtClean="0">
                <a:latin typeface="+mn-lt"/>
              </a:rPr>
              <a:t>Testing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5-volt power supply was dead.</a:t>
            </a:r>
          </a:p>
          <a:p>
            <a:pPr lvl="1"/>
            <a:r>
              <a:rPr lang="en-US" dirty="0" smtClean="0"/>
              <a:t>Had to solder all new components. </a:t>
            </a:r>
          </a:p>
          <a:p>
            <a:r>
              <a:rPr lang="en-US" dirty="0" smtClean="0"/>
              <a:t>Pumps were randomly turning on when power was applied. </a:t>
            </a:r>
          </a:p>
          <a:p>
            <a:pPr lvl="1"/>
            <a:r>
              <a:rPr lang="en-US" dirty="0" smtClean="0"/>
              <a:t>Proper pins had to be declared as an input or output.  (P1DIR, P2DIR)</a:t>
            </a:r>
          </a:p>
          <a:p>
            <a:r>
              <a:rPr lang="en-US" dirty="0" smtClean="0"/>
              <a:t>Ultrasonic Sensors were not in range with the cup.</a:t>
            </a:r>
          </a:p>
          <a:p>
            <a:pPr lvl="1"/>
            <a:r>
              <a:rPr lang="en-US" dirty="0" smtClean="0"/>
              <a:t>Had to constantly move the cup and measure till we found the right measurements from each sensor. </a:t>
            </a:r>
          </a:p>
          <a:p>
            <a:r>
              <a:rPr lang="en-US" dirty="0" smtClean="0"/>
              <a:t>Cup Sensors were staying on after bottle was replaced.</a:t>
            </a:r>
          </a:p>
          <a:p>
            <a:pPr lvl="1"/>
            <a:r>
              <a:rPr lang="en-US" dirty="0" smtClean="0"/>
              <a:t>Sensor wiring was shorted out due to staples.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7219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48" y="521371"/>
            <a:ext cx="4731752" cy="4213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344" y="4735052"/>
            <a:ext cx="379476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Questions???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Specifications and Requirements 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599811"/>
              </p:ext>
            </p:extLst>
          </p:nvPr>
        </p:nvGraphicFramePr>
        <p:xfrm>
          <a:off x="618097" y="1325563"/>
          <a:ext cx="10515600" cy="40042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Specification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 Bluetooth</a:t>
                      </a:r>
                      <a:r>
                        <a:rPr lang="en-US" baseline="0" dirty="0" smtClean="0"/>
                        <a:t> Link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Range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meters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r>
                        <a:rPr lang="en-US" baseline="0" dirty="0" smtClean="0"/>
                        <a:t> Pumps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Dispense</a:t>
                      </a:r>
                      <a:r>
                        <a:rPr lang="en-US" baseline="0" dirty="0" smtClean="0"/>
                        <a:t> +/- 0.5% of recipe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</a:t>
                      </a:r>
                      <a:r>
                        <a:rPr lang="en-US" baseline="0" dirty="0" smtClean="0"/>
                        <a:t> Pressure Switch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 an</a:t>
                      </a:r>
                      <a:r>
                        <a:rPr lang="en-US" baseline="0" dirty="0" smtClean="0"/>
                        <a:t> empty bottle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 Application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Usefulness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Intuitive user</a:t>
                      </a:r>
                      <a:r>
                        <a:rPr lang="en-US" baseline="0" dirty="0" smtClean="0"/>
                        <a:t> interface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Supply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Efficiency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Achieve at least 90% efficiency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Supply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Longevity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Ability</a:t>
                      </a:r>
                      <a:r>
                        <a:rPr lang="en-US" baseline="0" dirty="0" smtClean="0"/>
                        <a:t> to work all day on battery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Vending Unit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 less than 100 lbs.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3429001" y="228600"/>
            <a:ext cx="5867400" cy="6629400"/>
            <a:chOff x="1905001" y="228600"/>
            <a:chExt cx="5867400" cy="6629400"/>
          </a:xfrm>
        </p:grpSpPr>
        <p:grpSp>
          <p:nvGrpSpPr>
            <p:cNvPr id="65" name="Group 64"/>
            <p:cNvGrpSpPr/>
            <p:nvPr/>
          </p:nvGrpSpPr>
          <p:grpSpPr>
            <a:xfrm>
              <a:off x="1905001" y="228600"/>
              <a:ext cx="5867400" cy="6629400"/>
              <a:chOff x="1905001" y="228600"/>
              <a:chExt cx="5867400" cy="6629400"/>
            </a:xfrm>
          </p:grpSpPr>
          <p:sp>
            <p:nvSpPr>
              <p:cNvPr id="3075" name="Text Box 3"/>
              <p:cNvSpPr txBox="1">
                <a:spLocks noChangeArrowheads="1"/>
              </p:cNvSpPr>
              <p:nvPr/>
            </p:nvSpPr>
            <p:spPr bwMode="auto">
              <a:xfrm>
                <a:off x="6315346" y="4185074"/>
                <a:ext cx="1317133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>
                    <a:solidFill>
                      <a:srgbClr val="000000"/>
                    </a:solidFill>
                    <a:latin typeface="Century Gothic" pitchFamily="34" charset="0"/>
                    <a:cs typeface="Arial" pitchFamily="34" charset="0"/>
                  </a:rPr>
                  <a:t>Power Line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76" name="AutoShape 4"/>
              <p:cNvCxnSpPr>
                <a:cxnSpLocks noChangeShapeType="1"/>
              </p:cNvCxnSpPr>
              <p:nvPr/>
            </p:nvCxnSpPr>
            <p:spPr bwMode="auto">
              <a:xfrm>
                <a:off x="3593394" y="1182288"/>
                <a:ext cx="0" cy="394224"/>
              </a:xfrm>
              <a:prstGeom prst="straightConnector1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77" name="AutoShape 5"/>
              <p:cNvCxnSpPr>
                <a:cxnSpLocks noChangeShapeType="1"/>
              </p:cNvCxnSpPr>
              <p:nvPr/>
            </p:nvCxnSpPr>
            <p:spPr bwMode="auto">
              <a:xfrm>
                <a:off x="4505686" y="703897"/>
                <a:ext cx="2005550" cy="770501"/>
              </a:xfrm>
              <a:prstGeom prst="bentConnector3">
                <a:avLst>
                  <a:gd name="adj1" fmla="val 99750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78" name="AutoShape 6"/>
              <p:cNvCxnSpPr>
                <a:cxnSpLocks noChangeShapeType="1"/>
              </p:cNvCxnSpPr>
              <p:nvPr/>
            </p:nvCxnSpPr>
            <p:spPr bwMode="auto">
              <a:xfrm rot="5400000">
                <a:off x="2288948" y="756508"/>
                <a:ext cx="872615" cy="766773"/>
              </a:xfrm>
              <a:prstGeom prst="bentConnector3">
                <a:avLst>
                  <a:gd name="adj1" fmla="val -2060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79" name="AutoShape 7"/>
              <p:cNvCxnSpPr>
                <a:cxnSpLocks noChangeShapeType="1"/>
              </p:cNvCxnSpPr>
              <p:nvPr/>
            </p:nvCxnSpPr>
            <p:spPr bwMode="auto">
              <a:xfrm rot="5400000">
                <a:off x="3329134" y="2277080"/>
                <a:ext cx="528520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0" name="AutoShape 8"/>
              <p:cNvCxnSpPr>
                <a:cxnSpLocks noChangeShapeType="1"/>
              </p:cNvCxnSpPr>
              <p:nvPr/>
            </p:nvCxnSpPr>
            <p:spPr bwMode="auto">
              <a:xfrm>
                <a:off x="2341558" y="2012820"/>
                <a:ext cx="923486" cy="714183"/>
              </a:xfrm>
              <a:prstGeom prst="bentConnector3">
                <a:avLst>
                  <a:gd name="adj1" fmla="val 472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1" name="AutoShape 9"/>
              <p:cNvCxnSpPr>
                <a:cxnSpLocks noChangeShapeType="1"/>
              </p:cNvCxnSpPr>
              <p:nvPr/>
            </p:nvCxnSpPr>
            <p:spPr bwMode="auto">
              <a:xfrm rot="10800000">
                <a:off x="3955326" y="2727003"/>
                <a:ext cx="191226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2" name="AutoShape 10"/>
              <p:cNvCxnSpPr>
                <a:cxnSpLocks noChangeShapeType="1"/>
              </p:cNvCxnSpPr>
              <p:nvPr/>
            </p:nvCxnSpPr>
            <p:spPr bwMode="auto">
              <a:xfrm>
                <a:off x="2341558" y="2727003"/>
                <a:ext cx="923486" cy="770501"/>
              </a:xfrm>
              <a:prstGeom prst="bentConnector3">
                <a:avLst>
                  <a:gd name="adj1" fmla="val 472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3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3955326" y="2866250"/>
                <a:ext cx="1912269" cy="538422"/>
              </a:xfrm>
              <a:prstGeom prst="bentConnector3">
                <a:avLst>
                  <a:gd name="adj1" fmla="val 49981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4" name="AutoShape 12"/>
              <p:cNvCxnSpPr>
                <a:cxnSpLocks noChangeShapeType="1"/>
              </p:cNvCxnSpPr>
              <p:nvPr/>
            </p:nvCxnSpPr>
            <p:spPr bwMode="auto">
              <a:xfrm>
                <a:off x="2341558" y="3497503"/>
                <a:ext cx="923486" cy="789067"/>
              </a:xfrm>
              <a:prstGeom prst="bentConnector3">
                <a:avLst>
                  <a:gd name="adj1" fmla="val -537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5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3955326" y="3014780"/>
                <a:ext cx="1912269" cy="1271790"/>
              </a:xfrm>
              <a:prstGeom prst="bentConnector3">
                <a:avLst>
                  <a:gd name="adj1" fmla="val 57755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6" name="AutoShape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2102424" y="4525704"/>
                <a:ext cx="1401754" cy="923486"/>
              </a:xfrm>
              <a:prstGeom prst="bentConnector3">
                <a:avLst>
                  <a:gd name="adj1" fmla="val 100306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7" name="AutoShape 15"/>
              <p:cNvCxnSpPr>
                <a:cxnSpLocks noChangeShapeType="1"/>
              </p:cNvCxnSpPr>
              <p:nvPr/>
            </p:nvCxnSpPr>
            <p:spPr bwMode="auto">
              <a:xfrm>
                <a:off x="2341558" y="5688324"/>
                <a:ext cx="923486" cy="863332"/>
              </a:xfrm>
              <a:prstGeom prst="bentConnector3">
                <a:avLst>
                  <a:gd name="adj1" fmla="val -537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8" name="AutoShape 16"/>
              <p:cNvCxnSpPr>
                <a:cxnSpLocks noChangeShapeType="1"/>
              </p:cNvCxnSpPr>
              <p:nvPr/>
            </p:nvCxnSpPr>
            <p:spPr bwMode="auto">
              <a:xfrm rot="5400000">
                <a:off x="6079767" y="2146283"/>
                <a:ext cx="816297" cy="345141"/>
              </a:xfrm>
              <a:prstGeom prst="bentConnector3">
                <a:avLst>
                  <a:gd name="adj1" fmla="val 100074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9" name="AutoShape 17"/>
              <p:cNvCxnSpPr>
                <a:cxnSpLocks noChangeShapeType="1"/>
              </p:cNvCxnSpPr>
              <p:nvPr/>
            </p:nvCxnSpPr>
            <p:spPr bwMode="auto">
              <a:xfrm rot="5400000">
                <a:off x="5787039" y="3255309"/>
                <a:ext cx="1401754" cy="345141"/>
              </a:xfrm>
              <a:prstGeom prst="bentConnector3">
                <a:avLst>
                  <a:gd name="adj1" fmla="val 100306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90" name="AutoShape 18"/>
              <p:cNvCxnSpPr>
                <a:cxnSpLocks noChangeShapeType="1"/>
              </p:cNvCxnSpPr>
              <p:nvPr/>
            </p:nvCxnSpPr>
            <p:spPr bwMode="auto">
              <a:xfrm rot="10800000" flipV="1">
                <a:off x="3955326" y="4221588"/>
                <a:ext cx="1912269" cy="1513152"/>
              </a:xfrm>
              <a:prstGeom prst="bentConnector3">
                <a:avLst>
                  <a:gd name="adj1" fmla="val 23606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91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3955326" y="4527932"/>
                <a:ext cx="2126816" cy="2023725"/>
              </a:xfrm>
              <a:prstGeom prst="bentConnector3">
                <a:avLst>
                  <a:gd name="adj1" fmla="val 100435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92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3593394" y="4453667"/>
                <a:ext cx="622" cy="306344"/>
              </a:xfrm>
              <a:prstGeom prst="straightConnector1">
                <a:avLst/>
              </a:prstGeom>
              <a:noFill/>
              <a:ln w="28575">
                <a:solidFill>
                  <a:srgbClr val="92D050"/>
                </a:solidFill>
                <a:prstDash val="sysDot"/>
                <a:round/>
                <a:headEnd/>
                <a:tailEnd type="triangle" w="med" len="med"/>
              </a:ln>
            </p:spPr>
          </p:cxnSp>
          <p:sp>
            <p:nvSpPr>
              <p:cNvPr id="3093" name="AutoShape 21"/>
              <p:cNvSpPr>
                <a:spLocks noChangeArrowheads="1"/>
              </p:cNvSpPr>
              <p:nvPr/>
            </p:nvSpPr>
            <p:spPr bwMode="auto">
              <a:xfrm>
                <a:off x="5867595" y="2383526"/>
                <a:ext cx="447751" cy="881898"/>
              </a:xfrm>
              <a:prstGeom prst="roundRect">
                <a:avLst>
                  <a:gd name="adj" fmla="val 16667"/>
                </a:avLst>
              </a:prstGeom>
              <a:solidFill>
                <a:srgbClr val="F7964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" name="AutoShape 22"/>
              <p:cNvSpPr>
                <a:spLocks noChangeArrowheads="1"/>
              </p:cNvSpPr>
              <p:nvPr/>
            </p:nvSpPr>
            <p:spPr bwMode="auto">
              <a:xfrm>
                <a:off x="5867595" y="3646033"/>
                <a:ext cx="447751" cy="881898"/>
              </a:xfrm>
              <a:prstGeom prst="roundRect">
                <a:avLst>
                  <a:gd name="adj" fmla="val 16667"/>
                </a:avLst>
              </a:prstGeom>
              <a:solidFill>
                <a:srgbClr val="F7964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" name="AutoShape 23"/>
              <p:cNvSpPr>
                <a:spLocks noChangeArrowheads="1"/>
              </p:cNvSpPr>
              <p:nvPr/>
            </p:nvSpPr>
            <p:spPr bwMode="auto">
              <a:xfrm>
                <a:off x="3265044" y="2541340"/>
                <a:ext cx="690282" cy="473440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" name="AutoShape 24"/>
              <p:cNvSpPr>
                <a:spLocks noChangeArrowheads="1"/>
              </p:cNvSpPr>
              <p:nvPr/>
            </p:nvSpPr>
            <p:spPr bwMode="auto">
              <a:xfrm>
                <a:off x="3265044" y="3283991"/>
                <a:ext cx="690282" cy="417741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" name="AutoShape 25"/>
              <p:cNvSpPr>
                <a:spLocks noChangeArrowheads="1"/>
              </p:cNvSpPr>
              <p:nvPr/>
            </p:nvSpPr>
            <p:spPr bwMode="auto">
              <a:xfrm>
                <a:off x="3265044" y="4035925"/>
                <a:ext cx="774236" cy="417741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" name="AutoShape 26"/>
              <p:cNvSpPr>
                <a:spLocks noChangeArrowheads="1"/>
              </p:cNvSpPr>
              <p:nvPr/>
            </p:nvSpPr>
            <p:spPr bwMode="auto">
              <a:xfrm>
                <a:off x="3265044" y="5511945"/>
                <a:ext cx="690282" cy="417741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" name="AutoShape 27"/>
              <p:cNvSpPr>
                <a:spLocks noChangeArrowheads="1"/>
              </p:cNvSpPr>
              <p:nvPr/>
            </p:nvSpPr>
            <p:spPr bwMode="auto">
              <a:xfrm>
                <a:off x="3265044" y="6282445"/>
                <a:ext cx="1044752" cy="417741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>
                <a:off x="3171762" y="4806426"/>
                <a:ext cx="867517" cy="492006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 w="381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" name="AutoShape 29"/>
              <p:cNvSpPr>
                <a:spLocks noChangeArrowheads="1"/>
              </p:cNvSpPr>
              <p:nvPr/>
            </p:nvSpPr>
            <p:spPr bwMode="auto">
              <a:xfrm>
                <a:off x="2061714" y="1576512"/>
                <a:ext cx="531704" cy="436308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" name="AutoShape 30"/>
              <p:cNvSpPr>
                <a:spLocks noChangeArrowheads="1"/>
              </p:cNvSpPr>
              <p:nvPr/>
            </p:nvSpPr>
            <p:spPr bwMode="auto">
              <a:xfrm>
                <a:off x="3108331" y="228600"/>
                <a:ext cx="1350715" cy="953688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" name="AutoShape 31"/>
              <p:cNvSpPr>
                <a:spLocks noChangeArrowheads="1"/>
              </p:cNvSpPr>
              <p:nvPr/>
            </p:nvSpPr>
            <p:spPr bwMode="auto">
              <a:xfrm>
                <a:off x="3348997" y="1576512"/>
                <a:ext cx="531704" cy="436308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" name="AutoShape 32"/>
              <p:cNvSpPr>
                <a:spLocks noChangeArrowheads="1"/>
              </p:cNvSpPr>
              <p:nvPr/>
            </p:nvSpPr>
            <p:spPr bwMode="auto">
              <a:xfrm>
                <a:off x="6231392" y="1474397"/>
                <a:ext cx="531704" cy="436308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05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4039279" y="5066354"/>
                <a:ext cx="466407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106" name="AutoShape 34"/>
              <p:cNvSpPr>
                <a:spLocks noChangeArrowheads="1"/>
              </p:cNvSpPr>
              <p:nvPr/>
            </p:nvSpPr>
            <p:spPr bwMode="auto">
              <a:xfrm>
                <a:off x="4459046" y="4945673"/>
                <a:ext cx="792892" cy="241362"/>
              </a:xfrm>
              <a:prstGeom prst="roundRect">
                <a:avLst>
                  <a:gd name="adj" fmla="val 16667"/>
                </a:avLst>
              </a:prstGeom>
              <a:solidFill>
                <a:srgbClr val="C0504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" name="Text Box 35"/>
              <p:cNvSpPr txBox="1">
                <a:spLocks noChangeArrowheads="1"/>
              </p:cNvSpPr>
              <p:nvPr/>
            </p:nvSpPr>
            <p:spPr bwMode="auto">
              <a:xfrm>
                <a:off x="3108331" y="439637"/>
                <a:ext cx="1350715" cy="742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Power Supply Circuit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8" name="Text Box 36"/>
              <p:cNvSpPr txBox="1">
                <a:spLocks noChangeArrowheads="1"/>
              </p:cNvSpPr>
              <p:nvPr/>
            </p:nvSpPr>
            <p:spPr bwMode="auto">
              <a:xfrm>
                <a:off x="1905001" y="1669962"/>
                <a:ext cx="828339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5V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9" name="Text Box 37"/>
              <p:cNvSpPr txBox="1">
                <a:spLocks noChangeArrowheads="1"/>
              </p:cNvSpPr>
              <p:nvPr/>
            </p:nvSpPr>
            <p:spPr bwMode="auto">
              <a:xfrm>
                <a:off x="3171762" y="1669962"/>
                <a:ext cx="828339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12V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0" name="Text Box 38"/>
              <p:cNvSpPr txBox="1">
                <a:spLocks noChangeArrowheads="1"/>
              </p:cNvSpPr>
              <p:nvPr/>
            </p:nvSpPr>
            <p:spPr bwMode="auto">
              <a:xfrm>
                <a:off x="6082142" y="1567848"/>
                <a:ext cx="828339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3.3V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1" name="Text Box 39"/>
              <p:cNvSpPr txBox="1">
                <a:spLocks noChangeArrowheads="1"/>
              </p:cNvSpPr>
              <p:nvPr/>
            </p:nvSpPr>
            <p:spPr bwMode="auto">
              <a:xfrm>
                <a:off x="3171762" y="2541340"/>
                <a:ext cx="828339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Pump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Circuit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2" name="Text Box 40"/>
              <p:cNvSpPr txBox="1">
                <a:spLocks noChangeArrowheads="1"/>
              </p:cNvSpPr>
              <p:nvPr/>
            </p:nvSpPr>
            <p:spPr bwMode="auto">
              <a:xfrm>
                <a:off x="3171762" y="3265425"/>
                <a:ext cx="867517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Cup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Sensors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3" name="Text Box 41"/>
              <p:cNvSpPr txBox="1">
                <a:spLocks noChangeArrowheads="1"/>
              </p:cNvSpPr>
              <p:nvPr/>
            </p:nvSpPr>
            <p:spPr bwMode="auto">
              <a:xfrm>
                <a:off x="3210941" y="4082341"/>
                <a:ext cx="884308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Bluetooth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4" name="Text Box 42"/>
              <p:cNvSpPr txBox="1">
                <a:spLocks noChangeArrowheads="1"/>
              </p:cNvSpPr>
              <p:nvPr/>
            </p:nvSpPr>
            <p:spPr bwMode="auto">
              <a:xfrm>
                <a:off x="3171762" y="4806426"/>
                <a:ext cx="867517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Android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Tablet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5" name="Text Box 43"/>
              <p:cNvSpPr txBox="1">
                <a:spLocks noChangeArrowheads="1"/>
              </p:cNvSpPr>
              <p:nvPr/>
            </p:nvSpPr>
            <p:spPr bwMode="auto">
              <a:xfrm>
                <a:off x="4365764" y="4945673"/>
                <a:ext cx="960798" cy="436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Breathalyzer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6" name="Text Box 44"/>
              <p:cNvSpPr txBox="1">
                <a:spLocks noChangeArrowheads="1"/>
              </p:cNvSpPr>
              <p:nvPr/>
            </p:nvSpPr>
            <p:spPr bwMode="auto">
              <a:xfrm>
                <a:off x="3210941" y="5502662"/>
                <a:ext cx="828339" cy="594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LCD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Display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7" name="Text Box 45"/>
              <p:cNvSpPr txBox="1">
                <a:spLocks noChangeArrowheads="1"/>
              </p:cNvSpPr>
              <p:nvPr/>
            </p:nvSpPr>
            <p:spPr bwMode="auto">
              <a:xfrm>
                <a:off x="3265044" y="6282445"/>
                <a:ext cx="1042886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Liquid Level Circuit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8" name="Text Box 46"/>
              <p:cNvSpPr txBox="1">
                <a:spLocks noChangeArrowheads="1"/>
              </p:cNvSpPr>
              <p:nvPr/>
            </p:nvSpPr>
            <p:spPr bwMode="auto">
              <a:xfrm>
                <a:off x="5682898" y="2541340"/>
                <a:ext cx="828339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MCU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9" name="Text Box 47"/>
              <p:cNvSpPr txBox="1">
                <a:spLocks noChangeArrowheads="1"/>
              </p:cNvSpPr>
              <p:nvPr/>
            </p:nvSpPr>
            <p:spPr bwMode="auto">
              <a:xfrm>
                <a:off x="5682898" y="3887395"/>
                <a:ext cx="828339" cy="52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MCU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B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0" name="AutoShape 48"/>
              <p:cNvSpPr>
                <a:spLocks noChangeArrowheads="1"/>
              </p:cNvSpPr>
              <p:nvPr/>
            </p:nvSpPr>
            <p:spPr bwMode="auto">
              <a:xfrm>
                <a:off x="6528027" y="5298432"/>
                <a:ext cx="940277" cy="341001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" name="AutoShape 49"/>
              <p:cNvSpPr>
                <a:spLocks noChangeArrowheads="1"/>
              </p:cNvSpPr>
              <p:nvPr/>
            </p:nvSpPr>
            <p:spPr bwMode="auto">
              <a:xfrm>
                <a:off x="6548549" y="6245313"/>
                <a:ext cx="940277" cy="306344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>
                <a:off x="6548549" y="5790439"/>
                <a:ext cx="940277" cy="306344"/>
              </a:xfrm>
              <a:prstGeom prst="roundRect">
                <a:avLst>
                  <a:gd name="adj" fmla="val 16667"/>
                </a:avLst>
              </a:prstGeom>
              <a:solidFill>
                <a:srgbClr val="F7964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" name="AutoShape 51"/>
              <p:cNvSpPr>
                <a:spLocks noChangeArrowheads="1"/>
              </p:cNvSpPr>
              <p:nvPr/>
            </p:nvSpPr>
            <p:spPr bwMode="auto">
              <a:xfrm>
                <a:off x="6528027" y="4806426"/>
                <a:ext cx="940277" cy="306344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" name="Text Box 52"/>
              <p:cNvSpPr txBox="1">
                <a:spLocks noChangeArrowheads="1"/>
              </p:cNvSpPr>
              <p:nvPr/>
            </p:nvSpPr>
            <p:spPr bwMode="auto">
              <a:xfrm>
                <a:off x="6548549" y="5790439"/>
                <a:ext cx="919755" cy="408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MCUs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5" name="Text Box 53"/>
              <p:cNvSpPr txBox="1">
                <a:spLocks noChangeArrowheads="1"/>
              </p:cNvSpPr>
              <p:nvPr/>
            </p:nvSpPr>
            <p:spPr bwMode="auto">
              <a:xfrm>
                <a:off x="6475790" y="5333089"/>
                <a:ext cx="1033558" cy="401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Power Delivery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6" name="Text Box 54"/>
              <p:cNvSpPr txBox="1">
                <a:spLocks noChangeArrowheads="1"/>
              </p:cNvSpPr>
              <p:nvPr/>
            </p:nvSpPr>
            <p:spPr bwMode="auto">
              <a:xfrm>
                <a:off x="6455268" y="4852842"/>
                <a:ext cx="1054080" cy="352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Communication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7" name="Text Box 55"/>
              <p:cNvSpPr txBox="1">
                <a:spLocks noChangeArrowheads="1"/>
              </p:cNvSpPr>
              <p:nvPr/>
            </p:nvSpPr>
            <p:spPr bwMode="auto">
              <a:xfrm>
                <a:off x="6315346" y="4416534"/>
                <a:ext cx="1317133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>
                    <a:solidFill>
                      <a:srgbClr val="000000"/>
                    </a:solidFill>
                    <a:latin typeface="Century Gothic" pitchFamily="34" charset="0"/>
                    <a:cs typeface="Arial" pitchFamily="34" charset="0"/>
                  </a:rPr>
                  <a:t>Control Line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8" name="Text Box 56"/>
              <p:cNvSpPr txBox="1">
                <a:spLocks noChangeArrowheads="1"/>
              </p:cNvSpPr>
              <p:nvPr/>
            </p:nvSpPr>
            <p:spPr bwMode="auto">
              <a:xfrm>
                <a:off x="6569071" y="6245313"/>
                <a:ext cx="919755" cy="37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I/Os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29" name="AutoShape 57"/>
              <p:cNvCxnSpPr>
                <a:cxnSpLocks noChangeShapeType="1"/>
              </p:cNvCxnSpPr>
              <p:nvPr/>
            </p:nvCxnSpPr>
            <p:spPr bwMode="auto">
              <a:xfrm>
                <a:off x="6569071" y="4657896"/>
                <a:ext cx="919755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30" name="AutoShape 58"/>
              <p:cNvCxnSpPr>
                <a:cxnSpLocks noChangeShapeType="1"/>
              </p:cNvCxnSpPr>
              <p:nvPr/>
            </p:nvCxnSpPr>
            <p:spPr bwMode="auto">
              <a:xfrm>
                <a:off x="6569071" y="4416534"/>
                <a:ext cx="940277" cy="0"/>
              </a:xfrm>
              <a:prstGeom prst="straightConnector1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31" name="AutoShape 59"/>
              <p:cNvCxnSpPr>
                <a:cxnSpLocks noChangeShapeType="1"/>
              </p:cNvCxnSpPr>
              <p:nvPr/>
            </p:nvCxnSpPr>
            <p:spPr bwMode="auto">
              <a:xfrm>
                <a:off x="6827771" y="4128757"/>
                <a:ext cx="640532" cy="0"/>
              </a:xfrm>
              <a:prstGeom prst="straightConnector1">
                <a:avLst/>
              </a:prstGeom>
              <a:noFill/>
              <a:ln w="28575">
                <a:solidFill>
                  <a:srgbClr val="92D050"/>
                </a:solidFill>
                <a:prstDash val="sysDot"/>
                <a:round/>
                <a:headEnd/>
                <a:tailEnd type="triangle" w="med" len="med"/>
              </a:ln>
            </p:spPr>
          </p:cxnSp>
          <p:sp>
            <p:nvSpPr>
              <p:cNvPr id="3132" name="Text Box 60"/>
              <p:cNvSpPr txBox="1">
                <a:spLocks noChangeArrowheads="1"/>
              </p:cNvSpPr>
              <p:nvPr/>
            </p:nvSpPr>
            <p:spPr bwMode="auto">
              <a:xfrm>
                <a:off x="6455268" y="3878731"/>
                <a:ext cx="1317133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>
                    <a:solidFill>
                      <a:srgbClr val="000000"/>
                    </a:solidFill>
                    <a:latin typeface="Century Gothic" pitchFamily="34" charset="0"/>
                    <a:cs typeface="Arial" pitchFamily="34" charset="0"/>
                  </a:rPr>
                  <a:t>Bluetooth Link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3048000" y="5410200"/>
              <a:ext cx="1600200" cy="1371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206" y="127894"/>
            <a:ext cx="8917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Liquid Level </a:t>
            </a:r>
            <a:r>
              <a:rPr lang="en-US" sz="4400" b="1" dirty="0" smtClean="0"/>
              <a:t>Circuit</a:t>
            </a:r>
            <a:endParaRPr lang="en-US" sz="4400" b="1" dirty="0"/>
          </a:p>
          <a:p>
            <a:r>
              <a:rPr lang="en-US" sz="2800" b="1" dirty="0" smtClean="0">
                <a:solidFill>
                  <a:prstClr val="black"/>
                </a:solidFill>
              </a:rPr>
              <a:t>Challenges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Actively monitor the amount of liquid inside each container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Allow easy access to bottles while providing monitoring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Prevent contamination by not using sensors that touch any liquid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Provide digital logic signal to interrupt main pump controller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Must be relatively low cost to implement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94" y="4118190"/>
            <a:ext cx="2286000" cy="158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9560" y="3753049"/>
            <a:ext cx="2114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9360" y="3600648"/>
            <a:ext cx="1681734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8160" y="3524448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99360" y="5734249"/>
            <a:ext cx="1070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Float Switch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4161" y="5734249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Ultrasonic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9160" y="5734249"/>
            <a:ext cx="110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Electro-optic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47761" y="5734249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Capacitive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43987" y="6042026"/>
            <a:ext cx="2693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Photos courtesy of Honeywell, </a:t>
            </a:r>
            <a:r>
              <a:rPr lang="en-US" sz="1000" dirty="0" err="1" smtClean="0"/>
              <a:t>Gemtech</a:t>
            </a:r>
            <a:r>
              <a:rPr lang="en-US" sz="1000" dirty="0" smtClean="0"/>
              <a:t>, </a:t>
            </a:r>
            <a:r>
              <a:rPr lang="en-US" sz="1000" dirty="0" err="1" smtClean="0"/>
              <a:t>Baluff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71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09801"/>
            <a:ext cx="1966912" cy="223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914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Approach: 50kg Load Cell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Weigh the contents of each bottle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Amplify the signal using an Op-amp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1" y="2743200"/>
            <a:ext cx="33051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990884" y="124479"/>
            <a:ext cx="712201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Liquid Level Circuit Continued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105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Features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Relatives low cost at about $1.50 each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Half Wheatstone bridge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9092" y="4659780"/>
            <a:ext cx="117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50kg load 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1" y="4648201"/>
            <a:ext cx="1584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Wheatstone Bridge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5105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Approach Downfalls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Requires additional components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Completed circuit does excessively more than what was needed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62300" y="442178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</a:t>
            </a:r>
            <a:r>
              <a:rPr lang="en-US" sz="1000" dirty="0" err="1" smtClean="0"/>
              <a:t>SparkFun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76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71509"/>
            <a:ext cx="712201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Liquid Level Circuit Continued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914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 Approach: 4N Micro Switch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Bypass amplification circuit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Provides direct logic level signal for MCU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362201"/>
            <a:ext cx="2362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362200" y="4191001"/>
            <a:ext cx="358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Mulon</a:t>
            </a:r>
            <a:r>
              <a:rPr lang="en-US" b="1" dirty="0"/>
              <a:t> M8 Precision Micro Switch</a:t>
            </a:r>
          </a:p>
          <a:p>
            <a:r>
              <a:rPr lang="en-US" sz="1600" dirty="0"/>
              <a:t>Specs: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SPDT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250VAC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5Amp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NO and NC Contacts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4N Operating Force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$1.50 Each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42672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Basic Theory of operation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Input Pin of MSP430 receiving 0V for open switch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Input Pin of MSP430 receiving approximately 2.5V for closed switch</a:t>
            </a:r>
          </a:p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057401"/>
            <a:ext cx="3962400" cy="20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8500" y="3977403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</a:t>
            </a:r>
            <a:r>
              <a:rPr lang="en-US" sz="1000" dirty="0" err="1" smtClean="0"/>
              <a:t>Mulon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14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2343</Words>
  <Application>Microsoft Office PowerPoint</Application>
  <PresentationFormat>Widescreen</PresentationFormat>
  <Paragraphs>733</Paragraphs>
  <Slides>45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PowerPoint Presentation</vt:lpstr>
      <vt:lpstr>Group Members </vt:lpstr>
      <vt:lpstr>Why a Drink Vending Machine?</vt:lpstr>
      <vt:lpstr>Goals and Objectives </vt:lpstr>
      <vt:lpstr>Specifications and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Microcontrollers</vt:lpstr>
      <vt:lpstr>Microcontroller</vt:lpstr>
      <vt:lpstr>PowerPoint Presentation</vt:lpstr>
      <vt:lpstr>PowerPoint Presentation</vt:lpstr>
      <vt:lpstr>PowerPoint Presentation</vt:lpstr>
      <vt:lpstr>Pump Controller</vt:lpstr>
      <vt:lpstr>Pump Controller Board Layout</vt:lpstr>
      <vt:lpstr>Pumps</vt:lpstr>
      <vt:lpstr>PowerPoint Presentation</vt:lpstr>
      <vt:lpstr>Wireless Communication</vt:lpstr>
      <vt:lpstr>Bluetooth Module</vt:lpstr>
      <vt:lpstr>Bluetooth Module </vt:lpstr>
      <vt:lpstr>PowerPoint Presentation</vt:lpstr>
      <vt:lpstr>User Interface Options</vt:lpstr>
      <vt:lpstr>Android Application</vt:lpstr>
      <vt:lpstr>Application Requirements</vt:lpstr>
      <vt:lpstr>Application Structure – Activities</vt:lpstr>
      <vt:lpstr>Bluetooth Connectivity Class Diagram</vt:lpstr>
      <vt:lpstr>Order Classes</vt:lpstr>
      <vt:lpstr>Order Class Diagram</vt:lpstr>
      <vt:lpstr>Custom Drink Class Diagram</vt:lpstr>
      <vt:lpstr>PowerPoint Presentation</vt:lpstr>
      <vt:lpstr>Power Supply </vt:lpstr>
      <vt:lpstr>Power Supply 12 Volt Supply</vt:lpstr>
      <vt:lpstr>Power Supply 5 V &amp; 3.3 V</vt:lpstr>
      <vt:lpstr>Responsibilities </vt:lpstr>
      <vt:lpstr>Budget </vt:lpstr>
      <vt:lpstr>Progress </vt:lpstr>
      <vt:lpstr>Troubleshooting/Testing </vt:lpstr>
      <vt:lpstr>Questions???</vt:lpstr>
    </vt:vector>
  </TitlesOfParts>
  <Company>UCF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John Brushwood</cp:lastModifiedBy>
  <cp:revision>164</cp:revision>
  <dcterms:created xsi:type="dcterms:W3CDTF">2015-05-26T12:23:13Z</dcterms:created>
  <dcterms:modified xsi:type="dcterms:W3CDTF">2015-08-03T15:50:27Z</dcterms:modified>
</cp:coreProperties>
</file>