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86" r:id="rId4"/>
    <p:sldId id="258" r:id="rId5"/>
    <p:sldId id="260" r:id="rId6"/>
    <p:sldId id="262" r:id="rId7"/>
    <p:sldId id="263" r:id="rId8"/>
    <p:sldId id="265" r:id="rId9"/>
    <p:sldId id="264" r:id="rId10"/>
    <p:sldId id="313" r:id="rId11"/>
    <p:sldId id="272" r:id="rId12"/>
    <p:sldId id="281" r:id="rId13"/>
    <p:sldId id="294" r:id="rId14"/>
    <p:sldId id="314" r:id="rId15"/>
    <p:sldId id="315" r:id="rId16"/>
    <p:sldId id="316" r:id="rId17"/>
    <p:sldId id="330" r:id="rId18"/>
    <p:sldId id="331" r:id="rId19"/>
    <p:sldId id="344" r:id="rId20"/>
    <p:sldId id="332" r:id="rId21"/>
    <p:sldId id="329" r:id="rId22"/>
    <p:sldId id="269" r:id="rId23"/>
    <p:sldId id="273" r:id="rId24"/>
    <p:sldId id="297" r:id="rId25"/>
    <p:sldId id="298" r:id="rId26"/>
    <p:sldId id="328" r:id="rId27"/>
    <p:sldId id="305" r:id="rId28"/>
    <p:sldId id="318" r:id="rId29"/>
    <p:sldId id="320" r:id="rId30"/>
    <p:sldId id="321" r:id="rId31"/>
    <p:sldId id="308" r:id="rId32"/>
    <p:sldId id="274" r:id="rId33"/>
    <p:sldId id="275" r:id="rId34"/>
    <p:sldId id="276" r:id="rId35"/>
    <p:sldId id="295" r:id="rId36"/>
    <p:sldId id="278" r:id="rId37"/>
    <p:sldId id="309" r:id="rId38"/>
    <p:sldId id="310" r:id="rId39"/>
    <p:sldId id="311" r:id="rId40"/>
    <p:sldId id="31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24" autoAdjust="0"/>
  </p:normalViewPr>
  <p:slideViewPr>
    <p:cSldViewPr>
      <p:cViewPr>
        <p:scale>
          <a:sx n="66" d="100"/>
          <a:sy n="66" d="100"/>
        </p:scale>
        <p:origin x="-64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C618-00D6-4A9A-AEBF-19AD88D23BDC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CD396-3514-48F6-ABDF-0979ED3F07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39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CD396-3514-48F6-ABDF-0979ED3F07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528489-1D57-4AFC-9FF4-7EAA53966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E87E2D-2D5E-4C1E-BA60-7F5368148AC0}" type="datetimeFigureOut">
              <a:rPr lang="en-US" smtClean="0"/>
              <a:pPr/>
              <a:t>8/8/2011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>HVAC Smart Control</a:t>
            </a:r>
            <a:br>
              <a:rPr lang="en-US" dirty="0" smtClean="0"/>
            </a:br>
            <a:r>
              <a:rPr lang="en-US" sz="3600" dirty="0" smtClean="0"/>
              <a:t>Group 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Steven Jones</a:t>
            </a:r>
          </a:p>
          <a:p>
            <a:r>
              <a:rPr lang="en-US" dirty="0" err="1" smtClean="0"/>
              <a:t>Jerthwin</a:t>
            </a:r>
            <a:r>
              <a:rPr lang="en-US" dirty="0" smtClean="0"/>
              <a:t> </a:t>
            </a:r>
            <a:r>
              <a:rPr lang="en-US" dirty="0" err="1" smtClean="0"/>
              <a:t>Prospere</a:t>
            </a:r>
            <a:endParaRPr lang="en-US" dirty="0" smtClean="0"/>
          </a:p>
          <a:p>
            <a:r>
              <a:rPr lang="en-US" dirty="0" smtClean="0"/>
              <a:t>Matthew </a:t>
            </a:r>
            <a:r>
              <a:rPr lang="en-US" dirty="0" err="1" smtClean="0"/>
              <a:t>Arcuri</a:t>
            </a:r>
            <a:endParaRPr lang="en-US" dirty="0" smtClean="0"/>
          </a:p>
          <a:p>
            <a:r>
              <a:rPr lang="en-US" dirty="0" smtClean="0"/>
              <a:t>Elroy Ashtian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83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253" y="304800"/>
            <a:ext cx="7435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Power Cost &amp; PCB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019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Steven Jones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335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3962400"/>
          </a:xfrm>
        </p:spPr>
        <p:txBody>
          <a:bodyPr>
            <a:normAutofit/>
          </a:bodyPr>
          <a:lstStyle/>
          <a:p>
            <a:pPr marL="114300" indent="0"/>
            <a:r>
              <a:rPr lang="en-US" dirty="0" smtClean="0"/>
              <a:t>There are many factors to power savings with this device. </a:t>
            </a:r>
          </a:p>
          <a:p>
            <a:pPr marL="114300" indent="0"/>
            <a:r>
              <a:rPr lang="en-US" dirty="0" smtClean="0"/>
              <a:t>We choose power savings in relation to a traditional set up with just air conditioner system alone.</a:t>
            </a:r>
          </a:p>
          <a:p>
            <a:pPr marL="114300" indent="0"/>
            <a:r>
              <a:rPr lang="en-US" dirty="0" smtClean="0"/>
              <a:t>SEER rankings.</a:t>
            </a:r>
          </a:p>
          <a:p>
            <a:pPr marL="114300" indent="0"/>
            <a:r>
              <a:rPr lang="en-US" dirty="0" smtClean="0"/>
              <a:t> The following equation is how energy consumption is calculated per unit.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b="1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551769"/>
            <a:ext cx="27590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33600" y="5983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en-US" b="1" dirty="0" smtClean="0"/>
              <a:t>unit size, BTU/h × hours per year, h × energy cost, $/</a:t>
            </a:r>
            <a:r>
              <a:rPr lang="en-US" b="1" dirty="0" err="1" smtClean="0"/>
              <a:t>kW·h</a:t>
            </a:r>
            <a:r>
              <a:rPr lang="en-US" b="1" dirty="0" smtClean="0"/>
              <a:t> ÷ SEER, BTU/</a:t>
            </a:r>
            <a:r>
              <a:rPr lang="en-US" b="1" dirty="0" err="1" smtClean="0"/>
              <a:t>W·h</a:t>
            </a:r>
            <a:r>
              <a:rPr lang="en-US" b="1" dirty="0" smtClean="0"/>
              <a:t> ÷ 1000 W/kW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52" y="3048000"/>
            <a:ext cx="289676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77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Controller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Plug in to existing 24VAC supply</a:t>
            </a:r>
          </a:p>
          <a:p>
            <a:r>
              <a:rPr lang="en-US" dirty="0" smtClean="0"/>
              <a:t>Output 24VAC to components</a:t>
            </a:r>
          </a:p>
          <a:p>
            <a:r>
              <a:rPr lang="en-US" dirty="0" smtClean="0"/>
              <a:t>Full wave rectifier Provide adequate current, proper regulators(both linear and switching)</a:t>
            </a:r>
          </a:p>
          <a:p>
            <a:r>
              <a:rPr lang="en-US" dirty="0" smtClean="0"/>
              <a:t>Provides multiple 5V and 3.3V Outputs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3657600" cy="17158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743325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Unit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/>
          <a:lstStyle/>
          <a:p>
            <a:r>
              <a:rPr lang="en-US" dirty="0" smtClean="0"/>
              <a:t>Solar Panel 6.0 VDC/40 mA power supply</a:t>
            </a:r>
          </a:p>
          <a:p>
            <a:r>
              <a:rPr lang="en-US" dirty="0" smtClean="0"/>
              <a:t>Battery holder for AA rechargeable battery</a:t>
            </a:r>
          </a:p>
          <a:p>
            <a:r>
              <a:rPr lang="en-US" dirty="0" smtClean="0"/>
              <a:t>Output 3.3V and 5V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48103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976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3657600" cy="4590288"/>
          </a:xfrm>
        </p:spPr>
        <p:txBody>
          <a:bodyPr/>
          <a:lstStyle/>
          <a:p>
            <a:r>
              <a:rPr lang="en-US" dirty="0" smtClean="0"/>
              <a:t>Eagle CADSOFT</a:t>
            </a:r>
          </a:p>
          <a:p>
            <a:r>
              <a:rPr lang="en-US" dirty="0" smtClean="0"/>
              <a:t>Schematic</a:t>
            </a:r>
          </a:p>
          <a:p>
            <a:r>
              <a:rPr lang="en-US" dirty="0" smtClean="0"/>
              <a:t>Correct part sizes</a:t>
            </a:r>
          </a:p>
          <a:p>
            <a:r>
              <a:rPr lang="en-US" dirty="0" smtClean="0"/>
              <a:t>PCB routing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000000" cy="15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26860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3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Eagle CADSOFT</a:t>
            </a:r>
          </a:p>
          <a:p>
            <a:r>
              <a:rPr lang="en-US" dirty="0" smtClean="0"/>
              <a:t>Make Parts</a:t>
            </a:r>
          </a:p>
          <a:p>
            <a:r>
              <a:rPr lang="en-US" dirty="0" smtClean="0"/>
              <a:t>PCB Routing</a:t>
            </a:r>
          </a:p>
          <a:p>
            <a:r>
              <a:rPr lang="en-US" dirty="0" smtClean="0"/>
              <a:t>Wire width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155474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26" y="3810001"/>
            <a:ext cx="3167194" cy="236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1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5943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Matthew </a:t>
            </a:r>
            <a:r>
              <a:rPr lang="en-US" sz="3200" dirty="0" err="1" smtClean="0"/>
              <a:t>Arcuri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438400" y="457200"/>
            <a:ext cx="3299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PCB Power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67600" cy="459028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ARM Microcontroller Board</a:t>
            </a:r>
          </a:p>
          <a:p>
            <a:pPr lvl="1"/>
            <a:r>
              <a:rPr lang="en-US" sz="3200" dirty="0" smtClean="0"/>
              <a:t>5V @ 4A</a:t>
            </a:r>
          </a:p>
          <a:p>
            <a:r>
              <a:rPr lang="en-US" sz="3600" dirty="0" smtClean="0"/>
              <a:t>PIC 24FJ128GA010 and </a:t>
            </a:r>
            <a:r>
              <a:rPr lang="en-US" sz="3600" dirty="0" err="1" smtClean="0"/>
              <a:t>Xbee</a:t>
            </a:r>
            <a:r>
              <a:rPr lang="en-US" sz="3600" dirty="0" smtClean="0"/>
              <a:t> Wireless</a:t>
            </a:r>
          </a:p>
          <a:p>
            <a:pPr lvl="1"/>
            <a:r>
              <a:rPr lang="en-US" sz="3200" dirty="0" smtClean="0"/>
              <a:t>3.3V</a:t>
            </a:r>
            <a:endParaRPr lang="en-US" sz="3600" dirty="0" smtClean="0"/>
          </a:p>
          <a:p>
            <a:r>
              <a:rPr lang="en-US" sz="3600" dirty="0" smtClean="0"/>
              <a:t>Relays</a:t>
            </a:r>
          </a:p>
          <a:p>
            <a:pPr lvl="1"/>
            <a:r>
              <a:rPr lang="en-US" sz="3200" dirty="0" smtClean="0"/>
              <a:t>3.3V @ .1A (x14)</a:t>
            </a:r>
          </a:p>
          <a:p>
            <a:r>
              <a:rPr lang="en-US" sz="3600" dirty="0" smtClean="0"/>
              <a:t>Temperature, Humidity, and CO2</a:t>
            </a:r>
          </a:p>
          <a:p>
            <a:pPr lvl="1"/>
            <a:r>
              <a:rPr lang="en-US" sz="3200" dirty="0" smtClean="0"/>
              <a:t>5V</a:t>
            </a:r>
          </a:p>
        </p:txBody>
      </p:sp>
    </p:spTree>
    <p:extLst>
      <p:ext uri="{BB962C8B-B14F-4D97-AF65-F5344CB8AC3E}">
        <p14:creationId xmlns="" xmlns:p14="http://schemas.microsoft.com/office/powerpoint/2010/main" val="20360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67600" cy="4590288"/>
          </a:xfrm>
        </p:spPr>
        <p:txBody>
          <a:bodyPr>
            <a:noAutofit/>
          </a:bodyPr>
          <a:lstStyle/>
          <a:p>
            <a:r>
              <a:rPr lang="en-US" sz="3400" dirty="0" smtClean="0"/>
              <a:t>Main Board</a:t>
            </a:r>
          </a:p>
          <a:p>
            <a:pPr lvl="1"/>
            <a:r>
              <a:rPr lang="en-US" sz="3400" dirty="0" smtClean="0"/>
              <a:t>Mainly Switching Regulators</a:t>
            </a:r>
          </a:p>
          <a:p>
            <a:pPr lvl="2"/>
            <a:r>
              <a:rPr lang="en-US" sz="3400" dirty="0" smtClean="0"/>
              <a:t>Was due to high current requirements on some components</a:t>
            </a:r>
            <a:endParaRPr lang="en-US" sz="3400" dirty="0"/>
          </a:p>
          <a:p>
            <a:pPr lvl="1"/>
            <a:r>
              <a:rPr lang="en-US" sz="3400" dirty="0" smtClean="0"/>
              <a:t>Compared to linear regulators switching regulators are far more efficient when dealing with high current components</a:t>
            </a:r>
            <a:endParaRPr lang="en-US" sz="3400" dirty="0"/>
          </a:p>
        </p:txBody>
      </p:sp>
    </p:spTree>
    <p:extLst>
      <p:ext uri="{BB962C8B-B14F-4D97-AF65-F5344CB8AC3E}">
        <p14:creationId xmlns="" xmlns:p14="http://schemas.microsoft.com/office/powerpoint/2010/main" val="42891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67600" cy="459028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Remote Board</a:t>
            </a:r>
          </a:p>
          <a:p>
            <a:pPr lvl="1"/>
            <a:r>
              <a:rPr lang="en-US" sz="3600" dirty="0" smtClean="0"/>
              <a:t>Battery powered – 2xAA = 3V </a:t>
            </a:r>
          </a:p>
          <a:p>
            <a:pPr lvl="1"/>
            <a:r>
              <a:rPr lang="en-US" sz="3600" dirty="0" smtClean="0"/>
              <a:t>Low Power Use</a:t>
            </a:r>
          </a:p>
          <a:p>
            <a:pPr lvl="2"/>
            <a:r>
              <a:rPr lang="en-US" sz="3200" dirty="0" err="1" smtClean="0"/>
              <a:t>XBee</a:t>
            </a:r>
            <a:r>
              <a:rPr lang="en-US" sz="3200" dirty="0" smtClean="0"/>
              <a:t>, Microcontroller, Humidity/Temp.</a:t>
            </a:r>
          </a:p>
          <a:p>
            <a:pPr lvl="1"/>
            <a:r>
              <a:rPr lang="en-US" sz="3600" dirty="0" smtClean="0"/>
              <a:t>Used Linear Regulators</a:t>
            </a:r>
          </a:p>
          <a:p>
            <a:pPr lvl="2"/>
            <a:r>
              <a:rPr lang="en-US" sz="3200" dirty="0" smtClean="0"/>
              <a:t>3.3V and 5V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2891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Heating</a:t>
            </a:r>
          </a:p>
          <a:p>
            <a:r>
              <a:rPr lang="en-US" dirty="0" smtClean="0"/>
              <a:t>Ventilation</a:t>
            </a:r>
          </a:p>
          <a:p>
            <a:r>
              <a:rPr lang="en-US" dirty="0" smtClean="0"/>
              <a:t>Air Conditioning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To provide a more energy efficient HVAC system, with enhanced user interface and over all more interactivity and control.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02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</a:t>
            </a:r>
            <a:r>
              <a:rPr lang="en-US" dirty="0" smtClean="0"/>
              <a:t>Instruments </a:t>
            </a:r>
            <a:r>
              <a:rPr lang="en-US" dirty="0"/>
              <a:t>LM2679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67600" cy="4590288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Why this switching regulator?</a:t>
            </a:r>
          </a:p>
          <a:p>
            <a:r>
              <a:rPr lang="en-US" sz="4000" dirty="0" smtClean="0"/>
              <a:t>Available in </a:t>
            </a:r>
            <a:r>
              <a:rPr lang="en-US" sz="4000" b="1" dirty="0" smtClean="0"/>
              <a:t>3.3V</a:t>
            </a:r>
            <a:r>
              <a:rPr lang="en-US" sz="4000" dirty="0" smtClean="0"/>
              <a:t>, </a:t>
            </a:r>
            <a:r>
              <a:rPr lang="en-US" sz="4000" b="1" dirty="0" smtClean="0"/>
              <a:t>5V</a:t>
            </a:r>
            <a:r>
              <a:rPr lang="en-US" sz="4000" dirty="0" smtClean="0"/>
              <a:t>, 12V and adjustable voltage models</a:t>
            </a:r>
          </a:p>
          <a:p>
            <a:r>
              <a:rPr lang="en-US" sz="4000" dirty="0" smtClean="0"/>
              <a:t>Well documented datasheets</a:t>
            </a:r>
          </a:p>
          <a:p>
            <a:r>
              <a:rPr lang="en-US" sz="4000" dirty="0" smtClean="0"/>
              <a:t>Cost effective for our budget</a:t>
            </a:r>
          </a:p>
          <a:p>
            <a:r>
              <a:rPr lang="en-US" sz="4000" dirty="0" smtClean="0"/>
              <a:t>Free web based simulation software to double check our work </a:t>
            </a:r>
          </a:p>
        </p:txBody>
      </p:sp>
    </p:spTree>
    <p:extLst>
      <p:ext uri="{BB962C8B-B14F-4D97-AF65-F5344CB8AC3E}">
        <p14:creationId xmlns="" xmlns:p14="http://schemas.microsoft.com/office/powerpoint/2010/main" val="8565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Semi. LM2679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07212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36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ARM microprocessor</a:t>
            </a:r>
          </a:p>
          <a:p>
            <a:pPr lvl="1"/>
            <a:r>
              <a:rPr lang="en-US" dirty="0" smtClean="0"/>
              <a:t>Best price for performance</a:t>
            </a:r>
          </a:p>
          <a:p>
            <a:pPr lvl="1"/>
            <a:r>
              <a:rPr lang="en-US" dirty="0" smtClean="0"/>
              <a:t>Low power</a:t>
            </a:r>
          </a:p>
          <a:p>
            <a:r>
              <a:rPr lang="en-US" dirty="0" smtClean="0"/>
              <a:t>Operating System</a:t>
            </a:r>
          </a:p>
          <a:p>
            <a:pPr lvl="1"/>
            <a:r>
              <a:rPr lang="en-US" dirty="0" smtClean="0"/>
              <a:t>Flexible</a:t>
            </a:r>
          </a:p>
          <a:p>
            <a:pPr lvl="2"/>
            <a:r>
              <a:rPr lang="en-US" dirty="0" smtClean="0"/>
              <a:t>Android, Numerous Linux Distributions</a:t>
            </a:r>
          </a:p>
          <a:p>
            <a:r>
              <a:rPr lang="en-US" dirty="0" smtClean="0"/>
              <a:t>User Interface </a:t>
            </a:r>
          </a:p>
          <a:p>
            <a:pPr lvl="1"/>
            <a:r>
              <a:rPr lang="en-US" dirty="0" smtClean="0"/>
              <a:t>Powerful for a Responsive Interface even with additional features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02681"/>
            <a:ext cx="3657600" cy="28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898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we choose Panda?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58866147"/>
              </p:ext>
            </p:extLst>
          </p:nvPr>
        </p:nvGraphicFramePr>
        <p:xfrm>
          <a:off x="457200" y="1600200"/>
          <a:ext cx="76200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Pandaboard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Beagleboard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Linksprite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Gumstix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Dedicated RS232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Built</a:t>
                      </a:r>
                      <a:r>
                        <a:rPr lang="en-US" baseline="0" dirty="0" smtClean="0"/>
                        <a:t>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Addon</a:t>
                      </a:r>
                      <a:r>
                        <a:rPr lang="en-US" dirty="0" smtClean="0"/>
                        <a:t> USB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Addon</a:t>
                      </a:r>
                      <a:r>
                        <a:rPr lang="en-US" dirty="0" smtClean="0"/>
                        <a:t> USB M</a:t>
                      </a:r>
                      <a:r>
                        <a:rPr lang="en-US" baseline="0" dirty="0" smtClean="0"/>
                        <a:t>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Addon</a:t>
                      </a:r>
                      <a:r>
                        <a:rPr lang="en-US" dirty="0" smtClean="0"/>
                        <a:t> USB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Screen Connectivity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</a:t>
                      </a:r>
                      <a:r>
                        <a:rPr lang="en-US" baseline="0" dirty="0" smtClean="0"/>
                        <a:t> and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USB and HDMI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Ribbon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HDMI, ribbon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</a:t>
                      </a:r>
                      <a:r>
                        <a:rPr lang="en-US" baseline="0" dirty="0" smtClean="0"/>
                        <a:t> support </a:t>
                      </a:r>
                      <a:r>
                        <a:rPr lang="en-US" dirty="0" smtClean="0"/>
                        <a:t>Forums, internet mailing list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Forums, phone,</a:t>
                      </a:r>
                      <a:r>
                        <a:rPr lang="en-US" baseline="0" dirty="0" smtClean="0"/>
                        <a:t> internet.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Phone, limited forum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Mail list,</a:t>
                      </a:r>
                      <a:r>
                        <a:rPr lang="en-US" baseline="0" dirty="0" smtClean="0"/>
                        <a:t> forums, 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$174.00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$442.00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34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6280"/>
          </a:xfrm>
        </p:spPr>
        <p:txBody>
          <a:bodyPr/>
          <a:lstStyle/>
          <a:p>
            <a:r>
              <a:rPr lang="en-US" b="1" dirty="0" smtClean="0"/>
              <a:t>Operating System:  </a:t>
            </a:r>
            <a:r>
              <a:rPr lang="en-US" dirty="0" err="1" smtClean="0"/>
              <a:t>Ubuntu</a:t>
            </a:r>
            <a:r>
              <a:rPr lang="en-US" dirty="0" smtClean="0"/>
              <a:t> Linux</a:t>
            </a:r>
          </a:p>
          <a:p>
            <a:endParaRPr lang="en-US" dirty="0" smtClean="0"/>
          </a:p>
          <a:p>
            <a:r>
              <a:rPr lang="en-US" b="1" dirty="0" smtClean="0"/>
              <a:t>Integrated Development Environment(IDE):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Oracle </a:t>
            </a:r>
            <a:r>
              <a:rPr lang="en-US" dirty="0" err="1" smtClean="0"/>
              <a:t>JDeveloper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Programming Language: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Java</a:t>
            </a:r>
          </a:p>
        </p:txBody>
      </p:sp>
      <p:pic>
        <p:nvPicPr>
          <p:cNvPr id="1026" name="Picture 2" descr="C:\Users\Elroy A\Documents\2011_Summer\EEL 4915-Senior Design II\images\Operating Environment\l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100439" cy="1848339"/>
          </a:xfrm>
          <a:prstGeom prst="rect">
            <a:avLst/>
          </a:prstGeom>
          <a:noFill/>
        </p:spPr>
      </p:pic>
      <p:pic>
        <p:nvPicPr>
          <p:cNvPr id="1027" name="Picture 3" descr="C:\Users\Elroy A\Documents\2011_Summer\EEL 4915-Senior Design II\images\Operating Environment\Ubuntu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3889375" cy="1013504"/>
          </a:xfrm>
          <a:prstGeom prst="rect">
            <a:avLst/>
          </a:prstGeom>
          <a:noFill/>
        </p:spPr>
      </p:pic>
      <p:pic>
        <p:nvPicPr>
          <p:cNvPr id="1030" name="Picture 6" descr="C:\Users\Elroy A\Documents\2011_Summer\EEL 4915-Senior Design II\images\Operating Environment\java_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00600"/>
            <a:ext cx="1905000" cy="1905000"/>
          </a:xfrm>
          <a:prstGeom prst="rect">
            <a:avLst/>
          </a:prstGeom>
          <a:noFill/>
        </p:spPr>
      </p:pic>
      <p:pic>
        <p:nvPicPr>
          <p:cNvPr id="1029" name="Picture 5" descr="C:\Users\Elroy A\Documents\2011_Summer\EEL 4915-Senior Design II\images\Operating Environment\oracle-jdev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495800"/>
            <a:ext cx="16097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1143000"/>
          </a:xfrm>
        </p:spPr>
        <p:txBody>
          <a:bodyPr/>
          <a:lstStyle/>
          <a:p>
            <a:r>
              <a:rPr lang="en-US" dirty="0" smtClean="0"/>
              <a:t>Key Features of Ubuntu on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Kernel support of Wi-Fi drivers for Internet Connectivity</a:t>
            </a:r>
          </a:p>
          <a:p>
            <a:endParaRPr lang="en-US" b="1" dirty="0" smtClean="0"/>
          </a:p>
          <a:p>
            <a:r>
              <a:rPr lang="en-US" b="1" dirty="0" smtClean="0"/>
              <a:t>Date/Time </a:t>
            </a:r>
          </a:p>
          <a:p>
            <a:pPr>
              <a:buNone/>
            </a:pPr>
            <a:r>
              <a:rPr lang="en-US" b="1" dirty="0" smtClean="0"/>
              <a:t>   Accuracy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Stable and customizable host environment</a:t>
            </a:r>
          </a:p>
          <a:p>
            <a:endParaRPr lang="en-US" b="1" dirty="0" smtClean="0"/>
          </a:p>
          <a:p>
            <a:r>
              <a:rPr lang="en-US" b="1" dirty="0" smtClean="0"/>
              <a:t>Very Powerful Shell Scripting</a:t>
            </a:r>
          </a:p>
        </p:txBody>
      </p:sp>
      <p:pic>
        <p:nvPicPr>
          <p:cNvPr id="2051" name="Picture 3" descr="C:\Users\Elroy A\Desktop\Screenshoteveryt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366" y="4016902"/>
            <a:ext cx="4219434" cy="2764898"/>
          </a:xfrm>
          <a:prstGeom prst="rect">
            <a:avLst/>
          </a:prstGeom>
          <a:noFill/>
        </p:spPr>
      </p:pic>
      <p:pic>
        <p:nvPicPr>
          <p:cNvPr id="2052" name="Picture 4" descr="C:\Users\Elroy A\Desktop\Screenshot-#%catch_weather.sh (~-Desktop) - ged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219200"/>
            <a:ext cx="4114800" cy="267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User should be able to login remotely from any web browser</a:t>
            </a:r>
          </a:p>
          <a:p>
            <a:r>
              <a:rPr lang="en-US" sz="3200" dirty="0" smtClean="0"/>
              <a:t>Features:</a:t>
            </a:r>
          </a:p>
          <a:p>
            <a:pPr lvl="1"/>
            <a:r>
              <a:rPr lang="en-US" sz="3200" dirty="0" smtClean="0"/>
              <a:t>Remotely view current status of system and sensors</a:t>
            </a:r>
          </a:p>
          <a:p>
            <a:pPr lvl="1"/>
            <a:r>
              <a:rPr lang="en-US" sz="3200" dirty="0" smtClean="0"/>
              <a:t>Similar user interface to the main control unit</a:t>
            </a:r>
          </a:p>
        </p:txBody>
      </p:sp>
    </p:spTree>
    <p:extLst>
      <p:ext uri="{BB962C8B-B14F-4D97-AF65-F5344CB8AC3E}">
        <p14:creationId xmlns="" xmlns:p14="http://schemas.microsoft.com/office/powerpoint/2010/main" val="22062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Apache</a:t>
            </a:r>
          </a:p>
          <a:p>
            <a:pPr lvl="1"/>
            <a:r>
              <a:rPr lang="en-US" sz="2800" dirty="0" smtClean="0"/>
              <a:t>Widely used – used by most internet sites currently</a:t>
            </a:r>
            <a:endParaRPr lang="en-US" sz="2800" dirty="0"/>
          </a:p>
          <a:p>
            <a:pPr lvl="1"/>
            <a:r>
              <a:rPr lang="en-US" sz="2800" dirty="0" smtClean="0"/>
              <a:t>Modular in that advanced web site features can be added, such as PHP.</a:t>
            </a:r>
          </a:p>
          <a:p>
            <a:pPr lvl="1"/>
            <a:r>
              <a:rPr lang="en-US" sz="2800" dirty="0" smtClean="0"/>
              <a:t>Implemented the PHP in remote access design</a:t>
            </a:r>
          </a:p>
          <a:p>
            <a:pPr lvl="1"/>
            <a:r>
              <a:rPr lang="en-US" sz="2800" dirty="0" smtClean="0"/>
              <a:t>Somewhat resource intensive. </a:t>
            </a:r>
          </a:p>
          <a:p>
            <a:pPr lvl="1"/>
            <a:r>
              <a:rPr lang="en-US" sz="2800" dirty="0" smtClean="0"/>
              <a:t>Apache was responsive on the ARM processor even with the Java client program</a:t>
            </a:r>
          </a:p>
        </p:txBody>
      </p:sp>
    </p:spTree>
    <p:extLst>
      <p:ext uri="{BB962C8B-B14F-4D97-AF65-F5344CB8AC3E}">
        <p14:creationId xmlns="" xmlns:p14="http://schemas.microsoft.com/office/powerpoint/2010/main" val="39142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Access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PHP reads from CSV file created by Java Program</a:t>
            </a:r>
          </a:p>
          <a:p>
            <a:r>
              <a:rPr lang="en-US" sz="4800" dirty="0" smtClean="0"/>
              <a:t>File is read into an associative array</a:t>
            </a:r>
          </a:p>
          <a:p>
            <a:r>
              <a:rPr lang="en-US" sz="4800" dirty="0" smtClean="0"/>
              <a:t>Values are called as need in HTML code</a:t>
            </a:r>
          </a:p>
          <a:p>
            <a:r>
              <a:rPr lang="en-US" sz="4800" dirty="0" smtClean="0"/>
              <a:t>Updated every 5 seconds</a:t>
            </a:r>
          </a:p>
        </p:txBody>
      </p:sp>
    </p:spTree>
    <p:extLst>
      <p:ext uri="{BB962C8B-B14F-4D97-AF65-F5344CB8AC3E}">
        <p14:creationId xmlns="" xmlns:p14="http://schemas.microsoft.com/office/powerpoint/2010/main" val="32638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Mobile Website On Smartphone</a:t>
            </a:r>
            <a:endParaRPr lang="en-US" sz="4400" dirty="0"/>
          </a:p>
        </p:txBody>
      </p:sp>
      <p:pic>
        <p:nvPicPr>
          <p:cNvPr id="5122" name="Picture 2" descr="C:\Users\Student User\Downloads\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2233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4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239000" cy="501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efficiency will allow the user to save money on a monthly basis due to reduced power consumption.</a:t>
            </a:r>
          </a:p>
          <a:p>
            <a:r>
              <a:rPr lang="en-US" dirty="0" smtClean="0"/>
              <a:t>Enhanced User Friendly interface through a wall mount touchscreen thermostat.</a:t>
            </a:r>
          </a:p>
          <a:p>
            <a:pPr lvl="1"/>
            <a:r>
              <a:rPr lang="en-US" dirty="0" smtClean="0"/>
              <a:t>Web connectivity- allow settings to be changed via the internet.</a:t>
            </a:r>
          </a:p>
          <a:p>
            <a:pPr lvl="1"/>
            <a:r>
              <a:rPr lang="en-US" dirty="0" smtClean="0"/>
              <a:t>Allow user to set a schedule of operation for the units. Specifically temperature. </a:t>
            </a:r>
            <a:endParaRPr lang="en-US" dirty="0"/>
          </a:p>
          <a:p>
            <a:pPr lvl="1"/>
            <a:r>
              <a:rPr lang="en-US" dirty="0" smtClean="0"/>
              <a:t>Restricted access to technician to allow flexible configuration of devices. Adaptive to save user money if they can’t afford all the units.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2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Implemented using shell script</a:t>
            </a:r>
          </a:p>
          <a:p>
            <a:r>
              <a:rPr lang="en-US" sz="2000" dirty="0" smtClean="0"/>
              <a:t>Order of Operation:</a:t>
            </a:r>
          </a:p>
          <a:p>
            <a:pPr lvl="1"/>
            <a:r>
              <a:rPr lang="en-US" dirty="0" smtClean="0"/>
              <a:t>Checks to see if there is an internet connection</a:t>
            </a:r>
          </a:p>
          <a:p>
            <a:pPr lvl="2"/>
            <a:r>
              <a:rPr lang="en-US" sz="2000" dirty="0" smtClean="0"/>
              <a:t>Pop up informing the user that there is none</a:t>
            </a:r>
          </a:p>
          <a:p>
            <a:pPr lvl="1"/>
            <a:r>
              <a:rPr lang="en-US" dirty="0" smtClean="0"/>
              <a:t>Logins to preconfigured FTP server</a:t>
            </a:r>
          </a:p>
          <a:p>
            <a:pPr lvl="2"/>
            <a:r>
              <a:rPr lang="en-US" sz="2000" dirty="0" smtClean="0"/>
              <a:t>Pop up informing user if it can’t connect to the FTP server</a:t>
            </a:r>
          </a:p>
          <a:p>
            <a:pPr lvl="1"/>
            <a:r>
              <a:rPr lang="en-US" dirty="0" smtClean="0"/>
              <a:t>Checks version number in file with version number in file on FTP site</a:t>
            </a:r>
          </a:p>
          <a:p>
            <a:pPr lvl="1"/>
            <a:r>
              <a:rPr lang="en-US" dirty="0" smtClean="0"/>
              <a:t>If the version number is different: pop up informs the user and it downloads a new version</a:t>
            </a:r>
          </a:p>
          <a:p>
            <a:pPr lvl="1"/>
            <a:r>
              <a:rPr lang="en-US" dirty="0" smtClean="0"/>
              <a:t>If the version number is the same: pop up informs user</a:t>
            </a:r>
          </a:p>
          <a:p>
            <a:pPr lvl="1"/>
            <a:r>
              <a:rPr lang="en-US" dirty="0" smtClean="0"/>
              <a:t>At the end it reloads the program.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8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762000"/>
            <a:ext cx="5477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Embedded System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943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Jerthwin</a:t>
            </a:r>
            <a:r>
              <a:rPr lang="en-US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Prospere</a:t>
            </a:r>
            <a:endParaRPr lang="en-US" sz="32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AutoShape 2" descr="data:image/jpg;base64,/9j/4AAQSkZJRgABAQAAAQABAAD/2wCEAAkGBhQSEBQUEhQUFBUVGBQVFRQUFxQXFxcUFBQVFxYdFBwXHCYfFxwkGRQVHy8gJCcpLCwsFR4xNTAqNSYrLCkBCQoKDAwMFA8PFCwcHBwpKSwsLCwsLCwsKSwsLCksKSwsLCksLCwsKSwsLCwsKSksKSwpKSksKSkpLCwpLCwpLP/AABEIAOEA4QMBIgACEQEDEQH/xAAcAAACAgMBAQAAAAAAAAAAAAAAAQYHAgMFBAj/xABCEAABAwMCBAMGAgcHAgcAAAABAAIRAxIhBDEFEyJBB1FhBhQycYGRI0IVJDNSobHBF0RicoLh8SVDFjRTkqLC8P/EABUBAQEAAAAAAAAAAAAAAAAAAAAB/8QAFhEBAQEAAAAAAAAAAAAAAAAAABEB/9oADAMBAAIRAxEAPwC8E0JIBCEINeo1LabS55taNyey1P4lTAYS4RUizfqmIj7heL2qE6SoBkm0AZz1N2gH+S4mv+Dh5GbbCSLsW8sGYafKMwglY1rDUNO4XgXFuZjGf4ha2cUpljnh4tYYcc4I3/muLpxHFah86Qb37Bh/dgHfuudw9jvcdW38xeSPi/PbEdA+mD81BK38TphrHF4ipAYc9U7RhZ++s5nLuF8XW5mPNRTiDD7vod+hzSQLpFkAz0Ex54C97m/9VDo/7VoOY2mD0xP1VHZZxSkRUIeIpSKhz0kCTP0SfxekKbaheLHkBrswSZiMeii+gpgafX9ri92boMhwkdG2O1yw4i2eH6Ydg/OXSAy/vZJiM4CgmDtcwVBTLheRcG5kgTn+BWDOJ03cyHg8r9pE9MTM/Yrialw/SlI9uWWgiY6g856Yk4jq88Lx8PDQOIiInmEmXQf2gMS2ABPaUEkfxikKQql45ZwHZgmSMfYrbU17G1G0y4B7wS1uZIEzH2KhmsYDwqi3MCpES67Be6JsnyOwXU17geI6V/8AgMbx1h4Ei31xkIO9T4jTcXgOBNP4xnp33+xWv9M0eVzeYOXMX5iZjy8wuBw5wFfiExJDnZmIbeP3e0id1znUQeEtYJxUiATM3Odg2es/CgmlTiFNr2MLgHP+BuZPyRT4hTc97A4F1PLxnp+aj3EHA63RvnFna6OuQJFvrjI7o4aI1ut83N3zHSP8vrnJQdwcZo8o1uYOWDBfmJmPLzWypxKm002lwBqfAM9W22PUKG06M8IdTE/HaQSZ6ng4NnefJe7iLga3D39gBtOJDBnpMjtmFRJafEabqjqYcC9gBc3MgGIn7hPRa9lVt1Nwc2SJE7jfdcDRQOI6knFzBBzHS1h/d/qtvsOI05bmQ9xMkn4gCMkCUEiSQhAIQhAITQgSEIQa9TqW02Oe9wa1oJc5xgADuVWur8dtO15DaFRzZIDi9rSR2MQSJ3g5Wvx51j20NMxriGvfULgNiWMBbPnBJKohz53UVb3tN4yt1NMUmUXU2FwL33y+BkBgAAGYzKjTvEaq9jWPJiiHe7lsgmXEjnGc7NGPVQS5IlWCxR4sVxV95AbzySHNh3JstLRAumcNzPYrQzxHqMDqbCTSq8s1S7Lw5pk8ozAG3+ygMolIJ9/aVVczlOMU6fM5Jb8ZLnSOaScwt39rOo5g1BDOeCAGw7kllluRdM7ndV3ciUFg0/E+qwFrYLazWivcMg3SeTBxguGfRI+JNRzeScUWF7mED8QudEB5mIydvMKv5RKQWH/atXLm1nBnOpllgAdy7WiDd1TmXfUoHihVbcWAXV2kV5GGlzgXcrPlcM+Y8lXkolSCxHeJjnN5BkUA81GvH7W4tiDmIkn+CH+K1dxbUcGirSFNtMNHQ4MMzUkzJzt/BV4ZSlILDd4qVwS9gbzKwqNrBwNgDyP2UOkEev8AFH9pb45H/Yv5l0HmzZETMRKryUSkRYP9qNdzQXkB9EMFC0dJsJP4suz2mEz4q6hrjVZbzqnMFRrgeWGu2sF0yMf7qvZRckFhs8SntBojNB5a5ziPxQ4A/D1REhqxd4nVnsDX45AjTloMuIdI52c4Ddt8qvwUSrBY1PxZrCqdRa01nFwcw3CiGlpDbQDMiG/xXT9k/Fhule5r2vqUngOJmHtqCQbQcFpx3GyqYFMOSC+6PjrRNSDp3hs/EKjSY+RA+0qxuG8Sp6ik2rReHsds4fxmcgjuDkL5Aa9XN4CaxxfqWEm2yk+2cXXObMeZAGfRRVxIQhVAmkmg8+u1zKNN1SoYa3cwTEmNhncrjP8AbzSDAqFxiYDHTiPMAA57rp8ZqltB7hS55ABFLe/Ixsfnt2UYPE689PDA0lhNxDT2EjDRPlHooIN4ve0rNXSpimxwFF77nPIHxtLQABM5Ez6KoCrI8Vaz3uYa9Fune24U2splvNaT1Ek/FbA+6rYlXFCSEBAICEoRDQhCKEIQERmxkraMJ9loccqD0LCoxAdha2uQYpLZUasJVUShJNECEIKACYKQRKoyBVueC3Gm6cVi9kteGND2xILLjBBzBv3n8qqMKc+GDWjVte38SsLg2gWF4Ity4xtGcziFNF6/+NdMPic5sTMtdiLRu2Ru4D6rqcN4lTr0xUpOuYZh0ETG+6j7tfXjq0LXwcQAMXN2BBjMnP7q7XA6xdRaXUfdzn8LHTn0A3+SD3oTQg8nFadV1F4oODKhHQ5wkAyNxB7T2UcqcM4jm/WUg20yQ0NMwMzaIzOV3faGnSdpqgruLKZHW5u4EjbB7+ihPunC7pGoquNhhoLjiBnLMHYqCvvFJlSm5rK1VupLrnMqNqOfyhPU0z8Jdj7KuCrD8RGUx/5R1Q0SfxuaGCHgm22Mkb/wVeK4pFCEIgQhCBpIQgFkzdYhCK2uq+SHiQsGtlboURqYUPas208rJwQar8LFBQFQJoSQOUkJhAIQUIGpz4ZPB1TGNAp1CXEahziwNFplsgd4Ij1UFU98Ng41QKhI01xvstvvjpi7tIEoLrZw/Vx0athyY2cBlvmCXYny3XZ4RRqtpAV3tqVMy9otB8sQFEX0eHEEOqVGzN24/NTPZpjNgwpL7MU6I0zRpnl9KXQ50yTOdwO/ooOqmkmqPBxyqG6eo40jXAAmkBcX5GIgz57dlFBxeXQOFOabD1OYIiBjDPL+Sl/FW1TRfyC0VY6C74Zkb48pUc904oT1VqAbactEEOj1b591BU/ijqeZZfQZpXtLoa1jmmsCQCSTANseR+JVsrM8WW1mOY3VVBWe680XNfIptBF4IxBPT27eirKVcUIQhAIQs2NQYITszCzcxBrQnasuUUGIctra3mtdiOWVBuNQLB1VYhkoLEGJQsgwoLVUIlIJ2p2oEUlnYViWoEhCEGQU48M4bqmvFtWpkDTOaXhwt+KB3G8x2UGU58MoOrYyn0VzcW1S+0Blpub6yJxHdBdHvzoF3D7smIYP3m7AtxvOY+FdzgVa+iDyDp8n8IgNI+YAG65dPSa6OmvScDO+Yy3vbnZ33XY4RTrCkBqHMdUzJYIbHaMBB7UJJoOfx6kx2nqCpUNJhAuqNMFokZB7KE/o3h9xPv1V/Q7pvLsR/l+sKbcdqNbp6hfTNZoAmmBJdkYA7+f0UPbxPT39PDHg2EyaYGImMDy7qCtPEhlNpI0rnVKZM1i9oaWv/IG7Eg9U47BV0VYvibWZUc1zaQ0sSDTBf+NJw6DAwO4H5t1XSqkiUIQC2tMNWpOUG+5Yg4WpO5BulIg+a1FxTvKg29kfWVpDikHFBuBxhBWoE9kOJQbvksQcrAOSuRG4boccH/8Ad1qlKSg3Eha3uWOUlQ0IQgYU78OnONSKlw08kucwNLr46QJOBt2Kgim3hxDdQx7iKkEj3Uk9ZIgOgHMb7H4UFwe66E/3iowyZ3aQbmT+Xp2aJ9SpJ7OUqTdO0UajqrATD3GSTOZMBcF3EafTdw8mSQCGT3ZJy317/uKQcAqtdQBZRNASfwy0NI+g2lEx0U0kIrzcTNXlO5FvMjov+GZG/wBJUdd+lS7+7tbact3Do9fX6Lvcaph1B4dUNEECaoMFuRkHt/uoW7hemuN3E3u6CC0vuxHofrCgr/xd54fTGsJdUIdyC0stDARfIbGT07jsqwVkeJNJlPGnqc9js1Xlhby3A9IBJzOe3ZVwmKRQiUKgCzbthYLKcIM3bZ3lB3P8FrCzuBJ9VAi7zTY87BIgALJoxuEGL90PQMFMuEIG2Yx6rFxPdBOFjKBt3CyByUACd1jOUGbnQShxxlAAJRUHeR9EQ2ziFrdusx2zCxcZKKSEICqGp34Wv/XGNpS3UEOsfcA0MtJcDJzgHsVBApx4cyawbUFtAul9YMuLXAGAM7HGYMSgu59LiQix9F2T8Xl07w3P5tvRdvhIrcse8WcyTNnwx2iVEKug0nT+vVKeTPUGz8HmOn8ufVSn2epMbQAp1jXbJ/Ec64k98qDpoSQqPDx19MaeoarC+nHUwZJEjYTlQZ2v0F0M0VUODXGQLQQBkHJwR3U+4k+oKTjRAdUjoDsAmRvkdp7qN+98VJP4NACDBBBzGN3+agqPxMr0qhBosGnDCRUpl7nGqSekwdrYP3VcFWf4uHUF1M61pFTrFC0MtLJF827n4d/NVgikmkhUNCSaBgoSTQCy5Xy+STN1kzdQYAZTc2Csmd0PGAgQYkQdk39vkh5goEWZTNOFl+b6f0WLNigxCaSaBShEoVAmEk0Qwpv4cOa2u173B7JIOmLi0vJaYdA3jfbsoQFOfC0frrOTf711GnFttlpvm7G1yC2q3EtL0X6B7pc4AtbdtbmcT2+ylHs9UpmgDSpGi2TDCLSDicLlPqcSEWtouyZuIBjpiYP+bZdvhD6xpA6gMbUkyGGWx2UHtQkmqPHxandReObyZA/EmLcjO4+W/dRB/CxcS7ixItdLbxtHpUUs446mNPUNYF1OBcBMkSPIjvCgrdfwq826eqXWu7OAwM7v3juoIB4m6cUwAysNUHlxc+100YIhtxJHV/8AVVsVYviNXpVM6VposaSKrHvLi95PSWjMRB791XSKSEIVAmkmEAhCEDBWQf6LWsy3AUCnCGuwnGFkSPJBiH+aTjlZEQVk+PJBjfmUycYCGD/ZMz5oNaJWx7cLUEDQkhUOEFA9E7D6ogCm/hx1V2seAymSZ1BYXFhDTAEbSYH1UIU38OjFZrqhD6IJD6PMLC5xBgiB2MfOEFwv4ZR6Y4i5kEmA+2T09i7Hb/3KTcBohlEAVjXEn8Qm4n0mTsonX1+hIbfpKhy6Il0non8wu3b9lKfZyrSdQBoMdTZLoa4QZ74koOmmkhB5+I1HtpONJoe8Ra04BMj+ijB4nxIuP6nSAtdBuBO2PzfwUl4pTc6k4NqcpxiHn8uR/wAfVRT9E1w4l3EwRa7pkCMf5th5qCs/Fvml1N2qpCk/qFGxjQKg6by5wmSBbgnEqsFZXinR5bmg1m6q6SHhznGiAR0mZAunz/Kq1VUkFEoQCEIQNCSaDLmegTOwWCEGT/5LJzyFrCagJWT+3yWAQSg3MOB6SPusSdsysQ5Pm+gSDNx7/RaSmXSkgEIQqgTSTCBhTfwxdGspmlcdT1Cm0NaWllpvm4RtPcbKEBTTw6g6hjC1rAXT7y4O/DhpxLRgnbcbpovN+q4iALaNF2T8RAxLYmHD/Ft5Lt8Kq1XU5rtax8npaZEdsyVGTwsm23iRZk4Dh/hwJf6f/JSPgtItpQa3PyfxJB37YJ2RHQQkmivBxzl+7v508uBdEzFw8vWFAw7hIeYbWLrXfv8AlnfvEeisDidRzaTixnMcIhn72R/z9FFv0tqpgcNaOl0EwcAYG3fyUFU+I/K/ugqNpgnniqWm55IssjOOqcquFZvixWc91M1qLdO9t/La2k5nNabbi4neIH3VYlVRKSEFBiXrIGVqWTEGwJpJlAIQhECEIQCEIQCChCAQhEIBCEBAJhJCDIKb+HLXis1ziTpw78Wm1wa5xgxEjsYJyJhQgKa+GlJvvlNzequCbKRp3tcLXSSOxGTM4iUFuv1PDpaH0aklxGbjno3Idn8qknBdVp2aa6iCykHEQQ7Di4AnMmJIz9V4GcQ1otHurCLjmQ0gYzE47/Zdrhzn1KZ59MMJLhYCCC3sZ9UHtQhCDz8RpvdScKbgx+Icdhkf0lRh3CtdcS7XMDbXYwIxjMdvNSjX6Jtam6m+bXYMYO4OPso+PDvSh0jmbEfEI6t+yCovFek9jmCvVZqHOu5bm1C80gC2Q4flnHzg+SrIq4fGL2XGkp0nUnEsrPcKjXQSHtbc0tgCBAdP0VPkIrFCaSAhAQmiBEoQgEShNASkmkinKEIRAhCEAhCEAhNCBJoTCoApv4ZvHvbGhrWvJJGoc9zBTFpkSBudo7zChIVp+C/B/eKtQOe5tNjWvLW29TnOc0SSCQIadlNFnDhdcxHEAMuwDP7uBLsnfH+Jd7g9B7KcVKvOdJN+BgxAx5LwO9itMd2uOSZuOZjeP8oXT4bwynQZZSENkmCScnfJQepNJNAJITQQXxd9ma2s0beQ299F/M5Y+J7SxzXBnmczHePNfOGp0pYYM+WcEEbgjsQvshV37ceD9PW1jXo1RQqP/agtuY8xF0SIdtPn894r5zIRCtTjPglW07Oa6tTqU2kXhrHNfBMC3BByR5Liu8NazKYqPi2sKnIDculri0czHTOPv2VEFhFqsM+EOp5o000+fMl134VlhcM2zPbbdYUvDCq8Oe0gU6IZzg49RJcQRTgEGAJzCIr+EQp9U8M6jKYrPINKpe2kGnrDmmBfiIMHYrafCTUNqM07nM57y0tcCTTDC2Td0zIh3ZFV5CcKe0/DKq8vDC39XaTXmeosdDhS6c7O3jsj+zd4p+8OI5BcabWieZcGzJFsRId3QQKEAKwD4UV2mnSc5nOrct1MgmxrX78zpmRB2BSHhZWc57GFt9BtR1Ykm1wpuAIpdOScxMbJRAYRCn7PDR5YdRMacPFO0zzJsBmIiJMboPhXXaGNeWX1wx1GCYbe6PxOnBAI2lEV/CcKwT4TVy80WlnOpio6o6TYQ3IsxMmRuO6VPw0c9r64P4NNzGOafjLnDJbiIBLfuUFfQhT+r4X1abGOcQeeJogTLTdAFTHkWmR5legeEFc1fdg+nzmklz5PLtsuEdMzlo2SiuIThWJS8LnvY6s1wFOlyw9h+J5cYNhiBHqsH+F1VlMVHFpbWFTktB6gWugXyIzjYlBX8IAVkO8Ha/NGmD6fOu/aZ5dlhdtbM9tt16eC+Dr9S8gVW0msa28kXkvM/CMCOnz7hBWAarf8A6bveK5g2ii0Exi7mS0T5wXLoafwCAc0u1ZLfzBtFrT/AKTcY+ys3gvA6OkpClQYKbBmBuTEEuO7iY3KivehCaqEmhCBITSQCE0ION7XOjRVjjABySI6m5x5bqO8UgUeGi0Q5zB8T/z2EgYkzPeFMuIaBtak6m+bXCDGDEg/0Xlr+z1J7aLTd+AWmnkbtiJxn4Qg5NMTxh3SMUQQZdvDRtEbY3XL4Yf1LiBtEh7xu/tnynEzhS9vCGDUHUZvLbDnFuO0ei0UfZyk2lVpi62sS5+cy7eDCCK8Tb+oaHom57ZEv/MCTsJzv6Lq1x/1imLdqJMy7fq+noutV9naTqVKkbraJaWZEy3acLe7hTDXFfN4bZviM9vqginDHyziZtHSajd3dhUMf1x5rya58cI05A+KoJy/uagPrn+qmNDgNJgrAXRXLjUz3dMxjHxFYVfZuk6gygbrGG5ucyLvT/EVBx+JEDi2lZb/ANtxGXflFSPTEfxWjhTga/EzaOm4bu7h5j6wDhSarwhjq7K5m9jS0ZxBumR/qKw0/A6bHVnC6a/x5+e2MfEUEKrVbeCNdb8VSTl8/G4T5zgBdbigA1+gZYItMZdiwSB6xA3XbqezlJ2nFAh3LBkCczJO/wAyt9bhFN9WnVM3UsNz89/ugj/C6k8Q1/SJY0Rl35mz8swNlx6FeOCPeG/E+Z6v/UaAfPEQpvQ4NTZUq1GzdV+PP8vJaW+zdEaf3eHcubonMzO/zQcHioArcMZaIMYl3YUzHqPmvRw988W1ItEtpsg9Wbgz6f8AC7dfglN76LyDND9nn5b+eyyo8IptrVKwm+oAHZxAiIHbYKiE6CoP0RqX2iTUIOXbB1MfPEle3iTBZwxlghxZIl2JFMkfWTupFS9m6LaDqAB5bjcROZkHf/SFuqcFpu5Mz+DHLz+7bE+fwhBw9N1cZqSB00WkHM5DB8u5H2T9gCHUqz7Q0urOGJ2bGM+RJ+67tPhVMV3VgDe5oaTOIEdv9IRwzhVPTtLaYIDnFxkzkxP8kHsQmkgEIQgaEkIGkhCBoQhAJIQgaSEIGhCECTQhAkJoQCEIQJNCECTQhAJJoQJNCECTQhAJIQgaEI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/9j/4AAQSkZJRgABAQAAAQABAAD/2wCEAAkGBhQSEBQUEhQUFBUVGBQVFRQUFxQXFxcUFBQVFxYdFBwXHCYfFxwkGRQVHy8gJCcpLCwsFR4xNTAqNSYrLCkBCQoKDAwMFA8PFCwcHBwpKSwsLCwsLCwsKSwsLCksKSwsLCksLCwsKSwsLCwsKSksKSwpKSksKSkpLCwpLCwpLP/AABEIAOEA4QMBIgACEQEDEQH/xAAcAAACAgMBAQAAAAAAAAAAAAAAAQYHAgMFBAj/xABCEAABAwMCBAMGAgcHAgcAAAABAAIRAxIhBDEFEyJBB1FhBhQycYGRI0IVJDNSobHBF0RicoLh8SVDFjRTkqLC8P/EABUBAQEAAAAAAAAAAAAAAAAAAAAB/8QAFhEBAQEAAAAAAAAAAAAAAAAAABEB/9oADAMBAAIRAxEAPwC8E0JIBCEINeo1LabS55taNyey1P4lTAYS4RUizfqmIj7heL2qE6SoBkm0AZz1N2gH+S4mv+Dh5GbbCSLsW8sGYafKMwglY1rDUNO4XgXFuZjGf4ha2cUpljnh4tYYcc4I3/muLpxHFah86Qb37Bh/dgHfuudw9jvcdW38xeSPi/PbEdA+mD81BK38TphrHF4ipAYc9U7RhZ++s5nLuF8XW5mPNRTiDD7vod+hzSQLpFkAz0Ex54C97m/9VDo/7VoOY2mD0xP1VHZZxSkRUIeIpSKhz0kCTP0SfxekKbaheLHkBrswSZiMeii+gpgafX9ri92boMhwkdG2O1yw4i2eH6Ydg/OXSAy/vZJiM4CgmDtcwVBTLheRcG5kgTn+BWDOJ03cyHg8r9pE9MTM/Yrialw/SlI9uWWgiY6g856Yk4jq88Lx8PDQOIiInmEmXQf2gMS2ABPaUEkfxikKQql45ZwHZgmSMfYrbU17G1G0y4B7wS1uZIEzH2KhmsYDwqi3MCpES67Be6JsnyOwXU17geI6V/8AgMbx1h4Ei31xkIO9T4jTcXgOBNP4xnp33+xWv9M0eVzeYOXMX5iZjy8wuBw5wFfiExJDnZmIbeP3e0id1znUQeEtYJxUiATM3Odg2es/CgmlTiFNr2MLgHP+BuZPyRT4hTc97A4F1PLxnp+aj3EHA63RvnFna6OuQJFvrjI7o4aI1ut83N3zHSP8vrnJQdwcZo8o1uYOWDBfmJmPLzWypxKm002lwBqfAM9W22PUKG06M8IdTE/HaQSZ6ng4NnefJe7iLga3D39gBtOJDBnpMjtmFRJafEabqjqYcC9gBc3MgGIn7hPRa9lVt1Nwc2SJE7jfdcDRQOI6knFzBBzHS1h/d/qtvsOI05bmQ9xMkn4gCMkCUEiSQhAIQhAITQgSEIQa9TqW02Oe9wa1oJc5xgADuVWur8dtO15DaFRzZIDi9rSR2MQSJ3g5Wvx51j20NMxriGvfULgNiWMBbPnBJKohz53UVb3tN4yt1NMUmUXU2FwL33y+BkBgAAGYzKjTvEaq9jWPJiiHe7lsgmXEjnGc7NGPVQS5IlWCxR4sVxV95AbzySHNh3JstLRAumcNzPYrQzxHqMDqbCTSq8s1S7Lw5pk8ozAG3+ygMolIJ9/aVVczlOMU6fM5Jb8ZLnSOaScwt39rOo5g1BDOeCAGw7kllluRdM7ndV3ciUFg0/E+qwFrYLazWivcMg3SeTBxguGfRI+JNRzeScUWF7mED8QudEB5mIydvMKv5RKQWH/atXLm1nBnOpllgAdy7WiDd1TmXfUoHihVbcWAXV2kV5GGlzgXcrPlcM+Y8lXkolSCxHeJjnN5BkUA81GvH7W4tiDmIkn+CH+K1dxbUcGirSFNtMNHQ4MMzUkzJzt/BV4ZSlILDd4qVwS9gbzKwqNrBwNgDyP2UOkEev8AFH9pb45H/Yv5l0HmzZETMRKryUSkRYP9qNdzQXkB9EMFC0dJsJP4suz2mEz4q6hrjVZbzqnMFRrgeWGu2sF0yMf7qvZRckFhs8SntBojNB5a5ziPxQ4A/D1REhqxd4nVnsDX45AjTloMuIdI52c4Ddt8qvwUSrBY1PxZrCqdRa01nFwcw3CiGlpDbQDMiG/xXT9k/Fhule5r2vqUngOJmHtqCQbQcFpx3GyqYFMOSC+6PjrRNSDp3hs/EKjSY+RA+0qxuG8Sp6ik2rReHsds4fxmcgjuDkL5Aa9XN4CaxxfqWEm2yk+2cXXObMeZAGfRRVxIQhVAmkmg8+u1zKNN1SoYa3cwTEmNhncrjP8AbzSDAqFxiYDHTiPMAA57rp8ZqltB7hS55ABFLe/Ixsfnt2UYPE689PDA0lhNxDT2EjDRPlHooIN4ve0rNXSpimxwFF77nPIHxtLQABM5Ez6KoCrI8Vaz3uYa9Fune24U2splvNaT1Ek/FbA+6rYlXFCSEBAICEoRDQhCKEIQERmxkraMJ9loccqD0LCoxAdha2uQYpLZUasJVUShJNECEIKACYKQRKoyBVueC3Gm6cVi9kteGND2xILLjBBzBv3n8qqMKc+GDWjVte38SsLg2gWF4Ity4xtGcziFNF6/+NdMPic5sTMtdiLRu2Ru4D6rqcN4lTr0xUpOuYZh0ETG+6j7tfXjq0LXwcQAMXN2BBjMnP7q7XA6xdRaXUfdzn8LHTn0A3+SD3oTQg8nFadV1F4oODKhHQ5wkAyNxB7T2UcqcM4jm/WUg20yQ0NMwMzaIzOV3faGnSdpqgruLKZHW5u4EjbB7+ihPunC7pGoquNhhoLjiBnLMHYqCvvFJlSm5rK1VupLrnMqNqOfyhPU0z8Jdj7KuCrD8RGUx/5R1Q0SfxuaGCHgm22Mkb/wVeK4pFCEIgQhCBpIQgFkzdYhCK2uq+SHiQsGtlboURqYUPas208rJwQar8LFBQFQJoSQOUkJhAIQUIGpz4ZPB1TGNAp1CXEahziwNFplsgd4Ij1UFU98Ng41QKhI01xvstvvjpi7tIEoLrZw/Vx0athyY2cBlvmCXYny3XZ4RRqtpAV3tqVMy9otB8sQFEX0eHEEOqVGzN24/NTPZpjNgwpL7MU6I0zRpnl9KXQ50yTOdwO/ooOqmkmqPBxyqG6eo40jXAAmkBcX5GIgz57dlFBxeXQOFOabD1OYIiBjDPL+Sl/FW1TRfyC0VY6C74Zkb48pUc904oT1VqAbactEEOj1b591BU/ijqeZZfQZpXtLoa1jmmsCQCSTANseR+JVsrM8WW1mOY3VVBWe680XNfIptBF4IxBPT27eirKVcUIQhAIQs2NQYITszCzcxBrQnasuUUGIctra3mtdiOWVBuNQLB1VYhkoLEGJQsgwoLVUIlIJ2p2oEUlnYViWoEhCEGQU48M4bqmvFtWpkDTOaXhwt+KB3G8x2UGU58MoOrYyn0VzcW1S+0Blpub6yJxHdBdHvzoF3D7smIYP3m7AtxvOY+FdzgVa+iDyDp8n8IgNI+YAG65dPSa6OmvScDO+Yy3vbnZ33XY4RTrCkBqHMdUzJYIbHaMBB7UJJoOfx6kx2nqCpUNJhAuqNMFokZB7KE/o3h9xPv1V/Q7pvLsR/l+sKbcdqNbp6hfTNZoAmmBJdkYA7+f0UPbxPT39PDHg2EyaYGImMDy7qCtPEhlNpI0rnVKZM1i9oaWv/IG7Eg9U47BV0VYvibWZUc1zaQ0sSDTBf+NJw6DAwO4H5t1XSqkiUIQC2tMNWpOUG+5Yg4WpO5BulIg+a1FxTvKg29kfWVpDikHFBuBxhBWoE9kOJQbvksQcrAOSuRG4boccH/8Ad1qlKSg3Eha3uWOUlQ0IQgYU78OnONSKlw08kucwNLr46QJOBt2Kgim3hxDdQx7iKkEj3Uk9ZIgOgHMb7H4UFwe66E/3iowyZ3aQbmT+Xp2aJ9SpJ7OUqTdO0UajqrATD3GSTOZMBcF3EafTdw8mSQCGT3ZJy317/uKQcAqtdQBZRNASfwy0NI+g2lEx0U0kIrzcTNXlO5FvMjov+GZG/wBJUdd+lS7+7tbact3Do9fX6Lvcaph1B4dUNEECaoMFuRkHt/uoW7hemuN3E3u6CC0vuxHofrCgr/xd54fTGsJdUIdyC0stDARfIbGT07jsqwVkeJNJlPGnqc9js1Xlhby3A9IBJzOe3ZVwmKRQiUKgCzbthYLKcIM3bZ3lB3P8FrCzuBJ9VAi7zTY87BIgALJoxuEGL90PQMFMuEIG2Yx6rFxPdBOFjKBt3CyByUACd1jOUGbnQShxxlAAJRUHeR9EQ2ziFrdusx2zCxcZKKSEICqGp34Wv/XGNpS3UEOsfcA0MtJcDJzgHsVBApx4cyawbUFtAul9YMuLXAGAM7HGYMSgu59LiQix9F2T8Xl07w3P5tvRdvhIrcse8WcyTNnwx2iVEKug0nT+vVKeTPUGz8HmOn8ufVSn2epMbQAp1jXbJ/Ec64k98qDpoSQqPDx19MaeoarC+nHUwZJEjYTlQZ2v0F0M0VUODXGQLQQBkHJwR3U+4k+oKTjRAdUjoDsAmRvkdp7qN+98VJP4NACDBBBzGN3+agqPxMr0qhBosGnDCRUpl7nGqSekwdrYP3VcFWf4uHUF1M61pFTrFC0MtLJF827n4d/NVgikmkhUNCSaBgoSTQCy5Xy+STN1kzdQYAZTc2Csmd0PGAgQYkQdk39vkh5goEWZTNOFl+b6f0WLNigxCaSaBShEoVAmEk0Qwpv4cOa2u173B7JIOmLi0vJaYdA3jfbsoQFOfC0frrOTf711GnFttlpvm7G1yC2q3EtL0X6B7pc4AtbdtbmcT2+ylHs9UpmgDSpGi2TDCLSDicLlPqcSEWtouyZuIBjpiYP+bZdvhD6xpA6gMbUkyGGWx2UHtQkmqPHxandReObyZA/EmLcjO4+W/dRB/CxcS7ixItdLbxtHpUUs446mNPUNYF1OBcBMkSPIjvCgrdfwq826eqXWu7OAwM7v3juoIB4m6cUwAysNUHlxc+100YIhtxJHV/8AVVsVYviNXpVM6VposaSKrHvLi95PSWjMRB791XSKSEIVAmkmEAhCEDBWQf6LWsy3AUCnCGuwnGFkSPJBiH+aTjlZEQVk+PJBjfmUycYCGD/ZMz5oNaJWx7cLUEDQkhUOEFA9E7D6ogCm/hx1V2seAymSZ1BYXFhDTAEbSYH1UIU38OjFZrqhD6IJD6PMLC5xBgiB2MfOEFwv4ZR6Y4i5kEmA+2T09i7Hb/3KTcBohlEAVjXEn8Qm4n0mTsonX1+hIbfpKhy6Il0non8wu3b9lKfZyrSdQBoMdTZLoa4QZ74koOmmkhB5+I1HtpONJoe8Ra04BMj+ijB4nxIuP6nSAtdBuBO2PzfwUl4pTc6k4NqcpxiHn8uR/wAfVRT9E1w4l3EwRa7pkCMf5th5qCs/Fvml1N2qpCk/qFGxjQKg6by5wmSBbgnEqsFZXinR5bmg1m6q6SHhznGiAR0mZAunz/Kq1VUkFEoQCEIQNCSaDLmegTOwWCEGT/5LJzyFrCagJWT+3yWAQSg3MOB6SPusSdsysQ5Pm+gSDNx7/RaSmXSkgEIQqgTSTCBhTfwxdGspmlcdT1Cm0NaWllpvm4RtPcbKEBTTw6g6hjC1rAXT7y4O/DhpxLRgnbcbpovN+q4iALaNF2T8RAxLYmHD/Ft5Lt8Kq1XU5rtax8npaZEdsyVGTwsm23iRZk4Dh/hwJf6f/JSPgtItpQa3PyfxJB37YJ2RHQQkmivBxzl+7v508uBdEzFw8vWFAw7hIeYbWLrXfv8AlnfvEeisDidRzaTixnMcIhn72R/z9FFv0tqpgcNaOl0EwcAYG3fyUFU+I/K/ugqNpgnniqWm55IssjOOqcquFZvixWc91M1qLdO9t/La2k5nNabbi4neIH3VYlVRKSEFBiXrIGVqWTEGwJpJlAIQhECEIQCEIQCChCAQhEIBCEBAJhJCDIKb+HLXis1ziTpw78Wm1wa5xgxEjsYJyJhQgKa+GlJvvlNzequCbKRp3tcLXSSOxGTM4iUFuv1PDpaH0aklxGbjno3Idn8qknBdVp2aa6iCykHEQQ7Di4AnMmJIz9V4GcQ1otHurCLjmQ0gYzE47/Zdrhzn1KZ59MMJLhYCCC3sZ9UHtQhCDz8RpvdScKbgx+Icdhkf0lRh3CtdcS7XMDbXYwIxjMdvNSjX6Jtam6m+bXYMYO4OPso+PDvSh0jmbEfEI6t+yCovFek9jmCvVZqHOu5bm1C80gC2Q4flnHzg+SrIq4fGL2XGkp0nUnEsrPcKjXQSHtbc0tgCBAdP0VPkIrFCaSAhAQmiBEoQgEShNASkmkinKEIRAhCEAhCEAhNCBJoTCoApv4ZvHvbGhrWvJJGoc9zBTFpkSBudo7zChIVp+C/B/eKtQOe5tNjWvLW29TnOc0SSCQIadlNFnDhdcxHEAMuwDP7uBLsnfH+Jd7g9B7KcVKvOdJN+BgxAx5LwO9itMd2uOSZuOZjeP8oXT4bwynQZZSENkmCScnfJQepNJNAJITQQXxd9ma2s0beQ299F/M5Y+J7SxzXBnmczHePNfOGp0pYYM+WcEEbgjsQvshV37ceD9PW1jXo1RQqP/agtuY8xF0SIdtPn894r5zIRCtTjPglW07Oa6tTqU2kXhrHNfBMC3BByR5Liu8NazKYqPi2sKnIDculri0czHTOPv2VEFhFqsM+EOp5o000+fMl134VlhcM2zPbbdYUvDCq8Oe0gU6IZzg49RJcQRTgEGAJzCIr+EQp9U8M6jKYrPINKpe2kGnrDmmBfiIMHYrafCTUNqM07nM57y0tcCTTDC2Td0zIh3ZFV5CcKe0/DKq8vDC39XaTXmeosdDhS6c7O3jsj+zd4p+8OI5BcabWieZcGzJFsRId3QQKEAKwD4UV2mnSc5nOrct1MgmxrX78zpmRB2BSHhZWc57GFt9BtR1Ykm1wpuAIpdOScxMbJRAYRCn7PDR5YdRMacPFO0zzJsBmIiJMboPhXXaGNeWX1wx1GCYbe6PxOnBAI2lEV/CcKwT4TVy80WlnOpio6o6TYQ3IsxMmRuO6VPw0c9r64P4NNzGOafjLnDJbiIBLfuUFfQhT+r4X1abGOcQeeJogTLTdAFTHkWmR5legeEFc1fdg+nzmklz5PLtsuEdMzlo2SiuIThWJS8LnvY6s1wFOlyw9h+J5cYNhiBHqsH+F1VlMVHFpbWFTktB6gWugXyIzjYlBX8IAVkO8Ha/NGmD6fOu/aZ5dlhdtbM9tt16eC+Dr9S8gVW0msa28kXkvM/CMCOnz7hBWAarf8A6bveK5g2ii0Exi7mS0T5wXLoafwCAc0u1ZLfzBtFrT/AKTcY+ys3gvA6OkpClQYKbBmBuTEEuO7iY3KivehCaqEmhCBITSQCE0ION7XOjRVjjABySI6m5x5bqO8UgUeGi0Q5zB8T/z2EgYkzPeFMuIaBtak6m+bXCDGDEg/0Xlr+z1J7aLTd+AWmnkbtiJxn4Qg5NMTxh3SMUQQZdvDRtEbY3XL4Yf1LiBtEh7xu/tnynEzhS9vCGDUHUZvLbDnFuO0ei0UfZyk2lVpi62sS5+cy7eDCCK8Tb+oaHom57ZEv/MCTsJzv6Lq1x/1imLdqJMy7fq+noutV9naTqVKkbraJaWZEy3acLe7hTDXFfN4bZviM9vqginDHyziZtHSajd3dhUMf1x5rya58cI05A+KoJy/uagPrn+qmNDgNJgrAXRXLjUz3dMxjHxFYVfZuk6gygbrGG5ucyLvT/EVBx+JEDi2lZb/ANtxGXflFSPTEfxWjhTga/EzaOm4bu7h5j6wDhSarwhjq7K5m9jS0ZxBumR/qKw0/A6bHVnC6a/x5+e2MfEUEKrVbeCNdb8VSTl8/G4T5zgBdbigA1+gZYItMZdiwSB6xA3XbqezlJ2nFAh3LBkCczJO/wAyt9bhFN9WnVM3UsNz89/ugj/C6k8Q1/SJY0Rl35mz8swNlx6FeOCPeG/E+Z6v/UaAfPEQpvQ4NTZUq1GzdV+PP8vJaW+zdEaf3eHcubonMzO/zQcHioArcMZaIMYl3YUzHqPmvRw988W1ItEtpsg9Wbgz6f8AC7dfglN76LyDND9nn5b+eyyo8IptrVKwm+oAHZxAiIHbYKiE6CoP0RqX2iTUIOXbB1MfPEle3iTBZwxlghxZIl2JFMkfWTupFS9m6LaDqAB5bjcROZkHf/SFuqcFpu5Mz+DHLz+7bE+fwhBw9N1cZqSB00WkHM5DB8u5H2T9gCHUqz7Q0urOGJ2bGM+RJ+67tPhVMV3VgDe5oaTOIEdv9IRwzhVPTtLaYIDnFxkzkxP8kHsQmkgEIQgaEkIGkhCBoQhAJIQgaSEIGhCECTQhAkJoQCEIQJNCECTQhAJJoQJNCECTQhAJIQgaEI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modtronix.com/images/ic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619500" cy="3139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40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769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PIC24FJ128-GA010/GA006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Able to develop using Explorer 16 DEV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Features</a:t>
            </a:r>
          </a:p>
          <a:p>
            <a:pPr lvl="2"/>
            <a:r>
              <a:rPr lang="en-US" sz="2400" dirty="0"/>
              <a:t>C Compiler optimized instruction set</a:t>
            </a:r>
          </a:p>
          <a:p>
            <a:pPr lvl="2"/>
            <a:r>
              <a:rPr lang="en-US" sz="2400" dirty="0" smtClean="0"/>
              <a:t>128K </a:t>
            </a:r>
            <a:r>
              <a:rPr lang="en-US" sz="2400" dirty="0"/>
              <a:t>bytes of Flash</a:t>
            </a:r>
          </a:p>
          <a:p>
            <a:pPr lvl="2"/>
            <a:r>
              <a:rPr lang="en-US" sz="2400" dirty="0"/>
              <a:t>30K bytes of RAM</a:t>
            </a:r>
          </a:p>
          <a:p>
            <a:pPr lvl="2"/>
            <a:r>
              <a:rPr lang="en-US" sz="2400" dirty="0" smtClean="0"/>
              <a:t>85/53 </a:t>
            </a:r>
            <a:r>
              <a:rPr lang="en-US" sz="2400" dirty="0"/>
              <a:t>Programmable I/O pins</a:t>
            </a:r>
          </a:p>
          <a:p>
            <a:pPr lvl="2"/>
            <a:r>
              <a:rPr lang="en-US" sz="2400" dirty="0"/>
              <a:t>Supports 2 I2C modules</a:t>
            </a:r>
          </a:p>
          <a:p>
            <a:pPr lvl="2"/>
            <a:r>
              <a:rPr lang="en-US" sz="2400" dirty="0"/>
              <a:t>Supports 2 UART modules</a:t>
            </a:r>
          </a:p>
          <a:p>
            <a:pPr lvl="1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44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576"/>
            <a:ext cx="7620000" cy="1143000"/>
          </a:xfrm>
        </p:spPr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6200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819400"/>
            <a:ext cx="23622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28194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PIC24FJ128GA010</a:t>
            </a:r>
          </a:p>
          <a:p>
            <a:endParaRPr lang="en-US" sz="2000" dirty="0"/>
          </a:p>
          <a:p>
            <a:r>
              <a:rPr lang="en-US" sz="2000" dirty="0" smtClean="0"/>
              <a:t>Main Microcontroller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09600" y="1295400"/>
            <a:ext cx="17526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1295400"/>
            <a:ext cx="19050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191000"/>
            <a:ext cx="18288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43600" y="4114800"/>
            <a:ext cx="1981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309523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CO2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1295400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Temp/Hum Sensor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1910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XBEE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4114800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smtClean="0"/>
              <a:t>Control Relays</a:t>
            </a:r>
            <a:endParaRPr lang="en-US" sz="32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752600" y="2514599"/>
            <a:ext cx="0" cy="495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52600" y="30099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524000" y="3124199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524000" y="2514600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562600" y="3124199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562600" y="2984775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239000" y="2514600"/>
            <a:ext cx="0" cy="609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010400" y="2495729"/>
            <a:ext cx="0" cy="4953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562600" y="38862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62600" y="3742730"/>
            <a:ext cx="167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010400" y="3886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239000" y="3742730"/>
            <a:ext cx="0" cy="372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057400" y="3928765"/>
            <a:ext cx="0" cy="262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828800" y="3742730"/>
            <a:ext cx="0" cy="448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057400" y="3928765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828800" y="374273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057400" y="5791200"/>
            <a:ext cx="5181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2057400" y="5791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Display Unit</a:t>
            </a:r>
            <a:endParaRPr lang="en-US" sz="20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10000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39654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4308143" y="41910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4430973" y="4192706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72000" y="5068163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RS-232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Control Unit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7696200" cy="3505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2800" y="1447800"/>
            <a:ext cx="19050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447800"/>
            <a:ext cx="21336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1447800"/>
            <a:ext cx="20574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667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2895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7800" y="2667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257800" y="2895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2800" y="1447800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PIC24FJ128GA006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Secondary</a:t>
            </a:r>
          </a:p>
          <a:p>
            <a:r>
              <a:rPr lang="en-US" sz="2000" dirty="0" smtClean="0"/>
              <a:t>  Microcontroller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00" y="1447800"/>
            <a:ext cx="2133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Temperature and Relative Humidity Sensor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447800"/>
            <a:ext cx="2057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3200" dirty="0" smtClean="0"/>
              <a:t>             XBEE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76400" y="5105400"/>
            <a:ext cx="52959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52600" y="5105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sz="2800" dirty="0" smtClean="0"/>
              <a:t>Main Control Unit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008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05600" y="4495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r>
              <a:rPr lang="en-US" dirty="0" smtClean="0"/>
              <a:t>Temperature/Humidity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717292"/>
            <a:ext cx="3657600" cy="31120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r>
              <a:rPr lang="en-US" sz="2400" dirty="0" smtClean="0"/>
              <a:t>I2C </a:t>
            </a:r>
            <a:r>
              <a:rPr lang="en-US" sz="2400" dirty="0"/>
              <a:t>Connectivity</a:t>
            </a:r>
          </a:p>
          <a:p>
            <a:r>
              <a:rPr lang="en-US" sz="2400" dirty="0"/>
              <a:t>Low Power</a:t>
            </a:r>
          </a:p>
          <a:p>
            <a:r>
              <a:rPr lang="en-US" sz="2400" dirty="0"/>
              <a:t>A/D conversion on </a:t>
            </a:r>
            <a:r>
              <a:rPr lang="en-US" sz="2400" dirty="0" smtClean="0"/>
              <a:t>board</a:t>
            </a:r>
          </a:p>
          <a:p>
            <a:r>
              <a:rPr lang="en-US" sz="2400" dirty="0" smtClean="0"/>
              <a:t>Min:2.1 V  </a:t>
            </a:r>
            <a:br>
              <a:rPr lang="en-US" sz="2400" dirty="0" smtClean="0"/>
            </a:br>
            <a:r>
              <a:rPr lang="en-US" sz="2400" dirty="0" err="1" smtClean="0"/>
              <a:t>Typ</a:t>
            </a:r>
            <a:r>
              <a:rPr lang="en-US" sz="2400" dirty="0" smtClean="0"/>
              <a:t>: 3.6V  Max: 5V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6371"/>
            <a:ext cx="388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821" y="5466546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RH = -6 + 125 * (</a:t>
            </a:r>
            <a:r>
              <a:rPr lang="en-US" sz="2800" dirty="0" err="1" smtClean="0"/>
              <a:t>Srh</a:t>
            </a:r>
            <a:r>
              <a:rPr lang="en-US" sz="2800" dirty="0" smtClean="0"/>
              <a:t>/2^16)         units % RH</a:t>
            </a:r>
          </a:p>
          <a:p>
            <a:r>
              <a:rPr lang="en-US" sz="2800" dirty="0" smtClean="0"/>
              <a:t>T = -46.85 + 175.72 * (St/2^16)          units °C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4796971" y="5606143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515429" y="60198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66371"/>
            <a:ext cx="28566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37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Sensair’s</a:t>
            </a:r>
            <a:r>
              <a:rPr lang="en-US" dirty="0" smtClean="0"/>
              <a:t> K30</a:t>
            </a:r>
          </a:p>
          <a:p>
            <a:r>
              <a:rPr lang="en-US" dirty="0" smtClean="0"/>
              <a:t>0-5000PPM +/- 3%</a:t>
            </a:r>
          </a:p>
          <a:p>
            <a:r>
              <a:rPr lang="en-US" dirty="0" smtClean="0"/>
              <a:t>I2C </a:t>
            </a:r>
          </a:p>
          <a:p>
            <a:r>
              <a:rPr lang="en-US" dirty="0" smtClean="0"/>
              <a:t>Built in A/D converter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Sensor2 redraw copy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9906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lnmh9ip6v2uc.cloudfront.net/images/products/08664-03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4" y="365760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1428" y="228600"/>
            <a:ext cx="7086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UART</a:t>
            </a:r>
          </a:p>
          <a:p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XBEE Wireless Device (802.15)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Chip Antenna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Min: 2.8V  </a:t>
            </a:r>
            <a:r>
              <a:rPr lang="en-US" sz="2800" dirty="0" err="1" smtClean="0"/>
              <a:t>Typ</a:t>
            </a:r>
            <a:r>
              <a:rPr lang="en-US" sz="2800" dirty="0" smtClean="0"/>
              <a:t>: 3V  Max:  3.4V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Communication between </a:t>
            </a:r>
            <a:br>
              <a:rPr lang="en-US" sz="2800" dirty="0" smtClean="0"/>
            </a:br>
            <a:r>
              <a:rPr lang="en-US" sz="2800" dirty="0" smtClean="0"/>
              <a:t>Main and Remote Unit</a:t>
            </a:r>
            <a:endParaRPr lang="en-US" sz="2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6596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k.farnell.com/productimages/farnell/standard/145549507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3457575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4603" y="203200"/>
            <a:ext cx="2010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Relays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03" y="1371600"/>
            <a:ext cx="48531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Outputs from the MCU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Used to control the 24V AC signals: AC1, AC2, Heat1, Heat2, Filter, Fan, Mood 1, Mood 2, NA, NA Dilute, OTH1, OTH2, DH and Zone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260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0.gstatic.com/images?q=tbn:ANd9GcRRB8pp6JldiSp-QBQHzZof0u9WeDlMCjbrixzdingz6HEuZ0k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76525" cy="2362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967" y="228600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UART- RS232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371600"/>
            <a:ext cx="6019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Communication to Display Unit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Interrupt Service Routines to handle received data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UART Protocol to send inside/outside data to display unit: temperature, humidity and CO2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Indicators: i-t-</a:t>
            </a:r>
            <a:r>
              <a:rPr lang="en-US" sz="2000" i="1" dirty="0" smtClean="0"/>
              <a:t>data or i-c-o-</a:t>
            </a:r>
            <a:r>
              <a:rPr lang="en-US" sz="2000" dirty="0" smtClean="0"/>
              <a:t>data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529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Energy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US" dirty="0" smtClean="0"/>
              <a:t>“As much as half of the energy used in your home goes 	to heating and cooling”. Energystar.gov.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HVAC systems are rated for certain sizes and to deal with certain temperatures.  It would be better to make a system that can handle more than one set of ratings for maximum energy efficiency.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39953"/>
            <a:ext cx="3657600" cy="2782956"/>
          </a:xfrm>
        </p:spPr>
      </p:pic>
    </p:spTree>
    <p:extLst>
      <p:ext uri="{BB962C8B-B14F-4D97-AF65-F5344CB8AC3E}">
        <p14:creationId xmlns="" xmlns:p14="http://schemas.microsoft.com/office/powerpoint/2010/main" val="114481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5400"/>
            <a:ext cx="43053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 descr="http://site.gravitech.us/MicroResearch/Others/XBee-USB/XBEE-USB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733801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403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LEDs used to indicate components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XBEE to USB to simulate Remote Unit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XCTU to receive data from main unit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6426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381000"/>
            <a:ext cx="2780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Software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943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Elroy </a:t>
            </a:r>
            <a:r>
              <a:rPr lang="en-US" sz="3200" dirty="0" err="1" smtClean="0">
                <a:solidFill>
                  <a:schemeClr val="bg1"/>
                </a:solidFill>
              </a:rPr>
              <a:t>Ashtian</a:t>
            </a:r>
            <a:r>
              <a:rPr lang="en-US" sz="3200" dirty="0" smtClean="0">
                <a:solidFill>
                  <a:schemeClr val="bg1"/>
                </a:solidFill>
              </a:rPr>
              <a:t> Jr.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229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457200" y="-76200"/>
            <a:ext cx="7620000" cy="685800"/>
          </a:xfrm>
        </p:spPr>
        <p:txBody>
          <a:bodyPr/>
          <a:lstStyle/>
          <a:p>
            <a:r>
              <a:rPr lang="en-US" dirty="0" smtClean="0"/>
              <a:t>Class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 Diagram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828800" y="1524000"/>
          <a:ext cx="5124450" cy="4667250"/>
        </p:xfrm>
        <a:graphic>
          <a:graphicData uri="http://schemas.openxmlformats.org/presentationml/2006/ole">
            <p:oleObj spid="_x0000_s79874" name="Visio" r:id="rId3" imgW="5779974" imgH="525884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Interface</a:t>
            </a:r>
            <a:br>
              <a:rPr lang="en-US" dirty="0" smtClean="0"/>
            </a:br>
            <a:r>
              <a:rPr lang="en-US" dirty="0" smtClean="0"/>
              <a:t>Main Tab</a:t>
            </a:r>
            <a:endParaRPr lang="en-US" dirty="0"/>
          </a:p>
        </p:txBody>
      </p:sp>
      <p:pic>
        <p:nvPicPr>
          <p:cNvPr id="79874" name="Picture 2" descr="C:\Users\Elroy A\Desktop\Screenshot-HVAC Smart Contr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620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49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Menu Options</a:t>
            </a:r>
            <a:endParaRPr lang="en-US" dirty="0"/>
          </a:p>
        </p:txBody>
      </p:sp>
      <p:pic>
        <p:nvPicPr>
          <p:cNvPr id="6" name="Picture 2" descr="C:\Users\Elroy A\Desktop\Screenshot-HVAC Smart Contr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620000" cy="4572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838200" y="3505200"/>
            <a:ext cx="2362200" cy="25146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99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Selection Menu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2667000" cy="1143000"/>
          </a:xfrm>
        </p:spPr>
        <p:txBody>
          <a:bodyPr/>
          <a:lstStyle/>
          <a:p>
            <a:r>
              <a:rPr lang="en-US" u="sng" dirty="0" smtClean="0"/>
              <a:t>Options:</a:t>
            </a:r>
          </a:p>
          <a:p>
            <a:pPr lvl="1"/>
            <a:r>
              <a:rPr lang="en-US" dirty="0" smtClean="0"/>
              <a:t>Timer </a:t>
            </a:r>
          </a:p>
        </p:txBody>
      </p:sp>
      <p:pic>
        <p:nvPicPr>
          <p:cNvPr id="80898" name="Picture 2" descr="C:\Users\Elroy A\Desktop\Final Screenshots\Screenshot-FRESH AI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2667000" cy="1190625"/>
          </a:xfrm>
          <a:prstGeom prst="rect">
            <a:avLst/>
          </a:prstGeom>
          <a:noFill/>
        </p:spPr>
      </p:pic>
      <p:pic>
        <p:nvPicPr>
          <p:cNvPr id="11" name="Picture 2" descr="C:\Users\Elroy A\Desktop\Final Screenshots\Screenshot-AIR QUA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2667000" cy="1333500"/>
          </a:xfrm>
          <a:prstGeom prst="rect">
            <a:avLst/>
          </a:prstGeom>
          <a:noFill/>
        </p:spPr>
      </p:pic>
      <p:pic>
        <p:nvPicPr>
          <p:cNvPr id="12" name="Picture 3" descr="C:\Users\Elroy A\Desktop\Final Screenshots\Screenshot-TIME-ZON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0"/>
            <a:ext cx="2667000" cy="1333500"/>
          </a:xfrm>
          <a:prstGeom prst="rect">
            <a:avLst/>
          </a:prstGeom>
          <a:noFill/>
        </p:spPr>
      </p:pic>
      <p:pic>
        <p:nvPicPr>
          <p:cNvPr id="15" name="Picture 4" descr="C:\Users\Elroy A\Desktop\Final Screenshots\Screenshot-POWER COS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800600"/>
            <a:ext cx="2667000" cy="1571625"/>
          </a:xfrm>
          <a:prstGeom prst="rect">
            <a:avLst/>
          </a:prstGeom>
          <a:noFill/>
        </p:spPr>
      </p:pic>
      <p:pic>
        <p:nvPicPr>
          <p:cNvPr id="16" name="Picture 2" descr="C:\Users\Elroy A\Desktop\Final Screenshots\Screenshot-MOOD SC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048000"/>
            <a:ext cx="2667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Scheduler Tab</a:t>
            </a:r>
            <a:endParaRPr lang="en-US" dirty="0"/>
          </a:p>
        </p:txBody>
      </p:sp>
      <p:pic>
        <p:nvPicPr>
          <p:cNvPr id="82946" name="Picture 2" descr="C:\Users\Elroy A\Desktop\Final Screenshots\Screenshot-HVAC Smart Control-Schedule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Scheduler Tab</a:t>
            </a:r>
            <a:br>
              <a:rPr lang="en-US" dirty="0" smtClean="0"/>
            </a:br>
            <a:r>
              <a:rPr lang="en-US" dirty="0" smtClean="0"/>
              <a:t>Set Temperature / NA</a:t>
            </a:r>
            <a:endParaRPr lang="en-US" dirty="0"/>
          </a:p>
        </p:txBody>
      </p:sp>
      <p:pic>
        <p:nvPicPr>
          <p:cNvPr id="6" name="Picture 4" descr="C:\Users\Elroy A\Desktop\Final Screenshots\Screenshot-HVAC Smart Control-SetTemp.png"/>
          <p:cNvPicPr>
            <a:picLocks noChangeAspect="1" noChangeArrowheads="1"/>
          </p:cNvPicPr>
          <p:nvPr/>
        </p:nvPicPr>
        <p:blipFill>
          <a:blip r:embed="rId2" cstate="print"/>
          <a:srcRect l="7407" t="28807" r="6173"/>
          <a:stretch>
            <a:fillRect/>
          </a:stretch>
        </p:blipFill>
        <p:spPr bwMode="auto">
          <a:xfrm>
            <a:off x="228600" y="1630680"/>
            <a:ext cx="5334000" cy="26365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3" descr="C:\Users\Elroy A\Desktop\Final Screenshots\Screenshot-HVAC Smart Control-SetNA.png"/>
          <p:cNvPicPr>
            <a:picLocks noChangeAspect="1" noChangeArrowheads="1"/>
          </p:cNvPicPr>
          <p:nvPr/>
        </p:nvPicPr>
        <p:blipFill>
          <a:blip r:embed="rId3" cstate="print"/>
          <a:srcRect l="7563" t="30672" r="7983"/>
          <a:stretch>
            <a:fillRect/>
          </a:stretch>
        </p:blipFill>
        <p:spPr bwMode="auto">
          <a:xfrm>
            <a:off x="3276600" y="3962400"/>
            <a:ext cx="51054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Settings Tab</a:t>
            </a:r>
            <a:endParaRPr lang="en-US" dirty="0"/>
          </a:p>
        </p:txBody>
      </p:sp>
      <p:pic>
        <p:nvPicPr>
          <p:cNvPr id="83970" name="Picture 2" descr="C:\Users\Elroy A\Desktop\Final Screenshots\Screenshot-HVAC Smart Control-User_Settin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Controllable Saving Cost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6400" dirty="0" smtClean="0"/>
              <a:t>Zoning houses</a:t>
            </a:r>
          </a:p>
          <a:p>
            <a:r>
              <a:rPr lang="en-US" sz="6400" dirty="0" smtClean="0"/>
              <a:t>Increasing ease and power of scheduling</a:t>
            </a:r>
          </a:p>
          <a:p>
            <a:r>
              <a:rPr lang="en-US" sz="6400" dirty="0" smtClean="0"/>
              <a:t>Smart use of air conditioners</a:t>
            </a:r>
          </a:p>
          <a:p>
            <a:r>
              <a:rPr lang="en-US" sz="6400" dirty="0" smtClean="0"/>
              <a:t>Seer rankings</a:t>
            </a:r>
          </a:p>
          <a:p>
            <a:r>
              <a:rPr lang="en-US" sz="6400" dirty="0" smtClean="0"/>
              <a:t>Split ton units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2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Administrator Tab</a:t>
            </a:r>
            <a:endParaRPr lang="en-US" dirty="0"/>
          </a:p>
        </p:txBody>
      </p:sp>
      <p:pic>
        <p:nvPicPr>
          <p:cNvPr id="84994" name="Picture 2" descr="C:\Users\Elroy A\Desktop\Final Screenshots\Screenshot-HVAC Smart Control-Administr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7620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Accurately read and adjust temperature and relative humidity both inside and outside building.</a:t>
            </a:r>
          </a:p>
          <a:p>
            <a:r>
              <a:rPr lang="en-US" dirty="0" smtClean="0"/>
              <a:t>Internet connectivity </a:t>
            </a:r>
          </a:p>
          <a:p>
            <a:r>
              <a:rPr lang="en-US" dirty="0" smtClean="0"/>
              <a:t>CO2 monitoring for a gauge of air quality</a:t>
            </a:r>
          </a:p>
          <a:p>
            <a:r>
              <a:rPr lang="en-US" dirty="0" smtClean="0"/>
              <a:t>Mood scents</a:t>
            </a:r>
          </a:p>
          <a:p>
            <a:r>
              <a:rPr lang="en-US" dirty="0" smtClean="0"/>
              <a:t>Vent control through zoning</a:t>
            </a:r>
          </a:p>
          <a:p>
            <a:r>
              <a:rPr lang="en-US" dirty="0" smtClean="0"/>
              <a:t>Wireless connectivity to external unit</a:t>
            </a:r>
          </a:p>
          <a:p>
            <a:r>
              <a:rPr lang="en-US" dirty="0" smtClean="0"/>
              <a:t>Enhance user interface</a:t>
            </a:r>
          </a:p>
          <a:p>
            <a:r>
              <a:rPr lang="en-US" dirty="0" smtClean="0"/>
              <a:t>Must be expandable</a:t>
            </a:r>
          </a:p>
          <a:p>
            <a:r>
              <a:rPr lang="en-US" dirty="0"/>
              <a:t>Determine the most efficient components to use during operation based on the settings of “max </a:t>
            </a:r>
            <a:r>
              <a:rPr lang="en-US" dirty="0" smtClean="0"/>
              <a:t>comfort” </a:t>
            </a:r>
            <a:r>
              <a:rPr lang="en-US" dirty="0"/>
              <a:t>or “max savings”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1915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CO2 Sensor with accuracy within 100ppm</a:t>
            </a:r>
          </a:p>
          <a:p>
            <a:r>
              <a:rPr lang="en-US" dirty="0" smtClean="0"/>
              <a:t>Wireless transmission of temperature and humidity over a distance of 100 feet</a:t>
            </a:r>
          </a:p>
          <a:p>
            <a:r>
              <a:rPr lang="en-US" dirty="0" smtClean="0"/>
              <a:t>Temperature sensor with accuracy within 1 degree and limits from 0 to 110 F</a:t>
            </a:r>
          </a:p>
          <a:p>
            <a:r>
              <a:rPr lang="en-US" dirty="0" smtClean="0"/>
              <a:t>Humidity sensors with accuracy of 1% and range from 0% - 100%</a:t>
            </a:r>
          </a:p>
          <a:p>
            <a:r>
              <a:rPr lang="en-US" dirty="0" smtClean="0"/>
              <a:t>Ability to be directly installed into existing 24VAC system</a:t>
            </a:r>
          </a:p>
          <a:p>
            <a:r>
              <a:rPr lang="en-US" dirty="0" smtClean="0"/>
              <a:t>Ability to simulate mood scent dispersion</a:t>
            </a:r>
          </a:p>
          <a:p>
            <a:r>
              <a:rPr lang="en-US" dirty="0" smtClean="0"/>
              <a:t>Implementation of scheduler within 5 minute for entire days of 1 week schedule</a:t>
            </a:r>
          </a:p>
          <a:p>
            <a:r>
              <a:rPr lang="en-US" dirty="0" smtClean="0"/>
              <a:t>Overall reasonable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39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5486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Display Unit</a:t>
            </a:r>
          </a:p>
          <a:p>
            <a:pPr lvl="1"/>
            <a:r>
              <a:rPr lang="en-US" sz="1800" dirty="0" smtClean="0"/>
              <a:t>Panda Board</a:t>
            </a:r>
          </a:p>
          <a:p>
            <a:pPr lvl="2"/>
            <a:r>
              <a:rPr lang="en-US" dirty="0" smtClean="0"/>
              <a:t>TI OMAP 3550</a:t>
            </a:r>
          </a:p>
          <a:p>
            <a:pPr lvl="2"/>
            <a:r>
              <a:rPr lang="en-US" dirty="0" smtClean="0"/>
              <a:t>Ease of Wi-Fi connectivity</a:t>
            </a:r>
          </a:p>
          <a:p>
            <a:pPr lvl="1"/>
            <a:r>
              <a:rPr lang="en-US" sz="1800" dirty="0" smtClean="0"/>
              <a:t>7 inch LCD Touch Screen</a:t>
            </a:r>
          </a:p>
          <a:p>
            <a:r>
              <a:rPr lang="en-US" sz="1800" dirty="0" smtClean="0"/>
              <a:t>Main Control Unit</a:t>
            </a:r>
          </a:p>
          <a:p>
            <a:pPr lvl="1"/>
            <a:r>
              <a:rPr lang="en-US" sz="1800" dirty="0" smtClean="0"/>
              <a:t>Control Relays</a:t>
            </a:r>
          </a:p>
          <a:p>
            <a:pPr lvl="1"/>
            <a:r>
              <a:rPr lang="en-US" sz="1800" dirty="0" smtClean="0"/>
              <a:t>PIC24FJ128GA010 (Main microcontroller)</a:t>
            </a:r>
          </a:p>
          <a:p>
            <a:pPr lvl="1"/>
            <a:r>
              <a:rPr lang="en-US" sz="1800" dirty="0" err="1" smtClean="0"/>
              <a:t>Xbee</a:t>
            </a:r>
            <a:r>
              <a:rPr lang="en-US" sz="1800" dirty="0" smtClean="0"/>
              <a:t> 802.15 Transceiver </a:t>
            </a:r>
          </a:p>
          <a:p>
            <a:pPr lvl="1"/>
            <a:r>
              <a:rPr lang="en-US" sz="1800" dirty="0" smtClean="0"/>
              <a:t>Temp/Relative Hum sensor</a:t>
            </a:r>
          </a:p>
          <a:p>
            <a:pPr lvl="1"/>
            <a:r>
              <a:rPr lang="en-US" sz="1800" dirty="0" smtClean="0"/>
              <a:t>CO2 Sensor</a:t>
            </a:r>
            <a:endParaRPr lang="en-US" sz="1800" dirty="0"/>
          </a:p>
          <a:p>
            <a:r>
              <a:rPr lang="en-US" sz="1800" dirty="0"/>
              <a:t>Remote Control Unit</a:t>
            </a:r>
          </a:p>
          <a:p>
            <a:pPr lvl="1"/>
            <a:r>
              <a:rPr lang="en-US" sz="1800" dirty="0"/>
              <a:t>PIC24FJ128GA006 (Secondary Microcontroller)</a:t>
            </a:r>
          </a:p>
          <a:p>
            <a:pPr lvl="1"/>
            <a:r>
              <a:rPr lang="en-US" sz="1800" dirty="0" err="1"/>
              <a:t>Xbee</a:t>
            </a:r>
            <a:r>
              <a:rPr lang="en-US" sz="1800" dirty="0"/>
              <a:t> 802.15 Transceiver</a:t>
            </a:r>
          </a:p>
          <a:p>
            <a:pPr lvl="1"/>
            <a:r>
              <a:rPr lang="en-US" sz="1800" dirty="0"/>
              <a:t>Temp/Relative Humidity Sensor</a:t>
            </a:r>
          </a:p>
          <a:p>
            <a:pPr lvl="1"/>
            <a:r>
              <a:rPr lang="en-US" sz="1800" dirty="0"/>
              <a:t>Solar Panel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41813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16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1663</TotalTime>
  <Words>1306</Words>
  <Application>Microsoft Office PowerPoint</Application>
  <PresentationFormat>On-screen Show (4:3)</PresentationFormat>
  <Paragraphs>340</Paragraphs>
  <Slides>51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Adjacency</vt:lpstr>
      <vt:lpstr>Visio</vt:lpstr>
      <vt:lpstr>HVAC Smart Control Group 2</vt:lpstr>
      <vt:lpstr>HVAC</vt:lpstr>
      <vt:lpstr>  Project Overview</vt:lpstr>
      <vt:lpstr>Energy Use</vt:lpstr>
      <vt:lpstr> Controllable Saving Cost </vt:lpstr>
      <vt:lpstr>Goals and Objectives</vt:lpstr>
      <vt:lpstr>Specifications</vt:lpstr>
      <vt:lpstr>Components</vt:lpstr>
      <vt:lpstr>Block Diagram</vt:lpstr>
      <vt:lpstr>Slide 10</vt:lpstr>
      <vt:lpstr>POWER COSTS</vt:lpstr>
      <vt:lpstr>Main Controller Power</vt:lpstr>
      <vt:lpstr>Remote Control Unit Power</vt:lpstr>
      <vt:lpstr>Secondary PCB</vt:lpstr>
      <vt:lpstr>Main PCB</vt:lpstr>
      <vt:lpstr>Slide 16</vt:lpstr>
      <vt:lpstr>PCB Power</vt:lpstr>
      <vt:lpstr>PCB Power</vt:lpstr>
      <vt:lpstr>PCB Power</vt:lpstr>
      <vt:lpstr>National Instruments LM2679</vt:lpstr>
      <vt:lpstr>National Semi. LM2679</vt:lpstr>
      <vt:lpstr>GUI Display</vt:lpstr>
      <vt:lpstr>Why did we choose Panda?</vt:lpstr>
      <vt:lpstr>Operating Environment</vt:lpstr>
      <vt:lpstr>Key Features of Ubuntu on ARM</vt:lpstr>
      <vt:lpstr>Remote Access</vt:lpstr>
      <vt:lpstr>Remote Access Website</vt:lpstr>
      <vt:lpstr>Remote Access Website</vt:lpstr>
      <vt:lpstr>Mobile Website On Smartphone</vt:lpstr>
      <vt:lpstr>Remote Update</vt:lpstr>
      <vt:lpstr>Slide 31</vt:lpstr>
      <vt:lpstr>Microcontrollers</vt:lpstr>
      <vt:lpstr>DATA FLOW</vt:lpstr>
      <vt:lpstr>Remote Control Unit</vt:lpstr>
      <vt:lpstr>Temperature/Humidity Sensor</vt:lpstr>
      <vt:lpstr>CO2</vt:lpstr>
      <vt:lpstr>Slide 37</vt:lpstr>
      <vt:lpstr>Slide 38</vt:lpstr>
      <vt:lpstr>Slide 39</vt:lpstr>
      <vt:lpstr>Testing </vt:lpstr>
      <vt:lpstr>Slide 41</vt:lpstr>
      <vt:lpstr>Class Diagram</vt:lpstr>
      <vt:lpstr>Use Case Diagram</vt:lpstr>
      <vt:lpstr>User Interface Main Tab</vt:lpstr>
      <vt:lpstr>Selection Menu Options</vt:lpstr>
      <vt:lpstr>Selection Menu Options</vt:lpstr>
      <vt:lpstr>Scheduler Tab</vt:lpstr>
      <vt:lpstr>Scheduler Tab Set Temperature / NA</vt:lpstr>
      <vt:lpstr>User Settings Tab</vt:lpstr>
      <vt:lpstr>Administrator Tab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HVAC 2.0</dc:title>
  <dc:creator>Student User</dc:creator>
  <cp:lastModifiedBy>Linda</cp:lastModifiedBy>
  <cp:revision>162</cp:revision>
  <dcterms:created xsi:type="dcterms:W3CDTF">2011-05-27T17:51:55Z</dcterms:created>
  <dcterms:modified xsi:type="dcterms:W3CDTF">2011-08-08T12:39:21Z</dcterms:modified>
</cp:coreProperties>
</file>