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86" r:id="rId4"/>
    <p:sldId id="258" r:id="rId5"/>
    <p:sldId id="260" r:id="rId6"/>
    <p:sldId id="261" r:id="rId7"/>
    <p:sldId id="259" r:id="rId8"/>
    <p:sldId id="262" r:id="rId9"/>
    <p:sldId id="287" r:id="rId10"/>
    <p:sldId id="263" r:id="rId11"/>
    <p:sldId id="264" r:id="rId12"/>
    <p:sldId id="265" r:id="rId13"/>
    <p:sldId id="288" r:id="rId14"/>
    <p:sldId id="279" r:id="rId15"/>
    <p:sldId id="295" r:id="rId16"/>
    <p:sldId id="278" r:id="rId17"/>
    <p:sldId id="282" r:id="rId18"/>
    <p:sldId id="267" r:id="rId19"/>
    <p:sldId id="289" r:id="rId20"/>
    <p:sldId id="290" r:id="rId21"/>
    <p:sldId id="274" r:id="rId22"/>
    <p:sldId id="293" r:id="rId23"/>
    <p:sldId id="275" r:id="rId24"/>
    <p:sldId id="276" r:id="rId25"/>
    <p:sldId id="292" r:id="rId26"/>
    <p:sldId id="294" r:id="rId27"/>
    <p:sldId id="269" r:id="rId28"/>
    <p:sldId id="273" r:id="rId29"/>
    <p:sldId id="297" r:id="rId30"/>
    <p:sldId id="298" r:id="rId31"/>
    <p:sldId id="306" r:id="rId32"/>
    <p:sldId id="305" r:id="rId33"/>
    <p:sldId id="307" r:id="rId34"/>
    <p:sldId id="296" r:id="rId35"/>
    <p:sldId id="299" r:id="rId36"/>
    <p:sldId id="268" r:id="rId37"/>
    <p:sldId id="301" r:id="rId38"/>
    <p:sldId id="300" r:id="rId39"/>
    <p:sldId id="272" r:id="rId40"/>
    <p:sldId id="302" r:id="rId41"/>
    <p:sldId id="303" r:id="rId42"/>
    <p:sldId id="281" r:id="rId43"/>
    <p:sldId id="283" r:id="rId44"/>
    <p:sldId id="284" r:id="rId45"/>
    <p:sldId id="28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24" autoAdjust="0"/>
  </p:normalViewPr>
  <p:slideViewPr>
    <p:cSldViewPr>
      <p:cViewPr>
        <p:scale>
          <a:sx n="66" d="100"/>
          <a:sy n="66" d="100"/>
        </p:scale>
        <p:origin x="-6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Progress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5"/>
                <c:pt idx="0">
                  <c:v>Overall</c:v>
                </c:pt>
                <c:pt idx="1">
                  <c:v>Testing</c:v>
                </c:pt>
                <c:pt idx="2">
                  <c:v>Prototyping</c:v>
                </c:pt>
                <c:pt idx="3">
                  <c:v>Ordering</c:v>
                </c:pt>
                <c:pt idx="4">
                  <c:v>Research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15</c:v>
                </c:pt>
                <c:pt idx="2">
                  <c:v>20</c:v>
                </c:pt>
                <c:pt idx="3">
                  <c:v>60</c:v>
                </c:pt>
                <c:pt idx="4">
                  <c:v>90</c:v>
                </c:pt>
              </c:numCache>
            </c:numRef>
          </c:val>
        </c:ser>
        <c:axId val="112200320"/>
        <c:axId val="112202112"/>
      </c:barChart>
      <c:catAx>
        <c:axId val="112200320"/>
        <c:scaling>
          <c:orientation val="minMax"/>
        </c:scaling>
        <c:axPos val="l"/>
        <c:tickLblPos val="nextTo"/>
        <c:crossAx val="112202112"/>
        <c:crosses val="autoZero"/>
        <c:auto val="1"/>
        <c:lblAlgn val="ctr"/>
        <c:lblOffset val="100"/>
      </c:catAx>
      <c:valAx>
        <c:axId val="112202112"/>
        <c:scaling>
          <c:orientation val="minMax"/>
        </c:scaling>
        <c:axPos val="b"/>
        <c:majorGridlines/>
        <c:numFmt formatCode="General" sourceLinked="1"/>
        <c:tickLblPos val="nextTo"/>
        <c:crossAx val="112200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C618-00D6-4A9A-AEBF-19AD88D23BDC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CD396-3514-48F6-ABDF-0979ED3F0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39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6E87E2D-2D5E-4C1E-BA60-7F5368148AC0}" type="datetimeFigureOut">
              <a:rPr lang="en-US" smtClean="0"/>
              <a:pPr/>
              <a:t>6/1/2011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HVAC 2011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Steven Jones</a:t>
            </a:r>
          </a:p>
          <a:p>
            <a:r>
              <a:rPr lang="en-US" dirty="0" err="1" smtClean="0"/>
              <a:t>Jerthwin</a:t>
            </a:r>
            <a:r>
              <a:rPr lang="en-US" dirty="0" smtClean="0"/>
              <a:t> </a:t>
            </a:r>
            <a:r>
              <a:rPr lang="en-US" dirty="0" err="1" smtClean="0"/>
              <a:t>Prospere</a:t>
            </a:r>
            <a:endParaRPr lang="en-US" dirty="0" smtClean="0"/>
          </a:p>
          <a:p>
            <a:r>
              <a:rPr lang="en-US" dirty="0" smtClean="0"/>
              <a:t>Matthew </a:t>
            </a:r>
            <a:r>
              <a:rPr lang="en-US" dirty="0" err="1" smtClean="0"/>
              <a:t>Arcuri</a:t>
            </a:r>
            <a:endParaRPr lang="en-US" dirty="0" smtClean="0"/>
          </a:p>
          <a:p>
            <a:r>
              <a:rPr lang="en-US" dirty="0" smtClean="0"/>
              <a:t>Elroy Jenkins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3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CO2 Sensor with accuracy within 100ppm</a:t>
            </a:r>
          </a:p>
          <a:p>
            <a:r>
              <a:rPr lang="en-US" dirty="0" smtClean="0"/>
              <a:t>Wireless transmission of temperature and humidity over a distance of 100 feet</a:t>
            </a:r>
          </a:p>
          <a:p>
            <a:r>
              <a:rPr lang="en-US" dirty="0" smtClean="0"/>
              <a:t>Temperature sensor with accuracy within 1 degree and limits from 0 to 110 F</a:t>
            </a:r>
          </a:p>
          <a:p>
            <a:r>
              <a:rPr lang="en-US" dirty="0" smtClean="0"/>
              <a:t>Humidity sensors with accuracy of 1% and range from 0% - 100%</a:t>
            </a:r>
          </a:p>
          <a:p>
            <a:r>
              <a:rPr lang="en-US" dirty="0" smtClean="0"/>
              <a:t>Ability to be directly installed into existing 24VAC system</a:t>
            </a:r>
          </a:p>
          <a:p>
            <a:r>
              <a:rPr lang="en-US" dirty="0" smtClean="0"/>
              <a:t>Ability to simulate at least 2 mood scent dispersion</a:t>
            </a:r>
          </a:p>
          <a:p>
            <a:r>
              <a:rPr lang="en-US" dirty="0" smtClean="0"/>
              <a:t>Ability to simulate control of at least 2 zones</a:t>
            </a:r>
          </a:p>
          <a:p>
            <a:r>
              <a:rPr lang="en-US" dirty="0" smtClean="0"/>
              <a:t>Implementation of scheduler within 5 minute for entire days of 1 week schedule</a:t>
            </a:r>
          </a:p>
          <a:p>
            <a:r>
              <a:rPr lang="en-US" dirty="0" smtClean="0"/>
              <a:t>Total cost less than $1500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39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16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LCD Display Unit</a:t>
            </a:r>
          </a:p>
          <a:p>
            <a:pPr lvl="1"/>
            <a:r>
              <a:rPr lang="en-US" sz="2400" dirty="0" smtClean="0"/>
              <a:t>Panda Board</a:t>
            </a:r>
          </a:p>
          <a:p>
            <a:pPr lvl="2"/>
            <a:r>
              <a:rPr lang="en-US" sz="2400" dirty="0" smtClean="0"/>
              <a:t>TI OMAP 3550</a:t>
            </a:r>
          </a:p>
          <a:p>
            <a:pPr lvl="2"/>
            <a:r>
              <a:rPr lang="en-US" sz="2400" dirty="0" smtClean="0"/>
              <a:t>Ease of </a:t>
            </a:r>
            <a:r>
              <a:rPr lang="en-US" sz="2400" dirty="0" err="1" smtClean="0"/>
              <a:t>Wifi</a:t>
            </a:r>
            <a:r>
              <a:rPr lang="en-US" sz="2400" dirty="0" smtClean="0"/>
              <a:t> connectivity</a:t>
            </a:r>
          </a:p>
          <a:p>
            <a:pPr lvl="1"/>
            <a:r>
              <a:rPr lang="en-US" sz="2400" dirty="0" smtClean="0"/>
              <a:t>7 inch LCD Touch Screen</a:t>
            </a:r>
          </a:p>
          <a:p>
            <a:r>
              <a:rPr lang="en-US" sz="2400" dirty="0" smtClean="0"/>
              <a:t>Main Control Unit</a:t>
            </a:r>
          </a:p>
          <a:p>
            <a:pPr lvl="1"/>
            <a:r>
              <a:rPr lang="en-US" sz="2400" dirty="0" smtClean="0"/>
              <a:t>control relays</a:t>
            </a:r>
          </a:p>
          <a:p>
            <a:pPr lvl="1"/>
            <a:r>
              <a:rPr lang="en-US" sz="2400" dirty="0" smtClean="0"/>
              <a:t>dsPIC33F (Main microcontroller)</a:t>
            </a:r>
          </a:p>
          <a:p>
            <a:pPr lvl="1"/>
            <a:r>
              <a:rPr lang="en-US" sz="2400" dirty="0" err="1" smtClean="0"/>
              <a:t>Xbee</a:t>
            </a:r>
            <a:r>
              <a:rPr lang="en-US" sz="2400" dirty="0" smtClean="0"/>
              <a:t> 802.15 Transceiver </a:t>
            </a:r>
          </a:p>
          <a:p>
            <a:pPr lvl="1"/>
            <a:r>
              <a:rPr lang="en-US" sz="2400" dirty="0" smtClean="0"/>
              <a:t>Temp/Relative Hum sensor</a:t>
            </a:r>
          </a:p>
          <a:p>
            <a:pPr lvl="1"/>
            <a:r>
              <a:rPr lang="en-US" sz="2400" dirty="0" smtClean="0"/>
              <a:t>CO2 Sensor</a:t>
            </a:r>
          </a:p>
        </p:txBody>
      </p:sp>
    </p:spTree>
    <p:extLst>
      <p:ext uri="{BB962C8B-B14F-4D97-AF65-F5344CB8AC3E}">
        <p14:creationId xmlns="" xmlns:p14="http://schemas.microsoft.com/office/powerpoint/2010/main" val="4181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Component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Remote Control Unit</a:t>
            </a:r>
          </a:p>
          <a:p>
            <a:pPr lvl="1"/>
            <a:r>
              <a:rPr lang="en-US" sz="2800" dirty="0" smtClean="0"/>
              <a:t>PIC24FJ128GA006 </a:t>
            </a:r>
            <a:r>
              <a:rPr lang="en-US" sz="2800" dirty="0" smtClean="0"/>
              <a:t>(Secondary Microcontroller)</a:t>
            </a:r>
          </a:p>
          <a:p>
            <a:pPr lvl="1"/>
            <a:r>
              <a:rPr lang="en-US" sz="2800" dirty="0" err="1" smtClean="0"/>
              <a:t>Xbee</a:t>
            </a:r>
            <a:r>
              <a:rPr lang="en-US" sz="2800" dirty="0" smtClean="0"/>
              <a:t> 802.15 Transceiver</a:t>
            </a:r>
          </a:p>
          <a:p>
            <a:pPr lvl="1"/>
            <a:r>
              <a:rPr lang="en-US" sz="2800" dirty="0" smtClean="0"/>
              <a:t>Temp/Relative </a:t>
            </a:r>
            <a:r>
              <a:rPr lang="en-US" sz="2800" dirty="0" smtClean="0"/>
              <a:t>Humidity </a:t>
            </a:r>
            <a:r>
              <a:rPr lang="en-US" sz="2800" dirty="0" smtClean="0"/>
              <a:t>Sensor</a:t>
            </a:r>
          </a:p>
          <a:p>
            <a:pPr lvl="1"/>
            <a:r>
              <a:rPr lang="en-US" sz="2800" dirty="0" smtClean="0"/>
              <a:t>Ethernet</a:t>
            </a:r>
            <a:endParaRPr lang="en-US" sz="2800" dirty="0" smtClean="0"/>
          </a:p>
          <a:p>
            <a:pPr lvl="1"/>
            <a:r>
              <a:rPr lang="en-US" sz="2800" dirty="0" smtClean="0"/>
              <a:t>Solar Panel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0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Humidity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I2C Connectivity</a:t>
            </a:r>
          </a:p>
          <a:p>
            <a:r>
              <a:rPr lang="en-US" dirty="0" smtClean="0"/>
              <a:t>Low Power</a:t>
            </a:r>
          </a:p>
          <a:p>
            <a:r>
              <a:rPr lang="en-US" dirty="0" smtClean="0"/>
              <a:t>A/D conversion on board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351" y="2438400"/>
            <a:ext cx="3442097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 I2C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311200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SCL and SDA lines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Formulas for Calculating Temperature and Humidity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388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RH = -6 + 125 * (</a:t>
            </a:r>
            <a:r>
              <a:rPr lang="en-US" sz="2800" dirty="0" err="1" smtClean="0"/>
              <a:t>Srh</a:t>
            </a:r>
            <a:r>
              <a:rPr lang="en-US" sz="2800" dirty="0" smtClean="0"/>
              <a:t>/2^16)         units % RH</a:t>
            </a:r>
          </a:p>
          <a:p>
            <a:r>
              <a:rPr lang="en-US" sz="2800" dirty="0" smtClean="0"/>
              <a:t>T = -46.85 + 175.72 * (St/2^16)          units °C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4572000" y="5334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334000" y="5715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37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Sensair’s</a:t>
            </a:r>
            <a:r>
              <a:rPr lang="en-US" dirty="0" smtClean="0"/>
              <a:t> K30</a:t>
            </a:r>
          </a:p>
          <a:p>
            <a:r>
              <a:rPr lang="en-US" dirty="0" smtClean="0"/>
              <a:t>0-5000PPM +/- 3%</a:t>
            </a:r>
          </a:p>
          <a:p>
            <a:r>
              <a:rPr lang="en-US" dirty="0" smtClean="0"/>
              <a:t>I2C or UART</a:t>
            </a:r>
          </a:p>
          <a:p>
            <a:r>
              <a:rPr lang="en-US" dirty="0" smtClean="0"/>
              <a:t>Built in A/D converter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Sensor2 redraw copy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002631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Zone Venting</a:t>
            </a:r>
          </a:p>
          <a:p>
            <a:r>
              <a:rPr lang="en-US" dirty="0" smtClean="0"/>
              <a:t>Traditional to power A/C and Heat</a:t>
            </a:r>
          </a:p>
          <a:p>
            <a:r>
              <a:rPr lang="en-US" dirty="0" smtClean="0"/>
              <a:t>Mood scent</a:t>
            </a:r>
          </a:p>
          <a:p>
            <a:r>
              <a:rPr lang="en-US" dirty="0" smtClean="0"/>
              <a:t>24VAC output, controlled by main microcontroller</a:t>
            </a:r>
          </a:p>
          <a:p>
            <a:r>
              <a:rPr lang="en-US" dirty="0" smtClean="0"/>
              <a:t>Protection from relay using BJT or Diode to prevent feedback surge</a:t>
            </a:r>
            <a:endParaRPr lang="en-US" dirty="0"/>
          </a:p>
        </p:txBody>
      </p:sp>
      <p:pic>
        <p:nvPicPr>
          <p:cNvPr id="6" name="Content Placeholder 5" descr="ZC106SS-1109-T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2796"/>
            <a:ext cx="3657600" cy="2797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old design</a:t>
            </a:r>
            <a:br>
              <a:rPr lang="en-US" dirty="0" smtClean="0"/>
            </a:br>
            <a:r>
              <a:rPr lang="en-US" dirty="0" smtClean="0"/>
              <a:t>(Software)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Slow</a:t>
            </a:r>
          </a:p>
          <a:p>
            <a:r>
              <a:rPr lang="en-US" dirty="0" smtClean="0"/>
              <a:t>Used BMP images with </a:t>
            </a:r>
            <a:r>
              <a:rPr lang="en-US" dirty="0" smtClean="0"/>
              <a:t>C </a:t>
            </a:r>
            <a:r>
              <a:rPr lang="en-US" dirty="0" smtClean="0"/>
              <a:t>overlay</a:t>
            </a:r>
          </a:p>
          <a:p>
            <a:r>
              <a:rPr lang="en-US" dirty="0" smtClean="0"/>
              <a:t>Lacked full functionality</a:t>
            </a:r>
          </a:p>
          <a:p>
            <a:r>
              <a:rPr lang="en-US" dirty="0" smtClean="0"/>
              <a:t>Unorganized Code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23904"/>
            <a:ext cx="3657600" cy="221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02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old Unit</a:t>
            </a:r>
            <a:br>
              <a:rPr lang="en-US" dirty="0" smtClean="0"/>
            </a:br>
            <a:r>
              <a:rPr lang="en-US" dirty="0" smtClean="0"/>
              <a:t>(Hardware)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Rectifier (Diodes)</a:t>
            </a:r>
          </a:p>
          <a:p>
            <a:r>
              <a:rPr lang="en-US" sz="3600" dirty="0" err="1" smtClean="0"/>
              <a:t>Wifi</a:t>
            </a:r>
            <a:r>
              <a:rPr lang="en-US" sz="3600" dirty="0" smtClean="0"/>
              <a:t> chip</a:t>
            </a:r>
          </a:p>
          <a:p>
            <a:r>
              <a:rPr lang="en-US" sz="3600" dirty="0" smtClean="0"/>
              <a:t>Blown regulators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388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69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Heating</a:t>
            </a:r>
          </a:p>
          <a:p>
            <a:r>
              <a:rPr lang="en-US" dirty="0" smtClean="0"/>
              <a:t>Ventilation</a:t>
            </a:r>
          </a:p>
          <a:p>
            <a:r>
              <a:rPr lang="en-US" dirty="0" smtClean="0"/>
              <a:t>Air Conditioning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To provide a more energy efficient HVAC system, with enhanced user interface and over all more interactivity and control.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02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Control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086600" cy="4983480"/>
          </a:xfrm>
        </p:spPr>
        <p:txBody>
          <a:bodyPr/>
          <a:lstStyle/>
          <a:p>
            <a:r>
              <a:rPr lang="en-US" dirty="0" smtClean="0"/>
              <a:t>Components: SHT21 sensor, dsPIC33FJ256GP710A main </a:t>
            </a:r>
            <a:r>
              <a:rPr lang="en-US" dirty="0" err="1" smtClean="0"/>
              <a:t>microntroller</a:t>
            </a:r>
            <a:r>
              <a:rPr lang="en-US" dirty="0" smtClean="0"/>
              <a:t>, </a:t>
            </a:r>
            <a:r>
              <a:rPr lang="en-US" dirty="0" err="1" smtClean="0"/>
              <a:t>Xbee</a:t>
            </a:r>
            <a:r>
              <a:rPr lang="en-US" dirty="0" smtClean="0"/>
              <a:t> wireless transceiver</a:t>
            </a:r>
          </a:p>
          <a:p>
            <a:r>
              <a:rPr lang="en-US" dirty="0" smtClean="0"/>
              <a:t>Powered by 24 V AC which is installed for thermostat in the construction of the house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57497097"/>
              </p:ext>
            </p:extLst>
          </p:nvPr>
        </p:nvGraphicFramePr>
        <p:xfrm>
          <a:off x="457200" y="3428998"/>
          <a:ext cx="7239000" cy="289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306286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 Operating Voltage(V)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Typical Operating Voltage(V)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Operating Voltage(V)</a:t>
                      </a:r>
                      <a:endParaRPr lang="en-US" dirty="0"/>
                    </a:p>
                  </a:txBody>
                  <a:tcPr/>
                </a:tc>
              </a:tr>
              <a:tr h="529772">
                <a:tc>
                  <a:txBody>
                    <a:bodyPr/>
                    <a:lstStyle/>
                    <a:p>
                      <a:r>
                        <a:rPr lang="en-US" dirty="0" smtClean="0"/>
                        <a:t>dsPIC33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</a:tr>
              <a:tr h="52977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Xbee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529772">
                <a:tc>
                  <a:txBody>
                    <a:bodyPr/>
                    <a:lstStyle/>
                    <a:p>
                      <a:r>
                        <a:rPr lang="en-US" dirty="0" smtClean="0"/>
                        <a:t>SHT21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48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Reasons for Choosing dsPIC33FJ256GP710A</a:t>
            </a:r>
          </a:p>
          <a:p>
            <a:pPr lvl="1"/>
            <a:r>
              <a:rPr lang="en-US" sz="2400" dirty="0" smtClean="0"/>
              <a:t>Had the Explorer 16 Development Board already in hand</a:t>
            </a:r>
          </a:p>
          <a:p>
            <a:pPr lvl="1"/>
            <a:r>
              <a:rPr lang="en-US" sz="2400" dirty="0" smtClean="0"/>
              <a:t>Proven to be sufficient based on the workability from the previous version</a:t>
            </a:r>
          </a:p>
          <a:p>
            <a:pPr lvl="1"/>
            <a:r>
              <a:rPr lang="en-US" sz="2400" dirty="0" smtClean="0"/>
              <a:t>Features</a:t>
            </a:r>
          </a:p>
          <a:p>
            <a:pPr lvl="2"/>
            <a:r>
              <a:rPr lang="en-US" sz="2400" dirty="0" smtClean="0"/>
              <a:t>C Compiler optimized instruction set</a:t>
            </a:r>
          </a:p>
          <a:p>
            <a:pPr lvl="2"/>
            <a:r>
              <a:rPr lang="en-US" sz="2400" dirty="0" smtClean="0"/>
              <a:t>256K bytes of Flash</a:t>
            </a:r>
          </a:p>
          <a:p>
            <a:pPr lvl="2"/>
            <a:r>
              <a:rPr lang="en-US" sz="2400" dirty="0" smtClean="0"/>
              <a:t>30K bytes of RAM</a:t>
            </a:r>
          </a:p>
          <a:p>
            <a:pPr lvl="2"/>
            <a:r>
              <a:rPr lang="en-US" sz="2400" dirty="0" smtClean="0"/>
              <a:t>85 Programmable I/O pins</a:t>
            </a:r>
          </a:p>
          <a:p>
            <a:pPr lvl="2"/>
            <a:r>
              <a:rPr lang="en-US" sz="2400" dirty="0" smtClean="0"/>
              <a:t>Supports 2 I2C modules</a:t>
            </a:r>
          </a:p>
          <a:p>
            <a:pPr lvl="2"/>
            <a:r>
              <a:rPr lang="en-US" sz="2400" dirty="0" smtClean="0"/>
              <a:t>Supports 2 UART modules</a:t>
            </a:r>
          </a:p>
          <a:p>
            <a:pPr marL="77724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3447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Main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Reads in temperature, relative sensors and carbon dioxide level from sensors</a:t>
            </a:r>
          </a:p>
          <a:p>
            <a:r>
              <a:rPr lang="en-US" sz="3200" dirty="0" smtClean="0"/>
              <a:t>Convert the </a:t>
            </a:r>
            <a:r>
              <a:rPr lang="en-US" sz="3200" dirty="0" smtClean="0"/>
              <a:t>data</a:t>
            </a:r>
            <a:endParaRPr lang="en-US" sz="3200" dirty="0" smtClean="0"/>
          </a:p>
          <a:p>
            <a:r>
              <a:rPr lang="en-US" sz="3200" dirty="0" smtClean="0"/>
              <a:t>Turn the Relays on and off</a:t>
            </a:r>
          </a:p>
          <a:p>
            <a:r>
              <a:rPr lang="en-US" sz="3200" dirty="0" smtClean="0"/>
              <a:t>Grabs Remote Control Unit data from XBEE</a:t>
            </a:r>
          </a:p>
          <a:p>
            <a:r>
              <a:rPr lang="en-US" sz="3200" dirty="0" smtClean="0"/>
              <a:t>Communicate with Display Unit</a:t>
            </a:r>
          </a:p>
          <a:p>
            <a:pPr lvl="1"/>
            <a:r>
              <a:rPr lang="en-US" sz="3200" dirty="0" smtClean="0"/>
              <a:t>Serial Communication: RS232</a:t>
            </a:r>
          </a:p>
        </p:txBody>
      </p:sp>
    </p:spTree>
    <p:extLst>
      <p:ext uri="{BB962C8B-B14F-4D97-AF65-F5344CB8AC3E}">
        <p14:creationId xmlns="" xmlns:p14="http://schemas.microsoft.com/office/powerpoint/2010/main" val="925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76"/>
            <a:ext cx="7620000" cy="1143000"/>
          </a:xfrm>
        </p:spPr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76200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2819400"/>
            <a:ext cx="2362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2819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dsPIC33FJ256GP710A</a:t>
            </a:r>
          </a:p>
          <a:p>
            <a:endParaRPr lang="en-US" dirty="0"/>
          </a:p>
          <a:p>
            <a:r>
              <a:rPr lang="en-US" dirty="0" smtClean="0"/>
              <a:t>Main </a:t>
            </a:r>
            <a:r>
              <a:rPr lang="en-US" dirty="0" err="1" smtClean="0"/>
              <a:t>Microntroller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295400"/>
            <a:ext cx="17526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1295400"/>
            <a:ext cx="1905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191000"/>
            <a:ext cx="18288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4114800"/>
            <a:ext cx="19812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1295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CO2 Sensor</a:t>
            </a:r>
          </a:p>
          <a:p>
            <a:r>
              <a:rPr lang="en-US" dirty="0" smtClean="0"/>
              <a:t>          K30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1295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SHT21</a:t>
            </a:r>
          </a:p>
          <a:p>
            <a:endParaRPr lang="en-US" dirty="0"/>
          </a:p>
          <a:p>
            <a:r>
              <a:rPr lang="en-US" dirty="0" smtClean="0"/>
              <a:t>Temp/Hum Sensor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1910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4214A-Xbee</a:t>
            </a:r>
          </a:p>
          <a:p>
            <a:endParaRPr lang="en-US" dirty="0"/>
          </a:p>
          <a:p>
            <a:r>
              <a:rPr lang="en-US" dirty="0" smtClean="0"/>
              <a:t>802.15 Wireless Transceiver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4114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Control Relays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752600" y="2514599"/>
            <a:ext cx="0" cy="495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752600" y="30099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524000" y="3124199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524000" y="2514600"/>
            <a:ext cx="0" cy="609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28800" y="2667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I2C Interface</a:t>
            </a:r>
            <a:endParaRPr lang="en-US" sz="11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5562600" y="3124199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562600" y="2984775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239000" y="2514600"/>
            <a:ext cx="0" cy="609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10400" y="2495729"/>
            <a:ext cx="0" cy="495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53100" y="2703831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I2C Interface</a:t>
            </a:r>
            <a:endParaRPr lang="en-US" sz="11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5562600" y="38862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562600" y="3742730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010400" y="3886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239000" y="3742730"/>
            <a:ext cx="0" cy="372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057400" y="3928765"/>
            <a:ext cx="0" cy="262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828800" y="3742730"/>
            <a:ext cx="0" cy="448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057400" y="3928765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828800" y="374273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057400" y="5791200"/>
            <a:ext cx="5181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057400" y="5791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7” LCD Touch Screen  Display</a:t>
            </a:r>
            <a:endParaRPr lang="en-US" sz="20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810000" y="41910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939654" y="41910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4308143" y="41910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4430973" y="4192706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752600" y="3429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UART Interface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5753100" y="3429000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I/O Ports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4572000" y="5068163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RS-232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Control Unit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7696200" cy="3505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1447800"/>
            <a:ext cx="1905000" cy="30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2133600" cy="30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1447800"/>
            <a:ext cx="2057400" cy="30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43200" y="2667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43200" y="2895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7800" y="2667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57800" y="2895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2800" y="1447800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PIC24FJ128GA010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Secondary</a:t>
            </a:r>
          </a:p>
          <a:p>
            <a:r>
              <a:rPr lang="en-US" dirty="0" smtClean="0"/>
              <a:t>  Microcontroller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236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I2C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14478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SHT21</a:t>
            </a:r>
          </a:p>
          <a:p>
            <a:endParaRPr lang="en-US" dirty="0"/>
          </a:p>
          <a:p>
            <a:r>
              <a:rPr lang="en-US" dirty="0" smtClean="0"/>
              <a:t>Temperature and Relative Humidity Sensor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144780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XBEE</a:t>
            </a:r>
          </a:p>
          <a:p>
            <a:endParaRPr lang="en-US" dirty="0"/>
          </a:p>
          <a:p>
            <a:r>
              <a:rPr lang="en-US" dirty="0" smtClean="0"/>
              <a:t>802.15 Wireless Transceiver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76400" y="5105400"/>
            <a:ext cx="52959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52600" y="5105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sz="2800" dirty="0" smtClean="0"/>
              <a:t>Main Control Unit</a:t>
            </a:r>
            <a:endParaRPr lang="en-US" sz="28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86200" y="4495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24400" y="4495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00800" y="4495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705600" y="4495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Secondary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Take input from Temperature and Relative Humidity Sensor (14 bits)</a:t>
            </a:r>
          </a:p>
          <a:p>
            <a:r>
              <a:rPr lang="en-US" sz="3200" dirty="0" smtClean="0"/>
              <a:t>Convert the data from the sensor to temperature and humidity</a:t>
            </a:r>
          </a:p>
          <a:p>
            <a:r>
              <a:rPr lang="en-US" sz="3200" dirty="0" smtClean="0"/>
              <a:t>Send information to Main Control Unit</a:t>
            </a:r>
          </a:p>
          <a:p>
            <a:pPr lvl="1"/>
            <a:r>
              <a:rPr lang="en-US" sz="3200" dirty="0" smtClean="0"/>
              <a:t>Wirelessly via XBEE</a:t>
            </a:r>
          </a:p>
          <a:p>
            <a:pPr lvl="1"/>
            <a:r>
              <a:rPr lang="en-US" sz="3200" dirty="0" smtClean="0"/>
              <a:t>Wired Ethernet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8248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Control Unit Solar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00600"/>
          </a:xfrm>
        </p:spPr>
        <p:txBody>
          <a:bodyPr/>
          <a:lstStyle/>
          <a:p>
            <a:r>
              <a:rPr lang="en-US" dirty="0" smtClean="0"/>
              <a:t>Used to charge the batteries</a:t>
            </a:r>
          </a:p>
          <a:p>
            <a:r>
              <a:rPr lang="en-US" dirty="0" smtClean="0"/>
              <a:t>Solar Panel 2.4 VDC/80 mA power supply</a:t>
            </a:r>
          </a:p>
          <a:p>
            <a:r>
              <a:rPr lang="en-US" dirty="0" smtClean="0"/>
              <a:t>Battery holder for AA rechargeable battery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848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76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GUI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ARM?</a:t>
            </a:r>
          </a:p>
          <a:p>
            <a:r>
              <a:rPr lang="en-US" dirty="0" smtClean="0"/>
              <a:t>Which system to use?</a:t>
            </a:r>
          </a:p>
          <a:p>
            <a:r>
              <a:rPr lang="en-US" dirty="0" smtClean="0"/>
              <a:t>Cost?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02681"/>
            <a:ext cx="3657600" cy="28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898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did we choose Panda?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0309613"/>
              </p:ext>
            </p:extLst>
          </p:nvPr>
        </p:nvGraphicFramePr>
        <p:xfrm>
          <a:off x="457200" y="1600200"/>
          <a:ext cx="7620000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Linksprite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Gumstix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RS232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USB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USB </a:t>
                      </a:r>
                      <a:r>
                        <a:rPr lang="en-US" dirty="0" smtClean="0"/>
                        <a:t>M</a:t>
                      </a:r>
                      <a:r>
                        <a:rPr lang="en-US" baseline="0" dirty="0" smtClean="0"/>
                        <a:t>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USB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Module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Screen Connectivity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USB</a:t>
                      </a:r>
                      <a:r>
                        <a:rPr lang="en-US" baseline="0" dirty="0" smtClean="0"/>
                        <a:t> and HDMI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USB and HDMI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Ribbon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HDMI, ribbon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r>
                        <a:rPr lang="en-US" baseline="0" dirty="0" smtClean="0"/>
                        <a:t> support </a:t>
                      </a:r>
                      <a:r>
                        <a:rPr lang="en-US" dirty="0" smtClean="0"/>
                        <a:t>Forums</a:t>
                      </a:r>
                      <a:r>
                        <a:rPr lang="en-US" dirty="0" smtClean="0"/>
                        <a:t>, internet, 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Forums</a:t>
                      </a:r>
                      <a:r>
                        <a:rPr lang="en-US" dirty="0" smtClean="0"/>
                        <a:t>, phone,</a:t>
                      </a:r>
                      <a:r>
                        <a:rPr lang="en-US" baseline="0" dirty="0" smtClean="0"/>
                        <a:t> internet.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Phone, limited forum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Mail list,</a:t>
                      </a:r>
                      <a:r>
                        <a:rPr lang="en-US" baseline="0" dirty="0" smtClean="0"/>
                        <a:t> forums, phone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$149.00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$279.00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$442.00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734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6280"/>
          </a:xfrm>
        </p:spPr>
        <p:txBody>
          <a:bodyPr/>
          <a:lstStyle/>
          <a:p>
            <a:r>
              <a:rPr lang="en-US" b="1" dirty="0" smtClean="0"/>
              <a:t>Operating System:  </a:t>
            </a:r>
            <a:r>
              <a:rPr lang="en-US" dirty="0" err="1" smtClean="0"/>
              <a:t>Ubuntu</a:t>
            </a:r>
            <a:r>
              <a:rPr lang="en-US" dirty="0" smtClean="0"/>
              <a:t> Linux</a:t>
            </a:r>
          </a:p>
          <a:p>
            <a:endParaRPr lang="en-US" dirty="0" smtClean="0"/>
          </a:p>
          <a:p>
            <a:r>
              <a:rPr lang="en-US" b="1" dirty="0" smtClean="0"/>
              <a:t>Integrated Development </a:t>
            </a:r>
            <a:r>
              <a:rPr lang="en-US" b="1" dirty="0" smtClean="0"/>
              <a:t>Environment(IDE):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Oracle </a:t>
            </a:r>
            <a:r>
              <a:rPr lang="en-US" dirty="0" err="1" smtClean="0"/>
              <a:t>JDeveloper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Programming Language: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Java</a:t>
            </a:r>
          </a:p>
        </p:txBody>
      </p:sp>
      <p:pic>
        <p:nvPicPr>
          <p:cNvPr id="1026" name="Picture 2" descr="C:\Users\Elroy A\Documents\2011_Summer\EEL 4915-Senior Design II\images\Operating Environment\l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3100439" cy="1848339"/>
          </a:xfrm>
          <a:prstGeom prst="rect">
            <a:avLst/>
          </a:prstGeom>
          <a:noFill/>
        </p:spPr>
      </p:pic>
      <p:pic>
        <p:nvPicPr>
          <p:cNvPr id="1027" name="Picture 3" descr="C:\Users\Elroy A\Documents\2011_Summer\EEL 4915-Senior Design II\images\Operating Environment\Ubuntu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3889375" cy="1013504"/>
          </a:xfrm>
          <a:prstGeom prst="rect">
            <a:avLst/>
          </a:prstGeom>
          <a:noFill/>
        </p:spPr>
      </p:pic>
      <p:pic>
        <p:nvPicPr>
          <p:cNvPr id="1030" name="Picture 6" descr="C:\Users\Elroy A\Documents\2011_Summer\EEL 4915-Senior Design II\images\Operating Environment\java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00600"/>
            <a:ext cx="1905000" cy="1905000"/>
          </a:xfrm>
          <a:prstGeom prst="rect">
            <a:avLst/>
          </a:prstGeom>
          <a:noFill/>
        </p:spPr>
      </p:pic>
      <p:pic>
        <p:nvPicPr>
          <p:cNvPr id="1029" name="Picture 5" descr="C:\Users\Elroy A\Documents\2011_Summer\EEL 4915-Senior Design II\images\Operating Environment\oracle-jdev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495800"/>
            <a:ext cx="16097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239000" cy="5017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 efficiency will allow the user to save money on a monthly basis due to reduced power consumption.</a:t>
            </a:r>
          </a:p>
          <a:p>
            <a:r>
              <a:rPr lang="en-US" dirty="0" smtClean="0"/>
              <a:t>Enhanced User Friendly interface through a wall mount touchscreen thermostat.</a:t>
            </a:r>
          </a:p>
          <a:p>
            <a:pPr lvl="1"/>
            <a:r>
              <a:rPr lang="en-US" dirty="0" smtClean="0"/>
              <a:t>Web connectivity- allow settings to be changed via the internet.</a:t>
            </a:r>
          </a:p>
          <a:p>
            <a:pPr lvl="1"/>
            <a:r>
              <a:rPr lang="en-US" dirty="0" smtClean="0"/>
              <a:t>Allow user to set a schedule of operation for the units. Specifically temperature. </a:t>
            </a:r>
            <a:endParaRPr lang="en-US" dirty="0"/>
          </a:p>
          <a:p>
            <a:pPr lvl="1"/>
            <a:r>
              <a:rPr lang="en-US" dirty="0" smtClean="0"/>
              <a:t>Restricted access to technician to allow flexible configuration of devices. (Adaptive to save user money if they can’t afford all the units.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2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Weather notification</a:t>
            </a:r>
          </a:p>
          <a:p>
            <a:pPr lvl="1"/>
            <a:r>
              <a:rPr lang="en-US" dirty="0" smtClean="0"/>
              <a:t>Shell Scripting w/ weather-</a:t>
            </a:r>
            <a:r>
              <a:rPr lang="en-US" dirty="0" err="1" smtClean="0"/>
              <a:t>util</a:t>
            </a:r>
            <a:endParaRPr lang="en-US" dirty="0" smtClean="0"/>
          </a:p>
          <a:p>
            <a:r>
              <a:rPr lang="en-US" b="1" dirty="0" smtClean="0"/>
              <a:t>Internet Connectivity</a:t>
            </a:r>
          </a:p>
          <a:p>
            <a:endParaRPr lang="en-US" b="1" dirty="0" smtClean="0"/>
          </a:p>
          <a:p>
            <a:r>
              <a:rPr lang="en-US" b="1" dirty="0" smtClean="0"/>
              <a:t>Date/Time </a:t>
            </a:r>
          </a:p>
          <a:p>
            <a:pPr>
              <a:buNone/>
            </a:pPr>
            <a:r>
              <a:rPr lang="en-US" b="1" dirty="0" smtClean="0"/>
              <a:t>   Accuracy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Stable host </a:t>
            </a:r>
            <a:br>
              <a:rPr lang="en-US" b="1" dirty="0" smtClean="0"/>
            </a:br>
            <a:r>
              <a:rPr lang="en-US" b="1" dirty="0" smtClean="0"/>
              <a:t>environment</a:t>
            </a:r>
          </a:p>
        </p:txBody>
      </p:sp>
      <p:pic>
        <p:nvPicPr>
          <p:cNvPr id="2051" name="Picture 3" descr="C:\Users\Elroy A\Desktop\Screenshoteveryth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86200"/>
            <a:ext cx="4219434" cy="2764898"/>
          </a:xfrm>
          <a:prstGeom prst="rect">
            <a:avLst/>
          </a:prstGeom>
          <a:noFill/>
        </p:spPr>
      </p:pic>
      <p:pic>
        <p:nvPicPr>
          <p:cNvPr id="2052" name="Picture 4" descr="C:\Users\Elroy A\Desktop\Screenshot-#%catch_weather.sh (~-Desktop) - ged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4114800" cy="2678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Access (via HTTP)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User should be able to login remotely from any web browser securely</a:t>
            </a:r>
          </a:p>
          <a:p>
            <a:pPr marL="114300" indent="0">
              <a:buNone/>
            </a:pPr>
            <a:r>
              <a:rPr lang="en-US" sz="2800" dirty="0" smtClean="0"/>
              <a:t>Features:</a:t>
            </a:r>
          </a:p>
          <a:p>
            <a:r>
              <a:rPr lang="en-US" sz="2800" dirty="0" smtClean="0"/>
              <a:t>Remotely view current status of system and sensors</a:t>
            </a:r>
          </a:p>
          <a:p>
            <a:r>
              <a:rPr lang="en-US" sz="2800" dirty="0" smtClean="0"/>
              <a:t>Similar user interface to the main control unit</a:t>
            </a:r>
          </a:p>
          <a:p>
            <a:r>
              <a:rPr lang="en-US" sz="2800" dirty="0" smtClean="0"/>
              <a:t>Remotely change settings such as increase temperature at which the AC unit will turn 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527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Access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Design remote access within client Java application</a:t>
            </a:r>
          </a:p>
          <a:p>
            <a:r>
              <a:rPr lang="en-US" sz="3200" dirty="0" err="1" smtClean="0"/>
              <a:t>Lighttpd</a:t>
            </a:r>
            <a:r>
              <a:rPr lang="en-US" sz="3200" dirty="0" smtClean="0"/>
              <a:t> – minimal HTTP server for Linux</a:t>
            </a:r>
          </a:p>
          <a:p>
            <a:r>
              <a:rPr lang="en-US" sz="3200" dirty="0" err="1" smtClean="0"/>
              <a:t>Thttpd</a:t>
            </a:r>
            <a:endParaRPr lang="en-US" sz="3200" dirty="0" smtClean="0"/>
          </a:p>
          <a:p>
            <a:r>
              <a:rPr lang="en-US" sz="3200" dirty="0" smtClean="0"/>
              <a:t>Apache HTTP server</a:t>
            </a:r>
          </a:p>
        </p:txBody>
      </p:sp>
    </p:spTree>
    <p:extLst>
      <p:ext uri="{BB962C8B-B14F-4D97-AF65-F5344CB8AC3E}">
        <p14:creationId xmlns:p14="http://schemas.microsoft.com/office/powerpoint/2010/main" xmlns="" val="39142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Server – Apache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Security in being open source and the larger user base</a:t>
            </a:r>
          </a:p>
          <a:p>
            <a:pPr lvl="1"/>
            <a:r>
              <a:rPr lang="en-US" sz="2400" dirty="0" smtClean="0"/>
              <a:t>Apache is used as the backend webserver for a very large portion of the internet and is checked for security issues for each major release</a:t>
            </a:r>
          </a:p>
          <a:p>
            <a:r>
              <a:rPr lang="en-US" sz="2400" dirty="0" smtClean="0"/>
              <a:t>Combination of both Linux and Apache allows for minimal overhead and a responsive system</a:t>
            </a:r>
          </a:p>
          <a:p>
            <a:r>
              <a:rPr lang="en-US" sz="2400" dirty="0" smtClean="0"/>
              <a:t>Modular in that advanced web site features can be added, such as PHP </a:t>
            </a:r>
          </a:p>
          <a:p>
            <a:r>
              <a:rPr lang="en-US" sz="2400" dirty="0" smtClean="0"/>
              <a:t>HTTP standard compliant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004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2917"/>
            <a:ext cx="8305800" cy="649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685800"/>
          </a:xfrm>
        </p:spPr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828800" y="1524000"/>
          <a:ext cx="5124450" cy="4667250"/>
        </p:xfrm>
        <a:graphic>
          <a:graphicData uri="http://schemas.openxmlformats.org/presentationml/2006/ole">
            <p:oleObj spid="_x0000_s3073" name="Visio" r:id="rId3" imgW="5779974" imgH="525884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Interface</a:t>
            </a:r>
            <a:br>
              <a:rPr lang="en-US" dirty="0" smtClean="0"/>
            </a:br>
            <a:r>
              <a:rPr lang="en-US" dirty="0" smtClean="0"/>
              <a:t>Main Tab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683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49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Menu Options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683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43000" y="3200400"/>
            <a:ext cx="22098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49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2667000" cy="4590288"/>
          </a:xfrm>
        </p:spPr>
        <p:txBody>
          <a:bodyPr/>
          <a:lstStyle/>
          <a:p>
            <a:r>
              <a:rPr lang="en-US" u="sng" dirty="0" smtClean="0"/>
              <a:t>Options:</a:t>
            </a:r>
          </a:p>
          <a:p>
            <a:pPr lvl="1"/>
            <a:r>
              <a:rPr lang="en-US" dirty="0" smtClean="0"/>
              <a:t>Timer </a:t>
            </a:r>
          </a:p>
          <a:p>
            <a:pPr lvl="1"/>
            <a:r>
              <a:rPr lang="en-US" dirty="0" smtClean="0"/>
              <a:t>No Timer</a:t>
            </a:r>
            <a:endParaRPr lang="en-US" dirty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371600"/>
            <a:ext cx="27590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267200"/>
            <a:ext cx="27590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267200"/>
            <a:ext cx="27590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 rot="2208317">
            <a:off x="6096215" y="3657213"/>
            <a:ext cx="11430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391683" flipH="1">
            <a:off x="3581615" y="3657213"/>
            <a:ext cx="11430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3962400"/>
          </a:xfrm>
        </p:spPr>
        <p:txBody>
          <a:bodyPr>
            <a:normAutofit/>
          </a:bodyPr>
          <a:lstStyle/>
          <a:p>
            <a:pPr marL="114300" indent="0"/>
            <a:r>
              <a:rPr lang="en-US" dirty="0" smtClean="0"/>
              <a:t>There are many factors to power savings with this device.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/>
            <a:r>
              <a:rPr lang="en-US" dirty="0" smtClean="0"/>
              <a:t>We choose power savings in </a:t>
            </a:r>
            <a:r>
              <a:rPr lang="en-US" dirty="0" smtClean="0"/>
              <a:t>relation to a traditional set up with just air conditioner system alone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/>
            <a:r>
              <a:rPr lang="en-US" dirty="0" smtClean="0"/>
              <a:t> </a:t>
            </a:r>
            <a:r>
              <a:rPr lang="en-US" dirty="0" smtClean="0"/>
              <a:t>The following equation is how energy consumption is calculated per unit.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27590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5983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en-US" b="1" dirty="0" smtClean="0"/>
              <a:t>unit size, BTU/h × hours per year, h × energy cost, $/</a:t>
            </a:r>
            <a:r>
              <a:rPr lang="en-US" b="1" dirty="0" err="1" smtClean="0"/>
              <a:t>kW·h</a:t>
            </a:r>
            <a:r>
              <a:rPr lang="en-US" b="1" dirty="0" smtClean="0"/>
              <a:t> ÷ SEER, BTU/</a:t>
            </a:r>
            <a:r>
              <a:rPr lang="en-US" b="1" dirty="0" err="1" smtClean="0"/>
              <a:t>W·h</a:t>
            </a:r>
            <a:r>
              <a:rPr lang="en-US" b="1" dirty="0" smtClean="0"/>
              <a:t> ÷ 1000 W/kW</a:t>
            </a:r>
          </a:p>
        </p:txBody>
      </p:sp>
    </p:spTree>
    <p:extLst>
      <p:ext uri="{BB962C8B-B14F-4D97-AF65-F5344CB8AC3E}">
        <p14:creationId xmlns="" xmlns:p14="http://schemas.microsoft.com/office/powerpoint/2010/main" val="37677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 smtClean="0"/>
              <a:t>“As much as half of the energy used in your home goes 	to heating and cooling”. Energystar.gov.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HVAC systems are rated for certain sizes and to deal with certain temperatures.  It would be better to make a system that can handle more than one set of ratings for maximum energy efficiency.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9953"/>
            <a:ext cx="3657600" cy="2782956"/>
          </a:xfrm>
        </p:spPr>
      </p:pic>
    </p:spTree>
    <p:extLst>
      <p:ext uri="{BB962C8B-B14F-4D97-AF65-F5344CB8AC3E}">
        <p14:creationId xmlns="" xmlns:p14="http://schemas.microsoft.com/office/powerpoint/2010/main" val="11448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MOOD 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124200" cy="4590288"/>
          </a:xfrm>
        </p:spPr>
        <p:txBody>
          <a:bodyPr/>
          <a:lstStyle/>
          <a:p>
            <a:r>
              <a:rPr lang="en-US" b="1" u="sng" dirty="0" smtClean="0"/>
              <a:t>Options:</a:t>
            </a:r>
          </a:p>
          <a:p>
            <a:r>
              <a:rPr lang="en-US" dirty="0" smtClean="0"/>
              <a:t>Scent Selections</a:t>
            </a:r>
          </a:p>
          <a:p>
            <a:pPr lvl="1"/>
            <a:r>
              <a:rPr lang="en-US" dirty="0" smtClean="0"/>
              <a:t>Timer</a:t>
            </a:r>
          </a:p>
          <a:p>
            <a:pPr lvl="1"/>
            <a:r>
              <a:rPr lang="en-US" dirty="0" smtClean="0"/>
              <a:t>With FAN</a:t>
            </a:r>
            <a:endParaRPr lang="en-US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35075"/>
            <a:ext cx="2759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267200"/>
            <a:ext cx="2759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25" y="4267200"/>
            <a:ext cx="2759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9391683" flipH="1">
            <a:off x="4114585" y="3657213"/>
            <a:ext cx="1143000" cy="381000"/>
          </a:xfrm>
          <a:prstGeom prst="rightArrow">
            <a:avLst/>
          </a:prstGeom>
          <a:solidFill>
            <a:srgbClr val="3333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208317">
            <a:off x="6400585" y="3657213"/>
            <a:ext cx="1143000" cy="381000"/>
          </a:xfrm>
          <a:prstGeom prst="rightArrow">
            <a:avLst/>
          </a:prstGeom>
          <a:solidFill>
            <a:srgbClr val="3333CC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 Tab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6694488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Plug in to existing 24VAC supply</a:t>
            </a:r>
          </a:p>
          <a:p>
            <a:r>
              <a:rPr lang="en-US" dirty="0" smtClean="0"/>
              <a:t>Output 24VAC to components</a:t>
            </a:r>
          </a:p>
          <a:p>
            <a:r>
              <a:rPr lang="en-US" dirty="0" smtClean="0"/>
              <a:t>Full wave rectifier</a:t>
            </a:r>
          </a:p>
          <a:p>
            <a:r>
              <a:rPr lang="en-US" dirty="0" smtClean="0"/>
              <a:t>Provide adequate current, proper regulators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3657600" cy="17158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3743325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sz="2800" dirty="0" smtClean="0"/>
              <a:t>I2C PIC24F16KA102</a:t>
            </a:r>
            <a:r>
              <a:rPr lang="en-US" sz="2800" dirty="0"/>
              <a:t>: Master Bus Collision for the first Start </a:t>
            </a:r>
            <a:r>
              <a:rPr lang="en-US" sz="2800" dirty="0" smtClean="0"/>
              <a:t>Sequence (Silicon Errata)</a:t>
            </a:r>
          </a:p>
          <a:p>
            <a:pPr marL="708660" lvl="2">
              <a:buClr>
                <a:schemeClr val="accent1"/>
              </a:buClr>
            </a:pPr>
            <a:r>
              <a:rPr lang="en-US" sz="2800" dirty="0" smtClean="0"/>
              <a:t>Bit Banging- Put SDA line low and high while SCL line is held high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Resolution: Change to the PIC24FJ128GA010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457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Controllable Saving Cost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sz="6400" dirty="0" smtClean="0"/>
              <a:t>Zoning houses</a:t>
            </a:r>
          </a:p>
          <a:p>
            <a:r>
              <a:rPr lang="en-US" sz="6400" dirty="0" smtClean="0"/>
              <a:t>Increasing ease and power of scheduling</a:t>
            </a:r>
          </a:p>
          <a:p>
            <a:r>
              <a:rPr lang="en-US" sz="6400" dirty="0" smtClean="0"/>
              <a:t>Smart use of air conditioners</a:t>
            </a:r>
          </a:p>
          <a:p>
            <a:r>
              <a:rPr lang="en-US" sz="6400" dirty="0" smtClean="0"/>
              <a:t>Seer rankings</a:t>
            </a:r>
          </a:p>
          <a:p>
            <a:r>
              <a:rPr lang="en-US" sz="6400" dirty="0" smtClean="0"/>
              <a:t>Split ton units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12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2431"/>
            <a:ext cx="3657600" cy="26980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Seasonal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Efficiency</a:t>
            </a:r>
          </a:p>
          <a:p>
            <a:r>
              <a:rPr lang="en-US" dirty="0" smtClean="0"/>
              <a:t>Rating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Standard the Air Conditioning, Heating, and Refrigeration Institute standardized to rate the performance of air conditioners.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7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user interface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402681"/>
            <a:ext cx="2857500" cy="2857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Mood Scents</a:t>
            </a:r>
          </a:p>
          <a:p>
            <a:r>
              <a:rPr lang="en-US" dirty="0" smtClean="0"/>
              <a:t>Vent control</a:t>
            </a:r>
          </a:p>
          <a:p>
            <a:r>
              <a:rPr lang="en-US" dirty="0" smtClean="0"/>
              <a:t>Scheduler</a:t>
            </a:r>
          </a:p>
          <a:p>
            <a:r>
              <a:rPr lang="en-US" dirty="0" smtClean="0"/>
              <a:t>Web applications</a:t>
            </a:r>
          </a:p>
          <a:p>
            <a:r>
              <a:rPr lang="en-US" dirty="0" smtClean="0"/>
              <a:t>Air quality</a:t>
            </a:r>
          </a:p>
          <a:p>
            <a:r>
              <a:rPr lang="en-US" dirty="0" smtClean="0"/>
              <a:t>7” Touch Screen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40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Accurately read temperature and relative humidity both inside and outside building.</a:t>
            </a:r>
          </a:p>
          <a:p>
            <a:r>
              <a:rPr lang="en-US" dirty="0" smtClean="0"/>
              <a:t>Internet connectivity (User can view and manipulate system settings from a remote location)</a:t>
            </a:r>
          </a:p>
          <a:p>
            <a:r>
              <a:rPr lang="en-US" dirty="0" smtClean="0"/>
              <a:t>CO2 monitoring for a gauge of air quality</a:t>
            </a:r>
          </a:p>
          <a:p>
            <a:r>
              <a:rPr lang="en-US" dirty="0" smtClean="0"/>
              <a:t>Mood </a:t>
            </a:r>
            <a:r>
              <a:rPr lang="en-US" dirty="0" smtClean="0"/>
              <a:t>scents</a:t>
            </a:r>
          </a:p>
          <a:p>
            <a:r>
              <a:rPr lang="en-US" dirty="0" smtClean="0"/>
              <a:t>Vent control through zoning</a:t>
            </a:r>
          </a:p>
          <a:p>
            <a:r>
              <a:rPr lang="en-US" dirty="0" smtClean="0"/>
              <a:t>Wired/wireless </a:t>
            </a:r>
            <a:r>
              <a:rPr lang="en-US" dirty="0" smtClean="0"/>
              <a:t>connectivity to external </a:t>
            </a:r>
            <a:r>
              <a:rPr lang="en-US" dirty="0" smtClean="0"/>
              <a:t>unit</a:t>
            </a:r>
            <a:endParaRPr lang="en-US" dirty="0" smtClean="0"/>
          </a:p>
          <a:p>
            <a:r>
              <a:rPr lang="en-US" dirty="0" smtClean="0"/>
              <a:t>Finish the user interface, including scheduling and more refined display</a:t>
            </a:r>
          </a:p>
          <a:p>
            <a:r>
              <a:rPr lang="en-US" dirty="0" smtClean="0"/>
              <a:t>Must be </a:t>
            </a:r>
            <a:r>
              <a:rPr lang="en-US" dirty="0" smtClean="0"/>
              <a:t>expandable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915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Goals and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the user to input their desired temperature and humidity settings.</a:t>
            </a:r>
          </a:p>
          <a:p>
            <a:r>
              <a:rPr lang="en-US" dirty="0" smtClean="0"/>
              <a:t>Determine the most efficient components to use during operation based on the settings of “max comfort or “max savings”</a:t>
            </a:r>
          </a:p>
          <a:p>
            <a:r>
              <a:rPr lang="en-US" dirty="0" smtClean="0"/>
              <a:t>Display the current percentage of total system energy from the system using a scroll.</a:t>
            </a:r>
          </a:p>
          <a:p>
            <a:r>
              <a:rPr lang="en-US" dirty="0" smtClean="0"/>
              <a:t>System </a:t>
            </a:r>
            <a:r>
              <a:rPr lang="en-US" dirty="0" smtClean="0"/>
              <a:t>must be able to be installable without the hassle of wiring.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45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792</TotalTime>
  <Words>1295</Words>
  <Application>Microsoft Office PowerPoint</Application>
  <PresentationFormat>On-screen Show (4:3)</PresentationFormat>
  <Paragraphs>343</Paragraphs>
  <Slides>45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Adjacency</vt:lpstr>
      <vt:lpstr>Visio</vt:lpstr>
      <vt:lpstr> HVAC 2011 </vt:lpstr>
      <vt:lpstr>HVAC</vt:lpstr>
      <vt:lpstr>  Project Overview</vt:lpstr>
      <vt:lpstr>Energy Use</vt:lpstr>
      <vt:lpstr> Controllable Saving Cost </vt:lpstr>
      <vt:lpstr>SEER</vt:lpstr>
      <vt:lpstr>Enhanced user interface</vt:lpstr>
      <vt:lpstr>Goals and Objectives</vt:lpstr>
      <vt:lpstr> Goals and Objective</vt:lpstr>
      <vt:lpstr>Specifications</vt:lpstr>
      <vt:lpstr>Block Diagram</vt:lpstr>
      <vt:lpstr>Components</vt:lpstr>
      <vt:lpstr> Component Overview</vt:lpstr>
      <vt:lpstr>Temperature and Humidity</vt:lpstr>
      <vt:lpstr>Temperature Sensor I2C</vt:lpstr>
      <vt:lpstr>CO2</vt:lpstr>
      <vt:lpstr>Relays</vt:lpstr>
      <vt:lpstr>Problems with old design (Software)</vt:lpstr>
      <vt:lpstr>Problems with old Unit (Hardware)</vt:lpstr>
      <vt:lpstr>Main Control Unit</vt:lpstr>
      <vt:lpstr>Main Microcontroller</vt:lpstr>
      <vt:lpstr>Functions of Main Microcontroller</vt:lpstr>
      <vt:lpstr>DATA FLOW</vt:lpstr>
      <vt:lpstr>Remote Control Unit</vt:lpstr>
      <vt:lpstr>Functions of Secondary Microcontroller</vt:lpstr>
      <vt:lpstr>Remote Control Unit Solar Panel</vt:lpstr>
      <vt:lpstr>GUI Display</vt:lpstr>
      <vt:lpstr>Why did we choose Panda?</vt:lpstr>
      <vt:lpstr>Operating Environment</vt:lpstr>
      <vt:lpstr>Key Features of Linux</vt:lpstr>
      <vt:lpstr>Remote Access (via HTTP)</vt:lpstr>
      <vt:lpstr>Remote Access Options</vt:lpstr>
      <vt:lpstr>HTTP Server – Apache</vt:lpstr>
      <vt:lpstr>Class Diagram</vt:lpstr>
      <vt:lpstr>Use Case Diagram</vt:lpstr>
      <vt:lpstr>User Interface Main Tab</vt:lpstr>
      <vt:lpstr>Selection Menu Options</vt:lpstr>
      <vt:lpstr>FRESH AIR</vt:lpstr>
      <vt:lpstr>POWER COSTS</vt:lpstr>
      <vt:lpstr>MOOD SCENTS</vt:lpstr>
      <vt:lpstr>Scheduler Tab</vt:lpstr>
      <vt:lpstr>POWER</vt:lpstr>
      <vt:lpstr>Design Issues</vt:lpstr>
      <vt:lpstr>Progress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HVAC 2.0</dc:title>
  <dc:creator>Student User</dc:creator>
  <cp:lastModifiedBy>Elroy A</cp:lastModifiedBy>
  <cp:revision>88</cp:revision>
  <dcterms:created xsi:type="dcterms:W3CDTF">2011-05-27T17:51:55Z</dcterms:created>
  <dcterms:modified xsi:type="dcterms:W3CDTF">2011-06-02T02:16:58Z</dcterms:modified>
</cp:coreProperties>
</file>