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06BCE7D-7835-4552-999C-9D0A1362AC96}">
  <a:tblStyle styleId="{406BCE7D-7835-4552-999C-9D0A1362AC9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f7a3cbcbc7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f7a3cbcbc7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f594a04a66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f594a04a66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f594a04a66_1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f594a04a66_1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Bearmax’s dimension specifications are as shown in these two images of the side and front view of the skeleton. BearMax’s total length or span is about 1 and a half feet at rest, 10 inches in depth, and approximately 2 feet in height.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f594a04a66_1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f594a04a66_1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d10c7107d772c8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d10c7107d772c8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f594a04a66_1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f594a04a66_1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f594a04a66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f594a04a66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Zack will do is explain how each one is powered and connected. The power bank connects to the board by a regular circular plug. This is also how it powers the Jetson. The board connects to the other components (such as the motor controller and the arduinos) using pin headers, which allow wires to be connected easily. The rest of the components are connected through wires or USB cables.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f7a3cbcbc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f7a3cbcbc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PWD is PCB solderable, so is a stretch goal</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f7a3cbcbc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f7a3cbcbc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PWD is PCB solderable, so is a stretch goal</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f594a04a66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f594a04a66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PWD is PCB solderable, so is a stretch goal</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f594a04a66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f594a04a66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f594a04a6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f594a04a6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f594a04a66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f594a04a66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f594a04a66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f594a04a66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f594a04a66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f594a04a66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f594a04a66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f594a04a66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f594a04a66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f594a04a66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f594a04a66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f594a04a66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f594a04a66_1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f594a04a66_1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f594a04a66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f594a04a66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f594a04a66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f594a04a66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f594a04a66_1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f594a04a66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f594a04a66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f594a04a66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Bhavani</a:t>
            </a:r>
            <a:endParaRPr/>
          </a:p>
          <a:p>
            <a:pPr indent="0" lvl="0" marL="0" rtl="0" algn="l">
              <a:spcBef>
                <a:spcPts val="0"/>
              </a:spcBef>
              <a:spcAft>
                <a:spcPts val="0"/>
              </a:spcAft>
              <a:buNone/>
            </a:pPr>
            <a:r>
              <a:rPr lang="en"/>
              <a:t>Look at the designing the mind of a social robot paper Zach researched of how robots are good with kids with autism bc humans are unpredictable, whereas robots are predictable and a good practice method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Script:</a:t>
            </a:r>
            <a:endParaRPr/>
          </a:p>
          <a:p>
            <a:pPr indent="0" lvl="0" marL="0" rtl="0" algn="l">
              <a:spcBef>
                <a:spcPts val="0"/>
              </a:spcBef>
              <a:spcAft>
                <a:spcPts val="0"/>
              </a:spcAft>
              <a:buNone/>
            </a:pPr>
            <a:r>
              <a:rPr lang="en"/>
              <a:t>BearMax is a robot designed to help people with Autism Spectrum Disorder to recognize and understand various social situations </a:t>
            </a:r>
            <a:endParaRPr/>
          </a:p>
          <a:p>
            <a:pPr indent="0" lvl="0" marL="0" rtl="0" algn="l">
              <a:spcBef>
                <a:spcPts val="0"/>
              </a:spcBef>
              <a:spcAft>
                <a:spcPts val="0"/>
              </a:spcAft>
              <a:buNone/>
            </a:pPr>
            <a:r>
              <a:rPr lang="en"/>
              <a:t>Therapy robots are used in the medical field for a variety of different reasons including teaching children with ASD to identify emotions</a:t>
            </a:r>
            <a:endParaRPr/>
          </a:p>
          <a:p>
            <a:pPr indent="0" lvl="0" marL="0" rtl="0" algn="l">
              <a:spcBef>
                <a:spcPts val="0"/>
              </a:spcBef>
              <a:spcAft>
                <a:spcPts val="0"/>
              </a:spcAft>
              <a:buNone/>
            </a:pPr>
            <a:r>
              <a:rPr lang="en"/>
              <a:t>According to “Designing the Mind of a Social Robot” a research paper in the Applied Sciences Journal, social robots are predictable which is an advantage as people can practice on it and it can be modified many times catering to the user’s specific needs. Sometimes human interactions can be confusing whereas the predictable aspect of social robots allow the user to become comfortable and master different scenarios that can help build confidence in the long run for social interactions.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[17] </a:t>
            </a:r>
            <a:r>
              <a:rPr lang="en" sz="1200">
                <a:solidFill>
                  <a:srgbClr val="222222"/>
                </a:solidFill>
                <a:highlight>
                  <a:srgbClr val="FFFFFF"/>
                </a:highlight>
              </a:rPr>
              <a:t>N. Lazzeri, D. Mazzei, L. Cominelli, A. Cisternino, and D. De Rossi, “Designing the Mind of a Social Robot,” </a:t>
            </a:r>
            <a:r>
              <a:rPr i="1" lang="en" sz="1200">
                <a:solidFill>
                  <a:srgbClr val="222222"/>
                </a:solidFill>
                <a:highlight>
                  <a:srgbClr val="FFFFFF"/>
                </a:highlight>
              </a:rPr>
              <a:t>Applied Sciences</a:t>
            </a:r>
            <a:r>
              <a:rPr lang="en" sz="1200">
                <a:solidFill>
                  <a:srgbClr val="222222"/>
                </a:solidFill>
                <a:highlight>
                  <a:srgbClr val="FFFFFF"/>
                </a:highlight>
              </a:rPr>
              <a:t>, vol. 8, no. 2, p. 302, Feb. 2018, doi: 10.3390/app8020302.</a:t>
            </a:r>
            <a:endParaRPr sz="1200">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222222"/>
              </a:solidFill>
              <a:highlight>
                <a:srgbClr val="FFFFFF"/>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f594a04a66_1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1f594a04a66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f594a04a66_1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f594a04a66_1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f594a04a66_1_1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f594a04a66_1_1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f594a04a66_1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f594a04a66_1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f594a04a66_1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f594a04a66_1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f594a04a66_1_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f594a04a66_1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f594a04a66_1_7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f594a04a66_1_7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f594a04a66_1_7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f594a04a66_1_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f594a04a66_1_8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f594a04a66_1_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f594a04a66_1_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f594a04a66_1_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f594a04a66_1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f594a04a66_1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f594a04a66_1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f594a04a66_1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f594a04a66_1_9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f594a04a66_1_9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f594a04a66_1_10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f594a04a66_1_1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1f594a04a66_1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1f594a04a66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8f3fbd6b3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8f3fbd6b3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f594a04a66_1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f594a04a66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f594a04a66_1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f594a04a66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f594a04a66_1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f594a04a66_1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f594a04a66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f594a04a66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f594a04a66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f594a04a66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Bhavani</a:t>
            </a:r>
            <a:endParaRPr/>
          </a:p>
          <a:p>
            <a:pPr indent="0" lvl="0" marL="0" rtl="0" algn="l">
              <a:spcBef>
                <a:spcPts val="0"/>
              </a:spcBef>
              <a:spcAft>
                <a:spcPts val="0"/>
              </a:spcAft>
              <a:buNone/>
            </a:pPr>
            <a:r>
              <a:rPr lang="en"/>
              <a:t>This is the 2nd iteration of BearMax</a:t>
            </a:r>
            <a:endParaRPr/>
          </a:p>
          <a:p>
            <a:pPr indent="0" lvl="0" marL="0" rtl="0" algn="l">
              <a:spcBef>
                <a:spcPts val="0"/>
              </a:spcBef>
              <a:spcAft>
                <a:spcPts val="0"/>
              </a:spcAft>
              <a:buNone/>
            </a:pPr>
            <a:r>
              <a:rPr lang="en"/>
              <a:t>One of our main goals is to expand upon the successes of the first version.</a:t>
            </a:r>
            <a:endParaRPr/>
          </a:p>
          <a:p>
            <a:pPr indent="0" lvl="0" marL="0" rtl="0" algn="l">
              <a:spcBef>
                <a:spcPts val="0"/>
              </a:spcBef>
              <a:spcAft>
                <a:spcPts val="0"/>
              </a:spcAft>
              <a:buNone/>
            </a:pPr>
            <a:r>
              <a:rPr lang="en"/>
              <a:t>Some of our goals include to add more emotions and a larger range of emotions BearMax can express that users can learn and recognize, upgrade the electrical system, mobilize BerMax and collaborate with the Computer Science team to have additional methods for users to communicate with BearMax, either through the app or a touch screen. </a:t>
            </a:r>
            <a:endParaRPr/>
          </a:p>
          <a:p>
            <a:pPr indent="0" lvl="0" marL="0" rtl="0" algn="l">
              <a:spcBef>
                <a:spcPts val="0"/>
              </a:spcBef>
              <a:spcAft>
                <a:spcPts val="0"/>
              </a:spcAft>
              <a:buNone/>
            </a:pPr>
            <a:r>
              <a:rPr lang="en"/>
              <a:t>Zach and/or Raahym talk about how the first robot used a single breadboard for all electronics and now we can use a PCB thanks to CE’s on the team!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f7a3cbcbc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f7a3cbcbc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Bhavani</a:t>
            </a:r>
            <a:endParaRPr/>
          </a:p>
          <a:p>
            <a:pPr indent="0" lvl="0" marL="0" rtl="0" algn="l">
              <a:spcBef>
                <a:spcPts val="0"/>
              </a:spcBef>
              <a:spcAft>
                <a:spcPts val="0"/>
              </a:spcAft>
              <a:buNone/>
            </a:pPr>
            <a:r>
              <a:rPr lang="en"/>
              <a:t>This is the 2nd iteration of BearMax</a:t>
            </a:r>
            <a:endParaRPr/>
          </a:p>
          <a:p>
            <a:pPr indent="0" lvl="0" marL="0" rtl="0" algn="l">
              <a:spcBef>
                <a:spcPts val="0"/>
              </a:spcBef>
              <a:spcAft>
                <a:spcPts val="0"/>
              </a:spcAft>
              <a:buNone/>
            </a:pPr>
            <a:r>
              <a:rPr lang="en"/>
              <a:t>One of our main goals is to expand upon the successes of the first version.</a:t>
            </a:r>
            <a:endParaRPr/>
          </a:p>
          <a:p>
            <a:pPr indent="0" lvl="0" marL="0" rtl="0" algn="l">
              <a:spcBef>
                <a:spcPts val="0"/>
              </a:spcBef>
              <a:spcAft>
                <a:spcPts val="0"/>
              </a:spcAft>
              <a:buNone/>
            </a:pPr>
            <a:r>
              <a:rPr lang="en"/>
              <a:t>Some of our goals include to add more emotions and a larger range of emotions BearMax can express that users can learn and recognize, upgrade the electrical system, mobilize BerMax and collaborate with the Computer Science team to have additional methods for users to communicate with BearMax, either through the app or a touch screen. </a:t>
            </a:r>
            <a:endParaRPr/>
          </a:p>
          <a:p>
            <a:pPr indent="0" lvl="0" marL="0" rtl="0" algn="l">
              <a:spcBef>
                <a:spcPts val="0"/>
              </a:spcBef>
              <a:spcAft>
                <a:spcPts val="0"/>
              </a:spcAft>
              <a:buNone/>
            </a:pPr>
            <a:r>
              <a:rPr lang="en"/>
              <a:t>Zach and/or Raahym talk about how the first robot used a single breadboard for all electronics and now we can use a PCB thanks to CE’s on the team!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f7a3cbcbc7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f7a3cbcbc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f594a04a66_1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f594a04a66_1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19.jpg"/><Relationship Id="rId5" Type="http://schemas.openxmlformats.org/officeDocument/2006/relationships/image" Target="../media/image30.jpg"/><Relationship Id="rId6"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1.jpg"/><Relationship Id="rId4" Type="http://schemas.openxmlformats.org/officeDocument/2006/relationships/image" Target="../media/image21.jpg"/><Relationship Id="rId5"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13.png"/><Relationship Id="rId6" Type="http://schemas.openxmlformats.org/officeDocument/2006/relationships/image" Target="../media/image24.png"/><Relationship Id="rId7"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8.jpg"/><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4.png"/><Relationship Id="rId4"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3.png"/><Relationship Id="rId4" Type="http://schemas.openxmlformats.org/officeDocument/2006/relationships/image" Target="../media/image1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1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9.jpg"/><Relationship Id="rId4" Type="http://schemas.openxmlformats.org/officeDocument/2006/relationships/image" Target="../media/image1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0.jpg"/><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5.jpg"/><Relationship Id="rId4" Type="http://schemas.openxmlformats.org/officeDocument/2006/relationships/image" Target="../media/image10.jpg"/><Relationship Id="rId11" Type="http://schemas.openxmlformats.org/officeDocument/2006/relationships/image" Target="../media/image60.jpg"/><Relationship Id="rId10" Type="http://schemas.openxmlformats.org/officeDocument/2006/relationships/image" Target="../media/image63.jpg"/><Relationship Id="rId12" Type="http://schemas.openxmlformats.org/officeDocument/2006/relationships/image" Target="../media/image67.jpg"/><Relationship Id="rId9" Type="http://schemas.openxmlformats.org/officeDocument/2006/relationships/image" Target="../media/image64.jpg"/><Relationship Id="rId5" Type="http://schemas.openxmlformats.org/officeDocument/2006/relationships/image" Target="../media/image62.jpg"/><Relationship Id="rId6" Type="http://schemas.openxmlformats.org/officeDocument/2006/relationships/image" Target="../media/image61.jpg"/><Relationship Id="rId7" Type="http://schemas.openxmlformats.org/officeDocument/2006/relationships/image" Target="../media/image65.jpg"/><Relationship Id="rId8" Type="http://schemas.openxmlformats.org/officeDocument/2006/relationships/image" Target="../media/image6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0.jpg"/><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5.png"/><Relationship Id="rId4" Type="http://schemas.openxmlformats.org/officeDocument/2006/relationships/image" Target="../media/image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4.png"/><Relationship Id="rId4" Type="http://schemas.openxmlformats.org/officeDocument/2006/relationships/image" Target="../media/image8.jpg"/><Relationship Id="rId5"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5.png"/><Relationship Id="rId4" Type="http://schemas.openxmlformats.org/officeDocument/2006/relationships/image" Target="../media/image8.jpg"/><Relationship Id="rId5"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6.png"/><Relationship Id="rId4" Type="http://schemas.openxmlformats.org/officeDocument/2006/relationships/image" Target="../media/image8.jpg"/><Relationship Id="rId5"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0.png"/><Relationship Id="rId4" Type="http://schemas.openxmlformats.org/officeDocument/2006/relationships/image" Target="../media/image8.jpg"/><Relationship Id="rId5"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8.png"/><Relationship Id="rId4" Type="http://schemas.openxmlformats.org/officeDocument/2006/relationships/image" Target="../media/image8.jpg"/><Relationship Id="rId5"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1.png"/><Relationship Id="rId4" Type="http://schemas.openxmlformats.org/officeDocument/2006/relationships/image" Target="../media/image8.jpg"/><Relationship Id="rId5"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2.png"/><Relationship Id="rId4" Type="http://schemas.openxmlformats.org/officeDocument/2006/relationships/image" Target="../media/image8.jpg"/><Relationship Id="rId5"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3.png"/><Relationship Id="rId4" Type="http://schemas.openxmlformats.org/officeDocument/2006/relationships/image" Target="../media/image8.jpg"/><Relationship Id="rId5"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7.png"/><Relationship Id="rId4" Type="http://schemas.openxmlformats.org/officeDocument/2006/relationships/image" Target="../media/image8.jpg"/><Relationship Id="rId5"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8.jp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2.png"/><Relationship Id="rId5"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311700" y="210600"/>
            <a:ext cx="8520600" cy="959700"/>
          </a:xfrm>
          <a:prstGeom prst="rect">
            <a:avLst/>
          </a:prstGeom>
          <a:noFill/>
          <a:ln>
            <a:noFill/>
          </a:ln>
        </p:spPr>
        <p:txBody>
          <a:bodyPr anchorCtr="0" anchor="b" bIns="91425" lIns="91425" spcFirstLastPara="1" rIns="91425" wrap="square" tIns="91425">
            <a:normAutofit lnSpcReduction="10000"/>
          </a:bodyPr>
          <a:lstStyle/>
          <a:p>
            <a:pPr indent="0" lvl="0" marL="0" rtl="0" algn="ctr">
              <a:spcBef>
                <a:spcPts val="0"/>
              </a:spcBef>
              <a:spcAft>
                <a:spcPts val="0"/>
              </a:spcAft>
              <a:buNone/>
            </a:pPr>
            <a:r>
              <a:rPr lang="en" sz="5200">
                <a:solidFill>
                  <a:srgbClr val="FFFFFF"/>
                </a:solidFill>
              </a:rPr>
              <a:t>The BearMax Project</a:t>
            </a:r>
            <a:endParaRPr sz="5200">
              <a:solidFill>
                <a:srgbClr val="FFFFFF"/>
              </a:solidFill>
            </a:endParaRPr>
          </a:p>
        </p:txBody>
      </p:sp>
      <p:sp>
        <p:nvSpPr>
          <p:cNvPr id="55" name="Google Shape;55;p13"/>
          <p:cNvSpPr txBox="1"/>
          <p:nvPr/>
        </p:nvSpPr>
        <p:spPr>
          <a:xfrm>
            <a:off x="0" y="3872875"/>
            <a:ext cx="3079500" cy="1270500"/>
          </a:xfrm>
          <a:prstGeom prst="rect">
            <a:avLst/>
          </a:prstGeom>
          <a:noFill/>
          <a:ln>
            <a:noFill/>
          </a:ln>
        </p:spPr>
        <p:txBody>
          <a:bodyPr anchorCtr="0" anchor="t" bIns="91425" lIns="91425" spcFirstLastPara="1" rIns="91425" wrap="square" tIns="91425">
            <a:normAutofit/>
          </a:bodyPr>
          <a:lstStyle/>
          <a:p>
            <a:pPr indent="0" lvl="0" marL="0" rtl="0" algn="just">
              <a:lnSpc>
                <a:spcPct val="80000"/>
              </a:lnSpc>
              <a:spcBef>
                <a:spcPts val="0"/>
              </a:spcBef>
              <a:spcAft>
                <a:spcPts val="0"/>
              </a:spcAft>
              <a:buNone/>
            </a:pPr>
            <a:r>
              <a:rPr lang="en" sz="2080">
                <a:solidFill>
                  <a:srgbClr val="ADADAD"/>
                </a:solidFill>
                <a:latin typeface="Cambria"/>
                <a:ea typeface="Cambria"/>
                <a:cs typeface="Cambria"/>
                <a:sym typeface="Cambria"/>
              </a:rPr>
              <a:t>Bhavani Sivakumaar</a:t>
            </a:r>
            <a:endParaRPr sz="2080">
              <a:solidFill>
                <a:srgbClr val="ADADAD"/>
              </a:solidFill>
              <a:latin typeface="Cambria"/>
              <a:ea typeface="Cambria"/>
              <a:cs typeface="Cambria"/>
              <a:sym typeface="Cambria"/>
            </a:endParaRPr>
          </a:p>
          <a:p>
            <a:pPr indent="0" lvl="0" marL="0" rtl="0" algn="just">
              <a:lnSpc>
                <a:spcPct val="80000"/>
              </a:lnSpc>
              <a:spcBef>
                <a:spcPts val="0"/>
              </a:spcBef>
              <a:spcAft>
                <a:spcPts val="0"/>
              </a:spcAft>
              <a:buNone/>
            </a:pPr>
            <a:r>
              <a:rPr lang="en" sz="2080">
                <a:solidFill>
                  <a:srgbClr val="ADADAD"/>
                </a:solidFill>
                <a:latin typeface="Cambria"/>
                <a:ea typeface="Cambria"/>
                <a:cs typeface="Cambria"/>
                <a:sym typeface="Cambria"/>
              </a:rPr>
              <a:t>Nicholas Buchberg</a:t>
            </a:r>
            <a:endParaRPr sz="2080">
              <a:solidFill>
                <a:srgbClr val="ADADAD"/>
              </a:solidFill>
              <a:latin typeface="Cambria"/>
              <a:ea typeface="Cambria"/>
              <a:cs typeface="Cambria"/>
              <a:sym typeface="Cambria"/>
            </a:endParaRPr>
          </a:p>
          <a:p>
            <a:pPr indent="0" lvl="0" marL="0" rtl="0" algn="just">
              <a:lnSpc>
                <a:spcPct val="80000"/>
              </a:lnSpc>
              <a:spcBef>
                <a:spcPts val="0"/>
              </a:spcBef>
              <a:spcAft>
                <a:spcPts val="0"/>
              </a:spcAft>
              <a:buNone/>
            </a:pPr>
            <a:r>
              <a:rPr lang="en" sz="2080">
                <a:solidFill>
                  <a:srgbClr val="ADADAD"/>
                </a:solidFill>
                <a:latin typeface="Cambria"/>
                <a:ea typeface="Cambria"/>
                <a:cs typeface="Cambria"/>
                <a:sym typeface="Cambria"/>
              </a:rPr>
              <a:t>Raahym Khan</a:t>
            </a:r>
            <a:endParaRPr sz="2080">
              <a:solidFill>
                <a:srgbClr val="ADADAD"/>
              </a:solidFill>
              <a:latin typeface="Cambria"/>
              <a:ea typeface="Cambria"/>
              <a:cs typeface="Cambria"/>
              <a:sym typeface="Cambria"/>
            </a:endParaRPr>
          </a:p>
          <a:p>
            <a:pPr indent="0" lvl="0" marL="0" rtl="0" algn="just">
              <a:lnSpc>
                <a:spcPct val="80000"/>
              </a:lnSpc>
              <a:spcBef>
                <a:spcPts val="0"/>
              </a:spcBef>
              <a:spcAft>
                <a:spcPts val="0"/>
              </a:spcAft>
              <a:buNone/>
            </a:pPr>
            <a:r>
              <a:rPr lang="en" sz="2080">
                <a:solidFill>
                  <a:srgbClr val="ADADAD"/>
                </a:solidFill>
                <a:latin typeface="Cambria"/>
                <a:ea typeface="Cambria"/>
                <a:cs typeface="Cambria"/>
                <a:sym typeface="Cambria"/>
              </a:rPr>
              <a:t>Zachary Larson</a:t>
            </a:r>
            <a:endParaRPr sz="2080">
              <a:solidFill>
                <a:srgbClr val="ADADAD"/>
              </a:solidFill>
              <a:latin typeface="Cambria"/>
              <a:ea typeface="Cambria"/>
              <a:cs typeface="Cambria"/>
              <a:sym typeface="Cambria"/>
            </a:endParaRPr>
          </a:p>
        </p:txBody>
      </p:sp>
      <p:pic>
        <p:nvPicPr>
          <p:cNvPr id="56" name="Google Shape;56;p13"/>
          <p:cNvPicPr preferRelativeResize="0"/>
          <p:nvPr/>
        </p:nvPicPr>
        <p:blipFill>
          <a:blip r:embed="rId3">
            <a:alphaModFix/>
          </a:blip>
          <a:stretch>
            <a:fillRect/>
          </a:stretch>
        </p:blipFill>
        <p:spPr>
          <a:xfrm>
            <a:off x="3220235" y="1072224"/>
            <a:ext cx="2856075" cy="2232650"/>
          </a:xfrm>
          <a:prstGeom prst="rect">
            <a:avLst/>
          </a:prstGeom>
          <a:noFill/>
          <a:ln>
            <a:noFill/>
          </a:ln>
        </p:spPr>
      </p:pic>
      <p:sp>
        <p:nvSpPr>
          <p:cNvPr id="57" name="Google Shape;57;p13"/>
          <p:cNvSpPr txBox="1"/>
          <p:nvPr/>
        </p:nvSpPr>
        <p:spPr>
          <a:xfrm>
            <a:off x="6143925" y="3633000"/>
            <a:ext cx="3000000" cy="1510500"/>
          </a:xfrm>
          <a:prstGeom prst="rect">
            <a:avLst/>
          </a:prstGeom>
          <a:noFill/>
          <a:ln>
            <a:noFill/>
          </a:ln>
        </p:spPr>
        <p:txBody>
          <a:bodyPr anchorCtr="0" anchor="t" bIns="91425" lIns="91425" spcFirstLastPara="1" rIns="91425" wrap="square" tIns="91425">
            <a:normAutofit/>
          </a:bodyPr>
          <a:lstStyle/>
          <a:p>
            <a:pPr indent="0" lvl="0" marL="0" rtl="0" algn="just">
              <a:lnSpc>
                <a:spcPct val="80000"/>
              </a:lnSpc>
              <a:spcBef>
                <a:spcPts val="0"/>
              </a:spcBef>
              <a:spcAft>
                <a:spcPts val="0"/>
              </a:spcAft>
              <a:buNone/>
            </a:pPr>
            <a:r>
              <a:rPr lang="en" sz="2080">
                <a:solidFill>
                  <a:srgbClr val="ADADAD"/>
                </a:solidFill>
                <a:latin typeface="Cambria"/>
                <a:ea typeface="Cambria"/>
                <a:cs typeface="Cambria"/>
                <a:sym typeface="Cambria"/>
              </a:rPr>
              <a:t>Dr. Chung Young Chan</a:t>
            </a:r>
            <a:endParaRPr sz="2080">
              <a:solidFill>
                <a:srgbClr val="ADADAD"/>
              </a:solidFill>
              <a:latin typeface="Cambria"/>
              <a:ea typeface="Cambria"/>
              <a:cs typeface="Cambria"/>
              <a:sym typeface="Cambria"/>
            </a:endParaRPr>
          </a:p>
          <a:p>
            <a:pPr indent="0" lvl="0" marL="0" rtl="0" algn="just">
              <a:lnSpc>
                <a:spcPct val="80000"/>
              </a:lnSpc>
              <a:spcBef>
                <a:spcPts val="0"/>
              </a:spcBef>
              <a:spcAft>
                <a:spcPts val="0"/>
              </a:spcAft>
              <a:buNone/>
            </a:pPr>
            <a:r>
              <a:rPr lang="en" sz="2080">
                <a:solidFill>
                  <a:srgbClr val="ADADAD"/>
                </a:solidFill>
                <a:latin typeface="Cambria"/>
                <a:ea typeface="Cambria"/>
                <a:cs typeface="Cambria"/>
                <a:sym typeface="Cambria"/>
              </a:rPr>
              <a:t>Dr. Joon-Hyuk Park</a:t>
            </a:r>
            <a:endParaRPr sz="2080">
              <a:solidFill>
                <a:srgbClr val="ADADAD"/>
              </a:solidFill>
              <a:latin typeface="Cambria"/>
              <a:ea typeface="Cambria"/>
              <a:cs typeface="Cambria"/>
              <a:sym typeface="Cambria"/>
            </a:endParaRPr>
          </a:p>
          <a:p>
            <a:pPr indent="0" lvl="0" marL="0" rtl="0" algn="just">
              <a:lnSpc>
                <a:spcPct val="80000"/>
              </a:lnSpc>
              <a:spcBef>
                <a:spcPts val="0"/>
              </a:spcBef>
              <a:spcAft>
                <a:spcPts val="0"/>
              </a:spcAft>
              <a:buNone/>
            </a:pPr>
            <a:r>
              <a:rPr lang="en" sz="2080">
                <a:solidFill>
                  <a:srgbClr val="ADADAD"/>
                </a:solidFill>
                <a:latin typeface="Cambria"/>
                <a:ea typeface="Cambria"/>
                <a:cs typeface="Cambria"/>
                <a:sym typeface="Cambria"/>
              </a:rPr>
              <a:t>Dr. Matthew Gerber</a:t>
            </a:r>
            <a:endParaRPr sz="2080">
              <a:solidFill>
                <a:srgbClr val="ADADAD"/>
              </a:solidFill>
              <a:latin typeface="Cambria"/>
              <a:ea typeface="Cambria"/>
              <a:cs typeface="Cambria"/>
              <a:sym typeface="Cambria"/>
            </a:endParaRPr>
          </a:p>
          <a:p>
            <a:pPr indent="0" lvl="0" marL="0" rtl="0" algn="just">
              <a:lnSpc>
                <a:spcPct val="80000"/>
              </a:lnSpc>
              <a:spcBef>
                <a:spcPts val="0"/>
              </a:spcBef>
              <a:spcAft>
                <a:spcPts val="0"/>
              </a:spcAft>
              <a:buNone/>
            </a:pPr>
            <a:r>
              <a:rPr lang="en" sz="2080">
                <a:solidFill>
                  <a:srgbClr val="ADADAD"/>
                </a:solidFill>
                <a:latin typeface="Cambria"/>
                <a:ea typeface="Cambria"/>
                <a:cs typeface="Cambria"/>
                <a:sym typeface="Cambria"/>
              </a:rPr>
              <a:t>Dr. Mark Maddox</a:t>
            </a:r>
            <a:endParaRPr sz="2080">
              <a:solidFill>
                <a:srgbClr val="ADADAD"/>
              </a:solidFill>
              <a:latin typeface="Cambria"/>
              <a:ea typeface="Cambria"/>
              <a:cs typeface="Cambria"/>
              <a:sym typeface="Cambria"/>
            </a:endParaRPr>
          </a:p>
          <a:p>
            <a:pPr indent="0" lvl="0" marL="0" rtl="0" algn="just">
              <a:lnSpc>
                <a:spcPct val="80000"/>
              </a:lnSpc>
              <a:spcBef>
                <a:spcPts val="0"/>
              </a:spcBef>
              <a:spcAft>
                <a:spcPts val="0"/>
              </a:spcAft>
              <a:buNone/>
            </a:pPr>
            <a:r>
              <a:rPr lang="en" sz="2080">
                <a:solidFill>
                  <a:srgbClr val="ADADAD"/>
                </a:solidFill>
                <a:latin typeface="Cambria"/>
                <a:ea typeface="Cambria"/>
                <a:cs typeface="Cambria"/>
                <a:sym typeface="Cambria"/>
              </a:rPr>
              <a:t>Dr. Andrew Steinberg</a:t>
            </a:r>
            <a:endParaRPr sz="2080">
              <a:solidFill>
                <a:srgbClr val="ADADAD"/>
              </a:solidFill>
              <a:latin typeface="Cambria"/>
              <a:ea typeface="Cambria"/>
              <a:cs typeface="Cambria"/>
              <a:sym typeface="Cambria"/>
            </a:endParaRPr>
          </a:p>
        </p:txBody>
      </p:sp>
      <p:sp>
        <p:nvSpPr>
          <p:cNvPr id="58" name="Google Shape;58;p13"/>
          <p:cNvSpPr txBox="1"/>
          <p:nvPr/>
        </p:nvSpPr>
        <p:spPr>
          <a:xfrm>
            <a:off x="6144000" y="3304875"/>
            <a:ext cx="3000000" cy="440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2080">
                <a:solidFill>
                  <a:srgbClr val="ADADAD"/>
                </a:solidFill>
                <a:latin typeface="Cambria"/>
                <a:ea typeface="Cambria"/>
                <a:cs typeface="Cambria"/>
                <a:sym typeface="Cambria"/>
              </a:rPr>
              <a:t>Committee</a:t>
            </a:r>
            <a:endParaRPr b="1" sz="2080">
              <a:solidFill>
                <a:srgbClr val="ADADAD"/>
              </a:solidFill>
              <a:latin typeface="Cambria"/>
              <a:ea typeface="Cambria"/>
              <a:cs typeface="Cambria"/>
              <a:sym typeface="Cambria"/>
            </a:endParaRPr>
          </a:p>
        </p:txBody>
      </p:sp>
      <p:sp>
        <p:nvSpPr>
          <p:cNvPr id="59" name="Google Shape;59;p13"/>
          <p:cNvSpPr txBox="1"/>
          <p:nvPr/>
        </p:nvSpPr>
        <p:spPr>
          <a:xfrm>
            <a:off x="0" y="3519350"/>
            <a:ext cx="3000000" cy="440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2080">
                <a:solidFill>
                  <a:srgbClr val="ADADAD"/>
                </a:solidFill>
                <a:latin typeface="Cambria"/>
                <a:ea typeface="Cambria"/>
                <a:cs typeface="Cambria"/>
                <a:sym typeface="Cambria"/>
              </a:rPr>
              <a:t>Group 28</a:t>
            </a:r>
            <a:endParaRPr b="1" sz="2080">
              <a:solidFill>
                <a:srgbClr val="ADADAD"/>
              </a:solidFill>
              <a:latin typeface="Cambria"/>
              <a:ea typeface="Cambria"/>
              <a:cs typeface="Cambria"/>
              <a:sym typeface="Cambr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Mechanical Design Diagrams</a:t>
            </a:r>
            <a:endParaRPr/>
          </a:p>
        </p:txBody>
      </p:sp>
      <p:pic>
        <p:nvPicPr>
          <p:cNvPr id="134" name="Google Shape;134;p22"/>
          <p:cNvPicPr preferRelativeResize="0"/>
          <p:nvPr/>
        </p:nvPicPr>
        <p:blipFill>
          <a:blip r:embed="rId3">
            <a:alphaModFix/>
          </a:blip>
          <a:stretch>
            <a:fillRect/>
          </a:stretch>
        </p:blipFill>
        <p:spPr>
          <a:xfrm>
            <a:off x="311700" y="1152475"/>
            <a:ext cx="3509050" cy="1892624"/>
          </a:xfrm>
          <a:prstGeom prst="rect">
            <a:avLst/>
          </a:prstGeom>
          <a:noFill/>
          <a:ln>
            <a:noFill/>
          </a:ln>
        </p:spPr>
      </p:pic>
      <p:pic>
        <p:nvPicPr>
          <p:cNvPr id="135" name="Google Shape;135;p22"/>
          <p:cNvPicPr preferRelativeResize="0"/>
          <p:nvPr/>
        </p:nvPicPr>
        <p:blipFill>
          <a:blip r:embed="rId4">
            <a:alphaModFix/>
          </a:blip>
          <a:stretch>
            <a:fillRect/>
          </a:stretch>
        </p:blipFill>
        <p:spPr>
          <a:xfrm>
            <a:off x="2466049" y="3179859"/>
            <a:ext cx="3069305" cy="1892625"/>
          </a:xfrm>
          <a:prstGeom prst="rect">
            <a:avLst/>
          </a:prstGeom>
          <a:noFill/>
          <a:ln>
            <a:noFill/>
          </a:ln>
        </p:spPr>
      </p:pic>
      <p:pic>
        <p:nvPicPr>
          <p:cNvPr id="136" name="Google Shape;136;p22"/>
          <p:cNvPicPr preferRelativeResize="0"/>
          <p:nvPr/>
        </p:nvPicPr>
        <p:blipFill>
          <a:blip r:embed="rId5">
            <a:alphaModFix/>
          </a:blip>
          <a:stretch>
            <a:fillRect/>
          </a:stretch>
        </p:blipFill>
        <p:spPr>
          <a:xfrm>
            <a:off x="5183452" y="1049588"/>
            <a:ext cx="3069301" cy="2098400"/>
          </a:xfrm>
          <a:prstGeom prst="rect">
            <a:avLst/>
          </a:prstGeom>
          <a:noFill/>
          <a:ln>
            <a:noFill/>
          </a:ln>
        </p:spPr>
      </p:pic>
      <p:pic>
        <p:nvPicPr>
          <p:cNvPr id="137" name="Google Shape;137;p22"/>
          <p:cNvPicPr preferRelativeResize="0"/>
          <p:nvPr/>
        </p:nvPicPr>
        <p:blipFill>
          <a:blip r:embed="rId6">
            <a:alphaModFix/>
          </a:blip>
          <a:stretch>
            <a:fillRect/>
          </a:stretch>
        </p:blipFill>
        <p:spPr>
          <a:xfrm>
            <a:off x="8139914" y="6"/>
            <a:ext cx="934325" cy="1184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b="0" l="0" r="0" t="7834"/>
          <a:stretch/>
        </p:blipFill>
        <p:spPr>
          <a:xfrm>
            <a:off x="758199" y="262174"/>
            <a:ext cx="2993625" cy="4512026"/>
          </a:xfrm>
          <a:prstGeom prst="rect">
            <a:avLst/>
          </a:prstGeom>
          <a:noFill/>
          <a:ln>
            <a:noFill/>
          </a:ln>
        </p:spPr>
      </p:pic>
      <p:pic>
        <p:nvPicPr>
          <p:cNvPr id="143" name="Google Shape;143;p23"/>
          <p:cNvPicPr preferRelativeResize="0"/>
          <p:nvPr/>
        </p:nvPicPr>
        <p:blipFill rotWithShape="1">
          <a:blip r:embed="rId4">
            <a:alphaModFix/>
          </a:blip>
          <a:srcRect b="0" l="0" r="0" t="0"/>
          <a:stretch/>
        </p:blipFill>
        <p:spPr>
          <a:xfrm>
            <a:off x="4365557" y="262174"/>
            <a:ext cx="4138893" cy="4512024"/>
          </a:xfrm>
          <a:prstGeom prst="rect">
            <a:avLst/>
          </a:prstGeom>
          <a:noFill/>
          <a:ln>
            <a:noFill/>
          </a:ln>
        </p:spPr>
      </p:pic>
      <p:sp>
        <p:nvSpPr>
          <p:cNvPr id="144" name="Google Shape;144;p23"/>
          <p:cNvSpPr txBox="1"/>
          <p:nvPr/>
        </p:nvSpPr>
        <p:spPr>
          <a:xfrm>
            <a:off x="0" y="4774200"/>
            <a:ext cx="91440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800">
                <a:solidFill>
                  <a:schemeClr val="dk1"/>
                </a:solidFill>
              </a:rPr>
              <a:t>All dimensions are in inches</a:t>
            </a:r>
            <a:endParaRPr>
              <a:solidFill>
                <a:schemeClr val="dk1"/>
              </a:solidFill>
            </a:endParaRPr>
          </a:p>
        </p:txBody>
      </p:sp>
      <p:pic>
        <p:nvPicPr>
          <p:cNvPr id="145" name="Google Shape;145;p23"/>
          <p:cNvPicPr preferRelativeResize="0"/>
          <p:nvPr/>
        </p:nvPicPr>
        <p:blipFill>
          <a:blip r:embed="rId5">
            <a:alphaModFix/>
          </a:blip>
          <a:stretch>
            <a:fillRect/>
          </a:stretch>
        </p:blipFill>
        <p:spPr>
          <a:xfrm>
            <a:off x="8209675" y="0"/>
            <a:ext cx="934325" cy="1184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ROM Diagram and DOF chart</a:t>
            </a:r>
            <a:endParaRPr/>
          </a:p>
        </p:txBody>
      </p:sp>
      <p:sp>
        <p:nvSpPr>
          <p:cNvPr id="151" name="Google Shape;151;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ROM’s were tested with servo tester.</a:t>
            </a:r>
            <a:endParaRPr/>
          </a:p>
          <a:p>
            <a:pPr indent="0" lvl="0" marL="0" rtl="0" algn="l">
              <a:spcBef>
                <a:spcPts val="1200"/>
              </a:spcBef>
              <a:spcAft>
                <a:spcPts val="1200"/>
              </a:spcAft>
              <a:buNone/>
            </a:pPr>
            <a:r>
              <a:rPr lang="en"/>
              <a:t>All sections met specified angle requirements.</a:t>
            </a:r>
            <a:endParaRPr/>
          </a:p>
        </p:txBody>
      </p:sp>
      <p:pic>
        <p:nvPicPr>
          <p:cNvPr id="152" name="Google Shape;152;p24"/>
          <p:cNvPicPr preferRelativeResize="0"/>
          <p:nvPr/>
        </p:nvPicPr>
        <p:blipFill>
          <a:blip r:embed="rId3">
            <a:alphaModFix/>
          </a:blip>
          <a:stretch>
            <a:fillRect/>
          </a:stretch>
        </p:blipFill>
        <p:spPr>
          <a:xfrm>
            <a:off x="681650" y="2571738"/>
            <a:ext cx="3829050" cy="1743075"/>
          </a:xfrm>
          <a:prstGeom prst="rect">
            <a:avLst/>
          </a:prstGeom>
          <a:noFill/>
          <a:ln>
            <a:noFill/>
          </a:ln>
        </p:spPr>
      </p:pic>
      <p:pic>
        <p:nvPicPr>
          <p:cNvPr id="153" name="Google Shape;153;p24"/>
          <p:cNvPicPr preferRelativeResize="0"/>
          <p:nvPr/>
        </p:nvPicPr>
        <p:blipFill>
          <a:blip r:embed="rId4">
            <a:alphaModFix/>
          </a:blip>
          <a:stretch>
            <a:fillRect/>
          </a:stretch>
        </p:blipFill>
        <p:spPr>
          <a:xfrm>
            <a:off x="5094123" y="908462"/>
            <a:ext cx="3880627" cy="3904425"/>
          </a:xfrm>
          <a:prstGeom prst="rect">
            <a:avLst/>
          </a:prstGeom>
          <a:noFill/>
          <a:ln>
            <a:noFill/>
          </a:ln>
        </p:spPr>
      </p:pic>
      <p:pic>
        <p:nvPicPr>
          <p:cNvPr id="154" name="Google Shape;154;p24"/>
          <p:cNvPicPr preferRelativeResize="0"/>
          <p:nvPr/>
        </p:nvPicPr>
        <p:blipFill>
          <a:blip r:embed="rId5">
            <a:alphaModFix/>
          </a:blip>
          <a:stretch>
            <a:fillRect/>
          </a:stretch>
        </p:blipFill>
        <p:spPr>
          <a:xfrm>
            <a:off x="8209675" y="0"/>
            <a:ext cx="934325" cy="1184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Neck Math</a:t>
            </a:r>
            <a:endParaRPr/>
          </a:p>
        </p:txBody>
      </p:sp>
      <p:sp>
        <p:nvSpPr>
          <p:cNvPr id="160" name="Google Shape;160;p25"/>
          <p:cNvSpPr txBox="1"/>
          <p:nvPr>
            <p:ph idx="2" type="body"/>
          </p:nvPr>
        </p:nvSpPr>
        <p:spPr>
          <a:xfrm>
            <a:off x="413652" y="3719025"/>
            <a:ext cx="3357600" cy="85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Neck Diagram Sketch</a:t>
            </a:r>
            <a:endParaRPr/>
          </a:p>
        </p:txBody>
      </p:sp>
      <p:pic>
        <p:nvPicPr>
          <p:cNvPr id="161" name="Google Shape;161;p25"/>
          <p:cNvPicPr preferRelativeResize="0"/>
          <p:nvPr/>
        </p:nvPicPr>
        <p:blipFill>
          <a:blip r:embed="rId3">
            <a:alphaModFix/>
          </a:blip>
          <a:stretch>
            <a:fillRect/>
          </a:stretch>
        </p:blipFill>
        <p:spPr>
          <a:xfrm>
            <a:off x="2565041" y="1017722"/>
            <a:ext cx="2987324" cy="1656475"/>
          </a:xfrm>
          <a:prstGeom prst="rect">
            <a:avLst/>
          </a:prstGeom>
          <a:noFill/>
          <a:ln>
            <a:noFill/>
          </a:ln>
        </p:spPr>
      </p:pic>
      <p:pic>
        <p:nvPicPr>
          <p:cNvPr id="162" name="Google Shape;162;p25"/>
          <p:cNvPicPr preferRelativeResize="0"/>
          <p:nvPr/>
        </p:nvPicPr>
        <p:blipFill>
          <a:blip r:embed="rId4">
            <a:alphaModFix/>
          </a:blip>
          <a:stretch>
            <a:fillRect/>
          </a:stretch>
        </p:blipFill>
        <p:spPr>
          <a:xfrm>
            <a:off x="413660" y="1017737"/>
            <a:ext cx="1578425" cy="2701276"/>
          </a:xfrm>
          <a:prstGeom prst="rect">
            <a:avLst/>
          </a:prstGeom>
          <a:noFill/>
          <a:ln>
            <a:noFill/>
          </a:ln>
        </p:spPr>
      </p:pic>
      <p:sp>
        <p:nvSpPr>
          <p:cNvPr id="163" name="Google Shape;163;p25"/>
          <p:cNvSpPr txBox="1"/>
          <p:nvPr/>
        </p:nvSpPr>
        <p:spPr>
          <a:xfrm>
            <a:off x="2565049" y="2674200"/>
            <a:ext cx="29874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2"/>
                </a:solidFill>
              </a:rPr>
              <a:t>Math equation for each arm</a:t>
            </a:r>
            <a:endParaRPr sz="1800">
              <a:solidFill>
                <a:schemeClr val="lt2"/>
              </a:solidFill>
            </a:endParaRPr>
          </a:p>
        </p:txBody>
      </p:sp>
      <p:sp>
        <p:nvSpPr>
          <p:cNvPr id="164" name="Google Shape;164;p25"/>
          <p:cNvSpPr txBox="1"/>
          <p:nvPr/>
        </p:nvSpPr>
        <p:spPr>
          <a:xfrm>
            <a:off x="5715899" y="1307500"/>
            <a:ext cx="3116400" cy="2695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lt2"/>
              </a:buClr>
              <a:buSzPts val="1800"/>
              <a:buChar char="●"/>
            </a:pPr>
            <a:r>
              <a:rPr lang="en" sz="1800">
                <a:solidFill>
                  <a:schemeClr val="lt2"/>
                </a:solidFill>
              </a:rPr>
              <a:t>These equations consider the pitch and roll angle of the head. Once recorded, these values were entered into the equations to determine what the angle of each servo should be.</a:t>
            </a:r>
            <a:endParaRPr sz="1800">
              <a:solidFill>
                <a:schemeClr val="lt2"/>
              </a:solidFill>
            </a:endParaRPr>
          </a:p>
        </p:txBody>
      </p:sp>
      <p:pic>
        <p:nvPicPr>
          <p:cNvPr id="165" name="Google Shape;165;p25"/>
          <p:cNvPicPr preferRelativeResize="0"/>
          <p:nvPr/>
        </p:nvPicPr>
        <p:blipFill>
          <a:blip r:embed="rId5">
            <a:alphaModFix/>
          </a:blip>
          <a:stretch>
            <a:fillRect/>
          </a:stretch>
        </p:blipFill>
        <p:spPr>
          <a:xfrm>
            <a:off x="7983407" y="-1"/>
            <a:ext cx="1160595" cy="11524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Speed Testing (needs to be updated)</a:t>
            </a:r>
            <a:endParaRPr/>
          </a:p>
        </p:txBody>
      </p:sp>
      <p:sp>
        <p:nvSpPr>
          <p:cNvPr id="171" name="Google Shape;171;p26"/>
          <p:cNvSpPr txBox="1"/>
          <p:nvPr>
            <p:ph idx="1" type="body"/>
          </p:nvPr>
        </p:nvSpPr>
        <p:spPr>
          <a:xfrm>
            <a:off x="0" y="9343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The Speed was recorded over 10 trials based on a set distance and recorded time. The average was below our designed specification needs however still meets the necessary goals of mobility. Therefore we are happy with our results.</a:t>
            </a:r>
            <a:endParaRPr/>
          </a:p>
        </p:txBody>
      </p:sp>
      <p:pic>
        <p:nvPicPr>
          <p:cNvPr id="172" name="Google Shape;172;p26"/>
          <p:cNvPicPr preferRelativeResize="0"/>
          <p:nvPr/>
        </p:nvPicPr>
        <p:blipFill>
          <a:blip r:embed="rId3">
            <a:alphaModFix/>
          </a:blip>
          <a:stretch>
            <a:fillRect/>
          </a:stretch>
        </p:blipFill>
        <p:spPr>
          <a:xfrm>
            <a:off x="68600" y="2004219"/>
            <a:ext cx="4211275" cy="1968156"/>
          </a:xfrm>
          <a:prstGeom prst="rect">
            <a:avLst/>
          </a:prstGeom>
          <a:noFill/>
          <a:ln>
            <a:noFill/>
          </a:ln>
        </p:spPr>
      </p:pic>
      <p:pic>
        <p:nvPicPr>
          <p:cNvPr id="173" name="Google Shape;173;p26"/>
          <p:cNvPicPr preferRelativeResize="0"/>
          <p:nvPr/>
        </p:nvPicPr>
        <p:blipFill>
          <a:blip r:embed="rId4">
            <a:alphaModFix/>
          </a:blip>
          <a:stretch>
            <a:fillRect/>
          </a:stretch>
        </p:blipFill>
        <p:spPr>
          <a:xfrm>
            <a:off x="68602" y="3972375"/>
            <a:ext cx="1179919" cy="1100300"/>
          </a:xfrm>
          <a:prstGeom prst="rect">
            <a:avLst/>
          </a:prstGeom>
          <a:noFill/>
          <a:ln>
            <a:noFill/>
          </a:ln>
        </p:spPr>
      </p:pic>
      <p:pic>
        <p:nvPicPr>
          <p:cNvPr id="174" name="Google Shape;174;p26"/>
          <p:cNvPicPr preferRelativeResize="0"/>
          <p:nvPr/>
        </p:nvPicPr>
        <p:blipFill>
          <a:blip r:embed="rId5">
            <a:alphaModFix/>
          </a:blip>
          <a:stretch>
            <a:fillRect/>
          </a:stretch>
        </p:blipFill>
        <p:spPr>
          <a:xfrm>
            <a:off x="8209675" y="0"/>
            <a:ext cx="934325" cy="1184950"/>
          </a:xfrm>
          <a:prstGeom prst="rect">
            <a:avLst/>
          </a:prstGeom>
          <a:noFill/>
          <a:ln>
            <a:noFill/>
          </a:ln>
        </p:spPr>
      </p:pic>
      <p:pic>
        <p:nvPicPr>
          <p:cNvPr id="175" name="Google Shape;175;p26"/>
          <p:cNvPicPr preferRelativeResize="0"/>
          <p:nvPr/>
        </p:nvPicPr>
        <p:blipFill>
          <a:blip r:embed="rId6">
            <a:alphaModFix/>
          </a:blip>
          <a:stretch>
            <a:fillRect/>
          </a:stretch>
        </p:blipFill>
        <p:spPr>
          <a:xfrm>
            <a:off x="4697053" y="2004222"/>
            <a:ext cx="4135247" cy="1968150"/>
          </a:xfrm>
          <a:prstGeom prst="rect">
            <a:avLst/>
          </a:prstGeom>
          <a:noFill/>
          <a:ln>
            <a:noFill/>
          </a:ln>
        </p:spPr>
      </p:pic>
      <p:pic>
        <p:nvPicPr>
          <p:cNvPr id="176" name="Google Shape;176;p26"/>
          <p:cNvPicPr preferRelativeResize="0"/>
          <p:nvPr/>
        </p:nvPicPr>
        <p:blipFill>
          <a:blip r:embed="rId7">
            <a:alphaModFix/>
          </a:blip>
          <a:stretch>
            <a:fillRect/>
          </a:stretch>
        </p:blipFill>
        <p:spPr>
          <a:xfrm>
            <a:off x="7652375" y="3968985"/>
            <a:ext cx="1179925" cy="110709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en" sz="3020">
                <a:latin typeface="Cambria"/>
                <a:ea typeface="Cambria"/>
                <a:cs typeface="Cambria"/>
                <a:sym typeface="Cambria"/>
              </a:rPr>
              <a:t>Hardware</a:t>
            </a:r>
            <a:r>
              <a:rPr lang="en" sz="3020"/>
              <a:t> Block Diagram</a:t>
            </a:r>
            <a:endParaRPr sz="3020"/>
          </a:p>
        </p:txBody>
      </p:sp>
      <p:pic>
        <p:nvPicPr>
          <p:cNvPr id="182" name="Google Shape;182;p27"/>
          <p:cNvPicPr preferRelativeResize="0"/>
          <p:nvPr/>
        </p:nvPicPr>
        <p:blipFill>
          <a:blip r:embed="rId3">
            <a:alphaModFix/>
          </a:blip>
          <a:stretch>
            <a:fillRect/>
          </a:stretch>
        </p:blipFill>
        <p:spPr>
          <a:xfrm>
            <a:off x="7983407" y="-1"/>
            <a:ext cx="1160595" cy="1152476"/>
          </a:xfrm>
          <a:prstGeom prst="rect">
            <a:avLst/>
          </a:prstGeom>
          <a:noFill/>
          <a:ln>
            <a:noFill/>
          </a:ln>
        </p:spPr>
      </p:pic>
      <p:pic>
        <p:nvPicPr>
          <p:cNvPr id="183" name="Google Shape;183;p27"/>
          <p:cNvPicPr preferRelativeResize="0"/>
          <p:nvPr/>
        </p:nvPicPr>
        <p:blipFill rotWithShape="1">
          <a:blip r:embed="rId4">
            <a:alphaModFix/>
          </a:blip>
          <a:srcRect b="0" l="3540" r="3531" t="0"/>
          <a:stretch/>
        </p:blipFill>
        <p:spPr>
          <a:xfrm>
            <a:off x="396670" y="1017725"/>
            <a:ext cx="4654702" cy="38209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8"/>
          <p:cNvSpPr txBox="1"/>
          <p:nvPr>
            <p:ph type="title"/>
          </p:nvPr>
        </p:nvSpPr>
        <p:spPr>
          <a:xfrm>
            <a:off x="311700" y="756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latin typeface="Cambria"/>
                <a:ea typeface="Cambria"/>
                <a:cs typeface="Cambria"/>
                <a:sym typeface="Cambria"/>
              </a:rPr>
              <a:t>Mechanical </a:t>
            </a:r>
            <a:r>
              <a:rPr lang="en" sz="2820">
                <a:latin typeface="Cambria"/>
                <a:ea typeface="Cambria"/>
                <a:cs typeface="Cambria"/>
                <a:sym typeface="Cambria"/>
              </a:rPr>
              <a:t>Hardware Comparison and Selection</a:t>
            </a:r>
            <a:endParaRPr sz="2820">
              <a:latin typeface="Cambria"/>
              <a:ea typeface="Cambria"/>
              <a:cs typeface="Cambria"/>
              <a:sym typeface="Cambria"/>
            </a:endParaRPr>
          </a:p>
        </p:txBody>
      </p:sp>
      <p:pic>
        <p:nvPicPr>
          <p:cNvPr id="189" name="Google Shape;189;p28"/>
          <p:cNvPicPr preferRelativeResize="0"/>
          <p:nvPr/>
        </p:nvPicPr>
        <p:blipFill>
          <a:blip r:embed="rId3">
            <a:alphaModFix/>
          </a:blip>
          <a:stretch>
            <a:fillRect/>
          </a:stretch>
        </p:blipFill>
        <p:spPr>
          <a:xfrm>
            <a:off x="8059450" y="0"/>
            <a:ext cx="1084550" cy="966375"/>
          </a:xfrm>
          <a:prstGeom prst="rect">
            <a:avLst/>
          </a:prstGeom>
          <a:noFill/>
          <a:ln>
            <a:noFill/>
          </a:ln>
        </p:spPr>
      </p:pic>
      <p:graphicFrame>
        <p:nvGraphicFramePr>
          <p:cNvPr id="190" name="Google Shape;190;p28"/>
          <p:cNvGraphicFramePr/>
          <p:nvPr/>
        </p:nvGraphicFramePr>
        <p:xfrm>
          <a:off x="519188" y="1556900"/>
          <a:ext cx="3000000" cy="3000000"/>
        </p:xfrm>
        <a:graphic>
          <a:graphicData uri="http://schemas.openxmlformats.org/drawingml/2006/table">
            <a:tbl>
              <a:tblPr>
                <a:noFill/>
                <a:tableStyleId>{406BCE7D-7835-4552-999C-9D0A1362AC96}</a:tableStyleId>
              </a:tblPr>
              <a:tblGrid>
                <a:gridCol w="1940825"/>
                <a:gridCol w="1940825"/>
                <a:gridCol w="1940825"/>
                <a:gridCol w="1940825"/>
              </a:tblGrid>
              <a:tr h="477675">
                <a:tc gridSpan="4">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Motor</a:t>
                      </a:r>
                      <a:endParaRPr>
                        <a:solidFill>
                          <a:schemeClr val="dk1"/>
                        </a:solidFill>
                        <a:latin typeface="Cambria"/>
                        <a:ea typeface="Cambria"/>
                        <a:cs typeface="Cambria"/>
                        <a:sym typeface="Cambria"/>
                      </a:endParaRPr>
                    </a:p>
                  </a:txBody>
                  <a:tcPr marT="91425" marB="91425" marR="91425" marL="91425"/>
                </a:tc>
                <a:tc hMerge="1"/>
                <a:tc hMerge="1"/>
                <a:tc hMerge="1"/>
              </a:tr>
              <a:tr h="477675">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Part</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Cost per motor</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Weight</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Voltage</a:t>
                      </a:r>
                      <a:endParaRPr>
                        <a:solidFill>
                          <a:schemeClr val="dk1"/>
                        </a:solidFill>
                        <a:latin typeface="Cambria"/>
                        <a:ea typeface="Cambria"/>
                        <a:cs typeface="Cambria"/>
                        <a:sym typeface="Cambria"/>
                      </a:endParaRPr>
                    </a:p>
                  </a:txBody>
                  <a:tcPr marT="91425" marB="91425" marR="91425" marL="91425"/>
                </a:tc>
              </a:tr>
              <a:tr h="477675">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DC Motors</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$15.00</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0.75 lbs</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12V, 6V</a:t>
                      </a:r>
                      <a:endParaRPr>
                        <a:solidFill>
                          <a:schemeClr val="dk1"/>
                        </a:solidFill>
                        <a:latin typeface="Cambria"/>
                        <a:ea typeface="Cambria"/>
                        <a:cs typeface="Cambria"/>
                        <a:sym typeface="Cambria"/>
                      </a:endParaRPr>
                    </a:p>
                  </a:txBody>
                  <a:tcPr marT="91425" marB="91425" marR="91425" marL="91425"/>
                </a:tc>
              </a:tr>
              <a:tr h="477675">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Stepper Motors</a:t>
                      </a:r>
                      <a:endParaRPr sz="16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$14.00</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0.88 lbs</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12V</a:t>
                      </a:r>
                      <a:endParaRPr>
                        <a:solidFill>
                          <a:schemeClr val="dk1"/>
                        </a:solidFill>
                        <a:latin typeface="Cambria"/>
                        <a:ea typeface="Cambria"/>
                        <a:cs typeface="Cambria"/>
                        <a:sym typeface="Cambria"/>
                      </a:endParaRPr>
                    </a:p>
                  </a:txBody>
                  <a:tcPr marT="91425" marB="91425" marR="91425" marL="91425"/>
                </a:tc>
              </a:tr>
              <a:tr h="477675">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Servo Motors</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$5.00</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0.45 lbs</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12V, 7.2V, 6V</a:t>
                      </a:r>
                      <a:endParaRPr>
                        <a:solidFill>
                          <a:schemeClr val="dk2"/>
                        </a:solidFill>
                        <a:latin typeface="Cambria"/>
                        <a:ea typeface="Cambria"/>
                        <a:cs typeface="Cambria"/>
                        <a:sym typeface="Cambria"/>
                      </a:endParaRPr>
                    </a:p>
                  </a:txBody>
                  <a:tcPr marT="91425" marB="91425" marR="91425" marL="91425">
                    <a:solidFill>
                      <a:schemeClr val="accent6"/>
                    </a:solidFill>
                  </a:tcPr>
                </a:tc>
              </a:tr>
            </a:tbl>
          </a:graphicData>
        </a:graphic>
      </p:graphicFrame>
      <p:sp>
        <p:nvSpPr>
          <p:cNvPr id="191" name="Google Shape;191;p28"/>
          <p:cNvSpPr txBox="1"/>
          <p:nvPr/>
        </p:nvSpPr>
        <p:spPr>
          <a:xfrm>
            <a:off x="259650" y="4090800"/>
            <a:ext cx="8624700" cy="105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20">
                <a:solidFill>
                  <a:schemeClr val="dk1"/>
                </a:solidFill>
                <a:latin typeface="Cambria"/>
                <a:ea typeface="Cambria"/>
                <a:cs typeface="Cambria"/>
                <a:sym typeface="Cambria"/>
              </a:rPr>
              <a:t>Why? Cost effective, lightweight, wide range of  voltage, precise movement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9"/>
          <p:cNvSpPr txBox="1"/>
          <p:nvPr>
            <p:ph type="title"/>
          </p:nvPr>
        </p:nvSpPr>
        <p:spPr>
          <a:xfrm>
            <a:off x="311700" y="3936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latin typeface="Cambria"/>
                <a:ea typeface="Cambria"/>
                <a:cs typeface="Cambria"/>
                <a:sym typeface="Cambria"/>
              </a:rPr>
              <a:t>Mechanical Hardware Comparison and Selection</a:t>
            </a:r>
            <a:endParaRPr sz="2820">
              <a:latin typeface="Cambria"/>
              <a:ea typeface="Cambria"/>
              <a:cs typeface="Cambria"/>
              <a:sym typeface="Cambria"/>
            </a:endParaRPr>
          </a:p>
        </p:txBody>
      </p:sp>
      <p:pic>
        <p:nvPicPr>
          <p:cNvPr id="197" name="Google Shape;197;p29"/>
          <p:cNvPicPr preferRelativeResize="0"/>
          <p:nvPr/>
        </p:nvPicPr>
        <p:blipFill>
          <a:blip r:embed="rId3">
            <a:alphaModFix/>
          </a:blip>
          <a:stretch>
            <a:fillRect/>
          </a:stretch>
        </p:blipFill>
        <p:spPr>
          <a:xfrm>
            <a:off x="8059450" y="0"/>
            <a:ext cx="1084550" cy="966375"/>
          </a:xfrm>
          <a:prstGeom prst="rect">
            <a:avLst/>
          </a:prstGeom>
          <a:noFill/>
          <a:ln>
            <a:noFill/>
          </a:ln>
        </p:spPr>
      </p:pic>
      <p:sp>
        <p:nvSpPr>
          <p:cNvPr id="198" name="Google Shape;198;p29"/>
          <p:cNvSpPr txBox="1"/>
          <p:nvPr/>
        </p:nvSpPr>
        <p:spPr>
          <a:xfrm>
            <a:off x="259650" y="4093050"/>
            <a:ext cx="8884200" cy="92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20">
                <a:solidFill>
                  <a:schemeClr val="dk1"/>
                </a:solidFill>
                <a:latin typeface="Cambria"/>
                <a:ea typeface="Cambria"/>
                <a:cs typeface="Cambria"/>
                <a:sym typeface="Cambria"/>
              </a:rPr>
              <a:t>Lightweight, minimal restriction, greater options for modeling, aligns with goals</a:t>
            </a:r>
            <a:endParaRPr sz="1000"/>
          </a:p>
        </p:txBody>
      </p:sp>
      <p:graphicFrame>
        <p:nvGraphicFramePr>
          <p:cNvPr id="199" name="Google Shape;199;p29"/>
          <p:cNvGraphicFramePr/>
          <p:nvPr/>
        </p:nvGraphicFramePr>
        <p:xfrm>
          <a:off x="259638" y="1167263"/>
          <a:ext cx="3000000" cy="3000000"/>
        </p:xfrm>
        <a:graphic>
          <a:graphicData uri="http://schemas.openxmlformats.org/drawingml/2006/table">
            <a:tbl>
              <a:tblPr>
                <a:noFill/>
                <a:tableStyleId>{406BCE7D-7835-4552-999C-9D0A1362AC96}</a:tableStyleId>
              </a:tblPr>
              <a:tblGrid>
                <a:gridCol w="2167600"/>
                <a:gridCol w="2167600"/>
                <a:gridCol w="2167600"/>
                <a:gridCol w="2167600"/>
              </a:tblGrid>
              <a:tr h="380625">
                <a:tc gridSpan="4">
                  <a:txBody>
                    <a:bodyPr/>
                    <a:lstStyle/>
                    <a:p>
                      <a:pPr indent="0" lvl="0" marL="0" rtl="0" algn="ctr">
                        <a:spcBef>
                          <a:spcPts val="0"/>
                        </a:spcBef>
                        <a:spcAft>
                          <a:spcPts val="0"/>
                        </a:spcAft>
                        <a:buNone/>
                      </a:pPr>
                      <a:r>
                        <a:rPr lang="en" sz="1600">
                          <a:solidFill>
                            <a:schemeClr val="dk1"/>
                          </a:solidFill>
                          <a:latin typeface="Cambria"/>
                          <a:ea typeface="Cambria"/>
                          <a:cs typeface="Cambria"/>
                          <a:sym typeface="Cambria"/>
                        </a:rPr>
                        <a:t>Exoskeleton/Shell</a:t>
                      </a:r>
                      <a:endParaRPr sz="1600">
                        <a:solidFill>
                          <a:schemeClr val="dk1"/>
                        </a:solidFill>
                        <a:latin typeface="Cambria"/>
                        <a:ea typeface="Cambria"/>
                        <a:cs typeface="Cambria"/>
                        <a:sym typeface="Cambria"/>
                      </a:endParaRPr>
                    </a:p>
                  </a:txBody>
                  <a:tcPr marT="91425" marB="91425" marR="91425" marL="91425"/>
                </a:tc>
                <a:tc hMerge="1"/>
                <a:tc hMerge="1"/>
                <a:tc hMerge="1"/>
              </a:tr>
              <a:tr h="380625">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Material</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600">
                          <a:solidFill>
                            <a:schemeClr val="dk1"/>
                          </a:solidFill>
                          <a:latin typeface="Cambria"/>
                          <a:ea typeface="Cambria"/>
                          <a:cs typeface="Cambria"/>
                          <a:sym typeface="Cambria"/>
                        </a:rPr>
                        <a:t>Manufacturability</a:t>
                      </a:r>
                      <a:endParaRPr sz="16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600">
                          <a:solidFill>
                            <a:schemeClr val="dk1"/>
                          </a:solidFill>
                          <a:latin typeface="Cambria"/>
                          <a:ea typeface="Cambria"/>
                          <a:cs typeface="Cambria"/>
                          <a:sym typeface="Cambria"/>
                        </a:rPr>
                        <a:t>Cost</a:t>
                      </a:r>
                      <a:endParaRPr sz="16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600">
                          <a:solidFill>
                            <a:schemeClr val="dk1"/>
                          </a:solidFill>
                          <a:latin typeface="Cambria"/>
                          <a:ea typeface="Cambria"/>
                          <a:cs typeface="Cambria"/>
                          <a:sym typeface="Cambria"/>
                        </a:rPr>
                        <a:t>Tensile Strength</a:t>
                      </a:r>
                      <a:endParaRPr sz="1600">
                        <a:solidFill>
                          <a:schemeClr val="dk1"/>
                        </a:solidFill>
                        <a:latin typeface="Cambria"/>
                        <a:ea typeface="Cambria"/>
                        <a:cs typeface="Cambria"/>
                        <a:sym typeface="Cambria"/>
                      </a:endParaRPr>
                    </a:p>
                  </a:txBody>
                  <a:tcPr marT="91425" marB="91425" marR="91425" marL="91425"/>
                </a:tc>
              </a:tr>
              <a:tr h="380625">
                <a:tc>
                  <a:txBody>
                    <a:bodyPr/>
                    <a:lstStyle/>
                    <a:p>
                      <a:pPr indent="0" lvl="0" marL="0" rtl="0" algn="ctr">
                        <a:spcBef>
                          <a:spcPts val="0"/>
                        </a:spcBef>
                        <a:spcAft>
                          <a:spcPts val="0"/>
                        </a:spcAft>
                        <a:buNone/>
                      </a:pPr>
                      <a:r>
                        <a:rPr lang="en" sz="1600">
                          <a:solidFill>
                            <a:schemeClr val="dk1"/>
                          </a:solidFill>
                          <a:latin typeface="Cambria"/>
                          <a:ea typeface="Cambria"/>
                          <a:cs typeface="Cambria"/>
                          <a:sym typeface="Cambria"/>
                        </a:rPr>
                        <a:t>PLA</a:t>
                      </a:r>
                      <a:endParaRPr sz="16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600">
                          <a:solidFill>
                            <a:schemeClr val="dk1"/>
                          </a:solidFill>
                          <a:latin typeface="Cambria"/>
                          <a:ea typeface="Cambria"/>
                          <a:cs typeface="Cambria"/>
                          <a:sym typeface="Cambria"/>
                        </a:rPr>
                        <a:t>Minimum difficulty</a:t>
                      </a:r>
                      <a:endParaRPr sz="16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600">
                          <a:solidFill>
                            <a:schemeClr val="dk1"/>
                          </a:solidFill>
                          <a:latin typeface="Cambria"/>
                          <a:ea typeface="Cambria"/>
                          <a:cs typeface="Cambria"/>
                          <a:sym typeface="Cambria"/>
                        </a:rPr>
                        <a:t>$35/1kg</a:t>
                      </a:r>
                      <a:endParaRPr sz="16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600">
                          <a:solidFill>
                            <a:schemeClr val="dk1"/>
                          </a:solidFill>
                          <a:latin typeface="Cambria"/>
                          <a:ea typeface="Cambria"/>
                          <a:cs typeface="Cambria"/>
                          <a:sym typeface="Cambria"/>
                        </a:rPr>
                        <a:t>50 MPa</a:t>
                      </a:r>
                      <a:endParaRPr sz="1600">
                        <a:solidFill>
                          <a:schemeClr val="dk1"/>
                        </a:solidFill>
                        <a:latin typeface="Cambria"/>
                        <a:ea typeface="Cambria"/>
                        <a:cs typeface="Cambria"/>
                        <a:sym typeface="Cambria"/>
                      </a:endParaRPr>
                    </a:p>
                  </a:txBody>
                  <a:tcPr marT="91425" marB="91425" marR="91425" marL="91425"/>
                </a:tc>
              </a:tr>
              <a:tr h="380625">
                <a:tc>
                  <a:txBody>
                    <a:bodyPr/>
                    <a:lstStyle/>
                    <a:p>
                      <a:pPr indent="0" lvl="0" marL="0" rtl="0" algn="ctr">
                        <a:lnSpc>
                          <a:spcPct val="115000"/>
                        </a:lnSpc>
                        <a:spcBef>
                          <a:spcPts val="0"/>
                        </a:spcBef>
                        <a:spcAft>
                          <a:spcPts val="0"/>
                        </a:spcAft>
                        <a:buNone/>
                      </a:pPr>
                      <a:r>
                        <a:rPr lang="en" sz="1600">
                          <a:solidFill>
                            <a:schemeClr val="dk1"/>
                          </a:solidFill>
                          <a:latin typeface="Cambria"/>
                          <a:ea typeface="Cambria"/>
                          <a:cs typeface="Cambria"/>
                          <a:sym typeface="Cambria"/>
                        </a:rPr>
                        <a:t>TPU</a:t>
                      </a:r>
                      <a:endParaRPr sz="16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600">
                          <a:solidFill>
                            <a:schemeClr val="dk1"/>
                          </a:solidFill>
                          <a:latin typeface="Cambria"/>
                          <a:ea typeface="Cambria"/>
                          <a:cs typeface="Cambria"/>
                          <a:sym typeface="Cambria"/>
                        </a:rPr>
                        <a:t>Minimum difficulty</a:t>
                      </a:r>
                      <a:endParaRPr sz="16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600">
                          <a:solidFill>
                            <a:schemeClr val="dk1"/>
                          </a:solidFill>
                          <a:latin typeface="Cambria"/>
                          <a:ea typeface="Cambria"/>
                          <a:cs typeface="Cambria"/>
                          <a:sym typeface="Cambria"/>
                        </a:rPr>
                        <a:t>$21/1kg</a:t>
                      </a:r>
                      <a:endParaRPr sz="16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600">
                          <a:solidFill>
                            <a:schemeClr val="dk1"/>
                          </a:solidFill>
                          <a:latin typeface="Cambria"/>
                          <a:ea typeface="Cambria"/>
                          <a:cs typeface="Cambria"/>
                          <a:sym typeface="Cambria"/>
                        </a:rPr>
                        <a:t>48 MPa</a:t>
                      </a:r>
                      <a:endParaRPr sz="1600">
                        <a:solidFill>
                          <a:schemeClr val="dk1"/>
                        </a:solidFill>
                        <a:latin typeface="Cambria"/>
                        <a:ea typeface="Cambria"/>
                        <a:cs typeface="Cambria"/>
                        <a:sym typeface="Cambria"/>
                      </a:endParaRPr>
                    </a:p>
                  </a:txBody>
                  <a:tcPr marT="91425" marB="91425" marR="91425" marL="91425"/>
                </a:tc>
              </a:tr>
              <a:tr h="380625">
                <a:tc>
                  <a:txBody>
                    <a:bodyPr/>
                    <a:lstStyle/>
                    <a:p>
                      <a:pPr indent="0" lvl="0" marL="0" marR="0" rtl="0" algn="ctr">
                        <a:lnSpc>
                          <a:spcPct val="115000"/>
                        </a:lnSpc>
                        <a:spcBef>
                          <a:spcPts val="0"/>
                        </a:spcBef>
                        <a:spcAft>
                          <a:spcPts val="0"/>
                        </a:spcAft>
                        <a:buNone/>
                      </a:pPr>
                      <a:r>
                        <a:rPr lang="en" sz="1600">
                          <a:solidFill>
                            <a:schemeClr val="dk1"/>
                          </a:solidFill>
                          <a:latin typeface="Cambria"/>
                          <a:ea typeface="Cambria"/>
                          <a:cs typeface="Cambria"/>
                          <a:sym typeface="Cambria"/>
                        </a:rPr>
                        <a:t>Flexible 80 A resin</a:t>
                      </a:r>
                      <a:endParaRPr sz="1600">
                        <a:solidFill>
                          <a:schemeClr val="dk2"/>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600">
                          <a:solidFill>
                            <a:schemeClr val="dk1"/>
                          </a:solidFill>
                          <a:latin typeface="Cambria"/>
                          <a:ea typeface="Cambria"/>
                          <a:cs typeface="Cambria"/>
                          <a:sym typeface="Cambria"/>
                        </a:rPr>
                        <a:t>Medium </a:t>
                      </a:r>
                      <a:r>
                        <a:rPr lang="en" sz="1600">
                          <a:solidFill>
                            <a:schemeClr val="dk1"/>
                          </a:solidFill>
                          <a:latin typeface="Cambria"/>
                          <a:ea typeface="Cambria"/>
                          <a:cs typeface="Cambria"/>
                          <a:sym typeface="Cambria"/>
                        </a:rPr>
                        <a:t>difficulty</a:t>
                      </a:r>
                      <a:endParaRPr sz="1600">
                        <a:solidFill>
                          <a:schemeClr val="dk1"/>
                        </a:solidFill>
                        <a:latin typeface="Cambria"/>
                        <a:ea typeface="Cambria"/>
                        <a:cs typeface="Cambria"/>
                        <a:sym typeface="Cambria"/>
                      </a:endParaRPr>
                    </a:p>
                  </a:txBody>
                  <a:tcPr marT="91425" marB="91425" marR="91425" marL="91425"/>
                </a:tc>
                <a:tc>
                  <a:txBody>
                    <a:bodyPr/>
                    <a:lstStyle/>
                    <a:p>
                      <a:pPr indent="0" lvl="0" marL="0" marR="0" rtl="0" algn="ctr">
                        <a:lnSpc>
                          <a:spcPct val="115000"/>
                        </a:lnSpc>
                        <a:spcBef>
                          <a:spcPts val="0"/>
                        </a:spcBef>
                        <a:spcAft>
                          <a:spcPts val="0"/>
                        </a:spcAft>
                        <a:buNone/>
                      </a:pPr>
                      <a:r>
                        <a:rPr lang="en" sz="1600">
                          <a:solidFill>
                            <a:schemeClr val="dk1"/>
                          </a:solidFill>
                          <a:latin typeface="Cambria"/>
                          <a:ea typeface="Cambria"/>
                          <a:cs typeface="Cambria"/>
                          <a:sym typeface="Cambria"/>
                        </a:rPr>
                        <a:t>$200/1L</a:t>
                      </a:r>
                      <a:endParaRPr sz="1600">
                        <a:solidFill>
                          <a:schemeClr val="dk1"/>
                        </a:solidFill>
                        <a:latin typeface="Cambria"/>
                        <a:ea typeface="Cambria"/>
                        <a:cs typeface="Cambria"/>
                        <a:sym typeface="Cambria"/>
                      </a:endParaRPr>
                    </a:p>
                  </a:txBody>
                  <a:tcPr marT="91425" marB="91425" marR="91425" marL="91425"/>
                </a:tc>
                <a:tc>
                  <a:txBody>
                    <a:bodyPr/>
                    <a:lstStyle/>
                    <a:p>
                      <a:pPr indent="0" lvl="0" marL="0" marR="0" rtl="0" algn="ctr">
                        <a:lnSpc>
                          <a:spcPct val="115000"/>
                        </a:lnSpc>
                        <a:spcBef>
                          <a:spcPts val="0"/>
                        </a:spcBef>
                        <a:spcAft>
                          <a:spcPts val="0"/>
                        </a:spcAft>
                        <a:buNone/>
                      </a:pPr>
                      <a:r>
                        <a:rPr lang="en" sz="1600">
                          <a:solidFill>
                            <a:schemeClr val="dk1"/>
                          </a:solidFill>
                          <a:latin typeface="Cambria"/>
                          <a:ea typeface="Cambria"/>
                          <a:cs typeface="Cambria"/>
                          <a:sym typeface="Cambria"/>
                        </a:rPr>
                        <a:t>8.9 MPa</a:t>
                      </a:r>
                      <a:endParaRPr sz="1600">
                        <a:solidFill>
                          <a:schemeClr val="dk1"/>
                        </a:solidFill>
                        <a:latin typeface="Cambria"/>
                        <a:ea typeface="Cambria"/>
                        <a:cs typeface="Cambria"/>
                        <a:sym typeface="Cambria"/>
                      </a:endParaRPr>
                    </a:p>
                  </a:txBody>
                  <a:tcPr marT="91425" marB="91425" marR="91425" marL="91425"/>
                </a:tc>
              </a:tr>
              <a:tr h="380625">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Foam</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Medium difficulty</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$20/1yd</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0.2 MPa</a:t>
                      </a:r>
                      <a:endParaRPr>
                        <a:solidFill>
                          <a:schemeClr val="dk2"/>
                        </a:solidFill>
                        <a:latin typeface="Cambria"/>
                        <a:ea typeface="Cambria"/>
                        <a:cs typeface="Cambria"/>
                        <a:sym typeface="Cambria"/>
                      </a:endParaRPr>
                    </a:p>
                  </a:txBody>
                  <a:tcPr marT="91425" marB="91425" marR="91425" marL="91425">
                    <a:solidFill>
                      <a:schemeClr val="accent6"/>
                    </a:solidFill>
                  </a:tcPr>
                </a:tc>
              </a:tr>
              <a:tr h="380625">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Cloth</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Medium difficulty</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$20/1yd</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27 MPa</a:t>
                      </a:r>
                      <a:endParaRPr>
                        <a:solidFill>
                          <a:schemeClr val="dk2"/>
                        </a:solidFill>
                        <a:latin typeface="Cambria"/>
                        <a:ea typeface="Cambria"/>
                        <a:cs typeface="Cambria"/>
                        <a:sym typeface="Cambria"/>
                      </a:endParaRPr>
                    </a:p>
                  </a:txBody>
                  <a:tcPr marT="91425" marB="91425" marR="91425" marL="91425">
                    <a:solidFill>
                      <a:schemeClr val="accent6"/>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latin typeface="Cambria"/>
                <a:ea typeface="Cambria"/>
                <a:cs typeface="Cambria"/>
                <a:sym typeface="Cambria"/>
              </a:rPr>
              <a:t>Hardware Comparison and Selection</a:t>
            </a:r>
            <a:endParaRPr sz="3020">
              <a:latin typeface="Cambria"/>
              <a:ea typeface="Cambria"/>
              <a:cs typeface="Cambria"/>
              <a:sym typeface="Cambria"/>
            </a:endParaRPr>
          </a:p>
        </p:txBody>
      </p:sp>
      <p:pic>
        <p:nvPicPr>
          <p:cNvPr id="205" name="Google Shape;205;p30"/>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graphicFrame>
        <p:nvGraphicFramePr>
          <p:cNvPr id="206" name="Google Shape;206;p30"/>
          <p:cNvGraphicFramePr/>
          <p:nvPr/>
        </p:nvGraphicFramePr>
        <p:xfrm>
          <a:off x="952500" y="1619250"/>
          <a:ext cx="3000000" cy="3000000"/>
        </p:xfrm>
        <a:graphic>
          <a:graphicData uri="http://schemas.openxmlformats.org/drawingml/2006/table">
            <a:tbl>
              <a:tblPr>
                <a:noFill/>
                <a:tableStyleId>{406BCE7D-7835-4552-999C-9D0A1362AC96}</a:tableStyleId>
              </a:tblPr>
              <a:tblGrid>
                <a:gridCol w="1447800"/>
                <a:gridCol w="1447800"/>
                <a:gridCol w="1447800"/>
                <a:gridCol w="1447800"/>
                <a:gridCol w="1447800"/>
              </a:tblGrid>
              <a:tr h="381000">
                <a:tc gridSpan="5">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Motor Driver</a:t>
                      </a:r>
                      <a:endParaRPr>
                        <a:solidFill>
                          <a:schemeClr val="dk1"/>
                        </a:solidFill>
                        <a:latin typeface="Cambria"/>
                        <a:ea typeface="Cambria"/>
                        <a:cs typeface="Cambria"/>
                        <a:sym typeface="Cambria"/>
                      </a:endParaRPr>
                    </a:p>
                  </a:txBody>
                  <a:tcPr marT="91425" marB="91425" marR="91425" marL="91425"/>
                </a:tc>
                <a:tc hMerge="1"/>
                <a:tc hMerge="1"/>
                <a:tc hMerge="1"/>
                <a:tc hMerge="1"/>
              </a:tr>
              <a:tr h="381000">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Part</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Voltage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Current Output</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Price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Form</a:t>
                      </a:r>
                      <a:endParaRPr>
                        <a:solidFill>
                          <a:schemeClr val="dk1"/>
                        </a:solidFill>
                        <a:latin typeface="Cambria"/>
                        <a:ea typeface="Cambria"/>
                        <a:cs typeface="Cambria"/>
                        <a:sym typeface="Cambria"/>
                      </a:endParaRPr>
                    </a:p>
                  </a:txBody>
                  <a:tcPr marT="91425" marB="91425" marR="91425" marL="91425"/>
                </a:tc>
              </a:tr>
              <a:tr h="381000">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PWD13F60</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3.3-15V</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8A</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$6.70</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Solderable Chip</a:t>
                      </a:r>
                      <a:endParaRPr>
                        <a:solidFill>
                          <a:schemeClr val="dk1"/>
                        </a:solidFill>
                        <a:latin typeface="Cambria"/>
                        <a:ea typeface="Cambria"/>
                        <a:cs typeface="Cambria"/>
                        <a:sym typeface="Cambria"/>
                      </a:endParaRPr>
                    </a:p>
                  </a:txBody>
                  <a:tcPr marT="91425" marB="91425" marR="91425" marL="91425"/>
                </a:tc>
              </a:tr>
              <a:tr h="38100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PN00218-DME3 Sabertooth</a:t>
                      </a:r>
                      <a:endParaRPr sz="16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6-30V</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8A</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$124.99</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Dev Board</a:t>
                      </a:r>
                      <a:endParaRPr>
                        <a:solidFill>
                          <a:schemeClr val="dk1"/>
                        </a:solidFill>
                        <a:latin typeface="Cambria"/>
                        <a:ea typeface="Cambria"/>
                        <a:cs typeface="Cambria"/>
                        <a:sym typeface="Cambria"/>
                      </a:endParaRPr>
                    </a:p>
                  </a:txBody>
                  <a:tcPr marT="91425" marB="91425" marR="91425" marL="91425"/>
                </a:tc>
              </a:tr>
              <a:tr h="381000">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LN298N</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5-12V</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5A</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$10.99</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Simple H-bridge</a:t>
                      </a:r>
                      <a:endParaRPr>
                        <a:solidFill>
                          <a:schemeClr val="dk2"/>
                        </a:solidFill>
                        <a:latin typeface="Cambria"/>
                        <a:ea typeface="Cambria"/>
                        <a:cs typeface="Cambria"/>
                        <a:sym typeface="Cambria"/>
                      </a:endParaRPr>
                    </a:p>
                  </a:txBody>
                  <a:tcPr marT="91425" marB="91425" marR="91425" marL="91425">
                    <a:solidFill>
                      <a:schemeClr val="accent6"/>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20">
                <a:latin typeface="Cambria"/>
                <a:ea typeface="Cambria"/>
                <a:cs typeface="Cambria"/>
                <a:sym typeface="Cambria"/>
              </a:rPr>
              <a:t>Hardware Comparison and Selection</a:t>
            </a:r>
            <a:endParaRPr/>
          </a:p>
        </p:txBody>
      </p:sp>
      <p:pic>
        <p:nvPicPr>
          <p:cNvPr id="212" name="Google Shape;212;p31"/>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graphicFrame>
        <p:nvGraphicFramePr>
          <p:cNvPr id="213" name="Google Shape;213;p31"/>
          <p:cNvGraphicFramePr/>
          <p:nvPr/>
        </p:nvGraphicFramePr>
        <p:xfrm>
          <a:off x="952500" y="1619250"/>
          <a:ext cx="3000000" cy="3000000"/>
        </p:xfrm>
        <a:graphic>
          <a:graphicData uri="http://schemas.openxmlformats.org/drawingml/2006/table">
            <a:tbl>
              <a:tblPr>
                <a:noFill/>
                <a:tableStyleId>{406BCE7D-7835-4552-999C-9D0A1362AC96}</a:tableStyleId>
              </a:tblPr>
              <a:tblGrid>
                <a:gridCol w="1206500"/>
                <a:gridCol w="1206500"/>
                <a:gridCol w="1206500"/>
                <a:gridCol w="1341550"/>
                <a:gridCol w="1071450"/>
                <a:gridCol w="1206500"/>
              </a:tblGrid>
              <a:tr h="381000">
                <a:tc gridSpan="6">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12V Rechargeable Power Supply</a:t>
                      </a:r>
                      <a:endParaRPr>
                        <a:solidFill>
                          <a:schemeClr val="dk1"/>
                        </a:solidFill>
                        <a:latin typeface="Cambria"/>
                        <a:ea typeface="Cambria"/>
                        <a:cs typeface="Cambria"/>
                        <a:sym typeface="Cambria"/>
                      </a:endParaRPr>
                    </a:p>
                  </a:txBody>
                  <a:tcPr marT="91425" marB="91425" marR="91425" marL="91425"/>
                </a:tc>
                <a:tc hMerge="1"/>
                <a:tc hMerge="1"/>
                <a:tc hMerge="1"/>
                <a:tc hMerge="1"/>
                <a:tc hMerge="1"/>
              </a:tr>
              <a:tr h="38100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Part</a:t>
                      </a:r>
                      <a:endParaRPr>
                        <a:solidFill>
                          <a:schemeClr val="dk1"/>
                        </a:solidFill>
                        <a:latin typeface="Cambria"/>
                        <a:ea typeface="Cambria"/>
                        <a:cs typeface="Cambria"/>
                        <a:sym typeface="Cambria"/>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Watt-Hours</a:t>
                      </a:r>
                      <a:endParaRPr>
                        <a:solidFill>
                          <a:schemeClr val="dk1"/>
                        </a:solidFill>
                        <a:latin typeface="Cambria"/>
                        <a:ea typeface="Cambria"/>
                        <a:cs typeface="Cambria"/>
                        <a:sym typeface="Cambria"/>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Weight (g)</a:t>
                      </a:r>
                      <a:endParaRPr>
                        <a:solidFill>
                          <a:schemeClr val="dk1"/>
                        </a:solidFill>
                        <a:latin typeface="Cambria"/>
                        <a:ea typeface="Cambria"/>
                        <a:cs typeface="Cambria"/>
                        <a:sym typeface="Cambria"/>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Size</a:t>
                      </a:r>
                      <a:endParaRPr>
                        <a:solidFill>
                          <a:schemeClr val="dk1"/>
                        </a:solidFill>
                        <a:latin typeface="Cambria"/>
                        <a:ea typeface="Cambria"/>
                        <a:cs typeface="Cambria"/>
                        <a:sym typeface="Cambria"/>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Pros</a:t>
                      </a:r>
                      <a:endParaRPr>
                        <a:solidFill>
                          <a:schemeClr val="dk1"/>
                        </a:solidFill>
                        <a:latin typeface="Cambria"/>
                        <a:ea typeface="Cambria"/>
                        <a:cs typeface="Cambria"/>
                        <a:sym typeface="Cambria"/>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Cons</a:t>
                      </a:r>
                      <a:endParaRPr>
                        <a:solidFill>
                          <a:schemeClr val="dk1"/>
                        </a:solidFill>
                        <a:latin typeface="Cambria"/>
                        <a:ea typeface="Cambria"/>
                        <a:cs typeface="Cambria"/>
                        <a:sym typeface="Cambria"/>
                      </a:endParaRPr>
                    </a:p>
                  </a:txBody>
                  <a:tcPr marT="91425" marB="91425" marR="91425" marL="91425">
                    <a:lnB cap="flat" cmpd="sng" w="9525">
                      <a:solidFill>
                        <a:srgbClr val="9E9E9E"/>
                      </a:solidFill>
                      <a:prstDash val="solid"/>
                      <a:round/>
                      <a:headEnd len="sm" w="sm" type="none"/>
                      <a:tailEnd len="sm" w="sm" type="none"/>
                    </a:lnB>
                  </a:tcPr>
                </a:tc>
              </a:tr>
              <a:tr h="381000">
                <a:tc>
                  <a:txBody>
                    <a:bodyPr/>
                    <a:lstStyle/>
                    <a:p>
                      <a:pPr indent="0" lvl="0" marL="0" rtl="0" algn="ctr">
                        <a:lnSpc>
                          <a:spcPct val="115000"/>
                        </a:lnSpc>
                        <a:spcBef>
                          <a:spcPts val="0"/>
                        </a:spcBef>
                        <a:spcAft>
                          <a:spcPts val="0"/>
                        </a:spcAft>
                        <a:buNone/>
                      </a:pPr>
                      <a:r>
                        <a:rPr lang="en" sz="1200">
                          <a:solidFill>
                            <a:schemeClr val="dk1"/>
                          </a:solidFill>
                          <a:latin typeface="Cambria"/>
                          <a:ea typeface="Cambria"/>
                          <a:cs typeface="Cambria"/>
                          <a:sym typeface="Cambria"/>
                        </a:rPr>
                        <a:t>BiX Power Battery</a:t>
                      </a:r>
                      <a:endParaRPr sz="1200">
                        <a:solidFill>
                          <a:schemeClr val="dk1"/>
                        </a:solidFill>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100Wh</a:t>
                      </a:r>
                      <a:endParaRPr sz="1200">
                        <a:solidFill>
                          <a:schemeClr val="dk1"/>
                        </a:solidFill>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621g (1.4lbs)</a:t>
                      </a:r>
                      <a:endParaRPr sz="1200">
                        <a:solidFill>
                          <a:schemeClr val="dk1"/>
                        </a:solidFill>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7.5” x 4.5” x 0.9”</a:t>
                      </a:r>
                      <a:endParaRPr sz="1200">
                        <a:solidFill>
                          <a:schemeClr val="dk1"/>
                        </a:solidFill>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Long lasting, Multiple output ports </a:t>
                      </a:r>
                      <a:endParaRPr sz="1200">
                        <a:solidFill>
                          <a:schemeClr val="dk1"/>
                        </a:solidFill>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Large footprint, High cost</a:t>
                      </a:r>
                      <a:endParaRPr sz="1200">
                        <a:solidFill>
                          <a:schemeClr val="dk1"/>
                        </a:solidFill>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lnSpc>
                          <a:spcPct val="115000"/>
                        </a:lnSpc>
                        <a:spcBef>
                          <a:spcPts val="0"/>
                        </a:spcBef>
                        <a:spcAft>
                          <a:spcPts val="0"/>
                        </a:spcAft>
                        <a:buNone/>
                      </a:pPr>
                      <a:r>
                        <a:rPr lang="en" sz="1200">
                          <a:solidFill>
                            <a:schemeClr val="dk2"/>
                          </a:solidFill>
                          <a:latin typeface="Cambria"/>
                          <a:ea typeface="Cambria"/>
                          <a:cs typeface="Cambria"/>
                          <a:sym typeface="Cambria"/>
                        </a:rPr>
                        <a:t>Talentcell Rechargeable</a:t>
                      </a:r>
                      <a:endParaRPr sz="1200">
                        <a:solidFill>
                          <a:schemeClr val="dk2"/>
                        </a:solidFill>
                        <a:latin typeface="Cambria"/>
                        <a:ea typeface="Cambria"/>
                        <a:cs typeface="Cambria"/>
                        <a:sym typeface="Cambria"/>
                      </a:endParaRPr>
                    </a:p>
                  </a:txBody>
                  <a:tcPr marT="91425" marB="91425" marR="91425" marL="91425">
                    <a:lnT cap="flat" cmpd="sng" w="9525">
                      <a:solidFill>
                        <a:srgbClr val="9E9E9E"/>
                      </a:solidFill>
                      <a:prstDash val="solid"/>
                      <a:round/>
                      <a:headEnd len="sm" w="sm" type="none"/>
                      <a:tailEnd len="sm" w="sm" type="none"/>
                    </a:lnT>
                    <a:solidFill>
                      <a:schemeClr val="accent6"/>
                    </a:solidFill>
                  </a:tcPr>
                </a:tc>
                <a:tc>
                  <a:txBody>
                    <a:bodyPr/>
                    <a:lstStyle/>
                    <a:p>
                      <a:pPr indent="0" lvl="0" marL="0" rtl="0" algn="ctr">
                        <a:spcBef>
                          <a:spcPts val="0"/>
                        </a:spcBef>
                        <a:spcAft>
                          <a:spcPts val="0"/>
                        </a:spcAft>
                        <a:buNone/>
                      </a:pPr>
                      <a:r>
                        <a:rPr lang="en" sz="1200">
                          <a:solidFill>
                            <a:schemeClr val="dk2"/>
                          </a:solidFill>
                          <a:latin typeface="Cambria"/>
                          <a:ea typeface="Cambria"/>
                          <a:cs typeface="Cambria"/>
                          <a:sym typeface="Cambria"/>
                        </a:rPr>
                        <a:t>96Wh</a:t>
                      </a:r>
                      <a:endParaRPr sz="1200">
                        <a:solidFill>
                          <a:schemeClr val="dk2"/>
                        </a:solidFill>
                        <a:latin typeface="Cambria"/>
                        <a:ea typeface="Cambria"/>
                        <a:cs typeface="Cambria"/>
                        <a:sym typeface="Cambria"/>
                      </a:endParaRPr>
                    </a:p>
                  </a:txBody>
                  <a:tcPr marT="91425" marB="91425" marR="91425" marL="91425">
                    <a:lnT cap="flat" cmpd="sng" w="9525">
                      <a:solidFill>
                        <a:srgbClr val="9E9E9E"/>
                      </a:solidFill>
                      <a:prstDash val="solid"/>
                      <a:round/>
                      <a:headEnd len="sm" w="sm" type="none"/>
                      <a:tailEnd len="sm" w="sm" type="none"/>
                    </a:lnT>
                    <a:solidFill>
                      <a:schemeClr val="accent6"/>
                    </a:solidFill>
                  </a:tcPr>
                </a:tc>
                <a:tc>
                  <a:txBody>
                    <a:bodyPr/>
                    <a:lstStyle/>
                    <a:p>
                      <a:pPr indent="0" lvl="0" marL="0" rtl="0" algn="ctr">
                        <a:spcBef>
                          <a:spcPts val="0"/>
                        </a:spcBef>
                        <a:spcAft>
                          <a:spcPts val="0"/>
                        </a:spcAft>
                        <a:buNone/>
                      </a:pPr>
                      <a:r>
                        <a:rPr lang="en" sz="1200">
                          <a:solidFill>
                            <a:schemeClr val="dk2"/>
                          </a:solidFill>
                          <a:latin typeface="Cambria"/>
                          <a:ea typeface="Cambria"/>
                          <a:cs typeface="Cambria"/>
                          <a:sym typeface="Cambria"/>
                        </a:rPr>
                        <a:t>~500g (1.1lbs)</a:t>
                      </a:r>
                      <a:endParaRPr sz="1200">
                        <a:solidFill>
                          <a:schemeClr val="dk2"/>
                        </a:solidFill>
                        <a:latin typeface="Cambria"/>
                        <a:ea typeface="Cambria"/>
                        <a:cs typeface="Cambria"/>
                        <a:sym typeface="Cambria"/>
                      </a:endParaRPr>
                    </a:p>
                  </a:txBody>
                  <a:tcPr marT="91425" marB="91425" marR="91425" marL="91425">
                    <a:lnT cap="flat" cmpd="sng" w="9525">
                      <a:solidFill>
                        <a:srgbClr val="9E9E9E"/>
                      </a:solidFill>
                      <a:prstDash val="solid"/>
                      <a:round/>
                      <a:headEnd len="sm" w="sm" type="none"/>
                      <a:tailEnd len="sm" w="sm" type="none"/>
                    </a:lnT>
                    <a:solidFill>
                      <a:schemeClr val="accent6"/>
                    </a:solidFill>
                  </a:tcPr>
                </a:tc>
                <a:tc>
                  <a:txBody>
                    <a:bodyPr/>
                    <a:lstStyle/>
                    <a:p>
                      <a:pPr indent="0" lvl="0" marL="0" rtl="0" algn="ctr">
                        <a:spcBef>
                          <a:spcPts val="0"/>
                        </a:spcBef>
                        <a:spcAft>
                          <a:spcPts val="0"/>
                        </a:spcAft>
                        <a:buNone/>
                      </a:pPr>
                      <a:r>
                        <a:rPr lang="en" sz="1200">
                          <a:solidFill>
                            <a:schemeClr val="dk2"/>
                          </a:solidFill>
                          <a:latin typeface="Cambria"/>
                          <a:ea typeface="Cambria"/>
                          <a:cs typeface="Cambria"/>
                          <a:sym typeface="Cambria"/>
                        </a:rPr>
                        <a:t>3.1” x 5.4” x 1.5”</a:t>
                      </a:r>
                      <a:endParaRPr sz="1200">
                        <a:solidFill>
                          <a:schemeClr val="dk2"/>
                        </a:solidFill>
                        <a:latin typeface="Cambria"/>
                        <a:ea typeface="Cambria"/>
                        <a:cs typeface="Cambria"/>
                        <a:sym typeface="Cambria"/>
                      </a:endParaRPr>
                    </a:p>
                  </a:txBody>
                  <a:tcPr marT="91425" marB="91425" marR="91425" marL="91425">
                    <a:lnT cap="flat" cmpd="sng" w="9525">
                      <a:solidFill>
                        <a:srgbClr val="9E9E9E"/>
                      </a:solidFill>
                      <a:prstDash val="solid"/>
                      <a:round/>
                      <a:headEnd len="sm" w="sm" type="none"/>
                      <a:tailEnd len="sm" w="sm" type="none"/>
                    </a:lnT>
                    <a:solidFill>
                      <a:schemeClr val="accent6"/>
                    </a:solidFill>
                  </a:tcPr>
                </a:tc>
                <a:tc>
                  <a:txBody>
                    <a:bodyPr/>
                    <a:lstStyle/>
                    <a:p>
                      <a:pPr indent="0" lvl="0" marL="0" rtl="0" algn="ctr">
                        <a:spcBef>
                          <a:spcPts val="0"/>
                        </a:spcBef>
                        <a:spcAft>
                          <a:spcPts val="0"/>
                        </a:spcAft>
                        <a:buNone/>
                      </a:pPr>
                      <a:r>
                        <a:rPr lang="en" sz="1200">
                          <a:solidFill>
                            <a:schemeClr val="dk2"/>
                          </a:solidFill>
                          <a:latin typeface="Cambria"/>
                          <a:ea typeface="Cambria"/>
                          <a:cs typeface="Cambria"/>
                          <a:sym typeface="Cambria"/>
                        </a:rPr>
                        <a:t>Small, Low charge time</a:t>
                      </a:r>
                      <a:endParaRPr sz="1200">
                        <a:solidFill>
                          <a:schemeClr val="dk2"/>
                        </a:solidFill>
                        <a:latin typeface="Cambria"/>
                        <a:ea typeface="Cambria"/>
                        <a:cs typeface="Cambria"/>
                        <a:sym typeface="Cambria"/>
                      </a:endParaRPr>
                    </a:p>
                  </a:txBody>
                  <a:tcPr marT="91425" marB="91425" marR="91425" marL="91425">
                    <a:lnT cap="flat" cmpd="sng" w="9525">
                      <a:solidFill>
                        <a:srgbClr val="9E9E9E"/>
                      </a:solidFill>
                      <a:prstDash val="solid"/>
                      <a:round/>
                      <a:headEnd len="sm" w="sm" type="none"/>
                      <a:tailEnd len="sm" w="sm" type="none"/>
                    </a:lnT>
                    <a:solidFill>
                      <a:schemeClr val="accent6"/>
                    </a:solidFill>
                  </a:tcPr>
                </a:tc>
                <a:tc>
                  <a:txBody>
                    <a:bodyPr/>
                    <a:lstStyle/>
                    <a:p>
                      <a:pPr indent="0" lvl="0" marL="0" rtl="0" algn="ctr">
                        <a:spcBef>
                          <a:spcPts val="0"/>
                        </a:spcBef>
                        <a:spcAft>
                          <a:spcPts val="0"/>
                        </a:spcAft>
                        <a:buNone/>
                      </a:pPr>
                      <a:r>
                        <a:rPr lang="en" sz="1200">
                          <a:solidFill>
                            <a:schemeClr val="dk2"/>
                          </a:solidFill>
                          <a:latin typeface="Cambria"/>
                          <a:ea typeface="Cambria"/>
                          <a:cs typeface="Cambria"/>
                          <a:sym typeface="Cambria"/>
                        </a:rPr>
                        <a:t>Lower capacity </a:t>
                      </a:r>
                      <a:endParaRPr sz="1200">
                        <a:solidFill>
                          <a:schemeClr val="dk2"/>
                        </a:solidFill>
                        <a:latin typeface="Cambria"/>
                        <a:ea typeface="Cambria"/>
                        <a:cs typeface="Cambria"/>
                        <a:sym typeface="Cambria"/>
                      </a:endParaRPr>
                    </a:p>
                  </a:txBody>
                  <a:tcPr marT="91425" marB="91425" marR="91425" marL="91425">
                    <a:lnT cap="flat" cmpd="sng" w="9525">
                      <a:solidFill>
                        <a:srgbClr val="9E9E9E"/>
                      </a:solidFill>
                      <a:prstDash val="solid"/>
                      <a:round/>
                      <a:headEnd len="sm" w="sm" type="none"/>
                      <a:tailEnd len="sm" w="sm" type="none"/>
                    </a:lnT>
                    <a:solidFill>
                      <a:schemeClr val="accent6"/>
                    </a:solidFill>
                  </a:tcPr>
                </a:tc>
              </a:tr>
              <a:tr h="381000">
                <a:tc>
                  <a:txBody>
                    <a:bodyPr/>
                    <a:lstStyle/>
                    <a:p>
                      <a:pPr indent="0" lvl="0" marL="0" rtl="0" algn="ctr">
                        <a:lnSpc>
                          <a:spcPct val="115000"/>
                        </a:lnSpc>
                        <a:spcBef>
                          <a:spcPts val="0"/>
                        </a:spcBef>
                        <a:spcAft>
                          <a:spcPts val="0"/>
                        </a:spcAft>
                        <a:buNone/>
                      </a:pPr>
                      <a:r>
                        <a:rPr lang="en" sz="1200">
                          <a:solidFill>
                            <a:schemeClr val="dk1"/>
                          </a:solidFill>
                          <a:latin typeface="Cambria"/>
                          <a:ea typeface="Cambria"/>
                          <a:cs typeface="Cambria"/>
                          <a:sym typeface="Cambria"/>
                        </a:rPr>
                        <a:t>Cabela’s Rechargeable</a:t>
                      </a:r>
                      <a:endParaRPr sz="12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94Wh</a:t>
                      </a:r>
                      <a:endParaRPr sz="12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2300g (5.0lbs)</a:t>
                      </a:r>
                      <a:endParaRPr sz="12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4” x 2.5” x 6”</a:t>
                      </a:r>
                      <a:endParaRPr sz="12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Large capacity, Leakproof</a:t>
                      </a:r>
                      <a:endParaRPr sz="12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Massive, No charger included</a:t>
                      </a:r>
                      <a:endParaRPr sz="1200">
                        <a:solidFill>
                          <a:schemeClr val="dk1"/>
                        </a:solidFill>
                        <a:latin typeface="Cambria"/>
                        <a:ea typeface="Cambria"/>
                        <a:cs typeface="Cambria"/>
                        <a:sym typeface="Cambria"/>
                      </a:endParaRPr>
                    </a:p>
                  </a:txBody>
                  <a:tcPr marT="91425" marB="91425" marR="91425" marL="91425"/>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nvSpPr>
        <p:spPr>
          <a:xfrm>
            <a:off x="185350" y="71375"/>
            <a:ext cx="8520600" cy="8313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None/>
            </a:pPr>
            <a:r>
              <a:rPr lang="en" sz="4200">
                <a:solidFill>
                  <a:schemeClr val="dk1"/>
                </a:solidFill>
                <a:latin typeface="Cambria"/>
                <a:ea typeface="Cambria"/>
                <a:cs typeface="Cambria"/>
                <a:sym typeface="Cambria"/>
              </a:rPr>
              <a:t>Team Members</a:t>
            </a:r>
            <a:endParaRPr sz="4200">
              <a:solidFill>
                <a:schemeClr val="dk1"/>
              </a:solidFill>
              <a:latin typeface="Cambria"/>
              <a:ea typeface="Cambria"/>
              <a:cs typeface="Cambria"/>
              <a:sym typeface="Cambria"/>
            </a:endParaRPr>
          </a:p>
        </p:txBody>
      </p:sp>
      <p:sp>
        <p:nvSpPr>
          <p:cNvPr id="65" name="Google Shape;65;p14"/>
          <p:cNvSpPr txBox="1"/>
          <p:nvPr/>
        </p:nvSpPr>
        <p:spPr>
          <a:xfrm>
            <a:off x="4930500" y="2584950"/>
            <a:ext cx="39018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lang="en" sz="1200">
                <a:solidFill>
                  <a:schemeClr val="dk1"/>
                </a:solidFill>
                <a:latin typeface="Cambria"/>
                <a:ea typeface="Cambria"/>
                <a:cs typeface="Cambria"/>
                <a:sym typeface="Cambria"/>
              </a:rPr>
              <a:t>Zachary Larson: Computer Engineering</a:t>
            </a:r>
            <a:endParaRPr sz="1200">
              <a:solidFill>
                <a:schemeClr val="dk1"/>
              </a:solidFill>
              <a:latin typeface="Cambria"/>
              <a:ea typeface="Cambria"/>
              <a:cs typeface="Cambria"/>
              <a:sym typeface="Cambria"/>
            </a:endParaRPr>
          </a:p>
        </p:txBody>
      </p:sp>
      <p:pic>
        <p:nvPicPr>
          <p:cNvPr id="66" name="Google Shape;66;p14"/>
          <p:cNvPicPr preferRelativeResize="0"/>
          <p:nvPr/>
        </p:nvPicPr>
        <p:blipFill rotWithShape="1">
          <a:blip r:embed="rId3">
            <a:alphaModFix/>
          </a:blip>
          <a:srcRect b="0" l="0" r="3577" t="26702"/>
          <a:stretch/>
        </p:blipFill>
        <p:spPr>
          <a:xfrm>
            <a:off x="916300" y="945900"/>
            <a:ext cx="1559027" cy="1582624"/>
          </a:xfrm>
          <a:prstGeom prst="rect">
            <a:avLst/>
          </a:prstGeom>
          <a:noFill/>
          <a:ln>
            <a:noFill/>
          </a:ln>
        </p:spPr>
      </p:pic>
      <p:sp>
        <p:nvSpPr>
          <p:cNvPr id="67" name="Google Shape;67;p14"/>
          <p:cNvSpPr txBox="1"/>
          <p:nvPr/>
        </p:nvSpPr>
        <p:spPr>
          <a:xfrm>
            <a:off x="275775" y="2571738"/>
            <a:ext cx="3120000" cy="395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lang="en" sz="1200">
                <a:solidFill>
                  <a:schemeClr val="dk1"/>
                </a:solidFill>
                <a:latin typeface="Cambria"/>
                <a:ea typeface="Cambria"/>
                <a:cs typeface="Cambria"/>
                <a:sym typeface="Cambria"/>
              </a:rPr>
              <a:t>Raahym Khan: Computer Engineering</a:t>
            </a:r>
            <a:endParaRPr sz="1200">
              <a:solidFill>
                <a:schemeClr val="dk1"/>
              </a:solidFill>
              <a:latin typeface="Cambria"/>
              <a:ea typeface="Cambria"/>
              <a:cs typeface="Cambria"/>
              <a:sym typeface="Cambria"/>
            </a:endParaRPr>
          </a:p>
        </p:txBody>
      </p:sp>
      <p:pic>
        <p:nvPicPr>
          <p:cNvPr id="68" name="Google Shape;68;p14"/>
          <p:cNvPicPr preferRelativeResize="0"/>
          <p:nvPr/>
        </p:nvPicPr>
        <p:blipFill>
          <a:blip r:embed="rId4">
            <a:alphaModFix/>
          </a:blip>
          <a:stretch>
            <a:fillRect/>
          </a:stretch>
        </p:blipFill>
        <p:spPr>
          <a:xfrm>
            <a:off x="916300" y="3116650"/>
            <a:ext cx="1559025" cy="1389149"/>
          </a:xfrm>
          <a:prstGeom prst="rect">
            <a:avLst/>
          </a:prstGeom>
          <a:noFill/>
          <a:ln>
            <a:noFill/>
          </a:ln>
        </p:spPr>
      </p:pic>
      <p:sp>
        <p:nvSpPr>
          <p:cNvPr id="69" name="Google Shape;69;p14"/>
          <p:cNvSpPr txBox="1"/>
          <p:nvPr/>
        </p:nvSpPr>
        <p:spPr>
          <a:xfrm>
            <a:off x="-90075" y="4654975"/>
            <a:ext cx="38517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1"/>
                </a:solidFill>
                <a:latin typeface="Cambria"/>
                <a:ea typeface="Cambria"/>
                <a:cs typeface="Cambria"/>
                <a:sym typeface="Cambria"/>
              </a:rPr>
              <a:t>Bhavani Sivakumaar: Mechanical Engineering</a:t>
            </a:r>
            <a:endParaRPr>
              <a:solidFill>
                <a:schemeClr val="dk1"/>
              </a:solidFill>
              <a:latin typeface="Cambria"/>
              <a:ea typeface="Cambria"/>
              <a:cs typeface="Cambria"/>
              <a:sym typeface="Cambria"/>
            </a:endParaRPr>
          </a:p>
        </p:txBody>
      </p:sp>
      <p:sp>
        <p:nvSpPr>
          <p:cNvPr id="70" name="Google Shape;70;p14"/>
          <p:cNvSpPr txBox="1"/>
          <p:nvPr/>
        </p:nvSpPr>
        <p:spPr>
          <a:xfrm>
            <a:off x="4704900" y="4654975"/>
            <a:ext cx="43530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1"/>
                </a:solidFill>
                <a:latin typeface="Cambria"/>
                <a:ea typeface="Cambria"/>
                <a:cs typeface="Cambria"/>
                <a:sym typeface="Cambria"/>
              </a:rPr>
              <a:t>Nicholas Buchberg: Mechanical Engineering</a:t>
            </a:r>
            <a:endParaRPr sz="1200">
              <a:solidFill>
                <a:schemeClr val="dk1"/>
              </a:solidFill>
              <a:latin typeface="Cambria"/>
              <a:ea typeface="Cambria"/>
              <a:cs typeface="Cambria"/>
              <a:sym typeface="Cambria"/>
            </a:endParaRPr>
          </a:p>
        </p:txBody>
      </p:sp>
      <p:pic>
        <p:nvPicPr>
          <p:cNvPr id="71" name="Google Shape;71;p14"/>
          <p:cNvPicPr preferRelativeResize="0"/>
          <p:nvPr/>
        </p:nvPicPr>
        <p:blipFill>
          <a:blip r:embed="rId5">
            <a:alphaModFix/>
          </a:blip>
          <a:stretch>
            <a:fillRect/>
          </a:stretch>
        </p:blipFill>
        <p:spPr>
          <a:xfrm>
            <a:off x="6109700" y="2967450"/>
            <a:ext cx="1365525" cy="1731824"/>
          </a:xfrm>
          <a:prstGeom prst="rect">
            <a:avLst/>
          </a:prstGeom>
          <a:noFill/>
          <a:ln>
            <a:noFill/>
          </a:ln>
        </p:spPr>
      </p:pic>
      <p:pic>
        <p:nvPicPr>
          <p:cNvPr id="72" name="Google Shape;72;p14"/>
          <p:cNvPicPr preferRelativeResize="0"/>
          <p:nvPr/>
        </p:nvPicPr>
        <p:blipFill>
          <a:blip r:embed="rId6">
            <a:alphaModFix/>
          </a:blip>
          <a:stretch>
            <a:fillRect/>
          </a:stretch>
        </p:blipFill>
        <p:spPr>
          <a:xfrm>
            <a:off x="5926123" y="839925"/>
            <a:ext cx="1744048" cy="1731826"/>
          </a:xfrm>
          <a:prstGeom prst="rect">
            <a:avLst/>
          </a:prstGeom>
          <a:noFill/>
          <a:ln>
            <a:noFill/>
          </a:ln>
        </p:spPr>
      </p:pic>
      <p:pic>
        <p:nvPicPr>
          <p:cNvPr id="73" name="Google Shape;73;p14"/>
          <p:cNvPicPr preferRelativeResize="0"/>
          <p:nvPr/>
        </p:nvPicPr>
        <p:blipFill>
          <a:blip r:embed="rId5">
            <a:alphaModFix/>
          </a:blip>
          <a:stretch>
            <a:fillRect/>
          </a:stretch>
        </p:blipFill>
        <p:spPr>
          <a:xfrm>
            <a:off x="8209675" y="0"/>
            <a:ext cx="934325" cy="1184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rgbClr val="000000"/>
              </a:buClr>
              <a:buSzPct val="32781"/>
              <a:buFont typeface="Arial"/>
              <a:buNone/>
            </a:pPr>
            <a:r>
              <a:rPr lang="en" sz="3020">
                <a:latin typeface="Cambria"/>
                <a:ea typeface="Cambria"/>
                <a:cs typeface="Cambria"/>
                <a:sym typeface="Cambria"/>
              </a:rPr>
              <a:t>Hardware Comparison and Selection</a:t>
            </a:r>
            <a:endParaRPr/>
          </a:p>
        </p:txBody>
      </p:sp>
      <p:pic>
        <p:nvPicPr>
          <p:cNvPr id="219" name="Google Shape;219;p32"/>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graphicFrame>
        <p:nvGraphicFramePr>
          <p:cNvPr id="220" name="Google Shape;220;p32"/>
          <p:cNvGraphicFramePr/>
          <p:nvPr/>
        </p:nvGraphicFramePr>
        <p:xfrm>
          <a:off x="952500" y="1619250"/>
          <a:ext cx="3000000" cy="3000000"/>
        </p:xfrm>
        <a:graphic>
          <a:graphicData uri="http://schemas.openxmlformats.org/drawingml/2006/table">
            <a:tbl>
              <a:tblPr>
                <a:noFill/>
                <a:tableStyleId>{406BCE7D-7835-4552-999C-9D0A1362AC96}</a:tableStyleId>
              </a:tblPr>
              <a:tblGrid>
                <a:gridCol w="1809750"/>
                <a:gridCol w="1809750"/>
                <a:gridCol w="1809750"/>
                <a:gridCol w="1809750"/>
              </a:tblGrid>
              <a:tr h="381000">
                <a:tc gridSpan="4">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Voltage Regulator</a:t>
                      </a:r>
                      <a:endParaRPr>
                        <a:solidFill>
                          <a:schemeClr val="dk1"/>
                        </a:solidFill>
                        <a:latin typeface="Cambria"/>
                        <a:ea typeface="Cambria"/>
                        <a:cs typeface="Cambria"/>
                        <a:sym typeface="Cambria"/>
                      </a:endParaRPr>
                    </a:p>
                  </a:txBody>
                  <a:tcPr marT="91425" marB="91425" marR="91425" marL="91425"/>
                </a:tc>
                <a:tc hMerge="1"/>
                <a:tc hMerge="1"/>
                <a:tc hMerge="1"/>
              </a:tr>
              <a:tr h="38100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Part</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Input Voltage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Output Voltage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Max Current Out</a:t>
                      </a:r>
                      <a:endParaRPr>
                        <a:solidFill>
                          <a:schemeClr val="dk1"/>
                        </a:solidFill>
                        <a:latin typeface="Cambria"/>
                        <a:ea typeface="Cambria"/>
                        <a:cs typeface="Cambria"/>
                        <a:sym typeface="Cambria"/>
                      </a:endParaRPr>
                    </a:p>
                  </a:txBody>
                  <a:tcPr marT="91425" marB="91425" marR="91425" marL="91425"/>
                </a:tc>
              </a:tr>
              <a:tr h="381000">
                <a:tc>
                  <a:txBody>
                    <a:bodyPr/>
                    <a:lstStyle/>
                    <a:p>
                      <a:pPr indent="0" lvl="0" marL="0" rtl="0" algn="ctr">
                        <a:lnSpc>
                          <a:spcPct val="115000"/>
                        </a:lnSpc>
                        <a:spcBef>
                          <a:spcPts val="0"/>
                        </a:spcBef>
                        <a:spcAft>
                          <a:spcPts val="0"/>
                        </a:spcAft>
                        <a:buNone/>
                      </a:pPr>
                      <a:r>
                        <a:rPr lang="en">
                          <a:solidFill>
                            <a:schemeClr val="dk2"/>
                          </a:solidFill>
                          <a:latin typeface="Cambria"/>
                          <a:ea typeface="Cambria"/>
                          <a:cs typeface="Cambria"/>
                          <a:sym typeface="Cambria"/>
                        </a:rPr>
                        <a:t>TPS54JA20</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2.7-16V</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0.9-5.5V</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12A</a:t>
                      </a:r>
                      <a:endParaRPr>
                        <a:solidFill>
                          <a:schemeClr val="dk2"/>
                        </a:solidFill>
                        <a:latin typeface="Cambria"/>
                        <a:ea typeface="Cambria"/>
                        <a:cs typeface="Cambria"/>
                        <a:sym typeface="Cambria"/>
                      </a:endParaRPr>
                    </a:p>
                  </a:txBody>
                  <a:tcPr marT="91425" marB="91425" marR="91425" marL="91425">
                    <a:solidFill>
                      <a:schemeClr val="accent6"/>
                    </a:solidFill>
                  </a:tcPr>
                </a:tc>
              </a:tr>
              <a:tr h="38100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TPS562208</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4.5-17V</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0.76-7V</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2A</a:t>
                      </a:r>
                      <a:endParaRPr>
                        <a:solidFill>
                          <a:schemeClr val="dk1"/>
                        </a:solidFill>
                        <a:latin typeface="Cambria"/>
                        <a:ea typeface="Cambria"/>
                        <a:cs typeface="Cambria"/>
                        <a:sym typeface="Cambria"/>
                      </a:endParaRPr>
                    </a:p>
                  </a:txBody>
                  <a:tcPr marT="91425" marB="91425" marR="91425" marL="91425"/>
                </a:tc>
              </a:tr>
              <a:tr h="38100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TPS62901-Q1</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3-18V</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0.6-5.5V</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1A</a:t>
                      </a:r>
                      <a:endParaRPr>
                        <a:solidFill>
                          <a:schemeClr val="dk1"/>
                        </a:solidFill>
                        <a:latin typeface="Cambria"/>
                        <a:ea typeface="Cambria"/>
                        <a:cs typeface="Cambria"/>
                        <a:sym typeface="Cambria"/>
                      </a:endParaRPr>
                    </a:p>
                  </a:txBody>
                  <a:tcPr marT="91425" marB="91425" marR="91425" marL="91425"/>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20">
                <a:latin typeface="Cambria"/>
                <a:ea typeface="Cambria"/>
                <a:cs typeface="Cambria"/>
                <a:sym typeface="Cambria"/>
              </a:rPr>
              <a:t>Hardware Comparison and Selection</a:t>
            </a:r>
            <a:endParaRPr/>
          </a:p>
        </p:txBody>
      </p:sp>
      <p:pic>
        <p:nvPicPr>
          <p:cNvPr id="226" name="Google Shape;226;p33"/>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graphicFrame>
        <p:nvGraphicFramePr>
          <p:cNvPr id="227" name="Google Shape;227;p33"/>
          <p:cNvGraphicFramePr/>
          <p:nvPr/>
        </p:nvGraphicFramePr>
        <p:xfrm>
          <a:off x="952500" y="1619250"/>
          <a:ext cx="3000000" cy="3000000"/>
        </p:xfrm>
        <a:graphic>
          <a:graphicData uri="http://schemas.openxmlformats.org/drawingml/2006/table">
            <a:tbl>
              <a:tblPr>
                <a:noFill/>
                <a:tableStyleId>{406BCE7D-7835-4552-999C-9D0A1362AC96}</a:tableStyleId>
              </a:tblPr>
              <a:tblGrid>
                <a:gridCol w="1809750"/>
                <a:gridCol w="1809750"/>
                <a:gridCol w="1809750"/>
                <a:gridCol w="1809750"/>
              </a:tblGrid>
              <a:tr h="381000">
                <a:tc gridSpan="4">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Bluetooth Module</a:t>
                      </a:r>
                      <a:endParaRPr>
                        <a:solidFill>
                          <a:schemeClr val="dk1"/>
                        </a:solidFill>
                        <a:latin typeface="Cambria"/>
                        <a:ea typeface="Cambria"/>
                        <a:cs typeface="Cambria"/>
                        <a:sym typeface="Cambria"/>
                      </a:endParaRPr>
                    </a:p>
                  </a:txBody>
                  <a:tcPr marT="91425" marB="91425" marR="91425" marL="91425"/>
                </a:tc>
                <a:tc hMerge="1"/>
                <a:tc hMerge="1"/>
                <a:tc hMerge="1"/>
              </a:tr>
              <a:tr h="38100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Part</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Bluetooth Version</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Pros</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Cons</a:t>
                      </a:r>
                      <a:endParaRPr>
                        <a:solidFill>
                          <a:schemeClr val="dk1"/>
                        </a:solidFill>
                        <a:latin typeface="Cambria"/>
                        <a:ea typeface="Cambria"/>
                        <a:cs typeface="Cambria"/>
                        <a:sym typeface="Cambria"/>
                      </a:endParaRPr>
                    </a:p>
                  </a:txBody>
                  <a:tcPr marT="91425" marB="91425" marR="91425" marL="91425"/>
                </a:tc>
              </a:tr>
              <a:tr h="381000">
                <a:tc>
                  <a:txBody>
                    <a:bodyPr/>
                    <a:lstStyle/>
                    <a:p>
                      <a:pPr indent="0" lvl="0" marL="0" rtl="0" algn="ctr">
                        <a:lnSpc>
                          <a:spcPct val="115000"/>
                        </a:lnSpc>
                        <a:spcBef>
                          <a:spcPts val="0"/>
                        </a:spcBef>
                        <a:spcAft>
                          <a:spcPts val="0"/>
                        </a:spcAft>
                        <a:buNone/>
                      </a:pPr>
                      <a:r>
                        <a:rPr lang="en">
                          <a:solidFill>
                            <a:schemeClr val="dk2"/>
                          </a:solidFill>
                          <a:latin typeface="Cambria"/>
                          <a:ea typeface="Cambria"/>
                          <a:cs typeface="Cambria"/>
                          <a:sym typeface="Cambria"/>
                        </a:rPr>
                        <a:t>DSD Tech HM-10</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BLE 4.0 (4-pin)</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DSD App, Directly compatible with track, Availability</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Less configuration possible</a:t>
                      </a:r>
                      <a:endParaRPr>
                        <a:solidFill>
                          <a:schemeClr val="dk2"/>
                        </a:solidFill>
                        <a:latin typeface="Cambria"/>
                        <a:ea typeface="Cambria"/>
                        <a:cs typeface="Cambria"/>
                        <a:sym typeface="Cambria"/>
                      </a:endParaRPr>
                    </a:p>
                  </a:txBody>
                  <a:tcPr marT="91425" marB="91425" marR="91425" marL="91425">
                    <a:solidFill>
                      <a:schemeClr val="accent6"/>
                    </a:solidFill>
                  </a:tcPr>
                </a:tc>
              </a:tr>
              <a:tr h="38100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DSD Tech HM-19</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BLE 5.0 (6-pin)</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DSD App, Fast transfer rate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BLE 5.0 not compatible with track</a:t>
                      </a:r>
                      <a:endParaRPr>
                        <a:solidFill>
                          <a:schemeClr val="dk1"/>
                        </a:solidFill>
                        <a:latin typeface="Cambria"/>
                        <a:ea typeface="Cambria"/>
                        <a:cs typeface="Cambria"/>
                        <a:sym typeface="Cambria"/>
                      </a:endParaRPr>
                    </a:p>
                  </a:txBody>
                  <a:tcPr marT="91425" marB="91425" marR="91425" marL="91425"/>
                </a:tc>
              </a:tr>
              <a:tr h="38100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HiLetGo AT-09 (HM-10)</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BLE 4.0 (6-pin)</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HM-10 compatible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Hardware incompatibility</a:t>
                      </a:r>
                      <a:endParaRPr>
                        <a:solidFill>
                          <a:schemeClr val="dk1"/>
                        </a:solidFill>
                        <a:latin typeface="Cambria"/>
                        <a:ea typeface="Cambria"/>
                        <a:cs typeface="Cambria"/>
                        <a:sym typeface="Cambria"/>
                      </a:endParaRPr>
                    </a:p>
                  </a:txBody>
                  <a:tcPr marT="91425" marB="91425" marR="91425" marL="91425"/>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solidFill>
                <a:schemeClr val="dk1"/>
              </a:solidFill>
              <a:latin typeface="Cambria"/>
              <a:ea typeface="Cambria"/>
              <a:cs typeface="Cambria"/>
              <a:sym typeface="Cambria"/>
            </a:endParaRPr>
          </a:p>
          <a:p>
            <a:pPr indent="0" lvl="0" marL="0" rtl="0" algn="l">
              <a:spcBef>
                <a:spcPts val="1200"/>
              </a:spcBef>
              <a:spcAft>
                <a:spcPts val="0"/>
              </a:spcAft>
              <a:buNone/>
            </a:pPr>
            <a:r>
              <a:rPr lang="en">
                <a:solidFill>
                  <a:schemeClr val="dk1"/>
                </a:solidFill>
                <a:latin typeface="Cambria"/>
                <a:ea typeface="Cambria"/>
                <a:cs typeface="Cambria"/>
                <a:sym typeface="Cambria"/>
              </a:rPr>
              <a:t>Reused Parts:</a:t>
            </a:r>
            <a:endParaRPr>
              <a:solidFill>
                <a:schemeClr val="dk1"/>
              </a:solidFill>
              <a:latin typeface="Cambria"/>
              <a:ea typeface="Cambria"/>
              <a:cs typeface="Cambria"/>
              <a:sym typeface="Cambria"/>
            </a:endParaRPr>
          </a:p>
          <a:p>
            <a:pPr indent="0" lvl="0" marL="0" rtl="0" algn="l">
              <a:spcBef>
                <a:spcPts val="1200"/>
              </a:spcBef>
              <a:spcAft>
                <a:spcPts val="0"/>
              </a:spcAft>
              <a:buNone/>
            </a:pPr>
            <a:r>
              <a:rPr lang="en">
                <a:solidFill>
                  <a:schemeClr val="dk1"/>
                </a:solidFill>
                <a:latin typeface="Cambria"/>
                <a:ea typeface="Cambria"/>
                <a:cs typeface="Cambria"/>
                <a:sym typeface="Cambria"/>
              </a:rPr>
              <a:t>Arduino Mega R3, </a:t>
            </a:r>
            <a:endParaRPr>
              <a:solidFill>
                <a:schemeClr val="dk1"/>
              </a:solidFill>
              <a:latin typeface="Cambria"/>
              <a:ea typeface="Cambria"/>
              <a:cs typeface="Cambria"/>
              <a:sym typeface="Cambria"/>
            </a:endParaRPr>
          </a:p>
          <a:p>
            <a:pPr indent="0" lvl="0" marL="0" rtl="0" algn="l">
              <a:spcBef>
                <a:spcPts val="1200"/>
              </a:spcBef>
              <a:spcAft>
                <a:spcPts val="0"/>
              </a:spcAft>
              <a:buNone/>
            </a:pPr>
            <a:r>
              <a:rPr lang="en">
                <a:solidFill>
                  <a:schemeClr val="dk1"/>
                </a:solidFill>
                <a:latin typeface="Cambria"/>
                <a:ea typeface="Cambria"/>
                <a:cs typeface="Cambria"/>
                <a:sym typeface="Cambria"/>
              </a:rPr>
              <a:t>NVIDIA Jetson Xavier NX,</a:t>
            </a:r>
            <a:endParaRPr>
              <a:solidFill>
                <a:schemeClr val="dk1"/>
              </a:solidFill>
              <a:latin typeface="Cambria"/>
              <a:ea typeface="Cambria"/>
              <a:cs typeface="Cambria"/>
              <a:sym typeface="Cambria"/>
            </a:endParaRPr>
          </a:p>
          <a:p>
            <a:pPr indent="0" lvl="0" marL="0" rtl="0" algn="l">
              <a:spcBef>
                <a:spcPts val="1200"/>
              </a:spcBef>
              <a:spcAft>
                <a:spcPts val="1200"/>
              </a:spcAft>
              <a:buNone/>
            </a:pPr>
            <a:r>
              <a:rPr lang="en">
                <a:solidFill>
                  <a:schemeClr val="dk1"/>
                </a:solidFill>
                <a:latin typeface="Cambria"/>
                <a:ea typeface="Cambria"/>
                <a:cs typeface="Cambria"/>
                <a:sym typeface="Cambria"/>
              </a:rPr>
              <a:t>TFT LCD Eyes</a:t>
            </a:r>
            <a:endParaRPr>
              <a:solidFill>
                <a:schemeClr val="dk1"/>
              </a:solidFill>
              <a:latin typeface="Cambria"/>
              <a:ea typeface="Cambria"/>
              <a:cs typeface="Cambria"/>
              <a:sym typeface="Cambria"/>
            </a:endParaRPr>
          </a:p>
        </p:txBody>
      </p:sp>
      <p:sp>
        <p:nvSpPr>
          <p:cNvPr id="233" name="Google Shape;233;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20">
                <a:latin typeface="Cambria"/>
                <a:ea typeface="Cambria"/>
                <a:cs typeface="Cambria"/>
                <a:sym typeface="Cambria"/>
              </a:rPr>
              <a:t>Hardware Comparison and Selection</a:t>
            </a:r>
            <a:endParaRPr/>
          </a:p>
        </p:txBody>
      </p:sp>
      <p:pic>
        <p:nvPicPr>
          <p:cNvPr id="234" name="Google Shape;234;p34"/>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pic>
        <p:nvPicPr>
          <p:cNvPr id="235" name="Google Shape;235;p34"/>
          <p:cNvPicPr preferRelativeResize="0"/>
          <p:nvPr/>
        </p:nvPicPr>
        <p:blipFill rotWithShape="1">
          <a:blip r:embed="rId4">
            <a:alphaModFix/>
          </a:blip>
          <a:srcRect b="0" l="15099" r="5967" t="13141"/>
          <a:stretch/>
        </p:blipFill>
        <p:spPr>
          <a:xfrm rot="5400000">
            <a:off x="5850975" y="1667150"/>
            <a:ext cx="3179800" cy="2623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35"/>
          <p:cNvPicPr preferRelativeResize="0"/>
          <p:nvPr/>
        </p:nvPicPr>
        <p:blipFill>
          <a:blip r:embed="rId3">
            <a:alphaModFix/>
          </a:blip>
          <a:stretch>
            <a:fillRect/>
          </a:stretch>
        </p:blipFill>
        <p:spPr>
          <a:xfrm>
            <a:off x="861949" y="221297"/>
            <a:ext cx="7420098" cy="4922203"/>
          </a:xfrm>
          <a:prstGeom prst="rect">
            <a:avLst/>
          </a:prstGeom>
          <a:noFill/>
          <a:ln>
            <a:noFill/>
          </a:ln>
        </p:spPr>
      </p:pic>
      <p:pic>
        <p:nvPicPr>
          <p:cNvPr id="241" name="Google Shape;241;p35"/>
          <p:cNvPicPr preferRelativeResize="0"/>
          <p:nvPr/>
        </p:nvPicPr>
        <p:blipFill rotWithShape="1">
          <a:blip r:embed="rId4">
            <a:alphaModFix/>
          </a:blip>
          <a:srcRect b="0" l="0" r="3577" t="26702"/>
          <a:stretch/>
        </p:blipFill>
        <p:spPr>
          <a:xfrm>
            <a:off x="8008711" y="0"/>
            <a:ext cx="1135289" cy="1152473"/>
          </a:xfrm>
          <a:prstGeom prst="rect">
            <a:avLst/>
          </a:prstGeom>
          <a:noFill/>
          <a:ln>
            <a:noFill/>
          </a:ln>
        </p:spPr>
      </p:pic>
      <p:sp>
        <p:nvSpPr>
          <p:cNvPr id="242" name="Google Shape;242;p35"/>
          <p:cNvSpPr txBox="1"/>
          <p:nvPr>
            <p:ph type="title"/>
          </p:nvPr>
        </p:nvSpPr>
        <p:spPr>
          <a:xfrm>
            <a:off x="311700" y="68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highlight>
                  <a:schemeClr val="dk2"/>
                </a:highlight>
                <a:latin typeface="Cambria"/>
                <a:ea typeface="Cambria"/>
                <a:cs typeface="Cambria"/>
                <a:sym typeface="Cambria"/>
              </a:rPr>
              <a:t>Arduino Connection Schematic</a:t>
            </a:r>
            <a:endParaRPr>
              <a:highlight>
                <a:schemeClr val="dk2"/>
              </a:highlight>
              <a:latin typeface="Cambria"/>
              <a:ea typeface="Cambria"/>
              <a:cs typeface="Cambria"/>
              <a:sym typeface="Cambr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6"/>
          <p:cNvSpPr txBox="1"/>
          <p:nvPr>
            <p:ph type="title"/>
          </p:nvPr>
        </p:nvSpPr>
        <p:spPr>
          <a:xfrm>
            <a:off x="311700" y="4984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en" sz="3020">
                <a:latin typeface="Cambria"/>
                <a:ea typeface="Cambria"/>
                <a:cs typeface="Cambria"/>
                <a:sym typeface="Cambria"/>
              </a:rPr>
              <a:t>Power Distribution</a:t>
            </a:r>
            <a:r>
              <a:rPr lang="en" sz="3020">
                <a:latin typeface="Cambria"/>
                <a:ea typeface="Cambria"/>
                <a:cs typeface="Cambria"/>
                <a:sym typeface="Cambria"/>
              </a:rPr>
              <a:t> Schematic</a:t>
            </a:r>
            <a:endParaRPr sz="3020">
              <a:latin typeface="Cambria"/>
              <a:ea typeface="Cambria"/>
              <a:cs typeface="Cambria"/>
              <a:sym typeface="Cambria"/>
            </a:endParaRPr>
          </a:p>
        </p:txBody>
      </p:sp>
      <p:pic>
        <p:nvPicPr>
          <p:cNvPr id="248" name="Google Shape;248;p36"/>
          <p:cNvPicPr preferRelativeResize="0"/>
          <p:nvPr/>
        </p:nvPicPr>
        <p:blipFill>
          <a:blip r:embed="rId3">
            <a:alphaModFix/>
          </a:blip>
          <a:stretch>
            <a:fillRect/>
          </a:stretch>
        </p:blipFill>
        <p:spPr>
          <a:xfrm>
            <a:off x="311700" y="1184400"/>
            <a:ext cx="6452200" cy="3447125"/>
          </a:xfrm>
          <a:prstGeom prst="rect">
            <a:avLst/>
          </a:prstGeom>
          <a:noFill/>
          <a:ln>
            <a:noFill/>
          </a:ln>
        </p:spPr>
      </p:pic>
      <p:pic>
        <p:nvPicPr>
          <p:cNvPr id="249" name="Google Shape;249;p36"/>
          <p:cNvPicPr preferRelativeResize="0"/>
          <p:nvPr/>
        </p:nvPicPr>
        <p:blipFill>
          <a:blip r:embed="rId4">
            <a:alphaModFix/>
          </a:blip>
          <a:stretch>
            <a:fillRect/>
          </a:stretch>
        </p:blipFill>
        <p:spPr>
          <a:xfrm>
            <a:off x="7932998" y="3938695"/>
            <a:ext cx="1160595" cy="11524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en" sz="3020">
                <a:latin typeface="Cambria"/>
                <a:ea typeface="Cambria"/>
                <a:cs typeface="Cambria"/>
                <a:sym typeface="Cambria"/>
              </a:rPr>
              <a:t>Power Distribution Board </a:t>
            </a:r>
            <a:r>
              <a:rPr lang="en" sz="3020">
                <a:latin typeface="Cambria"/>
                <a:ea typeface="Cambria"/>
                <a:cs typeface="Cambria"/>
                <a:sym typeface="Cambria"/>
              </a:rPr>
              <a:t>Layout</a:t>
            </a:r>
            <a:endParaRPr sz="3020"/>
          </a:p>
        </p:txBody>
      </p:sp>
      <p:pic>
        <p:nvPicPr>
          <p:cNvPr id="255" name="Google Shape;255;p37"/>
          <p:cNvPicPr preferRelativeResize="0"/>
          <p:nvPr/>
        </p:nvPicPr>
        <p:blipFill>
          <a:blip r:embed="rId3">
            <a:alphaModFix/>
          </a:blip>
          <a:stretch>
            <a:fillRect/>
          </a:stretch>
        </p:blipFill>
        <p:spPr>
          <a:xfrm>
            <a:off x="311700" y="1057301"/>
            <a:ext cx="5581899" cy="4061975"/>
          </a:xfrm>
          <a:prstGeom prst="rect">
            <a:avLst/>
          </a:prstGeom>
          <a:noFill/>
          <a:ln>
            <a:noFill/>
          </a:ln>
        </p:spPr>
      </p:pic>
      <p:pic>
        <p:nvPicPr>
          <p:cNvPr id="256" name="Google Shape;256;p37"/>
          <p:cNvPicPr preferRelativeResize="0"/>
          <p:nvPr/>
        </p:nvPicPr>
        <p:blipFill>
          <a:blip r:embed="rId4">
            <a:alphaModFix/>
          </a:blip>
          <a:stretch>
            <a:fillRect/>
          </a:stretch>
        </p:blipFill>
        <p:spPr>
          <a:xfrm>
            <a:off x="7983407" y="-1"/>
            <a:ext cx="1160595" cy="11524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38"/>
          <p:cNvPicPr preferRelativeResize="0"/>
          <p:nvPr/>
        </p:nvPicPr>
        <p:blipFill>
          <a:blip r:embed="rId3">
            <a:alphaModFix/>
          </a:blip>
          <a:stretch>
            <a:fillRect/>
          </a:stretch>
        </p:blipFill>
        <p:spPr>
          <a:xfrm rot="-5400000">
            <a:off x="2138100" y="2044925"/>
            <a:ext cx="1838877" cy="2479698"/>
          </a:xfrm>
          <a:prstGeom prst="rect">
            <a:avLst/>
          </a:prstGeom>
          <a:noFill/>
          <a:ln>
            <a:noFill/>
          </a:ln>
        </p:spPr>
      </p:pic>
      <p:sp>
        <p:nvSpPr>
          <p:cNvPr id="262" name="Google Shape;262;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Powerboard PCB Design</a:t>
            </a:r>
            <a:endParaRPr/>
          </a:p>
        </p:txBody>
      </p:sp>
      <p:sp>
        <p:nvSpPr>
          <p:cNvPr id="263" name="Google Shape;263;p38"/>
          <p:cNvSpPr txBox="1"/>
          <p:nvPr/>
        </p:nvSpPr>
        <p:spPr>
          <a:xfrm>
            <a:off x="2949625" y="1613599"/>
            <a:ext cx="1053900" cy="4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Input where 12V Go in</a:t>
            </a:r>
            <a:endParaRPr sz="1200">
              <a:solidFill>
                <a:schemeClr val="dk1"/>
              </a:solidFill>
            </a:endParaRPr>
          </a:p>
        </p:txBody>
      </p:sp>
      <p:sp>
        <p:nvSpPr>
          <p:cNvPr id="264" name="Google Shape;264;p38"/>
          <p:cNvSpPr txBox="1"/>
          <p:nvPr/>
        </p:nvSpPr>
        <p:spPr>
          <a:xfrm>
            <a:off x="0" y="3631525"/>
            <a:ext cx="1711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Output for motors where 12V go out</a:t>
            </a:r>
            <a:endParaRPr sz="1200">
              <a:solidFill>
                <a:schemeClr val="dk1"/>
              </a:solidFill>
            </a:endParaRPr>
          </a:p>
        </p:txBody>
      </p:sp>
      <p:sp>
        <p:nvSpPr>
          <p:cNvPr id="265" name="Google Shape;265;p38"/>
          <p:cNvSpPr txBox="1"/>
          <p:nvPr/>
        </p:nvSpPr>
        <p:spPr>
          <a:xfrm>
            <a:off x="4744971" y="2492025"/>
            <a:ext cx="1237500" cy="158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Output for components where 5V comes out</a:t>
            </a:r>
            <a:endParaRPr sz="1200">
              <a:solidFill>
                <a:schemeClr val="dk1"/>
              </a:solidFill>
            </a:endParaRPr>
          </a:p>
        </p:txBody>
      </p:sp>
      <p:sp>
        <p:nvSpPr>
          <p:cNvPr id="266" name="Google Shape;266;p38"/>
          <p:cNvSpPr txBox="1"/>
          <p:nvPr/>
        </p:nvSpPr>
        <p:spPr>
          <a:xfrm>
            <a:off x="1265108" y="1662200"/>
            <a:ext cx="1401900" cy="3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Voltage Regulator</a:t>
            </a:r>
            <a:endParaRPr sz="1200">
              <a:solidFill>
                <a:schemeClr val="dk1"/>
              </a:solidFill>
            </a:endParaRPr>
          </a:p>
        </p:txBody>
      </p:sp>
      <p:cxnSp>
        <p:nvCxnSpPr>
          <p:cNvPr id="267" name="Google Shape;267;p38"/>
          <p:cNvCxnSpPr>
            <a:stCxn id="263" idx="2"/>
          </p:cNvCxnSpPr>
          <p:nvPr/>
        </p:nvCxnSpPr>
        <p:spPr>
          <a:xfrm>
            <a:off x="3476575" y="2038699"/>
            <a:ext cx="175500" cy="551100"/>
          </a:xfrm>
          <a:prstGeom prst="straightConnector1">
            <a:avLst/>
          </a:prstGeom>
          <a:noFill/>
          <a:ln cap="flat" cmpd="sng" w="9525">
            <a:solidFill>
              <a:schemeClr val="accent6"/>
            </a:solidFill>
            <a:prstDash val="solid"/>
            <a:round/>
            <a:headEnd len="med" w="med" type="none"/>
            <a:tailEnd len="med" w="med" type="triangle"/>
          </a:ln>
        </p:spPr>
      </p:cxnSp>
      <p:cxnSp>
        <p:nvCxnSpPr>
          <p:cNvPr id="268" name="Google Shape;268;p38"/>
          <p:cNvCxnSpPr/>
          <p:nvPr/>
        </p:nvCxnSpPr>
        <p:spPr>
          <a:xfrm flipH="1" rot="10800000">
            <a:off x="1265088" y="3933085"/>
            <a:ext cx="729600" cy="43800"/>
          </a:xfrm>
          <a:prstGeom prst="straightConnector1">
            <a:avLst/>
          </a:prstGeom>
          <a:noFill/>
          <a:ln cap="flat" cmpd="sng" w="9525">
            <a:solidFill>
              <a:schemeClr val="accent6"/>
            </a:solidFill>
            <a:prstDash val="solid"/>
            <a:round/>
            <a:headEnd len="med" w="med" type="none"/>
            <a:tailEnd len="med" w="med" type="triangle"/>
          </a:ln>
        </p:spPr>
      </p:cxnSp>
      <p:cxnSp>
        <p:nvCxnSpPr>
          <p:cNvPr id="269" name="Google Shape;269;p38"/>
          <p:cNvCxnSpPr>
            <a:stCxn id="266" idx="2"/>
          </p:cNvCxnSpPr>
          <p:nvPr/>
        </p:nvCxnSpPr>
        <p:spPr>
          <a:xfrm>
            <a:off x="1966058" y="1990100"/>
            <a:ext cx="823800" cy="1384800"/>
          </a:xfrm>
          <a:prstGeom prst="straightConnector1">
            <a:avLst/>
          </a:prstGeom>
          <a:noFill/>
          <a:ln cap="flat" cmpd="sng" w="9525">
            <a:solidFill>
              <a:srgbClr val="FFFF00"/>
            </a:solidFill>
            <a:prstDash val="solid"/>
            <a:round/>
            <a:headEnd len="med" w="med" type="none"/>
            <a:tailEnd len="med" w="med" type="triangle"/>
          </a:ln>
        </p:spPr>
      </p:cxnSp>
      <p:cxnSp>
        <p:nvCxnSpPr>
          <p:cNvPr id="270" name="Google Shape;270;p38"/>
          <p:cNvCxnSpPr>
            <a:stCxn id="265" idx="1"/>
            <a:endCxn id="261" idx="2"/>
          </p:cNvCxnSpPr>
          <p:nvPr/>
        </p:nvCxnSpPr>
        <p:spPr>
          <a:xfrm rot="10800000">
            <a:off x="4297371" y="3284775"/>
            <a:ext cx="447600" cy="0"/>
          </a:xfrm>
          <a:prstGeom prst="straightConnector1">
            <a:avLst/>
          </a:prstGeom>
          <a:noFill/>
          <a:ln cap="flat" cmpd="sng" w="9525">
            <a:solidFill>
              <a:schemeClr val="accent6"/>
            </a:solidFill>
            <a:prstDash val="solid"/>
            <a:round/>
            <a:headEnd len="med" w="med" type="none"/>
            <a:tailEnd len="med" w="med" type="triangle"/>
          </a:ln>
        </p:spPr>
      </p:cxnSp>
      <p:pic>
        <p:nvPicPr>
          <p:cNvPr id="271" name="Google Shape;271;p38"/>
          <p:cNvPicPr preferRelativeResize="0"/>
          <p:nvPr/>
        </p:nvPicPr>
        <p:blipFill>
          <a:blip r:embed="rId4">
            <a:alphaModFix/>
          </a:blip>
          <a:stretch>
            <a:fillRect/>
          </a:stretch>
        </p:blipFill>
        <p:spPr>
          <a:xfrm>
            <a:off x="7983407" y="-1"/>
            <a:ext cx="1160595" cy="11524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9"/>
          <p:cNvSpPr txBox="1"/>
          <p:nvPr>
            <p:ph type="title"/>
          </p:nvPr>
        </p:nvSpPr>
        <p:spPr>
          <a:xfrm>
            <a:off x="801700" y="477222"/>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latin typeface="Cambria"/>
                <a:ea typeface="Cambria"/>
                <a:cs typeface="Cambria"/>
                <a:sym typeface="Cambria"/>
              </a:rPr>
              <a:t>Overall Activity Diagram</a:t>
            </a:r>
            <a:endParaRPr sz="3020">
              <a:latin typeface="Cambria"/>
              <a:ea typeface="Cambria"/>
              <a:cs typeface="Cambria"/>
              <a:sym typeface="Cambria"/>
            </a:endParaRPr>
          </a:p>
        </p:txBody>
      </p:sp>
      <p:pic>
        <p:nvPicPr>
          <p:cNvPr id="277" name="Google Shape;277;p39"/>
          <p:cNvPicPr preferRelativeResize="0"/>
          <p:nvPr/>
        </p:nvPicPr>
        <p:blipFill>
          <a:blip r:embed="rId3">
            <a:alphaModFix/>
          </a:blip>
          <a:stretch>
            <a:fillRect/>
          </a:stretch>
        </p:blipFill>
        <p:spPr>
          <a:xfrm>
            <a:off x="7983407" y="-1"/>
            <a:ext cx="1160595" cy="1152476"/>
          </a:xfrm>
          <a:prstGeom prst="rect">
            <a:avLst/>
          </a:prstGeom>
          <a:noFill/>
          <a:ln>
            <a:noFill/>
          </a:ln>
        </p:spPr>
      </p:pic>
      <p:pic>
        <p:nvPicPr>
          <p:cNvPr id="278" name="Google Shape;278;p39"/>
          <p:cNvPicPr preferRelativeResize="0"/>
          <p:nvPr/>
        </p:nvPicPr>
        <p:blipFill>
          <a:blip r:embed="rId4">
            <a:alphaModFix/>
          </a:blip>
          <a:stretch>
            <a:fillRect/>
          </a:stretch>
        </p:blipFill>
        <p:spPr>
          <a:xfrm>
            <a:off x="801710" y="1152475"/>
            <a:ext cx="4982988" cy="3820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0"/>
          <p:cNvSpPr txBox="1"/>
          <p:nvPr>
            <p:ph type="title"/>
          </p:nvPr>
        </p:nvSpPr>
        <p:spPr>
          <a:xfrm>
            <a:off x="311700" y="191537"/>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en" sz="3020">
                <a:latin typeface="Cambria"/>
                <a:ea typeface="Cambria"/>
                <a:cs typeface="Cambria"/>
                <a:sym typeface="Cambria"/>
              </a:rPr>
              <a:t>Emotion Recognition game activity diagram</a:t>
            </a:r>
            <a:endParaRPr sz="3020">
              <a:latin typeface="Cambria"/>
              <a:ea typeface="Cambria"/>
              <a:cs typeface="Cambria"/>
              <a:sym typeface="Cambria"/>
            </a:endParaRPr>
          </a:p>
        </p:txBody>
      </p:sp>
      <p:pic>
        <p:nvPicPr>
          <p:cNvPr id="284" name="Google Shape;284;p40"/>
          <p:cNvPicPr preferRelativeResize="0"/>
          <p:nvPr/>
        </p:nvPicPr>
        <p:blipFill>
          <a:blip r:embed="rId3">
            <a:alphaModFix/>
          </a:blip>
          <a:stretch>
            <a:fillRect/>
          </a:stretch>
        </p:blipFill>
        <p:spPr>
          <a:xfrm>
            <a:off x="631723" y="953508"/>
            <a:ext cx="2917863" cy="4074462"/>
          </a:xfrm>
          <a:prstGeom prst="rect">
            <a:avLst/>
          </a:prstGeom>
          <a:noFill/>
          <a:ln>
            <a:noFill/>
          </a:ln>
        </p:spPr>
      </p:pic>
      <p:sp>
        <p:nvSpPr>
          <p:cNvPr id="285" name="Google Shape;285;p40"/>
          <p:cNvSpPr txBox="1"/>
          <p:nvPr/>
        </p:nvSpPr>
        <p:spPr>
          <a:xfrm>
            <a:off x="5092524" y="771236"/>
            <a:ext cx="3042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chemeClr val="dk1"/>
                </a:solidFill>
              </a:rPr>
              <a:t>Emotional eye examples</a:t>
            </a:r>
            <a:endParaRPr sz="1800" u="sng">
              <a:solidFill>
                <a:schemeClr val="dk1"/>
              </a:solidFill>
            </a:endParaRPr>
          </a:p>
        </p:txBody>
      </p:sp>
      <p:sp>
        <p:nvSpPr>
          <p:cNvPr id="286" name="Google Shape;286;p40"/>
          <p:cNvSpPr txBox="1"/>
          <p:nvPr/>
        </p:nvSpPr>
        <p:spPr>
          <a:xfrm>
            <a:off x="3916447" y="2035050"/>
            <a:ext cx="104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Neutral</a:t>
            </a:r>
            <a:endParaRPr sz="1800">
              <a:solidFill>
                <a:schemeClr val="dk1"/>
              </a:solidFill>
            </a:endParaRPr>
          </a:p>
        </p:txBody>
      </p:sp>
      <p:sp>
        <p:nvSpPr>
          <p:cNvPr id="287" name="Google Shape;287;p40"/>
          <p:cNvSpPr txBox="1"/>
          <p:nvPr/>
        </p:nvSpPr>
        <p:spPr>
          <a:xfrm>
            <a:off x="3949057" y="3385038"/>
            <a:ext cx="14211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Happy</a:t>
            </a:r>
            <a:endParaRPr sz="1800">
              <a:solidFill>
                <a:schemeClr val="dk1"/>
              </a:solidFill>
            </a:endParaRPr>
          </a:p>
        </p:txBody>
      </p:sp>
      <p:sp>
        <p:nvSpPr>
          <p:cNvPr id="288" name="Google Shape;288;p40"/>
          <p:cNvSpPr txBox="1"/>
          <p:nvPr/>
        </p:nvSpPr>
        <p:spPr>
          <a:xfrm>
            <a:off x="3935793" y="4718800"/>
            <a:ext cx="1243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Sad</a:t>
            </a:r>
            <a:endParaRPr sz="1800">
              <a:solidFill>
                <a:schemeClr val="dk1"/>
              </a:solidFill>
            </a:endParaRPr>
          </a:p>
        </p:txBody>
      </p:sp>
      <p:sp>
        <p:nvSpPr>
          <p:cNvPr id="289" name="Google Shape;289;p40"/>
          <p:cNvSpPr txBox="1"/>
          <p:nvPr/>
        </p:nvSpPr>
        <p:spPr>
          <a:xfrm>
            <a:off x="5451043" y="2146925"/>
            <a:ext cx="17073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Nervous/afraid</a:t>
            </a:r>
            <a:endParaRPr sz="1800">
              <a:solidFill>
                <a:schemeClr val="dk1"/>
              </a:solidFill>
            </a:endParaRPr>
          </a:p>
        </p:txBody>
      </p:sp>
      <p:sp>
        <p:nvSpPr>
          <p:cNvPr id="290" name="Google Shape;290;p40"/>
          <p:cNvSpPr txBox="1"/>
          <p:nvPr/>
        </p:nvSpPr>
        <p:spPr>
          <a:xfrm>
            <a:off x="5534424" y="3385050"/>
            <a:ext cx="15942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Disappointed</a:t>
            </a:r>
            <a:endParaRPr sz="1800">
              <a:solidFill>
                <a:schemeClr val="dk1"/>
              </a:solidFill>
            </a:endParaRPr>
          </a:p>
        </p:txBody>
      </p:sp>
      <p:sp>
        <p:nvSpPr>
          <p:cNvPr id="291" name="Google Shape;291;p40"/>
          <p:cNvSpPr txBox="1"/>
          <p:nvPr/>
        </p:nvSpPr>
        <p:spPr>
          <a:xfrm>
            <a:off x="5769630" y="4718788"/>
            <a:ext cx="43197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Shocked</a:t>
            </a:r>
            <a:endParaRPr sz="1800">
              <a:solidFill>
                <a:schemeClr val="dk1"/>
              </a:solidFill>
            </a:endParaRPr>
          </a:p>
        </p:txBody>
      </p:sp>
      <p:sp>
        <p:nvSpPr>
          <p:cNvPr id="292" name="Google Shape;292;p40"/>
          <p:cNvSpPr txBox="1"/>
          <p:nvPr/>
        </p:nvSpPr>
        <p:spPr>
          <a:xfrm>
            <a:off x="7408237" y="2610713"/>
            <a:ext cx="10425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Angry</a:t>
            </a:r>
            <a:endParaRPr sz="1800">
              <a:solidFill>
                <a:schemeClr val="dk1"/>
              </a:solidFill>
            </a:endParaRPr>
          </a:p>
        </p:txBody>
      </p:sp>
      <p:pic>
        <p:nvPicPr>
          <p:cNvPr id="293" name="Google Shape;293;p40"/>
          <p:cNvPicPr preferRelativeResize="0"/>
          <p:nvPr/>
        </p:nvPicPr>
        <p:blipFill>
          <a:blip r:embed="rId4">
            <a:alphaModFix/>
          </a:blip>
          <a:stretch>
            <a:fillRect/>
          </a:stretch>
        </p:blipFill>
        <p:spPr>
          <a:xfrm>
            <a:off x="7983407" y="-1"/>
            <a:ext cx="1160595" cy="1152476"/>
          </a:xfrm>
          <a:prstGeom prst="rect">
            <a:avLst/>
          </a:prstGeom>
          <a:noFill/>
          <a:ln>
            <a:noFill/>
          </a:ln>
        </p:spPr>
      </p:pic>
      <p:pic>
        <p:nvPicPr>
          <p:cNvPr id="294" name="Google Shape;294;p40"/>
          <p:cNvPicPr preferRelativeResize="0"/>
          <p:nvPr/>
        </p:nvPicPr>
        <p:blipFill>
          <a:blip r:embed="rId5">
            <a:alphaModFix/>
          </a:blip>
          <a:stretch>
            <a:fillRect/>
          </a:stretch>
        </p:blipFill>
        <p:spPr>
          <a:xfrm>
            <a:off x="3886849" y="1217149"/>
            <a:ext cx="1243801" cy="932851"/>
          </a:xfrm>
          <a:prstGeom prst="rect">
            <a:avLst/>
          </a:prstGeom>
          <a:noFill/>
          <a:ln>
            <a:noFill/>
          </a:ln>
        </p:spPr>
      </p:pic>
      <p:pic>
        <p:nvPicPr>
          <p:cNvPr id="295" name="Google Shape;295;p40"/>
          <p:cNvPicPr preferRelativeResize="0"/>
          <p:nvPr/>
        </p:nvPicPr>
        <p:blipFill>
          <a:blip r:embed="rId6">
            <a:alphaModFix/>
          </a:blip>
          <a:stretch>
            <a:fillRect/>
          </a:stretch>
        </p:blipFill>
        <p:spPr>
          <a:xfrm>
            <a:off x="3815801" y="2562814"/>
            <a:ext cx="1243801" cy="932851"/>
          </a:xfrm>
          <a:prstGeom prst="rect">
            <a:avLst/>
          </a:prstGeom>
          <a:noFill/>
          <a:ln>
            <a:noFill/>
          </a:ln>
        </p:spPr>
      </p:pic>
      <p:pic>
        <p:nvPicPr>
          <p:cNvPr id="296" name="Google Shape;296;p40"/>
          <p:cNvPicPr preferRelativeResize="0"/>
          <p:nvPr/>
        </p:nvPicPr>
        <p:blipFill>
          <a:blip r:embed="rId7">
            <a:alphaModFix/>
          </a:blip>
          <a:stretch>
            <a:fillRect/>
          </a:stretch>
        </p:blipFill>
        <p:spPr>
          <a:xfrm>
            <a:off x="3671425" y="3767575"/>
            <a:ext cx="1421099" cy="1065824"/>
          </a:xfrm>
          <a:prstGeom prst="rect">
            <a:avLst/>
          </a:prstGeom>
          <a:noFill/>
          <a:ln>
            <a:noFill/>
          </a:ln>
        </p:spPr>
      </p:pic>
      <p:pic>
        <p:nvPicPr>
          <p:cNvPr id="297" name="Google Shape;297;p40"/>
          <p:cNvPicPr preferRelativeResize="0"/>
          <p:nvPr/>
        </p:nvPicPr>
        <p:blipFill>
          <a:blip r:embed="rId8">
            <a:alphaModFix/>
          </a:blip>
          <a:stretch>
            <a:fillRect/>
          </a:stretch>
        </p:blipFill>
        <p:spPr>
          <a:xfrm>
            <a:off x="5629675" y="1193647"/>
            <a:ext cx="1421099" cy="1065824"/>
          </a:xfrm>
          <a:prstGeom prst="rect">
            <a:avLst/>
          </a:prstGeom>
          <a:noFill/>
          <a:ln>
            <a:noFill/>
          </a:ln>
        </p:spPr>
      </p:pic>
      <p:pic>
        <p:nvPicPr>
          <p:cNvPr id="298" name="Google Shape;298;p40"/>
          <p:cNvPicPr preferRelativeResize="0"/>
          <p:nvPr/>
        </p:nvPicPr>
        <p:blipFill>
          <a:blip r:embed="rId9">
            <a:alphaModFix/>
          </a:blip>
          <a:stretch>
            <a:fillRect/>
          </a:stretch>
        </p:blipFill>
        <p:spPr>
          <a:xfrm>
            <a:off x="5682800" y="2580340"/>
            <a:ext cx="1243801" cy="932874"/>
          </a:xfrm>
          <a:prstGeom prst="rect">
            <a:avLst/>
          </a:prstGeom>
          <a:noFill/>
          <a:ln>
            <a:noFill/>
          </a:ln>
        </p:spPr>
      </p:pic>
      <p:pic>
        <p:nvPicPr>
          <p:cNvPr id="299" name="Google Shape;299;p40"/>
          <p:cNvPicPr preferRelativeResize="0"/>
          <p:nvPr/>
        </p:nvPicPr>
        <p:blipFill>
          <a:blip r:embed="rId10">
            <a:alphaModFix/>
          </a:blip>
          <a:stretch>
            <a:fillRect/>
          </a:stretch>
        </p:blipFill>
        <p:spPr>
          <a:xfrm>
            <a:off x="5629681" y="3834066"/>
            <a:ext cx="1243801" cy="932851"/>
          </a:xfrm>
          <a:prstGeom prst="rect">
            <a:avLst/>
          </a:prstGeom>
          <a:noFill/>
          <a:ln>
            <a:noFill/>
          </a:ln>
        </p:spPr>
      </p:pic>
      <p:pic>
        <p:nvPicPr>
          <p:cNvPr id="300" name="Google Shape;300;p40"/>
          <p:cNvPicPr preferRelativeResize="0"/>
          <p:nvPr/>
        </p:nvPicPr>
        <p:blipFill>
          <a:blip r:embed="rId11">
            <a:alphaModFix/>
          </a:blip>
          <a:stretch>
            <a:fillRect/>
          </a:stretch>
        </p:blipFill>
        <p:spPr>
          <a:xfrm>
            <a:off x="7218925" y="1597113"/>
            <a:ext cx="1421099" cy="1065824"/>
          </a:xfrm>
          <a:prstGeom prst="rect">
            <a:avLst/>
          </a:prstGeom>
          <a:noFill/>
          <a:ln>
            <a:noFill/>
          </a:ln>
        </p:spPr>
      </p:pic>
      <p:pic>
        <p:nvPicPr>
          <p:cNvPr id="301" name="Google Shape;301;p40"/>
          <p:cNvPicPr preferRelativeResize="0"/>
          <p:nvPr/>
        </p:nvPicPr>
        <p:blipFill>
          <a:blip r:embed="rId12">
            <a:alphaModFix/>
          </a:blip>
          <a:stretch>
            <a:fillRect/>
          </a:stretch>
        </p:blipFill>
        <p:spPr>
          <a:xfrm>
            <a:off x="7133000" y="3107574"/>
            <a:ext cx="1707300" cy="1280475"/>
          </a:xfrm>
          <a:prstGeom prst="rect">
            <a:avLst/>
          </a:prstGeom>
          <a:noFill/>
          <a:ln>
            <a:noFill/>
          </a:ln>
        </p:spPr>
      </p:pic>
      <p:sp>
        <p:nvSpPr>
          <p:cNvPr id="302" name="Google Shape;302;p40"/>
          <p:cNvSpPr txBox="1"/>
          <p:nvPr/>
        </p:nvSpPr>
        <p:spPr>
          <a:xfrm>
            <a:off x="7132371" y="4421100"/>
            <a:ext cx="15942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Confused</a:t>
            </a:r>
            <a:endParaRPr sz="1800">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1"/>
          <p:cNvSpPr txBox="1"/>
          <p:nvPr>
            <p:ph type="title"/>
          </p:nvPr>
        </p:nvSpPr>
        <p:spPr>
          <a:xfrm>
            <a:off x="1388500" y="6112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latin typeface="Cambria"/>
                <a:ea typeface="Cambria"/>
                <a:cs typeface="Cambria"/>
                <a:sym typeface="Cambria"/>
              </a:rPr>
              <a:t>Software Block Diagram</a:t>
            </a:r>
            <a:endParaRPr sz="3020">
              <a:latin typeface="Cambria"/>
              <a:ea typeface="Cambria"/>
              <a:cs typeface="Cambria"/>
              <a:sym typeface="Cambria"/>
            </a:endParaRPr>
          </a:p>
        </p:txBody>
      </p:sp>
      <p:pic>
        <p:nvPicPr>
          <p:cNvPr id="308" name="Google Shape;308;p41"/>
          <p:cNvPicPr preferRelativeResize="0"/>
          <p:nvPr/>
        </p:nvPicPr>
        <p:blipFill>
          <a:blip r:embed="rId3">
            <a:alphaModFix/>
          </a:blip>
          <a:stretch>
            <a:fillRect/>
          </a:stretch>
        </p:blipFill>
        <p:spPr>
          <a:xfrm>
            <a:off x="7983407" y="-1"/>
            <a:ext cx="1160595" cy="1152476"/>
          </a:xfrm>
          <a:prstGeom prst="rect">
            <a:avLst/>
          </a:prstGeom>
          <a:noFill/>
          <a:ln>
            <a:noFill/>
          </a:ln>
        </p:spPr>
      </p:pic>
      <p:pic>
        <p:nvPicPr>
          <p:cNvPr id="309" name="Google Shape;309;p41"/>
          <p:cNvPicPr preferRelativeResize="0"/>
          <p:nvPr/>
        </p:nvPicPr>
        <p:blipFill>
          <a:blip r:embed="rId4">
            <a:alphaModFix/>
          </a:blip>
          <a:stretch>
            <a:fillRect/>
          </a:stretch>
        </p:blipFill>
        <p:spPr>
          <a:xfrm>
            <a:off x="866104" y="1271956"/>
            <a:ext cx="4497166" cy="36547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5"/>
          <p:cNvPicPr preferRelativeResize="0"/>
          <p:nvPr/>
        </p:nvPicPr>
        <p:blipFill>
          <a:blip r:embed="rId3">
            <a:alphaModFix/>
          </a:blip>
          <a:stretch>
            <a:fillRect/>
          </a:stretch>
        </p:blipFill>
        <p:spPr>
          <a:xfrm>
            <a:off x="0" y="-3"/>
            <a:ext cx="9144001" cy="550377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2"/>
          <p:cNvSpPr txBox="1"/>
          <p:nvPr>
            <p:ph type="title"/>
          </p:nvPr>
        </p:nvSpPr>
        <p:spPr>
          <a:xfrm>
            <a:off x="75587"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latin typeface="Cambria"/>
                <a:ea typeface="Cambria"/>
                <a:cs typeface="Cambria"/>
                <a:sym typeface="Cambria"/>
              </a:rPr>
              <a:t>Software Comparison and Selection</a:t>
            </a:r>
            <a:endParaRPr sz="3020">
              <a:latin typeface="Cambria"/>
              <a:ea typeface="Cambria"/>
              <a:cs typeface="Cambria"/>
              <a:sym typeface="Cambria"/>
            </a:endParaRPr>
          </a:p>
        </p:txBody>
      </p:sp>
      <p:pic>
        <p:nvPicPr>
          <p:cNvPr id="315" name="Google Shape;315;p42"/>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graphicFrame>
        <p:nvGraphicFramePr>
          <p:cNvPr id="316" name="Google Shape;316;p42"/>
          <p:cNvGraphicFramePr/>
          <p:nvPr/>
        </p:nvGraphicFramePr>
        <p:xfrm>
          <a:off x="1440000" y="1047850"/>
          <a:ext cx="3000000" cy="3000000"/>
        </p:xfrm>
        <a:graphic>
          <a:graphicData uri="http://schemas.openxmlformats.org/drawingml/2006/table">
            <a:tbl>
              <a:tblPr>
                <a:noFill/>
                <a:tableStyleId>{406BCE7D-7835-4552-999C-9D0A1362AC96}</a:tableStyleId>
              </a:tblPr>
              <a:tblGrid>
                <a:gridCol w="1515250"/>
                <a:gridCol w="1515250"/>
                <a:gridCol w="1515250"/>
                <a:gridCol w="1515250"/>
              </a:tblGrid>
              <a:tr h="436950">
                <a:tc gridSpan="4">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Bluetooth App</a:t>
                      </a:r>
                      <a:endParaRPr>
                        <a:solidFill>
                          <a:schemeClr val="dk1"/>
                        </a:solidFill>
                        <a:latin typeface="Cambria"/>
                        <a:ea typeface="Cambria"/>
                        <a:cs typeface="Cambria"/>
                        <a:sym typeface="Cambria"/>
                      </a:endParaRPr>
                    </a:p>
                  </a:txBody>
                  <a:tcPr marT="91425" marB="91425" marR="91425" marL="91425"/>
                </a:tc>
                <a:tc hMerge="1"/>
                <a:tc hMerge="1"/>
                <a:tc hMerge="1"/>
              </a:tr>
              <a:tr h="43695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Part</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Cost</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Pros</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Cons</a:t>
                      </a:r>
                      <a:endParaRPr>
                        <a:solidFill>
                          <a:schemeClr val="dk1"/>
                        </a:solidFill>
                        <a:latin typeface="Cambria"/>
                        <a:ea typeface="Cambria"/>
                        <a:cs typeface="Cambria"/>
                        <a:sym typeface="Cambria"/>
                      </a:endParaRPr>
                    </a:p>
                  </a:txBody>
                  <a:tcPr marT="91425" marB="91425" marR="91425" marL="91425"/>
                </a:tc>
              </a:tr>
              <a:tr h="907550">
                <a:tc>
                  <a:txBody>
                    <a:bodyPr/>
                    <a:lstStyle/>
                    <a:p>
                      <a:pPr indent="0" lvl="0" marL="0" rtl="0" algn="ctr">
                        <a:lnSpc>
                          <a:spcPct val="115000"/>
                        </a:lnSpc>
                        <a:spcBef>
                          <a:spcPts val="0"/>
                        </a:spcBef>
                        <a:spcAft>
                          <a:spcPts val="0"/>
                        </a:spcAft>
                        <a:buNone/>
                      </a:pPr>
                      <a:r>
                        <a:rPr lang="en">
                          <a:solidFill>
                            <a:schemeClr val="dk2"/>
                          </a:solidFill>
                          <a:latin typeface="Cambria"/>
                          <a:ea typeface="Cambria"/>
                          <a:cs typeface="Cambria"/>
                          <a:sym typeface="Cambria"/>
                        </a:rPr>
                        <a:t>Arduino Blue</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lnSpc>
                          <a:spcPct val="115000"/>
                        </a:lnSpc>
                        <a:spcBef>
                          <a:spcPts val="0"/>
                        </a:spcBef>
                        <a:spcAft>
                          <a:spcPts val="0"/>
                        </a:spcAft>
                        <a:buNone/>
                      </a:pPr>
                      <a:r>
                        <a:rPr lang="en">
                          <a:solidFill>
                            <a:schemeClr val="dk2"/>
                          </a:solidFill>
                          <a:latin typeface="Cambria"/>
                          <a:ea typeface="Cambria"/>
                          <a:cs typeface="Cambria"/>
                          <a:sym typeface="Cambria"/>
                        </a:rPr>
                        <a:t>Free</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Pairs to DSD parts easily</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Limited config</a:t>
                      </a:r>
                      <a:endParaRPr>
                        <a:solidFill>
                          <a:schemeClr val="dk2"/>
                        </a:solidFill>
                        <a:latin typeface="Cambria"/>
                        <a:ea typeface="Cambria"/>
                        <a:cs typeface="Cambria"/>
                        <a:sym typeface="Cambria"/>
                      </a:endParaRPr>
                    </a:p>
                  </a:txBody>
                  <a:tcPr marT="91425" marB="91425" marR="91425" marL="91425">
                    <a:solidFill>
                      <a:schemeClr val="accent6"/>
                    </a:solidFill>
                  </a:tcPr>
                </a:tc>
              </a:tr>
              <a:tr h="90755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ArduCar</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Free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Widely compatible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Android Only</a:t>
                      </a:r>
                      <a:endParaRPr>
                        <a:solidFill>
                          <a:schemeClr val="dk1"/>
                        </a:solidFill>
                        <a:latin typeface="Cambria"/>
                        <a:ea typeface="Cambria"/>
                        <a:cs typeface="Cambria"/>
                        <a:sym typeface="Cambria"/>
                      </a:endParaRPr>
                    </a:p>
                  </a:txBody>
                  <a:tcPr marT="91425" marB="91425" marR="91425" marL="91425"/>
                </a:tc>
              </a:tr>
              <a:tr h="672225">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BLExAR</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$4</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Good Interface &amp; Tools</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Cost</a:t>
                      </a:r>
                      <a:endParaRPr>
                        <a:solidFill>
                          <a:schemeClr val="dk1"/>
                        </a:solidFill>
                        <a:latin typeface="Cambria"/>
                        <a:ea typeface="Cambria"/>
                        <a:cs typeface="Cambria"/>
                        <a:sym typeface="Cambria"/>
                      </a:endParaRPr>
                    </a:p>
                  </a:txBody>
                  <a:tcPr marT="91425" marB="91425" marR="91425" marL="91425"/>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latin typeface="Cambria"/>
                <a:ea typeface="Cambria"/>
                <a:cs typeface="Cambria"/>
                <a:sym typeface="Cambria"/>
              </a:rPr>
              <a:t>Software Comparison and Selection</a:t>
            </a:r>
            <a:endParaRPr sz="3020"/>
          </a:p>
        </p:txBody>
      </p:sp>
      <p:pic>
        <p:nvPicPr>
          <p:cNvPr id="322" name="Google Shape;322;p43"/>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graphicFrame>
        <p:nvGraphicFramePr>
          <p:cNvPr id="323" name="Google Shape;323;p43"/>
          <p:cNvGraphicFramePr/>
          <p:nvPr/>
        </p:nvGraphicFramePr>
        <p:xfrm>
          <a:off x="1440000" y="1047850"/>
          <a:ext cx="3000000" cy="3000000"/>
        </p:xfrm>
        <a:graphic>
          <a:graphicData uri="http://schemas.openxmlformats.org/drawingml/2006/table">
            <a:tbl>
              <a:tblPr>
                <a:noFill/>
                <a:tableStyleId>{406BCE7D-7835-4552-999C-9D0A1362AC96}</a:tableStyleId>
              </a:tblPr>
              <a:tblGrid>
                <a:gridCol w="2935450"/>
                <a:gridCol w="2935450"/>
              </a:tblGrid>
              <a:tr h="446650">
                <a:tc gridSpan="2">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Programming Language</a:t>
                      </a:r>
                      <a:endParaRPr>
                        <a:solidFill>
                          <a:schemeClr val="dk1"/>
                        </a:solidFill>
                        <a:latin typeface="Cambria"/>
                        <a:ea typeface="Cambria"/>
                        <a:cs typeface="Cambria"/>
                        <a:sym typeface="Cambria"/>
                      </a:endParaRPr>
                    </a:p>
                  </a:txBody>
                  <a:tcPr marT="91425" marB="91425" marR="91425" marL="91425"/>
                </a:tc>
                <a:tc hMerge="1"/>
              </a:tr>
              <a:tr h="44665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Language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Platforms Compatible</a:t>
                      </a:r>
                      <a:endParaRPr>
                        <a:solidFill>
                          <a:schemeClr val="dk1"/>
                        </a:solidFill>
                        <a:latin typeface="Cambria"/>
                        <a:ea typeface="Cambria"/>
                        <a:cs typeface="Cambria"/>
                        <a:sym typeface="Cambria"/>
                      </a:endParaRPr>
                    </a:p>
                  </a:txBody>
                  <a:tcPr marT="91425" marB="91425" marR="91425" marL="91425"/>
                </a:tc>
              </a:tr>
              <a:tr h="927700">
                <a:tc>
                  <a:txBody>
                    <a:bodyPr/>
                    <a:lstStyle/>
                    <a:p>
                      <a:pPr indent="0" lvl="0" marL="0" rtl="0" algn="ctr">
                        <a:lnSpc>
                          <a:spcPct val="115000"/>
                        </a:lnSpc>
                        <a:spcBef>
                          <a:spcPts val="0"/>
                        </a:spcBef>
                        <a:spcAft>
                          <a:spcPts val="0"/>
                        </a:spcAft>
                        <a:buNone/>
                      </a:pPr>
                      <a:r>
                        <a:rPr lang="en">
                          <a:solidFill>
                            <a:schemeClr val="dk2"/>
                          </a:solidFill>
                          <a:latin typeface="Cambria"/>
                          <a:ea typeface="Cambria"/>
                          <a:cs typeface="Cambria"/>
                          <a:sym typeface="Cambria"/>
                        </a:rPr>
                        <a:t>C++</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l">
                        <a:spcBef>
                          <a:spcPts val="0"/>
                        </a:spcBef>
                        <a:spcAft>
                          <a:spcPts val="0"/>
                        </a:spcAft>
                        <a:buNone/>
                      </a:pPr>
                      <a:r>
                        <a:rPr lang="en">
                          <a:latin typeface="Cambria"/>
                          <a:ea typeface="Cambria"/>
                          <a:cs typeface="Cambria"/>
                          <a:sym typeface="Cambria"/>
                        </a:rPr>
                        <a:t>Arduino IDE, ROS lib, Additional drivers</a:t>
                      </a:r>
                      <a:endParaRPr>
                        <a:latin typeface="Cambria"/>
                        <a:ea typeface="Cambria"/>
                        <a:cs typeface="Cambria"/>
                        <a:sym typeface="Cambria"/>
                      </a:endParaRPr>
                    </a:p>
                  </a:txBody>
                  <a:tcPr marT="91425" marB="91425" marR="91425" marL="91425">
                    <a:solidFill>
                      <a:schemeClr val="accent6"/>
                    </a:solidFill>
                  </a:tcPr>
                </a:tc>
              </a:tr>
              <a:tr h="927700">
                <a:tc>
                  <a:txBody>
                    <a:bodyPr/>
                    <a:lstStyle/>
                    <a:p>
                      <a:pPr indent="0" lvl="0" marL="0" rtl="0" algn="ctr">
                        <a:lnSpc>
                          <a:spcPct val="115000"/>
                        </a:lnSpc>
                        <a:spcBef>
                          <a:spcPts val="0"/>
                        </a:spcBef>
                        <a:spcAft>
                          <a:spcPts val="0"/>
                        </a:spcAft>
                        <a:buNone/>
                      </a:pPr>
                      <a:r>
                        <a:rPr lang="en">
                          <a:solidFill>
                            <a:schemeClr val="dk2"/>
                          </a:solidFill>
                          <a:latin typeface="Cambria"/>
                          <a:ea typeface="Cambria"/>
                          <a:cs typeface="Cambria"/>
                          <a:sym typeface="Cambria"/>
                        </a:rPr>
                        <a:t>Python</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l">
                        <a:spcBef>
                          <a:spcPts val="0"/>
                        </a:spcBef>
                        <a:spcAft>
                          <a:spcPts val="0"/>
                        </a:spcAft>
                        <a:buNone/>
                      </a:pPr>
                      <a:r>
                        <a:rPr lang="en">
                          <a:solidFill>
                            <a:schemeClr val="dk2"/>
                          </a:solidFill>
                          <a:latin typeface="Cambria"/>
                          <a:ea typeface="Cambria"/>
                          <a:cs typeface="Cambria"/>
                          <a:sym typeface="Cambria"/>
                        </a:rPr>
                        <a:t>ROS Lib</a:t>
                      </a:r>
                      <a:endParaRPr>
                        <a:solidFill>
                          <a:schemeClr val="dk2"/>
                        </a:solidFill>
                        <a:latin typeface="Cambria"/>
                        <a:ea typeface="Cambria"/>
                        <a:cs typeface="Cambria"/>
                        <a:sym typeface="Cambria"/>
                      </a:endParaRPr>
                    </a:p>
                  </a:txBody>
                  <a:tcPr marT="91425" marB="91425" marR="91425" marL="91425">
                    <a:solidFill>
                      <a:schemeClr val="accent6"/>
                    </a:solidFill>
                  </a:tcPr>
                </a:tc>
              </a:tr>
              <a:tr h="68715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C</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chemeClr val="dk1"/>
                          </a:solidFill>
                          <a:latin typeface="Cambria"/>
                          <a:ea typeface="Cambria"/>
                          <a:cs typeface="Cambria"/>
                          <a:sym typeface="Cambria"/>
                        </a:rPr>
                        <a:t>Arduino IDE</a:t>
                      </a:r>
                      <a:endParaRPr>
                        <a:solidFill>
                          <a:schemeClr val="dk1"/>
                        </a:solidFill>
                        <a:latin typeface="Cambria"/>
                        <a:ea typeface="Cambria"/>
                        <a:cs typeface="Cambria"/>
                        <a:sym typeface="Cambria"/>
                      </a:endParaRPr>
                    </a:p>
                  </a:txBody>
                  <a:tcPr marT="91425" marB="91425" marR="91425" marL="91425"/>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4"/>
          <p:cNvSpPr txBox="1"/>
          <p:nvPr>
            <p:ph type="title"/>
          </p:nvPr>
        </p:nvSpPr>
        <p:spPr>
          <a:xfrm>
            <a:off x="311700" y="39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ROS 2 Pose Integration</a:t>
            </a:r>
            <a:endParaRPr/>
          </a:p>
        </p:txBody>
      </p:sp>
      <p:pic>
        <p:nvPicPr>
          <p:cNvPr id="329" name="Google Shape;329;p44"/>
          <p:cNvPicPr preferRelativeResize="0"/>
          <p:nvPr/>
        </p:nvPicPr>
        <p:blipFill>
          <a:blip r:embed="rId3">
            <a:alphaModFix/>
          </a:blip>
          <a:stretch>
            <a:fillRect/>
          </a:stretch>
        </p:blipFill>
        <p:spPr>
          <a:xfrm>
            <a:off x="1555600" y="968175"/>
            <a:ext cx="4909824" cy="3613101"/>
          </a:xfrm>
          <a:prstGeom prst="rect">
            <a:avLst/>
          </a:prstGeom>
          <a:noFill/>
          <a:ln>
            <a:noFill/>
          </a:ln>
        </p:spPr>
      </p:pic>
      <p:pic>
        <p:nvPicPr>
          <p:cNvPr id="330" name="Google Shape;330;p44"/>
          <p:cNvPicPr preferRelativeResize="0"/>
          <p:nvPr/>
        </p:nvPicPr>
        <p:blipFill rotWithShape="1">
          <a:blip r:embed="rId4">
            <a:alphaModFix/>
          </a:blip>
          <a:srcRect b="0" l="0" r="3577" t="26702"/>
          <a:stretch/>
        </p:blipFill>
        <p:spPr>
          <a:xfrm>
            <a:off x="8008711" y="0"/>
            <a:ext cx="1135289" cy="115247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Bearmax’s Poses</a:t>
            </a:r>
            <a:endParaRPr/>
          </a:p>
        </p:txBody>
      </p:sp>
      <p:sp>
        <p:nvSpPr>
          <p:cNvPr id="336" name="Google Shape;336;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One of the key goals of Bearmax is the robot’s portrayal of the desired emotions. We came up with 8 poses to define the 8 emotions. </a:t>
            </a:r>
            <a:endParaRPr/>
          </a:p>
          <a:p>
            <a:pPr indent="0" lvl="0" marL="0" rtl="0" algn="l">
              <a:spcBef>
                <a:spcPts val="1200"/>
              </a:spcBef>
              <a:spcAft>
                <a:spcPts val="0"/>
              </a:spcAft>
              <a:buNone/>
            </a:pPr>
            <a:r>
              <a:rPr lang="en"/>
              <a:t>Each of the poses has a short description, as well as how the pose could be described to children.</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sz="1200"/>
              <a:t>Poses are created by assigning angles to the different joints of Bearmax. All of the angles shown are in radians.</a:t>
            </a:r>
            <a:endParaRPr/>
          </a:p>
        </p:txBody>
      </p:sp>
      <p:pic>
        <p:nvPicPr>
          <p:cNvPr id="337" name="Google Shape;337;p45"/>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6"/>
          <p:cNvSpPr txBox="1"/>
          <p:nvPr>
            <p:ph type="title"/>
          </p:nvPr>
        </p:nvSpPr>
        <p:spPr>
          <a:xfrm>
            <a:off x="311700" y="1511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Neutral Pose</a:t>
            </a:r>
            <a:endParaRPr/>
          </a:p>
        </p:txBody>
      </p:sp>
      <p:sp>
        <p:nvSpPr>
          <p:cNvPr id="343" name="Google Shape;343;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44" name="Google Shape;344;p46"/>
          <p:cNvPicPr preferRelativeResize="0"/>
          <p:nvPr/>
        </p:nvPicPr>
        <p:blipFill rotWithShape="1">
          <a:blip r:embed="rId3">
            <a:alphaModFix/>
          </a:blip>
          <a:srcRect b="0" l="16408" r="41215" t="0"/>
          <a:stretch/>
        </p:blipFill>
        <p:spPr>
          <a:xfrm>
            <a:off x="311700" y="1049650"/>
            <a:ext cx="3874823" cy="3344200"/>
          </a:xfrm>
          <a:prstGeom prst="rect">
            <a:avLst/>
          </a:prstGeom>
          <a:noFill/>
          <a:ln>
            <a:noFill/>
          </a:ln>
        </p:spPr>
      </p:pic>
      <p:pic>
        <p:nvPicPr>
          <p:cNvPr id="345" name="Google Shape;345;p46"/>
          <p:cNvPicPr preferRelativeResize="0"/>
          <p:nvPr/>
        </p:nvPicPr>
        <p:blipFill rotWithShape="1">
          <a:blip r:embed="rId4">
            <a:alphaModFix/>
          </a:blip>
          <a:srcRect b="0" l="0" r="3577" t="26702"/>
          <a:stretch/>
        </p:blipFill>
        <p:spPr>
          <a:xfrm>
            <a:off x="8008711" y="0"/>
            <a:ext cx="1135289" cy="1152473"/>
          </a:xfrm>
          <a:prstGeom prst="rect">
            <a:avLst/>
          </a:prstGeom>
          <a:noFill/>
          <a:ln>
            <a:noFill/>
          </a:ln>
        </p:spPr>
      </p:pic>
      <p:pic>
        <p:nvPicPr>
          <p:cNvPr id="346" name="Google Shape;346;p46"/>
          <p:cNvPicPr preferRelativeResize="0"/>
          <p:nvPr/>
        </p:nvPicPr>
        <p:blipFill>
          <a:blip r:embed="rId5">
            <a:alphaModFix/>
          </a:blip>
          <a:stretch>
            <a:fillRect/>
          </a:stretch>
        </p:blipFill>
        <p:spPr>
          <a:xfrm>
            <a:off x="4980912" y="389175"/>
            <a:ext cx="2233400" cy="4179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7"/>
          <p:cNvSpPr txBox="1"/>
          <p:nvPr>
            <p:ph type="title"/>
          </p:nvPr>
        </p:nvSpPr>
        <p:spPr>
          <a:xfrm>
            <a:off x="224600" y="58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Happy/Cheerful Pose</a:t>
            </a:r>
            <a:endParaRPr/>
          </a:p>
        </p:txBody>
      </p:sp>
      <p:pic>
        <p:nvPicPr>
          <p:cNvPr id="352" name="Google Shape;352;p47"/>
          <p:cNvPicPr preferRelativeResize="0"/>
          <p:nvPr/>
        </p:nvPicPr>
        <p:blipFill rotWithShape="1">
          <a:blip r:embed="rId3">
            <a:alphaModFix/>
          </a:blip>
          <a:srcRect b="0" l="32901" r="44650" t="0"/>
          <a:stretch/>
        </p:blipFill>
        <p:spPr>
          <a:xfrm>
            <a:off x="993300" y="986675"/>
            <a:ext cx="1945300" cy="3191750"/>
          </a:xfrm>
          <a:prstGeom prst="rect">
            <a:avLst/>
          </a:prstGeom>
          <a:noFill/>
          <a:ln>
            <a:noFill/>
          </a:ln>
        </p:spPr>
      </p:pic>
      <p:pic>
        <p:nvPicPr>
          <p:cNvPr id="353" name="Google Shape;353;p47"/>
          <p:cNvPicPr preferRelativeResize="0"/>
          <p:nvPr/>
        </p:nvPicPr>
        <p:blipFill rotWithShape="1">
          <a:blip r:embed="rId4">
            <a:alphaModFix/>
          </a:blip>
          <a:srcRect b="0" l="0" r="3577" t="26702"/>
          <a:stretch/>
        </p:blipFill>
        <p:spPr>
          <a:xfrm>
            <a:off x="8008711" y="0"/>
            <a:ext cx="1135289" cy="1152473"/>
          </a:xfrm>
          <a:prstGeom prst="rect">
            <a:avLst/>
          </a:prstGeom>
          <a:noFill/>
          <a:ln>
            <a:noFill/>
          </a:ln>
        </p:spPr>
      </p:pic>
      <p:pic>
        <p:nvPicPr>
          <p:cNvPr id="354" name="Google Shape;354;p47"/>
          <p:cNvPicPr preferRelativeResize="0"/>
          <p:nvPr/>
        </p:nvPicPr>
        <p:blipFill>
          <a:blip r:embed="rId5">
            <a:alphaModFix/>
          </a:blip>
          <a:stretch>
            <a:fillRect/>
          </a:stretch>
        </p:blipFill>
        <p:spPr>
          <a:xfrm>
            <a:off x="4572000" y="838400"/>
            <a:ext cx="2665875" cy="36240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8"/>
          <p:cNvSpPr txBox="1"/>
          <p:nvPr>
            <p:ph type="title"/>
          </p:nvPr>
        </p:nvSpPr>
        <p:spPr>
          <a:xfrm>
            <a:off x="311700" y="1529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Sad/Crying Pose</a:t>
            </a:r>
            <a:endParaRPr/>
          </a:p>
        </p:txBody>
      </p:sp>
      <p:sp>
        <p:nvSpPr>
          <p:cNvPr id="360" name="Google Shape;360;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61" name="Google Shape;361;p48"/>
          <p:cNvPicPr preferRelativeResize="0"/>
          <p:nvPr/>
        </p:nvPicPr>
        <p:blipFill rotWithShape="1">
          <a:blip r:embed="rId3">
            <a:alphaModFix/>
          </a:blip>
          <a:srcRect b="0" l="29898" r="44935" t="0"/>
          <a:stretch/>
        </p:blipFill>
        <p:spPr>
          <a:xfrm>
            <a:off x="2183276" y="832625"/>
            <a:ext cx="2301300" cy="3736249"/>
          </a:xfrm>
          <a:prstGeom prst="rect">
            <a:avLst/>
          </a:prstGeom>
          <a:noFill/>
          <a:ln>
            <a:noFill/>
          </a:ln>
        </p:spPr>
      </p:pic>
      <p:pic>
        <p:nvPicPr>
          <p:cNvPr id="362" name="Google Shape;362;p48"/>
          <p:cNvPicPr preferRelativeResize="0"/>
          <p:nvPr/>
        </p:nvPicPr>
        <p:blipFill rotWithShape="1">
          <a:blip r:embed="rId4">
            <a:alphaModFix/>
          </a:blip>
          <a:srcRect b="0" l="0" r="3577" t="26702"/>
          <a:stretch/>
        </p:blipFill>
        <p:spPr>
          <a:xfrm>
            <a:off x="8008711" y="0"/>
            <a:ext cx="1135289" cy="1152473"/>
          </a:xfrm>
          <a:prstGeom prst="rect">
            <a:avLst/>
          </a:prstGeom>
          <a:noFill/>
          <a:ln>
            <a:noFill/>
          </a:ln>
        </p:spPr>
      </p:pic>
      <p:pic>
        <p:nvPicPr>
          <p:cNvPr id="363" name="Google Shape;363;p48"/>
          <p:cNvPicPr preferRelativeResize="0"/>
          <p:nvPr/>
        </p:nvPicPr>
        <p:blipFill>
          <a:blip r:embed="rId5">
            <a:alphaModFix/>
          </a:blip>
          <a:stretch>
            <a:fillRect/>
          </a:stretch>
        </p:blipFill>
        <p:spPr>
          <a:xfrm>
            <a:off x="4908172" y="711712"/>
            <a:ext cx="2478576" cy="397807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9"/>
          <p:cNvSpPr txBox="1"/>
          <p:nvPr>
            <p:ph type="title"/>
          </p:nvPr>
        </p:nvSpPr>
        <p:spPr>
          <a:xfrm>
            <a:off x="251400" y="307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Angry/Mad Pose</a:t>
            </a:r>
            <a:endParaRPr/>
          </a:p>
        </p:txBody>
      </p:sp>
      <p:pic>
        <p:nvPicPr>
          <p:cNvPr id="369" name="Google Shape;369;p49"/>
          <p:cNvPicPr preferRelativeResize="0"/>
          <p:nvPr/>
        </p:nvPicPr>
        <p:blipFill rotWithShape="1">
          <a:blip r:embed="rId3">
            <a:alphaModFix/>
          </a:blip>
          <a:srcRect b="0" l="30221" r="43534" t="0"/>
          <a:stretch/>
        </p:blipFill>
        <p:spPr>
          <a:xfrm>
            <a:off x="2566825" y="979550"/>
            <a:ext cx="2399650" cy="3184400"/>
          </a:xfrm>
          <a:prstGeom prst="rect">
            <a:avLst/>
          </a:prstGeom>
          <a:noFill/>
          <a:ln>
            <a:noFill/>
          </a:ln>
        </p:spPr>
      </p:pic>
      <p:pic>
        <p:nvPicPr>
          <p:cNvPr id="370" name="Google Shape;370;p49"/>
          <p:cNvPicPr preferRelativeResize="0"/>
          <p:nvPr/>
        </p:nvPicPr>
        <p:blipFill rotWithShape="1">
          <a:blip r:embed="rId4">
            <a:alphaModFix/>
          </a:blip>
          <a:srcRect b="0" l="0" r="3577" t="26702"/>
          <a:stretch/>
        </p:blipFill>
        <p:spPr>
          <a:xfrm>
            <a:off x="8008711" y="0"/>
            <a:ext cx="1135289" cy="1152473"/>
          </a:xfrm>
          <a:prstGeom prst="rect">
            <a:avLst/>
          </a:prstGeom>
          <a:noFill/>
          <a:ln>
            <a:noFill/>
          </a:ln>
        </p:spPr>
      </p:pic>
      <p:pic>
        <p:nvPicPr>
          <p:cNvPr id="371" name="Google Shape;371;p49"/>
          <p:cNvPicPr preferRelativeResize="0"/>
          <p:nvPr/>
        </p:nvPicPr>
        <p:blipFill>
          <a:blip r:embed="rId5">
            <a:alphaModFix/>
          </a:blip>
          <a:stretch>
            <a:fillRect/>
          </a:stretch>
        </p:blipFill>
        <p:spPr>
          <a:xfrm>
            <a:off x="5340175" y="1024625"/>
            <a:ext cx="2207603" cy="35927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0"/>
          <p:cNvSpPr txBox="1"/>
          <p:nvPr>
            <p:ph type="title"/>
          </p:nvPr>
        </p:nvSpPr>
        <p:spPr>
          <a:xfrm>
            <a:off x="156625" y="203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Confused/Perplexed Pose</a:t>
            </a:r>
            <a:endParaRPr/>
          </a:p>
        </p:txBody>
      </p:sp>
      <p:pic>
        <p:nvPicPr>
          <p:cNvPr id="377" name="Google Shape;377;p50"/>
          <p:cNvPicPr preferRelativeResize="0"/>
          <p:nvPr/>
        </p:nvPicPr>
        <p:blipFill rotWithShape="1">
          <a:blip r:embed="rId3">
            <a:alphaModFix/>
          </a:blip>
          <a:srcRect b="0" l="30581" r="45388" t="0"/>
          <a:stretch/>
        </p:blipFill>
        <p:spPr>
          <a:xfrm>
            <a:off x="2281647" y="899275"/>
            <a:ext cx="2163601" cy="3344951"/>
          </a:xfrm>
          <a:prstGeom prst="rect">
            <a:avLst/>
          </a:prstGeom>
          <a:noFill/>
          <a:ln>
            <a:noFill/>
          </a:ln>
        </p:spPr>
      </p:pic>
      <p:pic>
        <p:nvPicPr>
          <p:cNvPr id="378" name="Google Shape;378;p50"/>
          <p:cNvPicPr preferRelativeResize="0"/>
          <p:nvPr/>
        </p:nvPicPr>
        <p:blipFill rotWithShape="1">
          <a:blip r:embed="rId4">
            <a:alphaModFix/>
          </a:blip>
          <a:srcRect b="0" l="0" r="3577" t="26702"/>
          <a:stretch/>
        </p:blipFill>
        <p:spPr>
          <a:xfrm>
            <a:off x="8008711" y="0"/>
            <a:ext cx="1135289" cy="1152473"/>
          </a:xfrm>
          <a:prstGeom prst="rect">
            <a:avLst/>
          </a:prstGeom>
          <a:noFill/>
          <a:ln>
            <a:noFill/>
          </a:ln>
        </p:spPr>
      </p:pic>
      <p:pic>
        <p:nvPicPr>
          <p:cNvPr id="379" name="Google Shape;379;p50"/>
          <p:cNvPicPr preferRelativeResize="0"/>
          <p:nvPr/>
        </p:nvPicPr>
        <p:blipFill>
          <a:blip r:embed="rId5">
            <a:alphaModFix/>
          </a:blip>
          <a:stretch>
            <a:fillRect/>
          </a:stretch>
        </p:blipFill>
        <p:spPr>
          <a:xfrm>
            <a:off x="4755000" y="899275"/>
            <a:ext cx="2440476" cy="3344950"/>
          </a:xfrm>
          <a:prstGeom prst="rect">
            <a:avLst/>
          </a:prstGeom>
          <a:noFill/>
          <a:ln>
            <a:noFill/>
          </a:ln>
        </p:spPr>
      </p:pic>
      <p:sp>
        <p:nvSpPr>
          <p:cNvPr id="380" name="Google Shape;380;p50"/>
          <p:cNvSpPr txBox="1"/>
          <p:nvPr/>
        </p:nvSpPr>
        <p:spPr>
          <a:xfrm>
            <a:off x="5841750" y="4244225"/>
            <a:ext cx="19668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rPr>
              <a:t>Bearmax is left handed</a:t>
            </a:r>
            <a:endParaRPr sz="900">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Shocked/Surprised Pose</a:t>
            </a:r>
            <a:endParaRPr/>
          </a:p>
        </p:txBody>
      </p:sp>
      <p:pic>
        <p:nvPicPr>
          <p:cNvPr id="386" name="Google Shape;386;p51"/>
          <p:cNvPicPr preferRelativeResize="0"/>
          <p:nvPr/>
        </p:nvPicPr>
        <p:blipFill rotWithShape="1">
          <a:blip r:embed="rId3">
            <a:alphaModFix/>
          </a:blip>
          <a:srcRect b="0" l="31709" r="44702" t="0"/>
          <a:stretch/>
        </p:blipFill>
        <p:spPr>
          <a:xfrm>
            <a:off x="2222601" y="1152475"/>
            <a:ext cx="2084948" cy="3044625"/>
          </a:xfrm>
          <a:prstGeom prst="rect">
            <a:avLst/>
          </a:prstGeom>
          <a:noFill/>
          <a:ln>
            <a:noFill/>
          </a:ln>
        </p:spPr>
      </p:pic>
      <p:pic>
        <p:nvPicPr>
          <p:cNvPr id="387" name="Google Shape;387;p51"/>
          <p:cNvPicPr preferRelativeResize="0"/>
          <p:nvPr/>
        </p:nvPicPr>
        <p:blipFill rotWithShape="1">
          <a:blip r:embed="rId4">
            <a:alphaModFix/>
          </a:blip>
          <a:srcRect b="0" l="0" r="3577" t="26702"/>
          <a:stretch/>
        </p:blipFill>
        <p:spPr>
          <a:xfrm>
            <a:off x="8008711" y="0"/>
            <a:ext cx="1135289" cy="1152473"/>
          </a:xfrm>
          <a:prstGeom prst="rect">
            <a:avLst/>
          </a:prstGeom>
          <a:noFill/>
          <a:ln>
            <a:noFill/>
          </a:ln>
        </p:spPr>
      </p:pic>
      <p:pic>
        <p:nvPicPr>
          <p:cNvPr id="388" name="Google Shape;388;p51"/>
          <p:cNvPicPr preferRelativeResize="0"/>
          <p:nvPr/>
        </p:nvPicPr>
        <p:blipFill>
          <a:blip r:embed="rId5">
            <a:alphaModFix/>
          </a:blip>
          <a:stretch>
            <a:fillRect/>
          </a:stretch>
        </p:blipFill>
        <p:spPr>
          <a:xfrm>
            <a:off x="4961525" y="1029875"/>
            <a:ext cx="1815798" cy="3289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Bearmax?</a:t>
            </a:r>
            <a:endParaRPr/>
          </a:p>
        </p:txBody>
      </p:sp>
      <p:sp>
        <p:nvSpPr>
          <p:cNvPr id="84" name="Google Shape;84;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Bearmax is a social emotional learning robot designed to be able to detect, analyze, and perform emotions for the purpose of therapy for children on the autism spectrum. The main avenue to achieve this will be through the “emotion game”. Where Bearmax copies a target emotion from the child.</a:t>
            </a:r>
            <a:endParaRPr/>
          </a:p>
          <a:p>
            <a:pPr indent="0" lvl="0" marL="0" rtl="0" algn="l">
              <a:spcBef>
                <a:spcPts val="1200"/>
              </a:spcBef>
              <a:spcAft>
                <a:spcPts val="0"/>
              </a:spcAft>
              <a:buNone/>
            </a:pPr>
            <a:r>
              <a:rPr lang="en"/>
              <a:t>Bearmax is to be capable of performing 8 emotions</a:t>
            </a:r>
            <a:endParaRPr/>
          </a:p>
          <a:p>
            <a:pPr indent="0" lvl="0" marL="0" rtl="0" algn="l">
              <a:spcBef>
                <a:spcPts val="1200"/>
              </a:spcBef>
              <a:spcAft>
                <a:spcPts val="1200"/>
              </a:spcAft>
              <a:buNone/>
            </a:pPr>
            <a:r>
              <a:rPr lang="en"/>
              <a:t>Happy, sad, angry, confused, shocked, worried, scared, and disappointed</a:t>
            </a:r>
            <a:endParaRPr/>
          </a:p>
        </p:txBody>
      </p:sp>
      <p:pic>
        <p:nvPicPr>
          <p:cNvPr id="85" name="Google Shape;85;p16"/>
          <p:cNvPicPr preferRelativeResize="0"/>
          <p:nvPr/>
        </p:nvPicPr>
        <p:blipFill>
          <a:blip r:embed="rId3">
            <a:alphaModFix/>
          </a:blip>
          <a:stretch>
            <a:fillRect/>
          </a:stretch>
        </p:blipFill>
        <p:spPr>
          <a:xfrm>
            <a:off x="8059450" y="0"/>
            <a:ext cx="1084550" cy="9663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Worried/Concerned Pose</a:t>
            </a:r>
            <a:endParaRPr/>
          </a:p>
        </p:txBody>
      </p:sp>
      <p:pic>
        <p:nvPicPr>
          <p:cNvPr id="394" name="Google Shape;394;p52"/>
          <p:cNvPicPr preferRelativeResize="0"/>
          <p:nvPr/>
        </p:nvPicPr>
        <p:blipFill rotWithShape="1">
          <a:blip r:embed="rId3">
            <a:alphaModFix/>
          </a:blip>
          <a:srcRect b="0" l="35463" r="44885" t="0"/>
          <a:stretch/>
        </p:blipFill>
        <p:spPr>
          <a:xfrm>
            <a:off x="2206676" y="1152475"/>
            <a:ext cx="1736998" cy="3327900"/>
          </a:xfrm>
          <a:prstGeom prst="rect">
            <a:avLst/>
          </a:prstGeom>
          <a:noFill/>
          <a:ln>
            <a:noFill/>
          </a:ln>
        </p:spPr>
      </p:pic>
      <p:pic>
        <p:nvPicPr>
          <p:cNvPr id="395" name="Google Shape;395;p52"/>
          <p:cNvPicPr preferRelativeResize="0"/>
          <p:nvPr/>
        </p:nvPicPr>
        <p:blipFill rotWithShape="1">
          <a:blip r:embed="rId4">
            <a:alphaModFix/>
          </a:blip>
          <a:srcRect b="0" l="0" r="3577" t="26702"/>
          <a:stretch/>
        </p:blipFill>
        <p:spPr>
          <a:xfrm>
            <a:off x="8008711" y="0"/>
            <a:ext cx="1135289" cy="1152473"/>
          </a:xfrm>
          <a:prstGeom prst="rect">
            <a:avLst/>
          </a:prstGeom>
          <a:noFill/>
          <a:ln>
            <a:noFill/>
          </a:ln>
        </p:spPr>
      </p:pic>
      <p:pic>
        <p:nvPicPr>
          <p:cNvPr id="396" name="Google Shape;396;p52"/>
          <p:cNvPicPr preferRelativeResize="0"/>
          <p:nvPr/>
        </p:nvPicPr>
        <p:blipFill>
          <a:blip r:embed="rId5">
            <a:alphaModFix/>
          </a:blip>
          <a:stretch>
            <a:fillRect/>
          </a:stretch>
        </p:blipFill>
        <p:spPr>
          <a:xfrm>
            <a:off x="4502825" y="1061524"/>
            <a:ext cx="2706750" cy="35097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Scared/Shy Pose</a:t>
            </a:r>
            <a:endParaRPr/>
          </a:p>
        </p:txBody>
      </p:sp>
      <p:pic>
        <p:nvPicPr>
          <p:cNvPr id="402" name="Google Shape;402;p53"/>
          <p:cNvPicPr preferRelativeResize="0"/>
          <p:nvPr/>
        </p:nvPicPr>
        <p:blipFill rotWithShape="1">
          <a:blip r:embed="rId3">
            <a:alphaModFix/>
          </a:blip>
          <a:srcRect b="0" l="32169" r="46357" t="0"/>
          <a:stretch/>
        </p:blipFill>
        <p:spPr>
          <a:xfrm>
            <a:off x="1740750" y="970900"/>
            <a:ext cx="1898077" cy="3301600"/>
          </a:xfrm>
          <a:prstGeom prst="rect">
            <a:avLst/>
          </a:prstGeom>
          <a:noFill/>
          <a:ln>
            <a:noFill/>
          </a:ln>
        </p:spPr>
      </p:pic>
      <p:pic>
        <p:nvPicPr>
          <p:cNvPr id="403" name="Google Shape;403;p53"/>
          <p:cNvPicPr preferRelativeResize="0"/>
          <p:nvPr/>
        </p:nvPicPr>
        <p:blipFill rotWithShape="1">
          <a:blip r:embed="rId4">
            <a:alphaModFix/>
          </a:blip>
          <a:srcRect b="0" l="0" r="3577" t="26702"/>
          <a:stretch/>
        </p:blipFill>
        <p:spPr>
          <a:xfrm>
            <a:off x="8008711" y="0"/>
            <a:ext cx="1135289" cy="1152473"/>
          </a:xfrm>
          <a:prstGeom prst="rect">
            <a:avLst/>
          </a:prstGeom>
          <a:noFill/>
          <a:ln>
            <a:noFill/>
          </a:ln>
        </p:spPr>
      </p:pic>
      <p:pic>
        <p:nvPicPr>
          <p:cNvPr id="404" name="Google Shape;404;p53"/>
          <p:cNvPicPr preferRelativeResize="0"/>
          <p:nvPr/>
        </p:nvPicPr>
        <p:blipFill>
          <a:blip r:embed="rId5">
            <a:alphaModFix/>
          </a:blip>
          <a:stretch>
            <a:fillRect/>
          </a:stretch>
        </p:blipFill>
        <p:spPr>
          <a:xfrm>
            <a:off x="4292800" y="1017725"/>
            <a:ext cx="2105400" cy="3301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Annoyed/Disappointed Pose</a:t>
            </a:r>
            <a:endParaRPr/>
          </a:p>
        </p:txBody>
      </p:sp>
      <p:pic>
        <p:nvPicPr>
          <p:cNvPr id="410" name="Google Shape;410;p54"/>
          <p:cNvPicPr preferRelativeResize="0"/>
          <p:nvPr/>
        </p:nvPicPr>
        <p:blipFill rotWithShape="1">
          <a:blip r:embed="rId3">
            <a:alphaModFix/>
          </a:blip>
          <a:srcRect b="0" l="33515" r="44232" t="0"/>
          <a:stretch/>
        </p:blipFill>
        <p:spPr>
          <a:xfrm>
            <a:off x="1917751" y="1152475"/>
            <a:ext cx="1966927" cy="3129874"/>
          </a:xfrm>
          <a:prstGeom prst="rect">
            <a:avLst/>
          </a:prstGeom>
          <a:noFill/>
          <a:ln>
            <a:noFill/>
          </a:ln>
        </p:spPr>
      </p:pic>
      <p:pic>
        <p:nvPicPr>
          <p:cNvPr id="411" name="Google Shape;411;p54"/>
          <p:cNvPicPr preferRelativeResize="0"/>
          <p:nvPr/>
        </p:nvPicPr>
        <p:blipFill rotWithShape="1">
          <a:blip r:embed="rId4">
            <a:alphaModFix/>
          </a:blip>
          <a:srcRect b="0" l="0" r="3577" t="26702"/>
          <a:stretch/>
        </p:blipFill>
        <p:spPr>
          <a:xfrm>
            <a:off x="8008711" y="0"/>
            <a:ext cx="1135289" cy="1152473"/>
          </a:xfrm>
          <a:prstGeom prst="rect">
            <a:avLst/>
          </a:prstGeom>
          <a:noFill/>
          <a:ln>
            <a:noFill/>
          </a:ln>
        </p:spPr>
      </p:pic>
      <p:pic>
        <p:nvPicPr>
          <p:cNvPr id="412" name="Google Shape;412;p54"/>
          <p:cNvPicPr preferRelativeResize="0"/>
          <p:nvPr/>
        </p:nvPicPr>
        <p:blipFill>
          <a:blip r:embed="rId5">
            <a:alphaModFix/>
          </a:blip>
          <a:stretch>
            <a:fillRect/>
          </a:stretch>
        </p:blipFill>
        <p:spPr>
          <a:xfrm>
            <a:off x="4440275" y="1091450"/>
            <a:ext cx="2259226" cy="33243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Linux Software</a:t>
            </a:r>
            <a:endParaRPr>
              <a:latin typeface="Cambria"/>
              <a:ea typeface="Cambria"/>
              <a:cs typeface="Cambria"/>
              <a:sym typeface="Cambria"/>
            </a:endParaRPr>
          </a:p>
        </p:txBody>
      </p:sp>
      <p:pic>
        <p:nvPicPr>
          <p:cNvPr id="418" name="Google Shape;418;p55"/>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pic>
        <p:nvPicPr>
          <p:cNvPr id="419" name="Google Shape;419;p55"/>
          <p:cNvPicPr preferRelativeResize="0"/>
          <p:nvPr/>
        </p:nvPicPr>
        <p:blipFill>
          <a:blip r:embed="rId4">
            <a:alphaModFix/>
          </a:blip>
          <a:stretch>
            <a:fillRect/>
          </a:stretch>
        </p:blipFill>
        <p:spPr>
          <a:xfrm>
            <a:off x="794500" y="1152494"/>
            <a:ext cx="3451402" cy="1941419"/>
          </a:xfrm>
          <a:prstGeom prst="rect">
            <a:avLst/>
          </a:prstGeom>
          <a:noFill/>
          <a:ln>
            <a:noFill/>
          </a:ln>
        </p:spPr>
      </p:pic>
      <p:pic>
        <p:nvPicPr>
          <p:cNvPr id="420" name="Google Shape;420;p55"/>
          <p:cNvPicPr preferRelativeResize="0"/>
          <p:nvPr/>
        </p:nvPicPr>
        <p:blipFill>
          <a:blip r:embed="rId5">
            <a:alphaModFix/>
          </a:blip>
          <a:stretch>
            <a:fillRect/>
          </a:stretch>
        </p:blipFill>
        <p:spPr>
          <a:xfrm>
            <a:off x="5355730" y="1546638"/>
            <a:ext cx="3224725" cy="1153100"/>
          </a:xfrm>
          <a:prstGeom prst="rect">
            <a:avLst/>
          </a:prstGeom>
          <a:noFill/>
          <a:ln>
            <a:noFill/>
          </a:ln>
        </p:spPr>
      </p:pic>
      <p:pic>
        <p:nvPicPr>
          <p:cNvPr id="421" name="Google Shape;421;p55"/>
          <p:cNvPicPr preferRelativeResize="0"/>
          <p:nvPr/>
        </p:nvPicPr>
        <p:blipFill>
          <a:blip r:embed="rId6">
            <a:alphaModFix/>
          </a:blip>
          <a:stretch>
            <a:fillRect/>
          </a:stretch>
        </p:blipFill>
        <p:spPr>
          <a:xfrm>
            <a:off x="960550" y="2988300"/>
            <a:ext cx="3865399" cy="19512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CS Team Integration Goals</a:t>
            </a:r>
            <a:endParaRPr>
              <a:latin typeface="Cambria"/>
              <a:ea typeface="Cambria"/>
              <a:cs typeface="Cambria"/>
              <a:sym typeface="Cambria"/>
            </a:endParaRPr>
          </a:p>
        </p:txBody>
      </p:sp>
      <p:sp>
        <p:nvSpPr>
          <p:cNvPr id="427" name="Google Shape;427;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Display Screen</a:t>
            </a:r>
            <a:endParaRPr/>
          </a:p>
          <a:p>
            <a:pPr indent="-317500" lvl="1" marL="914400" rtl="0" algn="l">
              <a:spcBef>
                <a:spcPts val="0"/>
              </a:spcBef>
              <a:spcAft>
                <a:spcPts val="0"/>
              </a:spcAft>
              <a:buSzPts val="1400"/>
              <a:buChar char="○"/>
            </a:pPr>
            <a:r>
              <a:rPr lang="en"/>
              <a:t>Remediary Video implemented</a:t>
            </a:r>
            <a:endParaRPr/>
          </a:p>
          <a:p>
            <a:pPr indent="-342900" lvl="0" marL="457200" rtl="0" algn="l">
              <a:spcBef>
                <a:spcPts val="0"/>
              </a:spcBef>
              <a:spcAft>
                <a:spcPts val="0"/>
              </a:spcAft>
              <a:buSzPts val="1800"/>
              <a:buChar char="●"/>
            </a:pPr>
            <a:r>
              <a:rPr lang="en"/>
              <a:t>Socket connection</a:t>
            </a:r>
            <a:endParaRPr/>
          </a:p>
          <a:p>
            <a:pPr indent="-317500" lvl="1" marL="914400" rtl="0" algn="l">
              <a:spcBef>
                <a:spcPts val="0"/>
              </a:spcBef>
              <a:spcAft>
                <a:spcPts val="0"/>
              </a:spcAft>
              <a:buSzPts val="1400"/>
              <a:buChar char="○"/>
            </a:pPr>
            <a:r>
              <a:rPr lang="en"/>
              <a:t>Sends information &amp; commands to and from the robot</a:t>
            </a:r>
            <a:endParaRPr/>
          </a:p>
          <a:p>
            <a:pPr indent="-317500" lvl="2" marL="1371600" rtl="0" algn="l">
              <a:spcBef>
                <a:spcPts val="0"/>
              </a:spcBef>
              <a:spcAft>
                <a:spcPts val="0"/>
              </a:spcAft>
              <a:buSzPts val="1400"/>
              <a:buChar char="■"/>
            </a:pPr>
            <a:r>
              <a:rPr lang="en"/>
              <a:t>Can send Pose commands through Website</a:t>
            </a:r>
            <a:endParaRPr/>
          </a:p>
          <a:p>
            <a:pPr indent="-342900" lvl="0" marL="457200" rtl="0" algn="l">
              <a:spcBef>
                <a:spcPts val="0"/>
              </a:spcBef>
              <a:spcAft>
                <a:spcPts val="0"/>
              </a:spcAft>
              <a:buSzPts val="1800"/>
              <a:buChar char="●"/>
            </a:pPr>
            <a:r>
              <a:rPr lang="en"/>
              <a:t>Emotion Game</a:t>
            </a:r>
            <a:endParaRPr/>
          </a:p>
          <a:p>
            <a:pPr indent="-317500" lvl="1" marL="914400" rtl="0" algn="l">
              <a:spcBef>
                <a:spcPts val="0"/>
              </a:spcBef>
              <a:spcAft>
                <a:spcPts val="0"/>
              </a:spcAft>
              <a:buSzPts val="1400"/>
              <a:buChar char="○"/>
            </a:pPr>
            <a:r>
              <a:rPr lang="en"/>
              <a:t>Model trained</a:t>
            </a:r>
            <a:endParaRPr/>
          </a:p>
          <a:p>
            <a:pPr indent="-317500" lvl="1" marL="914400" rtl="0" algn="l">
              <a:spcBef>
                <a:spcPts val="0"/>
              </a:spcBef>
              <a:spcAft>
                <a:spcPts val="0"/>
              </a:spcAft>
              <a:buSzPts val="1400"/>
              <a:buChar char="○"/>
            </a:pPr>
            <a:r>
              <a:rPr lang="en"/>
              <a:t>Pipeline setup</a:t>
            </a:r>
            <a:endParaRPr/>
          </a:p>
        </p:txBody>
      </p:sp>
      <p:pic>
        <p:nvPicPr>
          <p:cNvPr id="428" name="Google Shape;428;p56"/>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7"/>
          <p:cNvSpPr txBox="1"/>
          <p:nvPr>
            <p:ph type="title"/>
          </p:nvPr>
        </p:nvSpPr>
        <p:spPr>
          <a:xfrm>
            <a:off x="191869" y="431198"/>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en" sz="3020">
                <a:latin typeface="Cambria"/>
                <a:ea typeface="Cambria"/>
                <a:cs typeface="Cambria"/>
                <a:sym typeface="Cambria"/>
              </a:rPr>
              <a:t>Administrative Content: Budget</a:t>
            </a:r>
            <a:endParaRPr sz="3020">
              <a:latin typeface="Cambria"/>
              <a:ea typeface="Cambria"/>
              <a:cs typeface="Cambria"/>
              <a:sym typeface="Cambria"/>
            </a:endParaRPr>
          </a:p>
        </p:txBody>
      </p:sp>
      <p:sp>
        <p:nvSpPr>
          <p:cNvPr id="434" name="Google Shape;434;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latin typeface="Cambria"/>
                <a:ea typeface="Cambria"/>
                <a:cs typeface="Cambria"/>
                <a:sym typeface="Cambria"/>
              </a:rPr>
              <a:t>Budget: 250 dollars</a:t>
            </a:r>
            <a:endParaRPr>
              <a:solidFill>
                <a:schemeClr val="dk1"/>
              </a:solidFill>
              <a:latin typeface="Cambria"/>
              <a:ea typeface="Cambria"/>
              <a:cs typeface="Cambria"/>
              <a:sym typeface="Cambria"/>
            </a:endParaRPr>
          </a:p>
          <a:p>
            <a:pPr indent="-342900" lvl="0" marL="457200" rtl="0" algn="l">
              <a:spcBef>
                <a:spcPts val="1200"/>
              </a:spcBef>
              <a:spcAft>
                <a:spcPts val="0"/>
              </a:spcAft>
              <a:buClr>
                <a:schemeClr val="dk1"/>
              </a:buClr>
              <a:buSzPts val="1800"/>
              <a:buFont typeface="Cambria"/>
              <a:buChar char="-"/>
            </a:pPr>
            <a:r>
              <a:rPr lang="en">
                <a:solidFill>
                  <a:schemeClr val="dk1"/>
                </a:solidFill>
                <a:latin typeface="Cambria"/>
                <a:ea typeface="Cambria"/>
                <a:cs typeface="Cambria"/>
                <a:sym typeface="Cambria"/>
              </a:rPr>
              <a:t>3D Filament, PCBs, etc</a:t>
            </a:r>
            <a:endParaRPr>
              <a:solidFill>
                <a:schemeClr val="dk1"/>
              </a:solidFill>
              <a:latin typeface="Cambria"/>
              <a:ea typeface="Cambria"/>
              <a:cs typeface="Cambria"/>
              <a:sym typeface="Cambria"/>
            </a:endParaRPr>
          </a:p>
          <a:p>
            <a:pPr indent="0" lvl="0" marL="0" rtl="0" algn="l">
              <a:spcBef>
                <a:spcPts val="1200"/>
              </a:spcBef>
              <a:spcAft>
                <a:spcPts val="0"/>
              </a:spcAft>
              <a:buNone/>
            </a:pPr>
            <a:r>
              <a:t/>
            </a:r>
            <a:endParaRPr>
              <a:solidFill>
                <a:schemeClr val="dk1"/>
              </a:solidFill>
              <a:latin typeface="Cambria"/>
              <a:ea typeface="Cambria"/>
              <a:cs typeface="Cambria"/>
              <a:sym typeface="Cambria"/>
            </a:endParaRPr>
          </a:p>
          <a:p>
            <a:pPr indent="0" lvl="0" marL="0" rtl="0" algn="l">
              <a:spcBef>
                <a:spcPts val="1200"/>
              </a:spcBef>
              <a:spcAft>
                <a:spcPts val="0"/>
              </a:spcAft>
              <a:buNone/>
            </a:pPr>
            <a:r>
              <a:rPr lang="en">
                <a:solidFill>
                  <a:schemeClr val="dk1"/>
                </a:solidFill>
                <a:latin typeface="Cambria"/>
                <a:ea typeface="Cambria"/>
                <a:cs typeface="Cambria"/>
                <a:sym typeface="Cambria"/>
              </a:rPr>
              <a:t>Parts Supplied by WEAR Lab:</a:t>
            </a:r>
            <a:endParaRPr>
              <a:solidFill>
                <a:schemeClr val="dk1"/>
              </a:solidFill>
              <a:latin typeface="Cambria"/>
              <a:ea typeface="Cambria"/>
              <a:cs typeface="Cambria"/>
              <a:sym typeface="Cambria"/>
            </a:endParaRPr>
          </a:p>
          <a:p>
            <a:pPr indent="-330200" lvl="0" marL="457200" rtl="0" algn="l">
              <a:spcBef>
                <a:spcPts val="1200"/>
              </a:spcBef>
              <a:spcAft>
                <a:spcPts val="0"/>
              </a:spcAft>
              <a:buClr>
                <a:schemeClr val="dk1"/>
              </a:buClr>
              <a:buSzPts val="1600"/>
              <a:buFont typeface="Cambria"/>
              <a:buChar char="-"/>
            </a:pPr>
            <a:r>
              <a:rPr lang="en" sz="1600">
                <a:solidFill>
                  <a:schemeClr val="dk1"/>
                </a:solidFill>
                <a:latin typeface="Cambria"/>
                <a:ea typeface="Cambria"/>
                <a:cs typeface="Cambria"/>
                <a:sym typeface="Cambria"/>
              </a:rPr>
              <a:t>Servos, Development Boards, Track Kit, Resin, etc</a:t>
            </a:r>
            <a:endParaRPr sz="1600">
              <a:solidFill>
                <a:schemeClr val="dk1"/>
              </a:solidFill>
              <a:latin typeface="Cambria"/>
              <a:ea typeface="Cambria"/>
              <a:cs typeface="Cambria"/>
              <a:sym typeface="Cambria"/>
            </a:endParaRPr>
          </a:p>
          <a:p>
            <a:pPr indent="0" lvl="0" marL="0" rtl="0" algn="l">
              <a:spcBef>
                <a:spcPts val="1200"/>
              </a:spcBef>
              <a:spcAft>
                <a:spcPts val="0"/>
              </a:spcAft>
              <a:buNone/>
            </a:pPr>
            <a:r>
              <a:t/>
            </a:r>
            <a:endParaRPr>
              <a:solidFill>
                <a:schemeClr val="dk1"/>
              </a:solidFill>
              <a:latin typeface="Cambria"/>
              <a:ea typeface="Cambria"/>
              <a:cs typeface="Cambria"/>
              <a:sym typeface="Cambria"/>
            </a:endParaRPr>
          </a:p>
          <a:p>
            <a:pPr indent="0" lvl="0" marL="0" rtl="0" algn="l">
              <a:spcBef>
                <a:spcPts val="1200"/>
              </a:spcBef>
              <a:spcAft>
                <a:spcPts val="1200"/>
              </a:spcAft>
              <a:buNone/>
            </a:pPr>
            <a:r>
              <a:t/>
            </a:r>
            <a:endParaRPr/>
          </a:p>
        </p:txBody>
      </p:sp>
      <p:pic>
        <p:nvPicPr>
          <p:cNvPr id="435" name="Google Shape;435;p57"/>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8"/>
          <p:cNvSpPr txBox="1"/>
          <p:nvPr>
            <p:ph type="title"/>
          </p:nvPr>
        </p:nvSpPr>
        <p:spPr>
          <a:xfrm>
            <a:off x="311700" y="464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20">
                <a:latin typeface="Cambria"/>
                <a:ea typeface="Cambria"/>
                <a:cs typeface="Cambria"/>
                <a:sym typeface="Cambria"/>
              </a:rPr>
              <a:t>Administrative Content: </a:t>
            </a:r>
            <a:r>
              <a:rPr lang="en">
                <a:latin typeface="Cambria"/>
                <a:ea typeface="Cambria"/>
                <a:cs typeface="Cambria"/>
                <a:sym typeface="Cambria"/>
              </a:rPr>
              <a:t>Work Distribution</a:t>
            </a:r>
            <a:endParaRPr>
              <a:latin typeface="Cambria"/>
              <a:ea typeface="Cambria"/>
              <a:cs typeface="Cambria"/>
              <a:sym typeface="Cambria"/>
            </a:endParaRPr>
          </a:p>
        </p:txBody>
      </p:sp>
      <p:graphicFrame>
        <p:nvGraphicFramePr>
          <p:cNvPr id="441" name="Google Shape;441;p58"/>
          <p:cNvGraphicFramePr/>
          <p:nvPr/>
        </p:nvGraphicFramePr>
        <p:xfrm>
          <a:off x="661255" y="1352894"/>
          <a:ext cx="3000000" cy="3000000"/>
        </p:xfrm>
        <a:graphic>
          <a:graphicData uri="http://schemas.openxmlformats.org/drawingml/2006/table">
            <a:tbl>
              <a:tblPr>
                <a:noFill/>
                <a:tableStyleId>{406BCE7D-7835-4552-999C-9D0A1362AC96}</a:tableStyleId>
              </a:tblPr>
              <a:tblGrid>
                <a:gridCol w="2528750"/>
                <a:gridCol w="2528750"/>
                <a:gridCol w="2578475"/>
              </a:tblGrid>
              <a:tr h="476850">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Team Member</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Primary Task</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Secondary Task</a:t>
                      </a:r>
                      <a:endParaRPr>
                        <a:solidFill>
                          <a:srgbClr val="FFFFFF"/>
                        </a:solidFill>
                        <a:latin typeface="Cambria"/>
                        <a:ea typeface="Cambria"/>
                        <a:cs typeface="Cambria"/>
                        <a:sym typeface="Cambria"/>
                      </a:endParaRPr>
                    </a:p>
                  </a:txBody>
                  <a:tcPr marT="91425" marB="91425" marR="91425" marL="91425"/>
                </a:tc>
              </a:tr>
              <a:tr h="476850">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Bhavani Sivakumaar</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Clr>
                          <a:srgbClr val="000000"/>
                        </a:buClr>
                        <a:buSzPts val="1100"/>
                        <a:buFont typeface="Arial"/>
                        <a:buNone/>
                      </a:pPr>
                      <a:r>
                        <a:rPr lang="en">
                          <a:solidFill>
                            <a:srgbClr val="FFFFFF"/>
                          </a:solidFill>
                          <a:latin typeface="Cambria"/>
                          <a:ea typeface="Cambria"/>
                          <a:cs typeface="Cambria"/>
                          <a:sym typeface="Cambria"/>
                        </a:rPr>
                        <a:t>Model fingers, arms, shoulders, shell</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chemeClr val="dk1"/>
                          </a:solidFill>
                          <a:latin typeface="Cambria"/>
                          <a:ea typeface="Cambria"/>
                          <a:cs typeface="Cambria"/>
                          <a:sym typeface="Cambria"/>
                        </a:rPr>
                        <a:t>Exoskeleton Build</a:t>
                      </a:r>
                      <a:endParaRPr>
                        <a:solidFill>
                          <a:srgbClr val="FFFFFF"/>
                        </a:solidFill>
                        <a:latin typeface="Cambria"/>
                        <a:ea typeface="Cambria"/>
                        <a:cs typeface="Cambria"/>
                        <a:sym typeface="Cambria"/>
                      </a:endParaRPr>
                    </a:p>
                  </a:txBody>
                  <a:tcPr marT="91425" marB="91425" marR="91425" marL="91425"/>
                </a:tc>
              </a:tr>
              <a:tr h="476850">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Nicholas Buchberg</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chemeClr val="dk1"/>
                          </a:solidFill>
                          <a:latin typeface="Cambria"/>
                          <a:ea typeface="Cambria"/>
                          <a:cs typeface="Cambria"/>
                          <a:sym typeface="Cambria"/>
                        </a:rPr>
                        <a:t>Exoskeleton Build, track platform, head, neck torso</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Model shell, shoulders arms</a:t>
                      </a:r>
                      <a:endParaRPr>
                        <a:solidFill>
                          <a:srgbClr val="FFFFFF"/>
                        </a:solidFill>
                        <a:latin typeface="Cambria"/>
                        <a:ea typeface="Cambria"/>
                        <a:cs typeface="Cambria"/>
                        <a:sym typeface="Cambria"/>
                      </a:endParaRPr>
                    </a:p>
                  </a:txBody>
                  <a:tcPr marT="91425" marB="91425" marR="91425" marL="91425"/>
                </a:tc>
              </a:tr>
              <a:tr h="642850">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Raahym Khan</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Robotics Programming, ROS testing</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CS Integration</a:t>
                      </a:r>
                      <a:endParaRPr>
                        <a:solidFill>
                          <a:srgbClr val="FFFFFF"/>
                        </a:solidFill>
                        <a:latin typeface="Cambria"/>
                        <a:ea typeface="Cambria"/>
                        <a:cs typeface="Cambria"/>
                        <a:sym typeface="Cambria"/>
                      </a:endParaRPr>
                    </a:p>
                  </a:txBody>
                  <a:tcPr marT="91425" marB="91425" marR="91425" marL="91425"/>
                </a:tc>
              </a:tr>
              <a:tr h="642850">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Zachary Larson</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PCB Assembly, Soldering, Testing</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Robotics Programming</a:t>
                      </a:r>
                      <a:endParaRPr>
                        <a:solidFill>
                          <a:srgbClr val="FFFFFF"/>
                        </a:solidFill>
                        <a:latin typeface="Cambria"/>
                        <a:ea typeface="Cambria"/>
                        <a:cs typeface="Cambria"/>
                        <a:sym typeface="Cambria"/>
                      </a:endParaRPr>
                    </a:p>
                  </a:txBody>
                  <a:tcPr marT="91425" marB="91425" marR="91425" marL="91425"/>
                </a:tc>
              </a:tr>
            </a:tbl>
          </a:graphicData>
        </a:graphic>
      </p:graphicFrame>
      <p:pic>
        <p:nvPicPr>
          <p:cNvPr id="442" name="Google Shape;442;p58"/>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latin typeface="Cambria"/>
                <a:ea typeface="Cambria"/>
                <a:cs typeface="Cambria"/>
                <a:sym typeface="Cambria"/>
              </a:rPr>
              <a:t>Challenges</a:t>
            </a:r>
            <a:endParaRPr sz="3020"/>
          </a:p>
        </p:txBody>
      </p:sp>
      <p:sp>
        <p:nvSpPr>
          <p:cNvPr id="448" name="Google Shape;448;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The skeleton has been finished since early march so our main issues mechanically were the shell design and providing mounts for our needed electrical components.</a:t>
            </a:r>
            <a:endParaRPr/>
          </a:p>
          <a:p>
            <a:pPr indent="-342900" lvl="0" marL="457200" rtl="0" algn="l">
              <a:spcBef>
                <a:spcPts val="0"/>
              </a:spcBef>
              <a:spcAft>
                <a:spcPts val="0"/>
              </a:spcAft>
              <a:buSzPts val="1800"/>
              <a:buChar char="●"/>
            </a:pPr>
            <a:r>
              <a:rPr lang="en"/>
              <a:t>The jetson doesn’t have the needed capacity to run the </a:t>
            </a:r>
            <a:r>
              <a:rPr lang="en"/>
              <a:t>emotion game so the software demonstration is done partly through an external PC</a:t>
            </a:r>
            <a:endParaRPr/>
          </a:p>
          <a:p>
            <a:pPr indent="-342900" lvl="0" marL="457200" rtl="0" algn="l">
              <a:spcBef>
                <a:spcPts val="0"/>
              </a:spcBef>
              <a:spcAft>
                <a:spcPts val="0"/>
              </a:spcAft>
              <a:buSzPts val="1800"/>
              <a:buChar char="●"/>
            </a:pPr>
            <a:r>
              <a:rPr lang="en"/>
              <a:t>The resin goal had to be abandoned for a combination of both cloth and foam as it was too heavy.</a:t>
            </a:r>
            <a:endParaRPr/>
          </a:p>
          <a:p>
            <a:pPr indent="-342900" lvl="0" marL="457200" rtl="0" algn="l">
              <a:spcBef>
                <a:spcPts val="0"/>
              </a:spcBef>
              <a:spcAft>
                <a:spcPts val="0"/>
              </a:spcAft>
              <a:buSzPts val="1800"/>
              <a:buChar char="●"/>
            </a:pPr>
            <a:r>
              <a:rPr lang="en"/>
              <a:t>The PCBs were redesigned and adjusted due to issues distributing needed voltage.</a:t>
            </a:r>
            <a:endParaRPr/>
          </a:p>
          <a:p>
            <a:pPr indent="-342900" lvl="0" marL="457200" rtl="0" algn="l">
              <a:spcBef>
                <a:spcPts val="0"/>
              </a:spcBef>
              <a:spcAft>
                <a:spcPts val="0"/>
              </a:spcAft>
              <a:buSzPts val="1800"/>
              <a:buChar char="●"/>
            </a:pPr>
            <a:r>
              <a:rPr lang="en"/>
              <a:t>Most of our challenges we were able to overcome and we are proud of the state of BEARMAX 2.0.</a:t>
            </a:r>
            <a:endParaRPr/>
          </a:p>
        </p:txBody>
      </p:sp>
      <p:pic>
        <p:nvPicPr>
          <p:cNvPr id="449" name="Google Shape;449;p59"/>
          <p:cNvPicPr preferRelativeResize="0"/>
          <p:nvPr/>
        </p:nvPicPr>
        <p:blipFill>
          <a:blip r:embed="rId3">
            <a:alphaModFix/>
          </a:blip>
          <a:stretch>
            <a:fillRect/>
          </a:stretch>
        </p:blipFill>
        <p:spPr>
          <a:xfrm>
            <a:off x="8235282" y="0"/>
            <a:ext cx="908718" cy="1152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BearMax Concept</a:t>
            </a:r>
            <a:endParaRPr/>
          </a:p>
        </p:txBody>
      </p:sp>
      <p:pic>
        <p:nvPicPr>
          <p:cNvPr id="91" name="Google Shape;91;p17"/>
          <p:cNvPicPr preferRelativeResize="0"/>
          <p:nvPr/>
        </p:nvPicPr>
        <p:blipFill>
          <a:blip r:embed="rId3">
            <a:alphaModFix/>
          </a:blip>
          <a:stretch>
            <a:fillRect/>
          </a:stretch>
        </p:blipFill>
        <p:spPr>
          <a:xfrm>
            <a:off x="4035838" y="1152400"/>
            <a:ext cx="4426674" cy="2919625"/>
          </a:xfrm>
          <a:prstGeom prst="rect">
            <a:avLst/>
          </a:prstGeom>
          <a:noFill/>
          <a:ln>
            <a:noFill/>
          </a:ln>
        </p:spPr>
      </p:pic>
      <p:pic>
        <p:nvPicPr>
          <p:cNvPr id="92" name="Google Shape;92;p17"/>
          <p:cNvPicPr preferRelativeResize="0"/>
          <p:nvPr/>
        </p:nvPicPr>
        <p:blipFill>
          <a:blip r:embed="rId4">
            <a:alphaModFix/>
          </a:blip>
          <a:stretch>
            <a:fillRect/>
          </a:stretch>
        </p:blipFill>
        <p:spPr>
          <a:xfrm>
            <a:off x="8214350" y="0"/>
            <a:ext cx="929650" cy="828350"/>
          </a:xfrm>
          <a:prstGeom prst="rect">
            <a:avLst/>
          </a:prstGeom>
          <a:noFill/>
          <a:ln>
            <a:noFill/>
          </a:ln>
        </p:spPr>
      </p:pic>
      <p:pic>
        <p:nvPicPr>
          <p:cNvPr id="93" name="Google Shape;93;p17"/>
          <p:cNvPicPr preferRelativeResize="0"/>
          <p:nvPr/>
        </p:nvPicPr>
        <p:blipFill rotWithShape="1">
          <a:blip r:embed="rId5">
            <a:alphaModFix/>
          </a:blip>
          <a:srcRect b="-8929" l="0" r="0" t="8930"/>
          <a:stretch/>
        </p:blipFill>
        <p:spPr>
          <a:xfrm>
            <a:off x="810450" y="1287075"/>
            <a:ext cx="1923201" cy="3084599"/>
          </a:xfrm>
          <a:prstGeom prst="rect">
            <a:avLst/>
          </a:prstGeom>
          <a:noFill/>
          <a:ln>
            <a:noFill/>
          </a:ln>
        </p:spPr>
      </p:pic>
      <p:sp>
        <p:nvSpPr>
          <p:cNvPr id="94" name="Google Shape;94;p17"/>
          <p:cNvSpPr txBox="1"/>
          <p:nvPr/>
        </p:nvSpPr>
        <p:spPr>
          <a:xfrm>
            <a:off x="1045750" y="4206700"/>
            <a:ext cx="14526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FFFFFF"/>
                </a:solidFill>
              </a:rPr>
              <a:t>Version 1</a:t>
            </a:r>
            <a:endParaRPr sz="500"/>
          </a:p>
        </p:txBody>
      </p:sp>
      <p:sp>
        <p:nvSpPr>
          <p:cNvPr id="95" name="Google Shape;95;p17"/>
          <p:cNvSpPr txBox="1"/>
          <p:nvPr/>
        </p:nvSpPr>
        <p:spPr>
          <a:xfrm>
            <a:off x="4997113" y="4206700"/>
            <a:ext cx="25041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FFFFFF"/>
                </a:solidFill>
              </a:rPr>
              <a:t>Version 2 Concept</a:t>
            </a:r>
            <a:endParaRPr sz="5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lang="en" sz="3000">
                <a:latin typeface="Cambria"/>
                <a:ea typeface="Cambria"/>
                <a:cs typeface="Cambria"/>
                <a:sym typeface="Cambria"/>
              </a:rPr>
              <a:t>Goals and Objectives</a:t>
            </a:r>
            <a:endParaRPr sz="3000">
              <a:latin typeface="Cambria"/>
              <a:ea typeface="Cambria"/>
              <a:cs typeface="Cambria"/>
              <a:sym typeface="Cambria"/>
            </a:endParaRPr>
          </a:p>
        </p:txBody>
      </p:sp>
      <p:sp>
        <p:nvSpPr>
          <p:cNvPr id="101" name="Google Shape;101;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rgbClr val="000000"/>
              </a:buClr>
              <a:buSzPts val="935"/>
              <a:buFont typeface="Arial"/>
              <a:buNone/>
            </a:pPr>
            <a:r>
              <a:rPr lang="en">
                <a:solidFill>
                  <a:schemeClr val="dk1"/>
                </a:solidFill>
                <a:latin typeface="Cambria"/>
                <a:ea typeface="Cambria"/>
                <a:cs typeface="Cambria"/>
                <a:sym typeface="Cambria"/>
              </a:rPr>
              <a:t>Improve Version 1 of BearMax</a:t>
            </a:r>
            <a:endParaRPr>
              <a:solidFill>
                <a:schemeClr val="dk1"/>
              </a:solidFill>
              <a:latin typeface="Cambria"/>
              <a:ea typeface="Cambria"/>
              <a:cs typeface="Cambria"/>
              <a:sym typeface="Cambria"/>
            </a:endParaRPr>
          </a:p>
          <a:p>
            <a:pPr indent="0" lvl="0" marL="0" rtl="0" algn="l">
              <a:lnSpc>
                <a:spcPct val="95000"/>
              </a:lnSpc>
              <a:spcBef>
                <a:spcPts val="1200"/>
              </a:spcBef>
              <a:spcAft>
                <a:spcPts val="0"/>
              </a:spcAft>
              <a:buClr>
                <a:srgbClr val="000000"/>
              </a:buClr>
              <a:buSzPts val="935"/>
              <a:buFont typeface="Arial"/>
              <a:buNone/>
            </a:pPr>
            <a:r>
              <a:rPr lang="en">
                <a:solidFill>
                  <a:schemeClr val="dk1"/>
                </a:solidFill>
                <a:latin typeface="Cambria"/>
                <a:ea typeface="Cambria"/>
                <a:cs typeface="Cambria"/>
                <a:sym typeface="Cambria"/>
              </a:rPr>
              <a:t>Electrical system upgrade (CE team)</a:t>
            </a:r>
            <a:endParaRPr>
              <a:solidFill>
                <a:schemeClr val="dk1"/>
              </a:solidFill>
              <a:latin typeface="Cambria"/>
              <a:ea typeface="Cambria"/>
              <a:cs typeface="Cambria"/>
              <a:sym typeface="Cambria"/>
            </a:endParaRPr>
          </a:p>
          <a:p>
            <a:pPr indent="0" lvl="0" marL="0" rtl="0" algn="l">
              <a:lnSpc>
                <a:spcPct val="95000"/>
              </a:lnSpc>
              <a:spcBef>
                <a:spcPts val="1200"/>
              </a:spcBef>
              <a:spcAft>
                <a:spcPts val="0"/>
              </a:spcAft>
              <a:buClr>
                <a:srgbClr val="000000"/>
              </a:buClr>
              <a:buSzPts val="935"/>
              <a:buFont typeface="Arial"/>
              <a:buNone/>
            </a:pPr>
            <a:r>
              <a:rPr lang="en">
                <a:solidFill>
                  <a:schemeClr val="dk1"/>
                </a:solidFill>
                <a:latin typeface="Cambria"/>
                <a:ea typeface="Cambria"/>
                <a:cs typeface="Cambria"/>
                <a:sym typeface="Cambria"/>
              </a:rPr>
              <a:t>Mobilize BearMax (ME team)</a:t>
            </a:r>
            <a:endParaRPr>
              <a:solidFill>
                <a:schemeClr val="dk1"/>
              </a:solidFill>
              <a:latin typeface="Cambria"/>
              <a:ea typeface="Cambria"/>
              <a:cs typeface="Cambria"/>
              <a:sym typeface="Cambria"/>
            </a:endParaRPr>
          </a:p>
          <a:p>
            <a:pPr indent="0" lvl="0" marL="0" rtl="0" algn="l">
              <a:lnSpc>
                <a:spcPct val="95000"/>
              </a:lnSpc>
              <a:spcBef>
                <a:spcPts val="1200"/>
              </a:spcBef>
              <a:spcAft>
                <a:spcPts val="0"/>
              </a:spcAft>
              <a:buClr>
                <a:srgbClr val="000000"/>
              </a:buClr>
              <a:buSzPts val="935"/>
              <a:buFont typeface="Arial"/>
              <a:buNone/>
            </a:pPr>
            <a:r>
              <a:rPr lang="en">
                <a:solidFill>
                  <a:schemeClr val="dk1"/>
                </a:solidFill>
                <a:latin typeface="Cambria"/>
                <a:ea typeface="Cambria"/>
                <a:cs typeface="Cambria"/>
                <a:sym typeface="Cambria"/>
              </a:rPr>
              <a:t>Larger freedom for movement (ME team)</a:t>
            </a:r>
            <a:endParaRPr>
              <a:solidFill>
                <a:schemeClr val="dk1"/>
              </a:solidFill>
              <a:latin typeface="Cambria"/>
              <a:ea typeface="Cambria"/>
              <a:cs typeface="Cambria"/>
              <a:sym typeface="Cambria"/>
            </a:endParaRPr>
          </a:p>
          <a:p>
            <a:pPr indent="0" lvl="0" marL="0" rtl="0" algn="l">
              <a:lnSpc>
                <a:spcPct val="95000"/>
              </a:lnSpc>
              <a:spcBef>
                <a:spcPts val="1200"/>
              </a:spcBef>
              <a:spcAft>
                <a:spcPts val="0"/>
              </a:spcAft>
              <a:buClr>
                <a:srgbClr val="000000"/>
              </a:buClr>
              <a:buSzPts val="935"/>
              <a:buFont typeface="Arial"/>
              <a:buNone/>
            </a:pPr>
            <a:r>
              <a:rPr lang="en">
                <a:solidFill>
                  <a:schemeClr val="dk1"/>
                </a:solidFill>
                <a:latin typeface="Cambria"/>
                <a:ea typeface="Cambria"/>
                <a:cs typeface="Cambria"/>
                <a:sym typeface="Cambria"/>
              </a:rPr>
              <a:t>Non-verbal user inclusivity (Collaboration with CS team)</a:t>
            </a:r>
            <a:endParaRPr>
              <a:solidFill>
                <a:schemeClr val="dk1"/>
              </a:solidFill>
              <a:latin typeface="Cambria"/>
              <a:ea typeface="Cambria"/>
              <a:cs typeface="Cambria"/>
              <a:sym typeface="Cambria"/>
            </a:endParaRPr>
          </a:p>
          <a:p>
            <a:pPr indent="0" lvl="0" marL="0" rtl="0" algn="l">
              <a:lnSpc>
                <a:spcPct val="95000"/>
              </a:lnSpc>
              <a:spcBef>
                <a:spcPts val="1200"/>
              </a:spcBef>
              <a:spcAft>
                <a:spcPts val="0"/>
              </a:spcAft>
              <a:buClr>
                <a:srgbClr val="000000"/>
              </a:buClr>
              <a:buSzPts val="935"/>
              <a:buFont typeface="Arial"/>
              <a:buNone/>
            </a:pPr>
            <a:r>
              <a:rPr lang="en">
                <a:solidFill>
                  <a:schemeClr val="dk1"/>
                </a:solidFill>
                <a:latin typeface="Cambria"/>
                <a:ea typeface="Cambria"/>
                <a:cs typeface="Cambria"/>
                <a:sym typeface="Cambria"/>
              </a:rPr>
              <a:t>App for users and guardians (Collaboration with CS team)</a:t>
            </a:r>
            <a:endParaRPr>
              <a:solidFill>
                <a:schemeClr val="dk1"/>
              </a:solidFill>
              <a:latin typeface="Cambria"/>
              <a:ea typeface="Cambria"/>
              <a:cs typeface="Cambria"/>
              <a:sym typeface="Cambria"/>
            </a:endParaRPr>
          </a:p>
          <a:p>
            <a:pPr indent="0" lvl="0" marL="0" rtl="0" algn="l">
              <a:lnSpc>
                <a:spcPct val="95000"/>
              </a:lnSpc>
              <a:spcBef>
                <a:spcPts val="1200"/>
              </a:spcBef>
              <a:spcAft>
                <a:spcPts val="0"/>
              </a:spcAft>
              <a:buNone/>
            </a:pPr>
            <a:r>
              <a:rPr lang="en">
                <a:solidFill>
                  <a:schemeClr val="dk1"/>
                </a:solidFill>
                <a:latin typeface="Cambria"/>
                <a:ea typeface="Cambria"/>
                <a:cs typeface="Cambria"/>
                <a:sym typeface="Cambria"/>
              </a:rPr>
              <a:t>And more!</a:t>
            </a:r>
            <a:endParaRPr>
              <a:solidFill>
                <a:schemeClr val="dk1"/>
              </a:solidFill>
              <a:latin typeface="Cambria"/>
              <a:ea typeface="Cambria"/>
              <a:cs typeface="Cambria"/>
              <a:sym typeface="Cambria"/>
            </a:endParaRPr>
          </a:p>
          <a:p>
            <a:pPr indent="0" lvl="0" marL="0" rtl="0" algn="l">
              <a:lnSpc>
                <a:spcPct val="95000"/>
              </a:lnSpc>
              <a:spcBef>
                <a:spcPts val="1200"/>
              </a:spcBef>
              <a:spcAft>
                <a:spcPts val="0"/>
              </a:spcAft>
              <a:buClr>
                <a:schemeClr val="dk1"/>
              </a:buClr>
              <a:buSzPts val="935"/>
              <a:buFont typeface="Arial"/>
              <a:buNone/>
            </a:pPr>
            <a:r>
              <a:t/>
            </a:r>
            <a:endParaRPr>
              <a:solidFill>
                <a:schemeClr val="dk1"/>
              </a:solidFill>
              <a:latin typeface="Cambria"/>
              <a:ea typeface="Cambria"/>
              <a:cs typeface="Cambria"/>
              <a:sym typeface="Cambria"/>
            </a:endParaRPr>
          </a:p>
          <a:p>
            <a:pPr indent="0" lvl="0" marL="0" rtl="0" algn="l">
              <a:lnSpc>
                <a:spcPct val="95000"/>
              </a:lnSpc>
              <a:spcBef>
                <a:spcPts val="1200"/>
              </a:spcBef>
              <a:spcAft>
                <a:spcPts val="0"/>
              </a:spcAft>
              <a:buClr>
                <a:srgbClr val="000000"/>
              </a:buClr>
              <a:buSzPts val="935"/>
              <a:buFont typeface="Arial"/>
              <a:buNone/>
            </a:pPr>
            <a:r>
              <a:t/>
            </a:r>
            <a:endParaRPr>
              <a:solidFill>
                <a:schemeClr val="dk1"/>
              </a:solidFill>
              <a:latin typeface="Cambria"/>
              <a:ea typeface="Cambria"/>
              <a:cs typeface="Cambria"/>
              <a:sym typeface="Cambria"/>
            </a:endParaRPr>
          </a:p>
          <a:p>
            <a:pPr indent="0" lvl="0" marL="0" rtl="0" algn="l">
              <a:spcBef>
                <a:spcPts val="1200"/>
              </a:spcBef>
              <a:spcAft>
                <a:spcPts val="1200"/>
              </a:spcAft>
              <a:buNone/>
            </a:pPr>
            <a:r>
              <a:t/>
            </a:r>
            <a:endParaRPr/>
          </a:p>
        </p:txBody>
      </p:sp>
      <p:pic>
        <p:nvPicPr>
          <p:cNvPr id="102" name="Google Shape;102;p18"/>
          <p:cNvPicPr preferRelativeResize="0"/>
          <p:nvPr/>
        </p:nvPicPr>
        <p:blipFill>
          <a:blip r:embed="rId3">
            <a:alphaModFix/>
          </a:blip>
          <a:stretch>
            <a:fillRect/>
          </a:stretch>
        </p:blipFill>
        <p:spPr>
          <a:xfrm>
            <a:off x="7936100" y="0"/>
            <a:ext cx="1207900" cy="1076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lang="en" sz="3000">
                <a:latin typeface="Cambria"/>
                <a:ea typeface="Cambria"/>
                <a:cs typeface="Cambria"/>
                <a:sym typeface="Cambria"/>
              </a:rPr>
              <a:t>Goals and Objectives</a:t>
            </a:r>
            <a:endParaRPr sz="3000">
              <a:latin typeface="Cambria"/>
              <a:ea typeface="Cambria"/>
              <a:cs typeface="Cambria"/>
              <a:sym typeface="Cambria"/>
            </a:endParaRPr>
          </a:p>
        </p:txBody>
      </p:sp>
      <p:pic>
        <p:nvPicPr>
          <p:cNvPr id="108" name="Google Shape;108;p19"/>
          <p:cNvPicPr preferRelativeResize="0"/>
          <p:nvPr/>
        </p:nvPicPr>
        <p:blipFill>
          <a:blip r:embed="rId3">
            <a:alphaModFix/>
          </a:blip>
          <a:stretch>
            <a:fillRect/>
          </a:stretch>
        </p:blipFill>
        <p:spPr>
          <a:xfrm>
            <a:off x="7936100" y="0"/>
            <a:ext cx="1207900" cy="1076275"/>
          </a:xfrm>
          <a:prstGeom prst="rect">
            <a:avLst/>
          </a:prstGeom>
          <a:noFill/>
          <a:ln>
            <a:noFill/>
          </a:ln>
        </p:spPr>
      </p:pic>
      <p:graphicFrame>
        <p:nvGraphicFramePr>
          <p:cNvPr id="109" name="Google Shape;109;p19"/>
          <p:cNvGraphicFramePr/>
          <p:nvPr/>
        </p:nvGraphicFramePr>
        <p:xfrm>
          <a:off x="1864675" y="3095150"/>
          <a:ext cx="3000000" cy="3000000"/>
        </p:xfrm>
        <a:graphic>
          <a:graphicData uri="http://schemas.openxmlformats.org/drawingml/2006/table">
            <a:tbl>
              <a:tblPr>
                <a:noFill/>
                <a:tableStyleId>{406BCE7D-7835-4552-999C-9D0A1362AC96}</a:tableStyleId>
              </a:tblPr>
              <a:tblGrid>
                <a:gridCol w="2840425"/>
                <a:gridCol w="2840425"/>
              </a:tblGrid>
              <a:tr h="381000">
                <a:tc>
                  <a:txBody>
                    <a:bodyPr/>
                    <a:lstStyle/>
                    <a:p>
                      <a:pPr indent="0" lvl="0" marL="0" rtl="0" algn="ctr">
                        <a:spcBef>
                          <a:spcPts val="0"/>
                        </a:spcBef>
                        <a:spcAft>
                          <a:spcPts val="0"/>
                        </a:spcAft>
                        <a:buNone/>
                      </a:pPr>
                      <a:r>
                        <a:rPr b="1" lang="en">
                          <a:solidFill>
                            <a:schemeClr val="dk1"/>
                          </a:solidFill>
                        </a:rPr>
                        <a:t>Version 1</a:t>
                      </a:r>
                      <a:endParaRPr b="1">
                        <a:solidFill>
                          <a:schemeClr val="dk1"/>
                        </a:solidFill>
                      </a:endParaRPr>
                    </a:p>
                  </a:txBody>
                  <a:tcPr marT="91425" marB="91425" marR="91425" marL="91425"/>
                </a:tc>
                <a:tc>
                  <a:txBody>
                    <a:bodyPr/>
                    <a:lstStyle/>
                    <a:p>
                      <a:pPr indent="0" lvl="0" marL="0" rtl="0" algn="ctr">
                        <a:spcBef>
                          <a:spcPts val="0"/>
                        </a:spcBef>
                        <a:spcAft>
                          <a:spcPts val="0"/>
                        </a:spcAft>
                        <a:buNone/>
                      </a:pPr>
                      <a:r>
                        <a:rPr b="1" lang="en">
                          <a:solidFill>
                            <a:schemeClr val="dk1"/>
                          </a:solidFill>
                        </a:rPr>
                        <a:t>Version 2</a:t>
                      </a:r>
                      <a:endParaRPr b="1">
                        <a:solidFill>
                          <a:schemeClr val="dk1"/>
                        </a:solidFill>
                      </a:endParaRPr>
                    </a:p>
                  </a:txBody>
                  <a:tcPr marT="91425" marB="91425" marR="91425" marL="91425"/>
                </a:tc>
              </a:tr>
              <a:tr h="381000">
                <a:tc>
                  <a:txBody>
                    <a:bodyPr/>
                    <a:lstStyle/>
                    <a:p>
                      <a:pPr indent="0" lvl="0" marL="0" rtl="0" algn="ctr">
                        <a:spcBef>
                          <a:spcPts val="0"/>
                        </a:spcBef>
                        <a:spcAft>
                          <a:spcPts val="0"/>
                        </a:spcAft>
                        <a:buNone/>
                      </a:pPr>
                      <a:r>
                        <a:rPr lang="en">
                          <a:solidFill>
                            <a:schemeClr val="dk1"/>
                          </a:solidFill>
                        </a:rPr>
                        <a:t>Stationary</a:t>
                      </a:r>
                      <a:endParaRPr>
                        <a:solidFill>
                          <a:schemeClr val="dk1"/>
                        </a:solidFill>
                      </a:endParaRPr>
                    </a:p>
                  </a:txBody>
                  <a:tcPr marT="91425" marB="91425" marR="91425" marL="91425"/>
                </a:tc>
                <a:tc>
                  <a:txBody>
                    <a:bodyPr/>
                    <a:lstStyle/>
                    <a:p>
                      <a:pPr indent="0" lvl="0" marL="0" rtl="0" algn="ctr">
                        <a:spcBef>
                          <a:spcPts val="0"/>
                        </a:spcBef>
                        <a:spcAft>
                          <a:spcPts val="0"/>
                        </a:spcAft>
                        <a:buNone/>
                      </a:pPr>
                      <a:r>
                        <a:rPr lang="en">
                          <a:solidFill>
                            <a:schemeClr val="dk1"/>
                          </a:solidFill>
                        </a:rPr>
                        <a:t>Mobile (ME)</a:t>
                      </a:r>
                      <a:endParaRPr>
                        <a:solidFill>
                          <a:schemeClr val="dk1"/>
                        </a:solidFill>
                      </a:endParaRPr>
                    </a:p>
                  </a:txBody>
                  <a:tcPr marT="91425" marB="91425" marR="91425" marL="91425"/>
                </a:tc>
              </a:tr>
              <a:tr h="381000">
                <a:tc>
                  <a:txBody>
                    <a:bodyPr/>
                    <a:lstStyle/>
                    <a:p>
                      <a:pPr indent="0" lvl="0" marL="0" rtl="0" algn="ctr">
                        <a:spcBef>
                          <a:spcPts val="0"/>
                        </a:spcBef>
                        <a:spcAft>
                          <a:spcPts val="0"/>
                        </a:spcAft>
                        <a:buNone/>
                      </a:pPr>
                      <a:r>
                        <a:rPr lang="en">
                          <a:solidFill>
                            <a:schemeClr val="dk1"/>
                          </a:solidFill>
                        </a:rPr>
                        <a:t>Breadboard</a:t>
                      </a:r>
                      <a:endParaRPr>
                        <a:solidFill>
                          <a:schemeClr val="dk1"/>
                        </a:solidFill>
                      </a:endParaRPr>
                    </a:p>
                  </a:txBody>
                  <a:tcPr marT="91425" marB="91425" marR="91425" marL="91425"/>
                </a:tc>
                <a:tc>
                  <a:txBody>
                    <a:bodyPr/>
                    <a:lstStyle/>
                    <a:p>
                      <a:pPr indent="0" lvl="0" marL="0" rtl="0" algn="ctr">
                        <a:spcBef>
                          <a:spcPts val="0"/>
                        </a:spcBef>
                        <a:spcAft>
                          <a:spcPts val="0"/>
                        </a:spcAft>
                        <a:buNone/>
                      </a:pPr>
                      <a:r>
                        <a:rPr lang="en">
                          <a:solidFill>
                            <a:schemeClr val="dk1"/>
                          </a:solidFill>
                        </a:rPr>
                        <a:t>PCB (CE)</a:t>
                      </a:r>
                      <a:endParaRPr>
                        <a:solidFill>
                          <a:schemeClr val="dk1"/>
                        </a:solidFill>
                      </a:endParaRPr>
                    </a:p>
                  </a:txBody>
                  <a:tcPr marT="91425" marB="91425" marR="91425" marL="91425"/>
                </a:tc>
              </a:tr>
              <a:tr h="381000">
                <a:tc>
                  <a:txBody>
                    <a:bodyPr/>
                    <a:lstStyle/>
                    <a:p>
                      <a:pPr indent="0" lvl="0" marL="0" rtl="0" algn="ctr">
                        <a:spcBef>
                          <a:spcPts val="0"/>
                        </a:spcBef>
                        <a:spcAft>
                          <a:spcPts val="0"/>
                        </a:spcAft>
                        <a:buNone/>
                      </a:pPr>
                      <a:r>
                        <a:rPr lang="en">
                          <a:solidFill>
                            <a:schemeClr val="dk1"/>
                          </a:solidFill>
                        </a:rPr>
                        <a:t>Basic emotions</a:t>
                      </a:r>
                      <a:endParaRPr>
                        <a:solidFill>
                          <a:schemeClr val="dk1"/>
                        </a:solidFill>
                      </a:endParaRPr>
                    </a:p>
                  </a:txBody>
                  <a:tcPr marT="91425" marB="91425" marR="91425" marL="91425"/>
                </a:tc>
                <a:tc>
                  <a:txBody>
                    <a:bodyPr/>
                    <a:lstStyle/>
                    <a:p>
                      <a:pPr indent="0" lvl="0" marL="0" rtl="0" algn="ctr">
                        <a:spcBef>
                          <a:spcPts val="0"/>
                        </a:spcBef>
                        <a:spcAft>
                          <a:spcPts val="0"/>
                        </a:spcAft>
                        <a:buNone/>
                      </a:pPr>
                      <a:r>
                        <a:rPr lang="en">
                          <a:solidFill>
                            <a:schemeClr val="dk1"/>
                          </a:solidFill>
                        </a:rPr>
                        <a:t>Larger range of emotions (ME/CPE)</a:t>
                      </a:r>
                      <a:endParaRPr>
                        <a:solidFill>
                          <a:schemeClr val="dk1"/>
                        </a:solidFill>
                      </a:endParaRPr>
                    </a:p>
                  </a:txBody>
                  <a:tcPr marT="91425" marB="91425" marR="91425" marL="91425"/>
                </a:tc>
              </a:tr>
            </a:tbl>
          </a:graphicData>
        </a:graphic>
      </p:graphicFrame>
      <p:sp>
        <p:nvSpPr>
          <p:cNvPr id="110" name="Google Shape;110;p19"/>
          <p:cNvSpPr txBox="1"/>
          <p:nvPr/>
        </p:nvSpPr>
        <p:spPr>
          <a:xfrm>
            <a:off x="363450" y="1183375"/>
            <a:ext cx="6171600" cy="29646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lang="en" sz="1800">
                <a:solidFill>
                  <a:schemeClr val="dk1"/>
                </a:solidFill>
                <a:latin typeface="Cambria"/>
                <a:ea typeface="Cambria"/>
                <a:cs typeface="Cambria"/>
                <a:sym typeface="Cambria"/>
              </a:rPr>
              <a:t>Improve Version 1 of BearMax</a:t>
            </a:r>
            <a:endParaRPr sz="1800">
              <a:solidFill>
                <a:schemeClr val="dk1"/>
              </a:solidFill>
              <a:latin typeface="Cambria"/>
              <a:ea typeface="Cambria"/>
              <a:cs typeface="Cambria"/>
              <a:sym typeface="Cambria"/>
            </a:endParaRPr>
          </a:p>
          <a:p>
            <a:pPr indent="0" lvl="0" marL="0" rtl="0" algn="l">
              <a:lnSpc>
                <a:spcPct val="95000"/>
              </a:lnSpc>
              <a:spcBef>
                <a:spcPts val="1200"/>
              </a:spcBef>
              <a:spcAft>
                <a:spcPts val="0"/>
              </a:spcAft>
              <a:buNone/>
            </a:pPr>
            <a:r>
              <a:rPr lang="en" sz="1800">
                <a:solidFill>
                  <a:schemeClr val="dk1"/>
                </a:solidFill>
                <a:latin typeface="Cambria"/>
                <a:ea typeface="Cambria"/>
                <a:cs typeface="Cambria"/>
                <a:sym typeface="Cambria"/>
              </a:rPr>
              <a:t>Larger freedom for movement (ME)</a:t>
            </a:r>
            <a:endParaRPr sz="1800">
              <a:solidFill>
                <a:schemeClr val="dk1"/>
              </a:solidFill>
              <a:latin typeface="Cambria"/>
              <a:ea typeface="Cambria"/>
              <a:cs typeface="Cambria"/>
              <a:sym typeface="Cambria"/>
            </a:endParaRPr>
          </a:p>
          <a:p>
            <a:pPr indent="0" lvl="0" marL="0" rtl="0" algn="l">
              <a:lnSpc>
                <a:spcPct val="95000"/>
              </a:lnSpc>
              <a:spcBef>
                <a:spcPts val="1200"/>
              </a:spcBef>
              <a:spcAft>
                <a:spcPts val="0"/>
              </a:spcAft>
              <a:buNone/>
            </a:pPr>
            <a:r>
              <a:rPr lang="en" sz="1800">
                <a:solidFill>
                  <a:schemeClr val="dk1"/>
                </a:solidFill>
                <a:latin typeface="Cambria"/>
                <a:ea typeface="Cambria"/>
                <a:cs typeface="Cambria"/>
                <a:sym typeface="Cambria"/>
              </a:rPr>
              <a:t>Non-verbal user inclusivity (Integrate with CS)</a:t>
            </a:r>
            <a:endParaRPr sz="1800">
              <a:solidFill>
                <a:schemeClr val="dk1"/>
              </a:solidFill>
              <a:latin typeface="Cambria"/>
              <a:ea typeface="Cambria"/>
              <a:cs typeface="Cambria"/>
              <a:sym typeface="Cambria"/>
            </a:endParaRPr>
          </a:p>
          <a:p>
            <a:pPr indent="0" lvl="0" marL="0" rtl="0" algn="l">
              <a:lnSpc>
                <a:spcPct val="95000"/>
              </a:lnSpc>
              <a:spcBef>
                <a:spcPts val="1200"/>
              </a:spcBef>
              <a:spcAft>
                <a:spcPts val="0"/>
              </a:spcAft>
              <a:buNone/>
            </a:pPr>
            <a:r>
              <a:rPr lang="en" sz="1800">
                <a:solidFill>
                  <a:schemeClr val="dk1"/>
                </a:solidFill>
                <a:latin typeface="Cambria"/>
                <a:ea typeface="Cambria"/>
                <a:cs typeface="Cambria"/>
                <a:sym typeface="Cambria"/>
              </a:rPr>
              <a:t>App for users and guardians (Integrate </a:t>
            </a:r>
            <a:r>
              <a:rPr lang="en" sz="1800">
                <a:solidFill>
                  <a:schemeClr val="dk1"/>
                </a:solidFill>
                <a:latin typeface="Cambria"/>
                <a:ea typeface="Cambria"/>
                <a:cs typeface="Cambria"/>
                <a:sym typeface="Cambria"/>
              </a:rPr>
              <a:t>with</a:t>
            </a:r>
            <a:r>
              <a:rPr lang="en" sz="1800">
                <a:solidFill>
                  <a:schemeClr val="dk1"/>
                </a:solidFill>
                <a:latin typeface="Cambria"/>
                <a:ea typeface="Cambria"/>
                <a:cs typeface="Cambria"/>
                <a:sym typeface="Cambria"/>
              </a:rPr>
              <a:t> CS)</a:t>
            </a:r>
            <a:endParaRPr sz="1800">
              <a:solidFill>
                <a:schemeClr val="dk1"/>
              </a:solidFill>
              <a:latin typeface="Cambria"/>
              <a:ea typeface="Cambria"/>
              <a:cs typeface="Cambria"/>
              <a:sym typeface="Cambria"/>
            </a:endParaRPr>
          </a:p>
          <a:p>
            <a:pPr indent="0" lvl="0" marL="0" rtl="0" algn="l">
              <a:lnSpc>
                <a:spcPct val="95000"/>
              </a:lnSpc>
              <a:spcBef>
                <a:spcPts val="1200"/>
              </a:spcBef>
              <a:spcAft>
                <a:spcPts val="0"/>
              </a:spcAft>
              <a:buNone/>
            </a:pPr>
            <a:r>
              <a:t/>
            </a:r>
            <a:endParaRPr sz="1800">
              <a:solidFill>
                <a:schemeClr val="dk1"/>
              </a:solidFill>
              <a:latin typeface="Cambria"/>
              <a:ea typeface="Cambria"/>
              <a:cs typeface="Cambria"/>
              <a:sym typeface="Cambria"/>
            </a:endParaRPr>
          </a:p>
          <a:p>
            <a:pPr indent="0" lvl="0" marL="0" rtl="0" algn="l">
              <a:lnSpc>
                <a:spcPct val="95000"/>
              </a:lnSpc>
              <a:spcBef>
                <a:spcPts val="1200"/>
              </a:spcBef>
              <a:spcAft>
                <a:spcPts val="0"/>
              </a:spcAft>
              <a:buNone/>
            </a:pPr>
            <a:r>
              <a:t/>
            </a:r>
            <a:endParaRPr sz="1800">
              <a:solidFill>
                <a:schemeClr val="dk1"/>
              </a:solidFill>
              <a:latin typeface="Cambria"/>
              <a:ea typeface="Cambria"/>
              <a:cs typeface="Cambria"/>
              <a:sym typeface="Cambria"/>
            </a:endParaRPr>
          </a:p>
          <a:p>
            <a:pPr indent="0" lvl="0" marL="0" rtl="0" algn="l">
              <a:lnSpc>
                <a:spcPct val="115000"/>
              </a:lnSpc>
              <a:spcBef>
                <a:spcPts val="1200"/>
              </a:spcBef>
              <a:spcAft>
                <a:spcPts val="1200"/>
              </a:spcAft>
              <a:buNone/>
            </a:pPr>
            <a:r>
              <a:t/>
            </a:r>
            <a:endParaRPr sz="1800">
              <a:solidFill>
                <a:schemeClr val="lt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Hardware Design</a:t>
            </a:r>
            <a:endParaRPr/>
          </a:p>
        </p:txBody>
      </p:sp>
      <p:pic>
        <p:nvPicPr>
          <p:cNvPr id="116" name="Google Shape;116;p20"/>
          <p:cNvPicPr preferRelativeResize="0"/>
          <p:nvPr/>
        </p:nvPicPr>
        <p:blipFill>
          <a:blip r:embed="rId3">
            <a:alphaModFix/>
          </a:blip>
          <a:stretch>
            <a:fillRect/>
          </a:stretch>
        </p:blipFill>
        <p:spPr>
          <a:xfrm>
            <a:off x="8214350" y="0"/>
            <a:ext cx="929650" cy="828350"/>
          </a:xfrm>
          <a:prstGeom prst="rect">
            <a:avLst/>
          </a:prstGeom>
          <a:noFill/>
          <a:ln>
            <a:noFill/>
          </a:ln>
        </p:spPr>
      </p:pic>
      <p:sp>
        <p:nvSpPr>
          <p:cNvPr id="117" name="Google Shape;117;p20"/>
          <p:cNvSpPr txBox="1"/>
          <p:nvPr/>
        </p:nvSpPr>
        <p:spPr>
          <a:xfrm>
            <a:off x="623425" y="4683700"/>
            <a:ext cx="32394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FFFFFF"/>
                </a:solidFill>
              </a:rPr>
              <a:t>CAD model of Skeleton</a:t>
            </a:r>
            <a:endParaRPr sz="500"/>
          </a:p>
        </p:txBody>
      </p:sp>
      <p:pic>
        <p:nvPicPr>
          <p:cNvPr id="118" name="Google Shape;118;p20"/>
          <p:cNvPicPr preferRelativeResize="0"/>
          <p:nvPr/>
        </p:nvPicPr>
        <p:blipFill>
          <a:blip r:embed="rId4">
            <a:alphaModFix/>
          </a:blip>
          <a:stretch>
            <a:fillRect/>
          </a:stretch>
        </p:blipFill>
        <p:spPr>
          <a:xfrm>
            <a:off x="311700" y="1017725"/>
            <a:ext cx="4554496" cy="3665975"/>
          </a:xfrm>
          <a:prstGeom prst="rect">
            <a:avLst/>
          </a:prstGeom>
          <a:noFill/>
          <a:ln>
            <a:noFill/>
          </a:ln>
        </p:spPr>
      </p:pic>
      <p:pic>
        <p:nvPicPr>
          <p:cNvPr id="119" name="Google Shape;119;p20"/>
          <p:cNvPicPr preferRelativeResize="0"/>
          <p:nvPr/>
        </p:nvPicPr>
        <p:blipFill>
          <a:blip r:embed="rId5">
            <a:alphaModFix/>
          </a:blip>
          <a:stretch>
            <a:fillRect/>
          </a:stretch>
        </p:blipFill>
        <p:spPr>
          <a:xfrm>
            <a:off x="5546133" y="940225"/>
            <a:ext cx="2394478" cy="3820975"/>
          </a:xfrm>
          <a:prstGeom prst="rect">
            <a:avLst/>
          </a:prstGeom>
          <a:noFill/>
          <a:ln>
            <a:noFill/>
          </a:ln>
        </p:spPr>
      </p:pic>
      <p:sp>
        <p:nvSpPr>
          <p:cNvPr id="120" name="Google Shape;120;p20"/>
          <p:cNvSpPr txBox="1"/>
          <p:nvPr/>
        </p:nvSpPr>
        <p:spPr>
          <a:xfrm>
            <a:off x="5264700" y="4683700"/>
            <a:ext cx="32394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FFFFFF"/>
                </a:solidFill>
              </a:rPr>
              <a:t>Robot Skeleton</a:t>
            </a:r>
            <a:endParaRPr sz="5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Specifications</a:t>
            </a:r>
            <a:endParaRPr/>
          </a:p>
        </p:txBody>
      </p:sp>
      <p:sp>
        <p:nvSpPr>
          <p:cNvPr id="126" name="Google Shape;126;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27" name="Google Shape;127;p21"/>
          <p:cNvPicPr preferRelativeResize="0"/>
          <p:nvPr/>
        </p:nvPicPr>
        <p:blipFill>
          <a:blip r:embed="rId3">
            <a:alphaModFix/>
          </a:blip>
          <a:stretch>
            <a:fillRect/>
          </a:stretch>
        </p:blipFill>
        <p:spPr>
          <a:xfrm>
            <a:off x="8209675" y="0"/>
            <a:ext cx="934325" cy="1184950"/>
          </a:xfrm>
          <a:prstGeom prst="rect">
            <a:avLst/>
          </a:prstGeom>
          <a:noFill/>
          <a:ln>
            <a:noFill/>
          </a:ln>
        </p:spPr>
      </p:pic>
      <p:pic>
        <p:nvPicPr>
          <p:cNvPr id="128" name="Google Shape;128;p21"/>
          <p:cNvPicPr preferRelativeResize="0"/>
          <p:nvPr/>
        </p:nvPicPr>
        <p:blipFill>
          <a:blip r:embed="rId4">
            <a:alphaModFix/>
          </a:blip>
          <a:stretch>
            <a:fillRect/>
          </a:stretch>
        </p:blipFill>
        <p:spPr>
          <a:xfrm>
            <a:off x="0" y="1765066"/>
            <a:ext cx="9144001" cy="188276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