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2D50E2D-71CA-4BED-83C7-ADCDBF140941}">
  <a:tblStyle styleId="{32D50E2D-71CA-4BED-83C7-ADCDBF14094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azon.com/Torque-Permanent-Magnet-DC-Motor/dp/B00NLBFOIS?source=ps-sl-shoppingads-lpcontext&amp;ref_=fplfs&amp;psc=1&amp;smid=A15GNHST7KG47K" TargetMode="External"/><Relationship Id="rId3" Type="http://schemas.openxmlformats.org/officeDocument/2006/relationships/hyperlink" Target="https://www.amazon.com/STEPPERONLINE-Stepper-Bipolar-Connector-compatible/dp/B00PNEQKC0?source=ps-sl-shoppingads-lpcontext&amp;ref_=fplfs&amp;psc=1&amp;smid=AWQBCGWISS7BL" TargetMode="External"/><Relationship Id="rId4" Type="http://schemas.openxmlformats.org/officeDocument/2006/relationships/hyperlink" Target="https://www.amazon.com/4-Pack-MG996R-Torque-Digital-Helicopter/dp/B07MFK266B/ref=pd_bxgy_d_sccl_1/133-1799409-3658146?pd_rd_w=uEWxU&amp;content-id=amzn1.sym.101c7dca-f8ef-4330-838b-ed6e9ebb9e52&amp;pf_rd_p=101c7dca-f8ef-4330-838b-ed6e9ebb9e52&amp;pf_rd_r=ZJAZNR88TSK37GZVK3P1&amp;pd_rd_wg=yAE4p&amp;pd_rd_r=5cd52828-5998-4396-83bc-ded972b9e762&amp;pd_rd_i=B07MFK266B&amp;th=1"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azon.com/Torque-Permanent-Magnet-DC-Motor/dp/B00NLBFOIS?source=ps-sl-shoppingads-lpcontext&amp;ref_=fplfs&amp;psc=1&amp;smid=A15GNHST7KG47K" TargetMode="External"/><Relationship Id="rId3" Type="http://schemas.openxmlformats.org/officeDocument/2006/relationships/hyperlink" Target="https://www.amazon.com/STEPPERONLINE-Stepper-Bipolar-Connector-compatible/dp/B00PNEQKC0?source=ps-sl-shoppingads-lpcontext&amp;ref_=fplfs&amp;psc=1&amp;smid=AWQBCGWISS7BL" TargetMode="External"/><Relationship Id="rId4" Type="http://schemas.openxmlformats.org/officeDocument/2006/relationships/hyperlink" Target="https://www.amazon.com/4-Pack-MG996R-Torque-Digital-Helicopter/dp/B07MFK266B/ref=pd_bxgy_d_sccl_1/133-1799409-3658146?pd_rd_w=uEWxU&amp;content-id=amzn1.sym.101c7dca-f8ef-4330-838b-ed6e9ebb9e52&amp;pf_rd_p=101c7dca-f8ef-4330-838b-ed6e9ebb9e52&amp;pf_rd_r=ZJAZNR88TSK37GZVK3P1&amp;pd_rd_wg=yAE4p&amp;pd_rd_r=5cd52828-5998-4396-83bc-ded972b9e762&amp;pd_rd_i=B07MFK266B&amp;th=1"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f008f5d75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f008f5d75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Zack will do is explain how each one is powered and connected. The power bank connects to the board by a regular circular plug. This is also how it powers the Jetson. The board connects to the other components (such as the motor controller and the arduinos) using pin headers, which allow wires to be connected easily. The rest of the components are connected through wires or USB cables.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f008f5d75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f008f5d75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PWD is PCB solderable, so is a stretch goal</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f214738f7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f214738f7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f214738f7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f214738f7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f214738f7b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f214738f7b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f214738f7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f214738f7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f214738f7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f214738f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f008f5d75f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f008f5d75f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f20865b36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f20865b3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f20ad02b9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f20ad02b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f20865b363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f20865b363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1e8a7ef3164f4c5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1e8a7ef3164f4c5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f008f5d75f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f008f5d75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f008f5d75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f008f5d75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bb62d79882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bb62d79882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bb62d79882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bb62d79882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f008f5d75f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f008f5d75f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72f90e3d6fff07d4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72f90e3d6fff07d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f2a58671b4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f2a58671b4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f2a58671b4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f2a58671b4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f2a58671b4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f2a58671b4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f008f5d7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f008f5d7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Bhavani</a:t>
            </a:r>
            <a:endParaRPr/>
          </a:p>
          <a:p>
            <a:pPr indent="0" lvl="0" marL="0" rtl="0" algn="l">
              <a:spcBef>
                <a:spcPts val="0"/>
              </a:spcBef>
              <a:spcAft>
                <a:spcPts val="0"/>
              </a:spcAft>
              <a:buNone/>
            </a:pPr>
            <a:r>
              <a:rPr lang="en"/>
              <a:t>Look at the </a:t>
            </a:r>
            <a:r>
              <a:rPr lang="en"/>
              <a:t>designing</a:t>
            </a:r>
            <a:r>
              <a:rPr lang="en"/>
              <a:t> the mind of a social robot paper Zach researched of how robots are good with kids </a:t>
            </a:r>
            <a:r>
              <a:rPr lang="en"/>
              <a:t>with</a:t>
            </a:r>
            <a:r>
              <a:rPr lang="en"/>
              <a:t> autism bc humans are unpredictable, whereas robots are predictable and a good practice method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Script:</a:t>
            </a:r>
            <a:endParaRPr/>
          </a:p>
          <a:p>
            <a:pPr indent="0" lvl="0" marL="0" rtl="0" algn="l">
              <a:spcBef>
                <a:spcPts val="0"/>
              </a:spcBef>
              <a:spcAft>
                <a:spcPts val="0"/>
              </a:spcAft>
              <a:buNone/>
            </a:pPr>
            <a:r>
              <a:rPr lang="en"/>
              <a:t>BearMax is a robot </a:t>
            </a:r>
            <a:r>
              <a:rPr lang="en"/>
              <a:t>designed </a:t>
            </a:r>
            <a:r>
              <a:rPr lang="en"/>
              <a:t>to help people with Autism Spectrum Disorder to recognize and understand various social situations </a:t>
            </a:r>
            <a:endParaRPr/>
          </a:p>
          <a:p>
            <a:pPr indent="0" lvl="0" marL="0" rtl="0" algn="l">
              <a:spcBef>
                <a:spcPts val="0"/>
              </a:spcBef>
              <a:spcAft>
                <a:spcPts val="0"/>
              </a:spcAft>
              <a:buNone/>
            </a:pPr>
            <a:r>
              <a:rPr lang="en"/>
              <a:t>Therapy robots are used in the medical field for a variety of different reasons including teaching children with ASD to identify emotions</a:t>
            </a:r>
            <a:endParaRPr/>
          </a:p>
          <a:p>
            <a:pPr indent="0" lvl="0" marL="0" rtl="0" algn="l">
              <a:spcBef>
                <a:spcPts val="0"/>
              </a:spcBef>
              <a:spcAft>
                <a:spcPts val="0"/>
              </a:spcAft>
              <a:buNone/>
            </a:pPr>
            <a:r>
              <a:rPr lang="en"/>
              <a:t>According to “Designing the Mind of a Social Robot” a research paper in the Applied Sciences Journal, social robots are predictable which is an advantage as people can practice on it and it can be modified many times catering to the user’s specific needs. Sometimes human interactions can be confusing whereas the predictable aspect of social robots allow the user to become comfortable and master different scenarios that can help build confidence in the long run for social interactions.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[17] </a:t>
            </a:r>
            <a:r>
              <a:rPr lang="en" sz="1200">
                <a:solidFill>
                  <a:srgbClr val="222222"/>
                </a:solidFill>
                <a:highlight>
                  <a:srgbClr val="FFFFFF"/>
                </a:highlight>
              </a:rPr>
              <a:t>N. Lazzeri, D. Mazzei, L. Cominelli, A. Cisternino, and D. De Rossi, “Designing the Mind of a Social Robot,” </a:t>
            </a:r>
            <a:r>
              <a:rPr i="1" lang="en" sz="1200">
                <a:solidFill>
                  <a:srgbClr val="222222"/>
                </a:solidFill>
                <a:highlight>
                  <a:srgbClr val="FFFFFF"/>
                </a:highlight>
              </a:rPr>
              <a:t>Applied Sciences</a:t>
            </a:r>
            <a:r>
              <a:rPr lang="en" sz="1200">
                <a:solidFill>
                  <a:srgbClr val="222222"/>
                </a:solidFill>
                <a:highlight>
                  <a:srgbClr val="FFFFFF"/>
                </a:highlight>
              </a:rPr>
              <a:t>, vol. 8, no. 2, p. 302, Feb. 2018, doi: 10.3390/app8020302.</a:t>
            </a:r>
            <a:endParaRPr sz="1200">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t/>
            </a:r>
            <a:endParaRPr sz="1200">
              <a:solidFill>
                <a:srgbClr val="222222"/>
              </a:solidFill>
              <a:highlight>
                <a:srgbClr val="FFFFFF"/>
              </a:high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f2a58671b4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f2a58671b4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b99ff743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b99ff743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team has made considerable progress this semester. Some of the most important goals we have are to have functioning components of the robot, such as the hands, head, neck, shoulders, arms, hands, body, and platform of BearMax. We have made and tested the neck </a:t>
            </a:r>
            <a:r>
              <a:rPr lang="en"/>
              <a:t>which is different from the first version as it has more degrees of freedom or movement. We have also printed and tested the prototype of the hands. Regarding the moving platform, we used a pre made track platform which we have tested using weights and it can support up to 20 pounds which is our highest weight limit. As you can see in these videos, the larger the weight limit, the slower the track moves. Fortunately, for this project speed is not an important consideration because we want BearMax to walk along with a child (look up average walking speed of children age in target demographic for BearMax). Similarly, the hand size is targeted and designed to be similar to the size of a child’s hand. While the hand’s size was changed due to accommodating the size of the motors (restructure paragraph)</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f20865b363_4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f20865b363_4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f008f5d75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1f008f5d75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Bhavani</a:t>
            </a:r>
            <a:endParaRPr/>
          </a:p>
          <a:p>
            <a:pPr indent="0" lvl="0" marL="0" rtl="0" algn="l">
              <a:spcBef>
                <a:spcPts val="0"/>
              </a:spcBef>
              <a:spcAft>
                <a:spcPts val="0"/>
              </a:spcAft>
              <a:buNone/>
            </a:pPr>
            <a:r>
              <a:rPr lang="en"/>
              <a:t>This is the 2nd iteration of BearMax</a:t>
            </a:r>
            <a:endParaRPr/>
          </a:p>
          <a:p>
            <a:pPr indent="0" lvl="0" marL="0" rtl="0" algn="l">
              <a:spcBef>
                <a:spcPts val="0"/>
              </a:spcBef>
              <a:spcAft>
                <a:spcPts val="0"/>
              </a:spcAft>
              <a:buNone/>
            </a:pPr>
            <a:r>
              <a:rPr lang="en"/>
              <a:t>One of our main goals is to expand upon the successes of the first version.</a:t>
            </a:r>
            <a:endParaRPr/>
          </a:p>
          <a:p>
            <a:pPr indent="0" lvl="0" marL="0" rtl="0" algn="l">
              <a:spcBef>
                <a:spcPts val="0"/>
              </a:spcBef>
              <a:spcAft>
                <a:spcPts val="0"/>
              </a:spcAft>
              <a:buNone/>
            </a:pPr>
            <a:r>
              <a:rPr lang="en"/>
              <a:t>Some of our goals include to add more emotions and a larger range of emotions BearMax can express that users can learn and recognize, upgrade the electrical system, mobilize BerMax and collaborate with the Computer Science team to have additional methods for users to communicate with BearMax, either through the app or a touch screen. </a:t>
            </a:r>
            <a:endParaRPr/>
          </a:p>
          <a:p>
            <a:pPr indent="0" lvl="0" marL="0" rtl="0" algn="l">
              <a:spcBef>
                <a:spcPts val="0"/>
              </a:spcBef>
              <a:spcAft>
                <a:spcPts val="0"/>
              </a:spcAft>
              <a:buNone/>
            </a:pPr>
            <a:r>
              <a:rPr lang="en"/>
              <a:t>Zach and/or Raahym talk about how the first robot used a single breadboard for all electronics and now we can use a PCB thanks to CE’s on the team!</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f008f5d75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1f008f5d75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f213c76e3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f213c76e3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f213c76e3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f213c76e3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bb4ba4aeb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bb4ba4aeb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https://www.amazon.com/Torque-Permanent-Magnet-DC-Motor/dp/B00NLBFOIS?source=ps-sl-shoppingads-lpcontext&amp;ref_=fplfs&amp;psc=1&amp;smid=A15GNHST7KG47K</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https://www.amazon.com/STEPPERONLINE-Stepper-Bipolar-Connector-compatible/dp/B00PNEQKC0?source=ps-sl-shoppingads-lpcontext&amp;ref_=fplfs&amp;psc=1&amp;smid=AWQBCGWISS7BL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https://www.amazon.com/4-Pack-MG996R-Torque-Digital-Helicopter/dp/B07MFK266B/ref=pd_bxgy_d_sccl_1/133-1799409-3658146?pd_rd_w=uEWxU&amp;content-id=amzn1.sym.101c7dca-f8ef-4330-838b-ed6e9ebb9e52&amp;pf_rd_p=101c7dca-f8ef-4330-838b-ed6e9ebb9e52&amp;pf_rd_r=ZJAZNR88TSK37GZVK3P1&amp;pd_rd_wg=yAE4p&amp;pd_rd_r=5cd52828-5998-4396-83bc-ded972b9e762&amp;pd_rd_i=B07MFK266B&amp;th=1</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bb4ba4aeb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bb4ba4aeb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https://www.amazon.com/Torque-Permanent-Magnet-DC-Motor/dp/B00NLBFOIS?source=ps-sl-shoppingads-lpcontext&amp;ref_=fplfs&amp;psc=1&amp;smid=A15GNHST7KG47K</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https://www.amazon.com/STEPPERONLINE-Stepper-Bipolar-Connector-compatible/dp/B00PNEQKC0?source=ps-sl-shoppingads-lpcontext&amp;ref_=fplfs&amp;psc=1&amp;smid=AWQBCGWISS7BL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https://www.amazon.com/4-Pack-MG996R-Torque-Digital-Helicopter/dp/B07MFK266B/ref=pd_bxgy_d_sccl_1/133-1799409-3658146?pd_rd_w=uEWxU&amp;content-id=amzn1.sym.101c7dca-f8ef-4330-838b-ed6e9ebb9e52&amp;pf_rd_p=101c7dca-f8ef-4330-838b-ed6e9ebb9e52&amp;pf_rd_r=ZJAZNR88TSK37GZVK3P1&amp;pd_rd_wg=yAE4p&amp;pd_rd_r=5cd52828-5998-4396-83bc-ded972b9e762&amp;pd_rd_i=B07MFK266B&amp;th=1</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9.pn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8.png"/><Relationship Id="rId4" Type="http://schemas.openxmlformats.org/officeDocument/2006/relationships/image" Target="../media/image43.png"/><Relationship Id="rId5" Type="http://schemas.openxmlformats.org/officeDocument/2006/relationships/image" Target="../media/image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5.png"/><Relationship Id="rId4" Type="http://schemas.openxmlformats.org/officeDocument/2006/relationships/image" Target="../media/image40.png"/><Relationship Id="rId5" Type="http://schemas.openxmlformats.org/officeDocument/2006/relationships/image" Target="../media/image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9.jpg"/><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2.jpg"/><Relationship Id="rId4" Type="http://schemas.openxmlformats.org/officeDocument/2006/relationships/image" Target="../media/image28.jpg"/><Relationship Id="rId11" Type="http://schemas.openxmlformats.org/officeDocument/2006/relationships/image" Target="../media/image21.jpg"/><Relationship Id="rId10" Type="http://schemas.openxmlformats.org/officeDocument/2006/relationships/image" Target="../media/image23.jpg"/><Relationship Id="rId12" Type="http://schemas.openxmlformats.org/officeDocument/2006/relationships/image" Target="../media/image7.jpg"/><Relationship Id="rId9" Type="http://schemas.openxmlformats.org/officeDocument/2006/relationships/image" Target="../media/image18.jpg"/><Relationship Id="rId5" Type="http://schemas.openxmlformats.org/officeDocument/2006/relationships/image" Target="../media/image27.jpg"/><Relationship Id="rId6" Type="http://schemas.openxmlformats.org/officeDocument/2006/relationships/image" Target="../media/image25.jpg"/><Relationship Id="rId7" Type="http://schemas.openxmlformats.org/officeDocument/2006/relationships/image" Target="../media/image20.jpg"/><Relationship Id="rId8"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8.jpg"/><Relationship Id="rId4" Type="http://schemas.openxmlformats.org/officeDocument/2006/relationships/image" Target="../media/image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jpg"/><Relationship Id="rId4" Type="http://schemas.openxmlformats.org/officeDocument/2006/relationships/image" Target="../media/image33.png"/><Relationship Id="rId5" Type="http://schemas.openxmlformats.org/officeDocument/2006/relationships/image" Target="../media/image29.png"/><Relationship Id="rId6" Type="http://schemas.openxmlformats.org/officeDocument/2006/relationships/image" Target="../media/image32.png"/><Relationship Id="rId7"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jpg"/><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7.png"/><Relationship Id="rId4" Type="http://schemas.openxmlformats.org/officeDocument/2006/relationships/hyperlink" Target="http://drive.google.com/file/d/19Pwi5PckfF_-N6-Fwr8bD2SenewJ8ggW/view" TargetMode="External"/><Relationship Id="rId5" Type="http://schemas.openxmlformats.org/officeDocument/2006/relationships/image" Target="../media/image31.jpg"/><Relationship Id="rId6" Type="http://schemas.openxmlformats.org/officeDocument/2006/relationships/hyperlink" Target="http://drive.google.com/file/d/1QIsvkEx5ufw046QHc0hSxbp91_9XSVDv/view" TargetMode="External"/><Relationship Id="rId7"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7.png"/><Relationship Id="rId4" Type="http://schemas.openxmlformats.org/officeDocument/2006/relationships/hyperlink" Target="http://drive.google.com/file/d/1KFiMhvFpkwfYUhXt6m2p8qjTzQj8LHuv/view" TargetMode="External"/><Relationship Id="rId5" Type="http://schemas.openxmlformats.org/officeDocument/2006/relationships/image" Target="../media/image3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hyperlink" Target="http://drive.google.com/file/d/1nrtg6BGN56Ir-PP3xa4LCrCHWbwq-yrc/view" TargetMode="External"/><Relationship Id="rId6" Type="http://schemas.openxmlformats.org/officeDocument/2006/relationships/image" Target="../media/image36.jpg"/><Relationship Id="rId7" Type="http://schemas.openxmlformats.org/officeDocument/2006/relationships/hyperlink" Target="http://drive.google.com/file/d/1yVfYtY2erjQYVauftH_brj9ME4El8qvx/view" TargetMode="External"/><Relationship Id="rId8" Type="http://schemas.openxmlformats.org/officeDocument/2006/relationships/image" Target="../media/image4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9.jpg"/><Relationship Id="rId5" Type="http://schemas.openxmlformats.org/officeDocument/2006/relationships/image" Target="../media/image13.jpg"/><Relationship Id="rId6" Type="http://schemas.openxmlformats.org/officeDocument/2006/relationships/image" Target="../media/image10.jpg"/><Relationship Id="rId7"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5.jpg"/><Relationship Id="rId5" Type="http://schemas.openxmlformats.org/officeDocument/2006/relationships/image" Target="../media/image8.jpg"/><Relationship Id="rId6"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Cambria"/>
                <a:ea typeface="Cambria"/>
                <a:cs typeface="Cambria"/>
                <a:sym typeface="Cambria"/>
              </a:rPr>
              <a:t>BearMax Critical Design Review</a:t>
            </a:r>
            <a:endParaRPr>
              <a:latin typeface="Cambria"/>
              <a:ea typeface="Cambria"/>
              <a:cs typeface="Cambria"/>
              <a:sym typeface="Cambria"/>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70000"/>
          </a:bodyPr>
          <a:lstStyle/>
          <a:p>
            <a:pPr indent="0" lvl="0" marL="0" rtl="0" algn="ctr">
              <a:spcBef>
                <a:spcPts val="0"/>
              </a:spcBef>
              <a:spcAft>
                <a:spcPts val="0"/>
              </a:spcAft>
              <a:buNone/>
            </a:pPr>
            <a:r>
              <a:rPr lang="en">
                <a:latin typeface="Cambria"/>
                <a:ea typeface="Cambria"/>
                <a:cs typeface="Cambria"/>
                <a:sym typeface="Cambria"/>
              </a:rPr>
              <a:t>Presentation by Group 28: </a:t>
            </a:r>
            <a:endParaRPr>
              <a:latin typeface="Cambria"/>
              <a:ea typeface="Cambria"/>
              <a:cs typeface="Cambria"/>
              <a:sym typeface="Cambria"/>
            </a:endParaRPr>
          </a:p>
          <a:p>
            <a:pPr indent="0" lvl="0" marL="0" rtl="0" algn="ctr">
              <a:spcBef>
                <a:spcPts val="0"/>
              </a:spcBef>
              <a:spcAft>
                <a:spcPts val="0"/>
              </a:spcAft>
              <a:buNone/>
            </a:pPr>
            <a:r>
              <a:rPr lang="en">
                <a:latin typeface="Cambria"/>
                <a:ea typeface="Cambria"/>
                <a:cs typeface="Cambria"/>
                <a:sym typeface="Cambria"/>
              </a:rPr>
              <a:t>Members: Raahym Khan, Bhavani Sivakumaar, Nicholas Buchberg, Zach Larson</a:t>
            </a:r>
            <a:endParaRPr>
              <a:latin typeface="Cambria"/>
              <a:ea typeface="Cambria"/>
              <a:cs typeface="Cambria"/>
              <a:sym typeface="Cambria"/>
            </a:endParaRPr>
          </a:p>
        </p:txBody>
      </p:sp>
      <p:pic>
        <p:nvPicPr>
          <p:cNvPr id="56" name="Google Shape;56;p13"/>
          <p:cNvPicPr preferRelativeResize="0"/>
          <p:nvPr/>
        </p:nvPicPr>
        <p:blipFill>
          <a:blip r:embed="rId3">
            <a:alphaModFix/>
          </a:blip>
          <a:stretch>
            <a:fillRect/>
          </a:stretch>
        </p:blipFill>
        <p:spPr>
          <a:xfrm>
            <a:off x="8234650" y="0"/>
            <a:ext cx="909350" cy="1153275"/>
          </a:xfrm>
          <a:prstGeom prst="rect">
            <a:avLst/>
          </a:prstGeom>
          <a:noFill/>
          <a:ln>
            <a:noFill/>
          </a:ln>
        </p:spPr>
      </p:pic>
      <p:pic>
        <p:nvPicPr>
          <p:cNvPr id="57" name="Google Shape;57;p13"/>
          <p:cNvPicPr preferRelativeResize="0"/>
          <p:nvPr/>
        </p:nvPicPr>
        <p:blipFill>
          <a:blip r:embed="rId3">
            <a:alphaModFix/>
          </a:blip>
          <a:stretch>
            <a:fillRect/>
          </a:stretch>
        </p:blipFill>
        <p:spPr>
          <a:xfrm>
            <a:off x="8235282" y="0"/>
            <a:ext cx="908718" cy="1152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990"/>
              <a:buNone/>
            </a:pPr>
            <a:r>
              <a:rPr lang="en" sz="3020">
                <a:latin typeface="Cambria"/>
                <a:ea typeface="Cambria"/>
                <a:cs typeface="Cambria"/>
                <a:sym typeface="Cambria"/>
              </a:rPr>
              <a:t>Hardware</a:t>
            </a:r>
            <a:r>
              <a:rPr lang="en" sz="3020"/>
              <a:t> </a:t>
            </a:r>
            <a:r>
              <a:rPr lang="en" sz="3020">
                <a:latin typeface="Cambria"/>
                <a:ea typeface="Cambria"/>
                <a:cs typeface="Cambria"/>
                <a:sym typeface="Cambria"/>
              </a:rPr>
              <a:t>Design</a:t>
            </a:r>
            <a:endParaRPr sz="3020"/>
          </a:p>
        </p:txBody>
      </p:sp>
      <p:pic>
        <p:nvPicPr>
          <p:cNvPr id="128" name="Google Shape;128;p22"/>
          <p:cNvPicPr preferRelativeResize="0"/>
          <p:nvPr/>
        </p:nvPicPr>
        <p:blipFill>
          <a:blip r:embed="rId3">
            <a:alphaModFix/>
          </a:blip>
          <a:stretch>
            <a:fillRect/>
          </a:stretch>
        </p:blipFill>
        <p:spPr>
          <a:xfrm>
            <a:off x="7983407" y="-1"/>
            <a:ext cx="1160595" cy="1152476"/>
          </a:xfrm>
          <a:prstGeom prst="rect">
            <a:avLst/>
          </a:prstGeom>
          <a:noFill/>
          <a:ln>
            <a:noFill/>
          </a:ln>
        </p:spPr>
      </p:pic>
      <p:pic>
        <p:nvPicPr>
          <p:cNvPr id="129" name="Google Shape;129;p22"/>
          <p:cNvPicPr preferRelativeResize="0"/>
          <p:nvPr/>
        </p:nvPicPr>
        <p:blipFill>
          <a:blip r:embed="rId4">
            <a:alphaModFix/>
          </a:blip>
          <a:stretch>
            <a:fillRect/>
          </a:stretch>
        </p:blipFill>
        <p:spPr>
          <a:xfrm>
            <a:off x="152400" y="1170125"/>
            <a:ext cx="6466849" cy="3820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latin typeface="Cambria"/>
                <a:ea typeface="Cambria"/>
                <a:cs typeface="Cambria"/>
                <a:sym typeface="Cambria"/>
              </a:rPr>
              <a:t>Hardware Comparison and Selection</a:t>
            </a:r>
            <a:endParaRPr sz="3020">
              <a:latin typeface="Cambria"/>
              <a:ea typeface="Cambria"/>
              <a:cs typeface="Cambria"/>
              <a:sym typeface="Cambria"/>
            </a:endParaRPr>
          </a:p>
        </p:txBody>
      </p:sp>
      <p:pic>
        <p:nvPicPr>
          <p:cNvPr id="135" name="Google Shape;135;p23"/>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graphicFrame>
        <p:nvGraphicFramePr>
          <p:cNvPr id="136" name="Google Shape;136;p23"/>
          <p:cNvGraphicFramePr/>
          <p:nvPr/>
        </p:nvGraphicFramePr>
        <p:xfrm>
          <a:off x="952500" y="1619250"/>
          <a:ext cx="3000000" cy="3000000"/>
        </p:xfrm>
        <a:graphic>
          <a:graphicData uri="http://schemas.openxmlformats.org/drawingml/2006/table">
            <a:tbl>
              <a:tblPr>
                <a:noFill/>
                <a:tableStyleId>{32D50E2D-71CA-4BED-83C7-ADCDBF140941}</a:tableStyleId>
              </a:tblPr>
              <a:tblGrid>
                <a:gridCol w="1447800"/>
                <a:gridCol w="1447800"/>
                <a:gridCol w="1447800"/>
                <a:gridCol w="1447800"/>
                <a:gridCol w="1447800"/>
              </a:tblGrid>
              <a:tr h="381000">
                <a:tc gridSpan="5">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Motor Driver</a:t>
                      </a:r>
                      <a:endParaRPr>
                        <a:solidFill>
                          <a:schemeClr val="dk1"/>
                        </a:solidFill>
                        <a:latin typeface="Cambria"/>
                        <a:ea typeface="Cambria"/>
                        <a:cs typeface="Cambria"/>
                        <a:sym typeface="Cambria"/>
                      </a:endParaRPr>
                    </a:p>
                  </a:txBody>
                  <a:tcPr marT="91425" marB="91425" marR="91425" marL="91425"/>
                </a:tc>
                <a:tc hMerge="1"/>
                <a:tc hMerge="1"/>
                <a:tc hMerge="1"/>
                <a:tc hMerge="1"/>
              </a:tr>
              <a:tr h="381000">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Part</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Voltage</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Current Output</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Price</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Form</a:t>
                      </a:r>
                      <a:endParaRPr>
                        <a:solidFill>
                          <a:schemeClr val="dk1"/>
                        </a:solidFill>
                        <a:latin typeface="Cambria"/>
                        <a:ea typeface="Cambria"/>
                        <a:cs typeface="Cambria"/>
                        <a:sym typeface="Cambria"/>
                      </a:endParaRPr>
                    </a:p>
                  </a:txBody>
                  <a:tcPr marT="91425" marB="91425" marR="91425" marL="91425"/>
                </a:tc>
              </a:tr>
              <a:tr h="381000">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PWD13F60</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3.3-15V</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8A</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$6.70</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Solderable Chip</a:t>
                      </a:r>
                      <a:endParaRPr>
                        <a:solidFill>
                          <a:schemeClr val="dk1"/>
                        </a:solidFill>
                        <a:latin typeface="Cambria"/>
                        <a:ea typeface="Cambria"/>
                        <a:cs typeface="Cambria"/>
                        <a:sym typeface="Cambria"/>
                      </a:endParaRPr>
                    </a:p>
                  </a:txBody>
                  <a:tcPr marT="91425" marB="91425" marR="91425" marL="91425"/>
                </a:tc>
              </a:tr>
              <a:tr h="38100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PN00218-DME3 Sabertooth</a:t>
                      </a:r>
                      <a:endParaRPr sz="16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6-30V</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8A</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$124.99</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Dev Board</a:t>
                      </a:r>
                      <a:endParaRPr>
                        <a:solidFill>
                          <a:schemeClr val="dk1"/>
                        </a:solidFill>
                        <a:latin typeface="Cambria"/>
                        <a:ea typeface="Cambria"/>
                        <a:cs typeface="Cambria"/>
                        <a:sym typeface="Cambria"/>
                      </a:endParaRPr>
                    </a:p>
                  </a:txBody>
                  <a:tcPr marT="91425" marB="91425" marR="91425" marL="91425"/>
                </a:tc>
              </a:tr>
              <a:tr h="381000">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LN298N</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5-12V</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5A</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$10.99</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Simple H-bridge</a:t>
                      </a:r>
                      <a:endParaRPr>
                        <a:solidFill>
                          <a:schemeClr val="dk2"/>
                        </a:solidFill>
                        <a:latin typeface="Cambria"/>
                        <a:ea typeface="Cambria"/>
                        <a:cs typeface="Cambria"/>
                        <a:sym typeface="Cambria"/>
                      </a:endParaRPr>
                    </a:p>
                  </a:txBody>
                  <a:tcPr marT="91425" marB="91425" marR="91425" marL="91425">
                    <a:solidFill>
                      <a:schemeClr val="accent6"/>
                    </a:solidFill>
                  </a:tcPr>
                </a:tc>
              </a:tr>
            </a:tbl>
          </a:graphicData>
        </a:graphic>
      </p:graphicFrame>
      <p:pic>
        <p:nvPicPr>
          <p:cNvPr id="137" name="Google Shape;137;p23"/>
          <p:cNvPicPr preferRelativeResize="0"/>
          <p:nvPr/>
        </p:nvPicPr>
        <p:blipFill>
          <a:blip r:embed="rId4">
            <a:alphaModFix/>
          </a:blip>
          <a:stretch>
            <a:fillRect/>
          </a:stretch>
        </p:blipFill>
        <p:spPr>
          <a:xfrm>
            <a:off x="7871225" y="1152475"/>
            <a:ext cx="1272776" cy="12727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20">
                <a:latin typeface="Cambria"/>
                <a:ea typeface="Cambria"/>
                <a:cs typeface="Cambria"/>
                <a:sym typeface="Cambria"/>
              </a:rPr>
              <a:t>Hardware Comparison and Selection</a:t>
            </a:r>
            <a:endParaRPr/>
          </a:p>
        </p:txBody>
      </p:sp>
      <p:pic>
        <p:nvPicPr>
          <p:cNvPr id="143" name="Google Shape;143;p24"/>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graphicFrame>
        <p:nvGraphicFramePr>
          <p:cNvPr id="144" name="Google Shape;144;p24"/>
          <p:cNvGraphicFramePr/>
          <p:nvPr/>
        </p:nvGraphicFramePr>
        <p:xfrm>
          <a:off x="952500" y="1619250"/>
          <a:ext cx="3000000" cy="3000000"/>
        </p:xfrm>
        <a:graphic>
          <a:graphicData uri="http://schemas.openxmlformats.org/drawingml/2006/table">
            <a:tbl>
              <a:tblPr>
                <a:noFill/>
                <a:tableStyleId>{32D50E2D-71CA-4BED-83C7-ADCDBF140941}</a:tableStyleId>
              </a:tblPr>
              <a:tblGrid>
                <a:gridCol w="1206500"/>
                <a:gridCol w="1206500"/>
                <a:gridCol w="1206500"/>
                <a:gridCol w="1341550"/>
                <a:gridCol w="1071450"/>
                <a:gridCol w="1206500"/>
              </a:tblGrid>
              <a:tr h="381000">
                <a:tc gridSpan="6">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12V Rechargeable Power Supply</a:t>
                      </a:r>
                      <a:endParaRPr>
                        <a:solidFill>
                          <a:schemeClr val="dk1"/>
                        </a:solidFill>
                        <a:latin typeface="Cambria"/>
                        <a:ea typeface="Cambria"/>
                        <a:cs typeface="Cambria"/>
                        <a:sym typeface="Cambria"/>
                      </a:endParaRPr>
                    </a:p>
                  </a:txBody>
                  <a:tcPr marT="91425" marB="91425" marR="91425" marL="91425"/>
                </a:tc>
                <a:tc hMerge="1"/>
                <a:tc hMerge="1"/>
                <a:tc hMerge="1"/>
                <a:tc hMerge="1"/>
                <a:tc hMerge="1"/>
              </a:tr>
              <a:tr h="38100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Part</a:t>
                      </a:r>
                      <a:endParaRPr>
                        <a:solidFill>
                          <a:schemeClr val="dk1"/>
                        </a:solidFill>
                        <a:latin typeface="Cambria"/>
                        <a:ea typeface="Cambria"/>
                        <a:cs typeface="Cambria"/>
                        <a:sym typeface="Cambria"/>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Watt-Hours</a:t>
                      </a:r>
                      <a:endParaRPr>
                        <a:solidFill>
                          <a:schemeClr val="dk1"/>
                        </a:solidFill>
                        <a:latin typeface="Cambria"/>
                        <a:ea typeface="Cambria"/>
                        <a:cs typeface="Cambria"/>
                        <a:sym typeface="Cambria"/>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Weight (g)</a:t>
                      </a:r>
                      <a:endParaRPr>
                        <a:solidFill>
                          <a:schemeClr val="dk1"/>
                        </a:solidFill>
                        <a:latin typeface="Cambria"/>
                        <a:ea typeface="Cambria"/>
                        <a:cs typeface="Cambria"/>
                        <a:sym typeface="Cambria"/>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Size</a:t>
                      </a:r>
                      <a:endParaRPr>
                        <a:solidFill>
                          <a:schemeClr val="dk1"/>
                        </a:solidFill>
                        <a:latin typeface="Cambria"/>
                        <a:ea typeface="Cambria"/>
                        <a:cs typeface="Cambria"/>
                        <a:sym typeface="Cambria"/>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Pros</a:t>
                      </a:r>
                      <a:endParaRPr>
                        <a:solidFill>
                          <a:schemeClr val="dk1"/>
                        </a:solidFill>
                        <a:latin typeface="Cambria"/>
                        <a:ea typeface="Cambria"/>
                        <a:cs typeface="Cambria"/>
                        <a:sym typeface="Cambria"/>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Cons</a:t>
                      </a:r>
                      <a:endParaRPr>
                        <a:solidFill>
                          <a:schemeClr val="dk1"/>
                        </a:solidFill>
                        <a:latin typeface="Cambria"/>
                        <a:ea typeface="Cambria"/>
                        <a:cs typeface="Cambria"/>
                        <a:sym typeface="Cambria"/>
                      </a:endParaRPr>
                    </a:p>
                  </a:txBody>
                  <a:tcPr marT="91425" marB="91425" marR="91425" marL="91425">
                    <a:lnB cap="flat" cmpd="sng" w="9525">
                      <a:solidFill>
                        <a:srgbClr val="9E9E9E"/>
                      </a:solidFill>
                      <a:prstDash val="solid"/>
                      <a:round/>
                      <a:headEnd len="sm" w="sm" type="none"/>
                      <a:tailEnd len="sm" w="sm" type="none"/>
                    </a:lnB>
                  </a:tcPr>
                </a:tc>
              </a:tr>
              <a:tr h="381000">
                <a:tc>
                  <a:txBody>
                    <a:bodyPr/>
                    <a:lstStyle/>
                    <a:p>
                      <a:pPr indent="0" lvl="0" marL="0" rtl="0" algn="ctr">
                        <a:lnSpc>
                          <a:spcPct val="115000"/>
                        </a:lnSpc>
                        <a:spcBef>
                          <a:spcPts val="0"/>
                        </a:spcBef>
                        <a:spcAft>
                          <a:spcPts val="0"/>
                        </a:spcAft>
                        <a:buNone/>
                      </a:pPr>
                      <a:r>
                        <a:rPr lang="en" sz="1200">
                          <a:solidFill>
                            <a:schemeClr val="dk1"/>
                          </a:solidFill>
                          <a:latin typeface="Cambria"/>
                          <a:ea typeface="Cambria"/>
                          <a:cs typeface="Cambria"/>
                          <a:sym typeface="Cambria"/>
                        </a:rPr>
                        <a:t>BiX Power Battery</a:t>
                      </a:r>
                      <a:endParaRPr sz="1200">
                        <a:solidFill>
                          <a:schemeClr val="dk1"/>
                        </a:solidFill>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100Wh</a:t>
                      </a:r>
                      <a:endParaRPr sz="1200">
                        <a:solidFill>
                          <a:schemeClr val="dk1"/>
                        </a:solidFill>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621g (1.4lbs)</a:t>
                      </a:r>
                      <a:endParaRPr sz="1200">
                        <a:solidFill>
                          <a:schemeClr val="dk1"/>
                        </a:solidFill>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7.5” x 4.5” x 0.9”</a:t>
                      </a:r>
                      <a:endParaRPr sz="1200">
                        <a:solidFill>
                          <a:schemeClr val="dk1"/>
                        </a:solidFill>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Long lasting, Multiple output ports </a:t>
                      </a:r>
                      <a:endParaRPr sz="1200">
                        <a:solidFill>
                          <a:schemeClr val="dk1"/>
                        </a:solidFill>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Large footprint, High cost</a:t>
                      </a:r>
                      <a:endParaRPr sz="1200">
                        <a:solidFill>
                          <a:schemeClr val="dk1"/>
                        </a:solidFill>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ctr">
                        <a:lnSpc>
                          <a:spcPct val="115000"/>
                        </a:lnSpc>
                        <a:spcBef>
                          <a:spcPts val="0"/>
                        </a:spcBef>
                        <a:spcAft>
                          <a:spcPts val="0"/>
                        </a:spcAft>
                        <a:buNone/>
                      </a:pPr>
                      <a:r>
                        <a:rPr lang="en" sz="1200">
                          <a:solidFill>
                            <a:schemeClr val="dk2"/>
                          </a:solidFill>
                          <a:latin typeface="Cambria"/>
                          <a:ea typeface="Cambria"/>
                          <a:cs typeface="Cambria"/>
                          <a:sym typeface="Cambria"/>
                        </a:rPr>
                        <a:t>Talentcell Rechargeable</a:t>
                      </a:r>
                      <a:endParaRPr sz="1200">
                        <a:solidFill>
                          <a:schemeClr val="dk2"/>
                        </a:solidFill>
                        <a:latin typeface="Cambria"/>
                        <a:ea typeface="Cambria"/>
                        <a:cs typeface="Cambria"/>
                        <a:sym typeface="Cambria"/>
                      </a:endParaRPr>
                    </a:p>
                  </a:txBody>
                  <a:tcPr marT="91425" marB="91425" marR="91425" marL="91425">
                    <a:lnT cap="flat" cmpd="sng" w="9525">
                      <a:solidFill>
                        <a:srgbClr val="9E9E9E"/>
                      </a:solidFill>
                      <a:prstDash val="solid"/>
                      <a:round/>
                      <a:headEnd len="sm" w="sm" type="none"/>
                      <a:tailEnd len="sm" w="sm" type="none"/>
                    </a:lnT>
                    <a:solidFill>
                      <a:schemeClr val="accent6"/>
                    </a:solidFill>
                  </a:tcPr>
                </a:tc>
                <a:tc>
                  <a:txBody>
                    <a:bodyPr/>
                    <a:lstStyle/>
                    <a:p>
                      <a:pPr indent="0" lvl="0" marL="0" rtl="0" algn="ctr">
                        <a:spcBef>
                          <a:spcPts val="0"/>
                        </a:spcBef>
                        <a:spcAft>
                          <a:spcPts val="0"/>
                        </a:spcAft>
                        <a:buNone/>
                      </a:pPr>
                      <a:r>
                        <a:rPr lang="en" sz="1200">
                          <a:solidFill>
                            <a:schemeClr val="dk2"/>
                          </a:solidFill>
                          <a:latin typeface="Cambria"/>
                          <a:ea typeface="Cambria"/>
                          <a:cs typeface="Cambria"/>
                          <a:sym typeface="Cambria"/>
                        </a:rPr>
                        <a:t>96Wh</a:t>
                      </a:r>
                      <a:endParaRPr sz="1200">
                        <a:solidFill>
                          <a:schemeClr val="dk2"/>
                        </a:solidFill>
                        <a:latin typeface="Cambria"/>
                        <a:ea typeface="Cambria"/>
                        <a:cs typeface="Cambria"/>
                        <a:sym typeface="Cambria"/>
                      </a:endParaRPr>
                    </a:p>
                  </a:txBody>
                  <a:tcPr marT="91425" marB="91425" marR="91425" marL="91425">
                    <a:lnT cap="flat" cmpd="sng" w="9525">
                      <a:solidFill>
                        <a:srgbClr val="9E9E9E"/>
                      </a:solidFill>
                      <a:prstDash val="solid"/>
                      <a:round/>
                      <a:headEnd len="sm" w="sm" type="none"/>
                      <a:tailEnd len="sm" w="sm" type="none"/>
                    </a:lnT>
                    <a:solidFill>
                      <a:schemeClr val="accent6"/>
                    </a:solidFill>
                  </a:tcPr>
                </a:tc>
                <a:tc>
                  <a:txBody>
                    <a:bodyPr/>
                    <a:lstStyle/>
                    <a:p>
                      <a:pPr indent="0" lvl="0" marL="0" rtl="0" algn="ctr">
                        <a:spcBef>
                          <a:spcPts val="0"/>
                        </a:spcBef>
                        <a:spcAft>
                          <a:spcPts val="0"/>
                        </a:spcAft>
                        <a:buNone/>
                      </a:pPr>
                      <a:r>
                        <a:rPr lang="en" sz="1200">
                          <a:solidFill>
                            <a:schemeClr val="dk2"/>
                          </a:solidFill>
                          <a:latin typeface="Cambria"/>
                          <a:ea typeface="Cambria"/>
                          <a:cs typeface="Cambria"/>
                          <a:sym typeface="Cambria"/>
                        </a:rPr>
                        <a:t>~500g (1.1lbs)</a:t>
                      </a:r>
                      <a:endParaRPr sz="1200">
                        <a:solidFill>
                          <a:schemeClr val="dk2"/>
                        </a:solidFill>
                        <a:latin typeface="Cambria"/>
                        <a:ea typeface="Cambria"/>
                        <a:cs typeface="Cambria"/>
                        <a:sym typeface="Cambria"/>
                      </a:endParaRPr>
                    </a:p>
                  </a:txBody>
                  <a:tcPr marT="91425" marB="91425" marR="91425" marL="91425">
                    <a:lnT cap="flat" cmpd="sng" w="9525">
                      <a:solidFill>
                        <a:srgbClr val="9E9E9E"/>
                      </a:solidFill>
                      <a:prstDash val="solid"/>
                      <a:round/>
                      <a:headEnd len="sm" w="sm" type="none"/>
                      <a:tailEnd len="sm" w="sm" type="none"/>
                    </a:lnT>
                    <a:solidFill>
                      <a:schemeClr val="accent6"/>
                    </a:solidFill>
                  </a:tcPr>
                </a:tc>
                <a:tc>
                  <a:txBody>
                    <a:bodyPr/>
                    <a:lstStyle/>
                    <a:p>
                      <a:pPr indent="0" lvl="0" marL="0" rtl="0" algn="ctr">
                        <a:spcBef>
                          <a:spcPts val="0"/>
                        </a:spcBef>
                        <a:spcAft>
                          <a:spcPts val="0"/>
                        </a:spcAft>
                        <a:buNone/>
                      </a:pPr>
                      <a:r>
                        <a:rPr lang="en" sz="1200">
                          <a:solidFill>
                            <a:schemeClr val="dk2"/>
                          </a:solidFill>
                          <a:latin typeface="Cambria"/>
                          <a:ea typeface="Cambria"/>
                          <a:cs typeface="Cambria"/>
                          <a:sym typeface="Cambria"/>
                        </a:rPr>
                        <a:t>3.1” x 5.4” x 1.5”</a:t>
                      </a:r>
                      <a:endParaRPr sz="1200">
                        <a:solidFill>
                          <a:schemeClr val="dk2"/>
                        </a:solidFill>
                        <a:latin typeface="Cambria"/>
                        <a:ea typeface="Cambria"/>
                        <a:cs typeface="Cambria"/>
                        <a:sym typeface="Cambria"/>
                      </a:endParaRPr>
                    </a:p>
                  </a:txBody>
                  <a:tcPr marT="91425" marB="91425" marR="91425" marL="91425">
                    <a:lnT cap="flat" cmpd="sng" w="9525">
                      <a:solidFill>
                        <a:srgbClr val="9E9E9E"/>
                      </a:solidFill>
                      <a:prstDash val="solid"/>
                      <a:round/>
                      <a:headEnd len="sm" w="sm" type="none"/>
                      <a:tailEnd len="sm" w="sm" type="none"/>
                    </a:lnT>
                    <a:solidFill>
                      <a:schemeClr val="accent6"/>
                    </a:solidFill>
                  </a:tcPr>
                </a:tc>
                <a:tc>
                  <a:txBody>
                    <a:bodyPr/>
                    <a:lstStyle/>
                    <a:p>
                      <a:pPr indent="0" lvl="0" marL="0" rtl="0" algn="ctr">
                        <a:spcBef>
                          <a:spcPts val="0"/>
                        </a:spcBef>
                        <a:spcAft>
                          <a:spcPts val="0"/>
                        </a:spcAft>
                        <a:buNone/>
                      </a:pPr>
                      <a:r>
                        <a:rPr lang="en" sz="1200">
                          <a:solidFill>
                            <a:schemeClr val="dk2"/>
                          </a:solidFill>
                          <a:latin typeface="Cambria"/>
                          <a:ea typeface="Cambria"/>
                          <a:cs typeface="Cambria"/>
                          <a:sym typeface="Cambria"/>
                        </a:rPr>
                        <a:t>Small, Low charge time</a:t>
                      </a:r>
                      <a:endParaRPr sz="1200">
                        <a:solidFill>
                          <a:schemeClr val="dk2"/>
                        </a:solidFill>
                        <a:latin typeface="Cambria"/>
                        <a:ea typeface="Cambria"/>
                        <a:cs typeface="Cambria"/>
                        <a:sym typeface="Cambria"/>
                      </a:endParaRPr>
                    </a:p>
                  </a:txBody>
                  <a:tcPr marT="91425" marB="91425" marR="91425" marL="91425">
                    <a:lnT cap="flat" cmpd="sng" w="9525">
                      <a:solidFill>
                        <a:srgbClr val="9E9E9E"/>
                      </a:solidFill>
                      <a:prstDash val="solid"/>
                      <a:round/>
                      <a:headEnd len="sm" w="sm" type="none"/>
                      <a:tailEnd len="sm" w="sm" type="none"/>
                    </a:lnT>
                    <a:solidFill>
                      <a:schemeClr val="accent6"/>
                    </a:solidFill>
                  </a:tcPr>
                </a:tc>
                <a:tc>
                  <a:txBody>
                    <a:bodyPr/>
                    <a:lstStyle/>
                    <a:p>
                      <a:pPr indent="0" lvl="0" marL="0" rtl="0" algn="ctr">
                        <a:spcBef>
                          <a:spcPts val="0"/>
                        </a:spcBef>
                        <a:spcAft>
                          <a:spcPts val="0"/>
                        </a:spcAft>
                        <a:buNone/>
                      </a:pPr>
                      <a:r>
                        <a:rPr lang="en" sz="1200">
                          <a:solidFill>
                            <a:schemeClr val="dk2"/>
                          </a:solidFill>
                          <a:latin typeface="Cambria"/>
                          <a:ea typeface="Cambria"/>
                          <a:cs typeface="Cambria"/>
                          <a:sym typeface="Cambria"/>
                        </a:rPr>
                        <a:t>Lower capacity </a:t>
                      </a:r>
                      <a:endParaRPr sz="1200">
                        <a:solidFill>
                          <a:schemeClr val="dk2"/>
                        </a:solidFill>
                        <a:latin typeface="Cambria"/>
                        <a:ea typeface="Cambria"/>
                        <a:cs typeface="Cambria"/>
                        <a:sym typeface="Cambria"/>
                      </a:endParaRPr>
                    </a:p>
                  </a:txBody>
                  <a:tcPr marT="91425" marB="91425" marR="91425" marL="91425">
                    <a:lnT cap="flat" cmpd="sng" w="9525">
                      <a:solidFill>
                        <a:srgbClr val="9E9E9E"/>
                      </a:solidFill>
                      <a:prstDash val="solid"/>
                      <a:round/>
                      <a:headEnd len="sm" w="sm" type="none"/>
                      <a:tailEnd len="sm" w="sm" type="none"/>
                    </a:lnT>
                    <a:solidFill>
                      <a:schemeClr val="accent6"/>
                    </a:solidFill>
                  </a:tcPr>
                </a:tc>
              </a:tr>
              <a:tr h="381000">
                <a:tc>
                  <a:txBody>
                    <a:bodyPr/>
                    <a:lstStyle/>
                    <a:p>
                      <a:pPr indent="0" lvl="0" marL="0" rtl="0" algn="ctr">
                        <a:lnSpc>
                          <a:spcPct val="115000"/>
                        </a:lnSpc>
                        <a:spcBef>
                          <a:spcPts val="0"/>
                        </a:spcBef>
                        <a:spcAft>
                          <a:spcPts val="0"/>
                        </a:spcAft>
                        <a:buNone/>
                      </a:pPr>
                      <a:r>
                        <a:rPr lang="en" sz="1200">
                          <a:solidFill>
                            <a:schemeClr val="dk1"/>
                          </a:solidFill>
                          <a:latin typeface="Cambria"/>
                          <a:ea typeface="Cambria"/>
                          <a:cs typeface="Cambria"/>
                          <a:sym typeface="Cambria"/>
                        </a:rPr>
                        <a:t>Cabela’s Rechargeable</a:t>
                      </a:r>
                      <a:endParaRPr sz="12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94Wh</a:t>
                      </a:r>
                      <a:endParaRPr sz="12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2300g (5.0lbs)</a:t>
                      </a:r>
                      <a:endParaRPr sz="12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4” x 2.5” x 6”</a:t>
                      </a:r>
                      <a:endParaRPr sz="12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Large capacity, Leakproof</a:t>
                      </a:r>
                      <a:endParaRPr sz="1200">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sz="1200">
                          <a:solidFill>
                            <a:schemeClr val="dk1"/>
                          </a:solidFill>
                          <a:latin typeface="Cambria"/>
                          <a:ea typeface="Cambria"/>
                          <a:cs typeface="Cambria"/>
                          <a:sym typeface="Cambria"/>
                        </a:rPr>
                        <a:t>Massive, No charger included</a:t>
                      </a:r>
                      <a:endParaRPr sz="1200">
                        <a:solidFill>
                          <a:schemeClr val="dk1"/>
                        </a:solidFill>
                        <a:latin typeface="Cambria"/>
                        <a:ea typeface="Cambria"/>
                        <a:cs typeface="Cambria"/>
                        <a:sym typeface="Cambria"/>
                      </a:endParaRPr>
                    </a:p>
                  </a:txBody>
                  <a:tcPr marT="91425" marB="91425" marR="91425" marL="91425"/>
                </a:tc>
              </a:tr>
            </a:tbl>
          </a:graphicData>
        </a:graphic>
      </p:graphicFrame>
      <p:pic>
        <p:nvPicPr>
          <p:cNvPr id="145" name="Google Shape;145;p24"/>
          <p:cNvPicPr preferRelativeResize="0"/>
          <p:nvPr/>
        </p:nvPicPr>
        <p:blipFill>
          <a:blip r:embed="rId4">
            <a:alphaModFix/>
          </a:blip>
          <a:stretch>
            <a:fillRect/>
          </a:stretch>
        </p:blipFill>
        <p:spPr>
          <a:xfrm>
            <a:off x="6543824" y="779100"/>
            <a:ext cx="1210826" cy="10585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rgbClr val="000000"/>
              </a:buClr>
              <a:buSzPct val="32781"/>
              <a:buFont typeface="Arial"/>
              <a:buNone/>
            </a:pPr>
            <a:r>
              <a:rPr lang="en" sz="3020">
                <a:latin typeface="Cambria"/>
                <a:ea typeface="Cambria"/>
                <a:cs typeface="Cambria"/>
                <a:sym typeface="Cambria"/>
              </a:rPr>
              <a:t>Hardware Comparison and Selection</a:t>
            </a:r>
            <a:endParaRPr/>
          </a:p>
        </p:txBody>
      </p:sp>
      <p:pic>
        <p:nvPicPr>
          <p:cNvPr id="151" name="Google Shape;151;p25"/>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graphicFrame>
        <p:nvGraphicFramePr>
          <p:cNvPr id="152" name="Google Shape;152;p25"/>
          <p:cNvGraphicFramePr/>
          <p:nvPr/>
        </p:nvGraphicFramePr>
        <p:xfrm>
          <a:off x="952500" y="1619250"/>
          <a:ext cx="3000000" cy="3000000"/>
        </p:xfrm>
        <a:graphic>
          <a:graphicData uri="http://schemas.openxmlformats.org/drawingml/2006/table">
            <a:tbl>
              <a:tblPr>
                <a:noFill/>
                <a:tableStyleId>{32D50E2D-71CA-4BED-83C7-ADCDBF140941}</a:tableStyleId>
              </a:tblPr>
              <a:tblGrid>
                <a:gridCol w="1809750"/>
                <a:gridCol w="1809750"/>
                <a:gridCol w="1809750"/>
                <a:gridCol w="1809750"/>
              </a:tblGrid>
              <a:tr h="381000">
                <a:tc gridSpan="4">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Voltage Regulator</a:t>
                      </a:r>
                      <a:endParaRPr>
                        <a:solidFill>
                          <a:schemeClr val="dk1"/>
                        </a:solidFill>
                        <a:latin typeface="Cambria"/>
                        <a:ea typeface="Cambria"/>
                        <a:cs typeface="Cambria"/>
                        <a:sym typeface="Cambria"/>
                      </a:endParaRPr>
                    </a:p>
                  </a:txBody>
                  <a:tcPr marT="91425" marB="91425" marR="91425" marL="91425"/>
                </a:tc>
                <a:tc hMerge="1"/>
                <a:tc hMerge="1"/>
                <a:tc hMerge="1"/>
              </a:tr>
              <a:tr h="38100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Part</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Input Voltage</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Output Voltage</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Max Current Out</a:t>
                      </a:r>
                      <a:endParaRPr>
                        <a:solidFill>
                          <a:schemeClr val="dk1"/>
                        </a:solidFill>
                        <a:latin typeface="Cambria"/>
                        <a:ea typeface="Cambria"/>
                        <a:cs typeface="Cambria"/>
                        <a:sym typeface="Cambria"/>
                      </a:endParaRPr>
                    </a:p>
                  </a:txBody>
                  <a:tcPr marT="91425" marB="91425" marR="91425" marL="91425"/>
                </a:tc>
              </a:tr>
              <a:tr h="381000">
                <a:tc>
                  <a:txBody>
                    <a:bodyPr/>
                    <a:lstStyle/>
                    <a:p>
                      <a:pPr indent="0" lvl="0" marL="0" rtl="0" algn="ctr">
                        <a:lnSpc>
                          <a:spcPct val="115000"/>
                        </a:lnSpc>
                        <a:spcBef>
                          <a:spcPts val="0"/>
                        </a:spcBef>
                        <a:spcAft>
                          <a:spcPts val="0"/>
                        </a:spcAft>
                        <a:buNone/>
                      </a:pPr>
                      <a:r>
                        <a:rPr lang="en">
                          <a:solidFill>
                            <a:schemeClr val="dk2"/>
                          </a:solidFill>
                          <a:latin typeface="Cambria"/>
                          <a:ea typeface="Cambria"/>
                          <a:cs typeface="Cambria"/>
                          <a:sym typeface="Cambria"/>
                        </a:rPr>
                        <a:t>TPS54JA20</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2.7-16V</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0.9-5.5V</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12A</a:t>
                      </a:r>
                      <a:endParaRPr>
                        <a:solidFill>
                          <a:schemeClr val="dk2"/>
                        </a:solidFill>
                        <a:latin typeface="Cambria"/>
                        <a:ea typeface="Cambria"/>
                        <a:cs typeface="Cambria"/>
                        <a:sym typeface="Cambria"/>
                      </a:endParaRPr>
                    </a:p>
                  </a:txBody>
                  <a:tcPr marT="91425" marB="91425" marR="91425" marL="91425">
                    <a:solidFill>
                      <a:schemeClr val="accent6"/>
                    </a:solidFill>
                  </a:tcPr>
                </a:tc>
              </a:tr>
              <a:tr h="38100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TPS562208</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4.5-17V</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0.76-7V</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2A</a:t>
                      </a:r>
                      <a:endParaRPr>
                        <a:solidFill>
                          <a:schemeClr val="dk1"/>
                        </a:solidFill>
                        <a:latin typeface="Cambria"/>
                        <a:ea typeface="Cambria"/>
                        <a:cs typeface="Cambria"/>
                        <a:sym typeface="Cambria"/>
                      </a:endParaRPr>
                    </a:p>
                  </a:txBody>
                  <a:tcPr marT="91425" marB="91425" marR="91425" marL="91425"/>
                </a:tc>
              </a:tr>
              <a:tr h="38100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TPS62901-Q1</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3-18V</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0.6-5.5V</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1A</a:t>
                      </a:r>
                      <a:endParaRPr>
                        <a:solidFill>
                          <a:schemeClr val="dk1"/>
                        </a:solidFill>
                        <a:latin typeface="Cambria"/>
                        <a:ea typeface="Cambria"/>
                        <a:cs typeface="Cambria"/>
                        <a:sym typeface="Cambria"/>
                      </a:endParaRPr>
                    </a:p>
                  </a:txBody>
                  <a:tcPr marT="91425" marB="91425" marR="91425" marL="91425"/>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20">
                <a:latin typeface="Cambria"/>
                <a:ea typeface="Cambria"/>
                <a:cs typeface="Cambria"/>
                <a:sym typeface="Cambria"/>
              </a:rPr>
              <a:t>Hardware Comparison and Selection</a:t>
            </a:r>
            <a:endParaRPr/>
          </a:p>
        </p:txBody>
      </p:sp>
      <p:pic>
        <p:nvPicPr>
          <p:cNvPr id="158" name="Google Shape;158;p26"/>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graphicFrame>
        <p:nvGraphicFramePr>
          <p:cNvPr id="159" name="Google Shape;159;p26"/>
          <p:cNvGraphicFramePr/>
          <p:nvPr/>
        </p:nvGraphicFramePr>
        <p:xfrm>
          <a:off x="952500" y="1619250"/>
          <a:ext cx="3000000" cy="3000000"/>
        </p:xfrm>
        <a:graphic>
          <a:graphicData uri="http://schemas.openxmlformats.org/drawingml/2006/table">
            <a:tbl>
              <a:tblPr>
                <a:noFill/>
                <a:tableStyleId>{32D50E2D-71CA-4BED-83C7-ADCDBF140941}</a:tableStyleId>
              </a:tblPr>
              <a:tblGrid>
                <a:gridCol w="1809750"/>
                <a:gridCol w="1809750"/>
                <a:gridCol w="1809750"/>
                <a:gridCol w="1809750"/>
              </a:tblGrid>
              <a:tr h="381000">
                <a:tc gridSpan="4">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Bluetooth Module</a:t>
                      </a:r>
                      <a:endParaRPr>
                        <a:solidFill>
                          <a:schemeClr val="dk1"/>
                        </a:solidFill>
                        <a:latin typeface="Cambria"/>
                        <a:ea typeface="Cambria"/>
                        <a:cs typeface="Cambria"/>
                        <a:sym typeface="Cambria"/>
                      </a:endParaRPr>
                    </a:p>
                  </a:txBody>
                  <a:tcPr marT="91425" marB="91425" marR="91425" marL="91425"/>
                </a:tc>
                <a:tc hMerge="1"/>
                <a:tc hMerge="1"/>
                <a:tc hMerge="1"/>
              </a:tr>
              <a:tr h="38100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Part</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Bluetooth Version</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Pros</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Cons</a:t>
                      </a:r>
                      <a:endParaRPr>
                        <a:solidFill>
                          <a:schemeClr val="dk1"/>
                        </a:solidFill>
                        <a:latin typeface="Cambria"/>
                        <a:ea typeface="Cambria"/>
                        <a:cs typeface="Cambria"/>
                        <a:sym typeface="Cambria"/>
                      </a:endParaRPr>
                    </a:p>
                  </a:txBody>
                  <a:tcPr marT="91425" marB="91425" marR="91425" marL="91425"/>
                </a:tc>
              </a:tr>
              <a:tr h="381000">
                <a:tc>
                  <a:txBody>
                    <a:bodyPr/>
                    <a:lstStyle/>
                    <a:p>
                      <a:pPr indent="0" lvl="0" marL="0" rtl="0" algn="ctr">
                        <a:lnSpc>
                          <a:spcPct val="115000"/>
                        </a:lnSpc>
                        <a:spcBef>
                          <a:spcPts val="0"/>
                        </a:spcBef>
                        <a:spcAft>
                          <a:spcPts val="0"/>
                        </a:spcAft>
                        <a:buNone/>
                      </a:pPr>
                      <a:r>
                        <a:rPr lang="en">
                          <a:solidFill>
                            <a:schemeClr val="dk2"/>
                          </a:solidFill>
                          <a:latin typeface="Cambria"/>
                          <a:ea typeface="Cambria"/>
                          <a:cs typeface="Cambria"/>
                          <a:sym typeface="Cambria"/>
                        </a:rPr>
                        <a:t>DSD Tech HM-10</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BLE 4.0 (4-pin)</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DSD App, Directly </a:t>
                      </a:r>
                      <a:r>
                        <a:rPr lang="en">
                          <a:solidFill>
                            <a:schemeClr val="dk2"/>
                          </a:solidFill>
                          <a:latin typeface="Cambria"/>
                          <a:ea typeface="Cambria"/>
                          <a:cs typeface="Cambria"/>
                          <a:sym typeface="Cambria"/>
                        </a:rPr>
                        <a:t>compatible</a:t>
                      </a:r>
                      <a:r>
                        <a:rPr lang="en">
                          <a:solidFill>
                            <a:schemeClr val="dk2"/>
                          </a:solidFill>
                          <a:latin typeface="Cambria"/>
                          <a:ea typeface="Cambria"/>
                          <a:cs typeface="Cambria"/>
                          <a:sym typeface="Cambria"/>
                        </a:rPr>
                        <a:t> with track, Availability</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Less configuration possible</a:t>
                      </a:r>
                      <a:endParaRPr>
                        <a:solidFill>
                          <a:schemeClr val="dk2"/>
                        </a:solidFill>
                        <a:latin typeface="Cambria"/>
                        <a:ea typeface="Cambria"/>
                        <a:cs typeface="Cambria"/>
                        <a:sym typeface="Cambria"/>
                      </a:endParaRPr>
                    </a:p>
                  </a:txBody>
                  <a:tcPr marT="91425" marB="91425" marR="91425" marL="91425">
                    <a:solidFill>
                      <a:schemeClr val="accent6"/>
                    </a:solidFill>
                  </a:tcPr>
                </a:tc>
              </a:tr>
              <a:tr h="38100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DSD Tech HM-19</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BLE 5.0 (6-pin)</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DSD App, Fast transfer rate</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BLE 5.0 not compatible with track</a:t>
                      </a:r>
                      <a:endParaRPr>
                        <a:solidFill>
                          <a:schemeClr val="dk1"/>
                        </a:solidFill>
                        <a:latin typeface="Cambria"/>
                        <a:ea typeface="Cambria"/>
                        <a:cs typeface="Cambria"/>
                        <a:sym typeface="Cambria"/>
                      </a:endParaRPr>
                    </a:p>
                  </a:txBody>
                  <a:tcPr marT="91425" marB="91425" marR="91425" marL="91425"/>
                </a:tc>
              </a:tr>
              <a:tr h="38100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HiLetGo AT-09 (HM-10)</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BLE 4.0 (6-pin)</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HM-10 compatible</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Hardware incompatibility</a:t>
                      </a:r>
                      <a:endParaRPr>
                        <a:solidFill>
                          <a:schemeClr val="dk1"/>
                        </a:solidFill>
                        <a:latin typeface="Cambria"/>
                        <a:ea typeface="Cambria"/>
                        <a:cs typeface="Cambria"/>
                        <a:sym typeface="Cambria"/>
                      </a:endParaRPr>
                    </a:p>
                  </a:txBody>
                  <a:tcPr marT="91425" marB="91425" marR="91425" marL="9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solidFill>
                <a:schemeClr val="dk1"/>
              </a:solidFill>
              <a:latin typeface="Cambria"/>
              <a:ea typeface="Cambria"/>
              <a:cs typeface="Cambria"/>
              <a:sym typeface="Cambria"/>
            </a:endParaRPr>
          </a:p>
          <a:p>
            <a:pPr indent="0" lvl="0" marL="0" rtl="0" algn="l">
              <a:spcBef>
                <a:spcPts val="1200"/>
              </a:spcBef>
              <a:spcAft>
                <a:spcPts val="0"/>
              </a:spcAft>
              <a:buNone/>
            </a:pPr>
            <a:r>
              <a:rPr lang="en">
                <a:solidFill>
                  <a:schemeClr val="dk1"/>
                </a:solidFill>
                <a:latin typeface="Cambria"/>
                <a:ea typeface="Cambria"/>
                <a:cs typeface="Cambria"/>
                <a:sym typeface="Cambria"/>
              </a:rPr>
              <a:t>Reused Parts:</a:t>
            </a:r>
            <a:endParaRPr>
              <a:solidFill>
                <a:schemeClr val="dk1"/>
              </a:solidFill>
              <a:latin typeface="Cambria"/>
              <a:ea typeface="Cambria"/>
              <a:cs typeface="Cambria"/>
              <a:sym typeface="Cambria"/>
            </a:endParaRPr>
          </a:p>
          <a:p>
            <a:pPr indent="0" lvl="0" marL="0" rtl="0" algn="l">
              <a:spcBef>
                <a:spcPts val="1200"/>
              </a:spcBef>
              <a:spcAft>
                <a:spcPts val="0"/>
              </a:spcAft>
              <a:buNone/>
            </a:pPr>
            <a:r>
              <a:rPr lang="en">
                <a:solidFill>
                  <a:schemeClr val="dk1"/>
                </a:solidFill>
                <a:latin typeface="Cambria"/>
                <a:ea typeface="Cambria"/>
                <a:cs typeface="Cambria"/>
                <a:sym typeface="Cambria"/>
              </a:rPr>
              <a:t>Arduino Mega R3, </a:t>
            </a:r>
            <a:endParaRPr>
              <a:solidFill>
                <a:schemeClr val="dk1"/>
              </a:solidFill>
              <a:latin typeface="Cambria"/>
              <a:ea typeface="Cambria"/>
              <a:cs typeface="Cambria"/>
              <a:sym typeface="Cambria"/>
            </a:endParaRPr>
          </a:p>
          <a:p>
            <a:pPr indent="0" lvl="0" marL="0" rtl="0" algn="l">
              <a:spcBef>
                <a:spcPts val="1200"/>
              </a:spcBef>
              <a:spcAft>
                <a:spcPts val="0"/>
              </a:spcAft>
              <a:buNone/>
            </a:pPr>
            <a:r>
              <a:rPr lang="en">
                <a:solidFill>
                  <a:schemeClr val="dk1"/>
                </a:solidFill>
                <a:latin typeface="Cambria"/>
                <a:ea typeface="Cambria"/>
                <a:cs typeface="Cambria"/>
                <a:sym typeface="Cambria"/>
              </a:rPr>
              <a:t>Arduino Uno, </a:t>
            </a:r>
            <a:endParaRPr>
              <a:solidFill>
                <a:schemeClr val="dk1"/>
              </a:solidFill>
              <a:latin typeface="Cambria"/>
              <a:ea typeface="Cambria"/>
              <a:cs typeface="Cambria"/>
              <a:sym typeface="Cambria"/>
            </a:endParaRPr>
          </a:p>
          <a:p>
            <a:pPr indent="0" lvl="0" marL="0" rtl="0" algn="l">
              <a:spcBef>
                <a:spcPts val="1200"/>
              </a:spcBef>
              <a:spcAft>
                <a:spcPts val="0"/>
              </a:spcAft>
              <a:buNone/>
            </a:pPr>
            <a:r>
              <a:rPr lang="en">
                <a:solidFill>
                  <a:schemeClr val="dk1"/>
                </a:solidFill>
                <a:latin typeface="Cambria"/>
                <a:ea typeface="Cambria"/>
                <a:cs typeface="Cambria"/>
                <a:sym typeface="Cambria"/>
              </a:rPr>
              <a:t>NVIDIA Jetson Xavier NX,</a:t>
            </a:r>
            <a:endParaRPr>
              <a:solidFill>
                <a:schemeClr val="dk1"/>
              </a:solidFill>
              <a:latin typeface="Cambria"/>
              <a:ea typeface="Cambria"/>
              <a:cs typeface="Cambria"/>
              <a:sym typeface="Cambria"/>
            </a:endParaRPr>
          </a:p>
          <a:p>
            <a:pPr indent="0" lvl="0" marL="0" rtl="0" algn="l">
              <a:spcBef>
                <a:spcPts val="1200"/>
              </a:spcBef>
              <a:spcAft>
                <a:spcPts val="1200"/>
              </a:spcAft>
              <a:buNone/>
            </a:pPr>
            <a:r>
              <a:rPr lang="en">
                <a:solidFill>
                  <a:schemeClr val="dk1"/>
                </a:solidFill>
                <a:latin typeface="Cambria"/>
                <a:ea typeface="Cambria"/>
                <a:cs typeface="Cambria"/>
                <a:sym typeface="Cambria"/>
              </a:rPr>
              <a:t>TFT LCD Eyes</a:t>
            </a:r>
            <a:endParaRPr>
              <a:solidFill>
                <a:schemeClr val="dk1"/>
              </a:solidFill>
              <a:latin typeface="Cambria"/>
              <a:ea typeface="Cambria"/>
              <a:cs typeface="Cambria"/>
              <a:sym typeface="Cambria"/>
            </a:endParaRPr>
          </a:p>
        </p:txBody>
      </p:sp>
      <p:sp>
        <p:nvSpPr>
          <p:cNvPr id="165" name="Google Shape;165;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20">
                <a:latin typeface="Cambria"/>
                <a:ea typeface="Cambria"/>
                <a:cs typeface="Cambria"/>
                <a:sym typeface="Cambria"/>
              </a:rPr>
              <a:t>Hardware Comparison and Selection</a:t>
            </a:r>
            <a:endParaRPr/>
          </a:p>
        </p:txBody>
      </p:sp>
      <p:pic>
        <p:nvPicPr>
          <p:cNvPr id="166" name="Google Shape;166;p27"/>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pic>
        <p:nvPicPr>
          <p:cNvPr id="167" name="Google Shape;167;p27"/>
          <p:cNvPicPr preferRelativeResize="0"/>
          <p:nvPr/>
        </p:nvPicPr>
        <p:blipFill rotWithShape="1">
          <a:blip r:embed="rId4">
            <a:alphaModFix/>
          </a:blip>
          <a:srcRect b="0" l="15099" r="5967" t="13141"/>
          <a:stretch/>
        </p:blipFill>
        <p:spPr>
          <a:xfrm rot="5400000">
            <a:off x="5850975" y="1667150"/>
            <a:ext cx="3179800" cy="26236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8"/>
          <p:cNvPicPr preferRelativeResize="0"/>
          <p:nvPr/>
        </p:nvPicPr>
        <p:blipFill>
          <a:blip r:embed="rId3">
            <a:alphaModFix/>
          </a:blip>
          <a:stretch>
            <a:fillRect/>
          </a:stretch>
        </p:blipFill>
        <p:spPr>
          <a:xfrm>
            <a:off x="861949" y="221297"/>
            <a:ext cx="7420098" cy="4922203"/>
          </a:xfrm>
          <a:prstGeom prst="rect">
            <a:avLst/>
          </a:prstGeom>
          <a:noFill/>
          <a:ln>
            <a:noFill/>
          </a:ln>
        </p:spPr>
      </p:pic>
      <p:pic>
        <p:nvPicPr>
          <p:cNvPr id="173" name="Google Shape;173;p28"/>
          <p:cNvPicPr preferRelativeResize="0"/>
          <p:nvPr/>
        </p:nvPicPr>
        <p:blipFill rotWithShape="1">
          <a:blip r:embed="rId4">
            <a:alphaModFix/>
          </a:blip>
          <a:srcRect b="0" l="0" r="3577" t="26702"/>
          <a:stretch/>
        </p:blipFill>
        <p:spPr>
          <a:xfrm>
            <a:off x="8008711" y="0"/>
            <a:ext cx="1135289" cy="1152473"/>
          </a:xfrm>
          <a:prstGeom prst="rect">
            <a:avLst/>
          </a:prstGeom>
          <a:noFill/>
          <a:ln>
            <a:noFill/>
          </a:ln>
        </p:spPr>
      </p:pic>
      <p:sp>
        <p:nvSpPr>
          <p:cNvPr id="174" name="Google Shape;174;p28"/>
          <p:cNvSpPr txBox="1"/>
          <p:nvPr>
            <p:ph type="title"/>
          </p:nvPr>
        </p:nvSpPr>
        <p:spPr>
          <a:xfrm>
            <a:off x="311700" y="68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highlight>
                  <a:schemeClr val="dk2"/>
                </a:highlight>
                <a:latin typeface="Cambria"/>
                <a:ea typeface="Cambria"/>
                <a:cs typeface="Cambria"/>
                <a:sym typeface="Cambria"/>
              </a:rPr>
              <a:t>Arduino Connection Schematic</a:t>
            </a:r>
            <a:endParaRPr>
              <a:highlight>
                <a:schemeClr val="dk2"/>
              </a:highlight>
              <a:latin typeface="Cambria"/>
              <a:ea typeface="Cambria"/>
              <a:cs typeface="Cambria"/>
              <a:sym typeface="Cambri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9"/>
          <p:cNvSpPr txBox="1"/>
          <p:nvPr>
            <p:ph type="title"/>
          </p:nvPr>
        </p:nvSpPr>
        <p:spPr>
          <a:xfrm>
            <a:off x="311700" y="4984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990"/>
              <a:buNone/>
            </a:pPr>
            <a:r>
              <a:rPr lang="en" sz="3020">
                <a:latin typeface="Cambria"/>
                <a:ea typeface="Cambria"/>
                <a:cs typeface="Cambria"/>
                <a:sym typeface="Cambria"/>
              </a:rPr>
              <a:t>PCB Schematic Design</a:t>
            </a:r>
            <a:endParaRPr sz="3020">
              <a:latin typeface="Cambria"/>
              <a:ea typeface="Cambria"/>
              <a:cs typeface="Cambria"/>
              <a:sym typeface="Cambria"/>
            </a:endParaRPr>
          </a:p>
        </p:txBody>
      </p:sp>
      <p:pic>
        <p:nvPicPr>
          <p:cNvPr id="180" name="Google Shape;180;p29"/>
          <p:cNvPicPr preferRelativeResize="0"/>
          <p:nvPr/>
        </p:nvPicPr>
        <p:blipFill>
          <a:blip r:embed="rId3">
            <a:alphaModFix/>
          </a:blip>
          <a:stretch>
            <a:fillRect/>
          </a:stretch>
        </p:blipFill>
        <p:spPr>
          <a:xfrm>
            <a:off x="419451" y="2299825"/>
            <a:ext cx="3786701" cy="2269051"/>
          </a:xfrm>
          <a:prstGeom prst="rect">
            <a:avLst/>
          </a:prstGeom>
          <a:noFill/>
          <a:ln>
            <a:noFill/>
          </a:ln>
        </p:spPr>
      </p:pic>
      <p:sp>
        <p:nvSpPr>
          <p:cNvPr id="181" name="Google Shape;181;p29"/>
          <p:cNvSpPr txBox="1"/>
          <p:nvPr/>
        </p:nvSpPr>
        <p:spPr>
          <a:xfrm>
            <a:off x="1096316" y="1836025"/>
            <a:ext cx="218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mbria"/>
                <a:ea typeface="Cambria"/>
                <a:cs typeface="Cambria"/>
                <a:sym typeface="Cambria"/>
              </a:rPr>
              <a:t>Motor Driver board</a:t>
            </a:r>
            <a:endParaRPr sz="1800">
              <a:solidFill>
                <a:schemeClr val="dk1"/>
              </a:solidFill>
              <a:latin typeface="Cambria"/>
              <a:ea typeface="Cambria"/>
              <a:cs typeface="Cambria"/>
              <a:sym typeface="Cambria"/>
            </a:endParaRPr>
          </a:p>
        </p:txBody>
      </p:sp>
      <p:sp>
        <p:nvSpPr>
          <p:cNvPr id="182" name="Google Shape;182;p29"/>
          <p:cNvSpPr txBox="1"/>
          <p:nvPr/>
        </p:nvSpPr>
        <p:spPr>
          <a:xfrm>
            <a:off x="4698498" y="553925"/>
            <a:ext cx="2692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mbria"/>
                <a:ea typeface="Cambria"/>
                <a:cs typeface="Cambria"/>
                <a:sym typeface="Cambria"/>
              </a:rPr>
              <a:t>Power distribution board</a:t>
            </a:r>
            <a:endParaRPr sz="1800">
              <a:solidFill>
                <a:schemeClr val="dk1"/>
              </a:solidFill>
              <a:latin typeface="Cambria"/>
              <a:ea typeface="Cambria"/>
              <a:cs typeface="Cambria"/>
              <a:sym typeface="Cambria"/>
            </a:endParaRPr>
          </a:p>
        </p:txBody>
      </p:sp>
      <p:pic>
        <p:nvPicPr>
          <p:cNvPr id="183" name="Google Shape;183;p29"/>
          <p:cNvPicPr preferRelativeResize="0"/>
          <p:nvPr/>
        </p:nvPicPr>
        <p:blipFill>
          <a:blip r:embed="rId4">
            <a:alphaModFix/>
          </a:blip>
          <a:stretch>
            <a:fillRect/>
          </a:stretch>
        </p:blipFill>
        <p:spPr>
          <a:xfrm>
            <a:off x="4085126" y="1017725"/>
            <a:ext cx="4633049" cy="2475235"/>
          </a:xfrm>
          <a:prstGeom prst="rect">
            <a:avLst/>
          </a:prstGeom>
          <a:noFill/>
          <a:ln>
            <a:noFill/>
          </a:ln>
        </p:spPr>
      </p:pic>
      <p:pic>
        <p:nvPicPr>
          <p:cNvPr id="184" name="Google Shape;184;p29"/>
          <p:cNvPicPr preferRelativeResize="0"/>
          <p:nvPr/>
        </p:nvPicPr>
        <p:blipFill>
          <a:blip r:embed="rId5">
            <a:alphaModFix/>
          </a:blip>
          <a:stretch>
            <a:fillRect/>
          </a:stretch>
        </p:blipFill>
        <p:spPr>
          <a:xfrm>
            <a:off x="7983407" y="-1"/>
            <a:ext cx="1160595" cy="11524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990"/>
              <a:buNone/>
            </a:pPr>
            <a:r>
              <a:rPr lang="en" sz="3020">
                <a:latin typeface="Cambria"/>
                <a:ea typeface="Cambria"/>
                <a:cs typeface="Cambria"/>
                <a:sym typeface="Cambria"/>
              </a:rPr>
              <a:t>Layouts</a:t>
            </a:r>
            <a:endParaRPr sz="3020"/>
          </a:p>
        </p:txBody>
      </p:sp>
      <p:pic>
        <p:nvPicPr>
          <p:cNvPr id="190" name="Google Shape;190;p30"/>
          <p:cNvPicPr preferRelativeResize="0"/>
          <p:nvPr/>
        </p:nvPicPr>
        <p:blipFill>
          <a:blip r:embed="rId3">
            <a:alphaModFix/>
          </a:blip>
          <a:stretch>
            <a:fillRect/>
          </a:stretch>
        </p:blipFill>
        <p:spPr>
          <a:xfrm>
            <a:off x="439225" y="1627725"/>
            <a:ext cx="3725151" cy="3279150"/>
          </a:xfrm>
          <a:prstGeom prst="rect">
            <a:avLst/>
          </a:prstGeom>
          <a:noFill/>
          <a:ln>
            <a:noFill/>
          </a:ln>
        </p:spPr>
      </p:pic>
      <p:sp>
        <p:nvSpPr>
          <p:cNvPr id="191" name="Google Shape;191;p30"/>
          <p:cNvSpPr txBox="1"/>
          <p:nvPr/>
        </p:nvSpPr>
        <p:spPr>
          <a:xfrm>
            <a:off x="678550" y="1258475"/>
            <a:ext cx="3006300" cy="2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Cambria"/>
                <a:ea typeface="Cambria"/>
                <a:cs typeface="Cambria"/>
                <a:sym typeface="Cambria"/>
              </a:rPr>
              <a:t>Motor Board Layout</a:t>
            </a:r>
            <a:endParaRPr sz="1800">
              <a:solidFill>
                <a:schemeClr val="lt2"/>
              </a:solidFill>
              <a:latin typeface="Cambria"/>
              <a:ea typeface="Cambria"/>
              <a:cs typeface="Cambria"/>
              <a:sym typeface="Cambria"/>
            </a:endParaRPr>
          </a:p>
        </p:txBody>
      </p:sp>
      <p:pic>
        <p:nvPicPr>
          <p:cNvPr id="192" name="Google Shape;192;p30"/>
          <p:cNvPicPr preferRelativeResize="0"/>
          <p:nvPr/>
        </p:nvPicPr>
        <p:blipFill>
          <a:blip r:embed="rId4">
            <a:alphaModFix/>
          </a:blip>
          <a:stretch>
            <a:fillRect/>
          </a:stretch>
        </p:blipFill>
        <p:spPr>
          <a:xfrm>
            <a:off x="4612300" y="1427598"/>
            <a:ext cx="3952849" cy="2876500"/>
          </a:xfrm>
          <a:prstGeom prst="rect">
            <a:avLst/>
          </a:prstGeom>
          <a:noFill/>
          <a:ln>
            <a:noFill/>
          </a:ln>
        </p:spPr>
      </p:pic>
      <p:sp>
        <p:nvSpPr>
          <p:cNvPr id="193" name="Google Shape;193;p30"/>
          <p:cNvSpPr txBox="1"/>
          <p:nvPr/>
        </p:nvSpPr>
        <p:spPr>
          <a:xfrm>
            <a:off x="4505975" y="1017725"/>
            <a:ext cx="4165500" cy="31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Cambria"/>
                <a:ea typeface="Cambria"/>
                <a:cs typeface="Cambria"/>
                <a:sym typeface="Cambria"/>
              </a:rPr>
              <a:t>Power Distribution Board Layout</a:t>
            </a:r>
            <a:endParaRPr sz="1800">
              <a:solidFill>
                <a:schemeClr val="lt2"/>
              </a:solidFill>
              <a:latin typeface="Cambria"/>
              <a:ea typeface="Cambria"/>
              <a:cs typeface="Cambria"/>
              <a:sym typeface="Cambria"/>
            </a:endParaRPr>
          </a:p>
        </p:txBody>
      </p:sp>
      <p:pic>
        <p:nvPicPr>
          <p:cNvPr id="194" name="Google Shape;194;p30"/>
          <p:cNvPicPr preferRelativeResize="0"/>
          <p:nvPr/>
        </p:nvPicPr>
        <p:blipFill>
          <a:blip r:embed="rId5">
            <a:alphaModFix/>
          </a:blip>
          <a:stretch>
            <a:fillRect/>
          </a:stretch>
        </p:blipFill>
        <p:spPr>
          <a:xfrm>
            <a:off x="7983407" y="-1"/>
            <a:ext cx="1160595" cy="11524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latin typeface="Cambria"/>
                <a:ea typeface="Cambria"/>
                <a:cs typeface="Cambria"/>
                <a:sym typeface="Cambria"/>
              </a:rPr>
              <a:t>Overall Activity Diagram</a:t>
            </a:r>
            <a:endParaRPr sz="3020">
              <a:latin typeface="Cambria"/>
              <a:ea typeface="Cambria"/>
              <a:cs typeface="Cambria"/>
              <a:sym typeface="Cambria"/>
            </a:endParaRPr>
          </a:p>
        </p:txBody>
      </p:sp>
      <p:pic>
        <p:nvPicPr>
          <p:cNvPr id="200" name="Google Shape;200;p31"/>
          <p:cNvPicPr preferRelativeResize="0"/>
          <p:nvPr/>
        </p:nvPicPr>
        <p:blipFill>
          <a:blip r:embed="rId3">
            <a:alphaModFix/>
          </a:blip>
          <a:stretch>
            <a:fillRect/>
          </a:stretch>
        </p:blipFill>
        <p:spPr>
          <a:xfrm>
            <a:off x="2064375" y="1152475"/>
            <a:ext cx="4457176" cy="3928525"/>
          </a:xfrm>
          <a:prstGeom prst="rect">
            <a:avLst/>
          </a:prstGeom>
          <a:noFill/>
          <a:ln>
            <a:noFill/>
          </a:ln>
        </p:spPr>
      </p:pic>
      <p:pic>
        <p:nvPicPr>
          <p:cNvPr id="201" name="Google Shape;201;p31"/>
          <p:cNvPicPr preferRelativeResize="0"/>
          <p:nvPr/>
        </p:nvPicPr>
        <p:blipFill>
          <a:blip r:embed="rId4">
            <a:alphaModFix/>
          </a:blip>
          <a:stretch>
            <a:fillRect/>
          </a:stretch>
        </p:blipFill>
        <p:spPr>
          <a:xfrm>
            <a:off x="7983407" y="-1"/>
            <a:ext cx="1160595" cy="11524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nvSpPr>
        <p:spPr>
          <a:xfrm>
            <a:off x="185350" y="71375"/>
            <a:ext cx="8520600" cy="8313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None/>
            </a:pPr>
            <a:r>
              <a:rPr lang="en" sz="4200">
                <a:solidFill>
                  <a:schemeClr val="dk1"/>
                </a:solidFill>
                <a:latin typeface="Cambria"/>
                <a:ea typeface="Cambria"/>
                <a:cs typeface="Cambria"/>
                <a:sym typeface="Cambria"/>
              </a:rPr>
              <a:t>Team Members</a:t>
            </a:r>
            <a:endParaRPr sz="4200">
              <a:solidFill>
                <a:schemeClr val="dk1"/>
              </a:solidFill>
              <a:latin typeface="Cambria"/>
              <a:ea typeface="Cambria"/>
              <a:cs typeface="Cambria"/>
              <a:sym typeface="Cambria"/>
            </a:endParaRPr>
          </a:p>
        </p:txBody>
      </p:sp>
      <p:sp>
        <p:nvSpPr>
          <p:cNvPr id="63" name="Google Shape;63;p14"/>
          <p:cNvSpPr txBox="1"/>
          <p:nvPr/>
        </p:nvSpPr>
        <p:spPr>
          <a:xfrm>
            <a:off x="4930500" y="2584950"/>
            <a:ext cx="39018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None/>
            </a:pPr>
            <a:r>
              <a:rPr lang="en" sz="1200">
                <a:solidFill>
                  <a:schemeClr val="dk1"/>
                </a:solidFill>
                <a:latin typeface="Cambria"/>
                <a:ea typeface="Cambria"/>
                <a:cs typeface="Cambria"/>
                <a:sym typeface="Cambria"/>
              </a:rPr>
              <a:t>Zachary Larson: Computer Engineering</a:t>
            </a:r>
            <a:endParaRPr sz="1200">
              <a:solidFill>
                <a:schemeClr val="dk1"/>
              </a:solidFill>
              <a:latin typeface="Cambria"/>
              <a:ea typeface="Cambria"/>
              <a:cs typeface="Cambria"/>
              <a:sym typeface="Cambria"/>
            </a:endParaRPr>
          </a:p>
        </p:txBody>
      </p:sp>
      <p:pic>
        <p:nvPicPr>
          <p:cNvPr id="64" name="Google Shape;64;p14"/>
          <p:cNvPicPr preferRelativeResize="0"/>
          <p:nvPr/>
        </p:nvPicPr>
        <p:blipFill rotWithShape="1">
          <a:blip r:embed="rId3">
            <a:alphaModFix/>
          </a:blip>
          <a:srcRect b="0" l="0" r="3577" t="26702"/>
          <a:stretch/>
        </p:blipFill>
        <p:spPr>
          <a:xfrm>
            <a:off x="916300" y="945900"/>
            <a:ext cx="1559027" cy="1582624"/>
          </a:xfrm>
          <a:prstGeom prst="rect">
            <a:avLst/>
          </a:prstGeom>
          <a:noFill/>
          <a:ln>
            <a:noFill/>
          </a:ln>
        </p:spPr>
      </p:pic>
      <p:sp>
        <p:nvSpPr>
          <p:cNvPr id="65" name="Google Shape;65;p14"/>
          <p:cNvSpPr txBox="1"/>
          <p:nvPr/>
        </p:nvSpPr>
        <p:spPr>
          <a:xfrm>
            <a:off x="275775" y="2571738"/>
            <a:ext cx="3120000" cy="395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lang="en" sz="1200">
                <a:solidFill>
                  <a:schemeClr val="dk1"/>
                </a:solidFill>
                <a:latin typeface="Cambria"/>
                <a:ea typeface="Cambria"/>
                <a:cs typeface="Cambria"/>
                <a:sym typeface="Cambria"/>
              </a:rPr>
              <a:t>Raahym Khan: Computer Engineering</a:t>
            </a:r>
            <a:endParaRPr sz="1200">
              <a:solidFill>
                <a:schemeClr val="dk1"/>
              </a:solidFill>
              <a:latin typeface="Cambria"/>
              <a:ea typeface="Cambria"/>
              <a:cs typeface="Cambria"/>
              <a:sym typeface="Cambria"/>
            </a:endParaRPr>
          </a:p>
        </p:txBody>
      </p:sp>
      <p:pic>
        <p:nvPicPr>
          <p:cNvPr id="66" name="Google Shape;66;p14"/>
          <p:cNvPicPr preferRelativeResize="0"/>
          <p:nvPr/>
        </p:nvPicPr>
        <p:blipFill>
          <a:blip r:embed="rId4">
            <a:alphaModFix/>
          </a:blip>
          <a:stretch>
            <a:fillRect/>
          </a:stretch>
        </p:blipFill>
        <p:spPr>
          <a:xfrm>
            <a:off x="916300" y="3116650"/>
            <a:ext cx="1559025" cy="1389149"/>
          </a:xfrm>
          <a:prstGeom prst="rect">
            <a:avLst/>
          </a:prstGeom>
          <a:noFill/>
          <a:ln>
            <a:noFill/>
          </a:ln>
        </p:spPr>
      </p:pic>
      <p:sp>
        <p:nvSpPr>
          <p:cNvPr id="67" name="Google Shape;67;p14"/>
          <p:cNvSpPr txBox="1"/>
          <p:nvPr/>
        </p:nvSpPr>
        <p:spPr>
          <a:xfrm>
            <a:off x="-90075" y="4654975"/>
            <a:ext cx="38517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1"/>
                </a:solidFill>
                <a:latin typeface="Cambria"/>
                <a:ea typeface="Cambria"/>
                <a:cs typeface="Cambria"/>
                <a:sym typeface="Cambria"/>
              </a:rPr>
              <a:t>Bhavani Sivakumaar: Mechanical Engineering</a:t>
            </a:r>
            <a:endParaRPr>
              <a:solidFill>
                <a:schemeClr val="dk1"/>
              </a:solidFill>
              <a:latin typeface="Cambria"/>
              <a:ea typeface="Cambria"/>
              <a:cs typeface="Cambria"/>
              <a:sym typeface="Cambria"/>
            </a:endParaRPr>
          </a:p>
        </p:txBody>
      </p:sp>
      <p:sp>
        <p:nvSpPr>
          <p:cNvPr id="68" name="Google Shape;68;p14"/>
          <p:cNvSpPr txBox="1"/>
          <p:nvPr/>
        </p:nvSpPr>
        <p:spPr>
          <a:xfrm>
            <a:off x="4704900" y="4654975"/>
            <a:ext cx="43530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1"/>
                </a:solidFill>
                <a:latin typeface="Cambria"/>
                <a:ea typeface="Cambria"/>
                <a:cs typeface="Cambria"/>
                <a:sym typeface="Cambria"/>
              </a:rPr>
              <a:t>Nicholas Buchberg: Mechanical Engineering</a:t>
            </a:r>
            <a:endParaRPr sz="1200">
              <a:solidFill>
                <a:schemeClr val="dk1"/>
              </a:solidFill>
              <a:latin typeface="Cambria"/>
              <a:ea typeface="Cambria"/>
              <a:cs typeface="Cambria"/>
              <a:sym typeface="Cambria"/>
            </a:endParaRPr>
          </a:p>
        </p:txBody>
      </p:sp>
      <p:pic>
        <p:nvPicPr>
          <p:cNvPr id="69" name="Google Shape;69;p14"/>
          <p:cNvPicPr preferRelativeResize="0"/>
          <p:nvPr/>
        </p:nvPicPr>
        <p:blipFill>
          <a:blip r:embed="rId5">
            <a:alphaModFix/>
          </a:blip>
          <a:stretch>
            <a:fillRect/>
          </a:stretch>
        </p:blipFill>
        <p:spPr>
          <a:xfrm>
            <a:off x="6109700" y="2967450"/>
            <a:ext cx="1365525" cy="1731824"/>
          </a:xfrm>
          <a:prstGeom prst="rect">
            <a:avLst/>
          </a:prstGeom>
          <a:noFill/>
          <a:ln>
            <a:noFill/>
          </a:ln>
        </p:spPr>
      </p:pic>
      <p:pic>
        <p:nvPicPr>
          <p:cNvPr id="70" name="Google Shape;70;p14"/>
          <p:cNvPicPr preferRelativeResize="0"/>
          <p:nvPr/>
        </p:nvPicPr>
        <p:blipFill>
          <a:blip r:embed="rId6">
            <a:alphaModFix/>
          </a:blip>
          <a:stretch>
            <a:fillRect/>
          </a:stretch>
        </p:blipFill>
        <p:spPr>
          <a:xfrm>
            <a:off x="5926123" y="839925"/>
            <a:ext cx="1744048" cy="1731826"/>
          </a:xfrm>
          <a:prstGeom prst="rect">
            <a:avLst/>
          </a:prstGeom>
          <a:noFill/>
          <a:ln>
            <a:noFill/>
          </a:ln>
        </p:spPr>
      </p:pic>
      <p:pic>
        <p:nvPicPr>
          <p:cNvPr id="71" name="Google Shape;71;p14"/>
          <p:cNvPicPr preferRelativeResize="0"/>
          <p:nvPr/>
        </p:nvPicPr>
        <p:blipFill>
          <a:blip r:embed="rId5">
            <a:alphaModFix/>
          </a:blip>
          <a:stretch>
            <a:fillRect/>
          </a:stretch>
        </p:blipFill>
        <p:spPr>
          <a:xfrm>
            <a:off x="8209675" y="0"/>
            <a:ext cx="934325" cy="1184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2"/>
          <p:cNvSpPr txBox="1"/>
          <p:nvPr>
            <p:ph type="title"/>
          </p:nvPr>
        </p:nvSpPr>
        <p:spPr>
          <a:xfrm>
            <a:off x="311700" y="191537"/>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990"/>
              <a:buNone/>
            </a:pPr>
            <a:r>
              <a:rPr lang="en" sz="3020">
                <a:latin typeface="Cambria"/>
                <a:ea typeface="Cambria"/>
                <a:cs typeface="Cambria"/>
                <a:sym typeface="Cambria"/>
              </a:rPr>
              <a:t>Emotion Recognition game activity diagram</a:t>
            </a:r>
            <a:endParaRPr sz="3020">
              <a:latin typeface="Cambria"/>
              <a:ea typeface="Cambria"/>
              <a:cs typeface="Cambria"/>
              <a:sym typeface="Cambria"/>
            </a:endParaRPr>
          </a:p>
        </p:txBody>
      </p:sp>
      <p:pic>
        <p:nvPicPr>
          <p:cNvPr id="207" name="Google Shape;207;p32"/>
          <p:cNvPicPr preferRelativeResize="0"/>
          <p:nvPr/>
        </p:nvPicPr>
        <p:blipFill>
          <a:blip r:embed="rId3">
            <a:alphaModFix/>
          </a:blip>
          <a:stretch>
            <a:fillRect/>
          </a:stretch>
        </p:blipFill>
        <p:spPr>
          <a:xfrm>
            <a:off x="631723" y="953508"/>
            <a:ext cx="2917863" cy="4074462"/>
          </a:xfrm>
          <a:prstGeom prst="rect">
            <a:avLst/>
          </a:prstGeom>
          <a:noFill/>
          <a:ln>
            <a:noFill/>
          </a:ln>
        </p:spPr>
      </p:pic>
      <p:sp>
        <p:nvSpPr>
          <p:cNvPr id="208" name="Google Shape;208;p32"/>
          <p:cNvSpPr txBox="1"/>
          <p:nvPr/>
        </p:nvSpPr>
        <p:spPr>
          <a:xfrm>
            <a:off x="5092524" y="771236"/>
            <a:ext cx="3042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solidFill>
                  <a:schemeClr val="dk1"/>
                </a:solidFill>
              </a:rPr>
              <a:t>Emotional eye examples</a:t>
            </a:r>
            <a:endParaRPr sz="1800" u="sng">
              <a:solidFill>
                <a:schemeClr val="dk1"/>
              </a:solidFill>
            </a:endParaRPr>
          </a:p>
        </p:txBody>
      </p:sp>
      <p:pic>
        <p:nvPicPr>
          <p:cNvPr id="209" name="Google Shape;209;p32"/>
          <p:cNvPicPr preferRelativeResize="0"/>
          <p:nvPr/>
        </p:nvPicPr>
        <p:blipFill>
          <a:blip r:embed="rId4">
            <a:alphaModFix/>
          </a:blip>
          <a:stretch>
            <a:fillRect/>
          </a:stretch>
        </p:blipFill>
        <p:spPr>
          <a:xfrm>
            <a:off x="3916438" y="1388552"/>
            <a:ext cx="1006600" cy="720386"/>
          </a:xfrm>
          <a:prstGeom prst="rect">
            <a:avLst/>
          </a:prstGeom>
          <a:noFill/>
          <a:ln>
            <a:noFill/>
          </a:ln>
        </p:spPr>
      </p:pic>
      <p:pic>
        <p:nvPicPr>
          <p:cNvPr id="210" name="Google Shape;210;p32"/>
          <p:cNvPicPr preferRelativeResize="0"/>
          <p:nvPr/>
        </p:nvPicPr>
        <p:blipFill>
          <a:blip r:embed="rId5">
            <a:alphaModFix/>
          </a:blip>
          <a:stretch>
            <a:fillRect/>
          </a:stretch>
        </p:blipFill>
        <p:spPr>
          <a:xfrm>
            <a:off x="3935806" y="2602916"/>
            <a:ext cx="967885" cy="720375"/>
          </a:xfrm>
          <a:prstGeom prst="rect">
            <a:avLst/>
          </a:prstGeom>
          <a:noFill/>
          <a:ln>
            <a:noFill/>
          </a:ln>
        </p:spPr>
      </p:pic>
      <p:pic>
        <p:nvPicPr>
          <p:cNvPr id="211" name="Google Shape;211;p32"/>
          <p:cNvPicPr preferRelativeResize="0"/>
          <p:nvPr/>
        </p:nvPicPr>
        <p:blipFill>
          <a:blip r:embed="rId6">
            <a:alphaModFix/>
          </a:blip>
          <a:stretch>
            <a:fillRect/>
          </a:stretch>
        </p:blipFill>
        <p:spPr>
          <a:xfrm>
            <a:off x="3935797" y="3908464"/>
            <a:ext cx="1156725" cy="914975"/>
          </a:xfrm>
          <a:prstGeom prst="rect">
            <a:avLst/>
          </a:prstGeom>
          <a:noFill/>
          <a:ln>
            <a:noFill/>
          </a:ln>
        </p:spPr>
      </p:pic>
      <p:pic>
        <p:nvPicPr>
          <p:cNvPr id="212" name="Google Shape;212;p32"/>
          <p:cNvPicPr preferRelativeResize="0"/>
          <p:nvPr/>
        </p:nvPicPr>
        <p:blipFill>
          <a:blip r:embed="rId7">
            <a:alphaModFix/>
          </a:blip>
          <a:stretch>
            <a:fillRect/>
          </a:stretch>
        </p:blipFill>
        <p:spPr>
          <a:xfrm>
            <a:off x="5769626" y="1256931"/>
            <a:ext cx="1156725" cy="874090"/>
          </a:xfrm>
          <a:prstGeom prst="rect">
            <a:avLst/>
          </a:prstGeom>
          <a:noFill/>
          <a:ln>
            <a:noFill/>
          </a:ln>
        </p:spPr>
      </p:pic>
      <p:pic>
        <p:nvPicPr>
          <p:cNvPr id="213" name="Google Shape;213;p32"/>
          <p:cNvPicPr preferRelativeResize="0"/>
          <p:nvPr/>
        </p:nvPicPr>
        <p:blipFill>
          <a:blip r:embed="rId8">
            <a:alphaModFix/>
          </a:blip>
          <a:stretch>
            <a:fillRect/>
          </a:stretch>
        </p:blipFill>
        <p:spPr>
          <a:xfrm>
            <a:off x="5844676" y="2578954"/>
            <a:ext cx="1006599" cy="768312"/>
          </a:xfrm>
          <a:prstGeom prst="rect">
            <a:avLst/>
          </a:prstGeom>
          <a:noFill/>
          <a:ln>
            <a:noFill/>
          </a:ln>
        </p:spPr>
      </p:pic>
      <p:pic>
        <p:nvPicPr>
          <p:cNvPr id="214" name="Google Shape;214;p32"/>
          <p:cNvPicPr preferRelativeResize="0"/>
          <p:nvPr/>
        </p:nvPicPr>
        <p:blipFill>
          <a:blip r:embed="rId9">
            <a:alphaModFix/>
          </a:blip>
          <a:stretch>
            <a:fillRect/>
          </a:stretch>
        </p:blipFill>
        <p:spPr>
          <a:xfrm>
            <a:off x="5826742" y="3908463"/>
            <a:ext cx="1042501" cy="810325"/>
          </a:xfrm>
          <a:prstGeom prst="rect">
            <a:avLst/>
          </a:prstGeom>
          <a:noFill/>
          <a:ln>
            <a:noFill/>
          </a:ln>
        </p:spPr>
      </p:pic>
      <p:pic>
        <p:nvPicPr>
          <p:cNvPr id="215" name="Google Shape;215;p32"/>
          <p:cNvPicPr preferRelativeResize="0"/>
          <p:nvPr/>
        </p:nvPicPr>
        <p:blipFill>
          <a:blip r:embed="rId10">
            <a:alphaModFix/>
          </a:blip>
          <a:stretch>
            <a:fillRect/>
          </a:stretch>
        </p:blipFill>
        <p:spPr>
          <a:xfrm>
            <a:off x="7603449" y="1267816"/>
            <a:ext cx="1156725" cy="852321"/>
          </a:xfrm>
          <a:prstGeom prst="rect">
            <a:avLst/>
          </a:prstGeom>
          <a:noFill/>
          <a:ln>
            <a:noFill/>
          </a:ln>
        </p:spPr>
      </p:pic>
      <p:pic>
        <p:nvPicPr>
          <p:cNvPr id="216" name="Google Shape;216;p32"/>
          <p:cNvPicPr preferRelativeResize="0"/>
          <p:nvPr/>
        </p:nvPicPr>
        <p:blipFill>
          <a:blip r:embed="rId11">
            <a:alphaModFix/>
          </a:blip>
          <a:stretch>
            <a:fillRect/>
          </a:stretch>
        </p:blipFill>
        <p:spPr>
          <a:xfrm>
            <a:off x="7603448" y="2650291"/>
            <a:ext cx="1156725" cy="845532"/>
          </a:xfrm>
          <a:prstGeom prst="rect">
            <a:avLst/>
          </a:prstGeom>
          <a:noFill/>
          <a:ln>
            <a:noFill/>
          </a:ln>
        </p:spPr>
      </p:pic>
      <p:sp>
        <p:nvSpPr>
          <p:cNvPr id="217" name="Google Shape;217;p32"/>
          <p:cNvSpPr txBox="1"/>
          <p:nvPr/>
        </p:nvSpPr>
        <p:spPr>
          <a:xfrm>
            <a:off x="3916447" y="2035050"/>
            <a:ext cx="1042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Neutral</a:t>
            </a:r>
            <a:endParaRPr sz="1800">
              <a:solidFill>
                <a:schemeClr val="dk1"/>
              </a:solidFill>
            </a:endParaRPr>
          </a:p>
        </p:txBody>
      </p:sp>
      <p:sp>
        <p:nvSpPr>
          <p:cNvPr id="218" name="Google Shape;218;p32"/>
          <p:cNvSpPr txBox="1"/>
          <p:nvPr/>
        </p:nvSpPr>
        <p:spPr>
          <a:xfrm>
            <a:off x="3869807" y="3179475"/>
            <a:ext cx="1421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Happy</a:t>
            </a:r>
            <a:endParaRPr sz="1800">
              <a:solidFill>
                <a:schemeClr val="dk1"/>
              </a:solidFill>
            </a:endParaRPr>
          </a:p>
        </p:txBody>
      </p:sp>
      <p:sp>
        <p:nvSpPr>
          <p:cNvPr id="219" name="Google Shape;219;p32"/>
          <p:cNvSpPr txBox="1"/>
          <p:nvPr/>
        </p:nvSpPr>
        <p:spPr>
          <a:xfrm>
            <a:off x="3935793" y="4718800"/>
            <a:ext cx="1243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Sad</a:t>
            </a:r>
            <a:endParaRPr sz="1800">
              <a:solidFill>
                <a:schemeClr val="dk1"/>
              </a:solidFill>
            </a:endParaRPr>
          </a:p>
        </p:txBody>
      </p:sp>
      <p:sp>
        <p:nvSpPr>
          <p:cNvPr id="220" name="Google Shape;220;p32"/>
          <p:cNvSpPr txBox="1"/>
          <p:nvPr/>
        </p:nvSpPr>
        <p:spPr>
          <a:xfrm>
            <a:off x="5467918" y="2035050"/>
            <a:ext cx="170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Nervous/afraid</a:t>
            </a:r>
            <a:endParaRPr sz="1800">
              <a:solidFill>
                <a:schemeClr val="dk1"/>
              </a:solidFill>
            </a:endParaRPr>
          </a:p>
        </p:txBody>
      </p:sp>
      <p:sp>
        <p:nvSpPr>
          <p:cNvPr id="221" name="Google Shape;221;p32"/>
          <p:cNvSpPr txBox="1"/>
          <p:nvPr/>
        </p:nvSpPr>
        <p:spPr>
          <a:xfrm>
            <a:off x="5769624" y="3236675"/>
            <a:ext cx="1594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Disappointed</a:t>
            </a:r>
            <a:endParaRPr sz="1800">
              <a:solidFill>
                <a:schemeClr val="dk1"/>
              </a:solidFill>
            </a:endParaRPr>
          </a:p>
        </p:txBody>
      </p:sp>
      <p:sp>
        <p:nvSpPr>
          <p:cNvPr id="222" name="Google Shape;222;p32"/>
          <p:cNvSpPr txBox="1"/>
          <p:nvPr/>
        </p:nvSpPr>
        <p:spPr>
          <a:xfrm>
            <a:off x="5826755" y="4647113"/>
            <a:ext cx="4319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Shocked</a:t>
            </a:r>
            <a:endParaRPr sz="1800">
              <a:solidFill>
                <a:schemeClr val="dk1"/>
              </a:solidFill>
            </a:endParaRPr>
          </a:p>
        </p:txBody>
      </p:sp>
      <p:sp>
        <p:nvSpPr>
          <p:cNvPr id="223" name="Google Shape;223;p32"/>
          <p:cNvSpPr txBox="1"/>
          <p:nvPr/>
        </p:nvSpPr>
        <p:spPr>
          <a:xfrm>
            <a:off x="7549797" y="2131025"/>
            <a:ext cx="1594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rPr>
              <a:t>Dizzy</a:t>
            </a:r>
            <a:endParaRPr sz="1800">
              <a:solidFill>
                <a:schemeClr val="dk1"/>
              </a:solidFill>
            </a:endParaRPr>
          </a:p>
        </p:txBody>
      </p:sp>
      <p:sp>
        <p:nvSpPr>
          <p:cNvPr id="224" name="Google Shape;224;p32"/>
          <p:cNvSpPr txBox="1"/>
          <p:nvPr/>
        </p:nvSpPr>
        <p:spPr>
          <a:xfrm>
            <a:off x="7603469" y="3495825"/>
            <a:ext cx="1042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Angry</a:t>
            </a:r>
            <a:endParaRPr sz="1800">
              <a:solidFill>
                <a:schemeClr val="dk1"/>
              </a:solidFill>
            </a:endParaRPr>
          </a:p>
        </p:txBody>
      </p:sp>
      <p:pic>
        <p:nvPicPr>
          <p:cNvPr id="225" name="Google Shape;225;p32"/>
          <p:cNvPicPr preferRelativeResize="0"/>
          <p:nvPr/>
        </p:nvPicPr>
        <p:blipFill>
          <a:blip r:embed="rId12">
            <a:alphaModFix/>
          </a:blip>
          <a:stretch>
            <a:fillRect/>
          </a:stretch>
        </p:blipFill>
        <p:spPr>
          <a:xfrm>
            <a:off x="7983407" y="-1"/>
            <a:ext cx="1160595" cy="11524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latin typeface="Cambria"/>
                <a:ea typeface="Cambria"/>
                <a:cs typeface="Cambria"/>
                <a:sym typeface="Cambria"/>
              </a:rPr>
              <a:t>Software Design</a:t>
            </a:r>
            <a:endParaRPr sz="3020">
              <a:latin typeface="Cambria"/>
              <a:ea typeface="Cambria"/>
              <a:cs typeface="Cambria"/>
              <a:sym typeface="Cambria"/>
            </a:endParaRPr>
          </a:p>
        </p:txBody>
      </p:sp>
      <p:pic>
        <p:nvPicPr>
          <p:cNvPr id="231" name="Google Shape;231;p33"/>
          <p:cNvPicPr preferRelativeResize="0"/>
          <p:nvPr/>
        </p:nvPicPr>
        <p:blipFill>
          <a:blip r:embed="rId3">
            <a:alphaModFix/>
          </a:blip>
          <a:stretch>
            <a:fillRect/>
          </a:stretch>
        </p:blipFill>
        <p:spPr>
          <a:xfrm>
            <a:off x="539545" y="1183952"/>
            <a:ext cx="6451748" cy="3820976"/>
          </a:xfrm>
          <a:prstGeom prst="rect">
            <a:avLst/>
          </a:prstGeom>
          <a:noFill/>
          <a:ln>
            <a:noFill/>
          </a:ln>
        </p:spPr>
      </p:pic>
      <p:pic>
        <p:nvPicPr>
          <p:cNvPr id="232" name="Google Shape;232;p33"/>
          <p:cNvPicPr preferRelativeResize="0"/>
          <p:nvPr/>
        </p:nvPicPr>
        <p:blipFill>
          <a:blip r:embed="rId4">
            <a:alphaModFix/>
          </a:blip>
          <a:stretch>
            <a:fillRect/>
          </a:stretch>
        </p:blipFill>
        <p:spPr>
          <a:xfrm>
            <a:off x="7983407" y="-1"/>
            <a:ext cx="1160595" cy="11524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latin typeface="Cambria"/>
                <a:ea typeface="Cambria"/>
                <a:cs typeface="Cambria"/>
                <a:sym typeface="Cambria"/>
              </a:rPr>
              <a:t>Software Comparison and Selection</a:t>
            </a:r>
            <a:endParaRPr sz="3020"/>
          </a:p>
        </p:txBody>
      </p:sp>
      <p:pic>
        <p:nvPicPr>
          <p:cNvPr id="238" name="Google Shape;238;p34"/>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graphicFrame>
        <p:nvGraphicFramePr>
          <p:cNvPr id="239" name="Google Shape;239;p34"/>
          <p:cNvGraphicFramePr/>
          <p:nvPr/>
        </p:nvGraphicFramePr>
        <p:xfrm>
          <a:off x="1440000" y="1047850"/>
          <a:ext cx="3000000" cy="3000000"/>
        </p:xfrm>
        <a:graphic>
          <a:graphicData uri="http://schemas.openxmlformats.org/drawingml/2006/table">
            <a:tbl>
              <a:tblPr>
                <a:noFill/>
                <a:tableStyleId>{32D50E2D-71CA-4BED-83C7-ADCDBF140941}</a:tableStyleId>
              </a:tblPr>
              <a:tblGrid>
                <a:gridCol w="1515250"/>
                <a:gridCol w="1515250"/>
                <a:gridCol w="1515250"/>
                <a:gridCol w="1515250"/>
              </a:tblGrid>
              <a:tr h="436950">
                <a:tc gridSpan="4">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Bluetooth App</a:t>
                      </a:r>
                      <a:endParaRPr>
                        <a:solidFill>
                          <a:schemeClr val="dk1"/>
                        </a:solidFill>
                        <a:latin typeface="Cambria"/>
                        <a:ea typeface="Cambria"/>
                        <a:cs typeface="Cambria"/>
                        <a:sym typeface="Cambria"/>
                      </a:endParaRPr>
                    </a:p>
                  </a:txBody>
                  <a:tcPr marT="91425" marB="91425" marR="91425" marL="91425"/>
                </a:tc>
                <a:tc hMerge="1"/>
                <a:tc hMerge="1"/>
                <a:tc hMerge="1"/>
              </a:tr>
              <a:tr h="43695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Part</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Cost</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Pros</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Cons</a:t>
                      </a:r>
                      <a:endParaRPr>
                        <a:solidFill>
                          <a:schemeClr val="dk1"/>
                        </a:solidFill>
                        <a:latin typeface="Cambria"/>
                        <a:ea typeface="Cambria"/>
                        <a:cs typeface="Cambria"/>
                        <a:sym typeface="Cambria"/>
                      </a:endParaRPr>
                    </a:p>
                  </a:txBody>
                  <a:tcPr marT="91425" marB="91425" marR="91425" marL="91425"/>
                </a:tc>
              </a:tr>
              <a:tr h="907550">
                <a:tc>
                  <a:txBody>
                    <a:bodyPr/>
                    <a:lstStyle/>
                    <a:p>
                      <a:pPr indent="0" lvl="0" marL="0" rtl="0" algn="ctr">
                        <a:lnSpc>
                          <a:spcPct val="115000"/>
                        </a:lnSpc>
                        <a:spcBef>
                          <a:spcPts val="0"/>
                        </a:spcBef>
                        <a:spcAft>
                          <a:spcPts val="0"/>
                        </a:spcAft>
                        <a:buNone/>
                      </a:pPr>
                      <a:r>
                        <a:rPr lang="en">
                          <a:solidFill>
                            <a:schemeClr val="dk2"/>
                          </a:solidFill>
                          <a:latin typeface="Cambria"/>
                          <a:ea typeface="Cambria"/>
                          <a:cs typeface="Cambria"/>
                          <a:sym typeface="Cambria"/>
                        </a:rPr>
                        <a:t>DSD Tech Bluetooth</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lnSpc>
                          <a:spcPct val="115000"/>
                        </a:lnSpc>
                        <a:spcBef>
                          <a:spcPts val="0"/>
                        </a:spcBef>
                        <a:spcAft>
                          <a:spcPts val="0"/>
                        </a:spcAft>
                        <a:buNone/>
                      </a:pPr>
                      <a:r>
                        <a:rPr lang="en">
                          <a:solidFill>
                            <a:schemeClr val="dk2"/>
                          </a:solidFill>
                          <a:latin typeface="Cambria"/>
                          <a:ea typeface="Cambria"/>
                          <a:cs typeface="Cambria"/>
                          <a:sym typeface="Cambria"/>
                        </a:rPr>
                        <a:t>Free</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Pairs to DSD parts like selected</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ctr">
                        <a:spcBef>
                          <a:spcPts val="0"/>
                        </a:spcBef>
                        <a:spcAft>
                          <a:spcPts val="0"/>
                        </a:spcAft>
                        <a:buNone/>
                      </a:pPr>
                      <a:r>
                        <a:rPr lang="en">
                          <a:solidFill>
                            <a:schemeClr val="dk2"/>
                          </a:solidFill>
                          <a:latin typeface="Cambria"/>
                          <a:ea typeface="Cambria"/>
                          <a:cs typeface="Cambria"/>
                          <a:sym typeface="Cambria"/>
                        </a:rPr>
                        <a:t>Only works with DSD parts</a:t>
                      </a:r>
                      <a:endParaRPr>
                        <a:solidFill>
                          <a:schemeClr val="dk2"/>
                        </a:solidFill>
                        <a:latin typeface="Cambria"/>
                        <a:ea typeface="Cambria"/>
                        <a:cs typeface="Cambria"/>
                        <a:sym typeface="Cambria"/>
                      </a:endParaRPr>
                    </a:p>
                  </a:txBody>
                  <a:tcPr marT="91425" marB="91425" marR="91425" marL="91425">
                    <a:solidFill>
                      <a:schemeClr val="accent6"/>
                    </a:solidFill>
                  </a:tcPr>
                </a:tc>
              </a:tr>
              <a:tr h="90755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ArduCar</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Free</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Widely compatible</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Android Only</a:t>
                      </a:r>
                      <a:endParaRPr>
                        <a:solidFill>
                          <a:schemeClr val="dk1"/>
                        </a:solidFill>
                        <a:latin typeface="Cambria"/>
                        <a:ea typeface="Cambria"/>
                        <a:cs typeface="Cambria"/>
                        <a:sym typeface="Cambria"/>
                      </a:endParaRPr>
                    </a:p>
                  </a:txBody>
                  <a:tcPr marT="91425" marB="91425" marR="91425" marL="91425"/>
                </a:tc>
              </a:tr>
              <a:tr h="672225">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BLExAR</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$4</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Good Interface &amp; Tools</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Cost</a:t>
                      </a:r>
                      <a:endParaRPr>
                        <a:solidFill>
                          <a:schemeClr val="dk1"/>
                        </a:solidFill>
                        <a:latin typeface="Cambria"/>
                        <a:ea typeface="Cambria"/>
                        <a:cs typeface="Cambria"/>
                        <a:sym typeface="Cambria"/>
                      </a:endParaRPr>
                    </a:p>
                  </a:txBody>
                  <a:tcPr marT="91425" marB="91425" marR="91425" marL="91425"/>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latin typeface="Cambria"/>
                <a:ea typeface="Cambria"/>
                <a:cs typeface="Cambria"/>
                <a:sym typeface="Cambria"/>
              </a:rPr>
              <a:t>Software Comparison and Selection</a:t>
            </a:r>
            <a:endParaRPr sz="3020"/>
          </a:p>
        </p:txBody>
      </p:sp>
      <p:pic>
        <p:nvPicPr>
          <p:cNvPr id="245" name="Google Shape;245;p35"/>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graphicFrame>
        <p:nvGraphicFramePr>
          <p:cNvPr id="246" name="Google Shape;246;p35"/>
          <p:cNvGraphicFramePr/>
          <p:nvPr/>
        </p:nvGraphicFramePr>
        <p:xfrm>
          <a:off x="1440000" y="1047850"/>
          <a:ext cx="3000000" cy="3000000"/>
        </p:xfrm>
        <a:graphic>
          <a:graphicData uri="http://schemas.openxmlformats.org/drawingml/2006/table">
            <a:tbl>
              <a:tblPr>
                <a:noFill/>
                <a:tableStyleId>{32D50E2D-71CA-4BED-83C7-ADCDBF140941}</a:tableStyleId>
              </a:tblPr>
              <a:tblGrid>
                <a:gridCol w="2935450"/>
                <a:gridCol w="2935450"/>
              </a:tblGrid>
              <a:tr h="446650">
                <a:tc gridSpan="2">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Programming Language</a:t>
                      </a:r>
                      <a:endParaRPr>
                        <a:solidFill>
                          <a:schemeClr val="dk1"/>
                        </a:solidFill>
                        <a:latin typeface="Cambria"/>
                        <a:ea typeface="Cambria"/>
                        <a:cs typeface="Cambria"/>
                        <a:sym typeface="Cambria"/>
                      </a:endParaRPr>
                    </a:p>
                  </a:txBody>
                  <a:tcPr marT="91425" marB="91425" marR="91425" marL="91425"/>
                </a:tc>
                <a:tc hMerge="1"/>
              </a:tr>
              <a:tr h="44665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Language</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ctr">
                        <a:spcBef>
                          <a:spcPts val="0"/>
                        </a:spcBef>
                        <a:spcAft>
                          <a:spcPts val="0"/>
                        </a:spcAft>
                        <a:buNone/>
                      </a:pPr>
                      <a:r>
                        <a:rPr lang="en">
                          <a:solidFill>
                            <a:schemeClr val="dk1"/>
                          </a:solidFill>
                          <a:latin typeface="Cambria"/>
                          <a:ea typeface="Cambria"/>
                          <a:cs typeface="Cambria"/>
                          <a:sym typeface="Cambria"/>
                        </a:rPr>
                        <a:t>Platforms Compatible</a:t>
                      </a:r>
                      <a:endParaRPr>
                        <a:solidFill>
                          <a:schemeClr val="dk1"/>
                        </a:solidFill>
                        <a:latin typeface="Cambria"/>
                        <a:ea typeface="Cambria"/>
                        <a:cs typeface="Cambria"/>
                        <a:sym typeface="Cambria"/>
                      </a:endParaRPr>
                    </a:p>
                  </a:txBody>
                  <a:tcPr marT="91425" marB="91425" marR="91425" marL="91425"/>
                </a:tc>
              </a:tr>
              <a:tr h="927700">
                <a:tc>
                  <a:txBody>
                    <a:bodyPr/>
                    <a:lstStyle/>
                    <a:p>
                      <a:pPr indent="0" lvl="0" marL="0" rtl="0" algn="ctr">
                        <a:lnSpc>
                          <a:spcPct val="115000"/>
                        </a:lnSpc>
                        <a:spcBef>
                          <a:spcPts val="0"/>
                        </a:spcBef>
                        <a:spcAft>
                          <a:spcPts val="0"/>
                        </a:spcAft>
                        <a:buNone/>
                      </a:pPr>
                      <a:r>
                        <a:rPr lang="en">
                          <a:solidFill>
                            <a:schemeClr val="dk2"/>
                          </a:solidFill>
                          <a:latin typeface="Cambria"/>
                          <a:ea typeface="Cambria"/>
                          <a:cs typeface="Cambria"/>
                          <a:sym typeface="Cambria"/>
                        </a:rPr>
                        <a:t>C++</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l">
                        <a:spcBef>
                          <a:spcPts val="0"/>
                        </a:spcBef>
                        <a:spcAft>
                          <a:spcPts val="0"/>
                        </a:spcAft>
                        <a:buNone/>
                      </a:pPr>
                      <a:r>
                        <a:rPr lang="en">
                          <a:latin typeface="Cambria"/>
                          <a:ea typeface="Cambria"/>
                          <a:cs typeface="Cambria"/>
                          <a:sym typeface="Cambria"/>
                        </a:rPr>
                        <a:t>Arduino IDE, ROS lib, Additional drivers</a:t>
                      </a:r>
                      <a:endParaRPr>
                        <a:latin typeface="Cambria"/>
                        <a:ea typeface="Cambria"/>
                        <a:cs typeface="Cambria"/>
                        <a:sym typeface="Cambria"/>
                      </a:endParaRPr>
                    </a:p>
                  </a:txBody>
                  <a:tcPr marT="91425" marB="91425" marR="91425" marL="91425">
                    <a:solidFill>
                      <a:schemeClr val="accent6"/>
                    </a:solidFill>
                  </a:tcPr>
                </a:tc>
              </a:tr>
              <a:tr h="927700">
                <a:tc>
                  <a:txBody>
                    <a:bodyPr/>
                    <a:lstStyle/>
                    <a:p>
                      <a:pPr indent="0" lvl="0" marL="0" rtl="0" algn="ctr">
                        <a:lnSpc>
                          <a:spcPct val="115000"/>
                        </a:lnSpc>
                        <a:spcBef>
                          <a:spcPts val="0"/>
                        </a:spcBef>
                        <a:spcAft>
                          <a:spcPts val="0"/>
                        </a:spcAft>
                        <a:buNone/>
                      </a:pPr>
                      <a:r>
                        <a:rPr lang="en">
                          <a:solidFill>
                            <a:schemeClr val="dk2"/>
                          </a:solidFill>
                          <a:latin typeface="Cambria"/>
                          <a:ea typeface="Cambria"/>
                          <a:cs typeface="Cambria"/>
                          <a:sym typeface="Cambria"/>
                        </a:rPr>
                        <a:t>Python</a:t>
                      </a:r>
                      <a:endParaRPr>
                        <a:solidFill>
                          <a:schemeClr val="dk2"/>
                        </a:solidFill>
                        <a:latin typeface="Cambria"/>
                        <a:ea typeface="Cambria"/>
                        <a:cs typeface="Cambria"/>
                        <a:sym typeface="Cambria"/>
                      </a:endParaRPr>
                    </a:p>
                  </a:txBody>
                  <a:tcPr marT="91425" marB="91425" marR="91425" marL="91425">
                    <a:solidFill>
                      <a:schemeClr val="accent6"/>
                    </a:solidFill>
                  </a:tcPr>
                </a:tc>
                <a:tc>
                  <a:txBody>
                    <a:bodyPr/>
                    <a:lstStyle/>
                    <a:p>
                      <a:pPr indent="0" lvl="0" marL="0" rtl="0" algn="l">
                        <a:spcBef>
                          <a:spcPts val="0"/>
                        </a:spcBef>
                        <a:spcAft>
                          <a:spcPts val="0"/>
                        </a:spcAft>
                        <a:buNone/>
                      </a:pPr>
                      <a:r>
                        <a:rPr lang="en">
                          <a:solidFill>
                            <a:schemeClr val="dk2"/>
                          </a:solidFill>
                          <a:latin typeface="Cambria"/>
                          <a:ea typeface="Cambria"/>
                          <a:cs typeface="Cambria"/>
                          <a:sym typeface="Cambria"/>
                        </a:rPr>
                        <a:t>ROS Lib</a:t>
                      </a:r>
                      <a:endParaRPr>
                        <a:solidFill>
                          <a:schemeClr val="dk2"/>
                        </a:solidFill>
                        <a:latin typeface="Cambria"/>
                        <a:ea typeface="Cambria"/>
                        <a:cs typeface="Cambria"/>
                        <a:sym typeface="Cambria"/>
                      </a:endParaRPr>
                    </a:p>
                  </a:txBody>
                  <a:tcPr marT="91425" marB="91425" marR="91425" marL="91425">
                    <a:solidFill>
                      <a:schemeClr val="accent6"/>
                    </a:solidFill>
                  </a:tcPr>
                </a:tc>
              </a:tr>
              <a:tr h="687150">
                <a:tc>
                  <a:txBody>
                    <a:bodyPr/>
                    <a:lstStyle/>
                    <a:p>
                      <a:pPr indent="0" lvl="0" marL="0" rtl="0" algn="ctr">
                        <a:lnSpc>
                          <a:spcPct val="115000"/>
                        </a:lnSpc>
                        <a:spcBef>
                          <a:spcPts val="0"/>
                        </a:spcBef>
                        <a:spcAft>
                          <a:spcPts val="0"/>
                        </a:spcAft>
                        <a:buNone/>
                      </a:pPr>
                      <a:r>
                        <a:rPr lang="en">
                          <a:solidFill>
                            <a:schemeClr val="dk1"/>
                          </a:solidFill>
                          <a:latin typeface="Cambria"/>
                          <a:ea typeface="Cambria"/>
                          <a:cs typeface="Cambria"/>
                          <a:sym typeface="Cambria"/>
                        </a:rPr>
                        <a:t>C</a:t>
                      </a:r>
                      <a:endParaRPr>
                        <a:solidFill>
                          <a:schemeClr val="dk1"/>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chemeClr val="dk1"/>
                          </a:solidFill>
                          <a:latin typeface="Cambria"/>
                          <a:ea typeface="Cambria"/>
                          <a:cs typeface="Cambria"/>
                          <a:sym typeface="Cambria"/>
                        </a:rPr>
                        <a:t>Arduino IDE</a:t>
                      </a:r>
                      <a:endParaRPr>
                        <a:solidFill>
                          <a:schemeClr val="dk1"/>
                        </a:solidFill>
                        <a:latin typeface="Cambria"/>
                        <a:ea typeface="Cambria"/>
                        <a:cs typeface="Cambria"/>
                        <a:sym typeface="Cambria"/>
                      </a:endParaRPr>
                    </a:p>
                  </a:txBody>
                  <a:tcPr marT="91425" marB="91425" marR="91425" marL="91425"/>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mbria"/>
                <a:ea typeface="Cambria"/>
                <a:cs typeface="Cambria"/>
                <a:sym typeface="Cambria"/>
              </a:rPr>
              <a:t>Jetson Xavier NX Software</a:t>
            </a:r>
            <a:endParaRPr>
              <a:latin typeface="Cambria"/>
              <a:ea typeface="Cambria"/>
              <a:cs typeface="Cambria"/>
              <a:sym typeface="Cambria"/>
            </a:endParaRPr>
          </a:p>
        </p:txBody>
      </p:sp>
      <p:pic>
        <p:nvPicPr>
          <p:cNvPr id="252" name="Google Shape;252;p36"/>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pic>
        <p:nvPicPr>
          <p:cNvPr id="253" name="Google Shape;253;p36"/>
          <p:cNvPicPr preferRelativeResize="0"/>
          <p:nvPr/>
        </p:nvPicPr>
        <p:blipFill>
          <a:blip r:embed="rId4">
            <a:alphaModFix/>
          </a:blip>
          <a:stretch>
            <a:fillRect/>
          </a:stretch>
        </p:blipFill>
        <p:spPr>
          <a:xfrm>
            <a:off x="1060025" y="1152481"/>
            <a:ext cx="3451402" cy="1941419"/>
          </a:xfrm>
          <a:prstGeom prst="rect">
            <a:avLst/>
          </a:prstGeom>
          <a:noFill/>
          <a:ln>
            <a:noFill/>
          </a:ln>
        </p:spPr>
      </p:pic>
      <p:pic>
        <p:nvPicPr>
          <p:cNvPr id="254" name="Google Shape;254;p36"/>
          <p:cNvPicPr preferRelativeResize="0"/>
          <p:nvPr/>
        </p:nvPicPr>
        <p:blipFill>
          <a:blip r:embed="rId5">
            <a:alphaModFix/>
          </a:blip>
          <a:stretch>
            <a:fillRect/>
          </a:stretch>
        </p:blipFill>
        <p:spPr>
          <a:xfrm>
            <a:off x="5355730" y="1546638"/>
            <a:ext cx="3224725" cy="1153100"/>
          </a:xfrm>
          <a:prstGeom prst="rect">
            <a:avLst/>
          </a:prstGeom>
          <a:noFill/>
          <a:ln>
            <a:noFill/>
          </a:ln>
        </p:spPr>
      </p:pic>
      <p:pic>
        <p:nvPicPr>
          <p:cNvPr id="255" name="Google Shape;255;p36"/>
          <p:cNvPicPr preferRelativeResize="0"/>
          <p:nvPr/>
        </p:nvPicPr>
        <p:blipFill>
          <a:blip r:embed="rId6">
            <a:alphaModFix/>
          </a:blip>
          <a:stretch>
            <a:fillRect/>
          </a:stretch>
        </p:blipFill>
        <p:spPr>
          <a:xfrm>
            <a:off x="960550" y="2988300"/>
            <a:ext cx="3865399" cy="1951275"/>
          </a:xfrm>
          <a:prstGeom prst="rect">
            <a:avLst/>
          </a:prstGeom>
          <a:noFill/>
          <a:ln>
            <a:noFill/>
          </a:ln>
        </p:spPr>
      </p:pic>
      <p:pic>
        <p:nvPicPr>
          <p:cNvPr id="256" name="Google Shape;256;p36"/>
          <p:cNvPicPr preferRelativeResize="0"/>
          <p:nvPr/>
        </p:nvPicPr>
        <p:blipFill>
          <a:blip r:embed="rId7">
            <a:alphaModFix/>
          </a:blip>
          <a:stretch>
            <a:fillRect/>
          </a:stretch>
        </p:blipFill>
        <p:spPr>
          <a:xfrm>
            <a:off x="6162897" y="3228684"/>
            <a:ext cx="1911475" cy="1272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7"/>
          <p:cNvSpPr txBox="1"/>
          <p:nvPr>
            <p:ph type="title"/>
          </p:nvPr>
        </p:nvSpPr>
        <p:spPr>
          <a:xfrm>
            <a:off x="191869" y="431198"/>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990"/>
              <a:buNone/>
            </a:pPr>
            <a:r>
              <a:rPr lang="en" sz="3020">
                <a:latin typeface="Cambria"/>
                <a:ea typeface="Cambria"/>
                <a:cs typeface="Cambria"/>
                <a:sym typeface="Cambria"/>
              </a:rPr>
              <a:t>Administrative Content: Budget</a:t>
            </a:r>
            <a:endParaRPr sz="3020">
              <a:latin typeface="Cambria"/>
              <a:ea typeface="Cambria"/>
              <a:cs typeface="Cambria"/>
              <a:sym typeface="Cambria"/>
            </a:endParaRPr>
          </a:p>
        </p:txBody>
      </p:sp>
      <p:sp>
        <p:nvSpPr>
          <p:cNvPr id="262" name="Google Shape;262;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latin typeface="Cambria"/>
                <a:ea typeface="Cambria"/>
                <a:cs typeface="Cambria"/>
                <a:sym typeface="Cambria"/>
              </a:rPr>
              <a:t>Budget: 250 dollars</a:t>
            </a:r>
            <a:endParaRPr>
              <a:solidFill>
                <a:schemeClr val="dk1"/>
              </a:solidFill>
              <a:latin typeface="Cambria"/>
              <a:ea typeface="Cambria"/>
              <a:cs typeface="Cambria"/>
              <a:sym typeface="Cambria"/>
            </a:endParaRPr>
          </a:p>
          <a:p>
            <a:pPr indent="0" lvl="0" marL="0" rtl="0" algn="l">
              <a:spcBef>
                <a:spcPts val="1200"/>
              </a:spcBef>
              <a:spcAft>
                <a:spcPts val="0"/>
              </a:spcAft>
              <a:buNone/>
            </a:pPr>
            <a:r>
              <a:t/>
            </a:r>
            <a:endParaRPr>
              <a:solidFill>
                <a:schemeClr val="dk1"/>
              </a:solidFill>
              <a:latin typeface="Cambria"/>
              <a:ea typeface="Cambria"/>
              <a:cs typeface="Cambria"/>
              <a:sym typeface="Cambria"/>
            </a:endParaRPr>
          </a:p>
          <a:p>
            <a:pPr indent="0" lvl="0" marL="0" rtl="0" algn="l">
              <a:spcBef>
                <a:spcPts val="1200"/>
              </a:spcBef>
              <a:spcAft>
                <a:spcPts val="0"/>
              </a:spcAft>
              <a:buNone/>
            </a:pPr>
            <a:r>
              <a:t/>
            </a:r>
            <a:endParaRPr>
              <a:solidFill>
                <a:schemeClr val="dk1"/>
              </a:solidFill>
              <a:latin typeface="Cambria"/>
              <a:ea typeface="Cambria"/>
              <a:cs typeface="Cambria"/>
              <a:sym typeface="Cambria"/>
            </a:endParaRPr>
          </a:p>
          <a:p>
            <a:pPr indent="0" lvl="0" marL="0" rtl="0" algn="l">
              <a:spcBef>
                <a:spcPts val="1200"/>
              </a:spcBef>
              <a:spcAft>
                <a:spcPts val="0"/>
              </a:spcAft>
              <a:buNone/>
            </a:pPr>
            <a:r>
              <a:rPr lang="en">
                <a:solidFill>
                  <a:schemeClr val="dk1"/>
                </a:solidFill>
                <a:latin typeface="Cambria"/>
                <a:ea typeface="Cambria"/>
                <a:cs typeface="Cambria"/>
                <a:sym typeface="Cambria"/>
              </a:rPr>
              <a:t>Parts Supplied by WEAR Lab:</a:t>
            </a:r>
            <a:endParaRPr>
              <a:solidFill>
                <a:schemeClr val="dk1"/>
              </a:solidFill>
              <a:latin typeface="Cambria"/>
              <a:ea typeface="Cambria"/>
              <a:cs typeface="Cambria"/>
              <a:sym typeface="Cambria"/>
            </a:endParaRPr>
          </a:p>
          <a:p>
            <a:pPr indent="0" lvl="0" marL="0" rtl="0" algn="l">
              <a:spcBef>
                <a:spcPts val="1200"/>
              </a:spcBef>
              <a:spcAft>
                <a:spcPts val="0"/>
              </a:spcAft>
              <a:buNone/>
            </a:pPr>
            <a:r>
              <a:rPr lang="en" sz="1600">
                <a:solidFill>
                  <a:schemeClr val="dk1"/>
                </a:solidFill>
                <a:latin typeface="Cambria"/>
                <a:ea typeface="Cambria"/>
                <a:cs typeface="Cambria"/>
                <a:sym typeface="Cambria"/>
              </a:rPr>
              <a:t>Servos, Development Boards, Track Kit, etc</a:t>
            </a:r>
            <a:endParaRPr sz="1600">
              <a:solidFill>
                <a:schemeClr val="dk1"/>
              </a:solidFill>
              <a:latin typeface="Cambria"/>
              <a:ea typeface="Cambria"/>
              <a:cs typeface="Cambria"/>
              <a:sym typeface="Cambria"/>
            </a:endParaRPr>
          </a:p>
          <a:p>
            <a:pPr indent="0" lvl="0" marL="0" rtl="0" algn="l">
              <a:spcBef>
                <a:spcPts val="1200"/>
              </a:spcBef>
              <a:spcAft>
                <a:spcPts val="0"/>
              </a:spcAft>
              <a:buNone/>
            </a:pPr>
            <a:r>
              <a:t/>
            </a:r>
            <a:endParaRPr>
              <a:solidFill>
                <a:schemeClr val="dk1"/>
              </a:solidFill>
              <a:latin typeface="Cambria"/>
              <a:ea typeface="Cambria"/>
              <a:cs typeface="Cambria"/>
              <a:sym typeface="Cambria"/>
            </a:endParaRPr>
          </a:p>
          <a:p>
            <a:pPr indent="0" lvl="0" marL="0" rtl="0" algn="l">
              <a:spcBef>
                <a:spcPts val="1200"/>
              </a:spcBef>
              <a:spcAft>
                <a:spcPts val="1200"/>
              </a:spcAft>
              <a:buNone/>
            </a:pPr>
            <a:r>
              <a:t/>
            </a:r>
            <a:endParaRPr/>
          </a:p>
        </p:txBody>
      </p:sp>
      <p:pic>
        <p:nvPicPr>
          <p:cNvPr id="263" name="Google Shape;263;p37"/>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pic>
        <p:nvPicPr>
          <p:cNvPr id="264" name="Google Shape;264;p37"/>
          <p:cNvPicPr preferRelativeResize="0"/>
          <p:nvPr/>
        </p:nvPicPr>
        <p:blipFill>
          <a:blip r:embed="rId4">
            <a:alphaModFix/>
          </a:blip>
          <a:stretch>
            <a:fillRect/>
          </a:stretch>
        </p:blipFill>
        <p:spPr>
          <a:xfrm>
            <a:off x="4572011" y="1612235"/>
            <a:ext cx="4100373" cy="3219500"/>
          </a:xfrm>
          <a:prstGeom prst="rect">
            <a:avLst/>
          </a:prstGeom>
          <a:noFill/>
          <a:ln>
            <a:noFill/>
          </a:ln>
        </p:spPr>
      </p:pic>
      <p:sp>
        <p:nvSpPr>
          <p:cNvPr id="265" name="Google Shape;265;p37"/>
          <p:cNvSpPr txBox="1"/>
          <p:nvPr/>
        </p:nvSpPr>
        <p:spPr>
          <a:xfrm>
            <a:off x="4572007" y="1077213"/>
            <a:ext cx="180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mbria"/>
                <a:ea typeface="Cambria"/>
                <a:cs typeface="Cambria"/>
                <a:sym typeface="Cambria"/>
              </a:rPr>
              <a:t>Expenses:</a:t>
            </a:r>
            <a:endParaRPr sz="1800">
              <a:solidFill>
                <a:schemeClr val="dk1"/>
              </a:solidFill>
              <a:latin typeface="Cambria"/>
              <a:ea typeface="Cambria"/>
              <a:cs typeface="Cambria"/>
              <a:sym typeface="Cambri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20">
                <a:latin typeface="Cambria"/>
                <a:ea typeface="Cambria"/>
                <a:cs typeface="Cambria"/>
                <a:sym typeface="Cambria"/>
              </a:rPr>
              <a:t>Administrative Content: </a:t>
            </a:r>
            <a:r>
              <a:rPr lang="en"/>
              <a:t>Work Distribution</a:t>
            </a:r>
            <a:endParaRPr/>
          </a:p>
        </p:txBody>
      </p:sp>
      <p:graphicFrame>
        <p:nvGraphicFramePr>
          <p:cNvPr id="271" name="Google Shape;271;p38"/>
          <p:cNvGraphicFramePr/>
          <p:nvPr/>
        </p:nvGraphicFramePr>
        <p:xfrm>
          <a:off x="661255" y="1352894"/>
          <a:ext cx="3000000" cy="3000000"/>
        </p:xfrm>
        <a:graphic>
          <a:graphicData uri="http://schemas.openxmlformats.org/drawingml/2006/table">
            <a:tbl>
              <a:tblPr>
                <a:noFill/>
                <a:tableStyleId>{32D50E2D-71CA-4BED-83C7-ADCDBF140941}</a:tableStyleId>
              </a:tblPr>
              <a:tblGrid>
                <a:gridCol w="2528750"/>
                <a:gridCol w="2528750"/>
                <a:gridCol w="2578475"/>
              </a:tblGrid>
              <a:tr h="476850">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Team Member</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Primary Task</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Secondary</a:t>
                      </a:r>
                      <a:r>
                        <a:rPr lang="en">
                          <a:solidFill>
                            <a:srgbClr val="FFFFFF"/>
                          </a:solidFill>
                          <a:latin typeface="Cambria"/>
                          <a:ea typeface="Cambria"/>
                          <a:cs typeface="Cambria"/>
                          <a:sym typeface="Cambria"/>
                        </a:rPr>
                        <a:t> Task</a:t>
                      </a:r>
                      <a:endParaRPr>
                        <a:solidFill>
                          <a:srgbClr val="FFFFFF"/>
                        </a:solidFill>
                        <a:latin typeface="Cambria"/>
                        <a:ea typeface="Cambria"/>
                        <a:cs typeface="Cambria"/>
                        <a:sym typeface="Cambria"/>
                      </a:endParaRPr>
                    </a:p>
                  </a:txBody>
                  <a:tcPr marT="91425" marB="91425" marR="91425" marL="91425"/>
                </a:tc>
              </a:tr>
              <a:tr h="476850">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Bhavani Sivakumaar</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Clr>
                          <a:srgbClr val="000000"/>
                        </a:buClr>
                        <a:buSzPts val="1100"/>
                        <a:buFont typeface="Arial"/>
                        <a:buNone/>
                      </a:pPr>
                      <a:r>
                        <a:rPr lang="en">
                          <a:solidFill>
                            <a:srgbClr val="FFFFFF"/>
                          </a:solidFill>
                          <a:latin typeface="Cambria"/>
                          <a:ea typeface="Cambria"/>
                          <a:cs typeface="Cambria"/>
                          <a:sym typeface="Cambria"/>
                        </a:rPr>
                        <a:t>Model fingers, arms, shoulders, shell</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chemeClr val="dk1"/>
                          </a:solidFill>
                          <a:latin typeface="Cambria"/>
                          <a:ea typeface="Cambria"/>
                          <a:cs typeface="Cambria"/>
                          <a:sym typeface="Cambria"/>
                        </a:rPr>
                        <a:t>E</a:t>
                      </a:r>
                      <a:r>
                        <a:rPr lang="en">
                          <a:solidFill>
                            <a:schemeClr val="dk1"/>
                          </a:solidFill>
                          <a:latin typeface="Cambria"/>
                          <a:ea typeface="Cambria"/>
                          <a:cs typeface="Cambria"/>
                          <a:sym typeface="Cambria"/>
                        </a:rPr>
                        <a:t>xoskeleton Build</a:t>
                      </a:r>
                      <a:endParaRPr>
                        <a:solidFill>
                          <a:srgbClr val="FFFFFF"/>
                        </a:solidFill>
                        <a:latin typeface="Cambria"/>
                        <a:ea typeface="Cambria"/>
                        <a:cs typeface="Cambria"/>
                        <a:sym typeface="Cambria"/>
                      </a:endParaRPr>
                    </a:p>
                  </a:txBody>
                  <a:tcPr marT="91425" marB="91425" marR="91425" marL="91425"/>
                </a:tc>
              </a:tr>
              <a:tr h="476850">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Nicholas Buchberg</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chemeClr val="dk1"/>
                          </a:solidFill>
                          <a:latin typeface="Cambria"/>
                          <a:ea typeface="Cambria"/>
                          <a:cs typeface="Cambria"/>
                          <a:sym typeface="Cambria"/>
                        </a:rPr>
                        <a:t>Exoskeleton Build, track platform, head, neck torso</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Model shell, shoulders arms</a:t>
                      </a:r>
                      <a:endParaRPr>
                        <a:solidFill>
                          <a:srgbClr val="FFFFFF"/>
                        </a:solidFill>
                        <a:latin typeface="Cambria"/>
                        <a:ea typeface="Cambria"/>
                        <a:cs typeface="Cambria"/>
                        <a:sym typeface="Cambria"/>
                      </a:endParaRPr>
                    </a:p>
                  </a:txBody>
                  <a:tcPr marT="91425" marB="91425" marR="91425" marL="91425"/>
                </a:tc>
              </a:tr>
              <a:tr h="642850">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Raahym Khan</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Robotics Programming, ROS testing</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Jetson Work, CS Integration</a:t>
                      </a:r>
                      <a:endParaRPr>
                        <a:solidFill>
                          <a:srgbClr val="FFFFFF"/>
                        </a:solidFill>
                        <a:latin typeface="Cambria"/>
                        <a:ea typeface="Cambria"/>
                        <a:cs typeface="Cambria"/>
                        <a:sym typeface="Cambria"/>
                      </a:endParaRPr>
                    </a:p>
                  </a:txBody>
                  <a:tcPr marT="91425" marB="91425" marR="91425" marL="91425"/>
                </a:tc>
              </a:tr>
              <a:tr h="642850">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Zachary Larson</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PCB Assembly, Soldering, Testing</a:t>
                      </a:r>
                      <a:endParaRPr>
                        <a:solidFill>
                          <a:srgbClr val="FFFFFF"/>
                        </a:solidFill>
                        <a:latin typeface="Cambria"/>
                        <a:ea typeface="Cambria"/>
                        <a:cs typeface="Cambria"/>
                        <a:sym typeface="Cambria"/>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Cambria"/>
                          <a:ea typeface="Cambria"/>
                          <a:cs typeface="Cambria"/>
                          <a:sym typeface="Cambria"/>
                        </a:rPr>
                        <a:t>Robotics Programming</a:t>
                      </a:r>
                      <a:endParaRPr>
                        <a:solidFill>
                          <a:srgbClr val="FFFFFF"/>
                        </a:solidFill>
                        <a:latin typeface="Cambria"/>
                        <a:ea typeface="Cambria"/>
                        <a:cs typeface="Cambria"/>
                        <a:sym typeface="Cambria"/>
                      </a:endParaRPr>
                    </a:p>
                  </a:txBody>
                  <a:tcPr marT="91425" marB="91425" marR="91425" marL="91425"/>
                </a:tc>
              </a:tr>
            </a:tbl>
          </a:graphicData>
        </a:graphic>
      </p:graphicFrame>
      <p:pic>
        <p:nvPicPr>
          <p:cNvPr id="272" name="Google Shape;272;p38"/>
          <p:cNvPicPr preferRelativeResize="0"/>
          <p:nvPr/>
        </p:nvPicPr>
        <p:blipFill rotWithShape="1">
          <a:blip r:embed="rId3">
            <a:alphaModFix/>
          </a:blip>
          <a:srcRect b="0" l="0" r="3577" t="26702"/>
          <a:stretch/>
        </p:blipFill>
        <p:spPr>
          <a:xfrm>
            <a:off x="8008711" y="0"/>
            <a:ext cx="1135289" cy="115247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39"/>
          <p:cNvPicPr preferRelativeResize="0"/>
          <p:nvPr/>
        </p:nvPicPr>
        <p:blipFill>
          <a:blip r:embed="rId3">
            <a:alphaModFix/>
          </a:blip>
          <a:stretch>
            <a:fillRect/>
          </a:stretch>
        </p:blipFill>
        <p:spPr>
          <a:xfrm>
            <a:off x="-27662" y="0"/>
            <a:ext cx="9199327" cy="1256150"/>
          </a:xfrm>
          <a:prstGeom prst="rect">
            <a:avLst/>
          </a:prstGeom>
          <a:noFill/>
          <a:ln>
            <a:noFill/>
          </a:ln>
        </p:spPr>
      </p:pic>
      <p:pic>
        <p:nvPicPr>
          <p:cNvPr id="278" name="Google Shape;278;p39" title="NeckVideo1.mov">
            <a:hlinkClick r:id="rId4"/>
          </p:cNvPr>
          <p:cNvPicPr preferRelativeResize="0"/>
          <p:nvPr/>
        </p:nvPicPr>
        <p:blipFill>
          <a:blip r:embed="rId5">
            <a:alphaModFix/>
          </a:blip>
          <a:stretch>
            <a:fillRect/>
          </a:stretch>
        </p:blipFill>
        <p:spPr>
          <a:xfrm>
            <a:off x="726950" y="1256150"/>
            <a:ext cx="2806100" cy="3429000"/>
          </a:xfrm>
          <a:prstGeom prst="rect">
            <a:avLst/>
          </a:prstGeom>
          <a:noFill/>
          <a:ln>
            <a:noFill/>
          </a:ln>
        </p:spPr>
      </p:pic>
      <p:pic>
        <p:nvPicPr>
          <p:cNvPr id="279" name="Google Shape;279;p39" title="NeckVideo2.mov">
            <a:hlinkClick r:id="rId6"/>
          </p:cNvPr>
          <p:cNvPicPr preferRelativeResize="0"/>
          <p:nvPr/>
        </p:nvPicPr>
        <p:blipFill>
          <a:blip r:embed="rId7">
            <a:alphaModFix/>
          </a:blip>
          <a:stretch>
            <a:fillRect/>
          </a:stretch>
        </p:blipFill>
        <p:spPr>
          <a:xfrm>
            <a:off x="5172775" y="1256150"/>
            <a:ext cx="28061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000"/>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40"/>
          <p:cNvPicPr preferRelativeResize="0"/>
          <p:nvPr/>
        </p:nvPicPr>
        <p:blipFill>
          <a:blip r:embed="rId3">
            <a:alphaModFix/>
          </a:blip>
          <a:stretch>
            <a:fillRect/>
          </a:stretch>
        </p:blipFill>
        <p:spPr>
          <a:xfrm>
            <a:off x="-27662" y="0"/>
            <a:ext cx="9199327" cy="1256150"/>
          </a:xfrm>
          <a:prstGeom prst="rect">
            <a:avLst/>
          </a:prstGeom>
          <a:noFill/>
          <a:ln>
            <a:noFill/>
          </a:ln>
        </p:spPr>
      </p:pic>
      <p:pic>
        <p:nvPicPr>
          <p:cNvPr id="285" name="Google Shape;285;p40" title="Prototype Hand Test.mov">
            <a:hlinkClick r:id="rId4"/>
          </p:cNvPr>
          <p:cNvPicPr preferRelativeResize="0"/>
          <p:nvPr/>
        </p:nvPicPr>
        <p:blipFill>
          <a:blip r:embed="rId5">
            <a:alphaModFix/>
          </a:blip>
          <a:stretch>
            <a:fillRect/>
          </a:stretch>
        </p:blipFill>
        <p:spPr>
          <a:xfrm>
            <a:off x="3585950" y="1473100"/>
            <a:ext cx="2532525" cy="3670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41"/>
          <p:cNvPicPr preferRelativeResize="0"/>
          <p:nvPr/>
        </p:nvPicPr>
        <p:blipFill>
          <a:blip r:embed="rId3">
            <a:alphaModFix/>
          </a:blip>
          <a:stretch>
            <a:fillRect/>
          </a:stretch>
        </p:blipFill>
        <p:spPr>
          <a:xfrm>
            <a:off x="-27662" y="0"/>
            <a:ext cx="9199327" cy="1256150"/>
          </a:xfrm>
          <a:prstGeom prst="rect">
            <a:avLst/>
          </a:prstGeom>
          <a:noFill/>
          <a:ln>
            <a:noFill/>
          </a:ln>
        </p:spPr>
      </p:pic>
      <p:pic>
        <p:nvPicPr>
          <p:cNvPr id="291" name="Google Shape;291;p41"/>
          <p:cNvPicPr preferRelativeResize="0"/>
          <p:nvPr/>
        </p:nvPicPr>
        <p:blipFill>
          <a:blip r:embed="rId4">
            <a:alphaModFix/>
          </a:blip>
          <a:stretch>
            <a:fillRect/>
          </a:stretch>
        </p:blipFill>
        <p:spPr>
          <a:xfrm>
            <a:off x="152400" y="1408550"/>
            <a:ext cx="8839198" cy="808982"/>
          </a:xfrm>
          <a:prstGeom prst="rect">
            <a:avLst/>
          </a:prstGeom>
          <a:noFill/>
          <a:ln>
            <a:noFill/>
          </a:ln>
        </p:spPr>
      </p:pic>
      <p:pic>
        <p:nvPicPr>
          <p:cNvPr id="292" name="Google Shape;292;p41" title="10 pound weight test.mov">
            <a:hlinkClick r:id="rId5"/>
          </p:cNvPr>
          <p:cNvPicPr preferRelativeResize="0"/>
          <p:nvPr/>
        </p:nvPicPr>
        <p:blipFill>
          <a:blip r:embed="rId6">
            <a:alphaModFix/>
          </a:blip>
          <a:stretch>
            <a:fillRect/>
          </a:stretch>
        </p:blipFill>
        <p:spPr>
          <a:xfrm>
            <a:off x="384950" y="2004675"/>
            <a:ext cx="2341000" cy="2986426"/>
          </a:xfrm>
          <a:prstGeom prst="rect">
            <a:avLst/>
          </a:prstGeom>
          <a:noFill/>
          <a:ln>
            <a:noFill/>
          </a:ln>
        </p:spPr>
      </p:pic>
      <p:pic>
        <p:nvPicPr>
          <p:cNvPr id="293" name="Google Shape;293;p41" title="20 pound weight test.mov">
            <a:hlinkClick r:id="rId7"/>
          </p:cNvPr>
          <p:cNvPicPr preferRelativeResize="0"/>
          <p:nvPr/>
        </p:nvPicPr>
        <p:blipFill>
          <a:blip r:embed="rId8">
            <a:alphaModFix/>
          </a:blip>
          <a:stretch>
            <a:fillRect/>
          </a:stretch>
        </p:blipFill>
        <p:spPr>
          <a:xfrm>
            <a:off x="6476075" y="2004675"/>
            <a:ext cx="2255199" cy="2986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5"/>
          <p:cNvPicPr preferRelativeResize="0"/>
          <p:nvPr/>
        </p:nvPicPr>
        <p:blipFill>
          <a:blip r:embed="rId3">
            <a:alphaModFix/>
          </a:blip>
          <a:stretch>
            <a:fillRect/>
          </a:stretch>
        </p:blipFill>
        <p:spPr>
          <a:xfrm>
            <a:off x="0" y="-3"/>
            <a:ext cx="9144001" cy="550377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42"/>
          <p:cNvPicPr preferRelativeResize="0"/>
          <p:nvPr/>
        </p:nvPicPr>
        <p:blipFill>
          <a:blip r:embed="rId3">
            <a:alphaModFix/>
          </a:blip>
          <a:stretch>
            <a:fillRect/>
          </a:stretch>
        </p:blipFill>
        <p:spPr>
          <a:xfrm>
            <a:off x="0" y="31063"/>
            <a:ext cx="9144001" cy="511243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43"/>
          <p:cNvPicPr preferRelativeResize="0"/>
          <p:nvPr/>
        </p:nvPicPr>
        <p:blipFill>
          <a:blip r:embed="rId3">
            <a:alphaModFix/>
          </a:blip>
          <a:stretch>
            <a:fillRect/>
          </a:stretch>
        </p:blipFill>
        <p:spPr>
          <a:xfrm>
            <a:off x="0" y="0"/>
            <a:ext cx="9144001" cy="511243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latin typeface="Cambria"/>
                <a:ea typeface="Cambria"/>
                <a:cs typeface="Cambria"/>
                <a:sym typeface="Cambria"/>
              </a:rPr>
              <a:t>Challenges</a:t>
            </a:r>
            <a:endParaRPr sz="3020"/>
          </a:p>
        </p:txBody>
      </p:sp>
      <p:sp>
        <p:nvSpPr>
          <p:cNvPr id="309" name="Google Shape;309;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Designing the hands, Neck, and Torso have been </a:t>
            </a:r>
            <a:r>
              <a:rPr lang="en"/>
              <a:t>tricky since the team had to go through different designs. We have been able to complete them with guidance from our advisors</a:t>
            </a:r>
            <a:endParaRPr/>
          </a:p>
          <a:p>
            <a:pPr indent="-342900" lvl="0" marL="457200" rtl="0" algn="l">
              <a:spcBef>
                <a:spcPts val="0"/>
              </a:spcBef>
              <a:spcAft>
                <a:spcPts val="0"/>
              </a:spcAft>
              <a:buSzPts val="1800"/>
              <a:buChar char="●"/>
            </a:pPr>
            <a:r>
              <a:rPr lang="en"/>
              <a:t>Working with the Jetson has proven to be difficult. Fortunately, we have guides to help us and people who can help us</a:t>
            </a:r>
            <a:endParaRPr/>
          </a:p>
          <a:p>
            <a:pPr indent="-342900" lvl="0" marL="457200" rtl="0" algn="l">
              <a:spcBef>
                <a:spcPts val="0"/>
              </a:spcBef>
              <a:spcAft>
                <a:spcPts val="0"/>
              </a:spcAft>
              <a:buSzPts val="1800"/>
              <a:buChar char="●"/>
            </a:pPr>
            <a:r>
              <a:rPr lang="en"/>
              <a:t>Programming in </a:t>
            </a:r>
            <a:r>
              <a:rPr lang="en"/>
              <a:t>ROS has</a:t>
            </a:r>
            <a:r>
              <a:rPr lang="en"/>
              <a:t> proven to be a challenge. Thankfully, we have a previous member who is helping us, we have found guides online, and we have found more people who know about ROS and can help us.</a:t>
            </a:r>
            <a:endParaRPr/>
          </a:p>
          <a:p>
            <a:pPr indent="-342900" lvl="0" marL="457200" rtl="0" algn="l">
              <a:spcBef>
                <a:spcPts val="0"/>
              </a:spcBef>
              <a:spcAft>
                <a:spcPts val="0"/>
              </a:spcAft>
              <a:buSzPts val="1800"/>
              <a:buChar char="●"/>
            </a:pPr>
            <a:r>
              <a:rPr lang="en"/>
              <a:t>Designing and ordering the PCB has proven to be difficult, but the team has managed to get the PCBs nonetheless</a:t>
            </a:r>
            <a:endParaRPr/>
          </a:p>
        </p:txBody>
      </p:sp>
      <p:pic>
        <p:nvPicPr>
          <p:cNvPr id="310" name="Google Shape;310;p44"/>
          <p:cNvPicPr preferRelativeResize="0"/>
          <p:nvPr/>
        </p:nvPicPr>
        <p:blipFill>
          <a:blip r:embed="rId3">
            <a:alphaModFix/>
          </a:blip>
          <a:stretch>
            <a:fillRect/>
          </a:stretch>
        </p:blipFill>
        <p:spPr>
          <a:xfrm>
            <a:off x="8235282" y="0"/>
            <a:ext cx="908718" cy="1152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lang="en" sz="3000">
                <a:latin typeface="Cambria"/>
                <a:ea typeface="Cambria"/>
                <a:cs typeface="Cambria"/>
                <a:sym typeface="Cambria"/>
              </a:rPr>
              <a:t>Goals and Objectives</a:t>
            </a:r>
            <a:endParaRPr sz="3000">
              <a:latin typeface="Cambria"/>
              <a:ea typeface="Cambria"/>
              <a:cs typeface="Cambria"/>
              <a:sym typeface="Cambria"/>
            </a:endParaRPr>
          </a:p>
        </p:txBody>
      </p:sp>
      <p:sp>
        <p:nvSpPr>
          <p:cNvPr id="82" name="Google Shape;82;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rgbClr val="000000"/>
              </a:buClr>
              <a:buSzPts val="935"/>
              <a:buFont typeface="Arial"/>
              <a:buNone/>
            </a:pPr>
            <a:r>
              <a:rPr lang="en">
                <a:solidFill>
                  <a:schemeClr val="dk1"/>
                </a:solidFill>
                <a:latin typeface="Cambria"/>
                <a:ea typeface="Cambria"/>
                <a:cs typeface="Cambria"/>
                <a:sym typeface="Cambria"/>
              </a:rPr>
              <a:t>Improve Version 1 of BearMax</a:t>
            </a:r>
            <a:endParaRPr>
              <a:solidFill>
                <a:schemeClr val="dk1"/>
              </a:solidFill>
              <a:latin typeface="Cambria"/>
              <a:ea typeface="Cambria"/>
              <a:cs typeface="Cambria"/>
              <a:sym typeface="Cambria"/>
            </a:endParaRPr>
          </a:p>
          <a:p>
            <a:pPr indent="0" lvl="0" marL="0" rtl="0" algn="l">
              <a:lnSpc>
                <a:spcPct val="95000"/>
              </a:lnSpc>
              <a:spcBef>
                <a:spcPts val="1200"/>
              </a:spcBef>
              <a:spcAft>
                <a:spcPts val="0"/>
              </a:spcAft>
              <a:buClr>
                <a:srgbClr val="000000"/>
              </a:buClr>
              <a:buSzPts val="935"/>
              <a:buFont typeface="Arial"/>
              <a:buNone/>
            </a:pPr>
            <a:r>
              <a:rPr lang="en">
                <a:solidFill>
                  <a:schemeClr val="dk1"/>
                </a:solidFill>
                <a:latin typeface="Cambria"/>
                <a:ea typeface="Cambria"/>
                <a:cs typeface="Cambria"/>
                <a:sym typeface="Cambria"/>
              </a:rPr>
              <a:t>Electrical system upgrade (CE team)</a:t>
            </a:r>
            <a:endParaRPr>
              <a:solidFill>
                <a:schemeClr val="dk1"/>
              </a:solidFill>
              <a:latin typeface="Cambria"/>
              <a:ea typeface="Cambria"/>
              <a:cs typeface="Cambria"/>
              <a:sym typeface="Cambria"/>
            </a:endParaRPr>
          </a:p>
          <a:p>
            <a:pPr indent="0" lvl="0" marL="0" rtl="0" algn="l">
              <a:lnSpc>
                <a:spcPct val="95000"/>
              </a:lnSpc>
              <a:spcBef>
                <a:spcPts val="1200"/>
              </a:spcBef>
              <a:spcAft>
                <a:spcPts val="0"/>
              </a:spcAft>
              <a:buClr>
                <a:srgbClr val="000000"/>
              </a:buClr>
              <a:buSzPts val="935"/>
              <a:buFont typeface="Arial"/>
              <a:buNone/>
            </a:pPr>
            <a:r>
              <a:rPr lang="en">
                <a:solidFill>
                  <a:schemeClr val="dk1"/>
                </a:solidFill>
                <a:latin typeface="Cambria"/>
                <a:ea typeface="Cambria"/>
                <a:cs typeface="Cambria"/>
                <a:sym typeface="Cambria"/>
              </a:rPr>
              <a:t>Mobilize BearMax (ME team)</a:t>
            </a:r>
            <a:endParaRPr>
              <a:solidFill>
                <a:schemeClr val="dk1"/>
              </a:solidFill>
              <a:latin typeface="Cambria"/>
              <a:ea typeface="Cambria"/>
              <a:cs typeface="Cambria"/>
              <a:sym typeface="Cambria"/>
            </a:endParaRPr>
          </a:p>
          <a:p>
            <a:pPr indent="0" lvl="0" marL="0" rtl="0" algn="l">
              <a:lnSpc>
                <a:spcPct val="95000"/>
              </a:lnSpc>
              <a:spcBef>
                <a:spcPts val="1200"/>
              </a:spcBef>
              <a:spcAft>
                <a:spcPts val="0"/>
              </a:spcAft>
              <a:buClr>
                <a:srgbClr val="000000"/>
              </a:buClr>
              <a:buSzPts val="935"/>
              <a:buFont typeface="Arial"/>
              <a:buNone/>
            </a:pPr>
            <a:r>
              <a:rPr lang="en">
                <a:solidFill>
                  <a:schemeClr val="dk1"/>
                </a:solidFill>
                <a:latin typeface="Cambria"/>
                <a:ea typeface="Cambria"/>
                <a:cs typeface="Cambria"/>
                <a:sym typeface="Cambria"/>
              </a:rPr>
              <a:t>Larger freedom for movement (ME team)</a:t>
            </a:r>
            <a:endParaRPr>
              <a:solidFill>
                <a:schemeClr val="dk1"/>
              </a:solidFill>
              <a:latin typeface="Cambria"/>
              <a:ea typeface="Cambria"/>
              <a:cs typeface="Cambria"/>
              <a:sym typeface="Cambria"/>
            </a:endParaRPr>
          </a:p>
          <a:p>
            <a:pPr indent="0" lvl="0" marL="0" rtl="0" algn="l">
              <a:lnSpc>
                <a:spcPct val="95000"/>
              </a:lnSpc>
              <a:spcBef>
                <a:spcPts val="1200"/>
              </a:spcBef>
              <a:spcAft>
                <a:spcPts val="0"/>
              </a:spcAft>
              <a:buClr>
                <a:srgbClr val="000000"/>
              </a:buClr>
              <a:buSzPts val="935"/>
              <a:buFont typeface="Arial"/>
              <a:buNone/>
            </a:pPr>
            <a:r>
              <a:rPr lang="en">
                <a:solidFill>
                  <a:schemeClr val="dk1"/>
                </a:solidFill>
                <a:latin typeface="Cambria"/>
                <a:ea typeface="Cambria"/>
                <a:cs typeface="Cambria"/>
                <a:sym typeface="Cambria"/>
              </a:rPr>
              <a:t>Non-verbal user inclusivity (Collaboration with CS team)</a:t>
            </a:r>
            <a:endParaRPr>
              <a:solidFill>
                <a:schemeClr val="dk1"/>
              </a:solidFill>
              <a:latin typeface="Cambria"/>
              <a:ea typeface="Cambria"/>
              <a:cs typeface="Cambria"/>
              <a:sym typeface="Cambria"/>
            </a:endParaRPr>
          </a:p>
          <a:p>
            <a:pPr indent="0" lvl="0" marL="0" rtl="0" algn="l">
              <a:lnSpc>
                <a:spcPct val="95000"/>
              </a:lnSpc>
              <a:spcBef>
                <a:spcPts val="1200"/>
              </a:spcBef>
              <a:spcAft>
                <a:spcPts val="0"/>
              </a:spcAft>
              <a:buClr>
                <a:srgbClr val="000000"/>
              </a:buClr>
              <a:buSzPts val="935"/>
              <a:buFont typeface="Arial"/>
              <a:buNone/>
            </a:pPr>
            <a:r>
              <a:rPr lang="en">
                <a:solidFill>
                  <a:schemeClr val="dk1"/>
                </a:solidFill>
                <a:latin typeface="Cambria"/>
                <a:ea typeface="Cambria"/>
                <a:cs typeface="Cambria"/>
                <a:sym typeface="Cambria"/>
              </a:rPr>
              <a:t>App for users and guardians (Collaboration with CS team)</a:t>
            </a:r>
            <a:endParaRPr>
              <a:solidFill>
                <a:schemeClr val="dk1"/>
              </a:solidFill>
              <a:latin typeface="Cambria"/>
              <a:ea typeface="Cambria"/>
              <a:cs typeface="Cambria"/>
              <a:sym typeface="Cambria"/>
            </a:endParaRPr>
          </a:p>
          <a:p>
            <a:pPr indent="0" lvl="0" marL="0" rtl="0" algn="l">
              <a:lnSpc>
                <a:spcPct val="95000"/>
              </a:lnSpc>
              <a:spcBef>
                <a:spcPts val="1200"/>
              </a:spcBef>
              <a:spcAft>
                <a:spcPts val="0"/>
              </a:spcAft>
              <a:buNone/>
            </a:pPr>
            <a:r>
              <a:rPr lang="en">
                <a:solidFill>
                  <a:schemeClr val="dk1"/>
                </a:solidFill>
                <a:latin typeface="Cambria"/>
                <a:ea typeface="Cambria"/>
                <a:cs typeface="Cambria"/>
                <a:sym typeface="Cambria"/>
              </a:rPr>
              <a:t>And more!</a:t>
            </a:r>
            <a:endParaRPr>
              <a:solidFill>
                <a:schemeClr val="dk1"/>
              </a:solidFill>
              <a:latin typeface="Cambria"/>
              <a:ea typeface="Cambria"/>
              <a:cs typeface="Cambria"/>
              <a:sym typeface="Cambria"/>
            </a:endParaRPr>
          </a:p>
          <a:p>
            <a:pPr indent="0" lvl="0" marL="0" rtl="0" algn="l">
              <a:lnSpc>
                <a:spcPct val="95000"/>
              </a:lnSpc>
              <a:spcBef>
                <a:spcPts val="1200"/>
              </a:spcBef>
              <a:spcAft>
                <a:spcPts val="0"/>
              </a:spcAft>
              <a:buClr>
                <a:schemeClr val="dk1"/>
              </a:buClr>
              <a:buSzPts val="935"/>
              <a:buFont typeface="Arial"/>
              <a:buNone/>
            </a:pPr>
            <a:r>
              <a:t/>
            </a:r>
            <a:endParaRPr>
              <a:solidFill>
                <a:schemeClr val="dk1"/>
              </a:solidFill>
              <a:latin typeface="Cambria"/>
              <a:ea typeface="Cambria"/>
              <a:cs typeface="Cambria"/>
              <a:sym typeface="Cambria"/>
            </a:endParaRPr>
          </a:p>
          <a:p>
            <a:pPr indent="0" lvl="0" marL="0" rtl="0" algn="l">
              <a:lnSpc>
                <a:spcPct val="95000"/>
              </a:lnSpc>
              <a:spcBef>
                <a:spcPts val="1200"/>
              </a:spcBef>
              <a:spcAft>
                <a:spcPts val="0"/>
              </a:spcAft>
              <a:buClr>
                <a:srgbClr val="000000"/>
              </a:buClr>
              <a:buSzPts val="935"/>
              <a:buFont typeface="Arial"/>
              <a:buNone/>
            </a:pPr>
            <a:r>
              <a:t/>
            </a:r>
            <a:endParaRPr>
              <a:solidFill>
                <a:schemeClr val="dk1"/>
              </a:solidFill>
              <a:latin typeface="Cambria"/>
              <a:ea typeface="Cambria"/>
              <a:cs typeface="Cambria"/>
              <a:sym typeface="Cambria"/>
            </a:endParaRPr>
          </a:p>
          <a:p>
            <a:pPr indent="0" lvl="0" marL="0" rtl="0" algn="l">
              <a:spcBef>
                <a:spcPts val="1200"/>
              </a:spcBef>
              <a:spcAft>
                <a:spcPts val="1200"/>
              </a:spcAft>
              <a:buNone/>
            </a:pPr>
            <a:r>
              <a:t/>
            </a:r>
            <a:endParaRPr/>
          </a:p>
        </p:txBody>
      </p:sp>
      <p:pic>
        <p:nvPicPr>
          <p:cNvPr id="83" name="Google Shape;83;p16"/>
          <p:cNvPicPr preferRelativeResize="0"/>
          <p:nvPr/>
        </p:nvPicPr>
        <p:blipFill>
          <a:blip r:embed="rId3">
            <a:alphaModFix/>
          </a:blip>
          <a:stretch>
            <a:fillRect/>
          </a:stretch>
        </p:blipFill>
        <p:spPr>
          <a:xfrm>
            <a:off x="7936100" y="0"/>
            <a:ext cx="1207900" cy="1076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990"/>
              <a:buNone/>
            </a:pPr>
            <a:r>
              <a:rPr lang="en" sz="3038">
                <a:latin typeface="Cambria"/>
                <a:ea typeface="Cambria"/>
                <a:cs typeface="Cambria"/>
                <a:sym typeface="Cambria"/>
              </a:rPr>
              <a:t>Specifications</a:t>
            </a:r>
            <a:endParaRPr sz="3038">
              <a:latin typeface="Cambria"/>
              <a:ea typeface="Cambria"/>
              <a:cs typeface="Cambria"/>
              <a:sym typeface="Cambria"/>
            </a:endParaRPr>
          </a:p>
        </p:txBody>
      </p:sp>
      <p:sp>
        <p:nvSpPr>
          <p:cNvPr id="89" name="Google Shape;89;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lt1"/>
                </a:solidFill>
                <a:latin typeface="Cambria"/>
                <a:ea typeface="Cambria"/>
                <a:cs typeface="Cambria"/>
                <a:sym typeface="Cambria"/>
              </a:rPr>
              <a:t>.</a:t>
            </a:r>
            <a:endParaRPr>
              <a:solidFill>
                <a:schemeClr val="lt1"/>
              </a:solidFill>
              <a:latin typeface="Cambria"/>
              <a:ea typeface="Cambria"/>
              <a:cs typeface="Cambria"/>
              <a:sym typeface="Cambria"/>
            </a:endParaRPr>
          </a:p>
        </p:txBody>
      </p:sp>
      <p:pic>
        <p:nvPicPr>
          <p:cNvPr id="90" name="Google Shape;90;p17"/>
          <p:cNvPicPr preferRelativeResize="0"/>
          <p:nvPr/>
        </p:nvPicPr>
        <p:blipFill>
          <a:blip r:embed="rId3">
            <a:alphaModFix/>
          </a:blip>
          <a:stretch>
            <a:fillRect/>
          </a:stretch>
        </p:blipFill>
        <p:spPr>
          <a:xfrm>
            <a:off x="8235282" y="0"/>
            <a:ext cx="908718" cy="1152475"/>
          </a:xfrm>
          <a:prstGeom prst="rect">
            <a:avLst/>
          </a:prstGeom>
          <a:noFill/>
          <a:ln>
            <a:noFill/>
          </a:ln>
        </p:spPr>
      </p:pic>
      <p:graphicFrame>
        <p:nvGraphicFramePr>
          <p:cNvPr id="91" name="Google Shape;91;p17"/>
          <p:cNvGraphicFramePr/>
          <p:nvPr/>
        </p:nvGraphicFramePr>
        <p:xfrm>
          <a:off x="5321725" y="421125"/>
          <a:ext cx="3000000" cy="3000000"/>
        </p:xfrm>
        <a:graphic>
          <a:graphicData uri="http://schemas.openxmlformats.org/drawingml/2006/table">
            <a:tbl>
              <a:tblPr>
                <a:noFill/>
                <a:tableStyleId>{32D50E2D-71CA-4BED-83C7-ADCDBF140941}</a:tableStyleId>
              </a:tblPr>
              <a:tblGrid>
                <a:gridCol w="1294625"/>
                <a:gridCol w="1509650"/>
              </a:tblGrid>
              <a:tr h="643900">
                <a:tc>
                  <a:txBody>
                    <a:bodyPr/>
                    <a:lstStyle/>
                    <a:p>
                      <a:pPr indent="0" lvl="0" marL="0" rtl="0" algn="l">
                        <a:spcBef>
                          <a:spcPts val="0"/>
                        </a:spcBef>
                        <a:spcAft>
                          <a:spcPts val="0"/>
                        </a:spcAft>
                        <a:buNone/>
                      </a:pPr>
                      <a:r>
                        <a:rPr lang="en">
                          <a:solidFill>
                            <a:schemeClr val="dk1"/>
                          </a:solidFill>
                        </a:rPr>
                        <a:t>Limb</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DOF &amp; ROM</a:t>
                      </a:r>
                      <a:endParaRPr>
                        <a:solidFill>
                          <a:schemeClr val="dk1"/>
                        </a:solidFill>
                      </a:endParaRPr>
                    </a:p>
                  </a:txBody>
                  <a:tcPr marT="91425" marB="91425" marR="91425" marL="91425"/>
                </a:tc>
              </a:tr>
              <a:tr h="385875">
                <a:tc>
                  <a:txBody>
                    <a:bodyPr/>
                    <a:lstStyle/>
                    <a:p>
                      <a:pPr indent="0" lvl="0" marL="0" rtl="0" algn="l">
                        <a:spcBef>
                          <a:spcPts val="0"/>
                        </a:spcBef>
                        <a:spcAft>
                          <a:spcPts val="0"/>
                        </a:spcAft>
                        <a:buNone/>
                      </a:pPr>
                      <a:r>
                        <a:rPr lang="en">
                          <a:solidFill>
                            <a:schemeClr val="dk1"/>
                          </a:solidFill>
                          <a:highlight>
                            <a:srgbClr val="A4C2F4"/>
                          </a:highlight>
                        </a:rPr>
                        <a:t>Shoulders</a:t>
                      </a:r>
                      <a:endParaRPr>
                        <a:solidFill>
                          <a:schemeClr val="dk1"/>
                        </a:solidFill>
                        <a:highlight>
                          <a:srgbClr val="A4C2F4"/>
                        </a:highlight>
                      </a:endParaRPr>
                    </a:p>
                  </a:txBody>
                  <a:tcPr marT="91425" marB="91425" marR="91425" marL="91425"/>
                </a:tc>
                <a:tc>
                  <a:txBody>
                    <a:bodyPr/>
                    <a:lstStyle/>
                    <a:p>
                      <a:pPr indent="0" lvl="0" marL="0" rtl="0" algn="l">
                        <a:spcBef>
                          <a:spcPts val="0"/>
                        </a:spcBef>
                        <a:spcAft>
                          <a:spcPts val="0"/>
                        </a:spcAft>
                        <a:buNone/>
                      </a:pPr>
                      <a:r>
                        <a:rPr lang="en">
                          <a:solidFill>
                            <a:schemeClr val="dk1"/>
                          </a:solidFill>
                          <a:highlight>
                            <a:srgbClr val="A4C2F4"/>
                          </a:highlight>
                        </a:rPr>
                        <a:t>1, 180 degrees</a:t>
                      </a:r>
                      <a:endParaRPr>
                        <a:solidFill>
                          <a:schemeClr val="dk1"/>
                        </a:solidFill>
                        <a:highlight>
                          <a:srgbClr val="A4C2F4"/>
                        </a:highlight>
                      </a:endParaRPr>
                    </a:p>
                  </a:txBody>
                  <a:tcPr marT="91425" marB="91425" marR="91425" marL="91425"/>
                </a:tc>
              </a:tr>
              <a:tr h="385875">
                <a:tc>
                  <a:txBody>
                    <a:bodyPr/>
                    <a:lstStyle/>
                    <a:p>
                      <a:pPr indent="0" lvl="0" marL="0" rtl="0" algn="l">
                        <a:spcBef>
                          <a:spcPts val="0"/>
                        </a:spcBef>
                        <a:spcAft>
                          <a:spcPts val="0"/>
                        </a:spcAft>
                        <a:buNone/>
                      </a:pPr>
                      <a:r>
                        <a:rPr lang="en">
                          <a:solidFill>
                            <a:schemeClr val="dk1"/>
                          </a:solidFill>
                          <a:highlight>
                            <a:srgbClr val="A4C2F4"/>
                          </a:highlight>
                        </a:rPr>
                        <a:t>Elbows</a:t>
                      </a:r>
                      <a:endParaRPr>
                        <a:solidFill>
                          <a:schemeClr val="dk1"/>
                        </a:solidFill>
                        <a:highlight>
                          <a:srgbClr val="A4C2F4"/>
                        </a:highlight>
                      </a:endParaRPr>
                    </a:p>
                  </a:txBody>
                  <a:tcPr marT="91425" marB="91425" marR="91425" marL="91425"/>
                </a:tc>
                <a:tc>
                  <a:txBody>
                    <a:bodyPr/>
                    <a:lstStyle/>
                    <a:p>
                      <a:pPr indent="0" lvl="0" marL="0" rtl="0" algn="l">
                        <a:spcBef>
                          <a:spcPts val="0"/>
                        </a:spcBef>
                        <a:spcAft>
                          <a:spcPts val="0"/>
                        </a:spcAft>
                        <a:buNone/>
                      </a:pPr>
                      <a:r>
                        <a:rPr lang="en">
                          <a:solidFill>
                            <a:schemeClr val="dk1"/>
                          </a:solidFill>
                          <a:highlight>
                            <a:srgbClr val="A4C2F4"/>
                          </a:highlight>
                        </a:rPr>
                        <a:t>1, 180 degrees</a:t>
                      </a:r>
                      <a:endParaRPr>
                        <a:solidFill>
                          <a:schemeClr val="dk1"/>
                        </a:solidFill>
                        <a:highlight>
                          <a:srgbClr val="A4C2F4"/>
                        </a:highlight>
                      </a:endParaRPr>
                    </a:p>
                  </a:txBody>
                  <a:tcPr marT="91425" marB="91425" marR="91425" marL="91425"/>
                </a:tc>
              </a:tr>
              <a:tr h="593675">
                <a:tc>
                  <a:txBody>
                    <a:bodyPr/>
                    <a:lstStyle/>
                    <a:p>
                      <a:pPr indent="0" lvl="0" marL="0" rtl="0" algn="l">
                        <a:spcBef>
                          <a:spcPts val="0"/>
                        </a:spcBef>
                        <a:spcAft>
                          <a:spcPts val="0"/>
                        </a:spcAft>
                        <a:buNone/>
                      </a:pPr>
                      <a:r>
                        <a:rPr lang="en">
                          <a:solidFill>
                            <a:schemeClr val="dk1"/>
                          </a:solidFill>
                          <a:highlight>
                            <a:srgbClr val="A4C2F4"/>
                          </a:highlight>
                        </a:rPr>
                        <a:t>Fingers</a:t>
                      </a:r>
                      <a:endParaRPr>
                        <a:solidFill>
                          <a:schemeClr val="dk1"/>
                        </a:solidFill>
                        <a:highlight>
                          <a:srgbClr val="A4C2F4"/>
                        </a:highlight>
                      </a:endParaRPr>
                    </a:p>
                  </a:txBody>
                  <a:tcPr marT="91425" marB="91425" marR="91425" marL="91425"/>
                </a:tc>
                <a:tc>
                  <a:txBody>
                    <a:bodyPr/>
                    <a:lstStyle/>
                    <a:p>
                      <a:pPr indent="0" lvl="0" marL="0" rtl="0" algn="l">
                        <a:spcBef>
                          <a:spcPts val="0"/>
                        </a:spcBef>
                        <a:spcAft>
                          <a:spcPts val="0"/>
                        </a:spcAft>
                        <a:buNone/>
                      </a:pPr>
                      <a:r>
                        <a:rPr lang="en">
                          <a:solidFill>
                            <a:schemeClr val="dk1"/>
                          </a:solidFill>
                          <a:highlight>
                            <a:srgbClr val="A4C2F4"/>
                          </a:highlight>
                        </a:rPr>
                        <a:t>2, 180 degrees &amp; 180 degrees</a:t>
                      </a:r>
                      <a:endParaRPr>
                        <a:solidFill>
                          <a:schemeClr val="dk1"/>
                        </a:solidFill>
                        <a:highlight>
                          <a:srgbClr val="A4C2F4"/>
                        </a:highlight>
                      </a:endParaRPr>
                    </a:p>
                  </a:txBody>
                  <a:tcPr marT="91425" marB="91425" marR="91425" marL="91425"/>
                </a:tc>
              </a:tr>
              <a:tr h="801475">
                <a:tc>
                  <a:txBody>
                    <a:bodyPr/>
                    <a:lstStyle/>
                    <a:p>
                      <a:pPr indent="0" lvl="0" marL="0" rtl="0" algn="l">
                        <a:spcBef>
                          <a:spcPts val="0"/>
                        </a:spcBef>
                        <a:spcAft>
                          <a:spcPts val="0"/>
                        </a:spcAft>
                        <a:buNone/>
                      </a:pPr>
                      <a:r>
                        <a:rPr lang="en">
                          <a:solidFill>
                            <a:schemeClr val="dk1"/>
                          </a:solidFill>
                          <a:highlight>
                            <a:srgbClr val="A4C2F4"/>
                          </a:highlight>
                        </a:rPr>
                        <a:t>Neck</a:t>
                      </a:r>
                      <a:endParaRPr>
                        <a:solidFill>
                          <a:schemeClr val="dk1"/>
                        </a:solidFill>
                        <a:highlight>
                          <a:srgbClr val="A4C2F4"/>
                        </a:highlight>
                      </a:endParaRPr>
                    </a:p>
                  </a:txBody>
                  <a:tcPr marT="91425" marB="91425" marR="91425" marL="91425"/>
                </a:tc>
                <a:tc>
                  <a:txBody>
                    <a:bodyPr/>
                    <a:lstStyle/>
                    <a:p>
                      <a:pPr indent="0" lvl="0" marL="0" rtl="0" algn="l">
                        <a:spcBef>
                          <a:spcPts val="0"/>
                        </a:spcBef>
                        <a:spcAft>
                          <a:spcPts val="0"/>
                        </a:spcAft>
                        <a:buNone/>
                      </a:pPr>
                      <a:r>
                        <a:rPr lang="en">
                          <a:solidFill>
                            <a:schemeClr val="dk1"/>
                          </a:solidFill>
                          <a:highlight>
                            <a:srgbClr val="A4C2F4"/>
                          </a:highlight>
                        </a:rPr>
                        <a:t>3, 180 degrees, 90 degrees, 90 degrees</a:t>
                      </a:r>
                      <a:endParaRPr>
                        <a:solidFill>
                          <a:schemeClr val="dk1"/>
                        </a:solidFill>
                        <a:highlight>
                          <a:srgbClr val="A4C2F4"/>
                        </a:highlight>
                      </a:endParaRPr>
                    </a:p>
                  </a:txBody>
                  <a:tcPr marT="91425" marB="91425" marR="91425" marL="91425"/>
                </a:tc>
              </a:tr>
              <a:tr h="385875">
                <a:tc>
                  <a:txBody>
                    <a:bodyPr/>
                    <a:lstStyle/>
                    <a:p>
                      <a:pPr indent="0" lvl="0" marL="0" rtl="0" algn="l">
                        <a:spcBef>
                          <a:spcPts val="0"/>
                        </a:spcBef>
                        <a:spcAft>
                          <a:spcPts val="0"/>
                        </a:spcAft>
                        <a:buNone/>
                      </a:pPr>
                      <a:r>
                        <a:rPr lang="en">
                          <a:solidFill>
                            <a:schemeClr val="dk1"/>
                          </a:solidFill>
                          <a:highlight>
                            <a:srgbClr val="A4C2F4"/>
                          </a:highlight>
                        </a:rPr>
                        <a:t>Ears</a:t>
                      </a:r>
                      <a:endParaRPr>
                        <a:solidFill>
                          <a:schemeClr val="dk1"/>
                        </a:solidFill>
                        <a:highlight>
                          <a:srgbClr val="A4C2F4"/>
                        </a:highlight>
                      </a:endParaRPr>
                    </a:p>
                  </a:txBody>
                  <a:tcPr marT="91425" marB="91425" marR="91425" marL="91425"/>
                </a:tc>
                <a:tc>
                  <a:txBody>
                    <a:bodyPr/>
                    <a:lstStyle/>
                    <a:p>
                      <a:pPr indent="0" lvl="0" marL="0" rtl="0" algn="l">
                        <a:spcBef>
                          <a:spcPts val="0"/>
                        </a:spcBef>
                        <a:spcAft>
                          <a:spcPts val="0"/>
                        </a:spcAft>
                        <a:buNone/>
                      </a:pPr>
                      <a:r>
                        <a:rPr lang="en">
                          <a:solidFill>
                            <a:schemeClr val="dk1"/>
                          </a:solidFill>
                          <a:highlight>
                            <a:srgbClr val="A4C2F4"/>
                          </a:highlight>
                        </a:rPr>
                        <a:t>1, 180 degrees</a:t>
                      </a:r>
                      <a:endParaRPr>
                        <a:solidFill>
                          <a:schemeClr val="dk1"/>
                        </a:solidFill>
                        <a:highlight>
                          <a:srgbClr val="A4C2F4"/>
                        </a:highlight>
                      </a:endParaRPr>
                    </a:p>
                  </a:txBody>
                  <a:tcPr marT="91425" marB="91425" marR="91425" marL="91425"/>
                </a:tc>
              </a:tr>
              <a:tr h="1009275">
                <a:tc>
                  <a:txBody>
                    <a:bodyPr/>
                    <a:lstStyle/>
                    <a:p>
                      <a:pPr indent="0" lvl="0" marL="0" rtl="0" algn="l">
                        <a:spcBef>
                          <a:spcPts val="0"/>
                        </a:spcBef>
                        <a:spcAft>
                          <a:spcPts val="0"/>
                        </a:spcAft>
                        <a:buNone/>
                      </a:pPr>
                      <a:r>
                        <a:rPr lang="en">
                          <a:solidFill>
                            <a:schemeClr val="dk1"/>
                          </a:solidFill>
                          <a:highlight>
                            <a:srgbClr val="A4C2F4"/>
                          </a:highlight>
                        </a:rPr>
                        <a:t>Platform</a:t>
                      </a:r>
                      <a:endParaRPr>
                        <a:solidFill>
                          <a:schemeClr val="dk1"/>
                        </a:solidFill>
                        <a:highlight>
                          <a:srgbClr val="A4C2F4"/>
                        </a:highlight>
                      </a:endParaRPr>
                    </a:p>
                  </a:txBody>
                  <a:tcPr marT="91425" marB="91425" marR="91425" marL="91425"/>
                </a:tc>
                <a:tc>
                  <a:txBody>
                    <a:bodyPr/>
                    <a:lstStyle/>
                    <a:p>
                      <a:pPr indent="0" lvl="0" marL="0" rtl="0" algn="l">
                        <a:spcBef>
                          <a:spcPts val="0"/>
                        </a:spcBef>
                        <a:spcAft>
                          <a:spcPts val="0"/>
                        </a:spcAft>
                        <a:buNone/>
                      </a:pPr>
                      <a:r>
                        <a:rPr lang="en">
                          <a:solidFill>
                            <a:schemeClr val="dk1"/>
                          </a:solidFill>
                          <a:highlight>
                            <a:srgbClr val="A4C2F4"/>
                          </a:highlight>
                        </a:rPr>
                        <a:t>N/A but RC capability to move across floor</a:t>
                      </a:r>
                      <a:endParaRPr>
                        <a:solidFill>
                          <a:schemeClr val="dk1"/>
                        </a:solidFill>
                        <a:highlight>
                          <a:srgbClr val="A4C2F4"/>
                        </a:highlight>
                      </a:endParaRPr>
                    </a:p>
                  </a:txBody>
                  <a:tcPr marT="91425" marB="91425" marR="91425" marL="91425"/>
                </a:tc>
              </a:tr>
            </a:tbl>
          </a:graphicData>
        </a:graphic>
      </p:graphicFrame>
      <p:graphicFrame>
        <p:nvGraphicFramePr>
          <p:cNvPr id="92" name="Google Shape;92;p17"/>
          <p:cNvGraphicFramePr/>
          <p:nvPr/>
        </p:nvGraphicFramePr>
        <p:xfrm>
          <a:off x="278600" y="1189838"/>
          <a:ext cx="3000000" cy="3000000"/>
        </p:xfrm>
        <a:graphic>
          <a:graphicData uri="http://schemas.openxmlformats.org/drawingml/2006/table">
            <a:tbl>
              <a:tblPr>
                <a:noFill/>
                <a:tableStyleId>{32D50E2D-71CA-4BED-83C7-ADCDBF140941}</a:tableStyleId>
              </a:tblPr>
              <a:tblGrid>
                <a:gridCol w="2282625"/>
                <a:gridCol w="2486625"/>
              </a:tblGrid>
              <a:tr h="533250">
                <a:tc>
                  <a:txBody>
                    <a:bodyPr/>
                    <a:lstStyle/>
                    <a:p>
                      <a:pPr indent="0" lvl="0" marL="0" rtl="0" algn="l">
                        <a:spcBef>
                          <a:spcPts val="0"/>
                        </a:spcBef>
                        <a:spcAft>
                          <a:spcPts val="0"/>
                        </a:spcAft>
                        <a:buNone/>
                      </a:pPr>
                      <a:r>
                        <a:rPr lang="en">
                          <a:solidFill>
                            <a:schemeClr val="dk1"/>
                          </a:solidFill>
                        </a:rPr>
                        <a:t>Max Volts</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12 volts</a:t>
                      </a:r>
                      <a:endParaRPr>
                        <a:solidFill>
                          <a:schemeClr val="dk1"/>
                        </a:solidFill>
                      </a:endParaRPr>
                    </a:p>
                  </a:txBody>
                  <a:tcPr marT="91425" marB="91425" marR="91425" marL="91425"/>
                </a:tc>
              </a:tr>
              <a:tr h="505350">
                <a:tc>
                  <a:txBody>
                    <a:bodyPr/>
                    <a:lstStyle/>
                    <a:p>
                      <a:pPr indent="0" lvl="0" marL="0" rtl="0" algn="l">
                        <a:spcBef>
                          <a:spcPts val="0"/>
                        </a:spcBef>
                        <a:spcAft>
                          <a:spcPts val="0"/>
                        </a:spcAft>
                        <a:buNone/>
                      </a:pPr>
                      <a:r>
                        <a:rPr lang="en">
                          <a:solidFill>
                            <a:schemeClr val="dk1"/>
                          </a:solidFill>
                        </a:rPr>
                        <a:t>Speed Range</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1-5 mph</a:t>
                      </a:r>
                      <a:endParaRPr>
                        <a:solidFill>
                          <a:schemeClr val="dk1"/>
                        </a:solidFill>
                      </a:endParaRPr>
                    </a:p>
                  </a:txBody>
                  <a:tcPr marT="91425" marB="91425" marR="91425" marL="91425"/>
                </a:tc>
              </a:tr>
              <a:tr h="505350">
                <a:tc>
                  <a:txBody>
                    <a:bodyPr/>
                    <a:lstStyle/>
                    <a:p>
                      <a:pPr indent="0" lvl="0" marL="0" rtl="0" algn="l">
                        <a:spcBef>
                          <a:spcPts val="0"/>
                        </a:spcBef>
                        <a:spcAft>
                          <a:spcPts val="0"/>
                        </a:spcAft>
                        <a:buNone/>
                      </a:pPr>
                      <a:r>
                        <a:rPr lang="en">
                          <a:solidFill>
                            <a:schemeClr val="dk1"/>
                          </a:solidFill>
                          <a:highlight>
                            <a:srgbClr val="A4C2F4"/>
                          </a:highlight>
                        </a:rPr>
                        <a:t>Weight limit</a:t>
                      </a:r>
                      <a:endParaRPr>
                        <a:solidFill>
                          <a:schemeClr val="dk1"/>
                        </a:solidFill>
                        <a:highlight>
                          <a:srgbClr val="A4C2F4"/>
                        </a:highlight>
                      </a:endParaRPr>
                    </a:p>
                  </a:txBody>
                  <a:tcPr marT="91425" marB="91425" marR="91425" marL="91425"/>
                </a:tc>
                <a:tc>
                  <a:txBody>
                    <a:bodyPr/>
                    <a:lstStyle/>
                    <a:p>
                      <a:pPr indent="0" lvl="0" marL="0" rtl="0" algn="l">
                        <a:spcBef>
                          <a:spcPts val="0"/>
                        </a:spcBef>
                        <a:spcAft>
                          <a:spcPts val="0"/>
                        </a:spcAft>
                        <a:buNone/>
                      </a:pPr>
                      <a:r>
                        <a:rPr lang="en">
                          <a:solidFill>
                            <a:schemeClr val="dk1"/>
                          </a:solidFill>
                          <a:highlight>
                            <a:srgbClr val="A4C2F4"/>
                          </a:highlight>
                        </a:rPr>
                        <a:t>20 pounds</a:t>
                      </a:r>
                      <a:endParaRPr>
                        <a:solidFill>
                          <a:schemeClr val="dk1"/>
                        </a:solidFill>
                        <a:highlight>
                          <a:srgbClr val="A4C2F4"/>
                        </a:highlight>
                      </a:endParaRPr>
                    </a:p>
                  </a:txBody>
                  <a:tcPr marT="91425" marB="91425" marR="91425" marL="91425"/>
                </a:tc>
              </a:tr>
              <a:tr h="505350">
                <a:tc>
                  <a:txBody>
                    <a:bodyPr/>
                    <a:lstStyle/>
                    <a:p>
                      <a:pPr indent="0" lvl="0" marL="0" rtl="0" algn="l">
                        <a:spcBef>
                          <a:spcPts val="0"/>
                        </a:spcBef>
                        <a:spcAft>
                          <a:spcPts val="0"/>
                        </a:spcAft>
                        <a:buNone/>
                      </a:pPr>
                      <a:r>
                        <a:rPr lang="en">
                          <a:solidFill>
                            <a:schemeClr val="dk1"/>
                          </a:solidFill>
                        </a:rPr>
                        <a:t>Height Limit</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3 feet</a:t>
                      </a:r>
                      <a:endParaRPr>
                        <a:solidFill>
                          <a:schemeClr val="dk1"/>
                        </a:solidFill>
                      </a:endParaRPr>
                    </a:p>
                  </a:txBody>
                  <a:tcPr marT="91425" marB="91425" marR="91425" marL="91425"/>
                </a:tc>
              </a:tr>
              <a:tr h="430400">
                <a:tc>
                  <a:txBody>
                    <a:bodyPr/>
                    <a:lstStyle/>
                    <a:p>
                      <a:pPr indent="0" lvl="0" marL="0" rtl="0" algn="l">
                        <a:spcBef>
                          <a:spcPts val="0"/>
                        </a:spcBef>
                        <a:spcAft>
                          <a:spcPts val="0"/>
                        </a:spcAft>
                        <a:buNone/>
                      </a:pPr>
                      <a:r>
                        <a:rPr lang="en">
                          <a:solidFill>
                            <a:schemeClr val="dk1"/>
                          </a:solidFill>
                        </a:rPr>
                        <a:t>Minimum Response Time</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&lt;5 Seconds</a:t>
                      </a:r>
                      <a:endParaRPr>
                        <a:solidFill>
                          <a:schemeClr val="dk1"/>
                        </a:solidFill>
                      </a:endParaRPr>
                    </a:p>
                  </a:txBody>
                  <a:tcPr marT="91425" marB="91425" marR="91425" marL="91425"/>
                </a:tc>
              </a:tr>
              <a:tr h="1049650">
                <a:tc>
                  <a:txBody>
                    <a:bodyPr/>
                    <a:lstStyle/>
                    <a:p>
                      <a:pPr indent="0" lvl="0" marL="0" rtl="0" algn="l">
                        <a:spcBef>
                          <a:spcPts val="0"/>
                        </a:spcBef>
                        <a:spcAft>
                          <a:spcPts val="0"/>
                        </a:spcAft>
                        <a:buNone/>
                      </a:pPr>
                      <a:r>
                        <a:rPr lang="en">
                          <a:solidFill>
                            <a:schemeClr val="dk1"/>
                          </a:solidFill>
                          <a:highlight>
                            <a:srgbClr val="A4C2F4"/>
                          </a:highlight>
                        </a:rPr>
                        <a:t>Minimum Run Time`</a:t>
                      </a:r>
                      <a:endParaRPr>
                        <a:solidFill>
                          <a:schemeClr val="dk1"/>
                        </a:solidFill>
                        <a:highlight>
                          <a:srgbClr val="A4C2F4"/>
                        </a:highlight>
                      </a:endParaRPr>
                    </a:p>
                  </a:txBody>
                  <a:tcPr marT="91425" marB="91425" marR="91425" marL="91425"/>
                </a:tc>
                <a:tc>
                  <a:txBody>
                    <a:bodyPr/>
                    <a:lstStyle/>
                    <a:p>
                      <a:pPr indent="0" lvl="0" marL="0" rtl="0" algn="l">
                        <a:spcBef>
                          <a:spcPts val="0"/>
                        </a:spcBef>
                        <a:spcAft>
                          <a:spcPts val="0"/>
                        </a:spcAft>
                        <a:buNone/>
                      </a:pPr>
                      <a:r>
                        <a:rPr lang="en">
                          <a:solidFill>
                            <a:schemeClr val="dk1"/>
                          </a:solidFill>
                          <a:highlight>
                            <a:srgbClr val="A4C2F4"/>
                          </a:highlight>
                        </a:rPr>
                        <a:t>20 Minutes (Movement/emotions/driving)</a:t>
                      </a:r>
                      <a:endParaRPr>
                        <a:solidFill>
                          <a:schemeClr val="dk1"/>
                        </a:solidFill>
                        <a:highlight>
                          <a:srgbClr val="A4C2F4"/>
                        </a:highlight>
                      </a:endParaRPr>
                    </a:p>
                  </a:txBody>
                  <a:tcPr marT="91425" marB="91425" marR="91425" marL="91425"/>
                </a:tc>
              </a:tr>
            </a:tbl>
          </a:graphicData>
        </a:graphic>
      </p:graphicFrame>
      <p:pic>
        <p:nvPicPr>
          <p:cNvPr id="93" name="Google Shape;93;p17"/>
          <p:cNvPicPr preferRelativeResize="0"/>
          <p:nvPr/>
        </p:nvPicPr>
        <p:blipFill>
          <a:blip r:embed="rId4">
            <a:alphaModFix/>
          </a:blip>
          <a:stretch>
            <a:fillRect/>
          </a:stretch>
        </p:blipFill>
        <p:spPr>
          <a:xfrm>
            <a:off x="4070024" y="171150"/>
            <a:ext cx="1063850" cy="8938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BearMax Concept</a:t>
            </a:r>
            <a:endParaRPr/>
          </a:p>
        </p:txBody>
      </p:sp>
      <p:pic>
        <p:nvPicPr>
          <p:cNvPr id="99" name="Google Shape;99;p18"/>
          <p:cNvPicPr preferRelativeResize="0"/>
          <p:nvPr/>
        </p:nvPicPr>
        <p:blipFill>
          <a:blip r:embed="rId3">
            <a:alphaModFix/>
          </a:blip>
          <a:stretch>
            <a:fillRect/>
          </a:stretch>
        </p:blipFill>
        <p:spPr>
          <a:xfrm>
            <a:off x="311700" y="1017725"/>
            <a:ext cx="2418400" cy="2226625"/>
          </a:xfrm>
          <a:prstGeom prst="rect">
            <a:avLst/>
          </a:prstGeom>
          <a:noFill/>
          <a:ln>
            <a:noFill/>
          </a:ln>
        </p:spPr>
      </p:pic>
      <p:pic>
        <p:nvPicPr>
          <p:cNvPr id="100" name="Google Shape;100;p18"/>
          <p:cNvPicPr preferRelativeResize="0"/>
          <p:nvPr/>
        </p:nvPicPr>
        <p:blipFill>
          <a:blip r:embed="rId4">
            <a:alphaModFix/>
          </a:blip>
          <a:stretch>
            <a:fillRect/>
          </a:stretch>
        </p:blipFill>
        <p:spPr>
          <a:xfrm>
            <a:off x="2994226" y="1055474"/>
            <a:ext cx="3180300" cy="1931074"/>
          </a:xfrm>
          <a:prstGeom prst="rect">
            <a:avLst/>
          </a:prstGeom>
          <a:noFill/>
          <a:ln>
            <a:noFill/>
          </a:ln>
        </p:spPr>
      </p:pic>
      <p:pic>
        <p:nvPicPr>
          <p:cNvPr id="101" name="Google Shape;101;p18"/>
          <p:cNvPicPr preferRelativeResize="0"/>
          <p:nvPr/>
        </p:nvPicPr>
        <p:blipFill>
          <a:blip r:embed="rId5">
            <a:alphaModFix/>
          </a:blip>
          <a:stretch>
            <a:fillRect/>
          </a:stretch>
        </p:blipFill>
        <p:spPr>
          <a:xfrm>
            <a:off x="7198002" y="1017725"/>
            <a:ext cx="1563576" cy="2507749"/>
          </a:xfrm>
          <a:prstGeom prst="rect">
            <a:avLst/>
          </a:prstGeom>
          <a:noFill/>
          <a:ln>
            <a:noFill/>
          </a:ln>
        </p:spPr>
      </p:pic>
      <p:pic>
        <p:nvPicPr>
          <p:cNvPr id="102" name="Google Shape;102;p18"/>
          <p:cNvPicPr preferRelativeResize="0"/>
          <p:nvPr/>
        </p:nvPicPr>
        <p:blipFill>
          <a:blip r:embed="rId6">
            <a:alphaModFix/>
          </a:blip>
          <a:stretch>
            <a:fillRect/>
          </a:stretch>
        </p:blipFill>
        <p:spPr>
          <a:xfrm>
            <a:off x="2882500" y="3138948"/>
            <a:ext cx="2808193" cy="1852152"/>
          </a:xfrm>
          <a:prstGeom prst="rect">
            <a:avLst/>
          </a:prstGeom>
          <a:noFill/>
          <a:ln>
            <a:noFill/>
          </a:ln>
        </p:spPr>
      </p:pic>
      <p:pic>
        <p:nvPicPr>
          <p:cNvPr id="103" name="Google Shape;103;p18"/>
          <p:cNvPicPr preferRelativeResize="0"/>
          <p:nvPr/>
        </p:nvPicPr>
        <p:blipFill>
          <a:blip r:embed="rId7">
            <a:alphaModFix/>
          </a:blip>
          <a:stretch>
            <a:fillRect/>
          </a:stretch>
        </p:blipFill>
        <p:spPr>
          <a:xfrm>
            <a:off x="8214350" y="0"/>
            <a:ext cx="929650" cy="828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Mechanical Design Diagrams</a:t>
            </a:r>
            <a:endParaRPr/>
          </a:p>
        </p:txBody>
      </p:sp>
      <p:pic>
        <p:nvPicPr>
          <p:cNvPr id="109" name="Google Shape;109;p19"/>
          <p:cNvPicPr preferRelativeResize="0"/>
          <p:nvPr/>
        </p:nvPicPr>
        <p:blipFill>
          <a:blip r:embed="rId3">
            <a:alphaModFix/>
          </a:blip>
          <a:stretch>
            <a:fillRect/>
          </a:stretch>
        </p:blipFill>
        <p:spPr>
          <a:xfrm>
            <a:off x="311700" y="1152475"/>
            <a:ext cx="3509050" cy="1892624"/>
          </a:xfrm>
          <a:prstGeom prst="rect">
            <a:avLst/>
          </a:prstGeom>
          <a:noFill/>
          <a:ln>
            <a:noFill/>
          </a:ln>
        </p:spPr>
      </p:pic>
      <p:pic>
        <p:nvPicPr>
          <p:cNvPr id="110" name="Google Shape;110;p19"/>
          <p:cNvPicPr preferRelativeResize="0"/>
          <p:nvPr/>
        </p:nvPicPr>
        <p:blipFill>
          <a:blip r:embed="rId4">
            <a:alphaModFix/>
          </a:blip>
          <a:stretch>
            <a:fillRect/>
          </a:stretch>
        </p:blipFill>
        <p:spPr>
          <a:xfrm>
            <a:off x="2466049" y="3179859"/>
            <a:ext cx="3069305" cy="1892625"/>
          </a:xfrm>
          <a:prstGeom prst="rect">
            <a:avLst/>
          </a:prstGeom>
          <a:noFill/>
          <a:ln>
            <a:noFill/>
          </a:ln>
        </p:spPr>
      </p:pic>
      <p:pic>
        <p:nvPicPr>
          <p:cNvPr id="111" name="Google Shape;111;p19"/>
          <p:cNvPicPr preferRelativeResize="0"/>
          <p:nvPr/>
        </p:nvPicPr>
        <p:blipFill>
          <a:blip r:embed="rId5">
            <a:alphaModFix/>
          </a:blip>
          <a:stretch>
            <a:fillRect/>
          </a:stretch>
        </p:blipFill>
        <p:spPr>
          <a:xfrm>
            <a:off x="5763002" y="1017725"/>
            <a:ext cx="3069301" cy="2098400"/>
          </a:xfrm>
          <a:prstGeom prst="rect">
            <a:avLst/>
          </a:prstGeom>
          <a:noFill/>
          <a:ln>
            <a:noFill/>
          </a:ln>
        </p:spPr>
      </p:pic>
      <p:pic>
        <p:nvPicPr>
          <p:cNvPr id="112" name="Google Shape;112;p19"/>
          <p:cNvPicPr preferRelativeResize="0"/>
          <p:nvPr/>
        </p:nvPicPr>
        <p:blipFill>
          <a:blip r:embed="rId6">
            <a:alphaModFix/>
          </a:blip>
          <a:stretch>
            <a:fillRect/>
          </a:stretch>
        </p:blipFill>
        <p:spPr>
          <a:xfrm>
            <a:off x="8205375" y="0"/>
            <a:ext cx="938625" cy="836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20"/>
          <p:cNvPicPr preferRelativeResize="0"/>
          <p:nvPr/>
        </p:nvPicPr>
        <p:blipFill>
          <a:blip r:embed="rId3">
            <a:alphaModFix/>
          </a:blip>
          <a:stretch>
            <a:fillRect/>
          </a:stretch>
        </p:blipFill>
        <p:spPr>
          <a:xfrm>
            <a:off x="0" y="11"/>
            <a:ext cx="9144000" cy="46654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1"/>
          <p:cNvPicPr preferRelativeResize="0"/>
          <p:nvPr/>
        </p:nvPicPr>
        <p:blipFill>
          <a:blip r:embed="rId3">
            <a:alphaModFix/>
          </a:blip>
          <a:stretch>
            <a:fillRect/>
          </a:stretch>
        </p:blipFill>
        <p:spPr>
          <a:xfrm>
            <a:off x="0" y="11"/>
            <a:ext cx="9144000" cy="466544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