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5143500" cx="9144000"/>
  <p:notesSz cx="6858000" cy="9144000"/>
  <p:embeddedFontLst>
    <p:embeddedFont>
      <p:font typeface="Roboto"/>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906">
          <p15:clr>
            <a:srgbClr val="A4A3A4"/>
          </p15:clr>
        </p15:guide>
        <p15:guide id="2" pos="2761">
          <p15:clr>
            <a:srgbClr val="A4A3A4"/>
          </p15:clr>
        </p15:guide>
        <p15:guide id="3" orient="horz" pos="40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93F5CD-DEC8-40B8-849E-6DA08474AC90}">
  <a:tblStyle styleId="{B293F5CD-DEC8-40B8-849E-6DA08474AC90}"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425CB70-83F3-40E3-96E7-EEAD578CE2AB}" styleName="Table_1">
    <a:wholeTbl>
      <a:tcTxStyle>
        <a:font>
          <a:latin typeface="Arial"/>
          <a:ea typeface="Arial"/>
          <a:cs typeface="Arial"/>
        </a:font>
        <a:srgbClr val="000000"/>
      </a:tcTxStyle>
      <a:tcStyle>
        <a:tcBdr>
          <a:left>
            <a:ln cap="flat" cmpd="sng" w="12700">
              <a:solidFill>
                <a:srgbClr val="CCCCCC"/>
              </a:solidFill>
              <a:prstDash val="solid"/>
              <a:round/>
              <a:headEnd len="sm" w="sm" type="none"/>
              <a:tailEnd len="sm" w="sm" type="none"/>
            </a:ln>
          </a:left>
          <a:right>
            <a:ln cap="flat" cmpd="sng" w="12700">
              <a:solidFill>
                <a:srgbClr val="CCCCCC"/>
              </a:solidFill>
              <a:prstDash val="solid"/>
              <a:round/>
              <a:headEnd len="sm" w="sm" type="none"/>
              <a:tailEnd len="sm" w="sm" type="none"/>
            </a:ln>
          </a:right>
          <a:top>
            <a:ln cap="flat" cmpd="sng" w="12700">
              <a:solidFill>
                <a:srgbClr val="CCCCCC"/>
              </a:solidFill>
              <a:prstDash val="solid"/>
              <a:round/>
              <a:headEnd len="sm" w="sm" type="none"/>
              <a:tailEnd len="sm" w="sm" type="none"/>
            </a:ln>
          </a:top>
          <a:bottom>
            <a:ln cap="flat" cmpd="sng" w="12700">
              <a:solidFill>
                <a:srgbClr val="CCCCCC"/>
              </a:solidFill>
              <a:prstDash val="solid"/>
              <a:round/>
              <a:headEnd len="sm" w="sm" type="none"/>
              <a:tailEnd len="sm" w="sm" type="none"/>
            </a:ln>
          </a:bottom>
          <a:insideH>
            <a:ln cap="flat" cmpd="sng" w="12700">
              <a:solidFill>
                <a:srgbClr val="CCCCCC"/>
              </a:solidFill>
              <a:prstDash val="solid"/>
              <a:round/>
              <a:headEnd len="sm" w="sm" type="none"/>
              <a:tailEnd len="sm" w="sm" type="none"/>
            </a:ln>
          </a:insideH>
          <a:insideV>
            <a:ln cap="flat" cmpd="sng" w="12700">
              <a:solidFill>
                <a:srgbClr val="CCCCCC"/>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FE8834D-6331-4A70-92AB-466DFEF7A79D}"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06" orient="horz"/>
        <p:guide pos="2761"/>
        <p:guide pos="40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regular.fntdata"/><Relationship Id="rId50" Type="http://schemas.openxmlformats.org/officeDocument/2006/relationships/slide" Target="slides/slide44.xml"/><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Robot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dc8d754bee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dc8d754bee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dc8d754bee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dc8d754bee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Cliff</a:t>
            </a:r>
            <a:endParaRPr/>
          </a:p>
          <a:p>
            <a:pPr indent="0" lvl="0" marL="0" rtl="0" algn="l">
              <a:spcBef>
                <a:spcPts val="0"/>
              </a:spcBef>
              <a:spcAft>
                <a:spcPts val="0"/>
              </a:spcAft>
              <a:buNone/>
            </a:pPr>
            <a:r>
              <a:rPr lang="en"/>
              <a:t>-</a:t>
            </a:r>
            <a:r>
              <a:rPr lang="en"/>
              <a:t>convenient</a:t>
            </a:r>
            <a:r>
              <a:rPr lang="en"/>
              <a:t> module with embedded antenna and good </a:t>
            </a:r>
            <a:r>
              <a:rPr lang="en"/>
              <a:t>availability</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dc8d754bee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dc8d754bee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Cliff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dc8d754bee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dc8d754bee_3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Denzel</a:t>
            </a:r>
            <a:endParaRPr>
              <a:solidFill>
                <a:schemeClr val="dk1"/>
              </a:solidFill>
            </a:endParaRPr>
          </a:p>
          <a:p>
            <a:pPr indent="0" lvl="0" marL="0" rtl="0" algn="l">
              <a:spcBef>
                <a:spcPts val="0"/>
              </a:spcBef>
              <a:spcAft>
                <a:spcPts val="0"/>
              </a:spcAft>
              <a:buNone/>
            </a:pPr>
            <a:r>
              <a:rPr lang="en"/>
              <a:t>-Simple RFID reader</a:t>
            </a:r>
            <a:endParaRPr/>
          </a:p>
          <a:p>
            <a:pPr indent="0" lvl="0" marL="0" rtl="0" algn="l">
              <a:spcBef>
                <a:spcPts val="0"/>
              </a:spcBef>
              <a:spcAft>
                <a:spcPts val="0"/>
              </a:spcAft>
              <a:buNone/>
            </a:pPr>
            <a:r>
              <a:rPr lang="en"/>
              <a:t>-Read from a distance (though our IO panel)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0fcdb0546b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0fcdb0546b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Denzel</a:t>
            </a:r>
            <a:endParaRPr/>
          </a:p>
          <a:p>
            <a:pPr indent="0" lvl="0" marL="0" rtl="0" algn="l">
              <a:spcBef>
                <a:spcPts val="0"/>
              </a:spcBef>
              <a:spcAft>
                <a:spcPts val="0"/>
              </a:spcAft>
              <a:buNone/>
            </a:pPr>
            <a:r>
              <a:rPr lang="en"/>
              <a:t>-simple to use</a:t>
            </a:r>
            <a:endParaRPr/>
          </a:p>
          <a:p>
            <a:pPr indent="0" lvl="0" marL="0" rtl="0" algn="l">
              <a:spcBef>
                <a:spcPts val="0"/>
              </a:spcBef>
              <a:spcAft>
                <a:spcPts val="0"/>
              </a:spcAft>
              <a:buNone/>
            </a:pPr>
            <a:r>
              <a:rPr lang="en"/>
              <a:t>-pre-made libraries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dcc732c2b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dcc732c2b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Denzel</a:t>
            </a:r>
            <a:endParaRPr>
              <a:solidFill>
                <a:schemeClr val="dk1"/>
              </a:solidFill>
            </a:endParaRPr>
          </a:p>
          <a:p>
            <a:pPr indent="0" lvl="0" marL="0" rtl="0" algn="l">
              <a:spcBef>
                <a:spcPts val="0"/>
              </a:spcBef>
              <a:spcAft>
                <a:spcPts val="0"/>
              </a:spcAft>
              <a:buNone/>
            </a:pPr>
            <a:r>
              <a:rPr lang="en"/>
              <a:t>Image is a concept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dc8d754bee_3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dc8d754bee_3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Idris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the power system of the main body locker, we would have 4 main sections.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-First section is the power supply at the bottom, which is going to provide power for the 13V voltage regulator plus the 3 USB charging circuits.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-Second section is the voltage regulators in yellow, starting by the 13V regulator which is charging the Battery pack and providing power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to the other two regulators of 5V and 3.3V outputs.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the third section is the (Battery Management System) with the battery pack, and the fourth section is the USB charging ports at bottom right.</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dc8d754bee_1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dc8d754bee_1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Idris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the power supply, we had many options to choose from, one good option for the needed total watts was the (SHNITPWR), but we also included a bigger power supply that we already owned.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-Both power supplies can be implemented, but to save money we chose the (inShareplus) one that we already own.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power supply outputs a constant 24V to power all the locker components.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dc8d754bee_1_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dc8d754bee_1_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Idris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-Next section is the voltage regulators, and the first one uses the (TPS5420) IC from Texas Instruments.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output of this circuit delivers power to the 5V and 3.3V regulators and also charging the battery pack through the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Battery management system.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2d49961fc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2d49961fc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circuit of this regulator is designed using help from Webench power </a:t>
            </a:r>
            <a:r>
              <a:rPr lang="en"/>
              <a:t>designer</a:t>
            </a:r>
            <a:r>
              <a:rPr lang="en"/>
              <a:t> website to obtain </a:t>
            </a:r>
            <a:endParaRPr/>
          </a:p>
          <a:p>
            <a:pPr indent="0" lvl="0" marL="0" rtl="0" algn="l">
              <a:spcBef>
                <a:spcPts val="0"/>
              </a:spcBef>
              <a:spcAft>
                <a:spcPts val="0"/>
              </a:spcAft>
              <a:buNone/>
            </a:pPr>
            <a:r>
              <a:rPr lang="en"/>
              <a:t>the most reliable and stable circuit design.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obtained webench </a:t>
            </a:r>
            <a:r>
              <a:rPr lang="en"/>
              <a:t>circuit</a:t>
            </a:r>
            <a:r>
              <a:rPr lang="en"/>
              <a:t> design has been modified to include a reverse current protection and current </a:t>
            </a:r>
            <a:endParaRPr/>
          </a:p>
          <a:p>
            <a:pPr indent="0" lvl="0" marL="0" rtl="0" algn="l">
              <a:spcBef>
                <a:spcPts val="0"/>
              </a:spcBef>
              <a:spcAft>
                <a:spcPts val="0"/>
              </a:spcAft>
              <a:buNone/>
            </a:pPr>
            <a:r>
              <a:rPr lang="en"/>
              <a:t>Control feature when charging the battery pack.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current control circuit will protect the battery pack from charging too quickly by pulling specific current</a:t>
            </a:r>
            <a:endParaRPr/>
          </a:p>
          <a:p>
            <a:pPr indent="0" lvl="0" marL="0" rtl="0" algn="l">
              <a:spcBef>
                <a:spcPts val="0"/>
              </a:spcBef>
              <a:spcAft>
                <a:spcPts val="0"/>
              </a:spcAft>
              <a:buNone/>
            </a:pPr>
            <a:r>
              <a:rPr lang="en"/>
              <a:t> </a:t>
            </a:r>
            <a:r>
              <a:rPr lang="en"/>
              <a:t>Decided</a:t>
            </a:r>
            <a:r>
              <a:rPr lang="en"/>
              <a:t> by a potentiometer, and also will protect the IC from being damaged.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dc286448c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dc286448c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dc8d754bee_1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dc8d754bee_1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-The other two regulating circuits that are used to output 3.3V for the MCU and other control components of the locker </a:t>
            </a:r>
            <a:endParaRPr>
              <a:solidFill>
                <a:schemeClr val="dk1"/>
              </a:solidFill>
            </a:endParaRPr>
          </a:p>
          <a:p>
            <a:pPr indent="0" lvl="0" marL="0" rtl="0" algn="l">
              <a:spcBef>
                <a:spcPts val="0"/>
              </a:spcBef>
              <a:spcAft>
                <a:spcPts val="0"/>
              </a:spcAft>
              <a:buNone/>
            </a:pPr>
            <a:r>
              <a:rPr lang="en">
                <a:solidFill>
                  <a:schemeClr val="dk1"/>
                </a:solidFill>
              </a:rPr>
              <a:t>and 5V to power the servo motors when locking or unlocking a compartment.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also used Webench designer to help us choose the best components for </a:t>
            </a:r>
            <a:endParaRPr>
              <a:solidFill>
                <a:schemeClr val="dk1"/>
              </a:solidFill>
            </a:endParaRPr>
          </a:p>
          <a:p>
            <a:pPr indent="0" lvl="0" marL="0" rtl="0" algn="l">
              <a:spcBef>
                <a:spcPts val="0"/>
              </a:spcBef>
              <a:spcAft>
                <a:spcPts val="0"/>
              </a:spcAft>
              <a:buNone/>
            </a:pPr>
            <a:r>
              <a:rPr lang="en">
                <a:solidFill>
                  <a:schemeClr val="dk1"/>
                </a:solidFill>
              </a:rPr>
              <a:t>each IC to get the best efficiency and stability of the circuits’ outputs.</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dc8d754bee_1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dc8d754bee_1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-Moving on to the batteries we considered for building the battery pack, we chose the lithium ion batteries, and specifically the 18650s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Because they are very popular and easy to use than Lithium-polymer ones.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primarily did choose lithium-ion over the other types because they have more energy capacity per cell, and also provide more voltage per cell.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dc8d754bee_1_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dc8d754bee_1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manage and protect the battery cells from many </a:t>
            </a:r>
            <a:r>
              <a:rPr lang="en">
                <a:solidFill>
                  <a:schemeClr val="dk1"/>
                </a:solidFill>
              </a:rPr>
              <a:t>destructive</a:t>
            </a:r>
            <a:r>
              <a:rPr lang="en">
                <a:solidFill>
                  <a:schemeClr val="dk1"/>
                </a:solidFill>
              </a:rPr>
              <a:t> factors such as charging overvoltage, </a:t>
            </a:r>
            <a:endParaRPr>
              <a:solidFill>
                <a:schemeClr val="dk1"/>
              </a:solidFill>
            </a:endParaRPr>
          </a:p>
          <a:p>
            <a:pPr indent="0" lvl="0" marL="0" rtl="0" algn="l">
              <a:spcBef>
                <a:spcPts val="0"/>
              </a:spcBef>
              <a:spcAft>
                <a:spcPts val="0"/>
              </a:spcAft>
              <a:buNone/>
            </a:pPr>
            <a:r>
              <a:rPr lang="en">
                <a:solidFill>
                  <a:schemeClr val="dk1"/>
                </a:solidFill>
              </a:rPr>
              <a:t>discharging</a:t>
            </a:r>
            <a:r>
              <a:rPr lang="en">
                <a:solidFill>
                  <a:schemeClr val="dk1"/>
                </a:solidFill>
              </a:rPr>
              <a:t> undervoltage, over </a:t>
            </a:r>
            <a:r>
              <a:rPr lang="en">
                <a:solidFill>
                  <a:schemeClr val="dk1"/>
                </a:solidFill>
              </a:rPr>
              <a:t>discharge current, and short circuit, we needed a (Battery Management System) which usually sold as a small independent PCB.</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chose the Diaer (HX-3S) module as it has most of the features that we considered, and can manage 3 cells in series which is enough for our design.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08c92bf4f0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08c92bf4f0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build the battery pack we needed it to have a nominal voltage more than 8 volts, so the proper way was to have 3 18650s cells in series,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Which going to have a nominal voltage of 11.1 volts.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manage them properly, the picture diagram shows how it should be connected to the (Battery Management system) and how the whole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Backup power source should be connected to the main system.</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dc8d754bee_1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dc8d754bee_1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Idris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make the user experience more convenient, we decided that we should include a USB charging port inside each compartment.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design of the charging circuit is based on (IP6505T) chip from </a:t>
            </a:r>
            <a:r>
              <a:rPr lang="en">
                <a:solidFill>
                  <a:schemeClr val="dk1"/>
                </a:solidFill>
                <a:highlight>
                  <a:schemeClr val="accent4"/>
                </a:highlight>
              </a:rPr>
              <a:t>Injoinic Technology</a:t>
            </a:r>
            <a:r>
              <a:rPr lang="en">
                <a:solidFill>
                  <a:schemeClr val="dk1"/>
                </a:solidFill>
              </a:rPr>
              <a:t>, which is capable of providing (QC3.0/QC2.0) to the supported devices.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nice feature about this IC chip is that it can be used as a buck or boost converter topology, which means it can take a wide input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Voltage of (6 to 32) volts.</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dc8d754bee_1_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dc8d754bee_1_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-Lastly for the power </a:t>
            </a:r>
            <a:r>
              <a:rPr lang="en"/>
              <a:t>section</a:t>
            </a:r>
            <a:r>
              <a:rPr lang="en"/>
              <a:t>, we have the remote power subsystem..</a:t>
            </a:r>
            <a:endParaRPr/>
          </a:p>
          <a:p>
            <a:pPr indent="0" lvl="0" marL="0" rtl="0" algn="l">
              <a:spcBef>
                <a:spcPts val="0"/>
              </a:spcBef>
              <a:spcAft>
                <a:spcPts val="0"/>
              </a:spcAft>
              <a:buNone/>
            </a:pPr>
            <a:r>
              <a:rPr lang="en"/>
              <a:t>-We chose to have 2 </a:t>
            </a:r>
            <a:r>
              <a:rPr lang="en"/>
              <a:t>double</a:t>
            </a:r>
            <a:r>
              <a:rPr lang="en"/>
              <a:t> A batteries as the power source which should last long enough until the user will need to change them.</a:t>
            </a:r>
            <a:endParaRPr/>
          </a:p>
          <a:p>
            <a:pPr indent="0" lvl="0" marL="0" rtl="0" algn="l">
              <a:spcBef>
                <a:spcPts val="0"/>
              </a:spcBef>
              <a:spcAft>
                <a:spcPts val="0"/>
              </a:spcAft>
              <a:buNone/>
            </a:pPr>
            <a:r>
              <a:rPr lang="en"/>
              <a:t>-We also needed a boost converter to step up the batteries voltage from the maximum 3 volts to the </a:t>
            </a:r>
            <a:r>
              <a:rPr lang="en"/>
              <a:t>operating</a:t>
            </a:r>
            <a:r>
              <a:rPr lang="en"/>
              <a:t> voltage of the system of 3.3 volts,</a:t>
            </a:r>
            <a:endParaRPr/>
          </a:p>
          <a:p>
            <a:pPr indent="0" lvl="0" marL="0" rtl="0" algn="l">
              <a:spcBef>
                <a:spcPts val="0"/>
              </a:spcBef>
              <a:spcAft>
                <a:spcPts val="0"/>
              </a:spcAft>
              <a:buNone/>
            </a:pPr>
            <a:r>
              <a:rPr lang="en"/>
              <a:t>-The boost converter circuit chosen is also designed with the help of webench, as the IC chosen is from TI .</a:t>
            </a:r>
            <a:endParaRPr/>
          </a:p>
          <a:p>
            <a:pPr indent="0" lvl="0" marL="0" rtl="0" algn="l">
              <a:spcBef>
                <a:spcPts val="0"/>
              </a:spcBef>
              <a:spcAft>
                <a:spcPts val="0"/>
              </a:spcAft>
              <a:buNone/>
            </a:pPr>
            <a:r>
              <a:rPr lang="en"/>
              <a:t>-The overall converter efficiency should be more than 90% which is helping the batteries to last longer.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dc8d754bee_3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dc8d754bee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Denzel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08c92bf4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08c92bf4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Denzel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08c92bf4f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08c92bf4f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Denzel</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08c92bf4f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08c92bf4f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Denzel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dc8d754bee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dc8d754bee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dc8d754bee_3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dc8d754bee_3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Kaiden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e15f60001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e15f60001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Kaiden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dc8d754bee_3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dc8d754bee_3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images of our locker design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dc8d754bee_3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dc8d754bee_3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-address some of the difficulties and concerns we had earlier in our project and how we solved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 Detecting phone vibrations is easy, but so is detecting bumps or shaking of the device. Put phone on isolated plate to reduce outside vibrations</a:t>
            </a:r>
            <a:endParaRPr/>
          </a:p>
          <a:p>
            <a:pPr indent="0" lvl="0" marL="0" rtl="0" algn="l">
              <a:spcBef>
                <a:spcPts val="0"/>
              </a:spcBef>
              <a:spcAft>
                <a:spcPts val="0"/>
              </a:spcAft>
              <a:buNone/>
            </a:pPr>
            <a:r>
              <a:rPr lang="en"/>
              <a:t>2. Worked like we thought it should after acquiring a working J-Link</a:t>
            </a:r>
            <a:endParaRPr/>
          </a:p>
          <a:p>
            <a:pPr indent="0" lvl="0" marL="0" rtl="0" algn="l">
              <a:spcBef>
                <a:spcPts val="0"/>
              </a:spcBef>
              <a:spcAft>
                <a:spcPts val="0"/>
              </a:spcAft>
              <a:buNone/>
            </a:pPr>
            <a:r>
              <a:rPr lang="en"/>
              <a:t>3. Tested with final board and worked great</a:t>
            </a:r>
            <a:endParaRPr/>
          </a:p>
          <a:p>
            <a:pPr indent="0" lvl="0" marL="0" rtl="0" algn="l">
              <a:spcBef>
                <a:spcPts val="0"/>
              </a:spcBef>
              <a:spcAft>
                <a:spcPts val="0"/>
              </a:spcAft>
              <a:buNone/>
            </a:pPr>
            <a:r>
              <a:rPr lang="en"/>
              <a:t>4. Poor access to traces needed for debugging/programming, </a:t>
            </a:r>
            <a:r>
              <a:rPr lang="en"/>
              <a:t>forgotten</a:t>
            </a:r>
            <a:r>
              <a:rPr lang="en"/>
              <a:t> components added after </a:t>
            </a:r>
            <a:endParaRPr/>
          </a:p>
          <a:p>
            <a:pPr indent="0" lvl="0" marL="0" rtl="0" algn="l">
              <a:spcBef>
                <a:spcPts val="0"/>
              </a:spcBef>
              <a:spcAft>
                <a:spcPts val="0"/>
              </a:spcAft>
              <a:buNone/>
            </a:pPr>
            <a:r>
              <a:rPr lang="en"/>
              <a:t>5. Improperly soldered pads on comm chips, flash chip interfering with USB, dotstar probably fried our chip</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dd6d3e088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dd6d3e088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dd6d3e088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dd6d3e088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e15f6000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e15f6000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Cliff</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dc8d754bee_3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dc8d754bee_3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Cliff</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dc8d754bee_3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dc8d754bee_3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Cliff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Project is self financed </a:t>
            </a:r>
            <a:endParaRPr>
              <a:solidFill>
                <a:schemeClr val="dk1"/>
              </a:solidFill>
              <a:highlight>
                <a:srgbClr val="FFFF00"/>
              </a:highligh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2d49961fc9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2d49961fc9_6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Cliff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a:t>
            </a:r>
            <a:r>
              <a:rPr lang="en">
                <a:solidFill>
                  <a:schemeClr val="dk1"/>
                </a:solidFill>
                <a:highlight>
                  <a:srgbClr val="FFFF00"/>
                </a:highlight>
              </a:rPr>
              <a:t>Project is self financed </a:t>
            </a:r>
            <a:endParaRPr>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-Shipping costs not included.</a:t>
            </a:r>
            <a:endParaRPr>
              <a:solidFill>
                <a:schemeClr val="dk1"/>
              </a:solidFill>
              <a:highlight>
                <a:srgbClr val="FFFF00"/>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dc8d754bee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dc8d754bee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a:t>
            </a:r>
            <a:r>
              <a:rPr lang="en"/>
              <a:t>mportant  specifications ( mention in </a:t>
            </a:r>
            <a:r>
              <a:rPr lang="en"/>
              <a:t>presentation )</a:t>
            </a:r>
            <a:br>
              <a:rPr lang="en"/>
            </a:br>
            <a:r>
              <a:rPr lang="en"/>
              <a:t>- large enough to fit common electronics</a:t>
            </a:r>
            <a:endParaRPr/>
          </a:p>
          <a:p>
            <a:pPr indent="0" lvl="0" marL="0" rtl="0" algn="l">
              <a:spcBef>
                <a:spcPts val="0"/>
              </a:spcBef>
              <a:spcAft>
                <a:spcPts val="0"/>
              </a:spcAft>
              <a:buNone/>
            </a:pPr>
            <a:r>
              <a:rPr lang="en"/>
              <a:t>- long remote battery life</a:t>
            </a:r>
            <a:endParaRPr/>
          </a:p>
          <a:p>
            <a:pPr indent="0" lvl="0" marL="0" rtl="0" algn="l">
              <a:spcBef>
                <a:spcPts val="0"/>
              </a:spcBef>
              <a:spcAft>
                <a:spcPts val="0"/>
              </a:spcAft>
              <a:buNone/>
            </a:pPr>
            <a:r>
              <a:rPr lang="en"/>
              <a:t>- range 15ft with 40ft as an advanced goal</a:t>
            </a:r>
            <a:endParaRPr/>
          </a:p>
          <a:p>
            <a:pPr indent="0" lvl="0" marL="0" rtl="0" algn="l">
              <a:spcBef>
                <a:spcPts val="0"/>
              </a:spcBef>
              <a:spcAft>
                <a:spcPts val="0"/>
              </a:spcAft>
              <a:buNone/>
            </a:pPr>
            <a:r>
              <a:rPr lang="en"/>
              <a:t>- reliability of inputs 90-100%</a:t>
            </a:r>
            <a:endParaRPr/>
          </a:p>
          <a:p>
            <a:pPr indent="0" lvl="0" marL="0" rtl="0" algn="l">
              <a:spcBef>
                <a:spcPts val="0"/>
              </a:spcBef>
              <a:spcAft>
                <a:spcPts val="0"/>
              </a:spcAft>
              <a:buNone/>
            </a:pPr>
            <a:r>
              <a:rPr lang="en"/>
              <a:t>- emergency override stretch goal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dc8d754bee_3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dc8d754bee_3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Cliff</a:t>
            </a:r>
            <a:endParaRPr/>
          </a:p>
          <a:p>
            <a:pPr indent="0" lvl="0" marL="0" rtl="0" algn="l">
              <a:spcBef>
                <a:spcPts val="0"/>
              </a:spcBef>
              <a:spcAft>
                <a:spcPts val="0"/>
              </a:spcAft>
              <a:buNone/>
            </a:pPr>
            <a:r>
              <a:rPr lang="en"/>
              <a:t>What we have done will do next</a:t>
            </a:r>
            <a:endParaRPr/>
          </a:p>
          <a:p>
            <a:pPr indent="0" lvl="0" marL="0" rtl="0" algn="l">
              <a:spcBef>
                <a:spcPts val="0"/>
              </a:spcBef>
              <a:spcAft>
                <a:spcPts val="0"/>
              </a:spcAft>
              <a:buNone/>
            </a:pPr>
            <a:r>
              <a:rPr lang="en"/>
              <a:t>-do next: build and test pcb, software, </a:t>
            </a:r>
            <a:r>
              <a:rPr lang="en"/>
              <a:t>physical</a:t>
            </a:r>
            <a:r>
              <a:rPr lang="en"/>
              <a:t> design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2d49961fc9_2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2d49961fc9_2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Cliff</a:t>
            </a:r>
            <a:endParaRPr/>
          </a:p>
          <a:p>
            <a:pPr indent="0" lvl="0" marL="0" rtl="0" algn="l">
              <a:spcBef>
                <a:spcPts val="0"/>
              </a:spcBef>
              <a:spcAft>
                <a:spcPts val="0"/>
              </a:spcAft>
              <a:buNone/>
            </a:pPr>
            <a:r>
              <a:rPr lang="en"/>
              <a:t>What we have done will do next</a:t>
            </a:r>
            <a:endParaRPr/>
          </a:p>
          <a:p>
            <a:pPr indent="0" lvl="0" marL="0" rtl="0" algn="l">
              <a:spcBef>
                <a:spcPts val="0"/>
              </a:spcBef>
              <a:spcAft>
                <a:spcPts val="0"/>
              </a:spcAft>
              <a:buNone/>
            </a:pPr>
            <a:r>
              <a:rPr lang="en"/>
              <a:t>-do next: build and test pcb, software, physical design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0fcdb0546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0fcdb0546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the testing results of the remote’s wireless latency at different ranges. At 15 feet, the average latency is 42 milliseconds, and at 40ft the average latency is about 58 milliseconds. As you can see, up to our advanced goal of 40 feet the latency still has not passed our 400 millisecond specification. At 150 feet, the average latency is 219 milliseconds, but the latency sometimes passes the 400 millisecond threshold. This is the range where the remote begins to occasionally lose connection.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2e4b8c1e41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2e4b8c1e41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dc8d754bee_3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dc8d754bee_3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dd6d3e08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dd6d3e08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dc8d754bee_3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dc8d754bee_3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dc8d754bee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dc8d754bee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dc8d754bee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dc8d754bee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dc8d754bee_1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dc8d754bee_1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 design</a:t>
            </a:r>
            <a:endParaRPr/>
          </a:p>
          <a:p>
            <a:pPr indent="0" lvl="0" marL="0" rtl="0" algn="l">
              <a:spcBef>
                <a:spcPts val="0"/>
              </a:spcBef>
              <a:spcAft>
                <a:spcPts val="0"/>
              </a:spcAft>
              <a:buNone/>
            </a:pPr>
            <a:r>
              <a:rPr lang="en"/>
              <a:t>-not much to say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4.png"/><Relationship Id="rId5"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64.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64.png"/><Relationship Id="rId5"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31.jpg"/><Relationship Id="rId6"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1.jp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1.jpg"/><Relationship Id="rId4" Type="http://schemas.openxmlformats.org/officeDocument/2006/relationships/image" Target="../media/image42.png"/><Relationship Id="rId5" Type="http://schemas.openxmlformats.org/officeDocument/2006/relationships/image" Target="../media/image33.png"/><Relationship Id="rId6"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1.jpg"/><Relationship Id="rId4" Type="http://schemas.openxmlformats.org/officeDocument/2006/relationships/image" Target="../media/image43.jpg"/><Relationship Id="rId5" Type="http://schemas.openxmlformats.org/officeDocument/2006/relationships/image" Target="../media/image66.png"/><Relationship Id="rId6"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1.jp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6.jpg"/><Relationship Id="rId4" Type="http://schemas.openxmlformats.org/officeDocument/2006/relationships/image" Target="../media/image31.jpg"/><Relationship Id="rId5" Type="http://schemas.openxmlformats.org/officeDocument/2006/relationships/image" Target="../media/image39.png"/><Relationship Id="rId6"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31.jp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5.jpg"/><Relationship Id="rId4" Type="http://schemas.openxmlformats.org/officeDocument/2006/relationships/image" Target="../media/image29.png"/><Relationship Id="rId9" Type="http://schemas.openxmlformats.org/officeDocument/2006/relationships/image" Target="../media/image57.png"/><Relationship Id="rId5" Type="http://schemas.openxmlformats.org/officeDocument/2006/relationships/image" Target="../media/image7.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56.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69.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image" Target="../media/image62.jpg"/><Relationship Id="rId9" Type="http://schemas.openxmlformats.org/officeDocument/2006/relationships/image" Target="../media/image70.jpg"/><Relationship Id="rId5" Type="http://schemas.openxmlformats.org/officeDocument/2006/relationships/image" Target="../media/image58.jpg"/><Relationship Id="rId6" Type="http://schemas.openxmlformats.org/officeDocument/2006/relationships/image" Target="../media/image59.jpg"/><Relationship Id="rId7" Type="http://schemas.openxmlformats.org/officeDocument/2006/relationships/image" Target="../media/image60.jpg"/><Relationship Id="rId8" Type="http://schemas.openxmlformats.org/officeDocument/2006/relationships/image" Target="../media/image6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image" Target="../media/image67.png"/><Relationship Id="rId5" Type="http://schemas.openxmlformats.org/officeDocument/2006/relationships/image" Target="../media/image61.png"/><Relationship Id="rId6"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7.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24.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5.png"/><Relationship Id="rId8"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3"/>
          <p:cNvSpPr txBox="1"/>
          <p:nvPr>
            <p:ph type="ctrTitle"/>
          </p:nvPr>
        </p:nvSpPr>
        <p:spPr>
          <a:xfrm>
            <a:off x="311700" y="564850"/>
            <a:ext cx="8520600" cy="223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Study Buddy</a:t>
            </a:r>
            <a:endParaRPr/>
          </a:p>
        </p:txBody>
      </p:sp>
      <p:sp>
        <p:nvSpPr>
          <p:cNvPr id="86" name="Google Shape;86;p13"/>
          <p:cNvSpPr txBox="1"/>
          <p:nvPr>
            <p:ph idx="1" type="subTitle"/>
          </p:nvPr>
        </p:nvSpPr>
        <p:spPr>
          <a:xfrm>
            <a:off x="311700" y="2757925"/>
            <a:ext cx="8520600" cy="19371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u="sng"/>
              <a:t>Group 33:</a:t>
            </a:r>
            <a:endParaRPr u="sng"/>
          </a:p>
          <a:p>
            <a:pPr indent="0" lvl="0" marL="0" rtl="0" algn="l">
              <a:spcBef>
                <a:spcPts val="0"/>
              </a:spcBef>
              <a:spcAft>
                <a:spcPts val="0"/>
              </a:spcAft>
              <a:buNone/>
            </a:pPr>
            <a:r>
              <a:rPr lang="en" sz="1532"/>
              <a:t>Cliff Porter                        	Computer Engineering</a:t>
            </a:r>
            <a:endParaRPr sz="1532"/>
          </a:p>
          <a:p>
            <a:pPr indent="0" lvl="0" marL="0" rtl="0" algn="l">
              <a:spcBef>
                <a:spcPts val="0"/>
              </a:spcBef>
              <a:spcAft>
                <a:spcPts val="0"/>
              </a:spcAft>
              <a:buNone/>
            </a:pPr>
            <a:r>
              <a:rPr lang="en" sz="1532"/>
              <a:t>Kaiden Duvall                   	Computer Engineering</a:t>
            </a:r>
            <a:endParaRPr sz="1532"/>
          </a:p>
          <a:p>
            <a:pPr indent="0" lvl="0" marL="0" rtl="0" algn="l">
              <a:spcBef>
                <a:spcPts val="0"/>
              </a:spcBef>
              <a:spcAft>
                <a:spcPts val="0"/>
              </a:spcAft>
              <a:buNone/>
            </a:pPr>
            <a:r>
              <a:rPr lang="en" sz="1532"/>
              <a:t>Denzel Stockhausen       	Electrical Engineering</a:t>
            </a:r>
            <a:endParaRPr sz="1532"/>
          </a:p>
          <a:p>
            <a:pPr indent="0" lvl="0" marL="0" rtl="0" algn="l">
              <a:spcBef>
                <a:spcPts val="0"/>
              </a:spcBef>
              <a:spcAft>
                <a:spcPts val="0"/>
              </a:spcAft>
              <a:buNone/>
            </a:pPr>
            <a:r>
              <a:rPr lang="en" sz="1532"/>
              <a:t>Idris Al-Shidhani              	Electrical Engineering</a:t>
            </a:r>
            <a:endParaRPr sz="1532"/>
          </a:p>
          <a:p>
            <a:pPr indent="0" lvl="0" marL="0" rtl="0" algn="l">
              <a:spcBef>
                <a:spcPts val="0"/>
              </a:spcBef>
              <a:spcAft>
                <a:spcPts val="0"/>
              </a:spcAft>
              <a:buNone/>
            </a:pPr>
            <a:r>
              <a:t/>
            </a:r>
            <a:endParaRPr sz="1332"/>
          </a:p>
          <a:p>
            <a:pPr indent="0" lvl="0" marL="0" rtl="0" algn="l">
              <a:spcBef>
                <a:spcPts val="0"/>
              </a:spcBef>
              <a:spcAft>
                <a:spcPts val="0"/>
              </a:spcAft>
              <a:buNone/>
            </a:pPr>
            <a:r>
              <a:t/>
            </a:r>
            <a:endParaRPr sz="1332"/>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2"/>
          <p:cNvPicPr preferRelativeResize="0"/>
          <p:nvPr/>
        </p:nvPicPr>
        <p:blipFill rotWithShape="1">
          <a:blip r:embed="rId3">
            <a:alphaModFix/>
          </a:blip>
          <a:srcRect b="-1770" l="-1770" r="-1770" t="-1770"/>
          <a:stretch/>
        </p:blipFill>
        <p:spPr>
          <a:xfrm>
            <a:off x="-4949875" y="1017788"/>
            <a:ext cx="4688501" cy="4087275"/>
          </a:xfrm>
          <a:prstGeom prst="rect">
            <a:avLst/>
          </a:prstGeom>
          <a:noFill/>
          <a:ln>
            <a:noFill/>
          </a:ln>
        </p:spPr>
      </p:pic>
      <p:sp>
        <p:nvSpPr>
          <p:cNvPr id="174" name="Google Shape;174;p22"/>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Block Diagram</a:t>
            </a:r>
            <a:endParaRPr/>
          </a:p>
        </p:txBody>
      </p:sp>
      <p:sp>
        <p:nvSpPr>
          <p:cNvPr id="175" name="Google Shape;175;p22"/>
          <p:cNvSpPr txBox="1"/>
          <p:nvPr>
            <p:ph idx="4294967295" type="body"/>
          </p:nvPr>
        </p:nvSpPr>
        <p:spPr>
          <a:xfrm>
            <a:off x="-2965500" y="1122350"/>
            <a:ext cx="32772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176" name="Google Shape;176;p22"/>
          <p:cNvPicPr preferRelativeResize="0"/>
          <p:nvPr/>
        </p:nvPicPr>
        <p:blipFill>
          <a:blip r:embed="rId4">
            <a:alphaModFix/>
          </a:blip>
          <a:stretch>
            <a:fillRect/>
          </a:stretch>
        </p:blipFill>
        <p:spPr>
          <a:xfrm>
            <a:off x="8068700" y="0"/>
            <a:ext cx="1075300" cy="1075300"/>
          </a:xfrm>
          <a:prstGeom prst="rect">
            <a:avLst/>
          </a:prstGeom>
          <a:noFill/>
          <a:ln>
            <a:noFill/>
          </a:ln>
        </p:spPr>
      </p:pic>
      <p:sp>
        <p:nvSpPr>
          <p:cNvPr id="177" name="Google Shape;177;p22"/>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pic>
        <p:nvPicPr>
          <p:cNvPr id="178" name="Google Shape;178;p22"/>
          <p:cNvPicPr preferRelativeResize="0"/>
          <p:nvPr/>
        </p:nvPicPr>
        <p:blipFill>
          <a:blip r:embed="rId5">
            <a:alphaModFix/>
          </a:blip>
          <a:stretch>
            <a:fillRect/>
          </a:stretch>
        </p:blipFill>
        <p:spPr>
          <a:xfrm>
            <a:off x="1905538" y="1075300"/>
            <a:ext cx="5332915" cy="3820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3"/>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MCU Choice and Wireless Communication </a:t>
            </a:r>
            <a:endParaRPr/>
          </a:p>
        </p:txBody>
      </p:sp>
      <p:pic>
        <p:nvPicPr>
          <p:cNvPr id="184" name="Google Shape;184;p23"/>
          <p:cNvPicPr preferRelativeResize="0"/>
          <p:nvPr/>
        </p:nvPicPr>
        <p:blipFill rotWithShape="1">
          <a:blip r:embed="rId3">
            <a:alphaModFix/>
          </a:blip>
          <a:srcRect b="19868" l="21751" r="22619" t="21033"/>
          <a:stretch/>
        </p:blipFill>
        <p:spPr>
          <a:xfrm>
            <a:off x="7024625" y="3453725"/>
            <a:ext cx="2119375" cy="1689775"/>
          </a:xfrm>
          <a:prstGeom prst="rect">
            <a:avLst/>
          </a:prstGeom>
          <a:noFill/>
          <a:ln>
            <a:noFill/>
          </a:ln>
        </p:spPr>
      </p:pic>
      <p:pic>
        <p:nvPicPr>
          <p:cNvPr id="185" name="Google Shape;185;p23"/>
          <p:cNvPicPr preferRelativeResize="0"/>
          <p:nvPr/>
        </p:nvPicPr>
        <p:blipFill>
          <a:blip r:embed="rId4">
            <a:alphaModFix/>
          </a:blip>
          <a:stretch>
            <a:fillRect/>
          </a:stretch>
        </p:blipFill>
        <p:spPr>
          <a:xfrm>
            <a:off x="4413896" y="3646746"/>
            <a:ext cx="1248225" cy="1351700"/>
          </a:xfrm>
          <a:prstGeom prst="rect">
            <a:avLst/>
          </a:prstGeom>
          <a:noFill/>
          <a:ln>
            <a:noFill/>
          </a:ln>
        </p:spPr>
      </p:pic>
      <p:sp>
        <p:nvSpPr>
          <p:cNvPr id="186" name="Google Shape;186;p23"/>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graphicFrame>
        <p:nvGraphicFramePr>
          <p:cNvPr id="187" name="Google Shape;187;p23"/>
          <p:cNvGraphicFramePr/>
          <p:nvPr/>
        </p:nvGraphicFramePr>
        <p:xfrm>
          <a:off x="311700" y="1136650"/>
          <a:ext cx="3000000" cy="3000000"/>
        </p:xfrm>
        <a:graphic>
          <a:graphicData uri="http://schemas.openxmlformats.org/drawingml/2006/table">
            <a:tbl>
              <a:tblPr>
                <a:noFill/>
                <a:tableStyleId>{8425CB70-83F3-40E3-96E7-EEAD578CE2AB}</a:tableStyleId>
              </a:tblPr>
              <a:tblGrid>
                <a:gridCol w="925450"/>
                <a:gridCol w="693850"/>
                <a:gridCol w="792425"/>
                <a:gridCol w="792425"/>
                <a:gridCol w="792425"/>
              </a:tblGrid>
              <a:tr h="416375">
                <a:tc>
                  <a:txBody>
                    <a:bodyPr/>
                    <a:lstStyle/>
                    <a:p>
                      <a:pPr indent="0" lvl="0" marL="0" rtl="0" algn="ctr">
                        <a:spcBef>
                          <a:spcPts val="0"/>
                        </a:spcBef>
                        <a:spcAft>
                          <a:spcPts val="0"/>
                        </a:spcAft>
                        <a:buNone/>
                      </a:pPr>
                      <a:r>
                        <a:t/>
                      </a:r>
                      <a:endParaRPr sz="1000"/>
                    </a:p>
                  </a:txBody>
                  <a:tcPr marT="63500" marB="63500" marR="63500" marL="63500">
                    <a:lnL cap="flat" cmpd="sng" w="19050">
                      <a:solidFill>
                        <a:srgbClr val="333333"/>
                      </a:solidFill>
                      <a:prstDash val="solid"/>
                      <a:round/>
                      <a:headEnd len="sm" w="sm" type="none"/>
                      <a:tailEnd len="sm" w="sm" type="none"/>
                    </a:lnL>
                    <a:lnR cap="flat" cmpd="sng" w="1270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MSP430FR6989</a:t>
                      </a:r>
                      <a:endParaRPr b="1" sz="1000"/>
                    </a:p>
                  </a:txBody>
                  <a:tcPr marT="63500" marB="63500" marR="63500" marL="63500">
                    <a:lnL cap="flat" cmpd="sng" w="12700">
                      <a:solidFill>
                        <a:srgbClr val="333333"/>
                      </a:solidFill>
                      <a:prstDash val="solid"/>
                      <a:round/>
                      <a:headEnd len="sm" w="sm" type="none"/>
                      <a:tailEnd len="sm" w="sm" type="none"/>
                    </a:lnL>
                    <a:lnR cap="flat" cmpd="sng" w="1270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RP2040</a:t>
                      </a:r>
                      <a:endParaRPr b="1" sz="1000"/>
                    </a:p>
                  </a:txBody>
                  <a:tcPr marT="63500" marB="63500" marR="63500" marL="63500">
                    <a:lnL cap="flat" cmpd="sng" w="12700">
                      <a:solidFill>
                        <a:srgbClr val="333333"/>
                      </a:solidFill>
                      <a:prstDash val="solid"/>
                      <a:round/>
                      <a:headEnd len="sm" w="sm" type="none"/>
                      <a:tailEnd len="sm" w="sm" type="none"/>
                    </a:lnL>
                    <a:lnR cap="flat" cmpd="sng" w="1270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ATmega328</a:t>
                      </a:r>
                      <a:endParaRPr b="1" sz="1000"/>
                    </a:p>
                  </a:txBody>
                  <a:tcPr marT="63500" marB="63500" marR="63500" marL="63500">
                    <a:lnL cap="flat" cmpd="sng" w="1270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nRF52840</a:t>
                      </a:r>
                      <a:endParaRPr b="1"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A4C2F4"/>
                    </a:solidFill>
                  </a:tcPr>
                </a:tc>
              </a:tr>
              <a:tr h="269425">
                <a:tc>
                  <a:txBody>
                    <a:bodyPr/>
                    <a:lstStyle/>
                    <a:p>
                      <a:pPr indent="0" lvl="0" marL="0" rtl="0" algn="l">
                        <a:spcBef>
                          <a:spcPts val="0"/>
                        </a:spcBef>
                        <a:spcAft>
                          <a:spcPts val="0"/>
                        </a:spcAft>
                        <a:buNone/>
                      </a:pPr>
                      <a:r>
                        <a:rPr b="1" lang="en" sz="1000"/>
                        <a:t>Cost</a:t>
                      </a:r>
                      <a:endParaRPr b="1" sz="1000"/>
                    </a:p>
                  </a:txBody>
                  <a:tcPr marT="63500" marB="63500" marR="63500" marL="63500">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333333"/>
                      </a:solidFill>
                      <a:prstDash val="solid"/>
                      <a:round/>
                      <a:headEnd len="sm" w="sm" type="none"/>
                      <a:tailEnd len="sm" w="sm" type="none"/>
                    </a:lnT>
                    <a:lnB cap="flat" cmpd="sng" w="12700">
                      <a:solidFill>
                        <a:srgbClr val="000000"/>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$12</a:t>
                      </a:r>
                      <a:endParaRPr sz="1000"/>
                    </a:p>
                  </a:txBody>
                  <a:tcPr marT="63500" marB="63500" marR="63500" marL="63500">
                    <a:lnL cap="flat" cmpd="sng" w="12700">
                      <a:solidFill>
                        <a:srgbClr val="000000"/>
                      </a:solidFill>
                      <a:prstDash val="solid"/>
                      <a:round/>
                      <a:headEnd len="sm" w="sm" type="none"/>
                      <a:tailEnd len="sm" w="sm" type="none"/>
                    </a:lnL>
                    <a:lnT cap="flat" cmpd="sng" w="12700">
                      <a:solidFill>
                        <a:srgbClr val="333333"/>
                      </a:solidFill>
                      <a:prstDash val="solid"/>
                      <a:round/>
                      <a:headEnd len="sm" w="sm" type="none"/>
                      <a:tailEnd len="sm" w="sm" type="none"/>
                    </a:lnT>
                  </a:tcPr>
                </a:tc>
                <a:tc>
                  <a:txBody>
                    <a:bodyPr/>
                    <a:lstStyle/>
                    <a:p>
                      <a:pPr indent="0" lvl="0" marL="0" rtl="0" algn="ctr">
                        <a:spcBef>
                          <a:spcPts val="0"/>
                        </a:spcBef>
                        <a:spcAft>
                          <a:spcPts val="0"/>
                        </a:spcAft>
                        <a:buNone/>
                      </a:pPr>
                      <a:r>
                        <a:rPr lang="en" sz="1000"/>
                        <a:t>$1</a:t>
                      </a:r>
                      <a:endParaRPr sz="1000"/>
                    </a:p>
                  </a:txBody>
                  <a:tcPr marT="63500" marB="63500" marR="63500" marL="63500">
                    <a:lnT cap="flat" cmpd="sng" w="12700">
                      <a:solidFill>
                        <a:srgbClr val="333333"/>
                      </a:solidFill>
                      <a:prstDash val="solid"/>
                      <a:round/>
                      <a:headEnd len="sm" w="sm" type="none"/>
                      <a:tailEnd len="sm" w="sm" type="none"/>
                    </a:lnT>
                  </a:tcPr>
                </a:tc>
                <a:tc>
                  <a:txBody>
                    <a:bodyPr/>
                    <a:lstStyle/>
                    <a:p>
                      <a:pPr indent="0" lvl="0" marL="0" rtl="0" algn="ctr">
                        <a:spcBef>
                          <a:spcPts val="0"/>
                        </a:spcBef>
                        <a:spcAft>
                          <a:spcPts val="0"/>
                        </a:spcAft>
                        <a:buNone/>
                      </a:pPr>
                      <a:r>
                        <a:rPr lang="en" sz="1000"/>
                        <a:t>$1-2</a:t>
                      </a:r>
                      <a:endParaRPr sz="1000"/>
                    </a:p>
                  </a:txBody>
                  <a:tcPr marT="63500" marB="63500" marR="63500" marL="63500">
                    <a:lnR cap="flat" cmpd="sng" w="19050">
                      <a:solidFill>
                        <a:srgbClr val="FF0000"/>
                      </a:solidFill>
                      <a:prstDash val="solid"/>
                      <a:round/>
                      <a:headEnd len="sm" w="sm" type="none"/>
                      <a:tailEnd len="sm" w="sm" type="none"/>
                    </a:lnR>
                    <a:lnT cap="flat" cmpd="sng" w="12700">
                      <a:solidFill>
                        <a:srgbClr val="333333"/>
                      </a:solidFill>
                      <a:prstDash val="solid"/>
                      <a:round/>
                      <a:headEnd len="sm" w="sm" type="none"/>
                      <a:tailEnd len="sm" w="sm" type="none"/>
                    </a:lnT>
                  </a:tcPr>
                </a:tc>
                <a:tc>
                  <a:txBody>
                    <a:bodyPr/>
                    <a:lstStyle/>
                    <a:p>
                      <a:pPr indent="0" lvl="0" marL="0" rtl="0" algn="ctr">
                        <a:spcBef>
                          <a:spcPts val="0"/>
                        </a:spcBef>
                        <a:spcAft>
                          <a:spcPts val="0"/>
                        </a:spcAft>
                        <a:buNone/>
                      </a:pPr>
                      <a:r>
                        <a:rPr lang="en" sz="1000"/>
                        <a:t>$10</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269425">
                <a:tc>
                  <a:txBody>
                    <a:bodyPr/>
                    <a:lstStyle/>
                    <a:p>
                      <a:pPr indent="0" lvl="0" marL="0" rtl="0" algn="l">
                        <a:spcBef>
                          <a:spcPts val="0"/>
                        </a:spcBef>
                        <a:spcAft>
                          <a:spcPts val="0"/>
                        </a:spcAft>
                        <a:buNone/>
                      </a:pPr>
                      <a:r>
                        <a:rPr b="1" lang="en" sz="1000"/>
                        <a:t>Arduino IDE</a:t>
                      </a:r>
                      <a:endParaRPr b="1" sz="1000"/>
                    </a:p>
                  </a:txBody>
                  <a:tcPr marT="63500" marB="63500" marR="63500" marL="63500">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No</a:t>
                      </a:r>
                      <a:endParaRPr sz="1000"/>
                    </a:p>
                  </a:txBody>
                  <a:tcPr marT="63500" marB="63500" marR="63500" marL="63500">
                    <a:lnL cap="flat" cmpd="sng" w="12700">
                      <a:solidFill>
                        <a:srgbClr val="000000"/>
                      </a:solidFill>
                      <a:prstDash val="solid"/>
                      <a:round/>
                      <a:headEnd len="sm" w="sm" type="none"/>
                      <a:tailEnd len="sm" w="sm" type="none"/>
                    </a:lnL>
                  </a:tcPr>
                </a:tc>
                <a:tc>
                  <a:txBody>
                    <a:bodyPr/>
                    <a:lstStyle/>
                    <a:p>
                      <a:pPr indent="0" lvl="0" marL="0" rtl="0" algn="ctr">
                        <a:spcBef>
                          <a:spcPts val="0"/>
                        </a:spcBef>
                        <a:spcAft>
                          <a:spcPts val="0"/>
                        </a:spcAft>
                        <a:buNone/>
                      </a:pPr>
                      <a:r>
                        <a:rPr lang="en" sz="1000"/>
                        <a:t>Mostly</a:t>
                      </a:r>
                      <a:endParaRPr sz="1000"/>
                    </a:p>
                  </a:txBody>
                  <a:tcPr marT="63500" marB="63500" marR="63500" marL="63500"/>
                </a:tc>
                <a:tc>
                  <a:txBody>
                    <a:bodyPr/>
                    <a:lstStyle/>
                    <a:p>
                      <a:pPr indent="0" lvl="0" marL="0" rtl="0" algn="ctr">
                        <a:spcBef>
                          <a:spcPts val="0"/>
                        </a:spcBef>
                        <a:spcAft>
                          <a:spcPts val="0"/>
                        </a:spcAft>
                        <a:buNone/>
                      </a:pPr>
                      <a:r>
                        <a:rPr lang="en" sz="1000"/>
                        <a:t>Yes</a:t>
                      </a:r>
                      <a:endParaRPr sz="1000"/>
                    </a:p>
                  </a:txBody>
                  <a:tcPr marT="63500" marB="63500" marR="63500" marL="63500">
                    <a:lnR cap="flat" cmpd="sng" w="19050">
                      <a:solidFill>
                        <a:srgbClr val="FF0000"/>
                      </a:solidFill>
                      <a:prstDash val="solid"/>
                      <a:round/>
                      <a:headEnd len="sm" w="sm" type="none"/>
                      <a:tailEnd len="sm" w="sm" type="none"/>
                    </a:lnR>
                  </a:tcPr>
                </a:tc>
                <a:tc>
                  <a:txBody>
                    <a:bodyPr/>
                    <a:lstStyle/>
                    <a:p>
                      <a:pPr indent="0" lvl="0" marL="0" rtl="0" algn="ctr">
                        <a:spcBef>
                          <a:spcPts val="0"/>
                        </a:spcBef>
                        <a:spcAft>
                          <a:spcPts val="0"/>
                        </a:spcAft>
                        <a:buNone/>
                      </a:pPr>
                      <a:r>
                        <a:rPr lang="en" sz="1000"/>
                        <a:t>Mostly</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416375">
                <a:tc>
                  <a:txBody>
                    <a:bodyPr/>
                    <a:lstStyle/>
                    <a:p>
                      <a:pPr indent="0" lvl="0" marL="0" rtl="0" algn="l">
                        <a:spcBef>
                          <a:spcPts val="0"/>
                        </a:spcBef>
                        <a:spcAft>
                          <a:spcPts val="0"/>
                        </a:spcAft>
                        <a:buNone/>
                      </a:pPr>
                      <a:r>
                        <a:rPr b="1" lang="en" sz="1000"/>
                        <a:t>Active current</a:t>
                      </a:r>
                      <a:endParaRPr b="1" sz="1000"/>
                    </a:p>
                  </a:txBody>
                  <a:tcPr marT="63500" marB="63500" marR="63500" marL="63500">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~1-5mA</a:t>
                      </a:r>
                      <a:endParaRPr sz="1000"/>
                    </a:p>
                  </a:txBody>
                  <a:tcPr marT="63500" marB="63500" marR="63500" marL="63500">
                    <a:lnL cap="flat" cmpd="sng" w="12700">
                      <a:solidFill>
                        <a:srgbClr val="000000"/>
                      </a:solidFill>
                      <a:prstDash val="solid"/>
                      <a:round/>
                      <a:headEnd len="sm" w="sm" type="none"/>
                      <a:tailEnd len="sm" w="sm" type="none"/>
                    </a:lnL>
                  </a:tcPr>
                </a:tc>
                <a:tc>
                  <a:txBody>
                    <a:bodyPr/>
                    <a:lstStyle/>
                    <a:p>
                      <a:pPr indent="0" lvl="0" marL="0" rtl="0" algn="ctr">
                        <a:spcBef>
                          <a:spcPts val="0"/>
                        </a:spcBef>
                        <a:spcAft>
                          <a:spcPts val="0"/>
                        </a:spcAft>
                        <a:buNone/>
                      </a:pPr>
                      <a:r>
                        <a:rPr lang="en" sz="1000"/>
                        <a:t>~9-10mA</a:t>
                      </a:r>
                      <a:endParaRPr sz="1000"/>
                    </a:p>
                  </a:txBody>
                  <a:tcPr marT="63500" marB="63500" marR="63500" marL="63500"/>
                </a:tc>
                <a:tc>
                  <a:txBody>
                    <a:bodyPr/>
                    <a:lstStyle/>
                    <a:p>
                      <a:pPr indent="0" lvl="0" marL="0" rtl="0" algn="ctr">
                        <a:spcBef>
                          <a:spcPts val="0"/>
                        </a:spcBef>
                        <a:spcAft>
                          <a:spcPts val="0"/>
                        </a:spcAft>
                        <a:buNone/>
                      </a:pPr>
                      <a:r>
                        <a:rPr lang="en" sz="1000"/>
                        <a:t>1-10mA</a:t>
                      </a:r>
                      <a:endParaRPr sz="1000"/>
                    </a:p>
                  </a:txBody>
                  <a:tcPr marT="63500" marB="63500" marR="63500" marL="63500">
                    <a:lnR cap="flat" cmpd="sng" w="19050">
                      <a:solidFill>
                        <a:srgbClr val="FF0000"/>
                      </a:solidFill>
                      <a:prstDash val="solid"/>
                      <a:round/>
                      <a:headEnd len="sm" w="sm" type="none"/>
                      <a:tailEnd len="sm" w="sm" type="none"/>
                    </a:lnR>
                  </a:tcPr>
                </a:tc>
                <a:tc>
                  <a:txBody>
                    <a:bodyPr/>
                    <a:lstStyle/>
                    <a:p>
                      <a:pPr indent="0" lvl="0" marL="0" rtl="0" algn="ctr">
                        <a:spcBef>
                          <a:spcPts val="0"/>
                        </a:spcBef>
                        <a:spcAft>
                          <a:spcPts val="0"/>
                        </a:spcAft>
                        <a:buNone/>
                      </a:pPr>
                      <a:r>
                        <a:rPr lang="en" sz="1000"/>
                        <a:t>~0.5-2mA</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416375">
                <a:tc>
                  <a:txBody>
                    <a:bodyPr/>
                    <a:lstStyle/>
                    <a:p>
                      <a:pPr indent="0" lvl="0" marL="0" rtl="0" algn="l">
                        <a:spcBef>
                          <a:spcPts val="0"/>
                        </a:spcBef>
                        <a:spcAft>
                          <a:spcPts val="0"/>
                        </a:spcAft>
                        <a:buNone/>
                      </a:pPr>
                      <a:r>
                        <a:rPr b="1" lang="en" sz="1000"/>
                        <a:t>Wireless support</a:t>
                      </a:r>
                      <a:endParaRPr b="1" sz="1000"/>
                    </a:p>
                  </a:txBody>
                  <a:tcPr marT="63500" marB="63500" marR="63500" marL="63500">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4C2F4"/>
                    </a:solidFill>
                  </a:tcPr>
                </a:tc>
                <a:tc gridSpan="3">
                  <a:txBody>
                    <a:bodyPr/>
                    <a:lstStyle/>
                    <a:p>
                      <a:pPr indent="0" lvl="0" marL="0" rtl="0" algn="ctr">
                        <a:spcBef>
                          <a:spcPts val="0"/>
                        </a:spcBef>
                        <a:spcAft>
                          <a:spcPts val="0"/>
                        </a:spcAft>
                        <a:buNone/>
                      </a:pPr>
                      <a:r>
                        <a:rPr lang="en" sz="1000"/>
                        <a:t>External radio modules only</a:t>
                      </a:r>
                      <a:endParaRPr sz="1000"/>
                    </a:p>
                  </a:txBody>
                  <a:tcPr marT="63500" marB="63500" marR="63500" marL="63500">
                    <a:lnL cap="flat" cmpd="sng" w="12700">
                      <a:solidFill>
                        <a:srgbClr val="000000"/>
                      </a:solidFill>
                      <a:prstDash val="solid"/>
                      <a:round/>
                      <a:headEnd len="sm" w="sm" type="none"/>
                      <a:tailEnd len="sm" w="sm" type="none"/>
                    </a:lnL>
                    <a:lnR cap="flat" cmpd="sng" w="19050">
                      <a:solidFill>
                        <a:srgbClr val="FF0000"/>
                      </a:solidFill>
                      <a:prstDash val="solid"/>
                      <a:round/>
                      <a:headEnd len="sm" w="sm" type="none"/>
                      <a:tailEnd len="sm" w="sm" type="none"/>
                    </a:lnR>
                  </a:tcPr>
                </a:tc>
                <a:tc hMerge="1"/>
                <a:tc hMerge="1"/>
                <a:tc>
                  <a:txBody>
                    <a:bodyPr/>
                    <a:lstStyle/>
                    <a:p>
                      <a:pPr indent="0" lvl="0" marL="0" rtl="0" algn="ctr">
                        <a:spcBef>
                          <a:spcPts val="0"/>
                        </a:spcBef>
                        <a:spcAft>
                          <a:spcPts val="0"/>
                        </a:spcAft>
                        <a:buNone/>
                      </a:pPr>
                      <a:r>
                        <a:rPr lang="en" sz="1000"/>
                        <a:t>BLE on-chip</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563350">
                <a:tc>
                  <a:txBody>
                    <a:bodyPr/>
                    <a:lstStyle/>
                    <a:p>
                      <a:pPr indent="0" lvl="0" marL="0" rtl="0" algn="l">
                        <a:spcBef>
                          <a:spcPts val="0"/>
                        </a:spcBef>
                        <a:spcAft>
                          <a:spcPts val="0"/>
                        </a:spcAft>
                        <a:buNone/>
                      </a:pPr>
                      <a:r>
                        <a:rPr b="1" lang="en" sz="1000"/>
                        <a:t>Development board schematics</a:t>
                      </a:r>
                      <a:endParaRPr b="1" sz="1000"/>
                    </a:p>
                  </a:txBody>
                  <a:tcPr marT="63500" marB="63500" marR="63500" marL="63500">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Yes</a:t>
                      </a:r>
                      <a:endParaRPr sz="1000"/>
                    </a:p>
                  </a:txBody>
                  <a:tcPr marT="63500" marB="63500" marR="63500" marL="63500">
                    <a:lnL cap="flat" cmpd="sng" w="12700">
                      <a:solidFill>
                        <a:srgbClr val="000000"/>
                      </a:solidFill>
                      <a:prstDash val="solid"/>
                      <a:round/>
                      <a:headEnd len="sm" w="sm" type="none"/>
                      <a:tailEnd len="sm" w="sm" type="none"/>
                    </a:lnL>
                  </a:tcPr>
                </a:tc>
                <a:tc>
                  <a:txBody>
                    <a:bodyPr/>
                    <a:lstStyle/>
                    <a:p>
                      <a:pPr indent="0" lvl="0" marL="0" rtl="0" algn="ctr">
                        <a:spcBef>
                          <a:spcPts val="0"/>
                        </a:spcBef>
                        <a:spcAft>
                          <a:spcPts val="0"/>
                        </a:spcAft>
                        <a:buNone/>
                      </a:pPr>
                      <a:r>
                        <a:rPr lang="en" sz="1000"/>
                        <a:t>Yes</a:t>
                      </a:r>
                      <a:endParaRPr sz="1000"/>
                    </a:p>
                  </a:txBody>
                  <a:tcPr marT="63500" marB="63500" marR="63500" marL="63500"/>
                </a:tc>
                <a:tc>
                  <a:txBody>
                    <a:bodyPr/>
                    <a:lstStyle/>
                    <a:p>
                      <a:pPr indent="0" lvl="0" marL="0" rtl="0" algn="ctr">
                        <a:spcBef>
                          <a:spcPts val="0"/>
                        </a:spcBef>
                        <a:spcAft>
                          <a:spcPts val="0"/>
                        </a:spcAft>
                        <a:buNone/>
                      </a:pPr>
                      <a:r>
                        <a:rPr lang="en" sz="1000"/>
                        <a:t>Yes</a:t>
                      </a:r>
                      <a:endParaRPr sz="1000"/>
                    </a:p>
                  </a:txBody>
                  <a:tcPr marT="63500" marB="63500" marR="63500" marL="63500">
                    <a:lnR cap="flat" cmpd="sng" w="19050">
                      <a:solidFill>
                        <a:srgbClr val="FF0000"/>
                      </a:solidFill>
                      <a:prstDash val="solid"/>
                      <a:round/>
                      <a:headEnd len="sm" w="sm" type="none"/>
                      <a:tailEnd len="sm" w="sm" type="none"/>
                    </a:lnR>
                  </a:tcPr>
                </a:tc>
                <a:tc>
                  <a:txBody>
                    <a:bodyPr/>
                    <a:lstStyle/>
                    <a:p>
                      <a:pPr indent="0" lvl="0" marL="0" rtl="0" algn="ctr">
                        <a:spcBef>
                          <a:spcPts val="0"/>
                        </a:spcBef>
                        <a:spcAft>
                          <a:spcPts val="0"/>
                        </a:spcAft>
                        <a:buNone/>
                      </a:pPr>
                      <a:r>
                        <a:rPr lang="en" sz="1000"/>
                        <a:t>Yes</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416375">
                <a:tc>
                  <a:txBody>
                    <a:bodyPr/>
                    <a:lstStyle/>
                    <a:p>
                      <a:pPr indent="0" lvl="0" marL="0" rtl="0" algn="l">
                        <a:spcBef>
                          <a:spcPts val="0"/>
                        </a:spcBef>
                        <a:spcAft>
                          <a:spcPts val="0"/>
                        </a:spcAft>
                        <a:buNone/>
                      </a:pPr>
                      <a:r>
                        <a:rPr b="1" lang="en" sz="1000"/>
                        <a:t>Currently available?</a:t>
                      </a:r>
                      <a:endParaRPr b="1" sz="1000"/>
                    </a:p>
                  </a:txBody>
                  <a:tcPr marT="63500" marB="63500" marR="63500" marL="63500">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No</a:t>
                      </a:r>
                      <a:endParaRPr sz="1000"/>
                    </a:p>
                  </a:txBody>
                  <a:tcPr marT="63500" marB="63500" marR="63500" marL="63500">
                    <a:lnL cap="flat" cmpd="sng" w="12700">
                      <a:solidFill>
                        <a:srgbClr val="000000"/>
                      </a:solidFill>
                      <a:prstDash val="solid"/>
                      <a:round/>
                      <a:headEnd len="sm" w="sm" type="none"/>
                      <a:tailEnd len="sm" w="sm" type="none"/>
                    </a:lnL>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Yes</a:t>
                      </a:r>
                      <a:endParaRPr sz="1000"/>
                    </a:p>
                  </a:txBody>
                  <a:tcPr marT="63500" marB="63500" marR="63500" marL="63500">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No</a:t>
                      </a:r>
                      <a:endParaRPr sz="1000"/>
                    </a:p>
                  </a:txBody>
                  <a:tcPr marT="63500" marB="63500" marR="63500" marL="63500">
                    <a:lnR cap="flat" cmpd="sng" w="19050">
                      <a:solidFill>
                        <a:srgbClr val="FF0000"/>
                      </a:solidFill>
                      <a:prstDash val="solid"/>
                      <a:round/>
                      <a:headEnd len="sm" w="sm" type="none"/>
                      <a:tailEnd len="sm" w="sm" type="none"/>
                    </a:lnR>
                    <a:lnB cap="flat" cmpd="sng" w="1270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Yes (low availability)</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bl>
          </a:graphicData>
        </a:graphic>
      </p:graphicFrame>
      <p:sp>
        <p:nvSpPr>
          <p:cNvPr id="188" name="Google Shape;188;p23"/>
          <p:cNvSpPr txBox="1"/>
          <p:nvPr>
            <p:ph idx="4294967295" type="body"/>
          </p:nvPr>
        </p:nvSpPr>
        <p:spPr>
          <a:xfrm>
            <a:off x="4308275" y="1568450"/>
            <a:ext cx="4266600" cy="2438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Using the </a:t>
            </a:r>
            <a:r>
              <a:rPr lang="en" sz="1600"/>
              <a:t>Adafruit ItsyBitsy nRF52840 as our reference design</a:t>
            </a:r>
            <a:endParaRPr sz="1600"/>
          </a:p>
          <a:p>
            <a:pPr indent="-330200" lvl="0" marL="457200" rtl="0" algn="l">
              <a:spcBef>
                <a:spcPts val="0"/>
              </a:spcBef>
              <a:spcAft>
                <a:spcPts val="0"/>
              </a:spcAft>
              <a:buSzPts val="1600"/>
              <a:buChar char="-"/>
            </a:pPr>
            <a:r>
              <a:rPr lang="en" sz="1600"/>
              <a:t>All in one module</a:t>
            </a:r>
            <a:endParaRPr sz="1600"/>
          </a:p>
          <a:p>
            <a:pPr indent="-330200" lvl="0" marL="457200" rtl="0" algn="l">
              <a:spcBef>
                <a:spcPts val="0"/>
              </a:spcBef>
              <a:spcAft>
                <a:spcPts val="0"/>
              </a:spcAft>
              <a:buSzPts val="1600"/>
              <a:buChar char="-"/>
            </a:pPr>
            <a:r>
              <a:rPr lang="en" sz="1600"/>
              <a:t>Ultra low </a:t>
            </a:r>
            <a:r>
              <a:rPr lang="en" sz="1600"/>
              <a:t>power capabilities</a:t>
            </a:r>
            <a:endParaRPr sz="1600"/>
          </a:p>
          <a:p>
            <a:pPr indent="-330200" lvl="0" marL="457200" rtl="0" algn="l">
              <a:spcBef>
                <a:spcPts val="0"/>
              </a:spcBef>
              <a:spcAft>
                <a:spcPts val="0"/>
              </a:spcAft>
              <a:buSzPts val="1600"/>
              <a:buChar char="-"/>
            </a:pPr>
            <a:r>
              <a:rPr lang="en" sz="1600"/>
              <a:t>Arduino</a:t>
            </a:r>
            <a:r>
              <a:rPr lang="en" sz="1600"/>
              <a:t> IDE support with Pre-made arduino libraries for UART over Bluetooth Low Energy </a:t>
            </a:r>
            <a:endParaRPr sz="1600"/>
          </a:p>
        </p:txBody>
      </p:sp>
      <p:pic>
        <p:nvPicPr>
          <p:cNvPr id="189" name="Google Shape;189;p23"/>
          <p:cNvPicPr preferRelativeResize="0"/>
          <p:nvPr/>
        </p:nvPicPr>
        <p:blipFill>
          <a:blip r:embed="rId5">
            <a:alphaModFix/>
          </a:blip>
          <a:stretch>
            <a:fillRect/>
          </a:stretch>
        </p:blipFill>
        <p:spPr>
          <a:xfrm>
            <a:off x="8068700" y="0"/>
            <a:ext cx="1075300" cy="1075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4"/>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TCA8418 GPIO Expander</a:t>
            </a:r>
            <a:endParaRPr/>
          </a:p>
        </p:txBody>
      </p:sp>
      <p:pic>
        <p:nvPicPr>
          <p:cNvPr id="195" name="Google Shape;195;p24"/>
          <p:cNvPicPr preferRelativeResize="0"/>
          <p:nvPr/>
        </p:nvPicPr>
        <p:blipFill>
          <a:blip r:embed="rId3">
            <a:alphaModFix/>
          </a:blip>
          <a:stretch>
            <a:fillRect/>
          </a:stretch>
        </p:blipFill>
        <p:spPr>
          <a:xfrm>
            <a:off x="2818575" y="3104150"/>
            <a:ext cx="2114699" cy="1620526"/>
          </a:xfrm>
          <a:prstGeom prst="rect">
            <a:avLst/>
          </a:prstGeom>
          <a:noFill/>
          <a:ln>
            <a:noFill/>
          </a:ln>
        </p:spPr>
      </p:pic>
      <p:pic>
        <p:nvPicPr>
          <p:cNvPr id="196" name="Google Shape;196;p24"/>
          <p:cNvPicPr preferRelativeResize="0"/>
          <p:nvPr/>
        </p:nvPicPr>
        <p:blipFill>
          <a:blip r:embed="rId4">
            <a:alphaModFix/>
          </a:blip>
          <a:stretch>
            <a:fillRect/>
          </a:stretch>
        </p:blipFill>
        <p:spPr>
          <a:xfrm>
            <a:off x="393175" y="3081150"/>
            <a:ext cx="1768575" cy="1666525"/>
          </a:xfrm>
          <a:prstGeom prst="rect">
            <a:avLst/>
          </a:prstGeom>
          <a:noFill/>
          <a:ln>
            <a:noFill/>
          </a:ln>
        </p:spPr>
      </p:pic>
      <p:sp>
        <p:nvSpPr>
          <p:cNvPr id="197" name="Google Shape;197;p24"/>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198" name="Google Shape;198;p24"/>
          <p:cNvPicPr preferRelativeResize="0"/>
          <p:nvPr/>
        </p:nvPicPr>
        <p:blipFill>
          <a:blip r:embed="rId5">
            <a:alphaModFix/>
          </a:blip>
          <a:stretch>
            <a:fillRect/>
          </a:stretch>
        </p:blipFill>
        <p:spPr>
          <a:xfrm>
            <a:off x="8068700" y="0"/>
            <a:ext cx="1075300" cy="1075300"/>
          </a:xfrm>
          <a:prstGeom prst="rect">
            <a:avLst/>
          </a:prstGeom>
          <a:noFill/>
          <a:ln>
            <a:noFill/>
          </a:ln>
        </p:spPr>
      </p:pic>
      <p:pic>
        <p:nvPicPr>
          <p:cNvPr id="199" name="Google Shape;199;p24"/>
          <p:cNvPicPr preferRelativeResize="0"/>
          <p:nvPr/>
        </p:nvPicPr>
        <p:blipFill rotWithShape="1">
          <a:blip r:embed="rId6">
            <a:alphaModFix/>
          </a:blip>
          <a:srcRect b="0" l="20671" r="22352" t="0"/>
          <a:stretch/>
        </p:blipFill>
        <p:spPr>
          <a:xfrm>
            <a:off x="6120150" y="1604650"/>
            <a:ext cx="2580526" cy="3396849"/>
          </a:xfrm>
          <a:prstGeom prst="rect">
            <a:avLst/>
          </a:prstGeom>
          <a:noFill/>
          <a:ln>
            <a:noFill/>
          </a:ln>
        </p:spPr>
      </p:pic>
      <p:sp>
        <p:nvSpPr>
          <p:cNvPr id="200" name="Google Shape;200;p24"/>
          <p:cNvSpPr txBox="1"/>
          <p:nvPr>
            <p:ph idx="4294967295" type="body"/>
          </p:nvPr>
        </p:nvSpPr>
        <p:spPr>
          <a:xfrm>
            <a:off x="311700" y="1229875"/>
            <a:ext cx="6692700" cy="9645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High number of GPIO pins are required to use all of our peripherals </a:t>
            </a:r>
            <a:endParaRPr sz="1600"/>
          </a:p>
          <a:p>
            <a:pPr indent="-330200" lvl="0" marL="457200" rtl="0" algn="l">
              <a:spcBef>
                <a:spcPts val="0"/>
              </a:spcBef>
              <a:spcAft>
                <a:spcPts val="0"/>
              </a:spcAft>
              <a:buSzPts val="1600"/>
              <a:buChar char="-"/>
            </a:pPr>
            <a:r>
              <a:rPr lang="en" sz="1600"/>
              <a:t>Moved keypad and reed switches to GPIO expander (saves 10 pins)</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RFID Reader</a:t>
            </a:r>
            <a:endParaRPr/>
          </a:p>
        </p:txBody>
      </p:sp>
      <p:sp>
        <p:nvSpPr>
          <p:cNvPr id="206" name="Google Shape;206;p25"/>
          <p:cNvSpPr txBox="1"/>
          <p:nvPr>
            <p:ph idx="4294967295" type="body"/>
          </p:nvPr>
        </p:nvSpPr>
        <p:spPr>
          <a:xfrm>
            <a:off x="311700" y="1017800"/>
            <a:ext cx="8520600" cy="2404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RC522 RFID Reader Module</a:t>
            </a:r>
            <a:endParaRPr/>
          </a:p>
          <a:p>
            <a:pPr indent="0" lvl="0" marL="0" rtl="0" algn="l">
              <a:spcBef>
                <a:spcPts val="1200"/>
              </a:spcBef>
              <a:spcAft>
                <a:spcPts val="0"/>
              </a:spcAft>
              <a:buNone/>
            </a:pPr>
            <a:r>
              <a:rPr lang="en"/>
              <a:t>-Active reader that works with passive RFID tags</a:t>
            </a:r>
            <a:endParaRPr/>
          </a:p>
          <a:p>
            <a:pPr indent="0" lvl="0" marL="0" rtl="0" algn="l">
              <a:spcBef>
                <a:spcPts val="1200"/>
              </a:spcBef>
              <a:spcAft>
                <a:spcPts val="0"/>
              </a:spcAft>
              <a:buNone/>
            </a:pPr>
            <a:r>
              <a:rPr lang="en"/>
              <a:t>-~3cm read range, farther is unnecessary</a:t>
            </a:r>
            <a:endParaRPr/>
          </a:p>
          <a:p>
            <a:pPr indent="0" lvl="0" marL="0" rtl="0" algn="l">
              <a:spcBef>
                <a:spcPts val="1200"/>
              </a:spcBef>
              <a:spcAft>
                <a:spcPts val="0"/>
              </a:spcAft>
              <a:buNone/>
            </a:pPr>
            <a:r>
              <a:rPr lang="en"/>
              <a:t>-Communicates with MCU via SPI</a:t>
            </a:r>
            <a:endParaRPr/>
          </a:p>
          <a:p>
            <a:pPr indent="0" lvl="0" marL="0" rtl="0" algn="l">
              <a:spcBef>
                <a:spcPts val="1200"/>
              </a:spcBef>
              <a:spcAft>
                <a:spcPts val="1200"/>
              </a:spcAft>
              <a:buNone/>
            </a:pPr>
            <a:r>
              <a:rPr lang="en"/>
              <a:t>-Small enough (</a:t>
            </a:r>
            <a:r>
              <a:rPr lang="en">
                <a:solidFill>
                  <a:srgbClr val="333333"/>
                </a:solidFill>
                <a:highlight>
                  <a:srgbClr val="FFFFFF"/>
                </a:highlight>
              </a:rPr>
              <a:t>3.78 x 2.99 x 0.87 inches) to fit in I/O panel</a:t>
            </a:r>
            <a:endParaRPr>
              <a:solidFill>
                <a:srgbClr val="333333"/>
              </a:solidFill>
              <a:highlight>
                <a:srgbClr val="FFFFFF"/>
              </a:highlight>
            </a:endParaRPr>
          </a:p>
        </p:txBody>
      </p:sp>
      <p:pic>
        <p:nvPicPr>
          <p:cNvPr id="207" name="Google Shape;207;p25"/>
          <p:cNvPicPr preferRelativeResize="0"/>
          <p:nvPr/>
        </p:nvPicPr>
        <p:blipFill>
          <a:blip r:embed="rId3">
            <a:alphaModFix/>
          </a:blip>
          <a:stretch>
            <a:fillRect/>
          </a:stretch>
        </p:blipFill>
        <p:spPr>
          <a:xfrm>
            <a:off x="-5736825" y="3422413"/>
            <a:ext cx="5486400" cy="1571625"/>
          </a:xfrm>
          <a:prstGeom prst="rect">
            <a:avLst/>
          </a:prstGeom>
          <a:noFill/>
          <a:ln>
            <a:noFill/>
          </a:ln>
        </p:spPr>
      </p:pic>
      <p:pic>
        <p:nvPicPr>
          <p:cNvPr id="208" name="Google Shape;208;p25"/>
          <p:cNvPicPr preferRelativeResize="0"/>
          <p:nvPr/>
        </p:nvPicPr>
        <p:blipFill>
          <a:blip r:embed="rId4">
            <a:alphaModFix/>
          </a:blip>
          <a:stretch>
            <a:fillRect/>
          </a:stretch>
        </p:blipFill>
        <p:spPr>
          <a:xfrm>
            <a:off x="8068700" y="0"/>
            <a:ext cx="1075299" cy="1075299"/>
          </a:xfrm>
          <a:prstGeom prst="rect">
            <a:avLst/>
          </a:prstGeom>
          <a:noFill/>
          <a:ln>
            <a:noFill/>
          </a:ln>
        </p:spPr>
      </p:pic>
      <p:pic>
        <p:nvPicPr>
          <p:cNvPr id="209" name="Google Shape;209;p25"/>
          <p:cNvPicPr preferRelativeResize="0"/>
          <p:nvPr/>
        </p:nvPicPr>
        <p:blipFill rotWithShape="1">
          <a:blip r:embed="rId5">
            <a:alphaModFix/>
          </a:blip>
          <a:srcRect b="0" l="0" r="0" t="65989"/>
          <a:stretch/>
        </p:blipFill>
        <p:spPr>
          <a:xfrm>
            <a:off x="6647775" y="3422425"/>
            <a:ext cx="1869025" cy="1571627"/>
          </a:xfrm>
          <a:prstGeom prst="rect">
            <a:avLst/>
          </a:prstGeom>
          <a:noFill/>
          <a:ln>
            <a:noFill/>
          </a:ln>
        </p:spPr>
      </p:pic>
      <p:pic>
        <p:nvPicPr>
          <p:cNvPr id="210" name="Google Shape;210;p25"/>
          <p:cNvPicPr preferRelativeResize="0"/>
          <p:nvPr/>
        </p:nvPicPr>
        <p:blipFill rotWithShape="1">
          <a:blip r:embed="rId5">
            <a:alphaModFix/>
          </a:blip>
          <a:srcRect b="36204" l="0" r="0" t="0"/>
          <a:stretch/>
        </p:blipFill>
        <p:spPr>
          <a:xfrm>
            <a:off x="5939800" y="52550"/>
            <a:ext cx="1869025" cy="2948099"/>
          </a:xfrm>
          <a:prstGeom prst="rect">
            <a:avLst/>
          </a:prstGeom>
          <a:noFill/>
          <a:ln>
            <a:noFill/>
          </a:ln>
        </p:spPr>
      </p:pic>
      <p:graphicFrame>
        <p:nvGraphicFramePr>
          <p:cNvPr id="211" name="Google Shape;211;p25"/>
          <p:cNvGraphicFramePr/>
          <p:nvPr/>
        </p:nvGraphicFramePr>
        <p:xfrm>
          <a:off x="136875" y="3462113"/>
          <a:ext cx="3000000" cy="3000000"/>
        </p:xfrm>
        <a:graphic>
          <a:graphicData uri="http://schemas.openxmlformats.org/drawingml/2006/table">
            <a:tbl>
              <a:tblPr>
                <a:noFill/>
                <a:tableStyleId>{8425CB70-83F3-40E3-96E7-EEAD578CE2AB}</a:tableStyleId>
              </a:tblPr>
              <a:tblGrid>
                <a:gridCol w="1981200"/>
                <a:gridCol w="1981200"/>
                <a:gridCol w="1981200"/>
              </a:tblGrid>
              <a:tr h="12700">
                <a:tc>
                  <a:txBody>
                    <a:bodyPr/>
                    <a:lstStyle/>
                    <a:p>
                      <a:pPr indent="0" lvl="0" marL="0" rtl="0" algn="ctr">
                        <a:spcBef>
                          <a:spcPts val="0"/>
                        </a:spcBef>
                        <a:spcAft>
                          <a:spcPts val="0"/>
                        </a:spcAft>
                        <a:buNone/>
                      </a:pPr>
                      <a:r>
                        <a:t/>
                      </a:r>
                      <a:endParaRPr sz="1000"/>
                    </a:p>
                  </a:txBody>
                  <a:tcPr marT="63500" marB="63500" marR="63500" marL="63500">
                    <a:lnL cap="flat" cmpd="sng" w="1905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RC522</a:t>
                      </a:r>
                      <a:endParaRPr b="1"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Adafruit PN532</a:t>
                      </a:r>
                      <a:endParaRPr b="1" sz="1000"/>
                    </a:p>
                  </a:txBody>
                  <a:tcPr marT="63500" marB="63500" marR="63500" marL="63500">
                    <a:lnL cap="flat" cmpd="sng" w="19050">
                      <a:solidFill>
                        <a:srgbClr val="FF0000"/>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r>
              <a:tr h="12700">
                <a:tc>
                  <a:txBody>
                    <a:bodyPr/>
                    <a:lstStyle/>
                    <a:p>
                      <a:pPr indent="0" lvl="0" marL="0" rtl="0" algn="ctr">
                        <a:spcBef>
                          <a:spcPts val="0"/>
                        </a:spcBef>
                        <a:spcAft>
                          <a:spcPts val="0"/>
                        </a:spcAft>
                        <a:buNone/>
                      </a:pPr>
                      <a:r>
                        <a:rPr b="1" lang="en" sz="1000"/>
                        <a:t>Operating Frequency</a:t>
                      </a:r>
                      <a:endParaRPr b="1" sz="1000"/>
                    </a:p>
                  </a:txBody>
                  <a:tcPr marT="63500" marB="63500" marR="63500" marL="63500">
                    <a:lnL cap="flat" cmpd="sng" w="1905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270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13.56MHz</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lang="en" sz="1000"/>
                        <a:t>13.56MHz</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333333"/>
                      </a:solidFill>
                      <a:prstDash val="solid"/>
                      <a:round/>
                      <a:headEnd len="sm" w="sm" type="none"/>
                      <a:tailEnd len="sm" w="sm" type="none"/>
                    </a:lnT>
                  </a:tcPr>
                </a:tc>
              </a:tr>
              <a:tr h="12700">
                <a:tc>
                  <a:txBody>
                    <a:bodyPr/>
                    <a:lstStyle/>
                    <a:p>
                      <a:pPr indent="0" lvl="0" marL="0" rtl="0" algn="ctr">
                        <a:spcBef>
                          <a:spcPts val="0"/>
                        </a:spcBef>
                        <a:spcAft>
                          <a:spcPts val="0"/>
                        </a:spcAft>
                        <a:buNone/>
                      </a:pPr>
                      <a:r>
                        <a:rPr b="1" lang="en" sz="1000"/>
                        <a:t>Communication Protocol</a:t>
                      </a:r>
                      <a:endParaRPr b="1" sz="1000"/>
                    </a:p>
                  </a:txBody>
                  <a:tcPr marT="63500" marB="63500" marR="63500" marL="63500">
                    <a:lnL cap="flat" cmpd="sng" w="1905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270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SPI</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lang="en" sz="1000"/>
                        <a:t>UART, SPI, I2C</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000000"/>
                      </a:solidFill>
                      <a:prstDash val="solid"/>
                      <a:round/>
                      <a:headEnd len="sm" w="sm" type="none"/>
                      <a:tailEnd len="sm" w="sm" type="none"/>
                    </a:lnR>
                  </a:tcPr>
                </a:tc>
              </a:tr>
              <a:tr h="12700">
                <a:tc>
                  <a:txBody>
                    <a:bodyPr/>
                    <a:lstStyle/>
                    <a:p>
                      <a:pPr indent="0" lvl="0" marL="0" rtl="0" algn="ctr">
                        <a:spcBef>
                          <a:spcPts val="0"/>
                        </a:spcBef>
                        <a:spcAft>
                          <a:spcPts val="0"/>
                        </a:spcAft>
                        <a:buNone/>
                      </a:pPr>
                      <a:r>
                        <a:rPr b="1" lang="en" sz="1000"/>
                        <a:t>Dimensions</a:t>
                      </a:r>
                      <a:endParaRPr b="1" sz="1000"/>
                    </a:p>
                  </a:txBody>
                  <a:tcPr marT="63500" marB="63500" marR="63500" marL="63500">
                    <a:lnL cap="flat" cmpd="sng" w="1905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270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1.57’’x2.36’’x0.4’’</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lang="en" sz="1000"/>
                        <a:t>2.1’’x4.7’’x0.425’’</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000000"/>
                      </a:solidFill>
                      <a:prstDash val="solid"/>
                      <a:round/>
                      <a:headEnd len="sm" w="sm" type="none"/>
                      <a:tailEnd len="sm" w="sm" type="none"/>
                    </a:lnR>
                  </a:tcPr>
                </a:tc>
              </a:tr>
              <a:tr h="12700">
                <a:tc>
                  <a:txBody>
                    <a:bodyPr/>
                    <a:lstStyle/>
                    <a:p>
                      <a:pPr indent="0" lvl="0" marL="0" rtl="0" algn="ctr">
                        <a:spcBef>
                          <a:spcPts val="0"/>
                        </a:spcBef>
                        <a:spcAft>
                          <a:spcPts val="0"/>
                        </a:spcAft>
                        <a:buNone/>
                      </a:pPr>
                      <a:r>
                        <a:rPr b="1" lang="en" sz="1000"/>
                        <a:t>Price</a:t>
                      </a:r>
                      <a:endParaRPr b="1" sz="1000"/>
                    </a:p>
                  </a:txBody>
                  <a:tcPr marT="63500" marB="63500" marR="63500" marL="63500">
                    <a:lnL cap="flat" cmpd="sng" w="1905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270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$7.99</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lang="en" sz="1000"/>
                        <a:t>$39.95</a:t>
                      </a:r>
                      <a:endParaRPr sz="1000"/>
                    </a:p>
                  </a:txBody>
                  <a:tcPr marT="63500" marB="63500" marR="63500" marL="63500">
                    <a:lnL cap="flat" cmpd="sng" w="19050">
                      <a:solidFill>
                        <a:srgbClr val="FF0000"/>
                      </a:solidFill>
                      <a:prstDash val="solid"/>
                      <a:round/>
                      <a:headEnd len="sm" w="sm" type="none"/>
                      <a:tailEnd len="sm" w="sm" type="none"/>
                    </a:lnL>
                    <a:lnR cap="flat" cmpd="sng" w="19050">
                      <a:solidFill>
                        <a:srgbClr val="000000"/>
                      </a:solidFill>
                      <a:prstDash val="solid"/>
                      <a:round/>
                      <a:headEnd len="sm" w="sm" type="none"/>
                      <a:tailEnd len="sm" w="sm" type="none"/>
                    </a:lnR>
                    <a:lnB cap="flat" cmpd="sng" w="19050">
                      <a:solidFill>
                        <a:srgbClr val="000000"/>
                      </a:solidFill>
                      <a:prstDash val="solid"/>
                      <a:round/>
                      <a:headEnd len="sm" w="sm" type="none"/>
                      <a:tailEnd len="sm" w="sm" type="none"/>
                    </a:lnB>
                  </a:tcPr>
                </a:tc>
              </a:tr>
            </a:tbl>
          </a:graphicData>
        </a:graphic>
      </p:graphicFrame>
      <p:sp>
        <p:nvSpPr>
          <p:cNvPr id="212" name="Google Shape;212;p25"/>
          <p:cNvSpPr txBox="1"/>
          <p:nvPr/>
        </p:nvSpPr>
        <p:spPr>
          <a:xfrm>
            <a:off x="7927750" y="992300"/>
            <a:ext cx="1357200" cy="89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Denzel </a:t>
            </a:r>
            <a:endParaRPr sz="1532">
              <a:latin typeface="Roboto"/>
              <a:ea typeface="Roboto"/>
              <a:cs typeface="Roboto"/>
              <a:sym typeface="Roboto"/>
            </a:endParaRPr>
          </a:p>
          <a:p>
            <a:pPr indent="0" lvl="0" marL="0" rtl="0" algn="l">
              <a:spcBef>
                <a:spcPts val="0"/>
              </a:spcBef>
              <a:spcAft>
                <a:spcPts val="0"/>
              </a:spcAft>
              <a:buNone/>
            </a:pPr>
            <a:r>
              <a:rPr lang="en" sz="1532">
                <a:latin typeface="Roboto"/>
                <a:ea typeface="Roboto"/>
                <a:cs typeface="Roboto"/>
                <a:sym typeface="Roboto"/>
              </a:rPr>
              <a:t>Stockhausen</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6"/>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Fingerprint Sensor</a:t>
            </a:r>
            <a:endParaRPr/>
          </a:p>
        </p:txBody>
      </p:sp>
      <p:sp>
        <p:nvSpPr>
          <p:cNvPr id="218" name="Google Shape;218;p26"/>
          <p:cNvSpPr txBox="1"/>
          <p:nvPr>
            <p:ph idx="4294967295" type="body"/>
          </p:nvPr>
        </p:nvSpPr>
        <p:spPr>
          <a:xfrm>
            <a:off x="235875" y="1017800"/>
            <a:ext cx="3113400" cy="27735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sz="1600"/>
              <a:t>Adafruit 4750 Ultra-Slim Fingerprint Sensor</a:t>
            </a:r>
            <a:endParaRPr sz="1600"/>
          </a:p>
          <a:p>
            <a:pPr indent="0" lvl="0" marL="0" rtl="0" algn="l">
              <a:lnSpc>
                <a:spcPct val="100000"/>
              </a:lnSpc>
              <a:spcBef>
                <a:spcPts val="1200"/>
              </a:spcBef>
              <a:spcAft>
                <a:spcPts val="0"/>
              </a:spcAft>
              <a:buNone/>
            </a:pPr>
            <a:r>
              <a:rPr lang="en" sz="1600"/>
              <a:t>-6 pin connector</a:t>
            </a:r>
            <a:endParaRPr sz="1600"/>
          </a:p>
          <a:p>
            <a:pPr indent="0" lvl="0" marL="0" rtl="0" algn="l">
              <a:lnSpc>
                <a:spcPct val="100000"/>
              </a:lnSpc>
              <a:spcBef>
                <a:spcPts val="1200"/>
              </a:spcBef>
              <a:spcAft>
                <a:spcPts val="0"/>
              </a:spcAft>
              <a:buNone/>
            </a:pPr>
            <a:r>
              <a:rPr lang="en" sz="1600"/>
              <a:t>-Stores up to 80 fingerprints in onboard memory</a:t>
            </a:r>
            <a:endParaRPr sz="1600"/>
          </a:p>
          <a:p>
            <a:pPr indent="0" lvl="0" marL="0" rtl="0" algn="l">
              <a:lnSpc>
                <a:spcPct val="100000"/>
              </a:lnSpc>
              <a:spcBef>
                <a:spcPts val="1200"/>
              </a:spcBef>
              <a:spcAft>
                <a:spcPts val="0"/>
              </a:spcAft>
              <a:buNone/>
            </a:pPr>
            <a:r>
              <a:rPr lang="en" sz="1600"/>
              <a:t>-Communicates with MCU via UART</a:t>
            </a:r>
            <a:endParaRPr sz="1600"/>
          </a:p>
          <a:p>
            <a:pPr indent="0" lvl="0" marL="0" rtl="0" algn="l">
              <a:lnSpc>
                <a:spcPct val="100000"/>
              </a:lnSpc>
              <a:spcBef>
                <a:spcPts val="1200"/>
              </a:spcBef>
              <a:spcAft>
                <a:spcPts val="1200"/>
              </a:spcAft>
              <a:buNone/>
            </a:pPr>
            <a:r>
              <a:rPr lang="en" sz="1600"/>
              <a:t>-Enroll/scan library provided by Adafruit</a:t>
            </a:r>
            <a:endParaRPr sz="1600"/>
          </a:p>
        </p:txBody>
      </p:sp>
      <p:pic>
        <p:nvPicPr>
          <p:cNvPr id="219" name="Google Shape;219;p26"/>
          <p:cNvPicPr preferRelativeResize="0"/>
          <p:nvPr/>
        </p:nvPicPr>
        <p:blipFill rotWithShape="1">
          <a:blip r:embed="rId3">
            <a:alphaModFix/>
          </a:blip>
          <a:srcRect b="-2480" l="0" r="0" t="2480"/>
          <a:stretch/>
        </p:blipFill>
        <p:spPr>
          <a:xfrm>
            <a:off x="775200" y="3731500"/>
            <a:ext cx="1823675" cy="1368700"/>
          </a:xfrm>
          <a:prstGeom prst="rect">
            <a:avLst/>
          </a:prstGeom>
          <a:noFill/>
          <a:ln>
            <a:noFill/>
          </a:ln>
        </p:spPr>
      </p:pic>
      <p:pic>
        <p:nvPicPr>
          <p:cNvPr id="220" name="Google Shape;220;p26"/>
          <p:cNvPicPr preferRelativeResize="0"/>
          <p:nvPr/>
        </p:nvPicPr>
        <p:blipFill>
          <a:blip r:embed="rId4">
            <a:alphaModFix/>
          </a:blip>
          <a:stretch>
            <a:fillRect/>
          </a:stretch>
        </p:blipFill>
        <p:spPr>
          <a:xfrm>
            <a:off x="8068700" y="0"/>
            <a:ext cx="1075299" cy="1075299"/>
          </a:xfrm>
          <a:prstGeom prst="rect">
            <a:avLst/>
          </a:prstGeom>
          <a:noFill/>
          <a:ln>
            <a:noFill/>
          </a:ln>
        </p:spPr>
      </p:pic>
      <p:graphicFrame>
        <p:nvGraphicFramePr>
          <p:cNvPr id="221" name="Google Shape;221;p26"/>
          <p:cNvGraphicFramePr/>
          <p:nvPr/>
        </p:nvGraphicFramePr>
        <p:xfrm>
          <a:off x="3511296" y="2234725"/>
          <a:ext cx="3000000" cy="3000000"/>
        </p:xfrm>
        <a:graphic>
          <a:graphicData uri="http://schemas.openxmlformats.org/drawingml/2006/table">
            <a:tbl>
              <a:tblPr>
                <a:noFill/>
                <a:tableStyleId>{8425CB70-83F3-40E3-96E7-EEAD578CE2AB}</a:tableStyleId>
              </a:tblPr>
              <a:tblGrid>
                <a:gridCol w="781050"/>
                <a:gridCol w="3124200"/>
                <a:gridCol w="1600200"/>
              </a:tblGrid>
              <a:tr h="12700">
                <a:tc>
                  <a:txBody>
                    <a:bodyPr/>
                    <a:lstStyle/>
                    <a:p>
                      <a:pPr indent="0" lvl="0" marL="0" rtl="0" algn="l">
                        <a:spcBef>
                          <a:spcPts val="0"/>
                        </a:spcBef>
                        <a:spcAft>
                          <a:spcPts val="0"/>
                        </a:spcAft>
                        <a:buNone/>
                      </a:pPr>
                      <a:r>
                        <a:t/>
                      </a:r>
                      <a:endParaRPr sz="1000"/>
                    </a:p>
                  </a:txBody>
                  <a:tcPr marT="63500" marB="63500" marR="63500" marL="63500">
                    <a:lnL cap="flat" cmpd="sng" w="19050">
                      <a:solidFill>
                        <a:srgbClr val="333333"/>
                      </a:solidFill>
                      <a:prstDash val="solid"/>
                      <a:round/>
                      <a:headEnd len="sm" w="sm" type="none"/>
                      <a:tailEnd len="sm" w="sm" type="none"/>
                    </a:lnL>
                    <a:lnR cap="flat" cmpd="sng" w="1270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Fingerprint Reader Sensor Module DY50 FPM10A Optical Fingerprint Module For Arduino Locks Serial Communication Interface Tools</a:t>
                      </a:r>
                      <a:endParaRPr b="1" sz="1000"/>
                    </a:p>
                  </a:txBody>
                  <a:tcPr marT="63500" marB="63500" marR="63500" marL="63500">
                    <a:lnL cap="flat" cmpd="sng" w="1270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Capacitive Fingerprint Scanner/Sensor for Arduino</a:t>
                      </a:r>
                      <a:endParaRPr b="1" sz="10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A4C2F4"/>
                    </a:solidFill>
                  </a:tcPr>
                </a:tc>
              </a:tr>
              <a:tr h="12700">
                <a:tc>
                  <a:txBody>
                    <a:bodyPr/>
                    <a:lstStyle/>
                    <a:p>
                      <a:pPr indent="0" lvl="0" marL="0" rtl="0" algn="l">
                        <a:spcBef>
                          <a:spcPts val="0"/>
                        </a:spcBef>
                        <a:spcAft>
                          <a:spcPts val="0"/>
                        </a:spcAft>
                        <a:buNone/>
                      </a:pPr>
                      <a:r>
                        <a:rPr b="1" lang="en" sz="1000"/>
                        <a:t>Price</a:t>
                      </a:r>
                      <a:endParaRPr b="1" sz="1000"/>
                    </a:p>
                  </a:txBody>
                  <a:tcPr marT="45725" marB="45725" marR="45725" marL="45725">
                    <a:lnL cap="flat" cmpd="sng" w="19050">
                      <a:solidFill>
                        <a:srgbClr val="333333"/>
                      </a:solidFill>
                      <a:prstDash val="solid"/>
                      <a:round/>
                      <a:headEnd len="sm" w="sm" type="none"/>
                      <a:tailEnd len="sm" w="sm" type="none"/>
                    </a:lnL>
                    <a:lnR cap="flat" cmpd="sng" w="12700">
                      <a:solidFill>
                        <a:srgbClr val="333333"/>
                      </a:solidFill>
                      <a:prstDash val="solid"/>
                      <a:round/>
                      <a:headEnd len="sm" w="sm" type="none"/>
                      <a:tailEnd len="sm" w="sm" type="none"/>
                    </a:lnR>
                    <a:lnT cap="flat" cmpd="sng" w="1270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000"/>
                        <a:t>5.36</a:t>
                      </a:r>
                      <a:endParaRPr sz="1000"/>
                    </a:p>
                  </a:txBody>
                  <a:tcPr marT="45725" marB="45725" marR="45725" marL="45725">
                    <a:lnL cap="flat" cmpd="sng" w="1270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2700">
                      <a:solidFill>
                        <a:srgbClr val="333333"/>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 sz="1000"/>
                        <a:t>8.03</a:t>
                      </a:r>
                      <a:endParaRPr sz="1000"/>
                    </a:p>
                  </a:txBody>
                  <a:tcPr marT="45725" marB="45725" marR="45725" marL="457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1000"/>
                        <a:t>Power</a:t>
                      </a:r>
                      <a:endParaRPr b="1" sz="1000"/>
                    </a:p>
                  </a:txBody>
                  <a:tcPr marT="45725" marB="45725" marR="45725" marL="45725">
                    <a:lnL cap="flat" cmpd="sng" w="19050">
                      <a:solidFill>
                        <a:srgbClr val="333333"/>
                      </a:solidFill>
                      <a:prstDash val="solid"/>
                      <a:round/>
                      <a:headEnd len="sm" w="sm" type="none"/>
                      <a:tailEnd len="sm" w="sm" type="none"/>
                    </a:lnL>
                    <a:lnR cap="flat" cmpd="sng" w="12700">
                      <a:solidFill>
                        <a:srgbClr val="333333"/>
                      </a:solidFill>
                      <a:prstDash val="solid"/>
                      <a:round/>
                      <a:headEnd len="sm" w="sm" type="none"/>
                      <a:tailEnd len="sm" w="sm" type="none"/>
                    </a:lnR>
                    <a:lnT cap="flat" cmpd="sng" w="1270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000"/>
                        <a:t>Supply voltage: DC 3.6 ~ 6.0V / 3.3V Supplying</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a:t>Supply Current: Current: &lt;120mA</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a:t>Peak current: &lt;140mA</a:t>
                      </a:r>
                      <a:endParaRPr sz="1000"/>
                    </a:p>
                  </a:txBody>
                  <a:tcPr marT="45725" marB="45725" marR="45725" marL="45725">
                    <a:lnL cap="flat" cmpd="sng" w="1270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 sz="1000"/>
                        <a:t>Operating Voltage: 3.3V</a:t>
                      </a:r>
                      <a:endParaRPr sz="1000"/>
                    </a:p>
                    <a:p>
                      <a:pPr indent="0" lvl="0" marL="0" rtl="0" algn="l">
                        <a:spcBef>
                          <a:spcPts val="0"/>
                        </a:spcBef>
                        <a:spcAft>
                          <a:spcPts val="0"/>
                        </a:spcAft>
                        <a:buNone/>
                      </a:pPr>
                      <a:r>
                        <a:rPr lang="en" sz="1000"/>
                        <a:t>Operating Current: less than 60mA</a:t>
                      </a:r>
                      <a:endParaRPr sz="1000"/>
                    </a:p>
                  </a:txBody>
                  <a:tcPr marT="45725" marB="45725" marR="45725" marL="457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1000"/>
                        <a:t>Size</a:t>
                      </a:r>
                      <a:endParaRPr b="1" sz="1000"/>
                    </a:p>
                  </a:txBody>
                  <a:tcPr marT="45725" marB="45725" marR="45725" marL="45725">
                    <a:lnL cap="flat" cmpd="sng" w="19050">
                      <a:solidFill>
                        <a:srgbClr val="333333"/>
                      </a:solidFill>
                      <a:prstDash val="solid"/>
                      <a:round/>
                      <a:headEnd len="sm" w="sm" type="none"/>
                      <a:tailEnd len="sm" w="sm" type="none"/>
                    </a:lnL>
                    <a:lnR cap="flat" cmpd="sng" w="12700">
                      <a:solidFill>
                        <a:srgbClr val="333333"/>
                      </a:solidFill>
                      <a:prstDash val="solid"/>
                      <a:round/>
                      <a:headEnd len="sm" w="sm" type="none"/>
                      <a:tailEnd len="sm" w="sm" type="none"/>
                    </a:lnR>
                    <a:lnT cap="flat" cmpd="sng" w="1270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000"/>
                        <a:t>56 x 20 x 21.5mm</a:t>
                      </a:r>
                      <a:endParaRPr sz="1000"/>
                    </a:p>
                  </a:txBody>
                  <a:tcPr marT="45725" marB="45725" marR="45725" marL="45725">
                    <a:lnL cap="flat" cmpd="sng" w="1270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 sz="1000"/>
                        <a:t>diameter 21mm/height 5mm</a:t>
                      </a:r>
                      <a:endParaRPr sz="1000"/>
                    </a:p>
                  </a:txBody>
                  <a:tcPr marT="45725" marB="45725" marR="45725" marL="457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1000"/>
                        <a:t>Scan speed</a:t>
                      </a:r>
                      <a:endParaRPr b="1" sz="1000"/>
                    </a:p>
                  </a:txBody>
                  <a:tcPr marT="45725" marB="45725" marR="45725" marL="45725">
                    <a:lnL cap="flat" cmpd="sng" w="19050">
                      <a:solidFill>
                        <a:srgbClr val="333333"/>
                      </a:solidFill>
                      <a:prstDash val="solid"/>
                      <a:round/>
                      <a:headEnd len="sm" w="sm" type="none"/>
                      <a:tailEnd len="sm" w="sm" type="none"/>
                    </a:lnL>
                    <a:lnR cap="flat" cmpd="sng" w="12700">
                      <a:solidFill>
                        <a:srgbClr val="333333"/>
                      </a:solidFill>
                      <a:prstDash val="solid"/>
                      <a:round/>
                      <a:headEnd len="sm" w="sm" type="none"/>
                      <a:tailEnd len="sm" w="sm" type="none"/>
                    </a:lnR>
                    <a:lnT cap="flat" cmpd="sng" w="12700">
                      <a:solidFill>
                        <a:srgbClr val="333333"/>
                      </a:solidFill>
                      <a:prstDash val="solid"/>
                      <a:round/>
                      <a:headEnd len="sm" w="sm" type="none"/>
                      <a:tailEnd len="sm" w="sm" type="none"/>
                    </a:lnT>
                    <a:lnB cap="flat" cmpd="sng" w="12700">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000"/>
                        <a:t>&lt;1.0 seconds</a:t>
                      </a:r>
                      <a:endParaRPr sz="1000"/>
                    </a:p>
                  </a:txBody>
                  <a:tcPr marT="45725" marB="45725" marR="45725" marL="45725">
                    <a:lnL cap="flat" cmpd="sng" w="1270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 sz="1000"/>
                        <a:t>300~400ms</a:t>
                      </a:r>
                      <a:endParaRPr sz="1000"/>
                    </a:p>
                  </a:txBody>
                  <a:tcPr marT="45725" marB="45725" marR="45725" marL="457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12700">
                <a:tc>
                  <a:txBody>
                    <a:bodyPr/>
                    <a:lstStyle/>
                    <a:p>
                      <a:pPr indent="0" lvl="0" marL="0" rtl="0" algn="l">
                        <a:spcBef>
                          <a:spcPts val="0"/>
                        </a:spcBef>
                        <a:spcAft>
                          <a:spcPts val="0"/>
                        </a:spcAft>
                        <a:buNone/>
                      </a:pPr>
                      <a:r>
                        <a:rPr b="1" lang="en" sz="1000"/>
                        <a:t>Type</a:t>
                      </a:r>
                      <a:endParaRPr b="1" sz="1000"/>
                    </a:p>
                  </a:txBody>
                  <a:tcPr marT="45725" marB="45725" marR="45725" marL="45725">
                    <a:lnL cap="flat" cmpd="sng" w="19050">
                      <a:solidFill>
                        <a:srgbClr val="333333"/>
                      </a:solidFill>
                      <a:prstDash val="solid"/>
                      <a:round/>
                      <a:headEnd len="sm" w="sm" type="none"/>
                      <a:tailEnd len="sm" w="sm" type="none"/>
                    </a:lnL>
                    <a:lnR cap="flat" cmpd="sng" w="12700">
                      <a:solidFill>
                        <a:srgbClr val="333333"/>
                      </a:solidFill>
                      <a:prstDash val="solid"/>
                      <a:round/>
                      <a:headEnd len="sm" w="sm" type="none"/>
                      <a:tailEnd len="sm" w="sm" type="none"/>
                    </a:lnR>
                    <a:lnT cap="flat" cmpd="sng" w="12700">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000"/>
                        <a:t>Optical </a:t>
                      </a:r>
                      <a:endParaRPr sz="1000"/>
                    </a:p>
                  </a:txBody>
                  <a:tcPr marT="45725" marB="45725" marR="45725" marL="45725">
                    <a:lnL cap="flat" cmpd="sng" w="12700">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1270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 sz="1000"/>
                        <a:t>Capacitive </a:t>
                      </a:r>
                      <a:endParaRPr sz="1000"/>
                    </a:p>
                  </a:txBody>
                  <a:tcPr marT="45725" marB="45725" marR="45725" marL="457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bl>
          </a:graphicData>
        </a:graphic>
      </p:graphicFrame>
      <p:sp>
        <p:nvSpPr>
          <p:cNvPr id="222" name="Google Shape;222;p26"/>
          <p:cNvSpPr txBox="1"/>
          <p:nvPr/>
        </p:nvSpPr>
        <p:spPr>
          <a:xfrm>
            <a:off x="7927750" y="992300"/>
            <a:ext cx="1357200" cy="89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Denzel </a:t>
            </a:r>
            <a:endParaRPr sz="1532">
              <a:latin typeface="Roboto"/>
              <a:ea typeface="Roboto"/>
              <a:cs typeface="Roboto"/>
              <a:sym typeface="Roboto"/>
            </a:endParaRPr>
          </a:p>
          <a:p>
            <a:pPr indent="0" lvl="0" marL="0" rtl="0" algn="l">
              <a:spcBef>
                <a:spcPts val="0"/>
              </a:spcBef>
              <a:spcAft>
                <a:spcPts val="0"/>
              </a:spcAft>
              <a:buNone/>
            </a:pPr>
            <a:r>
              <a:rPr lang="en" sz="1532">
                <a:latin typeface="Roboto"/>
                <a:ea typeface="Roboto"/>
                <a:cs typeface="Roboto"/>
                <a:sym typeface="Roboto"/>
              </a:rPr>
              <a:t>Stockhausen</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7"/>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Locking Mechanism</a:t>
            </a:r>
            <a:endParaRPr/>
          </a:p>
        </p:txBody>
      </p:sp>
      <p:pic>
        <p:nvPicPr>
          <p:cNvPr id="228" name="Google Shape;228;p27"/>
          <p:cNvPicPr preferRelativeResize="0"/>
          <p:nvPr/>
        </p:nvPicPr>
        <p:blipFill>
          <a:blip r:embed="rId3">
            <a:alphaModFix/>
          </a:blip>
          <a:stretch>
            <a:fillRect/>
          </a:stretch>
        </p:blipFill>
        <p:spPr>
          <a:xfrm>
            <a:off x="9445725" y="1596425"/>
            <a:ext cx="2619375" cy="3276600"/>
          </a:xfrm>
          <a:prstGeom prst="rect">
            <a:avLst/>
          </a:prstGeom>
          <a:noFill/>
          <a:ln>
            <a:noFill/>
          </a:ln>
        </p:spPr>
      </p:pic>
      <p:pic>
        <p:nvPicPr>
          <p:cNvPr id="229" name="Google Shape;229;p27"/>
          <p:cNvPicPr preferRelativeResize="0"/>
          <p:nvPr/>
        </p:nvPicPr>
        <p:blipFill>
          <a:blip r:embed="rId4">
            <a:alphaModFix/>
          </a:blip>
          <a:stretch>
            <a:fillRect/>
          </a:stretch>
        </p:blipFill>
        <p:spPr>
          <a:xfrm>
            <a:off x="8068700" y="0"/>
            <a:ext cx="1075299" cy="1075299"/>
          </a:xfrm>
          <a:prstGeom prst="rect">
            <a:avLst/>
          </a:prstGeom>
          <a:noFill/>
          <a:ln>
            <a:noFill/>
          </a:ln>
        </p:spPr>
      </p:pic>
      <p:sp>
        <p:nvSpPr>
          <p:cNvPr id="230" name="Google Shape;230;p27"/>
          <p:cNvSpPr txBox="1"/>
          <p:nvPr/>
        </p:nvSpPr>
        <p:spPr>
          <a:xfrm>
            <a:off x="7927750" y="992300"/>
            <a:ext cx="1357200" cy="89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Denzel </a:t>
            </a:r>
            <a:endParaRPr sz="1532">
              <a:latin typeface="Roboto"/>
              <a:ea typeface="Roboto"/>
              <a:cs typeface="Roboto"/>
              <a:sym typeface="Roboto"/>
            </a:endParaRPr>
          </a:p>
          <a:p>
            <a:pPr indent="0" lvl="0" marL="0" rtl="0" algn="l">
              <a:spcBef>
                <a:spcPts val="0"/>
              </a:spcBef>
              <a:spcAft>
                <a:spcPts val="0"/>
              </a:spcAft>
              <a:buNone/>
            </a:pPr>
            <a:r>
              <a:rPr lang="en" sz="1532">
                <a:latin typeface="Roboto"/>
                <a:ea typeface="Roboto"/>
                <a:cs typeface="Roboto"/>
                <a:sym typeface="Roboto"/>
              </a:rPr>
              <a:t>Stockhausen</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pic>
        <p:nvPicPr>
          <p:cNvPr id="231" name="Google Shape;231;p27"/>
          <p:cNvPicPr preferRelativeResize="0"/>
          <p:nvPr/>
        </p:nvPicPr>
        <p:blipFill rotWithShape="1">
          <a:blip r:embed="rId5">
            <a:alphaModFix/>
          </a:blip>
          <a:srcRect b="0" l="9818" r="12317" t="0"/>
          <a:stretch/>
        </p:blipFill>
        <p:spPr>
          <a:xfrm>
            <a:off x="5184400" y="1672900"/>
            <a:ext cx="3830274" cy="3276600"/>
          </a:xfrm>
          <a:prstGeom prst="rect">
            <a:avLst/>
          </a:prstGeom>
          <a:noFill/>
          <a:ln>
            <a:noFill/>
          </a:ln>
        </p:spPr>
      </p:pic>
      <p:sp>
        <p:nvSpPr>
          <p:cNvPr id="232" name="Google Shape;232;p27"/>
          <p:cNvSpPr txBox="1"/>
          <p:nvPr>
            <p:ph idx="4294967295" type="body"/>
          </p:nvPr>
        </p:nvSpPr>
        <p:spPr>
          <a:xfrm>
            <a:off x="311700" y="1229875"/>
            <a:ext cx="4921500" cy="3339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-Using positional DMS-MG90 servo motors</a:t>
            </a:r>
            <a:endParaRPr/>
          </a:p>
          <a:p>
            <a:pPr indent="0" lvl="0" marL="0" rtl="0" algn="l">
              <a:spcBef>
                <a:spcPts val="1200"/>
              </a:spcBef>
              <a:spcAft>
                <a:spcPts val="0"/>
              </a:spcAft>
              <a:buNone/>
            </a:pPr>
            <a:r>
              <a:rPr lang="en"/>
              <a:t>-Each motor connected to a sliding bolt</a:t>
            </a:r>
            <a:endParaRPr/>
          </a:p>
          <a:p>
            <a:pPr indent="0" lvl="0" marL="0" rtl="0" algn="l">
              <a:spcBef>
                <a:spcPts val="1200"/>
              </a:spcBef>
              <a:spcAft>
                <a:spcPts val="0"/>
              </a:spcAft>
              <a:buNone/>
            </a:pPr>
            <a:r>
              <a:rPr lang="en"/>
              <a:t>-Bolt and motor both attached to inside of door</a:t>
            </a:r>
            <a:endParaRPr/>
          </a:p>
          <a:p>
            <a:pPr indent="0" lvl="0" marL="457200" rtl="0" algn="l">
              <a:spcBef>
                <a:spcPts val="1200"/>
              </a:spcBef>
              <a:spcAft>
                <a:spcPts val="0"/>
              </a:spcAft>
              <a:buNone/>
            </a:pPr>
            <a:r>
              <a:rPr lang="en"/>
              <a:t>-Prevents force on doors from impacting motors</a:t>
            </a:r>
            <a:endParaRPr/>
          </a:p>
          <a:p>
            <a:pPr indent="0" lvl="0" marL="457200" rtl="0" algn="l">
              <a:spcBef>
                <a:spcPts val="1200"/>
              </a:spcBef>
              <a:spcAft>
                <a:spcPts val="0"/>
              </a:spcAft>
              <a:buNone/>
            </a:pPr>
            <a:r>
              <a:rPr lang="en"/>
              <a:t>-Saves space by sliding bolt into locker frame</a:t>
            </a:r>
            <a:endParaRPr/>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8"/>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Power System</a:t>
            </a:r>
            <a:endParaRPr/>
          </a:p>
        </p:txBody>
      </p:sp>
      <p:pic>
        <p:nvPicPr>
          <p:cNvPr id="238" name="Google Shape;238;p28"/>
          <p:cNvPicPr preferRelativeResize="0"/>
          <p:nvPr/>
        </p:nvPicPr>
        <p:blipFill>
          <a:blip r:embed="rId3">
            <a:alphaModFix/>
          </a:blip>
          <a:stretch>
            <a:fillRect/>
          </a:stretch>
        </p:blipFill>
        <p:spPr>
          <a:xfrm>
            <a:off x="3565526" y="375050"/>
            <a:ext cx="4204775" cy="4393400"/>
          </a:xfrm>
          <a:prstGeom prst="rect">
            <a:avLst/>
          </a:prstGeom>
          <a:noFill/>
          <a:ln>
            <a:noFill/>
          </a:ln>
        </p:spPr>
      </p:pic>
      <p:sp>
        <p:nvSpPr>
          <p:cNvPr id="239" name="Google Shape;239;p28"/>
          <p:cNvSpPr txBox="1"/>
          <p:nvPr/>
        </p:nvSpPr>
        <p:spPr>
          <a:xfrm>
            <a:off x="493400" y="1066125"/>
            <a:ext cx="2975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Four sections:</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arenR"/>
            </a:pPr>
            <a:r>
              <a:rPr lang="en">
                <a:latin typeface="Roboto"/>
                <a:ea typeface="Roboto"/>
                <a:cs typeface="Roboto"/>
                <a:sym typeface="Roboto"/>
              </a:rPr>
              <a:t>Power supply</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arenR"/>
            </a:pPr>
            <a:r>
              <a:rPr lang="en">
                <a:latin typeface="Roboto"/>
                <a:ea typeface="Roboto"/>
                <a:cs typeface="Roboto"/>
                <a:sym typeface="Roboto"/>
              </a:rPr>
              <a:t>Voltage regulators</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arenR"/>
            </a:pPr>
            <a:r>
              <a:rPr lang="en">
                <a:latin typeface="Roboto"/>
                <a:ea typeface="Roboto"/>
                <a:cs typeface="Roboto"/>
                <a:sym typeface="Roboto"/>
              </a:rPr>
              <a:t>Backup power </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arenR"/>
            </a:pPr>
            <a:r>
              <a:rPr lang="en">
                <a:latin typeface="Roboto"/>
                <a:ea typeface="Roboto"/>
                <a:cs typeface="Roboto"/>
                <a:sym typeface="Roboto"/>
              </a:rPr>
              <a:t>USB charging</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240" name="Google Shape;240;p28"/>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241" name="Google Shape;241;p28"/>
          <p:cNvPicPr preferRelativeResize="0"/>
          <p:nvPr/>
        </p:nvPicPr>
        <p:blipFill>
          <a:blip r:embed="rId4">
            <a:alphaModFix/>
          </a:blip>
          <a:stretch>
            <a:fillRect/>
          </a:stretch>
        </p:blipFill>
        <p:spPr>
          <a:xfrm>
            <a:off x="8068700" y="0"/>
            <a:ext cx="1075301" cy="1075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9"/>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 to DC Converter</a:t>
            </a:r>
            <a:endParaRPr/>
          </a:p>
        </p:txBody>
      </p:sp>
      <p:sp>
        <p:nvSpPr>
          <p:cNvPr id="247" name="Google Shape;247;p29"/>
          <p:cNvSpPr txBox="1"/>
          <p:nvPr/>
        </p:nvSpPr>
        <p:spPr>
          <a:xfrm>
            <a:off x="455100" y="1017800"/>
            <a:ext cx="2945100" cy="3417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The main power </a:t>
            </a:r>
            <a:endParaRPr>
              <a:latin typeface="Roboto"/>
              <a:ea typeface="Roboto"/>
              <a:cs typeface="Roboto"/>
              <a:sym typeface="Roboto"/>
            </a:endParaRPr>
          </a:p>
          <a:p>
            <a:pPr indent="0" lvl="0" marL="457200" rtl="0" algn="l">
              <a:spcBef>
                <a:spcPts val="0"/>
              </a:spcBef>
              <a:spcAft>
                <a:spcPts val="0"/>
              </a:spcAft>
              <a:buNone/>
            </a:pPr>
            <a:r>
              <a:rPr lang="en">
                <a:latin typeface="Roboto"/>
                <a:ea typeface="Roboto"/>
                <a:cs typeface="Roboto"/>
                <a:sym typeface="Roboto"/>
              </a:rPr>
              <a:t>source of the locker</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We chose </a:t>
            </a:r>
            <a:r>
              <a:rPr lang="en">
                <a:solidFill>
                  <a:srgbClr val="FF0000"/>
                </a:solidFill>
                <a:latin typeface="Roboto"/>
                <a:ea typeface="Roboto"/>
                <a:cs typeface="Roboto"/>
                <a:sym typeface="Roboto"/>
              </a:rPr>
              <a:t>inShareplus</a:t>
            </a:r>
            <a:r>
              <a:rPr lang="en">
                <a:latin typeface="Roboto"/>
                <a:ea typeface="Roboto"/>
                <a:cs typeface="Roboto"/>
                <a:sym typeface="Roboto"/>
              </a:rPr>
              <a:t> as we already own it.</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Can provide up to </a:t>
            </a:r>
            <a:endParaRPr>
              <a:latin typeface="Roboto"/>
              <a:ea typeface="Roboto"/>
              <a:cs typeface="Roboto"/>
              <a:sym typeface="Roboto"/>
            </a:endParaRPr>
          </a:p>
          <a:p>
            <a:pPr indent="0" lvl="0" marL="457200" rtl="0" algn="l">
              <a:spcBef>
                <a:spcPts val="0"/>
              </a:spcBef>
              <a:spcAft>
                <a:spcPts val="0"/>
              </a:spcAft>
              <a:buNone/>
            </a:pPr>
            <a:r>
              <a:rPr lang="en">
                <a:latin typeface="Roboto"/>
                <a:ea typeface="Roboto"/>
                <a:cs typeface="Roboto"/>
                <a:sym typeface="Roboto"/>
              </a:rPr>
              <a:t>150 Watts, and outputs 24V</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Uses switching </a:t>
            </a:r>
            <a:endParaRPr>
              <a:latin typeface="Roboto"/>
              <a:ea typeface="Roboto"/>
              <a:cs typeface="Roboto"/>
              <a:sym typeface="Roboto"/>
            </a:endParaRPr>
          </a:p>
          <a:p>
            <a:pPr indent="0" lvl="0" marL="457200" rtl="0" algn="l">
              <a:spcBef>
                <a:spcPts val="0"/>
              </a:spcBef>
              <a:spcAft>
                <a:spcPts val="0"/>
              </a:spcAft>
              <a:buNone/>
            </a:pPr>
            <a:r>
              <a:rPr lang="en">
                <a:latin typeface="Roboto"/>
                <a:ea typeface="Roboto"/>
                <a:cs typeface="Roboto"/>
                <a:sym typeface="Roboto"/>
              </a:rPr>
              <a:t>technology to </a:t>
            </a:r>
            <a:endParaRPr>
              <a:latin typeface="Roboto"/>
              <a:ea typeface="Roboto"/>
              <a:cs typeface="Roboto"/>
              <a:sym typeface="Roboto"/>
            </a:endParaRPr>
          </a:p>
          <a:p>
            <a:pPr indent="0" lvl="0" marL="457200" rtl="0" algn="l">
              <a:spcBef>
                <a:spcPts val="0"/>
              </a:spcBef>
              <a:spcAft>
                <a:spcPts val="0"/>
              </a:spcAft>
              <a:buNone/>
            </a:pPr>
            <a:r>
              <a:rPr lang="en">
                <a:latin typeface="Roboto"/>
                <a:ea typeface="Roboto"/>
                <a:cs typeface="Roboto"/>
                <a:sym typeface="Roboto"/>
              </a:rPr>
              <a:t>maximize the converting </a:t>
            </a:r>
            <a:endParaRPr>
              <a:latin typeface="Roboto"/>
              <a:ea typeface="Roboto"/>
              <a:cs typeface="Roboto"/>
              <a:sym typeface="Roboto"/>
            </a:endParaRPr>
          </a:p>
          <a:p>
            <a:pPr indent="0" lvl="0" marL="457200" rtl="0" algn="l">
              <a:spcBef>
                <a:spcPts val="0"/>
              </a:spcBef>
              <a:spcAft>
                <a:spcPts val="0"/>
              </a:spcAft>
              <a:buNone/>
            </a:pPr>
            <a:r>
              <a:rPr lang="en">
                <a:latin typeface="Roboto"/>
                <a:ea typeface="Roboto"/>
                <a:cs typeface="Roboto"/>
                <a:sym typeface="Roboto"/>
              </a:rPr>
              <a:t>efficiency</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graphicFrame>
        <p:nvGraphicFramePr>
          <p:cNvPr id="248" name="Google Shape;248;p29"/>
          <p:cNvGraphicFramePr/>
          <p:nvPr/>
        </p:nvGraphicFramePr>
        <p:xfrm>
          <a:off x="3876325" y="1584780"/>
          <a:ext cx="3000000" cy="3000000"/>
        </p:xfrm>
        <a:graphic>
          <a:graphicData uri="http://schemas.openxmlformats.org/drawingml/2006/table">
            <a:tbl>
              <a:tblPr>
                <a:noFill/>
                <a:tableStyleId>{FFE8834D-6331-4A70-92AB-466DFEF7A79D}</a:tableStyleId>
              </a:tblPr>
              <a:tblGrid>
                <a:gridCol w="1243300"/>
                <a:gridCol w="1101700"/>
                <a:gridCol w="1188650"/>
                <a:gridCol w="1145975"/>
              </a:tblGrid>
              <a:tr h="1018050">
                <a:tc>
                  <a:txBody>
                    <a:bodyPr/>
                    <a:lstStyle/>
                    <a:p>
                      <a:pPr indent="0" lvl="0" marL="0" rtl="0" algn="l">
                        <a:spcBef>
                          <a:spcPts val="0"/>
                        </a:spcBef>
                        <a:spcAft>
                          <a:spcPts val="0"/>
                        </a:spcAft>
                        <a:buNone/>
                      </a:pPr>
                      <a:r>
                        <a:rPr b="1" lang="en" sz="1300"/>
                        <a:t>Power supply</a:t>
                      </a:r>
                      <a:endParaRPr b="1" sz="1300"/>
                    </a:p>
                  </a:txBody>
                  <a:tcPr marT="91425" marB="91425" marR="91425" marL="91425">
                    <a:lnL cap="flat" cmpd="sng" w="19050">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300"/>
                        <a:t>ALITOVE</a:t>
                      </a:r>
                      <a:endParaRPr b="1" sz="1300"/>
                    </a:p>
                    <a:p>
                      <a:pPr indent="0" lvl="0" marL="0" rtl="0" algn="ctr">
                        <a:spcBef>
                          <a:spcPts val="0"/>
                        </a:spcBef>
                        <a:spcAft>
                          <a:spcPts val="0"/>
                        </a:spcAft>
                        <a:buNone/>
                      </a:pPr>
                      <a:r>
                        <a:t/>
                      </a:r>
                      <a:endParaRPr b="1" sz="1300"/>
                    </a:p>
                  </a:txBody>
                  <a:tcPr marT="91425" marB="91425" marR="91425" marL="91425">
                    <a:lnL cap="flat" cmpd="sng" w="9525">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300"/>
                        <a:t>SHNITPWR</a:t>
                      </a:r>
                      <a:endParaRPr b="1" sz="1300"/>
                    </a:p>
                    <a:p>
                      <a:pPr indent="0" lvl="0" marL="0" rtl="0" algn="ctr">
                        <a:spcBef>
                          <a:spcPts val="0"/>
                        </a:spcBef>
                        <a:spcAft>
                          <a:spcPts val="0"/>
                        </a:spcAft>
                        <a:buNone/>
                      </a:pPr>
                      <a:r>
                        <a:t/>
                      </a:r>
                      <a:endParaRPr b="1" sz="1300"/>
                    </a:p>
                  </a:txBody>
                  <a:tcPr marT="91425" marB="91425" marR="91425" marL="91425">
                    <a:lnL cap="flat" cmpd="sng" w="9525">
                      <a:solidFill>
                        <a:srgbClr val="333333"/>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300"/>
                        <a:t>inShareplus</a:t>
                      </a:r>
                      <a:endParaRPr b="1" sz="1300"/>
                    </a:p>
                    <a:p>
                      <a:pPr indent="0" lvl="0" marL="0" rtl="0" algn="ctr">
                        <a:spcBef>
                          <a:spcPts val="0"/>
                        </a:spcBef>
                        <a:spcAft>
                          <a:spcPts val="0"/>
                        </a:spcAft>
                        <a:buNone/>
                      </a:pPr>
                      <a:r>
                        <a:t/>
                      </a:r>
                      <a:endParaRPr b="1" sz="1300"/>
                    </a:p>
                  </a:txBody>
                  <a:tcPr marT="91425" marB="91425" marR="91425" marL="91425">
                    <a:lnL cap="flat" cmpd="sng" w="19050">
                      <a:solidFill>
                        <a:srgbClr val="333333"/>
                      </a:solidFill>
                      <a:prstDash val="solid"/>
                      <a:round/>
                      <a:headEnd len="sm" w="sm" type="none"/>
                      <a:tailEnd len="sm" w="sm" type="none"/>
                    </a:lnL>
                    <a:lnR cap="flat" cmpd="sng" w="19050">
                      <a:solidFill>
                        <a:srgbClr val="333333"/>
                      </a:solidFill>
                      <a:prstDash val="solid"/>
                      <a:round/>
                      <a:headEnd len="sm" w="sm" type="none"/>
                      <a:tailEnd len="sm" w="sm" type="none"/>
                    </a:lnR>
                    <a:lnT cap="flat" cmpd="sng" w="19050">
                      <a:solidFill>
                        <a:srgbClr val="333333"/>
                      </a:solidFill>
                      <a:prstDash val="solid"/>
                      <a:round/>
                      <a:headEnd len="sm" w="sm" type="none"/>
                      <a:tailEnd len="sm" w="sm" type="none"/>
                    </a:lnT>
                    <a:lnB cap="flat" cmpd="sng" w="19050">
                      <a:solidFill>
                        <a:srgbClr val="FF0000"/>
                      </a:solidFill>
                      <a:prstDash val="solid"/>
                      <a:round/>
                      <a:headEnd len="sm" w="sm" type="none"/>
                      <a:tailEnd len="sm" w="sm" type="none"/>
                    </a:lnB>
                    <a:solidFill>
                      <a:srgbClr val="A4C2F4"/>
                    </a:solidFill>
                  </a:tcPr>
                </a:tc>
              </a:tr>
              <a:tr h="650150">
                <a:tc>
                  <a:txBody>
                    <a:bodyPr/>
                    <a:lstStyle/>
                    <a:p>
                      <a:pPr indent="0" lvl="0" marL="0" rtl="0" algn="l">
                        <a:spcBef>
                          <a:spcPts val="0"/>
                        </a:spcBef>
                        <a:spcAft>
                          <a:spcPts val="0"/>
                        </a:spcAft>
                        <a:buNone/>
                      </a:pPr>
                      <a:r>
                        <a:rPr b="1" lang="en" sz="1300"/>
                        <a:t>Maximum load (watts)</a:t>
                      </a:r>
                      <a:endParaRPr b="1" sz="1300"/>
                    </a:p>
                  </a:txBody>
                  <a:tcPr marT="91425" marB="91425" marR="91425" marL="91425">
                    <a:lnL cap="flat" cmpd="sng" w="19050">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300"/>
                        <a:t>96 watts</a:t>
                      </a:r>
                      <a:endParaRPr sz="1300"/>
                    </a:p>
                  </a:txBody>
                  <a:tcPr marT="91425" marB="91425" marR="91425" marL="91425">
                    <a:lnL cap="flat" cmpd="sng" w="9525">
                      <a:solidFill>
                        <a:srgbClr val="33333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sz="1300"/>
                        <a:t>120 watts</a:t>
                      </a:r>
                      <a:endParaRPr sz="1300"/>
                    </a:p>
                  </a:txBody>
                  <a:tcPr marT="91425" marB="91425" marR="91425" marL="91425">
                    <a:lnL cap="flat" cmpd="sng" w="9525">
                      <a:solidFill>
                        <a:srgbClr val="CCCCCC"/>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sz="1300"/>
                        <a:t>150 watts</a:t>
                      </a:r>
                      <a:endParaRPr sz="1300"/>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694600">
                <a:tc>
                  <a:txBody>
                    <a:bodyPr/>
                    <a:lstStyle/>
                    <a:p>
                      <a:pPr indent="0" lvl="0" marL="0" rtl="0" algn="l">
                        <a:spcBef>
                          <a:spcPts val="0"/>
                        </a:spcBef>
                        <a:spcAft>
                          <a:spcPts val="0"/>
                        </a:spcAft>
                        <a:buNone/>
                      </a:pPr>
                      <a:r>
                        <a:rPr b="1" lang="en" sz="1300"/>
                        <a:t>Regulating </a:t>
                      </a:r>
                      <a:r>
                        <a:rPr b="1" lang="en" sz="1300"/>
                        <a:t> technology</a:t>
                      </a:r>
                      <a:endParaRPr b="1" sz="1300"/>
                    </a:p>
                  </a:txBody>
                  <a:tcPr marT="91425" marB="91425" marR="91425" marL="91425">
                    <a:lnL cap="flat" cmpd="sng" w="19050">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300"/>
                        <a:t>switching</a:t>
                      </a:r>
                      <a:endParaRPr sz="1300"/>
                    </a:p>
                  </a:txBody>
                  <a:tcPr marT="91425" marB="91425" marR="91425" marL="91425">
                    <a:lnL cap="flat" cmpd="sng" w="9525">
                      <a:solidFill>
                        <a:srgbClr val="33333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sz="1300"/>
                        <a:t>switching</a:t>
                      </a:r>
                      <a:endParaRPr sz="1300"/>
                    </a:p>
                  </a:txBody>
                  <a:tcPr marT="91425" marB="91425" marR="91425" marL="91425">
                    <a:lnL cap="flat" cmpd="sng" w="9525">
                      <a:solidFill>
                        <a:srgbClr val="CCCCCC"/>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sz="1300"/>
                        <a:t>switching</a:t>
                      </a:r>
                      <a:endParaRPr sz="1300"/>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1095000">
                <a:tc>
                  <a:txBody>
                    <a:bodyPr/>
                    <a:lstStyle/>
                    <a:p>
                      <a:pPr indent="0" lvl="0" marL="0" rtl="0" algn="l">
                        <a:spcBef>
                          <a:spcPts val="0"/>
                        </a:spcBef>
                        <a:spcAft>
                          <a:spcPts val="0"/>
                        </a:spcAft>
                        <a:buNone/>
                      </a:pPr>
                      <a:r>
                        <a:rPr b="1" lang="en" sz="1300"/>
                        <a:t>Universal </a:t>
                      </a:r>
                      <a:r>
                        <a:rPr b="1" lang="en" sz="1300"/>
                        <a:t>compatibility</a:t>
                      </a:r>
                      <a:endParaRPr b="1" sz="1300"/>
                    </a:p>
                  </a:txBody>
                  <a:tcPr marT="91425" marB="91425" marR="91425" marL="91425">
                    <a:lnL cap="flat" cmpd="sng" w="19050">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19050">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300"/>
                        <a:t>(100-240) volts</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Yes</a:t>
                      </a:r>
                      <a:endParaRPr sz="1300"/>
                    </a:p>
                  </a:txBody>
                  <a:tcPr marT="91425" marB="91425" marR="91425" marL="91425">
                    <a:lnL cap="flat" cmpd="sng" w="9525">
                      <a:solidFill>
                        <a:srgbClr val="333333"/>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sz="1300"/>
                        <a:t>(100-240) volts</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Yes</a:t>
                      </a:r>
                      <a:endParaRPr sz="1300"/>
                    </a:p>
                  </a:txBody>
                  <a:tcPr marT="91425" marB="91425" marR="91425" marL="91425">
                    <a:lnL cap="flat" cmpd="sng" w="9525">
                      <a:solidFill>
                        <a:srgbClr val="CCCCCC"/>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sz="1300"/>
                        <a:t>(100-240) volts</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Yes</a:t>
                      </a:r>
                      <a:endParaRPr sz="1300"/>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bl>
          </a:graphicData>
        </a:graphic>
      </p:graphicFrame>
      <p:pic>
        <p:nvPicPr>
          <p:cNvPr id="249" name="Google Shape;249;p29"/>
          <p:cNvPicPr preferRelativeResize="0"/>
          <p:nvPr/>
        </p:nvPicPr>
        <p:blipFill>
          <a:blip r:embed="rId3">
            <a:alphaModFix/>
          </a:blip>
          <a:stretch>
            <a:fillRect/>
          </a:stretch>
        </p:blipFill>
        <p:spPr>
          <a:xfrm>
            <a:off x="5249331" y="1875475"/>
            <a:ext cx="717746" cy="696275"/>
          </a:xfrm>
          <a:prstGeom prst="rect">
            <a:avLst/>
          </a:prstGeom>
          <a:noFill/>
          <a:ln>
            <a:noFill/>
          </a:ln>
        </p:spPr>
      </p:pic>
      <p:pic>
        <p:nvPicPr>
          <p:cNvPr id="250" name="Google Shape;250;p29"/>
          <p:cNvPicPr preferRelativeResize="0"/>
          <p:nvPr/>
        </p:nvPicPr>
        <p:blipFill>
          <a:blip r:embed="rId4">
            <a:alphaModFix/>
          </a:blip>
          <a:stretch>
            <a:fillRect/>
          </a:stretch>
        </p:blipFill>
        <p:spPr>
          <a:xfrm>
            <a:off x="6359375" y="1875487"/>
            <a:ext cx="916225" cy="696275"/>
          </a:xfrm>
          <a:prstGeom prst="rect">
            <a:avLst/>
          </a:prstGeom>
          <a:noFill/>
          <a:ln>
            <a:noFill/>
          </a:ln>
        </p:spPr>
      </p:pic>
      <p:sp>
        <p:nvSpPr>
          <p:cNvPr id="251" name="Google Shape;251;p29"/>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252" name="Google Shape;252;p29"/>
          <p:cNvPicPr preferRelativeResize="0"/>
          <p:nvPr/>
        </p:nvPicPr>
        <p:blipFill>
          <a:blip r:embed="rId5">
            <a:alphaModFix/>
          </a:blip>
          <a:stretch>
            <a:fillRect/>
          </a:stretch>
        </p:blipFill>
        <p:spPr>
          <a:xfrm>
            <a:off x="8068700" y="0"/>
            <a:ext cx="1075301" cy="1075301"/>
          </a:xfrm>
          <a:prstGeom prst="rect">
            <a:avLst/>
          </a:prstGeom>
          <a:noFill/>
          <a:ln>
            <a:noFill/>
          </a:ln>
        </p:spPr>
      </p:pic>
      <p:pic>
        <p:nvPicPr>
          <p:cNvPr id="253" name="Google Shape;253;p29"/>
          <p:cNvPicPr preferRelativeResize="0"/>
          <p:nvPr/>
        </p:nvPicPr>
        <p:blipFill>
          <a:blip r:embed="rId6">
            <a:alphaModFix/>
          </a:blip>
          <a:stretch>
            <a:fillRect/>
          </a:stretch>
        </p:blipFill>
        <p:spPr>
          <a:xfrm>
            <a:off x="7527000" y="1940238"/>
            <a:ext cx="916226" cy="63151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7" name="Shape 257"/>
        <p:cNvGrpSpPr/>
        <p:nvPr/>
      </p:nvGrpSpPr>
      <p:grpSpPr>
        <a:xfrm>
          <a:off x="0" y="0"/>
          <a:ext cx="0" cy="0"/>
          <a:chOff x="0" y="0"/>
          <a:chExt cx="0" cy="0"/>
        </a:xfrm>
      </p:grpSpPr>
      <p:sp>
        <p:nvSpPr>
          <p:cNvPr id="258" name="Google Shape;258;p30"/>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DC to DC Regulators - (13V Output)</a:t>
            </a:r>
            <a:endParaRPr/>
          </a:p>
        </p:txBody>
      </p:sp>
      <p:sp>
        <p:nvSpPr>
          <p:cNvPr id="259" name="Google Shape;259;p30"/>
          <p:cNvSpPr txBox="1"/>
          <p:nvPr/>
        </p:nvSpPr>
        <p:spPr>
          <a:xfrm>
            <a:off x="432100" y="1094675"/>
            <a:ext cx="5307300" cy="2786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Roboto"/>
              <a:buChar char="-"/>
            </a:pPr>
            <a:r>
              <a:rPr lang="en" sz="1600">
                <a:latin typeface="Roboto"/>
                <a:ea typeface="Roboto"/>
                <a:cs typeface="Roboto"/>
                <a:sym typeface="Roboto"/>
              </a:rPr>
              <a:t>Receives Power from AC to DC converter (24V)</a:t>
            </a:r>
            <a:endParaRPr sz="1600">
              <a:latin typeface="Roboto"/>
              <a:ea typeface="Roboto"/>
              <a:cs typeface="Roboto"/>
              <a:sym typeface="Roboto"/>
            </a:endParaRPr>
          </a:p>
          <a:p>
            <a:pPr indent="0" lvl="0" marL="457200" rtl="0" algn="l">
              <a:spcBef>
                <a:spcPts val="0"/>
              </a:spcBef>
              <a:spcAft>
                <a:spcPts val="0"/>
              </a:spcAft>
              <a:buNone/>
            </a:pPr>
            <a:r>
              <a:t/>
            </a:r>
            <a:endParaRPr sz="1600">
              <a:latin typeface="Roboto"/>
              <a:ea typeface="Roboto"/>
              <a:cs typeface="Roboto"/>
              <a:sym typeface="Roboto"/>
            </a:endParaRPr>
          </a:p>
          <a:p>
            <a:pPr indent="-330200" lvl="0" marL="457200" rtl="0" algn="l">
              <a:spcBef>
                <a:spcPts val="0"/>
              </a:spcBef>
              <a:spcAft>
                <a:spcPts val="0"/>
              </a:spcAft>
              <a:buSzPts val="1600"/>
              <a:buFont typeface="Roboto"/>
              <a:buChar char="-"/>
            </a:pPr>
            <a:r>
              <a:rPr lang="en" sz="1600">
                <a:latin typeface="Roboto"/>
                <a:ea typeface="Roboto"/>
                <a:cs typeface="Roboto"/>
                <a:sym typeface="Roboto"/>
              </a:rPr>
              <a:t>The voltage regulator circuit is using the switching IC </a:t>
            </a:r>
            <a:r>
              <a:rPr lang="en" sz="1600">
                <a:latin typeface="Roboto"/>
                <a:ea typeface="Roboto"/>
                <a:cs typeface="Roboto"/>
                <a:sym typeface="Roboto"/>
              </a:rPr>
              <a:t>(TPS5420-Q1) from TI for best</a:t>
            </a:r>
            <a:r>
              <a:rPr lang="en" sz="1600">
                <a:latin typeface="Roboto"/>
                <a:ea typeface="Roboto"/>
                <a:cs typeface="Roboto"/>
                <a:sym typeface="Roboto"/>
              </a:rPr>
              <a:t> </a:t>
            </a:r>
            <a:r>
              <a:rPr lang="en" sz="1600">
                <a:latin typeface="Roboto"/>
                <a:ea typeface="Roboto"/>
                <a:cs typeface="Roboto"/>
                <a:sym typeface="Roboto"/>
              </a:rPr>
              <a:t>efficiency</a:t>
            </a:r>
            <a:endParaRPr sz="1600">
              <a:latin typeface="Roboto"/>
              <a:ea typeface="Roboto"/>
              <a:cs typeface="Roboto"/>
              <a:sym typeface="Roboto"/>
            </a:endParaRPr>
          </a:p>
          <a:p>
            <a:pPr indent="0" lvl="0" marL="457200" rtl="0" algn="l">
              <a:spcBef>
                <a:spcPts val="0"/>
              </a:spcBef>
              <a:spcAft>
                <a:spcPts val="0"/>
              </a:spcAft>
              <a:buNone/>
            </a:pPr>
            <a:r>
              <a:t/>
            </a:r>
            <a:endParaRPr sz="1600">
              <a:latin typeface="Roboto"/>
              <a:ea typeface="Roboto"/>
              <a:cs typeface="Roboto"/>
              <a:sym typeface="Roboto"/>
            </a:endParaRPr>
          </a:p>
          <a:p>
            <a:pPr indent="-330200" lvl="0" marL="457200" rtl="0" algn="l">
              <a:spcBef>
                <a:spcPts val="0"/>
              </a:spcBef>
              <a:spcAft>
                <a:spcPts val="0"/>
              </a:spcAft>
              <a:buSzPts val="1600"/>
              <a:buFont typeface="Roboto"/>
              <a:buChar char="-"/>
            </a:pPr>
            <a:r>
              <a:rPr lang="en" sz="1600">
                <a:latin typeface="Roboto"/>
                <a:ea typeface="Roboto"/>
                <a:cs typeface="Roboto"/>
                <a:sym typeface="Roboto"/>
              </a:rPr>
              <a:t>Delivering</a:t>
            </a:r>
            <a:r>
              <a:rPr lang="en" sz="1600">
                <a:latin typeface="Roboto"/>
                <a:ea typeface="Roboto"/>
                <a:cs typeface="Roboto"/>
                <a:sym typeface="Roboto"/>
              </a:rPr>
              <a:t> Power to:</a:t>
            </a:r>
            <a:endParaRPr sz="1600">
              <a:latin typeface="Roboto"/>
              <a:ea typeface="Roboto"/>
              <a:cs typeface="Roboto"/>
              <a:sym typeface="Roboto"/>
            </a:endParaRPr>
          </a:p>
          <a:p>
            <a:pPr indent="0" lvl="0" marL="457200" rtl="0" algn="l">
              <a:spcBef>
                <a:spcPts val="1000"/>
              </a:spcBef>
              <a:spcAft>
                <a:spcPts val="0"/>
              </a:spcAft>
              <a:buNone/>
            </a:pPr>
            <a:r>
              <a:rPr lang="en" sz="1600">
                <a:latin typeface="Roboto"/>
                <a:ea typeface="Roboto"/>
                <a:cs typeface="Roboto"/>
                <a:sym typeface="Roboto"/>
              </a:rPr>
              <a:t>  5V output regulator</a:t>
            </a:r>
            <a:endParaRPr sz="1600">
              <a:latin typeface="Roboto"/>
              <a:ea typeface="Roboto"/>
              <a:cs typeface="Roboto"/>
              <a:sym typeface="Roboto"/>
            </a:endParaRPr>
          </a:p>
          <a:p>
            <a:pPr indent="457200" lvl="0" marL="0" rtl="0" algn="l">
              <a:spcBef>
                <a:spcPts val="1000"/>
              </a:spcBef>
              <a:spcAft>
                <a:spcPts val="0"/>
              </a:spcAft>
              <a:buNone/>
            </a:pPr>
            <a:r>
              <a:rPr lang="en" sz="1600">
                <a:latin typeface="Roboto"/>
                <a:ea typeface="Roboto"/>
                <a:cs typeface="Roboto"/>
                <a:sym typeface="Roboto"/>
              </a:rPr>
              <a:t>  3.3V regulator</a:t>
            </a:r>
            <a:endParaRPr sz="1600">
              <a:latin typeface="Roboto"/>
              <a:ea typeface="Roboto"/>
              <a:cs typeface="Roboto"/>
              <a:sym typeface="Roboto"/>
            </a:endParaRPr>
          </a:p>
          <a:p>
            <a:pPr indent="0" lvl="0" marL="457200" rtl="0" algn="l">
              <a:spcBef>
                <a:spcPts val="1000"/>
              </a:spcBef>
              <a:spcAft>
                <a:spcPts val="0"/>
              </a:spcAft>
              <a:buNone/>
            </a:pPr>
            <a:r>
              <a:rPr lang="en" sz="1600">
                <a:latin typeface="Roboto"/>
                <a:ea typeface="Roboto"/>
                <a:cs typeface="Roboto"/>
                <a:sym typeface="Roboto"/>
              </a:rPr>
              <a:t>  Battery Management System</a:t>
            </a:r>
            <a:endParaRPr sz="1600">
              <a:latin typeface="Roboto"/>
              <a:ea typeface="Roboto"/>
              <a:cs typeface="Roboto"/>
              <a:sym typeface="Roboto"/>
            </a:endParaRPr>
          </a:p>
        </p:txBody>
      </p:sp>
      <p:pic>
        <p:nvPicPr>
          <p:cNvPr id="260" name="Google Shape;260;p30"/>
          <p:cNvPicPr preferRelativeResize="0"/>
          <p:nvPr/>
        </p:nvPicPr>
        <p:blipFill>
          <a:blip r:embed="rId3">
            <a:alphaModFix/>
          </a:blip>
          <a:stretch>
            <a:fillRect/>
          </a:stretch>
        </p:blipFill>
        <p:spPr>
          <a:xfrm>
            <a:off x="5607275" y="2930729"/>
            <a:ext cx="3093250" cy="1739950"/>
          </a:xfrm>
          <a:prstGeom prst="rect">
            <a:avLst/>
          </a:prstGeom>
          <a:noFill/>
          <a:ln>
            <a:noFill/>
          </a:ln>
        </p:spPr>
      </p:pic>
      <p:sp>
        <p:nvSpPr>
          <p:cNvPr id="261" name="Google Shape;261;p30"/>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262" name="Google Shape;262;p30"/>
          <p:cNvPicPr preferRelativeResize="0"/>
          <p:nvPr/>
        </p:nvPicPr>
        <p:blipFill>
          <a:blip r:embed="rId4">
            <a:alphaModFix/>
          </a:blip>
          <a:stretch>
            <a:fillRect/>
          </a:stretch>
        </p:blipFill>
        <p:spPr>
          <a:xfrm>
            <a:off x="8068700" y="0"/>
            <a:ext cx="1075301" cy="10753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1"/>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DC to DC Regulators - (13V Output)</a:t>
            </a:r>
            <a:endParaRPr/>
          </a:p>
          <a:p>
            <a:pPr indent="0" lvl="0" marL="0" rtl="0" algn="l">
              <a:spcBef>
                <a:spcPts val="0"/>
              </a:spcBef>
              <a:spcAft>
                <a:spcPts val="0"/>
              </a:spcAft>
              <a:buNone/>
            </a:pPr>
            <a:r>
              <a:t/>
            </a:r>
            <a:endParaRPr/>
          </a:p>
        </p:txBody>
      </p:sp>
      <p:sp>
        <p:nvSpPr>
          <p:cNvPr id="268" name="Google Shape;268;p31"/>
          <p:cNvSpPr txBox="1"/>
          <p:nvPr/>
        </p:nvSpPr>
        <p:spPr>
          <a:xfrm>
            <a:off x="432100" y="1094675"/>
            <a:ext cx="2724600" cy="2647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Roboto"/>
              <a:buChar char="-"/>
            </a:pPr>
            <a:r>
              <a:rPr lang="en" sz="1600">
                <a:latin typeface="Roboto"/>
                <a:ea typeface="Roboto"/>
                <a:cs typeface="Roboto"/>
                <a:sym typeface="Roboto"/>
              </a:rPr>
              <a:t>The 13V regulator circuit modified to add current control feature.</a:t>
            </a:r>
            <a:endParaRPr sz="1600">
              <a:latin typeface="Roboto"/>
              <a:ea typeface="Roboto"/>
              <a:cs typeface="Roboto"/>
              <a:sym typeface="Roboto"/>
            </a:endParaRPr>
          </a:p>
          <a:p>
            <a:pPr indent="0" lvl="0" marL="914400" rtl="0" algn="l">
              <a:spcBef>
                <a:spcPts val="0"/>
              </a:spcBef>
              <a:spcAft>
                <a:spcPts val="0"/>
              </a:spcAft>
              <a:buNone/>
            </a:pPr>
            <a:r>
              <a:t/>
            </a:r>
            <a:endParaRPr sz="1600">
              <a:latin typeface="Roboto"/>
              <a:ea typeface="Roboto"/>
              <a:cs typeface="Roboto"/>
              <a:sym typeface="Roboto"/>
            </a:endParaRPr>
          </a:p>
          <a:p>
            <a:pPr indent="-330200" lvl="0" marL="457200" rtl="0" algn="l">
              <a:spcBef>
                <a:spcPts val="0"/>
              </a:spcBef>
              <a:spcAft>
                <a:spcPts val="0"/>
              </a:spcAft>
              <a:buSzPts val="1600"/>
              <a:buFont typeface="Roboto"/>
              <a:buChar char="-"/>
            </a:pPr>
            <a:r>
              <a:rPr lang="en" sz="1600">
                <a:latin typeface="Roboto"/>
                <a:ea typeface="Roboto"/>
                <a:cs typeface="Roboto"/>
                <a:sym typeface="Roboto"/>
              </a:rPr>
              <a:t>Current </a:t>
            </a:r>
            <a:r>
              <a:rPr lang="en" sz="1600">
                <a:latin typeface="Roboto"/>
                <a:ea typeface="Roboto"/>
                <a:cs typeface="Roboto"/>
                <a:sym typeface="Roboto"/>
              </a:rPr>
              <a:t>controlling</a:t>
            </a:r>
            <a:r>
              <a:rPr lang="en" sz="1600">
                <a:latin typeface="Roboto"/>
                <a:ea typeface="Roboto"/>
                <a:cs typeface="Roboto"/>
                <a:sym typeface="Roboto"/>
              </a:rPr>
              <a:t> for BMS </a:t>
            </a:r>
            <a:endParaRPr sz="1600">
              <a:latin typeface="Roboto"/>
              <a:ea typeface="Roboto"/>
              <a:cs typeface="Roboto"/>
              <a:sym typeface="Roboto"/>
            </a:endParaRPr>
          </a:p>
          <a:p>
            <a:pPr indent="0" lvl="0" marL="914400" rtl="0" algn="l">
              <a:spcBef>
                <a:spcPts val="0"/>
              </a:spcBef>
              <a:spcAft>
                <a:spcPts val="0"/>
              </a:spcAft>
              <a:buNone/>
            </a:pPr>
            <a:r>
              <a:t/>
            </a:r>
            <a:endParaRPr sz="1600">
              <a:latin typeface="Roboto"/>
              <a:ea typeface="Roboto"/>
              <a:cs typeface="Roboto"/>
              <a:sym typeface="Roboto"/>
            </a:endParaRPr>
          </a:p>
          <a:p>
            <a:pPr indent="-330200" lvl="0" marL="457200" rtl="0" algn="l">
              <a:spcBef>
                <a:spcPts val="0"/>
              </a:spcBef>
              <a:spcAft>
                <a:spcPts val="0"/>
              </a:spcAft>
              <a:buSzPts val="1600"/>
              <a:buFont typeface="Roboto"/>
              <a:buChar char="-"/>
            </a:pPr>
            <a:r>
              <a:rPr lang="en" sz="1600">
                <a:latin typeface="Roboto"/>
                <a:ea typeface="Roboto"/>
                <a:cs typeface="Roboto"/>
                <a:sym typeface="Roboto"/>
              </a:rPr>
              <a:t>Protect both Battery Pack &amp; 13V regulator IC.</a:t>
            </a:r>
            <a:endParaRPr sz="1600">
              <a:latin typeface="Roboto"/>
              <a:ea typeface="Roboto"/>
              <a:cs typeface="Roboto"/>
              <a:sym typeface="Roboto"/>
            </a:endParaRPr>
          </a:p>
        </p:txBody>
      </p:sp>
      <p:pic>
        <p:nvPicPr>
          <p:cNvPr id="269" name="Google Shape;269;p31"/>
          <p:cNvPicPr preferRelativeResize="0"/>
          <p:nvPr/>
        </p:nvPicPr>
        <p:blipFill>
          <a:blip r:embed="rId3">
            <a:alphaModFix/>
          </a:blip>
          <a:stretch>
            <a:fillRect/>
          </a:stretch>
        </p:blipFill>
        <p:spPr>
          <a:xfrm>
            <a:off x="7101200" y="4310425"/>
            <a:ext cx="1731100" cy="523375"/>
          </a:xfrm>
          <a:prstGeom prst="rect">
            <a:avLst/>
          </a:prstGeom>
          <a:noFill/>
          <a:ln>
            <a:noFill/>
          </a:ln>
        </p:spPr>
      </p:pic>
      <p:sp>
        <p:nvSpPr>
          <p:cNvPr id="270" name="Google Shape;270;p31"/>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271" name="Google Shape;271;p31"/>
          <p:cNvPicPr preferRelativeResize="0"/>
          <p:nvPr/>
        </p:nvPicPr>
        <p:blipFill>
          <a:blip r:embed="rId4">
            <a:alphaModFix/>
          </a:blip>
          <a:stretch>
            <a:fillRect/>
          </a:stretch>
        </p:blipFill>
        <p:spPr>
          <a:xfrm>
            <a:off x="8068700" y="0"/>
            <a:ext cx="1075301" cy="1075301"/>
          </a:xfrm>
          <a:prstGeom prst="rect">
            <a:avLst/>
          </a:prstGeom>
          <a:noFill/>
          <a:ln>
            <a:noFill/>
          </a:ln>
        </p:spPr>
      </p:pic>
      <p:pic>
        <p:nvPicPr>
          <p:cNvPr id="272" name="Google Shape;272;p31"/>
          <p:cNvPicPr preferRelativeResize="0"/>
          <p:nvPr/>
        </p:nvPicPr>
        <p:blipFill>
          <a:blip r:embed="rId5">
            <a:alphaModFix/>
          </a:blip>
          <a:stretch>
            <a:fillRect/>
          </a:stretch>
        </p:blipFill>
        <p:spPr>
          <a:xfrm>
            <a:off x="3309100" y="1590800"/>
            <a:ext cx="5682499" cy="25353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4"/>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a:t>
            </a:r>
            <a:endParaRPr/>
          </a:p>
        </p:txBody>
      </p:sp>
      <p:sp>
        <p:nvSpPr>
          <p:cNvPr id="92" name="Google Shape;92;p14"/>
          <p:cNvSpPr txBox="1"/>
          <p:nvPr>
            <p:ph idx="4294967295" type="body"/>
          </p:nvPr>
        </p:nvSpPr>
        <p:spPr>
          <a:xfrm>
            <a:off x="311700" y="1301550"/>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-Many students find it easy to be distracted from doing their work, especially in the modern day (smartphones, internet access)</a:t>
            </a:r>
            <a:endParaRPr/>
          </a:p>
          <a:p>
            <a:pPr indent="0" lvl="0" marL="0" rtl="0" algn="l">
              <a:spcBef>
                <a:spcPts val="1200"/>
              </a:spcBef>
              <a:spcAft>
                <a:spcPts val="0"/>
              </a:spcAft>
              <a:buNone/>
            </a:pPr>
            <a:r>
              <a:rPr lang="en"/>
              <a:t>-Busy parents need to be able to ensure their child is studying without having to constantly monitor them</a:t>
            </a:r>
            <a:endParaRPr/>
          </a:p>
          <a:p>
            <a:pPr indent="0" lvl="0" marL="0" rtl="0" algn="l">
              <a:spcBef>
                <a:spcPts val="1200"/>
              </a:spcBef>
              <a:spcAft>
                <a:spcPts val="1200"/>
              </a:spcAft>
              <a:buNone/>
            </a:pPr>
            <a:r>
              <a:rPr lang="en"/>
              <a:t>-Older students or workers with good self-discipline may desire a small physical </a:t>
            </a:r>
            <a:r>
              <a:rPr lang="en"/>
              <a:t>separation</a:t>
            </a:r>
            <a:r>
              <a:rPr lang="en"/>
              <a:t> from distractions </a:t>
            </a:r>
            <a:endParaRPr/>
          </a:p>
        </p:txBody>
      </p:sp>
      <p:pic>
        <p:nvPicPr>
          <p:cNvPr id="93" name="Google Shape;93;p14"/>
          <p:cNvPicPr preferRelativeResize="0"/>
          <p:nvPr/>
        </p:nvPicPr>
        <p:blipFill>
          <a:blip r:embed="rId3">
            <a:alphaModFix/>
          </a:blip>
          <a:stretch>
            <a:fillRect/>
          </a:stretch>
        </p:blipFill>
        <p:spPr>
          <a:xfrm>
            <a:off x="8068700" y="0"/>
            <a:ext cx="1075300" cy="1075300"/>
          </a:xfrm>
          <a:prstGeom prst="rect">
            <a:avLst/>
          </a:prstGeom>
          <a:noFill/>
          <a:ln>
            <a:noFill/>
          </a:ln>
        </p:spPr>
      </p:pic>
      <p:sp>
        <p:nvSpPr>
          <p:cNvPr id="94" name="Google Shape;94;p14"/>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2"/>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DC to DC Regulators - (5V &amp; 3.3V Outputs)</a:t>
            </a:r>
            <a:endParaRPr/>
          </a:p>
        </p:txBody>
      </p:sp>
      <p:sp>
        <p:nvSpPr>
          <p:cNvPr id="278" name="Google Shape;278;p32"/>
          <p:cNvSpPr txBox="1"/>
          <p:nvPr/>
        </p:nvSpPr>
        <p:spPr>
          <a:xfrm>
            <a:off x="493400" y="1207775"/>
            <a:ext cx="3519900" cy="215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Roboto"/>
              <a:buChar char="-"/>
            </a:pPr>
            <a:r>
              <a:rPr lang="en" sz="1600">
                <a:latin typeface="Roboto"/>
                <a:ea typeface="Roboto"/>
                <a:cs typeface="Roboto"/>
                <a:sym typeface="Roboto"/>
              </a:rPr>
              <a:t>Receives Power from 13V regulator &amp; from Battery pack when wall power goes out</a:t>
            </a:r>
            <a:endParaRPr sz="1600">
              <a:latin typeface="Roboto"/>
              <a:ea typeface="Roboto"/>
              <a:cs typeface="Roboto"/>
              <a:sym typeface="Roboto"/>
            </a:endParaRPr>
          </a:p>
          <a:p>
            <a:pPr indent="0" lvl="0" marL="457200" rtl="0" algn="l">
              <a:spcBef>
                <a:spcPts val="0"/>
              </a:spcBef>
              <a:spcAft>
                <a:spcPts val="0"/>
              </a:spcAft>
              <a:buNone/>
            </a:pPr>
            <a:r>
              <a:t/>
            </a:r>
            <a:endParaRPr sz="1600">
              <a:latin typeface="Roboto"/>
              <a:ea typeface="Roboto"/>
              <a:cs typeface="Roboto"/>
              <a:sym typeface="Roboto"/>
            </a:endParaRPr>
          </a:p>
          <a:p>
            <a:pPr indent="-330200" lvl="0" marL="457200" rtl="0" algn="l">
              <a:spcBef>
                <a:spcPts val="0"/>
              </a:spcBef>
              <a:spcAft>
                <a:spcPts val="0"/>
              </a:spcAft>
              <a:buSzPts val="1600"/>
              <a:buFont typeface="Roboto"/>
              <a:buChar char="-"/>
            </a:pPr>
            <a:r>
              <a:rPr lang="en" sz="1600">
                <a:latin typeface="Roboto"/>
                <a:ea typeface="Roboto"/>
                <a:cs typeface="Roboto"/>
                <a:sym typeface="Roboto"/>
              </a:rPr>
              <a:t>Delivering Power to:</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The MCU and the rest of the </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locker components</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a:t>
            </a:r>
            <a:endParaRPr sz="1600">
              <a:latin typeface="Roboto"/>
              <a:ea typeface="Roboto"/>
              <a:cs typeface="Roboto"/>
              <a:sym typeface="Roboto"/>
            </a:endParaRPr>
          </a:p>
        </p:txBody>
      </p:sp>
      <p:sp>
        <p:nvSpPr>
          <p:cNvPr id="279" name="Google Shape;279;p32"/>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280" name="Google Shape;280;p32"/>
          <p:cNvPicPr preferRelativeResize="0"/>
          <p:nvPr/>
        </p:nvPicPr>
        <p:blipFill>
          <a:blip r:embed="rId3">
            <a:alphaModFix/>
          </a:blip>
          <a:stretch>
            <a:fillRect/>
          </a:stretch>
        </p:blipFill>
        <p:spPr>
          <a:xfrm>
            <a:off x="8068700" y="0"/>
            <a:ext cx="1075301" cy="1075301"/>
          </a:xfrm>
          <a:prstGeom prst="rect">
            <a:avLst/>
          </a:prstGeom>
          <a:noFill/>
          <a:ln>
            <a:noFill/>
          </a:ln>
        </p:spPr>
      </p:pic>
      <p:pic>
        <p:nvPicPr>
          <p:cNvPr id="281" name="Google Shape;281;p32"/>
          <p:cNvPicPr preferRelativeResize="0"/>
          <p:nvPr/>
        </p:nvPicPr>
        <p:blipFill>
          <a:blip r:embed="rId4">
            <a:alphaModFix/>
          </a:blip>
          <a:stretch>
            <a:fillRect/>
          </a:stretch>
        </p:blipFill>
        <p:spPr>
          <a:xfrm>
            <a:off x="4013300" y="1438400"/>
            <a:ext cx="4666600" cy="1798585"/>
          </a:xfrm>
          <a:prstGeom prst="rect">
            <a:avLst/>
          </a:prstGeom>
          <a:noFill/>
          <a:ln>
            <a:noFill/>
          </a:ln>
        </p:spPr>
      </p:pic>
      <p:pic>
        <p:nvPicPr>
          <p:cNvPr id="282" name="Google Shape;282;p32"/>
          <p:cNvPicPr preferRelativeResize="0"/>
          <p:nvPr/>
        </p:nvPicPr>
        <p:blipFill>
          <a:blip r:embed="rId5">
            <a:alphaModFix/>
          </a:blip>
          <a:stretch>
            <a:fillRect/>
          </a:stretch>
        </p:blipFill>
        <p:spPr>
          <a:xfrm>
            <a:off x="4379575" y="3236975"/>
            <a:ext cx="4300325" cy="1687275"/>
          </a:xfrm>
          <a:prstGeom prst="rect">
            <a:avLst/>
          </a:prstGeom>
          <a:noFill/>
          <a:ln>
            <a:noFill/>
          </a:ln>
        </p:spPr>
      </p:pic>
      <p:pic>
        <p:nvPicPr>
          <p:cNvPr id="283" name="Google Shape;283;p32"/>
          <p:cNvPicPr preferRelativeResize="0"/>
          <p:nvPr/>
        </p:nvPicPr>
        <p:blipFill>
          <a:blip r:embed="rId6">
            <a:alphaModFix/>
          </a:blip>
          <a:stretch>
            <a:fillRect/>
          </a:stretch>
        </p:blipFill>
        <p:spPr>
          <a:xfrm>
            <a:off x="2648475" y="4400875"/>
            <a:ext cx="1731100" cy="523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3"/>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Battery Selection</a:t>
            </a:r>
            <a:endParaRPr/>
          </a:p>
        </p:txBody>
      </p:sp>
      <p:graphicFrame>
        <p:nvGraphicFramePr>
          <p:cNvPr id="289" name="Google Shape;289;p33"/>
          <p:cNvGraphicFramePr/>
          <p:nvPr/>
        </p:nvGraphicFramePr>
        <p:xfrm>
          <a:off x="4676900" y="1563510"/>
          <a:ext cx="3000000" cy="3000000"/>
        </p:xfrm>
        <a:graphic>
          <a:graphicData uri="http://schemas.openxmlformats.org/drawingml/2006/table">
            <a:tbl>
              <a:tblPr>
                <a:noFill/>
                <a:tableStyleId>{FFE8834D-6331-4A70-92AB-466DFEF7A79D}</a:tableStyleId>
              </a:tblPr>
              <a:tblGrid>
                <a:gridCol w="1085700"/>
                <a:gridCol w="1085700"/>
                <a:gridCol w="1085700"/>
                <a:gridCol w="1085700"/>
              </a:tblGrid>
              <a:tr h="575350">
                <a:tc>
                  <a:txBody>
                    <a:bodyPr/>
                    <a:lstStyle/>
                    <a:p>
                      <a:pPr indent="0" lvl="0" marL="0" rtl="0" algn="l">
                        <a:spcBef>
                          <a:spcPts val="0"/>
                        </a:spcBef>
                        <a:spcAft>
                          <a:spcPts val="0"/>
                        </a:spcAft>
                        <a:buNone/>
                      </a:pPr>
                      <a:r>
                        <a:rPr lang="en" sz="1100"/>
                        <a:t> </a:t>
                      </a:r>
                      <a:endParaRPr sz="1100"/>
                    </a:p>
                  </a:txBody>
                  <a:tcPr marT="63500" marB="63500" marR="63500" marL="63500">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b="1" lang="en" sz="1100"/>
                        <a:t>Lithium-ion </a:t>
                      </a:r>
                      <a:endParaRPr b="1" sz="11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b="1" lang="en" sz="1100"/>
                        <a:t>Nickel  Metal Hydride</a:t>
                      </a:r>
                      <a:endParaRPr b="1" sz="1100"/>
                    </a:p>
                  </a:txBody>
                  <a:tcPr marT="63500" marB="63500" marR="63500" marL="63500">
                    <a:lnL cap="flat" cmpd="sng" w="19050">
                      <a:solidFill>
                        <a:srgbClr val="FF0000"/>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b="1" lang="en" sz="1100"/>
                        <a:t>Zinc-ion</a:t>
                      </a:r>
                      <a:endParaRPr b="1" sz="1100"/>
                    </a:p>
                  </a:txBody>
                  <a:tcPr marT="63500" marB="63500" marR="63500" marL="63500">
                    <a:lnL cap="flat" cmpd="sng" w="9525">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r>
              <a:tr h="575350">
                <a:tc>
                  <a:txBody>
                    <a:bodyPr/>
                    <a:lstStyle/>
                    <a:p>
                      <a:pPr indent="0" lvl="0" marL="0" rtl="0" algn="l">
                        <a:spcBef>
                          <a:spcPts val="0"/>
                        </a:spcBef>
                        <a:spcAft>
                          <a:spcPts val="0"/>
                        </a:spcAft>
                        <a:buNone/>
                      </a:pPr>
                      <a:r>
                        <a:rPr b="1" lang="en" sz="1100"/>
                        <a:t>Capacity (e.g.)</a:t>
                      </a:r>
                      <a:endParaRPr b="1" sz="1100"/>
                    </a:p>
                  </a:txBody>
                  <a:tcPr marT="63500" marB="63500" marR="63500" marL="63500">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100"/>
                        <a:t>(700-15000) mAh</a:t>
                      </a:r>
                      <a:endParaRPr sz="11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(400-11000) mAh</a:t>
                      </a:r>
                      <a:endParaRPr sz="1100"/>
                    </a:p>
                  </a:txBody>
                  <a:tcPr marT="63500" marB="63500" marR="63500" marL="63500">
                    <a:lnL cap="flat" cmpd="sng" w="19050">
                      <a:solidFill>
                        <a:srgbClr val="FF0000"/>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&gt;700 mAh</a:t>
                      </a:r>
                      <a:endParaRPr sz="1100"/>
                    </a:p>
                  </a:txBody>
                  <a:tcPr marT="63500" marB="63500" marR="63500" marL="63500">
                    <a:lnL cap="flat" cmpd="sng" w="9525">
                      <a:solidFill>
                        <a:srgbClr val="DBDEE1"/>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r>
              <a:tr h="575350">
                <a:tc>
                  <a:txBody>
                    <a:bodyPr/>
                    <a:lstStyle/>
                    <a:p>
                      <a:pPr indent="0" lvl="0" marL="0" rtl="0" algn="l">
                        <a:spcBef>
                          <a:spcPts val="0"/>
                        </a:spcBef>
                        <a:spcAft>
                          <a:spcPts val="0"/>
                        </a:spcAft>
                        <a:buNone/>
                      </a:pPr>
                      <a:r>
                        <a:rPr b="1" lang="en" sz="1100"/>
                        <a:t>Life cycles</a:t>
                      </a:r>
                      <a:endParaRPr b="1" sz="1100"/>
                    </a:p>
                  </a:txBody>
                  <a:tcPr marT="63500" marB="63500" marR="63500" marL="63500">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100"/>
                        <a:t>500-1000</a:t>
                      </a:r>
                      <a:endParaRPr sz="11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1000</a:t>
                      </a:r>
                      <a:endParaRPr sz="1100"/>
                    </a:p>
                  </a:txBody>
                  <a:tcPr marT="63500" marB="63500" marR="63500" marL="63500">
                    <a:lnL cap="flat" cmpd="sng" w="19050">
                      <a:solidFill>
                        <a:srgbClr val="FF0000"/>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DBDEE1"/>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10000</a:t>
                      </a:r>
                      <a:endParaRPr sz="1100"/>
                    </a:p>
                  </a:txBody>
                  <a:tcPr marT="63500" marB="63500" marR="63500" marL="63500">
                    <a:lnL cap="flat" cmpd="sng" w="9525">
                      <a:solidFill>
                        <a:srgbClr val="DBDEE1"/>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DBDEE1"/>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r>
              <a:tr h="575350">
                <a:tc>
                  <a:txBody>
                    <a:bodyPr/>
                    <a:lstStyle/>
                    <a:p>
                      <a:pPr indent="0" lvl="0" marL="0" rtl="0" algn="l">
                        <a:spcBef>
                          <a:spcPts val="0"/>
                        </a:spcBef>
                        <a:spcAft>
                          <a:spcPts val="0"/>
                        </a:spcAft>
                        <a:buNone/>
                      </a:pPr>
                      <a:r>
                        <a:rPr b="1" lang="en" sz="1100"/>
                        <a:t>Voltage</a:t>
                      </a:r>
                      <a:endParaRPr b="1" sz="1100"/>
                    </a:p>
                  </a:txBody>
                  <a:tcPr marT="63500" marB="63500" marR="63500" marL="63500">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100"/>
                        <a:t>3.7 volts</a:t>
                      </a:r>
                      <a:endParaRPr sz="11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1.2 volts</a:t>
                      </a:r>
                      <a:endParaRPr sz="1100"/>
                    </a:p>
                  </a:txBody>
                  <a:tcPr marT="63500" marB="63500" marR="63500" marL="63500">
                    <a:lnL cap="flat" cmpd="sng" w="19050">
                      <a:solidFill>
                        <a:srgbClr val="FF0000"/>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DBDEE1"/>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(0.75-1.8) volts</a:t>
                      </a:r>
                      <a:endParaRPr sz="1100"/>
                    </a:p>
                  </a:txBody>
                  <a:tcPr marT="63500" marB="63500" marR="63500" marL="63500">
                    <a:lnL cap="flat" cmpd="sng" w="9525">
                      <a:solidFill>
                        <a:srgbClr val="DBDEE1"/>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DBDEE1"/>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r>
              <a:tr h="575350">
                <a:tc>
                  <a:txBody>
                    <a:bodyPr/>
                    <a:lstStyle/>
                    <a:p>
                      <a:pPr indent="0" lvl="0" marL="0" rtl="0" algn="l">
                        <a:spcBef>
                          <a:spcPts val="0"/>
                        </a:spcBef>
                        <a:spcAft>
                          <a:spcPts val="0"/>
                        </a:spcAft>
                        <a:buNone/>
                      </a:pPr>
                      <a:r>
                        <a:rPr b="1" lang="en" sz="1100"/>
                        <a:t>Max discharge current</a:t>
                      </a:r>
                      <a:endParaRPr b="1" sz="1100"/>
                    </a:p>
                  </a:txBody>
                  <a:tcPr marT="63500" marB="63500" marR="63500" marL="63500">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100"/>
                        <a:t>(5-35) Amps</a:t>
                      </a:r>
                      <a:endParaRPr sz="11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 (0.4-11) Amps</a:t>
                      </a:r>
                      <a:endParaRPr sz="1100"/>
                    </a:p>
                  </a:txBody>
                  <a:tcPr marT="63500" marB="63500" marR="63500" marL="63500">
                    <a:lnL cap="flat" cmpd="sng" w="19050">
                      <a:solidFill>
                        <a:srgbClr val="FF0000"/>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DBDEE1"/>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N/A</a:t>
                      </a:r>
                      <a:endParaRPr sz="1100"/>
                    </a:p>
                  </a:txBody>
                  <a:tcPr marT="63500" marB="63500" marR="63500" marL="63500">
                    <a:lnL cap="flat" cmpd="sng" w="9525">
                      <a:solidFill>
                        <a:srgbClr val="DBDEE1"/>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DBDEE1"/>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r>
              <a:tr h="575350">
                <a:tc>
                  <a:txBody>
                    <a:bodyPr/>
                    <a:lstStyle/>
                    <a:p>
                      <a:pPr indent="0" lvl="0" marL="0" rtl="0" algn="l">
                        <a:spcBef>
                          <a:spcPts val="0"/>
                        </a:spcBef>
                        <a:spcAft>
                          <a:spcPts val="0"/>
                        </a:spcAft>
                        <a:buNone/>
                      </a:pPr>
                      <a:r>
                        <a:rPr b="1" lang="en" sz="1100"/>
                        <a:t>Cost/pack (average)</a:t>
                      </a:r>
                      <a:endParaRPr b="1" sz="1100"/>
                    </a:p>
                  </a:txBody>
                  <a:tcPr marT="63500" marB="63500" marR="63500" marL="63500">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l">
                        <a:spcBef>
                          <a:spcPts val="0"/>
                        </a:spcBef>
                        <a:spcAft>
                          <a:spcPts val="0"/>
                        </a:spcAft>
                        <a:buNone/>
                      </a:pPr>
                      <a:r>
                        <a:rPr lang="en" sz="1100"/>
                        <a:t>20$</a:t>
                      </a:r>
                      <a:endParaRPr sz="1100"/>
                    </a:p>
                  </a:txBody>
                  <a:tcPr marT="63500" marB="63500" marR="63500" marL="63500">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13$</a:t>
                      </a:r>
                      <a:endParaRPr sz="1100"/>
                    </a:p>
                  </a:txBody>
                  <a:tcPr marT="63500" marB="63500" marR="63500" marL="63500">
                    <a:lnL cap="flat" cmpd="sng" w="19050">
                      <a:solidFill>
                        <a:srgbClr val="FF0000"/>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DBDEE1"/>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N/A</a:t>
                      </a:r>
                      <a:endParaRPr sz="1100"/>
                    </a:p>
                  </a:txBody>
                  <a:tcPr marT="63500" marB="63500" marR="63500" marL="63500">
                    <a:lnL cap="flat" cmpd="sng" w="9525">
                      <a:solidFill>
                        <a:srgbClr val="DBDEE1"/>
                      </a:solidFill>
                      <a:prstDash val="solid"/>
                      <a:round/>
                      <a:headEnd len="sm" w="sm" type="none"/>
                      <a:tailEnd len="sm" w="sm" type="none"/>
                    </a:lnL>
                    <a:lnR cap="flat" cmpd="sng" w="9525">
                      <a:solidFill>
                        <a:srgbClr val="DBDEE1"/>
                      </a:solidFill>
                      <a:prstDash val="solid"/>
                      <a:round/>
                      <a:headEnd len="sm" w="sm" type="none"/>
                      <a:tailEnd len="sm" w="sm" type="none"/>
                    </a:lnR>
                    <a:lnT cap="flat" cmpd="sng" w="9525">
                      <a:solidFill>
                        <a:srgbClr val="DBDEE1"/>
                      </a:solidFill>
                      <a:prstDash val="solid"/>
                      <a:round/>
                      <a:headEnd len="sm" w="sm" type="none"/>
                      <a:tailEnd len="sm" w="sm" type="none"/>
                    </a:lnT>
                    <a:lnB cap="flat" cmpd="sng" w="9525">
                      <a:solidFill>
                        <a:srgbClr val="DBDEE1"/>
                      </a:solidFill>
                      <a:prstDash val="solid"/>
                      <a:round/>
                      <a:headEnd len="sm" w="sm" type="none"/>
                      <a:tailEnd len="sm" w="sm" type="none"/>
                    </a:lnB>
                    <a:solidFill>
                      <a:srgbClr val="FFFFFF"/>
                    </a:solidFill>
                  </a:tcPr>
                </a:tc>
              </a:tr>
            </a:tbl>
          </a:graphicData>
        </a:graphic>
      </p:graphicFrame>
      <p:sp>
        <p:nvSpPr>
          <p:cNvPr id="290" name="Google Shape;290;p33"/>
          <p:cNvSpPr txBox="1"/>
          <p:nvPr/>
        </p:nvSpPr>
        <p:spPr>
          <a:xfrm>
            <a:off x="460700" y="1106350"/>
            <a:ext cx="3705000" cy="3155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The battery pack is the secondary power source of the locker.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We chose Lithium-ion technology for many reasons:</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0" lvl="0" marL="457200" rtl="0" algn="l">
              <a:spcBef>
                <a:spcPts val="0"/>
              </a:spcBef>
              <a:spcAft>
                <a:spcPts val="0"/>
              </a:spcAft>
              <a:buNone/>
            </a:pPr>
            <a:r>
              <a:rPr lang="en" sz="1300">
                <a:solidFill>
                  <a:srgbClr val="FF0000"/>
                </a:solidFill>
                <a:latin typeface="Roboto"/>
                <a:ea typeface="Roboto"/>
                <a:cs typeface="Roboto"/>
                <a:sym typeface="Roboto"/>
              </a:rPr>
              <a:t>1) High power capacity.</a:t>
            </a:r>
            <a:endParaRPr sz="1300">
              <a:solidFill>
                <a:srgbClr val="FF0000"/>
              </a:solidFill>
              <a:latin typeface="Roboto"/>
              <a:ea typeface="Roboto"/>
              <a:cs typeface="Roboto"/>
              <a:sym typeface="Roboto"/>
            </a:endParaRPr>
          </a:p>
          <a:p>
            <a:pPr indent="0" lvl="0" marL="457200" rtl="0" algn="l">
              <a:spcBef>
                <a:spcPts val="0"/>
              </a:spcBef>
              <a:spcAft>
                <a:spcPts val="0"/>
              </a:spcAft>
              <a:buNone/>
            </a:pPr>
            <a:r>
              <a:t/>
            </a:r>
            <a:endParaRPr sz="1300">
              <a:solidFill>
                <a:srgbClr val="FF0000"/>
              </a:solidFill>
              <a:latin typeface="Roboto"/>
              <a:ea typeface="Roboto"/>
              <a:cs typeface="Roboto"/>
              <a:sym typeface="Roboto"/>
            </a:endParaRPr>
          </a:p>
          <a:p>
            <a:pPr indent="0" lvl="0" marL="457200" rtl="0" algn="l">
              <a:spcBef>
                <a:spcPts val="0"/>
              </a:spcBef>
              <a:spcAft>
                <a:spcPts val="0"/>
              </a:spcAft>
              <a:buNone/>
            </a:pPr>
            <a:r>
              <a:rPr lang="en" sz="1300">
                <a:solidFill>
                  <a:srgbClr val="FF0000"/>
                </a:solidFill>
                <a:latin typeface="Roboto"/>
                <a:ea typeface="Roboto"/>
                <a:cs typeface="Roboto"/>
                <a:sym typeface="Roboto"/>
              </a:rPr>
              <a:t>2) Can supply more instantaneous current to power the Servo motors.</a:t>
            </a:r>
            <a:r>
              <a:rPr lang="en" sz="1500">
                <a:solidFill>
                  <a:srgbClr val="FF0000"/>
                </a:solidFill>
                <a:latin typeface="Roboto"/>
                <a:ea typeface="Roboto"/>
                <a:cs typeface="Roboto"/>
                <a:sym typeface="Roboto"/>
              </a:rPr>
              <a:t> </a:t>
            </a:r>
            <a:endParaRPr sz="1500">
              <a:solidFill>
                <a:srgbClr val="FF0000"/>
              </a:solidFill>
              <a:latin typeface="Roboto"/>
              <a:ea typeface="Roboto"/>
              <a:cs typeface="Roboto"/>
              <a:sym typeface="Roboto"/>
            </a:endParaRPr>
          </a:p>
          <a:p>
            <a:pPr indent="0" lvl="0" marL="457200" rtl="0" algn="l">
              <a:spcBef>
                <a:spcPts val="0"/>
              </a:spcBef>
              <a:spcAft>
                <a:spcPts val="0"/>
              </a:spcAft>
              <a:buNone/>
            </a:pPr>
            <a:r>
              <a:t/>
            </a:r>
            <a:endParaRPr sz="1500">
              <a:solidFill>
                <a:srgbClr val="FF0000"/>
              </a:solidFill>
              <a:latin typeface="Roboto"/>
              <a:ea typeface="Roboto"/>
              <a:cs typeface="Roboto"/>
              <a:sym typeface="Roboto"/>
            </a:endParaRPr>
          </a:p>
          <a:p>
            <a:pPr indent="0" lvl="0" marL="457200" rtl="0" algn="l">
              <a:spcBef>
                <a:spcPts val="0"/>
              </a:spcBef>
              <a:spcAft>
                <a:spcPts val="0"/>
              </a:spcAft>
              <a:buNone/>
            </a:pPr>
            <a:r>
              <a:rPr lang="en" sz="1300">
                <a:solidFill>
                  <a:srgbClr val="FF0000"/>
                </a:solidFill>
                <a:latin typeface="Roboto"/>
                <a:ea typeface="Roboto"/>
                <a:cs typeface="Roboto"/>
                <a:sym typeface="Roboto"/>
              </a:rPr>
              <a:t>3) Has higher voltage per cell than other battery technologies.</a:t>
            </a:r>
            <a:endParaRPr sz="1300">
              <a:solidFill>
                <a:srgbClr val="FF0000"/>
              </a:solidFill>
              <a:latin typeface="Roboto"/>
              <a:ea typeface="Roboto"/>
              <a:cs typeface="Roboto"/>
              <a:sym typeface="Roboto"/>
            </a:endParaRPr>
          </a:p>
          <a:p>
            <a:pPr indent="0" lvl="0" marL="0" rtl="0" algn="l">
              <a:spcBef>
                <a:spcPts val="0"/>
              </a:spcBef>
              <a:spcAft>
                <a:spcPts val="0"/>
              </a:spcAft>
              <a:buNone/>
            </a:pPr>
            <a:r>
              <a:t/>
            </a:r>
            <a:endParaRPr>
              <a:solidFill>
                <a:srgbClr val="0000FF"/>
              </a:solidFill>
              <a:latin typeface="Roboto"/>
              <a:ea typeface="Roboto"/>
              <a:cs typeface="Roboto"/>
              <a:sym typeface="Roboto"/>
            </a:endParaRPr>
          </a:p>
        </p:txBody>
      </p:sp>
      <p:pic>
        <p:nvPicPr>
          <p:cNvPr id="291" name="Google Shape;291;p33"/>
          <p:cNvPicPr preferRelativeResize="0"/>
          <p:nvPr/>
        </p:nvPicPr>
        <p:blipFill>
          <a:blip r:embed="rId3">
            <a:alphaModFix/>
          </a:blip>
          <a:stretch>
            <a:fillRect/>
          </a:stretch>
        </p:blipFill>
        <p:spPr>
          <a:xfrm>
            <a:off x="1288900" y="4094150"/>
            <a:ext cx="2589000" cy="921450"/>
          </a:xfrm>
          <a:prstGeom prst="rect">
            <a:avLst/>
          </a:prstGeom>
          <a:noFill/>
          <a:ln>
            <a:noFill/>
          </a:ln>
        </p:spPr>
      </p:pic>
      <p:sp>
        <p:nvSpPr>
          <p:cNvPr id="292" name="Google Shape;292;p33"/>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293" name="Google Shape;293;p33"/>
          <p:cNvPicPr preferRelativeResize="0"/>
          <p:nvPr/>
        </p:nvPicPr>
        <p:blipFill>
          <a:blip r:embed="rId4">
            <a:alphaModFix/>
          </a:blip>
          <a:stretch>
            <a:fillRect/>
          </a:stretch>
        </p:blipFill>
        <p:spPr>
          <a:xfrm>
            <a:off x="8068700" y="0"/>
            <a:ext cx="1075301" cy="10753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4"/>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Battery Management System</a:t>
            </a:r>
            <a:endParaRPr/>
          </a:p>
        </p:txBody>
      </p:sp>
      <p:sp>
        <p:nvSpPr>
          <p:cNvPr id="299" name="Google Shape;299;p34"/>
          <p:cNvSpPr txBox="1"/>
          <p:nvPr/>
        </p:nvSpPr>
        <p:spPr>
          <a:xfrm>
            <a:off x="482525" y="1208125"/>
            <a:ext cx="30972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We chose the (HX-3S-FLxxA) BMS series that is used to manage 18650s battery cells connected in (3S) series configuration</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Features included:</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Overvoltage protection (</a:t>
            </a:r>
            <a:r>
              <a:rPr lang="en">
                <a:solidFill>
                  <a:srgbClr val="FF0000"/>
                </a:solidFill>
                <a:latin typeface="Roboto"/>
                <a:ea typeface="Roboto"/>
                <a:cs typeface="Roboto"/>
                <a:sym typeface="Roboto"/>
              </a:rPr>
              <a:t>4.2</a:t>
            </a:r>
            <a:r>
              <a:rPr lang="en">
                <a:latin typeface="Roboto"/>
                <a:ea typeface="Roboto"/>
                <a:cs typeface="Roboto"/>
                <a:sym typeface="Roboto"/>
              </a:rPr>
              <a:t>±</a:t>
            </a:r>
            <a:r>
              <a:rPr lang="en">
                <a:solidFill>
                  <a:srgbClr val="FF0000"/>
                </a:solidFill>
                <a:latin typeface="Roboto"/>
                <a:ea typeface="Roboto"/>
                <a:cs typeface="Roboto"/>
                <a:sym typeface="Roboto"/>
              </a:rPr>
              <a:t>0.05</a:t>
            </a:r>
            <a:r>
              <a:rPr lang="en">
                <a:latin typeface="Roboto"/>
                <a:ea typeface="Roboto"/>
                <a:cs typeface="Roboto"/>
                <a:sym typeface="Roboto"/>
              </a:rPr>
              <a:t>) Volts.</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Over Discharge</a:t>
            </a:r>
            <a:r>
              <a:rPr lang="en">
                <a:latin typeface="Roboto"/>
                <a:ea typeface="Roboto"/>
                <a:cs typeface="Roboto"/>
                <a:sym typeface="Roboto"/>
              </a:rPr>
              <a:t> protection (</a:t>
            </a:r>
            <a:r>
              <a:rPr lang="en">
                <a:solidFill>
                  <a:srgbClr val="FF0000"/>
                </a:solidFill>
                <a:latin typeface="Roboto"/>
                <a:ea typeface="Roboto"/>
                <a:cs typeface="Roboto"/>
                <a:sym typeface="Roboto"/>
              </a:rPr>
              <a:t>2.5 </a:t>
            </a:r>
            <a:r>
              <a:rPr lang="en">
                <a:latin typeface="Roboto"/>
                <a:ea typeface="Roboto"/>
                <a:cs typeface="Roboto"/>
                <a:sym typeface="Roboto"/>
              </a:rPr>
              <a:t>-</a:t>
            </a:r>
            <a:r>
              <a:rPr lang="en">
                <a:solidFill>
                  <a:srgbClr val="FF0000"/>
                </a:solidFill>
                <a:latin typeface="Roboto"/>
                <a:ea typeface="Roboto"/>
                <a:cs typeface="Roboto"/>
                <a:sym typeface="Roboto"/>
              </a:rPr>
              <a:t> 3</a:t>
            </a:r>
            <a:r>
              <a:rPr lang="en">
                <a:latin typeface="Roboto"/>
                <a:ea typeface="Roboto"/>
                <a:cs typeface="Roboto"/>
                <a:sym typeface="Roboto"/>
              </a:rPr>
              <a:t>) Volts.</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Maximum total transient current &gt; </a:t>
            </a:r>
            <a:r>
              <a:rPr lang="en">
                <a:solidFill>
                  <a:srgbClr val="FF0000"/>
                </a:solidFill>
                <a:latin typeface="Roboto"/>
                <a:ea typeface="Roboto"/>
                <a:cs typeface="Roboto"/>
                <a:sym typeface="Roboto"/>
              </a:rPr>
              <a:t>25</a:t>
            </a:r>
            <a:r>
              <a:rPr lang="en">
                <a:latin typeface="Roboto"/>
                <a:ea typeface="Roboto"/>
                <a:cs typeface="Roboto"/>
                <a:sym typeface="Roboto"/>
              </a:rPr>
              <a:t> Amps.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Short circuit protection (with delayed self recovery).</a:t>
            </a:r>
            <a:endParaRPr>
              <a:latin typeface="Roboto"/>
              <a:ea typeface="Roboto"/>
              <a:cs typeface="Roboto"/>
              <a:sym typeface="Roboto"/>
            </a:endParaRPr>
          </a:p>
        </p:txBody>
      </p:sp>
      <p:sp>
        <p:nvSpPr>
          <p:cNvPr id="300" name="Google Shape;300;p34"/>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301" name="Google Shape;301;p34"/>
          <p:cNvPicPr preferRelativeResize="0"/>
          <p:nvPr/>
        </p:nvPicPr>
        <p:blipFill>
          <a:blip r:embed="rId3">
            <a:alphaModFix/>
          </a:blip>
          <a:stretch>
            <a:fillRect/>
          </a:stretch>
        </p:blipFill>
        <p:spPr>
          <a:xfrm>
            <a:off x="8068700" y="0"/>
            <a:ext cx="1075301" cy="1075301"/>
          </a:xfrm>
          <a:prstGeom prst="rect">
            <a:avLst/>
          </a:prstGeom>
          <a:noFill/>
          <a:ln>
            <a:noFill/>
          </a:ln>
        </p:spPr>
      </p:pic>
      <p:graphicFrame>
        <p:nvGraphicFramePr>
          <p:cNvPr id="302" name="Google Shape;302;p34"/>
          <p:cNvGraphicFramePr/>
          <p:nvPr/>
        </p:nvGraphicFramePr>
        <p:xfrm>
          <a:off x="3848925" y="1438375"/>
          <a:ext cx="3000000" cy="3000000"/>
        </p:xfrm>
        <a:graphic>
          <a:graphicData uri="http://schemas.openxmlformats.org/drawingml/2006/table">
            <a:tbl>
              <a:tblPr>
                <a:noFill/>
                <a:tableStyleId>{FFE8834D-6331-4A70-92AB-466DFEF7A79D}</a:tableStyleId>
              </a:tblPr>
              <a:tblGrid>
                <a:gridCol w="1285300"/>
                <a:gridCol w="1285300"/>
                <a:gridCol w="1285300"/>
                <a:gridCol w="1285300"/>
              </a:tblGrid>
              <a:tr h="981475">
                <a:tc>
                  <a:txBody>
                    <a:bodyPr/>
                    <a:lstStyle/>
                    <a:p>
                      <a:pPr indent="0" lvl="0" marL="0" rtl="0" algn="l">
                        <a:spcBef>
                          <a:spcPts val="0"/>
                        </a:spcBef>
                        <a:spcAft>
                          <a:spcPts val="0"/>
                        </a:spcAft>
                        <a:buNone/>
                      </a:pPr>
                      <a:r>
                        <a:t/>
                      </a:r>
                      <a:endParaRPr b="1" sz="1000"/>
                    </a:p>
                  </a:txBody>
                  <a:tcPr marT="91425" marB="91425" marR="91425" marL="91425">
                    <a:lnL cap="flat" cmpd="sng" w="9525">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ACEIRMC </a:t>
                      </a:r>
                      <a:endParaRPr b="1" sz="1000"/>
                    </a:p>
                    <a:p>
                      <a:pPr indent="0" lvl="0" marL="0" rtl="0" algn="ctr">
                        <a:spcBef>
                          <a:spcPts val="0"/>
                        </a:spcBef>
                        <a:spcAft>
                          <a:spcPts val="0"/>
                        </a:spcAft>
                        <a:buNone/>
                      </a:pPr>
                      <a:r>
                        <a:rPr b="1" lang="en" sz="1000"/>
                        <a:t>(HW -375)</a:t>
                      </a:r>
                      <a:endParaRPr b="1" sz="1000"/>
                    </a:p>
                  </a:txBody>
                  <a:tcPr marT="91425" marB="91425" marR="91425" marL="91425">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D</a:t>
                      </a:r>
                      <a:r>
                        <a:rPr b="1" lang="en" sz="1000"/>
                        <a:t>aier (</a:t>
                      </a:r>
                      <a:r>
                        <a:rPr b="1" lang="en" sz="1000">
                          <a:latin typeface="Roboto"/>
                          <a:ea typeface="Roboto"/>
                          <a:cs typeface="Roboto"/>
                          <a:sym typeface="Roboto"/>
                        </a:rPr>
                        <a:t>HX-3S-FL25A)</a:t>
                      </a:r>
                      <a:endParaRPr b="1" sz="1000"/>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000"/>
                        <a:t>Atnsinc</a:t>
                      </a:r>
                      <a:endParaRPr b="1" sz="1000"/>
                    </a:p>
                    <a:p>
                      <a:pPr indent="0" lvl="0" marL="0" rtl="0" algn="ctr">
                        <a:spcBef>
                          <a:spcPts val="0"/>
                        </a:spcBef>
                        <a:spcAft>
                          <a:spcPts val="0"/>
                        </a:spcAft>
                        <a:buNone/>
                      </a:pPr>
                      <a:r>
                        <a:rPr b="1" lang="en" sz="1000"/>
                        <a:t>(4S 40A)</a:t>
                      </a:r>
                      <a:endParaRPr b="1" sz="1000"/>
                    </a:p>
                  </a:txBody>
                  <a:tcPr marT="91425" marB="91425" marR="91425" marL="91425">
                    <a:lnL cap="flat" cmpd="sng" w="19050">
                      <a:solidFill>
                        <a:srgbClr val="FF0000"/>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r>
              <a:tr h="444275">
                <a:tc>
                  <a:txBody>
                    <a:bodyPr/>
                    <a:lstStyle/>
                    <a:p>
                      <a:pPr indent="0" lvl="0" marL="0" rtl="0" algn="l">
                        <a:spcBef>
                          <a:spcPts val="0"/>
                        </a:spcBef>
                        <a:spcAft>
                          <a:spcPts val="0"/>
                        </a:spcAft>
                        <a:buNone/>
                      </a:pPr>
                      <a:r>
                        <a:rPr b="1" lang="en" sz="1000"/>
                        <a:t>Batteries orientation</a:t>
                      </a:r>
                      <a:endParaRPr b="1" sz="1000"/>
                    </a:p>
                  </a:txBody>
                  <a:tcPr marT="91425" marB="91425" marR="91425" marL="91425">
                    <a:lnL cap="flat" cmpd="sng" w="9525">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3 in series (3S)</a:t>
                      </a:r>
                      <a:endParaRPr sz="1000"/>
                    </a:p>
                  </a:txBody>
                  <a:tcPr marT="91425" marB="91425" marR="91425" marL="91425">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lnT cap="flat" cmpd="sng" w="9525">
                      <a:solidFill>
                        <a:srgbClr val="333333"/>
                      </a:solidFill>
                      <a:prstDash val="solid"/>
                      <a:round/>
                      <a:headEnd len="sm" w="sm" type="none"/>
                      <a:tailEnd len="sm" w="sm" type="none"/>
                    </a:lnT>
                  </a:tcPr>
                </a:tc>
                <a:tc>
                  <a:txBody>
                    <a:bodyPr/>
                    <a:lstStyle/>
                    <a:p>
                      <a:pPr indent="0" lvl="0" marL="0" rtl="0" algn="ctr">
                        <a:spcBef>
                          <a:spcPts val="0"/>
                        </a:spcBef>
                        <a:spcAft>
                          <a:spcPts val="0"/>
                        </a:spcAft>
                        <a:buNone/>
                      </a:pPr>
                      <a:r>
                        <a:rPr lang="en" sz="1000"/>
                        <a:t>3 in series (3S)</a:t>
                      </a:r>
                      <a:endParaRPr sz="1000"/>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lang="en" sz="1000"/>
                        <a:t>4 in series (4S)</a:t>
                      </a:r>
                      <a:endParaRPr sz="1000"/>
                    </a:p>
                  </a:txBody>
                  <a:tcPr marT="91425" marB="91425" marR="91425" marL="91425">
                    <a:lnL cap="flat" cmpd="sng" w="19050">
                      <a:solidFill>
                        <a:srgbClr val="FF0000"/>
                      </a:solidFill>
                      <a:prstDash val="solid"/>
                      <a:round/>
                      <a:headEnd len="sm" w="sm" type="none"/>
                      <a:tailEnd len="sm" w="sm" type="none"/>
                    </a:lnL>
                    <a:lnT cap="flat" cmpd="sng" w="9525">
                      <a:solidFill>
                        <a:srgbClr val="333333"/>
                      </a:solidFill>
                      <a:prstDash val="solid"/>
                      <a:round/>
                      <a:headEnd len="sm" w="sm" type="none"/>
                      <a:tailEnd len="sm" w="sm" type="none"/>
                    </a:lnT>
                  </a:tcPr>
                </a:tc>
              </a:tr>
              <a:tr h="424925">
                <a:tc>
                  <a:txBody>
                    <a:bodyPr/>
                    <a:lstStyle/>
                    <a:p>
                      <a:pPr indent="0" lvl="0" marL="0" rtl="0" algn="l">
                        <a:spcBef>
                          <a:spcPts val="0"/>
                        </a:spcBef>
                        <a:spcAft>
                          <a:spcPts val="0"/>
                        </a:spcAft>
                        <a:buNone/>
                      </a:pPr>
                      <a:r>
                        <a:rPr b="1" lang="en" sz="1000"/>
                        <a:t>Overvoltage protection</a:t>
                      </a:r>
                      <a:endParaRPr b="1" sz="1000"/>
                    </a:p>
                  </a:txBody>
                  <a:tcPr marT="91425" marB="91425" marR="91425" marL="91425">
                    <a:lnL cap="flat" cmpd="sng" w="9525">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Yes</a:t>
                      </a:r>
                      <a:endParaRPr sz="1000"/>
                    </a:p>
                  </a:txBody>
                  <a:tcPr marT="91425" marB="91425" marR="91425" marL="91425">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tcPr>
                </a:tc>
                <a:tc>
                  <a:txBody>
                    <a:bodyPr/>
                    <a:lstStyle/>
                    <a:p>
                      <a:pPr indent="0" lvl="0" marL="0" rtl="0" algn="ctr">
                        <a:spcBef>
                          <a:spcPts val="0"/>
                        </a:spcBef>
                        <a:spcAft>
                          <a:spcPts val="0"/>
                        </a:spcAft>
                        <a:buNone/>
                      </a:pPr>
                      <a:r>
                        <a:rPr lang="en" sz="1000"/>
                        <a:t>Yes</a:t>
                      </a:r>
                      <a:endParaRPr sz="1000"/>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lang="en" sz="1000"/>
                        <a:t>Yes</a:t>
                      </a:r>
                      <a:endParaRPr sz="1000"/>
                    </a:p>
                  </a:txBody>
                  <a:tcPr marT="91425" marB="91425" marR="91425" marL="91425">
                    <a:lnL cap="flat" cmpd="sng" w="19050">
                      <a:solidFill>
                        <a:srgbClr val="FF0000"/>
                      </a:solidFill>
                      <a:prstDash val="solid"/>
                      <a:round/>
                      <a:headEnd len="sm" w="sm" type="none"/>
                      <a:tailEnd len="sm" w="sm" type="none"/>
                    </a:lnL>
                  </a:tcPr>
                </a:tc>
              </a:tr>
              <a:tr h="444300">
                <a:tc>
                  <a:txBody>
                    <a:bodyPr/>
                    <a:lstStyle/>
                    <a:p>
                      <a:pPr indent="0" lvl="0" marL="0" rtl="0" algn="l">
                        <a:spcBef>
                          <a:spcPts val="0"/>
                        </a:spcBef>
                        <a:spcAft>
                          <a:spcPts val="0"/>
                        </a:spcAft>
                        <a:buNone/>
                      </a:pPr>
                      <a:r>
                        <a:rPr b="1" lang="en" sz="1000"/>
                        <a:t>Over Discharge</a:t>
                      </a:r>
                      <a:r>
                        <a:rPr b="1" lang="en" sz="1000"/>
                        <a:t> protection</a:t>
                      </a:r>
                      <a:endParaRPr b="1" sz="1000"/>
                    </a:p>
                  </a:txBody>
                  <a:tcPr marT="91425" marB="91425" marR="91425" marL="91425">
                    <a:lnL cap="flat" cmpd="sng" w="9525">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No</a:t>
                      </a:r>
                      <a:endParaRPr sz="1000"/>
                    </a:p>
                  </a:txBody>
                  <a:tcPr marT="91425" marB="91425" marR="91425" marL="91425">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tcPr>
                </a:tc>
                <a:tc>
                  <a:txBody>
                    <a:bodyPr/>
                    <a:lstStyle/>
                    <a:p>
                      <a:pPr indent="0" lvl="0" marL="0" rtl="0" algn="ctr">
                        <a:spcBef>
                          <a:spcPts val="0"/>
                        </a:spcBef>
                        <a:spcAft>
                          <a:spcPts val="0"/>
                        </a:spcAft>
                        <a:buNone/>
                      </a:pPr>
                      <a:r>
                        <a:rPr lang="en" sz="1000"/>
                        <a:t>Yes</a:t>
                      </a:r>
                      <a:endParaRPr sz="1000"/>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lang="en" sz="1000"/>
                        <a:t>Yes</a:t>
                      </a:r>
                      <a:endParaRPr sz="1000"/>
                    </a:p>
                  </a:txBody>
                  <a:tcPr marT="91425" marB="91425" marR="91425" marL="91425">
                    <a:lnL cap="flat" cmpd="sng" w="19050">
                      <a:solidFill>
                        <a:srgbClr val="FF0000"/>
                      </a:solidFill>
                      <a:prstDash val="solid"/>
                      <a:round/>
                      <a:headEnd len="sm" w="sm" type="none"/>
                      <a:tailEnd len="sm" w="sm" type="none"/>
                    </a:lnL>
                  </a:tcPr>
                </a:tc>
              </a:tr>
              <a:tr h="444300">
                <a:tc>
                  <a:txBody>
                    <a:bodyPr/>
                    <a:lstStyle/>
                    <a:p>
                      <a:pPr indent="0" lvl="0" marL="0" rtl="0" algn="l">
                        <a:spcBef>
                          <a:spcPts val="0"/>
                        </a:spcBef>
                        <a:spcAft>
                          <a:spcPts val="0"/>
                        </a:spcAft>
                        <a:buNone/>
                      </a:pPr>
                      <a:r>
                        <a:rPr b="1" lang="en" sz="1000"/>
                        <a:t>Short circuit protection</a:t>
                      </a:r>
                      <a:endParaRPr b="1" sz="1000"/>
                    </a:p>
                  </a:txBody>
                  <a:tcPr marT="91425" marB="91425" marR="91425" marL="91425">
                    <a:lnL cap="flat" cmpd="sng" w="9525">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No</a:t>
                      </a:r>
                      <a:endParaRPr sz="1000"/>
                    </a:p>
                  </a:txBody>
                  <a:tcPr marT="91425" marB="91425" marR="91425" marL="91425">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tcPr>
                </a:tc>
                <a:tc>
                  <a:txBody>
                    <a:bodyPr/>
                    <a:lstStyle/>
                    <a:p>
                      <a:pPr indent="0" lvl="0" marL="0" rtl="0" algn="ctr">
                        <a:spcBef>
                          <a:spcPts val="0"/>
                        </a:spcBef>
                        <a:spcAft>
                          <a:spcPts val="0"/>
                        </a:spcAft>
                        <a:buNone/>
                      </a:pPr>
                      <a:r>
                        <a:rPr lang="en" sz="1000"/>
                        <a:t>Yes</a:t>
                      </a:r>
                      <a:endParaRPr sz="1000"/>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lang="en" sz="1000"/>
                        <a:t>Yes</a:t>
                      </a:r>
                      <a:endParaRPr sz="1000"/>
                    </a:p>
                  </a:txBody>
                  <a:tcPr marT="91425" marB="91425" marR="91425" marL="91425">
                    <a:lnL cap="flat" cmpd="sng" w="19050">
                      <a:solidFill>
                        <a:srgbClr val="FF0000"/>
                      </a:solidFill>
                      <a:prstDash val="solid"/>
                      <a:round/>
                      <a:headEnd len="sm" w="sm" type="none"/>
                      <a:tailEnd len="sm" w="sm" type="none"/>
                    </a:lnL>
                  </a:tcPr>
                </a:tc>
              </a:tr>
              <a:tr h="453250">
                <a:tc>
                  <a:txBody>
                    <a:bodyPr/>
                    <a:lstStyle/>
                    <a:p>
                      <a:pPr indent="0" lvl="0" marL="0" rtl="0" algn="l">
                        <a:spcBef>
                          <a:spcPts val="0"/>
                        </a:spcBef>
                        <a:spcAft>
                          <a:spcPts val="0"/>
                        </a:spcAft>
                        <a:buNone/>
                      </a:pPr>
                      <a:r>
                        <a:rPr b="1" lang="en" sz="1000"/>
                        <a:t>Terminal Voltage</a:t>
                      </a:r>
                      <a:endParaRPr b="1" sz="1000"/>
                    </a:p>
                  </a:txBody>
                  <a:tcPr marT="91425" marB="91425" marR="91425" marL="91425">
                    <a:lnL cap="flat" cmpd="sng" w="9525">
                      <a:solidFill>
                        <a:srgbClr val="333333"/>
                      </a:solidFill>
                      <a:prstDash val="solid"/>
                      <a:round/>
                      <a:headEnd len="sm" w="sm" type="none"/>
                      <a:tailEnd len="sm" w="sm" type="none"/>
                    </a:lnL>
                    <a:lnR cap="flat" cmpd="sng" w="9525">
                      <a:solidFill>
                        <a:srgbClr val="333333"/>
                      </a:solidFill>
                      <a:prstDash val="solid"/>
                      <a:round/>
                      <a:headEnd len="sm" w="sm" type="none"/>
                      <a:tailEnd len="sm" w="sm" type="none"/>
                    </a:lnR>
                    <a:lnT cap="flat" cmpd="sng" w="9525">
                      <a:solidFill>
                        <a:srgbClr val="333333"/>
                      </a:solidFill>
                      <a:prstDash val="solid"/>
                      <a:round/>
                      <a:headEnd len="sm" w="sm" type="none"/>
                      <a:tailEnd len="sm" w="sm" type="none"/>
                    </a:lnT>
                    <a:lnB cap="flat" cmpd="sng" w="9525">
                      <a:solidFill>
                        <a:srgbClr val="333333"/>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lang="en" sz="1000"/>
                        <a:t>11.1V</a:t>
                      </a:r>
                      <a:endParaRPr sz="1000"/>
                    </a:p>
                  </a:txBody>
                  <a:tcPr marT="91425" marB="91425" marR="91425" marL="91425">
                    <a:lnL cap="flat" cmpd="sng" w="9525">
                      <a:solidFill>
                        <a:srgbClr val="333333"/>
                      </a:solidFill>
                      <a:prstDash val="solid"/>
                      <a:round/>
                      <a:headEnd len="sm" w="sm" type="none"/>
                      <a:tailEnd len="sm" w="sm" type="none"/>
                    </a:lnL>
                    <a:lnR cap="flat" cmpd="sng" w="19050">
                      <a:solidFill>
                        <a:srgbClr val="FF0000"/>
                      </a:solidFill>
                      <a:prstDash val="solid"/>
                      <a:round/>
                      <a:headEnd len="sm" w="sm" type="none"/>
                      <a:tailEnd len="sm" w="sm" type="none"/>
                    </a:lnR>
                  </a:tcPr>
                </a:tc>
                <a:tc>
                  <a:txBody>
                    <a:bodyPr/>
                    <a:lstStyle/>
                    <a:p>
                      <a:pPr indent="0" lvl="0" marL="0" rtl="0" algn="ctr">
                        <a:spcBef>
                          <a:spcPts val="0"/>
                        </a:spcBef>
                        <a:spcAft>
                          <a:spcPts val="0"/>
                        </a:spcAft>
                        <a:buNone/>
                      </a:pPr>
                      <a:r>
                        <a:rPr lang="en" sz="1000"/>
                        <a:t>11.1V</a:t>
                      </a:r>
                      <a:endParaRPr sz="1000"/>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lstStyle/>
                    <a:p>
                      <a:pPr indent="0" lvl="0" marL="0" rtl="0" algn="ctr">
                        <a:spcBef>
                          <a:spcPts val="0"/>
                        </a:spcBef>
                        <a:spcAft>
                          <a:spcPts val="0"/>
                        </a:spcAft>
                        <a:buNone/>
                      </a:pPr>
                      <a:r>
                        <a:rPr lang="en" sz="1000"/>
                        <a:t>14.8V</a:t>
                      </a:r>
                      <a:endParaRPr sz="1000"/>
                    </a:p>
                  </a:txBody>
                  <a:tcPr marT="91425" marB="91425" marR="91425" marL="91425">
                    <a:lnL cap="flat" cmpd="sng" w="19050">
                      <a:solidFill>
                        <a:srgbClr val="FF0000"/>
                      </a:solidFill>
                      <a:prstDash val="solid"/>
                      <a:round/>
                      <a:headEnd len="sm" w="sm" type="none"/>
                      <a:tailEnd len="sm" w="sm" type="none"/>
                    </a:lnL>
                  </a:tcPr>
                </a:tc>
              </a:tr>
            </a:tbl>
          </a:graphicData>
        </a:graphic>
      </p:graphicFrame>
      <p:pic>
        <p:nvPicPr>
          <p:cNvPr id="303" name="Google Shape;303;p34"/>
          <p:cNvPicPr preferRelativeResize="0"/>
          <p:nvPr/>
        </p:nvPicPr>
        <p:blipFill>
          <a:blip r:embed="rId4">
            <a:alphaModFix/>
          </a:blip>
          <a:stretch>
            <a:fillRect/>
          </a:stretch>
        </p:blipFill>
        <p:spPr>
          <a:xfrm>
            <a:off x="6698750" y="1856350"/>
            <a:ext cx="740950" cy="521600"/>
          </a:xfrm>
          <a:prstGeom prst="rect">
            <a:avLst/>
          </a:prstGeom>
          <a:noFill/>
          <a:ln>
            <a:noFill/>
          </a:ln>
        </p:spPr>
      </p:pic>
      <p:pic>
        <p:nvPicPr>
          <p:cNvPr id="304" name="Google Shape;304;p34"/>
          <p:cNvPicPr preferRelativeResize="0"/>
          <p:nvPr/>
        </p:nvPicPr>
        <p:blipFill>
          <a:blip r:embed="rId5">
            <a:alphaModFix/>
          </a:blip>
          <a:stretch>
            <a:fillRect/>
          </a:stretch>
        </p:blipFill>
        <p:spPr>
          <a:xfrm>
            <a:off x="8013025" y="1856350"/>
            <a:ext cx="761149" cy="521599"/>
          </a:xfrm>
          <a:prstGeom prst="rect">
            <a:avLst/>
          </a:prstGeom>
          <a:noFill/>
          <a:ln>
            <a:noFill/>
          </a:ln>
        </p:spPr>
      </p:pic>
      <p:pic>
        <p:nvPicPr>
          <p:cNvPr id="305" name="Google Shape;305;p34"/>
          <p:cNvPicPr preferRelativeResize="0"/>
          <p:nvPr/>
        </p:nvPicPr>
        <p:blipFill>
          <a:blip r:embed="rId6">
            <a:alphaModFix/>
          </a:blip>
          <a:stretch>
            <a:fillRect/>
          </a:stretch>
        </p:blipFill>
        <p:spPr>
          <a:xfrm>
            <a:off x="5425901" y="1852589"/>
            <a:ext cx="740950" cy="5291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5"/>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Battery Pack </a:t>
            </a:r>
            <a:endParaRPr/>
          </a:p>
        </p:txBody>
      </p:sp>
      <p:sp>
        <p:nvSpPr>
          <p:cNvPr id="311" name="Google Shape;311;p35"/>
          <p:cNvSpPr txBox="1"/>
          <p:nvPr/>
        </p:nvSpPr>
        <p:spPr>
          <a:xfrm>
            <a:off x="700450" y="1262150"/>
            <a:ext cx="3432600" cy="3417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For a high capacity and voltage output, we chose 18650 cells from Panasonic with 3450mAh for each cell</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The battery pack will have three </a:t>
            </a:r>
            <a:r>
              <a:rPr lang="en">
                <a:latin typeface="Roboto"/>
                <a:ea typeface="Roboto"/>
                <a:cs typeface="Roboto"/>
                <a:sym typeface="Roboto"/>
              </a:rPr>
              <a:t>3.7V rated</a:t>
            </a:r>
            <a:r>
              <a:rPr lang="en">
                <a:latin typeface="Roboto"/>
                <a:ea typeface="Roboto"/>
                <a:cs typeface="Roboto"/>
                <a:sym typeface="Roboto"/>
              </a:rPr>
              <a:t> cells connected in series (3S)</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0" lvl="0" marL="457200" rtl="0" algn="l">
              <a:spcBef>
                <a:spcPts val="0"/>
              </a:spcBef>
              <a:spcAft>
                <a:spcPts val="0"/>
              </a:spcAft>
              <a:buNone/>
            </a:pPr>
            <a:r>
              <a:rPr lang="en">
                <a:latin typeface="Roboto"/>
                <a:ea typeface="Roboto"/>
                <a:cs typeface="Roboto"/>
                <a:sym typeface="Roboto"/>
              </a:rPr>
              <a:t>This will give output voltage of </a:t>
            </a:r>
            <a:r>
              <a:rPr lang="en">
                <a:solidFill>
                  <a:srgbClr val="FF0000"/>
                </a:solidFill>
                <a:latin typeface="Roboto"/>
                <a:ea typeface="Roboto"/>
                <a:cs typeface="Roboto"/>
                <a:sym typeface="Roboto"/>
              </a:rPr>
              <a:t>12.6V</a:t>
            </a:r>
            <a:r>
              <a:rPr lang="en">
                <a:latin typeface="Roboto"/>
                <a:ea typeface="Roboto"/>
                <a:cs typeface="Roboto"/>
                <a:sym typeface="Roboto"/>
              </a:rPr>
              <a:t> at full charge &amp; </a:t>
            </a:r>
            <a:r>
              <a:rPr lang="en">
                <a:solidFill>
                  <a:srgbClr val="FF0000"/>
                </a:solidFill>
                <a:latin typeface="Roboto"/>
                <a:ea typeface="Roboto"/>
                <a:cs typeface="Roboto"/>
                <a:sym typeface="Roboto"/>
              </a:rPr>
              <a:t>11.1V</a:t>
            </a:r>
            <a:r>
              <a:rPr lang="en">
                <a:latin typeface="Roboto"/>
                <a:ea typeface="Roboto"/>
                <a:cs typeface="Roboto"/>
                <a:sym typeface="Roboto"/>
              </a:rPr>
              <a:t> at nominal charge</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The BMS will manage </a:t>
            </a:r>
            <a:r>
              <a:rPr lang="en">
                <a:latin typeface="Roboto"/>
                <a:ea typeface="Roboto"/>
                <a:cs typeface="Roboto"/>
                <a:sym typeface="Roboto"/>
              </a:rPr>
              <a:t>and protect </a:t>
            </a:r>
            <a:r>
              <a:rPr lang="en">
                <a:latin typeface="Roboto"/>
                <a:ea typeface="Roboto"/>
                <a:cs typeface="Roboto"/>
                <a:sym typeface="Roboto"/>
              </a:rPr>
              <a:t>the battery pack</a:t>
            </a:r>
            <a:endParaRPr>
              <a:latin typeface="Roboto"/>
              <a:ea typeface="Roboto"/>
              <a:cs typeface="Roboto"/>
              <a:sym typeface="Roboto"/>
            </a:endParaRPr>
          </a:p>
        </p:txBody>
      </p:sp>
      <p:sp>
        <p:nvSpPr>
          <p:cNvPr id="312" name="Google Shape;312;p35"/>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313" name="Google Shape;313;p35"/>
          <p:cNvPicPr preferRelativeResize="0"/>
          <p:nvPr/>
        </p:nvPicPr>
        <p:blipFill>
          <a:blip r:embed="rId3">
            <a:alphaModFix/>
          </a:blip>
          <a:stretch>
            <a:fillRect/>
          </a:stretch>
        </p:blipFill>
        <p:spPr>
          <a:xfrm>
            <a:off x="8068700" y="0"/>
            <a:ext cx="1075301" cy="1075301"/>
          </a:xfrm>
          <a:prstGeom prst="rect">
            <a:avLst/>
          </a:prstGeom>
          <a:noFill/>
          <a:ln>
            <a:noFill/>
          </a:ln>
        </p:spPr>
      </p:pic>
      <p:pic>
        <p:nvPicPr>
          <p:cNvPr id="314" name="Google Shape;314;p35"/>
          <p:cNvPicPr preferRelativeResize="0"/>
          <p:nvPr/>
        </p:nvPicPr>
        <p:blipFill>
          <a:blip r:embed="rId4">
            <a:alphaModFix/>
          </a:blip>
          <a:stretch>
            <a:fillRect/>
          </a:stretch>
        </p:blipFill>
        <p:spPr>
          <a:xfrm>
            <a:off x="4504200" y="1482582"/>
            <a:ext cx="4260156" cy="3417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6"/>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USB Charging Circuit</a:t>
            </a:r>
            <a:endParaRPr/>
          </a:p>
        </p:txBody>
      </p:sp>
      <p:pic>
        <p:nvPicPr>
          <p:cNvPr id="320" name="Google Shape;320;p36"/>
          <p:cNvPicPr preferRelativeResize="0"/>
          <p:nvPr/>
        </p:nvPicPr>
        <p:blipFill>
          <a:blip r:embed="rId3">
            <a:alphaModFix/>
          </a:blip>
          <a:stretch>
            <a:fillRect/>
          </a:stretch>
        </p:blipFill>
        <p:spPr>
          <a:xfrm>
            <a:off x="5376650" y="1170325"/>
            <a:ext cx="1736100" cy="1192100"/>
          </a:xfrm>
          <a:prstGeom prst="rect">
            <a:avLst/>
          </a:prstGeom>
          <a:noFill/>
          <a:ln>
            <a:noFill/>
          </a:ln>
        </p:spPr>
      </p:pic>
      <p:sp>
        <p:nvSpPr>
          <p:cNvPr id="321" name="Google Shape;321;p36"/>
          <p:cNvSpPr txBox="1"/>
          <p:nvPr/>
        </p:nvSpPr>
        <p:spPr>
          <a:xfrm>
            <a:off x="394275" y="1170325"/>
            <a:ext cx="37443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USB charging gives</a:t>
            </a:r>
            <a:r>
              <a:rPr lang="en">
                <a:latin typeface="Roboto"/>
                <a:ea typeface="Roboto"/>
                <a:cs typeface="Roboto"/>
                <a:sym typeface="Roboto"/>
              </a:rPr>
              <a:t> more convenient locker experience.</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One USB charging wire inside each sub locker.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IC chosen is (IP6505) capable of (</a:t>
            </a:r>
            <a:r>
              <a:rPr lang="en">
                <a:solidFill>
                  <a:srgbClr val="FF0000"/>
                </a:solidFill>
                <a:latin typeface="Roboto"/>
                <a:ea typeface="Roboto"/>
                <a:cs typeface="Roboto"/>
                <a:sym typeface="Roboto"/>
              </a:rPr>
              <a:t>QC2.0 / QC3.0</a:t>
            </a:r>
            <a:r>
              <a:rPr lang="en">
                <a:latin typeface="Roboto"/>
                <a:ea typeface="Roboto"/>
                <a:cs typeface="Roboto"/>
                <a:sym typeface="Roboto"/>
              </a:rPr>
              <a:t>) for fast charging up to </a:t>
            </a:r>
            <a:r>
              <a:rPr lang="en">
                <a:solidFill>
                  <a:srgbClr val="FF0000"/>
                </a:solidFill>
                <a:latin typeface="Roboto"/>
                <a:ea typeface="Roboto"/>
                <a:cs typeface="Roboto"/>
                <a:sym typeface="Roboto"/>
              </a:rPr>
              <a:t>12V</a:t>
            </a:r>
            <a:r>
              <a:rPr lang="en">
                <a:latin typeface="Roboto"/>
                <a:ea typeface="Roboto"/>
                <a:cs typeface="Roboto"/>
                <a:sym typeface="Roboto"/>
              </a:rPr>
              <a:t> output.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Circuit topology is Buck/Boost , so it can take wide (</a:t>
            </a:r>
            <a:r>
              <a:rPr lang="en">
                <a:solidFill>
                  <a:srgbClr val="FF0000"/>
                </a:solidFill>
                <a:latin typeface="Roboto"/>
                <a:ea typeface="Roboto"/>
                <a:cs typeface="Roboto"/>
                <a:sym typeface="Roboto"/>
              </a:rPr>
              <a:t>6 - 32</a:t>
            </a:r>
            <a:r>
              <a:rPr lang="en">
                <a:latin typeface="Roboto"/>
                <a:ea typeface="Roboto"/>
                <a:cs typeface="Roboto"/>
                <a:sym typeface="Roboto"/>
              </a:rPr>
              <a:t>) Volts DC input.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322" name="Google Shape;322;p36"/>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323" name="Google Shape;323;p36"/>
          <p:cNvPicPr preferRelativeResize="0"/>
          <p:nvPr/>
        </p:nvPicPr>
        <p:blipFill>
          <a:blip r:embed="rId4">
            <a:alphaModFix/>
          </a:blip>
          <a:stretch>
            <a:fillRect/>
          </a:stretch>
        </p:blipFill>
        <p:spPr>
          <a:xfrm>
            <a:off x="8068700" y="0"/>
            <a:ext cx="1075301" cy="1075301"/>
          </a:xfrm>
          <a:prstGeom prst="rect">
            <a:avLst/>
          </a:prstGeom>
          <a:noFill/>
          <a:ln>
            <a:noFill/>
          </a:ln>
        </p:spPr>
      </p:pic>
      <p:pic>
        <p:nvPicPr>
          <p:cNvPr id="324" name="Google Shape;324;p36"/>
          <p:cNvPicPr preferRelativeResize="0"/>
          <p:nvPr/>
        </p:nvPicPr>
        <p:blipFill>
          <a:blip r:embed="rId5">
            <a:alphaModFix/>
          </a:blip>
          <a:stretch>
            <a:fillRect/>
          </a:stretch>
        </p:blipFill>
        <p:spPr>
          <a:xfrm>
            <a:off x="4223800" y="2571750"/>
            <a:ext cx="4608500" cy="1872200"/>
          </a:xfrm>
          <a:prstGeom prst="rect">
            <a:avLst/>
          </a:prstGeom>
          <a:noFill/>
          <a:ln>
            <a:noFill/>
          </a:ln>
        </p:spPr>
      </p:pic>
      <p:pic>
        <p:nvPicPr>
          <p:cNvPr id="325" name="Google Shape;325;p36"/>
          <p:cNvPicPr preferRelativeResize="0"/>
          <p:nvPr/>
        </p:nvPicPr>
        <p:blipFill>
          <a:blip r:embed="rId6">
            <a:alphaModFix/>
          </a:blip>
          <a:stretch>
            <a:fillRect/>
          </a:stretch>
        </p:blipFill>
        <p:spPr>
          <a:xfrm>
            <a:off x="7112750" y="4550386"/>
            <a:ext cx="1495725" cy="4891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37"/>
          <p:cNvPicPr preferRelativeResize="0"/>
          <p:nvPr/>
        </p:nvPicPr>
        <p:blipFill>
          <a:blip r:embed="rId3">
            <a:alphaModFix/>
          </a:blip>
          <a:stretch>
            <a:fillRect/>
          </a:stretch>
        </p:blipFill>
        <p:spPr>
          <a:xfrm>
            <a:off x="4148600" y="1919638"/>
            <a:ext cx="4832051" cy="1927626"/>
          </a:xfrm>
          <a:prstGeom prst="rect">
            <a:avLst/>
          </a:prstGeom>
          <a:noFill/>
          <a:ln>
            <a:noFill/>
          </a:ln>
        </p:spPr>
      </p:pic>
      <p:sp>
        <p:nvSpPr>
          <p:cNvPr id="331" name="Google Shape;331;p37"/>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Remote Power System</a:t>
            </a:r>
            <a:endParaRPr/>
          </a:p>
        </p:txBody>
      </p:sp>
      <p:sp>
        <p:nvSpPr>
          <p:cNvPr id="332" name="Google Shape;332;p37"/>
          <p:cNvSpPr txBox="1"/>
          <p:nvPr/>
        </p:nvSpPr>
        <p:spPr>
          <a:xfrm>
            <a:off x="711350" y="1174950"/>
            <a:ext cx="3541500" cy="3417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Remote consumes small amounts of power.</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We chose to put two (AA) batteries to </a:t>
            </a:r>
            <a:r>
              <a:rPr lang="en">
                <a:latin typeface="Roboto"/>
                <a:ea typeface="Roboto"/>
                <a:cs typeface="Roboto"/>
                <a:sym typeface="Roboto"/>
              </a:rPr>
              <a:t>achieve</a:t>
            </a:r>
            <a:r>
              <a:rPr lang="en">
                <a:latin typeface="Roboto"/>
                <a:ea typeface="Roboto"/>
                <a:cs typeface="Roboto"/>
                <a:sym typeface="Roboto"/>
              </a:rPr>
              <a:t> running time of more than  168 hours.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Batteries output ranging from (</a:t>
            </a:r>
            <a:r>
              <a:rPr lang="en">
                <a:solidFill>
                  <a:srgbClr val="FF0000"/>
                </a:solidFill>
                <a:latin typeface="Roboto"/>
                <a:ea typeface="Roboto"/>
                <a:cs typeface="Roboto"/>
                <a:sym typeface="Roboto"/>
              </a:rPr>
              <a:t>2.6 - 3.1</a:t>
            </a:r>
            <a:r>
              <a:rPr lang="en">
                <a:latin typeface="Roboto"/>
                <a:ea typeface="Roboto"/>
                <a:cs typeface="Roboto"/>
                <a:sym typeface="Roboto"/>
              </a:rPr>
              <a:t>) Volts,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We chose a boost converter with steady state efficiency more than 90%, using (TPS610981) IC from TI.</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The boost converter circuit will output (</a:t>
            </a:r>
            <a:r>
              <a:rPr lang="en">
                <a:solidFill>
                  <a:srgbClr val="FF0000"/>
                </a:solidFill>
                <a:latin typeface="Roboto"/>
                <a:ea typeface="Roboto"/>
                <a:cs typeface="Roboto"/>
                <a:sym typeface="Roboto"/>
              </a:rPr>
              <a:t>3.3</a:t>
            </a:r>
            <a:r>
              <a:rPr lang="en">
                <a:latin typeface="Roboto"/>
                <a:ea typeface="Roboto"/>
                <a:cs typeface="Roboto"/>
                <a:sym typeface="Roboto"/>
              </a:rPr>
              <a:t>) Volts.</a:t>
            </a:r>
            <a:endParaRPr>
              <a:latin typeface="Roboto"/>
              <a:ea typeface="Roboto"/>
              <a:cs typeface="Roboto"/>
              <a:sym typeface="Roboto"/>
            </a:endParaRPr>
          </a:p>
        </p:txBody>
      </p:sp>
      <p:sp>
        <p:nvSpPr>
          <p:cNvPr id="333" name="Google Shape;333;p37"/>
          <p:cNvSpPr txBox="1"/>
          <p:nvPr/>
        </p:nvSpPr>
        <p:spPr>
          <a:xfrm>
            <a:off x="76296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Idris Al-Shidhani</a:t>
            </a:r>
            <a:endParaRPr sz="1532">
              <a:latin typeface="Roboto"/>
              <a:ea typeface="Roboto"/>
              <a:cs typeface="Roboto"/>
              <a:sym typeface="Roboto"/>
            </a:endParaRPr>
          </a:p>
        </p:txBody>
      </p:sp>
      <p:pic>
        <p:nvPicPr>
          <p:cNvPr id="334" name="Google Shape;334;p37"/>
          <p:cNvPicPr preferRelativeResize="0"/>
          <p:nvPr/>
        </p:nvPicPr>
        <p:blipFill>
          <a:blip r:embed="rId4">
            <a:alphaModFix/>
          </a:blip>
          <a:stretch>
            <a:fillRect/>
          </a:stretch>
        </p:blipFill>
        <p:spPr>
          <a:xfrm>
            <a:off x="8068700" y="0"/>
            <a:ext cx="1075301" cy="1075301"/>
          </a:xfrm>
          <a:prstGeom prst="rect">
            <a:avLst/>
          </a:prstGeom>
          <a:noFill/>
          <a:ln>
            <a:noFill/>
          </a:ln>
        </p:spPr>
      </p:pic>
      <p:pic>
        <p:nvPicPr>
          <p:cNvPr id="335" name="Google Shape;335;p37"/>
          <p:cNvPicPr preferRelativeResize="0"/>
          <p:nvPr/>
        </p:nvPicPr>
        <p:blipFill>
          <a:blip r:embed="rId5">
            <a:alphaModFix/>
          </a:blip>
          <a:stretch>
            <a:fillRect/>
          </a:stretch>
        </p:blipFill>
        <p:spPr>
          <a:xfrm>
            <a:off x="7441136" y="4470850"/>
            <a:ext cx="1391164" cy="420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38"/>
          <p:cNvPicPr preferRelativeResize="0"/>
          <p:nvPr/>
        </p:nvPicPr>
        <p:blipFill>
          <a:blip r:embed="rId3">
            <a:alphaModFix/>
          </a:blip>
          <a:stretch>
            <a:fillRect/>
          </a:stretch>
        </p:blipFill>
        <p:spPr>
          <a:xfrm>
            <a:off x="2419400" y="845975"/>
            <a:ext cx="6554325" cy="4207924"/>
          </a:xfrm>
          <a:prstGeom prst="rect">
            <a:avLst/>
          </a:prstGeom>
          <a:noFill/>
          <a:ln>
            <a:noFill/>
          </a:ln>
        </p:spPr>
      </p:pic>
      <p:sp>
        <p:nvSpPr>
          <p:cNvPr id="341" name="Google Shape;341;p38"/>
          <p:cNvSpPr txBox="1"/>
          <p:nvPr>
            <p:ph idx="4294967295" type="body"/>
          </p:nvPr>
        </p:nvSpPr>
        <p:spPr>
          <a:xfrm>
            <a:off x="0" y="1439325"/>
            <a:ext cx="3288600" cy="312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a:t>
            </a:r>
            <a:r>
              <a:rPr lang="en"/>
              <a:t>Overall </a:t>
            </a:r>
            <a:r>
              <a:rPr lang="en"/>
              <a:t>design based on </a:t>
            </a:r>
            <a:r>
              <a:rPr lang="en" sz="1600"/>
              <a:t>Adafruit ItsyBitsy nRF52840 and TCA8418 GPIO Expander</a:t>
            </a:r>
            <a:endParaRPr/>
          </a:p>
          <a:p>
            <a:pPr indent="0" lvl="0" marL="0" rtl="0" algn="l">
              <a:spcBef>
                <a:spcPts val="1200"/>
              </a:spcBef>
              <a:spcAft>
                <a:spcPts val="1200"/>
              </a:spcAft>
              <a:buNone/>
            </a:pPr>
            <a:r>
              <a:rPr lang="en"/>
              <a:t>-Needed to include connections for our peripherals</a:t>
            </a:r>
            <a:endParaRPr/>
          </a:p>
        </p:txBody>
      </p:sp>
      <p:sp>
        <p:nvSpPr>
          <p:cNvPr id="342" name="Google Shape;342;p38"/>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Locker Main PCB Schematic</a:t>
            </a:r>
            <a:endParaRPr/>
          </a:p>
        </p:txBody>
      </p:sp>
      <p:pic>
        <p:nvPicPr>
          <p:cNvPr id="343" name="Google Shape;343;p38"/>
          <p:cNvPicPr preferRelativeResize="0"/>
          <p:nvPr/>
        </p:nvPicPr>
        <p:blipFill>
          <a:blip r:embed="rId4">
            <a:alphaModFix/>
          </a:blip>
          <a:stretch>
            <a:fillRect/>
          </a:stretch>
        </p:blipFill>
        <p:spPr>
          <a:xfrm>
            <a:off x="8068700" y="0"/>
            <a:ext cx="1075299" cy="1075299"/>
          </a:xfrm>
          <a:prstGeom prst="rect">
            <a:avLst/>
          </a:prstGeom>
          <a:noFill/>
          <a:ln>
            <a:noFill/>
          </a:ln>
        </p:spPr>
      </p:pic>
      <p:sp>
        <p:nvSpPr>
          <p:cNvPr id="344" name="Google Shape;344;p38"/>
          <p:cNvSpPr txBox="1"/>
          <p:nvPr/>
        </p:nvSpPr>
        <p:spPr>
          <a:xfrm>
            <a:off x="7927750" y="992300"/>
            <a:ext cx="1357200" cy="89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Denzel </a:t>
            </a:r>
            <a:endParaRPr sz="1532">
              <a:latin typeface="Roboto"/>
              <a:ea typeface="Roboto"/>
              <a:cs typeface="Roboto"/>
              <a:sym typeface="Roboto"/>
            </a:endParaRPr>
          </a:p>
          <a:p>
            <a:pPr indent="0" lvl="0" marL="0" rtl="0" algn="l">
              <a:spcBef>
                <a:spcPts val="0"/>
              </a:spcBef>
              <a:spcAft>
                <a:spcPts val="0"/>
              </a:spcAft>
              <a:buNone/>
            </a:pPr>
            <a:r>
              <a:rPr lang="en" sz="1532">
                <a:latin typeface="Roboto"/>
                <a:ea typeface="Roboto"/>
                <a:cs typeface="Roboto"/>
                <a:sym typeface="Roboto"/>
              </a:rPr>
              <a:t>Stockhausen</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9"/>
          <p:cNvSpPr txBox="1"/>
          <p:nvPr>
            <p:ph type="title"/>
          </p:nvPr>
        </p:nvSpPr>
        <p:spPr>
          <a:xfrm>
            <a:off x="289275" y="260400"/>
            <a:ext cx="52203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Locker Main PCB Final</a:t>
            </a:r>
            <a:r>
              <a:rPr lang="en"/>
              <a:t> </a:t>
            </a:r>
            <a:r>
              <a:rPr lang="en"/>
              <a:t>Design</a:t>
            </a:r>
            <a:endParaRPr/>
          </a:p>
        </p:txBody>
      </p:sp>
      <p:sp>
        <p:nvSpPr>
          <p:cNvPr id="350" name="Google Shape;350;p39"/>
          <p:cNvSpPr txBox="1"/>
          <p:nvPr/>
        </p:nvSpPr>
        <p:spPr>
          <a:xfrm>
            <a:off x="1932575" y="4811325"/>
            <a:ext cx="581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Ground plane turned off for clarity</a:t>
            </a:r>
            <a:endParaRPr>
              <a:latin typeface="Roboto"/>
              <a:ea typeface="Roboto"/>
              <a:cs typeface="Roboto"/>
              <a:sym typeface="Roboto"/>
            </a:endParaRPr>
          </a:p>
        </p:txBody>
      </p:sp>
      <p:pic>
        <p:nvPicPr>
          <p:cNvPr id="351" name="Google Shape;351;p39"/>
          <p:cNvPicPr preferRelativeResize="0"/>
          <p:nvPr/>
        </p:nvPicPr>
        <p:blipFill>
          <a:blip r:embed="rId3">
            <a:alphaModFix/>
          </a:blip>
          <a:stretch>
            <a:fillRect/>
          </a:stretch>
        </p:blipFill>
        <p:spPr>
          <a:xfrm>
            <a:off x="1961850" y="868200"/>
            <a:ext cx="5220301" cy="4022275"/>
          </a:xfrm>
          <a:prstGeom prst="rect">
            <a:avLst/>
          </a:prstGeom>
          <a:noFill/>
          <a:ln>
            <a:noFill/>
          </a:ln>
        </p:spPr>
      </p:pic>
      <p:pic>
        <p:nvPicPr>
          <p:cNvPr id="352" name="Google Shape;352;p39"/>
          <p:cNvPicPr preferRelativeResize="0"/>
          <p:nvPr/>
        </p:nvPicPr>
        <p:blipFill>
          <a:blip r:embed="rId4">
            <a:alphaModFix/>
          </a:blip>
          <a:stretch>
            <a:fillRect/>
          </a:stretch>
        </p:blipFill>
        <p:spPr>
          <a:xfrm>
            <a:off x="8068700" y="0"/>
            <a:ext cx="1075299" cy="1075299"/>
          </a:xfrm>
          <a:prstGeom prst="rect">
            <a:avLst/>
          </a:prstGeom>
          <a:noFill/>
          <a:ln>
            <a:noFill/>
          </a:ln>
        </p:spPr>
      </p:pic>
      <p:sp>
        <p:nvSpPr>
          <p:cNvPr id="353" name="Google Shape;353;p39"/>
          <p:cNvSpPr txBox="1"/>
          <p:nvPr/>
        </p:nvSpPr>
        <p:spPr>
          <a:xfrm>
            <a:off x="7927750" y="992300"/>
            <a:ext cx="1357200" cy="89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Denzel </a:t>
            </a:r>
            <a:endParaRPr sz="1532">
              <a:latin typeface="Roboto"/>
              <a:ea typeface="Roboto"/>
              <a:cs typeface="Roboto"/>
              <a:sym typeface="Roboto"/>
            </a:endParaRPr>
          </a:p>
          <a:p>
            <a:pPr indent="0" lvl="0" marL="0" rtl="0" algn="l">
              <a:spcBef>
                <a:spcPts val="0"/>
              </a:spcBef>
              <a:spcAft>
                <a:spcPts val="0"/>
              </a:spcAft>
              <a:buNone/>
            </a:pPr>
            <a:r>
              <a:rPr lang="en" sz="1532">
                <a:latin typeface="Roboto"/>
                <a:ea typeface="Roboto"/>
                <a:cs typeface="Roboto"/>
                <a:sym typeface="Roboto"/>
              </a:rPr>
              <a:t>Stockhausen</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40"/>
          <p:cNvPicPr preferRelativeResize="0"/>
          <p:nvPr/>
        </p:nvPicPr>
        <p:blipFill>
          <a:blip r:embed="rId3">
            <a:alphaModFix/>
          </a:blip>
          <a:stretch>
            <a:fillRect/>
          </a:stretch>
        </p:blipFill>
        <p:spPr>
          <a:xfrm>
            <a:off x="1289025" y="177700"/>
            <a:ext cx="6199449" cy="4965800"/>
          </a:xfrm>
          <a:prstGeom prst="rect">
            <a:avLst/>
          </a:prstGeom>
          <a:noFill/>
          <a:ln>
            <a:noFill/>
          </a:ln>
        </p:spPr>
      </p:pic>
      <p:sp>
        <p:nvSpPr>
          <p:cNvPr id="359" name="Google Shape;359;p40"/>
          <p:cNvSpPr txBox="1"/>
          <p:nvPr/>
        </p:nvSpPr>
        <p:spPr>
          <a:xfrm>
            <a:off x="258200" y="1243000"/>
            <a:ext cx="3635100" cy="708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Roboto"/>
              <a:buChar char="-"/>
            </a:pPr>
            <a:r>
              <a:rPr lang="en" sz="1800">
                <a:solidFill>
                  <a:schemeClr val="dk2"/>
                </a:solidFill>
                <a:latin typeface="Roboto"/>
                <a:ea typeface="Roboto"/>
                <a:cs typeface="Roboto"/>
                <a:sym typeface="Roboto"/>
              </a:rPr>
              <a:t>Overall design based on </a:t>
            </a:r>
            <a:r>
              <a:rPr lang="en" sz="1600">
                <a:solidFill>
                  <a:schemeClr val="dk2"/>
                </a:solidFill>
                <a:latin typeface="Roboto"/>
                <a:ea typeface="Roboto"/>
                <a:cs typeface="Roboto"/>
                <a:sym typeface="Roboto"/>
              </a:rPr>
              <a:t>Adafruit ItsyBitsy nRF52840</a:t>
            </a:r>
            <a:endParaRPr>
              <a:latin typeface="Roboto"/>
              <a:ea typeface="Roboto"/>
              <a:cs typeface="Roboto"/>
              <a:sym typeface="Roboto"/>
            </a:endParaRPr>
          </a:p>
        </p:txBody>
      </p:sp>
      <p:sp>
        <p:nvSpPr>
          <p:cNvPr id="360" name="Google Shape;360;p40"/>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Remote PCB Schematic</a:t>
            </a:r>
            <a:endParaRPr/>
          </a:p>
        </p:txBody>
      </p:sp>
      <p:pic>
        <p:nvPicPr>
          <p:cNvPr id="361" name="Google Shape;361;p40"/>
          <p:cNvPicPr preferRelativeResize="0"/>
          <p:nvPr/>
        </p:nvPicPr>
        <p:blipFill>
          <a:blip r:embed="rId4">
            <a:alphaModFix/>
          </a:blip>
          <a:stretch>
            <a:fillRect/>
          </a:stretch>
        </p:blipFill>
        <p:spPr>
          <a:xfrm>
            <a:off x="8068700" y="0"/>
            <a:ext cx="1075299" cy="1075299"/>
          </a:xfrm>
          <a:prstGeom prst="rect">
            <a:avLst/>
          </a:prstGeom>
          <a:noFill/>
          <a:ln>
            <a:noFill/>
          </a:ln>
        </p:spPr>
      </p:pic>
      <p:sp>
        <p:nvSpPr>
          <p:cNvPr id="362" name="Google Shape;362;p40"/>
          <p:cNvSpPr txBox="1"/>
          <p:nvPr/>
        </p:nvSpPr>
        <p:spPr>
          <a:xfrm>
            <a:off x="7927750" y="992300"/>
            <a:ext cx="1357200" cy="89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Denzel </a:t>
            </a:r>
            <a:endParaRPr sz="1532">
              <a:latin typeface="Roboto"/>
              <a:ea typeface="Roboto"/>
              <a:cs typeface="Roboto"/>
              <a:sym typeface="Roboto"/>
            </a:endParaRPr>
          </a:p>
          <a:p>
            <a:pPr indent="0" lvl="0" marL="0" rtl="0" algn="l">
              <a:spcBef>
                <a:spcPts val="0"/>
              </a:spcBef>
              <a:spcAft>
                <a:spcPts val="0"/>
              </a:spcAft>
              <a:buNone/>
            </a:pPr>
            <a:r>
              <a:rPr lang="en" sz="1532">
                <a:latin typeface="Roboto"/>
                <a:ea typeface="Roboto"/>
                <a:cs typeface="Roboto"/>
                <a:sym typeface="Roboto"/>
              </a:rPr>
              <a:t>Stockhausen</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1"/>
          <p:cNvSpPr txBox="1"/>
          <p:nvPr>
            <p:ph type="title"/>
          </p:nvPr>
        </p:nvSpPr>
        <p:spPr>
          <a:xfrm>
            <a:off x="311700" y="2754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Remote PCB Final Design</a:t>
            </a:r>
            <a:endParaRPr/>
          </a:p>
        </p:txBody>
      </p:sp>
      <p:sp>
        <p:nvSpPr>
          <p:cNvPr id="368" name="Google Shape;368;p41"/>
          <p:cNvSpPr txBox="1"/>
          <p:nvPr/>
        </p:nvSpPr>
        <p:spPr>
          <a:xfrm>
            <a:off x="1932575" y="4811325"/>
            <a:ext cx="581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Ground plane turned off for clarity</a:t>
            </a:r>
            <a:endParaRPr>
              <a:latin typeface="Roboto"/>
              <a:ea typeface="Roboto"/>
              <a:cs typeface="Roboto"/>
              <a:sym typeface="Roboto"/>
            </a:endParaRPr>
          </a:p>
        </p:txBody>
      </p:sp>
      <p:pic>
        <p:nvPicPr>
          <p:cNvPr id="369" name="Google Shape;369;p41"/>
          <p:cNvPicPr preferRelativeResize="0"/>
          <p:nvPr/>
        </p:nvPicPr>
        <p:blipFill>
          <a:blip r:embed="rId3">
            <a:alphaModFix/>
          </a:blip>
          <a:stretch>
            <a:fillRect/>
          </a:stretch>
        </p:blipFill>
        <p:spPr>
          <a:xfrm rot="5400000">
            <a:off x="2566838" y="-119385"/>
            <a:ext cx="4010324" cy="6015474"/>
          </a:xfrm>
          <a:prstGeom prst="rect">
            <a:avLst/>
          </a:prstGeom>
          <a:noFill/>
          <a:ln>
            <a:noFill/>
          </a:ln>
        </p:spPr>
      </p:pic>
      <p:pic>
        <p:nvPicPr>
          <p:cNvPr id="370" name="Google Shape;370;p41"/>
          <p:cNvPicPr preferRelativeResize="0"/>
          <p:nvPr/>
        </p:nvPicPr>
        <p:blipFill>
          <a:blip r:embed="rId4">
            <a:alphaModFix/>
          </a:blip>
          <a:stretch>
            <a:fillRect/>
          </a:stretch>
        </p:blipFill>
        <p:spPr>
          <a:xfrm>
            <a:off x="8068700" y="0"/>
            <a:ext cx="1075299" cy="1075299"/>
          </a:xfrm>
          <a:prstGeom prst="rect">
            <a:avLst/>
          </a:prstGeom>
          <a:noFill/>
          <a:ln>
            <a:noFill/>
          </a:ln>
        </p:spPr>
      </p:pic>
      <p:sp>
        <p:nvSpPr>
          <p:cNvPr id="371" name="Google Shape;371;p41"/>
          <p:cNvSpPr txBox="1"/>
          <p:nvPr/>
        </p:nvSpPr>
        <p:spPr>
          <a:xfrm>
            <a:off x="7927750" y="992300"/>
            <a:ext cx="1357200" cy="89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Denzel </a:t>
            </a:r>
            <a:endParaRPr sz="1532">
              <a:latin typeface="Roboto"/>
              <a:ea typeface="Roboto"/>
              <a:cs typeface="Roboto"/>
              <a:sym typeface="Roboto"/>
            </a:endParaRPr>
          </a:p>
          <a:p>
            <a:pPr indent="0" lvl="0" marL="0" rtl="0" algn="l">
              <a:spcBef>
                <a:spcPts val="0"/>
              </a:spcBef>
              <a:spcAft>
                <a:spcPts val="0"/>
              </a:spcAft>
              <a:buNone/>
            </a:pPr>
            <a:r>
              <a:rPr lang="en" sz="1532">
                <a:latin typeface="Roboto"/>
                <a:ea typeface="Roboto"/>
                <a:cs typeface="Roboto"/>
                <a:sym typeface="Roboto"/>
              </a:rPr>
              <a:t>Stockhausen</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5"/>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Goals &amp; Objectives</a:t>
            </a:r>
            <a:endParaRPr/>
          </a:p>
        </p:txBody>
      </p:sp>
      <p:sp>
        <p:nvSpPr>
          <p:cNvPr id="100" name="Google Shape;100;p15"/>
          <p:cNvSpPr txBox="1"/>
          <p:nvPr>
            <p:ph idx="4294967295" type="body"/>
          </p:nvPr>
        </p:nvSpPr>
        <p:spPr>
          <a:xfrm>
            <a:off x="311700" y="1518350"/>
            <a:ext cx="4173900" cy="3339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400"/>
              <a:t>-Create device with multiple compartments for </a:t>
            </a:r>
            <a:r>
              <a:rPr lang="en" sz="1400"/>
              <a:t>separate</a:t>
            </a:r>
            <a:r>
              <a:rPr lang="en" sz="1400"/>
              <a:t> simultaneous uses</a:t>
            </a:r>
            <a:endParaRPr sz="1400"/>
          </a:p>
          <a:p>
            <a:pPr indent="0" lvl="0" marL="0" rtl="0" algn="l">
              <a:spcBef>
                <a:spcPts val="1200"/>
              </a:spcBef>
              <a:spcAft>
                <a:spcPts val="0"/>
              </a:spcAft>
              <a:buNone/>
            </a:pPr>
            <a:r>
              <a:rPr lang="en" sz="1400"/>
              <a:t>-Ability to secure compartments for amount of time </a:t>
            </a:r>
            <a:r>
              <a:rPr lang="en" sz="1400"/>
              <a:t>chosen</a:t>
            </a:r>
            <a:r>
              <a:rPr lang="en" sz="1400"/>
              <a:t> by user</a:t>
            </a:r>
            <a:endParaRPr sz="1400"/>
          </a:p>
          <a:p>
            <a:pPr indent="0" lvl="0" marL="0" rtl="0" algn="l">
              <a:spcBef>
                <a:spcPts val="1200"/>
              </a:spcBef>
              <a:spcAft>
                <a:spcPts val="0"/>
              </a:spcAft>
              <a:buNone/>
            </a:pPr>
            <a:r>
              <a:rPr lang="en" sz="1400"/>
              <a:t>-Include several methods of unlocking device outside of timer</a:t>
            </a:r>
            <a:endParaRPr sz="1400"/>
          </a:p>
          <a:p>
            <a:pPr indent="0" lvl="0" marL="0" rtl="0" algn="l">
              <a:spcBef>
                <a:spcPts val="1200"/>
              </a:spcBef>
              <a:spcAft>
                <a:spcPts val="0"/>
              </a:spcAft>
              <a:buNone/>
            </a:pPr>
            <a:r>
              <a:rPr lang="en" sz="1400"/>
              <a:t>-Allow user to configure what methods of access are enabled at any given time</a:t>
            </a:r>
            <a:endParaRPr sz="1400"/>
          </a:p>
          <a:p>
            <a:pPr indent="0" lvl="0" marL="0" rtl="0" algn="l">
              <a:spcBef>
                <a:spcPts val="1200"/>
              </a:spcBef>
              <a:spcAft>
                <a:spcPts val="0"/>
              </a:spcAft>
              <a:buNone/>
            </a:pPr>
            <a:r>
              <a:rPr lang="en" sz="1400"/>
              <a:t>-Detect if the device was forcefully accessed</a:t>
            </a:r>
            <a:endParaRPr sz="1400"/>
          </a:p>
          <a:p>
            <a:pPr indent="0" lvl="0" marL="0" rtl="0" algn="l">
              <a:spcBef>
                <a:spcPts val="1200"/>
              </a:spcBef>
              <a:spcAft>
                <a:spcPts val="1200"/>
              </a:spcAft>
              <a:buNone/>
            </a:pPr>
            <a:r>
              <a:rPr lang="en" sz="1400"/>
              <a:t>-Allow short-range monitoring and overriding of main device</a:t>
            </a:r>
            <a:endParaRPr sz="1400"/>
          </a:p>
        </p:txBody>
      </p:sp>
      <p:pic>
        <p:nvPicPr>
          <p:cNvPr id="101" name="Google Shape;101;p15"/>
          <p:cNvPicPr preferRelativeResize="0"/>
          <p:nvPr/>
        </p:nvPicPr>
        <p:blipFill>
          <a:blip r:embed="rId3">
            <a:alphaModFix/>
          </a:blip>
          <a:stretch>
            <a:fillRect/>
          </a:stretch>
        </p:blipFill>
        <p:spPr>
          <a:xfrm>
            <a:off x="8068700" y="0"/>
            <a:ext cx="1075300" cy="1075300"/>
          </a:xfrm>
          <a:prstGeom prst="rect">
            <a:avLst/>
          </a:prstGeom>
          <a:noFill/>
          <a:ln>
            <a:noFill/>
          </a:ln>
        </p:spPr>
      </p:pic>
      <p:sp>
        <p:nvSpPr>
          <p:cNvPr id="102" name="Google Shape;102;p15"/>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
        <p:nvSpPr>
          <p:cNvPr id="103" name="Google Shape;103;p15"/>
          <p:cNvSpPr txBox="1"/>
          <p:nvPr>
            <p:ph idx="4294967295" type="body"/>
          </p:nvPr>
        </p:nvSpPr>
        <p:spPr>
          <a:xfrm>
            <a:off x="4665000" y="1518350"/>
            <a:ext cx="4353300" cy="3339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sz="1400"/>
              <a:t>-Build locker with three compartments capable of holding a variety of common distractions</a:t>
            </a:r>
            <a:endParaRPr sz="1400"/>
          </a:p>
          <a:p>
            <a:pPr indent="0" lvl="0" marL="0" rtl="0" algn="l">
              <a:lnSpc>
                <a:spcPct val="95000"/>
              </a:lnSpc>
              <a:spcBef>
                <a:spcPts val="1200"/>
              </a:spcBef>
              <a:spcAft>
                <a:spcPts val="0"/>
              </a:spcAft>
              <a:buSzPts val="1018"/>
              <a:buNone/>
            </a:pPr>
            <a:r>
              <a:rPr lang="en" sz="1400"/>
              <a:t>-Timer option allowing user to input an amount of time for the device to lock</a:t>
            </a:r>
            <a:endParaRPr sz="1400"/>
          </a:p>
          <a:p>
            <a:pPr indent="0" lvl="0" marL="0" rtl="0" algn="l">
              <a:lnSpc>
                <a:spcPct val="95000"/>
              </a:lnSpc>
              <a:spcBef>
                <a:spcPts val="1200"/>
              </a:spcBef>
              <a:spcAft>
                <a:spcPts val="0"/>
              </a:spcAft>
              <a:buSzPts val="1018"/>
              <a:buNone/>
            </a:pPr>
            <a:r>
              <a:rPr lang="en" sz="1400"/>
              <a:t>-Include a keypad, RFID reader, and fingerprint sensor</a:t>
            </a:r>
            <a:br>
              <a:rPr lang="en" sz="1400"/>
            </a:br>
            <a:endParaRPr sz="1400"/>
          </a:p>
          <a:p>
            <a:pPr indent="0" lvl="0" marL="0" rtl="0" algn="l">
              <a:lnSpc>
                <a:spcPct val="95000"/>
              </a:lnSpc>
              <a:spcBef>
                <a:spcPts val="1200"/>
              </a:spcBef>
              <a:spcAft>
                <a:spcPts val="0"/>
              </a:spcAft>
              <a:buSzPts val="1018"/>
              <a:buNone/>
            </a:pPr>
            <a:r>
              <a:rPr lang="en" sz="1400"/>
              <a:t>-Add configuration screen before locking to allow for selecting unlocking methods</a:t>
            </a:r>
            <a:endParaRPr sz="1400"/>
          </a:p>
          <a:p>
            <a:pPr indent="0" lvl="0" marL="0" rtl="0" algn="l">
              <a:lnSpc>
                <a:spcPct val="95000"/>
              </a:lnSpc>
              <a:spcBef>
                <a:spcPts val="1200"/>
              </a:spcBef>
              <a:spcAft>
                <a:spcPts val="0"/>
              </a:spcAft>
              <a:buSzPts val="1018"/>
              <a:buNone/>
            </a:pPr>
            <a:r>
              <a:rPr lang="en" sz="1400"/>
              <a:t>-Include lid sensors that alert MCU to tampering</a:t>
            </a:r>
            <a:endParaRPr sz="1400"/>
          </a:p>
          <a:p>
            <a:pPr indent="0" lvl="0" marL="0" rtl="0" algn="l">
              <a:lnSpc>
                <a:spcPct val="95000"/>
              </a:lnSpc>
              <a:spcBef>
                <a:spcPts val="1200"/>
              </a:spcBef>
              <a:spcAft>
                <a:spcPts val="1200"/>
              </a:spcAft>
              <a:buSzPts val="1018"/>
              <a:buNone/>
            </a:pPr>
            <a:r>
              <a:rPr lang="en" sz="1400"/>
              <a:t>-Create remote that can display locker status and send an unlock override from a short range</a:t>
            </a:r>
            <a:endParaRPr sz="1400"/>
          </a:p>
        </p:txBody>
      </p:sp>
      <p:sp>
        <p:nvSpPr>
          <p:cNvPr id="104" name="Google Shape;104;p15"/>
          <p:cNvSpPr txBox="1"/>
          <p:nvPr/>
        </p:nvSpPr>
        <p:spPr>
          <a:xfrm>
            <a:off x="2103300" y="1130450"/>
            <a:ext cx="770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Roboto"/>
                <a:ea typeface="Roboto"/>
                <a:cs typeface="Roboto"/>
                <a:sym typeface="Roboto"/>
              </a:rPr>
              <a:t>Goals</a:t>
            </a:r>
            <a:endParaRPr sz="1600">
              <a:latin typeface="Roboto"/>
              <a:ea typeface="Roboto"/>
              <a:cs typeface="Roboto"/>
              <a:sym typeface="Roboto"/>
            </a:endParaRPr>
          </a:p>
        </p:txBody>
      </p:sp>
      <p:sp>
        <p:nvSpPr>
          <p:cNvPr id="105" name="Google Shape;105;p15"/>
          <p:cNvSpPr txBox="1"/>
          <p:nvPr/>
        </p:nvSpPr>
        <p:spPr>
          <a:xfrm>
            <a:off x="6251550" y="1130450"/>
            <a:ext cx="118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Roboto"/>
                <a:ea typeface="Roboto"/>
                <a:cs typeface="Roboto"/>
                <a:sym typeface="Roboto"/>
              </a:rPr>
              <a:t>Objectives</a:t>
            </a:r>
            <a:endParaRPr sz="1600">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2"/>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Design</a:t>
            </a:r>
            <a:endParaRPr/>
          </a:p>
        </p:txBody>
      </p:sp>
      <p:sp>
        <p:nvSpPr>
          <p:cNvPr id="377" name="Google Shape;377;p42"/>
          <p:cNvSpPr txBox="1"/>
          <p:nvPr>
            <p:ph idx="4294967295"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Code for nRF52840 written in Arduino IDE</a:t>
            </a:r>
            <a:endParaRPr/>
          </a:p>
          <a:p>
            <a:pPr indent="-330200" lvl="1" marL="914400" rtl="0" algn="l">
              <a:spcBef>
                <a:spcPts val="0"/>
              </a:spcBef>
              <a:spcAft>
                <a:spcPts val="0"/>
              </a:spcAft>
              <a:buSzPts val="1600"/>
              <a:buChar char="○"/>
            </a:pPr>
            <a:r>
              <a:rPr lang="en" sz="1600"/>
              <a:t>Includes libraries for motors, OLED screens, RFID module, and fingerprint sensor</a:t>
            </a:r>
            <a:endParaRPr sz="1600"/>
          </a:p>
          <a:p>
            <a:pPr indent="-330200" lvl="1" marL="914400" rtl="0" algn="l">
              <a:spcBef>
                <a:spcPts val="0"/>
              </a:spcBef>
              <a:spcAft>
                <a:spcPts val="0"/>
              </a:spcAft>
              <a:buSzPts val="1600"/>
              <a:buChar char="○"/>
            </a:pPr>
            <a:r>
              <a:rPr lang="en" sz="1600"/>
              <a:t>Using nRF52840’s TIMER peripheral for locker timer</a:t>
            </a:r>
            <a:endParaRPr sz="1600"/>
          </a:p>
          <a:p>
            <a:pPr indent="-342900" lvl="0" marL="457200" rtl="0" algn="l">
              <a:spcBef>
                <a:spcPts val="0"/>
              </a:spcBef>
              <a:spcAft>
                <a:spcPts val="0"/>
              </a:spcAft>
              <a:buSzPts val="1800"/>
              <a:buChar char="●"/>
            </a:pPr>
            <a:r>
              <a:rPr lang="en"/>
              <a:t>Considerations:</a:t>
            </a:r>
            <a:endParaRPr/>
          </a:p>
          <a:p>
            <a:pPr indent="-330200" lvl="1" marL="914400" rtl="0" algn="l">
              <a:spcBef>
                <a:spcPts val="0"/>
              </a:spcBef>
              <a:spcAft>
                <a:spcPts val="0"/>
              </a:spcAft>
              <a:buSzPts val="1600"/>
              <a:buChar char="○"/>
            </a:pPr>
            <a:r>
              <a:rPr lang="en" sz="1600"/>
              <a:t>System must know when any door is open (reed switches)</a:t>
            </a:r>
            <a:endParaRPr sz="1600"/>
          </a:p>
          <a:p>
            <a:pPr indent="-330200" lvl="1" marL="914400" rtl="0" algn="l">
              <a:spcBef>
                <a:spcPts val="0"/>
              </a:spcBef>
              <a:spcAft>
                <a:spcPts val="0"/>
              </a:spcAft>
              <a:buSzPts val="1600"/>
              <a:buChar char="○"/>
            </a:pPr>
            <a:r>
              <a:rPr lang="en" sz="1600"/>
              <a:t>Timer should be accurately displayed in real time on the OLED screen</a:t>
            </a:r>
            <a:endParaRPr sz="1600"/>
          </a:p>
          <a:p>
            <a:pPr indent="-330200" lvl="1" marL="914400" rtl="0" algn="l">
              <a:spcBef>
                <a:spcPts val="0"/>
              </a:spcBef>
              <a:spcAft>
                <a:spcPts val="0"/>
              </a:spcAft>
              <a:buSzPts val="1600"/>
              <a:buChar char="○"/>
            </a:pPr>
            <a:r>
              <a:rPr lang="en" sz="1600"/>
              <a:t>Text instructions on screens should be as legible as </a:t>
            </a:r>
            <a:r>
              <a:rPr lang="en" sz="1600"/>
              <a:t>possible and utilize full screen</a:t>
            </a:r>
            <a:endParaRPr sz="1600"/>
          </a:p>
          <a:p>
            <a:pPr indent="-342900" lvl="0" marL="457200" rtl="0" algn="l">
              <a:spcBef>
                <a:spcPts val="0"/>
              </a:spcBef>
              <a:spcAft>
                <a:spcPts val="0"/>
              </a:spcAft>
              <a:buSzPts val="1800"/>
              <a:buChar char="●"/>
            </a:pPr>
            <a:r>
              <a:rPr lang="en"/>
              <a:t>BLE communication between locker and remote</a:t>
            </a:r>
            <a:endParaRPr/>
          </a:p>
          <a:p>
            <a:pPr indent="-330200" lvl="1" marL="914400" rtl="0" algn="l">
              <a:spcBef>
                <a:spcPts val="0"/>
              </a:spcBef>
              <a:spcAft>
                <a:spcPts val="0"/>
              </a:spcAft>
              <a:buSzPts val="1600"/>
              <a:buChar char="○"/>
            </a:pPr>
            <a:r>
              <a:rPr lang="en" sz="1600"/>
              <a:t>Status of compartments and timers sent from locker to remote</a:t>
            </a:r>
            <a:endParaRPr sz="1600"/>
          </a:p>
          <a:p>
            <a:pPr indent="-330200" lvl="1" marL="914400" rtl="0" algn="l">
              <a:spcBef>
                <a:spcPts val="0"/>
              </a:spcBef>
              <a:spcAft>
                <a:spcPts val="0"/>
              </a:spcAft>
              <a:buSzPts val="1600"/>
              <a:buChar char="○"/>
            </a:pPr>
            <a:r>
              <a:rPr lang="en" sz="1600"/>
              <a:t>Unlock override </a:t>
            </a:r>
            <a:r>
              <a:rPr lang="en" sz="1600"/>
              <a:t>command</a:t>
            </a:r>
            <a:r>
              <a:rPr lang="en" sz="1600"/>
              <a:t> </a:t>
            </a:r>
            <a:r>
              <a:rPr lang="en" sz="1600"/>
              <a:t>sent from remote to locker</a:t>
            </a:r>
            <a:endParaRPr sz="1600"/>
          </a:p>
        </p:txBody>
      </p:sp>
      <p:pic>
        <p:nvPicPr>
          <p:cNvPr id="378" name="Google Shape;378;p42"/>
          <p:cNvPicPr preferRelativeResize="0"/>
          <p:nvPr/>
        </p:nvPicPr>
        <p:blipFill>
          <a:blip r:embed="rId3">
            <a:alphaModFix/>
          </a:blip>
          <a:stretch>
            <a:fillRect/>
          </a:stretch>
        </p:blipFill>
        <p:spPr>
          <a:xfrm>
            <a:off x="8068700" y="0"/>
            <a:ext cx="1075300" cy="1075300"/>
          </a:xfrm>
          <a:prstGeom prst="rect">
            <a:avLst/>
          </a:prstGeom>
          <a:noFill/>
          <a:ln>
            <a:noFill/>
          </a:ln>
        </p:spPr>
      </p:pic>
      <p:sp>
        <p:nvSpPr>
          <p:cNvPr id="379" name="Google Shape;379;p42"/>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3"/>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Libraries</a:t>
            </a:r>
            <a:endParaRPr/>
          </a:p>
        </p:txBody>
      </p:sp>
      <p:sp>
        <p:nvSpPr>
          <p:cNvPr id="385" name="Google Shape;385;p43"/>
          <p:cNvSpPr txBox="1"/>
          <p:nvPr>
            <p:ph idx="4294967295"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Adafruit SSD1306</a:t>
            </a:r>
            <a:endParaRPr/>
          </a:p>
          <a:p>
            <a:pPr indent="-355600" lvl="0" marL="457200" rtl="0" algn="l">
              <a:spcBef>
                <a:spcPts val="0"/>
              </a:spcBef>
              <a:spcAft>
                <a:spcPts val="0"/>
              </a:spcAft>
              <a:buSzPts val="2000"/>
              <a:buChar char="●"/>
            </a:pPr>
            <a:r>
              <a:rPr lang="en"/>
              <a:t>Adafruit GFX</a:t>
            </a:r>
            <a:endParaRPr/>
          </a:p>
          <a:p>
            <a:pPr indent="-342900" lvl="0" marL="457200" rtl="0" algn="l">
              <a:spcBef>
                <a:spcPts val="0"/>
              </a:spcBef>
              <a:spcAft>
                <a:spcPts val="0"/>
              </a:spcAft>
              <a:buSzPts val="1800"/>
              <a:buChar char="●"/>
            </a:pPr>
            <a:r>
              <a:rPr lang="en"/>
              <a:t>Adafruit TCA8418</a:t>
            </a:r>
            <a:endParaRPr/>
          </a:p>
          <a:p>
            <a:pPr indent="-342900" lvl="0" marL="457200" rtl="0" algn="l">
              <a:spcBef>
                <a:spcPts val="0"/>
              </a:spcBef>
              <a:spcAft>
                <a:spcPts val="0"/>
              </a:spcAft>
              <a:buSzPts val="1800"/>
              <a:buChar char="●"/>
            </a:pPr>
            <a:r>
              <a:rPr lang="en"/>
              <a:t>Adafruit Fingerprint</a:t>
            </a:r>
            <a:endParaRPr/>
          </a:p>
          <a:p>
            <a:pPr indent="-342900" lvl="0" marL="457200" rtl="0" algn="l">
              <a:spcBef>
                <a:spcPts val="0"/>
              </a:spcBef>
              <a:spcAft>
                <a:spcPts val="0"/>
              </a:spcAft>
              <a:buSzPts val="1800"/>
              <a:buChar char="●"/>
            </a:pPr>
            <a:r>
              <a:rPr lang="en"/>
              <a:t>Bluefruit</a:t>
            </a:r>
            <a:endParaRPr/>
          </a:p>
          <a:p>
            <a:pPr indent="-342900" lvl="0" marL="457200" rtl="0" algn="l">
              <a:spcBef>
                <a:spcPts val="0"/>
              </a:spcBef>
              <a:spcAft>
                <a:spcPts val="0"/>
              </a:spcAft>
              <a:buSzPts val="1800"/>
              <a:buChar char="●"/>
            </a:pPr>
            <a:r>
              <a:rPr lang="en"/>
              <a:t>MFRC522</a:t>
            </a:r>
            <a:endParaRPr/>
          </a:p>
        </p:txBody>
      </p:sp>
      <p:pic>
        <p:nvPicPr>
          <p:cNvPr id="386" name="Google Shape;386;p43"/>
          <p:cNvPicPr preferRelativeResize="0"/>
          <p:nvPr/>
        </p:nvPicPr>
        <p:blipFill>
          <a:blip r:embed="rId3">
            <a:alphaModFix/>
          </a:blip>
          <a:stretch>
            <a:fillRect/>
          </a:stretch>
        </p:blipFill>
        <p:spPr>
          <a:xfrm>
            <a:off x="8068700" y="0"/>
            <a:ext cx="1075300" cy="1075300"/>
          </a:xfrm>
          <a:prstGeom prst="rect">
            <a:avLst/>
          </a:prstGeom>
          <a:noFill/>
          <a:ln>
            <a:noFill/>
          </a:ln>
        </p:spPr>
      </p:pic>
      <p:sp>
        <p:nvSpPr>
          <p:cNvPr id="387" name="Google Shape;387;p43"/>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pic>
        <p:nvPicPr>
          <p:cNvPr id="388" name="Google Shape;388;p43"/>
          <p:cNvPicPr preferRelativeResize="0"/>
          <p:nvPr/>
        </p:nvPicPr>
        <p:blipFill>
          <a:blip r:embed="rId4">
            <a:alphaModFix/>
          </a:blip>
          <a:stretch>
            <a:fillRect/>
          </a:stretch>
        </p:blipFill>
        <p:spPr>
          <a:xfrm>
            <a:off x="3207200" y="2003125"/>
            <a:ext cx="5625098" cy="19199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4"/>
          <p:cNvSpPr txBox="1"/>
          <p:nvPr>
            <p:ph idx="4294967295" type="body"/>
          </p:nvPr>
        </p:nvSpPr>
        <p:spPr>
          <a:xfrm>
            <a:off x="311700" y="1229875"/>
            <a:ext cx="5191800" cy="14949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Three </a:t>
            </a:r>
            <a:r>
              <a:rPr lang="en" sz="1600"/>
              <a:t>different</a:t>
            </a:r>
            <a:r>
              <a:rPr lang="en" sz="1600"/>
              <a:t> sized compartments</a:t>
            </a:r>
            <a:endParaRPr sz="1600"/>
          </a:p>
          <a:p>
            <a:pPr indent="-330200" lvl="0" marL="457200" rtl="0" algn="l">
              <a:spcBef>
                <a:spcPts val="0"/>
              </a:spcBef>
              <a:spcAft>
                <a:spcPts val="0"/>
              </a:spcAft>
              <a:buSzPts val="1600"/>
              <a:buChar char="-"/>
            </a:pPr>
            <a:r>
              <a:rPr lang="en" sz="1600"/>
              <a:t>Cut plywood sheets for the body and doors</a:t>
            </a:r>
            <a:endParaRPr sz="1600"/>
          </a:p>
          <a:p>
            <a:pPr indent="-330200" lvl="0" marL="457200" rtl="0" algn="l">
              <a:spcBef>
                <a:spcPts val="0"/>
              </a:spcBef>
              <a:spcAft>
                <a:spcPts val="0"/>
              </a:spcAft>
              <a:buSzPts val="1600"/>
              <a:buChar char="-"/>
            </a:pPr>
            <a:r>
              <a:rPr lang="en" sz="1600"/>
              <a:t>3D printing for I/O plate, component mounts, remote, and vibration sensor plate</a:t>
            </a:r>
            <a:endParaRPr/>
          </a:p>
        </p:txBody>
      </p:sp>
      <p:pic>
        <p:nvPicPr>
          <p:cNvPr id="394" name="Google Shape;394;p44"/>
          <p:cNvPicPr preferRelativeResize="0"/>
          <p:nvPr/>
        </p:nvPicPr>
        <p:blipFill>
          <a:blip r:embed="rId3">
            <a:alphaModFix/>
          </a:blip>
          <a:stretch>
            <a:fillRect/>
          </a:stretch>
        </p:blipFill>
        <p:spPr>
          <a:xfrm>
            <a:off x="-63501" y="2692924"/>
            <a:ext cx="3602750" cy="2187875"/>
          </a:xfrm>
          <a:prstGeom prst="rect">
            <a:avLst/>
          </a:prstGeom>
          <a:noFill/>
          <a:ln>
            <a:noFill/>
          </a:ln>
        </p:spPr>
      </p:pic>
      <p:sp>
        <p:nvSpPr>
          <p:cNvPr id="395" name="Google Shape;395;p44"/>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396" name="Google Shape;396;p44"/>
          <p:cNvPicPr preferRelativeResize="0"/>
          <p:nvPr/>
        </p:nvPicPr>
        <p:blipFill>
          <a:blip r:embed="rId4">
            <a:alphaModFix/>
          </a:blip>
          <a:stretch>
            <a:fillRect/>
          </a:stretch>
        </p:blipFill>
        <p:spPr>
          <a:xfrm>
            <a:off x="8068700" y="0"/>
            <a:ext cx="1075300" cy="1075300"/>
          </a:xfrm>
          <a:prstGeom prst="rect">
            <a:avLst/>
          </a:prstGeom>
          <a:noFill/>
          <a:ln>
            <a:noFill/>
          </a:ln>
        </p:spPr>
      </p:pic>
      <p:pic>
        <p:nvPicPr>
          <p:cNvPr id="397" name="Google Shape;397;p44"/>
          <p:cNvPicPr preferRelativeResize="0"/>
          <p:nvPr/>
        </p:nvPicPr>
        <p:blipFill>
          <a:blip r:embed="rId5">
            <a:alphaModFix/>
          </a:blip>
          <a:stretch>
            <a:fillRect/>
          </a:stretch>
        </p:blipFill>
        <p:spPr>
          <a:xfrm>
            <a:off x="3451463" y="2464688"/>
            <a:ext cx="1450000" cy="2644325"/>
          </a:xfrm>
          <a:prstGeom prst="rect">
            <a:avLst/>
          </a:prstGeom>
          <a:noFill/>
          <a:ln>
            <a:noFill/>
          </a:ln>
        </p:spPr>
      </p:pic>
      <p:pic>
        <p:nvPicPr>
          <p:cNvPr id="398" name="Google Shape;398;p44"/>
          <p:cNvPicPr preferRelativeResize="0"/>
          <p:nvPr/>
        </p:nvPicPr>
        <p:blipFill>
          <a:blip r:embed="rId6">
            <a:alphaModFix/>
          </a:blip>
          <a:stretch>
            <a:fillRect/>
          </a:stretch>
        </p:blipFill>
        <p:spPr>
          <a:xfrm>
            <a:off x="6947625" y="1294200"/>
            <a:ext cx="2139201" cy="2070200"/>
          </a:xfrm>
          <a:prstGeom prst="rect">
            <a:avLst/>
          </a:prstGeom>
          <a:noFill/>
          <a:ln>
            <a:noFill/>
          </a:ln>
        </p:spPr>
      </p:pic>
      <p:pic>
        <p:nvPicPr>
          <p:cNvPr id="399" name="Google Shape;399;p44"/>
          <p:cNvPicPr preferRelativeResize="0"/>
          <p:nvPr/>
        </p:nvPicPr>
        <p:blipFill rotWithShape="1">
          <a:blip r:embed="rId7">
            <a:alphaModFix/>
          </a:blip>
          <a:srcRect b="3493" l="7080" r="0" t="15449"/>
          <a:stretch/>
        </p:blipFill>
        <p:spPr>
          <a:xfrm>
            <a:off x="5636100" y="1157525"/>
            <a:ext cx="1594474" cy="991850"/>
          </a:xfrm>
          <a:prstGeom prst="rect">
            <a:avLst/>
          </a:prstGeom>
          <a:noFill/>
          <a:ln>
            <a:noFill/>
          </a:ln>
        </p:spPr>
      </p:pic>
      <p:sp>
        <p:nvSpPr>
          <p:cNvPr id="400" name="Google Shape;400;p44"/>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Physical Design and Construction</a:t>
            </a:r>
            <a:endParaRPr/>
          </a:p>
        </p:txBody>
      </p:sp>
      <p:pic>
        <p:nvPicPr>
          <p:cNvPr id="401" name="Google Shape;401;p44"/>
          <p:cNvPicPr preferRelativeResize="0"/>
          <p:nvPr/>
        </p:nvPicPr>
        <p:blipFill>
          <a:blip r:embed="rId8">
            <a:alphaModFix/>
          </a:blip>
          <a:stretch>
            <a:fillRect/>
          </a:stretch>
        </p:blipFill>
        <p:spPr>
          <a:xfrm>
            <a:off x="4804900" y="2496612"/>
            <a:ext cx="1365550" cy="2580500"/>
          </a:xfrm>
          <a:prstGeom prst="rect">
            <a:avLst/>
          </a:prstGeom>
          <a:noFill/>
          <a:ln>
            <a:noFill/>
          </a:ln>
        </p:spPr>
      </p:pic>
      <p:pic>
        <p:nvPicPr>
          <p:cNvPr id="402" name="Google Shape;402;p44"/>
          <p:cNvPicPr preferRelativeResize="0"/>
          <p:nvPr/>
        </p:nvPicPr>
        <p:blipFill>
          <a:blip r:embed="rId9">
            <a:alphaModFix/>
          </a:blip>
          <a:stretch>
            <a:fillRect/>
          </a:stretch>
        </p:blipFill>
        <p:spPr>
          <a:xfrm>
            <a:off x="6038175" y="2993050"/>
            <a:ext cx="2533925" cy="2150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5"/>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Difficulties and Concerns </a:t>
            </a:r>
            <a:endParaRPr/>
          </a:p>
        </p:txBody>
      </p:sp>
      <p:sp>
        <p:nvSpPr>
          <p:cNvPr id="408" name="Google Shape;408;p45"/>
          <p:cNvSpPr txBox="1"/>
          <p:nvPr>
            <p:ph idx="4294967295"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Cell Phone</a:t>
            </a:r>
            <a:r>
              <a:rPr lang="en" sz="1600"/>
              <a:t> </a:t>
            </a:r>
            <a:r>
              <a:rPr lang="en" sz="1600"/>
              <a:t>vibration</a:t>
            </a:r>
            <a:r>
              <a:rPr lang="en" sz="1600"/>
              <a:t> </a:t>
            </a:r>
            <a:r>
              <a:rPr lang="en" sz="1600"/>
              <a:t>detection</a:t>
            </a:r>
            <a:r>
              <a:rPr lang="en" sz="1600"/>
              <a:t> </a:t>
            </a:r>
            <a:endParaRPr sz="1600"/>
          </a:p>
          <a:p>
            <a:pPr indent="-330200" lvl="0" marL="457200" rtl="0" algn="l">
              <a:spcBef>
                <a:spcPts val="0"/>
              </a:spcBef>
              <a:spcAft>
                <a:spcPts val="0"/>
              </a:spcAft>
              <a:buSzPts val="1600"/>
              <a:buChar char="-"/>
            </a:pPr>
            <a:r>
              <a:rPr lang="en" sz="1600"/>
              <a:t>Loading the arduino </a:t>
            </a:r>
            <a:r>
              <a:rPr lang="en" sz="1600"/>
              <a:t>compatible</a:t>
            </a:r>
            <a:r>
              <a:rPr lang="en" sz="1600"/>
              <a:t> </a:t>
            </a:r>
            <a:r>
              <a:rPr lang="en" sz="1600"/>
              <a:t>bootloader</a:t>
            </a:r>
            <a:r>
              <a:rPr lang="en" sz="1600"/>
              <a:t> onto blank modules</a:t>
            </a:r>
            <a:endParaRPr sz="1600"/>
          </a:p>
          <a:p>
            <a:pPr indent="-330200" lvl="0" marL="457200" rtl="0" algn="l">
              <a:spcBef>
                <a:spcPts val="0"/>
              </a:spcBef>
              <a:spcAft>
                <a:spcPts val="0"/>
              </a:spcAft>
              <a:buSzPts val="1600"/>
              <a:buChar char="-"/>
            </a:pPr>
            <a:r>
              <a:rPr lang="en" sz="1600"/>
              <a:t>Multiway power lines for the Battery pack when wall power is removed</a:t>
            </a:r>
            <a:endParaRPr sz="1600"/>
          </a:p>
          <a:p>
            <a:pPr indent="-330200" lvl="0" marL="457200" rtl="0" algn="l">
              <a:spcBef>
                <a:spcPts val="0"/>
              </a:spcBef>
              <a:spcAft>
                <a:spcPts val="0"/>
              </a:spcAft>
              <a:buSzPts val="1600"/>
              <a:buChar char="-"/>
            </a:pPr>
            <a:r>
              <a:rPr lang="en" sz="1600"/>
              <a:t>PCB design oversights </a:t>
            </a:r>
            <a:endParaRPr sz="1600"/>
          </a:p>
          <a:p>
            <a:pPr indent="-330200" lvl="0" marL="457200" rtl="0" algn="l">
              <a:spcBef>
                <a:spcPts val="0"/>
              </a:spcBef>
              <a:spcAft>
                <a:spcPts val="0"/>
              </a:spcAft>
              <a:buSzPts val="1600"/>
              <a:buChar char="-"/>
            </a:pPr>
            <a:r>
              <a:rPr lang="en" sz="1600"/>
              <a:t>Soldering practice and </a:t>
            </a:r>
            <a:r>
              <a:rPr lang="en" sz="1600"/>
              <a:t>communication</a:t>
            </a:r>
            <a:r>
              <a:rPr lang="en" sz="1600"/>
              <a:t> interference</a:t>
            </a:r>
            <a:endParaRPr sz="1600"/>
          </a:p>
        </p:txBody>
      </p:sp>
      <p:pic>
        <p:nvPicPr>
          <p:cNvPr id="409" name="Google Shape;409;p45"/>
          <p:cNvPicPr preferRelativeResize="0"/>
          <p:nvPr/>
        </p:nvPicPr>
        <p:blipFill>
          <a:blip r:embed="rId3">
            <a:alphaModFix/>
          </a:blip>
          <a:stretch>
            <a:fillRect/>
          </a:stretch>
        </p:blipFill>
        <p:spPr>
          <a:xfrm>
            <a:off x="5366400" y="2953875"/>
            <a:ext cx="1832775" cy="1544025"/>
          </a:xfrm>
          <a:prstGeom prst="rect">
            <a:avLst/>
          </a:prstGeom>
          <a:noFill/>
          <a:ln>
            <a:noFill/>
          </a:ln>
        </p:spPr>
      </p:pic>
      <p:sp>
        <p:nvSpPr>
          <p:cNvPr id="410" name="Google Shape;410;p45"/>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411" name="Google Shape;411;p45"/>
          <p:cNvPicPr preferRelativeResize="0"/>
          <p:nvPr/>
        </p:nvPicPr>
        <p:blipFill>
          <a:blip r:embed="rId4">
            <a:alphaModFix/>
          </a:blip>
          <a:stretch>
            <a:fillRect/>
          </a:stretch>
        </p:blipFill>
        <p:spPr>
          <a:xfrm>
            <a:off x="8068700" y="0"/>
            <a:ext cx="1075300" cy="1075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6"/>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Constraints</a:t>
            </a:r>
            <a:endParaRPr/>
          </a:p>
        </p:txBody>
      </p:sp>
      <p:sp>
        <p:nvSpPr>
          <p:cNvPr id="417" name="Google Shape;417;p46"/>
          <p:cNvSpPr txBox="1"/>
          <p:nvPr>
            <p:ph idx="4294967295"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Time</a:t>
            </a:r>
            <a:endParaRPr sz="1600"/>
          </a:p>
          <a:p>
            <a:pPr indent="-330200" lvl="1" marL="914400" rtl="0" algn="l">
              <a:spcBef>
                <a:spcPts val="0"/>
              </a:spcBef>
              <a:spcAft>
                <a:spcPts val="0"/>
              </a:spcAft>
              <a:buSzPts val="1600"/>
              <a:buChar char="-"/>
            </a:pPr>
            <a:r>
              <a:rPr lang="en" sz="1600"/>
              <a:t>PCB delivery time</a:t>
            </a:r>
            <a:endParaRPr sz="1600"/>
          </a:p>
          <a:p>
            <a:pPr indent="-330200" lvl="1" marL="914400" rtl="0" algn="l">
              <a:spcBef>
                <a:spcPts val="0"/>
              </a:spcBef>
              <a:spcAft>
                <a:spcPts val="0"/>
              </a:spcAft>
              <a:buSzPts val="1600"/>
              <a:buChar char="-"/>
            </a:pPr>
            <a:r>
              <a:rPr lang="en" sz="1600"/>
              <a:t>Group schedules </a:t>
            </a:r>
            <a:endParaRPr sz="1600"/>
          </a:p>
          <a:p>
            <a:pPr indent="-330200" lvl="0" marL="457200" rtl="0" algn="l">
              <a:spcBef>
                <a:spcPts val="0"/>
              </a:spcBef>
              <a:spcAft>
                <a:spcPts val="0"/>
              </a:spcAft>
              <a:buSzPts val="1600"/>
              <a:buChar char="-"/>
            </a:pPr>
            <a:r>
              <a:rPr lang="en" sz="1600"/>
              <a:t>Economic</a:t>
            </a:r>
            <a:endParaRPr sz="1600"/>
          </a:p>
          <a:p>
            <a:pPr indent="-330200" lvl="1" marL="914400" rtl="0" algn="l">
              <a:spcBef>
                <a:spcPts val="0"/>
              </a:spcBef>
              <a:spcAft>
                <a:spcPts val="0"/>
              </a:spcAft>
              <a:buSzPts val="1600"/>
              <a:buChar char="-"/>
            </a:pPr>
            <a:r>
              <a:rPr lang="en" sz="1600"/>
              <a:t>Prototype cost</a:t>
            </a:r>
            <a:endParaRPr sz="1600"/>
          </a:p>
          <a:p>
            <a:pPr indent="-330200" lvl="1" marL="914400" rtl="0" algn="l">
              <a:spcBef>
                <a:spcPts val="0"/>
              </a:spcBef>
              <a:spcAft>
                <a:spcPts val="0"/>
              </a:spcAft>
              <a:buSzPts val="1600"/>
              <a:buChar char="-"/>
            </a:pPr>
            <a:r>
              <a:rPr lang="en" sz="1600"/>
              <a:t>Self-funded</a:t>
            </a:r>
            <a:endParaRPr sz="1600"/>
          </a:p>
          <a:p>
            <a:pPr indent="-330200" lvl="0" marL="457200" rtl="0" algn="l">
              <a:spcBef>
                <a:spcPts val="0"/>
              </a:spcBef>
              <a:spcAft>
                <a:spcPts val="0"/>
              </a:spcAft>
              <a:buSzPts val="1600"/>
              <a:buChar char="-"/>
            </a:pPr>
            <a:r>
              <a:rPr lang="en" sz="1600"/>
              <a:t>Safety</a:t>
            </a:r>
            <a:endParaRPr sz="1600"/>
          </a:p>
          <a:p>
            <a:pPr indent="-330200" lvl="1" marL="914400" rtl="0" algn="l">
              <a:spcBef>
                <a:spcPts val="0"/>
              </a:spcBef>
              <a:spcAft>
                <a:spcPts val="0"/>
              </a:spcAft>
              <a:buSzPts val="1600"/>
              <a:buChar char="-"/>
            </a:pPr>
            <a:r>
              <a:rPr lang="en" sz="1600"/>
              <a:t>Lithium-ion batteries sensitive to heat, must be charged carefully</a:t>
            </a:r>
            <a:endParaRPr sz="1600"/>
          </a:p>
          <a:p>
            <a:pPr indent="-330200" lvl="0" marL="457200" rtl="0" algn="l">
              <a:spcBef>
                <a:spcPts val="0"/>
              </a:spcBef>
              <a:spcAft>
                <a:spcPts val="0"/>
              </a:spcAft>
              <a:buSzPts val="1600"/>
              <a:buChar char="-"/>
            </a:pPr>
            <a:r>
              <a:rPr lang="en" sz="1600"/>
              <a:t>Manufacturing</a:t>
            </a:r>
            <a:endParaRPr sz="1600"/>
          </a:p>
          <a:p>
            <a:pPr indent="-330200" lvl="1" marL="914400" rtl="0" algn="l">
              <a:spcBef>
                <a:spcPts val="0"/>
              </a:spcBef>
              <a:spcAft>
                <a:spcPts val="0"/>
              </a:spcAft>
              <a:buSzPts val="1600"/>
              <a:buChar char="-"/>
            </a:pPr>
            <a:r>
              <a:rPr lang="en" sz="1600"/>
              <a:t>Using two PCBs due to inclusion of the remote</a:t>
            </a:r>
            <a:endParaRPr sz="1600"/>
          </a:p>
        </p:txBody>
      </p:sp>
      <p:pic>
        <p:nvPicPr>
          <p:cNvPr id="418" name="Google Shape;418;p46"/>
          <p:cNvPicPr preferRelativeResize="0"/>
          <p:nvPr/>
        </p:nvPicPr>
        <p:blipFill>
          <a:blip r:embed="rId3">
            <a:alphaModFix/>
          </a:blip>
          <a:stretch>
            <a:fillRect/>
          </a:stretch>
        </p:blipFill>
        <p:spPr>
          <a:xfrm>
            <a:off x="8068700" y="0"/>
            <a:ext cx="1075300" cy="1075300"/>
          </a:xfrm>
          <a:prstGeom prst="rect">
            <a:avLst/>
          </a:prstGeom>
          <a:noFill/>
          <a:ln>
            <a:noFill/>
          </a:ln>
        </p:spPr>
      </p:pic>
      <p:sp>
        <p:nvSpPr>
          <p:cNvPr id="419" name="Google Shape;419;p46"/>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7"/>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Related Standards</a:t>
            </a:r>
            <a:endParaRPr/>
          </a:p>
        </p:txBody>
      </p:sp>
      <p:sp>
        <p:nvSpPr>
          <p:cNvPr id="425" name="Google Shape;425;p47"/>
          <p:cNvSpPr txBox="1"/>
          <p:nvPr>
            <p:ph idx="4294967295"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Power Supply Standards</a:t>
            </a:r>
            <a:endParaRPr sz="1600"/>
          </a:p>
          <a:p>
            <a:pPr indent="-330200" lvl="1" marL="914400" rtl="0" algn="l">
              <a:spcBef>
                <a:spcPts val="0"/>
              </a:spcBef>
              <a:spcAft>
                <a:spcPts val="0"/>
              </a:spcAft>
              <a:buSzPts val="1600"/>
              <a:buChar char="-"/>
            </a:pPr>
            <a:r>
              <a:rPr lang="en" sz="1600"/>
              <a:t>IEC 60335</a:t>
            </a:r>
            <a:endParaRPr sz="1600"/>
          </a:p>
          <a:p>
            <a:pPr indent="-330200" lvl="0" marL="457200" rtl="0" algn="l">
              <a:spcBef>
                <a:spcPts val="0"/>
              </a:spcBef>
              <a:spcAft>
                <a:spcPts val="0"/>
              </a:spcAft>
              <a:buSzPts val="1600"/>
              <a:buChar char="-"/>
            </a:pPr>
            <a:r>
              <a:rPr lang="en" sz="1600"/>
              <a:t>Lithium-ion and rechargeable batteries</a:t>
            </a:r>
            <a:endParaRPr sz="1600"/>
          </a:p>
          <a:p>
            <a:pPr indent="-330200" lvl="1" marL="914400" rtl="0" algn="l">
              <a:spcBef>
                <a:spcPts val="0"/>
              </a:spcBef>
              <a:spcAft>
                <a:spcPts val="0"/>
              </a:spcAft>
              <a:buSzPts val="1600"/>
              <a:buChar char="-"/>
            </a:pPr>
            <a:r>
              <a:rPr lang="en" sz="1600"/>
              <a:t>IEEE 1625</a:t>
            </a:r>
            <a:endParaRPr sz="1600"/>
          </a:p>
          <a:p>
            <a:pPr indent="-330200" lvl="0" marL="457200" rtl="0" algn="l">
              <a:spcBef>
                <a:spcPts val="0"/>
              </a:spcBef>
              <a:spcAft>
                <a:spcPts val="0"/>
              </a:spcAft>
              <a:buSzPts val="1600"/>
              <a:buChar char="-"/>
            </a:pPr>
            <a:r>
              <a:rPr lang="en" sz="1600"/>
              <a:t>USB Standards</a:t>
            </a:r>
            <a:endParaRPr sz="1600"/>
          </a:p>
          <a:p>
            <a:pPr indent="-330200" lvl="0" marL="457200" rtl="0" algn="l">
              <a:spcBef>
                <a:spcPts val="0"/>
              </a:spcBef>
              <a:spcAft>
                <a:spcPts val="0"/>
              </a:spcAft>
              <a:buSzPts val="1600"/>
              <a:buChar char="-"/>
            </a:pPr>
            <a:r>
              <a:rPr lang="en" sz="1600"/>
              <a:t>Bluetooth low energy</a:t>
            </a:r>
            <a:endParaRPr sz="1600"/>
          </a:p>
          <a:p>
            <a:pPr indent="-330200" lvl="0" marL="457200" rtl="0" algn="l">
              <a:spcBef>
                <a:spcPts val="0"/>
              </a:spcBef>
              <a:spcAft>
                <a:spcPts val="0"/>
              </a:spcAft>
              <a:buSzPts val="1600"/>
              <a:buChar char="-"/>
            </a:pPr>
            <a:r>
              <a:rPr lang="en" sz="1600"/>
              <a:t>SPI, I2C, UART</a:t>
            </a:r>
            <a:endParaRPr sz="1600"/>
          </a:p>
        </p:txBody>
      </p:sp>
      <p:pic>
        <p:nvPicPr>
          <p:cNvPr id="426" name="Google Shape;426;p47"/>
          <p:cNvPicPr preferRelativeResize="0"/>
          <p:nvPr/>
        </p:nvPicPr>
        <p:blipFill>
          <a:blip r:embed="rId3">
            <a:alphaModFix/>
          </a:blip>
          <a:stretch>
            <a:fillRect/>
          </a:stretch>
        </p:blipFill>
        <p:spPr>
          <a:xfrm>
            <a:off x="8068700" y="0"/>
            <a:ext cx="1075300" cy="1075300"/>
          </a:xfrm>
          <a:prstGeom prst="rect">
            <a:avLst/>
          </a:prstGeom>
          <a:noFill/>
          <a:ln>
            <a:noFill/>
          </a:ln>
        </p:spPr>
      </p:pic>
      <p:sp>
        <p:nvSpPr>
          <p:cNvPr id="427" name="Google Shape;427;p47"/>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8"/>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Future Design Plans</a:t>
            </a:r>
            <a:endParaRPr/>
          </a:p>
        </p:txBody>
      </p:sp>
      <p:sp>
        <p:nvSpPr>
          <p:cNvPr id="433" name="Google Shape;433;p48"/>
          <p:cNvSpPr txBox="1"/>
          <p:nvPr>
            <p:ph idx="4294967295" type="body"/>
          </p:nvPr>
        </p:nvSpPr>
        <p:spPr>
          <a:xfrm>
            <a:off x="311700" y="1301550"/>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-Refine and improve physical construction</a:t>
            </a:r>
            <a:endParaRPr/>
          </a:p>
          <a:p>
            <a:pPr indent="0" lvl="0" marL="0" rtl="0" algn="l">
              <a:spcBef>
                <a:spcPts val="1200"/>
              </a:spcBef>
              <a:spcAft>
                <a:spcPts val="0"/>
              </a:spcAft>
              <a:buNone/>
            </a:pPr>
            <a:r>
              <a:rPr lang="en"/>
              <a:t>-Create modular system for compartments</a:t>
            </a:r>
            <a:endParaRPr/>
          </a:p>
          <a:p>
            <a:pPr indent="0" lvl="0" marL="0" rtl="0" algn="l">
              <a:spcBef>
                <a:spcPts val="1200"/>
              </a:spcBef>
              <a:spcAft>
                <a:spcPts val="0"/>
              </a:spcAft>
              <a:buNone/>
            </a:pPr>
            <a:r>
              <a:rPr lang="en"/>
              <a:t>-Additional range and functions for remote</a:t>
            </a:r>
            <a:endParaRPr/>
          </a:p>
          <a:p>
            <a:pPr indent="0" lvl="0" marL="0" rtl="0" algn="l">
              <a:spcBef>
                <a:spcPts val="1200"/>
              </a:spcBef>
              <a:spcAft>
                <a:spcPts val="0"/>
              </a:spcAft>
              <a:buNone/>
            </a:pPr>
            <a:r>
              <a:rPr lang="en"/>
              <a:t>-Mobile app</a:t>
            </a:r>
            <a:endParaRPr/>
          </a:p>
          <a:p>
            <a:pPr indent="0" lvl="0" marL="0" rtl="0" algn="l">
              <a:spcBef>
                <a:spcPts val="1200"/>
              </a:spcBef>
              <a:spcAft>
                <a:spcPts val="0"/>
              </a:spcAft>
              <a:buNone/>
            </a:pPr>
            <a:r>
              <a:rPr lang="en"/>
              <a:t>-IoT capabilities</a:t>
            </a:r>
            <a:endParaRPr/>
          </a:p>
          <a:p>
            <a:pPr indent="0" lvl="0" marL="0" rtl="0" algn="l">
              <a:spcBef>
                <a:spcPts val="1200"/>
              </a:spcBef>
              <a:spcAft>
                <a:spcPts val="1200"/>
              </a:spcAft>
              <a:buNone/>
            </a:pPr>
            <a:r>
              <a:t/>
            </a:r>
            <a:endParaRPr/>
          </a:p>
        </p:txBody>
      </p:sp>
      <p:pic>
        <p:nvPicPr>
          <p:cNvPr id="434" name="Google Shape;434;p48"/>
          <p:cNvPicPr preferRelativeResize="0"/>
          <p:nvPr/>
        </p:nvPicPr>
        <p:blipFill>
          <a:blip r:embed="rId3">
            <a:alphaModFix/>
          </a:blip>
          <a:stretch>
            <a:fillRect/>
          </a:stretch>
        </p:blipFill>
        <p:spPr>
          <a:xfrm>
            <a:off x="4994100" y="898338"/>
            <a:ext cx="4008774" cy="4008774"/>
          </a:xfrm>
          <a:prstGeom prst="rect">
            <a:avLst/>
          </a:prstGeom>
          <a:noFill/>
          <a:ln>
            <a:noFill/>
          </a:ln>
        </p:spPr>
      </p:pic>
      <p:pic>
        <p:nvPicPr>
          <p:cNvPr id="435" name="Google Shape;435;p48"/>
          <p:cNvPicPr preferRelativeResize="0"/>
          <p:nvPr/>
        </p:nvPicPr>
        <p:blipFill>
          <a:blip r:embed="rId4">
            <a:alphaModFix/>
          </a:blip>
          <a:stretch>
            <a:fillRect/>
          </a:stretch>
        </p:blipFill>
        <p:spPr>
          <a:xfrm>
            <a:off x="8068700" y="0"/>
            <a:ext cx="1075300" cy="1075300"/>
          </a:xfrm>
          <a:prstGeom prst="rect">
            <a:avLst/>
          </a:prstGeom>
          <a:noFill/>
          <a:ln>
            <a:noFill/>
          </a:ln>
        </p:spPr>
      </p:pic>
      <p:sp>
        <p:nvSpPr>
          <p:cNvPr id="436" name="Google Shape;436;p48"/>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9"/>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 </a:t>
            </a:r>
            <a:r>
              <a:rPr lang="en"/>
              <a:t>Distribution</a:t>
            </a:r>
            <a:endParaRPr/>
          </a:p>
        </p:txBody>
      </p:sp>
      <p:graphicFrame>
        <p:nvGraphicFramePr>
          <p:cNvPr id="442" name="Google Shape;442;p49"/>
          <p:cNvGraphicFramePr/>
          <p:nvPr/>
        </p:nvGraphicFramePr>
        <p:xfrm>
          <a:off x="703275" y="1869550"/>
          <a:ext cx="3000000" cy="3000000"/>
        </p:xfrm>
        <a:graphic>
          <a:graphicData uri="http://schemas.openxmlformats.org/drawingml/2006/table">
            <a:tbl>
              <a:tblPr>
                <a:noFill/>
                <a:tableStyleId>{FFE8834D-6331-4A70-92AB-466DFEF7A79D}</a:tableStyleId>
              </a:tblPr>
              <a:tblGrid>
                <a:gridCol w="1034150"/>
                <a:gridCol w="1034150"/>
                <a:gridCol w="1034150"/>
                <a:gridCol w="1143800"/>
                <a:gridCol w="924500"/>
                <a:gridCol w="1034150"/>
                <a:gridCol w="1034150"/>
              </a:tblGrid>
              <a:tr h="381000">
                <a:tc>
                  <a:txBody>
                    <a:bodyPr/>
                    <a:lstStyle/>
                    <a:p>
                      <a:pPr indent="0" lvl="0" marL="0" rtl="0" algn="l">
                        <a:spcBef>
                          <a:spcPts val="0"/>
                        </a:spcBef>
                        <a:spcAft>
                          <a:spcPts val="0"/>
                        </a:spcAft>
                        <a:buNone/>
                      </a:pPr>
                      <a:r>
                        <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t>Power Design</a:t>
                      </a:r>
                      <a:endParaRPr/>
                    </a:p>
                  </a:txBody>
                  <a:tcPr marT="91425" marB="91425" marR="91425" marL="91425">
                    <a:solidFill>
                      <a:srgbClr val="A4C2F4"/>
                    </a:solidFill>
                  </a:tcPr>
                </a:tc>
                <a:tc>
                  <a:txBody>
                    <a:bodyPr/>
                    <a:lstStyle/>
                    <a:p>
                      <a:pPr indent="0" lvl="0" marL="0" rtl="0" algn="l">
                        <a:spcBef>
                          <a:spcPts val="0"/>
                        </a:spcBef>
                        <a:spcAft>
                          <a:spcPts val="0"/>
                        </a:spcAft>
                        <a:buNone/>
                      </a:pPr>
                      <a:r>
                        <a:rPr lang="en"/>
                        <a:t>Schematic &amp; PCB</a:t>
                      </a:r>
                      <a:endParaRPr/>
                    </a:p>
                  </a:txBody>
                  <a:tcPr marT="91425" marB="91425" marR="91425" marL="91425">
                    <a:solidFill>
                      <a:srgbClr val="A4C2F4"/>
                    </a:solidFill>
                  </a:tcPr>
                </a:tc>
                <a:tc>
                  <a:txBody>
                    <a:bodyPr/>
                    <a:lstStyle/>
                    <a:p>
                      <a:pPr indent="0" lvl="0" marL="0" rtl="0" algn="l">
                        <a:spcBef>
                          <a:spcPts val="0"/>
                        </a:spcBef>
                        <a:spcAft>
                          <a:spcPts val="0"/>
                        </a:spcAft>
                        <a:buNone/>
                      </a:pPr>
                      <a:r>
                        <a:rPr lang="en"/>
                        <a:t>Assembly &amp; Testing</a:t>
                      </a:r>
                      <a:endParaRPr/>
                    </a:p>
                  </a:txBody>
                  <a:tcPr marT="91425" marB="91425" marR="91425" marL="91425">
                    <a:solidFill>
                      <a:srgbClr val="A4C2F4"/>
                    </a:solidFill>
                  </a:tcPr>
                </a:tc>
                <a:tc>
                  <a:txBody>
                    <a:bodyPr/>
                    <a:lstStyle/>
                    <a:p>
                      <a:pPr indent="0" lvl="0" marL="0" rtl="0" algn="l">
                        <a:spcBef>
                          <a:spcPts val="0"/>
                        </a:spcBef>
                        <a:spcAft>
                          <a:spcPts val="0"/>
                        </a:spcAft>
                        <a:buNone/>
                      </a:pPr>
                      <a:r>
                        <a:rPr lang="en"/>
                        <a:t>Physical Design</a:t>
                      </a:r>
                      <a:endParaRPr/>
                    </a:p>
                  </a:txBody>
                  <a:tcPr marT="91425" marB="91425" marR="91425" marL="91425">
                    <a:solidFill>
                      <a:srgbClr val="A4C2F4"/>
                    </a:solidFill>
                  </a:tcPr>
                </a:tc>
                <a:tc>
                  <a:txBody>
                    <a:bodyPr/>
                    <a:lstStyle/>
                    <a:p>
                      <a:pPr indent="0" lvl="0" marL="0" rtl="0" algn="l">
                        <a:spcBef>
                          <a:spcPts val="0"/>
                        </a:spcBef>
                        <a:spcAft>
                          <a:spcPts val="0"/>
                        </a:spcAft>
                        <a:buNone/>
                      </a:pPr>
                      <a:r>
                        <a:rPr lang="en"/>
                        <a:t>Software</a:t>
                      </a:r>
                      <a:endParaRPr/>
                    </a:p>
                  </a:txBody>
                  <a:tcPr marT="91425" marB="91425" marR="91425" marL="91425">
                    <a:solidFill>
                      <a:srgbClr val="A4C2F4"/>
                    </a:solidFill>
                  </a:tcPr>
                </a:tc>
                <a:tc>
                  <a:txBody>
                    <a:bodyPr/>
                    <a:lstStyle/>
                    <a:p>
                      <a:pPr indent="0" lvl="0" marL="0" rtl="0" algn="l">
                        <a:spcBef>
                          <a:spcPts val="0"/>
                        </a:spcBef>
                        <a:spcAft>
                          <a:spcPts val="0"/>
                        </a:spcAft>
                        <a:buNone/>
                      </a:pPr>
                      <a:r>
                        <a:rPr lang="en"/>
                        <a:t>Wireless </a:t>
                      </a:r>
                      <a:endParaRPr/>
                    </a:p>
                  </a:txBody>
                  <a:tcPr marT="91425" marB="91425" marR="91425" marL="91425">
                    <a:solidFill>
                      <a:srgbClr val="A4C2F4"/>
                    </a:solidFill>
                  </a:tcPr>
                </a:tc>
              </a:tr>
              <a:tr h="381000">
                <a:tc>
                  <a:txBody>
                    <a:bodyPr/>
                    <a:lstStyle/>
                    <a:p>
                      <a:pPr indent="0" lvl="0" marL="0" rtl="0" algn="l">
                        <a:spcBef>
                          <a:spcPts val="0"/>
                        </a:spcBef>
                        <a:spcAft>
                          <a:spcPts val="0"/>
                        </a:spcAft>
                        <a:buNone/>
                      </a:pPr>
                      <a:r>
                        <a:rPr lang="en"/>
                        <a:t>Cliff</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lang="en"/>
                        <a:t>X</a:t>
                      </a:r>
                      <a:endParaRPr/>
                    </a:p>
                  </a:txBody>
                  <a:tcPr marT="91425" marB="91425" marR="91425" marL="91425"/>
                </a:tc>
                <a:tc>
                  <a:txBody>
                    <a:bodyPr/>
                    <a:lstStyle/>
                    <a:p>
                      <a:pPr indent="0" lvl="0" marL="0" rtl="0" algn="ctr">
                        <a:spcBef>
                          <a:spcPts val="0"/>
                        </a:spcBef>
                        <a:spcAft>
                          <a:spcPts val="0"/>
                        </a:spcAft>
                        <a:buNone/>
                      </a:pPr>
                      <a:r>
                        <a:rPr lang="en"/>
                        <a:t>XX</a:t>
                      </a:r>
                      <a:endParaRPr/>
                    </a:p>
                  </a:txBody>
                  <a:tcPr marT="91425" marB="91425" marR="91425" marL="91425"/>
                </a:tc>
                <a:tc>
                  <a:txBody>
                    <a:bodyPr/>
                    <a:lstStyle/>
                    <a:p>
                      <a:pPr indent="0" lvl="0" marL="0" rtl="0" algn="ctr">
                        <a:spcBef>
                          <a:spcPts val="0"/>
                        </a:spcBef>
                        <a:spcAft>
                          <a:spcPts val="0"/>
                        </a:spcAft>
                        <a:buNone/>
                      </a:pPr>
                      <a:r>
                        <a:rPr lang="en"/>
                        <a:t>X</a:t>
                      </a:r>
                      <a:endParaRPr/>
                    </a:p>
                  </a:txBody>
                  <a:tcPr marT="91425" marB="91425" marR="91425" marL="91425"/>
                </a:tc>
                <a:tc>
                  <a:txBody>
                    <a:bodyPr/>
                    <a:lstStyle/>
                    <a:p>
                      <a:pPr indent="0" lvl="0" marL="0" rtl="0" algn="ctr">
                        <a:spcBef>
                          <a:spcPts val="0"/>
                        </a:spcBef>
                        <a:spcAft>
                          <a:spcPts val="0"/>
                        </a:spcAft>
                        <a:buNone/>
                      </a:pPr>
                      <a:r>
                        <a:rPr lang="en"/>
                        <a:t>XX</a:t>
                      </a:r>
                      <a:endParaRPr/>
                    </a:p>
                  </a:txBody>
                  <a:tcPr marT="91425" marB="91425" marR="91425" marL="91425"/>
                </a:tc>
              </a:tr>
              <a:tr h="381000">
                <a:tc>
                  <a:txBody>
                    <a:bodyPr/>
                    <a:lstStyle/>
                    <a:p>
                      <a:pPr indent="0" lvl="0" marL="0" rtl="0" algn="l">
                        <a:spcBef>
                          <a:spcPts val="0"/>
                        </a:spcBef>
                        <a:spcAft>
                          <a:spcPts val="0"/>
                        </a:spcAft>
                        <a:buNone/>
                      </a:pPr>
                      <a:r>
                        <a:rPr lang="en"/>
                        <a:t>Kaiden</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lang="en"/>
                        <a:t>X</a:t>
                      </a:r>
                      <a:endParaRPr/>
                    </a:p>
                  </a:txBody>
                  <a:tcPr marT="91425" marB="91425" marR="91425" marL="91425"/>
                </a:tc>
                <a:tc>
                  <a:txBody>
                    <a:bodyPr/>
                    <a:lstStyle/>
                    <a:p>
                      <a:pPr indent="0" lvl="0" marL="0" rtl="0" algn="ctr">
                        <a:spcBef>
                          <a:spcPts val="0"/>
                        </a:spcBef>
                        <a:spcAft>
                          <a:spcPts val="0"/>
                        </a:spcAft>
                        <a:buNone/>
                      </a:pPr>
                      <a:r>
                        <a:rPr lang="en"/>
                        <a:t>X</a:t>
                      </a:r>
                      <a:endParaRPr/>
                    </a:p>
                  </a:txBody>
                  <a:tcPr marT="91425" marB="91425" marR="91425" marL="91425"/>
                </a:tc>
                <a:tc>
                  <a:txBody>
                    <a:bodyPr/>
                    <a:lstStyle/>
                    <a:p>
                      <a:pPr indent="0" lvl="0" marL="0" rtl="0" algn="ctr">
                        <a:spcBef>
                          <a:spcPts val="0"/>
                        </a:spcBef>
                        <a:spcAft>
                          <a:spcPts val="0"/>
                        </a:spcAft>
                        <a:buNone/>
                      </a:pPr>
                      <a:r>
                        <a:rPr lang="en"/>
                        <a:t>XX</a:t>
                      </a:r>
                      <a:endParaRPr/>
                    </a:p>
                  </a:txBody>
                  <a:tcPr marT="91425" marB="91425" marR="91425" marL="91425"/>
                </a:tc>
                <a:tc>
                  <a:txBody>
                    <a:bodyPr/>
                    <a:lstStyle/>
                    <a:p>
                      <a:pPr indent="0" lvl="0" marL="0" rtl="0" algn="ctr">
                        <a:spcBef>
                          <a:spcPts val="0"/>
                        </a:spcBef>
                        <a:spcAft>
                          <a:spcPts val="0"/>
                        </a:spcAft>
                        <a:buNone/>
                      </a:pPr>
                      <a:r>
                        <a:rPr lang="en"/>
                        <a:t>X</a:t>
                      </a:r>
                      <a:endParaRPr/>
                    </a:p>
                  </a:txBody>
                  <a:tcPr marT="91425" marB="91425" marR="91425" marL="91425"/>
                </a:tc>
              </a:tr>
              <a:tr h="381000">
                <a:tc>
                  <a:txBody>
                    <a:bodyPr/>
                    <a:lstStyle/>
                    <a:p>
                      <a:pPr indent="0" lvl="0" marL="0" rtl="0" algn="l">
                        <a:spcBef>
                          <a:spcPts val="0"/>
                        </a:spcBef>
                        <a:spcAft>
                          <a:spcPts val="0"/>
                        </a:spcAft>
                        <a:buNone/>
                      </a:pPr>
                      <a:r>
                        <a:rPr lang="en"/>
                        <a:t>Denzel</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lang="en"/>
                        <a:t>XX</a:t>
                      </a:r>
                      <a:endParaRPr/>
                    </a:p>
                  </a:txBody>
                  <a:tcPr marT="91425" marB="91425" marR="91425" marL="91425"/>
                </a:tc>
                <a:tc>
                  <a:txBody>
                    <a:bodyPr/>
                    <a:lstStyle/>
                    <a:p>
                      <a:pPr indent="0" lvl="0" marL="0" rtl="0" algn="ctr">
                        <a:spcBef>
                          <a:spcPts val="0"/>
                        </a:spcBef>
                        <a:spcAft>
                          <a:spcPts val="0"/>
                        </a:spcAft>
                        <a:buNone/>
                      </a:pPr>
                      <a:r>
                        <a:rPr lang="en"/>
                        <a:t>X</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Idris</a:t>
                      </a:r>
                      <a:endParaRPr/>
                    </a:p>
                  </a:txBody>
                  <a:tcPr marT="91425" marB="91425" marR="91425" marL="91425"/>
                </a:tc>
                <a:tc>
                  <a:txBody>
                    <a:bodyPr/>
                    <a:lstStyle/>
                    <a:p>
                      <a:pPr indent="0" lvl="0" marL="0" rtl="0" algn="ctr">
                        <a:spcBef>
                          <a:spcPts val="0"/>
                        </a:spcBef>
                        <a:spcAft>
                          <a:spcPts val="0"/>
                        </a:spcAft>
                        <a:buNone/>
                      </a:pPr>
                      <a:r>
                        <a:rPr lang="en"/>
                        <a:t>XX</a:t>
                      </a:r>
                      <a:endParaRPr/>
                    </a:p>
                  </a:txBody>
                  <a:tcPr marT="91425" marB="91425" marR="91425" marL="91425"/>
                </a:tc>
                <a:tc>
                  <a:txBody>
                    <a:bodyPr/>
                    <a:lstStyle/>
                    <a:p>
                      <a:pPr indent="0" lvl="0" marL="0" rtl="0" algn="ctr">
                        <a:spcBef>
                          <a:spcPts val="0"/>
                        </a:spcBef>
                        <a:spcAft>
                          <a:spcPts val="0"/>
                        </a:spcAft>
                        <a:buNone/>
                      </a:pPr>
                      <a:r>
                        <a:rPr lang="en"/>
                        <a:t>X</a:t>
                      </a:r>
                      <a:endParaRPr/>
                    </a:p>
                  </a:txBody>
                  <a:tcPr marT="91425" marB="91425" marR="91425" marL="91425"/>
                </a:tc>
                <a:tc>
                  <a:txBody>
                    <a:bodyPr/>
                    <a:lstStyle/>
                    <a:p>
                      <a:pPr indent="0" lvl="0" marL="0" rtl="0" algn="ctr">
                        <a:spcBef>
                          <a:spcPts val="0"/>
                        </a:spcBef>
                        <a:spcAft>
                          <a:spcPts val="0"/>
                        </a:spcAft>
                        <a:buNone/>
                      </a:pPr>
                      <a:r>
                        <a:rPr lang="en"/>
                        <a:t>X</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r>
            </a:tbl>
          </a:graphicData>
        </a:graphic>
      </p:graphicFrame>
      <p:sp>
        <p:nvSpPr>
          <p:cNvPr id="443" name="Google Shape;443;p49"/>
          <p:cNvSpPr txBox="1"/>
          <p:nvPr/>
        </p:nvSpPr>
        <p:spPr>
          <a:xfrm>
            <a:off x="3078625" y="4063950"/>
            <a:ext cx="279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XX = Primary       X = Secondary</a:t>
            </a:r>
            <a:endParaRPr>
              <a:latin typeface="Roboto"/>
              <a:ea typeface="Roboto"/>
              <a:cs typeface="Roboto"/>
              <a:sym typeface="Roboto"/>
            </a:endParaRPr>
          </a:p>
        </p:txBody>
      </p:sp>
      <p:sp>
        <p:nvSpPr>
          <p:cNvPr id="444" name="Google Shape;444;p49"/>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445" name="Google Shape;445;p49"/>
          <p:cNvPicPr preferRelativeResize="0"/>
          <p:nvPr/>
        </p:nvPicPr>
        <p:blipFill>
          <a:blip r:embed="rId3">
            <a:alphaModFix/>
          </a:blip>
          <a:stretch>
            <a:fillRect/>
          </a:stretch>
        </p:blipFill>
        <p:spPr>
          <a:xfrm>
            <a:off x="8068700" y="0"/>
            <a:ext cx="1075300" cy="1075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0"/>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Budget &amp; Financing</a:t>
            </a:r>
            <a:endParaRPr/>
          </a:p>
        </p:txBody>
      </p:sp>
      <p:graphicFrame>
        <p:nvGraphicFramePr>
          <p:cNvPr id="451" name="Google Shape;451;p50"/>
          <p:cNvGraphicFramePr/>
          <p:nvPr/>
        </p:nvGraphicFramePr>
        <p:xfrm>
          <a:off x="2566188" y="1507950"/>
          <a:ext cx="3000000" cy="3000000"/>
        </p:xfrm>
        <a:graphic>
          <a:graphicData uri="http://schemas.openxmlformats.org/drawingml/2006/table">
            <a:tbl>
              <a:tblPr>
                <a:noFill/>
                <a:tableStyleId>{B293F5CD-DEC8-40B8-849E-6DA08474AC90}</a:tableStyleId>
              </a:tblPr>
              <a:tblGrid>
                <a:gridCol w="1597650"/>
                <a:gridCol w="962800"/>
                <a:gridCol w="1451150"/>
              </a:tblGrid>
              <a:tr h="12700">
                <a:tc>
                  <a:txBody>
                    <a:bodyPr/>
                    <a:lstStyle/>
                    <a:p>
                      <a:pPr indent="0" lvl="0" marL="0" rtl="0" algn="ctr">
                        <a:spcBef>
                          <a:spcPts val="0"/>
                        </a:spcBef>
                        <a:spcAft>
                          <a:spcPts val="0"/>
                        </a:spcAft>
                        <a:buNone/>
                      </a:pPr>
                      <a:r>
                        <a:rPr b="1" lang="en" sz="900"/>
                        <a:t>Component</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900"/>
                        <a:t>Quantity</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900"/>
                        <a:t>Estimated cost</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A4C2F4"/>
                    </a:solidFill>
                  </a:tcPr>
                </a:tc>
              </a:tr>
              <a:tr h="12700">
                <a:tc>
                  <a:txBody>
                    <a:bodyPr/>
                    <a:lstStyle/>
                    <a:p>
                      <a:pPr indent="0" lvl="0" marL="0" rtl="0" algn="ctr">
                        <a:spcBef>
                          <a:spcPts val="0"/>
                        </a:spcBef>
                        <a:spcAft>
                          <a:spcPts val="0"/>
                        </a:spcAft>
                        <a:buNone/>
                      </a:pPr>
                      <a:r>
                        <a:rPr lang="en" sz="800"/>
                        <a:t>Keypad</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3</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$ 15.00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Large display</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$ 27.00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Small display</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4</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$ 14.00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Fingerprint sensor</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2</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$ 40.00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RFID reader + tags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3</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$ 24.00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Vibration sensor</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5</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$ 6.00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Rechargeable batteries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6</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$ 30.00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Remote battery</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2</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$ 6.00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BMS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2</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$ 10.00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Locks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3</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$ 13.00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Small motors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6</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$ 35.00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Reed switches + magnets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$ 17.00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Radio modules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$ 14.00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USB charging ports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4</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$ 12.00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Controller chips (MCU)</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4</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$ 50.00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Push buttons (multi pack)</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$ 13.00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PCB (main)</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$ 15.00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PCB (remote)</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$ 15.00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Construction material</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$ 12.00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b="1" lang="en" sz="800"/>
                        <a:t>Total</a:t>
                      </a:r>
                      <a:endParaRPr b="1"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ctr">
                        <a:spcBef>
                          <a:spcPts val="0"/>
                        </a:spcBef>
                        <a:spcAft>
                          <a:spcPts val="0"/>
                        </a:spcAft>
                        <a:buNone/>
                      </a:pPr>
                      <a:r>
                        <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800"/>
                        <a:t>~$ 368.00</a:t>
                      </a:r>
                      <a:endParaRPr b="1"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bl>
          </a:graphicData>
        </a:graphic>
      </p:graphicFrame>
      <p:sp>
        <p:nvSpPr>
          <p:cNvPr id="452" name="Google Shape;452;p50"/>
          <p:cNvSpPr txBox="1"/>
          <p:nvPr/>
        </p:nvSpPr>
        <p:spPr>
          <a:xfrm>
            <a:off x="3480450" y="1062763"/>
            <a:ext cx="218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Budget</a:t>
            </a:r>
            <a:r>
              <a:rPr lang="en">
                <a:latin typeface="Roboto"/>
                <a:ea typeface="Roboto"/>
                <a:cs typeface="Roboto"/>
                <a:sym typeface="Roboto"/>
              </a:rPr>
              <a:t> (Estimated Cost)</a:t>
            </a:r>
            <a:endParaRPr>
              <a:latin typeface="Roboto"/>
              <a:ea typeface="Roboto"/>
              <a:cs typeface="Roboto"/>
              <a:sym typeface="Roboto"/>
            </a:endParaRPr>
          </a:p>
        </p:txBody>
      </p:sp>
      <p:sp>
        <p:nvSpPr>
          <p:cNvPr id="453" name="Google Shape;453;p50"/>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454" name="Google Shape;454;p50"/>
          <p:cNvPicPr preferRelativeResize="0"/>
          <p:nvPr/>
        </p:nvPicPr>
        <p:blipFill>
          <a:blip r:embed="rId3">
            <a:alphaModFix/>
          </a:blip>
          <a:stretch>
            <a:fillRect/>
          </a:stretch>
        </p:blipFill>
        <p:spPr>
          <a:xfrm>
            <a:off x="8068700" y="0"/>
            <a:ext cx="1075300" cy="10753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1"/>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Budget &amp; Financing</a:t>
            </a:r>
            <a:endParaRPr/>
          </a:p>
        </p:txBody>
      </p:sp>
      <p:sp>
        <p:nvSpPr>
          <p:cNvPr id="460" name="Google Shape;460;p51"/>
          <p:cNvSpPr txBox="1"/>
          <p:nvPr/>
        </p:nvSpPr>
        <p:spPr>
          <a:xfrm>
            <a:off x="3319650" y="1028000"/>
            <a:ext cx="250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Bill of Materials (Actual Cost)</a:t>
            </a:r>
            <a:endParaRPr>
              <a:latin typeface="Roboto"/>
              <a:ea typeface="Roboto"/>
              <a:cs typeface="Roboto"/>
              <a:sym typeface="Roboto"/>
            </a:endParaRPr>
          </a:p>
        </p:txBody>
      </p:sp>
      <p:graphicFrame>
        <p:nvGraphicFramePr>
          <p:cNvPr id="461" name="Google Shape;461;p51"/>
          <p:cNvGraphicFramePr/>
          <p:nvPr/>
        </p:nvGraphicFramePr>
        <p:xfrm>
          <a:off x="371613" y="1438400"/>
          <a:ext cx="3000000" cy="3000000"/>
        </p:xfrm>
        <a:graphic>
          <a:graphicData uri="http://schemas.openxmlformats.org/drawingml/2006/table">
            <a:tbl>
              <a:tblPr>
                <a:noFill/>
                <a:tableStyleId>{B293F5CD-DEC8-40B8-849E-6DA08474AC90}</a:tableStyleId>
              </a:tblPr>
              <a:tblGrid>
                <a:gridCol w="1597650"/>
                <a:gridCol w="962800"/>
                <a:gridCol w="1451150"/>
              </a:tblGrid>
              <a:tr h="12700">
                <a:tc gridSpan="3">
                  <a:txBody>
                    <a:bodyPr/>
                    <a:lstStyle/>
                    <a:p>
                      <a:pPr indent="0" lvl="0" marL="0" rtl="0" algn="ctr">
                        <a:spcBef>
                          <a:spcPts val="0"/>
                        </a:spcBef>
                        <a:spcAft>
                          <a:spcPts val="0"/>
                        </a:spcAft>
                        <a:buNone/>
                      </a:pPr>
                      <a:r>
                        <a:rPr b="1" lang="en" sz="900"/>
                        <a:t>Locker</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A4C2F4"/>
                    </a:solidFill>
                  </a:tcPr>
                </a:tc>
                <a:tc hMerge="1"/>
                <a:tc hMerge="1"/>
              </a:tr>
              <a:tr h="12700">
                <a:tc>
                  <a:txBody>
                    <a:bodyPr/>
                    <a:lstStyle/>
                    <a:p>
                      <a:pPr indent="0" lvl="0" marL="0" rtl="0" algn="ctr">
                        <a:spcBef>
                          <a:spcPts val="0"/>
                        </a:spcBef>
                        <a:spcAft>
                          <a:spcPts val="0"/>
                        </a:spcAft>
                        <a:buNone/>
                      </a:pPr>
                      <a:r>
                        <a:rPr b="1" lang="en" sz="900"/>
                        <a:t>Component</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b="1" lang="en" sz="900"/>
                        <a:t>Quantity</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b="1" lang="en" sz="900"/>
                        <a:t>Actual cost</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C9DAF8"/>
                    </a:solidFill>
                  </a:tcPr>
                </a:tc>
              </a:tr>
              <a:tr h="12700">
                <a:tc>
                  <a:txBody>
                    <a:bodyPr/>
                    <a:lstStyle/>
                    <a:p>
                      <a:pPr indent="0" lvl="0" marL="0" rtl="0" algn="ctr">
                        <a:spcBef>
                          <a:spcPts val="0"/>
                        </a:spcBef>
                        <a:spcAft>
                          <a:spcPts val="0"/>
                        </a:spcAft>
                        <a:buNone/>
                      </a:pPr>
                      <a:r>
                        <a:rPr lang="en" sz="800"/>
                        <a:t>Plywood sheets</a:t>
                      </a:r>
                      <a:endParaRPr sz="800"/>
                    </a:p>
                  </a:txBody>
                  <a:tcPr marT="18275" marB="18275" marR="36575" marL="2857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2</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$ 49.56</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Hinges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3</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$ 4.92</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3D printed material</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273.8g</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$ 6.02</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Large display</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$ 26.99</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00400">
                <a:tc>
                  <a:txBody>
                    <a:bodyPr/>
                    <a:lstStyle/>
                    <a:p>
                      <a:pPr indent="0" lvl="0" marL="0" rtl="0" algn="ctr">
                        <a:spcBef>
                          <a:spcPts val="0"/>
                        </a:spcBef>
                        <a:spcAft>
                          <a:spcPts val="0"/>
                        </a:spcAft>
                        <a:buNone/>
                      </a:pPr>
                      <a:r>
                        <a:rPr lang="en" sz="800"/>
                        <a:t>Fingerprint sensor</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$ 19.95</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Keypad</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$ 4.95</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RFID reader + tags</a:t>
                      </a:r>
                      <a:endParaRPr sz="800"/>
                    </a:p>
                  </a:txBody>
                  <a:tcPr marT="18275" marB="18275" marR="36575" marL="17145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$ 7.99</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Vibration sensor</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$ 1.30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Servo motors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3</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$ 17.70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Reed switches + magnets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3</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$ 4.55</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BMS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$ 10.69</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Rechargeable batteries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3</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$ 15.00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USB cables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3</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$ 5.69</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Power supply</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$ 19.99</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PCB</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$ 1.60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Controller chips (MCU)</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$ 12.95</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PCB components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$ 40.48</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b="1" lang="en" sz="900"/>
                        <a:t>Total</a:t>
                      </a:r>
                      <a:endParaRPr b="1" sz="9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ctr">
                        <a:spcBef>
                          <a:spcPts val="0"/>
                        </a:spcBef>
                        <a:spcAft>
                          <a:spcPts val="0"/>
                        </a:spcAft>
                        <a:buNone/>
                      </a:pPr>
                      <a:r>
                        <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b="1" lang="en" sz="900"/>
                        <a:t>$ 250.33</a:t>
                      </a:r>
                      <a:endParaRPr b="1" sz="9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bl>
          </a:graphicData>
        </a:graphic>
      </p:graphicFrame>
      <p:sp>
        <p:nvSpPr>
          <p:cNvPr id="462" name="Google Shape;462;p51"/>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463" name="Google Shape;463;p51"/>
          <p:cNvPicPr preferRelativeResize="0"/>
          <p:nvPr/>
        </p:nvPicPr>
        <p:blipFill>
          <a:blip r:embed="rId3">
            <a:alphaModFix/>
          </a:blip>
          <a:stretch>
            <a:fillRect/>
          </a:stretch>
        </p:blipFill>
        <p:spPr>
          <a:xfrm>
            <a:off x="8068700" y="0"/>
            <a:ext cx="1075300" cy="1075300"/>
          </a:xfrm>
          <a:prstGeom prst="rect">
            <a:avLst/>
          </a:prstGeom>
          <a:noFill/>
          <a:ln>
            <a:noFill/>
          </a:ln>
        </p:spPr>
      </p:pic>
      <p:graphicFrame>
        <p:nvGraphicFramePr>
          <p:cNvPr id="464" name="Google Shape;464;p51"/>
          <p:cNvGraphicFramePr/>
          <p:nvPr/>
        </p:nvGraphicFramePr>
        <p:xfrm>
          <a:off x="4583188" y="1859550"/>
          <a:ext cx="3000000" cy="3000000"/>
        </p:xfrm>
        <a:graphic>
          <a:graphicData uri="http://schemas.openxmlformats.org/drawingml/2006/table">
            <a:tbl>
              <a:tblPr>
                <a:noFill/>
                <a:tableStyleId>{B293F5CD-DEC8-40B8-849E-6DA08474AC90}</a:tableStyleId>
              </a:tblPr>
              <a:tblGrid>
                <a:gridCol w="1597650"/>
                <a:gridCol w="962800"/>
                <a:gridCol w="1451150"/>
              </a:tblGrid>
              <a:tr h="12700">
                <a:tc gridSpan="3">
                  <a:txBody>
                    <a:bodyPr/>
                    <a:lstStyle/>
                    <a:p>
                      <a:pPr indent="0" lvl="0" marL="0" rtl="0" algn="ctr">
                        <a:spcBef>
                          <a:spcPts val="0"/>
                        </a:spcBef>
                        <a:spcAft>
                          <a:spcPts val="0"/>
                        </a:spcAft>
                        <a:buNone/>
                      </a:pPr>
                      <a:r>
                        <a:rPr b="1" lang="en" sz="900"/>
                        <a:t>Remote</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A4C2F4"/>
                    </a:solidFill>
                  </a:tcPr>
                </a:tc>
                <a:tc hMerge="1"/>
                <a:tc hMerge="1"/>
              </a:tr>
              <a:tr h="12700">
                <a:tc>
                  <a:txBody>
                    <a:bodyPr/>
                    <a:lstStyle/>
                    <a:p>
                      <a:pPr indent="0" lvl="0" marL="0" rtl="0" algn="ctr">
                        <a:spcBef>
                          <a:spcPts val="0"/>
                        </a:spcBef>
                        <a:spcAft>
                          <a:spcPts val="0"/>
                        </a:spcAft>
                        <a:buNone/>
                      </a:pPr>
                      <a:r>
                        <a:rPr b="1" lang="en" sz="900"/>
                        <a:t>Component</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b="1" lang="en" sz="900"/>
                        <a:t>Quantity</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b="1" lang="en" sz="900"/>
                        <a:t>Actual cost</a:t>
                      </a:r>
                      <a:endParaRPr b="1" sz="900"/>
                    </a:p>
                  </a:txBody>
                  <a:tcPr marT="36575" marB="365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C9DAF8"/>
                    </a:solidFill>
                  </a:tcPr>
                </a:tc>
              </a:tr>
              <a:tr h="12700">
                <a:tc>
                  <a:txBody>
                    <a:bodyPr/>
                    <a:lstStyle/>
                    <a:p>
                      <a:pPr indent="0" lvl="0" marL="0" rtl="0" algn="ctr">
                        <a:spcBef>
                          <a:spcPts val="0"/>
                        </a:spcBef>
                        <a:spcAft>
                          <a:spcPts val="0"/>
                        </a:spcAft>
                        <a:buNone/>
                      </a:pPr>
                      <a:r>
                        <a:rPr lang="en" sz="800"/>
                        <a:t>3D printed material</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38.85g</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$ 0.85</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Small display</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$ 4.00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51425">
                <a:tc>
                  <a:txBody>
                    <a:bodyPr/>
                    <a:lstStyle/>
                    <a:p>
                      <a:pPr indent="0" lvl="0" marL="0" rtl="0" algn="ctr">
                        <a:spcBef>
                          <a:spcPts val="0"/>
                        </a:spcBef>
                        <a:spcAft>
                          <a:spcPts val="0"/>
                        </a:spcAft>
                        <a:buNone/>
                      </a:pPr>
                      <a:r>
                        <a:rPr lang="en" sz="800"/>
                        <a:t>AA batteries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2</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$ 1.16</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PCB </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$ 0.40</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Controller chips (MCU)</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1</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$ 12.95</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lang="en" sz="800"/>
                        <a:t>PCB components</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t>-</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lang="en" sz="800"/>
                        <a:t>$ 5.26</a:t>
                      </a:r>
                      <a:endParaRPr sz="8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2700">
                <a:tc>
                  <a:txBody>
                    <a:bodyPr/>
                    <a:lstStyle/>
                    <a:p>
                      <a:pPr indent="0" lvl="0" marL="0" rtl="0" algn="ctr">
                        <a:spcBef>
                          <a:spcPts val="0"/>
                        </a:spcBef>
                        <a:spcAft>
                          <a:spcPts val="0"/>
                        </a:spcAft>
                        <a:buNone/>
                      </a:pPr>
                      <a:r>
                        <a:rPr b="1" lang="en" sz="900"/>
                        <a:t>Total</a:t>
                      </a:r>
                      <a:endParaRPr b="1" sz="9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ctr">
                        <a:spcBef>
                          <a:spcPts val="0"/>
                        </a:spcBef>
                        <a:spcAft>
                          <a:spcPts val="0"/>
                        </a:spcAft>
                        <a:buNone/>
                      </a:pPr>
                      <a:r>
                        <a:t/>
                      </a:r>
                      <a:endParaRPr sz="9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457200" rtl="0" algn="l">
                        <a:spcBef>
                          <a:spcPts val="0"/>
                        </a:spcBef>
                        <a:spcAft>
                          <a:spcPts val="0"/>
                        </a:spcAft>
                        <a:buNone/>
                      </a:pPr>
                      <a:r>
                        <a:rPr b="1" lang="en" sz="900"/>
                        <a:t>$ 24.62</a:t>
                      </a:r>
                      <a:endParaRPr b="1" sz="9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bl>
          </a:graphicData>
        </a:graphic>
      </p:graphicFrame>
      <p:sp>
        <p:nvSpPr>
          <p:cNvPr id="465" name="Google Shape;465;p51"/>
          <p:cNvSpPr txBox="1"/>
          <p:nvPr/>
        </p:nvSpPr>
        <p:spPr>
          <a:xfrm>
            <a:off x="6510900" y="4577775"/>
            <a:ext cx="2633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*Shipping costs not included</a:t>
            </a:r>
            <a:endParaRPr sz="10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6"/>
          <p:cNvSpPr txBox="1"/>
          <p:nvPr>
            <p:ph type="title"/>
          </p:nvPr>
        </p:nvSpPr>
        <p:spPr>
          <a:xfrm>
            <a:off x="311700" y="297875"/>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a:t>
            </a:r>
            <a:r>
              <a:rPr lang="en"/>
              <a:t> </a:t>
            </a:r>
            <a:r>
              <a:rPr lang="en"/>
              <a:t>Specifications</a:t>
            </a:r>
            <a:endParaRPr/>
          </a:p>
        </p:txBody>
      </p:sp>
      <p:pic>
        <p:nvPicPr>
          <p:cNvPr id="111" name="Google Shape;111;p16"/>
          <p:cNvPicPr preferRelativeResize="0"/>
          <p:nvPr/>
        </p:nvPicPr>
        <p:blipFill>
          <a:blip r:embed="rId3">
            <a:alphaModFix/>
          </a:blip>
          <a:stretch>
            <a:fillRect/>
          </a:stretch>
        </p:blipFill>
        <p:spPr>
          <a:xfrm>
            <a:off x="-4249225" y="2768725"/>
            <a:ext cx="4118725" cy="1433225"/>
          </a:xfrm>
          <a:prstGeom prst="rect">
            <a:avLst/>
          </a:prstGeom>
          <a:noFill/>
          <a:ln>
            <a:noFill/>
          </a:ln>
        </p:spPr>
      </p:pic>
      <p:pic>
        <p:nvPicPr>
          <p:cNvPr id="112" name="Google Shape;112;p16"/>
          <p:cNvPicPr preferRelativeResize="0"/>
          <p:nvPr/>
        </p:nvPicPr>
        <p:blipFill>
          <a:blip r:embed="rId4">
            <a:alphaModFix/>
          </a:blip>
          <a:stretch>
            <a:fillRect/>
          </a:stretch>
        </p:blipFill>
        <p:spPr>
          <a:xfrm>
            <a:off x="-5918149" y="99750"/>
            <a:ext cx="5841700" cy="3369250"/>
          </a:xfrm>
          <a:prstGeom prst="rect">
            <a:avLst/>
          </a:prstGeom>
          <a:noFill/>
          <a:ln>
            <a:noFill/>
          </a:ln>
        </p:spPr>
      </p:pic>
      <p:pic>
        <p:nvPicPr>
          <p:cNvPr id="113" name="Google Shape;113;p16"/>
          <p:cNvPicPr preferRelativeResize="0"/>
          <p:nvPr/>
        </p:nvPicPr>
        <p:blipFill>
          <a:blip r:embed="rId5">
            <a:alphaModFix/>
          </a:blip>
          <a:stretch>
            <a:fillRect/>
          </a:stretch>
        </p:blipFill>
        <p:spPr>
          <a:xfrm>
            <a:off x="8068700" y="0"/>
            <a:ext cx="1075300" cy="1075300"/>
          </a:xfrm>
          <a:prstGeom prst="rect">
            <a:avLst/>
          </a:prstGeom>
          <a:noFill/>
          <a:ln>
            <a:noFill/>
          </a:ln>
        </p:spPr>
      </p:pic>
      <p:sp>
        <p:nvSpPr>
          <p:cNvPr id="114" name="Google Shape;114;p16"/>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graphicFrame>
        <p:nvGraphicFramePr>
          <p:cNvPr id="115" name="Google Shape;115;p16"/>
          <p:cNvGraphicFramePr/>
          <p:nvPr/>
        </p:nvGraphicFramePr>
        <p:xfrm>
          <a:off x="311700" y="935725"/>
          <a:ext cx="3000000" cy="3000000"/>
        </p:xfrm>
        <a:graphic>
          <a:graphicData uri="http://schemas.openxmlformats.org/drawingml/2006/table">
            <a:tbl>
              <a:tblPr>
                <a:noFill/>
                <a:tableStyleId>{B293F5CD-DEC8-40B8-849E-6DA08474AC90}</a:tableStyleId>
              </a:tblPr>
              <a:tblGrid>
                <a:gridCol w="1435600"/>
                <a:gridCol w="2052550"/>
                <a:gridCol w="1181625"/>
              </a:tblGrid>
              <a:tr h="12700">
                <a:tc gridSpan="3">
                  <a:txBody>
                    <a:bodyPr/>
                    <a:lstStyle/>
                    <a:p>
                      <a:pPr indent="0" lvl="0" marL="0" rtl="0" algn="ctr">
                        <a:lnSpc>
                          <a:spcPct val="80000"/>
                        </a:lnSpc>
                        <a:spcBef>
                          <a:spcPts val="0"/>
                        </a:spcBef>
                        <a:spcAft>
                          <a:spcPts val="0"/>
                        </a:spcAft>
                        <a:buNone/>
                      </a:pPr>
                      <a:r>
                        <a:rPr b="1" lang="en" sz="1000"/>
                        <a:t>Basic Requirements</a:t>
                      </a:r>
                      <a:endParaRPr b="1"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4C2F4"/>
                    </a:solidFill>
                  </a:tcPr>
                </a:tc>
                <a:tc hMerge="1"/>
                <a:tc hMerge="1"/>
              </a:tr>
              <a:tr h="12700">
                <a:tc>
                  <a:txBody>
                    <a:bodyPr/>
                    <a:lstStyle/>
                    <a:p>
                      <a:pPr indent="0" lvl="0" marL="0" rtl="0" algn="l">
                        <a:lnSpc>
                          <a:spcPct val="80000"/>
                        </a:lnSpc>
                        <a:spcBef>
                          <a:spcPts val="0"/>
                        </a:spcBef>
                        <a:spcAft>
                          <a:spcPts val="0"/>
                        </a:spcAft>
                        <a:buNone/>
                      </a:pPr>
                      <a:r>
                        <a:rPr lang="en" sz="1000"/>
                        <a:t>Empty weight</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Be easy to carry</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 10 lbs</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80000"/>
                        </a:lnSpc>
                        <a:spcBef>
                          <a:spcPts val="0"/>
                        </a:spcBef>
                        <a:spcAft>
                          <a:spcPts val="0"/>
                        </a:spcAft>
                        <a:buNone/>
                      </a:pPr>
                      <a:r>
                        <a:rPr lang="en" sz="1000"/>
                        <a:t>Carry capacity</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Hold a decent amount of weight without damage</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 15 lbs</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80000"/>
                        </a:lnSpc>
                        <a:spcBef>
                          <a:spcPts val="0"/>
                        </a:spcBef>
                        <a:spcAft>
                          <a:spcPts val="0"/>
                        </a:spcAft>
                        <a:buNone/>
                      </a:pPr>
                      <a:r>
                        <a:rPr lang="en" sz="1000"/>
                        <a:t>Large compartment size</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Store a standard 15in laptop</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 (16in x 12in x  2in)</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80000"/>
                        </a:lnSpc>
                        <a:spcBef>
                          <a:spcPts val="0"/>
                        </a:spcBef>
                        <a:spcAft>
                          <a:spcPts val="0"/>
                        </a:spcAft>
                        <a:buNone/>
                      </a:pPr>
                      <a:r>
                        <a:rPr lang="en" sz="1000"/>
                        <a:t>Small </a:t>
                      </a:r>
                      <a:r>
                        <a:rPr lang="en" sz="1000"/>
                        <a:t>compartment</a:t>
                      </a:r>
                      <a:r>
                        <a:rPr lang="en" sz="1000"/>
                        <a:t> size</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Store phones or gaming controllers.</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 (10in x 4in x 6in)</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80000"/>
                        </a:lnSpc>
                        <a:spcBef>
                          <a:spcPts val="0"/>
                        </a:spcBef>
                        <a:spcAft>
                          <a:spcPts val="0"/>
                        </a:spcAft>
                        <a:buNone/>
                      </a:pPr>
                      <a:r>
                        <a:rPr lang="en" sz="1000"/>
                        <a:t>Locker battery life</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Run without external power for the specified time</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 2 hours</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80000"/>
                        </a:lnSpc>
                        <a:spcBef>
                          <a:spcPts val="0"/>
                        </a:spcBef>
                        <a:spcAft>
                          <a:spcPts val="0"/>
                        </a:spcAft>
                        <a:buNone/>
                      </a:pPr>
                      <a:r>
                        <a:rPr lang="en" sz="1000"/>
                        <a:t>Remote battery life</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Run for the specified time</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 7 days</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80000"/>
                        </a:lnSpc>
                        <a:spcBef>
                          <a:spcPts val="0"/>
                        </a:spcBef>
                        <a:spcAft>
                          <a:spcPts val="0"/>
                        </a:spcAft>
                        <a:buNone/>
                      </a:pPr>
                      <a:r>
                        <a:rPr lang="en" sz="1000"/>
                        <a:t>DC Power regulation</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Running from standard wall AC power (120V AC 60Hz)  </a:t>
                      </a:r>
                      <a:endParaRPr sz="1000"/>
                    </a:p>
                    <a:p>
                      <a:pPr indent="0" lvl="0" marL="0" rtl="0" algn="l">
                        <a:lnSpc>
                          <a:spcPct val="80000"/>
                        </a:lnSpc>
                        <a:spcBef>
                          <a:spcPts val="0"/>
                        </a:spcBef>
                        <a:spcAft>
                          <a:spcPts val="0"/>
                        </a:spcAft>
                        <a:buNone/>
                      </a:pPr>
                      <a:r>
                        <a:rPr lang="en" sz="1000"/>
                        <a:t>and backup power (battery pack)</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 80% conversion efficiency</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80000"/>
                        </a:lnSpc>
                        <a:spcBef>
                          <a:spcPts val="0"/>
                        </a:spcBef>
                        <a:spcAft>
                          <a:spcPts val="0"/>
                        </a:spcAft>
                        <a:buNone/>
                      </a:pPr>
                      <a:r>
                        <a:rPr lang="en" sz="1000"/>
                        <a:t>Security </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Users can access device configuration on the locker via keypad PIN number and RFID scanner.</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90% - 100%</a:t>
                      </a:r>
                      <a:endParaRPr sz="1000"/>
                    </a:p>
                    <a:p>
                      <a:pPr indent="0" lvl="0" marL="0" rtl="0" algn="ctr">
                        <a:lnSpc>
                          <a:spcPct val="80000"/>
                        </a:lnSpc>
                        <a:spcBef>
                          <a:spcPts val="0"/>
                        </a:spcBef>
                        <a:spcAft>
                          <a:spcPts val="0"/>
                        </a:spcAft>
                        <a:buNone/>
                      </a:pPr>
                      <a:r>
                        <a:rPr lang="en" sz="1000"/>
                        <a:t>reliability</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gridSpan="3">
                  <a:txBody>
                    <a:bodyPr/>
                    <a:lstStyle/>
                    <a:p>
                      <a:pPr indent="0" lvl="0" marL="0" rtl="0" algn="ctr">
                        <a:lnSpc>
                          <a:spcPct val="80000"/>
                        </a:lnSpc>
                        <a:spcBef>
                          <a:spcPts val="0"/>
                        </a:spcBef>
                        <a:spcAft>
                          <a:spcPts val="0"/>
                        </a:spcAft>
                        <a:buNone/>
                      </a:pPr>
                      <a:r>
                        <a:rPr lang="en" sz="1000"/>
                        <a:t>Demonstrable</a:t>
                      </a:r>
                      <a:r>
                        <a:rPr lang="en" sz="1000"/>
                        <a:t> Requirements</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4C2F4"/>
                    </a:solidFill>
                  </a:tcPr>
                </a:tc>
                <a:tc hMerge="1"/>
                <a:tc hMerge="1"/>
              </a:tr>
              <a:tr h="12700">
                <a:tc>
                  <a:txBody>
                    <a:bodyPr/>
                    <a:lstStyle/>
                    <a:p>
                      <a:pPr indent="0" lvl="0" marL="0" rtl="0" algn="l">
                        <a:lnSpc>
                          <a:spcPct val="80000"/>
                        </a:lnSpc>
                        <a:spcBef>
                          <a:spcPts val="0"/>
                        </a:spcBef>
                        <a:spcAft>
                          <a:spcPts val="0"/>
                        </a:spcAft>
                        <a:buNone/>
                      </a:pPr>
                      <a:r>
                        <a:rPr lang="en" sz="1000"/>
                        <a:t>Wireless range</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Distance the remote and locker can remain connected</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15 feet</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80000"/>
                        </a:lnSpc>
                        <a:spcBef>
                          <a:spcPts val="0"/>
                        </a:spcBef>
                        <a:spcAft>
                          <a:spcPts val="0"/>
                        </a:spcAft>
                        <a:buNone/>
                      </a:pPr>
                      <a:r>
                        <a:rPr lang="en" sz="1000"/>
                        <a:t>Tamper detection</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Detect unauthorized opening of compartments and provide a means for the owner to be notified </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90% reliability </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80000"/>
                        </a:lnSpc>
                        <a:spcBef>
                          <a:spcPts val="0"/>
                        </a:spcBef>
                        <a:spcAft>
                          <a:spcPts val="0"/>
                        </a:spcAft>
                        <a:buNone/>
                      </a:pPr>
                      <a:r>
                        <a:rPr lang="en" sz="1000"/>
                        <a:t>Wireless latency </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1000"/>
                        <a:t>Updates between the remote and locker </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 400 ms</a:t>
                      </a:r>
                      <a:endParaRPr sz="1000"/>
                    </a:p>
                  </a:txBody>
                  <a:tcPr marT="36575" marB="36575" marR="36575" marL="3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116" name="Google Shape;116;p16"/>
          <p:cNvGraphicFramePr/>
          <p:nvPr/>
        </p:nvGraphicFramePr>
        <p:xfrm>
          <a:off x="5196525" y="2020913"/>
          <a:ext cx="3000000" cy="3000000"/>
        </p:xfrm>
        <a:graphic>
          <a:graphicData uri="http://schemas.openxmlformats.org/drawingml/2006/table">
            <a:tbl>
              <a:tblPr>
                <a:noFill/>
                <a:tableStyleId>{B293F5CD-DEC8-40B8-849E-6DA08474AC90}</a:tableStyleId>
              </a:tblPr>
              <a:tblGrid>
                <a:gridCol w="996500"/>
                <a:gridCol w="2043600"/>
                <a:gridCol w="778450"/>
              </a:tblGrid>
              <a:tr h="212975">
                <a:tc gridSpan="3">
                  <a:txBody>
                    <a:bodyPr/>
                    <a:lstStyle/>
                    <a:p>
                      <a:pPr indent="0" lvl="0" marL="0" rtl="0" algn="ctr">
                        <a:lnSpc>
                          <a:spcPct val="80000"/>
                        </a:lnSpc>
                        <a:spcBef>
                          <a:spcPts val="0"/>
                        </a:spcBef>
                        <a:spcAft>
                          <a:spcPts val="0"/>
                        </a:spcAft>
                        <a:buNone/>
                      </a:pPr>
                      <a:r>
                        <a:rPr b="1" lang="en" sz="1000"/>
                        <a:t>Advanced Requirements</a:t>
                      </a:r>
                      <a:endParaRPr b="1" sz="1000"/>
                    </a:p>
                  </a:txBody>
                  <a:tcPr marT="36575" marB="36575" marR="36575" marL="36575">
                    <a:solidFill>
                      <a:srgbClr val="A4C2F4"/>
                    </a:solidFill>
                  </a:tcPr>
                </a:tc>
                <a:tc hMerge="1"/>
                <a:tc hMerge="1"/>
              </a:tr>
              <a:tr h="326275">
                <a:tc>
                  <a:txBody>
                    <a:bodyPr/>
                    <a:lstStyle/>
                    <a:p>
                      <a:pPr indent="0" lvl="0" marL="0" rtl="0" algn="l">
                        <a:lnSpc>
                          <a:spcPct val="80000"/>
                        </a:lnSpc>
                        <a:spcBef>
                          <a:spcPts val="0"/>
                        </a:spcBef>
                        <a:spcAft>
                          <a:spcPts val="0"/>
                        </a:spcAft>
                        <a:buNone/>
                      </a:pPr>
                      <a:r>
                        <a:rPr lang="en" sz="900"/>
                        <a:t>Wireless range</a:t>
                      </a:r>
                      <a:endParaRPr sz="900"/>
                    </a:p>
                  </a:txBody>
                  <a:tcPr marT="36575" marB="36575" marR="36575" marL="36575">
                    <a:solidFill>
                      <a:srgbClr val="FFFFFF"/>
                    </a:solidFill>
                  </a:tcPr>
                </a:tc>
                <a:tc>
                  <a:txBody>
                    <a:bodyPr/>
                    <a:lstStyle/>
                    <a:p>
                      <a:pPr indent="0" lvl="0" marL="0" rtl="0" algn="l">
                        <a:lnSpc>
                          <a:spcPct val="80000"/>
                        </a:lnSpc>
                        <a:spcBef>
                          <a:spcPts val="0"/>
                        </a:spcBef>
                        <a:spcAft>
                          <a:spcPts val="0"/>
                        </a:spcAft>
                        <a:buNone/>
                      </a:pPr>
                      <a:r>
                        <a:rPr lang="en" sz="900"/>
                        <a:t>Distance the remote and locker can remain connected</a:t>
                      </a:r>
                      <a:endParaRPr sz="900"/>
                    </a:p>
                  </a:txBody>
                  <a:tcPr marT="36575" marB="36575" marR="36575" marL="36575">
                    <a:solidFill>
                      <a:srgbClr val="FFFFFF"/>
                    </a:solidFill>
                  </a:tcPr>
                </a:tc>
                <a:tc>
                  <a:txBody>
                    <a:bodyPr/>
                    <a:lstStyle/>
                    <a:p>
                      <a:pPr indent="0" lvl="0" marL="0" rtl="0" algn="ctr">
                        <a:lnSpc>
                          <a:spcPct val="80000"/>
                        </a:lnSpc>
                        <a:spcBef>
                          <a:spcPts val="0"/>
                        </a:spcBef>
                        <a:spcAft>
                          <a:spcPts val="0"/>
                        </a:spcAft>
                        <a:buNone/>
                      </a:pPr>
                      <a:r>
                        <a:rPr lang="en" sz="900"/>
                        <a:t>40 feet</a:t>
                      </a:r>
                      <a:endParaRPr sz="900"/>
                    </a:p>
                  </a:txBody>
                  <a:tcPr marT="36575" marB="36575" marR="36575" marL="36575">
                    <a:solidFill>
                      <a:srgbClr val="FFFFFF"/>
                    </a:solidFill>
                  </a:tcPr>
                </a:tc>
              </a:tr>
              <a:tr h="326275">
                <a:tc>
                  <a:txBody>
                    <a:bodyPr/>
                    <a:lstStyle/>
                    <a:p>
                      <a:pPr indent="0" lvl="0" marL="0" rtl="0" algn="l">
                        <a:lnSpc>
                          <a:spcPct val="80000"/>
                        </a:lnSpc>
                        <a:spcBef>
                          <a:spcPts val="0"/>
                        </a:spcBef>
                        <a:spcAft>
                          <a:spcPts val="0"/>
                        </a:spcAft>
                        <a:buNone/>
                      </a:pPr>
                      <a:r>
                        <a:rPr lang="en" sz="900"/>
                        <a:t>Power for phone chargers</a:t>
                      </a:r>
                      <a:endParaRPr sz="900"/>
                    </a:p>
                  </a:txBody>
                  <a:tcPr marT="36575" marB="36575" marR="36575" marL="36575">
                    <a:solidFill>
                      <a:srgbClr val="FFFFFF"/>
                    </a:solidFill>
                  </a:tcPr>
                </a:tc>
                <a:tc>
                  <a:txBody>
                    <a:bodyPr/>
                    <a:lstStyle/>
                    <a:p>
                      <a:pPr indent="0" lvl="0" marL="0" rtl="0" algn="l">
                        <a:lnSpc>
                          <a:spcPct val="80000"/>
                        </a:lnSpc>
                        <a:spcBef>
                          <a:spcPts val="0"/>
                        </a:spcBef>
                        <a:spcAft>
                          <a:spcPts val="0"/>
                        </a:spcAft>
                        <a:buNone/>
                      </a:pPr>
                      <a:r>
                        <a:rPr lang="en" sz="900"/>
                        <a:t>Include 3 USB ports for phone charging</a:t>
                      </a:r>
                      <a:endParaRPr sz="900"/>
                    </a:p>
                  </a:txBody>
                  <a:tcPr marT="36575" marB="36575" marR="36575" marL="36575">
                    <a:solidFill>
                      <a:srgbClr val="FFFFFF"/>
                    </a:solidFill>
                  </a:tcPr>
                </a:tc>
                <a:tc>
                  <a:txBody>
                    <a:bodyPr/>
                    <a:lstStyle/>
                    <a:p>
                      <a:pPr indent="0" lvl="0" marL="0" rtl="0" algn="ctr">
                        <a:lnSpc>
                          <a:spcPct val="80000"/>
                        </a:lnSpc>
                        <a:spcBef>
                          <a:spcPts val="0"/>
                        </a:spcBef>
                        <a:spcAft>
                          <a:spcPts val="0"/>
                        </a:spcAft>
                        <a:buNone/>
                      </a:pPr>
                      <a:r>
                        <a:rPr lang="en" sz="900"/>
                        <a:t>Three 5V 2A USB wires</a:t>
                      </a:r>
                      <a:endParaRPr sz="900"/>
                    </a:p>
                  </a:txBody>
                  <a:tcPr marT="36575" marB="36575" marR="36575" marL="36575">
                    <a:solidFill>
                      <a:srgbClr val="FFFFFF"/>
                    </a:solidFill>
                  </a:tcPr>
                </a:tc>
              </a:tr>
              <a:tr h="326275">
                <a:tc>
                  <a:txBody>
                    <a:bodyPr/>
                    <a:lstStyle/>
                    <a:p>
                      <a:pPr indent="0" lvl="0" marL="0" rtl="0" algn="l">
                        <a:lnSpc>
                          <a:spcPct val="80000"/>
                        </a:lnSpc>
                        <a:spcBef>
                          <a:spcPts val="0"/>
                        </a:spcBef>
                        <a:spcAft>
                          <a:spcPts val="0"/>
                        </a:spcAft>
                        <a:buNone/>
                      </a:pPr>
                      <a:r>
                        <a:rPr lang="en" sz="900"/>
                        <a:t>Advanced security</a:t>
                      </a:r>
                      <a:endParaRPr sz="900"/>
                    </a:p>
                  </a:txBody>
                  <a:tcPr marT="36575" marB="36575" marR="36575" marL="36575">
                    <a:solidFill>
                      <a:srgbClr val="FFFFFF"/>
                    </a:solidFill>
                  </a:tcPr>
                </a:tc>
                <a:tc>
                  <a:txBody>
                    <a:bodyPr/>
                    <a:lstStyle/>
                    <a:p>
                      <a:pPr indent="0" lvl="0" marL="0" rtl="0" algn="l">
                        <a:lnSpc>
                          <a:spcPct val="80000"/>
                        </a:lnSpc>
                        <a:spcBef>
                          <a:spcPts val="0"/>
                        </a:spcBef>
                        <a:spcAft>
                          <a:spcPts val="0"/>
                        </a:spcAft>
                        <a:buNone/>
                      </a:pPr>
                      <a:r>
                        <a:rPr lang="en" sz="900"/>
                        <a:t>Users can access device configuration on the locker via fingerprint access.</a:t>
                      </a:r>
                      <a:endParaRPr sz="1000"/>
                    </a:p>
                  </a:txBody>
                  <a:tcPr marT="36575" marB="36575" marR="36575" marL="36575">
                    <a:solidFill>
                      <a:srgbClr val="FFFFFF"/>
                    </a:solidFill>
                  </a:tcPr>
                </a:tc>
                <a:tc>
                  <a:txBody>
                    <a:bodyPr/>
                    <a:lstStyle/>
                    <a:p>
                      <a:pPr indent="0" lvl="0" marL="0" rtl="0" algn="ctr">
                        <a:lnSpc>
                          <a:spcPct val="80000"/>
                        </a:lnSpc>
                        <a:spcBef>
                          <a:spcPts val="0"/>
                        </a:spcBef>
                        <a:spcAft>
                          <a:spcPts val="0"/>
                        </a:spcAft>
                        <a:buNone/>
                      </a:pPr>
                      <a:r>
                        <a:rPr lang="en" sz="900"/>
                        <a:t>80% reliability</a:t>
                      </a:r>
                      <a:endParaRPr sz="900"/>
                    </a:p>
                  </a:txBody>
                  <a:tcPr marT="36575" marB="36575" marR="36575" marL="36575">
                    <a:solidFill>
                      <a:srgbClr val="FFFFFF"/>
                    </a:solidFill>
                  </a:tcPr>
                </a:tc>
              </a:tr>
            </a:tbl>
          </a:graphicData>
        </a:graphic>
      </p:graphicFrame>
      <p:graphicFrame>
        <p:nvGraphicFramePr>
          <p:cNvPr id="117" name="Google Shape;117;p16"/>
          <p:cNvGraphicFramePr/>
          <p:nvPr/>
        </p:nvGraphicFramePr>
        <p:xfrm>
          <a:off x="5196525" y="3588925"/>
          <a:ext cx="3000000" cy="3000000"/>
        </p:xfrm>
        <a:graphic>
          <a:graphicData uri="http://schemas.openxmlformats.org/drawingml/2006/table">
            <a:tbl>
              <a:tblPr>
                <a:noFill/>
                <a:tableStyleId>{B293F5CD-DEC8-40B8-849E-6DA08474AC90}</a:tableStyleId>
              </a:tblPr>
              <a:tblGrid>
                <a:gridCol w="996500"/>
                <a:gridCol w="2043600"/>
                <a:gridCol w="778450"/>
              </a:tblGrid>
              <a:tr h="12700">
                <a:tc gridSpan="3">
                  <a:txBody>
                    <a:bodyPr/>
                    <a:lstStyle/>
                    <a:p>
                      <a:pPr indent="0" lvl="0" marL="0" rtl="0" algn="ctr">
                        <a:lnSpc>
                          <a:spcPct val="80000"/>
                        </a:lnSpc>
                        <a:spcBef>
                          <a:spcPts val="0"/>
                        </a:spcBef>
                        <a:spcAft>
                          <a:spcPts val="0"/>
                        </a:spcAft>
                        <a:buNone/>
                      </a:pPr>
                      <a:r>
                        <a:rPr b="1" lang="en" sz="1000"/>
                        <a:t>Stretch Goal Requirements</a:t>
                      </a:r>
                      <a:endParaRPr b="1" sz="1000"/>
                    </a:p>
                  </a:txBody>
                  <a:tcPr marT="36575" marB="36575" marR="36575" marL="36575">
                    <a:solidFill>
                      <a:srgbClr val="A4C2F4"/>
                    </a:solidFill>
                  </a:tcPr>
                </a:tc>
                <a:tc hMerge="1"/>
                <a:tc hMerge="1"/>
              </a:tr>
              <a:tr h="12700">
                <a:tc>
                  <a:txBody>
                    <a:bodyPr/>
                    <a:lstStyle/>
                    <a:p>
                      <a:pPr indent="0" lvl="0" marL="0" rtl="0" algn="l">
                        <a:lnSpc>
                          <a:spcPct val="80000"/>
                        </a:lnSpc>
                        <a:spcBef>
                          <a:spcPts val="0"/>
                        </a:spcBef>
                        <a:spcAft>
                          <a:spcPts val="0"/>
                        </a:spcAft>
                        <a:buNone/>
                      </a:pPr>
                      <a:r>
                        <a:rPr lang="en" sz="900"/>
                        <a:t>Emergency override</a:t>
                      </a:r>
                      <a:endParaRPr sz="900"/>
                    </a:p>
                  </a:txBody>
                  <a:tcPr marT="36575" marB="36575" marR="36575" marL="36575">
                    <a:solidFill>
                      <a:srgbClr val="FFFFFF"/>
                    </a:solidFill>
                  </a:tcPr>
                </a:tc>
                <a:tc>
                  <a:txBody>
                    <a:bodyPr/>
                    <a:lstStyle/>
                    <a:p>
                      <a:pPr indent="0" lvl="0" marL="0" rtl="0" algn="l">
                        <a:lnSpc>
                          <a:spcPct val="80000"/>
                        </a:lnSpc>
                        <a:spcBef>
                          <a:spcPts val="0"/>
                        </a:spcBef>
                        <a:spcAft>
                          <a:spcPts val="0"/>
                        </a:spcAft>
                        <a:buNone/>
                      </a:pPr>
                      <a:r>
                        <a:rPr lang="en" sz="900"/>
                        <a:t>Detect when a user might need emergency access to their phone and unlock</a:t>
                      </a:r>
                      <a:endParaRPr sz="900"/>
                    </a:p>
                  </a:txBody>
                  <a:tcPr marT="36575" marB="36575" marR="36575" marL="36575">
                    <a:solidFill>
                      <a:srgbClr val="FFFFFF"/>
                    </a:solidFill>
                  </a:tcPr>
                </a:tc>
                <a:tc>
                  <a:txBody>
                    <a:bodyPr/>
                    <a:lstStyle/>
                    <a:p>
                      <a:pPr indent="0" lvl="0" marL="0" rtl="0" algn="ctr">
                        <a:lnSpc>
                          <a:spcPct val="80000"/>
                        </a:lnSpc>
                        <a:spcBef>
                          <a:spcPts val="0"/>
                        </a:spcBef>
                        <a:spcAft>
                          <a:spcPts val="0"/>
                        </a:spcAft>
                        <a:buNone/>
                      </a:pPr>
                      <a:r>
                        <a:rPr lang="en" sz="900"/>
                        <a:t>65% reliability</a:t>
                      </a:r>
                      <a:endParaRPr sz="900"/>
                    </a:p>
                  </a:txBody>
                  <a:tcPr marT="36575" marB="36575" marR="36575" marL="36575">
                    <a:solidFill>
                      <a:srgbClr val="FFFFFF"/>
                    </a:solid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2"/>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Progress - Breadboard Prototype</a:t>
            </a:r>
            <a:endParaRPr/>
          </a:p>
        </p:txBody>
      </p:sp>
      <p:pic>
        <p:nvPicPr>
          <p:cNvPr id="471" name="Google Shape;471;p52"/>
          <p:cNvPicPr preferRelativeResize="0"/>
          <p:nvPr/>
        </p:nvPicPr>
        <p:blipFill>
          <a:blip r:embed="rId3">
            <a:alphaModFix/>
          </a:blip>
          <a:stretch>
            <a:fillRect/>
          </a:stretch>
        </p:blipFill>
        <p:spPr>
          <a:xfrm>
            <a:off x="2024738" y="1017800"/>
            <a:ext cx="5094533" cy="3820900"/>
          </a:xfrm>
          <a:prstGeom prst="rect">
            <a:avLst/>
          </a:prstGeom>
          <a:noFill/>
          <a:ln>
            <a:noFill/>
          </a:ln>
        </p:spPr>
      </p:pic>
      <p:sp>
        <p:nvSpPr>
          <p:cNvPr id="472" name="Google Shape;472;p52"/>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473" name="Google Shape;473;p52"/>
          <p:cNvPicPr preferRelativeResize="0"/>
          <p:nvPr/>
        </p:nvPicPr>
        <p:blipFill>
          <a:blip r:embed="rId4">
            <a:alphaModFix/>
          </a:blip>
          <a:stretch>
            <a:fillRect/>
          </a:stretch>
        </p:blipFill>
        <p:spPr>
          <a:xfrm>
            <a:off x="8068700" y="0"/>
            <a:ext cx="1075300" cy="1075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53"/>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Progress - Final Prototype</a:t>
            </a:r>
            <a:endParaRPr/>
          </a:p>
        </p:txBody>
      </p:sp>
      <p:sp>
        <p:nvSpPr>
          <p:cNvPr id="479" name="Google Shape;479;p53"/>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480" name="Google Shape;480;p53"/>
          <p:cNvPicPr preferRelativeResize="0"/>
          <p:nvPr/>
        </p:nvPicPr>
        <p:blipFill>
          <a:blip r:embed="rId3">
            <a:alphaModFix/>
          </a:blip>
          <a:stretch>
            <a:fillRect/>
          </a:stretch>
        </p:blipFill>
        <p:spPr>
          <a:xfrm>
            <a:off x="8068700" y="0"/>
            <a:ext cx="1075300" cy="1075300"/>
          </a:xfrm>
          <a:prstGeom prst="rect">
            <a:avLst/>
          </a:prstGeom>
          <a:noFill/>
          <a:ln>
            <a:noFill/>
          </a:ln>
        </p:spPr>
      </p:pic>
      <p:pic>
        <p:nvPicPr>
          <p:cNvPr id="481" name="Google Shape;481;p53"/>
          <p:cNvPicPr preferRelativeResize="0"/>
          <p:nvPr/>
        </p:nvPicPr>
        <p:blipFill rotWithShape="1">
          <a:blip r:embed="rId4">
            <a:alphaModFix/>
          </a:blip>
          <a:srcRect b="4901" l="8946" r="7202" t="3657"/>
          <a:stretch/>
        </p:blipFill>
        <p:spPr>
          <a:xfrm>
            <a:off x="7675300" y="1839697"/>
            <a:ext cx="1220425" cy="2224178"/>
          </a:xfrm>
          <a:prstGeom prst="rect">
            <a:avLst/>
          </a:prstGeom>
          <a:noFill/>
          <a:ln>
            <a:noFill/>
          </a:ln>
        </p:spPr>
      </p:pic>
      <p:pic>
        <p:nvPicPr>
          <p:cNvPr id="482" name="Google Shape;482;p53"/>
          <p:cNvPicPr preferRelativeResize="0"/>
          <p:nvPr/>
        </p:nvPicPr>
        <p:blipFill rotWithShape="1">
          <a:blip r:embed="rId5">
            <a:alphaModFix/>
          </a:blip>
          <a:srcRect b="0" l="15537" r="25872" t="0"/>
          <a:stretch/>
        </p:blipFill>
        <p:spPr>
          <a:xfrm>
            <a:off x="311700" y="3278262"/>
            <a:ext cx="1890350" cy="1814849"/>
          </a:xfrm>
          <a:prstGeom prst="rect">
            <a:avLst/>
          </a:prstGeom>
          <a:noFill/>
          <a:ln>
            <a:noFill/>
          </a:ln>
        </p:spPr>
      </p:pic>
      <p:pic>
        <p:nvPicPr>
          <p:cNvPr id="483" name="Google Shape;483;p53"/>
          <p:cNvPicPr preferRelativeResize="0"/>
          <p:nvPr/>
        </p:nvPicPr>
        <p:blipFill>
          <a:blip r:embed="rId6">
            <a:alphaModFix/>
          </a:blip>
          <a:stretch>
            <a:fillRect/>
          </a:stretch>
        </p:blipFill>
        <p:spPr>
          <a:xfrm>
            <a:off x="3762100" y="1164937"/>
            <a:ext cx="3678986" cy="2069450"/>
          </a:xfrm>
          <a:prstGeom prst="rect">
            <a:avLst/>
          </a:prstGeom>
          <a:noFill/>
          <a:ln>
            <a:noFill/>
          </a:ln>
        </p:spPr>
      </p:pic>
      <p:pic>
        <p:nvPicPr>
          <p:cNvPr id="484" name="Google Shape;484;p53"/>
          <p:cNvPicPr preferRelativeResize="0"/>
          <p:nvPr/>
        </p:nvPicPr>
        <p:blipFill>
          <a:blip r:embed="rId7">
            <a:alphaModFix/>
          </a:blip>
          <a:stretch>
            <a:fillRect/>
          </a:stretch>
        </p:blipFill>
        <p:spPr>
          <a:xfrm>
            <a:off x="4383225" y="3381501"/>
            <a:ext cx="2852132" cy="1604324"/>
          </a:xfrm>
          <a:prstGeom prst="rect">
            <a:avLst/>
          </a:prstGeom>
          <a:noFill/>
          <a:ln>
            <a:noFill/>
          </a:ln>
        </p:spPr>
      </p:pic>
      <p:pic>
        <p:nvPicPr>
          <p:cNvPr id="485" name="Google Shape;485;p53"/>
          <p:cNvPicPr preferRelativeResize="0"/>
          <p:nvPr/>
        </p:nvPicPr>
        <p:blipFill rotWithShape="1">
          <a:blip r:embed="rId8">
            <a:alphaModFix/>
          </a:blip>
          <a:srcRect b="0" l="13908" r="21008" t="0"/>
          <a:stretch/>
        </p:blipFill>
        <p:spPr>
          <a:xfrm>
            <a:off x="2280475" y="3320155"/>
            <a:ext cx="2013588" cy="1740321"/>
          </a:xfrm>
          <a:prstGeom prst="rect">
            <a:avLst/>
          </a:prstGeom>
          <a:noFill/>
          <a:ln>
            <a:noFill/>
          </a:ln>
        </p:spPr>
      </p:pic>
      <p:pic>
        <p:nvPicPr>
          <p:cNvPr id="486" name="Google Shape;486;p53"/>
          <p:cNvPicPr preferRelativeResize="0"/>
          <p:nvPr/>
        </p:nvPicPr>
        <p:blipFill>
          <a:blip r:embed="rId9">
            <a:alphaModFix/>
          </a:blip>
          <a:stretch>
            <a:fillRect/>
          </a:stretch>
        </p:blipFill>
        <p:spPr>
          <a:xfrm>
            <a:off x="311700" y="1249525"/>
            <a:ext cx="3378227" cy="19002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4"/>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Testing Results</a:t>
            </a:r>
            <a:endParaRPr/>
          </a:p>
        </p:txBody>
      </p:sp>
      <p:sp>
        <p:nvSpPr>
          <p:cNvPr id="492" name="Google Shape;492;p54"/>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493" name="Google Shape;493;p54"/>
          <p:cNvPicPr preferRelativeResize="0"/>
          <p:nvPr/>
        </p:nvPicPr>
        <p:blipFill>
          <a:blip r:embed="rId3">
            <a:alphaModFix/>
          </a:blip>
          <a:stretch>
            <a:fillRect/>
          </a:stretch>
        </p:blipFill>
        <p:spPr>
          <a:xfrm>
            <a:off x="8068700" y="0"/>
            <a:ext cx="1075300" cy="1075300"/>
          </a:xfrm>
          <a:prstGeom prst="rect">
            <a:avLst/>
          </a:prstGeom>
          <a:noFill/>
          <a:ln>
            <a:noFill/>
          </a:ln>
        </p:spPr>
      </p:pic>
      <p:sp>
        <p:nvSpPr>
          <p:cNvPr id="494" name="Google Shape;494;p54"/>
          <p:cNvSpPr txBox="1"/>
          <p:nvPr/>
        </p:nvSpPr>
        <p:spPr>
          <a:xfrm>
            <a:off x="311700" y="1299050"/>
            <a:ext cx="6030000" cy="1169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2"/>
                </a:solidFill>
                <a:latin typeface="Roboto"/>
                <a:ea typeface="Roboto"/>
                <a:cs typeface="Roboto"/>
                <a:sym typeface="Roboto"/>
              </a:rPr>
              <a:t>Tamper detection reliability: 	&gt;90% 	- 	90/90  </a:t>
            </a:r>
            <a:r>
              <a:rPr lang="en" sz="1600">
                <a:solidFill>
                  <a:schemeClr val="dk2"/>
                </a:solidFill>
                <a:latin typeface="Roboto"/>
                <a:ea typeface="Roboto"/>
                <a:cs typeface="Roboto"/>
                <a:sym typeface="Roboto"/>
              </a:rPr>
              <a:t>🗸</a:t>
            </a:r>
            <a:endParaRPr sz="1600">
              <a:solidFill>
                <a:schemeClr val="dk2"/>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chemeClr val="dk2"/>
                </a:solidFill>
                <a:latin typeface="Roboto"/>
                <a:ea typeface="Roboto"/>
                <a:cs typeface="Roboto"/>
                <a:sym typeface="Roboto"/>
              </a:rPr>
              <a:t>Basic remote range: 		15ft		-	150ft   🗸</a:t>
            </a:r>
            <a:endParaRPr sz="1600">
              <a:solidFill>
                <a:schemeClr val="dk2"/>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chemeClr val="dk2"/>
                </a:solidFill>
                <a:latin typeface="Roboto"/>
                <a:ea typeface="Roboto"/>
                <a:cs typeface="Roboto"/>
                <a:sym typeface="Roboto"/>
              </a:rPr>
              <a:t>Adv. remote range: 			40ft		-	150ft   </a:t>
            </a:r>
            <a:r>
              <a:rPr lang="en" sz="1600">
                <a:solidFill>
                  <a:schemeClr val="dk2"/>
                </a:solidFill>
                <a:latin typeface="Roboto"/>
                <a:ea typeface="Roboto"/>
                <a:cs typeface="Roboto"/>
                <a:sym typeface="Roboto"/>
              </a:rPr>
              <a:t>🗸</a:t>
            </a:r>
            <a:endParaRPr sz="1600">
              <a:solidFill>
                <a:schemeClr val="dk2"/>
              </a:solidFill>
              <a:latin typeface="Roboto"/>
              <a:ea typeface="Roboto"/>
              <a:cs typeface="Roboto"/>
              <a:sym typeface="Roboto"/>
            </a:endParaRPr>
          </a:p>
          <a:p>
            <a:pPr indent="0" lvl="0" marL="0" rtl="0" algn="l">
              <a:lnSpc>
                <a:spcPct val="100000"/>
              </a:lnSpc>
              <a:spcBef>
                <a:spcPts val="0"/>
              </a:spcBef>
              <a:spcAft>
                <a:spcPts val="0"/>
              </a:spcAft>
              <a:buNone/>
            </a:pPr>
            <a:r>
              <a:rPr lang="en" sz="1600">
                <a:solidFill>
                  <a:schemeClr val="dk2"/>
                </a:solidFill>
                <a:latin typeface="Roboto"/>
                <a:ea typeface="Roboto"/>
                <a:cs typeface="Roboto"/>
                <a:sym typeface="Roboto"/>
              </a:rPr>
              <a:t>Remote </a:t>
            </a:r>
            <a:r>
              <a:rPr lang="en" sz="1600">
                <a:solidFill>
                  <a:schemeClr val="dk2"/>
                </a:solidFill>
                <a:latin typeface="Roboto"/>
                <a:ea typeface="Roboto"/>
                <a:cs typeface="Roboto"/>
                <a:sym typeface="Roboto"/>
              </a:rPr>
              <a:t>latency: 			&lt;400ms </a:t>
            </a:r>
            <a:endParaRPr sz="1200">
              <a:latin typeface="Roboto"/>
              <a:ea typeface="Roboto"/>
              <a:cs typeface="Roboto"/>
              <a:sym typeface="Roboto"/>
            </a:endParaRPr>
          </a:p>
        </p:txBody>
      </p:sp>
      <p:grpSp>
        <p:nvGrpSpPr>
          <p:cNvPr id="495" name="Google Shape;495;p54"/>
          <p:cNvGrpSpPr/>
          <p:nvPr/>
        </p:nvGrpSpPr>
        <p:grpSpPr>
          <a:xfrm>
            <a:off x="6021000" y="2678200"/>
            <a:ext cx="2591350" cy="2220201"/>
            <a:chOff x="6021000" y="2678200"/>
            <a:chExt cx="2591350" cy="2220201"/>
          </a:xfrm>
        </p:grpSpPr>
        <p:grpSp>
          <p:nvGrpSpPr>
            <p:cNvPr id="496" name="Google Shape;496;p54"/>
            <p:cNvGrpSpPr/>
            <p:nvPr/>
          </p:nvGrpSpPr>
          <p:grpSpPr>
            <a:xfrm>
              <a:off x="6021000" y="2678200"/>
              <a:ext cx="2591350" cy="2220201"/>
              <a:chOff x="6021000" y="2678200"/>
              <a:chExt cx="2591350" cy="2220201"/>
            </a:xfrm>
          </p:grpSpPr>
          <p:pic>
            <p:nvPicPr>
              <p:cNvPr id="497" name="Google Shape;497;p54"/>
              <p:cNvPicPr preferRelativeResize="0"/>
              <p:nvPr/>
            </p:nvPicPr>
            <p:blipFill rotWithShape="1">
              <a:blip r:embed="rId4">
                <a:alphaModFix/>
              </a:blip>
              <a:srcRect b="8642" l="0" r="0" t="0"/>
              <a:stretch/>
            </p:blipFill>
            <p:spPr>
              <a:xfrm>
                <a:off x="6021000" y="2678200"/>
                <a:ext cx="2570826" cy="2220201"/>
              </a:xfrm>
              <a:prstGeom prst="rect">
                <a:avLst/>
              </a:prstGeom>
              <a:noFill/>
              <a:ln>
                <a:noFill/>
              </a:ln>
            </p:spPr>
          </p:pic>
          <p:sp>
            <p:nvSpPr>
              <p:cNvPr id="498" name="Google Shape;498;p54"/>
              <p:cNvSpPr txBox="1"/>
              <p:nvPr/>
            </p:nvSpPr>
            <p:spPr>
              <a:xfrm>
                <a:off x="7537150" y="4258725"/>
                <a:ext cx="1075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Ave. = 219ms</a:t>
                </a:r>
                <a:endParaRPr sz="1100">
                  <a:latin typeface="Roboto"/>
                  <a:ea typeface="Roboto"/>
                  <a:cs typeface="Roboto"/>
                  <a:sym typeface="Roboto"/>
                </a:endParaRPr>
              </a:p>
            </p:txBody>
          </p:sp>
        </p:grpSp>
        <p:cxnSp>
          <p:nvCxnSpPr>
            <p:cNvPr id="499" name="Google Shape;499;p54"/>
            <p:cNvCxnSpPr/>
            <p:nvPr/>
          </p:nvCxnSpPr>
          <p:spPr>
            <a:xfrm>
              <a:off x="6354775" y="4336000"/>
              <a:ext cx="2159100" cy="0"/>
            </a:xfrm>
            <a:prstGeom prst="straightConnector1">
              <a:avLst/>
            </a:prstGeom>
            <a:noFill/>
            <a:ln cap="flat" cmpd="sng" w="28575">
              <a:solidFill>
                <a:srgbClr val="FF0000"/>
              </a:solidFill>
              <a:prstDash val="solid"/>
              <a:round/>
              <a:headEnd len="med" w="med" type="none"/>
              <a:tailEnd len="med" w="med" type="none"/>
            </a:ln>
          </p:spPr>
        </p:cxnSp>
      </p:grpSp>
      <p:grpSp>
        <p:nvGrpSpPr>
          <p:cNvPr id="500" name="Google Shape;500;p54"/>
          <p:cNvGrpSpPr/>
          <p:nvPr/>
        </p:nvGrpSpPr>
        <p:grpSpPr>
          <a:xfrm>
            <a:off x="311700" y="2678875"/>
            <a:ext cx="2497575" cy="2218849"/>
            <a:chOff x="311700" y="2678875"/>
            <a:chExt cx="2497575" cy="2218849"/>
          </a:xfrm>
        </p:grpSpPr>
        <p:pic>
          <p:nvPicPr>
            <p:cNvPr id="501" name="Google Shape;501;p54"/>
            <p:cNvPicPr preferRelativeResize="0"/>
            <p:nvPr/>
          </p:nvPicPr>
          <p:blipFill rotWithShape="1">
            <a:blip r:embed="rId5">
              <a:alphaModFix/>
            </a:blip>
            <a:srcRect b="8020" l="0" r="0" t="0"/>
            <a:stretch/>
          </p:blipFill>
          <p:spPr>
            <a:xfrm>
              <a:off x="311700" y="2678875"/>
              <a:ext cx="2497499" cy="2218849"/>
            </a:xfrm>
            <a:prstGeom prst="rect">
              <a:avLst/>
            </a:prstGeom>
            <a:noFill/>
            <a:ln>
              <a:noFill/>
            </a:ln>
          </p:spPr>
        </p:pic>
        <p:sp>
          <p:nvSpPr>
            <p:cNvPr id="502" name="Google Shape;502;p54"/>
            <p:cNvSpPr txBox="1"/>
            <p:nvPr/>
          </p:nvSpPr>
          <p:spPr>
            <a:xfrm>
              <a:off x="1781775" y="4097550"/>
              <a:ext cx="1027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Ave. = 42ms</a:t>
              </a:r>
              <a:endParaRPr sz="1100">
                <a:latin typeface="Roboto"/>
                <a:ea typeface="Roboto"/>
                <a:cs typeface="Roboto"/>
                <a:sym typeface="Roboto"/>
              </a:endParaRPr>
            </a:p>
          </p:txBody>
        </p:sp>
      </p:grpSp>
      <p:grpSp>
        <p:nvGrpSpPr>
          <p:cNvPr id="503" name="Google Shape;503;p54"/>
          <p:cNvGrpSpPr/>
          <p:nvPr/>
        </p:nvGrpSpPr>
        <p:grpSpPr>
          <a:xfrm>
            <a:off x="3129688" y="2678875"/>
            <a:ext cx="2662088" cy="2218849"/>
            <a:chOff x="3129688" y="2678875"/>
            <a:chExt cx="2662088" cy="2218849"/>
          </a:xfrm>
        </p:grpSpPr>
        <p:pic>
          <p:nvPicPr>
            <p:cNvPr id="504" name="Google Shape;504;p54"/>
            <p:cNvPicPr preferRelativeResize="0"/>
            <p:nvPr/>
          </p:nvPicPr>
          <p:blipFill rotWithShape="1">
            <a:blip r:embed="rId6">
              <a:alphaModFix/>
            </a:blip>
            <a:srcRect b="8642" l="0" r="0" t="0"/>
            <a:stretch/>
          </p:blipFill>
          <p:spPr>
            <a:xfrm>
              <a:off x="3129687" y="2678875"/>
              <a:ext cx="2570833" cy="2218849"/>
            </a:xfrm>
            <a:prstGeom prst="rect">
              <a:avLst/>
            </a:prstGeom>
            <a:noFill/>
            <a:ln>
              <a:noFill/>
            </a:ln>
          </p:spPr>
        </p:pic>
        <p:sp>
          <p:nvSpPr>
            <p:cNvPr id="505" name="Google Shape;505;p54"/>
            <p:cNvSpPr txBox="1"/>
            <p:nvPr/>
          </p:nvSpPr>
          <p:spPr>
            <a:xfrm>
              <a:off x="4716575" y="4258725"/>
              <a:ext cx="1075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Ave. = 58ms</a:t>
              </a:r>
              <a:endParaRPr sz="1100">
                <a:latin typeface="Roboto"/>
                <a:ea typeface="Roboto"/>
                <a:cs typeface="Roboto"/>
                <a:sym typeface="Roboto"/>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5"/>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Milestones</a:t>
            </a:r>
            <a:endParaRPr/>
          </a:p>
        </p:txBody>
      </p:sp>
      <p:graphicFrame>
        <p:nvGraphicFramePr>
          <p:cNvPr id="511" name="Google Shape;511;p55"/>
          <p:cNvGraphicFramePr/>
          <p:nvPr/>
        </p:nvGraphicFramePr>
        <p:xfrm>
          <a:off x="2229438" y="1075300"/>
          <a:ext cx="3000000" cy="3000000"/>
        </p:xfrm>
        <a:graphic>
          <a:graphicData uri="http://schemas.openxmlformats.org/drawingml/2006/table">
            <a:tbl>
              <a:tblPr>
                <a:noFill/>
                <a:tableStyleId>{B293F5CD-DEC8-40B8-849E-6DA08474AC90}</a:tableStyleId>
              </a:tblPr>
              <a:tblGrid>
                <a:gridCol w="2766850"/>
                <a:gridCol w="1540700"/>
              </a:tblGrid>
              <a:tr h="234975">
                <a:tc>
                  <a:txBody>
                    <a:bodyPr/>
                    <a:lstStyle/>
                    <a:p>
                      <a:pPr indent="0" lvl="0" marL="0" rtl="0" algn="ctr">
                        <a:spcBef>
                          <a:spcPts val="0"/>
                        </a:spcBef>
                        <a:spcAft>
                          <a:spcPts val="0"/>
                        </a:spcAft>
                        <a:buNone/>
                      </a:pPr>
                      <a:r>
                        <a:rPr b="1" lang="en" sz="1200"/>
                        <a:t>Milestone</a:t>
                      </a:r>
                      <a:endParaRPr b="1" sz="1200"/>
                    </a:p>
                  </a:txBody>
                  <a:tcPr marT="36575" marB="36575" marR="36575" marL="3657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 sz="1200"/>
                        <a:t>Date</a:t>
                      </a:r>
                      <a:endParaRPr b="1" sz="1200"/>
                    </a:p>
                  </a:txBody>
                  <a:tcPr marT="36575" marB="36575" marR="36575" marL="3657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A4C2F4"/>
                    </a:solidFill>
                  </a:tcPr>
                </a:tc>
              </a:tr>
              <a:tr h="182475">
                <a:tc>
                  <a:txBody>
                    <a:bodyPr/>
                    <a:lstStyle/>
                    <a:p>
                      <a:pPr indent="0" lvl="0" marL="0" rtl="0" algn="ctr">
                        <a:spcBef>
                          <a:spcPts val="0"/>
                        </a:spcBef>
                        <a:spcAft>
                          <a:spcPts val="0"/>
                        </a:spcAft>
                        <a:buNone/>
                      </a:pPr>
                      <a:r>
                        <a:rPr lang="en" sz="1100"/>
                        <a:t>Divide &amp; Conquer Complete</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10/7/22</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Testing Components Ordered</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11/8/22</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Main Schematic Complete</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12/4/22</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SD1 Document Complete</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12/5/22</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Breadboard Prototype Complete</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2/1/23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First Locker PCB Design Ordered</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2/11/23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Critical Design Review</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2/24/23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Power System Tested</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3/3/23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Main Software Completed</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3/18/23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Middle Term Demo</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3/20/23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Revised Locker PCB Ordered</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3/27/23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Remote PCB Ordered</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3/27/23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Final PCBs Tested</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4/10/23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Physical Construction Complete</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4/12/23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Final Presentation </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4/19/23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182475">
                <a:tc>
                  <a:txBody>
                    <a:bodyPr/>
                    <a:lstStyle/>
                    <a:p>
                      <a:pPr indent="0" lvl="0" marL="0" rtl="0" algn="ctr">
                        <a:spcBef>
                          <a:spcPts val="0"/>
                        </a:spcBef>
                        <a:spcAft>
                          <a:spcPts val="0"/>
                        </a:spcAft>
                        <a:buNone/>
                      </a:pPr>
                      <a:r>
                        <a:rPr lang="en" sz="1100"/>
                        <a:t>SD2 Final Document Complete</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t>4/25/23</a:t>
                      </a:r>
                      <a:endParaRPr sz="1100"/>
                    </a:p>
                  </a:txBody>
                  <a:tcPr marT="18275" marB="18275" marR="36575" marL="36575">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bl>
          </a:graphicData>
        </a:graphic>
      </p:graphicFrame>
      <p:sp>
        <p:nvSpPr>
          <p:cNvPr id="512" name="Google Shape;512;p55"/>
          <p:cNvSpPr txBox="1"/>
          <p:nvPr/>
        </p:nvSpPr>
        <p:spPr>
          <a:xfrm>
            <a:off x="8068700" y="1017800"/>
            <a:ext cx="2333400" cy="42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Cliff Porter</a:t>
            </a:r>
            <a:endParaRPr>
              <a:latin typeface="Roboto"/>
              <a:ea typeface="Roboto"/>
              <a:cs typeface="Roboto"/>
              <a:sym typeface="Roboto"/>
            </a:endParaRPr>
          </a:p>
        </p:txBody>
      </p:sp>
      <p:pic>
        <p:nvPicPr>
          <p:cNvPr id="513" name="Google Shape;513;p55"/>
          <p:cNvPicPr preferRelativeResize="0"/>
          <p:nvPr/>
        </p:nvPicPr>
        <p:blipFill>
          <a:blip r:embed="rId3">
            <a:alphaModFix/>
          </a:blip>
          <a:stretch>
            <a:fillRect/>
          </a:stretch>
        </p:blipFill>
        <p:spPr>
          <a:xfrm>
            <a:off x="8068700" y="0"/>
            <a:ext cx="1075300" cy="1075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6"/>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7"/>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Input Methods (Authentication Factors)</a:t>
            </a:r>
            <a:endParaRPr/>
          </a:p>
        </p:txBody>
      </p:sp>
      <p:sp>
        <p:nvSpPr>
          <p:cNvPr id="123" name="Google Shape;123;p17"/>
          <p:cNvSpPr txBox="1"/>
          <p:nvPr>
            <p:ph idx="4294967295"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Timer (Displayed on screen)</a:t>
            </a:r>
            <a:endParaRPr sz="1600"/>
          </a:p>
          <a:p>
            <a:pPr indent="-330200" lvl="1" marL="914400" rtl="0" algn="l">
              <a:spcBef>
                <a:spcPts val="0"/>
              </a:spcBef>
              <a:spcAft>
                <a:spcPts val="0"/>
              </a:spcAft>
              <a:buSzPts val="1600"/>
              <a:buChar char="-"/>
            </a:pPr>
            <a:r>
              <a:rPr lang="en" sz="1600"/>
              <a:t>Time</a:t>
            </a:r>
            <a:endParaRPr sz="1600"/>
          </a:p>
          <a:p>
            <a:pPr indent="-330200" lvl="0" marL="457200" rtl="0" algn="l">
              <a:spcBef>
                <a:spcPts val="0"/>
              </a:spcBef>
              <a:spcAft>
                <a:spcPts val="0"/>
              </a:spcAft>
              <a:buSzPts val="1600"/>
              <a:buChar char="-"/>
            </a:pPr>
            <a:r>
              <a:rPr lang="en" sz="1600"/>
              <a:t>Fingerprint sensor</a:t>
            </a:r>
            <a:endParaRPr sz="1600"/>
          </a:p>
          <a:p>
            <a:pPr indent="-330200" lvl="1" marL="914400" rtl="0" algn="l">
              <a:spcBef>
                <a:spcPts val="0"/>
              </a:spcBef>
              <a:spcAft>
                <a:spcPts val="0"/>
              </a:spcAft>
              <a:buSzPts val="1600"/>
              <a:buChar char="-"/>
            </a:pPr>
            <a:r>
              <a:rPr lang="en" sz="1600"/>
              <a:t>“Something you are”</a:t>
            </a:r>
            <a:endParaRPr sz="1600"/>
          </a:p>
          <a:p>
            <a:pPr indent="-330200" lvl="0" marL="457200" rtl="0" algn="l">
              <a:spcBef>
                <a:spcPts val="0"/>
              </a:spcBef>
              <a:spcAft>
                <a:spcPts val="0"/>
              </a:spcAft>
              <a:buSzPts val="1600"/>
              <a:buChar char="-"/>
            </a:pPr>
            <a:r>
              <a:rPr lang="en" sz="1600"/>
              <a:t>Keypad (Menu navigation and passcode entry)</a:t>
            </a:r>
            <a:endParaRPr sz="1600"/>
          </a:p>
          <a:p>
            <a:pPr indent="-330200" lvl="1" marL="914400" rtl="0" algn="l">
              <a:spcBef>
                <a:spcPts val="0"/>
              </a:spcBef>
              <a:spcAft>
                <a:spcPts val="0"/>
              </a:spcAft>
              <a:buSzPts val="1600"/>
              <a:buChar char="-"/>
            </a:pPr>
            <a:r>
              <a:rPr lang="en" sz="1600"/>
              <a:t>“Something you </a:t>
            </a:r>
            <a:r>
              <a:rPr lang="en" sz="1600"/>
              <a:t>know”</a:t>
            </a:r>
            <a:endParaRPr sz="1600"/>
          </a:p>
          <a:p>
            <a:pPr indent="-330200" lvl="0" marL="457200" rtl="0" algn="l">
              <a:spcBef>
                <a:spcPts val="0"/>
              </a:spcBef>
              <a:spcAft>
                <a:spcPts val="0"/>
              </a:spcAft>
              <a:buSzPts val="1600"/>
              <a:buChar char="-"/>
            </a:pPr>
            <a:r>
              <a:rPr lang="en" sz="1600"/>
              <a:t>RFID reader module</a:t>
            </a:r>
            <a:endParaRPr sz="1600"/>
          </a:p>
          <a:p>
            <a:pPr indent="-330200" lvl="1" marL="914400" rtl="0" algn="l">
              <a:spcBef>
                <a:spcPts val="0"/>
              </a:spcBef>
              <a:spcAft>
                <a:spcPts val="0"/>
              </a:spcAft>
              <a:buSzPts val="1600"/>
              <a:buChar char="-"/>
            </a:pPr>
            <a:r>
              <a:rPr lang="en" sz="1600"/>
              <a:t>“Something you have”</a:t>
            </a:r>
            <a:endParaRPr sz="1600"/>
          </a:p>
          <a:p>
            <a:pPr indent="-330200" lvl="0" marL="457200" rtl="0" algn="l">
              <a:spcBef>
                <a:spcPts val="0"/>
              </a:spcBef>
              <a:spcAft>
                <a:spcPts val="0"/>
              </a:spcAft>
              <a:buSzPts val="1600"/>
              <a:buChar char="-"/>
            </a:pPr>
            <a:r>
              <a:rPr lang="en" sz="1600"/>
              <a:t>Remote override</a:t>
            </a:r>
            <a:endParaRPr sz="1600"/>
          </a:p>
          <a:p>
            <a:pPr indent="-330200" lvl="1" marL="914400" rtl="0" algn="l">
              <a:spcBef>
                <a:spcPts val="0"/>
              </a:spcBef>
              <a:spcAft>
                <a:spcPts val="0"/>
              </a:spcAft>
              <a:buSzPts val="1600"/>
              <a:buChar char="-"/>
            </a:pPr>
            <a:r>
              <a:rPr lang="en" sz="1600"/>
              <a:t>Location</a:t>
            </a:r>
            <a:endParaRPr sz="1600"/>
          </a:p>
        </p:txBody>
      </p:sp>
      <p:pic>
        <p:nvPicPr>
          <p:cNvPr id="124" name="Google Shape;124;p17"/>
          <p:cNvPicPr preferRelativeResize="0"/>
          <p:nvPr/>
        </p:nvPicPr>
        <p:blipFill>
          <a:blip r:embed="rId3">
            <a:alphaModFix/>
          </a:blip>
          <a:stretch>
            <a:fillRect/>
          </a:stretch>
        </p:blipFill>
        <p:spPr>
          <a:xfrm>
            <a:off x="-2018000" y="814312"/>
            <a:ext cx="1758150" cy="3799375"/>
          </a:xfrm>
          <a:prstGeom prst="rect">
            <a:avLst/>
          </a:prstGeom>
          <a:noFill/>
          <a:ln>
            <a:noFill/>
          </a:ln>
        </p:spPr>
      </p:pic>
      <p:pic>
        <p:nvPicPr>
          <p:cNvPr id="125" name="Google Shape;125;p17"/>
          <p:cNvPicPr preferRelativeResize="0"/>
          <p:nvPr/>
        </p:nvPicPr>
        <p:blipFill>
          <a:blip r:embed="rId4">
            <a:alphaModFix/>
          </a:blip>
          <a:stretch>
            <a:fillRect/>
          </a:stretch>
        </p:blipFill>
        <p:spPr>
          <a:xfrm>
            <a:off x="5663000" y="981950"/>
            <a:ext cx="2262294" cy="4125700"/>
          </a:xfrm>
          <a:prstGeom prst="rect">
            <a:avLst/>
          </a:prstGeom>
          <a:noFill/>
          <a:ln>
            <a:noFill/>
          </a:ln>
        </p:spPr>
      </p:pic>
      <p:pic>
        <p:nvPicPr>
          <p:cNvPr id="126" name="Google Shape;126;p17"/>
          <p:cNvPicPr preferRelativeResize="0"/>
          <p:nvPr/>
        </p:nvPicPr>
        <p:blipFill>
          <a:blip r:embed="rId5">
            <a:alphaModFix/>
          </a:blip>
          <a:stretch>
            <a:fillRect/>
          </a:stretch>
        </p:blipFill>
        <p:spPr>
          <a:xfrm>
            <a:off x="8068700" y="0"/>
            <a:ext cx="1075300" cy="1075300"/>
          </a:xfrm>
          <a:prstGeom prst="rect">
            <a:avLst/>
          </a:prstGeom>
          <a:noFill/>
          <a:ln>
            <a:noFill/>
          </a:ln>
        </p:spPr>
      </p:pic>
      <p:sp>
        <p:nvSpPr>
          <p:cNvPr id="127" name="Google Shape;127;p17"/>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8"/>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Technologies Used</a:t>
            </a:r>
            <a:endParaRPr/>
          </a:p>
        </p:txBody>
      </p:sp>
      <p:pic>
        <p:nvPicPr>
          <p:cNvPr id="133" name="Google Shape;133;p18"/>
          <p:cNvPicPr preferRelativeResize="0"/>
          <p:nvPr/>
        </p:nvPicPr>
        <p:blipFill>
          <a:blip r:embed="rId3">
            <a:alphaModFix/>
          </a:blip>
          <a:stretch>
            <a:fillRect/>
          </a:stretch>
        </p:blipFill>
        <p:spPr>
          <a:xfrm>
            <a:off x="6485012" y="1334175"/>
            <a:ext cx="1470074" cy="1120951"/>
          </a:xfrm>
          <a:prstGeom prst="rect">
            <a:avLst/>
          </a:prstGeom>
          <a:noFill/>
          <a:ln>
            <a:noFill/>
          </a:ln>
        </p:spPr>
      </p:pic>
      <p:pic>
        <p:nvPicPr>
          <p:cNvPr id="134" name="Google Shape;134;p18"/>
          <p:cNvPicPr preferRelativeResize="0"/>
          <p:nvPr/>
        </p:nvPicPr>
        <p:blipFill rotWithShape="1">
          <a:blip r:embed="rId4">
            <a:alphaModFix/>
          </a:blip>
          <a:srcRect b="41908" l="14386" r="43472" t="22177"/>
          <a:stretch/>
        </p:blipFill>
        <p:spPr>
          <a:xfrm>
            <a:off x="446625" y="1485872"/>
            <a:ext cx="2419951" cy="1374950"/>
          </a:xfrm>
          <a:prstGeom prst="rect">
            <a:avLst/>
          </a:prstGeom>
          <a:noFill/>
          <a:ln>
            <a:noFill/>
          </a:ln>
        </p:spPr>
      </p:pic>
      <p:pic>
        <p:nvPicPr>
          <p:cNvPr id="135" name="Google Shape;135;p18"/>
          <p:cNvPicPr preferRelativeResize="0"/>
          <p:nvPr/>
        </p:nvPicPr>
        <p:blipFill>
          <a:blip r:embed="rId5">
            <a:alphaModFix/>
          </a:blip>
          <a:stretch>
            <a:fillRect/>
          </a:stretch>
        </p:blipFill>
        <p:spPr>
          <a:xfrm>
            <a:off x="1104200" y="3188100"/>
            <a:ext cx="1231500" cy="1231500"/>
          </a:xfrm>
          <a:prstGeom prst="rect">
            <a:avLst/>
          </a:prstGeom>
          <a:noFill/>
          <a:ln>
            <a:noFill/>
          </a:ln>
        </p:spPr>
      </p:pic>
      <p:pic>
        <p:nvPicPr>
          <p:cNvPr id="136" name="Google Shape;136;p18"/>
          <p:cNvPicPr preferRelativeResize="0"/>
          <p:nvPr/>
        </p:nvPicPr>
        <p:blipFill rotWithShape="1">
          <a:blip r:embed="rId6">
            <a:alphaModFix/>
          </a:blip>
          <a:srcRect b="-1880" l="14613" r="15631" t="1880"/>
          <a:stretch/>
        </p:blipFill>
        <p:spPr>
          <a:xfrm>
            <a:off x="6357850" y="2771500"/>
            <a:ext cx="1724397" cy="1648100"/>
          </a:xfrm>
          <a:prstGeom prst="rect">
            <a:avLst/>
          </a:prstGeom>
          <a:noFill/>
          <a:ln>
            <a:noFill/>
          </a:ln>
        </p:spPr>
      </p:pic>
      <p:pic>
        <p:nvPicPr>
          <p:cNvPr id="137" name="Google Shape;137;p18"/>
          <p:cNvPicPr preferRelativeResize="0"/>
          <p:nvPr/>
        </p:nvPicPr>
        <p:blipFill>
          <a:blip r:embed="rId7">
            <a:alphaModFix/>
          </a:blip>
          <a:stretch>
            <a:fillRect/>
          </a:stretch>
        </p:blipFill>
        <p:spPr>
          <a:xfrm>
            <a:off x="3289200" y="1334175"/>
            <a:ext cx="2419948" cy="1361220"/>
          </a:xfrm>
          <a:prstGeom prst="rect">
            <a:avLst/>
          </a:prstGeom>
          <a:noFill/>
          <a:ln>
            <a:noFill/>
          </a:ln>
        </p:spPr>
      </p:pic>
      <p:pic>
        <p:nvPicPr>
          <p:cNvPr id="138" name="Google Shape;138;p18"/>
          <p:cNvPicPr preferRelativeResize="0"/>
          <p:nvPr/>
        </p:nvPicPr>
        <p:blipFill>
          <a:blip r:embed="rId8">
            <a:alphaModFix/>
          </a:blip>
          <a:stretch>
            <a:fillRect/>
          </a:stretch>
        </p:blipFill>
        <p:spPr>
          <a:xfrm>
            <a:off x="2591992" y="3243375"/>
            <a:ext cx="3707758" cy="1120950"/>
          </a:xfrm>
          <a:prstGeom prst="rect">
            <a:avLst/>
          </a:prstGeom>
          <a:noFill/>
          <a:ln>
            <a:noFill/>
          </a:ln>
        </p:spPr>
      </p:pic>
      <p:pic>
        <p:nvPicPr>
          <p:cNvPr id="139" name="Google Shape;139;p18"/>
          <p:cNvPicPr preferRelativeResize="0"/>
          <p:nvPr/>
        </p:nvPicPr>
        <p:blipFill>
          <a:blip r:embed="rId9">
            <a:alphaModFix/>
          </a:blip>
          <a:stretch>
            <a:fillRect/>
          </a:stretch>
        </p:blipFill>
        <p:spPr>
          <a:xfrm>
            <a:off x="8068700" y="0"/>
            <a:ext cx="1075300" cy="1075300"/>
          </a:xfrm>
          <a:prstGeom prst="rect">
            <a:avLst/>
          </a:prstGeom>
          <a:noFill/>
          <a:ln>
            <a:noFill/>
          </a:ln>
        </p:spPr>
      </p:pic>
      <p:sp>
        <p:nvSpPr>
          <p:cNvPr id="140" name="Google Shape;140;p18"/>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9"/>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Approach and Implementation</a:t>
            </a:r>
            <a:endParaRPr/>
          </a:p>
        </p:txBody>
      </p:sp>
      <p:sp>
        <p:nvSpPr>
          <p:cNvPr id="146" name="Google Shape;146;p19"/>
          <p:cNvSpPr txBox="1"/>
          <p:nvPr>
            <p:ph idx="4294967295"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Main locker unit for users to store items in</a:t>
            </a:r>
            <a:endParaRPr sz="1600"/>
          </a:p>
          <a:p>
            <a:pPr indent="-317500" lvl="1" marL="914400" rtl="0" algn="l">
              <a:spcBef>
                <a:spcPts val="0"/>
              </a:spcBef>
              <a:spcAft>
                <a:spcPts val="0"/>
              </a:spcAft>
              <a:buSzPts val="1400"/>
              <a:buChar char="-"/>
            </a:pPr>
            <a:r>
              <a:rPr lang="en"/>
              <a:t>Mechanism for locking compartments</a:t>
            </a:r>
            <a:endParaRPr/>
          </a:p>
          <a:p>
            <a:pPr indent="-317500" lvl="1" marL="914400" rtl="0" algn="l">
              <a:spcBef>
                <a:spcPts val="0"/>
              </a:spcBef>
              <a:spcAft>
                <a:spcPts val="0"/>
              </a:spcAft>
              <a:buSzPts val="1400"/>
              <a:buChar char="-"/>
            </a:pPr>
            <a:r>
              <a:rPr lang="en"/>
              <a:t>User </a:t>
            </a:r>
            <a:r>
              <a:rPr lang="en"/>
              <a:t>interface</a:t>
            </a:r>
            <a:r>
              <a:rPr lang="en"/>
              <a:t> </a:t>
            </a:r>
            <a:endParaRPr/>
          </a:p>
          <a:p>
            <a:pPr indent="-317500" lvl="1" marL="914400" rtl="0" algn="l">
              <a:spcBef>
                <a:spcPts val="0"/>
              </a:spcBef>
              <a:spcAft>
                <a:spcPts val="0"/>
              </a:spcAft>
              <a:buSzPts val="1400"/>
              <a:buChar char="-"/>
            </a:pPr>
            <a:r>
              <a:rPr lang="en"/>
              <a:t>Power system with battery backup</a:t>
            </a:r>
            <a:endParaRPr/>
          </a:p>
          <a:p>
            <a:pPr indent="0" lvl="0" marL="914400" rtl="0" algn="l">
              <a:spcBef>
                <a:spcPts val="1200"/>
              </a:spcBef>
              <a:spcAft>
                <a:spcPts val="0"/>
              </a:spcAft>
              <a:buNone/>
            </a:pPr>
            <a:r>
              <a:t/>
            </a:r>
            <a:endParaRPr/>
          </a:p>
          <a:p>
            <a:pPr indent="-330200" lvl="0" marL="457200" rtl="0" algn="l">
              <a:spcBef>
                <a:spcPts val="1200"/>
              </a:spcBef>
              <a:spcAft>
                <a:spcPts val="0"/>
              </a:spcAft>
              <a:buSzPts val="1600"/>
              <a:buChar char="-"/>
            </a:pPr>
            <a:r>
              <a:rPr lang="en" sz="1600"/>
              <a:t>Portable remote to wirelessly interact with locker</a:t>
            </a:r>
            <a:endParaRPr sz="1600"/>
          </a:p>
          <a:p>
            <a:pPr indent="-317500" lvl="1" marL="914400" rtl="0" algn="l">
              <a:spcBef>
                <a:spcPts val="0"/>
              </a:spcBef>
              <a:spcAft>
                <a:spcPts val="0"/>
              </a:spcAft>
              <a:buSzPts val="1400"/>
              <a:buChar char="-"/>
            </a:pPr>
            <a:r>
              <a:rPr lang="en"/>
              <a:t>Low power for long battery life</a:t>
            </a:r>
            <a:endParaRPr/>
          </a:p>
          <a:p>
            <a:pPr indent="-317500" lvl="1" marL="914400" rtl="0" algn="l">
              <a:spcBef>
                <a:spcPts val="0"/>
              </a:spcBef>
              <a:spcAft>
                <a:spcPts val="0"/>
              </a:spcAft>
              <a:buSzPts val="1400"/>
              <a:buChar char="-"/>
            </a:pPr>
            <a:r>
              <a:rPr lang="en"/>
              <a:t>Intuitive button and screen interface</a:t>
            </a:r>
            <a:endParaRPr/>
          </a:p>
          <a:p>
            <a:pPr indent="-317500" lvl="1" marL="914400" rtl="0" algn="l">
              <a:spcBef>
                <a:spcPts val="0"/>
              </a:spcBef>
              <a:spcAft>
                <a:spcPts val="0"/>
              </a:spcAft>
              <a:buSzPts val="1400"/>
              <a:buChar char="-"/>
            </a:pPr>
            <a:r>
              <a:rPr lang="en"/>
              <a:t>Displays information and sends commands to the locker</a:t>
            </a:r>
            <a:endParaRPr/>
          </a:p>
        </p:txBody>
      </p:sp>
      <p:pic>
        <p:nvPicPr>
          <p:cNvPr id="147" name="Google Shape;147;p19"/>
          <p:cNvPicPr preferRelativeResize="0"/>
          <p:nvPr/>
        </p:nvPicPr>
        <p:blipFill>
          <a:blip r:embed="rId3">
            <a:alphaModFix/>
          </a:blip>
          <a:stretch>
            <a:fillRect/>
          </a:stretch>
        </p:blipFill>
        <p:spPr>
          <a:xfrm>
            <a:off x="4814600" y="1075300"/>
            <a:ext cx="3443100" cy="1721550"/>
          </a:xfrm>
          <a:prstGeom prst="rect">
            <a:avLst/>
          </a:prstGeom>
          <a:noFill/>
          <a:ln>
            <a:noFill/>
          </a:ln>
        </p:spPr>
      </p:pic>
      <p:pic>
        <p:nvPicPr>
          <p:cNvPr id="148" name="Google Shape;148;p19"/>
          <p:cNvPicPr preferRelativeResize="0"/>
          <p:nvPr/>
        </p:nvPicPr>
        <p:blipFill>
          <a:blip r:embed="rId4">
            <a:alphaModFix/>
          </a:blip>
          <a:stretch>
            <a:fillRect/>
          </a:stretch>
        </p:blipFill>
        <p:spPr>
          <a:xfrm>
            <a:off x="6472906" y="2854350"/>
            <a:ext cx="1631675" cy="2101801"/>
          </a:xfrm>
          <a:prstGeom prst="rect">
            <a:avLst/>
          </a:prstGeom>
          <a:noFill/>
          <a:ln>
            <a:noFill/>
          </a:ln>
        </p:spPr>
      </p:pic>
      <p:pic>
        <p:nvPicPr>
          <p:cNvPr id="149" name="Google Shape;149;p19"/>
          <p:cNvPicPr preferRelativeResize="0"/>
          <p:nvPr/>
        </p:nvPicPr>
        <p:blipFill>
          <a:blip r:embed="rId5">
            <a:alphaModFix/>
          </a:blip>
          <a:stretch>
            <a:fillRect/>
          </a:stretch>
        </p:blipFill>
        <p:spPr>
          <a:xfrm>
            <a:off x="8068700" y="0"/>
            <a:ext cx="1075300" cy="1075300"/>
          </a:xfrm>
          <a:prstGeom prst="rect">
            <a:avLst/>
          </a:prstGeom>
          <a:noFill/>
          <a:ln>
            <a:noFill/>
          </a:ln>
        </p:spPr>
      </p:pic>
      <p:sp>
        <p:nvSpPr>
          <p:cNvPr id="150" name="Google Shape;150;p19"/>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0"/>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Overall Block Diagrams - Main Locker</a:t>
            </a:r>
            <a:endParaRPr/>
          </a:p>
        </p:txBody>
      </p:sp>
      <p:pic>
        <p:nvPicPr>
          <p:cNvPr id="156" name="Google Shape;156;p20"/>
          <p:cNvPicPr preferRelativeResize="0"/>
          <p:nvPr/>
        </p:nvPicPr>
        <p:blipFill>
          <a:blip r:embed="rId3">
            <a:alphaModFix/>
          </a:blip>
          <a:stretch>
            <a:fillRect/>
          </a:stretch>
        </p:blipFill>
        <p:spPr>
          <a:xfrm>
            <a:off x="8068700" y="0"/>
            <a:ext cx="1075300" cy="1075300"/>
          </a:xfrm>
          <a:prstGeom prst="rect">
            <a:avLst/>
          </a:prstGeom>
          <a:noFill/>
          <a:ln>
            <a:noFill/>
          </a:ln>
        </p:spPr>
      </p:pic>
      <p:sp>
        <p:nvSpPr>
          <p:cNvPr id="157" name="Google Shape;157;p20"/>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pic>
        <p:nvPicPr>
          <p:cNvPr id="158" name="Google Shape;158;p20"/>
          <p:cNvPicPr preferRelativeResize="0"/>
          <p:nvPr/>
        </p:nvPicPr>
        <p:blipFill>
          <a:blip r:embed="rId4">
            <a:alphaModFix/>
          </a:blip>
          <a:stretch>
            <a:fillRect/>
          </a:stretch>
        </p:blipFill>
        <p:spPr>
          <a:xfrm>
            <a:off x="1363525" y="1075300"/>
            <a:ext cx="5321967" cy="3820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1"/>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Overall Block Diagrams - Remote</a:t>
            </a:r>
            <a:endParaRPr/>
          </a:p>
        </p:txBody>
      </p:sp>
      <p:sp>
        <p:nvSpPr>
          <p:cNvPr id="164" name="Google Shape;164;p21"/>
          <p:cNvSpPr txBox="1"/>
          <p:nvPr/>
        </p:nvSpPr>
        <p:spPr>
          <a:xfrm>
            <a:off x="460700" y="1131500"/>
            <a:ext cx="311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65" name="Google Shape;165;p21"/>
          <p:cNvSpPr txBox="1"/>
          <p:nvPr/>
        </p:nvSpPr>
        <p:spPr>
          <a:xfrm>
            <a:off x="591400" y="1162850"/>
            <a:ext cx="344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66" name="Google Shape;166;p21"/>
          <p:cNvPicPr preferRelativeResize="0"/>
          <p:nvPr/>
        </p:nvPicPr>
        <p:blipFill>
          <a:blip r:embed="rId3">
            <a:alphaModFix/>
          </a:blip>
          <a:stretch>
            <a:fillRect/>
          </a:stretch>
        </p:blipFill>
        <p:spPr>
          <a:xfrm>
            <a:off x="8068700" y="0"/>
            <a:ext cx="1075300" cy="1075300"/>
          </a:xfrm>
          <a:prstGeom prst="rect">
            <a:avLst/>
          </a:prstGeom>
          <a:noFill/>
          <a:ln>
            <a:noFill/>
          </a:ln>
        </p:spPr>
      </p:pic>
      <p:sp>
        <p:nvSpPr>
          <p:cNvPr id="167" name="Google Shape;167;p21"/>
          <p:cNvSpPr txBox="1"/>
          <p:nvPr/>
        </p:nvSpPr>
        <p:spPr>
          <a:xfrm>
            <a:off x="7844675" y="1017800"/>
            <a:ext cx="2333400" cy="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32">
                <a:latin typeface="Roboto"/>
                <a:ea typeface="Roboto"/>
                <a:cs typeface="Roboto"/>
                <a:sym typeface="Roboto"/>
              </a:rPr>
              <a:t>Kaiden Duvall</a:t>
            </a:r>
            <a:endParaRPr>
              <a:latin typeface="Roboto"/>
              <a:ea typeface="Roboto"/>
              <a:cs typeface="Roboto"/>
              <a:sym typeface="Roboto"/>
            </a:endParaRPr>
          </a:p>
          <a:p>
            <a:pPr indent="0" lvl="0" marL="0" rtl="0" algn="l">
              <a:spcBef>
                <a:spcPts val="0"/>
              </a:spcBef>
              <a:spcAft>
                <a:spcPts val="0"/>
              </a:spcAft>
              <a:buNone/>
            </a:pPr>
            <a:r>
              <a:t/>
            </a:r>
            <a:endParaRPr sz="1532">
              <a:latin typeface="Roboto"/>
              <a:ea typeface="Roboto"/>
              <a:cs typeface="Roboto"/>
              <a:sym typeface="Roboto"/>
            </a:endParaRPr>
          </a:p>
        </p:txBody>
      </p:sp>
      <p:pic>
        <p:nvPicPr>
          <p:cNvPr id="168" name="Google Shape;168;p21"/>
          <p:cNvPicPr preferRelativeResize="0"/>
          <p:nvPr/>
        </p:nvPicPr>
        <p:blipFill>
          <a:blip r:embed="rId4">
            <a:alphaModFix/>
          </a:blip>
          <a:stretch>
            <a:fillRect/>
          </a:stretch>
        </p:blipFill>
        <p:spPr>
          <a:xfrm>
            <a:off x="2081200" y="1531700"/>
            <a:ext cx="4409262" cy="3164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