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y="5143500" cx="9144000"/>
  <p:notesSz cx="6858000" cy="9144000"/>
  <p:embeddedFontLst>
    <p:embeddedFont>
      <p:font typeface="Roboto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512E255-B1D8-4EEA-89D9-98D7864C895F}">
  <a:tblStyle styleId="{3512E255-B1D8-4EEA-89D9-98D7864C89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494636BF-595F-4594-B5D6-7A77F8C6D43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46" Type="http://schemas.openxmlformats.org/officeDocument/2006/relationships/font" Target="fonts/Roboto-bold.fntdata"/><Relationship Id="rId23" Type="http://schemas.openxmlformats.org/officeDocument/2006/relationships/slide" Target="slides/slide17.xml"/><Relationship Id="rId45" Type="http://schemas.openxmlformats.org/officeDocument/2006/relationships/font" Target="fonts/Robo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schemas.openxmlformats.org/officeDocument/2006/relationships/font" Target="fonts/Roboto-boldItalic.fntdata"/><Relationship Id="rId25" Type="http://schemas.openxmlformats.org/officeDocument/2006/relationships/slide" Target="slides/slide19.xml"/><Relationship Id="rId47" Type="http://schemas.openxmlformats.org/officeDocument/2006/relationships/font" Target="fonts/Roboto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dc8d754bee_3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dc8d754bee_3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dc8d754bee_3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dc8d754bee_3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Cliff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</a:t>
            </a:r>
            <a:r>
              <a:rPr lang="en"/>
              <a:t>convenient</a:t>
            </a:r>
            <a:r>
              <a:rPr lang="en"/>
              <a:t> module with embedded antenna and good </a:t>
            </a:r>
            <a:r>
              <a:rPr lang="en"/>
              <a:t>availability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dc8d754bee_3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dc8d754bee_3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Cliff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dc8d754bee_3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dc8d754bee_3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Denzel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-Simple RFID reader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-Read from a distance (though our IO panel)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0fcdb0546b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0fcdb0546b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Denzel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-simple to use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-pre-made libraries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dcc732c2b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dcc732c2b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Denzel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is a concept, </a:t>
            </a:r>
            <a:r>
              <a:rPr lang="en"/>
              <a:t>haven't</a:t>
            </a:r>
            <a:r>
              <a:rPr lang="en"/>
              <a:t> started physical design yet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dc8d754bee_3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dc8d754bee_3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Idris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Power subsystem &amp; block diagram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dc8d754bee_1_9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dc8d754bee_1_9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Idris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6.25A @ 24V, our project requires ~4A so this is a good choice for the power supply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dc8d754bee_1_9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dc8d754bee_1_9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Idris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used webench to help us design the regulator circuits using this IC.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dc8d754bee_1_9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dc8d754bee_1_9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Idris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Taking power from 13V output line.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According to the data sheet of this IC , it can provide a constant 2 Amps of current which is more than enough for our main board power need.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Two regulators are main power providers to the MCU and other locker components.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dc286448c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dc286448c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dc8d754bee_1_9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dc8d754bee_1_9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Idris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chose to have a battery pack as a backup power source when main power is not available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08c92bf4f0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08c92bf4f0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Idris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dc8d754bee_1_9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dc8d754bee_1_9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Idris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dc8d754bee_1_9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dc8d754bee_1_9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Idris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chose to have USB charging circuits on the locker for a more convenient user experience.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There will be 3 charging circuits each with a wire output to one locker compartment.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dc8d754bee_1_9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dc8d754bee_1_9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Idris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boost converter circuit chosen is also designed with the help of webench, as the IC chosen is from TI 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overall converter efficiency should be more than 90% which is helping the batteries to last longer.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dc8d754bee_3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dc8d754bee_3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Denzel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08c92bf4f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08c92bf4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Denzel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08c92bf4f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08c92bf4f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Denzel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08c92bf4f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08c92bf4f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Denzel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dc8d754bee_3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dc8d754bee_3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Kaiden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dc8d754bee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dc8d754bee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dc8d754bee_3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dc8d754bee_3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Cliff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dc8d754bee_3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dc8d754bee_3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Cliff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dd6d3e088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dd6d3e088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Cliff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dd6d3e088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dd6d3e088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Cliff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dc8d754bee_3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dc8d754bee_3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Cliff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dc8d754bee_3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dc8d754bee_3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Cliff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rgbClr val="FFFF00"/>
                </a:highlight>
              </a:rPr>
              <a:t>Project is self financed 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dc8d754bee_3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dc8d754bee_3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Cliff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have done will do next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-do next: build and test pcb, software, </a:t>
            </a:r>
            <a:r>
              <a:rPr lang="en"/>
              <a:t>physical</a:t>
            </a:r>
            <a:r>
              <a:rPr lang="en"/>
              <a:t> design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0fcdb0546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0fcdb0546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Cliff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have done will do next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-do next: build and test pcb, software, physical design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dc8d754bee_3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dc8d754bee_3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dc8d754bee_3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dc8d754bee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r>
              <a:rPr lang="en"/>
              <a:t>mportant  specifications ( mention in </a:t>
            </a:r>
            <a:r>
              <a:rPr lang="en"/>
              <a:t>presentation )</a:t>
            </a:r>
            <a:br>
              <a:rPr lang="en"/>
            </a:br>
            <a:r>
              <a:rPr lang="en"/>
              <a:t>- large enough to fit common electronics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long remote battery life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range 15ft with 40ft as an advanced goal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reliability of inputs 90-100%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emergency override stretch goal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dc8d754bee_3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dc8d754bee_3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dd6d3e08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dd6d3e08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dc8d754bee_3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dc8d754bee_3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dc8d754bee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dc8d754bee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dc8d754bee_1_9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dc8d754bee_1_9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-simple design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-not much to say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Relationship Id="rId4" Type="http://schemas.openxmlformats.org/officeDocument/2006/relationships/image" Target="../media/image4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25.png"/><Relationship Id="rId7" Type="http://schemas.openxmlformats.org/officeDocument/2006/relationships/image" Target="../media/image7.png"/><Relationship Id="rId8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311700" y="564850"/>
            <a:ext cx="8520600" cy="223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Study Buddy</a:t>
            </a:r>
            <a:endParaRPr/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311700" y="2757925"/>
            <a:ext cx="8520600" cy="19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Group 33:</a:t>
            </a:r>
            <a:endParaRPr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/>
              <a:t>Cliff Porter                        	Computer Engineering</a:t>
            </a:r>
            <a:endParaRPr sz="1532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/>
              <a:t>Kaiden Duvall                   	Computer Engineering</a:t>
            </a:r>
            <a:endParaRPr sz="1532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/>
              <a:t>Denzel Stockhausen       	Electrical Engineering</a:t>
            </a:r>
            <a:endParaRPr sz="1532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/>
              <a:t>Idris Al-Shidhani              	Electrical Engineering</a:t>
            </a:r>
            <a:endParaRPr sz="1532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32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32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2"/>
          <p:cNvPicPr preferRelativeResize="0"/>
          <p:nvPr/>
        </p:nvPicPr>
        <p:blipFill rotWithShape="1">
          <a:blip r:embed="rId3">
            <a:alphaModFix/>
          </a:blip>
          <a:srcRect b="-1770" l="-1770" r="-1770" t="-1770"/>
          <a:stretch/>
        </p:blipFill>
        <p:spPr>
          <a:xfrm>
            <a:off x="2227750" y="855738"/>
            <a:ext cx="4688501" cy="408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Block Diagram</a:t>
            </a:r>
            <a:endParaRPr/>
          </a:p>
        </p:txBody>
      </p:sp>
      <p:sp>
        <p:nvSpPr>
          <p:cNvPr id="160" name="Google Shape;160;p22"/>
          <p:cNvSpPr txBox="1"/>
          <p:nvPr>
            <p:ph idx="4294967295" type="body"/>
          </p:nvPr>
        </p:nvSpPr>
        <p:spPr>
          <a:xfrm>
            <a:off x="311700" y="1229875"/>
            <a:ext cx="32772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1" name="Google Shape;161;p22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Kaiden Duvall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MCU Choice and Wireless Communication </a:t>
            </a:r>
            <a:endParaRPr/>
          </a:p>
        </p:txBody>
      </p:sp>
      <p:sp>
        <p:nvSpPr>
          <p:cNvPr id="167" name="Google Shape;167;p23"/>
          <p:cNvSpPr txBox="1"/>
          <p:nvPr>
            <p:ph idx="4294967295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Using the </a:t>
            </a:r>
            <a:r>
              <a:rPr lang="en" sz="1600"/>
              <a:t>Adafruit ItsyBitsy nRF52840 as our reference design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Initially used Arduino nano 33 BLE, but switched to use a more convenient module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Flexible pin assignments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Ultra low </a:t>
            </a:r>
            <a:r>
              <a:rPr lang="en" sz="1600"/>
              <a:t>power capabilities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Pre-made arduino libraries for UART over Bluetooth Low Energy </a:t>
            </a:r>
            <a:endParaRPr sz="1600"/>
          </a:p>
        </p:txBody>
      </p:sp>
      <p:pic>
        <p:nvPicPr>
          <p:cNvPr id="168" name="Google Shape;168;p23"/>
          <p:cNvPicPr preferRelativeResize="0"/>
          <p:nvPr/>
        </p:nvPicPr>
        <p:blipFill rotWithShape="1">
          <a:blip r:embed="rId3">
            <a:alphaModFix/>
          </a:blip>
          <a:srcRect b="19868" l="21751" r="22619" t="21033"/>
          <a:stretch/>
        </p:blipFill>
        <p:spPr>
          <a:xfrm>
            <a:off x="2164050" y="3099850"/>
            <a:ext cx="2407962" cy="191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8396" y="3456946"/>
            <a:ext cx="1248225" cy="135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Cliff Porter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TCA8418 GPIO Expander</a:t>
            </a:r>
            <a:endParaRPr/>
          </a:p>
        </p:txBody>
      </p:sp>
      <p:sp>
        <p:nvSpPr>
          <p:cNvPr id="176" name="Google Shape;176;p24"/>
          <p:cNvSpPr txBox="1"/>
          <p:nvPr>
            <p:ph idx="4294967295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High number of GPIO pins are required to use all of our peripherals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Moved keypad and reed switches to GPIO expander (saves 10 pins)</a:t>
            </a:r>
            <a:endParaRPr sz="1600"/>
          </a:p>
        </p:txBody>
      </p:sp>
      <p:pic>
        <p:nvPicPr>
          <p:cNvPr id="177" name="Google Shape;1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0500" y="3127150"/>
            <a:ext cx="2114699" cy="162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6750" y="3127150"/>
            <a:ext cx="1768575" cy="166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Cliff Porter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RFID Reader</a:t>
            </a:r>
            <a:endParaRPr/>
          </a:p>
        </p:txBody>
      </p:sp>
      <p:sp>
        <p:nvSpPr>
          <p:cNvPr id="185" name="Google Shape;185;p25"/>
          <p:cNvSpPr txBox="1"/>
          <p:nvPr>
            <p:ph idx="4294967295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RC522 RFID Reader Module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-Active reader that works with passive RFID tags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-~3cm read range, farther is unnecessary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-Communicates with MCU via SPI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-Small enough (</a:t>
            </a: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3.78 x 2.99 x 0.87 inches) to fit in I/O panel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186" name="Google Shape;18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6020" y="522475"/>
            <a:ext cx="1869029" cy="46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5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Denzel Stockhausen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Fingerprint Sensor</a:t>
            </a:r>
            <a:endParaRPr/>
          </a:p>
        </p:txBody>
      </p:sp>
      <p:sp>
        <p:nvSpPr>
          <p:cNvPr id="193" name="Google Shape;193;p26"/>
          <p:cNvSpPr txBox="1"/>
          <p:nvPr>
            <p:ph idx="4294967295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Adafruit 4750 Ultra-Slim Fingerprint Sensor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-6 pin connector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-Stores up to 80 fingerprints in its memory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-Communicates with MCU via UART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-Enroll/scan library provided by Adafruit</a:t>
            </a:r>
            <a:endParaRPr/>
          </a:p>
        </p:txBody>
      </p:sp>
      <p:pic>
        <p:nvPicPr>
          <p:cNvPr id="194" name="Google Shape;19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1325" y="1903800"/>
            <a:ext cx="4070976" cy="30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6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Denzel Stockhausen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Locking Mechanism</a:t>
            </a:r>
            <a:endParaRPr/>
          </a:p>
        </p:txBody>
      </p:sp>
      <p:sp>
        <p:nvSpPr>
          <p:cNvPr id="201" name="Google Shape;201;p27"/>
          <p:cNvSpPr txBox="1"/>
          <p:nvPr>
            <p:ph idx="4294967295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-Using positional SER0039 servo motors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-Each motor connected to a sliding bolt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-Bolt and motor both attached to inside of door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-Prevents force on doors from impacting motors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-Saves space by sliding bolt into locker frame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2175" y="1261075"/>
            <a:ext cx="2619375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Denzel Stockhausen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S</a:t>
            </a:r>
            <a:r>
              <a:rPr lang="en"/>
              <a:t>ub</a:t>
            </a:r>
            <a:r>
              <a:rPr lang="en"/>
              <a:t>system</a:t>
            </a:r>
            <a:endParaRPr/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8776" y="375050"/>
            <a:ext cx="4204775" cy="43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8"/>
          <p:cNvSpPr txBox="1"/>
          <p:nvPr/>
        </p:nvSpPr>
        <p:spPr>
          <a:xfrm>
            <a:off x="493400" y="1066125"/>
            <a:ext cx="29751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Four sections: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arenR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Power supply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arenR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Voltage regulators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arenR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Backup power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arenR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USB charging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28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Idris Al-Shidhani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 to DC Converter</a:t>
            </a:r>
            <a:endParaRPr/>
          </a:p>
        </p:txBody>
      </p:sp>
      <p:pic>
        <p:nvPicPr>
          <p:cNvPr id="217" name="Google Shape;21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6675" y="728950"/>
            <a:ext cx="3365625" cy="2319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9"/>
          <p:cNvSpPr txBox="1"/>
          <p:nvPr/>
        </p:nvSpPr>
        <p:spPr>
          <a:xfrm>
            <a:off x="580575" y="1284050"/>
            <a:ext cx="43479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 main power source of the locker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Can provide up to 150 Watts, and outputs 24V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Uses switching technology to maximize the converting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efficiency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29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Idris Al-Shidhani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8500" y="2800325"/>
            <a:ext cx="5042627" cy="1947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DC to DC Regulators - (13V Output)</a:t>
            </a:r>
            <a:endParaRPr/>
          </a:p>
        </p:txBody>
      </p:sp>
      <p:sp>
        <p:nvSpPr>
          <p:cNvPr id="226" name="Google Shape;226;p30"/>
          <p:cNvSpPr txBox="1"/>
          <p:nvPr/>
        </p:nvSpPr>
        <p:spPr>
          <a:xfrm>
            <a:off x="432100" y="1094675"/>
            <a:ext cx="53073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-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Receives Power from AC to DC converter (24V)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-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All Voltage regulators circuits use switching IC 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(TPS5420-Q1) from TI for best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efficiency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-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Delivering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 Power to: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  5V output regulator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  3.3V regulator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  Battery Management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  System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7" name="Google Shape;22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9400" y="794075"/>
            <a:ext cx="3229800" cy="181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0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Idris Al-Shidhani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DC to DC Regulators - (5V &amp; 3.3V Outputs)</a:t>
            </a:r>
            <a:endParaRPr/>
          </a:p>
        </p:txBody>
      </p:sp>
      <p:sp>
        <p:nvSpPr>
          <p:cNvPr id="234" name="Google Shape;234;p31"/>
          <p:cNvSpPr txBox="1"/>
          <p:nvPr/>
        </p:nvSpPr>
        <p:spPr>
          <a:xfrm>
            <a:off x="493400" y="1207775"/>
            <a:ext cx="35199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-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Receives Power from 13V regulator &amp; from Battery pack when wall power goes out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-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Delivering Power to: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	The MCU and the rest of the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	locker components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	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5" name="Google Shape;23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7225" y="3326845"/>
            <a:ext cx="4325350" cy="166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7225" y="1370300"/>
            <a:ext cx="4325350" cy="1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Idris Al-Shidhani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92" name="Google Shape;92;p14"/>
          <p:cNvSpPr txBox="1"/>
          <p:nvPr>
            <p:ph idx="4294967295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-Many students find it easy to be distracted from doing their work, especially in the modern day (smartphones, internet access)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-Busy parents need to be able to ensure their child is studying without having to constantly monitor them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-Older students with good self-discipline may desire a small physical </a:t>
            </a:r>
            <a:r>
              <a:rPr lang="en"/>
              <a:t>separation</a:t>
            </a:r>
            <a:r>
              <a:rPr lang="en"/>
              <a:t> from distractions </a:t>
            </a:r>
            <a:endParaRPr/>
          </a:p>
        </p:txBody>
      </p:sp>
      <p:sp>
        <p:nvSpPr>
          <p:cNvPr id="93" name="Google Shape;93;p14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Kaiden Duvall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Selection</a:t>
            </a:r>
            <a:endParaRPr/>
          </a:p>
        </p:txBody>
      </p:sp>
      <p:graphicFrame>
        <p:nvGraphicFramePr>
          <p:cNvPr id="243" name="Google Shape;243;p32"/>
          <p:cNvGraphicFramePr/>
          <p:nvPr/>
        </p:nvGraphicFramePr>
        <p:xfrm>
          <a:off x="4676900" y="15635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{3512E255-B1D8-4EEA-89D9-98D7864C895F}</a:tableStyleId>
              </a:tblPr>
              <a:tblGrid>
                <a:gridCol w="1085700"/>
                <a:gridCol w="1085700"/>
                <a:gridCol w="1085700"/>
                <a:gridCol w="1085700"/>
              </a:tblGrid>
              <a:tr h="57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</a:t>
                      </a:r>
                      <a:endParaRPr sz="1100"/>
                    </a:p>
                  </a:txBody>
                  <a:tcPr marT="63500" marB="63500" marR="63500" marL="63500">
                    <a:lnL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Lithium-ion </a:t>
                      </a:r>
                      <a:endParaRPr b="1" sz="1100"/>
                    </a:p>
                  </a:txBody>
                  <a:tcPr marT="63500" marB="63500" marR="63500" marL="63500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Nickel  Metal Hydride</a:t>
                      </a:r>
                      <a:endParaRPr b="1" sz="1100"/>
                    </a:p>
                  </a:txBody>
                  <a:tcPr marT="63500" marB="63500" marR="63500" marL="63500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Zinc-ion</a:t>
                      </a:r>
                      <a:endParaRPr b="1" sz="1100"/>
                    </a:p>
                  </a:txBody>
                  <a:tcPr marT="63500" marB="63500" marR="63500" marL="63500">
                    <a:lnL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57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Capacity (e.g.)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(700-15000) mAh</a:t>
                      </a:r>
                      <a:endParaRPr sz="1100"/>
                    </a:p>
                  </a:txBody>
                  <a:tcPr marT="63500" marB="63500" marR="63500" marL="63500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(400-11000) mAh</a:t>
                      </a:r>
                      <a:endParaRPr sz="1100"/>
                    </a:p>
                  </a:txBody>
                  <a:tcPr marT="63500" marB="63500" marR="63500" marL="63500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&gt;700 mAh</a:t>
                      </a:r>
                      <a:endParaRPr sz="1100"/>
                    </a:p>
                  </a:txBody>
                  <a:tcPr marT="63500" marB="63500" marR="63500" marL="63500">
                    <a:lnL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7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Life cycles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500-1000</a:t>
                      </a:r>
                      <a:endParaRPr sz="1100"/>
                    </a:p>
                  </a:txBody>
                  <a:tcPr marT="63500" marB="63500" marR="63500" marL="63500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1000</a:t>
                      </a:r>
                      <a:endParaRPr sz="1100"/>
                    </a:p>
                  </a:txBody>
                  <a:tcPr marT="63500" marB="63500" marR="63500" marL="63500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10000</a:t>
                      </a:r>
                      <a:endParaRPr sz="1100"/>
                    </a:p>
                  </a:txBody>
                  <a:tcPr marT="63500" marB="63500" marR="63500" marL="63500">
                    <a:lnL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7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Voltage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3.7 volts</a:t>
                      </a:r>
                      <a:endParaRPr sz="1100"/>
                    </a:p>
                  </a:txBody>
                  <a:tcPr marT="63500" marB="63500" marR="63500" marL="63500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1.2 volts</a:t>
                      </a:r>
                      <a:endParaRPr sz="1100"/>
                    </a:p>
                  </a:txBody>
                  <a:tcPr marT="63500" marB="63500" marR="63500" marL="63500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(0.75-1.8) volts</a:t>
                      </a:r>
                      <a:endParaRPr sz="1100"/>
                    </a:p>
                  </a:txBody>
                  <a:tcPr marT="63500" marB="63500" marR="63500" marL="63500">
                    <a:lnL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7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Max discharge current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(5-35) Amps</a:t>
                      </a:r>
                      <a:endParaRPr sz="1100"/>
                    </a:p>
                  </a:txBody>
                  <a:tcPr marT="63500" marB="63500" marR="63500" marL="63500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(0.4-11) Amps</a:t>
                      </a:r>
                      <a:endParaRPr sz="1100"/>
                    </a:p>
                  </a:txBody>
                  <a:tcPr marT="63500" marB="63500" marR="63500" marL="63500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N/A</a:t>
                      </a:r>
                      <a:endParaRPr sz="1100"/>
                    </a:p>
                  </a:txBody>
                  <a:tcPr marT="63500" marB="63500" marR="63500" marL="63500">
                    <a:lnL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7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Cost/pack (average)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20$</a:t>
                      </a:r>
                      <a:endParaRPr sz="1100"/>
                    </a:p>
                  </a:txBody>
                  <a:tcPr marT="63500" marB="63500" marR="63500" marL="63500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13$</a:t>
                      </a:r>
                      <a:endParaRPr sz="1100"/>
                    </a:p>
                  </a:txBody>
                  <a:tcPr marT="63500" marB="63500" marR="63500" marL="63500">
                    <a:lnL cap="flat" cmpd="sng" w="19050">
                      <a:solidFill>
                        <a:srgbClr val="FF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N/A</a:t>
                      </a:r>
                      <a:endParaRPr sz="1100"/>
                    </a:p>
                  </a:txBody>
                  <a:tcPr marT="63500" marB="63500" marR="63500" marL="63500">
                    <a:lnL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3333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44" name="Google Shape;244;p32"/>
          <p:cNvSpPr txBox="1"/>
          <p:nvPr/>
        </p:nvSpPr>
        <p:spPr>
          <a:xfrm>
            <a:off x="460700" y="1106350"/>
            <a:ext cx="3705000" cy="31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 battery pack is the secondary power source of the locker.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We chose Lithium-ion technology for many reasons: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1) High power capacity.</a:t>
            </a:r>
            <a:endParaRPr sz="13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2) Can supply more instantaneous current to power the Servo motors.</a:t>
            </a:r>
            <a:r>
              <a:rPr lang="en" sz="15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5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3) Has higher voltage per cell than other battery technologies.</a:t>
            </a:r>
            <a:endParaRPr sz="13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5" name="Google Shape;24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900" y="4094150"/>
            <a:ext cx="2589000" cy="92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2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Idris Al-Shidhani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Pack </a:t>
            </a:r>
            <a:endParaRPr/>
          </a:p>
        </p:txBody>
      </p:sp>
      <p:sp>
        <p:nvSpPr>
          <p:cNvPr id="252" name="Google Shape;252;p33"/>
          <p:cNvSpPr txBox="1"/>
          <p:nvPr/>
        </p:nvSpPr>
        <p:spPr>
          <a:xfrm>
            <a:off x="700450" y="1262150"/>
            <a:ext cx="34326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For a high capacity and voltage output, we chose 18650 cells from Panasonic with 3450mAh for each cell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 battery pack will have three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3.7V rated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cells connected in series (3S)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This will give output voltage of </a:t>
            </a:r>
            <a:r>
              <a:rPr lang="en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12.6V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at full charge &amp; </a:t>
            </a:r>
            <a:r>
              <a:rPr lang="en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11.1V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at nominal charge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 BMS will manage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and protect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the battery pack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3" name="Google Shape;25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576630">
            <a:off x="5603488" y="555442"/>
            <a:ext cx="1796126" cy="230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3"/>
          <p:cNvPicPr preferRelativeResize="0"/>
          <p:nvPr/>
        </p:nvPicPr>
        <p:blipFill rotWithShape="1">
          <a:blip r:embed="rId4">
            <a:alphaModFix/>
          </a:blip>
          <a:srcRect b="0" l="5285" r="0" t="0"/>
          <a:stretch/>
        </p:blipFill>
        <p:spPr>
          <a:xfrm rot="-5603910">
            <a:off x="5212924" y="2626758"/>
            <a:ext cx="1837829" cy="202428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3"/>
          <p:cNvSpPr txBox="1"/>
          <p:nvPr/>
        </p:nvSpPr>
        <p:spPr>
          <a:xfrm>
            <a:off x="4416400" y="1578275"/>
            <a:ext cx="8064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Bottom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Top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33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Idris Al-Shidhani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Management System</a:t>
            </a:r>
            <a:endParaRPr/>
          </a:p>
        </p:txBody>
      </p:sp>
      <p:pic>
        <p:nvPicPr>
          <p:cNvPr id="262" name="Google Shape;26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075" y="1017800"/>
            <a:ext cx="3363550" cy="236784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4"/>
          <p:cNvSpPr txBox="1"/>
          <p:nvPr/>
        </p:nvSpPr>
        <p:spPr>
          <a:xfrm>
            <a:off x="482525" y="1208125"/>
            <a:ext cx="41736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We chose the (HX-3S-FLxxA) BMS series that is used to manage 18650s battery cells connected in (3S) series configuration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Features included: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Overvoltage protection (</a:t>
            </a:r>
            <a:r>
              <a:rPr lang="en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4.2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±</a:t>
            </a:r>
            <a:r>
              <a:rPr lang="en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0.05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) Volts.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Over Discharge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protection (</a:t>
            </a:r>
            <a:r>
              <a:rPr lang="en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2.5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3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) Volts.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Maximum total transient current &gt; </a:t>
            </a:r>
            <a:r>
              <a:rPr lang="en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30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Amps.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Short circuit protection (with delayed self recovery).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Google Shape;264;p34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Idris Al-Shidhani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USB Charging Circuit</a:t>
            </a:r>
            <a:endParaRPr/>
          </a:p>
        </p:txBody>
      </p:sp>
      <p:pic>
        <p:nvPicPr>
          <p:cNvPr id="270" name="Google Shape;2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700" y="3081475"/>
            <a:ext cx="3674875" cy="179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7900" y="1017800"/>
            <a:ext cx="2140925" cy="147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5"/>
          <p:cNvSpPr txBox="1"/>
          <p:nvPr/>
        </p:nvSpPr>
        <p:spPr>
          <a:xfrm>
            <a:off x="394275" y="1170325"/>
            <a:ext cx="37443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USB charging gives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more convenient locker experience.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One USB charging wire inside each sub locker.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IC chosen is (IP6505) capable of (</a:t>
            </a:r>
            <a:r>
              <a:rPr lang="en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QC2.0 / QC3.0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) for fast charging up to </a:t>
            </a:r>
            <a:r>
              <a:rPr lang="en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12V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output.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Circuit topology is Buck/Boost , so it can take wide (</a:t>
            </a:r>
            <a:r>
              <a:rPr lang="en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6 - 32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) Volts DC input.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3" name="Google Shape;273;p35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Idris Al-Shidhani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7375" y="2432325"/>
            <a:ext cx="4558423" cy="18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Remote Power system</a:t>
            </a:r>
            <a:endParaRPr/>
          </a:p>
        </p:txBody>
      </p:sp>
      <p:sp>
        <p:nvSpPr>
          <p:cNvPr id="280" name="Google Shape;280;p36"/>
          <p:cNvSpPr txBox="1"/>
          <p:nvPr/>
        </p:nvSpPr>
        <p:spPr>
          <a:xfrm>
            <a:off x="711350" y="1174950"/>
            <a:ext cx="35415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Remote consume small amounts of power.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We chose to put two (AA) batteries to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achieve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running time of more than  168 hours.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Batteries output ranging from (</a:t>
            </a:r>
            <a:r>
              <a:rPr lang="en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2.6 - 3.1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) Volts,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We chose a boost converter with steady state efficiency more than 90%, using (TPS610981) IC from TI.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 boost converter circuit will output (</a:t>
            </a:r>
            <a:r>
              <a:rPr lang="en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3.3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) Volts.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1" name="Google Shape;281;p36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Idris Al-Shidhani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5250" y="410000"/>
            <a:ext cx="6038748" cy="46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Locker Main PCB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Schematic</a:t>
            </a:r>
            <a:endParaRPr/>
          </a:p>
        </p:txBody>
      </p:sp>
      <p:sp>
        <p:nvSpPr>
          <p:cNvPr id="288" name="Google Shape;288;p37"/>
          <p:cNvSpPr txBox="1"/>
          <p:nvPr>
            <p:ph idx="4294967295" type="body"/>
          </p:nvPr>
        </p:nvSpPr>
        <p:spPr>
          <a:xfrm>
            <a:off x="311700" y="1439325"/>
            <a:ext cx="3288600" cy="31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</a:t>
            </a:r>
            <a:r>
              <a:rPr lang="en"/>
              <a:t>Overall </a:t>
            </a:r>
            <a:r>
              <a:rPr lang="en"/>
              <a:t>design based on </a:t>
            </a:r>
            <a:r>
              <a:rPr lang="en" sz="1600"/>
              <a:t>Adafruit ItsyBitsy nRF52840 and TCA8418 GPIO Expander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-Needed to include connections for our peripherals</a:t>
            </a:r>
            <a:endParaRPr/>
          </a:p>
        </p:txBody>
      </p:sp>
      <p:sp>
        <p:nvSpPr>
          <p:cNvPr id="289" name="Google Shape;289;p37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Denzel Stockhausen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 txBox="1"/>
          <p:nvPr>
            <p:ph type="title"/>
          </p:nvPr>
        </p:nvSpPr>
        <p:spPr>
          <a:xfrm>
            <a:off x="311700" y="410000"/>
            <a:ext cx="45210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Locker Main PCB</a:t>
            </a:r>
            <a:r>
              <a:rPr lang="en"/>
              <a:t> </a:t>
            </a:r>
            <a:r>
              <a:rPr lang="en"/>
              <a:t>Design V1</a:t>
            </a:r>
            <a:endParaRPr/>
          </a:p>
        </p:txBody>
      </p:sp>
      <p:pic>
        <p:nvPicPr>
          <p:cNvPr id="295" name="Google Shape;29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4675" y="936900"/>
            <a:ext cx="5160824" cy="38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8"/>
          <p:cNvSpPr txBox="1"/>
          <p:nvPr/>
        </p:nvSpPr>
        <p:spPr>
          <a:xfrm>
            <a:off x="1932575" y="4811325"/>
            <a:ext cx="581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Ground plane turned off for clarity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p38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Denzel Stockhausen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6700" y="292400"/>
            <a:ext cx="6774899" cy="46801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Remote PCB Schematic</a:t>
            </a:r>
            <a:endParaRPr/>
          </a:p>
        </p:txBody>
      </p:sp>
      <p:sp>
        <p:nvSpPr>
          <p:cNvPr id="304" name="Google Shape;304;p39"/>
          <p:cNvSpPr txBox="1"/>
          <p:nvPr/>
        </p:nvSpPr>
        <p:spPr>
          <a:xfrm>
            <a:off x="258200" y="1243000"/>
            <a:ext cx="3635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-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Overall design based on </a:t>
            </a: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Adafruit ItsyBitsy nRF52840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39"/>
          <p:cNvSpPr txBox="1"/>
          <p:nvPr/>
        </p:nvSpPr>
        <p:spPr>
          <a:xfrm>
            <a:off x="6810600" y="101875"/>
            <a:ext cx="2333400" cy="6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Denzel Stockhausen</a:t>
            </a:r>
            <a:endParaRPr sz="1532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Remote PCB Design V1</a:t>
            </a:r>
            <a:endParaRPr/>
          </a:p>
        </p:txBody>
      </p:sp>
      <p:sp>
        <p:nvSpPr>
          <p:cNvPr id="311" name="Google Shape;311;p40"/>
          <p:cNvSpPr txBox="1"/>
          <p:nvPr/>
        </p:nvSpPr>
        <p:spPr>
          <a:xfrm>
            <a:off x="1932575" y="4811325"/>
            <a:ext cx="581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Ground plane turned off for clarity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2" name="Google Shape;31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555700" y="98825"/>
            <a:ext cx="4032600" cy="558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0"/>
          <p:cNvSpPr txBox="1"/>
          <p:nvPr/>
        </p:nvSpPr>
        <p:spPr>
          <a:xfrm>
            <a:off x="6810600" y="101875"/>
            <a:ext cx="2333400" cy="6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Denzel Stockhausen</a:t>
            </a:r>
            <a:endParaRPr sz="1532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Design</a:t>
            </a:r>
            <a:endParaRPr/>
          </a:p>
        </p:txBody>
      </p:sp>
      <p:sp>
        <p:nvSpPr>
          <p:cNvPr id="319" name="Google Shape;319;p41"/>
          <p:cNvSpPr txBox="1"/>
          <p:nvPr>
            <p:ph idx="4294967295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Code for nRF52840 written in Arduino IDE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Includes libraries for motors, OLED screens, RFID module, and fingerprint sensor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Using nRF52840’s TIMER peripheral for locker timer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Considerations: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System must know when any door is open (reed switches)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Timer should be accurately displayed in real time on the OLED screen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Text instructions on screens should be as legible as </a:t>
            </a:r>
            <a:r>
              <a:rPr lang="en" sz="1600"/>
              <a:t>possible and utilize full screen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BLE communication between locker and remote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Status of compartments and timers sent from locker to remote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Unlock override </a:t>
            </a:r>
            <a:r>
              <a:rPr lang="en" sz="1600"/>
              <a:t>command</a:t>
            </a:r>
            <a:r>
              <a:rPr lang="en" sz="1600"/>
              <a:t> </a:t>
            </a:r>
            <a:r>
              <a:rPr lang="en" sz="1600"/>
              <a:t>sent from remote to locker</a:t>
            </a:r>
            <a:endParaRPr sz="1600"/>
          </a:p>
        </p:txBody>
      </p:sp>
      <p:sp>
        <p:nvSpPr>
          <p:cNvPr id="320" name="Google Shape;320;p41"/>
          <p:cNvSpPr txBox="1"/>
          <p:nvPr/>
        </p:nvSpPr>
        <p:spPr>
          <a:xfrm>
            <a:off x="6810600" y="101875"/>
            <a:ext cx="2333400" cy="6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Kaiden Duvall</a:t>
            </a:r>
            <a:endParaRPr sz="1532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</a:t>
            </a:r>
            <a:endParaRPr/>
          </a:p>
        </p:txBody>
      </p:sp>
      <p:sp>
        <p:nvSpPr>
          <p:cNvPr id="99" name="Google Shape;99;p15"/>
          <p:cNvSpPr txBox="1"/>
          <p:nvPr>
            <p:ph idx="4294967295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-Secure device with three compartments capable of </a:t>
            </a:r>
            <a:r>
              <a:rPr lang="en"/>
              <a:t>holding a variety of common distractions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-Ability to secure compartments for amount of time </a:t>
            </a:r>
            <a:r>
              <a:rPr lang="en"/>
              <a:t>chosen</a:t>
            </a:r>
            <a:r>
              <a:rPr lang="en"/>
              <a:t> by user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-Include several methods of unlocking device outside of timer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-Allow user to configure what methods of access are enabled at any given time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-Include method of detecting if the device was forcefully accessed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-Create remote that allows short-range monitoring and overriding of main device</a:t>
            </a:r>
            <a:endParaRPr/>
          </a:p>
        </p:txBody>
      </p:sp>
      <p:sp>
        <p:nvSpPr>
          <p:cNvPr id="100" name="Google Shape;100;p15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Kaiden Duvall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Design and Construction</a:t>
            </a:r>
            <a:endParaRPr/>
          </a:p>
        </p:txBody>
      </p:sp>
      <p:sp>
        <p:nvSpPr>
          <p:cNvPr id="326" name="Google Shape;326;p42"/>
          <p:cNvSpPr txBox="1"/>
          <p:nvPr>
            <p:ph idx="4294967295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Three </a:t>
            </a:r>
            <a:r>
              <a:rPr lang="en" sz="1600"/>
              <a:t>different</a:t>
            </a:r>
            <a:r>
              <a:rPr lang="en" sz="1600"/>
              <a:t> sized lockers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Cut plywood sheets for the body and doors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3D printing for I/O plate and component mounts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7" name="Google Shape;32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8899" y="2715874"/>
            <a:ext cx="3602750" cy="218787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2"/>
          <p:cNvSpPr txBox="1"/>
          <p:nvPr/>
        </p:nvSpPr>
        <p:spPr>
          <a:xfrm>
            <a:off x="6810600" y="101875"/>
            <a:ext cx="2333400" cy="6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Cliff Porter</a:t>
            </a:r>
            <a:endParaRPr sz="1532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Difficulties and Concerns </a:t>
            </a:r>
            <a:endParaRPr/>
          </a:p>
        </p:txBody>
      </p:sp>
      <p:sp>
        <p:nvSpPr>
          <p:cNvPr id="334" name="Google Shape;334;p43"/>
          <p:cNvSpPr txBox="1"/>
          <p:nvPr>
            <p:ph idx="4294967295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Cell Phone</a:t>
            </a:r>
            <a:r>
              <a:rPr lang="en" sz="1600"/>
              <a:t> </a:t>
            </a:r>
            <a:r>
              <a:rPr lang="en" sz="1600"/>
              <a:t>vibration</a:t>
            </a:r>
            <a:r>
              <a:rPr lang="en" sz="1600"/>
              <a:t> </a:t>
            </a:r>
            <a:r>
              <a:rPr lang="en" sz="1600"/>
              <a:t>detection</a:t>
            </a:r>
            <a:r>
              <a:rPr lang="en" sz="1600"/>
              <a:t>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Loading the arduino </a:t>
            </a:r>
            <a:r>
              <a:rPr lang="en" sz="1600"/>
              <a:t>compatible</a:t>
            </a:r>
            <a:r>
              <a:rPr lang="en" sz="1600"/>
              <a:t> </a:t>
            </a:r>
            <a:r>
              <a:rPr lang="en" sz="1600"/>
              <a:t>bootloader</a:t>
            </a:r>
            <a:r>
              <a:rPr lang="en" sz="1600"/>
              <a:t> onto blank modules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Multiway power lines for the Battery pack when wall power is out</a:t>
            </a:r>
            <a:endParaRPr sz="1600"/>
          </a:p>
        </p:txBody>
      </p:sp>
      <p:pic>
        <p:nvPicPr>
          <p:cNvPr id="335" name="Google Shape;33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6400" y="2953875"/>
            <a:ext cx="1832775" cy="1544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3"/>
          <p:cNvSpPr txBox="1"/>
          <p:nvPr/>
        </p:nvSpPr>
        <p:spPr>
          <a:xfrm>
            <a:off x="6810600" y="101875"/>
            <a:ext cx="2333400" cy="6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Cliff Porter</a:t>
            </a:r>
            <a:endParaRPr sz="1532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Constraints</a:t>
            </a:r>
            <a:endParaRPr/>
          </a:p>
        </p:txBody>
      </p:sp>
      <p:sp>
        <p:nvSpPr>
          <p:cNvPr id="342" name="Google Shape;342;p44"/>
          <p:cNvSpPr txBox="1"/>
          <p:nvPr>
            <p:ph idx="4294967295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Time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PCB delivery time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Group schedules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Economic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Prototype cost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Self-funded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Safety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Lithium-ion batteries sensitive to heat, must be charged carefully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Manufacturing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Using two PCBs due to inclusion of the remote</a:t>
            </a:r>
            <a:endParaRPr sz="1600"/>
          </a:p>
        </p:txBody>
      </p:sp>
      <p:sp>
        <p:nvSpPr>
          <p:cNvPr id="343" name="Google Shape;343;p44"/>
          <p:cNvSpPr txBox="1"/>
          <p:nvPr/>
        </p:nvSpPr>
        <p:spPr>
          <a:xfrm>
            <a:off x="6810600" y="101875"/>
            <a:ext cx="2333400" cy="6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Kaiden Duvall</a:t>
            </a:r>
            <a:endParaRPr sz="1532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Related Standards</a:t>
            </a:r>
            <a:endParaRPr/>
          </a:p>
        </p:txBody>
      </p:sp>
      <p:sp>
        <p:nvSpPr>
          <p:cNvPr id="349" name="Google Shape;349;p45"/>
          <p:cNvSpPr txBox="1"/>
          <p:nvPr>
            <p:ph idx="4294967295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Power Supply Standards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IEC 60035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Lithium-ion and rechargeable batteries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IEEE 1625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USB Standards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Bluetooth low energy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SPI, I2C, UART</a:t>
            </a:r>
            <a:endParaRPr sz="1600"/>
          </a:p>
        </p:txBody>
      </p:sp>
      <p:sp>
        <p:nvSpPr>
          <p:cNvPr id="350" name="Google Shape;350;p45"/>
          <p:cNvSpPr txBox="1"/>
          <p:nvPr/>
        </p:nvSpPr>
        <p:spPr>
          <a:xfrm>
            <a:off x="6810600" y="101875"/>
            <a:ext cx="2333400" cy="6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Kaiden Duvall</a:t>
            </a:r>
            <a:endParaRPr sz="1532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</a:t>
            </a:r>
            <a:r>
              <a:rPr lang="en"/>
              <a:t>Distribution</a:t>
            </a:r>
            <a:endParaRPr/>
          </a:p>
        </p:txBody>
      </p:sp>
      <p:graphicFrame>
        <p:nvGraphicFramePr>
          <p:cNvPr id="356" name="Google Shape;356;p46"/>
          <p:cNvGraphicFramePr/>
          <p:nvPr/>
        </p:nvGraphicFramePr>
        <p:xfrm>
          <a:off x="703275" y="186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{3512E255-B1D8-4EEA-89D9-98D7864C895F}</a:tableStyleId>
              </a:tblPr>
              <a:tblGrid>
                <a:gridCol w="1034150"/>
                <a:gridCol w="1034150"/>
                <a:gridCol w="1034150"/>
                <a:gridCol w="1143800"/>
                <a:gridCol w="924500"/>
                <a:gridCol w="1034150"/>
                <a:gridCol w="10341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Power Design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Schematic &amp; PCB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Assembly &amp; Testing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Physical Design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Software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Wireless 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0000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Cliff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XX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XX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Kaiden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XX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Denzel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XX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Idris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XX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57" name="Google Shape;357;p46"/>
          <p:cNvSpPr txBox="1"/>
          <p:nvPr/>
        </p:nvSpPr>
        <p:spPr>
          <a:xfrm>
            <a:off x="6810600" y="101875"/>
            <a:ext cx="2333400" cy="6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Cliff Porter</a:t>
            </a:r>
            <a:endParaRPr sz="1532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&amp; Financing</a:t>
            </a:r>
            <a:endParaRPr/>
          </a:p>
        </p:txBody>
      </p:sp>
      <p:graphicFrame>
        <p:nvGraphicFramePr>
          <p:cNvPr id="363" name="Google Shape;363;p47"/>
          <p:cNvGraphicFramePr/>
          <p:nvPr/>
        </p:nvGraphicFramePr>
        <p:xfrm>
          <a:off x="1833563" y="1189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{494636BF-595F-4594-B5D6-7A77F8C6D43A}</a:tableStyleId>
              </a:tblPr>
              <a:tblGrid>
                <a:gridCol w="2181225"/>
                <a:gridCol w="1314450"/>
                <a:gridCol w="1981200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</a:rPr>
                        <a:t>Component</a:t>
                      </a:r>
                      <a:endParaRPr sz="800">
                        <a:solidFill>
                          <a:srgbClr val="FFFFFF"/>
                        </a:solidFill>
                      </a:endParaRPr>
                    </a:p>
                  </a:txBody>
                  <a:tcPr marT="36575" marB="36575" marR="36575" marL="36575"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</a:rPr>
                        <a:t>Quantity</a:t>
                      </a:r>
                      <a:endParaRPr sz="800">
                        <a:solidFill>
                          <a:srgbClr val="FFFFFF"/>
                        </a:solidFill>
                      </a:endParaRPr>
                    </a:p>
                  </a:txBody>
                  <a:tcPr marT="36575" marB="36575" marR="36575" marL="36575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</a:rPr>
                        <a:t>Estimated cost</a:t>
                      </a:r>
                      <a:endParaRPr sz="800">
                        <a:solidFill>
                          <a:srgbClr val="FFFFFF"/>
                        </a:solidFill>
                      </a:endParaRPr>
                    </a:p>
                  </a:txBody>
                  <a:tcPr marT="36575" marB="36575" marR="36575" marL="36575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000000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Keypad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$ 15.00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Large display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$ 27.00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Small display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$ 14.00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Fingerprint sensor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$ 40.00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RFID reader + tags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$ 24.00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Vibration sensor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$ 6.00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Rechargeable batteries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6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$ 30.00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Remote battery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$ 6.00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BMS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$ 10.00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Locks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$ 13.00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Small motors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6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$ 35.00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Reed switches + magnets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10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$ 17.00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Radio modules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10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$ 14.00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USB charging ports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$ 12.00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Controller chips (MCU)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$ 50.00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Push buttons (multi pack)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$ 13.00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PCB (main)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$ 15.00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PCB (remote)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$ 15.00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Construction material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</a:t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$ 12.00</a:t>
                      </a:r>
                      <a:endParaRPr sz="800"/>
                    </a:p>
                  </a:txBody>
                  <a:tcPr marT="18275" marB="18275" marR="36575" marL="36575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Total</a:t>
                      </a:r>
                      <a:endParaRPr b="1"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18275" marB="18275" marR="36575" marL="36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~$ 368.00</a:t>
                      </a:r>
                      <a:endParaRPr b="1" sz="800"/>
                    </a:p>
                  </a:txBody>
                  <a:tcPr marT="18275" marB="18275" marR="36575" marL="36575"/>
                </a:tc>
              </a:tr>
            </a:tbl>
          </a:graphicData>
        </a:graphic>
      </p:graphicFrame>
      <p:sp>
        <p:nvSpPr>
          <p:cNvPr id="364" name="Google Shape;364;p47"/>
          <p:cNvSpPr txBox="1"/>
          <p:nvPr/>
        </p:nvSpPr>
        <p:spPr>
          <a:xfrm>
            <a:off x="6810600" y="101875"/>
            <a:ext cx="2333400" cy="6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Cliff Porter</a:t>
            </a:r>
            <a:endParaRPr sz="1532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Progress - Breadboard Prototype</a:t>
            </a:r>
            <a:endParaRPr/>
          </a:p>
        </p:txBody>
      </p:sp>
      <p:pic>
        <p:nvPicPr>
          <p:cNvPr id="370" name="Google Shape;37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738" y="1017800"/>
            <a:ext cx="5094533" cy="3820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8"/>
          <p:cNvSpPr txBox="1"/>
          <p:nvPr/>
        </p:nvSpPr>
        <p:spPr>
          <a:xfrm>
            <a:off x="6810600" y="101875"/>
            <a:ext cx="2333400" cy="6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Cliff Porter</a:t>
            </a:r>
            <a:endParaRPr sz="1532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Progress - Overall</a:t>
            </a:r>
            <a:endParaRPr/>
          </a:p>
        </p:txBody>
      </p:sp>
      <p:pic>
        <p:nvPicPr>
          <p:cNvPr id="377" name="Google Shape;377;p49"/>
          <p:cNvPicPr preferRelativeResize="0"/>
          <p:nvPr/>
        </p:nvPicPr>
        <p:blipFill rotWithShape="1">
          <a:blip r:embed="rId3">
            <a:alphaModFix/>
          </a:blip>
          <a:srcRect b="0" l="1224" r="0" t="7287"/>
          <a:stretch/>
        </p:blipFill>
        <p:spPr>
          <a:xfrm>
            <a:off x="1285875" y="1031825"/>
            <a:ext cx="6638700" cy="3863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8" name="Google Shape;378;p49"/>
          <p:cNvGrpSpPr/>
          <p:nvPr/>
        </p:nvGrpSpPr>
        <p:grpSpPr>
          <a:xfrm>
            <a:off x="2825450" y="1197825"/>
            <a:ext cx="5790650" cy="2902425"/>
            <a:chOff x="2825450" y="1197825"/>
            <a:chExt cx="5790650" cy="2902425"/>
          </a:xfrm>
        </p:grpSpPr>
        <p:sp>
          <p:nvSpPr>
            <p:cNvPr id="379" name="Google Shape;379;p49"/>
            <p:cNvSpPr txBox="1"/>
            <p:nvPr/>
          </p:nvSpPr>
          <p:spPr>
            <a:xfrm>
              <a:off x="7539100" y="1197825"/>
              <a:ext cx="1077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95%</a:t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0" name="Google Shape;380;p49"/>
            <p:cNvSpPr txBox="1"/>
            <p:nvPr/>
          </p:nvSpPr>
          <p:spPr>
            <a:xfrm>
              <a:off x="6847575" y="1716550"/>
              <a:ext cx="1077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80</a:t>
              </a: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%</a:t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1" name="Google Shape;381;p49"/>
            <p:cNvSpPr txBox="1"/>
            <p:nvPr/>
          </p:nvSpPr>
          <p:spPr>
            <a:xfrm>
              <a:off x="5770575" y="2233050"/>
              <a:ext cx="1077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60</a:t>
              </a: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%</a:t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2" name="Google Shape;382;p49"/>
            <p:cNvSpPr txBox="1"/>
            <p:nvPr/>
          </p:nvSpPr>
          <p:spPr>
            <a:xfrm>
              <a:off x="4171400" y="2721975"/>
              <a:ext cx="1077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3</a:t>
              </a: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5%</a:t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3" name="Google Shape;383;p49"/>
            <p:cNvSpPr txBox="1"/>
            <p:nvPr/>
          </p:nvSpPr>
          <p:spPr>
            <a:xfrm>
              <a:off x="4988100" y="3226675"/>
              <a:ext cx="1077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45</a:t>
              </a: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%</a:t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4" name="Google Shape;384;p49"/>
            <p:cNvSpPr txBox="1"/>
            <p:nvPr/>
          </p:nvSpPr>
          <p:spPr>
            <a:xfrm>
              <a:off x="2825450" y="3761550"/>
              <a:ext cx="1077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&lt;5</a:t>
              </a: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%</a:t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85" name="Google Shape;385;p49"/>
          <p:cNvSpPr txBox="1"/>
          <p:nvPr/>
        </p:nvSpPr>
        <p:spPr>
          <a:xfrm>
            <a:off x="6810600" y="101875"/>
            <a:ext cx="2333400" cy="6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Cliff Porter</a:t>
            </a:r>
            <a:endParaRPr sz="1532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0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</a:t>
            </a:r>
            <a:r>
              <a:rPr lang="en"/>
              <a:t> </a:t>
            </a:r>
            <a:r>
              <a:rPr lang="en"/>
              <a:t>Specifications</a:t>
            </a:r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575" y="1384000"/>
            <a:ext cx="4118725" cy="143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275" y="1384000"/>
            <a:ext cx="4118725" cy="23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Kaiden Duvall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Technologies Used</a:t>
            </a:r>
            <a:endParaRPr/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5012" y="1334175"/>
            <a:ext cx="1470074" cy="112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4">
            <a:alphaModFix/>
          </a:blip>
          <a:srcRect b="41908" l="14386" r="43472" t="22177"/>
          <a:stretch/>
        </p:blipFill>
        <p:spPr>
          <a:xfrm>
            <a:off x="446625" y="1485872"/>
            <a:ext cx="2419951" cy="13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4200" y="3188100"/>
            <a:ext cx="1231500" cy="12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6">
            <a:alphaModFix/>
          </a:blip>
          <a:srcRect b="-1880" l="14613" r="15631" t="1880"/>
          <a:stretch/>
        </p:blipFill>
        <p:spPr>
          <a:xfrm>
            <a:off x="6357850" y="2771500"/>
            <a:ext cx="1724397" cy="16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9200" y="1334175"/>
            <a:ext cx="2419948" cy="136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91992" y="3243375"/>
            <a:ext cx="3707758" cy="11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Kaiden Duvall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Input Methods (Authentication Factors)</a:t>
            </a:r>
            <a:endParaRPr/>
          </a:p>
        </p:txBody>
      </p:sp>
      <p:sp>
        <p:nvSpPr>
          <p:cNvPr id="126" name="Google Shape;126;p18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Kaiden Duvall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18"/>
          <p:cNvSpPr txBox="1"/>
          <p:nvPr>
            <p:ph idx="4294967295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Timer (Displayed on screen)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Time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RFID reader module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“Something you have”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Keypad (Menu navigation and passcode entry)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“Something you </a:t>
            </a:r>
            <a:r>
              <a:rPr lang="en" sz="1600"/>
              <a:t>know”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Fingerprint sensor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“Something you are”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Remote override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Location</a:t>
            </a:r>
            <a:endParaRPr sz="1600"/>
          </a:p>
        </p:txBody>
      </p:sp>
      <p:pic>
        <p:nvPicPr>
          <p:cNvPr id="128" name="Google Shape;12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8175" y="522475"/>
            <a:ext cx="2110975" cy="456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Approach and Implementation</a:t>
            </a:r>
            <a:endParaRPr/>
          </a:p>
        </p:txBody>
      </p:sp>
      <p:sp>
        <p:nvSpPr>
          <p:cNvPr id="134" name="Google Shape;134;p19"/>
          <p:cNvSpPr txBox="1"/>
          <p:nvPr>
            <p:ph idx="4294967295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Main locker unit for users to store items in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Mechanism for locking compartments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User </a:t>
            </a:r>
            <a:r>
              <a:rPr lang="en"/>
              <a:t>interface</a:t>
            </a:r>
            <a:r>
              <a:rPr lang="en"/>
              <a:t>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Power system with battery backup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Portable remote to wirelessly interact with locker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Low power for long battery life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Intuitive button and screen interface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Displays information and sends commands to the locker</a:t>
            </a:r>
            <a:endParaRPr/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3525" y="1017800"/>
            <a:ext cx="3558101" cy="177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5031" y="2897925"/>
            <a:ext cx="1631675" cy="21018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Kaiden Duvall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Block Diagrams - Main Locker</a:t>
            </a:r>
            <a:endParaRPr/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900" y="1017800"/>
            <a:ext cx="6526208" cy="382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Kaiden Duvall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Block Diagrams - Remote</a:t>
            </a:r>
            <a:endParaRPr/>
          </a:p>
        </p:txBody>
      </p:sp>
      <p:sp>
        <p:nvSpPr>
          <p:cNvPr id="150" name="Google Shape;150;p21"/>
          <p:cNvSpPr txBox="1"/>
          <p:nvPr/>
        </p:nvSpPr>
        <p:spPr>
          <a:xfrm>
            <a:off x="460700" y="1131500"/>
            <a:ext cx="311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8825" y="1563050"/>
            <a:ext cx="3486350" cy="283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/>
          <p:nvPr/>
        </p:nvSpPr>
        <p:spPr>
          <a:xfrm>
            <a:off x="591400" y="1162850"/>
            <a:ext cx="344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6810600" y="101875"/>
            <a:ext cx="2333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32">
                <a:latin typeface="Roboto"/>
                <a:ea typeface="Roboto"/>
                <a:cs typeface="Roboto"/>
                <a:sym typeface="Roboto"/>
              </a:rPr>
              <a:t>Kaiden Duvall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