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Lst>
  <p:sldSz cy="5143500" cx="9144000"/>
  <p:notesSz cx="6858000" cy="9144000"/>
  <p:embeddedFontLst>
    <p:embeddedFont>
      <p:font typeface="Helvetica Neue"/>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Anna Wegener"/>
  <p:cmAuthor clrIdx="1" id="1" initials="" lastIdx="2" name="Sebastian Carrio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D7A094D-A213-4322-B406-10651F80A367}">
  <a:tblStyle styleId="{8D7A094D-A213-4322-B406-10651F80A36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font" Target="fonts/HelveticaNeue-regular.fntdata"/><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HelveticaNeue-italic.fntdata"/><Relationship Id="rId47" Type="http://schemas.openxmlformats.org/officeDocument/2006/relationships/font" Target="fonts/HelveticaNeue-bold.fntdata"/><Relationship Id="rId49" Type="http://schemas.openxmlformats.org/officeDocument/2006/relationships/font" Target="fonts/HelveticaNeue-boldItalic.fntdata"/><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2-15T04:44:07.428">
    <p:pos x="196" y="242"/>
    <p:text>Add VCF parts</p:text>
  </p:cm>
  <p:cm authorId="1" idx="1" dt="2023-02-15T04:44:07.428">
    <p:pos x="196" y="242"/>
    <p:text>Oki</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 dt="2023-02-17T18:16:21.471">
    <p:pos x="196" y="280"/>
    <p:text>Do a table comparison between linear and switch power supply</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SLIDE 1: </a:t>
            </a:r>
            <a:endParaRPr/>
          </a:p>
          <a:p>
            <a:pPr indent="0" lvl="0" marL="0" rtl="0" algn="l">
              <a:spcBef>
                <a:spcPts val="0"/>
              </a:spcBef>
              <a:spcAft>
                <a:spcPts val="0"/>
              </a:spcAft>
              <a:buClr>
                <a:schemeClr val="dk1"/>
              </a:buClr>
              <a:buSzPts val="1100"/>
              <a:buFont typeface="Arial"/>
              <a:buNone/>
            </a:pPr>
            <a:r>
              <a:rPr lang="en"/>
              <a:t>Hi, My name is Magdalena Dobinda and I am talking to you on behalf of Group 27. Our project is "NSynth" which is the hybrid analog/digital monophonic synthesizer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We are a four person group made up of two electrical engineers, seb and anna, and two computer engineers devan vanzant and myself Magdalena Dobinda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dcdf03a7ad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dcdf03a7a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080ea7b87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080ea7b87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designing our analog synthesizer </a:t>
            </a:r>
            <a:r>
              <a:rPr lang="en"/>
              <a:t>enclosure, we will have to keep several things in mind: the size of the PCB, clearances around I/O ports, and human interface devices. We had to consider several materials and their cost, longevity, and ease of implementation. We decided to go with an off the shelf metal enclosure like one from Hammond Manufacturing. These come with 3D models such that we can ensure the dimensions are sufficient for the size of our PCB, ports, and potentiometers. We will use either a dremel or drill to make the cutouts big enough for each component. The enclosure also needs to be able to be opened to tune the oscillator on occasion. We considered other materials like wood, but this might also absorb moisture in a humid environments and cause our sensitive analog components to drift - however, we may build a wooden prototype before moving onto metal. We also looked into 3d printing but decided against it due to the amount of design and alignment involved around so many potentiometers with a slow print time.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dc61e54af8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dc61e54af8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considering which IC to use for our VCO, we had to take several factors into account: the most important being price, packaging, waveform outputs, and tracking </a:t>
            </a:r>
            <a:r>
              <a:rPr lang="en"/>
              <a:t>abilities</a:t>
            </a:r>
            <a:r>
              <a:rPr lang="en"/>
              <a:t>. I decided to use the AS3340 due to its popularity in the synthesizer DIY community and its lower cost. I was even able to find </a:t>
            </a:r>
            <a:r>
              <a:rPr lang="en"/>
              <a:t>the</a:t>
            </a:r>
            <a:r>
              <a:rPr lang="en"/>
              <a:t> chip for a little under $5 and this made it easier to order spares for our prototyping stage so now we have extras for our PCB when that comes in. The AS3340 has been used in many popular historical synths over the years produced by Roland, Moog, and Sequential Circuits. It is </a:t>
            </a:r>
            <a:r>
              <a:rPr lang="en"/>
              <a:t>popular</a:t>
            </a:r>
            <a:r>
              <a:rPr lang="en"/>
              <a:t> amongst </a:t>
            </a:r>
            <a:r>
              <a:rPr lang="en"/>
              <a:t>hobbyist</a:t>
            </a:r>
            <a:r>
              <a:rPr lang="en"/>
              <a:t> and </a:t>
            </a:r>
            <a:r>
              <a:rPr lang="en"/>
              <a:t>known</a:t>
            </a:r>
            <a:r>
              <a:rPr lang="en"/>
              <a:t> as the go-to for the integrated circuit VCO route. It has full temperature compensation making it extremely stable and has an internal zener diode to allow it to operate with our dual +/-12V supply of our synth.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dc61e54af8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1dc61e54af8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VCO uses several unique components to the synth. Most importantly being the AS3340, linear potentiometers to control the pitch, and PWM, and switches to </a:t>
            </a:r>
            <a:r>
              <a:rPr lang="en"/>
              <a:t>switch</a:t>
            </a:r>
            <a:r>
              <a:rPr lang="en"/>
              <a:t> between different wavetypes. </a:t>
            </a:r>
            <a:r>
              <a:rPr lang="en"/>
              <a:t>Polystyrene</a:t>
            </a:r>
            <a:r>
              <a:rPr lang="en"/>
              <a:t> film capacitors were used on Pin 11 for its ideal temperature stability and longevity properties to ensure the VCO stays in-tune as long as possible. Other components involved include various ceramic capacitors, TL072s, and various resistors and capacitors.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dc61e54af8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dc61e54af8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en" sz="1200">
                <a:latin typeface="Helvetica Neue"/>
                <a:ea typeface="Helvetica Neue"/>
                <a:cs typeface="Helvetica Neue"/>
                <a:sym typeface="Helvetica Neue"/>
              </a:rPr>
              <a:t>The word oscillator itself means “something that goes back and forth.” The Voltage Controlled Oscillator is the heart of the synthesizer that uses incoming Control Voltage to control the pitch at which it </a:t>
            </a:r>
            <a:r>
              <a:rPr lang="en" sz="1200">
                <a:latin typeface="Helvetica Neue"/>
                <a:ea typeface="Helvetica Neue"/>
                <a:cs typeface="Helvetica Neue"/>
                <a:sym typeface="Helvetica Neue"/>
              </a:rPr>
              <a:t>oscillates</a:t>
            </a:r>
            <a:r>
              <a:rPr lang="en" sz="1200">
                <a:latin typeface="Helvetica Neue"/>
                <a:ea typeface="Helvetica Neue"/>
                <a:cs typeface="Helvetica Neue"/>
                <a:sym typeface="Helvetica Neue"/>
              </a:rPr>
              <a:t> and the user hears as a note. The oscillations speed correlate with a frequency that we as humans hear as an audible pitch and different notes on a piano. </a:t>
            </a:r>
            <a:r>
              <a:rPr lang="en" sz="1200">
                <a:latin typeface="Helvetica Neue"/>
                <a:ea typeface="Helvetica Neue"/>
                <a:cs typeface="Helvetica Neue"/>
                <a:sym typeface="Helvetica Neue"/>
              </a:rPr>
              <a:t>The design we have decided on for the VCO is based off of the reference design we mentioned earlier: the Sequential Circuits Prophet One along with studying the AS3340 datasheet connection diagram. Since this is a monophonic synthesizer, we only have one “voice” per IC. We hope to have two VCOs for richer fatter sounds. We have successfully scaled it to the popular 1v/oct standard by Moog such that doubling the frequency will take you up one octave on the scale. After a successful prototyping stage on breadboard, we will also be implementing pulse width modulation (PWM) on pin 5. So right now, this design will give us sawtooth, triangle waves, and square waves. We have switches to enable the user to switch between the three wavetypes and turn multiple on at once.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0814809152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0814809152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Above </a:t>
            </a:r>
            <a:r>
              <a:rPr lang="en"/>
              <a:t>you</a:t>
            </a:r>
            <a:r>
              <a:rPr lang="en"/>
              <a:t> can see our successful testing of the VCO. We were able to achieve triangle, square, and sawtooth waveforms and switch between the wavetypes.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dc61e54af8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dc61e54af8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doing research for the envelope generator, we continued comparing against the AS chip family. The SSI family did not offer an envelope generator so the only one we had as a contender for comparison was the ENVGEN8C from electricdruid.com. This is a website that sells electronic components for DIY synthesizers that decided to </a:t>
            </a:r>
            <a:r>
              <a:rPr lang="en"/>
              <a:t>manufactur their own env gen. After comparing the two, the AS3310 continued to win as we favored its exponential response. We wanted an exponential response for the envelope generator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06a14f4f76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06a14f4f76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t>
            </a:r>
            <a:r>
              <a:rPr lang="en"/>
              <a:t>envelope</a:t>
            </a:r>
            <a:r>
              <a:rPr lang="en"/>
              <a:t> generator uses less components than other modules. The most </a:t>
            </a:r>
            <a:r>
              <a:rPr lang="en"/>
              <a:t>prevalent</a:t>
            </a:r>
            <a:r>
              <a:rPr lang="en"/>
              <a:t> component was linear </a:t>
            </a:r>
            <a:r>
              <a:rPr lang="en"/>
              <a:t>potentiometers</a:t>
            </a:r>
            <a:r>
              <a:rPr lang="en"/>
              <a:t>. 8 were needed: 4 to control the VCF and 4 to control the VCA. </a:t>
            </a:r>
            <a:r>
              <a:rPr lang="en" sz="1200">
                <a:solidFill>
                  <a:schemeClr val="dk1"/>
                </a:solidFill>
                <a:latin typeface="Helvetica Neue"/>
                <a:ea typeface="Helvetica Neue"/>
                <a:cs typeface="Helvetica Neue"/>
                <a:sym typeface="Helvetica Neue"/>
              </a:rPr>
              <a:t>Applying ADSR to the filter would allow you to exercise control over the cutoff frequency over time – making the sound more or less bright. Applying ADSR to the amplifier allows you to control the volume output generated by the oscillators. This allows the synthesist to create slow/fast attacks and long/short sustains and releases.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dc61e54af8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dc61e54af8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envelope generator is used for controlling the ADSR (attack sustain decay release) of each note. This allows the user to play and hear the synthesizer as if it were a normal piano – giving the ability to control each note by the amount of force they use when pressing and holding down each note. </a:t>
            </a:r>
            <a:r>
              <a:rPr lang="en"/>
              <a:t>Attack</a:t>
            </a:r>
            <a:r>
              <a:rPr lang="en"/>
              <a:t> controls how long it takes for the sound to reach its </a:t>
            </a:r>
            <a:r>
              <a:rPr lang="en"/>
              <a:t>maximum or peak volume. Decay defines how quickly/slowly sound takes to decrease from its maximum volume to zero. Sustain sets a volume that the decay will drop to as long as the key is held down. Release takes action once the key is released and controls how long it takes the volume of the sound to drop from the sustain level to zero. </a:t>
            </a:r>
            <a:br>
              <a:rPr lang="en"/>
            </a:br>
            <a:br>
              <a:rPr lang="en"/>
            </a:br>
            <a:r>
              <a:rPr lang="en" sz="1200">
                <a:solidFill>
                  <a:schemeClr val="dk1"/>
                </a:solidFill>
                <a:latin typeface="Helvetica Neue"/>
                <a:ea typeface="Helvetica Neue"/>
                <a:cs typeface="Helvetica Neue"/>
                <a:sym typeface="Helvetica Neue"/>
              </a:rPr>
              <a:t>Applying ADSR to the filter would allow you to exercise control over the cutoff frequency over time – making the sound more or less bright. Applying ADSR to the amplifier allows you to control the volume output generated by the oscillators. This allows the synthesist to create slow/fast attacks and long/short sustains and releases.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dc61e54af8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1dc61e54af8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a:t>Considerations such as having the VCO to the right scale, for example 1 volt/octave, is important. Filters are used to alter the harmonic content of signals coming from the VCO. </a:t>
            </a:r>
            <a:endParaRPr/>
          </a:p>
          <a:p>
            <a:pPr indent="0" lvl="0" marL="0" rtl="0" algn="just">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-Resonance, also known as Q factor, can be controlled to amplify harmonics at cutoff point on the frequency scale to intensify certain timbres. </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
              <a:t>Number that describes how underdamped an oscillating circuit is. A higher Q value means that the circuit or system has low damping and will ring or resonate for longer</a:t>
            </a:r>
            <a:endParaRPr/>
          </a:p>
          <a:p>
            <a:pPr indent="0" lvl="0" marL="0" rtl="0" algn="l">
              <a:spcBef>
                <a:spcPts val="0"/>
              </a:spcBef>
              <a:spcAft>
                <a:spcPts val="0"/>
              </a:spcAft>
              <a:buClr>
                <a:schemeClr val="dk1"/>
              </a:buClr>
              <a:buSzPts val="1100"/>
              <a:buFont typeface="Arial"/>
              <a:buNone/>
            </a:pPr>
            <a:r>
              <a:rPr lang="en">
                <a:solidFill>
                  <a:schemeClr val="dk1"/>
                </a:solidFill>
              </a:rPr>
              <a:t>Timbre: the character or quality of a musical sound or voice as distinct from its pitch and intensity.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Tone ~ Frequency</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dc61e54af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dc61e54af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SLIDE 2: </a:t>
            </a:r>
            <a:endParaRPr/>
          </a:p>
          <a:p>
            <a:pPr indent="0" lvl="0" marL="0" rtl="0" algn="l">
              <a:spcBef>
                <a:spcPts val="0"/>
              </a:spcBef>
              <a:spcAft>
                <a:spcPts val="0"/>
              </a:spcAft>
              <a:buClr>
                <a:schemeClr val="dk1"/>
              </a:buClr>
              <a:buSzPts val="1100"/>
              <a:buFont typeface="Arial"/>
              <a:buNone/>
            </a:pPr>
            <a:r>
              <a:rPr lang="en"/>
              <a:t>To explain our motivation we want to reiterate very quick what a synthesizer is. </a:t>
            </a:r>
            <a:endParaRPr/>
          </a:p>
          <a:p>
            <a:pPr indent="0" lvl="0" marL="0" rtl="0" algn="l">
              <a:spcBef>
                <a:spcPts val="0"/>
              </a:spcBef>
              <a:spcAft>
                <a:spcPts val="0"/>
              </a:spcAft>
              <a:buClr>
                <a:schemeClr val="dk1"/>
              </a:buClr>
              <a:buSzPts val="1100"/>
              <a:buFont typeface="Arial"/>
              <a:buNone/>
            </a:pPr>
            <a:r>
              <a:rPr lang="en"/>
              <a:t>a synthesizer is a musical instrument that you can use to design your own sounds. Analog synthesizers utilize electrical current to generate sound while digital and software synthesizers use binary code, algorithms, and Digital Signal Processing.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Aside from the many knobs, ports, and cables, the majority of synthesizers utilize a keyboard that makes it much easier to play your sounds - and as a result, you can interact with your sounds across multiple octaves and see where it sounds best.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Synthesizers differ in many ways but all utilize oscillators, ADSR envelopes, LFOs and filters. A signal oscillator generates a signal with a consistent tone, and many synths have multiple oscillators that you can stack on top of one another for a bigger sound.</a:t>
            </a:r>
            <a:endParaRPr/>
          </a:p>
          <a:p>
            <a:pPr indent="0" lvl="0" marL="0" rtl="0" algn="l">
              <a:spcBef>
                <a:spcPts val="0"/>
              </a:spcBef>
              <a:spcAft>
                <a:spcPts val="0"/>
              </a:spcAft>
              <a:buNone/>
            </a:pPr>
            <a:r>
              <a:rPr lang="en"/>
              <a:t>You can use then use LFOs and envelopes to modulate a plethora of parameters.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dc61e54af8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1dc61e54af8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Since the AS3320 presented more straightforward examples it was obvious to pick this since both IC’s share very similar specifications. It also made more sense to pick AS3320 since it comes in through hole IC package unlike the SSI2140 which comes as a surface mount package which needs to be soldered. Since prototyping was done using breadboarding a PDIP package was preferred.</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dc61e54af8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1dc61e54af8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configuration assembled here is a lowpass filter configuration of the AS3320. </a:t>
            </a:r>
            <a:r>
              <a:rPr lang="en">
                <a:solidFill>
                  <a:schemeClr val="dk1"/>
                </a:solidFill>
              </a:rPr>
              <a:t>Active Low Pass Filters are in audio amplifiers, equalizers or speaker systems to direct the lower frequency bass signals to the larger bass speakers or to reduce any high frequency noise or “hiss” type distortion.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dc61e54af8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dc61e54af8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just">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The upper side is the CV circuit and the lower side is for signal that the VCF outputs. These signals get combined in the LM13700 </a:t>
            </a:r>
            <a:endParaRPr sz="1200">
              <a:solidFill>
                <a:schemeClr val="dk1"/>
              </a:solidFill>
              <a:latin typeface="Helvetica Neue"/>
              <a:ea typeface="Helvetica Neue"/>
              <a:cs typeface="Helvetica Neue"/>
              <a:sym typeface="Helvetica Neue"/>
            </a:endParaRPr>
          </a:p>
          <a:p>
            <a:pPr indent="-304800" lvl="0" marL="457200" rtl="0" algn="just">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Pin1 of the LM13700 sets the maximum output current of the LM13700 and is used to limit the amplitude of the signal amplified by the LM13700.</a:t>
            </a:r>
            <a:endParaRPr sz="1200">
              <a:solidFill>
                <a:schemeClr val="dk1"/>
              </a:solidFill>
              <a:latin typeface="Helvetica Neue"/>
              <a:ea typeface="Helvetica Neue"/>
              <a:cs typeface="Helvetica Neue"/>
              <a:sym typeface="Helvetica Neue"/>
            </a:endParaRPr>
          </a:p>
          <a:p>
            <a:pPr indent="-304800" lvl="0" marL="457200" rtl="0" algn="just">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Signal amplified by the LM13700 is in pin 3 p</a:t>
            </a:r>
            <a:endParaRPr sz="1200">
              <a:solidFill>
                <a:schemeClr val="dk1"/>
              </a:solidFill>
              <a:latin typeface="Helvetica Neue"/>
              <a:ea typeface="Helvetica Neue"/>
              <a:cs typeface="Helvetica Neue"/>
              <a:sym typeface="Helvetica Neue"/>
            </a:endParaRPr>
          </a:p>
          <a:p>
            <a:pPr indent="0" lvl="0" marL="0" rtl="0" algn="just">
              <a:spcBef>
                <a:spcPts val="0"/>
              </a:spcBef>
              <a:spcAft>
                <a:spcPts val="0"/>
              </a:spcAft>
              <a:buNone/>
            </a:pPr>
            <a:r>
              <a:rPr lang="en" sz="1200">
                <a:solidFill>
                  <a:schemeClr val="dk1"/>
                </a:solidFill>
                <a:latin typeface="Helvetica Neue"/>
                <a:ea typeface="Helvetica Neue"/>
                <a:cs typeface="Helvetica Neue"/>
                <a:sym typeface="Helvetica Neue"/>
              </a:rPr>
              <a:t>-Amplifiers are what the user controls the loudness of the sound through a volume knob but in this case we decide to use preset potentiometers. </a:t>
            </a:r>
            <a:endParaRPr sz="1200">
              <a:solidFill>
                <a:schemeClr val="dk1"/>
              </a:solidFill>
              <a:latin typeface="Helvetica Neue"/>
              <a:ea typeface="Helvetica Neue"/>
              <a:cs typeface="Helvetica Neue"/>
              <a:sym typeface="Helvetica Neue"/>
            </a:endParaRPr>
          </a:p>
          <a:p>
            <a:pPr indent="0" lvl="0" marL="0" rtl="0" algn="just">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-The higher the input voltage fed through to the amplifier, the more signal can pass through, resulting in a higher volume heard by the listener</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dc61e54af8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1dc61e54af8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Using the LM13700 OTA as a would be consider it as a class AB Amplifier </a:t>
            </a:r>
            <a:endParaRPr/>
          </a:p>
          <a:p>
            <a:pPr indent="0" lvl="0" marL="0" rtl="0" algn="l">
              <a:spcBef>
                <a:spcPts val="0"/>
              </a:spcBef>
              <a:spcAft>
                <a:spcPts val="0"/>
              </a:spcAft>
              <a:buNone/>
            </a:pPr>
            <a:r>
              <a:rPr lang="en"/>
              <a:t>LM13700 were readily available and even though the AS3330 is better spec wise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06a14f4f76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06a14f4f76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the VCA we decided to go with a vintage VCA with the LM13700</a:t>
            </a:r>
            <a:endParaRPr/>
          </a:p>
          <a:p>
            <a:pPr indent="0" lvl="0" marL="0" rtl="0" algn="l">
              <a:spcBef>
                <a:spcPts val="0"/>
              </a:spcBef>
              <a:spcAft>
                <a:spcPts val="0"/>
              </a:spcAft>
              <a:buNone/>
            </a:pPr>
            <a:r>
              <a:rPr lang="en"/>
              <a:t>Both the envelope generator stage and Singal Input stage are combined at the Lm13700 (OTA)(Operational Transconductance Amplifier) which then is feed to the current to voltage stage which in other words gives an output voltage which depends on the input current and the feedback resistor. This feedback resistor stays the same but say if we were to increase the feedback resistor then we would notice our output voltage go up. It’s similar to the inverting op amp where increase the feedback resistor would increase the gain.</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06a14f4f76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06a14f4f76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t>
            </a:r>
            <a:r>
              <a:rPr lang="en"/>
              <a:t>used</a:t>
            </a:r>
            <a:r>
              <a:rPr lang="en"/>
              <a:t> an AC to AC output to avoid wiring to the mains on a central tap transformer. The one we chose is an AC to AC wall wart designed to take in 120VAC from the wall and step down to 15VAC. The choice for the voltage regulators are the LM317 since it is positively polarized to regulate the positive voltage and LM337 is negatively polarized to </a:t>
            </a:r>
            <a:r>
              <a:rPr lang="en"/>
              <a:t>regulate</a:t>
            </a:r>
            <a:r>
              <a:rPr lang="en"/>
              <a:t> the negative voltage. They have the same specifications: voltage ranging from 1.2-37V and 1.5A but just opposite polarities for a dual +/-12V output.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dc61e54af8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1dc61e54af8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our power supply design that takes 120VAC in and steps it down to 15V where it feeds to the rectification diodes help us convert to DC and the ripple is filtered out with the 2200uF electrolytic capacitors and and oppositely polarized linear voltage regulators to regulate our outputs at +/-12V despite our input voltage and this is further adjusted with 2 trimmer resistors to deliver both outputs. A dual linear output power supply is typically used for audio applications since linear regulators have great rejection of AC line ripple and tend to be less noisy than a Switched Mode Power Supply.</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dc61e54af8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1dc61e54af8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MENTION why a converter is needed, how it works. Being able to convert from a MIDI to analog signal is crucial to being able to use this synthesizer with modern technology. </a:t>
            </a:r>
            <a:endParaRPr/>
          </a:p>
          <a:p>
            <a:pPr indent="0" lvl="0" marL="0" rtl="0" algn="l">
              <a:spcBef>
                <a:spcPts val="0"/>
              </a:spcBef>
              <a:spcAft>
                <a:spcPts val="0"/>
              </a:spcAft>
              <a:buNone/>
            </a:pPr>
            <a:r>
              <a:rPr lang="en"/>
              <a:t>MIDI - </a:t>
            </a:r>
            <a:r>
              <a:rPr lang="en"/>
              <a:t>musician</a:t>
            </a:r>
            <a:r>
              <a:rPr lang="en"/>
              <a:t> instrument digital interface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dc61e54af8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dc61e54af8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MENTION: Why did we choose to use an ATTINY85 over arduino? Cheapest option and very simple to code and use. Reliable and replicability. </a:t>
            </a:r>
            <a:endParaRPr/>
          </a:p>
          <a:p>
            <a:pPr indent="0" lvl="0" marL="0" rtl="0" algn="l">
              <a:spcBef>
                <a:spcPts val="0"/>
              </a:spcBef>
              <a:spcAft>
                <a:spcPts val="0"/>
              </a:spcAft>
              <a:buNone/>
            </a:pPr>
            <a:r>
              <a:rPr lang="en"/>
              <a:t>Could have purchased pre-fabricated MIDI-to-CV converter, preferred this due to cost</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dc61e54af8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1dc61e54af8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1dc61e54af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1dc61e54af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SLIDE 3: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for our motivation for this project, it firstly implements a lot of challenging core concepts we have learned throughout our degree as electrical and computer engineers. It also bridges these concepts with music theory, computer science, and music production. </a:t>
            </a:r>
            <a:endParaRPr/>
          </a:p>
          <a:p>
            <a:pPr indent="0" lvl="0" marL="0" rtl="0" algn="l">
              <a:spcBef>
                <a:spcPts val="0"/>
              </a:spcBef>
              <a:spcAft>
                <a:spcPts val="0"/>
              </a:spcAft>
              <a:buNone/>
            </a:pPr>
            <a:r>
              <a:rPr lang="en"/>
              <a:t>While this product does exist, it's very challenging to implement this product in a hybrid form and was our main motivation to picking it as our senior design project. We want to bring back the vintage-style analog synthesizer and allow people to use it with modern technology. This can be done by creating a MIDI-to-CV converter as most modern digital synthesizers utilize MIDI signals. Once we have create the hybrid product, we wanted to utilize a GUI visualizer to also allow the user to understand in real time how they are manipulating the sounds and interact with it.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dccf17548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1dccf17548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1dc61e54af8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1dc61e54af8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07f044b94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07f044b94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dc61e54af8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1dc61e54af8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dc61e54af8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1dc61e54af8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 we finish integrating our project into its hybrid form and can take in digital data, we wanted to take it a step further and intergrate a visual GUI to better immerse  the experience for the user. Throughout our research phase we found that Java documentation made room for grabbing MIDI data directly through it’s APIs </a:t>
            </a:r>
            <a:r>
              <a:rPr lang="en"/>
              <a:t>with</a:t>
            </a:r>
            <a:r>
              <a:rPr lang="en"/>
              <a:t> a simple USB connection. The entire music library they have integrated will make it much easier for us to grab the specific data we need from our design.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dc61e54af8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1dc61e54af8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dc61e54af8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1dc61e54af8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initial budget </a:t>
            </a:r>
            <a:r>
              <a:rPr lang="en"/>
              <a:t>predictions</a:t>
            </a:r>
            <a:r>
              <a:rPr lang="en"/>
              <a:t> were far higher than what our team ended up spending so far as we decided to build our own MIDI to CV converter from scratch rather than buying one which saved a lot of money. Most of our hardware remained within budget and the main issue we had was reordering parts that blew up, weren’t breadboard mountable, or did not work at predicted. The keyboard was our highest purchase so far and it was </a:t>
            </a:r>
            <a:r>
              <a:rPr lang="en"/>
              <a:t>necessary</a:t>
            </a:r>
            <a:r>
              <a:rPr lang="en"/>
              <a:t> to purchase as we couldn’t find any to borrow that still had 5PIN midi out and in ports - they’re made for USB ports only now. We will try to stay within UCF services offered to save on enclosure costs and unexpected fees.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dc61e54af8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1dc61e54af8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chart you will see our progress so far from the </a:t>
            </a:r>
            <a:r>
              <a:rPr lang="en"/>
              <a:t>beginning</a:t>
            </a:r>
            <a:r>
              <a:rPr lang="en"/>
              <a:t> of senior design. Throughout the project we have done a significant amount of research on the best practices and parts to use for a successful project. Our first </a:t>
            </a:r>
            <a:r>
              <a:rPr lang="en"/>
              <a:t>initiative</a:t>
            </a:r>
            <a:r>
              <a:rPr lang="en"/>
              <a:t> is nearing an end as almost all prototyping and parts are ordered and tested. Regarding testing and breadboarding most of the subsystems of our </a:t>
            </a:r>
            <a:r>
              <a:rPr lang="en"/>
              <a:t>synthesizer</a:t>
            </a:r>
            <a:r>
              <a:rPr lang="en"/>
              <a:t> are coming together and working appropriately, with a lot of trial and error. We are nearing the end of the breadboarding phase and beginning to see the PCB creation come to life. We need to order the PCBs as soon as we can so we can also focus on our enclosure process, demoing and hopefully a few stretch goals. Overall our progress timeline is on track to complete by our deadlines.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dc61e54af8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1dc61e54af8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dc61e54af8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dc61e54af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Slide 4: Our base goals for this project is divided into hardware and software goals, for the hardware we want to at minimum have the syntehsizer generate anlog wafeforms that can be modulated and modified by the other main elements of the system. The audio signal must be audible by the end as well. for the software components it is essential that we have a working MIDI to CV converter making the synthesizer MIDI and USB compatible. This can be tested by playing MIDI notes on the keyboard and measuring the voltage output at the CV gate. for our advanced goals we wanted to have a build in GUI and app interface that can read the MIDI data that is being manipulated in real time and shown in a way that the user can understand how the different parameters change the sound.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dc61e54af8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dc61e54af8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of our stretch goals include including a module in the synthesizer that would allow the user to connect via Bluetooth, as </a:t>
            </a:r>
            <a:r>
              <a:rPr lang="en"/>
              <a:t>well as advanced features to the GUI previously mentioned.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dc61e54af8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1dc61e54af8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our requirement specifications we wanted to make sure all of our </a:t>
            </a:r>
            <a:r>
              <a:rPr lang="en"/>
              <a:t>objectives were quantifiable in our research phase to allow clear milestones for this project. The lines highlighted in yellow are the main features we are focusing on for our demonstration at the end of the semester.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VCO</a:t>
            </a:r>
            <a:r>
              <a:rPr lang="en">
                <a:solidFill>
                  <a:schemeClr val="dk1"/>
                </a:solidFill>
              </a:rPr>
              <a:t>: </a:t>
            </a:r>
            <a:r>
              <a:rPr lang="en" sz="1200">
                <a:solidFill>
                  <a:schemeClr val="dk1"/>
                </a:solidFill>
                <a:latin typeface="Helvetica Neue"/>
                <a:ea typeface="Helvetica Neue"/>
                <a:cs typeface="Helvetica Neue"/>
                <a:sym typeface="Helvetica Neue"/>
              </a:rPr>
              <a:t>By using two, the versatility of our product doubles and one can get richer and thicker synthesizer tones by slightly detuning the 2nd oscillator—formally the sub-oscillator. It can also be detuned an octave or two lower for sub-bass. </a:t>
            </a:r>
            <a:br>
              <a:rPr lang="en" sz="1200">
                <a:solidFill>
                  <a:schemeClr val="dk1"/>
                </a:solidFill>
                <a:latin typeface="Helvetica Neue"/>
                <a:ea typeface="Helvetica Neue"/>
                <a:cs typeface="Helvetica Neue"/>
                <a:sym typeface="Helvetica Neue"/>
              </a:rPr>
            </a:br>
            <a:br>
              <a:rPr lang="en" sz="1200">
                <a:solidFill>
                  <a:schemeClr val="dk1"/>
                </a:solidFill>
                <a:latin typeface="Helvetica Neue"/>
                <a:ea typeface="Helvetica Neue"/>
                <a:cs typeface="Helvetica Neue"/>
                <a:sym typeface="Helvetica Neue"/>
              </a:rPr>
            </a:br>
            <a:r>
              <a:rPr lang="en" sz="1200">
                <a:solidFill>
                  <a:schemeClr val="dk1"/>
                </a:solidFill>
                <a:latin typeface="Helvetica Neue"/>
                <a:ea typeface="Helvetica Neue"/>
                <a:cs typeface="Helvetica Neue"/>
                <a:sym typeface="Helvetica Neue"/>
              </a:rPr>
              <a:t>**** make sure to mention those highlighted in YELLOW are our demo features ****</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dccf17548c_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dccf17548c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MIDI compliant - through a midi to cv converter our voltage </a:t>
            </a:r>
            <a:r>
              <a:rPr lang="en"/>
              <a:t>controlled analog synthesizer will be able to utilize and manipulate MIDI out signals </a:t>
            </a:r>
            <a:endParaRPr sz="1200">
              <a:solidFill>
                <a:schemeClr val="lt1"/>
              </a:solidFill>
              <a:latin typeface="Helvetica Neue"/>
              <a:ea typeface="Helvetica Neue"/>
              <a:cs typeface="Helvetica Neue"/>
              <a:sym typeface="Helvetica Neue"/>
            </a:endParaRPr>
          </a:p>
          <a:p>
            <a:pPr indent="0" lvl="0" marL="0" rtl="0" algn="just">
              <a:spcBef>
                <a:spcPts val="0"/>
              </a:spcBef>
              <a:spcAft>
                <a:spcPts val="0"/>
              </a:spcAft>
              <a:buClr>
                <a:schemeClr val="dk1"/>
              </a:buClr>
              <a:buSzPts val="1100"/>
              <a:buFont typeface="Arial"/>
              <a:buNone/>
            </a:pPr>
            <a:r>
              <a:rPr lang="en" sz="1200">
                <a:solidFill>
                  <a:schemeClr val="lt1"/>
                </a:solidFill>
                <a:latin typeface="Helvetica Neue"/>
                <a:ea typeface="Helvetica Neue"/>
                <a:cs typeface="Helvetica Neue"/>
                <a:sym typeface="Helvetica Neue"/>
              </a:rPr>
              <a:t>Through a MIDI to CV Through a MIDI to CV converter, our voltage-controlled analog synthesizer will be able to utilize digital MIDI out signals.converter, our voltage-controlled analog synthesizer will be able to utilize digital MIDI out signals. </a:t>
            </a:r>
            <a:endParaRPr/>
          </a:p>
          <a:p>
            <a:pPr indent="0" lvl="0" marL="0" rtl="0" algn="just">
              <a:spcBef>
                <a:spcPts val="0"/>
              </a:spcBef>
              <a:spcAft>
                <a:spcPts val="0"/>
              </a:spcAft>
              <a:buClr>
                <a:schemeClr val="dk1"/>
              </a:buClr>
              <a:buSzPts val="1100"/>
              <a:buFont typeface="Arial"/>
              <a:buNone/>
            </a:pPr>
            <a:r>
              <a:rPr lang="en" sz="1200">
                <a:solidFill>
                  <a:schemeClr val="lt1"/>
                </a:solidFill>
                <a:latin typeface="Helvetica Neue"/>
                <a:ea typeface="Helvetica Neue"/>
                <a:cs typeface="Helvetica Neue"/>
                <a:sym typeface="Helvetica Neue"/>
              </a:rPr>
              <a:t>Through a MIDI to CV converter, our voltage-controlled analog synthesizer will be able to utilize digital MIDI out signals.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dc61e54af8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dc61e54af8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synth will take input through a MIDI cable that can either be connected to a MIDI keyboard or PC w/ a USB-MIDI interface. For our project, we decided to use a MIDI keyboard as the main input source.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MIDI data will be sent over a 5-pin DIN cable to the MCU (ATTiny85) which we have programmed to convert MIDI data into the respective voltages that correspond to the correct notes. The MIDI-to-CV controller outputs this voltage (known as a “control voltage”) to the VCO which controls the pitch of the oscillator. When a key is pressed, the MIDI-to-CV controller also outputs a gate signal of 5V to enable the 2 Envelope Generators– when a key is not pressed, the MIDI-to-CV controller outputs 0V. These Envelope Generators also send a separate “control voltage” to both the VCF and VCA to control the frequency cutoff of the filter and </a:t>
            </a:r>
            <a:r>
              <a:rPr lang="en"/>
              <a:t>amplitude</a:t>
            </a:r>
            <a:r>
              <a:rPr lang="en"/>
              <a:t> of the amplifier.</a:t>
            </a:r>
            <a:br>
              <a:rPr lang="en"/>
            </a:br>
            <a:br>
              <a:rPr lang="en"/>
            </a:br>
            <a:r>
              <a:rPr lang="en"/>
              <a:t>The audio output of the VCOs feeds into the VCF to allow the user to control both filter cutoff and resonance. The VCF then sends this audio signal into the VCA where it is then amplified to an </a:t>
            </a:r>
            <a:r>
              <a:rPr lang="en"/>
              <a:t>audible</a:t>
            </a:r>
            <a:r>
              <a:rPr lang="en"/>
              <a:t> level.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also have a goal for a MIDI visualizer built in Java. We chose Java as it is cross-platform and provides all the built-in libraries that our project requires.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dcdf03a7a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dcdf03a7a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jpg"/><Relationship Id="rId6" Type="http://schemas.openxmlformats.org/officeDocument/2006/relationships/image" Target="../media/image6.png"/><Relationship Id="rId7"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18.png"/><Relationship Id="rId5" Type="http://schemas.openxmlformats.org/officeDocument/2006/relationships/image" Target="../media/image14.png"/><Relationship Id="rId6" Type="http://schemas.openxmlformats.org/officeDocument/2006/relationships/image" Target="../media/image12.png"/><Relationship Id="rId7" Type="http://schemas.openxmlformats.org/officeDocument/2006/relationships/image" Target="../media/image15.png"/><Relationship Id="rId8"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37.png"/><Relationship Id="rId5" Type="http://schemas.openxmlformats.org/officeDocument/2006/relationships/image" Target="../media/image25.png"/><Relationship Id="rId6"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4.png"/><Relationship Id="rId5"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3.png"/><Relationship Id="rId4" Type="http://schemas.openxmlformats.org/officeDocument/2006/relationships/image" Target="../media/image31.png"/><Relationship Id="rId5" Type="http://schemas.openxmlformats.org/officeDocument/2006/relationships/image" Target="../media/image5.png"/><Relationship Id="rId6"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5.png"/><Relationship Id="rId5" Type="http://schemas.openxmlformats.org/officeDocument/2006/relationships/image" Target="../media/image36.png"/><Relationship Id="rId6"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comments" Target="../comments/comment1.xml"/><Relationship Id="rId4" Type="http://schemas.openxmlformats.org/officeDocument/2006/relationships/image" Target="../media/image5.png"/><Relationship Id="rId5"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50.png"/><Relationship Id="rId5" Type="http://schemas.openxmlformats.org/officeDocument/2006/relationships/image" Target="../media/image40.png"/><Relationship Id="rId6" Type="http://schemas.openxmlformats.org/officeDocument/2006/relationships/image" Target="../media/image35.png"/><Relationship Id="rId7"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9.png"/><Relationship Id="rId4" Type="http://schemas.openxmlformats.org/officeDocument/2006/relationships/image" Target="../media/image34.png"/><Relationship Id="rId5" Type="http://schemas.openxmlformats.org/officeDocument/2006/relationships/image" Target="../media/image48.png"/><Relationship Id="rId6" Type="http://schemas.openxmlformats.org/officeDocument/2006/relationships/image" Target="../media/image46.png"/><Relationship Id="rId7" Type="http://schemas.openxmlformats.org/officeDocument/2006/relationships/image" Target="../media/image12.png"/><Relationship Id="rId8"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comments" Target="../comments/comment2.xml"/><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1.png"/><Relationship Id="rId4" Type="http://schemas.openxmlformats.org/officeDocument/2006/relationships/image" Target="../media/image38.png"/><Relationship Id="rId5"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6.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4.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2.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45.png"/><Relationship Id="rId4" Type="http://schemas.openxmlformats.org/officeDocument/2006/relationships/image" Target="../media/image55.png"/><Relationship Id="rId5"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3.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2.png"/><Relationship Id="rId4" Type="http://schemas.openxmlformats.org/officeDocument/2006/relationships/image" Target="../media/image1.jpg"/><Relationship Id="rId5" Type="http://schemas.openxmlformats.org/officeDocument/2006/relationships/image" Target="../media/image5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6.png"/><Relationship Id="rId4" Type="http://schemas.openxmlformats.org/officeDocument/2006/relationships/image" Target="../media/image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800550" y="325725"/>
            <a:ext cx="7104300" cy="1596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i="1" lang="en">
                <a:solidFill>
                  <a:srgbClr val="F1C232"/>
                </a:solidFill>
                <a:latin typeface="Helvetica Neue"/>
                <a:ea typeface="Helvetica Neue"/>
                <a:cs typeface="Helvetica Neue"/>
                <a:sym typeface="Helvetica Neue"/>
              </a:rPr>
              <a:t>NSynth</a:t>
            </a:r>
            <a:r>
              <a:rPr lang="en">
                <a:solidFill>
                  <a:srgbClr val="F1C232"/>
                </a:solidFill>
                <a:latin typeface="Helvetica Neue"/>
                <a:ea typeface="Helvetica Neue"/>
                <a:cs typeface="Helvetica Neue"/>
                <a:sym typeface="Helvetica Neue"/>
              </a:rPr>
              <a:t> </a:t>
            </a:r>
            <a:endParaRPr>
              <a:solidFill>
                <a:srgbClr val="F1C232"/>
              </a:solidFill>
              <a:latin typeface="Helvetica Neue"/>
              <a:ea typeface="Helvetica Neue"/>
              <a:cs typeface="Helvetica Neue"/>
              <a:sym typeface="Helvetica Neue"/>
            </a:endParaRPr>
          </a:p>
        </p:txBody>
      </p:sp>
      <p:sp>
        <p:nvSpPr>
          <p:cNvPr id="55" name="Google Shape;55;p13"/>
          <p:cNvSpPr txBox="1"/>
          <p:nvPr>
            <p:ph idx="1" type="subTitle"/>
          </p:nvPr>
        </p:nvSpPr>
        <p:spPr>
          <a:xfrm>
            <a:off x="859050" y="1852788"/>
            <a:ext cx="7425900" cy="14379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0"/>
              </a:spcAft>
              <a:buNone/>
            </a:pPr>
            <a:r>
              <a:rPr lang="en" sz="5200">
                <a:solidFill>
                  <a:schemeClr val="dk1"/>
                </a:solidFill>
                <a:latin typeface="Helvetica Neue"/>
                <a:ea typeface="Helvetica Neue"/>
                <a:cs typeface="Helvetica Neue"/>
                <a:sym typeface="Helvetica Neue"/>
              </a:rPr>
              <a:t>Monophonic Hybrid Analog/Digital Synthesizer</a:t>
            </a:r>
            <a:endParaRPr>
              <a:latin typeface="Helvetica Neue"/>
              <a:ea typeface="Helvetica Neue"/>
              <a:cs typeface="Helvetica Neue"/>
              <a:sym typeface="Helvetica Neue"/>
            </a:endParaRPr>
          </a:p>
        </p:txBody>
      </p:sp>
      <p:pic>
        <p:nvPicPr>
          <p:cNvPr id="56" name="Google Shape;56;p13"/>
          <p:cNvPicPr preferRelativeResize="0"/>
          <p:nvPr/>
        </p:nvPicPr>
        <p:blipFill rotWithShape="1">
          <a:blip r:embed="rId3">
            <a:alphaModFix/>
          </a:blip>
          <a:srcRect b="3764" l="5594" r="7130" t="7864"/>
          <a:stretch/>
        </p:blipFill>
        <p:spPr>
          <a:xfrm>
            <a:off x="232700" y="209000"/>
            <a:ext cx="987875" cy="1211650"/>
          </a:xfrm>
          <a:prstGeom prst="rect">
            <a:avLst/>
          </a:prstGeom>
          <a:noFill/>
          <a:ln>
            <a:noFill/>
          </a:ln>
        </p:spPr>
      </p:pic>
      <p:sp>
        <p:nvSpPr>
          <p:cNvPr id="57" name="Google Shape;57;p13"/>
          <p:cNvSpPr txBox="1"/>
          <p:nvPr/>
        </p:nvSpPr>
        <p:spPr>
          <a:xfrm>
            <a:off x="-1506700" y="3573275"/>
            <a:ext cx="6853200" cy="118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Helvetica Neue"/>
                <a:ea typeface="Helvetica Neue"/>
                <a:cs typeface="Helvetica Neue"/>
                <a:sym typeface="Helvetica Neue"/>
              </a:rPr>
              <a:t>Anna Wegener (EE)</a:t>
            </a:r>
            <a:endParaRPr sz="1300">
              <a:solidFill>
                <a:schemeClr val="dk1"/>
              </a:solidFill>
              <a:latin typeface="Helvetica Neue"/>
              <a:ea typeface="Helvetica Neue"/>
              <a:cs typeface="Helvetica Neue"/>
              <a:sym typeface="Helvetica Neue"/>
            </a:endParaRPr>
          </a:p>
          <a:p>
            <a:pPr indent="0" lvl="0" marL="0" rtl="0" algn="ctr">
              <a:spcBef>
                <a:spcPts val="0"/>
              </a:spcBef>
              <a:spcAft>
                <a:spcPts val="0"/>
              </a:spcAft>
              <a:buNone/>
            </a:pPr>
            <a:r>
              <a:t/>
            </a:r>
            <a:endParaRPr sz="1300">
              <a:solidFill>
                <a:schemeClr val="dk1"/>
              </a:solidFill>
              <a:latin typeface="Helvetica Neue"/>
              <a:ea typeface="Helvetica Neue"/>
              <a:cs typeface="Helvetica Neue"/>
              <a:sym typeface="Helvetica Neue"/>
            </a:endParaRPr>
          </a:p>
          <a:p>
            <a:pPr indent="0" lvl="0" marL="0" rtl="0" algn="ctr">
              <a:spcBef>
                <a:spcPts val="0"/>
              </a:spcBef>
              <a:spcAft>
                <a:spcPts val="0"/>
              </a:spcAft>
              <a:buNone/>
            </a:pPr>
            <a:r>
              <a:t/>
            </a:r>
            <a:endParaRPr sz="1300">
              <a:solidFill>
                <a:schemeClr val="dk1"/>
              </a:solidFill>
              <a:latin typeface="Helvetica Neue"/>
              <a:ea typeface="Helvetica Neue"/>
              <a:cs typeface="Helvetica Neue"/>
              <a:sym typeface="Helvetica Neue"/>
            </a:endParaRPr>
          </a:p>
          <a:p>
            <a:pPr indent="0" lvl="0" marL="0" rtl="0" algn="ctr">
              <a:spcBef>
                <a:spcPts val="0"/>
              </a:spcBef>
              <a:spcAft>
                <a:spcPts val="0"/>
              </a:spcAft>
              <a:buNone/>
            </a:pPr>
            <a:r>
              <a:t/>
            </a:r>
            <a:endParaRPr sz="1300">
              <a:solidFill>
                <a:schemeClr val="dk1"/>
              </a:solidFill>
              <a:latin typeface="Helvetica Neue"/>
              <a:ea typeface="Helvetica Neue"/>
              <a:cs typeface="Helvetica Neue"/>
              <a:sym typeface="Helvetica Neue"/>
            </a:endParaRPr>
          </a:p>
          <a:p>
            <a:pPr indent="0" lvl="0" marL="0" rtl="0" algn="ctr">
              <a:spcBef>
                <a:spcPts val="0"/>
              </a:spcBef>
              <a:spcAft>
                <a:spcPts val="0"/>
              </a:spcAft>
              <a:buNone/>
            </a:pPr>
            <a:r>
              <a:rPr lang="en" sz="1300">
                <a:solidFill>
                  <a:schemeClr val="dk1"/>
                </a:solidFill>
                <a:latin typeface="Helvetica Neue"/>
                <a:ea typeface="Helvetica Neue"/>
                <a:cs typeface="Helvetica Neue"/>
                <a:sym typeface="Helvetica Neue"/>
              </a:rPr>
              <a:t>           Magdalena Dobinda (CpE)</a:t>
            </a:r>
            <a:endParaRPr sz="1300">
              <a:solidFill>
                <a:schemeClr val="dk1"/>
              </a:solidFill>
              <a:latin typeface="Helvetica Neue"/>
              <a:ea typeface="Helvetica Neue"/>
              <a:cs typeface="Helvetica Neue"/>
              <a:sym typeface="Helvetica Neue"/>
            </a:endParaRPr>
          </a:p>
        </p:txBody>
      </p:sp>
      <p:sp>
        <p:nvSpPr>
          <p:cNvPr id="58" name="Google Shape;58;p13"/>
          <p:cNvSpPr txBox="1"/>
          <p:nvPr/>
        </p:nvSpPr>
        <p:spPr>
          <a:xfrm>
            <a:off x="3217700" y="3573275"/>
            <a:ext cx="6853200" cy="118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Helvetica Neue"/>
                <a:ea typeface="Helvetica Neue"/>
                <a:cs typeface="Helvetica Neue"/>
                <a:sym typeface="Helvetica Neue"/>
              </a:rPr>
              <a:t>Sebastian Carrion (EE)</a:t>
            </a:r>
            <a:endParaRPr sz="1300">
              <a:solidFill>
                <a:schemeClr val="dk1"/>
              </a:solidFill>
              <a:latin typeface="Helvetica Neue"/>
              <a:ea typeface="Helvetica Neue"/>
              <a:cs typeface="Helvetica Neue"/>
              <a:sym typeface="Helvetica Neue"/>
            </a:endParaRPr>
          </a:p>
          <a:p>
            <a:pPr indent="0" lvl="0" marL="0" rtl="0" algn="ctr">
              <a:spcBef>
                <a:spcPts val="0"/>
              </a:spcBef>
              <a:spcAft>
                <a:spcPts val="0"/>
              </a:spcAft>
              <a:buNone/>
            </a:pPr>
            <a:r>
              <a:t/>
            </a:r>
            <a:endParaRPr sz="1300">
              <a:solidFill>
                <a:schemeClr val="dk1"/>
              </a:solidFill>
              <a:latin typeface="Helvetica Neue"/>
              <a:ea typeface="Helvetica Neue"/>
              <a:cs typeface="Helvetica Neue"/>
              <a:sym typeface="Helvetica Neue"/>
            </a:endParaRPr>
          </a:p>
          <a:p>
            <a:pPr indent="0" lvl="0" marL="0" rtl="0" algn="ctr">
              <a:spcBef>
                <a:spcPts val="0"/>
              </a:spcBef>
              <a:spcAft>
                <a:spcPts val="0"/>
              </a:spcAft>
              <a:buNone/>
            </a:pPr>
            <a:r>
              <a:t/>
            </a:r>
            <a:endParaRPr sz="1300">
              <a:solidFill>
                <a:schemeClr val="dk1"/>
              </a:solidFill>
              <a:latin typeface="Helvetica Neue"/>
              <a:ea typeface="Helvetica Neue"/>
              <a:cs typeface="Helvetica Neue"/>
              <a:sym typeface="Helvetica Neue"/>
            </a:endParaRPr>
          </a:p>
          <a:p>
            <a:pPr indent="0" lvl="0" marL="0" rtl="0" algn="ctr">
              <a:spcBef>
                <a:spcPts val="0"/>
              </a:spcBef>
              <a:spcAft>
                <a:spcPts val="0"/>
              </a:spcAft>
              <a:buNone/>
            </a:pPr>
            <a:r>
              <a:t/>
            </a:r>
            <a:endParaRPr sz="1300">
              <a:solidFill>
                <a:schemeClr val="dk1"/>
              </a:solidFill>
              <a:latin typeface="Helvetica Neue"/>
              <a:ea typeface="Helvetica Neue"/>
              <a:cs typeface="Helvetica Neue"/>
              <a:sym typeface="Helvetica Neue"/>
            </a:endParaRPr>
          </a:p>
          <a:p>
            <a:pPr indent="0" lvl="0" marL="0" rtl="0" algn="ctr">
              <a:spcBef>
                <a:spcPts val="0"/>
              </a:spcBef>
              <a:spcAft>
                <a:spcPts val="0"/>
              </a:spcAft>
              <a:buNone/>
            </a:pPr>
            <a:r>
              <a:rPr lang="en" sz="1300">
                <a:solidFill>
                  <a:schemeClr val="dk1"/>
                </a:solidFill>
                <a:latin typeface="Helvetica Neue"/>
                <a:ea typeface="Helvetica Neue"/>
                <a:cs typeface="Helvetica Neue"/>
                <a:sym typeface="Helvetica Neue"/>
              </a:rPr>
              <a:t>Devin Vanzant (CpE)</a:t>
            </a:r>
            <a:endParaRPr sz="1300">
              <a:solidFill>
                <a:schemeClr val="dk1"/>
              </a:solidFill>
              <a:latin typeface="Helvetica Neue"/>
              <a:ea typeface="Helvetica Neue"/>
              <a:cs typeface="Helvetica Neue"/>
              <a:sym typeface="Helvetica Neue"/>
            </a:endParaRPr>
          </a:p>
        </p:txBody>
      </p:sp>
      <p:pic>
        <p:nvPicPr>
          <p:cNvPr id="59" name="Google Shape;59;p13"/>
          <p:cNvPicPr preferRelativeResize="0"/>
          <p:nvPr/>
        </p:nvPicPr>
        <p:blipFill>
          <a:blip r:embed="rId4">
            <a:alphaModFix/>
          </a:blip>
          <a:stretch>
            <a:fillRect/>
          </a:stretch>
        </p:blipFill>
        <p:spPr>
          <a:xfrm>
            <a:off x="326450" y="3382300"/>
            <a:ext cx="704224" cy="704599"/>
          </a:xfrm>
          <a:prstGeom prst="rect">
            <a:avLst/>
          </a:prstGeom>
          <a:noFill/>
          <a:ln>
            <a:noFill/>
          </a:ln>
        </p:spPr>
      </p:pic>
      <p:pic>
        <p:nvPicPr>
          <p:cNvPr id="60" name="Google Shape;60;p13"/>
          <p:cNvPicPr preferRelativeResize="0"/>
          <p:nvPr/>
        </p:nvPicPr>
        <p:blipFill rotWithShape="1">
          <a:blip r:embed="rId5">
            <a:alphaModFix/>
          </a:blip>
          <a:srcRect b="14799" l="-2570" r="2569" t="11459"/>
          <a:stretch/>
        </p:blipFill>
        <p:spPr>
          <a:xfrm>
            <a:off x="318600" y="4227425"/>
            <a:ext cx="719922" cy="785101"/>
          </a:xfrm>
          <a:prstGeom prst="rect">
            <a:avLst/>
          </a:prstGeom>
          <a:noFill/>
          <a:ln>
            <a:noFill/>
          </a:ln>
        </p:spPr>
      </p:pic>
      <p:pic>
        <p:nvPicPr>
          <p:cNvPr id="61" name="Google Shape;61;p13"/>
          <p:cNvPicPr preferRelativeResize="0"/>
          <p:nvPr/>
        </p:nvPicPr>
        <p:blipFill rotWithShape="1">
          <a:blip r:embed="rId6">
            <a:alphaModFix/>
          </a:blip>
          <a:srcRect b="0" l="16003" r="17945" t="9999"/>
          <a:stretch/>
        </p:blipFill>
        <p:spPr>
          <a:xfrm>
            <a:off x="7721225" y="4227425"/>
            <a:ext cx="819226" cy="785100"/>
          </a:xfrm>
          <a:prstGeom prst="rect">
            <a:avLst/>
          </a:prstGeom>
          <a:noFill/>
          <a:ln>
            <a:noFill/>
          </a:ln>
        </p:spPr>
      </p:pic>
      <p:pic>
        <p:nvPicPr>
          <p:cNvPr id="62" name="Google Shape;62;p13"/>
          <p:cNvPicPr preferRelativeResize="0"/>
          <p:nvPr/>
        </p:nvPicPr>
        <p:blipFill rotWithShape="1">
          <a:blip r:embed="rId7">
            <a:alphaModFix/>
          </a:blip>
          <a:srcRect b="26155" l="0" r="0" t="16997"/>
          <a:stretch/>
        </p:blipFill>
        <p:spPr>
          <a:xfrm>
            <a:off x="7721225" y="3364475"/>
            <a:ext cx="819226" cy="740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Design Specifications Continued </a:t>
            </a:r>
            <a:endParaRPr/>
          </a:p>
        </p:txBody>
      </p:sp>
      <p:sp>
        <p:nvSpPr>
          <p:cNvPr id="129" name="Google Shape;129;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							Overall Setup</a:t>
            </a:r>
            <a:endParaRPr>
              <a:solidFill>
                <a:schemeClr val="dk1"/>
              </a:solidFill>
            </a:endParaRPr>
          </a:p>
          <a:p>
            <a:pPr indent="0" lvl="0" marL="0" rtl="0" algn="l">
              <a:spcBef>
                <a:spcPts val="1200"/>
              </a:spcBef>
              <a:spcAft>
                <a:spcPts val="1200"/>
              </a:spcAft>
              <a:buNone/>
            </a:pPr>
            <a:r>
              <a:rPr lang="en"/>
              <a:t>									</a:t>
            </a:r>
            <a:endParaRPr/>
          </a:p>
        </p:txBody>
      </p:sp>
      <p:pic>
        <p:nvPicPr>
          <p:cNvPr id="130" name="Google Shape;130;p22"/>
          <p:cNvPicPr preferRelativeResize="0"/>
          <p:nvPr/>
        </p:nvPicPr>
        <p:blipFill>
          <a:blip r:embed="rId3">
            <a:alphaModFix/>
          </a:blip>
          <a:stretch>
            <a:fillRect/>
          </a:stretch>
        </p:blipFill>
        <p:spPr>
          <a:xfrm>
            <a:off x="396100" y="1740446"/>
            <a:ext cx="8351776" cy="2861450"/>
          </a:xfrm>
          <a:prstGeom prst="rect">
            <a:avLst/>
          </a:prstGeom>
          <a:noFill/>
          <a:ln>
            <a:noFill/>
          </a:ln>
        </p:spPr>
      </p:pic>
      <p:pic>
        <p:nvPicPr>
          <p:cNvPr id="131" name="Google Shape;131;p22"/>
          <p:cNvPicPr preferRelativeResize="0"/>
          <p:nvPr/>
        </p:nvPicPr>
        <p:blipFill>
          <a:blip r:embed="rId4">
            <a:alphaModFix/>
          </a:blip>
          <a:stretch>
            <a:fillRect/>
          </a:stretch>
        </p:blipFill>
        <p:spPr>
          <a:xfrm>
            <a:off x="8300075" y="169625"/>
            <a:ext cx="704224" cy="7045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3"/>
          <p:cNvSpPr txBox="1"/>
          <p:nvPr>
            <p:ph type="title"/>
          </p:nvPr>
        </p:nvSpPr>
        <p:spPr>
          <a:xfrm>
            <a:off x="311700" y="1675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Helvetica Neue"/>
                <a:ea typeface="Helvetica Neue"/>
                <a:cs typeface="Helvetica Neue"/>
                <a:sym typeface="Helvetica Neue"/>
              </a:rPr>
              <a:t>PCB Enclosure</a:t>
            </a:r>
            <a:endParaRPr>
              <a:latin typeface="Helvetica Neue"/>
              <a:ea typeface="Helvetica Neue"/>
              <a:cs typeface="Helvetica Neue"/>
              <a:sym typeface="Helvetica Neue"/>
            </a:endParaRPr>
          </a:p>
        </p:txBody>
      </p:sp>
      <p:graphicFrame>
        <p:nvGraphicFramePr>
          <p:cNvPr id="137" name="Google Shape;137;p23"/>
          <p:cNvGraphicFramePr/>
          <p:nvPr/>
        </p:nvGraphicFramePr>
        <p:xfrm>
          <a:off x="311700" y="1170800"/>
          <a:ext cx="3000000" cy="3000000"/>
        </p:xfrm>
        <a:graphic>
          <a:graphicData uri="http://schemas.openxmlformats.org/drawingml/2006/table">
            <a:tbl>
              <a:tblPr>
                <a:noFill/>
                <a:tableStyleId>{8D7A094D-A213-4322-B406-10651F80A367}</a:tableStyleId>
              </a:tblPr>
              <a:tblGrid>
                <a:gridCol w="2168500"/>
                <a:gridCol w="4635725"/>
                <a:gridCol w="1716375"/>
              </a:tblGrid>
              <a:tr h="342000">
                <a:tc>
                  <a:txBody>
                    <a:bodyPr/>
                    <a:lstStyle/>
                    <a:p>
                      <a:pPr indent="0" lvl="0" marL="0" rtl="0" algn="just">
                        <a:spcBef>
                          <a:spcPts val="1200"/>
                        </a:spcBef>
                        <a:spcAft>
                          <a:spcPts val="0"/>
                        </a:spcAft>
                        <a:buNone/>
                      </a:pPr>
                      <a:r>
                        <a:rPr b="1" lang="en" sz="1200" u="sng">
                          <a:solidFill>
                            <a:schemeClr val="dk1"/>
                          </a:solidFill>
                          <a:latin typeface="Helvetica Neue"/>
                          <a:ea typeface="Helvetica Neue"/>
                          <a:cs typeface="Helvetica Neue"/>
                          <a:sym typeface="Helvetica Neue"/>
                        </a:rPr>
                        <a:t>Material/Technology</a:t>
                      </a:r>
                      <a:endParaRPr b="1" sz="1200" u="sng">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0"/>
                        </a:spcBef>
                        <a:spcAft>
                          <a:spcPts val="0"/>
                        </a:spcAft>
                        <a:buNone/>
                      </a:pPr>
                      <a:r>
                        <a:rPr b="1" lang="en" sz="1200" u="sng">
                          <a:solidFill>
                            <a:schemeClr val="dk1"/>
                          </a:solidFill>
                          <a:latin typeface="Helvetica Neue"/>
                          <a:ea typeface="Helvetica Neue"/>
                          <a:cs typeface="Helvetica Neue"/>
                          <a:sym typeface="Helvetica Neue"/>
                        </a:rPr>
                        <a:t>Description &amp; Benefits</a:t>
                      </a:r>
                      <a:endParaRPr b="1" sz="1200" u="sng">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0"/>
                        </a:spcBef>
                        <a:spcAft>
                          <a:spcPts val="0"/>
                        </a:spcAft>
                        <a:buNone/>
                      </a:pPr>
                      <a:r>
                        <a:rPr b="1" lang="en" sz="1200" u="sng">
                          <a:solidFill>
                            <a:schemeClr val="dk1"/>
                          </a:solidFill>
                          <a:latin typeface="Helvetica Neue"/>
                          <a:ea typeface="Helvetica Neue"/>
                          <a:cs typeface="Helvetica Neue"/>
                          <a:sym typeface="Helvetica Neue"/>
                        </a:rPr>
                        <a:t>Cost (Estimated)</a:t>
                      </a:r>
                      <a:endParaRPr b="1" sz="1200" u="sng">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r h="530275">
                <a:tc>
                  <a:txBody>
                    <a:bodyPr/>
                    <a:lstStyle/>
                    <a:p>
                      <a:pPr indent="0" lvl="0" marL="0" rtl="0" algn="just">
                        <a:spcBef>
                          <a:spcPts val="1200"/>
                        </a:spcBef>
                        <a:spcAft>
                          <a:spcPts val="0"/>
                        </a:spcAft>
                        <a:buNone/>
                      </a:pPr>
                      <a:r>
                        <a:rPr lang="en" sz="1200">
                          <a:solidFill>
                            <a:schemeClr val="dk1"/>
                          </a:solidFill>
                          <a:latin typeface="Helvetica Neue"/>
                          <a:ea typeface="Helvetica Neue"/>
                          <a:cs typeface="Helvetica Neue"/>
                          <a:sym typeface="Helvetica Neue"/>
                        </a:rPr>
                        <a:t>Wood</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dk1"/>
                          </a:solidFill>
                          <a:latin typeface="Helvetica Neue"/>
                          <a:ea typeface="Helvetica Neue"/>
                          <a:cs typeface="Helvetica Neue"/>
                          <a:sym typeface="Helvetica Neue"/>
                        </a:rPr>
                        <a:t>Wooden enclosure that will need to be assembled part by part that can be done at no cost.</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dk1"/>
                          </a:solidFill>
                          <a:latin typeface="Helvetica Neue"/>
                          <a:ea typeface="Helvetica Neue"/>
                          <a:cs typeface="Helvetica Neue"/>
                          <a:sym typeface="Helvetica Neue"/>
                        </a:rPr>
                        <a:t>$0 - Free</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r h="530275">
                <a:tc>
                  <a:txBody>
                    <a:bodyPr/>
                    <a:lstStyle/>
                    <a:p>
                      <a:pPr indent="0" lvl="0" marL="0" rtl="0" algn="just">
                        <a:spcBef>
                          <a:spcPts val="1200"/>
                        </a:spcBef>
                        <a:spcAft>
                          <a:spcPts val="0"/>
                        </a:spcAft>
                        <a:buNone/>
                      </a:pPr>
                      <a:r>
                        <a:rPr lang="en" sz="1200">
                          <a:solidFill>
                            <a:schemeClr val="dk1"/>
                          </a:solidFill>
                          <a:latin typeface="Helvetica Neue"/>
                          <a:ea typeface="Helvetica Neue"/>
                          <a:cs typeface="Helvetica Neue"/>
                          <a:sym typeface="Helvetica Neue"/>
                        </a:rPr>
                        <a:t>Prefabricated Plastic</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dk1"/>
                          </a:solidFill>
                          <a:latin typeface="Helvetica Neue"/>
                          <a:ea typeface="Helvetica Neue"/>
                          <a:cs typeface="Helvetica Neue"/>
                          <a:sym typeface="Helvetica Neue"/>
                        </a:rPr>
                        <a:t>Prefabricated non-metallic enclosure made of ABS plastic. Flame proof </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dk1"/>
                          </a:solidFill>
                          <a:latin typeface="Helvetica Neue"/>
                          <a:ea typeface="Helvetica Neue"/>
                          <a:cs typeface="Helvetica Neue"/>
                          <a:sym typeface="Helvetica Neue"/>
                        </a:rPr>
                        <a:t>~$15</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r h="530275">
                <a:tc>
                  <a:txBody>
                    <a:bodyPr/>
                    <a:lstStyle/>
                    <a:p>
                      <a:pPr indent="0" lvl="0" marL="0" rtl="0" algn="just">
                        <a:spcBef>
                          <a:spcPts val="1200"/>
                        </a:spcBef>
                        <a:spcAft>
                          <a:spcPts val="0"/>
                        </a:spcAft>
                        <a:buNone/>
                      </a:pPr>
                      <a:r>
                        <a:rPr lang="en" sz="1200">
                          <a:solidFill>
                            <a:schemeClr val="dk1"/>
                          </a:solidFill>
                          <a:latin typeface="Helvetica Neue"/>
                          <a:ea typeface="Helvetica Neue"/>
                          <a:cs typeface="Helvetica Neue"/>
                          <a:sym typeface="Helvetica Neue"/>
                        </a:rPr>
                        <a:t>3D Printed FDM</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dk1"/>
                          </a:solidFill>
                          <a:latin typeface="Helvetica Neue"/>
                          <a:ea typeface="Helvetica Neue"/>
                          <a:cs typeface="Helvetica Neue"/>
                          <a:sym typeface="Helvetica Neue"/>
                        </a:rPr>
                        <a:t>Filament printed to exact specifications we create. Alternative printing materials include ABS, ABA, PC, resin.</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dk1"/>
                          </a:solidFill>
                          <a:latin typeface="Helvetica Neue"/>
                          <a:ea typeface="Helvetica Neue"/>
                          <a:cs typeface="Helvetica Neue"/>
                          <a:sym typeface="Helvetica Neue"/>
                        </a:rPr>
                        <a:t>~$5</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r h="549875">
                <a:tc>
                  <a:txBody>
                    <a:bodyPr/>
                    <a:lstStyle/>
                    <a:p>
                      <a:pPr indent="0" lvl="0" marL="0" rtl="0" algn="just">
                        <a:spcBef>
                          <a:spcPts val="1200"/>
                        </a:spcBef>
                        <a:spcAft>
                          <a:spcPts val="0"/>
                        </a:spcAft>
                        <a:buNone/>
                      </a:pPr>
                      <a:r>
                        <a:rPr lang="en" sz="1200">
                          <a:solidFill>
                            <a:schemeClr val="dk1"/>
                          </a:solidFill>
                          <a:latin typeface="Helvetica Neue"/>
                          <a:ea typeface="Helvetica Neue"/>
                          <a:cs typeface="Helvetica Neue"/>
                          <a:sym typeface="Helvetica Neue"/>
                        </a:rPr>
                        <a:t>Extruded Aluminum</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dk1"/>
                          </a:solidFill>
                          <a:latin typeface="Helvetica Neue"/>
                          <a:ea typeface="Helvetica Neue"/>
                          <a:cs typeface="Helvetica Neue"/>
                          <a:sym typeface="Helvetica Neue"/>
                        </a:rPr>
                        <a:t>Prefabricated pressed metal enclosure. Customizable. Online services provide customizing for mounting, holes, etc.</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dk1"/>
                          </a:solidFill>
                          <a:latin typeface="Helvetica Neue"/>
                          <a:ea typeface="Helvetica Neue"/>
                          <a:cs typeface="Helvetica Neue"/>
                          <a:sym typeface="Helvetica Neue"/>
                        </a:rPr>
                        <a:t>~$15 - $40 before customization</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r h="572300">
                <a:tc>
                  <a:txBody>
                    <a:bodyPr/>
                    <a:lstStyle/>
                    <a:p>
                      <a:pPr indent="0" lvl="0" marL="0" rtl="0" algn="just">
                        <a:spcBef>
                          <a:spcPts val="1200"/>
                        </a:spcBef>
                        <a:spcAft>
                          <a:spcPts val="0"/>
                        </a:spcAft>
                        <a:buNone/>
                      </a:pPr>
                      <a:r>
                        <a:rPr lang="en" sz="1200">
                          <a:solidFill>
                            <a:schemeClr val="lt1"/>
                          </a:solidFill>
                          <a:latin typeface="Helvetica Neue"/>
                          <a:ea typeface="Helvetica Neue"/>
                          <a:cs typeface="Helvetica Neue"/>
                          <a:sym typeface="Helvetica Neue"/>
                        </a:rPr>
                        <a:t>Store-Bought Metal Electrical Box</a:t>
                      </a:r>
                      <a:endParaRPr sz="1200">
                        <a:solidFill>
                          <a:schemeClr val="lt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FF00"/>
                    </a:solidFill>
                  </a:tcPr>
                </a:tc>
                <a:tc>
                  <a:txBody>
                    <a:bodyPr/>
                    <a:lstStyle/>
                    <a:p>
                      <a:pPr indent="0" lvl="0" marL="0" rtl="0" algn="just">
                        <a:spcBef>
                          <a:spcPts val="0"/>
                        </a:spcBef>
                        <a:spcAft>
                          <a:spcPts val="0"/>
                        </a:spcAft>
                        <a:buNone/>
                      </a:pPr>
                      <a:r>
                        <a:rPr lang="en" sz="1200">
                          <a:solidFill>
                            <a:schemeClr val="lt1"/>
                          </a:solidFill>
                          <a:latin typeface="Helvetica Neue"/>
                          <a:ea typeface="Helvetica Neue"/>
                          <a:cs typeface="Helvetica Neue"/>
                          <a:sym typeface="Helvetica Neue"/>
                        </a:rPr>
                        <a:t>Weatherproof</a:t>
                      </a:r>
                      <a:r>
                        <a:rPr lang="en" sz="1200">
                          <a:solidFill>
                            <a:schemeClr val="lt1"/>
                          </a:solidFill>
                          <a:latin typeface="Helvetica Neue"/>
                          <a:ea typeface="Helvetica Neue"/>
                          <a:cs typeface="Helvetica Neue"/>
                          <a:sym typeface="Helvetica Neue"/>
                        </a:rPr>
                        <a:t> metal enclosure with door. Customizable. Requires dremel or other tool capable of making holes in metal.</a:t>
                      </a:r>
                      <a:endParaRPr sz="1200">
                        <a:solidFill>
                          <a:schemeClr val="lt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FF00"/>
                    </a:solidFill>
                  </a:tcPr>
                </a:tc>
                <a:tc>
                  <a:txBody>
                    <a:bodyPr/>
                    <a:lstStyle/>
                    <a:p>
                      <a:pPr indent="0" lvl="0" marL="0" rtl="0" algn="just">
                        <a:spcBef>
                          <a:spcPts val="0"/>
                        </a:spcBef>
                        <a:spcAft>
                          <a:spcPts val="0"/>
                        </a:spcAft>
                        <a:buNone/>
                      </a:pPr>
                      <a:r>
                        <a:rPr lang="en" sz="1200">
                          <a:solidFill>
                            <a:schemeClr val="lt1"/>
                          </a:solidFill>
                          <a:latin typeface="Helvetica Neue"/>
                          <a:ea typeface="Helvetica Neue"/>
                          <a:cs typeface="Helvetica Neue"/>
                          <a:sym typeface="Helvetica Neue"/>
                        </a:rPr>
                        <a:t>~$50</a:t>
                      </a:r>
                      <a:endParaRPr sz="1200">
                        <a:solidFill>
                          <a:schemeClr val="lt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FF00"/>
                    </a:solidFill>
                  </a:tcPr>
                </a:tc>
              </a:tr>
              <a:tr h="575525">
                <a:tc>
                  <a:txBody>
                    <a:bodyPr/>
                    <a:lstStyle/>
                    <a:p>
                      <a:pPr indent="0" lvl="0" marL="0" rtl="0" algn="just">
                        <a:spcBef>
                          <a:spcPts val="1200"/>
                        </a:spcBef>
                        <a:spcAft>
                          <a:spcPts val="0"/>
                        </a:spcAft>
                        <a:buNone/>
                      </a:pPr>
                      <a:r>
                        <a:rPr lang="en" sz="1200">
                          <a:solidFill>
                            <a:schemeClr val="dk1"/>
                          </a:solidFill>
                          <a:latin typeface="Helvetica Neue"/>
                          <a:ea typeface="Helvetica Neue"/>
                          <a:cs typeface="Helvetica Neue"/>
                          <a:sym typeface="Helvetica Neue"/>
                        </a:rPr>
                        <a:t>Metal Shielding (EMI)</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dk1"/>
                          </a:solidFill>
                          <a:latin typeface="Helvetica Neue"/>
                          <a:ea typeface="Helvetica Neue"/>
                          <a:cs typeface="Helvetica Neue"/>
                          <a:sym typeface="Helvetica Neue"/>
                        </a:rPr>
                        <a:t>Mostly for higher end electronics or communications systems to remove electromagnetic interference.</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dk1"/>
                          </a:solidFill>
                          <a:latin typeface="Helvetica Neue"/>
                          <a:ea typeface="Helvetica Neue"/>
                          <a:cs typeface="Helvetica Neue"/>
                          <a:sym typeface="Helvetica Neue"/>
                        </a:rPr>
                        <a:t>~$20</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bl>
          </a:graphicData>
        </a:graphic>
      </p:graphicFrame>
      <p:sp>
        <p:nvSpPr>
          <p:cNvPr id="138" name="Google Shape;138;p23"/>
          <p:cNvSpPr txBox="1"/>
          <p:nvPr/>
        </p:nvSpPr>
        <p:spPr>
          <a:xfrm>
            <a:off x="311700" y="740200"/>
            <a:ext cx="496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Helvetica Neue"/>
                <a:ea typeface="Helvetica Neue"/>
                <a:cs typeface="Helvetica Neue"/>
                <a:sym typeface="Helvetica Neue"/>
              </a:rPr>
              <a:t>For an enclosure </a:t>
            </a:r>
            <a:r>
              <a:rPr lang="en">
                <a:solidFill>
                  <a:schemeClr val="dk1"/>
                </a:solidFill>
                <a:latin typeface="Helvetica Neue"/>
                <a:ea typeface="Helvetica Neue"/>
                <a:cs typeface="Helvetica Neue"/>
                <a:sym typeface="Helvetica Neue"/>
              </a:rPr>
              <a:t>roughly</a:t>
            </a:r>
            <a:r>
              <a:rPr lang="en">
                <a:solidFill>
                  <a:schemeClr val="dk1"/>
                </a:solidFill>
                <a:latin typeface="Helvetica Neue"/>
                <a:ea typeface="Helvetica Neue"/>
                <a:cs typeface="Helvetica Neue"/>
                <a:sym typeface="Helvetica Neue"/>
              </a:rPr>
              <a:t> of size 10” x 6” x 6”:</a:t>
            </a:r>
            <a:endParaRPr>
              <a:solidFill>
                <a:schemeClr val="dk1"/>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VCO Parts Selection: </a:t>
            </a:r>
            <a:endParaRPr/>
          </a:p>
        </p:txBody>
      </p:sp>
      <p:sp>
        <p:nvSpPr>
          <p:cNvPr id="144" name="Google Shape;144;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5" name="Google Shape;145;p24"/>
          <p:cNvPicPr preferRelativeResize="0"/>
          <p:nvPr/>
        </p:nvPicPr>
        <p:blipFill>
          <a:blip r:embed="rId3">
            <a:alphaModFix/>
          </a:blip>
          <a:stretch>
            <a:fillRect/>
          </a:stretch>
        </p:blipFill>
        <p:spPr>
          <a:xfrm>
            <a:off x="2176348" y="1258400"/>
            <a:ext cx="4679250" cy="3204550"/>
          </a:xfrm>
          <a:prstGeom prst="rect">
            <a:avLst/>
          </a:prstGeom>
          <a:noFill/>
          <a:ln>
            <a:noFill/>
          </a:ln>
        </p:spPr>
      </p:pic>
      <p:pic>
        <p:nvPicPr>
          <p:cNvPr id="146" name="Google Shape;146;p24"/>
          <p:cNvPicPr preferRelativeResize="0"/>
          <p:nvPr/>
        </p:nvPicPr>
        <p:blipFill>
          <a:blip r:embed="rId4">
            <a:alphaModFix/>
          </a:blip>
          <a:stretch>
            <a:fillRect/>
          </a:stretch>
        </p:blipFill>
        <p:spPr>
          <a:xfrm>
            <a:off x="8300075" y="169625"/>
            <a:ext cx="704224" cy="7045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Helvetica Neue"/>
                <a:ea typeface="Helvetica Neue"/>
                <a:cs typeface="Helvetica Neue"/>
                <a:sym typeface="Helvetica Neue"/>
              </a:rPr>
              <a:t>VCO Parts Used </a:t>
            </a:r>
            <a:endParaRPr>
              <a:latin typeface="Helvetica Neue"/>
              <a:ea typeface="Helvetica Neue"/>
              <a:cs typeface="Helvetica Neue"/>
              <a:sym typeface="Helvetica Neue"/>
            </a:endParaRPr>
          </a:p>
        </p:txBody>
      </p:sp>
      <p:sp>
        <p:nvSpPr>
          <p:cNvPr id="152" name="Google Shape;152;p25"/>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0" lvl="0" marL="0" rtl="0" algn="just">
              <a:lnSpc>
                <a:spcPct val="80000"/>
              </a:lnSpc>
              <a:spcBef>
                <a:spcPts val="0"/>
              </a:spcBef>
              <a:spcAft>
                <a:spcPts val="0"/>
              </a:spcAft>
              <a:buSzPts val="935"/>
              <a:buNone/>
            </a:pPr>
            <a:r>
              <a:rPr lang="en" sz="1420" u="sng">
                <a:solidFill>
                  <a:schemeClr val="dk1"/>
                </a:solidFill>
                <a:latin typeface="Helvetica Neue"/>
                <a:ea typeface="Helvetica Neue"/>
                <a:cs typeface="Helvetica Neue"/>
                <a:sym typeface="Helvetica Neue"/>
              </a:rPr>
              <a:t>Basic Ramp Wave VCO</a:t>
            </a:r>
            <a:endParaRPr sz="1420" u="sng">
              <a:solidFill>
                <a:schemeClr val="dk1"/>
              </a:solidFill>
              <a:latin typeface="Helvetica Neue"/>
              <a:ea typeface="Helvetica Neue"/>
              <a:cs typeface="Helvetica Neue"/>
              <a:sym typeface="Helvetica Neue"/>
            </a:endParaRPr>
          </a:p>
          <a:p>
            <a:pPr indent="0" lvl="0" marL="0" rtl="0" algn="just">
              <a:lnSpc>
                <a:spcPct val="80000"/>
              </a:lnSpc>
              <a:spcBef>
                <a:spcPts val="0"/>
              </a:spcBef>
              <a:spcAft>
                <a:spcPts val="0"/>
              </a:spcAft>
              <a:buSzPts val="935"/>
              <a:buNone/>
            </a:pPr>
            <a:r>
              <a:t/>
            </a:r>
            <a:endParaRPr sz="1420" u="sng">
              <a:solidFill>
                <a:schemeClr val="dk1"/>
              </a:solidFill>
              <a:latin typeface="Helvetica Neue"/>
              <a:ea typeface="Helvetica Neue"/>
              <a:cs typeface="Helvetica Neue"/>
              <a:sym typeface="Helvetica Neue"/>
            </a:endParaRPr>
          </a:p>
          <a:p>
            <a:pPr indent="-318770" lvl="0" marL="457200" rtl="0" algn="just">
              <a:lnSpc>
                <a:spcPct val="80000"/>
              </a:lnSpc>
              <a:spcBef>
                <a:spcPts val="0"/>
              </a:spcBef>
              <a:spcAft>
                <a:spcPts val="0"/>
              </a:spcAft>
              <a:buClr>
                <a:schemeClr val="dk1"/>
              </a:buClr>
              <a:buSzPts val="1420"/>
              <a:buFont typeface="Helvetica Neue"/>
              <a:buChar char="➢"/>
            </a:pPr>
            <a:r>
              <a:rPr lang="en" sz="1420">
                <a:solidFill>
                  <a:schemeClr val="dk1"/>
                </a:solidFill>
                <a:latin typeface="Helvetica Neue"/>
                <a:ea typeface="Helvetica Neue"/>
                <a:cs typeface="Helvetica Neue"/>
                <a:sym typeface="Helvetica Neue"/>
              </a:rPr>
              <a:t>AS3340</a:t>
            </a:r>
            <a:endParaRPr sz="1420">
              <a:solidFill>
                <a:schemeClr val="dk1"/>
              </a:solidFill>
              <a:latin typeface="Helvetica Neue"/>
              <a:ea typeface="Helvetica Neue"/>
              <a:cs typeface="Helvetica Neue"/>
              <a:sym typeface="Helvetica Neue"/>
            </a:endParaRPr>
          </a:p>
          <a:p>
            <a:pPr indent="-318770" lvl="0" marL="457200" rtl="0" algn="just">
              <a:lnSpc>
                <a:spcPct val="80000"/>
              </a:lnSpc>
              <a:spcBef>
                <a:spcPts val="0"/>
              </a:spcBef>
              <a:spcAft>
                <a:spcPts val="0"/>
              </a:spcAft>
              <a:buClr>
                <a:schemeClr val="dk1"/>
              </a:buClr>
              <a:buSzPts val="1420"/>
              <a:buFont typeface="Helvetica Neue"/>
              <a:buChar char="➢"/>
            </a:pPr>
            <a:r>
              <a:rPr lang="en" sz="1420">
                <a:solidFill>
                  <a:schemeClr val="dk1"/>
                </a:solidFill>
                <a:latin typeface="Helvetica Neue"/>
                <a:ea typeface="Helvetica Neue"/>
                <a:cs typeface="Helvetica Neue"/>
                <a:sym typeface="Helvetica Neue"/>
              </a:rPr>
              <a:t>Breadboard and jumper wire </a:t>
            </a:r>
            <a:endParaRPr sz="1420">
              <a:solidFill>
                <a:schemeClr val="dk1"/>
              </a:solidFill>
              <a:latin typeface="Helvetica Neue"/>
              <a:ea typeface="Helvetica Neue"/>
              <a:cs typeface="Helvetica Neue"/>
              <a:sym typeface="Helvetica Neue"/>
            </a:endParaRPr>
          </a:p>
          <a:p>
            <a:pPr indent="-318770" lvl="0" marL="457200" rtl="0" algn="just">
              <a:lnSpc>
                <a:spcPct val="80000"/>
              </a:lnSpc>
              <a:spcBef>
                <a:spcPts val="0"/>
              </a:spcBef>
              <a:spcAft>
                <a:spcPts val="0"/>
              </a:spcAft>
              <a:buClr>
                <a:schemeClr val="dk1"/>
              </a:buClr>
              <a:buSzPts val="1420"/>
              <a:buFont typeface="Helvetica Neue"/>
              <a:buChar char="➢"/>
            </a:pPr>
            <a:r>
              <a:rPr lang="en" sz="1420">
                <a:solidFill>
                  <a:schemeClr val="dk1"/>
                </a:solidFill>
                <a:latin typeface="Helvetica Neue"/>
                <a:ea typeface="Helvetica Neue"/>
                <a:cs typeface="Helvetica Neue"/>
                <a:sym typeface="Helvetica Neue"/>
              </a:rPr>
              <a:t>Various resistors </a:t>
            </a:r>
            <a:endParaRPr sz="1420">
              <a:solidFill>
                <a:schemeClr val="dk1"/>
              </a:solidFill>
              <a:latin typeface="Helvetica Neue"/>
              <a:ea typeface="Helvetica Neue"/>
              <a:cs typeface="Helvetica Neue"/>
              <a:sym typeface="Helvetica Neue"/>
            </a:endParaRPr>
          </a:p>
          <a:p>
            <a:pPr indent="-318770" lvl="0" marL="457200" rtl="0" algn="just">
              <a:lnSpc>
                <a:spcPct val="80000"/>
              </a:lnSpc>
              <a:spcBef>
                <a:spcPts val="0"/>
              </a:spcBef>
              <a:spcAft>
                <a:spcPts val="0"/>
              </a:spcAft>
              <a:buClr>
                <a:schemeClr val="dk1"/>
              </a:buClr>
              <a:buSzPts val="1420"/>
              <a:buFont typeface="Helvetica Neue"/>
              <a:buChar char="➢"/>
            </a:pPr>
            <a:r>
              <a:rPr lang="en" sz="1420">
                <a:solidFill>
                  <a:schemeClr val="dk1"/>
                </a:solidFill>
                <a:latin typeface="Helvetica Neue"/>
                <a:ea typeface="Helvetica Neue"/>
                <a:cs typeface="Helvetica Neue"/>
                <a:sym typeface="Helvetica Neue"/>
              </a:rPr>
              <a:t>10K multi-turn trim pot</a:t>
            </a:r>
            <a:endParaRPr sz="1420">
              <a:solidFill>
                <a:schemeClr val="dk1"/>
              </a:solidFill>
              <a:latin typeface="Helvetica Neue"/>
              <a:ea typeface="Helvetica Neue"/>
              <a:cs typeface="Helvetica Neue"/>
              <a:sym typeface="Helvetica Neue"/>
            </a:endParaRPr>
          </a:p>
          <a:p>
            <a:pPr indent="-318770" lvl="0" marL="457200" rtl="0" algn="just">
              <a:lnSpc>
                <a:spcPct val="80000"/>
              </a:lnSpc>
              <a:spcBef>
                <a:spcPts val="0"/>
              </a:spcBef>
              <a:spcAft>
                <a:spcPts val="0"/>
              </a:spcAft>
              <a:buClr>
                <a:schemeClr val="dk1"/>
              </a:buClr>
              <a:buSzPts val="1420"/>
              <a:buFont typeface="Helvetica Neue"/>
              <a:buChar char="➢"/>
            </a:pPr>
            <a:r>
              <a:rPr lang="en" sz="1420">
                <a:solidFill>
                  <a:schemeClr val="dk1"/>
                </a:solidFill>
                <a:latin typeface="Helvetica Neue"/>
                <a:ea typeface="Helvetica Neue"/>
                <a:cs typeface="Helvetica Neue"/>
                <a:sym typeface="Helvetica Neue"/>
              </a:rPr>
              <a:t>100K potentiometer </a:t>
            </a:r>
            <a:endParaRPr sz="1420">
              <a:solidFill>
                <a:schemeClr val="dk1"/>
              </a:solidFill>
              <a:latin typeface="Helvetica Neue"/>
              <a:ea typeface="Helvetica Neue"/>
              <a:cs typeface="Helvetica Neue"/>
              <a:sym typeface="Helvetica Neue"/>
            </a:endParaRPr>
          </a:p>
          <a:p>
            <a:pPr indent="-318770" lvl="0" marL="457200" rtl="0" algn="just">
              <a:lnSpc>
                <a:spcPct val="80000"/>
              </a:lnSpc>
              <a:spcBef>
                <a:spcPts val="0"/>
              </a:spcBef>
              <a:spcAft>
                <a:spcPts val="0"/>
              </a:spcAft>
              <a:buClr>
                <a:schemeClr val="dk1"/>
              </a:buClr>
              <a:buSzPts val="1420"/>
              <a:buFont typeface="Helvetica Neue"/>
              <a:buChar char="➢"/>
            </a:pPr>
            <a:r>
              <a:rPr lang="en" sz="1420">
                <a:solidFill>
                  <a:schemeClr val="dk1"/>
                </a:solidFill>
                <a:latin typeface="Helvetica Neue"/>
                <a:ea typeface="Helvetica Neue"/>
                <a:cs typeface="Helvetica Neue"/>
                <a:sym typeface="Helvetica Neue"/>
              </a:rPr>
              <a:t>Various ceramic capacitors </a:t>
            </a:r>
            <a:endParaRPr sz="1420">
              <a:solidFill>
                <a:schemeClr val="dk1"/>
              </a:solidFill>
              <a:latin typeface="Helvetica Neue"/>
              <a:ea typeface="Helvetica Neue"/>
              <a:cs typeface="Helvetica Neue"/>
              <a:sym typeface="Helvetica Neue"/>
            </a:endParaRPr>
          </a:p>
          <a:p>
            <a:pPr indent="-318770" lvl="0" marL="457200" rtl="0" algn="just">
              <a:lnSpc>
                <a:spcPct val="80000"/>
              </a:lnSpc>
              <a:spcBef>
                <a:spcPts val="0"/>
              </a:spcBef>
              <a:spcAft>
                <a:spcPts val="0"/>
              </a:spcAft>
              <a:buClr>
                <a:schemeClr val="dk1"/>
              </a:buClr>
              <a:buSzPts val="1420"/>
              <a:buFont typeface="Helvetica Neue"/>
              <a:buChar char="➢"/>
            </a:pPr>
            <a:r>
              <a:rPr lang="en" sz="1420">
                <a:solidFill>
                  <a:schemeClr val="dk1"/>
                </a:solidFill>
                <a:latin typeface="Helvetica Neue"/>
                <a:ea typeface="Helvetica Neue"/>
                <a:cs typeface="Helvetica Neue"/>
                <a:sym typeface="Helvetica Neue"/>
              </a:rPr>
              <a:t>1000pF capacitor polystyrene</a:t>
            </a:r>
            <a:endParaRPr sz="1420">
              <a:solidFill>
                <a:schemeClr val="dk1"/>
              </a:solidFill>
              <a:latin typeface="Helvetica Neue"/>
              <a:ea typeface="Helvetica Neue"/>
              <a:cs typeface="Helvetica Neue"/>
              <a:sym typeface="Helvetica Neue"/>
            </a:endParaRPr>
          </a:p>
          <a:p>
            <a:pPr indent="0" lvl="0" marL="0" rtl="0" algn="just">
              <a:lnSpc>
                <a:spcPct val="80000"/>
              </a:lnSpc>
              <a:spcBef>
                <a:spcPts val="0"/>
              </a:spcBef>
              <a:spcAft>
                <a:spcPts val="0"/>
              </a:spcAft>
              <a:buSzPts val="935"/>
              <a:buNone/>
            </a:pPr>
            <a:r>
              <a:t/>
            </a:r>
            <a:endParaRPr sz="1420" u="sng">
              <a:solidFill>
                <a:schemeClr val="dk1"/>
              </a:solidFill>
              <a:latin typeface="Helvetica Neue"/>
              <a:ea typeface="Helvetica Neue"/>
              <a:cs typeface="Helvetica Neue"/>
              <a:sym typeface="Helvetica Neue"/>
            </a:endParaRPr>
          </a:p>
          <a:p>
            <a:pPr indent="0" lvl="0" marL="0" rtl="0" algn="just">
              <a:lnSpc>
                <a:spcPct val="80000"/>
              </a:lnSpc>
              <a:spcBef>
                <a:spcPts val="0"/>
              </a:spcBef>
              <a:spcAft>
                <a:spcPts val="0"/>
              </a:spcAft>
              <a:buSzPts val="935"/>
              <a:buNone/>
            </a:pPr>
            <a:r>
              <a:rPr lang="en" sz="1420" u="sng">
                <a:solidFill>
                  <a:schemeClr val="dk1"/>
                </a:solidFill>
                <a:latin typeface="Helvetica Neue"/>
                <a:ea typeface="Helvetica Neue"/>
                <a:cs typeface="Helvetica Neue"/>
                <a:sym typeface="Helvetica Neue"/>
              </a:rPr>
              <a:t>Components for fine tune control</a:t>
            </a:r>
            <a:endParaRPr sz="1420" u="sng">
              <a:solidFill>
                <a:schemeClr val="dk1"/>
              </a:solidFill>
              <a:latin typeface="Helvetica Neue"/>
              <a:ea typeface="Helvetica Neue"/>
              <a:cs typeface="Helvetica Neue"/>
              <a:sym typeface="Helvetica Neue"/>
            </a:endParaRPr>
          </a:p>
          <a:p>
            <a:pPr indent="0" lvl="0" marL="0" rtl="0" algn="just">
              <a:lnSpc>
                <a:spcPct val="80000"/>
              </a:lnSpc>
              <a:spcBef>
                <a:spcPts val="0"/>
              </a:spcBef>
              <a:spcAft>
                <a:spcPts val="0"/>
              </a:spcAft>
              <a:buSzPts val="935"/>
              <a:buNone/>
            </a:pPr>
            <a:r>
              <a:t/>
            </a:r>
            <a:endParaRPr sz="1420" u="sng">
              <a:solidFill>
                <a:schemeClr val="dk1"/>
              </a:solidFill>
              <a:latin typeface="Helvetica Neue"/>
              <a:ea typeface="Helvetica Neue"/>
              <a:cs typeface="Helvetica Neue"/>
              <a:sym typeface="Helvetica Neue"/>
            </a:endParaRPr>
          </a:p>
          <a:p>
            <a:pPr indent="-318770" lvl="0" marL="457200" rtl="0" algn="just">
              <a:lnSpc>
                <a:spcPct val="80000"/>
              </a:lnSpc>
              <a:spcBef>
                <a:spcPts val="0"/>
              </a:spcBef>
              <a:spcAft>
                <a:spcPts val="0"/>
              </a:spcAft>
              <a:buClr>
                <a:schemeClr val="dk1"/>
              </a:buClr>
              <a:buSzPts val="1420"/>
              <a:buFont typeface="Helvetica Neue"/>
              <a:buChar char="➢"/>
            </a:pPr>
            <a:r>
              <a:rPr lang="en" sz="1420">
                <a:solidFill>
                  <a:schemeClr val="dk1"/>
                </a:solidFill>
                <a:latin typeface="Helvetica Neue"/>
                <a:ea typeface="Helvetica Neue"/>
                <a:cs typeface="Helvetica Neue"/>
                <a:sym typeface="Helvetica Neue"/>
              </a:rPr>
              <a:t>3.3M resistor</a:t>
            </a:r>
            <a:endParaRPr sz="1420">
              <a:solidFill>
                <a:schemeClr val="dk1"/>
              </a:solidFill>
              <a:latin typeface="Helvetica Neue"/>
              <a:ea typeface="Helvetica Neue"/>
              <a:cs typeface="Helvetica Neue"/>
              <a:sym typeface="Helvetica Neue"/>
            </a:endParaRPr>
          </a:p>
          <a:p>
            <a:pPr indent="-318770" lvl="0" marL="457200" rtl="0" algn="just">
              <a:lnSpc>
                <a:spcPct val="80000"/>
              </a:lnSpc>
              <a:spcBef>
                <a:spcPts val="0"/>
              </a:spcBef>
              <a:spcAft>
                <a:spcPts val="0"/>
              </a:spcAft>
              <a:buClr>
                <a:schemeClr val="dk1"/>
              </a:buClr>
              <a:buSzPts val="1420"/>
              <a:buFont typeface="Helvetica Neue"/>
              <a:buChar char="➢"/>
            </a:pPr>
            <a:r>
              <a:rPr lang="en" sz="1420">
                <a:solidFill>
                  <a:schemeClr val="dk1"/>
                </a:solidFill>
                <a:latin typeface="Helvetica Neue"/>
                <a:ea typeface="Helvetica Neue"/>
                <a:cs typeface="Helvetica Neue"/>
                <a:sym typeface="Helvetica Neue"/>
              </a:rPr>
              <a:t>100K potentiometer</a:t>
            </a:r>
            <a:endParaRPr sz="1420">
              <a:solidFill>
                <a:schemeClr val="dk1"/>
              </a:solidFill>
              <a:latin typeface="Helvetica Neue"/>
              <a:ea typeface="Helvetica Neue"/>
              <a:cs typeface="Helvetica Neue"/>
              <a:sym typeface="Helvetica Neue"/>
            </a:endParaRPr>
          </a:p>
          <a:p>
            <a:pPr indent="0" lvl="0" marL="0" rtl="0" algn="just">
              <a:lnSpc>
                <a:spcPct val="80000"/>
              </a:lnSpc>
              <a:spcBef>
                <a:spcPts val="0"/>
              </a:spcBef>
              <a:spcAft>
                <a:spcPts val="0"/>
              </a:spcAft>
              <a:buSzPts val="935"/>
              <a:buNone/>
            </a:pPr>
            <a:r>
              <a:t/>
            </a:r>
            <a:endParaRPr sz="620">
              <a:solidFill>
                <a:schemeClr val="dk1"/>
              </a:solidFill>
              <a:latin typeface="Helvetica Neue"/>
              <a:ea typeface="Helvetica Neue"/>
              <a:cs typeface="Helvetica Neue"/>
              <a:sym typeface="Helvetica Neue"/>
            </a:endParaRPr>
          </a:p>
          <a:p>
            <a:pPr indent="0" lvl="0" marL="0" rtl="0" algn="just">
              <a:lnSpc>
                <a:spcPct val="80000"/>
              </a:lnSpc>
              <a:spcBef>
                <a:spcPts val="0"/>
              </a:spcBef>
              <a:spcAft>
                <a:spcPts val="0"/>
              </a:spcAft>
              <a:buNone/>
            </a:pPr>
            <a:r>
              <a:t/>
            </a:r>
            <a:endParaRPr sz="1130">
              <a:solidFill>
                <a:schemeClr val="dk1"/>
              </a:solidFill>
              <a:latin typeface="Helvetica Neue"/>
              <a:ea typeface="Helvetica Neue"/>
              <a:cs typeface="Helvetica Neue"/>
              <a:sym typeface="Helvetica Neue"/>
            </a:endParaRPr>
          </a:p>
        </p:txBody>
      </p:sp>
      <p:sp>
        <p:nvSpPr>
          <p:cNvPr id="153" name="Google Shape;153;p25"/>
          <p:cNvSpPr txBox="1"/>
          <p:nvPr/>
        </p:nvSpPr>
        <p:spPr>
          <a:xfrm>
            <a:off x="4525075" y="1275975"/>
            <a:ext cx="4260300" cy="2457900"/>
          </a:xfrm>
          <a:prstGeom prst="rect">
            <a:avLst/>
          </a:prstGeom>
          <a:noFill/>
          <a:ln>
            <a:noFill/>
          </a:ln>
        </p:spPr>
        <p:txBody>
          <a:bodyPr anchorCtr="0" anchor="t" bIns="91425" lIns="91425" spcFirstLastPara="1" rIns="91425" wrap="square" tIns="91425">
            <a:spAutoFit/>
          </a:bodyPr>
          <a:lstStyle/>
          <a:p>
            <a:pPr indent="0" lvl="0" marL="0" rtl="0" algn="just">
              <a:lnSpc>
                <a:spcPct val="80000"/>
              </a:lnSpc>
              <a:spcBef>
                <a:spcPts val="0"/>
              </a:spcBef>
              <a:spcAft>
                <a:spcPts val="0"/>
              </a:spcAft>
              <a:buNone/>
            </a:pPr>
            <a:r>
              <a:rPr lang="en" sz="1420" u="sng">
                <a:solidFill>
                  <a:schemeClr val="dk1"/>
                </a:solidFill>
                <a:latin typeface="Helvetica Neue"/>
                <a:ea typeface="Helvetica Neue"/>
                <a:cs typeface="Helvetica Neue"/>
                <a:sym typeface="Helvetica Neue"/>
              </a:rPr>
              <a:t>Components for pulse width control and modulation</a:t>
            </a:r>
            <a:endParaRPr sz="1420" u="sng">
              <a:solidFill>
                <a:schemeClr val="dk1"/>
              </a:solidFill>
              <a:latin typeface="Helvetica Neue"/>
              <a:ea typeface="Helvetica Neue"/>
              <a:cs typeface="Helvetica Neue"/>
              <a:sym typeface="Helvetica Neue"/>
            </a:endParaRPr>
          </a:p>
          <a:p>
            <a:pPr indent="0" lvl="0" marL="0" rtl="0" algn="just">
              <a:lnSpc>
                <a:spcPct val="80000"/>
              </a:lnSpc>
              <a:spcBef>
                <a:spcPts val="0"/>
              </a:spcBef>
              <a:spcAft>
                <a:spcPts val="0"/>
              </a:spcAft>
              <a:buClr>
                <a:srgbClr val="000000"/>
              </a:buClr>
              <a:buSzPts val="935"/>
              <a:buFont typeface="Arial"/>
              <a:buNone/>
            </a:pPr>
            <a:r>
              <a:t/>
            </a:r>
            <a:endParaRPr sz="1420" u="sng">
              <a:solidFill>
                <a:schemeClr val="dk1"/>
              </a:solidFill>
              <a:latin typeface="Helvetica Neue"/>
              <a:ea typeface="Helvetica Neue"/>
              <a:cs typeface="Helvetica Neue"/>
              <a:sym typeface="Helvetica Neue"/>
            </a:endParaRPr>
          </a:p>
          <a:p>
            <a:pPr indent="-318770" lvl="0" marL="457200" rtl="0" algn="just">
              <a:lnSpc>
                <a:spcPct val="80000"/>
              </a:lnSpc>
              <a:spcBef>
                <a:spcPts val="0"/>
              </a:spcBef>
              <a:spcAft>
                <a:spcPts val="0"/>
              </a:spcAft>
              <a:buClr>
                <a:schemeClr val="dk1"/>
              </a:buClr>
              <a:buSzPts val="1420"/>
              <a:buFont typeface="Helvetica Neue"/>
              <a:buChar char="➢"/>
            </a:pPr>
            <a:r>
              <a:rPr lang="en" sz="1420">
                <a:solidFill>
                  <a:schemeClr val="dk1"/>
                </a:solidFill>
                <a:latin typeface="Helvetica Neue"/>
                <a:ea typeface="Helvetica Neue"/>
                <a:cs typeface="Helvetica Neue"/>
                <a:sym typeface="Helvetica Neue"/>
              </a:rPr>
              <a:t>Various resistors </a:t>
            </a:r>
            <a:endParaRPr sz="1420">
              <a:solidFill>
                <a:schemeClr val="dk1"/>
              </a:solidFill>
              <a:latin typeface="Helvetica Neue"/>
              <a:ea typeface="Helvetica Neue"/>
              <a:cs typeface="Helvetica Neue"/>
              <a:sym typeface="Helvetica Neue"/>
            </a:endParaRPr>
          </a:p>
          <a:p>
            <a:pPr indent="-318770" lvl="0" marL="457200" rtl="0" algn="just">
              <a:lnSpc>
                <a:spcPct val="80000"/>
              </a:lnSpc>
              <a:spcBef>
                <a:spcPts val="0"/>
              </a:spcBef>
              <a:spcAft>
                <a:spcPts val="0"/>
              </a:spcAft>
              <a:buClr>
                <a:schemeClr val="dk1"/>
              </a:buClr>
              <a:buSzPts val="1420"/>
              <a:buFont typeface="Helvetica Neue"/>
              <a:buChar char="➢"/>
            </a:pPr>
            <a:r>
              <a:rPr lang="en" sz="1420">
                <a:solidFill>
                  <a:schemeClr val="dk1"/>
                </a:solidFill>
                <a:latin typeface="Helvetica Neue"/>
                <a:ea typeface="Helvetica Neue"/>
                <a:cs typeface="Helvetica Neue"/>
                <a:sym typeface="Helvetica Neue"/>
              </a:rPr>
              <a:t>Various ceramic capacitors </a:t>
            </a:r>
            <a:endParaRPr sz="1420">
              <a:solidFill>
                <a:schemeClr val="dk1"/>
              </a:solidFill>
              <a:latin typeface="Helvetica Neue"/>
              <a:ea typeface="Helvetica Neue"/>
              <a:cs typeface="Helvetica Neue"/>
              <a:sym typeface="Helvetica Neue"/>
            </a:endParaRPr>
          </a:p>
          <a:p>
            <a:pPr indent="-318770" lvl="0" marL="457200" rtl="0" algn="just">
              <a:lnSpc>
                <a:spcPct val="80000"/>
              </a:lnSpc>
              <a:spcBef>
                <a:spcPts val="0"/>
              </a:spcBef>
              <a:spcAft>
                <a:spcPts val="0"/>
              </a:spcAft>
              <a:buClr>
                <a:schemeClr val="dk1"/>
              </a:buClr>
              <a:buSzPts val="1420"/>
              <a:buFont typeface="Helvetica Neue"/>
              <a:buChar char="➢"/>
            </a:pPr>
            <a:r>
              <a:rPr lang="en" sz="1420">
                <a:solidFill>
                  <a:schemeClr val="dk1"/>
                </a:solidFill>
                <a:latin typeface="Helvetica Neue"/>
                <a:ea typeface="Helvetica Neue"/>
                <a:cs typeface="Helvetica Neue"/>
                <a:sym typeface="Helvetica Neue"/>
              </a:rPr>
              <a:t>100K linear pot  x 2</a:t>
            </a:r>
            <a:endParaRPr sz="1420">
              <a:solidFill>
                <a:schemeClr val="dk1"/>
              </a:solidFill>
              <a:latin typeface="Helvetica Neue"/>
              <a:ea typeface="Helvetica Neue"/>
              <a:cs typeface="Helvetica Neue"/>
              <a:sym typeface="Helvetica Neue"/>
            </a:endParaRPr>
          </a:p>
          <a:p>
            <a:pPr indent="-318770" lvl="0" marL="457200" rtl="0" algn="just">
              <a:lnSpc>
                <a:spcPct val="80000"/>
              </a:lnSpc>
              <a:spcBef>
                <a:spcPts val="0"/>
              </a:spcBef>
              <a:spcAft>
                <a:spcPts val="0"/>
              </a:spcAft>
              <a:buClr>
                <a:schemeClr val="dk1"/>
              </a:buClr>
              <a:buSzPts val="1420"/>
              <a:buFont typeface="Helvetica Neue"/>
              <a:buChar char="➢"/>
            </a:pPr>
            <a:r>
              <a:rPr lang="en" sz="1420">
                <a:solidFill>
                  <a:schemeClr val="dk1"/>
                </a:solidFill>
                <a:latin typeface="Helvetica Neue"/>
                <a:ea typeface="Helvetica Neue"/>
                <a:cs typeface="Helvetica Neue"/>
                <a:sym typeface="Helvetica Neue"/>
              </a:rPr>
              <a:t>TL072 Op amp</a:t>
            </a:r>
            <a:endParaRPr sz="1420">
              <a:solidFill>
                <a:schemeClr val="dk1"/>
              </a:solidFill>
              <a:latin typeface="Helvetica Neue"/>
              <a:ea typeface="Helvetica Neue"/>
              <a:cs typeface="Helvetica Neue"/>
              <a:sym typeface="Helvetica Neue"/>
            </a:endParaRPr>
          </a:p>
          <a:p>
            <a:pPr indent="0" lvl="0" marL="0" rtl="0" algn="just">
              <a:lnSpc>
                <a:spcPct val="80000"/>
              </a:lnSpc>
              <a:spcBef>
                <a:spcPts val="0"/>
              </a:spcBef>
              <a:spcAft>
                <a:spcPts val="0"/>
              </a:spcAft>
              <a:buClr>
                <a:srgbClr val="000000"/>
              </a:buClr>
              <a:buSzPts val="935"/>
              <a:buFont typeface="Arial"/>
              <a:buNone/>
            </a:pPr>
            <a:r>
              <a:t/>
            </a:r>
            <a:endParaRPr sz="1420">
              <a:solidFill>
                <a:schemeClr val="dk1"/>
              </a:solidFill>
              <a:latin typeface="Helvetica Neue"/>
              <a:ea typeface="Helvetica Neue"/>
              <a:cs typeface="Helvetica Neue"/>
              <a:sym typeface="Helvetica Neue"/>
            </a:endParaRPr>
          </a:p>
          <a:p>
            <a:pPr indent="0" lvl="0" marL="0" rtl="0" algn="just">
              <a:lnSpc>
                <a:spcPct val="80000"/>
              </a:lnSpc>
              <a:spcBef>
                <a:spcPts val="0"/>
              </a:spcBef>
              <a:spcAft>
                <a:spcPts val="0"/>
              </a:spcAft>
              <a:buNone/>
            </a:pPr>
            <a:r>
              <a:rPr lang="en" sz="1420" u="sng">
                <a:solidFill>
                  <a:schemeClr val="dk1"/>
                </a:solidFill>
                <a:latin typeface="Helvetica Neue"/>
                <a:ea typeface="Helvetica Neue"/>
                <a:cs typeface="Helvetica Neue"/>
                <a:sym typeface="Helvetica Neue"/>
              </a:rPr>
              <a:t>Components for wave forms and output level</a:t>
            </a:r>
            <a:endParaRPr sz="1420" u="sng">
              <a:solidFill>
                <a:schemeClr val="dk1"/>
              </a:solidFill>
              <a:latin typeface="Helvetica Neue"/>
              <a:ea typeface="Helvetica Neue"/>
              <a:cs typeface="Helvetica Neue"/>
              <a:sym typeface="Helvetica Neue"/>
            </a:endParaRPr>
          </a:p>
          <a:p>
            <a:pPr indent="0" lvl="0" marL="0" rtl="0" algn="just">
              <a:lnSpc>
                <a:spcPct val="80000"/>
              </a:lnSpc>
              <a:spcBef>
                <a:spcPts val="0"/>
              </a:spcBef>
              <a:spcAft>
                <a:spcPts val="0"/>
              </a:spcAft>
              <a:buClr>
                <a:srgbClr val="000000"/>
              </a:buClr>
              <a:buSzPts val="935"/>
              <a:buFont typeface="Arial"/>
              <a:buNone/>
            </a:pPr>
            <a:r>
              <a:t/>
            </a:r>
            <a:endParaRPr sz="1420" u="sng">
              <a:solidFill>
                <a:schemeClr val="dk1"/>
              </a:solidFill>
              <a:latin typeface="Helvetica Neue"/>
              <a:ea typeface="Helvetica Neue"/>
              <a:cs typeface="Helvetica Neue"/>
              <a:sym typeface="Helvetica Neue"/>
            </a:endParaRPr>
          </a:p>
          <a:p>
            <a:pPr indent="-318770" lvl="0" marL="457200" rtl="0" algn="just">
              <a:lnSpc>
                <a:spcPct val="80000"/>
              </a:lnSpc>
              <a:spcBef>
                <a:spcPts val="0"/>
              </a:spcBef>
              <a:spcAft>
                <a:spcPts val="0"/>
              </a:spcAft>
              <a:buClr>
                <a:schemeClr val="dk1"/>
              </a:buClr>
              <a:buSzPts val="1420"/>
              <a:buFont typeface="Helvetica Neue"/>
              <a:buChar char="➢"/>
            </a:pPr>
            <a:r>
              <a:rPr lang="en" sz="1420">
                <a:solidFill>
                  <a:schemeClr val="dk1"/>
                </a:solidFill>
                <a:latin typeface="Helvetica Neue"/>
                <a:ea typeface="Helvetica Neue"/>
                <a:cs typeface="Helvetica Neue"/>
                <a:sym typeface="Helvetica Neue"/>
              </a:rPr>
              <a:t>Various resistors </a:t>
            </a:r>
            <a:endParaRPr sz="1420">
              <a:solidFill>
                <a:schemeClr val="dk1"/>
              </a:solidFill>
              <a:latin typeface="Helvetica Neue"/>
              <a:ea typeface="Helvetica Neue"/>
              <a:cs typeface="Helvetica Neue"/>
              <a:sym typeface="Helvetica Neue"/>
            </a:endParaRPr>
          </a:p>
          <a:p>
            <a:pPr indent="-318770" lvl="0" marL="457200" rtl="0" algn="just">
              <a:lnSpc>
                <a:spcPct val="80000"/>
              </a:lnSpc>
              <a:spcBef>
                <a:spcPts val="0"/>
              </a:spcBef>
              <a:spcAft>
                <a:spcPts val="0"/>
              </a:spcAft>
              <a:buClr>
                <a:schemeClr val="dk1"/>
              </a:buClr>
              <a:buSzPts val="1420"/>
              <a:buFont typeface="Helvetica Neue"/>
              <a:buChar char="➢"/>
            </a:pPr>
            <a:r>
              <a:rPr lang="en" sz="1420">
                <a:solidFill>
                  <a:schemeClr val="dk1"/>
                </a:solidFill>
                <a:latin typeface="Helvetica Neue"/>
                <a:ea typeface="Helvetica Neue"/>
                <a:cs typeface="Helvetica Neue"/>
                <a:sym typeface="Helvetica Neue"/>
              </a:rPr>
              <a:t>Slide switch x 3 </a:t>
            </a:r>
            <a:endParaRPr sz="1420">
              <a:solidFill>
                <a:schemeClr val="dk1"/>
              </a:solidFill>
              <a:latin typeface="Helvetica Neue"/>
              <a:ea typeface="Helvetica Neue"/>
              <a:cs typeface="Helvetica Neue"/>
              <a:sym typeface="Helvetica Neue"/>
            </a:endParaRPr>
          </a:p>
          <a:p>
            <a:pPr indent="-318770" lvl="0" marL="457200" rtl="0" algn="just">
              <a:lnSpc>
                <a:spcPct val="80000"/>
              </a:lnSpc>
              <a:spcBef>
                <a:spcPts val="0"/>
              </a:spcBef>
              <a:spcAft>
                <a:spcPts val="0"/>
              </a:spcAft>
              <a:buClr>
                <a:schemeClr val="dk1"/>
              </a:buClr>
              <a:buSzPts val="1420"/>
              <a:buFont typeface="Helvetica Neue"/>
              <a:buChar char="➢"/>
            </a:pPr>
            <a:r>
              <a:rPr lang="en" sz="1420">
                <a:solidFill>
                  <a:schemeClr val="dk1"/>
                </a:solidFill>
                <a:latin typeface="Helvetica Neue"/>
                <a:ea typeface="Helvetica Neue"/>
                <a:cs typeface="Helvetica Neue"/>
                <a:sym typeface="Helvetica Neue"/>
              </a:rPr>
              <a:t>100K potentiometer</a:t>
            </a:r>
            <a:endParaRPr sz="1700">
              <a:latin typeface="Helvetica Neue"/>
              <a:ea typeface="Helvetica Neue"/>
              <a:cs typeface="Helvetica Neue"/>
              <a:sym typeface="Helvetica Neue"/>
            </a:endParaRPr>
          </a:p>
        </p:txBody>
      </p:sp>
      <p:pic>
        <p:nvPicPr>
          <p:cNvPr id="154" name="Google Shape;154;p25"/>
          <p:cNvPicPr preferRelativeResize="0"/>
          <p:nvPr/>
        </p:nvPicPr>
        <p:blipFill>
          <a:blip r:embed="rId3">
            <a:alphaModFix/>
          </a:blip>
          <a:stretch>
            <a:fillRect/>
          </a:stretch>
        </p:blipFill>
        <p:spPr>
          <a:xfrm>
            <a:off x="8300075" y="169625"/>
            <a:ext cx="704224" cy="704599"/>
          </a:xfrm>
          <a:prstGeom prst="rect">
            <a:avLst/>
          </a:prstGeom>
          <a:noFill/>
          <a:ln>
            <a:noFill/>
          </a:ln>
        </p:spPr>
      </p:pic>
      <p:pic>
        <p:nvPicPr>
          <p:cNvPr id="155" name="Google Shape;155;p25"/>
          <p:cNvPicPr preferRelativeResize="0"/>
          <p:nvPr/>
        </p:nvPicPr>
        <p:blipFill rotWithShape="1">
          <a:blip r:embed="rId4">
            <a:alphaModFix/>
          </a:blip>
          <a:srcRect b="12177" l="9210" r="9210" t="12185"/>
          <a:stretch/>
        </p:blipFill>
        <p:spPr>
          <a:xfrm>
            <a:off x="670150" y="3877075"/>
            <a:ext cx="971250" cy="900499"/>
          </a:xfrm>
          <a:prstGeom prst="rect">
            <a:avLst/>
          </a:prstGeom>
          <a:noFill/>
          <a:ln>
            <a:noFill/>
          </a:ln>
        </p:spPr>
      </p:pic>
      <p:pic>
        <p:nvPicPr>
          <p:cNvPr id="156" name="Google Shape;156;p25"/>
          <p:cNvPicPr preferRelativeResize="0"/>
          <p:nvPr/>
        </p:nvPicPr>
        <p:blipFill>
          <a:blip r:embed="rId5">
            <a:alphaModFix/>
          </a:blip>
          <a:stretch>
            <a:fillRect/>
          </a:stretch>
        </p:blipFill>
        <p:spPr>
          <a:xfrm>
            <a:off x="2068225" y="3877075"/>
            <a:ext cx="900500" cy="900500"/>
          </a:xfrm>
          <a:prstGeom prst="rect">
            <a:avLst/>
          </a:prstGeom>
          <a:noFill/>
          <a:ln>
            <a:noFill/>
          </a:ln>
        </p:spPr>
      </p:pic>
      <p:pic>
        <p:nvPicPr>
          <p:cNvPr id="157" name="Google Shape;157;p25"/>
          <p:cNvPicPr preferRelativeResize="0"/>
          <p:nvPr/>
        </p:nvPicPr>
        <p:blipFill>
          <a:blip r:embed="rId6">
            <a:alphaModFix/>
          </a:blip>
          <a:stretch>
            <a:fillRect/>
          </a:stretch>
        </p:blipFill>
        <p:spPr>
          <a:xfrm>
            <a:off x="3266750" y="3877075"/>
            <a:ext cx="1217750" cy="900500"/>
          </a:xfrm>
          <a:prstGeom prst="rect">
            <a:avLst/>
          </a:prstGeom>
          <a:noFill/>
          <a:ln>
            <a:noFill/>
          </a:ln>
        </p:spPr>
      </p:pic>
      <p:pic>
        <p:nvPicPr>
          <p:cNvPr id="158" name="Google Shape;158;p25"/>
          <p:cNvPicPr preferRelativeResize="0"/>
          <p:nvPr/>
        </p:nvPicPr>
        <p:blipFill>
          <a:blip r:embed="rId7">
            <a:alphaModFix/>
          </a:blip>
          <a:stretch>
            <a:fillRect/>
          </a:stretch>
        </p:blipFill>
        <p:spPr>
          <a:xfrm>
            <a:off x="4782525" y="3877075"/>
            <a:ext cx="900500" cy="900500"/>
          </a:xfrm>
          <a:prstGeom prst="rect">
            <a:avLst/>
          </a:prstGeom>
          <a:noFill/>
          <a:ln>
            <a:noFill/>
          </a:ln>
        </p:spPr>
      </p:pic>
      <p:pic>
        <p:nvPicPr>
          <p:cNvPr id="159" name="Google Shape;159;p25"/>
          <p:cNvPicPr preferRelativeResize="0"/>
          <p:nvPr/>
        </p:nvPicPr>
        <p:blipFill>
          <a:blip r:embed="rId8">
            <a:alphaModFix/>
          </a:blip>
          <a:stretch>
            <a:fillRect/>
          </a:stretch>
        </p:blipFill>
        <p:spPr>
          <a:xfrm>
            <a:off x="5981050" y="3877075"/>
            <a:ext cx="900499" cy="900499"/>
          </a:xfrm>
          <a:prstGeom prst="rect">
            <a:avLst/>
          </a:prstGeom>
          <a:noFill/>
          <a:ln>
            <a:noFill/>
          </a:ln>
        </p:spPr>
      </p:pic>
      <p:pic>
        <p:nvPicPr>
          <p:cNvPr id="160" name="Google Shape;160;p25"/>
          <p:cNvPicPr preferRelativeResize="0"/>
          <p:nvPr/>
        </p:nvPicPr>
        <p:blipFill rotWithShape="1">
          <a:blip r:embed="rId9">
            <a:alphaModFix/>
          </a:blip>
          <a:srcRect b="0" l="11590" r="0" t="18073"/>
          <a:stretch/>
        </p:blipFill>
        <p:spPr>
          <a:xfrm>
            <a:off x="7179579" y="3877075"/>
            <a:ext cx="1185472" cy="900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6"/>
          <p:cNvSpPr txBox="1"/>
          <p:nvPr>
            <p:ph type="title"/>
          </p:nvPr>
        </p:nvSpPr>
        <p:spPr>
          <a:xfrm>
            <a:off x="311700" y="2677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Voltage Controller Oscillator (VCO) </a:t>
            </a:r>
            <a:endParaRPr/>
          </a:p>
        </p:txBody>
      </p:sp>
      <p:sp>
        <p:nvSpPr>
          <p:cNvPr id="166" name="Google Shape;166;p26"/>
          <p:cNvSpPr txBox="1"/>
          <p:nvPr>
            <p:ph idx="1" type="body"/>
          </p:nvPr>
        </p:nvSpPr>
        <p:spPr>
          <a:xfrm>
            <a:off x="311700" y="1280650"/>
            <a:ext cx="3733800" cy="3416400"/>
          </a:xfrm>
          <a:prstGeom prst="rect">
            <a:avLst/>
          </a:prstGeom>
        </p:spPr>
        <p:txBody>
          <a:bodyPr anchorCtr="0" anchor="t" bIns="91425" lIns="91425" spcFirstLastPara="1" rIns="91425" wrap="square" tIns="91425">
            <a:normAutofit/>
          </a:bodyPr>
          <a:lstStyle/>
          <a:p>
            <a:pPr indent="-304800" lvl="0" marL="457200" rtl="0" algn="just">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Heart of the analog synthesizer – the noise generator </a:t>
            </a:r>
            <a:endParaRPr sz="1200">
              <a:solidFill>
                <a:schemeClr val="dk1"/>
              </a:solidFill>
              <a:latin typeface="Helvetica Neue"/>
              <a:ea typeface="Helvetica Neue"/>
              <a:cs typeface="Helvetica Neue"/>
              <a:sym typeface="Helvetica Neue"/>
            </a:endParaRPr>
          </a:p>
          <a:p>
            <a:pPr indent="-304800" lvl="0" marL="457200" rtl="0" algn="just">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Always ON and oscillating </a:t>
            </a:r>
            <a:endParaRPr sz="1200">
              <a:solidFill>
                <a:schemeClr val="dk1"/>
              </a:solidFill>
              <a:latin typeface="Helvetica Neue"/>
              <a:ea typeface="Helvetica Neue"/>
              <a:cs typeface="Helvetica Neue"/>
              <a:sym typeface="Helvetica Neue"/>
            </a:endParaRPr>
          </a:p>
          <a:p>
            <a:pPr indent="-304800" lvl="0" marL="457200" rtl="0" algn="just">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Controlled by frequency (pitch), waveform (sawtooth, triangle, square, sine), and modulation (PWM)</a:t>
            </a:r>
            <a:endParaRPr sz="1200">
              <a:solidFill>
                <a:schemeClr val="dk1"/>
              </a:solidFill>
              <a:latin typeface="Helvetica Neue"/>
              <a:ea typeface="Helvetica Neue"/>
              <a:cs typeface="Helvetica Neue"/>
              <a:sym typeface="Helvetica Neue"/>
            </a:endParaRPr>
          </a:p>
          <a:p>
            <a:pPr indent="-304800" lvl="0" marL="457200" rtl="0" algn="just">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Two VCOs </a:t>
            </a:r>
            <a:endParaRPr sz="1200">
              <a:solidFill>
                <a:schemeClr val="dk1"/>
              </a:solidFill>
              <a:latin typeface="Helvetica Neue"/>
              <a:ea typeface="Helvetica Neue"/>
              <a:cs typeface="Helvetica Neue"/>
              <a:sym typeface="Helvetica Neue"/>
            </a:endParaRPr>
          </a:p>
          <a:p>
            <a:pPr indent="0" lvl="0" marL="0" rtl="0" algn="just">
              <a:lnSpc>
                <a:spcPct val="100000"/>
              </a:lnSpc>
              <a:spcBef>
                <a:spcPts val="0"/>
              </a:spcBef>
              <a:spcAft>
                <a:spcPts val="0"/>
              </a:spcAft>
              <a:buNone/>
            </a:pPr>
            <a:r>
              <a:t/>
            </a:r>
            <a:endParaRPr sz="1200">
              <a:solidFill>
                <a:schemeClr val="dk1"/>
              </a:solidFill>
              <a:latin typeface="Helvetica Neue"/>
              <a:ea typeface="Helvetica Neue"/>
              <a:cs typeface="Helvetica Neue"/>
              <a:sym typeface="Helvetica Neue"/>
            </a:endParaRPr>
          </a:p>
          <a:p>
            <a:pPr indent="0" lvl="0" marL="0" rtl="0" algn="just">
              <a:lnSpc>
                <a:spcPct val="100000"/>
              </a:lnSpc>
              <a:spcBef>
                <a:spcPts val="0"/>
              </a:spcBef>
              <a:spcAft>
                <a:spcPts val="0"/>
              </a:spcAft>
              <a:buNone/>
            </a:pPr>
            <a:r>
              <a:t/>
            </a:r>
            <a:endParaRPr sz="1200">
              <a:solidFill>
                <a:schemeClr val="dk1"/>
              </a:solidFill>
              <a:latin typeface="Helvetica Neue"/>
              <a:ea typeface="Helvetica Neue"/>
              <a:cs typeface="Helvetica Neue"/>
              <a:sym typeface="Helvetica Neue"/>
            </a:endParaRPr>
          </a:p>
        </p:txBody>
      </p:sp>
      <p:sp>
        <p:nvSpPr>
          <p:cNvPr id="167" name="Google Shape;167;p26"/>
          <p:cNvSpPr txBox="1"/>
          <p:nvPr/>
        </p:nvSpPr>
        <p:spPr>
          <a:xfrm>
            <a:off x="4859850" y="4697050"/>
            <a:ext cx="2931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rPr>
              <a:t>VCO with sawtooth, square, and triangle output</a:t>
            </a:r>
            <a:endParaRPr sz="900">
              <a:solidFill>
                <a:schemeClr val="dk1"/>
              </a:solidFill>
            </a:endParaRPr>
          </a:p>
        </p:txBody>
      </p:sp>
      <p:pic>
        <p:nvPicPr>
          <p:cNvPr id="168" name="Google Shape;168;p26"/>
          <p:cNvPicPr preferRelativeResize="0"/>
          <p:nvPr/>
        </p:nvPicPr>
        <p:blipFill>
          <a:blip r:embed="rId3">
            <a:alphaModFix/>
          </a:blip>
          <a:stretch>
            <a:fillRect/>
          </a:stretch>
        </p:blipFill>
        <p:spPr>
          <a:xfrm>
            <a:off x="4116677" y="964800"/>
            <a:ext cx="4183400" cy="3607901"/>
          </a:xfrm>
          <a:prstGeom prst="rect">
            <a:avLst/>
          </a:prstGeom>
          <a:noFill/>
          <a:ln>
            <a:noFill/>
          </a:ln>
        </p:spPr>
      </p:pic>
      <p:pic>
        <p:nvPicPr>
          <p:cNvPr id="169" name="Google Shape;169;p26"/>
          <p:cNvPicPr preferRelativeResize="0"/>
          <p:nvPr/>
        </p:nvPicPr>
        <p:blipFill>
          <a:blip r:embed="rId4">
            <a:alphaModFix/>
          </a:blip>
          <a:stretch>
            <a:fillRect/>
          </a:stretch>
        </p:blipFill>
        <p:spPr>
          <a:xfrm>
            <a:off x="8300075" y="169625"/>
            <a:ext cx="704224" cy="704599"/>
          </a:xfrm>
          <a:prstGeom prst="rect">
            <a:avLst/>
          </a:prstGeom>
          <a:noFill/>
          <a:ln>
            <a:noFill/>
          </a:ln>
        </p:spPr>
      </p:pic>
      <p:pic>
        <p:nvPicPr>
          <p:cNvPr id="170" name="Google Shape;170;p26"/>
          <p:cNvPicPr preferRelativeResize="0"/>
          <p:nvPr/>
        </p:nvPicPr>
        <p:blipFill>
          <a:blip r:embed="rId5">
            <a:alphaModFix/>
          </a:blip>
          <a:stretch>
            <a:fillRect/>
          </a:stretch>
        </p:blipFill>
        <p:spPr>
          <a:xfrm>
            <a:off x="2447950" y="2540125"/>
            <a:ext cx="1451825" cy="20325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VCO Design Testing </a:t>
            </a:r>
            <a:endParaRPr/>
          </a:p>
        </p:txBody>
      </p:sp>
      <p:sp>
        <p:nvSpPr>
          <p:cNvPr id="176" name="Google Shape;176;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		Triangle					Square					Sawtooth</a:t>
            </a:r>
            <a:endParaRPr/>
          </a:p>
        </p:txBody>
      </p:sp>
      <p:pic>
        <p:nvPicPr>
          <p:cNvPr id="177" name="Google Shape;177;p27"/>
          <p:cNvPicPr preferRelativeResize="0"/>
          <p:nvPr/>
        </p:nvPicPr>
        <p:blipFill>
          <a:blip r:embed="rId3">
            <a:alphaModFix/>
          </a:blip>
          <a:stretch>
            <a:fillRect/>
          </a:stretch>
        </p:blipFill>
        <p:spPr>
          <a:xfrm>
            <a:off x="311698" y="1680300"/>
            <a:ext cx="2638174" cy="1782899"/>
          </a:xfrm>
          <a:prstGeom prst="rect">
            <a:avLst/>
          </a:prstGeom>
          <a:noFill/>
          <a:ln>
            <a:noFill/>
          </a:ln>
        </p:spPr>
      </p:pic>
      <p:pic>
        <p:nvPicPr>
          <p:cNvPr id="178" name="Google Shape;178;p27"/>
          <p:cNvPicPr preferRelativeResize="0"/>
          <p:nvPr/>
        </p:nvPicPr>
        <p:blipFill>
          <a:blip r:embed="rId4">
            <a:alphaModFix/>
          </a:blip>
          <a:stretch>
            <a:fillRect/>
          </a:stretch>
        </p:blipFill>
        <p:spPr>
          <a:xfrm>
            <a:off x="3253428" y="1712150"/>
            <a:ext cx="2467221" cy="1782900"/>
          </a:xfrm>
          <a:prstGeom prst="rect">
            <a:avLst/>
          </a:prstGeom>
          <a:noFill/>
          <a:ln>
            <a:noFill/>
          </a:ln>
        </p:spPr>
      </p:pic>
      <p:pic>
        <p:nvPicPr>
          <p:cNvPr id="179" name="Google Shape;179;p27"/>
          <p:cNvPicPr preferRelativeResize="0"/>
          <p:nvPr/>
        </p:nvPicPr>
        <p:blipFill>
          <a:blip r:embed="rId5">
            <a:alphaModFix/>
          </a:blip>
          <a:stretch>
            <a:fillRect/>
          </a:stretch>
        </p:blipFill>
        <p:spPr>
          <a:xfrm>
            <a:off x="6024194" y="1712150"/>
            <a:ext cx="2660306" cy="1782899"/>
          </a:xfrm>
          <a:prstGeom prst="rect">
            <a:avLst/>
          </a:prstGeom>
          <a:noFill/>
          <a:ln>
            <a:noFill/>
          </a:ln>
        </p:spPr>
      </p:pic>
      <p:pic>
        <p:nvPicPr>
          <p:cNvPr id="180" name="Google Shape;180;p27"/>
          <p:cNvPicPr preferRelativeResize="0"/>
          <p:nvPr/>
        </p:nvPicPr>
        <p:blipFill>
          <a:blip r:embed="rId6">
            <a:alphaModFix/>
          </a:blip>
          <a:stretch>
            <a:fillRect/>
          </a:stretch>
        </p:blipFill>
        <p:spPr>
          <a:xfrm>
            <a:off x="8300075" y="169625"/>
            <a:ext cx="704224" cy="7045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Envelope Generator: </a:t>
            </a:r>
            <a:endParaRPr/>
          </a:p>
        </p:txBody>
      </p:sp>
      <p:sp>
        <p:nvSpPr>
          <p:cNvPr id="186" name="Google Shape;186;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7" name="Google Shape;187;p28"/>
          <p:cNvPicPr preferRelativeResize="0"/>
          <p:nvPr/>
        </p:nvPicPr>
        <p:blipFill>
          <a:blip r:embed="rId3">
            <a:alphaModFix/>
          </a:blip>
          <a:stretch>
            <a:fillRect/>
          </a:stretch>
        </p:blipFill>
        <p:spPr>
          <a:xfrm>
            <a:off x="2123738" y="1433188"/>
            <a:ext cx="4896526" cy="2854975"/>
          </a:xfrm>
          <a:prstGeom prst="rect">
            <a:avLst/>
          </a:prstGeom>
          <a:noFill/>
          <a:ln>
            <a:noFill/>
          </a:ln>
        </p:spPr>
      </p:pic>
      <p:pic>
        <p:nvPicPr>
          <p:cNvPr id="188" name="Google Shape;188;p28"/>
          <p:cNvPicPr preferRelativeResize="0"/>
          <p:nvPr/>
        </p:nvPicPr>
        <p:blipFill>
          <a:blip r:embed="rId4">
            <a:alphaModFix/>
          </a:blip>
          <a:stretch>
            <a:fillRect/>
          </a:stretch>
        </p:blipFill>
        <p:spPr>
          <a:xfrm>
            <a:off x="8300075" y="169625"/>
            <a:ext cx="704224" cy="7045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Envelope Generator Parts Used</a:t>
            </a:r>
            <a:endParaRPr/>
          </a:p>
        </p:txBody>
      </p:sp>
      <p:sp>
        <p:nvSpPr>
          <p:cNvPr id="194" name="Google Shape;194;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04800" lvl="0" marL="457200" rtl="0" algn="just">
              <a:lnSpc>
                <a:spcPct val="100000"/>
              </a:lnSpc>
              <a:spcBef>
                <a:spcPts val="0"/>
              </a:spcBef>
              <a:spcAft>
                <a:spcPts val="0"/>
              </a:spcAft>
              <a:buClr>
                <a:schemeClr val="dk1"/>
              </a:buClr>
              <a:buSzPts val="1200"/>
              <a:buFont typeface="Helvetica Neue"/>
              <a:buChar char="●"/>
            </a:pPr>
            <a:r>
              <a:rPr lang="en" sz="1200" u="sng">
                <a:solidFill>
                  <a:schemeClr val="dk1"/>
                </a:solidFill>
                <a:latin typeface="Helvetica Neue"/>
                <a:ea typeface="Helvetica Neue"/>
                <a:cs typeface="Helvetica Neue"/>
                <a:sym typeface="Helvetica Neue"/>
              </a:rPr>
              <a:t>Envelope Generator</a:t>
            </a:r>
            <a:endParaRPr sz="1200">
              <a:solidFill>
                <a:schemeClr val="dk1"/>
              </a:solidFill>
              <a:latin typeface="Helvetica Neue"/>
              <a:ea typeface="Helvetica Neue"/>
              <a:cs typeface="Helvetica Neue"/>
              <a:sym typeface="Helvetica Neue"/>
            </a:endParaRPr>
          </a:p>
          <a:p>
            <a:pPr indent="-304800" lvl="0" marL="457200" rtl="0" algn="just">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AS3310 x 2</a:t>
            </a:r>
            <a:endParaRPr sz="1200">
              <a:solidFill>
                <a:schemeClr val="dk1"/>
              </a:solidFill>
              <a:latin typeface="Helvetica Neue"/>
              <a:ea typeface="Helvetica Neue"/>
              <a:cs typeface="Helvetica Neue"/>
              <a:sym typeface="Helvetica Neue"/>
            </a:endParaRPr>
          </a:p>
          <a:p>
            <a:pPr indent="-304800" lvl="0" marL="457200" rtl="0" algn="just">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Breadboard and jumper wire </a:t>
            </a:r>
            <a:endParaRPr sz="1200">
              <a:solidFill>
                <a:schemeClr val="dk1"/>
              </a:solidFill>
              <a:latin typeface="Helvetica Neue"/>
              <a:ea typeface="Helvetica Neue"/>
              <a:cs typeface="Helvetica Neue"/>
              <a:sym typeface="Helvetica Neue"/>
            </a:endParaRPr>
          </a:p>
          <a:p>
            <a:pPr indent="-304800" lvl="0" marL="457200" rtl="0" algn="just">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Various resistors</a:t>
            </a:r>
            <a:endParaRPr sz="1200">
              <a:solidFill>
                <a:schemeClr val="dk1"/>
              </a:solidFill>
              <a:latin typeface="Helvetica Neue"/>
              <a:ea typeface="Helvetica Neue"/>
              <a:cs typeface="Helvetica Neue"/>
              <a:sym typeface="Helvetica Neue"/>
            </a:endParaRPr>
          </a:p>
          <a:p>
            <a:pPr indent="-304800" lvl="0" marL="457200" rtl="0" algn="just">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100k potentiometers x 8 (4 for VCA and 4 for VCF)</a:t>
            </a:r>
            <a:endParaRPr sz="12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t/>
            </a:r>
            <a:endParaRPr sz="1200">
              <a:solidFill>
                <a:schemeClr val="dk1"/>
              </a:solidFill>
              <a:latin typeface="Helvetica Neue"/>
              <a:ea typeface="Helvetica Neue"/>
              <a:cs typeface="Helvetica Neue"/>
              <a:sym typeface="Helvetica Neue"/>
            </a:endParaRPr>
          </a:p>
          <a:p>
            <a:pPr indent="0" lvl="0" marL="0" rtl="0" algn="l">
              <a:spcBef>
                <a:spcPts val="0"/>
              </a:spcBef>
              <a:spcAft>
                <a:spcPts val="1200"/>
              </a:spcAft>
              <a:buNone/>
            </a:pPr>
            <a:r>
              <a:t/>
            </a:r>
            <a:endParaRPr>
              <a:solidFill>
                <a:schemeClr val="dk1"/>
              </a:solidFill>
              <a:latin typeface="Helvetica Neue"/>
              <a:ea typeface="Helvetica Neue"/>
              <a:cs typeface="Helvetica Neue"/>
              <a:sym typeface="Helvetica Neue"/>
            </a:endParaRPr>
          </a:p>
        </p:txBody>
      </p:sp>
      <p:pic>
        <p:nvPicPr>
          <p:cNvPr id="195" name="Google Shape;195;p29"/>
          <p:cNvPicPr preferRelativeResize="0"/>
          <p:nvPr/>
        </p:nvPicPr>
        <p:blipFill>
          <a:blip r:embed="rId3">
            <a:alphaModFix/>
          </a:blip>
          <a:stretch>
            <a:fillRect/>
          </a:stretch>
        </p:blipFill>
        <p:spPr>
          <a:xfrm>
            <a:off x="8300075" y="169625"/>
            <a:ext cx="704224" cy="704599"/>
          </a:xfrm>
          <a:prstGeom prst="rect">
            <a:avLst/>
          </a:prstGeom>
          <a:noFill/>
          <a:ln>
            <a:noFill/>
          </a:ln>
        </p:spPr>
      </p:pic>
      <p:pic>
        <p:nvPicPr>
          <p:cNvPr id="196" name="Google Shape;196;p29"/>
          <p:cNvPicPr preferRelativeResize="0"/>
          <p:nvPr/>
        </p:nvPicPr>
        <p:blipFill>
          <a:blip r:embed="rId4">
            <a:alphaModFix/>
          </a:blip>
          <a:stretch>
            <a:fillRect/>
          </a:stretch>
        </p:blipFill>
        <p:spPr>
          <a:xfrm>
            <a:off x="721842" y="3070517"/>
            <a:ext cx="1288150" cy="1158975"/>
          </a:xfrm>
          <a:prstGeom prst="rect">
            <a:avLst/>
          </a:prstGeom>
          <a:noFill/>
          <a:ln>
            <a:noFill/>
          </a:ln>
        </p:spPr>
      </p:pic>
      <p:pic>
        <p:nvPicPr>
          <p:cNvPr id="197" name="Google Shape;197;p29"/>
          <p:cNvPicPr preferRelativeResize="0"/>
          <p:nvPr/>
        </p:nvPicPr>
        <p:blipFill>
          <a:blip r:embed="rId5">
            <a:alphaModFix/>
          </a:blip>
          <a:stretch>
            <a:fillRect/>
          </a:stretch>
        </p:blipFill>
        <p:spPr>
          <a:xfrm>
            <a:off x="2389875" y="3070525"/>
            <a:ext cx="1158975" cy="1158975"/>
          </a:xfrm>
          <a:prstGeom prst="rect">
            <a:avLst/>
          </a:prstGeom>
          <a:noFill/>
          <a:ln>
            <a:noFill/>
          </a:ln>
        </p:spPr>
      </p:pic>
      <p:pic>
        <p:nvPicPr>
          <p:cNvPr id="198" name="Google Shape;198;p29"/>
          <p:cNvPicPr preferRelativeResize="0"/>
          <p:nvPr/>
        </p:nvPicPr>
        <p:blipFill>
          <a:blip r:embed="rId6">
            <a:alphaModFix/>
          </a:blip>
          <a:stretch>
            <a:fillRect/>
          </a:stretch>
        </p:blipFill>
        <p:spPr>
          <a:xfrm>
            <a:off x="3928725" y="2326300"/>
            <a:ext cx="4470801" cy="24294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Helvetica Neue"/>
                <a:ea typeface="Helvetica Neue"/>
                <a:cs typeface="Helvetica Neue"/>
                <a:sym typeface="Helvetica Neue"/>
              </a:rPr>
              <a:t>Envelope Generator </a:t>
            </a:r>
            <a:endParaRPr>
              <a:latin typeface="Helvetica Neue"/>
              <a:ea typeface="Helvetica Neue"/>
              <a:cs typeface="Helvetica Neue"/>
              <a:sym typeface="Helvetica Neue"/>
            </a:endParaRPr>
          </a:p>
        </p:txBody>
      </p:sp>
      <p:sp>
        <p:nvSpPr>
          <p:cNvPr id="204" name="Google Shape;204;p30"/>
          <p:cNvSpPr txBox="1"/>
          <p:nvPr>
            <p:ph idx="1" type="body"/>
          </p:nvPr>
        </p:nvSpPr>
        <p:spPr>
          <a:xfrm>
            <a:off x="311700" y="1152475"/>
            <a:ext cx="3118500" cy="3416400"/>
          </a:xfrm>
          <a:prstGeom prst="rect">
            <a:avLst/>
          </a:prstGeom>
        </p:spPr>
        <p:txBody>
          <a:bodyPr anchorCtr="0" anchor="t" bIns="91425" lIns="91425" spcFirstLastPara="1" rIns="91425" wrap="square" tIns="91425">
            <a:normAutofit/>
          </a:bodyPr>
          <a:lstStyle/>
          <a:p>
            <a:pPr indent="-304800" lvl="0" marL="4572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Envelope Generator also known as ADSR is a series of knobs providing set of voltages to control the sound </a:t>
            </a:r>
            <a:r>
              <a:rPr lang="en" sz="1200">
                <a:solidFill>
                  <a:schemeClr val="dk1"/>
                </a:solidFill>
                <a:latin typeface="Helvetica Neue"/>
                <a:ea typeface="Helvetica Neue"/>
                <a:cs typeface="Helvetica Neue"/>
                <a:sym typeface="Helvetica Neue"/>
              </a:rPr>
              <a:t>envelope</a:t>
            </a:r>
            <a:r>
              <a:rPr lang="en" sz="1200">
                <a:solidFill>
                  <a:schemeClr val="dk1"/>
                </a:solidFill>
                <a:latin typeface="Helvetica Neue"/>
                <a:ea typeface="Helvetica Neue"/>
                <a:cs typeface="Helvetica Neue"/>
                <a:sym typeface="Helvetica Neue"/>
              </a:rPr>
              <a:t> of each note</a:t>
            </a:r>
            <a:endParaRPr sz="1200">
              <a:solidFill>
                <a:schemeClr val="dk1"/>
              </a:solidFill>
              <a:latin typeface="Helvetica Neue"/>
              <a:ea typeface="Helvetica Neue"/>
              <a:cs typeface="Helvetica Neue"/>
              <a:sym typeface="Helvetica Neue"/>
            </a:endParaRPr>
          </a:p>
          <a:p>
            <a:pPr indent="-304800" lvl="0" marL="4572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Attack</a:t>
            </a:r>
            <a:endParaRPr sz="1200">
              <a:solidFill>
                <a:schemeClr val="dk1"/>
              </a:solidFill>
              <a:latin typeface="Helvetica Neue"/>
              <a:ea typeface="Helvetica Neue"/>
              <a:cs typeface="Helvetica Neue"/>
              <a:sym typeface="Helvetica Neue"/>
            </a:endParaRPr>
          </a:p>
          <a:p>
            <a:pPr indent="-304800" lvl="0" marL="4572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Decay</a:t>
            </a:r>
            <a:endParaRPr sz="1200">
              <a:solidFill>
                <a:schemeClr val="dk1"/>
              </a:solidFill>
              <a:latin typeface="Helvetica Neue"/>
              <a:ea typeface="Helvetica Neue"/>
              <a:cs typeface="Helvetica Neue"/>
              <a:sym typeface="Helvetica Neue"/>
            </a:endParaRPr>
          </a:p>
          <a:p>
            <a:pPr indent="-304800" lvl="0" marL="4572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Sustain </a:t>
            </a:r>
            <a:endParaRPr sz="1200">
              <a:solidFill>
                <a:schemeClr val="dk1"/>
              </a:solidFill>
              <a:latin typeface="Helvetica Neue"/>
              <a:ea typeface="Helvetica Neue"/>
              <a:cs typeface="Helvetica Neue"/>
              <a:sym typeface="Helvetica Neue"/>
            </a:endParaRPr>
          </a:p>
          <a:p>
            <a:pPr indent="-304800" lvl="0" marL="4572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Release</a:t>
            </a:r>
            <a:endParaRPr sz="12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t/>
            </a:r>
            <a:endParaRPr sz="1200">
              <a:solidFill>
                <a:schemeClr val="dk1"/>
              </a:solidFill>
              <a:latin typeface="Helvetica Neue"/>
              <a:ea typeface="Helvetica Neue"/>
              <a:cs typeface="Helvetica Neue"/>
              <a:sym typeface="Helvetica Neue"/>
            </a:endParaRPr>
          </a:p>
          <a:p>
            <a:pPr indent="0" lvl="0" marL="0" rtl="0" algn="l">
              <a:spcBef>
                <a:spcPts val="0"/>
              </a:spcBef>
              <a:spcAft>
                <a:spcPts val="1200"/>
              </a:spcAft>
              <a:buNone/>
            </a:pPr>
            <a:r>
              <a:t/>
            </a:r>
            <a:endParaRPr>
              <a:latin typeface="Helvetica Neue"/>
              <a:ea typeface="Helvetica Neue"/>
              <a:cs typeface="Helvetica Neue"/>
              <a:sym typeface="Helvetica Neue"/>
            </a:endParaRPr>
          </a:p>
        </p:txBody>
      </p:sp>
      <p:pic>
        <p:nvPicPr>
          <p:cNvPr id="205" name="Google Shape;205;p30"/>
          <p:cNvPicPr preferRelativeResize="0"/>
          <p:nvPr/>
        </p:nvPicPr>
        <p:blipFill>
          <a:blip r:embed="rId3">
            <a:alphaModFix/>
          </a:blip>
          <a:stretch>
            <a:fillRect/>
          </a:stretch>
        </p:blipFill>
        <p:spPr>
          <a:xfrm>
            <a:off x="4499125" y="1121275"/>
            <a:ext cx="4505174" cy="2677976"/>
          </a:xfrm>
          <a:prstGeom prst="rect">
            <a:avLst/>
          </a:prstGeom>
          <a:noFill/>
          <a:ln>
            <a:noFill/>
          </a:ln>
        </p:spPr>
      </p:pic>
      <p:pic>
        <p:nvPicPr>
          <p:cNvPr id="206" name="Google Shape;206;p30"/>
          <p:cNvPicPr preferRelativeResize="0"/>
          <p:nvPr/>
        </p:nvPicPr>
        <p:blipFill>
          <a:blip r:embed="rId4">
            <a:alphaModFix/>
          </a:blip>
          <a:stretch>
            <a:fillRect/>
          </a:stretch>
        </p:blipFill>
        <p:spPr>
          <a:xfrm>
            <a:off x="8300075" y="169625"/>
            <a:ext cx="704224" cy="704599"/>
          </a:xfrm>
          <a:prstGeom prst="rect">
            <a:avLst/>
          </a:prstGeom>
          <a:noFill/>
          <a:ln>
            <a:noFill/>
          </a:ln>
        </p:spPr>
      </p:pic>
      <p:pic>
        <p:nvPicPr>
          <p:cNvPr id="207" name="Google Shape;207;p30"/>
          <p:cNvPicPr preferRelativeResize="0"/>
          <p:nvPr/>
        </p:nvPicPr>
        <p:blipFill>
          <a:blip r:embed="rId5">
            <a:alphaModFix/>
          </a:blip>
          <a:stretch>
            <a:fillRect/>
          </a:stretch>
        </p:blipFill>
        <p:spPr>
          <a:xfrm>
            <a:off x="255500" y="3078575"/>
            <a:ext cx="3487150" cy="17028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Helvetica Neue"/>
                <a:ea typeface="Helvetica Neue"/>
                <a:cs typeface="Helvetica Neue"/>
                <a:sym typeface="Helvetica Neue"/>
              </a:rPr>
              <a:t>Voltage Controlled Filter (VCF) </a:t>
            </a:r>
            <a:endParaRPr>
              <a:latin typeface="Helvetica Neue"/>
              <a:ea typeface="Helvetica Neue"/>
              <a:cs typeface="Helvetica Neue"/>
              <a:sym typeface="Helvetica Neue"/>
            </a:endParaRPr>
          </a:p>
        </p:txBody>
      </p:sp>
      <p:sp>
        <p:nvSpPr>
          <p:cNvPr id="213" name="Google Shape;213;p31"/>
          <p:cNvSpPr txBox="1"/>
          <p:nvPr>
            <p:ph idx="1" type="body"/>
          </p:nvPr>
        </p:nvSpPr>
        <p:spPr>
          <a:xfrm>
            <a:off x="311700" y="1152475"/>
            <a:ext cx="3224100" cy="2473200"/>
          </a:xfrm>
          <a:prstGeom prst="rect">
            <a:avLst/>
          </a:prstGeom>
        </p:spPr>
        <p:txBody>
          <a:bodyPr anchorCtr="0" anchor="t" bIns="91425" lIns="91425" spcFirstLastPara="1" rIns="91425" wrap="square" tIns="91425">
            <a:normAutofit/>
          </a:bodyPr>
          <a:lstStyle/>
          <a:p>
            <a:pPr indent="0" lvl="0" marL="0" rtl="0" algn="just">
              <a:lnSpc>
                <a:spcPct val="100000"/>
              </a:lnSpc>
              <a:spcBef>
                <a:spcPts val="0"/>
              </a:spcBef>
              <a:spcAft>
                <a:spcPts val="0"/>
              </a:spcAft>
              <a:buNone/>
            </a:pPr>
            <a:r>
              <a:rPr lang="en" sz="1200">
                <a:solidFill>
                  <a:schemeClr val="dk1"/>
                </a:solidFill>
                <a:latin typeface="Helvetica Neue"/>
                <a:ea typeface="Helvetica Neue"/>
                <a:cs typeface="Helvetica Neue"/>
                <a:sym typeface="Helvetica Neue"/>
              </a:rPr>
              <a:t>The voltage-controlled filter is an essential part of the development of the synthesizer.</a:t>
            </a:r>
            <a:endParaRPr sz="1200">
              <a:solidFill>
                <a:schemeClr val="dk1"/>
              </a:solidFill>
              <a:latin typeface="Helvetica Neue"/>
              <a:ea typeface="Helvetica Neue"/>
              <a:cs typeface="Helvetica Neue"/>
              <a:sym typeface="Helvetica Neue"/>
            </a:endParaRPr>
          </a:p>
          <a:p>
            <a:pPr indent="0" lvl="0" marL="0" rtl="0" algn="just">
              <a:lnSpc>
                <a:spcPct val="100000"/>
              </a:lnSpc>
              <a:spcBef>
                <a:spcPts val="0"/>
              </a:spcBef>
              <a:spcAft>
                <a:spcPts val="0"/>
              </a:spcAft>
              <a:buNone/>
            </a:pPr>
            <a:r>
              <a:rPr lang="en" sz="1200">
                <a:solidFill>
                  <a:schemeClr val="dk1"/>
                </a:solidFill>
                <a:latin typeface="Helvetica Neue"/>
                <a:ea typeface="Helvetica Neue"/>
                <a:cs typeface="Helvetica Neue"/>
                <a:sym typeface="Helvetica Neue"/>
              </a:rPr>
              <a:t>The waveform output from the VCO is used as the input for the VCF. Filtering allows the user to shape the waveforms timbre and tone by removing a range of frequency harmonics.</a:t>
            </a:r>
            <a:endParaRPr sz="1200">
              <a:solidFill>
                <a:schemeClr val="dk1"/>
              </a:solidFill>
              <a:latin typeface="Helvetica Neue"/>
              <a:ea typeface="Helvetica Neue"/>
              <a:cs typeface="Helvetica Neue"/>
              <a:sym typeface="Helvetica Neue"/>
            </a:endParaRPr>
          </a:p>
          <a:p>
            <a:pPr indent="0" lvl="0" marL="0" rtl="0" algn="just">
              <a:lnSpc>
                <a:spcPct val="100000"/>
              </a:lnSpc>
              <a:spcBef>
                <a:spcPts val="0"/>
              </a:spcBef>
              <a:spcAft>
                <a:spcPts val="0"/>
              </a:spcAft>
              <a:buNone/>
            </a:pPr>
            <a:r>
              <a:t/>
            </a:r>
            <a:endParaRPr sz="1200">
              <a:solidFill>
                <a:schemeClr val="dk1"/>
              </a:solidFill>
              <a:latin typeface="Helvetica Neue"/>
              <a:ea typeface="Helvetica Neue"/>
              <a:cs typeface="Helvetica Neue"/>
              <a:sym typeface="Helvetica Neue"/>
            </a:endParaRPr>
          </a:p>
          <a:p>
            <a:pPr indent="0" lvl="0" marL="0" rtl="0" algn="just">
              <a:lnSpc>
                <a:spcPct val="100000"/>
              </a:lnSpc>
              <a:spcBef>
                <a:spcPts val="0"/>
              </a:spcBef>
              <a:spcAft>
                <a:spcPts val="0"/>
              </a:spcAft>
              <a:buNone/>
            </a:pPr>
            <a:r>
              <a:rPr lang="en" sz="1200">
                <a:solidFill>
                  <a:schemeClr val="dk1"/>
                </a:solidFill>
                <a:latin typeface="Helvetica Neue"/>
                <a:ea typeface="Helvetica Neue"/>
                <a:cs typeface="Helvetica Neue"/>
                <a:sym typeface="Helvetica Neue"/>
              </a:rPr>
              <a:t>The two main parameters the user interacts with are: 1) Cutoff &amp; 2) Resonance</a:t>
            </a:r>
            <a:endParaRPr sz="1200">
              <a:solidFill>
                <a:schemeClr val="dk1"/>
              </a:solidFill>
              <a:latin typeface="Helvetica Neue"/>
              <a:ea typeface="Helvetica Neue"/>
              <a:cs typeface="Helvetica Neue"/>
              <a:sym typeface="Helvetica Neue"/>
            </a:endParaRPr>
          </a:p>
          <a:p>
            <a:pPr indent="0" lvl="0" marL="0" rtl="0" algn="just">
              <a:lnSpc>
                <a:spcPct val="100000"/>
              </a:lnSpc>
              <a:spcBef>
                <a:spcPts val="0"/>
              </a:spcBef>
              <a:spcAft>
                <a:spcPts val="0"/>
              </a:spcAft>
              <a:buNone/>
            </a:pPr>
            <a:r>
              <a:t/>
            </a:r>
            <a:endParaRPr sz="1200">
              <a:solidFill>
                <a:schemeClr val="dk1"/>
              </a:solidFill>
              <a:latin typeface="Helvetica Neue"/>
              <a:ea typeface="Helvetica Neue"/>
              <a:cs typeface="Helvetica Neue"/>
              <a:sym typeface="Helvetica Neue"/>
            </a:endParaRPr>
          </a:p>
          <a:p>
            <a:pPr indent="0" lvl="0" marL="0" rtl="0" algn="just">
              <a:lnSpc>
                <a:spcPct val="100000"/>
              </a:lnSpc>
              <a:spcBef>
                <a:spcPts val="0"/>
              </a:spcBef>
              <a:spcAft>
                <a:spcPts val="0"/>
              </a:spcAft>
              <a:buNone/>
            </a:pPr>
            <a:r>
              <a:t/>
            </a:r>
            <a:endParaRPr sz="1200">
              <a:solidFill>
                <a:schemeClr val="dk1"/>
              </a:solidFill>
              <a:latin typeface="Helvetica Neue"/>
              <a:ea typeface="Helvetica Neue"/>
              <a:cs typeface="Helvetica Neue"/>
              <a:sym typeface="Helvetica Neue"/>
            </a:endParaRPr>
          </a:p>
        </p:txBody>
      </p:sp>
      <p:sp>
        <p:nvSpPr>
          <p:cNvPr id="214" name="Google Shape;214;p31"/>
          <p:cNvSpPr txBox="1"/>
          <p:nvPr/>
        </p:nvSpPr>
        <p:spPr>
          <a:xfrm>
            <a:off x="5578450" y="1431575"/>
            <a:ext cx="197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15" name="Google Shape;215;p31"/>
          <p:cNvPicPr preferRelativeResize="0"/>
          <p:nvPr/>
        </p:nvPicPr>
        <p:blipFill>
          <a:blip r:embed="rId3">
            <a:alphaModFix/>
          </a:blip>
          <a:stretch>
            <a:fillRect/>
          </a:stretch>
        </p:blipFill>
        <p:spPr>
          <a:xfrm>
            <a:off x="4092950" y="1326100"/>
            <a:ext cx="5096001" cy="3296650"/>
          </a:xfrm>
          <a:prstGeom prst="rect">
            <a:avLst/>
          </a:prstGeom>
          <a:noFill/>
          <a:ln>
            <a:noFill/>
          </a:ln>
        </p:spPr>
      </p:pic>
      <p:pic>
        <p:nvPicPr>
          <p:cNvPr id="216" name="Google Shape;216;p31"/>
          <p:cNvPicPr preferRelativeResize="0"/>
          <p:nvPr/>
        </p:nvPicPr>
        <p:blipFill>
          <a:blip r:embed="rId4">
            <a:alphaModFix/>
          </a:blip>
          <a:stretch>
            <a:fillRect/>
          </a:stretch>
        </p:blipFill>
        <p:spPr>
          <a:xfrm>
            <a:off x="311699" y="3363400"/>
            <a:ext cx="1506225" cy="1506252"/>
          </a:xfrm>
          <a:prstGeom prst="rect">
            <a:avLst/>
          </a:prstGeom>
          <a:noFill/>
          <a:ln>
            <a:noFill/>
          </a:ln>
        </p:spPr>
      </p:pic>
      <p:pic>
        <p:nvPicPr>
          <p:cNvPr id="217" name="Google Shape;217;p31"/>
          <p:cNvPicPr preferRelativeResize="0"/>
          <p:nvPr/>
        </p:nvPicPr>
        <p:blipFill rotWithShape="1">
          <a:blip r:embed="rId5">
            <a:alphaModFix/>
          </a:blip>
          <a:srcRect b="26155" l="0" r="0" t="16997"/>
          <a:stretch/>
        </p:blipFill>
        <p:spPr>
          <a:xfrm>
            <a:off x="7956375" y="31875"/>
            <a:ext cx="1076626" cy="918024"/>
          </a:xfrm>
          <a:prstGeom prst="rect">
            <a:avLst/>
          </a:prstGeom>
          <a:noFill/>
          <a:ln>
            <a:noFill/>
          </a:ln>
        </p:spPr>
      </p:pic>
      <p:pic>
        <p:nvPicPr>
          <p:cNvPr id="218" name="Google Shape;218;p31"/>
          <p:cNvPicPr preferRelativeResize="0"/>
          <p:nvPr/>
        </p:nvPicPr>
        <p:blipFill>
          <a:blip r:embed="rId6">
            <a:alphaModFix/>
          </a:blip>
          <a:stretch>
            <a:fillRect/>
          </a:stretch>
        </p:blipFill>
        <p:spPr>
          <a:xfrm>
            <a:off x="1941850" y="3482275"/>
            <a:ext cx="1888075" cy="1195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Helvetica Neue"/>
                <a:ea typeface="Helvetica Neue"/>
                <a:cs typeface="Helvetica Neue"/>
                <a:sym typeface="Helvetica Neue"/>
              </a:rPr>
              <a:t>Introduction - What is a synthesizer? </a:t>
            </a:r>
            <a:endParaRPr>
              <a:latin typeface="Helvetica Neue"/>
              <a:ea typeface="Helvetica Neue"/>
              <a:cs typeface="Helvetica Neue"/>
              <a:sym typeface="Helvetica Neue"/>
            </a:endParaRPr>
          </a:p>
        </p:txBody>
      </p:sp>
      <p:sp>
        <p:nvSpPr>
          <p:cNvPr id="68" name="Google Shape;68;p14"/>
          <p:cNvSpPr txBox="1"/>
          <p:nvPr>
            <p:ph idx="1" type="body"/>
          </p:nvPr>
        </p:nvSpPr>
        <p:spPr>
          <a:xfrm>
            <a:off x="249150" y="1017725"/>
            <a:ext cx="7602000" cy="3416400"/>
          </a:xfrm>
          <a:prstGeom prst="rect">
            <a:avLst/>
          </a:prstGeom>
        </p:spPr>
        <p:txBody>
          <a:bodyPr anchorCtr="0" anchor="t" bIns="91425" lIns="91425" spcFirstLastPara="1" rIns="91425" wrap="square" tIns="91425">
            <a:normAutofit/>
          </a:bodyPr>
          <a:lstStyle/>
          <a:p>
            <a:pPr indent="0" lvl="0" marL="0" rtl="0" algn="just">
              <a:lnSpc>
                <a:spcPct val="100000"/>
              </a:lnSpc>
              <a:spcBef>
                <a:spcPts val="0"/>
              </a:spcBef>
              <a:spcAft>
                <a:spcPts val="0"/>
              </a:spcAft>
              <a:buNone/>
            </a:pPr>
            <a:r>
              <a:rPr lang="en" sz="1700">
                <a:solidFill>
                  <a:schemeClr val="dk1"/>
                </a:solidFill>
                <a:latin typeface="Helvetica Neue"/>
                <a:ea typeface="Helvetica Neue"/>
                <a:cs typeface="Helvetica Neue"/>
                <a:sym typeface="Helvetica Neue"/>
              </a:rPr>
              <a:t>A synthesizer is an electronic hybrid musical instrument that generates audio signals - think of it as a piano that is endlessly configurable to create almost any sound imaginable thanks to its internal analog circuitry. Synthesizers generate different audio signals by generating waveforms. Sounds range from </a:t>
            </a:r>
            <a:r>
              <a:rPr lang="en" sz="1700">
                <a:solidFill>
                  <a:schemeClr val="dk1"/>
                </a:solidFill>
                <a:latin typeface="Helvetica Neue"/>
                <a:ea typeface="Helvetica Neue"/>
                <a:cs typeface="Helvetica Neue"/>
                <a:sym typeface="Helvetica Neue"/>
              </a:rPr>
              <a:t>simulating</a:t>
            </a:r>
            <a:r>
              <a:rPr lang="en" sz="1700">
                <a:solidFill>
                  <a:schemeClr val="dk1"/>
                </a:solidFill>
                <a:latin typeface="Helvetica Neue"/>
                <a:ea typeface="Helvetica Neue"/>
                <a:cs typeface="Helvetica Neue"/>
                <a:sym typeface="Helvetica Neue"/>
              </a:rPr>
              <a:t> acoustic instruments to weird and wonderful bass, pad, lead, and percussive tones. </a:t>
            </a:r>
            <a:endParaRPr sz="1700">
              <a:solidFill>
                <a:schemeClr val="dk1"/>
              </a:solidFill>
              <a:latin typeface="Helvetica Neue"/>
              <a:ea typeface="Helvetica Neue"/>
              <a:cs typeface="Helvetica Neue"/>
              <a:sym typeface="Helvetica Neue"/>
            </a:endParaRPr>
          </a:p>
          <a:p>
            <a:pPr indent="0" lvl="0" marL="0" rtl="0" algn="just">
              <a:lnSpc>
                <a:spcPct val="100000"/>
              </a:lnSpc>
              <a:spcBef>
                <a:spcPts val="0"/>
              </a:spcBef>
              <a:spcAft>
                <a:spcPts val="0"/>
              </a:spcAft>
              <a:buNone/>
            </a:pPr>
            <a:r>
              <a:t/>
            </a:r>
            <a:endParaRPr sz="1700">
              <a:solidFill>
                <a:schemeClr val="dk1"/>
              </a:solidFill>
              <a:latin typeface="Helvetica Neue"/>
              <a:ea typeface="Helvetica Neue"/>
              <a:cs typeface="Helvetica Neue"/>
              <a:sym typeface="Helvetica Neue"/>
            </a:endParaRPr>
          </a:p>
          <a:p>
            <a:pPr indent="0" lvl="0" marL="0" rtl="0" algn="just">
              <a:lnSpc>
                <a:spcPct val="100000"/>
              </a:lnSpc>
              <a:spcBef>
                <a:spcPts val="0"/>
              </a:spcBef>
              <a:spcAft>
                <a:spcPts val="0"/>
              </a:spcAft>
              <a:buNone/>
            </a:pPr>
            <a:r>
              <a:rPr lang="en" sz="1700">
                <a:solidFill>
                  <a:schemeClr val="dk1"/>
                </a:solidFill>
                <a:latin typeface="Helvetica Neue"/>
                <a:ea typeface="Helvetica Neue"/>
                <a:cs typeface="Helvetica Neue"/>
                <a:sym typeface="Helvetica Neue"/>
              </a:rPr>
              <a:t>Synthesizers allow the user to manipulate the three core elements that define sound: pitch, timbre, and loudness. </a:t>
            </a:r>
            <a:endParaRPr sz="1700">
              <a:solidFill>
                <a:schemeClr val="dk1"/>
              </a:solidFill>
              <a:latin typeface="Helvetica Neue"/>
              <a:ea typeface="Helvetica Neue"/>
              <a:cs typeface="Helvetica Neue"/>
              <a:sym typeface="Helvetica Neue"/>
            </a:endParaRPr>
          </a:p>
        </p:txBody>
      </p:sp>
      <p:pic>
        <p:nvPicPr>
          <p:cNvPr id="69" name="Google Shape;69;p14"/>
          <p:cNvPicPr preferRelativeResize="0"/>
          <p:nvPr/>
        </p:nvPicPr>
        <p:blipFill>
          <a:blip r:embed="rId3">
            <a:alphaModFix/>
          </a:blip>
          <a:stretch>
            <a:fillRect/>
          </a:stretch>
        </p:blipFill>
        <p:spPr>
          <a:xfrm>
            <a:off x="5406043" y="3262293"/>
            <a:ext cx="3113450" cy="1617300"/>
          </a:xfrm>
          <a:prstGeom prst="rect">
            <a:avLst/>
          </a:prstGeom>
          <a:noFill/>
          <a:ln>
            <a:noFill/>
          </a:ln>
        </p:spPr>
      </p:pic>
      <p:pic>
        <p:nvPicPr>
          <p:cNvPr id="70" name="Google Shape;70;p14"/>
          <p:cNvPicPr preferRelativeResize="0"/>
          <p:nvPr/>
        </p:nvPicPr>
        <p:blipFill rotWithShape="1">
          <a:blip r:embed="rId4">
            <a:alphaModFix/>
          </a:blip>
          <a:srcRect b="14799" l="-2570" r="2569" t="11459"/>
          <a:stretch/>
        </p:blipFill>
        <p:spPr>
          <a:xfrm>
            <a:off x="8098650" y="116750"/>
            <a:ext cx="859424" cy="9372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2"/>
          <p:cNvSpPr txBox="1"/>
          <p:nvPr>
            <p:ph idx="1" type="body"/>
          </p:nvPr>
        </p:nvSpPr>
        <p:spPr>
          <a:xfrm>
            <a:off x="311700" y="1206825"/>
            <a:ext cx="2982300" cy="20751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1400">
                <a:solidFill>
                  <a:schemeClr val="dk1"/>
                </a:solidFill>
              </a:rPr>
              <a:t>AS3320 was more suitable because more configuration examples are present. </a:t>
            </a:r>
            <a:endParaRPr sz="1400">
              <a:solidFill>
                <a:schemeClr val="dk1"/>
              </a:solidFill>
            </a:endParaRPr>
          </a:p>
          <a:p>
            <a:pPr indent="0" lvl="0" marL="0" rtl="0" algn="l">
              <a:spcBef>
                <a:spcPts val="1200"/>
              </a:spcBef>
              <a:spcAft>
                <a:spcPts val="1200"/>
              </a:spcAft>
              <a:buNone/>
            </a:pPr>
            <a:r>
              <a:rPr lang="en" sz="1400">
                <a:solidFill>
                  <a:schemeClr val="dk1"/>
                </a:solidFill>
              </a:rPr>
              <a:t>The </a:t>
            </a:r>
            <a:r>
              <a:rPr lang="en" sz="1400">
                <a:solidFill>
                  <a:schemeClr val="dk1"/>
                </a:solidFill>
              </a:rPr>
              <a:t>performance is about the same for both however the pricing for AS3320 is 6% cheaper and comes in different types of packaging.</a:t>
            </a:r>
            <a:endParaRPr sz="1400">
              <a:solidFill>
                <a:schemeClr val="dk1"/>
              </a:solidFill>
            </a:endParaRPr>
          </a:p>
        </p:txBody>
      </p:sp>
      <p:pic>
        <p:nvPicPr>
          <p:cNvPr id="224" name="Google Shape;224;p32"/>
          <p:cNvPicPr preferRelativeResize="0"/>
          <p:nvPr/>
        </p:nvPicPr>
        <p:blipFill>
          <a:blip r:embed="rId3">
            <a:alphaModFix/>
          </a:blip>
          <a:stretch>
            <a:fillRect/>
          </a:stretch>
        </p:blipFill>
        <p:spPr>
          <a:xfrm>
            <a:off x="3377100" y="918025"/>
            <a:ext cx="5554975" cy="3416400"/>
          </a:xfrm>
          <a:prstGeom prst="rect">
            <a:avLst/>
          </a:prstGeom>
          <a:noFill/>
          <a:ln>
            <a:noFill/>
          </a:ln>
        </p:spPr>
      </p:pic>
      <p:sp>
        <p:nvSpPr>
          <p:cNvPr id="225" name="Google Shape;225;p32"/>
          <p:cNvSpPr txBox="1"/>
          <p:nvPr>
            <p:ph type="title"/>
          </p:nvPr>
        </p:nvSpPr>
        <p:spPr>
          <a:xfrm>
            <a:off x="216900" y="272363"/>
            <a:ext cx="3255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VCF IC Selection  </a:t>
            </a:r>
            <a:endParaRPr/>
          </a:p>
        </p:txBody>
      </p:sp>
      <p:pic>
        <p:nvPicPr>
          <p:cNvPr id="226" name="Google Shape;226;p32"/>
          <p:cNvPicPr preferRelativeResize="0"/>
          <p:nvPr/>
        </p:nvPicPr>
        <p:blipFill rotWithShape="1">
          <a:blip r:embed="rId4">
            <a:alphaModFix/>
          </a:blip>
          <a:srcRect b="26155" l="0" r="0" t="16997"/>
          <a:stretch/>
        </p:blipFill>
        <p:spPr>
          <a:xfrm>
            <a:off x="8067375" y="0"/>
            <a:ext cx="1076626" cy="918024"/>
          </a:xfrm>
          <a:prstGeom prst="rect">
            <a:avLst/>
          </a:prstGeom>
          <a:noFill/>
          <a:ln>
            <a:noFill/>
          </a:ln>
        </p:spPr>
      </p:pic>
      <p:pic>
        <p:nvPicPr>
          <p:cNvPr id="227" name="Google Shape;227;p32"/>
          <p:cNvPicPr preferRelativeResize="0"/>
          <p:nvPr/>
        </p:nvPicPr>
        <p:blipFill>
          <a:blip r:embed="rId5">
            <a:alphaModFix/>
          </a:blip>
          <a:stretch>
            <a:fillRect/>
          </a:stretch>
        </p:blipFill>
        <p:spPr>
          <a:xfrm>
            <a:off x="1871925" y="3699750"/>
            <a:ext cx="1221750" cy="1110826"/>
          </a:xfrm>
          <a:prstGeom prst="rect">
            <a:avLst/>
          </a:prstGeom>
          <a:noFill/>
          <a:ln>
            <a:noFill/>
          </a:ln>
        </p:spPr>
      </p:pic>
      <p:pic>
        <p:nvPicPr>
          <p:cNvPr id="228" name="Google Shape;228;p32"/>
          <p:cNvPicPr preferRelativeResize="0"/>
          <p:nvPr/>
        </p:nvPicPr>
        <p:blipFill>
          <a:blip r:embed="rId6">
            <a:alphaModFix/>
          </a:blip>
          <a:stretch>
            <a:fillRect/>
          </a:stretch>
        </p:blipFill>
        <p:spPr>
          <a:xfrm>
            <a:off x="216900" y="3661462"/>
            <a:ext cx="1041227" cy="1187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3"/>
          <p:cNvSpPr txBox="1"/>
          <p:nvPr>
            <p:ph type="title"/>
          </p:nvPr>
        </p:nvSpPr>
        <p:spPr>
          <a:xfrm>
            <a:off x="311700" y="385750"/>
            <a:ext cx="3132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Helvetica Neue"/>
                <a:ea typeface="Helvetica Neue"/>
                <a:cs typeface="Helvetica Neue"/>
                <a:sym typeface="Helvetica Neue"/>
              </a:rPr>
              <a:t>VCF Parts Used</a:t>
            </a:r>
            <a:endParaRPr>
              <a:latin typeface="Helvetica Neue"/>
              <a:ea typeface="Helvetica Neue"/>
              <a:cs typeface="Helvetica Neue"/>
              <a:sym typeface="Helvetica Neue"/>
            </a:endParaRPr>
          </a:p>
        </p:txBody>
      </p:sp>
      <p:sp>
        <p:nvSpPr>
          <p:cNvPr id="234" name="Google Shape;234;p33"/>
          <p:cNvSpPr txBox="1"/>
          <p:nvPr>
            <p:ph idx="1" type="body"/>
          </p:nvPr>
        </p:nvSpPr>
        <p:spPr>
          <a:xfrm>
            <a:off x="311700" y="772200"/>
            <a:ext cx="8520600" cy="37968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en" sz="3307" u="sng">
                <a:solidFill>
                  <a:srgbClr val="FF0000"/>
                </a:solidFill>
                <a:latin typeface="Helvetica Neue"/>
                <a:ea typeface="Helvetica Neue"/>
                <a:cs typeface="Helvetica Neue"/>
                <a:sym typeface="Helvetica Neue"/>
              </a:rPr>
              <a:t>Basic Building Block of VCF </a:t>
            </a:r>
            <a:endParaRPr sz="3307" u="sng">
              <a:solidFill>
                <a:srgbClr val="FF0000"/>
              </a:solidFill>
              <a:latin typeface="Helvetica Neue"/>
              <a:ea typeface="Helvetica Neue"/>
              <a:cs typeface="Helvetica Neue"/>
              <a:sym typeface="Helvetica Neue"/>
            </a:endParaRPr>
          </a:p>
          <a:p>
            <a:pPr indent="-281109" lvl="0" marL="457200" rtl="0" algn="l">
              <a:spcBef>
                <a:spcPts val="1200"/>
              </a:spcBef>
              <a:spcAft>
                <a:spcPts val="0"/>
              </a:spcAft>
              <a:buClr>
                <a:schemeClr val="dk1"/>
              </a:buClr>
              <a:buSzPct val="100000"/>
              <a:buFont typeface="Helvetica Neue"/>
              <a:buChar char="➢"/>
            </a:pPr>
            <a:r>
              <a:rPr lang="en" sz="3307">
                <a:solidFill>
                  <a:schemeClr val="dk1"/>
                </a:solidFill>
                <a:latin typeface="Helvetica Neue"/>
                <a:ea typeface="Helvetica Neue"/>
                <a:cs typeface="Helvetica Neue"/>
                <a:sym typeface="Helvetica Neue"/>
              </a:rPr>
              <a:t>AS3320</a:t>
            </a:r>
            <a:endParaRPr sz="3307">
              <a:solidFill>
                <a:schemeClr val="dk1"/>
              </a:solidFill>
              <a:latin typeface="Helvetica Neue"/>
              <a:ea typeface="Helvetica Neue"/>
              <a:cs typeface="Helvetica Neue"/>
              <a:sym typeface="Helvetica Neue"/>
            </a:endParaRPr>
          </a:p>
          <a:p>
            <a:pPr indent="-281109" lvl="0" marL="457200" rtl="0" algn="l">
              <a:spcBef>
                <a:spcPts val="0"/>
              </a:spcBef>
              <a:spcAft>
                <a:spcPts val="0"/>
              </a:spcAft>
              <a:buClr>
                <a:schemeClr val="dk1"/>
              </a:buClr>
              <a:buSzPct val="100000"/>
              <a:buFont typeface="Helvetica Neue"/>
              <a:buChar char="➢"/>
            </a:pPr>
            <a:r>
              <a:rPr lang="en" sz="3307">
                <a:solidFill>
                  <a:schemeClr val="dk1"/>
                </a:solidFill>
                <a:latin typeface="Helvetica Neue"/>
                <a:ea typeface="Helvetica Neue"/>
                <a:cs typeface="Helvetica Neue"/>
                <a:sym typeface="Helvetica Neue"/>
              </a:rPr>
              <a:t>Negative &amp; Positive Rails (Power Supply)</a:t>
            </a:r>
            <a:endParaRPr sz="3307">
              <a:solidFill>
                <a:schemeClr val="dk1"/>
              </a:solidFill>
              <a:latin typeface="Helvetica Neue"/>
              <a:ea typeface="Helvetica Neue"/>
              <a:cs typeface="Helvetica Neue"/>
              <a:sym typeface="Helvetica Neue"/>
            </a:endParaRPr>
          </a:p>
          <a:p>
            <a:pPr indent="-281109" lvl="0" marL="457200" rtl="0" algn="l">
              <a:spcBef>
                <a:spcPts val="0"/>
              </a:spcBef>
              <a:spcAft>
                <a:spcPts val="0"/>
              </a:spcAft>
              <a:buClr>
                <a:schemeClr val="dk1"/>
              </a:buClr>
              <a:buSzPct val="100000"/>
              <a:buFont typeface="Helvetica Neue"/>
              <a:buChar char="➢"/>
            </a:pPr>
            <a:r>
              <a:rPr lang="en" sz="3307">
                <a:solidFill>
                  <a:schemeClr val="dk1"/>
                </a:solidFill>
                <a:latin typeface="Helvetica Neue"/>
                <a:ea typeface="Helvetica Neue"/>
                <a:cs typeface="Helvetica Neue"/>
                <a:sym typeface="Helvetica Neue"/>
              </a:rPr>
              <a:t>1.5k Current Limiting resistor for negative rail </a:t>
            </a:r>
            <a:endParaRPr sz="3307">
              <a:solidFill>
                <a:schemeClr val="dk1"/>
              </a:solidFill>
              <a:latin typeface="Helvetica Neue"/>
              <a:ea typeface="Helvetica Neue"/>
              <a:cs typeface="Helvetica Neue"/>
              <a:sym typeface="Helvetica Neue"/>
            </a:endParaRPr>
          </a:p>
          <a:p>
            <a:pPr indent="-281109" lvl="0" marL="457200" rtl="0" algn="l">
              <a:spcBef>
                <a:spcPts val="0"/>
              </a:spcBef>
              <a:spcAft>
                <a:spcPts val="0"/>
              </a:spcAft>
              <a:buClr>
                <a:schemeClr val="dk1"/>
              </a:buClr>
              <a:buSzPct val="100000"/>
              <a:buFont typeface="Helvetica Neue"/>
              <a:buChar char="➢"/>
            </a:pPr>
            <a:r>
              <a:rPr lang="en" sz="3307">
                <a:solidFill>
                  <a:schemeClr val="dk1"/>
                </a:solidFill>
                <a:latin typeface="Helvetica Neue"/>
                <a:ea typeface="Helvetica Neue"/>
                <a:cs typeface="Helvetica Neue"/>
                <a:sym typeface="Helvetica Neue"/>
              </a:rPr>
              <a:t>Breadboard &amp; Jumper Wires</a:t>
            </a:r>
            <a:endParaRPr sz="3307">
              <a:solidFill>
                <a:schemeClr val="dk1"/>
              </a:solidFill>
              <a:latin typeface="Helvetica Neue"/>
              <a:ea typeface="Helvetica Neue"/>
              <a:cs typeface="Helvetica Neue"/>
              <a:sym typeface="Helvetica Neue"/>
            </a:endParaRPr>
          </a:p>
          <a:p>
            <a:pPr indent="-281109" lvl="0" marL="457200" rtl="0" algn="l">
              <a:spcBef>
                <a:spcPts val="0"/>
              </a:spcBef>
              <a:spcAft>
                <a:spcPts val="0"/>
              </a:spcAft>
              <a:buClr>
                <a:schemeClr val="dk1"/>
              </a:buClr>
              <a:buSzPct val="100000"/>
              <a:buFont typeface="Helvetica Neue"/>
              <a:buChar char="➢"/>
            </a:pPr>
            <a:r>
              <a:rPr lang="en" sz="3307">
                <a:solidFill>
                  <a:schemeClr val="dk1"/>
                </a:solidFill>
                <a:latin typeface="Helvetica Neue"/>
                <a:ea typeface="Helvetica Neue"/>
                <a:cs typeface="Helvetica Neue"/>
                <a:sym typeface="Helvetica Neue"/>
              </a:rPr>
              <a:t>240k, 91k, 100k &amp; 150k Resistor</a:t>
            </a:r>
            <a:endParaRPr sz="3307">
              <a:solidFill>
                <a:schemeClr val="dk1"/>
              </a:solidFill>
              <a:latin typeface="Helvetica Neue"/>
              <a:ea typeface="Helvetica Neue"/>
              <a:cs typeface="Helvetica Neue"/>
              <a:sym typeface="Helvetica Neue"/>
            </a:endParaRPr>
          </a:p>
          <a:p>
            <a:pPr indent="-281109" lvl="0" marL="457200" rtl="0" algn="l">
              <a:spcBef>
                <a:spcPts val="0"/>
              </a:spcBef>
              <a:spcAft>
                <a:spcPts val="0"/>
              </a:spcAft>
              <a:buClr>
                <a:schemeClr val="dk1"/>
              </a:buClr>
              <a:buSzPct val="100000"/>
              <a:buFont typeface="Helvetica Neue"/>
              <a:buChar char="➢"/>
            </a:pPr>
            <a:r>
              <a:rPr lang="en" sz="3307">
                <a:solidFill>
                  <a:schemeClr val="dk1"/>
                </a:solidFill>
                <a:latin typeface="Helvetica Neue"/>
                <a:ea typeface="Helvetica Neue"/>
                <a:cs typeface="Helvetica Neue"/>
                <a:sym typeface="Helvetica Neue"/>
              </a:rPr>
              <a:t>4x 150 pF Capacitors</a:t>
            </a:r>
            <a:endParaRPr sz="3307" u="sng">
              <a:solidFill>
                <a:schemeClr val="dk1"/>
              </a:solidFill>
              <a:latin typeface="Helvetica Neue"/>
              <a:ea typeface="Helvetica Neue"/>
              <a:cs typeface="Helvetica Neue"/>
              <a:sym typeface="Helvetica Neue"/>
            </a:endParaRPr>
          </a:p>
          <a:p>
            <a:pPr indent="0" lvl="0" marL="0" rtl="0" algn="l">
              <a:spcBef>
                <a:spcPts val="1200"/>
              </a:spcBef>
              <a:spcAft>
                <a:spcPts val="0"/>
              </a:spcAft>
              <a:buNone/>
            </a:pPr>
            <a:r>
              <a:rPr lang="en" sz="3307" u="sng">
                <a:solidFill>
                  <a:srgbClr val="1155CC"/>
                </a:solidFill>
                <a:latin typeface="Helvetica Neue"/>
                <a:ea typeface="Helvetica Neue"/>
                <a:cs typeface="Helvetica Neue"/>
                <a:sym typeface="Helvetica Neue"/>
              </a:rPr>
              <a:t>Components for Cutoff Frequency Stage</a:t>
            </a:r>
            <a:endParaRPr sz="3307" u="sng">
              <a:solidFill>
                <a:srgbClr val="1155CC"/>
              </a:solidFill>
              <a:latin typeface="Helvetica Neue"/>
              <a:ea typeface="Helvetica Neue"/>
              <a:cs typeface="Helvetica Neue"/>
              <a:sym typeface="Helvetica Neue"/>
            </a:endParaRPr>
          </a:p>
          <a:p>
            <a:pPr indent="-281109" lvl="0" marL="457200" rtl="0" algn="l">
              <a:spcBef>
                <a:spcPts val="1200"/>
              </a:spcBef>
              <a:spcAft>
                <a:spcPts val="0"/>
              </a:spcAft>
              <a:buClr>
                <a:schemeClr val="dk1"/>
              </a:buClr>
              <a:buSzPct val="100000"/>
              <a:buFont typeface="Helvetica Neue"/>
              <a:buChar char="➢"/>
            </a:pPr>
            <a:r>
              <a:rPr lang="en" sz="3307">
                <a:solidFill>
                  <a:schemeClr val="dk1"/>
                </a:solidFill>
                <a:latin typeface="Helvetica Neue"/>
                <a:ea typeface="Helvetica Neue"/>
                <a:cs typeface="Helvetica Neue"/>
                <a:sym typeface="Helvetica Neue"/>
              </a:rPr>
              <a:t>1x TL082 Op-Amp</a:t>
            </a:r>
            <a:endParaRPr sz="3307">
              <a:solidFill>
                <a:schemeClr val="dk1"/>
              </a:solidFill>
              <a:latin typeface="Helvetica Neue"/>
              <a:ea typeface="Helvetica Neue"/>
              <a:cs typeface="Helvetica Neue"/>
              <a:sym typeface="Helvetica Neue"/>
            </a:endParaRPr>
          </a:p>
          <a:p>
            <a:pPr indent="-281109" lvl="0" marL="457200" rtl="0" algn="l">
              <a:spcBef>
                <a:spcPts val="0"/>
              </a:spcBef>
              <a:spcAft>
                <a:spcPts val="0"/>
              </a:spcAft>
              <a:buClr>
                <a:schemeClr val="dk1"/>
              </a:buClr>
              <a:buSzPct val="100000"/>
              <a:buFont typeface="Helvetica Neue"/>
              <a:buChar char="➢"/>
            </a:pPr>
            <a:r>
              <a:rPr lang="en" sz="3307">
                <a:solidFill>
                  <a:schemeClr val="dk1"/>
                </a:solidFill>
                <a:latin typeface="Helvetica Neue"/>
                <a:ea typeface="Helvetica Neue"/>
                <a:cs typeface="Helvetica Neue"/>
                <a:sym typeface="Helvetica Neue"/>
              </a:rPr>
              <a:t>2k Resistor</a:t>
            </a:r>
            <a:endParaRPr sz="3307">
              <a:solidFill>
                <a:schemeClr val="dk1"/>
              </a:solidFill>
              <a:latin typeface="Helvetica Neue"/>
              <a:ea typeface="Helvetica Neue"/>
              <a:cs typeface="Helvetica Neue"/>
              <a:sym typeface="Helvetica Neue"/>
            </a:endParaRPr>
          </a:p>
          <a:p>
            <a:pPr indent="-281109" lvl="0" marL="457200" rtl="0" algn="l">
              <a:spcBef>
                <a:spcPts val="0"/>
              </a:spcBef>
              <a:spcAft>
                <a:spcPts val="0"/>
              </a:spcAft>
              <a:buClr>
                <a:schemeClr val="dk1"/>
              </a:buClr>
              <a:buSzPct val="100000"/>
              <a:buFont typeface="Helvetica Neue"/>
              <a:buChar char="➢"/>
            </a:pPr>
            <a:r>
              <a:rPr lang="en" sz="3307">
                <a:solidFill>
                  <a:schemeClr val="dk1"/>
                </a:solidFill>
                <a:latin typeface="Helvetica Neue"/>
                <a:ea typeface="Helvetica Neue"/>
                <a:cs typeface="Helvetica Neue"/>
                <a:sym typeface="Helvetica Neue"/>
              </a:rPr>
              <a:t>100k Linear Potentiometer</a:t>
            </a:r>
            <a:endParaRPr sz="3307">
              <a:solidFill>
                <a:schemeClr val="dk1"/>
              </a:solidFill>
              <a:latin typeface="Helvetica Neue"/>
              <a:ea typeface="Helvetica Neue"/>
              <a:cs typeface="Helvetica Neue"/>
              <a:sym typeface="Helvetica Neue"/>
            </a:endParaRPr>
          </a:p>
          <a:p>
            <a:pPr indent="-281109" lvl="0" marL="457200" rtl="0" algn="l">
              <a:spcBef>
                <a:spcPts val="0"/>
              </a:spcBef>
              <a:spcAft>
                <a:spcPts val="0"/>
              </a:spcAft>
              <a:buClr>
                <a:schemeClr val="dk1"/>
              </a:buClr>
              <a:buSzPct val="100000"/>
              <a:buFont typeface="Helvetica Neue"/>
              <a:buChar char="➢"/>
            </a:pPr>
            <a:r>
              <a:rPr lang="en" sz="3307">
                <a:solidFill>
                  <a:schemeClr val="dk1"/>
                </a:solidFill>
                <a:latin typeface="Helvetica Neue"/>
                <a:ea typeface="Helvetica Neue"/>
                <a:cs typeface="Helvetica Neue"/>
                <a:sym typeface="Helvetica Neue"/>
              </a:rPr>
              <a:t>x2 </a:t>
            </a:r>
            <a:r>
              <a:rPr lang="en" sz="3307">
                <a:solidFill>
                  <a:schemeClr val="dk1"/>
                </a:solidFill>
                <a:latin typeface="Helvetica Neue"/>
                <a:ea typeface="Helvetica Neue"/>
                <a:cs typeface="Helvetica Neue"/>
                <a:sym typeface="Helvetica Neue"/>
              </a:rPr>
              <a:t>100nF</a:t>
            </a:r>
            <a:r>
              <a:rPr lang="en" sz="3307">
                <a:solidFill>
                  <a:schemeClr val="dk1"/>
                </a:solidFill>
                <a:latin typeface="Helvetica Neue"/>
                <a:ea typeface="Helvetica Neue"/>
                <a:cs typeface="Helvetica Neue"/>
                <a:sym typeface="Helvetica Neue"/>
              </a:rPr>
              <a:t> Capacitors</a:t>
            </a:r>
            <a:endParaRPr sz="3307">
              <a:solidFill>
                <a:schemeClr val="dk1"/>
              </a:solidFill>
              <a:latin typeface="Helvetica Neue"/>
              <a:ea typeface="Helvetica Neue"/>
              <a:cs typeface="Helvetica Neue"/>
              <a:sym typeface="Helvetica Neue"/>
            </a:endParaRPr>
          </a:p>
          <a:p>
            <a:pPr indent="-281109" lvl="0" marL="457200" rtl="0" algn="l">
              <a:spcBef>
                <a:spcPts val="0"/>
              </a:spcBef>
              <a:spcAft>
                <a:spcPts val="0"/>
              </a:spcAft>
              <a:buClr>
                <a:schemeClr val="dk1"/>
              </a:buClr>
              <a:buSzPct val="100000"/>
              <a:buFont typeface="Helvetica Neue"/>
              <a:buChar char="➢"/>
            </a:pPr>
            <a:r>
              <a:rPr lang="en" sz="3307">
                <a:solidFill>
                  <a:schemeClr val="dk1"/>
                </a:solidFill>
                <a:latin typeface="Helvetica Neue"/>
                <a:ea typeface="Helvetica Neue"/>
                <a:cs typeface="Helvetica Neue"/>
                <a:sym typeface="Helvetica Neue"/>
              </a:rPr>
              <a:t>150k Resistor</a:t>
            </a:r>
            <a:endParaRPr sz="3307">
              <a:solidFill>
                <a:schemeClr val="dk1"/>
              </a:solidFill>
              <a:latin typeface="Helvetica Neue"/>
              <a:ea typeface="Helvetica Neue"/>
              <a:cs typeface="Helvetica Neue"/>
              <a:sym typeface="Helvetica Neue"/>
            </a:endParaRPr>
          </a:p>
          <a:p>
            <a:pPr indent="-281109" lvl="0" marL="457200" rtl="0" algn="l">
              <a:spcBef>
                <a:spcPts val="0"/>
              </a:spcBef>
              <a:spcAft>
                <a:spcPts val="0"/>
              </a:spcAft>
              <a:buClr>
                <a:schemeClr val="dk1"/>
              </a:buClr>
              <a:buSzPct val="100000"/>
              <a:buFont typeface="Helvetica Neue"/>
              <a:buChar char="➢"/>
            </a:pPr>
            <a:r>
              <a:rPr lang="en" sz="3307">
                <a:solidFill>
                  <a:schemeClr val="dk1"/>
                </a:solidFill>
                <a:latin typeface="Helvetica Neue"/>
                <a:ea typeface="Helvetica Neue"/>
                <a:cs typeface="Helvetica Neue"/>
                <a:sym typeface="Helvetica Neue"/>
              </a:rPr>
              <a:t>200k Resistor</a:t>
            </a:r>
            <a:endParaRPr sz="3307" u="sng">
              <a:solidFill>
                <a:schemeClr val="dk1"/>
              </a:solidFill>
              <a:latin typeface="Helvetica Neue"/>
              <a:ea typeface="Helvetica Neue"/>
              <a:cs typeface="Helvetica Neue"/>
              <a:sym typeface="Helvetica Neue"/>
            </a:endParaRPr>
          </a:p>
          <a:p>
            <a:pPr indent="0" lvl="0" marL="0" rtl="0" algn="l">
              <a:spcBef>
                <a:spcPts val="1200"/>
              </a:spcBef>
              <a:spcAft>
                <a:spcPts val="0"/>
              </a:spcAft>
              <a:buNone/>
            </a:pPr>
            <a:r>
              <a:rPr lang="en" sz="3307" u="sng">
                <a:solidFill>
                  <a:srgbClr val="38761D"/>
                </a:solidFill>
                <a:latin typeface="Helvetica Neue"/>
                <a:ea typeface="Helvetica Neue"/>
                <a:cs typeface="Helvetica Neue"/>
                <a:sym typeface="Helvetica Neue"/>
              </a:rPr>
              <a:t>Components of Resonance Control Stage</a:t>
            </a:r>
            <a:endParaRPr sz="3307" u="sng">
              <a:solidFill>
                <a:srgbClr val="38761D"/>
              </a:solidFill>
              <a:latin typeface="Helvetica Neue"/>
              <a:ea typeface="Helvetica Neue"/>
              <a:cs typeface="Helvetica Neue"/>
              <a:sym typeface="Helvetica Neue"/>
            </a:endParaRPr>
          </a:p>
          <a:p>
            <a:pPr indent="-281109" lvl="0" marL="457200" rtl="0" algn="l">
              <a:spcBef>
                <a:spcPts val="1200"/>
              </a:spcBef>
              <a:spcAft>
                <a:spcPts val="0"/>
              </a:spcAft>
              <a:buClr>
                <a:schemeClr val="dk1"/>
              </a:buClr>
              <a:buSzPct val="100000"/>
              <a:buFont typeface="Helvetica Neue"/>
              <a:buChar char="➢"/>
            </a:pPr>
            <a:r>
              <a:rPr lang="en" sz="3307">
                <a:solidFill>
                  <a:schemeClr val="dk1"/>
                </a:solidFill>
                <a:latin typeface="Helvetica Neue"/>
                <a:ea typeface="Helvetica Neue"/>
                <a:cs typeface="Helvetica Neue"/>
                <a:sym typeface="Helvetica Neue"/>
              </a:rPr>
              <a:t>100k Linear Potentiometer </a:t>
            </a:r>
            <a:endParaRPr sz="3307">
              <a:solidFill>
                <a:schemeClr val="dk1"/>
              </a:solidFill>
              <a:latin typeface="Helvetica Neue"/>
              <a:ea typeface="Helvetica Neue"/>
              <a:cs typeface="Helvetica Neue"/>
              <a:sym typeface="Helvetica Neue"/>
            </a:endParaRPr>
          </a:p>
          <a:p>
            <a:pPr indent="-281109" lvl="0" marL="457200" rtl="0" algn="l">
              <a:spcBef>
                <a:spcPts val="0"/>
              </a:spcBef>
              <a:spcAft>
                <a:spcPts val="0"/>
              </a:spcAft>
              <a:buClr>
                <a:schemeClr val="dk1"/>
              </a:buClr>
              <a:buSzPct val="100000"/>
              <a:buFont typeface="Helvetica Neue"/>
              <a:buChar char="➢"/>
            </a:pPr>
            <a:r>
              <a:rPr lang="en" sz="3307">
                <a:solidFill>
                  <a:schemeClr val="dk1"/>
                </a:solidFill>
                <a:latin typeface="Helvetica Neue"/>
                <a:ea typeface="Helvetica Neue"/>
                <a:cs typeface="Helvetica Neue"/>
                <a:sym typeface="Helvetica Neue"/>
              </a:rPr>
              <a:t>220k Resistor</a:t>
            </a:r>
            <a:endParaRPr sz="3307">
              <a:solidFill>
                <a:schemeClr val="dk1"/>
              </a:solidFill>
              <a:latin typeface="Helvetica Neue"/>
              <a:ea typeface="Helvetica Neue"/>
              <a:cs typeface="Helvetica Neue"/>
              <a:sym typeface="Helvetica Neue"/>
            </a:endParaRPr>
          </a:p>
          <a:p>
            <a:pPr indent="0" lvl="0" marL="0" rtl="0" algn="l">
              <a:spcBef>
                <a:spcPts val="1200"/>
              </a:spcBef>
              <a:spcAft>
                <a:spcPts val="0"/>
              </a:spcAft>
              <a:buNone/>
            </a:pPr>
            <a:r>
              <a:rPr lang="en" sz="3307" u="sng">
                <a:solidFill>
                  <a:srgbClr val="FF9900"/>
                </a:solidFill>
                <a:latin typeface="Helvetica Neue"/>
                <a:ea typeface="Helvetica Neue"/>
                <a:cs typeface="Helvetica Neue"/>
                <a:sym typeface="Helvetica Neue"/>
              </a:rPr>
              <a:t>Components for Output Stage</a:t>
            </a:r>
            <a:r>
              <a:rPr lang="en" sz="3307" u="sng">
                <a:solidFill>
                  <a:srgbClr val="0B5394"/>
                </a:solidFill>
                <a:latin typeface="Helvetica Neue"/>
                <a:ea typeface="Helvetica Neue"/>
                <a:cs typeface="Helvetica Neue"/>
                <a:sym typeface="Helvetica Neue"/>
              </a:rPr>
              <a:t> </a:t>
            </a:r>
            <a:endParaRPr sz="3307" u="sng">
              <a:solidFill>
                <a:srgbClr val="0B5394"/>
              </a:solidFill>
              <a:latin typeface="Helvetica Neue"/>
              <a:ea typeface="Helvetica Neue"/>
              <a:cs typeface="Helvetica Neue"/>
              <a:sym typeface="Helvetica Neue"/>
            </a:endParaRPr>
          </a:p>
          <a:p>
            <a:pPr indent="-281109" lvl="0" marL="457200" rtl="0" algn="l">
              <a:spcBef>
                <a:spcPts val="1200"/>
              </a:spcBef>
              <a:spcAft>
                <a:spcPts val="0"/>
              </a:spcAft>
              <a:buClr>
                <a:schemeClr val="dk1"/>
              </a:buClr>
              <a:buSzPct val="100000"/>
              <a:buFont typeface="Helvetica Neue"/>
              <a:buChar char="➢"/>
            </a:pPr>
            <a:r>
              <a:rPr lang="en" sz="3307">
                <a:solidFill>
                  <a:schemeClr val="dk1"/>
                </a:solidFill>
                <a:latin typeface="Helvetica Neue"/>
                <a:ea typeface="Helvetica Neue"/>
                <a:cs typeface="Helvetica Neue"/>
                <a:sym typeface="Helvetica Neue"/>
              </a:rPr>
              <a:t>1x TL082 Op-Amp</a:t>
            </a:r>
            <a:endParaRPr sz="3307">
              <a:solidFill>
                <a:schemeClr val="dk1"/>
              </a:solidFill>
              <a:latin typeface="Helvetica Neue"/>
              <a:ea typeface="Helvetica Neue"/>
              <a:cs typeface="Helvetica Neue"/>
              <a:sym typeface="Helvetica Neue"/>
            </a:endParaRPr>
          </a:p>
          <a:p>
            <a:pPr indent="-281109" lvl="0" marL="457200" rtl="0" algn="l">
              <a:spcBef>
                <a:spcPts val="0"/>
              </a:spcBef>
              <a:spcAft>
                <a:spcPts val="0"/>
              </a:spcAft>
              <a:buClr>
                <a:schemeClr val="dk1"/>
              </a:buClr>
              <a:buSzPct val="100000"/>
              <a:buFont typeface="Helvetica Neue"/>
              <a:buChar char="➢"/>
            </a:pPr>
            <a:r>
              <a:rPr lang="en" sz="3307">
                <a:solidFill>
                  <a:schemeClr val="dk1"/>
                </a:solidFill>
                <a:latin typeface="Helvetica Neue"/>
                <a:ea typeface="Helvetica Neue"/>
                <a:cs typeface="Helvetica Neue"/>
                <a:sym typeface="Helvetica Neue"/>
              </a:rPr>
              <a:t>1x 100 nF Capacitor</a:t>
            </a:r>
            <a:endParaRPr sz="3307">
              <a:solidFill>
                <a:schemeClr val="dk1"/>
              </a:solidFill>
              <a:latin typeface="Helvetica Neue"/>
              <a:ea typeface="Helvetica Neue"/>
              <a:cs typeface="Helvetica Neue"/>
              <a:sym typeface="Helvetica Neue"/>
            </a:endParaRPr>
          </a:p>
          <a:p>
            <a:pPr indent="-281109" lvl="0" marL="457200" rtl="0" algn="l">
              <a:spcBef>
                <a:spcPts val="0"/>
              </a:spcBef>
              <a:spcAft>
                <a:spcPts val="0"/>
              </a:spcAft>
              <a:buClr>
                <a:schemeClr val="dk1"/>
              </a:buClr>
              <a:buSzPct val="100000"/>
              <a:buFont typeface="Helvetica Neue"/>
              <a:buChar char="➢"/>
            </a:pPr>
            <a:r>
              <a:rPr lang="en" sz="3307">
                <a:solidFill>
                  <a:schemeClr val="dk1"/>
                </a:solidFill>
                <a:latin typeface="Helvetica Neue"/>
                <a:ea typeface="Helvetica Neue"/>
                <a:cs typeface="Helvetica Neue"/>
                <a:sym typeface="Helvetica Neue"/>
              </a:rPr>
              <a:t>1x 2.2uF Polarized Capacitor</a:t>
            </a:r>
            <a:endParaRPr sz="3307">
              <a:solidFill>
                <a:schemeClr val="dk1"/>
              </a:solidFill>
              <a:latin typeface="Helvetica Neue"/>
              <a:ea typeface="Helvetica Neue"/>
              <a:cs typeface="Helvetica Neue"/>
              <a:sym typeface="Helvetica Neue"/>
            </a:endParaRPr>
          </a:p>
          <a:p>
            <a:pPr indent="-281109" lvl="0" marL="457200" rtl="0" algn="l">
              <a:spcBef>
                <a:spcPts val="0"/>
              </a:spcBef>
              <a:spcAft>
                <a:spcPts val="0"/>
              </a:spcAft>
              <a:buClr>
                <a:schemeClr val="dk1"/>
              </a:buClr>
              <a:buSzPct val="100000"/>
              <a:buFont typeface="Helvetica Neue"/>
              <a:buChar char="➢"/>
            </a:pPr>
            <a:r>
              <a:rPr lang="en" sz="3307">
                <a:solidFill>
                  <a:schemeClr val="dk1"/>
                </a:solidFill>
                <a:latin typeface="Helvetica Neue"/>
                <a:ea typeface="Helvetica Neue"/>
                <a:cs typeface="Helvetica Neue"/>
                <a:sym typeface="Helvetica Neue"/>
              </a:rPr>
              <a:t>3k, 51k, 68k,100k, 240k &amp; 20k Resistor</a:t>
            </a:r>
            <a:endParaRPr sz="3307">
              <a:solidFill>
                <a:schemeClr val="dk1"/>
              </a:solidFill>
              <a:latin typeface="Helvetica Neue"/>
              <a:ea typeface="Helvetica Neue"/>
              <a:cs typeface="Helvetica Neue"/>
              <a:sym typeface="Helvetica Neue"/>
            </a:endParaRPr>
          </a:p>
          <a:p>
            <a:pPr indent="0" lvl="0" marL="457200" rtl="0" algn="l">
              <a:spcBef>
                <a:spcPts val="1200"/>
              </a:spcBef>
              <a:spcAft>
                <a:spcPts val="0"/>
              </a:spcAft>
              <a:buNone/>
            </a:pPr>
            <a:r>
              <a:t/>
            </a:r>
            <a:endParaRPr sz="3307">
              <a:solidFill>
                <a:schemeClr val="dk1"/>
              </a:solidFill>
              <a:latin typeface="Helvetica Neue"/>
              <a:ea typeface="Helvetica Neue"/>
              <a:cs typeface="Helvetica Neue"/>
              <a:sym typeface="Helvetica Neue"/>
            </a:endParaRPr>
          </a:p>
          <a:p>
            <a:pPr indent="0" lvl="0" marL="0" rtl="0" algn="l">
              <a:spcBef>
                <a:spcPts val="1200"/>
              </a:spcBef>
              <a:spcAft>
                <a:spcPts val="0"/>
              </a:spcAft>
              <a:buNone/>
            </a:pPr>
            <a:r>
              <a:t/>
            </a:r>
            <a:endParaRPr sz="4107">
              <a:solidFill>
                <a:schemeClr val="dk1"/>
              </a:solidFill>
              <a:latin typeface="Helvetica Neue"/>
              <a:ea typeface="Helvetica Neue"/>
              <a:cs typeface="Helvetica Neue"/>
              <a:sym typeface="Helvetica Neue"/>
            </a:endParaRPr>
          </a:p>
          <a:p>
            <a:pPr indent="0" lvl="0" marL="457200" rtl="0" algn="l">
              <a:spcBef>
                <a:spcPts val="1200"/>
              </a:spcBef>
              <a:spcAft>
                <a:spcPts val="0"/>
              </a:spcAft>
              <a:buNone/>
            </a:pPr>
            <a:r>
              <a:t/>
            </a:r>
            <a:endParaRPr sz="3400">
              <a:solidFill>
                <a:schemeClr val="dk1"/>
              </a:solidFill>
              <a:latin typeface="Helvetica Neue"/>
              <a:ea typeface="Helvetica Neue"/>
              <a:cs typeface="Helvetica Neue"/>
              <a:sym typeface="Helvetica Neue"/>
            </a:endParaRPr>
          </a:p>
          <a:p>
            <a:pPr indent="0" lvl="0" marL="457200" rtl="0" algn="l">
              <a:spcBef>
                <a:spcPts val="120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1200"/>
              </a:spcBef>
              <a:spcAft>
                <a:spcPts val="0"/>
              </a:spcAft>
              <a:buNone/>
            </a:pPr>
            <a:r>
              <a:t/>
            </a:r>
            <a:endParaRPr>
              <a:solidFill>
                <a:schemeClr val="dk1"/>
              </a:solidFill>
              <a:latin typeface="Helvetica Neue"/>
              <a:ea typeface="Helvetica Neue"/>
              <a:cs typeface="Helvetica Neue"/>
              <a:sym typeface="Helvetica Neue"/>
            </a:endParaRPr>
          </a:p>
          <a:p>
            <a:pPr indent="0" lvl="0" marL="457200" rtl="0" algn="l">
              <a:spcBef>
                <a:spcPts val="1200"/>
              </a:spcBef>
              <a:spcAft>
                <a:spcPts val="1200"/>
              </a:spcAft>
              <a:buNone/>
            </a:pPr>
            <a:r>
              <a:t/>
            </a:r>
            <a:endParaRPr>
              <a:solidFill>
                <a:schemeClr val="dk1"/>
              </a:solidFill>
              <a:latin typeface="Helvetica Neue"/>
              <a:ea typeface="Helvetica Neue"/>
              <a:cs typeface="Helvetica Neue"/>
              <a:sym typeface="Helvetica Neue"/>
            </a:endParaRPr>
          </a:p>
        </p:txBody>
      </p:sp>
      <p:pic>
        <p:nvPicPr>
          <p:cNvPr id="235" name="Google Shape;235;p33"/>
          <p:cNvPicPr preferRelativeResize="0"/>
          <p:nvPr/>
        </p:nvPicPr>
        <p:blipFill rotWithShape="1">
          <a:blip r:embed="rId4">
            <a:alphaModFix/>
          </a:blip>
          <a:srcRect b="26155" l="0" r="0" t="16997"/>
          <a:stretch/>
        </p:blipFill>
        <p:spPr>
          <a:xfrm>
            <a:off x="8024200" y="99700"/>
            <a:ext cx="1076626" cy="918024"/>
          </a:xfrm>
          <a:prstGeom prst="rect">
            <a:avLst/>
          </a:prstGeom>
          <a:noFill/>
          <a:ln>
            <a:noFill/>
          </a:ln>
        </p:spPr>
      </p:pic>
      <p:pic>
        <p:nvPicPr>
          <p:cNvPr id="236" name="Google Shape;236;p33"/>
          <p:cNvPicPr preferRelativeResize="0"/>
          <p:nvPr/>
        </p:nvPicPr>
        <p:blipFill>
          <a:blip r:embed="rId5">
            <a:alphaModFix/>
          </a:blip>
          <a:stretch>
            <a:fillRect/>
          </a:stretch>
        </p:blipFill>
        <p:spPr>
          <a:xfrm>
            <a:off x="3182025" y="1219300"/>
            <a:ext cx="5650274" cy="354579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Helvetica Neue"/>
                <a:ea typeface="Helvetica Neue"/>
                <a:cs typeface="Helvetica Neue"/>
                <a:sym typeface="Helvetica Neue"/>
              </a:rPr>
              <a:t>Voltage Controller Amplifier (VCA) </a:t>
            </a:r>
            <a:endParaRPr>
              <a:latin typeface="Helvetica Neue"/>
              <a:ea typeface="Helvetica Neue"/>
              <a:cs typeface="Helvetica Neue"/>
              <a:sym typeface="Helvetica Neue"/>
            </a:endParaRPr>
          </a:p>
        </p:txBody>
      </p:sp>
      <p:sp>
        <p:nvSpPr>
          <p:cNvPr id="242" name="Google Shape;242;p34"/>
          <p:cNvSpPr txBox="1"/>
          <p:nvPr>
            <p:ph idx="1" type="body"/>
          </p:nvPr>
        </p:nvSpPr>
        <p:spPr>
          <a:xfrm>
            <a:off x="271525" y="1229500"/>
            <a:ext cx="2105400" cy="2136000"/>
          </a:xfrm>
          <a:prstGeom prst="rect">
            <a:avLst/>
          </a:prstGeom>
        </p:spPr>
        <p:txBody>
          <a:bodyPr anchorCtr="0" anchor="t" bIns="91425" lIns="91425" spcFirstLastPara="1" rIns="91425" wrap="square" tIns="91425">
            <a:normAutofit/>
          </a:bodyPr>
          <a:lstStyle/>
          <a:p>
            <a:pPr indent="0" lvl="0" marL="0" rtl="0" algn="just">
              <a:lnSpc>
                <a:spcPct val="100000"/>
              </a:lnSpc>
              <a:spcBef>
                <a:spcPts val="0"/>
              </a:spcBef>
              <a:spcAft>
                <a:spcPts val="0"/>
              </a:spcAft>
              <a:buNone/>
            </a:pPr>
            <a:r>
              <a:rPr lang="en" sz="1300">
                <a:solidFill>
                  <a:schemeClr val="dk1"/>
                </a:solidFill>
                <a:latin typeface="Helvetica Neue"/>
                <a:ea typeface="Helvetica Neue"/>
                <a:cs typeface="Helvetica Neue"/>
                <a:sym typeface="Helvetica Neue"/>
              </a:rPr>
              <a:t>The VCA allows us to control the amplitude of the synthesizer’s signal sources by the means of of a modulating voltage. The modulation </a:t>
            </a:r>
            <a:r>
              <a:rPr lang="en" sz="1300">
                <a:solidFill>
                  <a:schemeClr val="dk1"/>
                </a:solidFill>
                <a:latin typeface="Helvetica Neue"/>
                <a:ea typeface="Helvetica Neue"/>
                <a:cs typeface="Helvetica Neue"/>
                <a:sym typeface="Helvetica Neue"/>
              </a:rPr>
              <a:t>source</a:t>
            </a:r>
            <a:r>
              <a:rPr lang="en" sz="1300">
                <a:solidFill>
                  <a:schemeClr val="dk1"/>
                </a:solidFill>
                <a:latin typeface="Helvetica Neue"/>
                <a:ea typeface="Helvetica Neue"/>
                <a:cs typeface="Helvetica Neue"/>
                <a:sym typeface="Helvetica Neue"/>
              </a:rPr>
              <a:t> here is of the envelope generator and the VCO.</a:t>
            </a:r>
            <a:endParaRPr sz="1300">
              <a:solidFill>
                <a:schemeClr val="dk1"/>
              </a:solidFill>
              <a:latin typeface="Helvetica Neue"/>
              <a:ea typeface="Helvetica Neue"/>
              <a:cs typeface="Helvetica Neue"/>
              <a:sym typeface="Helvetica Neue"/>
            </a:endParaRPr>
          </a:p>
        </p:txBody>
      </p:sp>
      <p:sp>
        <p:nvSpPr>
          <p:cNvPr id="243" name="Google Shape;243;p34"/>
          <p:cNvSpPr txBox="1"/>
          <p:nvPr/>
        </p:nvSpPr>
        <p:spPr>
          <a:xfrm>
            <a:off x="4504225" y="1345025"/>
            <a:ext cx="264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44" name="Google Shape;244;p34"/>
          <p:cNvPicPr preferRelativeResize="0"/>
          <p:nvPr/>
        </p:nvPicPr>
        <p:blipFill>
          <a:blip r:embed="rId3">
            <a:alphaModFix/>
          </a:blip>
          <a:stretch>
            <a:fillRect/>
          </a:stretch>
        </p:blipFill>
        <p:spPr>
          <a:xfrm>
            <a:off x="2504950" y="1175474"/>
            <a:ext cx="6550475" cy="3243900"/>
          </a:xfrm>
          <a:prstGeom prst="rect">
            <a:avLst/>
          </a:prstGeom>
          <a:noFill/>
          <a:ln>
            <a:noFill/>
          </a:ln>
        </p:spPr>
      </p:pic>
      <p:pic>
        <p:nvPicPr>
          <p:cNvPr id="245" name="Google Shape;245;p34"/>
          <p:cNvPicPr preferRelativeResize="0"/>
          <p:nvPr/>
        </p:nvPicPr>
        <p:blipFill rotWithShape="1">
          <a:blip r:embed="rId4">
            <a:alphaModFix/>
          </a:blip>
          <a:srcRect b="26155" l="0" r="0" t="16997"/>
          <a:stretch/>
        </p:blipFill>
        <p:spPr>
          <a:xfrm>
            <a:off x="8005700" y="99700"/>
            <a:ext cx="1076626" cy="9180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VCA Parts Selection:  </a:t>
            </a:r>
            <a:endParaRPr/>
          </a:p>
        </p:txBody>
      </p:sp>
      <p:sp>
        <p:nvSpPr>
          <p:cNvPr id="251" name="Google Shape;251;p35"/>
          <p:cNvSpPr txBox="1"/>
          <p:nvPr>
            <p:ph idx="1" type="body"/>
          </p:nvPr>
        </p:nvSpPr>
        <p:spPr>
          <a:xfrm>
            <a:off x="311700" y="1152475"/>
            <a:ext cx="2850000" cy="11559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1200"/>
              </a:spcAft>
              <a:buNone/>
            </a:pPr>
            <a:r>
              <a:rPr lang="en"/>
              <a:t>Although AS3330 would be the best selection specs wise LM13700 were readily available.</a:t>
            </a:r>
            <a:endParaRPr/>
          </a:p>
        </p:txBody>
      </p:sp>
      <p:pic>
        <p:nvPicPr>
          <p:cNvPr id="252" name="Google Shape;252;p35"/>
          <p:cNvPicPr preferRelativeResize="0"/>
          <p:nvPr/>
        </p:nvPicPr>
        <p:blipFill rotWithShape="1">
          <a:blip r:embed="rId3">
            <a:alphaModFix/>
          </a:blip>
          <a:srcRect b="26155" l="0" r="0" t="16997"/>
          <a:stretch/>
        </p:blipFill>
        <p:spPr>
          <a:xfrm>
            <a:off x="8024200" y="99700"/>
            <a:ext cx="1076626" cy="918024"/>
          </a:xfrm>
          <a:prstGeom prst="rect">
            <a:avLst/>
          </a:prstGeom>
          <a:noFill/>
          <a:ln>
            <a:noFill/>
          </a:ln>
        </p:spPr>
      </p:pic>
      <p:pic>
        <p:nvPicPr>
          <p:cNvPr id="253" name="Google Shape;253;p35"/>
          <p:cNvPicPr preferRelativeResize="0"/>
          <p:nvPr/>
        </p:nvPicPr>
        <p:blipFill>
          <a:blip r:embed="rId4">
            <a:alphaModFix/>
          </a:blip>
          <a:stretch>
            <a:fillRect/>
          </a:stretch>
        </p:blipFill>
        <p:spPr>
          <a:xfrm>
            <a:off x="107775" y="2443125"/>
            <a:ext cx="1589265" cy="1419275"/>
          </a:xfrm>
          <a:prstGeom prst="rect">
            <a:avLst/>
          </a:prstGeom>
          <a:noFill/>
          <a:ln>
            <a:noFill/>
          </a:ln>
        </p:spPr>
      </p:pic>
      <p:pic>
        <p:nvPicPr>
          <p:cNvPr id="254" name="Google Shape;254;p35"/>
          <p:cNvPicPr preferRelativeResize="0"/>
          <p:nvPr/>
        </p:nvPicPr>
        <p:blipFill>
          <a:blip r:embed="rId5">
            <a:alphaModFix/>
          </a:blip>
          <a:stretch>
            <a:fillRect/>
          </a:stretch>
        </p:blipFill>
        <p:spPr>
          <a:xfrm>
            <a:off x="3386825" y="1219625"/>
            <a:ext cx="5757174" cy="2930100"/>
          </a:xfrm>
          <a:prstGeom prst="rect">
            <a:avLst/>
          </a:prstGeom>
          <a:noFill/>
          <a:ln>
            <a:noFill/>
          </a:ln>
        </p:spPr>
      </p:pic>
      <p:pic>
        <p:nvPicPr>
          <p:cNvPr id="255" name="Google Shape;255;p35"/>
          <p:cNvPicPr preferRelativeResize="0"/>
          <p:nvPr/>
        </p:nvPicPr>
        <p:blipFill rotWithShape="1">
          <a:blip r:embed="rId6">
            <a:alphaModFix/>
          </a:blip>
          <a:srcRect b="6471" l="0" r="8784" t="8602"/>
          <a:stretch/>
        </p:blipFill>
        <p:spPr>
          <a:xfrm>
            <a:off x="1779763" y="2443125"/>
            <a:ext cx="1524338" cy="1419276"/>
          </a:xfrm>
          <a:prstGeom prst="rect">
            <a:avLst/>
          </a:prstGeom>
          <a:noFill/>
          <a:ln>
            <a:noFill/>
          </a:ln>
        </p:spPr>
      </p:pic>
      <p:pic>
        <p:nvPicPr>
          <p:cNvPr id="256" name="Google Shape;256;p35"/>
          <p:cNvPicPr preferRelativeResize="0"/>
          <p:nvPr/>
        </p:nvPicPr>
        <p:blipFill>
          <a:blip r:embed="rId7">
            <a:alphaModFix/>
          </a:blip>
          <a:stretch>
            <a:fillRect/>
          </a:stretch>
        </p:blipFill>
        <p:spPr>
          <a:xfrm>
            <a:off x="1101875" y="3862400"/>
            <a:ext cx="1210250" cy="1210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Helvetica Neue"/>
                <a:ea typeface="Helvetica Neue"/>
                <a:cs typeface="Helvetica Neue"/>
                <a:sym typeface="Helvetica Neue"/>
              </a:rPr>
              <a:t>VCA Parts Used </a:t>
            </a:r>
            <a:endParaRPr>
              <a:latin typeface="Helvetica Neue"/>
              <a:ea typeface="Helvetica Neue"/>
              <a:cs typeface="Helvetica Neue"/>
              <a:sym typeface="Helvetica Neue"/>
            </a:endParaRPr>
          </a:p>
        </p:txBody>
      </p:sp>
      <p:sp>
        <p:nvSpPr>
          <p:cNvPr id="262" name="Google Shape;262;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None/>
            </a:pPr>
            <a:r>
              <a:rPr lang="en" sz="1300" u="sng">
                <a:solidFill>
                  <a:srgbClr val="3C78D8"/>
                </a:solidFill>
                <a:latin typeface="Helvetica Neue"/>
                <a:ea typeface="Helvetica Neue"/>
                <a:cs typeface="Helvetica Neue"/>
                <a:sym typeface="Helvetica Neue"/>
              </a:rPr>
              <a:t>Envelope Generator Stage</a:t>
            </a:r>
            <a:endParaRPr sz="1300" u="sng">
              <a:solidFill>
                <a:srgbClr val="3C78D8"/>
              </a:solidFill>
              <a:latin typeface="Helvetica Neue"/>
              <a:ea typeface="Helvetica Neue"/>
              <a:cs typeface="Helvetica Neue"/>
              <a:sym typeface="Helvetica Neue"/>
            </a:endParaRPr>
          </a:p>
          <a:p>
            <a:pPr indent="-311150" lvl="0" marL="457200" rtl="0" algn="l">
              <a:lnSpc>
                <a:spcPct val="100000"/>
              </a:lnSpc>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2x 100k Resistors</a:t>
            </a:r>
            <a:endParaRPr sz="1300">
              <a:solidFill>
                <a:schemeClr val="dk1"/>
              </a:solidFill>
              <a:latin typeface="Helvetica Neue"/>
              <a:ea typeface="Helvetica Neue"/>
              <a:cs typeface="Helvetica Neue"/>
              <a:sym typeface="Helvetica Neue"/>
            </a:endParaRPr>
          </a:p>
          <a:p>
            <a:pPr indent="-311150" lvl="0" marL="457200" rtl="0" algn="l">
              <a:lnSpc>
                <a:spcPct val="100000"/>
              </a:lnSpc>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2x TL084 Op Amp </a:t>
            </a:r>
            <a:endParaRPr sz="1300">
              <a:solidFill>
                <a:schemeClr val="dk1"/>
              </a:solidFill>
              <a:latin typeface="Helvetica Neue"/>
              <a:ea typeface="Helvetica Neue"/>
              <a:cs typeface="Helvetica Neue"/>
              <a:sym typeface="Helvetica Neue"/>
            </a:endParaRPr>
          </a:p>
          <a:p>
            <a:pPr indent="-311150" lvl="0" marL="457200" rtl="0" algn="l">
              <a:lnSpc>
                <a:spcPct val="100000"/>
              </a:lnSpc>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2x 10k Resistors</a:t>
            </a:r>
            <a:endParaRPr sz="1300">
              <a:solidFill>
                <a:schemeClr val="dk1"/>
              </a:solidFill>
              <a:latin typeface="Helvetica Neue"/>
              <a:ea typeface="Helvetica Neue"/>
              <a:cs typeface="Helvetica Neue"/>
              <a:sym typeface="Helvetica Neue"/>
            </a:endParaRPr>
          </a:p>
          <a:p>
            <a:pPr indent="-311150" lvl="0" marL="457200" rtl="0" algn="l">
              <a:lnSpc>
                <a:spcPct val="100000"/>
              </a:lnSpc>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1x 22k Resistor</a:t>
            </a:r>
            <a:endParaRPr sz="1300">
              <a:solidFill>
                <a:schemeClr val="dk1"/>
              </a:solidFill>
              <a:latin typeface="Helvetica Neue"/>
              <a:ea typeface="Helvetica Neue"/>
              <a:cs typeface="Helvetica Neue"/>
              <a:sym typeface="Helvetica Neue"/>
            </a:endParaRPr>
          </a:p>
          <a:p>
            <a:pPr indent="-311150" lvl="0" marL="457200" rtl="0" algn="l">
              <a:lnSpc>
                <a:spcPct val="100000"/>
              </a:lnSpc>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2x 50k Potentiometer </a:t>
            </a:r>
            <a:endParaRPr sz="1300">
              <a:solidFill>
                <a:schemeClr val="dk1"/>
              </a:solidFill>
              <a:latin typeface="Helvetica Neue"/>
              <a:ea typeface="Helvetica Neue"/>
              <a:cs typeface="Helvetica Neue"/>
              <a:sym typeface="Helvetica Neue"/>
            </a:endParaRPr>
          </a:p>
          <a:p>
            <a:pPr indent="-311150" lvl="0" marL="457200" rtl="0" algn="l">
              <a:lnSpc>
                <a:spcPct val="100000"/>
              </a:lnSpc>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1x 3.3k Resistor</a:t>
            </a:r>
            <a:endParaRPr sz="1300">
              <a:solidFill>
                <a:schemeClr val="dk1"/>
              </a:solidFill>
              <a:latin typeface="Helvetica Neue"/>
              <a:ea typeface="Helvetica Neue"/>
              <a:cs typeface="Helvetica Neue"/>
              <a:sym typeface="Helvetica Neue"/>
            </a:endParaRPr>
          </a:p>
          <a:p>
            <a:pPr indent="-311150" lvl="0" marL="457200" rtl="0" algn="l">
              <a:lnSpc>
                <a:spcPct val="100000"/>
              </a:lnSpc>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1x 100nF Capacitor</a:t>
            </a:r>
            <a:endParaRPr sz="1300">
              <a:solidFill>
                <a:schemeClr val="dk1"/>
              </a:solidFill>
              <a:latin typeface="Helvetica Neue"/>
              <a:ea typeface="Helvetica Neue"/>
              <a:cs typeface="Helvetica Neue"/>
              <a:sym typeface="Helvetica Neue"/>
            </a:endParaRPr>
          </a:p>
          <a:p>
            <a:pPr indent="-311150" lvl="0" marL="457200" rtl="0" algn="l">
              <a:lnSpc>
                <a:spcPct val="100000"/>
              </a:lnSpc>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1x Zener </a:t>
            </a:r>
            <a:endParaRPr sz="13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 sz="1300" u="sng">
                <a:solidFill>
                  <a:srgbClr val="FF9900"/>
                </a:solidFill>
                <a:latin typeface="Helvetica Neue"/>
                <a:ea typeface="Helvetica Neue"/>
                <a:cs typeface="Helvetica Neue"/>
                <a:sym typeface="Helvetica Neue"/>
              </a:rPr>
              <a:t>Signal Input Stage</a:t>
            </a:r>
            <a:endParaRPr sz="1300" u="sng">
              <a:solidFill>
                <a:srgbClr val="FF9900"/>
              </a:solidFill>
              <a:latin typeface="Helvetica Neue"/>
              <a:ea typeface="Helvetica Neue"/>
              <a:cs typeface="Helvetica Neue"/>
              <a:sym typeface="Helvetica Neue"/>
            </a:endParaRPr>
          </a:p>
          <a:p>
            <a:pPr indent="-311150" lvl="0" marL="457200" rtl="0" algn="l">
              <a:lnSpc>
                <a:spcPct val="100000"/>
              </a:lnSpc>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2x 100k Resistors</a:t>
            </a:r>
            <a:endParaRPr sz="1300">
              <a:solidFill>
                <a:schemeClr val="dk1"/>
              </a:solidFill>
              <a:latin typeface="Helvetica Neue"/>
              <a:ea typeface="Helvetica Neue"/>
              <a:cs typeface="Helvetica Neue"/>
              <a:sym typeface="Helvetica Neue"/>
            </a:endParaRPr>
          </a:p>
          <a:p>
            <a:pPr indent="-311150" lvl="0" marL="457200" rtl="0" algn="l">
              <a:lnSpc>
                <a:spcPct val="100000"/>
              </a:lnSpc>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1x TL084 Op Amp </a:t>
            </a:r>
            <a:endParaRPr sz="1300">
              <a:solidFill>
                <a:schemeClr val="dk1"/>
              </a:solidFill>
              <a:latin typeface="Helvetica Neue"/>
              <a:ea typeface="Helvetica Neue"/>
              <a:cs typeface="Helvetica Neue"/>
              <a:sym typeface="Helvetica Neue"/>
            </a:endParaRPr>
          </a:p>
          <a:p>
            <a:pPr indent="-311150" lvl="0" marL="457200" rtl="0" algn="l">
              <a:lnSpc>
                <a:spcPct val="100000"/>
              </a:lnSpc>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1x 22k Resistor</a:t>
            </a:r>
            <a:endParaRPr sz="1300">
              <a:solidFill>
                <a:schemeClr val="dk1"/>
              </a:solidFill>
              <a:latin typeface="Helvetica Neue"/>
              <a:ea typeface="Helvetica Neue"/>
              <a:cs typeface="Helvetica Neue"/>
              <a:sym typeface="Helvetica Neue"/>
            </a:endParaRPr>
          </a:p>
          <a:p>
            <a:pPr indent="-311150" lvl="0" marL="457200" rtl="0" algn="l">
              <a:lnSpc>
                <a:spcPct val="100000"/>
              </a:lnSpc>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1x 1k Potentiometer</a:t>
            </a:r>
            <a:endParaRPr sz="13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 sz="1300" u="sng">
                <a:solidFill>
                  <a:srgbClr val="FF0000"/>
                </a:solidFill>
                <a:latin typeface="Helvetica Neue"/>
                <a:ea typeface="Helvetica Neue"/>
                <a:cs typeface="Helvetica Neue"/>
                <a:sym typeface="Helvetica Neue"/>
              </a:rPr>
              <a:t>Output Stage</a:t>
            </a:r>
            <a:endParaRPr sz="1300" u="sng">
              <a:solidFill>
                <a:srgbClr val="FF0000"/>
              </a:solidFill>
              <a:latin typeface="Helvetica Neue"/>
              <a:ea typeface="Helvetica Neue"/>
              <a:cs typeface="Helvetica Neue"/>
              <a:sym typeface="Helvetica Neue"/>
            </a:endParaRPr>
          </a:p>
          <a:p>
            <a:pPr indent="-311150" lvl="0" marL="457200" rtl="0" algn="l">
              <a:lnSpc>
                <a:spcPct val="100000"/>
              </a:lnSpc>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1x LM13700</a:t>
            </a:r>
            <a:endParaRPr sz="1300">
              <a:solidFill>
                <a:schemeClr val="dk1"/>
              </a:solidFill>
              <a:latin typeface="Helvetica Neue"/>
              <a:ea typeface="Helvetica Neue"/>
              <a:cs typeface="Helvetica Neue"/>
              <a:sym typeface="Helvetica Neue"/>
            </a:endParaRPr>
          </a:p>
          <a:p>
            <a:pPr indent="-311150" lvl="0" marL="457200" rtl="0" algn="l">
              <a:lnSpc>
                <a:spcPct val="100000"/>
              </a:lnSpc>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1x TL084 Op Amp</a:t>
            </a:r>
            <a:endParaRPr sz="1300">
              <a:solidFill>
                <a:schemeClr val="dk1"/>
              </a:solidFill>
              <a:latin typeface="Helvetica Neue"/>
              <a:ea typeface="Helvetica Neue"/>
              <a:cs typeface="Helvetica Neue"/>
              <a:sym typeface="Helvetica Neue"/>
            </a:endParaRPr>
          </a:p>
          <a:p>
            <a:pPr indent="-311150" lvl="0" marL="457200" rtl="0" algn="l">
              <a:lnSpc>
                <a:spcPct val="100000"/>
              </a:lnSpc>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1x 10k Resistor</a:t>
            </a:r>
            <a:endParaRPr sz="1300">
              <a:solidFill>
                <a:schemeClr val="dk1"/>
              </a:solidFill>
              <a:latin typeface="Helvetica Neue"/>
              <a:ea typeface="Helvetica Neue"/>
              <a:cs typeface="Helvetica Neue"/>
              <a:sym typeface="Helvetica Neue"/>
            </a:endParaRPr>
          </a:p>
          <a:p>
            <a:pPr indent="-311150" lvl="0" marL="457200" rtl="0" algn="l">
              <a:lnSpc>
                <a:spcPct val="100000"/>
              </a:lnSpc>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1x 100k Resistor</a:t>
            </a:r>
            <a:endParaRPr sz="1300">
              <a:solidFill>
                <a:schemeClr val="dk1"/>
              </a:solidFill>
              <a:latin typeface="Helvetica Neue"/>
              <a:ea typeface="Helvetica Neue"/>
              <a:cs typeface="Helvetica Neue"/>
              <a:sym typeface="Helvetica Neue"/>
            </a:endParaRPr>
          </a:p>
          <a:p>
            <a:pPr indent="-311150" lvl="0" marL="457200" rtl="0" algn="l">
              <a:lnSpc>
                <a:spcPct val="100000"/>
              </a:lnSpc>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1x 330 Resistor</a:t>
            </a:r>
            <a:endParaRPr sz="1300">
              <a:solidFill>
                <a:schemeClr val="dk1"/>
              </a:solidFill>
              <a:latin typeface="Helvetica Neue"/>
              <a:ea typeface="Helvetica Neue"/>
              <a:cs typeface="Helvetica Neue"/>
              <a:sym typeface="Helvetica Neue"/>
            </a:endParaRPr>
          </a:p>
        </p:txBody>
      </p:sp>
      <p:pic>
        <p:nvPicPr>
          <p:cNvPr id="263" name="Google Shape;263;p36"/>
          <p:cNvPicPr preferRelativeResize="0"/>
          <p:nvPr/>
        </p:nvPicPr>
        <p:blipFill rotWithShape="1">
          <a:blip r:embed="rId3">
            <a:alphaModFix/>
          </a:blip>
          <a:srcRect b="26155" l="0" r="0" t="16997"/>
          <a:stretch/>
        </p:blipFill>
        <p:spPr>
          <a:xfrm>
            <a:off x="8024200" y="99700"/>
            <a:ext cx="1076626" cy="918024"/>
          </a:xfrm>
          <a:prstGeom prst="rect">
            <a:avLst/>
          </a:prstGeom>
          <a:noFill/>
          <a:ln>
            <a:noFill/>
          </a:ln>
        </p:spPr>
      </p:pic>
      <p:pic>
        <p:nvPicPr>
          <p:cNvPr id="264" name="Google Shape;264;p36"/>
          <p:cNvPicPr preferRelativeResize="0"/>
          <p:nvPr/>
        </p:nvPicPr>
        <p:blipFill>
          <a:blip r:embed="rId4">
            <a:alphaModFix/>
          </a:blip>
          <a:stretch>
            <a:fillRect/>
          </a:stretch>
        </p:blipFill>
        <p:spPr>
          <a:xfrm>
            <a:off x="2704954" y="1316275"/>
            <a:ext cx="6395870" cy="3416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Helvetica Neue"/>
                <a:ea typeface="Helvetica Neue"/>
                <a:cs typeface="Helvetica Neue"/>
                <a:sym typeface="Helvetica Neue"/>
              </a:rPr>
              <a:t>Power Supply Parts Used</a:t>
            </a:r>
            <a:endParaRPr>
              <a:latin typeface="Helvetica Neue"/>
              <a:ea typeface="Helvetica Neue"/>
              <a:cs typeface="Helvetica Neue"/>
              <a:sym typeface="Helvetica Neue"/>
            </a:endParaRPr>
          </a:p>
        </p:txBody>
      </p:sp>
      <p:sp>
        <p:nvSpPr>
          <p:cNvPr id="270" name="Google Shape;270;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1200">
                <a:solidFill>
                  <a:schemeClr val="dk1"/>
                </a:solidFill>
                <a:latin typeface="Helvetica Neue"/>
                <a:ea typeface="Helvetica Neue"/>
                <a:cs typeface="Helvetica Neue"/>
                <a:sym typeface="Helvetica Neue"/>
              </a:rPr>
              <a:t> </a:t>
            </a:r>
            <a:r>
              <a:rPr lang="en" sz="1200" u="sng">
                <a:solidFill>
                  <a:schemeClr val="dk1"/>
                </a:solidFill>
                <a:latin typeface="Helvetica Neue"/>
                <a:ea typeface="Helvetica Neue"/>
                <a:cs typeface="Helvetica Neue"/>
                <a:sym typeface="Helvetica Neue"/>
              </a:rPr>
              <a:t>Components for AC Input </a:t>
            </a:r>
            <a:endParaRPr sz="1200">
              <a:solidFill>
                <a:schemeClr val="dk1"/>
              </a:solidFill>
              <a:latin typeface="Helvetica Neue"/>
              <a:ea typeface="Helvetica Neue"/>
              <a:cs typeface="Helvetica Neue"/>
              <a:sym typeface="Helvetica Neue"/>
            </a:endParaRPr>
          </a:p>
          <a:p>
            <a:pPr indent="-304800" lvl="0" marL="457200" rtl="0" algn="just">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US (110-120V) 15VAC Power Adapter</a:t>
            </a:r>
            <a:endParaRPr sz="1200">
              <a:solidFill>
                <a:schemeClr val="dk1"/>
              </a:solidFill>
              <a:latin typeface="Helvetica Neue"/>
              <a:ea typeface="Helvetica Neue"/>
              <a:cs typeface="Helvetica Neue"/>
              <a:sym typeface="Helvetica Neue"/>
            </a:endParaRPr>
          </a:p>
          <a:p>
            <a:pPr indent="-304800" lvl="0" marL="457200" rtl="0" algn="just">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DC Power Barrel Jack </a:t>
            </a:r>
            <a:endParaRPr sz="1200">
              <a:solidFill>
                <a:schemeClr val="dk1"/>
              </a:solidFill>
              <a:latin typeface="Helvetica Neue"/>
              <a:ea typeface="Helvetica Neue"/>
              <a:cs typeface="Helvetica Neue"/>
              <a:sym typeface="Helvetica Neue"/>
            </a:endParaRPr>
          </a:p>
          <a:p>
            <a:pPr indent="0" lvl="0" marL="457200" rtl="0" algn="just">
              <a:lnSpc>
                <a:spcPct val="100000"/>
              </a:lnSpc>
              <a:spcBef>
                <a:spcPts val="0"/>
              </a:spcBef>
              <a:spcAft>
                <a:spcPts val="0"/>
              </a:spcAft>
              <a:buNone/>
            </a:pPr>
            <a:r>
              <a:t/>
            </a:r>
            <a:endParaRPr sz="1200">
              <a:solidFill>
                <a:schemeClr val="dk1"/>
              </a:solidFill>
              <a:latin typeface="Helvetica Neue"/>
              <a:ea typeface="Helvetica Neue"/>
              <a:cs typeface="Helvetica Neue"/>
              <a:sym typeface="Helvetica Neue"/>
            </a:endParaRPr>
          </a:p>
          <a:p>
            <a:pPr indent="0" lvl="0" marL="0" rtl="0" algn="just">
              <a:lnSpc>
                <a:spcPct val="100000"/>
              </a:lnSpc>
              <a:spcBef>
                <a:spcPts val="0"/>
              </a:spcBef>
              <a:spcAft>
                <a:spcPts val="0"/>
              </a:spcAft>
              <a:buNone/>
            </a:pPr>
            <a:r>
              <a:t/>
            </a:r>
            <a:endParaRPr sz="12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 sz="1200" u="sng">
                <a:solidFill>
                  <a:schemeClr val="dk1"/>
                </a:solidFill>
                <a:latin typeface="Helvetica Neue"/>
                <a:ea typeface="Helvetica Neue"/>
                <a:cs typeface="Helvetica Neue"/>
                <a:sym typeface="Helvetica Neue"/>
              </a:rPr>
              <a:t>Half Wave Rectification</a:t>
            </a:r>
            <a:endParaRPr sz="1200" u="sng">
              <a:solidFill>
                <a:schemeClr val="dk1"/>
              </a:solidFill>
              <a:latin typeface="Helvetica Neue"/>
              <a:ea typeface="Helvetica Neue"/>
              <a:cs typeface="Helvetica Neue"/>
              <a:sym typeface="Helvetica Neue"/>
            </a:endParaRPr>
          </a:p>
          <a:p>
            <a:pPr indent="-304800" lvl="0" marL="457200" rtl="0" algn="just">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LM317T Voltage Regulator</a:t>
            </a:r>
            <a:endParaRPr sz="1200">
              <a:solidFill>
                <a:schemeClr val="dk1"/>
              </a:solidFill>
              <a:latin typeface="Helvetica Neue"/>
              <a:ea typeface="Helvetica Neue"/>
              <a:cs typeface="Helvetica Neue"/>
              <a:sym typeface="Helvetica Neue"/>
            </a:endParaRPr>
          </a:p>
          <a:p>
            <a:pPr indent="-304800" lvl="0" marL="457200" rtl="0" algn="just">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LM337 Voltage Regulator </a:t>
            </a:r>
            <a:endParaRPr sz="1200">
              <a:solidFill>
                <a:schemeClr val="dk1"/>
              </a:solidFill>
              <a:latin typeface="Helvetica Neue"/>
              <a:ea typeface="Helvetica Neue"/>
              <a:cs typeface="Helvetica Neue"/>
              <a:sym typeface="Helvetica Neue"/>
            </a:endParaRPr>
          </a:p>
          <a:p>
            <a:pPr indent="-304800" lvl="0" marL="457200" rtl="0" algn="just">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Heat syncs </a:t>
            </a:r>
            <a:endParaRPr sz="1200">
              <a:solidFill>
                <a:schemeClr val="dk1"/>
              </a:solidFill>
              <a:latin typeface="Helvetica Neue"/>
              <a:ea typeface="Helvetica Neue"/>
              <a:cs typeface="Helvetica Neue"/>
              <a:sym typeface="Helvetica Neue"/>
            </a:endParaRPr>
          </a:p>
          <a:p>
            <a:pPr indent="-304800" lvl="0" marL="457200" rtl="0" algn="just">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Ceramic capacitors</a:t>
            </a:r>
            <a:endParaRPr sz="1200">
              <a:solidFill>
                <a:schemeClr val="dk1"/>
              </a:solidFill>
              <a:latin typeface="Helvetica Neue"/>
              <a:ea typeface="Helvetica Neue"/>
              <a:cs typeface="Helvetica Neue"/>
              <a:sym typeface="Helvetica Neue"/>
            </a:endParaRPr>
          </a:p>
          <a:p>
            <a:pPr indent="-304800" lvl="0" marL="457200" rtl="0" algn="just">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Various electrolytic capacitors </a:t>
            </a:r>
            <a:endParaRPr sz="1200">
              <a:solidFill>
                <a:schemeClr val="dk1"/>
              </a:solidFill>
              <a:latin typeface="Helvetica Neue"/>
              <a:ea typeface="Helvetica Neue"/>
              <a:cs typeface="Helvetica Neue"/>
              <a:sym typeface="Helvetica Neue"/>
            </a:endParaRPr>
          </a:p>
          <a:p>
            <a:pPr indent="-304800" lvl="0" marL="457200" rtl="0" algn="just">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Various resistors </a:t>
            </a:r>
            <a:endParaRPr sz="1200">
              <a:solidFill>
                <a:schemeClr val="dk1"/>
              </a:solidFill>
              <a:latin typeface="Helvetica Neue"/>
              <a:ea typeface="Helvetica Neue"/>
              <a:cs typeface="Helvetica Neue"/>
              <a:sym typeface="Helvetica Neue"/>
            </a:endParaRPr>
          </a:p>
          <a:p>
            <a:pPr indent="-304800" lvl="0" marL="457200" rtl="0" algn="just">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5k trimmer resistors x 2</a:t>
            </a:r>
            <a:endParaRPr sz="1200">
              <a:solidFill>
                <a:schemeClr val="dk1"/>
              </a:solidFill>
              <a:latin typeface="Helvetica Neue"/>
              <a:ea typeface="Helvetica Neue"/>
              <a:cs typeface="Helvetica Neue"/>
              <a:sym typeface="Helvetica Neue"/>
            </a:endParaRPr>
          </a:p>
          <a:p>
            <a:pPr indent="-304800" lvl="0" marL="457200" rtl="0" algn="just">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1N4007 rectifier diodes </a:t>
            </a:r>
            <a:endParaRPr>
              <a:latin typeface="Helvetica Neue"/>
              <a:ea typeface="Helvetica Neue"/>
              <a:cs typeface="Helvetica Neue"/>
              <a:sym typeface="Helvetica Neue"/>
            </a:endParaRPr>
          </a:p>
        </p:txBody>
      </p:sp>
      <p:pic>
        <p:nvPicPr>
          <p:cNvPr id="271" name="Google Shape;271;p37"/>
          <p:cNvPicPr preferRelativeResize="0"/>
          <p:nvPr/>
        </p:nvPicPr>
        <p:blipFill rotWithShape="1">
          <a:blip r:embed="rId3">
            <a:alphaModFix/>
          </a:blip>
          <a:srcRect b="7051" l="7670" r="7670" t="7060"/>
          <a:stretch/>
        </p:blipFill>
        <p:spPr>
          <a:xfrm>
            <a:off x="4740225" y="1017725"/>
            <a:ext cx="1235076" cy="1253025"/>
          </a:xfrm>
          <a:prstGeom prst="rect">
            <a:avLst/>
          </a:prstGeom>
          <a:noFill/>
          <a:ln>
            <a:noFill/>
          </a:ln>
        </p:spPr>
      </p:pic>
      <p:pic>
        <p:nvPicPr>
          <p:cNvPr id="272" name="Google Shape;272;p37"/>
          <p:cNvPicPr preferRelativeResize="0"/>
          <p:nvPr/>
        </p:nvPicPr>
        <p:blipFill>
          <a:blip r:embed="rId4">
            <a:alphaModFix/>
          </a:blip>
          <a:stretch>
            <a:fillRect/>
          </a:stretch>
        </p:blipFill>
        <p:spPr>
          <a:xfrm>
            <a:off x="6401862" y="1017725"/>
            <a:ext cx="1253025" cy="1253025"/>
          </a:xfrm>
          <a:prstGeom prst="rect">
            <a:avLst/>
          </a:prstGeom>
          <a:noFill/>
          <a:ln>
            <a:noFill/>
          </a:ln>
        </p:spPr>
      </p:pic>
      <p:pic>
        <p:nvPicPr>
          <p:cNvPr id="273" name="Google Shape;273;p37"/>
          <p:cNvPicPr preferRelativeResize="0"/>
          <p:nvPr/>
        </p:nvPicPr>
        <p:blipFill>
          <a:blip r:embed="rId5">
            <a:alphaModFix/>
          </a:blip>
          <a:stretch>
            <a:fillRect/>
          </a:stretch>
        </p:blipFill>
        <p:spPr>
          <a:xfrm>
            <a:off x="3542650" y="2588963"/>
            <a:ext cx="1719967" cy="1253024"/>
          </a:xfrm>
          <a:prstGeom prst="rect">
            <a:avLst/>
          </a:prstGeom>
          <a:noFill/>
          <a:ln>
            <a:noFill/>
          </a:ln>
        </p:spPr>
      </p:pic>
      <p:pic>
        <p:nvPicPr>
          <p:cNvPr id="274" name="Google Shape;274;p37"/>
          <p:cNvPicPr preferRelativeResize="0"/>
          <p:nvPr/>
        </p:nvPicPr>
        <p:blipFill>
          <a:blip r:embed="rId6">
            <a:alphaModFix/>
          </a:blip>
          <a:stretch>
            <a:fillRect/>
          </a:stretch>
        </p:blipFill>
        <p:spPr>
          <a:xfrm>
            <a:off x="7052513" y="2734475"/>
            <a:ext cx="1414743" cy="962025"/>
          </a:xfrm>
          <a:prstGeom prst="rect">
            <a:avLst/>
          </a:prstGeom>
          <a:noFill/>
          <a:ln>
            <a:noFill/>
          </a:ln>
        </p:spPr>
      </p:pic>
      <p:pic>
        <p:nvPicPr>
          <p:cNvPr id="275" name="Google Shape;275;p37"/>
          <p:cNvPicPr preferRelativeResize="0"/>
          <p:nvPr/>
        </p:nvPicPr>
        <p:blipFill>
          <a:blip r:embed="rId7">
            <a:alphaModFix/>
          </a:blip>
          <a:stretch>
            <a:fillRect/>
          </a:stretch>
        </p:blipFill>
        <p:spPr>
          <a:xfrm>
            <a:off x="5548700" y="2765250"/>
            <a:ext cx="1217750" cy="900500"/>
          </a:xfrm>
          <a:prstGeom prst="rect">
            <a:avLst/>
          </a:prstGeom>
          <a:noFill/>
          <a:ln>
            <a:noFill/>
          </a:ln>
        </p:spPr>
      </p:pic>
      <p:pic>
        <p:nvPicPr>
          <p:cNvPr id="276" name="Google Shape;276;p37"/>
          <p:cNvPicPr preferRelativeResize="0"/>
          <p:nvPr/>
        </p:nvPicPr>
        <p:blipFill rotWithShape="1">
          <a:blip r:embed="rId8">
            <a:alphaModFix/>
          </a:blip>
          <a:srcRect b="26155" l="0" r="0" t="16997"/>
          <a:stretch/>
        </p:blipFill>
        <p:spPr>
          <a:xfrm>
            <a:off x="8005700" y="99700"/>
            <a:ext cx="1076626" cy="9180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Helvetica Neue"/>
                <a:ea typeface="Helvetica Neue"/>
                <a:cs typeface="Helvetica Neue"/>
                <a:sym typeface="Helvetica Neue"/>
              </a:rPr>
              <a:t>Power Supply </a:t>
            </a:r>
            <a:endParaRPr>
              <a:latin typeface="Helvetica Neue"/>
              <a:ea typeface="Helvetica Neue"/>
              <a:cs typeface="Helvetica Neue"/>
              <a:sym typeface="Helvetica Neue"/>
            </a:endParaRPr>
          </a:p>
        </p:txBody>
      </p:sp>
      <p:sp>
        <p:nvSpPr>
          <p:cNvPr id="282" name="Google Shape;282;p38"/>
          <p:cNvSpPr txBox="1"/>
          <p:nvPr>
            <p:ph idx="1" type="body"/>
          </p:nvPr>
        </p:nvSpPr>
        <p:spPr>
          <a:xfrm>
            <a:off x="311700" y="1152475"/>
            <a:ext cx="4018200" cy="3416400"/>
          </a:xfrm>
          <a:prstGeom prst="rect">
            <a:avLst/>
          </a:prstGeom>
        </p:spPr>
        <p:txBody>
          <a:bodyPr anchorCtr="0" anchor="t" bIns="91425" lIns="91425" spcFirstLastPara="1" rIns="91425" wrap="square" tIns="91425">
            <a:normAutofit/>
          </a:bodyPr>
          <a:lstStyle/>
          <a:p>
            <a:pPr indent="-342900" lvl="0" marL="457200" rtl="0" algn="just">
              <a:lnSpc>
                <a:spcPct val="100000"/>
              </a:lnSpc>
              <a:spcBef>
                <a:spcPts val="0"/>
              </a:spcBef>
              <a:spcAft>
                <a:spcPts val="0"/>
              </a:spcAft>
              <a:buClr>
                <a:schemeClr val="dk1"/>
              </a:buClr>
              <a:buSzPts val="1800"/>
              <a:buFont typeface="Helvetica Neue"/>
              <a:buChar char="●"/>
            </a:pPr>
            <a:r>
              <a:rPr lang="en">
                <a:solidFill>
                  <a:schemeClr val="dk1"/>
                </a:solidFill>
                <a:latin typeface="Helvetica Neue"/>
                <a:ea typeface="Helvetica Neue"/>
                <a:cs typeface="Helvetica Neue"/>
                <a:sym typeface="Helvetica Neue"/>
              </a:rPr>
              <a:t>Dual output </a:t>
            </a:r>
            <a:r>
              <a:rPr lang="en">
                <a:solidFill>
                  <a:schemeClr val="dk1"/>
                </a:solidFill>
                <a:latin typeface="Helvetica Neue"/>
                <a:ea typeface="Helvetica Neue"/>
                <a:cs typeface="Helvetica Neue"/>
                <a:sym typeface="Helvetica Neue"/>
              </a:rPr>
              <a:t>supply</a:t>
            </a:r>
            <a:r>
              <a:rPr lang="en">
                <a:solidFill>
                  <a:schemeClr val="dk1"/>
                </a:solidFill>
                <a:latin typeface="Helvetica Neue"/>
                <a:ea typeface="Helvetica Neue"/>
                <a:cs typeface="Helvetica Neue"/>
                <a:sym typeface="Helvetica Neue"/>
              </a:rPr>
              <a:t> </a:t>
            </a:r>
            <a:endParaRPr>
              <a:solidFill>
                <a:schemeClr val="dk1"/>
              </a:solidFill>
              <a:latin typeface="Helvetica Neue"/>
              <a:ea typeface="Helvetica Neue"/>
              <a:cs typeface="Helvetica Neue"/>
              <a:sym typeface="Helvetica Neue"/>
            </a:endParaRPr>
          </a:p>
          <a:p>
            <a:pPr indent="-342900" lvl="0" marL="457200" rtl="0" algn="just">
              <a:lnSpc>
                <a:spcPct val="100000"/>
              </a:lnSpc>
              <a:spcBef>
                <a:spcPts val="0"/>
              </a:spcBef>
              <a:spcAft>
                <a:spcPts val="0"/>
              </a:spcAft>
              <a:buClr>
                <a:schemeClr val="dk1"/>
              </a:buClr>
              <a:buSzPts val="1800"/>
              <a:buFont typeface="Helvetica Neue"/>
              <a:buChar char="●"/>
            </a:pPr>
            <a:r>
              <a:rPr lang="en">
                <a:solidFill>
                  <a:schemeClr val="dk1"/>
                </a:solidFill>
                <a:latin typeface="Helvetica Neue"/>
                <a:ea typeface="Helvetica Neue"/>
                <a:cs typeface="Helvetica Neue"/>
                <a:sym typeface="Helvetica Neue"/>
              </a:rPr>
              <a:t>+/-12V for audio applications and surrounding circuitry </a:t>
            </a:r>
            <a:endParaRPr>
              <a:solidFill>
                <a:schemeClr val="dk1"/>
              </a:solidFill>
              <a:latin typeface="Helvetica Neue"/>
              <a:ea typeface="Helvetica Neue"/>
              <a:cs typeface="Helvetica Neue"/>
              <a:sym typeface="Helvetica Neue"/>
            </a:endParaRPr>
          </a:p>
          <a:p>
            <a:pPr indent="-317500" lvl="1" marL="914400" rtl="0" algn="just">
              <a:lnSpc>
                <a:spcPct val="100000"/>
              </a:lnSpc>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Integrated circuits</a:t>
            </a:r>
            <a:endParaRPr>
              <a:solidFill>
                <a:schemeClr val="dk1"/>
              </a:solidFill>
              <a:latin typeface="Helvetica Neue"/>
              <a:ea typeface="Helvetica Neue"/>
              <a:cs typeface="Helvetica Neue"/>
              <a:sym typeface="Helvetica Neue"/>
            </a:endParaRPr>
          </a:p>
          <a:p>
            <a:pPr indent="-317500" lvl="1" marL="914400" rtl="0" algn="just">
              <a:lnSpc>
                <a:spcPct val="100000"/>
              </a:lnSpc>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Op amps </a:t>
            </a:r>
            <a:endParaRPr>
              <a:solidFill>
                <a:schemeClr val="dk1"/>
              </a:solidFill>
              <a:latin typeface="Helvetica Neue"/>
              <a:ea typeface="Helvetica Neue"/>
              <a:cs typeface="Helvetica Neue"/>
              <a:sym typeface="Helvetica Neue"/>
            </a:endParaRPr>
          </a:p>
          <a:p>
            <a:pPr indent="0" lvl="0" marL="0" rtl="0" algn="just">
              <a:lnSpc>
                <a:spcPct val="100000"/>
              </a:lnSpc>
              <a:spcBef>
                <a:spcPts val="0"/>
              </a:spcBef>
              <a:spcAft>
                <a:spcPts val="0"/>
              </a:spcAft>
              <a:buNone/>
            </a:pPr>
            <a:r>
              <a:t/>
            </a:r>
            <a:endParaRPr>
              <a:solidFill>
                <a:schemeClr val="dk1"/>
              </a:solidFill>
              <a:latin typeface="Helvetica Neue"/>
              <a:ea typeface="Helvetica Neue"/>
              <a:cs typeface="Helvetica Neue"/>
              <a:sym typeface="Helvetica Neue"/>
            </a:endParaRPr>
          </a:p>
        </p:txBody>
      </p:sp>
      <p:pic>
        <p:nvPicPr>
          <p:cNvPr id="283" name="Google Shape;283;p38"/>
          <p:cNvPicPr preferRelativeResize="0"/>
          <p:nvPr/>
        </p:nvPicPr>
        <p:blipFill>
          <a:blip r:embed="rId4">
            <a:alphaModFix/>
          </a:blip>
          <a:stretch>
            <a:fillRect/>
          </a:stretch>
        </p:blipFill>
        <p:spPr>
          <a:xfrm>
            <a:off x="4402250" y="1566695"/>
            <a:ext cx="4295625" cy="2587950"/>
          </a:xfrm>
          <a:prstGeom prst="rect">
            <a:avLst/>
          </a:prstGeom>
          <a:noFill/>
          <a:ln>
            <a:noFill/>
          </a:ln>
        </p:spPr>
      </p:pic>
      <p:pic>
        <p:nvPicPr>
          <p:cNvPr id="284" name="Google Shape;284;p38"/>
          <p:cNvPicPr preferRelativeResize="0"/>
          <p:nvPr/>
        </p:nvPicPr>
        <p:blipFill>
          <a:blip r:embed="rId5">
            <a:alphaModFix/>
          </a:blip>
          <a:stretch>
            <a:fillRect/>
          </a:stretch>
        </p:blipFill>
        <p:spPr>
          <a:xfrm>
            <a:off x="551850" y="2621800"/>
            <a:ext cx="3233274" cy="2396525"/>
          </a:xfrm>
          <a:prstGeom prst="rect">
            <a:avLst/>
          </a:prstGeom>
          <a:noFill/>
          <a:ln>
            <a:noFill/>
          </a:ln>
        </p:spPr>
      </p:pic>
      <p:pic>
        <p:nvPicPr>
          <p:cNvPr id="285" name="Google Shape;285;p38"/>
          <p:cNvPicPr preferRelativeResize="0"/>
          <p:nvPr/>
        </p:nvPicPr>
        <p:blipFill rotWithShape="1">
          <a:blip r:embed="rId6">
            <a:alphaModFix/>
          </a:blip>
          <a:srcRect b="26155" l="0" r="0" t="16997"/>
          <a:stretch/>
        </p:blipFill>
        <p:spPr>
          <a:xfrm>
            <a:off x="8005700" y="99700"/>
            <a:ext cx="1076626" cy="9180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Helvetica Neue"/>
                <a:ea typeface="Helvetica Neue"/>
                <a:cs typeface="Helvetica Neue"/>
                <a:sym typeface="Helvetica Neue"/>
              </a:rPr>
              <a:t>MIDI-to-CV Conversion </a:t>
            </a:r>
            <a:endParaRPr>
              <a:latin typeface="Helvetica Neue"/>
              <a:ea typeface="Helvetica Neue"/>
              <a:cs typeface="Helvetica Neue"/>
              <a:sym typeface="Helvetica Neue"/>
            </a:endParaRPr>
          </a:p>
        </p:txBody>
      </p:sp>
      <p:sp>
        <p:nvSpPr>
          <p:cNvPr id="291" name="Google Shape;291;p3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30200" lvl="0" marL="457200" rtl="0" algn="just">
              <a:lnSpc>
                <a:spcPct val="100000"/>
              </a:lnSpc>
              <a:spcBef>
                <a:spcPts val="0"/>
              </a:spcBef>
              <a:spcAft>
                <a:spcPts val="0"/>
              </a:spcAft>
              <a:buClr>
                <a:schemeClr val="dk1"/>
              </a:buClr>
              <a:buSzPts val="1600"/>
              <a:buFont typeface="Helvetica Neue"/>
              <a:buChar char="●"/>
            </a:pPr>
            <a:r>
              <a:rPr lang="en" sz="1600">
                <a:solidFill>
                  <a:schemeClr val="dk1"/>
                </a:solidFill>
                <a:latin typeface="Helvetica Neue"/>
                <a:ea typeface="Helvetica Neue"/>
                <a:cs typeface="Helvetica Neue"/>
                <a:sym typeface="Helvetica Neue"/>
              </a:rPr>
              <a:t>MIDI is a standardization of digitizing musical instruments.</a:t>
            </a:r>
            <a:endParaRPr sz="1600">
              <a:solidFill>
                <a:schemeClr val="dk1"/>
              </a:solidFill>
              <a:latin typeface="Helvetica Neue"/>
              <a:ea typeface="Helvetica Neue"/>
              <a:cs typeface="Helvetica Neue"/>
              <a:sym typeface="Helvetica Neue"/>
            </a:endParaRPr>
          </a:p>
          <a:p>
            <a:pPr indent="0" lvl="0" marL="457200" rtl="0" algn="just">
              <a:lnSpc>
                <a:spcPct val="100000"/>
              </a:lnSpc>
              <a:spcBef>
                <a:spcPts val="0"/>
              </a:spcBef>
              <a:spcAft>
                <a:spcPts val="0"/>
              </a:spcAft>
              <a:buNone/>
            </a:pPr>
            <a:r>
              <a:t/>
            </a:r>
            <a:endParaRPr sz="1600">
              <a:solidFill>
                <a:schemeClr val="dk1"/>
              </a:solidFill>
              <a:latin typeface="Helvetica Neue"/>
              <a:ea typeface="Helvetica Neue"/>
              <a:cs typeface="Helvetica Neue"/>
              <a:sym typeface="Helvetica Neue"/>
            </a:endParaRPr>
          </a:p>
          <a:p>
            <a:pPr indent="-330200" lvl="0" marL="457200" rtl="0" algn="just">
              <a:lnSpc>
                <a:spcPct val="100000"/>
              </a:lnSpc>
              <a:spcBef>
                <a:spcPts val="0"/>
              </a:spcBef>
              <a:spcAft>
                <a:spcPts val="0"/>
              </a:spcAft>
              <a:buClr>
                <a:schemeClr val="dk1"/>
              </a:buClr>
              <a:buSzPts val="1600"/>
              <a:buFont typeface="Helvetica Neue"/>
              <a:buChar char="●"/>
            </a:pPr>
            <a:r>
              <a:rPr lang="en" sz="1600">
                <a:solidFill>
                  <a:schemeClr val="dk1"/>
                </a:solidFill>
                <a:latin typeface="Helvetica Neue"/>
                <a:ea typeface="Helvetica Neue"/>
                <a:cs typeface="Helvetica Neue"/>
                <a:sym typeface="Helvetica Neue"/>
              </a:rPr>
              <a:t>MIDI works by transmitting a digital signal that represents a sound or a note. This signal contains information about the note such as how loud it is, when it plays, its pitch, among other things.</a:t>
            </a:r>
            <a:endParaRPr sz="1600">
              <a:solidFill>
                <a:schemeClr val="dk1"/>
              </a:solidFill>
              <a:latin typeface="Helvetica Neue"/>
              <a:ea typeface="Helvetica Neue"/>
              <a:cs typeface="Helvetica Neue"/>
              <a:sym typeface="Helvetica Neue"/>
            </a:endParaRPr>
          </a:p>
          <a:p>
            <a:pPr indent="0" lvl="0" marL="457200" rtl="0" algn="just">
              <a:lnSpc>
                <a:spcPct val="100000"/>
              </a:lnSpc>
              <a:spcBef>
                <a:spcPts val="0"/>
              </a:spcBef>
              <a:spcAft>
                <a:spcPts val="0"/>
              </a:spcAft>
              <a:buNone/>
            </a:pPr>
            <a:r>
              <a:t/>
            </a:r>
            <a:endParaRPr sz="1600">
              <a:solidFill>
                <a:schemeClr val="dk1"/>
              </a:solidFill>
              <a:latin typeface="Helvetica Neue"/>
              <a:ea typeface="Helvetica Neue"/>
              <a:cs typeface="Helvetica Neue"/>
              <a:sym typeface="Helvetica Neue"/>
            </a:endParaRPr>
          </a:p>
          <a:p>
            <a:pPr indent="-330200" lvl="0" marL="457200" rtl="0" algn="just">
              <a:lnSpc>
                <a:spcPct val="100000"/>
              </a:lnSpc>
              <a:spcBef>
                <a:spcPts val="0"/>
              </a:spcBef>
              <a:spcAft>
                <a:spcPts val="0"/>
              </a:spcAft>
              <a:buClr>
                <a:schemeClr val="dk1"/>
              </a:buClr>
              <a:buSzPts val="1600"/>
              <a:buFont typeface="Helvetica Neue"/>
              <a:buChar char="●"/>
            </a:pPr>
            <a:r>
              <a:rPr lang="en" sz="1600">
                <a:solidFill>
                  <a:schemeClr val="dk1"/>
                </a:solidFill>
                <a:latin typeface="Helvetica Neue"/>
                <a:ea typeface="Helvetica Neue"/>
                <a:cs typeface="Helvetica Neue"/>
                <a:sym typeface="Helvetica Neue"/>
              </a:rPr>
              <a:t>Control Voltages (CV) are the “opposite” of MIDI, they are analog signals. CVs control voltages sent by adjusting the amount of voltage that is allowed to pass through. These restriction allows CVs to adjust the pitch and amplitude of the signals to adjust their sound.</a:t>
            </a:r>
            <a:endParaRPr sz="1600">
              <a:solidFill>
                <a:schemeClr val="dk1"/>
              </a:solidFill>
              <a:latin typeface="Helvetica Neue"/>
              <a:ea typeface="Helvetica Neue"/>
              <a:cs typeface="Helvetica Neue"/>
              <a:sym typeface="Helvetica Neue"/>
            </a:endParaRPr>
          </a:p>
          <a:p>
            <a:pPr indent="0" lvl="0" marL="457200" rtl="0" algn="l">
              <a:spcBef>
                <a:spcPts val="0"/>
              </a:spcBef>
              <a:spcAft>
                <a:spcPts val="1200"/>
              </a:spcAft>
              <a:buNone/>
            </a:pPr>
            <a:r>
              <a:t/>
            </a:r>
            <a:endParaRPr>
              <a:latin typeface="Helvetica Neue"/>
              <a:ea typeface="Helvetica Neue"/>
              <a:cs typeface="Helvetica Neue"/>
              <a:sym typeface="Helvetica Neue"/>
            </a:endParaRPr>
          </a:p>
        </p:txBody>
      </p:sp>
      <p:pic>
        <p:nvPicPr>
          <p:cNvPr id="292" name="Google Shape;292;p39"/>
          <p:cNvPicPr preferRelativeResize="0"/>
          <p:nvPr/>
        </p:nvPicPr>
        <p:blipFill rotWithShape="1">
          <a:blip r:embed="rId3">
            <a:alphaModFix/>
          </a:blip>
          <a:srcRect b="0" l="20604" r="20356" t="9999"/>
          <a:stretch/>
        </p:blipFill>
        <p:spPr>
          <a:xfrm>
            <a:off x="8106250" y="216424"/>
            <a:ext cx="802248" cy="9172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Helvetica Neue"/>
                <a:ea typeface="Helvetica Neue"/>
                <a:cs typeface="Helvetica Neue"/>
                <a:sym typeface="Helvetica Neue"/>
              </a:rPr>
              <a:t>MIDI-to-CV Conversion Schematics + Parts</a:t>
            </a:r>
            <a:endParaRPr>
              <a:latin typeface="Helvetica Neue"/>
              <a:ea typeface="Helvetica Neue"/>
              <a:cs typeface="Helvetica Neue"/>
              <a:sym typeface="Helvetica Neue"/>
            </a:endParaRPr>
          </a:p>
        </p:txBody>
      </p:sp>
      <p:sp>
        <p:nvSpPr>
          <p:cNvPr id="298" name="Google Shape;298;p40"/>
          <p:cNvSpPr txBox="1"/>
          <p:nvPr>
            <p:ph idx="1" type="body"/>
          </p:nvPr>
        </p:nvSpPr>
        <p:spPr>
          <a:xfrm>
            <a:off x="121650" y="1152475"/>
            <a:ext cx="30117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a:solidFill>
                  <a:schemeClr val="dk1"/>
                </a:solidFill>
                <a:latin typeface="Helvetica Neue"/>
                <a:ea typeface="Helvetica Neue"/>
                <a:cs typeface="Helvetica Neue"/>
                <a:sym typeface="Helvetica Neue"/>
              </a:rPr>
              <a:t>Parts: </a:t>
            </a:r>
            <a:endParaRPr>
              <a:solidFill>
                <a:schemeClr val="dk1"/>
              </a:solidFill>
              <a:latin typeface="Helvetica Neue"/>
              <a:ea typeface="Helvetica Neue"/>
              <a:cs typeface="Helvetica Neue"/>
              <a:sym typeface="Helvetica Neue"/>
            </a:endParaRPr>
          </a:p>
          <a:p>
            <a:pPr indent="-342900" lvl="0" marL="457200" rtl="0" algn="l">
              <a:lnSpc>
                <a:spcPct val="100000"/>
              </a:lnSpc>
              <a:spcBef>
                <a:spcPts val="1200"/>
              </a:spcBef>
              <a:spcAft>
                <a:spcPts val="0"/>
              </a:spcAft>
              <a:buClr>
                <a:schemeClr val="dk1"/>
              </a:buClr>
              <a:buSzPts val="1800"/>
              <a:buFont typeface="Helvetica Neue"/>
              <a:buChar char="➢"/>
            </a:pPr>
            <a:r>
              <a:rPr lang="en">
                <a:solidFill>
                  <a:schemeClr val="dk1"/>
                </a:solidFill>
                <a:latin typeface="Helvetica Neue"/>
                <a:ea typeface="Helvetica Neue"/>
                <a:cs typeface="Helvetica Neue"/>
                <a:sym typeface="Helvetica Neue"/>
              </a:rPr>
              <a:t>Diode 1N4148</a:t>
            </a:r>
            <a:endParaRPr>
              <a:solidFill>
                <a:schemeClr val="dk1"/>
              </a:solidFill>
              <a:latin typeface="Helvetica Neue"/>
              <a:ea typeface="Helvetica Neue"/>
              <a:cs typeface="Helvetica Neue"/>
              <a:sym typeface="Helvetica Neue"/>
            </a:endParaRPr>
          </a:p>
          <a:p>
            <a:pPr indent="-342900" lvl="0" marL="457200" rtl="0" algn="l">
              <a:lnSpc>
                <a:spcPct val="100000"/>
              </a:lnSpc>
              <a:spcBef>
                <a:spcPts val="0"/>
              </a:spcBef>
              <a:spcAft>
                <a:spcPts val="0"/>
              </a:spcAft>
              <a:buClr>
                <a:schemeClr val="dk1"/>
              </a:buClr>
              <a:buSzPts val="1800"/>
              <a:buFont typeface="Helvetica Neue"/>
              <a:buChar char="➢"/>
            </a:pPr>
            <a:r>
              <a:rPr lang="en">
                <a:solidFill>
                  <a:schemeClr val="dk1"/>
                </a:solidFill>
                <a:latin typeface="Helvetica Neue"/>
                <a:ea typeface="Helvetica Neue"/>
                <a:cs typeface="Helvetica Neue"/>
                <a:sym typeface="Helvetica Neue"/>
              </a:rPr>
              <a:t>Optocoupler 6N137</a:t>
            </a:r>
            <a:endParaRPr>
              <a:solidFill>
                <a:schemeClr val="dk1"/>
              </a:solidFill>
              <a:latin typeface="Helvetica Neue"/>
              <a:ea typeface="Helvetica Neue"/>
              <a:cs typeface="Helvetica Neue"/>
              <a:sym typeface="Helvetica Neue"/>
            </a:endParaRPr>
          </a:p>
          <a:p>
            <a:pPr indent="-342900" lvl="0" marL="457200" rtl="0" algn="l">
              <a:lnSpc>
                <a:spcPct val="100000"/>
              </a:lnSpc>
              <a:spcBef>
                <a:spcPts val="0"/>
              </a:spcBef>
              <a:spcAft>
                <a:spcPts val="0"/>
              </a:spcAft>
              <a:buClr>
                <a:schemeClr val="dk1"/>
              </a:buClr>
              <a:buSzPts val="1800"/>
              <a:buFont typeface="Helvetica Neue"/>
              <a:buChar char="➢"/>
            </a:pPr>
            <a:r>
              <a:rPr lang="en">
                <a:solidFill>
                  <a:schemeClr val="dk1"/>
                </a:solidFill>
                <a:latin typeface="Helvetica Neue"/>
                <a:ea typeface="Helvetica Neue"/>
                <a:cs typeface="Helvetica Neue"/>
                <a:sym typeface="Helvetica Neue"/>
              </a:rPr>
              <a:t>ATtiny85 MCU</a:t>
            </a:r>
            <a:endParaRPr>
              <a:solidFill>
                <a:schemeClr val="dk1"/>
              </a:solidFill>
              <a:latin typeface="Helvetica Neue"/>
              <a:ea typeface="Helvetica Neue"/>
              <a:cs typeface="Helvetica Neue"/>
              <a:sym typeface="Helvetica Neue"/>
            </a:endParaRPr>
          </a:p>
          <a:p>
            <a:pPr indent="-342900" lvl="0" marL="457200" rtl="0" algn="l">
              <a:lnSpc>
                <a:spcPct val="100000"/>
              </a:lnSpc>
              <a:spcBef>
                <a:spcPts val="0"/>
              </a:spcBef>
              <a:spcAft>
                <a:spcPts val="0"/>
              </a:spcAft>
              <a:buClr>
                <a:schemeClr val="dk1"/>
              </a:buClr>
              <a:buSzPts val="1800"/>
              <a:buFont typeface="Helvetica Neue"/>
              <a:buChar char="➢"/>
            </a:pPr>
            <a:r>
              <a:rPr lang="en">
                <a:solidFill>
                  <a:schemeClr val="dk1"/>
                </a:solidFill>
                <a:latin typeface="Helvetica Neue"/>
                <a:ea typeface="Helvetica Neue"/>
                <a:cs typeface="Helvetica Neue"/>
                <a:sym typeface="Helvetica Neue"/>
              </a:rPr>
              <a:t>5-pin DIN socket</a:t>
            </a:r>
            <a:endParaRPr>
              <a:solidFill>
                <a:schemeClr val="dk1"/>
              </a:solidFill>
              <a:latin typeface="Helvetica Neue"/>
              <a:ea typeface="Helvetica Neue"/>
              <a:cs typeface="Helvetica Neue"/>
              <a:sym typeface="Helvetica Neue"/>
            </a:endParaRPr>
          </a:p>
          <a:p>
            <a:pPr indent="-342900" lvl="0" marL="457200" rtl="0" algn="l">
              <a:lnSpc>
                <a:spcPct val="100000"/>
              </a:lnSpc>
              <a:spcBef>
                <a:spcPts val="0"/>
              </a:spcBef>
              <a:spcAft>
                <a:spcPts val="0"/>
              </a:spcAft>
              <a:buClr>
                <a:schemeClr val="dk1"/>
              </a:buClr>
              <a:buSzPts val="1800"/>
              <a:buFont typeface="Helvetica Neue"/>
              <a:buChar char="➢"/>
            </a:pPr>
            <a:r>
              <a:rPr lang="en">
                <a:solidFill>
                  <a:schemeClr val="dk1"/>
                </a:solidFill>
                <a:latin typeface="Helvetica Neue"/>
                <a:ea typeface="Helvetica Neue"/>
                <a:cs typeface="Helvetica Neue"/>
                <a:sym typeface="Helvetica Neue"/>
              </a:rPr>
              <a:t>Various resistors and capacitors</a:t>
            </a:r>
            <a:endParaRPr>
              <a:solidFill>
                <a:schemeClr val="dk1"/>
              </a:solidFill>
              <a:latin typeface="Helvetica Neue"/>
              <a:ea typeface="Helvetica Neue"/>
              <a:cs typeface="Helvetica Neue"/>
              <a:sym typeface="Helvetica Neue"/>
            </a:endParaRPr>
          </a:p>
          <a:p>
            <a:pPr indent="0" lvl="0" marL="0" rtl="0" algn="l">
              <a:spcBef>
                <a:spcPts val="2500"/>
              </a:spcBef>
              <a:spcAft>
                <a:spcPts val="1200"/>
              </a:spcAft>
              <a:buNone/>
            </a:pPr>
            <a:r>
              <a:t/>
            </a:r>
            <a:endParaRPr>
              <a:latin typeface="Helvetica Neue"/>
              <a:ea typeface="Helvetica Neue"/>
              <a:cs typeface="Helvetica Neue"/>
              <a:sym typeface="Helvetica Neue"/>
            </a:endParaRPr>
          </a:p>
        </p:txBody>
      </p:sp>
      <p:pic>
        <p:nvPicPr>
          <p:cNvPr id="299" name="Google Shape;299;p40"/>
          <p:cNvPicPr preferRelativeResize="0"/>
          <p:nvPr/>
        </p:nvPicPr>
        <p:blipFill>
          <a:blip r:embed="rId3">
            <a:alphaModFix/>
          </a:blip>
          <a:stretch>
            <a:fillRect/>
          </a:stretch>
        </p:blipFill>
        <p:spPr>
          <a:xfrm>
            <a:off x="1146975" y="3531000"/>
            <a:ext cx="1104325" cy="1104325"/>
          </a:xfrm>
          <a:prstGeom prst="rect">
            <a:avLst/>
          </a:prstGeom>
          <a:noFill/>
          <a:ln>
            <a:noFill/>
          </a:ln>
        </p:spPr>
      </p:pic>
      <p:pic>
        <p:nvPicPr>
          <p:cNvPr id="300" name="Google Shape;300;p40"/>
          <p:cNvPicPr preferRelativeResize="0"/>
          <p:nvPr/>
        </p:nvPicPr>
        <p:blipFill>
          <a:blip r:embed="rId4">
            <a:alphaModFix/>
          </a:blip>
          <a:stretch>
            <a:fillRect/>
          </a:stretch>
        </p:blipFill>
        <p:spPr>
          <a:xfrm>
            <a:off x="4019924" y="1324800"/>
            <a:ext cx="4597426" cy="3212226"/>
          </a:xfrm>
          <a:prstGeom prst="rect">
            <a:avLst/>
          </a:prstGeom>
          <a:noFill/>
          <a:ln>
            <a:noFill/>
          </a:ln>
        </p:spPr>
      </p:pic>
      <p:sp>
        <p:nvSpPr>
          <p:cNvPr id="301" name="Google Shape;301;p40"/>
          <p:cNvSpPr txBox="1"/>
          <p:nvPr/>
        </p:nvSpPr>
        <p:spPr>
          <a:xfrm>
            <a:off x="1159425" y="4635325"/>
            <a:ext cx="10794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1"/>
                </a:solidFill>
                <a:latin typeface="Helvetica Neue"/>
                <a:ea typeface="Helvetica Neue"/>
                <a:cs typeface="Helvetica Neue"/>
                <a:sym typeface="Helvetica Neue"/>
              </a:rPr>
              <a:t>5-pin DIN</a:t>
            </a:r>
            <a:endParaRPr sz="1100">
              <a:solidFill>
                <a:schemeClr val="dk1"/>
              </a:solidFill>
              <a:latin typeface="Helvetica Neue"/>
              <a:ea typeface="Helvetica Neue"/>
              <a:cs typeface="Helvetica Neue"/>
              <a:sym typeface="Helvetica Neue"/>
            </a:endParaRPr>
          </a:p>
        </p:txBody>
      </p:sp>
      <p:pic>
        <p:nvPicPr>
          <p:cNvPr id="302" name="Google Shape;302;p40"/>
          <p:cNvPicPr preferRelativeResize="0"/>
          <p:nvPr/>
        </p:nvPicPr>
        <p:blipFill rotWithShape="1">
          <a:blip r:embed="rId5">
            <a:alphaModFix/>
          </a:blip>
          <a:srcRect b="0" l="20604" r="20356" t="9999"/>
          <a:stretch/>
        </p:blipFill>
        <p:spPr>
          <a:xfrm>
            <a:off x="8106250" y="216424"/>
            <a:ext cx="802248" cy="9172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Helvetica Neue"/>
                <a:ea typeface="Helvetica Neue"/>
                <a:cs typeface="Helvetica Neue"/>
                <a:sym typeface="Helvetica Neue"/>
              </a:rPr>
              <a:t>MIDI-to-CV Conversion </a:t>
            </a:r>
            <a:endParaRPr>
              <a:latin typeface="Helvetica Neue"/>
              <a:ea typeface="Helvetica Neue"/>
              <a:cs typeface="Helvetica Neue"/>
              <a:sym typeface="Helvetica Neue"/>
            </a:endParaRPr>
          </a:p>
        </p:txBody>
      </p:sp>
      <p:sp>
        <p:nvSpPr>
          <p:cNvPr id="308" name="Google Shape;308;p41"/>
          <p:cNvSpPr txBox="1"/>
          <p:nvPr>
            <p:ph idx="1" type="body"/>
          </p:nvPr>
        </p:nvSpPr>
        <p:spPr>
          <a:xfrm>
            <a:off x="159300" y="1152475"/>
            <a:ext cx="3999900" cy="3643800"/>
          </a:xfrm>
          <a:prstGeom prst="rect">
            <a:avLst/>
          </a:prstGeom>
        </p:spPr>
        <p:txBody>
          <a:bodyPr anchorCtr="0" anchor="t" bIns="91425" lIns="91425" spcFirstLastPara="1" rIns="91425" wrap="square" tIns="91425">
            <a:normAutofit fontScale="85000" lnSpcReduction="10000"/>
          </a:bodyPr>
          <a:lstStyle/>
          <a:p>
            <a:pPr indent="-320357" lvl="0" marL="457200" rtl="0" algn="just">
              <a:lnSpc>
                <a:spcPct val="115000"/>
              </a:lnSpc>
              <a:spcBef>
                <a:spcPts val="0"/>
              </a:spcBef>
              <a:spcAft>
                <a:spcPts val="0"/>
              </a:spcAft>
              <a:buClr>
                <a:schemeClr val="dk1"/>
              </a:buClr>
              <a:buSzPct val="100000"/>
              <a:buFont typeface="Helvetica Neue"/>
              <a:buChar char="●"/>
            </a:pPr>
            <a:r>
              <a:rPr lang="en" sz="1700">
                <a:solidFill>
                  <a:schemeClr val="dk1"/>
                </a:solidFill>
                <a:latin typeface="Helvetica Neue"/>
                <a:ea typeface="Helvetica Neue"/>
                <a:cs typeface="Helvetica Neue"/>
                <a:sym typeface="Helvetica Neue"/>
              </a:rPr>
              <a:t>The device will accept MIDI messages. It outputs CVs for the synthesizer to use</a:t>
            </a:r>
            <a:endParaRPr sz="1700">
              <a:solidFill>
                <a:schemeClr val="dk1"/>
              </a:solidFill>
              <a:latin typeface="Helvetica Neue"/>
              <a:ea typeface="Helvetica Neue"/>
              <a:cs typeface="Helvetica Neue"/>
              <a:sym typeface="Helvetica Neue"/>
            </a:endParaRPr>
          </a:p>
          <a:p>
            <a:pPr indent="0" lvl="0" marL="457200" rtl="0" algn="just">
              <a:lnSpc>
                <a:spcPct val="115000"/>
              </a:lnSpc>
              <a:spcBef>
                <a:spcPts val="0"/>
              </a:spcBef>
              <a:spcAft>
                <a:spcPts val="0"/>
              </a:spcAft>
              <a:buNone/>
            </a:pPr>
            <a:r>
              <a:t/>
            </a:r>
            <a:endParaRPr sz="1700">
              <a:solidFill>
                <a:schemeClr val="dk1"/>
              </a:solidFill>
              <a:latin typeface="Helvetica Neue"/>
              <a:ea typeface="Helvetica Neue"/>
              <a:cs typeface="Helvetica Neue"/>
              <a:sym typeface="Helvetica Neue"/>
            </a:endParaRPr>
          </a:p>
          <a:p>
            <a:pPr indent="-320357" lvl="0" marL="457200" rtl="0" algn="just">
              <a:lnSpc>
                <a:spcPct val="115000"/>
              </a:lnSpc>
              <a:spcBef>
                <a:spcPts val="0"/>
              </a:spcBef>
              <a:spcAft>
                <a:spcPts val="0"/>
              </a:spcAft>
              <a:buClr>
                <a:schemeClr val="dk1"/>
              </a:buClr>
              <a:buSzPct val="100000"/>
              <a:buFont typeface="Helvetica Neue"/>
              <a:buChar char="●"/>
            </a:pPr>
            <a:r>
              <a:rPr lang="en" sz="1700">
                <a:solidFill>
                  <a:schemeClr val="dk1"/>
                </a:solidFill>
                <a:latin typeface="Helvetica Neue"/>
                <a:ea typeface="Helvetica Neue"/>
                <a:cs typeface="Helvetica Neue"/>
                <a:sym typeface="Helvetica Neue"/>
              </a:rPr>
              <a:t>The device allows the MIDI to control the synthesizer despite not having dedicated MIDI interfaces on the synth</a:t>
            </a:r>
            <a:endParaRPr sz="1700">
              <a:solidFill>
                <a:schemeClr val="dk1"/>
              </a:solidFill>
              <a:latin typeface="Helvetica Neue"/>
              <a:ea typeface="Helvetica Neue"/>
              <a:cs typeface="Helvetica Neue"/>
              <a:sym typeface="Helvetica Neue"/>
            </a:endParaRPr>
          </a:p>
          <a:p>
            <a:pPr indent="0" lvl="0" marL="457200" rtl="0" algn="just">
              <a:lnSpc>
                <a:spcPct val="115000"/>
              </a:lnSpc>
              <a:spcBef>
                <a:spcPts val="0"/>
              </a:spcBef>
              <a:spcAft>
                <a:spcPts val="0"/>
              </a:spcAft>
              <a:buNone/>
            </a:pPr>
            <a:r>
              <a:t/>
            </a:r>
            <a:endParaRPr sz="1700">
              <a:solidFill>
                <a:schemeClr val="dk1"/>
              </a:solidFill>
              <a:latin typeface="Helvetica Neue"/>
              <a:ea typeface="Helvetica Neue"/>
              <a:cs typeface="Helvetica Neue"/>
              <a:sym typeface="Helvetica Neue"/>
            </a:endParaRPr>
          </a:p>
          <a:p>
            <a:pPr indent="-320357" lvl="0" marL="457200" rtl="0" algn="just">
              <a:lnSpc>
                <a:spcPct val="115000"/>
              </a:lnSpc>
              <a:spcBef>
                <a:spcPts val="0"/>
              </a:spcBef>
              <a:spcAft>
                <a:spcPts val="0"/>
              </a:spcAft>
              <a:buClr>
                <a:schemeClr val="dk1"/>
              </a:buClr>
              <a:buSzPct val="100000"/>
              <a:buFont typeface="Helvetica Neue"/>
              <a:buChar char="●"/>
            </a:pPr>
            <a:r>
              <a:rPr lang="en" sz="1700">
                <a:solidFill>
                  <a:schemeClr val="dk1"/>
                </a:solidFill>
                <a:latin typeface="Helvetica Neue"/>
                <a:ea typeface="Helvetica Neue"/>
                <a:cs typeface="Helvetica Neue"/>
                <a:sym typeface="Helvetica Neue"/>
              </a:rPr>
              <a:t>The most basic type of MIDI-CV converter will accept MIDI note on and note off messages, and will then produce two outputs: a control voltage and a gate signal.</a:t>
            </a:r>
            <a:endParaRPr sz="1700">
              <a:solidFill>
                <a:schemeClr val="dk1"/>
              </a:solidFill>
              <a:latin typeface="Helvetica Neue"/>
              <a:ea typeface="Helvetica Neue"/>
              <a:cs typeface="Helvetica Neue"/>
              <a:sym typeface="Helvetica Neue"/>
            </a:endParaRPr>
          </a:p>
          <a:p>
            <a:pPr indent="0" lvl="0" marL="0" rtl="0" algn="just">
              <a:lnSpc>
                <a:spcPct val="100000"/>
              </a:lnSpc>
              <a:spcBef>
                <a:spcPts val="0"/>
              </a:spcBef>
              <a:spcAft>
                <a:spcPts val="0"/>
              </a:spcAft>
              <a:buNone/>
            </a:pPr>
            <a:r>
              <a:t/>
            </a:r>
            <a:endParaRPr sz="1700">
              <a:solidFill>
                <a:schemeClr val="dk1"/>
              </a:solidFill>
              <a:latin typeface="Helvetica Neue"/>
              <a:ea typeface="Helvetica Neue"/>
              <a:cs typeface="Helvetica Neue"/>
              <a:sym typeface="Helvetica Neue"/>
            </a:endParaRPr>
          </a:p>
          <a:p>
            <a:pPr indent="0" lvl="0" marL="0" rtl="0" algn="just">
              <a:lnSpc>
                <a:spcPct val="100000"/>
              </a:lnSpc>
              <a:spcBef>
                <a:spcPts val="0"/>
              </a:spcBef>
              <a:spcAft>
                <a:spcPts val="0"/>
              </a:spcAft>
              <a:buNone/>
            </a:pPr>
            <a:r>
              <a:t/>
            </a:r>
            <a:endParaRPr>
              <a:latin typeface="Helvetica Neue"/>
              <a:ea typeface="Helvetica Neue"/>
              <a:cs typeface="Helvetica Neue"/>
              <a:sym typeface="Helvetica Neue"/>
            </a:endParaRPr>
          </a:p>
        </p:txBody>
      </p:sp>
      <p:pic>
        <p:nvPicPr>
          <p:cNvPr id="309" name="Google Shape;309;p41"/>
          <p:cNvPicPr preferRelativeResize="0"/>
          <p:nvPr/>
        </p:nvPicPr>
        <p:blipFill rotWithShape="1">
          <a:blip r:embed="rId3">
            <a:alphaModFix/>
          </a:blip>
          <a:srcRect b="0" l="20604" r="20356" t="9999"/>
          <a:stretch/>
        </p:blipFill>
        <p:spPr>
          <a:xfrm>
            <a:off x="8106250" y="216424"/>
            <a:ext cx="802248" cy="917249"/>
          </a:xfrm>
          <a:prstGeom prst="rect">
            <a:avLst/>
          </a:prstGeom>
          <a:noFill/>
          <a:ln>
            <a:noFill/>
          </a:ln>
        </p:spPr>
      </p:pic>
      <p:pic>
        <p:nvPicPr>
          <p:cNvPr id="310" name="Google Shape;310;p41"/>
          <p:cNvPicPr preferRelativeResize="0"/>
          <p:nvPr/>
        </p:nvPicPr>
        <p:blipFill>
          <a:blip r:embed="rId4">
            <a:alphaModFix/>
          </a:blip>
          <a:stretch>
            <a:fillRect/>
          </a:stretch>
        </p:blipFill>
        <p:spPr>
          <a:xfrm>
            <a:off x="4326963" y="1185288"/>
            <a:ext cx="4581525" cy="3343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Helvetica Neue"/>
                <a:ea typeface="Helvetica Neue"/>
                <a:cs typeface="Helvetica Neue"/>
                <a:sym typeface="Helvetica Neue"/>
              </a:rPr>
              <a:t>Motivation </a:t>
            </a:r>
            <a:endParaRPr>
              <a:latin typeface="Helvetica Neue"/>
              <a:ea typeface="Helvetica Neue"/>
              <a:cs typeface="Helvetica Neue"/>
              <a:sym typeface="Helvetica Neue"/>
            </a:endParaRPr>
          </a:p>
        </p:txBody>
      </p:sp>
      <p:sp>
        <p:nvSpPr>
          <p:cNvPr id="76" name="Google Shape;76;p15"/>
          <p:cNvSpPr txBox="1"/>
          <p:nvPr>
            <p:ph idx="1" type="body"/>
          </p:nvPr>
        </p:nvSpPr>
        <p:spPr>
          <a:xfrm>
            <a:off x="311700" y="1152475"/>
            <a:ext cx="6474600" cy="3416400"/>
          </a:xfrm>
          <a:prstGeom prst="rect">
            <a:avLst/>
          </a:prstGeom>
        </p:spPr>
        <p:txBody>
          <a:bodyPr anchorCtr="0" anchor="t" bIns="91425" lIns="91425" spcFirstLastPara="1" rIns="91425" wrap="square" tIns="91425">
            <a:normAutofit/>
          </a:bodyPr>
          <a:lstStyle/>
          <a:p>
            <a:pPr indent="-330200" lvl="0" marL="457200" rtl="0" algn="just">
              <a:lnSpc>
                <a:spcPct val="100000"/>
              </a:lnSpc>
              <a:spcBef>
                <a:spcPts val="0"/>
              </a:spcBef>
              <a:spcAft>
                <a:spcPts val="0"/>
              </a:spcAft>
              <a:buClr>
                <a:schemeClr val="dk1"/>
              </a:buClr>
              <a:buSzPts val="1600"/>
              <a:buFont typeface="Helvetica Neue"/>
              <a:buChar char="●"/>
            </a:pPr>
            <a:r>
              <a:rPr lang="en" sz="1600">
                <a:solidFill>
                  <a:schemeClr val="dk1"/>
                </a:solidFill>
                <a:latin typeface="Helvetica Neue"/>
                <a:ea typeface="Helvetica Neue"/>
                <a:cs typeface="Helvetica Neue"/>
                <a:sym typeface="Helvetica Neue"/>
              </a:rPr>
              <a:t>This project serves as a bridge between engineering, computer science, music production, and performance.</a:t>
            </a:r>
            <a:endParaRPr sz="1600">
              <a:solidFill>
                <a:schemeClr val="dk1"/>
              </a:solidFill>
              <a:latin typeface="Helvetica Neue"/>
              <a:ea typeface="Helvetica Neue"/>
              <a:cs typeface="Helvetica Neue"/>
              <a:sym typeface="Helvetica Neue"/>
            </a:endParaRPr>
          </a:p>
          <a:p>
            <a:pPr indent="0" lvl="0" marL="457200" rtl="0" algn="just">
              <a:lnSpc>
                <a:spcPct val="100000"/>
              </a:lnSpc>
              <a:spcBef>
                <a:spcPts val="0"/>
              </a:spcBef>
              <a:spcAft>
                <a:spcPts val="0"/>
              </a:spcAft>
              <a:buNone/>
            </a:pPr>
            <a:r>
              <a:t/>
            </a:r>
            <a:endParaRPr sz="1600">
              <a:solidFill>
                <a:schemeClr val="dk1"/>
              </a:solidFill>
              <a:latin typeface="Helvetica Neue"/>
              <a:ea typeface="Helvetica Neue"/>
              <a:cs typeface="Helvetica Neue"/>
              <a:sym typeface="Helvetica Neue"/>
            </a:endParaRPr>
          </a:p>
          <a:p>
            <a:pPr indent="-330200" lvl="0" marL="457200" rtl="0" algn="just">
              <a:lnSpc>
                <a:spcPct val="100000"/>
              </a:lnSpc>
              <a:spcBef>
                <a:spcPts val="0"/>
              </a:spcBef>
              <a:spcAft>
                <a:spcPts val="0"/>
              </a:spcAft>
              <a:buClr>
                <a:schemeClr val="dk1"/>
              </a:buClr>
              <a:buSzPts val="1600"/>
              <a:buFont typeface="Helvetica Neue"/>
              <a:buChar char="●"/>
            </a:pPr>
            <a:r>
              <a:rPr lang="en" sz="1600">
                <a:solidFill>
                  <a:schemeClr val="dk1"/>
                </a:solidFill>
                <a:latin typeface="Helvetica Neue"/>
                <a:ea typeface="Helvetica Neue"/>
                <a:cs typeface="Helvetica Neue"/>
                <a:sym typeface="Helvetica Neue"/>
              </a:rPr>
              <a:t>We want to build a vintage-style analog monophonic synthesizer that is playable through its built-in keyboard, or your PC using a MIDI interface.</a:t>
            </a:r>
            <a:endParaRPr sz="1600">
              <a:solidFill>
                <a:schemeClr val="dk1"/>
              </a:solidFill>
              <a:latin typeface="Helvetica Neue"/>
              <a:ea typeface="Helvetica Neue"/>
              <a:cs typeface="Helvetica Neue"/>
              <a:sym typeface="Helvetica Neue"/>
            </a:endParaRPr>
          </a:p>
          <a:p>
            <a:pPr indent="0" lvl="0" marL="457200" rtl="0" algn="just">
              <a:lnSpc>
                <a:spcPct val="100000"/>
              </a:lnSpc>
              <a:spcBef>
                <a:spcPts val="0"/>
              </a:spcBef>
              <a:spcAft>
                <a:spcPts val="0"/>
              </a:spcAft>
              <a:buNone/>
            </a:pPr>
            <a:r>
              <a:t/>
            </a:r>
            <a:endParaRPr sz="1600">
              <a:solidFill>
                <a:schemeClr val="dk1"/>
              </a:solidFill>
              <a:latin typeface="Helvetica Neue"/>
              <a:ea typeface="Helvetica Neue"/>
              <a:cs typeface="Helvetica Neue"/>
              <a:sym typeface="Helvetica Neue"/>
            </a:endParaRPr>
          </a:p>
          <a:p>
            <a:pPr indent="-330200" lvl="0" marL="457200" rtl="0" algn="just">
              <a:lnSpc>
                <a:spcPct val="100000"/>
              </a:lnSpc>
              <a:spcBef>
                <a:spcPts val="0"/>
              </a:spcBef>
              <a:spcAft>
                <a:spcPts val="0"/>
              </a:spcAft>
              <a:buClr>
                <a:schemeClr val="dk1"/>
              </a:buClr>
              <a:buSzPts val="1600"/>
              <a:buFont typeface="Helvetica Neue"/>
              <a:buChar char="●"/>
            </a:pPr>
            <a:r>
              <a:rPr lang="en" sz="1600">
                <a:solidFill>
                  <a:schemeClr val="dk1"/>
                </a:solidFill>
                <a:latin typeface="Helvetica Neue"/>
                <a:ea typeface="Helvetica Neue"/>
                <a:cs typeface="Helvetica Neue"/>
                <a:sym typeface="Helvetica Neue"/>
              </a:rPr>
              <a:t>Through a MIDI to CV converter, our voltage-controlled analog synthesizer will be able to utilize digital MIDI out signals. </a:t>
            </a:r>
            <a:endParaRPr sz="1600">
              <a:solidFill>
                <a:schemeClr val="dk1"/>
              </a:solidFill>
              <a:latin typeface="Helvetica Neue"/>
              <a:ea typeface="Helvetica Neue"/>
              <a:cs typeface="Helvetica Neue"/>
              <a:sym typeface="Helvetica Neue"/>
            </a:endParaRPr>
          </a:p>
          <a:p>
            <a:pPr indent="0" lvl="0" marL="457200" rtl="0" algn="just">
              <a:lnSpc>
                <a:spcPct val="100000"/>
              </a:lnSpc>
              <a:spcBef>
                <a:spcPts val="0"/>
              </a:spcBef>
              <a:spcAft>
                <a:spcPts val="0"/>
              </a:spcAft>
              <a:buNone/>
            </a:pPr>
            <a:r>
              <a:t/>
            </a:r>
            <a:endParaRPr sz="1600">
              <a:solidFill>
                <a:schemeClr val="dk1"/>
              </a:solidFill>
              <a:latin typeface="Helvetica Neue"/>
              <a:ea typeface="Helvetica Neue"/>
              <a:cs typeface="Helvetica Neue"/>
              <a:sym typeface="Helvetica Neue"/>
            </a:endParaRPr>
          </a:p>
          <a:p>
            <a:pPr indent="-330200" lvl="0" marL="457200" rtl="0" algn="just">
              <a:lnSpc>
                <a:spcPct val="100000"/>
              </a:lnSpc>
              <a:spcBef>
                <a:spcPts val="0"/>
              </a:spcBef>
              <a:spcAft>
                <a:spcPts val="0"/>
              </a:spcAft>
              <a:buClr>
                <a:schemeClr val="dk1"/>
              </a:buClr>
              <a:buSzPts val="1600"/>
              <a:buFont typeface="Helvetica Neue"/>
              <a:buChar char="●"/>
            </a:pPr>
            <a:r>
              <a:rPr lang="en" sz="1600">
                <a:solidFill>
                  <a:schemeClr val="dk1"/>
                </a:solidFill>
                <a:latin typeface="Helvetica Neue"/>
                <a:ea typeface="Helvetica Neue"/>
                <a:cs typeface="Helvetica Neue"/>
                <a:sym typeface="Helvetica Neue"/>
              </a:rPr>
              <a:t>The end product will be able to interface with MIDI out with a software/GUI visualizer.</a:t>
            </a:r>
            <a:endParaRPr sz="1600">
              <a:solidFill>
                <a:schemeClr val="dk1"/>
              </a:solidFill>
              <a:latin typeface="Helvetica Neue"/>
              <a:ea typeface="Helvetica Neue"/>
              <a:cs typeface="Helvetica Neue"/>
              <a:sym typeface="Helvetica Neue"/>
            </a:endParaRPr>
          </a:p>
        </p:txBody>
      </p:sp>
      <p:pic>
        <p:nvPicPr>
          <p:cNvPr id="77" name="Google Shape;77;p15"/>
          <p:cNvPicPr preferRelativeResize="0"/>
          <p:nvPr/>
        </p:nvPicPr>
        <p:blipFill rotWithShape="1">
          <a:blip r:embed="rId3">
            <a:alphaModFix/>
          </a:blip>
          <a:srcRect b="14799" l="-2570" r="2569" t="11459"/>
          <a:stretch/>
        </p:blipFill>
        <p:spPr>
          <a:xfrm>
            <a:off x="8098650" y="116750"/>
            <a:ext cx="859424" cy="9372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2"/>
          <p:cNvSpPr txBox="1"/>
          <p:nvPr>
            <p:ph type="title"/>
          </p:nvPr>
        </p:nvSpPr>
        <p:spPr>
          <a:xfrm>
            <a:off x="311700" y="3470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Helvetica Neue"/>
                <a:ea typeface="Helvetica Neue"/>
                <a:cs typeface="Helvetica Neue"/>
                <a:sym typeface="Helvetica Neue"/>
              </a:rPr>
              <a:t>MIDI to CV Software Flow Diagram</a:t>
            </a:r>
            <a:endParaRPr>
              <a:latin typeface="Helvetica Neue"/>
              <a:ea typeface="Helvetica Neue"/>
              <a:cs typeface="Helvetica Neue"/>
              <a:sym typeface="Helvetica Neue"/>
            </a:endParaRPr>
          </a:p>
        </p:txBody>
      </p:sp>
      <p:pic>
        <p:nvPicPr>
          <p:cNvPr id="316" name="Google Shape;316;p42"/>
          <p:cNvPicPr preferRelativeResize="0"/>
          <p:nvPr/>
        </p:nvPicPr>
        <p:blipFill>
          <a:blip r:embed="rId3">
            <a:alphaModFix/>
          </a:blip>
          <a:stretch>
            <a:fillRect/>
          </a:stretch>
        </p:blipFill>
        <p:spPr>
          <a:xfrm>
            <a:off x="1780601" y="919700"/>
            <a:ext cx="5582801" cy="3881950"/>
          </a:xfrm>
          <a:prstGeom prst="rect">
            <a:avLst/>
          </a:prstGeom>
          <a:noFill/>
          <a:ln>
            <a:noFill/>
          </a:ln>
        </p:spPr>
      </p:pic>
      <p:pic>
        <p:nvPicPr>
          <p:cNvPr id="317" name="Google Shape;317;p42"/>
          <p:cNvPicPr preferRelativeResize="0"/>
          <p:nvPr/>
        </p:nvPicPr>
        <p:blipFill rotWithShape="1">
          <a:blip r:embed="rId4">
            <a:alphaModFix/>
          </a:blip>
          <a:srcRect b="0" l="20604" r="20356" t="9999"/>
          <a:stretch/>
        </p:blipFill>
        <p:spPr>
          <a:xfrm>
            <a:off x="8106250" y="216424"/>
            <a:ext cx="802248" cy="9172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Helvetica Neue"/>
                <a:ea typeface="Helvetica Neue"/>
                <a:cs typeface="Helvetica Neue"/>
                <a:sym typeface="Helvetica Neue"/>
              </a:rPr>
              <a:t>MCU Selection </a:t>
            </a:r>
            <a:endParaRPr>
              <a:latin typeface="Helvetica Neue"/>
              <a:ea typeface="Helvetica Neue"/>
              <a:cs typeface="Helvetica Neue"/>
              <a:sym typeface="Helvetica Neue"/>
            </a:endParaRPr>
          </a:p>
        </p:txBody>
      </p:sp>
      <p:sp>
        <p:nvSpPr>
          <p:cNvPr id="323" name="Google Shape;323;p43"/>
          <p:cNvSpPr txBox="1"/>
          <p:nvPr>
            <p:ph idx="1" type="body"/>
          </p:nvPr>
        </p:nvSpPr>
        <p:spPr>
          <a:xfrm>
            <a:off x="249150" y="1017725"/>
            <a:ext cx="4422000" cy="3718800"/>
          </a:xfrm>
          <a:prstGeom prst="rect">
            <a:avLst/>
          </a:prstGeom>
        </p:spPr>
        <p:txBody>
          <a:bodyPr anchorCtr="0" anchor="t" bIns="91425" lIns="91425" spcFirstLastPara="1" rIns="91425" wrap="square" tIns="91425">
            <a:normAutofit/>
          </a:bodyPr>
          <a:lstStyle/>
          <a:p>
            <a:pPr indent="0" lvl="0" marL="0" marR="139700" rtl="0" algn="just">
              <a:lnSpc>
                <a:spcPct val="115000"/>
              </a:lnSpc>
              <a:spcBef>
                <a:spcPts val="1000"/>
              </a:spcBef>
              <a:spcAft>
                <a:spcPts val="0"/>
              </a:spcAft>
              <a:buNone/>
            </a:pPr>
            <a:r>
              <a:rPr b="1" lang="en" sz="1200" u="sng">
                <a:solidFill>
                  <a:schemeClr val="dk1"/>
                </a:solidFill>
                <a:latin typeface="Helvetica Neue"/>
                <a:ea typeface="Helvetica Neue"/>
                <a:cs typeface="Helvetica Neue"/>
                <a:sym typeface="Helvetica Neue"/>
              </a:rPr>
              <a:t>What is the scope of the instrument?</a:t>
            </a:r>
            <a:endParaRPr sz="1200">
              <a:solidFill>
                <a:schemeClr val="dk1"/>
              </a:solidFill>
              <a:latin typeface="Helvetica Neue"/>
              <a:ea typeface="Helvetica Neue"/>
              <a:cs typeface="Helvetica Neue"/>
              <a:sym typeface="Helvetica Neue"/>
            </a:endParaRPr>
          </a:p>
          <a:p>
            <a:pPr indent="0" lvl="0" marL="0" marR="139700" rtl="0" algn="just">
              <a:lnSpc>
                <a:spcPct val="115000"/>
              </a:lnSpc>
              <a:spcBef>
                <a:spcPts val="1000"/>
              </a:spcBef>
              <a:spcAft>
                <a:spcPts val="0"/>
              </a:spcAft>
              <a:buNone/>
            </a:pPr>
            <a:r>
              <a:rPr lang="en" sz="1200">
                <a:solidFill>
                  <a:schemeClr val="dk1"/>
                </a:solidFill>
                <a:latin typeface="Helvetica Neue"/>
                <a:ea typeface="Helvetica Neue"/>
                <a:cs typeface="Helvetica Neue"/>
                <a:sym typeface="Helvetica Neue"/>
              </a:rPr>
              <a:t>Simple modular system for simple sounds? Huge </a:t>
            </a:r>
            <a:r>
              <a:rPr lang="en" sz="1200">
                <a:solidFill>
                  <a:schemeClr val="dk1"/>
                </a:solidFill>
                <a:latin typeface="Helvetica Neue"/>
                <a:ea typeface="Helvetica Neue"/>
                <a:cs typeface="Helvetica Neue"/>
                <a:sym typeface="Helvetica Neue"/>
              </a:rPr>
              <a:t>polyphonic</a:t>
            </a:r>
            <a:r>
              <a:rPr lang="en" sz="1200">
                <a:solidFill>
                  <a:schemeClr val="dk1"/>
                </a:solidFill>
                <a:latin typeface="Helvetica Neue"/>
                <a:ea typeface="Helvetica Neue"/>
                <a:cs typeface="Helvetica Neue"/>
                <a:sym typeface="Helvetica Neue"/>
              </a:rPr>
              <a:t> system for orchestral sounds? </a:t>
            </a:r>
            <a:endParaRPr sz="1200">
              <a:solidFill>
                <a:schemeClr val="dk1"/>
              </a:solidFill>
              <a:latin typeface="Helvetica Neue"/>
              <a:ea typeface="Helvetica Neue"/>
              <a:cs typeface="Helvetica Neue"/>
              <a:sym typeface="Helvetica Neue"/>
            </a:endParaRPr>
          </a:p>
          <a:p>
            <a:pPr indent="0" lvl="0" marL="0" marR="139700" rtl="0" algn="just">
              <a:lnSpc>
                <a:spcPct val="115000"/>
              </a:lnSpc>
              <a:spcBef>
                <a:spcPts val="1000"/>
              </a:spcBef>
              <a:spcAft>
                <a:spcPts val="0"/>
              </a:spcAft>
              <a:buNone/>
            </a:pPr>
            <a:r>
              <a:rPr b="1" lang="en" sz="1200" u="sng">
                <a:solidFill>
                  <a:schemeClr val="dk1"/>
                </a:solidFill>
                <a:latin typeface="Helvetica Neue"/>
                <a:ea typeface="Helvetica Neue"/>
                <a:cs typeface="Helvetica Neue"/>
                <a:sym typeface="Helvetica Neue"/>
              </a:rPr>
              <a:t>What waveform models do we want to use?</a:t>
            </a:r>
            <a:endParaRPr sz="1200">
              <a:solidFill>
                <a:schemeClr val="dk1"/>
              </a:solidFill>
              <a:latin typeface="Helvetica Neue"/>
              <a:ea typeface="Helvetica Neue"/>
              <a:cs typeface="Helvetica Neue"/>
              <a:sym typeface="Helvetica Neue"/>
            </a:endParaRPr>
          </a:p>
          <a:p>
            <a:pPr indent="0" lvl="0" marL="0" marR="139700" rtl="0" algn="just">
              <a:lnSpc>
                <a:spcPct val="115000"/>
              </a:lnSpc>
              <a:spcBef>
                <a:spcPts val="1000"/>
              </a:spcBef>
              <a:spcAft>
                <a:spcPts val="0"/>
              </a:spcAft>
              <a:buNone/>
            </a:pPr>
            <a:r>
              <a:rPr lang="en" sz="1200">
                <a:solidFill>
                  <a:schemeClr val="dk1"/>
                </a:solidFill>
                <a:latin typeface="Helvetica Neue"/>
                <a:ea typeface="Helvetica Neue"/>
                <a:cs typeface="Helvetica Neue"/>
                <a:sym typeface="Helvetica Neue"/>
              </a:rPr>
              <a:t>Wavetable? Vintage FM? Additive? The synthesis model we choose will heavily inform the choice of the processor we should use</a:t>
            </a:r>
            <a:endParaRPr sz="1200">
              <a:solidFill>
                <a:schemeClr val="dk1"/>
              </a:solidFill>
              <a:latin typeface="Helvetica Neue"/>
              <a:ea typeface="Helvetica Neue"/>
              <a:cs typeface="Helvetica Neue"/>
              <a:sym typeface="Helvetica Neue"/>
            </a:endParaRPr>
          </a:p>
          <a:p>
            <a:pPr indent="0" lvl="0" marL="0" marR="139700" rtl="0" algn="just">
              <a:lnSpc>
                <a:spcPct val="115000"/>
              </a:lnSpc>
              <a:spcBef>
                <a:spcPts val="1000"/>
              </a:spcBef>
              <a:spcAft>
                <a:spcPts val="0"/>
              </a:spcAft>
              <a:buNone/>
            </a:pPr>
            <a:r>
              <a:rPr b="1" lang="en" sz="1200" u="sng">
                <a:solidFill>
                  <a:schemeClr val="dk1"/>
                </a:solidFill>
                <a:latin typeface="Helvetica Neue"/>
                <a:ea typeface="Helvetica Neue"/>
                <a:cs typeface="Helvetica Neue"/>
                <a:sym typeface="Helvetica Neue"/>
              </a:rPr>
              <a:t>What additional functional support for I/O do we want?</a:t>
            </a:r>
            <a:endParaRPr sz="1200">
              <a:solidFill>
                <a:schemeClr val="dk1"/>
              </a:solidFill>
              <a:latin typeface="Helvetica Neue"/>
              <a:ea typeface="Helvetica Neue"/>
              <a:cs typeface="Helvetica Neue"/>
              <a:sym typeface="Helvetica Neue"/>
            </a:endParaRPr>
          </a:p>
          <a:p>
            <a:pPr indent="0" lvl="0" marL="0" marR="139700" rtl="0" algn="just">
              <a:lnSpc>
                <a:spcPct val="115000"/>
              </a:lnSpc>
              <a:spcBef>
                <a:spcPts val="1000"/>
              </a:spcBef>
              <a:spcAft>
                <a:spcPts val="1000"/>
              </a:spcAft>
              <a:buNone/>
            </a:pPr>
            <a:r>
              <a:rPr lang="en" sz="1200">
                <a:solidFill>
                  <a:schemeClr val="dk1"/>
                </a:solidFill>
                <a:latin typeface="Helvetica Neue"/>
                <a:ea typeface="Helvetica Neue"/>
                <a:cs typeface="Helvetica Neue"/>
                <a:sym typeface="Helvetica Neue"/>
              </a:rPr>
              <a:t>All formats and outputs should be taken into consideration. Are the communities for these formats and outputs supportive enough or has enough resources such that if we run into an issue we can move forward?</a:t>
            </a:r>
            <a:endParaRPr/>
          </a:p>
        </p:txBody>
      </p:sp>
      <p:pic>
        <p:nvPicPr>
          <p:cNvPr id="324" name="Google Shape;324;p43"/>
          <p:cNvPicPr preferRelativeResize="0"/>
          <p:nvPr/>
        </p:nvPicPr>
        <p:blipFill>
          <a:blip r:embed="rId3">
            <a:alphaModFix/>
          </a:blip>
          <a:stretch>
            <a:fillRect/>
          </a:stretch>
        </p:blipFill>
        <p:spPr>
          <a:xfrm>
            <a:off x="4784575" y="1274375"/>
            <a:ext cx="4213949" cy="3062175"/>
          </a:xfrm>
          <a:prstGeom prst="rect">
            <a:avLst/>
          </a:prstGeom>
          <a:noFill/>
          <a:ln>
            <a:noFill/>
          </a:ln>
        </p:spPr>
      </p:pic>
      <p:pic>
        <p:nvPicPr>
          <p:cNvPr id="325" name="Google Shape;325;p43"/>
          <p:cNvPicPr preferRelativeResize="0"/>
          <p:nvPr/>
        </p:nvPicPr>
        <p:blipFill rotWithShape="1">
          <a:blip r:embed="rId4">
            <a:alphaModFix/>
          </a:blip>
          <a:srcRect b="0" l="20604" r="20356" t="9999"/>
          <a:stretch/>
        </p:blipFill>
        <p:spPr>
          <a:xfrm>
            <a:off x="8106250" y="216424"/>
            <a:ext cx="802248" cy="9172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Helvetica Neue"/>
                <a:ea typeface="Helvetica Neue"/>
                <a:cs typeface="Helvetica Neue"/>
                <a:sym typeface="Helvetica Neue"/>
              </a:rPr>
              <a:t>MCU Selection</a:t>
            </a:r>
            <a:endParaRPr>
              <a:latin typeface="Helvetica Neue"/>
              <a:ea typeface="Helvetica Neue"/>
              <a:cs typeface="Helvetica Neue"/>
              <a:sym typeface="Helvetica Neue"/>
            </a:endParaRPr>
          </a:p>
        </p:txBody>
      </p:sp>
      <p:sp>
        <p:nvSpPr>
          <p:cNvPr id="331" name="Google Shape;331;p44"/>
          <p:cNvSpPr txBox="1"/>
          <p:nvPr>
            <p:ph idx="1" type="body"/>
          </p:nvPr>
        </p:nvSpPr>
        <p:spPr>
          <a:xfrm>
            <a:off x="311700" y="1152475"/>
            <a:ext cx="19830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chemeClr val="dk1"/>
                </a:solidFill>
                <a:latin typeface="Helvetica Neue"/>
                <a:ea typeface="Helvetica Neue"/>
                <a:cs typeface="Helvetica Neue"/>
                <a:sym typeface="Helvetica Neue"/>
              </a:rPr>
              <a:t>ATtiny85</a:t>
            </a:r>
            <a:endParaRPr>
              <a:solidFill>
                <a:schemeClr val="dk1"/>
              </a:solidFill>
              <a:latin typeface="Helvetica Neue"/>
              <a:ea typeface="Helvetica Neue"/>
              <a:cs typeface="Helvetica Neue"/>
              <a:sym typeface="Helvetica Neue"/>
            </a:endParaRPr>
          </a:p>
          <a:p>
            <a:pPr indent="-317500" lvl="0" marL="457200" rtl="0" algn="l">
              <a:spcBef>
                <a:spcPts val="120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Standalone</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Programmable with USBasp</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Low power (uses 3.3V-5V, overall device will use 5V)</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Programmed to recognize MIDI input</a:t>
            </a:r>
            <a:endParaRPr>
              <a:solidFill>
                <a:schemeClr val="dk1"/>
              </a:solidFill>
              <a:latin typeface="Helvetica Neue"/>
              <a:ea typeface="Helvetica Neue"/>
              <a:cs typeface="Helvetica Neue"/>
              <a:sym typeface="Helvetica Neue"/>
            </a:endParaRPr>
          </a:p>
        </p:txBody>
      </p:sp>
      <p:sp>
        <p:nvSpPr>
          <p:cNvPr id="332" name="Google Shape;332;p44"/>
          <p:cNvSpPr txBox="1"/>
          <p:nvPr>
            <p:ph idx="2" type="body"/>
          </p:nvPr>
        </p:nvSpPr>
        <p:spPr>
          <a:xfrm>
            <a:off x="4451400" y="1152475"/>
            <a:ext cx="23091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chemeClr val="dk1"/>
                </a:solidFill>
                <a:latin typeface="Helvetica Neue"/>
                <a:ea typeface="Helvetica Neue"/>
                <a:cs typeface="Helvetica Neue"/>
                <a:sym typeface="Helvetica Neue"/>
              </a:rPr>
              <a:t>ATmega328P</a:t>
            </a:r>
            <a:endParaRPr b="1">
              <a:solidFill>
                <a:schemeClr val="dk1"/>
              </a:solidFill>
              <a:latin typeface="Helvetica Neue"/>
              <a:ea typeface="Helvetica Neue"/>
              <a:cs typeface="Helvetica Neue"/>
              <a:sym typeface="Helvetica Neue"/>
            </a:endParaRPr>
          </a:p>
          <a:p>
            <a:pPr indent="-317500" lvl="0" marL="457200" rtl="0" algn="l">
              <a:spcBef>
                <a:spcPts val="120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Integrated with Arduino Uno</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Helps program ATtiny85</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Board comes with extra I/O pins, helpful for breadboard development</a:t>
            </a:r>
            <a:endParaRPr>
              <a:solidFill>
                <a:schemeClr val="dk1"/>
              </a:solidFill>
              <a:latin typeface="Helvetica Neue"/>
              <a:ea typeface="Helvetica Neue"/>
              <a:cs typeface="Helvetica Neue"/>
              <a:sym typeface="Helvetica Neue"/>
            </a:endParaRPr>
          </a:p>
        </p:txBody>
      </p:sp>
      <p:pic>
        <p:nvPicPr>
          <p:cNvPr id="333" name="Google Shape;333;p44"/>
          <p:cNvPicPr preferRelativeResize="0"/>
          <p:nvPr/>
        </p:nvPicPr>
        <p:blipFill rotWithShape="1">
          <a:blip r:embed="rId3">
            <a:alphaModFix/>
          </a:blip>
          <a:srcRect b="3542" l="6952" r="5596" t="3958"/>
          <a:stretch/>
        </p:blipFill>
        <p:spPr>
          <a:xfrm>
            <a:off x="2400975" y="1424863"/>
            <a:ext cx="1910625" cy="1734875"/>
          </a:xfrm>
          <a:prstGeom prst="rect">
            <a:avLst/>
          </a:prstGeom>
          <a:noFill/>
          <a:ln>
            <a:noFill/>
          </a:ln>
        </p:spPr>
      </p:pic>
      <p:pic>
        <p:nvPicPr>
          <p:cNvPr id="334" name="Google Shape;334;p44"/>
          <p:cNvPicPr preferRelativeResize="0"/>
          <p:nvPr/>
        </p:nvPicPr>
        <p:blipFill rotWithShape="1">
          <a:blip r:embed="rId4">
            <a:alphaModFix/>
          </a:blip>
          <a:srcRect b="4465" l="8017" r="8384" t="5687"/>
          <a:stretch/>
        </p:blipFill>
        <p:spPr>
          <a:xfrm>
            <a:off x="6760500" y="1424875"/>
            <a:ext cx="2071800" cy="1670049"/>
          </a:xfrm>
          <a:prstGeom prst="rect">
            <a:avLst/>
          </a:prstGeom>
          <a:noFill/>
          <a:ln>
            <a:noFill/>
          </a:ln>
        </p:spPr>
      </p:pic>
      <p:pic>
        <p:nvPicPr>
          <p:cNvPr id="335" name="Google Shape;335;p44"/>
          <p:cNvPicPr preferRelativeResize="0"/>
          <p:nvPr/>
        </p:nvPicPr>
        <p:blipFill rotWithShape="1">
          <a:blip r:embed="rId5">
            <a:alphaModFix/>
          </a:blip>
          <a:srcRect b="0" l="20604" r="20356" t="9999"/>
          <a:stretch/>
        </p:blipFill>
        <p:spPr>
          <a:xfrm>
            <a:off x="8106250" y="216424"/>
            <a:ext cx="802248" cy="9172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rPr lang="en" sz="2500">
                <a:latin typeface="Helvetica Neue"/>
                <a:ea typeface="Helvetica Neue"/>
                <a:cs typeface="Helvetica Neue"/>
                <a:sym typeface="Helvetica Neue"/>
              </a:rPr>
              <a:t>MIDI Port vs 5-pin DIN Connector</a:t>
            </a:r>
            <a:endParaRPr sz="2500">
              <a:latin typeface="Helvetica Neue"/>
              <a:ea typeface="Helvetica Neue"/>
              <a:cs typeface="Helvetica Neue"/>
              <a:sym typeface="Helvetica Neue"/>
            </a:endParaRPr>
          </a:p>
        </p:txBody>
      </p:sp>
      <p:sp>
        <p:nvSpPr>
          <p:cNvPr id="341" name="Google Shape;341;p45"/>
          <p:cNvSpPr txBox="1"/>
          <p:nvPr>
            <p:ph idx="1" type="body"/>
          </p:nvPr>
        </p:nvSpPr>
        <p:spPr>
          <a:xfrm>
            <a:off x="374250" y="1142050"/>
            <a:ext cx="3170700" cy="34164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t/>
            </a:r>
            <a:endParaRPr sz="1200">
              <a:solidFill>
                <a:schemeClr val="dk1"/>
              </a:solidFill>
              <a:latin typeface="Helvetica Neue"/>
              <a:ea typeface="Helvetica Neue"/>
              <a:cs typeface="Helvetica Neue"/>
              <a:sym typeface="Helvetica Neue"/>
            </a:endParaRPr>
          </a:p>
          <a:p>
            <a:pPr indent="0" lvl="0" marL="0" rtl="0" algn="just">
              <a:lnSpc>
                <a:spcPct val="100000"/>
              </a:lnSpc>
              <a:spcBef>
                <a:spcPts val="0"/>
              </a:spcBef>
              <a:spcAft>
                <a:spcPts val="0"/>
              </a:spcAft>
              <a:buNone/>
            </a:pPr>
            <a:r>
              <a:t/>
            </a:r>
            <a:endParaRPr sz="1200">
              <a:solidFill>
                <a:schemeClr val="dk1"/>
              </a:solidFill>
              <a:latin typeface="Helvetica Neue"/>
              <a:ea typeface="Helvetica Neue"/>
              <a:cs typeface="Helvetica Neue"/>
              <a:sym typeface="Helvetica Neue"/>
            </a:endParaRPr>
          </a:p>
          <a:p>
            <a:pPr indent="0" lvl="0" marL="0" rtl="0" algn="just">
              <a:lnSpc>
                <a:spcPct val="100000"/>
              </a:lnSpc>
              <a:spcBef>
                <a:spcPts val="0"/>
              </a:spcBef>
              <a:spcAft>
                <a:spcPts val="0"/>
              </a:spcAft>
              <a:buNone/>
            </a:pPr>
            <a:r>
              <a:t/>
            </a:r>
            <a:endParaRPr sz="1200">
              <a:solidFill>
                <a:schemeClr val="dk1"/>
              </a:solidFill>
              <a:latin typeface="Helvetica Neue"/>
              <a:ea typeface="Helvetica Neue"/>
              <a:cs typeface="Helvetica Neue"/>
              <a:sym typeface="Helvetica Neue"/>
            </a:endParaRPr>
          </a:p>
          <a:p>
            <a:pPr indent="0" lvl="0" marL="0" rtl="0" algn="just">
              <a:lnSpc>
                <a:spcPct val="100000"/>
              </a:lnSpc>
              <a:spcBef>
                <a:spcPts val="0"/>
              </a:spcBef>
              <a:spcAft>
                <a:spcPts val="0"/>
              </a:spcAft>
              <a:buNone/>
            </a:pPr>
            <a:r>
              <a:rPr lang="en" sz="1200">
                <a:solidFill>
                  <a:schemeClr val="dk1"/>
                </a:solidFill>
                <a:latin typeface="Helvetica Neue"/>
                <a:ea typeface="Helvetica Neue"/>
                <a:cs typeface="Helvetica Neue"/>
                <a:sym typeface="Helvetica Neue"/>
              </a:rPr>
              <a:t>MIDI is a universally recognized and used format and 5-pin DINs are capable of reading MIDI input. Thus any MIDI compatible device can interface.</a:t>
            </a:r>
            <a:endParaRPr sz="1200">
              <a:solidFill>
                <a:schemeClr val="dk1"/>
              </a:solidFill>
              <a:latin typeface="Helvetica Neue"/>
              <a:ea typeface="Helvetica Neue"/>
              <a:cs typeface="Helvetica Neue"/>
              <a:sym typeface="Helvetica Neue"/>
            </a:endParaRPr>
          </a:p>
          <a:p>
            <a:pPr indent="0" lvl="0" marL="0" rtl="0" algn="just">
              <a:lnSpc>
                <a:spcPct val="100000"/>
              </a:lnSpc>
              <a:spcBef>
                <a:spcPts val="0"/>
              </a:spcBef>
              <a:spcAft>
                <a:spcPts val="0"/>
              </a:spcAft>
              <a:buNone/>
            </a:pPr>
            <a:r>
              <a:t/>
            </a:r>
            <a:endParaRPr sz="1200">
              <a:solidFill>
                <a:schemeClr val="dk1"/>
              </a:solidFill>
              <a:latin typeface="Helvetica Neue"/>
              <a:ea typeface="Helvetica Neue"/>
              <a:cs typeface="Helvetica Neue"/>
              <a:sym typeface="Helvetica Neue"/>
            </a:endParaRPr>
          </a:p>
          <a:p>
            <a:pPr indent="0" lvl="0" marL="0" rtl="0" algn="just">
              <a:lnSpc>
                <a:spcPct val="100000"/>
              </a:lnSpc>
              <a:spcBef>
                <a:spcPts val="0"/>
              </a:spcBef>
              <a:spcAft>
                <a:spcPts val="0"/>
              </a:spcAft>
              <a:buNone/>
            </a:pPr>
            <a:r>
              <a:rPr lang="en" sz="1200">
                <a:solidFill>
                  <a:schemeClr val="dk1"/>
                </a:solidFill>
                <a:latin typeface="Helvetica Neue"/>
                <a:ea typeface="Helvetica Neue"/>
                <a:cs typeface="Helvetica Neue"/>
                <a:sym typeface="Helvetica Neue"/>
              </a:rPr>
              <a:t>We chose DIN-MIDI because it is the original standard, it is easier to implement, cheaper, and since we only need a unidirectional connection it made the most sense to choose it.</a:t>
            </a:r>
            <a:endParaRPr>
              <a:solidFill>
                <a:schemeClr val="dk1"/>
              </a:solidFill>
              <a:latin typeface="Helvetica Neue"/>
              <a:ea typeface="Helvetica Neue"/>
              <a:cs typeface="Helvetica Neue"/>
              <a:sym typeface="Helvetica Neue"/>
            </a:endParaRPr>
          </a:p>
        </p:txBody>
      </p:sp>
      <p:pic>
        <p:nvPicPr>
          <p:cNvPr id="342" name="Google Shape;342;p45"/>
          <p:cNvPicPr preferRelativeResize="0"/>
          <p:nvPr/>
        </p:nvPicPr>
        <p:blipFill>
          <a:blip r:embed="rId3">
            <a:alphaModFix/>
          </a:blip>
          <a:stretch>
            <a:fillRect/>
          </a:stretch>
        </p:blipFill>
        <p:spPr>
          <a:xfrm>
            <a:off x="3947266" y="1218250"/>
            <a:ext cx="4895209" cy="3681650"/>
          </a:xfrm>
          <a:prstGeom prst="rect">
            <a:avLst/>
          </a:prstGeom>
          <a:noFill/>
          <a:ln>
            <a:noFill/>
          </a:ln>
        </p:spPr>
      </p:pic>
      <p:pic>
        <p:nvPicPr>
          <p:cNvPr id="343" name="Google Shape;343;p45"/>
          <p:cNvPicPr preferRelativeResize="0"/>
          <p:nvPr/>
        </p:nvPicPr>
        <p:blipFill rotWithShape="1">
          <a:blip r:embed="rId4">
            <a:alphaModFix/>
          </a:blip>
          <a:srcRect b="0" l="20604" r="20356" t="9999"/>
          <a:stretch/>
        </p:blipFill>
        <p:spPr>
          <a:xfrm>
            <a:off x="8106250" y="216424"/>
            <a:ext cx="802248" cy="9172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6"/>
          <p:cNvSpPr txBox="1"/>
          <p:nvPr>
            <p:ph type="title"/>
          </p:nvPr>
        </p:nvSpPr>
        <p:spPr>
          <a:xfrm>
            <a:off x="249150" y="1113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Helvetica Neue"/>
                <a:ea typeface="Helvetica Neue"/>
                <a:cs typeface="Helvetica Neue"/>
                <a:sym typeface="Helvetica Neue"/>
              </a:rPr>
              <a:t>Software Integration</a:t>
            </a:r>
            <a:endParaRPr>
              <a:latin typeface="Helvetica Neue"/>
              <a:ea typeface="Helvetica Neue"/>
              <a:cs typeface="Helvetica Neue"/>
              <a:sym typeface="Helvetica Neue"/>
            </a:endParaRPr>
          </a:p>
        </p:txBody>
      </p:sp>
      <p:sp>
        <p:nvSpPr>
          <p:cNvPr id="349" name="Google Shape;349;p46"/>
          <p:cNvSpPr txBox="1"/>
          <p:nvPr>
            <p:ph idx="1" type="body"/>
          </p:nvPr>
        </p:nvSpPr>
        <p:spPr>
          <a:xfrm>
            <a:off x="202800" y="684075"/>
            <a:ext cx="8738400" cy="3049500"/>
          </a:xfrm>
          <a:prstGeom prst="rect">
            <a:avLst/>
          </a:prstGeom>
        </p:spPr>
        <p:txBody>
          <a:bodyPr anchorCtr="0" anchor="t" bIns="91425" lIns="91425" spcFirstLastPara="1" rIns="91425" wrap="square" tIns="91425">
            <a:normAutofit/>
          </a:bodyPr>
          <a:lstStyle/>
          <a:p>
            <a:pPr indent="0" lvl="0" marL="0" rtl="0" algn="just">
              <a:lnSpc>
                <a:spcPct val="100000"/>
              </a:lnSpc>
              <a:spcBef>
                <a:spcPts val="0"/>
              </a:spcBef>
              <a:spcAft>
                <a:spcPts val="0"/>
              </a:spcAft>
              <a:buNone/>
            </a:pPr>
            <a:r>
              <a:rPr lang="en" sz="1500">
                <a:solidFill>
                  <a:schemeClr val="dk1"/>
                </a:solidFill>
                <a:latin typeface="Helvetica Neue"/>
                <a:ea typeface="Helvetica Neue"/>
                <a:cs typeface="Helvetica Neue"/>
                <a:sym typeface="Helvetica Neue"/>
              </a:rPr>
              <a:t>We can read and understand the MIDI data, but how do we view this?</a:t>
            </a:r>
            <a:endParaRPr sz="1500">
              <a:solidFill>
                <a:schemeClr val="dk1"/>
              </a:solidFill>
              <a:latin typeface="Helvetica Neue"/>
              <a:ea typeface="Helvetica Neue"/>
              <a:cs typeface="Helvetica Neue"/>
              <a:sym typeface="Helvetica Neue"/>
            </a:endParaRPr>
          </a:p>
          <a:p>
            <a:pPr indent="0" lvl="0" marL="0" rtl="0" algn="just">
              <a:lnSpc>
                <a:spcPct val="100000"/>
              </a:lnSpc>
              <a:spcBef>
                <a:spcPts val="0"/>
              </a:spcBef>
              <a:spcAft>
                <a:spcPts val="0"/>
              </a:spcAft>
              <a:buNone/>
            </a:pPr>
            <a:r>
              <a:t/>
            </a:r>
            <a:endParaRPr sz="1500">
              <a:solidFill>
                <a:schemeClr val="dk1"/>
              </a:solidFill>
              <a:latin typeface="Helvetica Neue"/>
              <a:ea typeface="Helvetica Neue"/>
              <a:cs typeface="Helvetica Neue"/>
              <a:sym typeface="Helvetica Neue"/>
            </a:endParaRPr>
          </a:p>
          <a:p>
            <a:pPr indent="0" lvl="0" marL="0" rtl="0" algn="just">
              <a:lnSpc>
                <a:spcPct val="100000"/>
              </a:lnSpc>
              <a:spcBef>
                <a:spcPts val="0"/>
              </a:spcBef>
              <a:spcAft>
                <a:spcPts val="0"/>
              </a:spcAft>
              <a:buNone/>
            </a:pPr>
            <a:r>
              <a:rPr lang="en" sz="1500">
                <a:solidFill>
                  <a:schemeClr val="dk1"/>
                </a:solidFill>
                <a:latin typeface="Helvetica Neue"/>
                <a:ea typeface="Helvetica Neue"/>
                <a:cs typeface="Helvetica Neue"/>
                <a:sym typeface="Helvetica Neue"/>
              </a:rPr>
              <a:t>One of our stretch goals was to implement a working display on a graphic user interface (GUI) based on user inputs. This design can be integrated through a simple process using a Java based tech stack and a simple USB connection from our MIDI controller. </a:t>
            </a:r>
            <a:endParaRPr sz="1500">
              <a:solidFill>
                <a:schemeClr val="dk1"/>
              </a:solidFill>
              <a:latin typeface="Helvetica Neue"/>
              <a:ea typeface="Helvetica Neue"/>
              <a:cs typeface="Helvetica Neue"/>
              <a:sym typeface="Helvetica Neue"/>
            </a:endParaRPr>
          </a:p>
          <a:p>
            <a:pPr indent="0" lvl="0" marL="0" rtl="0" algn="just">
              <a:lnSpc>
                <a:spcPct val="100000"/>
              </a:lnSpc>
              <a:spcBef>
                <a:spcPts val="0"/>
              </a:spcBef>
              <a:spcAft>
                <a:spcPts val="0"/>
              </a:spcAft>
              <a:buNone/>
            </a:pPr>
            <a:r>
              <a:t/>
            </a:r>
            <a:endParaRPr sz="1500">
              <a:solidFill>
                <a:schemeClr val="dk1"/>
              </a:solidFill>
              <a:latin typeface="Helvetica Neue"/>
              <a:ea typeface="Helvetica Neue"/>
              <a:cs typeface="Helvetica Neue"/>
              <a:sym typeface="Helvetica Neue"/>
            </a:endParaRPr>
          </a:p>
          <a:p>
            <a:pPr indent="0" lvl="0" marL="0" rtl="0" algn="just">
              <a:lnSpc>
                <a:spcPct val="100000"/>
              </a:lnSpc>
              <a:spcBef>
                <a:spcPts val="0"/>
              </a:spcBef>
              <a:spcAft>
                <a:spcPts val="0"/>
              </a:spcAft>
              <a:buNone/>
            </a:pPr>
            <a:r>
              <a:rPr lang="en" sz="1500">
                <a:solidFill>
                  <a:schemeClr val="dk1"/>
                </a:solidFill>
                <a:latin typeface="Helvetica Neue"/>
                <a:ea typeface="Helvetica Neue"/>
                <a:cs typeface="Helvetica Neue"/>
                <a:sym typeface="Helvetica Neue"/>
              </a:rPr>
              <a:t>Libraries exist within Java for this purpose such as the MIDIx library.</a:t>
            </a:r>
            <a:endParaRPr sz="1500">
              <a:solidFill>
                <a:schemeClr val="dk1"/>
              </a:solidFill>
              <a:latin typeface="Helvetica Neue"/>
              <a:ea typeface="Helvetica Neue"/>
              <a:cs typeface="Helvetica Neue"/>
              <a:sym typeface="Helvetica Neue"/>
            </a:endParaRPr>
          </a:p>
          <a:p>
            <a:pPr indent="0" lvl="0" marL="0" rtl="0" algn="just">
              <a:lnSpc>
                <a:spcPct val="100000"/>
              </a:lnSpc>
              <a:spcBef>
                <a:spcPts val="0"/>
              </a:spcBef>
              <a:spcAft>
                <a:spcPts val="0"/>
              </a:spcAft>
              <a:buNone/>
            </a:pPr>
            <a:r>
              <a:t/>
            </a:r>
            <a:endParaRPr>
              <a:solidFill>
                <a:schemeClr val="dk1"/>
              </a:solidFill>
            </a:endParaRPr>
          </a:p>
        </p:txBody>
      </p:sp>
      <p:pic>
        <p:nvPicPr>
          <p:cNvPr id="350" name="Google Shape;350;p46"/>
          <p:cNvPicPr preferRelativeResize="0"/>
          <p:nvPr/>
        </p:nvPicPr>
        <p:blipFill>
          <a:blip r:embed="rId3">
            <a:alphaModFix/>
          </a:blip>
          <a:stretch>
            <a:fillRect/>
          </a:stretch>
        </p:blipFill>
        <p:spPr>
          <a:xfrm>
            <a:off x="504200" y="2503725"/>
            <a:ext cx="3537945" cy="1429575"/>
          </a:xfrm>
          <a:prstGeom prst="rect">
            <a:avLst/>
          </a:prstGeom>
          <a:noFill/>
          <a:ln>
            <a:noFill/>
          </a:ln>
        </p:spPr>
      </p:pic>
      <p:sp>
        <p:nvSpPr>
          <p:cNvPr id="351" name="Google Shape;351;p46"/>
          <p:cNvSpPr txBox="1"/>
          <p:nvPr/>
        </p:nvSpPr>
        <p:spPr>
          <a:xfrm>
            <a:off x="249150" y="4001325"/>
            <a:ext cx="3857700" cy="554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200">
                <a:solidFill>
                  <a:schemeClr val="dk1"/>
                </a:solidFill>
                <a:latin typeface="Helvetica Neue"/>
                <a:ea typeface="Helvetica Neue"/>
                <a:cs typeface="Helvetica Neue"/>
                <a:sym typeface="Helvetica Neue"/>
              </a:rPr>
              <a:t>The lines would represent dynamically changing (real-time) parameters such as bpm, pitch, etc. </a:t>
            </a:r>
            <a:endParaRPr>
              <a:solidFill>
                <a:schemeClr val="dk1"/>
              </a:solidFill>
            </a:endParaRPr>
          </a:p>
        </p:txBody>
      </p:sp>
      <p:pic>
        <p:nvPicPr>
          <p:cNvPr id="352" name="Google Shape;352;p46"/>
          <p:cNvPicPr preferRelativeResize="0"/>
          <p:nvPr/>
        </p:nvPicPr>
        <p:blipFill rotWithShape="1">
          <a:blip r:embed="rId4">
            <a:alphaModFix/>
          </a:blip>
          <a:srcRect b="14799" l="-2570" r="2569" t="11459"/>
          <a:stretch/>
        </p:blipFill>
        <p:spPr>
          <a:xfrm>
            <a:off x="8064250" y="111375"/>
            <a:ext cx="934449" cy="1019051"/>
          </a:xfrm>
          <a:prstGeom prst="rect">
            <a:avLst/>
          </a:prstGeom>
          <a:noFill/>
          <a:ln>
            <a:noFill/>
          </a:ln>
        </p:spPr>
      </p:pic>
      <p:pic>
        <p:nvPicPr>
          <p:cNvPr id="353" name="Google Shape;353;p46"/>
          <p:cNvPicPr preferRelativeResize="0"/>
          <p:nvPr/>
        </p:nvPicPr>
        <p:blipFill rotWithShape="1">
          <a:blip r:embed="rId5">
            <a:alphaModFix/>
          </a:blip>
          <a:srcRect b="0" l="0" r="0" t="13367"/>
          <a:stretch/>
        </p:blipFill>
        <p:spPr>
          <a:xfrm>
            <a:off x="4429575" y="2465475"/>
            <a:ext cx="4450700" cy="2585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Helvetica Neue"/>
                <a:ea typeface="Helvetica Neue"/>
                <a:cs typeface="Helvetica Neue"/>
                <a:sym typeface="Helvetica Neue"/>
              </a:rPr>
              <a:t>Project Success and Difficulties: </a:t>
            </a:r>
            <a:endParaRPr>
              <a:latin typeface="Helvetica Neue"/>
              <a:ea typeface="Helvetica Neue"/>
              <a:cs typeface="Helvetica Neue"/>
              <a:sym typeface="Helvetica Neue"/>
            </a:endParaRPr>
          </a:p>
        </p:txBody>
      </p:sp>
      <p:sp>
        <p:nvSpPr>
          <p:cNvPr id="359" name="Google Shape;359;p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solidFill>
                  <a:schemeClr val="dk1"/>
                </a:solidFill>
                <a:latin typeface="Helvetica Neue"/>
                <a:ea typeface="Helvetica Neue"/>
                <a:cs typeface="Helvetica Neue"/>
                <a:sym typeface="Helvetica Neue"/>
              </a:rPr>
              <a:t>Successes: </a:t>
            </a:r>
            <a:endParaRPr>
              <a:solidFill>
                <a:schemeClr val="dk1"/>
              </a:solidFill>
              <a:latin typeface="Helvetica Neue"/>
              <a:ea typeface="Helvetica Neue"/>
              <a:cs typeface="Helvetica Neue"/>
              <a:sym typeface="Helvetica Neue"/>
            </a:endParaRPr>
          </a:p>
          <a:p>
            <a:pPr indent="-342900" lvl="0" marL="457200" rtl="0" algn="l">
              <a:spcBef>
                <a:spcPts val="1200"/>
              </a:spcBef>
              <a:spcAft>
                <a:spcPts val="0"/>
              </a:spcAft>
              <a:buClr>
                <a:schemeClr val="dk1"/>
              </a:buClr>
              <a:buSzPts val="1800"/>
              <a:buFont typeface="Helvetica Neue"/>
              <a:buChar char="-"/>
            </a:pPr>
            <a:r>
              <a:rPr lang="en">
                <a:solidFill>
                  <a:schemeClr val="dk1"/>
                </a:solidFill>
                <a:latin typeface="Helvetica Neue"/>
                <a:ea typeface="Helvetica Neue"/>
                <a:cs typeface="Helvetica Neue"/>
                <a:sym typeface="Helvetica Neue"/>
              </a:rPr>
              <a:t>VCO testing works </a:t>
            </a:r>
            <a:endParaRPr>
              <a:solidFill>
                <a:schemeClr val="dk1"/>
              </a:solidFill>
              <a:latin typeface="Helvetica Neue"/>
              <a:ea typeface="Helvetica Neue"/>
              <a:cs typeface="Helvetica Neue"/>
              <a:sym typeface="Helvetica Neue"/>
            </a:endParaRPr>
          </a:p>
          <a:p>
            <a:pPr indent="-342900" lvl="0" marL="457200" rtl="0" algn="l">
              <a:spcBef>
                <a:spcPts val="0"/>
              </a:spcBef>
              <a:spcAft>
                <a:spcPts val="0"/>
              </a:spcAft>
              <a:buClr>
                <a:schemeClr val="dk1"/>
              </a:buClr>
              <a:buSzPts val="1800"/>
              <a:buFont typeface="Helvetica Neue"/>
              <a:buChar char="-"/>
            </a:pPr>
            <a:r>
              <a:rPr lang="en">
                <a:solidFill>
                  <a:schemeClr val="dk1"/>
                </a:solidFill>
                <a:latin typeface="Helvetica Neue"/>
                <a:ea typeface="Helvetica Neue"/>
                <a:cs typeface="Helvetica Neue"/>
                <a:sym typeface="Helvetica Neue"/>
              </a:rPr>
              <a:t>MIDI-to-CV converter works </a:t>
            </a:r>
            <a:endParaRPr>
              <a:solidFill>
                <a:schemeClr val="dk1"/>
              </a:solidFill>
              <a:latin typeface="Helvetica Neue"/>
              <a:ea typeface="Helvetica Neue"/>
              <a:cs typeface="Helvetica Neue"/>
              <a:sym typeface="Helvetica Neue"/>
            </a:endParaRPr>
          </a:p>
          <a:p>
            <a:pPr indent="-342900" lvl="0" marL="457200" rtl="0" algn="l">
              <a:spcBef>
                <a:spcPts val="0"/>
              </a:spcBef>
              <a:spcAft>
                <a:spcPts val="0"/>
              </a:spcAft>
              <a:buClr>
                <a:schemeClr val="dk1"/>
              </a:buClr>
              <a:buSzPts val="1800"/>
              <a:buFont typeface="Helvetica Neue"/>
              <a:buChar char="-"/>
            </a:pPr>
            <a:r>
              <a:rPr lang="en">
                <a:solidFill>
                  <a:schemeClr val="dk1"/>
                </a:solidFill>
                <a:latin typeface="Helvetica Neue"/>
                <a:ea typeface="Helvetica Neue"/>
                <a:cs typeface="Helvetica Neue"/>
                <a:sym typeface="Helvetica Neue"/>
              </a:rPr>
              <a:t>Full stack team can help out on both electrical and computer engineering issues that rise </a:t>
            </a:r>
            <a:endParaRPr>
              <a:solidFill>
                <a:schemeClr val="dk1"/>
              </a:solidFill>
              <a:latin typeface="Helvetica Neue"/>
              <a:ea typeface="Helvetica Neue"/>
              <a:cs typeface="Helvetica Neue"/>
              <a:sym typeface="Helvetica Neue"/>
            </a:endParaRPr>
          </a:p>
          <a:p>
            <a:pPr indent="-342900" lvl="0" marL="457200" rtl="0" algn="l">
              <a:spcBef>
                <a:spcPts val="0"/>
              </a:spcBef>
              <a:spcAft>
                <a:spcPts val="0"/>
              </a:spcAft>
              <a:buClr>
                <a:schemeClr val="dk1"/>
              </a:buClr>
              <a:buSzPts val="1800"/>
              <a:buFont typeface="Helvetica Neue"/>
              <a:buChar char="-"/>
            </a:pPr>
            <a:r>
              <a:rPr lang="en">
                <a:solidFill>
                  <a:schemeClr val="dk1"/>
                </a:solidFill>
                <a:latin typeface="Helvetica Neue"/>
                <a:ea typeface="Helvetica Neue"/>
                <a:cs typeface="Helvetica Neue"/>
                <a:sym typeface="Helvetica Neue"/>
              </a:rPr>
              <a:t>Meeting all deadlines so far </a:t>
            </a:r>
            <a:endParaRPr>
              <a:solidFill>
                <a:schemeClr val="dk1"/>
              </a:solidFill>
              <a:latin typeface="Helvetica Neue"/>
              <a:ea typeface="Helvetica Neue"/>
              <a:cs typeface="Helvetica Neue"/>
              <a:sym typeface="Helvetica Neue"/>
            </a:endParaRPr>
          </a:p>
          <a:p>
            <a:pPr indent="0" lvl="0" marL="0" rtl="0" algn="l">
              <a:spcBef>
                <a:spcPts val="1200"/>
              </a:spcBef>
              <a:spcAft>
                <a:spcPts val="0"/>
              </a:spcAft>
              <a:buNone/>
            </a:pPr>
            <a:r>
              <a:rPr lang="en">
                <a:solidFill>
                  <a:schemeClr val="dk1"/>
                </a:solidFill>
                <a:latin typeface="Helvetica Neue"/>
                <a:ea typeface="Helvetica Neue"/>
                <a:cs typeface="Helvetica Neue"/>
                <a:sym typeface="Helvetica Neue"/>
              </a:rPr>
              <a:t>Difficulties:</a:t>
            </a:r>
            <a:r>
              <a:rPr lang="en">
                <a:latin typeface="Helvetica Neue"/>
                <a:ea typeface="Helvetica Neue"/>
                <a:cs typeface="Helvetica Neue"/>
                <a:sym typeface="Helvetica Neue"/>
              </a:rPr>
              <a:t> </a:t>
            </a:r>
            <a:endParaRPr>
              <a:latin typeface="Helvetica Neue"/>
              <a:ea typeface="Helvetica Neue"/>
              <a:cs typeface="Helvetica Neue"/>
              <a:sym typeface="Helvetica Neue"/>
            </a:endParaRPr>
          </a:p>
          <a:p>
            <a:pPr indent="-342900" lvl="0" marL="457200" marR="0" rtl="0" algn="l">
              <a:lnSpc>
                <a:spcPct val="115000"/>
              </a:lnSpc>
              <a:spcBef>
                <a:spcPts val="1200"/>
              </a:spcBef>
              <a:spcAft>
                <a:spcPts val="0"/>
              </a:spcAft>
              <a:buClr>
                <a:schemeClr val="dk1"/>
              </a:buClr>
              <a:buSzPts val="1800"/>
              <a:buFont typeface="Helvetica Neue"/>
              <a:buChar char="-"/>
            </a:pPr>
            <a:r>
              <a:rPr lang="en">
                <a:solidFill>
                  <a:schemeClr val="dk1"/>
                </a:solidFill>
                <a:latin typeface="Helvetica Neue"/>
                <a:ea typeface="Helvetica Neue"/>
                <a:cs typeface="Helvetica Neue"/>
                <a:sym typeface="Helvetica Neue"/>
              </a:rPr>
              <a:t>Power supply blowing UP </a:t>
            </a:r>
            <a:endParaRPr>
              <a:solidFill>
                <a:schemeClr val="dk1"/>
              </a:solidFill>
              <a:latin typeface="Helvetica Neue"/>
              <a:ea typeface="Helvetica Neue"/>
              <a:cs typeface="Helvetica Neue"/>
              <a:sym typeface="Helvetica Neue"/>
            </a:endParaRPr>
          </a:p>
          <a:p>
            <a:pPr indent="-342900" lvl="0" marL="457200" marR="0" rtl="0" algn="l">
              <a:lnSpc>
                <a:spcPct val="115000"/>
              </a:lnSpc>
              <a:spcBef>
                <a:spcPts val="0"/>
              </a:spcBef>
              <a:spcAft>
                <a:spcPts val="0"/>
              </a:spcAft>
              <a:buClr>
                <a:schemeClr val="dk1"/>
              </a:buClr>
              <a:buSzPts val="1800"/>
              <a:buFont typeface="Helvetica Neue"/>
              <a:buChar char="-"/>
            </a:pPr>
            <a:r>
              <a:rPr lang="en">
                <a:solidFill>
                  <a:schemeClr val="dk1"/>
                </a:solidFill>
                <a:latin typeface="Helvetica Neue"/>
                <a:ea typeface="Helvetica Neue"/>
                <a:cs typeface="Helvetica Neue"/>
                <a:sym typeface="Helvetica Neue"/>
              </a:rPr>
              <a:t>Parts not coming in on time  (“3-day” shipping)</a:t>
            </a:r>
            <a:endParaRPr>
              <a:solidFill>
                <a:schemeClr val="dk1"/>
              </a:solidFill>
              <a:latin typeface="Helvetica Neue"/>
              <a:ea typeface="Helvetica Neue"/>
              <a:cs typeface="Helvetica Neue"/>
              <a:sym typeface="Helvetica Neue"/>
            </a:endParaRPr>
          </a:p>
          <a:p>
            <a:pPr indent="-342900" lvl="0" marL="457200" marR="0" rtl="0" algn="l">
              <a:lnSpc>
                <a:spcPct val="115000"/>
              </a:lnSpc>
              <a:spcBef>
                <a:spcPts val="0"/>
              </a:spcBef>
              <a:spcAft>
                <a:spcPts val="0"/>
              </a:spcAft>
              <a:buClr>
                <a:schemeClr val="dk1"/>
              </a:buClr>
              <a:buSzPts val="1800"/>
              <a:buFont typeface="Helvetica Neue"/>
              <a:buChar char="-"/>
            </a:pPr>
            <a:r>
              <a:rPr lang="en">
                <a:solidFill>
                  <a:schemeClr val="dk1"/>
                </a:solidFill>
                <a:latin typeface="Helvetica Neue"/>
                <a:ea typeface="Helvetica Neue"/>
                <a:cs typeface="Helvetica Neue"/>
                <a:sym typeface="Helvetica Neue"/>
              </a:rPr>
              <a:t>Issues with multiple keyboards</a:t>
            </a:r>
            <a:endParaRPr>
              <a:latin typeface="Helvetica Neue"/>
              <a:ea typeface="Helvetica Neue"/>
              <a:cs typeface="Helvetica Neue"/>
              <a:sym typeface="Helvetica Neue"/>
            </a:endParaRPr>
          </a:p>
        </p:txBody>
      </p:sp>
      <p:pic>
        <p:nvPicPr>
          <p:cNvPr id="360" name="Google Shape;360;p47"/>
          <p:cNvPicPr preferRelativeResize="0"/>
          <p:nvPr/>
        </p:nvPicPr>
        <p:blipFill rotWithShape="1">
          <a:blip r:embed="rId3">
            <a:alphaModFix/>
          </a:blip>
          <a:srcRect b="14799" l="-2570" r="2569" t="11459"/>
          <a:stretch/>
        </p:blipFill>
        <p:spPr>
          <a:xfrm>
            <a:off x="8064250" y="111375"/>
            <a:ext cx="934449" cy="10190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8"/>
          <p:cNvSpPr txBox="1"/>
          <p:nvPr>
            <p:ph type="title"/>
          </p:nvPr>
        </p:nvSpPr>
        <p:spPr>
          <a:xfrm>
            <a:off x="134450" y="1113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Helvetica Neue"/>
                <a:ea typeface="Helvetica Neue"/>
                <a:cs typeface="Helvetica Neue"/>
                <a:sym typeface="Helvetica Neue"/>
              </a:rPr>
              <a:t>Budget: </a:t>
            </a:r>
            <a:endParaRPr>
              <a:latin typeface="Helvetica Neue"/>
              <a:ea typeface="Helvetica Neue"/>
              <a:cs typeface="Helvetica Neue"/>
              <a:sym typeface="Helvetica Neue"/>
            </a:endParaRPr>
          </a:p>
        </p:txBody>
      </p:sp>
      <p:sp>
        <p:nvSpPr>
          <p:cNvPr id="366" name="Google Shape;366;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graphicFrame>
        <p:nvGraphicFramePr>
          <p:cNvPr id="367" name="Google Shape;367;p48"/>
          <p:cNvGraphicFramePr/>
          <p:nvPr/>
        </p:nvGraphicFramePr>
        <p:xfrm>
          <a:off x="211800" y="611072"/>
          <a:ext cx="3000000" cy="3000000"/>
        </p:xfrm>
        <a:graphic>
          <a:graphicData uri="http://schemas.openxmlformats.org/drawingml/2006/table">
            <a:tbl>
              <a:tblPr>
                <a:noFill/>
                <a:tableStyleId>{8D7A094D-A213-4322-B406-10651F80A367}</a:tableStyleId>
              </a:tblPr>
              <a:tblGrid>
                <a:gridCol w="1769975"/>
                <a:gridCol w="1769975"/>
                <a:gridCol w="1769975"/>
                <a:gridCol w="2354825"/>
              </a:tblGrid>
              <a:tr h="325975">
                <a:tc>
                  <a:txBody>
                    <a:bodyPr/>
                    <a:lstStyle/>
                    <a:p>
                      <a:pPr indent="0" lvl="0" marL="0" marR="0" rtl="0" algn="just">
                        <a:spcBef>
                          <a:spcPts val="0"/>
                        </a:spcBef>
                        <a:spcAft>
                          <a:spcPts val="0"/>
                        </a:spcAft>
                        <a:buNone/>
                      </a:pPr>
                      <a:r>
                        <a:rPr b="1" lang="en" sz="1000">
                          <a:latin typeface="Helvetica Neue"/>
                          <a:ea typeface="Helvetica Neue"/>
                          <a:cs typeface="Helvetica Neue"/>
                          <a:sym typeface="Helvetica Neue"/>
                        </a:rPr>
                        <a:t>Description</a:t>
                      </a:r>
                      <a:endParaRPr sz="1000">
                        <a:latin typeface="Helvetica Neue"/>
                        <a:ea typeface="Helvetica Neue"/>
                        <a:cs typeface="Helvetica Neue"/>
                        <a:sym typeface="Helvetica Neue"/>
                      </a:endParaRPr>
                    </a:p>
                  </a:txBody>
                  <a:tcPr marT="25400" marB="25400" marR="25400" marL="25400" anchor="b">
                    <a:lnL cap="flat" cmpd="sng" w="9525">
                      <a:solidFill>
                        <a:srgbClr val="434343"/>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F1DAE5"/>
                    </a:solidFill>
                  </a:tcPr>
                </a:tc>
                <a:tc>
                  <a:txBody>
                    <a:bodyPr/>
                    <a:lstStyle/>
                    <a:p>
                      <a:pPr indent="0" lvl="0" marL="0" marR="0" rtl="0" algn="just">
                        <a:spcBef>
                          <a:spcPts val="0"/>
                        </a:spcBef>
                        <a:spcAft>
                          <a:spcPts val="0"/>
                        </a:spcAft>
                        <a:buNone/>
                      </a:pPr>
                      <a:r>
                        <a:rPr b="1" lang="en" sz="1000">
                          <a:latin typeface="Helvetica Neue"/>
                          <a:ea typeface="Helvetica Neue"/>
                          <a:cs typeface="Helvetica Neue"/>
                          <a:sym typeface="Helvetica Neue"/>
                        </a:rPr>
                        <a:t>Name</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F1DAE5"/>
                    </a:solidFill>
                  </a:tcPr>
                </a:tc>
                <a:tc>
                  <a:txBody>
                    <a:bodyPr/>
                    <a:lstStyle/>
                    <a:p>
                      <a:pPr indent="0" lvl="0" marL="0" marR="0" rtl="0" algn="just">
                        <a:spcBef>
                          <a:spcPts val="0"/>
                        </a:spcBef>
                        <a:spcAft>
                          <a:spcPts val="0"/>
                        </a:spcAft>
                        <a:buNone/>
                      </a:pPr>
                      <a:r>
                        <a:rPr b="1" lang="en" sz="1000">
                          <a:latin typeface="Helvetica Neue"/>
                          <a:ea typeface="Helvetica Neue"/>
                          <a:cs typeface="Helvetica Neue"/>
                          <a:sym typeface="Helvetica Neue"/>
                        </a:rPr>
                        <a:t>Quantity</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F1DAE5"/>
                    </a:solidFill>
                  </a:tcPr>
                </a:tc>
                <a:tc>
                  <a:txBody>
                    <a:bodyPr/>
                    <a:lstStyle/>
                    <a:p>
                      <a:pPr indent="0" lvl="0" marL="0" marR="0" rtl="0" algn="just">
                        <a:spcBef>
                          <a:spcPts val="0"/>
                        </a:spcBef>
                        <a:spcAft>
                          <a:spcPts val="0"/>
                        </a:spcAft>
                        <a:buNone/>
                      </a:pPr>
                      <a:r>
                        <a:rPr b="1" lang="en" sz="1000">
                          <a:latin typeface="Helvetica Neue"/>
                          <a:ea typeface="Helvetica Neue"/>
                          <a:cs typeface="Helvetica Neue"/>
                          <a:sym typeface="Helvetica Neue"/>
                        </a:rPr>
                        <a:t>Price (Est)</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F1DAE5"/>
                    </a:solidFill>
                  </a:tcPr>
                </a:tc>
              </a:tr>
              <a:tr h="325975">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Hardware</a:t>
                      </a:r>
                      <a:endParaRPr sz="1000">
                        <a:latin typeface="Helvetica Neue"/>
                        <a:ea typeface="Helvetica Neue"/>
                        <a:cs typeface="Helvetica Neue"/>
                        <a:sym typeface="Helvetica Neue"/>
                      </a:endParaRPr>
                    </a:p>
                  </a:txBody>
                  <a:tcPr marT="25400" marB="25400" marR="25400" marL="25400" anchor="b">
                    <a:lnL cap="flat" cmpd="sng" w="9525">
                      <a:solidFill>
                        <a:srgbClr val="434343"/>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VCO</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2</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$8.00</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r>
              <a:tr h="325975">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Hardware</a:t>
                      </a:r>
                      <a:endParaRPr sz="1000">
                        <a:latin typeface="Helvetica Neue"/>
                        <a:ea typeface="Helvetica Neue"/>
                        <a:cs typeface="Helvetica Neue"/>
                        <a:sym typeface="Helvetica Neue"/>
                      </a:endParaRPr>
                    </a:p>
                  </a:txBody>
                  <a:tcPr marT="25400" marB="25400" marR="25400" marL="25400" anchor="b">
                    <a:lnL cap="flat" cmpd="sng" w="9525">
                      <a:solidFill>
                        <a:srgbClr val="434343"/>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VCA</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1</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$10.00</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r>
              <a:tr h="325975">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Hardware</a:t>
                      </a:r>
                      <a:endParaRPr sz="1000">
                        <a:latin typeface="Helvetica Neue"/>
                        <a:ea typeface="Helvetica Neue"/>
                        <a:cs typeface="Helvetica Neue"/>
                        <a:sym typeface="Helvetica Neue"/>
                      </a:endParaRPr>
                    </a:p>
                  </a:txBody>
                  <a:tcPr marT="25400" marB="25400" marR="25400" marL="25400" anchor="b">
                    <a:lnL cap="flat" cmpd="sng" w="9525">
                      <a:solidFill>
                        <a:srgbClr val="434343"/>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VCF</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1</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$11.65</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r>
              <a:tr h="325975">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Hardware</a:t>
                      </a:r>
                      <a:endParaRPr sz="1000">
                        <a:latin typeface="Helvetica Neue"/>
                        <a:ea typeface="Helvetica Neue"/>
                        <a:cs typeface="Helvetica Neue"/>
                        <a:sym typeface="Helvetica Neue"/>
                      </a:endParaRPr>
                    </a:p>
                  </a:txBody>
                  <a:tcPr marT="25400" marB="25400" marR="25400" marL="25400" anchor="b">
                    <a:lnL cap="flat" cmpd="sng" w="9525">
                      <a:solidFill>
                        <a:srgbClr val="434343"/>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Power Supply</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1</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$30.00</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r>
              <a:tr h="325975">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Hardware</a:t>
                      </a:r>
                      <a:endParaRPr sz="1000">
                        <a:latin typeface="Helvetica Neue"/>
                        <a:ea typeface="Helvetica Neue"/>
                        <a:cs typeface="Helvetica Neue"/>
                        <a:sym typeface="Helvetica Neue"/>
                      </a:endParaRPr>
                    </a:p>
                  </a:txBody>
                  <a:tcPr marT="25400" marB="25400" marR="25400" marL="25400" anchor="b">
                    <a:lnL cap="flat" cmpd="sng" w="9525">
                      <a:solidFill>
                        <a:srgbClr val="434343"/>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MIDI Converter </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1</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$16.00</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r>
              <a:tr h="325975">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Hardware</a:t>
                      </a:r>
                      <a:endParaRPr sz="1000">
                        <a:latin typeface="Helvetica Neue"/>
                        <a:ea typeface="Helvetica Neue"/>
                        <a:cs typeface="Helvetica Neue"/>
                        <a:sym typeface="Helvetica Neue"/>
                      </a:endParaRPr>
                    </a:p>
                  </a:txBody>
                  <a:tcPr marT="25400" marB="25400" marR="25400" marL="25400" anchor="b">
                    <a:lnL cap="flat" cmpd="sng" w="9525">
                      <a:solidFill>
                        <a:srgbClr val="434343"/>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Keyboard </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2</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$58.00</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r>
              <a:tr h="325975">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Travel Expense</a:t>
                      </a:r>
                      <a:endParaRPr sz="1000">
                        <a:latin typeface="Helvetica Neue"/>
                        <a:ea typeface="Helvetica Neue"/>
                        <a:cs typeface="Helvetica Neue"/>
                        <a:sym typeface="Helvetica Neue"/>
                      </a:endParaRPr>
                    </a:p>
                  </a:txBody>
                  <a:tcPr marT="25400" marB="25400" marR="25400" marL="25400" anchor="b">
                    <a:lnL cap="flat" cmpd="sng" w="9525">
                      <a:solidFill>
                        <a:srgbClr val="434343"/>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Shipping</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$23.00</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r>
              <a:tr h="325975">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Hardware</a:t>
                      </a:r>
                      <a:endParaRPr sz="1000">
                        <a:latin typeface="Helvetica Neue"/>
                        <a:ea typeface="Helvetica Neue"/>
                        <a:cs typeface="Helvetica Neue"/>
                        <a:sym typeface="Helvetica Neue"/>
                      </a:endParaRPr>
                    </a:p>
                  </a:txBody>
                  <a:tcPr marT="25400" marB="25400" marR="25400" marL="25400" anchor="b">
                    <a:lnL cap="flat" cmpd="sng" w="9525">
                      <a:solidFill>
                        <a:srgbClr val="434343"/>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Custom PCB</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1-3</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$30.00</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r>
              <a:tr h="325975">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Hardware</a:t>
                      </a:r>
                      <a:endParaRPr sz="1000">
                        <a:latin typeface="Helvetica Neue"/>
                        <a:ea typeface="Helvetica Neue"/>
                        <a:cs typeface="Helvetica Neue"/>
                        <a:sym typeface="Helvetica Neue"/>
                      </a:endParaRPr>
                    </a:p>
                  </a:txBody>
                  <a:tcPr marT="25400" marB="25400" marR="25400" marL="25400" anchor="b">
                    <a:lnL cap="flat" cmpd="sng" w="9525">
                      <a:solidFill>
                        <a:srgbClr val="434343"/>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AR envelope generator</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1</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$6.31</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r>
              <a:tr h="325975">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Hardware</a:t>
                      </a:r>
                      <a:endParaRPr sz="1000">
                        <a:latin typeface="Helvetica Neue"/>
                        <a:ea typeface="Helvetica Neue"/>
                        <a:cs typeface="Helvetica Neue"/>
                        <a:sym typeface="Helvetica Neue"/>
                      </a:endParaRPr>
                    </a:p>
                  </a:txBody>
                  <a:tcPr marT="25400" marB="25400" marR="25400" marL="25400" anchor="b">
                    <a:lnL cap="flat" cmpd="sng" w="9525">
                      <a:solidFill>
                        <a:srgbClr val="434343"/>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Enclosure</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1</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$25.00</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r>
              <a:tr h="325975">
                <a:tc>
                  <a:txBody>
                    <a:bodyPr/>
                    <a:lstStyle/>
                    <a:p>
                      <a:pPr indent="0" lvl="0" marL="0" marR="0" rtl="0" algn="just">
                        <a:spcBef>
                          <a:spcPts val="0"/>
                        </a:spcBef>
                        <a:spcAft>
                          <a:spcPts val="0"/>
                        </a:spcAft>
                        <a:buNone/>
                      </a:pPr>
                      <a:r>
                        <a:t/>
                      </a:r>
                      <a:endParaRPr sz="1000">
                        <a:latin typeface="Helvetica Neue"/>
                        <a:ea typeface="Helvetica Neue"/>
                        <a:cs typeface="Helvetica Neue"/>
                        <a:sym typeface="Helvetica Neue"/>
                      </a:endParaRPr>
                    </a:p>
                  </a:txBody>
                  <a:tcPr marT="25400" marB="25400" marR="25400" marL="25400" anchor="b">
                    <a:lnL cap="flat" cmpd="sng" w="9525">
                      <a:solidFill>
                        <a:srgbClr val="434343"/>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Miscellaneous</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$22.00</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6EADF"/>
                    </a:solidFill>
                  </a:tcPr>
                </a:tc>
              </a:tr>
              <a:tr h="325975">
                <a:tc>
                  <a:txBody>
                    <a:bodyPr/>
                    <a:lstStyle/>
                    <a:p>
                      <a:pPr indent="0" lvl="0" marL="0" marR="0" rtl="0" algn="just">
                        <a:spcBef>
                          <a:spcPts val="0"/>
                        </a:spcBef>
                        <a:spcAft>
                          <a:spcPts val="0"/>
                        </a:spcAft>
                        <a:buNone/>
                      </a:pPr>
                      <a:r>
                        <a:t/>
                      </a:r>
                      <a:endParaRPr sz="1000">
                        <a:latin typeface="Helvetica Neue"/>
                        <a:ea typeface="Helvetica Neue"/>
                        <a:cs typeface="Helvetica Neue"/>
                        <a:sym typeface="Helvetica Neue"/>
                      </a:endParaRPr>
                    </a:p>
                  </a:txBody>
                  <a:tcPr marT="25400" marB="25400" marR="25400" marL="25400" anchor="b">
                    <a:lnL cap="flat" cmpd="sng" w="9525">
                      <a:solidFill>
                        <a:srgbClr val="434343"/>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434343"/>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Total</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434343"/>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434343"/>
                      </a:solidFill>
                      <a:prstDash val="solid"/>
                      <a:round/>
                      <a:headEnd len="sm" w="sm" type="none"/>
                      <a:tailEnd len="sm" w="sm" type="none"/>
                    </a:lnB>
                    <a:solidFill>
                      <a:srgbClr val="D6EADF"/>
                    </a:solidFill>
                  </a:tcPr>
                </a:tc>
                <a:tc>
                  <a:txBody>
                    <a:bodyPr/>
                    <a:lstStyle/>
                    <a:p>
                      <a:pPr indent="0" lvl="0" marL="0" marR="0" rtl="0" algn="just">
                        <a:spcBef>
                          <a:spcPts val="0"/>
                        </a:spcBef>
                        <a:spcAft>
                          <a:spcPts val="0"/>
                        </a:spcAft>
                        <a:buNone/>
                      </a:pPr>
                      <a:r>
                        <a:rPr lang="en" sz="1000">
                          <a:latin typeface="Helvetica Neue"/>
                          <a:ea typeface="Helvetica Neue"/>
                          <a:cs typeface="Helvetica Neue"/>
                          <a:sym typeface="Helvetica Neue"/>
                        </a:rPr>
                        <a:t>$240</a:t>
                      </a:r>
                      <a:endParaRPr sz="1000">
                        <a:latin typeface="Helvetica Neue"/>
                        <a:ea typeface="Helvetica Neue"/>
                        <a:cs typeface="Helvetica Neue"/>
                        <a:sym typeface="Helvetica Neue"/>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434343"/>
                      </a:solidFill>
                      <a:prstDash val="solid"/>
                      <a:round/>
                      <a:headEnd len="sm" w="sm" type="none"/>
                      <a:tailEnd len="sm" w="sm" type="none"/>
                    </a:lnB>
                    <a:solidFill>
                      <a:srgbClr val="D6EADF"/>
                    </a:solidFill>
                  </a:tcPr>
                </a:tc>
              </a:tr>
            </a:tbl>
          </a:graphicData>
        </a:graphic>
      </p:graphicFrame>
      <p:pic>
        <p:nvPicPr>
          <p:cNvPr id="368" name="Google Shape;368;p48"/>
          <p:cNvPicPr preferRelativeResize="0"/>
          <p:nvPr/>
        </p:nvPicPr>
        <p:blipFill rotWithShape="1">
          <a:blip r:embed="rId3">
            <a:alphaModFix/>
          </a:blip>
          <a:srcRect b="14799" l="-2570" r="2569" t="11459"/>
          <a:stretch/>
        </p:blipFill>
        <p:spPr>
          <a:xfrm>
            <a:off x="8095625" y="111375"/>
            <a:ext cx="903076" cy="98482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9"/>
          <p:cNvSpPr txBox="1"/>
          <p:nvPr>
            <p:ph type="title"/>
          </p:nvPr>
        </p:nvSpPr>
        <p:spPr>
          <a:xfrm>
            <a:off x="245100" y="1691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Helvetica Neue"/>
                <a:ea typeface="Helvetica Neue"/>
                <a:cs typeface="Helvetica Neue"/>
                <a:sym typeface="Helvetica Neue"/>
              </a:rPr>
              <a:t>Progress: </a:t>
            </a:r>
            <a:endParaRPr>
              <a:latin typeface="Helvetica Neue"/>
              <a:ea typeface="Helvetica Neue"/>
              <a:cs typeface="Helvetica Neue"/>
              <a:sym typeface="Helvetica Neue"/>
            </a:endParaRPr>
          </a:p>
        </p:txBody>
      </p:sp>
      <p:pic>
        <p:nvPicPr>
          <p:cNvPr id="374" name="Google Shape;374;p49" title="Points scored"/>
          <p:cNvPicPr preferRelativeResize="0"/>
          <p:nvPr/>
        </p:nvPicPr>
        <p:blipFill>
          <a:blip r:embed="rId3">
            <a:alphaModFix/>
          </a:blip>
          <a:stretch>
            <a:fillRect/>
          </a:stretch>
        </p:blipFill>
        <p:spPr>
          <a:xfrm>
            <a:off x="283200" y="741800"/>
            <a:ext cx="8308701" cy="4237399"/>
          </a:xfrm>
          <a:prstGeom prst="rect">
            <a:avLst/>
          </a:prstGeom>
          <a:noFill/>
          <a:ln>
            <a:noFill/>
          </a:ln>
        </p:spPr>
      </p:pic>
      <p:pic>
        <p:nvPicPr>
          <p:cNvPr id="375" name="Google Shape;375;p49"/>
          <p:cNvPicPr preferRelativeResize="0"/>
          <p:nvPr/>
        </p:nvPicPr>
        <p:blipFill rotWithShape="1">
          <a:blip r:embed="rId4">
            <a:alphaModFix/>
          </a:blip>
          <a:srcRect b="14799" l="-2570" r="2569" t="11459"/>
          <a:stretch/>
        </p:blipFill>
        <p:spPr>
          <a:xfrm>
            <a:off x="8104875" y="111375"/>
            <a:ext cx="893824" cy="97474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0"/>
          <p:cNvSpPr txBox="1"/>
          <p:nvPr>
            <p:ph type="title"/>
          </p:nvPr>
        </p:nvSpPr>
        <p:spPr>
          <a:xfrm>
            <a:off x="311700" y="210057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Questions/</a:t>
            </a:r>
            <a:r>
              <a:rPr lang="en"/>
              <a:t>Answers Portion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6"/>
          <p:cNvSpPr txBox="1"/>
          <p:nvPr>
            <p:ph type="title"/>
          </p:nvPr>
        </p:nvSpPr>
        <p:spPr>
          <a:xfrm>
            <a:off x="4572000" y="445025"/>
            <a:ext cx="38943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Helvetica Neue"/>
                <a:ea typeface="Helvetica Neue"/>
                <a:cs typeface="Helvetica Neue"/>
                <a:sym typeface="Helvetica Neue"/>
              </a:rPr>
              <a:t>Advanced</a:t>
            </a:r>
            <a:r>
              <a:rPr lang="en">
                <a:latin typeface="Helvetica Neue"/>
                <a:ea typeface="Helvetica Neue"/>
                <a:cs typeface="Helvetica Neue"/>
                <a:sym typeface="Helvetica Neue"/>
              </a:rPr>
              <a:t> Goals</a:t>
            </a:r>
            <a:endParaRPr>
              <a:latin typeface="Helvetica Neue"/>
              <a:ea typeface="Helvetica Neue"/>
              <a:cs typeface="Helvetica Neue"/>
              <a:sym typeface="Helvetica Neue"/>
            </a:endParaRPr>
          </a:p>
        </p:txBody>
      </p:sp>
      <p:sp>
        <p:nvSpPr>
          <p:cNvPr id="83" name="Google Shape;83;p16"/>
          <p:cNvSpPr txBox="1"/>
          <p:nvPr>
            <p:ph idx="1" type="body"/>
          </p:nvPr>
        </p:nvSpPr>
        <p:spPr>
          <a:xfrm>
            <a:off x="311700" y="1152475"/>
            <a:ext cx="3966600" cy="3553500"/>
          </a:xfrm>
          <a:prstGeom prst="rect">
            <a:avLst/>
          </a:prstGeom>
        </p:spPr>
        <p:txBody>
          <a:bodyPr anchorCtr="0" anchor="t" bIns="91425" lIns="91425" spcFirstLastPara="1" rIns="91425" wrap="square" tIns="91425">
            <a:normAutofit fontScale="77500" lnSpcReduction="20000"/>
          </a:bodyPr>
          <a:lstStyle/>
          <a:p>
            <a:pPr indent="-307340" lvl="0" marL="457200" rtl="0" algn="just">
              <a:lnSpc>
                <a:spcPct val="100000"/>
              </a:lnSpc>
              <a:spcBef>
                <a:spcPts val="0"/>
              </a:spcBef>
              <a:spcAft>
                <a:spcPts val="0"/>
              </a:spcAft>
              <a:buClr>
                <a:schemeClr val="dk1"/>
              </a:buClr>
              <a:buSzPct val="100000"/>
              <a:buChar char="●"/>
            </a:pPr>
            <a:r>
              <a:rPr b="1" lang="en" sz="1600">
                <a:solidFill>
                  <a:schemeClr val="dk1"/>
                </a:solidFill>
                <a:latin typeface="Helvetica Neue"/>
                <a:ea typeface="Helvetica Neue"/>
                <a:cs typeface="Helvetica Neue"/>
                <a:sym typeface="Helvetica Neue"/>
              </a:rPr>
              <a:t>Hardware: </a:t>
            </a:r>
            <a:r>
              <a:rPr lang="en" sz="1600">
                <a:solidFill>
                  <a:schemeClr val="dk1"/>
                </a:solidFill>
                <a:latin typeface="Helvetica Neue"/>
                <a:ea typeface="Helvetica Neue"/>
                <a:cs typeface="Helvetica Neue"/>
                <a:sym typeface="Helvetica Neue"/>
              </a:rPr>
              <a:t>The hardware will be able to generate analog waveforms that can be modulated/modified by the other device elements (VCF, VCA, etc). The audio signal created will be audible by the end of the process.</a:t>
            </a:r>
            <a:endParaRPr sz="1600">
              <a:solidFill>
                <a:schemeClr val="dk1"/>
              </a:solidFill>
              <a:latin typeface="Helvetica Neue"/>
              <a:ea typeface="Helvetica Neue"/>
              <a:cs typeface="Helvetica Neue"/>
              <a:sym typeface="Helvetica Neue"/>
            </a:endParaRPr>
          </a:p>
          <a:p>
            <a:pPr indent="0" lvl="0" marL="457200" rtl="0" algn="just">
              <a:lnSpc>
                <a:spcPct val="100000"/>
              </a:lnSpc>
              <a:spcBef>
                <a:spcPts val="0"/>
              </a:spcBef>
              <a:spcAft>
                <a:spcPts val="0"/>
              </a:spcAft>
              <a:buNone/>
            </a:pPr>
            <a:r>
              <a:t/>
            </a:r>
            <a:endParaRPr sz="1600">
              <a:solidFill>
                <a:schemeClr val="dk1"/>
              </a:solidFill>
              <a:latin typeface="Helvetica Neue"/>
              <a:ea typeface="Helvetica Neue"/>
              <a:cs typeface="Helvetica Neue"/>
              <a:sym typeface="Helvetica Neue"/>
            </a:endParaRPr>
          </a:p>
          <a:p>
            <a:pPr indent="-307340" lvl="0" marL="457200" rtl="0" algn="just">
              <a:lnSpc>
                <a:spcPct val="100000"/>
              </a:lnSpc>
              <a:spcBef>
                <a:spcPts val="0"/>
              </a:spcBef>
              <a:spcAft>
                <a:spcPts val="0"/>
              </a:spcAft>
              <a:buClr>
                <a:schemeClr val="dk1"/>
              </a:buClr>
              <a:buSzPct val="100000"/>
              <a:buChar char="●"/>
            </a:pPr>
            <a:r>
              <a:rPr b="1" lang="en" sz="1600">
                <a:solidFill>
                  <a:schemeClr val="dk1"/>
                </a:solidFill>
                <a:latin typeface="Helvetica Neue"/>
                <a:ea typeface="Helvetica Neue"/>
                <a:cs typeface="Helvetica Neue"/>
                <a:sym typeface="Helvetica Neue"/>
              </a:rPr>
              <a:t>Software: </a:t>
            </a:r>
            <a:r>
              <a:rPr lang="en" sz="1600">
                <a:solidFill>
                  <a:schemeClr val="dk1"/>
                </a:solidFill>
                <a:latin typeface="Helvetica Neue"/>
                <a:ea typeface="Helvetica Neue"/>
                <a:cs typeface="Helvetica Neue"/>
                <a:sym typeface="Helvetica Neue"/>
              </a:rPr>
              <a:t>The analog and digital components will interface with a MIDI to CV controller allowing for 1 Volt/Octave tracking. The synthesizer will be MIDI compatible through a USB and will be able to be interfaced to a computer.</a:t>
            </a:r>
            <a:endParaRPr sz="1600">
              <a:solidFill>
                <a:schemeClr val="dk1"/>
              </a:solidFill>
              <a:latin typeface="Helvetica Neue"/>
              <a:ea typeface="Helvetica Neue"/>
              <a:cs typeface="Helvetica Neue"/>
              <a:sym typeface="Helvetica Neue"/>
            </a:endParaRPr>
          </a:p>
          <a:p>
            <a:pPr indent="0" lvl="0" marL="457200" rtl="0" algn="just">
              <a:lnSpc>
                <a:spcPct val="100000"/>
              </a:lnSpc>
              <a:spcBef>
                <a:spcPts val="0"/>
              </a:spcBef>
              <a:spcAft>
                <a:spcPts val="0"/>
              </a:spcAft>
              <a:buNone/>
            </a:pPr>
            <a:r>
              <a:t/>
            </a:r>
            <a:endParaRPr sz="1600">
              <a:solidFill>
                <a:schemeClr val="dk1"/>
              </a:solidFill>
              <a:latin typeface="Helvetica Neue"/>
              <a:ea typeface="Helvetica Neue"/>
              <a:cs typeface="Helvetica Neue"/>
              <a:sym typeface="Helvetica Neue"/>
            </a:endParaRPr>
          </a:p>
          <a:p>
            <a:pPr indent="-307340" lvl="0" marL="457200" rtl="0" algn="just">
              <a:lnSpc>
                <a:spcPct val="100000"/>
              </a:lnSpc>
              <a:spcBef>
                <a:spcPts val="0"/>
              </a:spcBef>
              <a:spcAft>
                <a:spcPts val="0"/>
              </a:spcAft>
              <a:buClr>
                <a:schemeClr val="dk1"/>
              </a:buClr>
              <a:buSzPct val="100000"/>
              <a:buChar char="●"/>
            </a:pPr>
            <a:r>
              <a:rPr b="1" lang="en" sz="1600">
                <a:solidFill>
                  <a:schemeClr val="dk1"/>
                </a:solidFill>
                <a:latin typeface="Helvetica Neue"/>
                <a:ea typeface="Helvetica Neue"/>
                <a:cs typeface="Helvetica Neue"/>
                <a:sym typeface="Helvetica Neue"/>
              </a:rPr>
              <a:t>Overall:</a:t>
            </a:r>
            <a:r>
              <a:rPr lang="en" sz="1600">
                <a:solidFill>
                  <a:schemeClr val="dk1"/>
                </a:solidFill>
                <a:latin typeface="Helvetica Neue"/>
                <a:ea typeface="Helvetica Neue"/>
                <a:cs typeface="Helvetica Neue"/>
                <a:sym typeface="Helvetica Neue"/>
              </a:rPr>
              <a:t> The device will be able to generate audio waveforms that can be transcribed back into audible sounds for the user to perceive as well as letting the user be able to display said waveforms within the computer application through a GUI.</a:t>
            </a:r>
            <a:endParaRPr sz="2200">
              <a:solidFill>
                <a:schemeClr val="dk1"/>
              </a:solidFill>
            </a:endParaRPr>
          </a:p>
        </p:txBody>
      </p:sp>
      <p:sp>
        <p:nvSpPr>
          <p:cNvPr id="84" name="Google Shape;84;p16"/>
          <p:cNvSpPr txBox="1"/>
          <p:nvPr>
            <p:ph type="title"/>
          </p:nvPr>
        </p:nvSpPr>
        <p:spPr>
          <a:xfrm>
            <a:off x="496150" y="445025"/>
            <a:ext cx="38943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Helvetica Neue"/>
                <a:ea typeface="Helvetica Neue"/>
                <a:cs typeface="Helvetica Neue"/>
                <a:sym typeface="Helvetica Neue"/>
              </a:rPr>
              <a:t>Basic Goals</a:t>
            </a:r>
            <a:endParaRPr>
              <a:latin typeface="Helvetica Neue"/>
              <a:ea typeface="Helvetica Neue"/>
              <a:cs typeface="Helvetica Neue"/>
              <a:sym typeface="Helvetica Neue"/>
            </a:endParaRPr>
          </a:p>
        </p:txBody>
      </p:sp>
      <p:sp>
        <p:nvSpPr>
          <p:cNvPr id="85" name="Google Shape;85;p16"/>
          <p:cNvSpPr txBox="1"/>
          <p:nvPr>
            <p:ph idx="1" type="body"/>
          </p:nvPr>
        </p:nvSpPr>
        <p:spPr>
          <a:xfrm>
            <a:off x="4572000" y="1152475"/>
            <a:ext cx="3966600" cy="3553500"/>
          </a:xfrm>
          <a:prstGeom prst="rect">
            <a:avLst/>
          </a:prstGeom>
        </p:spPr>
        <p:txBody>
          <a:bodyPr anchorCtr="0" anchor="t" bIns="91425" lIns="91425" spcFirstLastPara="1" rIns="91425" wrap="square" tIns="91425">
            <a:normAutofit fontScale="77500" lnSpcReduction="20000"/>
          </a:bodyPr>
          <a:lstStyle/>
          <a:p>
            <a:pPr indent="-307340" lvl="0" marL="457200" rtl="0" algn="just">
              <a:lnSpc>
                <a:spcPct val="100000"/>
              </a:lnSpc>
              <a:spcBef>
                <a:spcPts val="0"/>
              </a:spcBef>
              <a:spcAft>
                <a:spcPts val="0"/>
              </a:spcAft>
              <a:buClr>
                <a:schemeClr val="dk1"/>
              </a:buClr>
              <a:buSzPct val="100000"/>
              <a:buChar char="●"/>
            </a:pPr>
            <a:r>
              <a:rPr b="1" lang="en" sz="1600">
                <a:solidFill>
                  <a:schemeClr val="dk1"/>
                </a:solidFill>
                <a:latin typeface="Helvetica Neue"/>
                <a:ea typeface="Helvetica Neue"/>
                <a:cs typeface="Helvetica Neue"/>
                <a:sym typeface="Helvetica Neue"/>
              </a:rPr>
              <a:t>Hardware: </a:t>
            </a:r>
            <a:r>
              <a:rPr lang="en" sz="1600">
                <a:solidFill>
                  <a:schemeClr val="dk1"/>
                </a:solidFill>
                <a:latin typeface="Helvetica Neue"/>
                <a:ea typeface="Helvetica Neue"/>
                <a:cs typeface="Helvetica Neue"/>
                <a:sym typeface="Helvetica Neue"/>
              </a:rPr>
              <a:t>The hardware will allow the user to see and hear the effects of their chosen setting parameters reflected on the signal’s waveform. </a:t>
            </a:r>
            <a:endParaRPr sz="1600">
              <a:solidFill>
                <a:schemeClr val="dk1"/>
              </a:solidFill>
              <a:latin typeface="Helvetica Neue"/>
              <a:ea typeface="Helvetica Neue"/>
              <a:cs typeface="Helvetica Neue"/>
              <a:sym typeface="Helvetica Neue"/>
            </a:endParaRPr>
          </a:p>
          <a:p>
            <a:pPr indent="0" lvl="0" marL="0" rtl="0" algn="just">
              <a:lnSpc>
                <a:spcPct val="100000"/>
              </a:lnSpc>
              <a:spcBef>
                <a:spcPts val="0"/>
              </a:spcBef>
              <a:spcAft>
                <a:spcPts val="0"/>
              </a:spcAft>
              <a:buNone/>
            </a:pPr>
            <a:r>
              <a:t/>
            </a:r>
            <a:endParaRPr sz="1600">
              <a:solidFill>
                <a:schemeClr val="dk1"/>
              </a:solidFill>
              <a:latin typeface="Helvetica Neue"/>
              <a:ea typeface="Helvetica Neue"/>
              <a:cs typeface="Helvetica Neue"/>
              <a:sym typeface="Helvetica Neue"/>
            </a:endParaRPr>
          </a:p>
          <a:p>
            <a:pPr indent="-307340" lvl="0" marL="457200" rtl="0" algn="just">
              <a:lnSpc>
                <a:spcPct val="100000"/>
              </a:lnSpc>
              <a:spcBef>
                <a:spcPts val="0"/>
              </a:spcBef>
              <a:spcAft>
                <a:spcPts val="0"/>
              </a:spcAft>
              <a:buClr>
                <a:schemeClr val="dk1"/>
              </a:buClr>
              <a:buSzPct val="100000"/>
              <a:buChar char="●"/>
            </a:pPr>
            <a:r>
              <a:rPr b="1" lang="en" sz="1600">
                <a:solidFill>
                  <a:schemeClr val="dk1"/>
                </a:solidFill>
                <a:latin typeface="Helvetica Neue"/>
                <a:ea typeface="Helvetica Neue"/>
                <a:cs typeface="Helvetica Neue"/>
                <a:sym typeface="Helvetica Neue"/>
              </a:rPr>
              <a:t>Software: </a:t>
            </a:r>
            <a:r>
              <a:rPr lang="en" sz="1600">
                <a:solidFill>
                  <a:schemeClr val="dk1"/>
                </a:solidFill>
                <a:latin typeface="Helvetica Neue"/>
                <a:ea typeface="Helvetica Neue"/>
                <a:cs typeface="Helvetica Neue"/>
                <a:sym typeface="Helvetica Neue"/>
              </a:rPr>
              <a:t>GUI interface / App Interface will actively read MIDI input from the protocol and show the current waveforms, frequency, pitch, etc. being played. Interface should be able to show the type of waveforms being produced by the synthesizer. </a:t>
            </a:r>
            <a:endParaRPr sz="1600">
              <a:solidFill>
                <a:schemeClr val="dk1"/>
              </a:solidFill>
              <a:latin typeface="Helvetica Neue"/>
              <a:ea typeface="Helvetica Neue"/>
              <a:cs typeface="Helvetica Neue"/>
              <a:sym typeface="Helvetica Neue"/>
            </a:endParaRPr>
          </a:p>
          <a:p>
            <a:pPr indent="0" lvl="0" marL="0" rtl="0" algn="just">
              <a:lnSpc>
                <a:spcPct val="100000"/>
              </a:lnSpc>
              <a:spcBef>
                <a:spcPts val="0"/>
              </a:spcBef>
              <a:spcAft>
                <a:spcPts val="0"/>
              </a:spcAft>
              <a:buNone/>
            </a:pPr>
            <a:r>
              <a:t/>
            </a:r>
            <a:endParaRPr sz="1600">
              <a:solidFill>
                <a:schemeClr val="dk1"/>
              </a:solidFill>
              <a:latin typeface="Helvetica Neue"/>
              <a:ea typeface="Helvetica Neue"/>
              <a:cs typeface="Helvetica Neue"/>
              <a:sym typeface="Helvetica Neue"/>
            </a:endParaRPr>
          </a:p>
          <a:p>
            <a:pPr indent="-307340" lvl="0" marL="457200" rtl="0" algn="just">
              <a:lnSpc>
                <a:spcPct val="100000"/>
              </a:lnSpc>
              <a:spcBef>
                <a:spcPts val="0"/>
              </a:spcBef>
              <a:spcAft>
                <a:spcPts val="0"/>
              </a:spcAft>
              <a:buClr>
                <a:schemeClr val="dk1"/>
              </a:buClr>
              <a:buSzPct val="100000"/>
              <a:buChar char="●"/>
            </a:pPr>
            <a:r>
              <a:rPr b="1" lang="en" sz="1600">
                <a:solidFill>
                  <a:schemeClr val="dk1"/>
                </a:solidFill>
                <a:latin typeface="Helvetica Neue"/>
                <a:ea typeface="Helvetica Neue"/>
                <a:cs typeface="Helvetica Neue"/>
                <a:sym typeface="Helvetica Neue"/>
              </a:rPr>
              <a:t>Overall: </a:t>
            </a:r>
            <a:r>
              <a:rPr lang="en" sz="1600">
                <a:solidFill>
                  <a:schemeClr val="dk1"/>
                </a:solidFill>
                <a:latin typeface="Helvetica Neue"/>
                <a:ea typeface="Helvetica Neue"/>
                <a:cs typeface="Helvetica Neue"/>
                <a:sym typeface="Helvetica Neue"/>
              </a:rPr>
              <a:t>As we develop the device more, our goal is to enable the user to have more parameters to customize and in turn produce a wider variety of audio waveforms. These parameters will be tracked within the application on the GUI so that the user may see both the parameters affecting the generation of the waveform and the waveform itself.</a:t>
            </a:r>
            <a:endParaRPr b="1" sz="1600">
              <a:solidFill>
                <a:schemeClr val="dk1"/>
              </a:solidFill>
              <a:latin typeface="Helvetica Neue"/>
              <a:ea typeface="Helvetica Neue"/>
              <a:cs typeface="Helvetica Neue"/>
              <a:sym typeface="Helvetica Neue"/>
            </a:endParaRPr>
          </a:p>
        </p:txBody>
      </p:sp>
      <p:pic>
        <p:nvPicPr>
          <p:cNvPr id="86" name="Google Shape;86;p16"/>
          <p:cNvPicPr preferRelativeResize="0"/>
          <p:nvPr/>
        </p:nvPicPr>
        <p:blipFill rotWithShape="1">
          <a:blip r:embed="rId3">
            <a:alphaModFix/>
          </a:blip>
          <a:srcRect b="14799" l="-2570" r="2569" t="11459"/>
          <a:stretch/>
        </p:blipFill>
        <p:spPr>
          <a:xfrm>
            <a:off x="8098650" y="116750"/>
            <a:ext cx="859424" cy="9372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Helvetica Neue"/>
                <a:ea typeface="Helvetica Neue"/>
                <a:cs typeface="Helvetica Neue"/>
                <a:sym typeface="Helvetica Neue"/>
              </a:rPr>
              <a:t>Stretch Goals </a:t>
            </a:r>
            <a:endParaRPr>
              <a:latin typeface="Helvetica Neue"/>
              <a:ea typeface="Helvetica Neue"/>
              <a:cs typeface="Helvetica Neue"/>
              <a:sym typeface="Helvetica Neue"/>
            </a:endParaRPr>
          </a:p>
        </p:txBody>
      </p:sp>
      <p:sp>
        <p:nvSpPr>
          <p:cNvPr id="92" name="Google Shape;92;p17"/>
          <p:cNvSpPr txBox="1"/>
          <p:nvPr>
            <p:ph idx="1" type="body"/>
          </p:nvPr>
        </p:nvSpPr>
        <p:spPr>
          <a:xfrm>
            <a:off x="311700" y="1152475"/>
            <a:ext cx="7016700" cy="3590700"/>
          </a:xfrm>
          <a:prstGeom prst="rect">
            <a:avLst/>
          </a:prstGeom>
        </p:spPr>
        <p:txBody>
          <a:bodyPr anchorCtr="0" anchor="t" bIns="91425" lIns="91425" spcFirstLastPara="1" rIns="91425" wrap="square" tIns="91425">
            <a:normAutofit/>
          </a:bodyPr>
          <a:lstStyle/>
          <a:p>
            <a:pPr indent="-330200" lvl="0" marL="457200" rtl="0" algn="just">
              <a:lnSpc>
                <a:spcPct val="100000"/>
              </a:lnSpc>
              <a:spcBef>
                <a:spcPts val="0"/>
              </a:spcBef>
              <a:spcAft>
                <a:spcPts val="0"/>
              </a:spcAft>
              <a:buClr>
                <a:schemeClr val="dk1"/>
              </a:buClr>
              <a:buSzPts val="1600"/>
              <a:buChar char="●"/>
            </a:pPr>
            <a:r>
              <a:rPr b="1" lang="en" sz="1600">
                <a:solidFill>
                  <a:schemeClr val="dk1"/>
                </a:solidFill>
                <a:latin typeface="Helvetica Neue"/>
                <a:ea typeface="Helvetica Neue"/>
                <a:cs typeface="Helvetica Neue"/>
                <a:sym typeface="Helvetica Neue"/>
              </a:rPr>
              <a:t>Hardware: </a:t>
            </a:r>
            <a:r>
              <a:rPr lang="en" sz="1600">
                <a:solidFill>
                  <a:schemeClr val="dk1"/>
                </a:solidFill>
                <a:latin typeface="Helvetica Neue"/>
                <a:ea typeface="Helvetica Neue"/>
                <a:cs typeface="Helvetica Neue"/>
                <a:sym typeface="Helvetica Neue"/>
              </a:rPr>
              <a:t>The hardware would include a module that would enable the user to connect to the synthesizer via Bluetooth. The synthesizer will be able to recreate previously generated sounds through recalling previous user parameters. </a:t>
            </a:r>
            <a:endParaRPr sz="1600">
              <a:solidFill>
                <a:schemeClr val="dk1"/>
              </a:solidFill>
              <a:latin typeface="Helvetica Neue"/>
              <a:ea typeface="Helvetica Neue"/>
              <a:cs typeface="Helvetica Neue"/>
              <a:sym typeface="Helvetica Neue"/>
            </a:endParaRPr>
          </a:p>
          <a:p>
            <a:pPr indent="0" lvl="0" marL="0" rtl="0" algn="just">
              <a:lnSpc>
                <a:spcPct val="100000"/>
              </a:lnSpc>
              <a:spcBef>
                <a:spcPts val="0"/>
              </a:spcBef>
              <a:spcAft>
                <a:spcPts val="0"/>
              </a:spcAft>
              <a:buNone/>
            </a:pPr>
            <a:r>
              <a:t/>
            </a:r>
            <a:endParaRPr sz="1600">
              <a:solidFill>
                <a:schemeClr val="dk1"/>
              </a:solidFill>
              <a:latin typeface="Helvetica Neue"/>
              <a:ea typeface="Helvetica Neue"/>
              <a:cs typeface="Helvetica Neue"/>
              <a:sym typeface="Helvetica Neue"/>
            </a:endParaRPr>
          </a:p>
          <a:p>
            <a:pPr indent="-330200" lvl="0" marL="457200" rtl="0" algn="just">
              <a:lnSpc>
                <a:spcPct val="100000"/>
              </a:lnSpc>
              <a:spcBef>
                <a:spcPts val="0"/>
              </a:spcBef>
              <a:spcAft>
                <a:spcPts val="0"/>
              </a:spcAft>
              <a:buClr>
                <a:schemeClr val="dk1"/>
              </a:buClr>
              <a:buSzPts val="1600"/>
              <a:buChar char="●"/>
            </a:pPr>
            <a:r>
              <a:rPr b="1" lang="en" sz="1600">
                <a:solidFill>
                  <a:schemeClr val="dk1"/>
                </a:solidFill>
                <a:latin typeface="Helvetica Neue"/>
                <a:ea typeface="Helvetica Neue"/>
                <a:cs typeface="Helvetica Neue"/>
                <a:sym typeface="Helvetica Neue"/>
              </a:rPr>
              <a:t>Software: </a:t>
            </a:r>
            <a:r>
              <a:rPr lang="en" sz="1600">
                <a:solidFill>
                  <a:schemeClr val="dk1"/>
                </a:solidFill>
                <a:latin typeface="Helvetica Neue"/>
                <a:ea typeface="Helvetica Neue"/>
                <a:cs typeface="Helvetica Neue"/>
                <a:sym typeface="Helvetica Neue"/>
              </a:rPr>
              <a:t>Real time visualization of notes/pitches/etc being played with ability to digitally manipulate. Visualization would include waveforms as well as giving the user artistic expression through customizable visuals that are following the pitch, frequency and beat. </a:t>
            </a:r>
            <a:endParaRPr sz="1600">
              <a:solidFill>
                <a:schemeClr val="dk1"/>
              </a:solidFill>
              <a:latin typeface="Helvetica Neue"/>
              <a:ea typeface="Helvetica Neue"/>
              <a:cs typeface="Helvetica Neue"/>
              <a:sym typeface="Helvetica Neue"/>
            </a:endParaRPr>
          </a:p>
          <a:p>
            <a:pPr indent="0" lvl="0" marL="0" rtl="0" algn="just">
              <a:lnSpc>
                <a:spcPct val="100000"/>
              </a:lnSpc>
              <a:spcBef>
                <a:spcPts val="0"/>
              </a:spcBef>
              <a:spcAft>
                <a:spcPts val="0"/>
              </a:spcAft>
              <a:buNone/>
            </a:pPr>
            <a:r>
              <a:t/>
            </a:r>
            <a:endParaRPr sz="1600">
              <a:solidFill>
                <a:schemeClr val="dk1"/>
              </a:solidFill>
              <a:latin typeface="Helvetica Neue"/>
              <a:ea typeface="Helvetica Neue"/>
              <a:cs typeface="Helvetica Neue"/>
              <a:sym typeface="Helvetica Neue"/>
            </a:endParaRPr>
          </a:p>
          <a:p>
            <a:pPr indent="-330200" lvl="0" marL="457200" rtl="0" algn="just">
              <a:lnSpc>
                <a:spcPct val="100000"/>
              </a:lnSpc>
              <a:spcBef>
                <a:spcPts val="0"/>
              </a:spcBef>
              <a:spcAft>
                <a:spcPts val="0"/>
              </a:spcAft>
              <a:buClr>
                <a:schemeClr val="dk1"/>
              </a:buClr>
              <a:buSzPts val="1600"/>
              <a:buChar char="●"/>
            </a:pPr>
            <a:r>
              <a:rPr b="1" lang="en" sz="1600">
                <a:solidFill>
                  <a:schemeClr val="dk1"/>
                </a:solidFill>
                <a:latin typeface="Helvetica Neue"/>
                <a:ea typeface="Helvetica Neue"/>
                <a:cs typeface="Helvetica Neue"/>
                <a:sym typeface="Helvetica Neue"/>
              </a:rPr>
              <a:t>Overall: </a:t>
            </a:r>
            <a:r>
              <a:rPr lang="en" sz="1600">
                <a:solidFill>
                  <a:schemeClr val="dk1"/>
                </a:solidFill>
                <a:latin typeface="Helvetica Neue"/>
                <a:ea typeface="Helvetica Neue"/>
                <a:cs typeface="Helvetica Neue"/>
                <a:sym typeface="Helvetica Neue"/>
              </a:rPr>
              <a:t>The long term stretch goals would be real time visualization and playback of previously generated sounds. </a:t>
            </a:r>
            <a:r>
              <a:rPr b="1" lang="en" sz="1600">
                <a:solidFill>
                  <a:schemeClr val="dk1"/>
                </a:solidFill>
                <a:latin typeface="Helvetica Neue"/>
                <a:ea typeface="Helvetica Neue"/>
                <a:cs typeface="Helvetica Neue"/>
                <a:sym typeface="Helvetica Neue"/>
              </a:rPr>
              <a:t>   </a:t>
            </a:r>
            <a:endParaRPr b="1" sz="1600">
              <a:solidFill>
                <a:schemeClr val="dk1"/>
              </a:solidFill>
              <a:latin typeface="Helvetica Neue"/>
              <a:ea typeface="Helvetica Neue"/>
              <a:cs typeface="Helvetica Neue"/>
              <a:sym typeface="Helvetica Neue"/>
            </a:endParaRPr>
          </a:p>
        </p:txBody>
      </p:sp>
      <p:pic>
        <p:nvPicPr>
          <p:cNvPr id="93" name="Google Shape;93;p17"/>
          <p:cNvPicPr preferRelativeResize="0"/>
          <p:nvPr/>
        </p:nvPicPr>
        <p:blipFill rotWithShape="1">
          <a:blip r:embed="rId3">
            <a:alphaModFix/>
          </a:blip>
          <a:srcRect b="14799" l="-2570" r="2569" t="11459"/>
          <a:stretch/>
        </p:blipFill>
        <p:spPr>
          <a:xfrm>
            <a:off x="8098650" y="116750"/>
            <a:ext cx="859424" cy="9372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8"/>
          <p:cNvSpPr txBox="1"/>
          <p:nvPr>
            <p:ph type="title"/>
          </p:nvPr>
        </p:nvSpPr>
        <p:spPr>
          <a:xfrm>
            <a:off x="195150" y="1801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Helvetica Neue"/>
                <a:ea typeface="Helvetica Neue"/>
                <a:cs typeface="Helvetica Neue"/>
                <a:sym typeface="Helvetica Neue"/>
              </a:rPr>
              <a:t>Requirements </a:t>
            </a:r>
            <a:r>
              <a:rPr lang="en">
                <a:latin typeface="Helvetica Neue"/>
                <a:ea typeface="Helvetica Neue"/>
                <a:cs typeface="Helvetica Neue"/>
                <a:sym typeface="Helvetica Neue"/>
              </a:rPr>
              <a:t>Specifications</a:t>
            </a:r>
            <a:r>
              <a:rPr lang="en">
                <a:latin typeface="Helvetica Neue"/>
                <a:ea typeface="Helvetica Neue"/>
                <a:cs typeface="Helvetica Neue"/>
                <a:sym typeface="Helvetica Neue"/>
              </a:rPr>
              <a:t> </a:t>
            </a:r>
            <a:endParaRPr>
              <a:latin typeface="Helvetica Neue"/>
              <a:ea typeface="Helvetica Neue"/>
              <a:cs typeface="Helvetica Neue"/>
              <a:sym typeface="Helvetica Neue"/>
            </a:endParaRPr>
          </a:p>
        </p:txBody>
      </p:sp>
      <p:graphicFrame>
        <p:nvGraphicFramePr>
          <p:cNvPr id="99" name="Google Shape;99;p18"/>
          <p:cNvGraphicFramePr/>
          <p:nvPr/>
        </p:nvGraphicFramePr>
        <p:xfrm>
          <a:off x="388400" y="1017725"/>
          <a:ext cx="3000000" cy="3000000"/>
        </p:xfrm>
        <a:graphic>
          <a:graphicData uri="http://schemas.openxmlformats.org/drawingml/2006/table">
            <a:tbl>
              <a:tblPr>
                <a:noFill/>
                <a:tableStyleId>{8D7A094D-A213-4322-B406-10651F80A367}</a:tableStyleId>
              </a:tblPr>
              <a:tblGrid>
                <a:gridCol w="2091800"/>
                <a:gridCol w="5119900"/>
                <a:gridCol w="709575"/>
                <a:gridCol w="445925"/>
              </a:tblGrid>
              <a:tr h="372700">
                <a:tc>
                  <a:txBody>
                    <a:bodyPr/>
                    <a:lstStyle/>
                    <a:p>
                      <a:pPr indent="0" lvl="0" marL="0" rtl="0" algn="just">
                        <a:spcBef>
                          <a:spcPts val="1200"/>
                        </a:spcBef>
                        <a:spcAft>
                          <a:spcPts val="0"/>
                        </a:spcAft>
                        <a:buNone/>
                      </a:pPr>
                      <a:r>
                        <a:rPr b="1" lang="en" sz="1200" u="sng">
                          <a:solidFill>
                            <a:schemeClr val="dk1"/>
                          </a:solidFill>
                          <a:latin typeface="Helvetica Neue"/>
                          <a:ea typeface="Helvetica Neue"/>
                          <a:cs typeface="Helvetica Neue"/>
                          <a:sym typeface="Helvetica Neue"/>
                        </a:rPr>
                        <a:t>Subsystem</a:t>
                      </a:r>
                      <a:endParaRPr b="1" sz="1200" u="sng">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0"/>
                        </a:spcBef>
                        <a:spcAft>
                          <a:spcPts val="0"/>
                        </a:spcAft>
                        <a:buNone/>
                      </a:pPr>
                      <a:r>
                        <a:rPr b="1" lang="en" sz="1200" u="sng">
                          <a:solidFill>
                            <a:schemeClr val="dk1"/>
                          </a:solidFill>
                          <a:latin typeface="Helvetica Neue"/>
                          <a:ea typeface="Helvetica Neue"/>
                          <a:cs typeface="Helvetica Neue"/>
                          <a:sym typeface="Helvetica Neue"/>
                        </a:rPr>
                        <a:t>Requirement Description/Objective</a:t>
                      </a:r>
                      <a:endParaRPr b="1" sz="1200" u="sng">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0"/>
                        </a:spcBef>
                        <a:spcAft>
                          <a:spcPts val="0"/>
                        </a:spcAft>
                        <a:buNone/>
                      </a:pPr>
                      <a:r>
                        <a:rPr b="1" lang="en" sz="1200" u="sng">
                          <a:solidFill>
                            <a:schemeClr val="dk1"/>
                          </a:solidFill>
                          <a:latin typeface="Helvetica Neue"/>
                          <a:ea typeface="Helvetica Neue"/>
                          <a:cs typeface="Helvetica Neue"/>
                          <a:sym typeface="Helvetica Neue"/>
                        </a:rPr>
                        <a:t>QTY</a:t>
                      </a:r>
                      <a:endParaRPr b="1" sz="1200" u="sng">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0"/>
                        </a:spcBef>
                        <a:spcAft>
                          <a:spcPts val="0"/>
                        </a:spcAft>
                        <a:buNone/>
                      </a:pPr>
                      <a:r>
                        <a:rPr b="1" lang="en" sz="1200" u="sng">
                          <a:solidFill>
                            <a:schemeClr val="dk1"/>
                          </a:solidFill>
                          <a:latin typeface="Helvetica Neue"/>
                          <a:ea typeface="Helvetica Neue"/>
                          <a:cs typeface="Helvetica Neue"/>
                          <a:sym typeface="Helvetica Neue"/>
                        </a:rPr>
                        <a:t>Unit</a:t>
                      </a:r>
                      <a:endParaRPr b="1" sz="1200" u="sng">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r h="577875">
                <a:tc>
                  <a:txBody>
                    <a:bodyPr/>
                    <a:lstStyle/>
                    <a:p>
                      <a:pPr indent="0" lvl="0" marL="0" rtl="0" algn="l">
                        <a:spcBef>
                          <a:spcPts val="1200"/>
                        </a:spcBef>
                        <a:spcAft>
                          <a:spcPts val="0"/>
                        </a:spcAft>
                        <a:buNone/>
                      </a:pPr>
                      <a:r>
                        <a:rPr lang="en" sz="1200">
                          <a:solidFill>
                            <a:schemeClr val="dk1"/>
                          </a:solidFill>
                          <a:latin typeface="Helvetica Neue"/>
                          <a:ea typeface="Helvetica Neue"/>
                          <a:cs typeface="Helvetica Neue"/>
                          <a:sym typeface="Helvetica Neue"/>
                        </a:rPr>
                        <a:t>VCO (Voltage Controlled Oscillator) </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just">
                        <a:spcBef>
                          <a:spcPts val="0"/>
                        </a:spcBef>
                        <a:spcAft>
                          <a:spcPts val="0"/>
                        </a:spcAft>
                        <a:buNone/>
                      </a:pPr>
                      <a:r>
                        <a:rPr lang="en" sz="1200">
                          <a:solidFill>
                            <a:schemeClr val="dk1"/>
                          </a:solidFill>
                          <a:latin typeface="Helvetica Neue"/>
                          <a:ea typeface="Helvetica Neue"/>
                          <a:cs typeface="Helvetica Neue"/>
                          <a:sym typeface="Helvetica Neue"/>
                        </a:rPr>
                        <a:t>For our current goals the team’s required specification is a dual Voltage Controlled Oscillator 20Hz to 20kHz. </a:t>
                      </a:r>
                      <a:endParaRPr sz="1200">
                        <a:solidFill>
                          <a:schemeClr val="dk1"/>
                        </a:solidFill>
                        <a:latin typeface="Helvetica Neue"/>
                        <a:ea typeface="Helvetica Neue"/>
                        <a:cs typeface="Helvetica Neue"/>
                        <a:sym typeface="Helvetica Neue"/>
                      </a:endParaRPr>
                    </a:p>
                    <a:p>
                      <a:pPr indent="0" lvl="0" marL="0" marR="0" rtl="0" algn="just">
                        <a:spcBef>
                          <a:spcPts val="0"/>
                        </a:spcBef>
                        <a:spcAft>
                          <a:spcPts val="0"/>
                        </a:spcAft>
                        <a:buNone/>
                      </a:pPr>
                      <a:r>
                        <a:rPr lang="en" sz="1200">
                          <a:highlight>
                            <a:srgbClr val="FFFF00"/>
                          </a:highlight>
                          <a:latin typeface="Helvetica Neue"/>
                          <a:ea typeface="Helvetica Neue"/>
                          <a:cs typeface="Helvetica Neue"/>
                          <a:sym typeface="Helvetica Neue"/>
                        </a:rPr>
                        <a:t>Produces saw, square &amp; triangle waves.</a:t>
                      </a:r>
                      <a:endParaRPr sz="1200">
                        <a:highlight>
                          <a:srgbClr val="FFFF00"/>
                        </a:highlight>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dk1"/>
                          </a:solidFill>
                          <a:latin typeface="Helvetica Neue"/>
                          <a:ea typeface="Helvetica Neue"/>
                          <a:cs typeface="Helvetica Neue"/>
                          <a:sym typeface="Helvetica Neue"/>
                        </a:rPr>
                        <a:t>20-20k</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dk1"/>
                          </a:solidFill>
                          <a:latin typeface="Helvetica Neue"/>
                          <a:ea typeface="Helvetica Neue"/>
                          <a:cs typeface="Helvetica Neue"/>
                          <a:sym typeface="Helvetica Neue"/>
                        </a:rPr>
                        <a:t>Hz</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r h="1010925">
                <a:tc>
                  <a:txBody>
                    <a:bodyPr/>
                    <a:lstStyle/>
                    <a:p>
                      <a:pPr indent="0" lvl="0" marL="0" rtl="0" algn="l">
                        <a:spcBef>
                          <a:spcPts val="1200"/>
                        </a:spcBef>
                        <a:spcAft>
                          <a:spcPts val="0"/>
                        </a:spcAft>
                        <a:buNone/>
                      </a:pPr>
                      <a:r>
                        <a:rPr lang="en" sz="1200">
                          <a:solidFill>
                            <a:schemeClr val="dk1"/>
                          </a:solidFill>
                          <a:latin typeface="Helvetica Neue"/>
                          <a:ea typeface="Helvetica Neue"/>
                          <a:cs typeface="Helvetica Neue"/>
                          <a:sym typeface="Helvetica Neue"/>
                        </a:rPr>
                        <a:t>VCA</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 sz="1200">
                          <a:solidFill>
                            <a:schemeClr val="dk1"/>
                          </a:solidFill>
                          <a:latin typeface="Helvetica Neue"/>
                          <a:ea typeface="Helvetica Neue"/>
                          <a:cs typeface="Helvetica Neue"/>
                          <a:sym typeface="Helvetica Neue"/>
                        </a:rPr>
                        <a:t>(Voltage Controlled Amplifier)</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1200"/>
                        </a:spcBef>
                        <a:spcAft>
                          <a:spcPts val="0"/>
                        </a:spcAft>
                        <a:buNone/>
                      </a:pPr>
                      <a:r>
                        <a:rPr lang="en" sz="1200">
                          <a:solidFill>
                            <a:schemeClr val="dk1"/>
                          </a:solidFill>
                          <a:latin typeface="Helvetica Neue"/>
                          <a:ea typeface="Helvetica Neue"/>
                          <a:cs typeface="Helvetica Neue"/>
                          <a:sym typeface="Helvetica Neue"/>
                        </a:rPr>
                        <a:t>Used to adjust cut-off frequency through an input controlled voltage with distortion </a:t>
                      </a:r>
                      <a:r>
                        <a:rPr b="1" lang="en" sz="1200">
                          <a:solidFill>
                            <a:schemeClr val="dk1"/>
                          </a:solidFill>
                          <a:latin typeface="Helvetica Neue"/>
                          <a:ea typeface="Helvetica Neue"/>
                          <a:cs typeface="Helvetica Neue"/>
                          <a:sym typeface="Helvetica Neue"/>
                        </a:rPr>
                        <a:t>less &lt;5%</a:t>
                      </a:r>
                      <a:endParaRPr b="1"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dk1"/>
                          </a:solidFill>
                          <a:latin typeface="Helvetica Neue"/>
                          <a:ea typeface="Helvetica Neue"/>
                          <a:cs typeface="Helvetica Neue"/>
                          <a:sym typeface="Helvetica Neue"/>
                        </a:rPr>
                        <a:t>&lt;5%</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0"/>
                        </a:spcBef>
                        <a:spcAft>
                          <a:spcPts val="0"/>
                        </a:spcAft>
                        <a:buNone/>
                      </a:pPr>
                      <a:r>
                        <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r h="856600">
                <a:tc>
                  <a:txBody>
                    <a:bodyPr/>
                    <a:lstStyle/>
                    <a:p>
                      <a:pPr indent="0" lvl="0" marL="0" rtl="0" algn="l">
                        <a:spcBef>
                          <a:spcPts val="1200"/>
                        </a:spcBef>
                        <a:spcAft>
                          <a:spcPts val="0"/>
                        </a:spcAft>
                        <a:buNone/>
                      </a:pPr>
                      <a:r>
                        <a:rPr lang="en" sz="1200">
                          <a:solidFill>
                            <a:schemeClr val="dk1"/>
                          </a:solidFill>
                          <a:latin typeface="Helvetica Neue"/>
                          <a:ea typeface="Helvetica Neue"/>
                          <a:cs typeface="Helvetica Neue"/>
                          <a:sym typeface="Helvetica Neue"/>
                        </a:rPr>
                        <a:t>VCF (Voltage Controlled Filter) </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1200"/>
                        </a:spcBef>
                        <a:spcAft>
                          <a:spcPts val="0"/>
                        </a:spcAft>
                        <a:buNone/>
                      </a:pPr>
                      <a:r>
                        <a:rPr lang="en" sz="1200">
                          <a:solidFill>
                            <a:schemeClr val="dk1"/>
                          </a:solidFill>
                          <a:latin typeface="Helvetica Neue"/>
                          <a:ea typeface="Helvetica Neue"/>
                          <a:cs typeface="Helvetica Neue"/>
                          <a:sym typeface="Helvetica Neue"/>
                        </a:rPr>
                        <a:t>Used to adjust cut-off frequency through an input controlled voltage for a frequency range of 20Hz to 20kHz</a:t>
                      </a:r>
                      <a:endParaRPr sz="1200">
                        <a:solidFill>
                          <a:schemeClr val="dk1"/>
                        </a:solidFill>
                        <a:latin typeface="Helvetica Neue"/>
                        <a:ea typeface="Helvetica Neue"/>
                        <a:cs typeface="Helvetica Neue"/>
                        <a:sym typeface="Helvetica Neue"/>
                      </a:endParaRPr>
                    </a:p>
                    <a:p>
                      <a:pPr indent="0" lvl="0" marL="0" rtl="0" algn="just">
                        <a:spcBef>
                          <a:spcPts val="1200"/>
                        </a:spcBef>
                        <a:spcAft>
                          <a:spcPts val="0"/>
                        </a:spcAft>
                        <a:buNone/>
                      </a:pPr>
                      <a:r>
                        <a:rPr lang="en" sz="1200">
                          <a:highlight>
                            <a:srgbClr val="FFFF00"/>
                          </a:highlight>
                          <a:latin typeface="Helvetica Neue"/>
                          <a:ea typeface="Helvetica Neue"/>
                          <a:cs typeface="Helvetica Neue"/>
                          <a:sym typeface="Helvetica Neue"/>
                        </a:rPr>
                        <a:t>Ability to control cutoff frequency and resonance </a:t>
                      </a:r>
                      <a:endParaRPr sz="1200">
                        <a:highlight>
                          <a:srgbClr val="FFFF00"/>
                        </a:highlight>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1200"/>
                        </a:spcBef>
                        <a:spcAft>
                          <a:spcPts val="0"/>
                        </a:spcAft>
                        <a:buNone/>
                      </a:pPr>
                      <a:r>
                        <a:rPr lang="en" sz="1200">
                          <a:solidFill>
                            <a:schemeClr val="dk1"/>
                          </a:solidFill>
                          <a:latin typeface="Helvetica Neue"/>
                          <a:ea typeface="Helvetica Neue"/>
                          <a:cs typeface="Helvetica Neue"/>
                          <a:sym typeface="Helvetica Neue"/>
                        </a:rPr>
                        <a:t>20-20k</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1200"/>
                        </a:spcBef>
                        <a:spcAft>
                          <a:spcPts val="0"/>
                        </a:spcAft>
                        <a:buNone/>
                      </a:pPr>
                      <a:r>
                        <a:rPr lang="en" sz="1200">
                          <a:solidFill>
                            <a:schemeClr val="dk1"/>
                          </a:solidFill>
                          <a:latin typeface="Helvetica Neue"/>
                          <a:ea typeface="Helvetica Neue"/>
                          <a:cs typeface="Helvetica Neue"/>
                          <a:sym typeface="Helvetica Neue"/>
                        </a:rPr>
                        <a:t>Hz</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bl>
          </a:graphicData>
        </a:graphic>
      </p:graphicFrame>
      <p:pic>
        <p:nvPicPr>
          <p:cNvPr id="100" name="Google Shape;100;p18"/>
          <p:cNvPicPr preferRelativeResize="0"/>
          <p:nvPr/>
        </p:nvPicPr>
        <p:blipFill rotWithShape="1">
          <a:blip r:embed="rId3">
            <a:alphaModFix/>
          </a:blip>
          <a:srcRect b="14799" l="-2570" r="2569" t="11459"/>
          <a:stretch/>
        </p:blipFill>
        <p:spPr>
          <a:xfrm>
            <a:off x="8098650" y="116750"/>
            <a:ext cx="859424" cy="9372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9"/>
          <p:cNvSpPr txBox="1"/>
          <p:nvPr>
            <p:ph type="title"/>
          </p:nvPr>
        </p:nvSpPr>
        <p:spPr>
          <a:xfrm>
            <a:off x="127750" y="1549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Helvetica Neue"/>
                <a:ea typeface="Helvetica Neue"/>
                <a:cs typeface="Helvetica Neue"/>
                <a:sym typeface="Helvetica Neue"/>
              </a:rPr>
              <a:t>Requirement Specifications Continued</a:t>
            </a:r>
            <a:endParaRPr>
              <a:latin typeface="Helvetica Neue"/>
              <a:ea typeface="Helvetica Neue"/>
              <a:cs typeface="Helvetica Neue"/>
              <a:sym typeface="Helvetica Neue"/>
            </a:endParaRPr>
          </a:p>
        </p:txBody>
      </p:sp>
      <p:graphicFrame>
        <p:nvGraphicFramePr>
          <p:cNvPr id="106" name="Google Shape;106;p19"/>
          <p:cNvGraphicFramePr/>
          <p:nvPr/>
        </p:nvGraphicFramePr>
        <p:xfrm>
          <a:off x="388400" y="1084913"/>
          <a:ext cx="3000000" cy="3000000"/>
        </p:xfrm>
        <a:graphic>
          <a:graphicData uri="http://schemas.openxmlformats.org/drawingml/2006/table">
            <a:tbl>
              <a:tblPr>
                <a:noFill/>
                <a:tableStyleId>{8D7A094D-A213-4322-B406-10651F80A367}</a:tableStyleId>
              </a:tblPr>
              <a:tblGrid>
                <a:gridCol w="2091800"/>
                <a:gridCol w="5119900"/>
                <a:gridCol w="454875"/>
                <a:gridCol w="700625"/>
              </a:tblGrid>
              <a:tr h="372700">
                <a:tc>
                  <a:txBody>
                    <a:bodyPr/>
                    <a:lstStyle/>
                    <a:p>
                      <a:pPr indent="0" lvl="0" marL="0" rtl="0" algn="just">
                        <a:spcBef>
                          <a:spcPts val="1200"/>
                        </a:spcBef>
                        <a:spcAft>
                          <a:spcPts val="0"/>
                        </a:spcAft>
                        <a:buNone/>
                      </a:pPr>
                      <a:r>
                        <a:rPr b="1" lang="en" sz="1200" u="sng">
                          <a:solidFill>
                            <a:schemeClr val="dk1"/>
                          </a:solidFill>
                          <a:latin typeface="Helvetica Neue"/>
                          <a:ea typeface="Helvetica Neue"/>
                          <a:cs typeface="Helvetica Neue"/>
                          <a:sym typeface="Helvetica Neue"/>
                        </a:rPr>
                        <a:t>Subsystem</a:t>
                      </a:r>
                      <a:endParaRPr b="1" sz="1200" u="sng">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0"/>
                        </a:spcBef>
                        <a:spcAft>
                          <a:spcPts val="0"/>
                        </a:spcAft>
                        <a:buNone/>
                      </a:pPr>
                      <a:r>
                        <a:rPr b="1" lang="en" sz="1200" u="sng">
                          <a:solidFill>
                            <a:schemeClr val="dk1"/>
                          </a:solidFill>
                          <a:latin typeface="Helvetica Neue"/>
                          <a:ea typeface="Helvetica Neue"/>
                          <a:cs typeface="Helvetica Neue"/>
                          <a:sym typeface="Helvetica Neue"/>
                        </a:rPr>
                        <a:t>Requirement Description</a:t>
                      </a:r>
                      <a:endParaRPr b="1" sz="1200" u="sng">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0"/>
                        </a:spcBef>
                        <a:spcAft>
                          <a:spcPts val="0"/>
                        </a:spcAft>
                        <a:buNone/>
                      </a:pPr>
                      <a:r>
                        <a:rPr b="1" lang="en" sz="1200" u="sng">
                          <a:solidFill>
                            <a:schemeClr val="dk1"/>
                          </a:solidFill>
                          <a:latin typeface="Helvetica Neue"/>
                          <a:ea typeface="Helvetica Neue"/>
                          <a:cs typeface="Helvetica Neue"/>
                          <a:sym typeface="Helvetica Neue"/>
                        </a:rPr>
                        <a:t>QTY</a:t>
                      </a:r>
                      <a:endParaRPr b="1" sz="1200" u="sng">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0"/>
                        </a:spcBef>
                        <a:spcAft>
                          <a:spcPts val="0"/>
                        </a:spcAft>
                        <a:buNone/>
                      </a:pPr>
                      <a:r>
                        <a:rPr b="1" lang="en" sz="1200" u="sng">
                          <a:solidFill>
                            <a:schemeClr val="dk1"/>
                          </a:solidFill>
                          <a:latin typeface="Helvetica Neue"/>
                          <a:ea typeface="Helvetica Neue"/>
                          <a:cs typeface="Helvetica Neue"/>
                          <a:sym typeface="Helvetica Neue"/>
                        </a:rPr>
                        <a:t>Unit</a:t>
                      </a:r>
                      <a:endParaRPr b="1" sz="1200" u="sng">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r h="1010925">
                <a:tc>
                  <a:txBody>
                    <a:bodyPr/>
                    <a:lstStyle/>
                    <a:p>
                      <a:pPr indent="0" lvl="0" marL="0" rtl="0" algn="just">
                        <a:spcBef>
                          <a:spcPts val="1200"/>
                        </a:spcBef>
                        <a:spcAft>
                          <a:spcPts val="0"/>
                        </a:spcAft>
                        <a:buNone/>
                      </a:pPr>
                      <a:r>
                        <a:rPr lang="en" sz="1200">
                          <a:solidFill>
                            <a:schemeClr val="dk1"/>
                          </a:solidFill>
                          <a:latin typeface="Helvetica Neue"/>
                          <a:ea typeface="Helvetica Neue"/>
                          <a:cs typeface="Helvetica Neue"/>
                          <a:sym typeface="Helvetica Neue"/>
                        </a:rPr>
                        <a:t>Envelope Generator</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1200"/>
                        </a:spcBef>
                        <a:spcAft>
                          <a:spcPts val="0"/>
                        </a:spcAft>
                        <a:buNone/>
                      </a:pPr>
                      <a:r>
                        <a:rPr lang="en" sz="1200">
                          <a:solidFill>
                            <a:schemeClr val="dk1"/>
                          </a:solidFill>
                          <a:latin typeface="Helvetica Neue"/>
                          <a:ea typeface="Helvetica Neue"/>
                          <a:cs typeface="Helvetica Neue"/>
                          <a:sym typeface="Helvetica Neue"/>
                        </a:rPr>
                        <a:t>The Envelope Generator will be used to control four different stages of a sound. </a:t>
                      </a:r>
                      <a:r>
                        <a:rPr b="1" lang="en" sz="1200">
                          <a:solidFill>
                            <a:schemeClr val="dk1"/>
                          </a:solidFill>
                          <a:latin typeface="Helvetica Neue"/>
                          <a:ea typeface="Helvetica Neue"/>
                          <a:cs typeface="Helvetica Neue"/>
                          <a:sym typeface="Helvetica Neue"/>
                        </a:rPr>
                        <a:t>Four knobs for each stage</a:t>
                      </a:r>
                      <a:r>
                        <a:rPr lang="en" sz="1200">
                          <a:solidFill>
                            <a:schemeClr val="dk1"/>
                          </a:solidFill>
                          <a:latin typeface="Helvetica Neue"/>
                          <a:ea typeface="Helvetica Neue"/>
                          <a:cs typeface="Helvetica Neue"/>
                          <a:sym typeface="Helvetica Neue"/>
                        </a:rPr>
                        <a:t> of:  ADSR (Attack, Decay, Sustain, and Release)</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dk1"/>
                          </a:solidFill>
                          <a:latin typeface="Helvetica Neue"/>
                          <a:ea typeface="Helvetica Neue"/>
                          <a:cs typeface="Helvetica Neue"/>
                          <a:sym typeface="Helvetica Neue"/>
                        </a:rPr>
                        <a:t>2</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0"/>
                        </a:spcBef>
                        <a:spcAft>
                          <a:spcPts val="0"/>
                        </a:spcAft>
                        <a:buNone/>
                      </a:pPr>
                      <a:r>
                        <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r h="856600">
                <a:tc>
                  <a:txBody>
                    <a:bodyPr/>
                    <a:lstStyle/>
                    <a:p>
                      <a:pPr indent="0" lvl="0" marL="0" rtl="0" algn="just">
                        <a:spcBef>
                          <a:spcPts val="1200"/>
                        </a:spcBef>
                        <a:spcAft>
                          <a:spcPts val="0"/>
                        </a:spcAft>
                        <a:buNone/>
                      </a:pPr>
                      <a:r>
                        <a:rPr lang="en" sz="1200">
                          <a:solidFill>
                            <a:schemeClr val="dk1"/>
                          </a:solidFill>
                          <a:latin typeface="Helvetica Neue"/>
                          <a:ea typeface="Helvetica Neue"/>
                          <a:cs typeface="Helvetica Neue"/>
                          <a:sym typeface="Helvetica Neue"/>
                        </a:rPr>
                        <a:t>MIDI Inputs</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dk1"/>
                          </a:solidFill>
                          <a:latin typeface="Helvetica Neue"/>
                          <a:ea typeface="Helvetica Neue"/>
                          <a:cs typeface="Helvetica Neue"/>
                          <a:sym typeface="Helvetica Neue"/>
                        </a:rPr>
                        <a:t>MIDI Inputs</a:t>
                      </a:r>
                      <a:endParaRPr sz="1200">
                        <a:solidFill>
                          <a:schemeClr val="dk1"/>
                        </a:solidFill>
                        <a:latin typeface="Helvetica Neue"/>
                        <a:ea typeface="Helvetica Neue"/>
                        <a:cs typeface="Helvetica Neue"/>
                        <a:sym typeface="Helvetica Neue"/>
                      </a:endParaRPr>
                    </a:p>
                    <a:p>
                      <a:pPr indent="0" lvl="0" marL="0" rtl="0" algn="just">
                        <a:spcBef>
                          <a:spcPts val="0"/>
                        </a:spcBef>
                        <a:spcAft>
                          <a:spcPts val="0"/>
                        </a:spcAft>
                        <a:buNone/>
                      </a:pPr>
                      <a:r>
                        <a:rPr lang="en" sz="1200">
                          <a:solidFill>
                            <a:schemeClr val="dk1"/>
                          </a:solidFill>
                          <a:latin typeface="Helvetica Neue"/>
                          <a:ea typeface="Helvetica Neue"/>
                          <a:cs typeface="Helvetica Neue"/>
                          <a:sym typeface="Helvetica Neue"/>
                        </a:rPr>
                        <a:t>USB, Power Supply, VCF, VCO, VCA. </a:t>
                      </a:r>
                      <a:endParaRPr sz="1200">
                        <a:solidFill>
                          <a:schemeClr val="dk1"/>
                        </a:solidFill>
                        <a:latin typeface="Helvetica Neue"/>
                        <a:ea typeface="Helvetica Neue"/>
                        <a:cs typeface="Helvetica Neue"/>
                        <a:sym typeface="Helvetica Neue"/>
                      </a:endParaRPr>
                    </a:p>
                    <a:p>
                      <a:pPr indent="0" lvl="0" marL="0" rtl="0" algn="just">
                        <a:spcBef>
                          <a:spcPts val="0"/>
                        </a:spcBef>
                        <a:spcAft>
                          <a:spcPts val="0"/>
                        </a:spcAft>
                        <a:buNone/>
                      </a:pPr>
                      <a:r>
                        <a:t/>
                      </a:r>
                      <a:endParaRPr sz="1200">
                        <a:solidFill>
                          <a:schemeClr val="dk1"/>
                        </a:solidFill>
                        <a:latin typeface="Helvetica Neue"/>
                        <a:ea typeface="Helvetica Neue"/>
                        <a:cs typeface="Helvetica Neue"/>
                        <a:sym typeface="Helvetica Neue"/>
                      </a:endParaRPr>
                    </a:p>
                    <a:p>
                      <a:pPr indent="0" lvl="0" marL="0" rtl="0" algn="just">
                        <a:spcBef>
                          <a:spcPts val="0"/>
                        </a:spcBef>
                        <a:spcAft>
                          <a:spcPts val="0"/>
                        </a:spcAft>
                        <a:buNone/>
                      </a:pPr>
                      <a:r>
                        <a:rPr lang="en" sz="1200">
                          <a:solidFill>
                            <a:schemeClr val="dk1"/>
                          </a:solidFill>
                          <a:latin typeface="Helvetica Neue"/>
                          <a:ea typeface="Helvetica Neue"/>
                          <a:cs typeface="Helvetica Neue"/>
                          <a:sym typeface="Helvetica Neue"/>
                        </a:rPr>
                        <a:t>MIDI defines 128 notes, ranging from a C two octaves below the lowest C on an 88-note piano, to a G about 1-1/2 octaves above the High C on that same piano. The system will be able to send all 128 notes through to the DAW. </a:t>
                      </a:r>
                      <a:endParaRPr sz="1200">
                        <a:solidFill>
                          <a:schemeClr val="dk1"/>
                        </a:solidFill>
                        <a:latin typeface="Helvetica Neue"/>
                        <a:ea typeface="Helvetica Neue"/>
                        <a:cs typeface="Helvetica Neue"/>
                        <a:sym typeface="Helvetica Neue"/>
                      </a:endParaRPr>
                    </a:p>
                    <a:p>
                      <a:pPr indent="0" lvl="0" marL="0" rtl="0" algn="just">
                        <a:spcBef>
                          <a:spcPts val="0"/>
                        </a:spcBef>
                        <a:spcAft>
                          <a:spcPts val="0"/>
                        </a:spcAft>
                        <a:buNone/>
                      </a:pPr>
                      <a:r>
                        <a:t/>
                      </a:r>
                      <a:endParaRPr sz="1200">
                        <a:solidFill>
                          <a:schemeClr val="dk1"/>
                        </a:solidFill>
                        <a:latin typeface="Helvetica Neue"/>
                        <a:ea typeface="Helvetica Neue"/>
                        <a:cs typeface="Helvetica Neue"/>
                        <a:sym typeface="Helvetica Neue"/>
                      </a:endParaRPr>
                    </a:p>
                    <a:p>
                      <a:pPr indent="0" lvl="0" marL="0" rtl="0" algn="just">
                        <a:spcBef>
                          <a:spcPts val="0"/>
                        </a:spcBef>
                        <a:spcAft>
                          <a:spcPts val="0"/>
                        </a:spcAft>
                        <a:buNone/>
                      </a:pPr>
                      <a:r>
                        <a:t/>
                      </a:r>
                      <a:endParaRPr sz="1200">
                        <a:solidFill>
                          <a:schemeClr val="dk1"/>
                        </a:solidFill>
                        <a:latin typeface="Helvetica Neue"/>
                        <a:ea typeface="Helvetica Neue"/>
                        <a:cs typeface="Helvetica Neue"/>
                        <a:sym typeface="Helvetica Neue"/>
                      </a:endParaRPr>
                    </a:p>
                    <a:p>
                      <a:pPr indent="0" lvl="0" marL="0" rtl="0" algn="just">
                        <a:spcBef>
                          <a:spcPts val="0"/>
                        </a:spcBef>
                        <a:spcAft>
                          <a:spcPts val="0"/>
                        </a:spcAft>
                        <a:buNone/>
                      </a:pPr>
                      <a:r>
                        <a:rPr lang="en" sz="1200">
                          <a:highlight>
                            <a:srgbClr val="FFFF00"/>
                          </a:highlight>
                          <a:latin typeface="Helvetica Neue"/>
                          <a:ea typeface="Helvetica Neue"/>
                          <a:cs typeface="Helvetica Neue"/>
                          <a:sym typeface="Helvetica Neue"/>
                        </a:rPr>
                        <a:t>MIDI-compliant </a:t>
                      </a:r>
                      <a:endParaRPr sz="1200">
                        <a:highlight>
                          <a:srgbClr val="FFFF00"/>
                        </a:highlight>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1200"/>
                        </a:spcBef>
                        <a:spcAft>
                          <a:spcPts val="0"/>
                        </a:spcAft>
                        <a:buNone/>
                      </a:pPr>
                      <a:r>
                        <a:rPr lang="en" sz="1200">
                          <a:solidFill>
                            <a:schemeClr val="dk1"/>
                          </a:solidFill>
                          <a:latin typeface="Helvetica Neue"/>
                          <a:ea typeface="Helvetica Neue"/>
                          <a:cs typeface="Helvetica Neue"/>
                          <a:sym typeface="Helvetica Neue"/>
                        </a:rPr>
                        <a:t>128</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just">
                        <a:spcBef>
                          <a:spcPts val="1200"/>
                        </a:spcBef>
                        <a:spcAft>
                          <a:spcPts val="0"/>
                        </a:spcAft>
                        <a:buNone/>
                      </a:pPr>
                      <a:r>
                        <a:rPr lang="en" sz="1200">
                          <a:solidFill>
                            <a:schemeClr val="dk1"/>
                          </a:solidFill>
                          <a:latin typeface="Helvetica Neue"/>
                          <a:ea typeface="Helvetica Neue"/>
                          <a:cs typeface="Helvetica Neue"/>
                          <a:sym typeface="Helvetica Neue"/>
                        </a:rPr>
                        <a:t>Notes </a:t>
                      </a:r>
                      <a:endParaRPr sz="1200">
                        <a:solidFill>
                          <a:schemeClr val="dk1"/>
                        </a:solidFill>
                        <a:latin typeface="Helvetica Neue"/>
                        <a:ea typeface="Helvetica Neue"/>
                        <a:cs typeface="Helvetica Neue"/>
                        <a:sym typeface="Helvetica Neue"/>
                      </a:endParaRPr>
                    </a:p>
                  </a:txBody>
                  <a:tcPr marT="63500" marB="63500" marR="63500" marL="635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bl>
          </a:graphicData>
        </a:graphic>
      </p:graphicFrame>
      <p:pic>
        <p:nvPicPr>
          <p:cNvPr id="107" name="Google Shape;107;p19"/>
          <p:cNvPicPr preferRelativeResize="0"/>
          <p:nvPr/>
        </p:nvPicPr>
        <p:blipFill rotWithShape="1">
          <a:blip r:embed="rId3">
            <a:alphaModFix/>
          </a:blip>
          <a:srcRect b="14799" l="-2570" r="2569" t="11459"/>
          <a:stretch/>
        </p:blipFill>
        <p:spPr>
          <a:xfrm>
            <a:off x="7974850" y="116750"/>
            <a:ext cx="983225" cy="10722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0"/>
          <p:cNvSpPr txBox="1"/>
          <p:nvPr>
            <p:ph type="title"/>
          </p:nvPr>
        </p:nvSpPr>
        <p:spPr>
          <a:xfrm>
            <a:off x="311700" y="4203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Helvetica Neue"/>
                <a:ea typeface="Helvetica Neue"/>
                <a:cs typeface="Helvetica Neue"/>
                <a:sym typeface="Helvetica Neue"/>
              </a:rPr>
              <a:t>Overall Block Diagram </a:t>
            </a:r>
            <a:endParaRPr>
              <a:latin typeface="Helvetica Neue"/>
              <a:ea typeface="Helvetica Neue"/>
              <a:cs typeface="Helvetica Neue"/>
              <a:sym typeface="Helvetica Neue"/>
            </a:endParaRPr>
          </a:p>
        </p:txBody>
      </p:sp>
      <p:pic>
        <p:nvPicPr>
          <p:cNvPr id="113" name="Google Shape;113;p20"/>
          <p:cNvPicPr preferRelativeResize="0"/>
          <p:nvPr/>
        </p:nvPicPr>
        <p:blipFill rotWithShape="1">
          <a:blip r:embed="rId3">
            <a:alphaModFix/>
          </a:blip>
          <a:srcRect b="1322" l="0" r="0" t="0"/>
          <a:stretch/>
        </p:blipFill>
        <p:spPr>
          <a:xfrm>
            <a:off x="602675" y="992925"/>
            <a:ext cx="7938675" cy="3115800"/>
          </a:xfrm>
          <a:prstGeom prst="rect">
            <a:avLst/>
          </a:prstGeom>
          <a:noFill/>
          <a:ln>
            <a:noFill/>
          </a:ln>
        </p:spPr>
      </p:pic>
      <p:pic>
        <p:nvPicPr>
          <p:cNvPr id="114" name="Google Shape;114;p20"/>
          <p:cNvPicPr preferRelativeResize="0"/>
          <p:nvPr/>
        </p:nvPicPr>
        <p:blipFill>
          <a:blip r:embed="rId4">
            <a:alphaModFix/>
          </a:blip>
          <a:stretch>
            <a:fillRect/>
          </a:stretch>
        </p:blipFill>
        <p:spPr>
          <a:xfrm>
            <a:off x="8300075" y="169625"/>
            <a:ext cx="704224" cy="7045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Design Specifications	</a:t>
            </a:r>
            <a:endParaRPr/>
          </a:p>
          <a:p>
            <a:pPr indent="0" lvl="0" marL="0" rtl="0" algn="l">
              <a:spcBef>
                <a:spcPts val="0"/>
              </a:spcBef>
              <a:spcAft>
                <a:spcPts val="0"/>
              </a:spcAft>
              <a:buNone/>
            </a:pPr>
            <a:r>
              <a:t/>
            </a:r>
            <a:endParaRPr/>
          </a:p>
        </p:txBody>
      </p:sp>
      <p:sp>
        <p:nvSpPr>
          <p:cNvPr id="120" name="Google Shape;120;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457200" rtl="0" algn="l">
              <a:spcBef>
                <a:spcPts val="0"/>
              </a:spcBef>
              <a:spcAft>
                <a:spcPts val="1200"/>
              </a:spcAft>
              <a:buNone/>
            </a:pPr>
            <a:r>
              <a:rPr lang="en"/>
              <a:t>         </a:t>
            </a:r>
            <a:r>
              <a:rPr lang="en">
                <a:solidFill>
                  <a:schemeClr val="dk1"/>
                </a:solidFill>
              </a:rPr>
              <a:t>I/O Ports                        		  		     Enclosure                                      </a:t>
            </a:r>
            <a:endParaRPr>
              <a:solidFill>
                <a:schemeClr val="dk1"/>
              </a:solidFill>
            </a:endParaRPr>
          </a:p>
        </p:txBody>
      </p:sp>
      <p:pic>
        <p:nvPicPr>
          <p:cNvPr id="121" name="Google Shape;121;p21"/>
          <p:cNvPicPr preferRelativeResize="0"/>
          <p:nvPr/>
        </p:nvPicPr>
        <p:blipFill rotWithShape="1">
          <a:blip r:embed="rId3">
            <a:alphaModFix/>
          </a:blip>
          <a:srcRect b="0" l="3334" r="0" t="0"/>
          <a:stretch/>
        </p:blipFill>
        <p:spPr>
          <a:xfrm>
            <a:off x="795450" y="2223787"/>
            <a:ext cx="2392123" cy="1166600"/>
          </a:xfrm>
          <a:prstGeom prst="rect">
            <a:avLst/>
          </a:prstGeom>
          <a:noFill/>
          <a:ln>
            <a:noFill/>
          </a:ln>
        </p:spPr>
      </p:pic>
      <p:pic>
        <p:nvPicPr>
          <p:cNvPr id="122" name="Google Shape;122;p21"/>
          <p:cNvPicPr preferRelativeResize="0"/>
          <p:nvPr/>
        </p:nvPicPr>
        <p:blipFill>
          <a:blip r:embed="rId4">
            <a:alphaModFix/>
          </a:blip>
          <a:stretch>
            <a:fillRect/>
          </a:stretch>
        </p:blipFill>
        <p:spPr>
          <a:xfrm>
            <a:off x="4030801" y="1768750"/>
            <a:ext cx="4353172" cy="2076675"/>
          </a:xfrm>
          <a:prstGeom prst="rect">
            <a:avLst/>
          </a:prstGeom>
          <a:noFill/>
          <a:ln>
            <a:noFill/>
          </a:ln>
        </p:spPr>
      </p:pic>
      <p:pic>
        <p:nvPicPr>
          <p:cNvPr id="123" name="Google Shape;123;p21"/>
          <p:cNvPicPr preferRelativeResize="0"/>
          <p:nvPr/>
        </p:nvPicPr>
        <p:blipFill>
          <a:blip r:embed="rId5">
            <a:alphaModFix/>
          </a:blip>
          <a:stretch>
            <a:fillRect/>
          </a:stretch>
        </p:blipFill>
        <p:spPr>
          <a:xfrm>
            <a:off x="8300075" y="169625"/>
            <a:ext cx="704224" cy="7045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