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</p:sldIdLst>
  <p:sldSz cy="5143500" cx="9144000"/>
  <p:notesSz cx="6858000" cy="9144000"/>
  <p:embeddedFontLst>
    <p:embeddedFont>
      <p:font typeface="Roboto"/>
      <p:regular r:id="rId48"/>
      <p:bold r:id="rId49"/>
      <p:italic r:id="rId50"/>
      <p:boldItalic r:id="rId51"/>
    </p:embeddedFont>
    <p:embeddedFont>
      <p:font typeface="Helvetica Neue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-regular.fntdata"/><Relationship Id="rId47" Type="http://schemas.openxmlformats.org/officeDocument/2006/relationships/slide" Target="slides/slide42.xml"/><Relationship Id="rId49" Type="http://schemas.openxmlformats.org/officeDocument/2006/relationships/font" Target="fonts/Roboto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-boldItalic.fntdata"/><Relationship Id="rId50" Type="http://schemas.openxmlformats.org/officeDocument/2006/relationships/font" Target="fonts/Roboto-italic.fntdata"/><Relationship Id="rId53" Type="http://schemas.openxmlformats.org/officeDocument/2006/relationships/font" Target="fonts/HelveticaNeue-bold.fntdata"/><Relationship Id="rId52" Type="http://schemas.openxmlformats.org/officeDocument/2006/relationships/font" Target="fonts/HelveticaNeue-regular.fntdata"/><Relationship Id="rId11" Type="http://schemas.openxmlformats.org/officeDocument/2006/relationships/slide" Target="slides/slide6.xml"/><Relationship Id="rId55" Type="http://schemas.openxmlformats.org/officeDocument/2006/relationships/font" Target="fonts/HelveticaNeue-boldItalic.fntdata"/><Relationship Id="rId10" Type="http://schemas.openxmlformats.org/officeDocument/2006/relationships/slide" Target="slides/slide5.xml"/><Relationship Id="rId54" Type="http://schemas.openxmlformats.org/officeDocument/2006/relationships/font" Target="fonts/HelveticaNeue-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fdcf469bfa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fdcf469bfa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fdcf469bfa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fdcf469bfa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1fdcf469bfa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1fdcf469bfa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fdcf469bfa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1fdcf469bfa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fdcf469bfa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fdcf469bfa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1fdcf469bfa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1fdcf469bfa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fdcf469bfa_0_1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fdcf469bfa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892c241a2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892c241a2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1f392632911_1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1f392632911_1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f392632911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f392632911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fdcf469bfa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fdcf469bfa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1f392632911_1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1f392632911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892c241a2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892c241a2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f392632911_1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f392632911_1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e11c2162db_2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e11c2162db_2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1892c241a2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1892c241a2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f392632911_1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1f392632911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f392632911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f392632911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fdcf469bfa_4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fdcf469bfa_4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fdcf469bfa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fdcf469bfa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fdcf469bfa_4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1fdcf469bfa_4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e0efd9c7e2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e0efd9c7e2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fdcf469bfa_4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fdcf469bfa_4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e0f0f2001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e0f0f2001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fdcf469bfa_4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1fdcf469bfa_4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fdcf469bfa_3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1fdcf469bfa_3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eef3571dc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eef3571dc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f392632911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f392632911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1eef3571dc8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1eef3571dc8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f392632911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f392632911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f392632911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1f392632911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f392632911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f392632911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fdcf469bfa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fdcf469bfa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f392632911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f392632911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1fdcf469bfa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1fdcf469bfa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1fdcf469bfa_0_1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1fdcf469bfa_0_1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fdcf469bfa_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fdcf469bfa_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e10b040ac3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e10b040ac3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1e10b040ac3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1e10b040ac3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fdcf469bfa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fdcf469bfa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fdcf469bfa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fdcf469bfa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0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5" Type="http://schemas.openxmlformats.org/officeDocument/2006/relationships/image" Target="../media/image4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5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jpg"/><Relationship Id="rId4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5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jpg"/><Relationship Id="rId4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9.jpg"/><Relationship Id="rId4" Type="http://schemas.openxmlformats.org/officeDocument/2006/relationships/image" Target="../media/image1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g"/><Relationship Id="rId4" Type="http://schemas.openxmlformats.org/officeDocument/2006/relationships/image" Target="../media/image1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9" Type="http://schemas.openxmlformats.org/officeDocument/2006/relationships/image" Target="../media/image6.png"/><Relationship Id="rId5" Type="http://schemas.openxmlformats.org/officeDocument/2006/relationships/image" Target="../media/image23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2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5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jpg"/><Relationship Id="rId4" Type="http://schemas.openxmlformats.org/officeDocument/2006/relationships/image" Target="../media/image6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.png"/><Relationship Id="rId4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.png"/><Relationship Id="rId4" Type="http://schemas.openxmlformats.org/officeDocument/2006/relationships/image" Target="../media/image28.png"/><Relationship Id="rId5" Type="http://schemas.openxmlformats.org/officeDocument/2006/relationships/image" Target="../media/image5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.png"/><Relationship Id="rId4" Type="http://schemas.openxmlformats.org/officeDocument/2006/relationships/image" Target="../media/image35.png"/><Relationship Id="rId5" Type="http://schemas.openxmlformats.org/officeDocument/2006/relationships/image" Target="../media/image4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2.png"/><Relationship Id="rId4" Type="http://schemas.openxmlformats.org/officeDocument/2006/relationships/image" Target="../media/image16.png"/><Relationship Id="rId5" Type="http://schemas.openxmlformats.org/officeDocument/2006/relationships/image" Target="../media/image41.png"/><Relationship Id="rId6" Type="http://schemas.openxmlformats.org/officeDocument/2006/relationships/image" Target="../media/image48.png"/><Relationship Id="rId7" Type="http://schemas.openxmlformats.org/officeDocument/2006/relationships/image" Target="../media/image34.png"/><Relationship Id="rId8" Type="http://schemas.openxmlformats.org/officeDocument/2006/relationships/image" Target="../media/image3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6.png"/><Relationship Id="rId4" Type="http://schemas.openxmlformats.org/officeDocument/2006/relationships/image" Target="../media/image3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6.png"/><Relationship Id="rId4" Type="http://schemas.openxmlformats.org/officeDocument/2006/relationships/image" Target="../media/image50.png"/><Relationship Id="rId5" Type="http://schemas.openxmlformats.org/officeDocument/2006/relationships/image" Target="../media/image3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png"/><Relationship Id="rId4" Type="http://schemas.openxmlformats.org/officeDocument/2006/relationships/image" Target="../media/image16.png"/><Relationship Id="rId5" Type="http://schemas.openxmlformats.org/officeDocument/2006/relationships/image" Target="../media/image53.png"/><Relationship Id="rId6" Type="http://schemas.openxmlformats.org/officeDocument/2006/relationships/image" Target="../media/image51.png"/><Relationship Id="rId7" Type="http://schemas.openxmlformats.org/officeDocument/2006/relationships/image" Target="../media/image3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6.png"/><Relationship Id="rId4" Type="http://schemas.openxmlformats.org/officeDocument/2006/relationships/image" Target="../media/image46.png"/><Relationship Id="rId5" Type="http://schemas.openxmlformats.org/officeDocument/2006/relationships/image" Target="../media/image44.png"/><Relationship Id="rId6" Type="http://schemas.openxmlformats.org/officeDocument/2006/relationships/image" Target="../media/image58.png"/><Relationship Id="rId7" Type="http://schemas.openxmlformats.org/officeDocument/2006/relationships/image" Target="../media/image48.png"/><Relationship Id="rId8" Type="http://schemas.openxmlformats.org/officeDocument/2006/relationships/image" Target="../media/image39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6.png"/><Relationship Id="rId4" Type="http://schemas.openxmlformats.org/officeDocument/2006/relationships/image" Target="../media/image60.png"/><Relationship Id="rId5" Type="http://schemas.openxmlformats.org/officeDocument/2006/relationships/image" Target="../media/image45.png"/><Relationship Id="rId6" Type="http://schemas.openxmlformats.org/officeDocument/2006/relationships/image" Target="../media/image57.png"/><Relationship Id="rId7" Type="http://schemas.openxmlformats.org/officeDocument/2006/relationships/image" Target="../media/image59.png"/><Relationship Id="rId8" Type="http://schemas.openxmlformats.org/officeDocument/2006/relationships/image" Target="../media/image5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6.png"/><Relationship Id="rId5" Type="http://schemas.openxmlformats.org/officeDocument/2006/relationships/image" Target="../media/image4.png"/><Relationship Id="rId6" Type="http://schemas.openxmlformats.org/officeDocument/2006/relationships/image" Target="../media/image29.jpg"/><Relationship Id="rId7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6.png"/><Relationship Id="rId4" Type="http://schemas.openxmlformats.org/officeDocument/2006/relationships/image" Target="../media/image6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.png"/><Relationship Id="rId4" Type="http://schemas.openxmlformats.org/officeDocument/2006/relationships/image" Target="../media/image49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.png"/><Relationship Id="rId4" Type="http://schemas.openxmlformats.org/officeDocument/2006/relationships/image" Target="../media/image5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ctrTitle"/>
          </p:nvPr>
        </p:nvSpPr>
        <p:spPr>
          <a:xfrm>
            <a:off x="523100" y="12404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VISION</a:t>
            </a:r>
            <a:endParaRPr sz="10000"/>
          </a:p>
        </p:txBody>
      </p:sp>
      <p:sp>
        <p:nvSpPr>
          <p:cNvPr id="86" name="Google Shape;86;p13"/>
          <p:cNvSpPr txBox="1"/>
          <p:nvPr>
            <p:ph idx="1" type="subTitle"/>
          </p:nvPr>
        </p:nvSpPr>
        <p:spPr>
          <a:xfrm>
            <a:off x="523088" y="200916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Visually Impaired Spatially Interactive Orientation Network</a:t>
            </a:r>
            <a:endParaRPr/>
          </a:p>
        </p:txBody>
      </p:sp>
      <p:pic>
        <p:nvPicPr>
          <p:cNvPr id="87" name="Google Shape;8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1300" y="2634550"/>
            <a:ext cx="2367500" cy="235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 rotWithShape="1">
          <a:blip r:embed="rId4">
            <a:alphaModFix/>
          </a:blip>
          <a:srcRect b="6416" l="11697" r="11597" t="6634"/>
          <a:stretch/>
        </p:blipFill>
        <p:spPr>
          <a:xfrm>
            <a:off x="2935500" y="889400"/>
            <a:ext cx="726600" cy="723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6349" y="2715927"/>
            <a:ext cx="3028425" cy="2120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28430" y="2838538"/>
            <a:ext cx="1929107" cy="212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"/>
          <p:cNvSpPr txBox="1"/>
          <p:nvPr>
            <p:ph type="title"/>
          </p:nvPr>
        </p:nvSpPr>
        <p:spPr>
          <a:xfrm>
            <a:off x="128075" y="42835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 Vision Design and Components</a:t>
            </a:r>
            <a:endParaRPr/>
          </a:p>
        </p:txBody>
      </p:sp>
      <p:sp>
        <p:nvSpPr>
          <p:cNvPr id="169" name="Google Shape;169;p22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 lnSpcReduction="20000"/>
          </a:bodyPr>
          <a:lstStyle/>
          <a:p>
            <a:pPr indent="-33194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100"/>
              <a:t>Use a camera to detect the billiard balls on the table</a:t>
            </a:r>
            <a:endParaRPr sz="21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-331946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2100"/>
              <a:t>Differentiate between the color of the billiard balls</a:t>
            </a:r>
            <a:endParaRPr sz="21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-331946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2100"/>
              <a:t>Localize the billiard ball locations to the billiards table</a:t>
            </a:r>
            <a:endParaRPr sz="21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-331946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2100"/>
              <a:t>Determine the outcome of a user’s shot</a:t>
            </a:r>
            <a:endParaRPr sz="2100"/>
          </a:p>
          <a:p>
            <a:pPr indent="-312261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700"/>
              <a:t>Sank a game ball, sank the black ball, </a:t>
            </a:r>
            <a:r>
              <a:rPr lang="en" sz="1700"/>
              <a:t>scratched</a:t>
            </a:r>
            <a:r>
              <a:rPr lang="en" sz="1700"/>
              <a:t>, etc.</a:t>
            </a:r>
            <a:endParaRPr sz="17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0" name="Google Shape;17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3656" y="0"/>
            <a:ext cx="1210344" cy="122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/>
          <p:nvPr>
            <p:ph type="title"/>
          </p:nvPr>
        </p:nvSpPr>
        <p:spPr>
          <a:xfrm>
            <a:off x="54650" y="428375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 Vision Design and Components</a:t>
            </a:r>
            <a:endParaRPr/>
          </a:p>
        </p:txBody>
      </p:sp>
      <p:sp>
        <p:nvSpPr>
          <p:cNvPr id="176" name="Google Shape;176;p23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OpenCV for computer vision requirements for simplicity and Python support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Considered TensorFlow, TensorFlow Lite, Nvidia VPI, YOLOv3, and Keras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Primarily using Hough Circle Transform, image manipulation, and filtering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7" name="Google Shape;17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41075"/>
            <a:ext cx="9143999" cy="280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3656" y="0"/>
            <a:ext cx="1210344" cy="122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/>
          <p:nvPr>
            <p:ph type="title"/>
          </p:nvPr>
        </p:nvSpPr>
        <p:spPr>
          <a:xfrm>
            <a:off x="730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 Vision Design and Components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950" y="1017800"/>
            <a:ext cx="8024095" cy="4125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3656" y="0"/>
            <a:ext cx="1210344" cy="122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5"/>
          <p:cNvSpPr txBox="1"/>
          <p:nvPr>
            <p:ph type="title"/>
          </p:nvPr>
        </p:nvSpPr>
        <p:spPr>
          <a:xfrm>
            <a:off x="73025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 Vision Design and Components</a:t>
            </a:r>
            <a:endParaRPr/>
          </a:p>
        </p:txBody>
      </p:sp>
      <p:sp>
        <p:nvSpPr>
          <p:cNvPr id="191" name="Google Shape;191;p25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CV and AI require powerful processor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Selection based upon general performance, price, and availability (left table)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Difficulty securing a Jetson Nano Kit (ordered a 3rd party kit from China) (right image)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Broken GPIO configuration driver from supplier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11825"/>
            <a:ext cx="4223126" cy="252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3656" y="0"/>
            <a:ext cx="1210344" cy="122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79361" y="2411825"/>
            <a:ext cx="2788891" cy="2529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 Vision Design and Components</a:t>
            </a:r>
            <a:endParaRPr/>
          </a:p>
        </p:txBody>
      </p:sp>
      <p:sp>
        <p:nvSpPr>
          <p:cNvPr id="200" name="Google Shape;200;p26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Camera selected based on widest field of view and price (left table)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Camera mounting based on movability (right image)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201" name="Google Shape;20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126275"/>
            <a:ext cx="6160276" cy="249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33656" y="0"/>
            <a:ext cx="1210344" cy="122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37470" y="1647513"/>
            <a:ext cx="2274146" cy="30321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Computer Vision Design and Components</a:t>
            </a:r>
            <a:endParaRPr/>
          </a:p>
        </p:txBody>
      </p:sp>
      <p:sp>
        <p:nvSpPr>
          <p:cNvPr id="209" name="Google Shape;209;p27"/>
          <p:cNvSpPr txBox="1"/>
          <p:nvPr>
            <p:ph idx="1" type="body"/>
          </p:nvPr>
        </p:nvSpPr>
        <p:spPr>
          <a:xfrm>
            <a:off x="0" y="1017800"/>
            <a:ext cx="9088800" cy="40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-33760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2746"/>
              <a:t>Hough Circle Transform </a:t>
            </a:r>
            <a:endParaRPr sz="2746"/>
          </a:p>
          <a:p>
            <a:pPr indent="-321733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346"/>
              <a:t>Filter by radius and location and color</a:t>
            </a:r>
            <a:endParaRPr sz="2346"/>
          </a:p>
          <a:p>
            <a:pPr indent="-321733" lvl="2" marL="1371600" rtl="0" algn="l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2346"/>
              <a:t>Camera glare is an issue (sample many points)</a:t>
            </a:r>
            <a:endParaRPr sz="234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746"/>
          </a:p>
          <a:p>
            <a:pPr indent="-337608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2746"/>
              <a:t>Determine shot outcome by comparing game state before and after a player’s shot</a:t>
            </a:r>
            <a:endParaRPr sz="2746"/>
          </a:p>
          <a:p>
            <a:pPr indent="-321733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2346"/>
              <a:t>Game state consists of billiard balls colors and locations </a:t>
            </a:r>
            <a:endParaRPr sz="234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746"/>
          </a:p>
          <a:p>
            <a:pPr indent="-337608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2746"/>
              <a:t>Successfully locate and determine color of balls reliably</a:t>
            </a:r>
            <a:endParaRPr sz="2746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746"/>
          </a:p>
          <a:p>
            <a:pPr indent="-337608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2746"/>
              <a:t>Successfully determine the outcome of a shot given two game states</a:t>
            </a:r>
            <a:endParaRPr sz="2746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3656" y="0"/>
            <a:ext cx="1210344" cy="122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8"/>
          <p:cNvSpPr txBox="1"/>
          <p:nvPr>
            <p:ph type="title"/>
          </p:nvPr>
        </p:nvSpPr>
        <p:spPr>
          <a:xfrm>
            <a:off x="311700" y="226300"/>
            <a:ext cx="8520600" cy="99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Shot </a:t>
            </a:r>
            <a:r>
              <a:rPr lang="en"/>
              <a:t>Selection</a:t>
            </a:r>
            <a:r>
              <a:rPr lang="en"/>
              <a:t> AI </a:t>
            </a:r>
            <a:r>
              <a:rPr lang="en"/>
              <a:t>design and components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8"/>
          <p:cNvSpPr txBox="1"/>
          <p:nvPr>
            <p:ph idx="1" type="body"/>
          </p:nvPr>
        </p:nvSpPr>
        <p:spPr>
          <a:xfrm>
            <a:off x="210725" y="834100"/>
            <a:ext cx="70845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goal of this algorithm is determine a realistic shot and output the angle and force to achieve this shot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Input: </a:t>
            </a:r>
            <a:endParaRPr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Computer 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Vision: 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List of ball coordinates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Output: 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SCRATCH Team: Force and relative angle to hit the cue ball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1" marL="9144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○"/>
            </a:pP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Guidance System: 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Perimeter</a:t>
            </a:r>
            <a:r>
              <a:rPr lang="en"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location and wall number</a:t>
            </a:r>
            <a:endParaRPr sz="180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7" name="Google Shape;217;p28"/>
          <p:cNvPicPr preferRelativeResize="0"/>
          <p:nvPr/>
        </p:nvPicPr>
        <p:blipFill rotWithShape="1">
          <a:blip r:embed="rId3">
            <a:alphaModFix/>
          </a:blip>
          <a:srcRect b="9395" l="15432" r="18135" t="9395"/>
          <a:stretch/>
        </p:blipFill>
        <p:spPr>
          <a:xfrm>
            <a:off x="7753425" y="0"/>
            <a:ext cx="1390577" cy="15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Shot Selection Class Diagram</a:t>
            </a:r>
            <a:endParaRPr/>
          </a:p>
        </p:txBody>
      </p:sp>
      <p:sp>
        <p:nvSpPr>
          <p:cNvPr id="223" name="Google Shape;223;p29"/>
          <p:cNvSpPr txBox="1"/>
          <p:nvPr>
            <p:ph idx="1" type="body"/>
          </p:nvPr>
        </p:nvSpPr>
        <p:spPr>
          <a:xfrm>
            <a:off x="311700" y="1229875"/>
            <a:ext cx="74418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4" name="Google Shape;224;p29"/>
          <p:cNvPicPr preferRelativeResize="0"/>
          <p:nvPr/>
        </p:nvPicPr>
        <p:blipFill rotWithShape="1">
          <a:blip r:embed="rId3">
            <a:alphaModFix/>
          </a:blip>
          <a:srcRect b="9395" l="15432" r="18135" t="9395"/>
          <a:stretch/>
        </p:blipFill>
        <p:spPr>
          <a:xfrm>
            <a:off x="7753425" y="0"/>
            <a:ext cx="1390577" cy="15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0488" y="1116825"/>
            <a:ext cx="6524225" cy="371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0"/>
          <p:cNvSpPr txBox="1"/>
          <p:nvPr>
            <p:ph type="title"/>
          </p:nvPr>
        </p:nvSpPr>
        <p:spPr>
          <a:xfrm>
            <a:off x="311700" y="2263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Shot Selection </a:t>
            </a:r>
            <a:r>
              <a:rPr lang="en"/>
              <a:t>AI </a:t>
            </a:r>
            <a:r>
              <a:rPr lang="en"/>
              <a:t>Requirements</a:t>
            </a:r>
            <a:endParaRPr/>
          </a:p>
        </p:txBody>
      </p:sp>
      <p:sp>
        <p:nvSpPr>
          <p:cNvPr id="231" name="Google Shape;231;p30"/>
          <p:cNvSpPr txBox="1"/>
          <p:nvPr>
            <p:ph idx="1" type="body"/>
          </p:nvPr>
        </p:nvSpPr>
        <p:spPr>
          <a:xfrm>
            <a:off x="210725" y="834100"/>
            <a:ext cx="70845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Requirements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Algorithm produces output in under 25 seconds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Algorithm produces shots in which the end of a 3 to 4 foot pool cue will not intersect with the dimensions of the table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4290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Times New Roman"/>
              <a:buChar char="●"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Ensure that 7.5 degrees in each direction degrees from the shot angle to the table is clear of any balls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highlight>
                <a:srgbClr val="FFFF00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2" name="Google Shape;232;p30"/>
          <p:cNvPicPr preferRelativeResize="0"/>
          <p:nvPr/>
        </p:nvPicPr>
        <p:blipFill rotWithShape="1">
          <a:blip r:embed="rId3">
            <a:alphaModFix/>
          </a:blip>
          <a:srcRect b="9395" l="15432" r="18135" t="9395"/>
          <a:stretch/>
        </p:blipFill>
        <p:spPr>
          <a:xfrm>
            <a:off x="7753425" y="0"/>
            <a:ext cx="1390577" cy="15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Shot Selection AI Design Decisions</a:t>
            </a:r>
            <a:endParaRPr/>
          </a:p>
        </p:txBody>
      </p:sp>
      <p:sp>
        <p:nvSpPr>
          <p:cNvPr id="238" name="Google Shape;238;p31"/>
          <p:cNvSpPr txBox="1"/>
          <p:nvPr>
            <p:ph idx="1" type="body"/>
          </p:nvPr>
        </p:nvSpPr>
        <p:spPr>
          <a:xfrm>
            <a:off x="311700" y="1229875"/>
            <a:ext cx="74418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Chose a </a:t>
            </a:r>
            <a:r>
              <a:rPr lang="en"/>
              <a:t>heuristic</a:t>
            </a:r>
            <a:r>
              <a:rPr lang="en"/>
              <a:t> based AI as opposed to machine learning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Existing project “Pool Genius” was a good base for our AI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Simulates many different shots and assigns each one a score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Shot with the best score is chosen</a:t>
            </a:r>
            <a:endParaRPr/>
          </a:p>
        </p:txBody>
      </p:sp>
      <p:pic>
        <p:nvPicPr>
          <p:cNvPr id="239" name="Google Shape;239;p31"/>
          <p:cNvPicPr preferRelativeResize="0"/>
          <p:nvPr/>
        </p:nvPicPr>
        <p:blipFill rotWithShape="1">
          <a:blip r:embed="rId3">
            <a:alphaModFix/>
          </a:blip>
          <a:srcRect b="9395" l="15432" r="18135" t="9395"/>
          <a:stretch/>
        </p:blipFill>
        <p:spPr>
          <a:xfrm>
            <a:off x="7753425" y="0"/>
            <a:ext cx="1390577" cy="15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Introduction and Motivation</a:t>
            </a:r>
            <a:endParaRPr/>
          </a:p>
        </p:txBody>
      </p:sp>
      <p:sp>
        <p:nvSpPr>
          <p:cNvPr id="96" name="Google Shape;96;p14"/>
          <p:cNvSpPr txBox="1"/>
          <p:nvPr>
            <p:ph idx="1" type="body"/>
          </p:nvPr>
        </p:nvSpPr>
        <p:spPr>
          <a:xfrm>
            <a:off x="311700" y="1229875"/>
            <a:ext cx="8520600" cy="372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Bringing the love of billiards to the visually impaired!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POC between VISION and SCRATCH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Inspire future development of assistive technology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Two Senior Design Teams</a:t>
            </a:r>
            <a:endParaRPr sz="1800"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 sz="1600"/>
              <a:t>VISION </a:t>
            </a:r>
            <a:r>
              <a:rPr lang="en" sz="1450">
                <a:solidFill>
                  <a:srgbClr val="E0E0E0"/>
                </a:solidFill>
                <a:highlight>
                  <a:schemeClr val="lt1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🤝</a:t>
            </a:r>
            <a:r>
              <a:rPr lang="en" sz="1600">
                <a:highlight>
                  <a:schemeClr val="lt1"/>
                </a:highlight>
              </a:rPr>
              <a:t> </a:t>
            </a:r>
            <a:r>
              <a:rPr lang="en" sz="1600"/>
              <a:t>SCRATCH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600"/>
              <a:t>Table &amp; User teams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Limiting Dependance</a:t>
            </a:r>
            <a:endParaRPr sz="1600"/>
          </a:p>
        </p:txBody>
      </p:sp>
      <p:pic>
        <p:nvPicPr>
          <p:cNvPr id="97" name="Google Shape;9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9600" y="2706050"/>
            <a:ext cx="3364750" cy="2065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49886" y="2818346"/>
            <a:ext cx="784200" cy="7737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3656" y="0"/>
            <a:ext cx="1210344" cy="122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 Representation of Shot Selection</a:t>
            </a:r>
            <a:endParaRPr/>
          </a:p>
        </p:txBody>
      </p:sp>
      <p:sp>
        <p:nvSpPr>
          <p:cNvPr id="245" name="Google Shape;245;p32"/>
          <p:cNvSpPr txBox="1"/>
          <p:nvPr>
            <p:ph idx="1" type="body"/>
          </p:nvPr>
        </p:nvSpPr>
        <p:spPr>
          <a:xfrm>
            <a:off x="311700" y="1032425"/>
            <a:ext cx="2895900" cy="373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Calculates </a:t>
            </a:r>
            <a:endParaRPr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Relative</a:t>
            </a:r>
            <a:br>
              <a:rPr lang="en"/>
            </a:br>
            <a:r>
              <a:rPr lang="en"/>
              <a:t>angle of shot and force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Wall number and </a:t>
            </a:r>
            <a:br>
              <a:rPr lang="en"/>
            </a:br>
            <a:r>
              <a:rPr lang="en"/>
              <a:t>location along </a:t>
            </a:r>
            <a:br>
              <a:rPr lang="en"/>
            </a:br>
            <a:r>
              <a:rPr lang="en"/>
              <a:t>p</a:t>
            </a:r>
            <a:r>
              <a:rPr lang="en"/>
              <a:t>erimeter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Ensures</a:t>
            </a:r>
            <a:endParaRPr/>
          </a:p>
          <a:p>
            <a:pPr indent="-334327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User can reach shot</a:t>
            </a:r>
            <a:endParaRPr/>
          </a:p>
          <a:p>
            <a:pPr indent="-334327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Cue stick has 7.5 degrees of mobility in each direction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246" name="Google Shape;246;p32"/>
          <p:cNvPicPr preferRelativeResize="0"/>
          <p:nvPr/>
        </p:nvPicPr>
        <p:blipFill rotWithShape="1">
          <a:blip r:embed="rId3">
            <a:alphaModFix/>
          </a:blip>
          <a:srcRect b="9395" l="15432" r="18135" t="9395"/>
          <a:stretch/>
        </p:blipFill>
        <p:spPr>
          <a:xfrm>
            <a:off x="7753425" y="0"/>
            <a:ext cx="1390577" cy="15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2"/>
          <p:cNvPicPr preferRelativeResize="0"/>
          <p:nvPr/>
        </p:nvPicPr>
        <p:blipFill rotWithShape="1">
          <a:blip r:embed="rId4">
            <a:alphaModFix/>
          </a:blip>
          <a:srcRect b="15207" l="17406" r="17595" t="15889"/>
          <a:stretch/>
        </p:blipFill>
        <p:spPr>
          <a:xfrm>
            <a:off x="3349475" y="1620775"/>
            <a:ext cx="5676274" cy="338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Complexity AI</a:t>
            </a:r>
            <a:endParaRPr/>
          </a:p>
        </p:txBody>
      </p:sp>
      <p:sp>
        <p:nvSpPr>
          <p:cNvPr id="253" name="Google Shape;253;p33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 is to limit complexity, lower score is better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Keep track of variables that can measure complexity</a:t>
            </a:r>
            <a:endParaRPr/>
          </a:p>
          <a:p>
            <a:pPr indent="-308610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 = total collisions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B = distance of cue ball before first contact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 = cue ball collisions with table before first contact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 = list of total collisions per pocketed ball 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E = list of total wall collisions per pocketed ball </a:t>
            </a:r>
            <a:endParaRPr/>
          </a:p>
          <a:p>
            <a:pPr indent="-30861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F = list of total distance traveled per ball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 + B + squared(C) + sum(D) + sum of squares(E) + sum of squares(F)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Each variable also has a weight which it is multiplied by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4" name="Google Shape;254;p33"/>
          <p:cNvPicPr preferRelativeResize="0"/>
          <p:nvPr/>
        </p:nvPicPr>
        <p:blipFill rotWithShape="1">
          <a:blip r:embed="rId3">
            <a:alphaModFix/>
          </a:blip>
          <a:srcRect b="9395" l="15432" r="18135" t="9395"/>
          <a:stretch/>
        </p:blipFill>
        <p:spPr>
          <a:xfrm>
            <a:off x="7753425" y="0"/>
            <a:ext cx="1390577" cy="15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Heuristic points 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60" name="Google Shape;260;p3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Made ball = positive points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Opponents ball made = negative points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Keeping possession = positive points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Scratch = negative points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Far distance of balls to pockets = negative points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p34"/>
          <p:cNvPicPr preferRelativeResize="0"/>
          <p:nvPr/>
        </p:nvPicPr>
        <p:blipFill rotWithShape="1">
          <a:blip r:embed="rId3">
            <a:alphaModFix/>
          </a:blip>
          <a:srcRect b="9395" l="15432" r="18135" t="9395"/>
          <a:stretch/>
        </p:blipFill>
        <p:spPr>
          <a:xfrm>
            <a:off x="7753425" y="0"/>
            <a:ext cx="1390577" cy="15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Short Circuit and Easy Shots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67" name="Google Shape;267;p35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Short Circuit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a certain score threshold is passed in a simulation, that </a:t>
            </a:r>
            <a:br>
              <a:rPr lang="en"/>
            </a:br>
            <a:r>
              <a:rPr lang="en"/>
              <a:t>shot will be chosen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Saves on computation time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Easy shot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Easy shots are shots within 4 degrees of center of one of your game balls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Extra easy shots are computed as these are the most likely to result in a good shot</a:t>
            </a:r>
            <a:endParaRPr/>
          </a:p>
        </p:txBody>
      </p:sp>
      <p:pic>
        <p:nvPicPr>
          <p:cNvPr id="268" name="Google Shape;268;p35"/>
          <p:cNvPicPr preferRelativeResize="0"/>
          <p:nvPr/>
        </p:nvPicPr>
        <p:blipFill rotWithShape="1">
          <a:blip r:embed="rId3">
            <a:alphaModFix/>
          </a:blip>
          <a:srcRect b="9395" l="15432" r="18135" t="9395"/>
          <a:stretch/>
        </p:blipFill>
        <p:spPr>
          <a:xfrm>
            <a:off x="7753425" y="0"/>
            <a:ext cx="1390577" cy="15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Shot Verification</a:t>
            </a:r>
            <a:endParaRPr/>
          </a:p>
        </p:txBody>
      </p:sp>
      <p:sp>
        <p:nvSpPr>
          <p:cNvPr id="274" name="Google Shape;274;p36"/>
          <p:cNvSpPr txBox="1"/>
          <p:nvPr>
            <p:ph idx="1" type="body"/>
          </p:nvPr>
        </p:nvSpPr>
        <p:spPr>
          <a:xfrm>
            <a:off x="311700" y="1229875"/>
            <a:ext cx="8520600" cy="35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best shot is not always attainable due to an obstruction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 </a:t>
            </a:r>
            <a:r>
              <a:rPr lang="en"/>
              <a:t>obstruction</a:t>
            </a:r>
            <a:r>
              <a:rPr lang="en"/>
              <a:t> can be 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 </a:t>
            </a:r>
            <a:r>
              <a:rPr lang="en" sz="1800"/>
              <a:t>billiard</a:t>
            </a:r>
            <a:r>
              <a:rPr lang="en" sz="1800"/>
              <a:t> ball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The user not being able to reach a shot</a:t>
            </a:r>
            <a:endParaRPr sz="1800"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The camera stand</a:t>
            </a:r>
            <a:endParaRPr sz="18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75" name="Google Shape;275;p36"/>
          <p:cNvPicPr preferRelativeResize="0"/>
          <p:nvPr/>
        </p:nvPicPr>
        <p:blipFill rotWithShape="1">
          <a:blip r:embed="rId3">
            <a:alphaModFix/>
          </a:blip>
          <a:srcRect b="9395" l="15432" r="18135" t="9395"/>
          <a:stretch/>
        </p:blipFill>
        <p:spPr>
          <a:xfrm>
            <a:off x="7753425" y="0"/>
            <a:ext cx="1390577" cy="15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3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Shot Verification</a:t>
            </a:r>
            <a:endParaRPr/>
          </a:p>
        </p:txBody>
      </p:sp>
      <p:sp>
        <p:nvSpPr>
          <p:cNvPr id="281" name="Google Shape;281;p37"/>
          <p:cNvSpPr txBox="1"/>
          <p:nvPr>
            <p:ph idx="1" type="body"/>
          </p:nvPr>
        </p:nvSpPr>
        <p:spPr>
          <a:xfrm>
            <a:off x="311700" y="1229875"/>
            <a:ext cx="8520600" cy="35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Calculate relative shot angle</a:t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Ensure clear path of pool stick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Ensure that no ball is in the path of the pool stick through a 7.5 degree</a:t>
            </a:r>
            <a:br>
              <a:rPr lang="en"/>
            </a:br>
            <a:r>
              <a:rPr lang="en"/>
              <a:t>sweep in each direction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82" name="Google Shape;282;p37"/>
          <p:cNvPicPr preferRelativeResize="0"/>
          <p:nvPr/>
        </p:nvPicPr>
        <p:blipFill rotWithShape="1">
          <a:blip r:embed="rId3">
            <a:alphaModFix/>
          </a:blip>
          <a:srcRect b="9395" l="15432" r="18135" t="9395"/>
          <a:stretch/>
        </p:blipFill>
        <p:spPr>
          <a:xfrm>
            <a:off x="7753425" y="0"/>
            <a:ext cx="1390577" cy="15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4475" y="1641850"/>
            <a:ext cx="2653865" cy="152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Shot Verification</a:t>
            </a:r>
            <a:endParaRPr/>
          </a:p>
        </p:txBody>
      </p:sp>
      <p:sp>
        <p:nvSpPr>
          <p:cNvPr id="289" name="Google Shape;289;p38"/>
          <p:cNvSpPr txBox="1"/>
          <p:nvPr>
            <p:ph idx="1" type="body"/>
          </p:nvPr>
        </p:nvSpPr>
        <p:spPr>
          <a:xfrm>
            <a:off x="311700" y="1229875"/>
            <a:ext cx="8520600" cy="35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Determine shot reachability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Factors in player body position for right handed player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Length of cue stick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Position along table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Ensure that a shot is not blocked by</a:t>
            </a:r>
            <a:br>
              <a:rPr lang="en"/>
            </a:br>
            <a:r>
              <a:rPr lang="en"/>
              <a:t>camera stand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Determine </a:t>
            </a:r>
            <a:r>
              <a:rPr lang="en"/>
              <a:t>Position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Calculates</a:t>
            </a:r>
            <a:r>
              <a:rPr lang="en"/>
              <a:t> the position along the </a:t>
            </a:r>
            <a:br>
              <a:rPr lang="en"/>
            </a:br>
            <a:r>
              <a:rPr lang="en"/>
              <a:t>t</a:t>
            </a:r>
            <a:r>
              <a:rPr lang="en"/>
              <a:t>able with raycast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Finds the wall number of position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90" name="Google Shape;290;p38"/>
          <p:cNvPicPr preferRelativeResize="0"/>
          <p:nvPr/>
        </p:nvPicPr>
        <p:blipFill rotWithShape="1">
          <a:blip r:embed="rId3">
            <a:alphaModFix/>
          </a:blip>
          <a:srcRect b="9395" l="15432" r="18135" t="9395"/>
          <a:stretch/>
        </p:blipFill>
        <p:spPr>
          <a:xfrm>
            <a:off x="7753425" y="0"/>
            <a:ext cx="1390577" cy="15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2275" y="2260225"/>
            <a:ext cx="3856075" cy="2115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Localization design/components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9"/>
          <p:cNvSpPr txBox="1"/>
          <p:nvPr>
            <p:ph idx="1" type="body"/>
          </p:nvPr>
        </p:nvSpPr>
        <p:spPr>
          <a:xfrm>
            <a:off x="311700" y="1141975"/>
            <a:ext cx="8520600" cy="369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and requirements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Detect a specific user in real time within a foot of accuracy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Location detection should be done with a specified latency (current 9 to 15s)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Localization aid should be mountable to the pool table to ease deployment and reduce the number of individual subsystems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Localization aid should abide to cost requirements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Full system should be able to communicate with other systems</a:t>
            </a:r>
            <a:endParaRPr>
              <a:highlight>
                <a:srgbClr val="FFFF00"/>
              </a:highlight>
            </a:endParaRPr>
          </a:p>
        </p:txBody>
      </p:sp>
      <p:pic>
        <p:nvPicPr>
          <p:cNvPr id="298" name="Google Shape;298;p39"/>
          <p:cNvPicPr preferRelativeResize="0"/>
          <p:nvPr/>
        </p:nvPicPr>
        <p:blipFill rotWithShape="1">
          <a:blip r:embed="rId3">
            <a:alphaModFix/>
          </a:blip>
          <a:srcRect b="24699" l="12333" r="12235" t="36519"/>
          <a:stretch/>
        </p:blipFill>
        <p:spPr>
          <a:xfrm>
            <a:off x="8132175" y="105225"/>
            <a:ext cx="931500" cy="103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Localization design/components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40"/>
          <p:cNvSpPr txBox="1"/>
          <p:nvPr>
            <p:ph idx="1" type="body"/>
          </p:nvPr>
        </p:nvSpPr>
        <p:spPr>
          <a:xfrm>
            <a:off x="311700" y="11419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Localization Aid Options (Sensors and Technology) - Not Chosen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5" name="Google Shape;30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7500" y="1634197"/>
            <a:ext cx="1163100" cy="116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500" y="3026658"/>
            <a:ext cx="1354401" cy="46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5002" y="3605375"/>
            <a:ext cx="926174" cy="92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4325" y="1810892"/>
            <a:ext cx="1406800" cy="8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24975" y="2722350"/>
            <a:ext cx="1163100" cy="116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03425" y="1747600"/>
            <a:ext cx="40020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0"/>
          <p:cNvSpPr txBox="1"/>
          <p:nvPr/>
        </p:nvSpPr>
        <p:spPr>
          <a:xfrm>
            <a:off x="2236875" y="1734700"/>
            <a:ext cx="25881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Ultrasonic sensors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Used for obstacle detection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Need a series of sensors for full coverage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Sensitive to surface </a:t>
            </a:r>
            <a:r>
              <a:rPr lang="en" sz="1100">
                <a:latin typeface="Roboto"/>
                <a:ea typeface="Roboto"/>
                <a:cs typeface="Roboto"/>
                <a:sym typeface="Roboto"/>
              </a:rPr>
              <a:t>absorbing</a:t>
            </a:r>
            <a:r>
              <a:rPr lang="en" sz="1100">
                <a:latin typeface="Roboto"/>
                <a:ea typeface="Roboto"/>
                <a:cs typeface="Roboto"/>
                <a:sym typeface="Roboto"/>
              </a:rPr>
              <a:t> devices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2" name="Google Shape;312;p40"/>
          <p:cNvSpPr txBox="1"/>
          <p:nvPr/>
        </p:nvSpPr>
        <p:spPr>
          <a:xfrm>
            <a:off x="2303625" y="3103800"/>
            <a:ext cx="2588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RFID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RFID reader too expensive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Not cost effective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3" name="Google Shape;313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90225" y="3103800"/>
            <a:ext cx="400200" cy="4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22450" y="1647100"/>
            <a:ext cx="40020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0"/>
          <p:cNvSpPr txBox="1"/>
          <p:nvPr/>
        </p:nvSpPr>
        <p:spPr>
          <a:xfrm>
            <a:off x="6555900" y="1634200"/>
            <a:ext cx="25881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IR sensor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Used for obstacle detection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Need a series of sensors for full coverage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Body heat sensitivity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6" name="Google Shape;316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55825" y="3860100"/>
            <a:ext cx="40020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40"/>
          <p:cNvSpPr txBox="1"/>
          <p:nvPr/>
        </p:nvSpPr>
        <p:spPr>
          <a:xfrm>
            <a:off x="2389275" y="3847200"/>
            <a:ext cx="2588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BLE beacon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Not accurate at small instances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Multipath fading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18" name="Google Shape;318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88075" y="2839400"/>
            <a:ext cx="400200" cy="40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40"/>
          <p:cNvSpPr txBox="1"/>
          <p:nvPr/>
        </p:nvSpPr>
        <p:spPr>
          <a:xfrm>
            <a:off x="6321525" y="2826500"/>
            <a:ext cx="2588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RADAR/LIDAR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Roboto"/>
              <a:buChar char="●"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Way too expensive to get good accuracy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0" name="Google Shape;320;p40"/>
          <p:cNvPicPr preferRelativeResize="0"/>
          <p:nvPr/>
        </p:nvPicPr>
        <p:blipFill rotWithShape="1">
          <a:blip r:embed="rId9">
            <a:alphaModFix/>
          </a:blip>
          <a:srcRect b="24699" l="12333" r="12235" t="36519"/>
          <a:stretch/>
        </p:blipFill>
        <p:spPr>
          <a:xfrm>
            <a:off x="8132175" y="105225"/>
            <a:ext cx="931500" cy="103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Localization design/components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41"/>
          <p:cNvSpPr txBox="1"/>
          <p:nvPr>
            <p:ph idx="1" type="body"/>
          </p:nvPr>
        </p:nvSpPr>
        <p:spPr>
          <a:xfrm>
            <a:off x="311700" y="120332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Localization Aid Options (Sensors and Technology) - </a:t>
            </a:r>
            <a:r>
              <a:rPr b="1" lang="en"/>
              <a:t>Chosen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UWB Beacons from Estimote</a:t>
            </a:r>
            <a:endParaRPr/>
          </a:p>
        </p:txBody>
      </p:sp>
      <p:pic>
        <p:nvPicPr>
          <p:cNvPr id="327" name="Google Shape;32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69475" y="1636425"/>
            <a:ext cx="675457" cy="60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5200" y="2006675"/>
            <a:ext cx="5429250" cy="264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1"/>
          <p:cNvSpPr txBox="1"/>
          <p:nvPr/>
        </p:nvSpPr>
        <p:spPr>
          <a:xfrm>
            <a:off x="5884750" y="1747625"/>
            <a:ext cx="32025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Accurate at small distances within cm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Cost effective (&lt; 100 dollars for full pack)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Availability of SDK for programming purposes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Leading edge technology used in airtags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0" name="Google Shape;330;p41"/>
          <p:cNvPicPr preferRelativeResize="0"/>
          <p:nvPr/>
        </p:nvPicPr>
        <p:blipFill rotWithShape="1">
          <a:blip r:embed="rId5">
            <a:alphaModFix/>
          </a:blip>
          <a:srcRect b="24699" l="12333" r="12235" t="36519"/>
          <a:stretch/>
        </p:blipFill>
        <p:spPr>
          <a:xfrm>
            <a:off x="8132175" y="105225"/>
            <a:ext cx="931500" cy="103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5"/>
          <p:cNvSpPr txBox="1"/>
          <p:nvPr>
            <p:ph type="title"/>
          </p:nvPr>
        </p:nvSpPr>
        <p:spPr>
          <a:xfrm>
            <a:off x="311700" y="410000"/>
            <a:ext cx="40224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VISION </a:t>
            </a:r>
            <a:endParaRPr/>
          </a:p>
        </p:txBody>
      </p:sp>
      <p:sp>
        <p:nvSpPr>
          <p:cNvPr id="105" name="Google Shape;105;p15"/>
          <p:cNvSpPr txBox="1"/>
          <p:nvPr>
            <p:ph idx="1" type="body"/>
          </p:nvPr>
        </p:nvSpPr>
        <p:spPr>
          <a:xfrm>
            <a:off x="311700" y="1822925"/>
            <a:ext cx="3697200" cy="274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Table focused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Coarse</a:t>
            </a:r>
            <a:r>
              <a:rPr lang="en"/>
              <a:t>-grained details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Guide user around the table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Provide completed shot feedback</a:t>
            </a:r>
            <a:endParaRPr/>
          </a:p>
        </p:txBody>
      </p:sp>
      <p:sp>
        <p:nvSpPr>
          <p:cNvPr id="106" name="Google Shape;106;p15"/>
          <p:cNvSpPr txBox="1"/>
          <p:nvPr>
            <p:ph type="title"/>
          </p:nvPr>
        </p:nvSpPr>
        <p:spPr>
          <a:xfrm>
            <a:off x="4722625" y="410000"/>
            <a:ext cx="4022400" cy="7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SCRATCH</a:t>
            </a:r>
            <a:endParaRPr/>
          </a:p>
        </p:txBody>
      </p:sp>
      <p:sp>
        <p:nvSpPr>
          <p:cNvPr id="107" name="Google Shape;107;p15"/>
          <p:cNvSpPr txBox="1"/>
          <p:nvPr>
            <p:ph idx="1" type="body"/>
          </p:nvPr>
        </p:nvSpPr>
        <p:spPr>
          <a:xfrm>
            <a:off x="4843625" y="1921250"/>
            <a:ext cx="3901500" cy="26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User focused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Fine-grained details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Execute the shot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Provide feedback after shot completion</a:t>
            </a:r>
            <a:endParaRPr/>
          </a:p>
        </p:txBody>
      </p:sp>
      <p:pic>
        <p:nvPicPr>
          <p:cNvPr id="108" name="Google Shape;10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3656" y="0"/>
            <a:ext cx="1210344" cy="122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Localization design/components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2"/>
          <p:cNvSpPr txBox="1"/>
          <p:nvPr>
            <p:ph idx="1" type="body"/>
          </p:nvPr>
        </p:nvSpPr>
        <p:spPr>
          <a:xfrm>
            <a:off x="311700" y="1208900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Localization Aid - User Side</a:t>
            </a:r>
            <a:endParaRPr b="1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IOS App Developed on Swift </a:t>
            </a:r>
            <a:endParaRPr/>
          </a:p>
        </p:txBody>
      </p:sp>
      <p:sp>
        <p:nvSpPr>
          <p:cNvPr id="337" name="Google Shape;337;p42"/>
          <p:cNvSpPr txBox="1"/>
          <p:nvPr/>
        </p:nvSpPr>
        <p:spPr>
          <a:xfrm>
            <a:off x="311700" y="2248050"/>
            <a:ext cx="38217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App exists on an iPhone (Models 13 and above), hence does not require an extra cost to user 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App is designed aesthetically to be friendly for visually impaired individuals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Includes sound feedback and vibration response for visually impaired individuals</a:t>
            </a:r>
            <a:endParaRPr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38" name="Google Shape;33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9322" y="970950"/>
            <a:ext cx="1810653" cy="3919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2"/>
          <p:cNvPicPr preferRelativeResize="0"/>
          <p:nvPr/>
        </p:nvPicPr>
        <p:blipFill rotWithShape="1">
          <a:blip r:embed="rId4">
            <a:alphaModFix/>
          </a:blip>
          <a:srcRect b="24699" l="12333" r="12235" t="36519"/>
          <a:stretch/>
        </p:blipFill>
        <p:spPr>
          <a:xfrm>
            <a:off x="8132175" y="105225"/>
            <a:ext cx="931500" cy="103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4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Localization design/components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3"/>
          <p:cNvSpPr txBox="1"/>
          <p:nvPr>
            <p:ph idx="1" type="body"/>
          </p:nvPr>
        </p:nvSpPr>
        <p:spPr>
          <a:xfrm>
            <a:off x="311700" y="1175750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Localization Aid - Communication with Jetson (Using MQTT/Python)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43"/>
          <p:cNvSpPr txBox="1"/>
          <p:nvPr/>
        </p:nvSpPr>
        <p:spPr>
          <a:xfrm>
            <a:off x="311700" y="2248050"/>
            <a:ext cx="382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7" name="Google Shape;347;p43"/>
          <p:cNvSpPr txBox="1"/>
          <p:nvPr/>
        </p:nvSpPr>
        <p:spPr>
          <a:xfrm>
            <a:off x="367050" y="1822550"/>
            <a:ext cx="5396400" cy="316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Distances from beacons sent every second to Jetson Nano through MQTT subscriptions using free test server from emqx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Two topics are used for communication between App and Jetson Nano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One topic to transfer distances to the Jetson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Second topic sends feedback numbers to the App translated into vocal messages to user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48" name="Google Shape;348;p43"/>
          <p:cNvPicPr preferRelativeResize="0"/>
          <p:nvPr/>
        </p:nvPicPr>
        <p:blipFill rotWithShape="1">
          <a:blip r:embed="rId3">
            <a:alphaModFix/>
          </a:blip>
          <a:srcRect b="24699" l="12333" r="12235" t="36519"/>
          <a:stretch/>
        </p:blipFill>
        <p:spPr>
          <a:xfrm>
            <a:off x="8132175" y="105225"/>
            <a:ext cx="931500" cy="103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7400" y="2248050"/>
            <a:ext cx="2876550" cy="105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4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Localization design/components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p44"/>
          <p:cNvSpPr txBox="1"/>
          <p:nvPr>
            <p:ph idx="1" type="body"/>
          </p:nvPr>
        </p:nvSpPr>
        <p:spPr>
          <a:xfrm>
            <a:off x="311700" y="1175750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Localization Aid - Computation on the Jetson (Using Python)</a:t>
            </a:r>
            <a:endParaRPr/>
          </a:p>
        </p:txBody>
      </p:sp>
      <p:sp>
        <p:nvSpPr>
          <p:cNvPr id="356" name="Google Shape;356;p44"/>
          <p:cNvSpPr txBox="1"/>
          <p:nvPr/>
        </p:nvSpPr>
        <p:spPr>
          <a:xfrm>
            <a:off x="311700" y="2248050"/>
            <a:ext cx="382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7" name="Google Shape;357;p44"/>
          <p:cNvSpPr txBox="1"/>
          <p:nvPr/>
        </p:nvSpPr>
        <p:spPr>
          <a:xfrm>
            <a:off x="367050" y="1822550"/>
            <a:ext cx="5396400" cy="284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Beacons are placed at specific positions 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on the table in</a:t>
            </a: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chosen coordinate system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Trilateration with beacons positions and distances to user returns an x,y position 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Position is smoothed for accuracy, filtered to edges of table, and converted into closest 2 speakers</a:t>
            </a:r>
            <a:endParaRPr sz="1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highlight>
                <a:srgbClr val="FFFF0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58" name="Google Shape;358;p44"/>
          <p:cNvPicPr preferRelativeResize="0"/>
          <p:nvPr/>
        </p:nvPicPr>
        <p:blipFill rotWithShape="1">
          <a:blip r:embed="rId3">
            <a:alphaModFix/>
          </a:blip>
          <a:srcRect b="24699" l="12333" r="12235" t="36519"/>
          <a:stretch/>
        </p:blipFill>
        <p:spPr>
          <a:xfrm>
            <a:off x="8132175" y="105225"/>
            <a:ext cx="931500" cy="103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57625" y="1017798"/>
            <a:ext cx="2286375" cy="15273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3450" y="2463400"/>
            <a:ext cx="3191649" cy="197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User Guidance Subsystem Overview</a:t>
            </a:r>
            <a:endParaRPr/>
          </a:p>
        </p:txBody>
      </p:sp>
      <p:sp>
        <p:nvSpPr>
          <p:cNvPr id="366" name="Google Shape;366;p45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Audio Guidance for User</a:t>
            </a:r>
            <a:endParaRPr/>
          </a:p>
          <a:p>
            <a:pPr indent="0" lvl="0" marL="45720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&amp; Handoff</a:t>
            </a:r>
            <a:endParaRPr/>
          </a:p>
          <a:p>
            <a:pPr indent="0" lvl="0" marL="45720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Array</a:t>
            </a:r>
            <a:endParaRPr/>
          </a:p>
          <a:p>
            <a:pPr indent="0" lvl="0" marL="45720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Audio Output</a:t>
            </a:r>
            <a:endParaRPr/>
          </a:p>
          <a:p>
            <a:pPr indent="0" lvl="0" marL="45720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Mapping &amp; Feedback</a:t>
            </a:r>
            <a:endParaRPr/>
          </a:p>
          <a:p>
            <a:pPr indent="0" lvl="0" marL="457200" rtl="0" algn="l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Integration via PCB</a:t>
            </a:r>
            <a:endParaRPr/>
          </a:p>
        </p:txBody>
      </p:sp>
      <p:pic>
        <p:nvPicPr>
          <p:cNvPr id="367" name="Google Shape;367;p45"/>
          <p:cNvPicPr preferRelativeResize="0"/>
          <p:nvPr/>
        </p:nvPicPr>
        <p:blipFill rotWithShape="1">
          <a:blip r:embed="rId3">
            <a:alphaModFix/>
          </a:blip>
          <a:srcRect b="8458" l="8632" r="12172" t="7543"/>
          <a:stretch/>
        </p:blipFill>
        <p:spPr>
          <a:xfrm>
            <a:off x="7933650" y="0"/>
            <a:ext cx="1210352" cy="1162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1338" y="1162138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60025" y="2363150"/>
            <a:ext cx="1749251" cy="1749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6925" y="429125"/>
            <a:ext cx="4067896" cy="2306074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4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Speaker Array</a:t>
            </a:r>
            <a:endParaRPr/>
          </a:p>
        </p:txBody>
      </p:sp>
      <p:sp>
        <p:nvSpPr>
          <p:cNvPr id="376" name="Google Shape;376;p46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Guidance Goals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X Marks the Spot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SCRATCH Handoff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12 Speaker System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Audio Output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Square Wave Pulses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Directional Options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Corner Outputs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Angular Position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Stretch Goal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Nonintegral</a:t>
            </a:r>
            <a:endParaRPr sz="1600"/>
          </a:p>
        </p:txBody>
      </p:sp>
      <p:pic>
        <p:nvPicPr>
          <p:cNvPr id="377" name="Google Shape;377;p46"/>
          <p:cNvPicPr preferRelativeResize="0"/>
          <p:nvPr/>
        </p:nvPicPr>
        <p:blipFill rotWithShape="1">
          <a:blip r:embed="rId4">
            <a:alphaModFix/>
          </a:blip>
          <a:srcRect b="8458" l="8632" r="12172" t="7543"/>
          <a:stretch/>
        </p:blipFill>
        <p:spPr>
          <a:xfrm>
            <a:off x="7933650" y="0"/>
            <a:ext cx="1210352" cy="1162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6"/>
          <p:cNvPicPr preferRelativeResize="0"/>
          <p:nvPr/>
        </p:nvPicPr>
        <p:blipFill rotWithShape="1">
          <a:blip r:embed="rId5">
            <a:alphaModFix/>
          </a:blip>
          <a:srcRect b="41562" l="12372" r="16518" t="14752"/>
          <a:stretch/>
        </p:blipFill>
        <p:spPr>
          <a:xfrm>
            <a:off x="4528350" y="2735188"/>
            <a:ext cx="2282425" cy="83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6"/>
          <p:cNvPicPr preferRelativeResize="0"/>
          <p:nvPr/>
        </p:nvPicPr>
        <p:blipFill rotWithShape="1">
          <a:blip r:embed="rId6">
            <a:alphaModFix/>
          </a:blip>
          <a:srcRect b="4500" l="50221" r="0" t="11683"/>
          <a:stretch/>
        </p:blipFill>
        <p:spPr>
          <a:xfrm>
            <a:off x="7863775" y="1329563"/>
            <a:ext cx="1040400" cy="1751700"/>
          </a:xfrm>
          <a:prstGeom prst="rect">
            <a:avLst/>
          </a:prstGeom>
          <a:noFill/>
          <a:ln cap="flat" cmpd="sng" w="9525">
            <a:solidFill>
              <a:srgbClr val="121212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380" name="Google Shape;380;p46"/>
          <p:cNvCxnSpPr/>
          <p:nvPr/>
        </p:nvCxnSpPr>
        <p:spPr>
          <a:xfrm flipH="1">
            <a:off x="7289275" y="1329563"/>
            <a:ext cx="574500" cy="1145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1" name="Google Shape;381;p46"/>
          <p:cNvCxnSpPr/>
          <p:nvPr/>
        </p:nvCxnSpPr>
        <p:spPr>
          <a:xfrm>
            <a:off x="7281650" y="2534375"/>
            <a:ext cx="593100" cy="5526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82" name="Google Shape;382;p46"/>
          <p:cNvPicPr preferRelativeResize="0"/>
          <p:nvPr/>
        </p:nvPicPr>
        <p:blipFill rotWithShape="1">
          <a:blip r:embed="rId7">
            <a:alphaModFix/>
          </a:blip>
          <a:srcRect b="21446" l="6499" r="6949" t="21440"/>
          <a:stretch/>
        </p:blipFill>
        <p:spPr>
          <a:xfrm>
            <a:off x="6892848" y="3140100"/>
            <a:ext cx="2094027" cy="5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6"/>
          <p:cNvPicPr preferRelativeResize="0"/>
          <p:nvPr/>
        </p:nvPicPr>
        <p:blipFill rotWithShape="1">
          <a:blip r:embed="rId8">
            <a:alphaModFix/>
          </a:blip>
          <a:srcRect b="4716" l="0" r="0" t="0"/>
          <a:stretch/>
        </p:blipFill>
        <p:spPr>
          <a:xfrm>
            <a:off x="2907800" y="2988575"/>
            <a:ext cx="1348200" cy="186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Guidance Software</a:t>
            </a:r>
            <a:endParaRPr/>
          </a:p>
        </p:txBody>
      </p:sp>
      <p:sp>
        <p:nvSpPr>
          <p:cNvPr id="389" name="Google Shape;389;p47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Communication to Jetson Nano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Bluetooth Low Energy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State Machine </a:t>
            </a:r>
            <a:r>
              <a:rPr lang="en"/>
              <a:t>Loop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Position &amp; Guidance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Feedback Signals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Localization Array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Guidance Decision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Corner Speakers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Selection Away from Stand</a:t>
            </a:r>
            <a:endParaRPr sz="1600">
              <a:highlight>
                <a:srgbClr val="FFFF00"/>
              </a:highlight>
            </a:endParaRPr>
          </a:p>
        </p:txBody>
      </p:sp>
      <p:pic>
        <p:nvPicPr>
          <p:cNvPr id="390" name="Google Shape;390;p47"/>
          <p:cNvPicPr preferRelativeResize="0"/>
          <p:nvPr/>
        </p:nvPicPr>
        <p:blipFill rotWithShape="1">
          <a:blip r:embed="rId3">
            <a:alphaModFix/>
          </a:blip>
          <a:srcRect b="8458" l="8632" r="12172" t="7543"/>
          <a:stretch/>
        </p:blipFill>
        <p:spPr>
          <a:xfrm>
            <a:off x="7933650" y="0"/>
            <a:ext cx="1210352" cy="1162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700" y="1466375"/>
            <a:ext cx="3564825" cy="221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Printed Circuit Board Design</a:t>
            </a:r>
            <a:endParaRPr>
              <a:highlight>
                <a:srgbClr val="FFFF00"/>
              </a:highlight>
            </a:endParaRPr>
          </a:p>
        </p:txBody>
      </p:sp>
      <p:sp>
        <p:nvSpPr>
          <p:cNvPr id="397" name="Google Shape;397;p48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PCB Purpose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Guidance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Integrated Components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ESP32 with </a:t>
            </a:r>
            <a:r>
              <a:rPr lang="en" sz="1600"/>
              <a:t>Antenna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Speaker Headers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Voltage Regulator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Push Button Controls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USB Connection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Schematic Breakdowns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Model Breakdown</a:t>
            </a:r>
            <a:endParaRPr/>
          </a:p>
        </p:txBody>
      </p:sp>
      <p:pic>
        <p:nvPicPr>
          <p:cNvPr id="398" name="Google Shape;398;p48"/>
          <p:cNvPicPr preferRelativeResize="0"/>
          <p:nvPr/>
        </p:nvPicPr>
        <p:blipFill rotWithShape="1">
          <a:blip r:embed="rId3">
            <a:alphaModFix/>
          </a:blip>
          <a:srcRect b="8458" l="8632" r="12172" t="7543"/>
          <a:stretch/>
        </p:blipFill>
        <p:spPr>
          <a:xfrm>
            <a:off x="7933650" y="0"/>
            <a:ext cx="1210352" cy="1162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4600" y="1602375"/>
            <a:ext cx="4457702" cy="2368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874387">
            <a:off x="7560767" y="1420175"/>
            <a:ext cx="1380724" cy="1786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PCB Schematic Breakdown - Central Control</a:t>
            </a:r>
            <a:endParaRPr/>
          </a:p>
        </p:txBody>
      </p:sp>
      <p:sp>
        <p:nvSpPr>
          <p:cNvPr id="406" name="Google Shape;406;p49"/>
          <p:cNvSpPr txBox="1"/>
          <p:nvPr>
            <p:ph idx="1" type="body"/>
          </p:nvPr>
        </p:nvSpPr>
        <p:spPr>
          <a:xfrm>
            <a:off x="194775" y="1229875"/>
            <a:ext cx="26145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Microcontroller</a:t>
            </a:r>
            <a:endParaRPr/>
          </a:p>
          <a:p>
            <a:pPr indent="-3302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ESP32</a:t>
            </a:r>
            <a:endParaRPr sz="1600"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Power Reg</a:t>
            </a:r>
            <a:endParaRPr/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BLE Comms</a:t>
            </a:r>
            <a:endParaRPr sz="1600"/>
          </a:p>
        </p:txBody>
      </p:sp>
      <p:pic>
        <p:nvPicPr>
          <p:cNvPr id="407" name="Google Shape;407;p49"/>
          <p:cNvPicPr preferRelativeResize="0"/>
          <p:nvPr/>
        </p:nvPicPr>
        <p:blipFill rotWithShape="1">
          <a:blip r:embed="rId3">
            <a:alphaModFix/>
          </a:blip>
          <a:srcRect b="0" l="0" r="41981" t="0"/>
          <a:stretch/>
        </p:blipFill>
        <p:spPr>
          <a:xfrm>
            <a:off x="2366650" y="1112000"/>
            <a:ext cx="3689601" cy="313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49"/>
          <p:cNvPicPr preferRelativeResize="0"/>
          <p:nvPr/>
        </p:nvPicPr>
        <p:blipFill rotWithShape="1">
          <a:blip r:embed="rId4">
            <a:alphaModFix/>
          </a:blip>
          <a:srcRect b="8458" l="8632" r="12172" t="7543"/>
          <a:stretch/>
        </p:blipFill>
        <p:spPr>
          <a:xfrm>
            <a:off x="7933650" y="0"/>
            <a:ext cx="1210352" cy="1162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5425" y="3273475"/>
            <a:ext cx="1406626" cy="140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6250" y="1604375"/>
            <a:ext cx="3018474" cy="128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65407" y="3015925"/>
            <a:ext cx="1524647" cy="1285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50"/>
          <p:cNvSpPr txBox="1"/>
          <p:nvPr>
            <p:ph idx="1" type="body"/>
          </p:nvPr>
        </p:nvSpPr>
        <p:spPr>
          <a:xfrm>
            <a:off x="311700" y="1229875"/>
            <a:ext cx="25728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MUX Selection</a:t>
            </a:r>
            <a:endParaRPr/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Speaker Jumpers</a:t>
            </a:r>
            <a:endParaRPr/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Modular Speaker Connections</a:t>
            </a:r>
            <a:endParaRPr/>
          </a:p>
        </p:txBody>
      </p:sp>
      <p:sp>
        <p:nvSpPr>
          <p:cNvPr id="417" name="Google Shape;417;p5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PCB Schematic Breakdown - Speakers</a:t>
            </a:r>
            <a:endParaRPr/>
          </a:p>
        </p:txBody>
      </p:sp>
      <p:pic>
        <p:nvPicPr>
          <p:cNvPr id="418" name="Google Shape;418;p50"/>
          <p:cNvPicPr preferRelativeResize="0"/>
          <p:nvPr/>
        </p:nvPicPr>
        <p:blipFill rotWithShape="1">
          <a:blip r:embed="rId3">
            <a:alphaModFix/>
          </a:blip>
          <a:srcRect b="8458" l="8632" r="12172" t="7543"/>
          <a:stretch/>
        </p:blipFill>
        <p:spPr>
          <a:xfrm>
            <a:off x="7933650" y="0"/>
            <a:ext cx="1210352" cy="1162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25600" y="1077275"/>
            <a:ext cx="3773451" cy="360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71721" y="4002621"/>
            <a:ext cx="1322925" cy="83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2895" y="1229870"/>
            <a:ext cx="2865825" cy="2793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50"/>
          <p:cNvPicPr preferRelativeResize="0"/>
          <p:nvPr/>
        </p:nvPicPr>
        <p:blipFill rotWithShape="1">
          <a:blip r:embed="rId7">
            <a:alphaModFix/>
          </a:blip>
          <a:srcRect b="4500" l="50221" r="0" t="11683"/>
          <a:stretch/>
        </p:blipFill>
        <p:spPr>
          <a:xfrm>
            <a:off x="699875" y="3248846"/>
            <a:ext cx="713700" cy="1201500"/>
          </a:xfrm>
          <a:prstGeom prst="rect">
            <a:avLst/>
          </a:prstGeom>
          <a:noFill/>
          <a:ln cap="flat" cmpd="sng" w="9525">
            <a:solidFill>
              <a:srgbClr val="12121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3" name="Google Shape;423;p50"/>
          <p:cNvPicPr preferRelativeResize="0"/>
          <p:nvPr/>
        </p:nvPicPr>
        <p:blipFill rotWithShape="1">
          <a:blip r:embed="rId8">
            <a:alphaModFix/>
          </a:blip>
          <a:srcRect b="21273" l="0" r="0" t="19287"/>
          <a:stretch/>
        </p:blipFill>
        <p:spPr>
          <a:xfrm>
            <a:off x="6448650" y="3942975"/>
            <a:ext cx="1649785" cy="8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PCB Schematic Breakdown - Peripherals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5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Push Button Interrupts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Boot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Start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Pause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End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Redo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Variable</a:t>
            </a:r>
            <a:endParaRPr sz="16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USB Programming</a:t>
            </a:r>
            <a:endParaRPr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Header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Protection</a:t>
            </a:r>
            <a:endParaRPr sz="1600"/>
          </a:p>
        </p:txBody>
      </p:sp>
      <p:pic>
        <p:nvPicPr>
          <p:cNvPr id="430" name="Google Shape;430;p51"/>
          <p:cNvPicPr preferRelativeResize="0"/>
          <p:nvPr/>
        </p:nvPicPr>
        <p:blipFill rotWithShape="1">
          <a:blip r:embed="rId3">
            <a:alphaModFix/>
          </a:blip>
          <a:srcRect b="8458" l="8632" r="12172" t="7543"/>
          <a:stretch/>
        </p:blipFill>
        <p:spPr>
          <a:xfrm>
            <a:off x="7933650" y="0"/>
            <a:ext cx="1210352" cy="11621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24200" y="3785500"/>
            <a:ext cx="783374" cy="78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57029" y="1560671"/>
            <a:ext cx="2418275" cy="2862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20152" y="2472399"/>
            <a:ext cx="1210351" cy="900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5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20142" y="1523642"/>
            <a:ext cx="783375" cy="78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51"/>
          <p:cNvPicPr preferRelativeResize="0"/>
          <p:nvPr/>
        </p:nvPicPr>
        <p:blipFill rotWithShape="1">
          <a:blip r:embed="rId8">
            <a:alphaModFix/>
          </a:blip>
          <a:srcRect b="2200" l="0" r="0" t="0"/>
          <a:stretch/>
        </p:blipFill>
        <p:spPr>
          <a:xfrm>
            <a:off x="3484875" y="1105275"/>
            <a:ext cx="2048275" cy="350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Group Members</a:t>
            </a:r>
            <a:endParaRPr/>
          </a:p>
        </p:txBody>
      </p:sp>
      <p:sp>
        <p:nvSpPr>
          <p:cNvPr id="114" name="Google Shape;114;p16"/>
          <p:cNvSpPr txBox="1"/>
          <p:nvPr/>
        </p:nvSpPr>
        <p:spPr>
          <a:xfrm>
            <a:off x="248500" y="1505900"/>
            <a:ext cx="2004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Noah Harney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Roboto"/>
                <a:ea typeface="Roboto"/>
                <a:cs typeface="Roboto"/>
                <a:sym typeface="Roboto"/>
              </a:rPr>
              <a:t>Computer Eng</a:t>
            </a:r>
            <a:endParaRPr i="1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Computer Vision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16"/>
          <p:cNvSpPr txBox="1"/>
          <p:nvPr/>
        </p:nvSpPr>
        <p:spPr>
          <a:xfrm>
            <a:off x="2149200" y="1505900"/>
            <a:ext cx="20640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Aaron Crawford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Roboto"/>
                <a:ea typeface="Roboto"/>
                <a:cs typeface="Roboto"/>
                <a:sym typeface="Roboto"/>
              </a:rPr>
              <a:t>Computer Eng</a:t>
            </a:r>
            <a:endParaRPr i="1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Artificial Intelligence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4154101" y="1505900"/>
            <a:ext cx="2340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Arsene Landry Tatke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Roboto"/>
                <a:ea typeface="Roboto"/>
                <a:cs typeface="Roboto"/>
                <a:sym typeface="Roboto"/>
              </a:rPr>
              <a:t>Electrical </a:t>
            </a:r>
            <a:r>
              <a:rPr i="1" lang="en" sz="1600">
                <a:latin typeface="Roboto"/>
                <a:ea typeface="Roboto"/>
                <a:cs typeface="Roboto"/>
                <a:sym typeface="Roboto"/>
              </a:rPr>
              <a:t>Eng</a:t>
            </a:r>
            <a:endParaRPr i="1"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User Localization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16"/>
          <p:cNvSpPr txBox="1"/>
          <p:nvPr/>
        </p:nvSpPr>
        <p:spPr>
          <a:xfrm>
            <a:off x="6596875" y="1505900"/>
            <a:ext cx="20049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Alexander Parady</a:t>
            </a:r>
            <a:endParaRPr b="1"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latin typeface="Roboto"/>
                <a:ea typeface="Roboto"/>
                <a:cs typeface="Roboto"/>
                <a:sym typeface="Roboto"/>
              </a:rPr>
              <a:t>Electrical Eng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User Guidance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8" name="Google Shape;118;p16"/>
          <p:cNvPicPr preferRelativeResize="0"/>
          <p:nvPr/>
        </p:nvPicPr>
        <p:blipFill rotWithShape="1">
          <a:blip r:embed="rId3">
            <a:alphaModFix/>
          </a:blip>
          <a:srcRect b="8458" l="8632" r="12172" t="7543"/>
          <a:stretch/>
        </p:blipFill>
        <p:spPr>
          <a:xfrm>
            <a:off x="6739150" y="2513175"/>
            <a:ext cx="1720352" cy="16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 rotWithShape="1">
          <a:blip r:embed="rId4">
            <a:alphaModFix/>
          </a:blip>
          <a:srcRect b="24699" l="12333" r="12235" t="36519"/>
          <a:stretch/>
        </p:blipFill>
        <p:spPr>
          <a:xfrm>
            <a:off x="4582487" y="2513175"/>
            <a:ext cx="1484132" cy="16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8148" y="2513175"/>
            <a:ext cx="1625601" cy="16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6"/>
          <p:cNvPicPr preferRelativeResize="0"/>
          <p:nvPr/>
        </p:nvPicPr>
        <p:blipFill rotWithShape="1">
          <a:blip r:embed="rId6">
            <a:alphaModFix/>
          </a:blip>
          <a:srcRect b="9395" l="15432" r="18135" t="9395"/>
          <a:stretch/>
        </p:blipFill>
        <p:spPr>
          <a:xfrm>
            <a:off x="2400399" y="2513175"/>
            <a:ext cx="1502505" cy="1651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85650" y="111525"/>
            <a:ext cx="3477800" cy="13476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6"/>
          <p:cNvSpPr txBox="1"/>
          <p:nvPr/>
        </p:nvSpPr>
        <p:spPr>
          <a:xfrm>
            <a:off x="6178825" y="645775"/>
            <a:ext cx="4821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>
                <a:solidFill>
                  <a:schemeClr val="lt1"/>
                </a:solidFill>
                <a:highlight>
                  <a:srgbClr val="B45F06"/>
                </a:highlight>
                <a:latin typeface="Georgia"/>
                <a:ea typeface="Georgia"/>
                <a:cs typeface="Georgia"/>
                <a:sym typeface="Georgia"/>
              </a:rPr>
              <a:t>E</a:t>
            </a:r>
            <a:endParaRPr sz="5400">
              <a:solidFill>
                <a:schemeClr val="lt1"/>
              </a:solidFill>
              <a:highlight>
                <a:srgbClr val="B45F06"/>
              </a:highlight>
              <a:latin typeface="Georgia"/>
              <a:ea typeface="Georgia"/>
              <a:cs typeface="Georgia"/>
              <a:sym typeface="Georgia"/>
            </a:endParaRPr>
          </a:p>
        </p:txBody>
      </p:sp>
      <p:cxnSp>
        <p:nvCxnSpPr>
          <p:cNvPr id="124" name="Google Shape;124;p16"/>
          <p:cNvCxnSpPr/>
          <p:nvPr/>
        </p:nvCxnSpPr>
        <p:spPr>
          <a:xfrm flipH="1">
            <a:off x="8414550" y="2834475"/>
            <a:ext cx="273900" cy="32550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5" name="Google Shape;125;p16"/>
          <p:cNvSpPr txBox="1"/>
          <p:nvPr/>
        </p:nvSpPr>
        <p:spPr>
          <a:xfrm rot="344543">
            <a:off x="8477303" y="2516233"/>
            <a:ext cx="914489" cy="40012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Byron</a:t>
            </a:r>
            <a:endParaRPr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6" name="Google Shape;12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33656" y="0"/>
            <a:ext cx="1210344" cy="122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6"/>
          <p:cNvSpPr txBox="1"/>
          <p:nvPr/>
        </p:nvSpPr>
        <p:spPr>
          <a:xfrm>
            <a:off x="3225600" y="4326575"/>
            <a:ext cx="2692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Roboto"/>
                <a:ea typeface="Roboto"/>
                <a:cs typeface="Roboto"/>
                <a:sym typeface="Roboto"/>
              </a:rPr>
              <a:t>Advisor: Dr. Chan</a:t>
            </a:r>
            <a:endParaRPr b="1" sz="2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5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VISION PCB</a:t>
            </a:r>
            <a:endParaRPr/>
          </a:p>
        </p:txBody>
      </p:sp>
      <p:pic>
        <p:nvPicPr>
          <p:cNvPr id="441" name="Google Shape;441;p52"/>
          <p:cNvPicPr preferRelativeResize="0"/>
          <p:nvPr/>
        </p:nvPicPr>
        <p:blipFill rotWithShape="1">
          <a:blip r:embed="rId3">
            <a:alphaModFix/>
          </a:blip>
          <a:srcRect b="8458" l="8632" r="12172" t="7543"/>
          <a:stretch/>
        </p:blipFill>
        <p:spPr>
          <a:xfrm>
            <a:off x="7933650" y="0"/>
            <a:ext cx="1210352" cy="11621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42" name="Google Shape;442;p52"/>
          <p:cNvPicPr preferRelativeResize="0"/>
          <p:nvPr/>
        </p:nvPicPr>
        <p:blipFill rotWithShape="1">
          <a:blip r:embed="rId4">
            <a:alphaModFix/>
          </a:blip>
          <a:srcRect b="0" l="10415" r="10383" t="0"/>
          <a:stretch/>
        </p:blipFill>
        <p:spPr>
          <a:xfrm>
            <a:off x="894625" y="938950"/>
            <a:ext cx="6886800" cy="4021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53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 and Financing</a:t>
            </a:r>
            <a:endParaRPr/>
          </a:p>
        </p:txBody>
      </p:sp>
      <p:sp>
        <p:nvSpPr>
          <p:cNvPr id="448" name="Google Shape;448;p53"/>
          <p:cNvSpPr txBox="1"/>
          <p:nvPr>
            <p:ph idx="1" type="body"/>
          </p:nvPr>
        </p:nvSpPr>
        <p:spPr>
          <a:xfrm>
            <a:off x="311700" y="1229875"/>
            <a:ext cx="5031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Self funded with a contribution of $200 per team member ($800 for Table Team)</a:t>
            </a:r>
            <a:endParaRPr sz="19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-349250" lvl="0" marL="457200" rtl="0" algn="l">
              <a:spcBef>
                <a:spcPts val="120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Exceeded budget due to PCB version 2 and personal losses</a:t>
            </a:r>
            <a:endParaRPr sz="1500"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49250" lvl="0" marL="457200" rtl="0" algn="l">
              <a:spcBef>
                <a:spcPts val="120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End user can implement VISION much cheaper</a:t>
            </a:r>
            <a:endParaRPr/>
          </a:p>
        </p:txBody>
      </p:sp>
      <p:pic>
        <p:nvPicPr>
          <p:cNvPr id="449" name="Google Shape;449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3656" y="0"/>
            <a:ext cx="1210344" cy="122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5700" y="1382275"/>
            <a:ext cx="3495899" cy="330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Member Contributions</a:t>
            </a:r>
            <a:endParaRPr/>
          </a:p>
        </p:txBody>
      </p:sp>
      <p:pic>
        <p:nvPicPr>
          <p:cNvPr id="456" name="Google Shape;45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3656" y="0"/>
            <a:ext cx="1210344" cy="122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6875" y="1017800"/>
            <a:ext cx="4419354" cy="382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and Objectives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7"/>
          <p:cNvSpPr txBox="1"/>
          <p:nvPr>
            <p:ph idx="1" type="body"/>
          </p:nvPr>
        </p:nvSpPr>
        <p:spPr>
          <a:xfrm>
            <a:off x="311700" y="1361525"/>
            <a:ext cx="6412800" cy="316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Computer Vision (CV)</a:t>
            </a:r>
            <a:endParaRPr sz="10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 sz="1000"/>
              <a:t>Goals:</a:t>
            </a:r>
            <a:endParaRPr sz="1000"/>
          </a:p>
          <a:p>
            <a:pPr indent="-292100" lvl="2" marL="1371600" rtl="0" algn="l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Detect billiard balls and determine their position and color</a:t>
            </a:r>
            <a:endParaRPr sz="1000"/>
          </a:p>
          <a:p>
            <a:pPr indent="-292100" lvl="2" marL="1371600" rtl="0" algn="l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Determine the outcome of a user’s shot</a:t>
            </a:r>
            <a:endParaRPr sz="10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 sz="1000"/>
              <a:t>Objectives:</a:t>
            </a:r>
            <a:endParaRPr sz="1000"/>
          </a:p>
          <a:p>
            <a:pPr indent="-292100" lvl="2" marL="1371600" rtl="0" algn="l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Use a camera to capture the table state</a:t>
            </a:r>
            <a:endParaRPr sz="1000"/>
          </a:p>
          <a:p>
            <a:pPr indent="-292100" lvl="2" marL="1371600" rtl="0" algn="l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Mount the camera above the table facing downwards</a:t>
            </a:r>
            <a:endParaRPr sz="1000"/>
          </a:p>
          <a:p>
            <a:pPr indent="-292100" lvl="2" marL="1371600" rtl="0" algn="l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Keep track of game state to determine shot outcome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Artificial </a:t>
            </a:r>
            <a:r>
              <a:rPr lang="en" sz="1000"/>
              <a:t>Intelligence</a:t>
            </a:r>
            <a:r>
              <a:rPr lang="en" sz="1000"/>
              <a:t> (AI)</a:t>
            </a:r>
            <a:endParaRPr sz="10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 sz="1000"/>
              <a:t>Goals:</a:t>
            </a:r>
            <a:endParaRPr sz="1000"/>
          </a:p>
          <a:p>
            <a:pPr indent="-292100" lvl="2" marL="1371600" rtl="0" algn="l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Use CV data to model the game in an AI program</a:t>
            </a:r>
            <a:endParaRPr sz="1000"/>
          </a:p>
          <a:p>
            <a:pPr indent="-292100" lvl="2" marL="1371600" rtl="0" algn="l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Determine the best shot to take</a:t>
            </a:r>
            <a:endParaRPr sz="1000"/>
          </a:p>
          <a:p>
            <a:pPr indent="-292100" lvl="3" marL="18288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Where to stand, where to aim, and with how much force</a:t>
            </a:r>
            <a:endParaRPr sz="10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 sz="1000"/>
              <a:t>Objectives:</a:t>
            </a:r>
            <a:endParaRPr sz="1000"/>
          </a:p>
          <a:p>
            <a:pPr indent="-292100" lvl="2" marL="1371600" rtl="0" algn="l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Modify an existing pool AI to fit VISION’s needs</a:t>
            </a:r>
            <a:endParaRPr sz="1000"/>
          </a:p>
          <a:p>
            <a:pPr indent="-292100" lvl="2" marL="1371600" rtl="0" algn="l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Produce the (x,y) position of desired position, relative angle, and relative force needed</a:t>
            </a:r>
            <a:endParaRPr sz="1000"/>
          </a:p>
        </p:txBody>
      </p:sp>
      <p:pic>
        <p:nvPicPr>
          <p:cNvPr id="134" name="Google Shape;13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3656" y="0"/>
            <a:ext cx="1210344" cy="122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8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 and Objectives (Continued)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18"/>
          <p:cNvSpPr txBox="1"/>
          <p:nvPr>
            <p:ph idx="1" type="body"/>
          </p:nvPr>
        </p:nvSpPr>
        <p:spPr>
          <a:xfrm>
            <a:off x="311700" y="1361525"/>
            <a:ext cx="6412800" cy="316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User Localization</a:t>
            </a:r>
            <a:r>
              <a:rPr lang="en" sz="1000"/>
              <a:t> (Localization)</a:t>
            </a:r>
            <a:endParaRPr sz="10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 sz="1000"/>
              <a:t>Goals:</a:t>
            </a:r>
            <a:endParaRPr sz="1000"/>
          </a:p>
          <a:p>
            <a:pPr indent="-292100" lvl="2" marL="1371600" rtl="0" algn="l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Detect a user around the table and within a room</a:t>
            </a:r>
            <a:endParaRPr sz="1000"/>
          </a:p>
          <a:p>
            <a:pPr indent="-292100" lvl="2" marL="1371600" rtl="0" algn="l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Communicate location to the central program</a:t>
            </a:r>
            <a:endParaRPr sz="10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 sz="1000"/>
              <a:t>Objectives:</a:t>
            </a:r>
            <a:endParaRPr sz="1000"/>
          </a:p>
          <a:p>
            <a:pPr indent="-292100" lvl="2" marL="1371600" rtl="0" algn="l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Use beacons to determine user location</a:t>
            </a:r>
            <a:endParaRPr sz="1000"/>
          </a:p>
          <a:p>
            <a:pPr indent="-292100" lvl="2" marL="1371600" rtl="0" algn="l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Track the user with their phone</a:t>
            </a:r>
            <a:endParaRPr sz="1000"/>
          </a:p>
          <a:p>
            <a:pPr indent="-292100" lvl="2" marL="1371600" rtl="0" algn="l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Send user position from the phone to the central program with wireless communication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User Guidance (Guidance):</a:t>
            </a:r>
            <a:endParaRPr sz="10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 sz="1000"/>
              <a:t>Goals:</a:t>
            </a:r>
            <a:endParaRPr sz="1000"/>
          </a:p>
          <a:p>
            <a:pPr indent="-292100" lvl="2" marL="1371600" rtl="0" algn="l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Guide the user around the table with verbal signals/commands</a:t>
            </a:r>
            <a:endParaRPr sz="1000"/>
          </a:p>
          <a:p>
            <a:pPr indent="-292100" lvl="2" marL="1371600" rtl="0" algn="l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Do not overstimulate the player</a:t>
            </a:r>
            <a:endParaRPr sz="1000"/>
          </a:p>
          <a:p>
            <a:pPr indent="-292100" lvl="2" marL="1371600" rtl="0" algn="l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Avoid known obstacles for player safety</a:t>
            </a:r>
            <a:endParaRPr sz="10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 sz="1000"/>
              <a:t>Objectives:</a:t>
            </a:r>
            <a:endParaRPr sz="1000"/>
          </a:p>
          <a:p>
            <a:pPr indent="-292100" lvl="2" marL="1371600" rtl="0" algn="l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Use a speaker array and commands to guide the user</a:t>
            </a:r>
            <a:endParaRPr sz="1000"/>
          </a:p>
          <a:p>
            <a:pPr indent="-292100" lvl="2" marL="1371600" rtl="0" algn="l">
              <a:spcBef>
                <a:spcPts val="0"/>
              </a:spcBef>
              <a:spcAft>
                <a:spcPts val="0"/>
              </a:spcAft>
              <a:buSzPts val="1000"/>
              <a:buChar char="■"/>
            </a:pPr>
            <a:r>
              <a:rPr lang="en" sz="1000"/>
              <a:t>Develop a guidance algorithm to avoid obstacles</a:t>
            </a:r>
            <a:endParaRPr sz="1000"/>
          </a:p>
        </p:txBody>
      </p:sp>
      <p:pic>
        <p:nvPicPr>
          <p:cNvPr id="141" name="Google Shape;14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3656" y="0"/>
            <a:ext cx="1210344" cy="122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Standards and Design Constraints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9"/>
          <p:cNvSpPr txBox="1"/>
          <p:nvPr>
            <p:ph idx="1" type="body"/>
          </p:nvPr>
        </p:nvSpPr>
        <p:spPr>
          <a:xfrm>
            <a:off x="311700" y="1361525"/>
            <a:ext cx="3099600" cy="316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Standards</a:t>
            </a:r>
            <a:endParaRPr b="1" sz="1400"/>
          </a:p>
          <a:p>
            <a:pPr indent="-292100" lvl="0" marL="457200" rtl="0" algn="l">
              <a:spcBef>
                <a:spcPts val="120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IEEE 802.11 (Wi-Fi)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IEEE 802.15 (Bluetooth)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UART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C/C++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Python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Computer Vision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Artificial Intelligence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Common Connections (HDMI, USB)</a:t>
            </a:r>
            <a:endParaRPr sz="1000"/>
          </a:p>
        </p:txBody>
      </p:sp>
      <p:pic>
        <p:nvPicPr>
          <p:cNvPr id="148" name="Google Shape;14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3656" y="0"/>
            <a:ext cx="1210344" cy="122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9"/>
          <p:cNvSpPr txBox="1"/>
          <p:nvPr>
            <p:ph idx="1" type="body"/>
          </p:nvPr>
        </p:nvSpPr>
        <p:spPr>
          <a:xfrm>
            <a:off x="3996475" y="1361525"/>
            <a:ext cx="3099600" cy="316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/>
              <a:t>Constraints</a:t>
            </a:r>
            <a:endParaRPr b="1" sz="1400"/>
          </a:p>
          <a:p>
            <a:pPr indent="-292100" lvl="0" marL="457200" rtl="0" algn="l">
              <a:spcBef>
                <a:spcPts val="120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User Safety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Cost Effective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Setup Location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Audio Sources</a:t>
            </a:r>
            <a:endParaRPr sz="1000"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Audio Speed and Loudness</a:t>
            </a:r>
            <a:endParaRPr sz="1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Selected Requirement Specifications</a:t>
            </a:r>
            <a:endParaRPr/>
          </a:p>
        </p:txBody>
      </p:sp>
      <p:pic>
        <p:nvPicPr>
          <p:cNvPr id="155" name="Google Shape;15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3656" y="0"/>
            <a:ext cx="1210344" cy="122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8800" y="1017800"/>
            <a:ext cx="5739950" cy="3489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Overall System Diagram</a:t>
            </a:r>
            <a:endParaRPr/>
          </a:p>
        </p:txBody>
      </p:sp>
      <p:pic>
        <p:nvPicPr>
          <p:cNvPr id="162" name="Google Shape;1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33656" y="0"/>
            <a:ext cx="1210344" cy="122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08150" y="1017800"/>
            <a:ext cx="3820900" cy="3820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