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5"/>
  </p:notesMasterIdLst>
  <p:sldIdLst>
    <p:sldId id="294" r:id="rId2"/>
    <p:sldId id="256" r:id="rId3"/>
    <p:sldId id="257" r:id="rId4"/>
    <p:sldId id="258" r:id="rId5"/>
    <p:sldId id="285" r:id="rId6"/>
    <p:sldId id="259" r:id="rId7"/>
    <p:sldId id="262" r:id="rId8"/>
    <p:sldId id="264" r:id="rId9"/>
    <p:sldId id="268" r:id="rId10"/>
    <p:sldId id="265" r:id="rId11"/>
    <p:sldId id="286" r:id="rId12"/>
    <p:sldId id="287" r:id="rId13"/>
    <p:sldId id="266" r:id="rId14"/>
    <p:sldId id="267" r:id="rId15"/>
    <p:sldId id="269" r:id="rId16"/>
    <p:sldId id="316" r:id="rId17"/>
    <p:sldId id="310" r:id="rId18"/>
    <p:sldId id="309" r:id="rId19"/>
    <p:sldId id="305" r:id="rId20"/>
    <p:sldId id="306" r:id="rId21"/>
    <p:sldId id="311" r:id="rId22"/>
    <p:sldId id="317" r:id="rId23"/>
    <p:sldId id="312" r:id="rId24"/>
    <p:sldId id="281" r:id="rId25"/>
    <p:sldId id="298" r:id="rId26"/>
    <p:sldId id="299" r:id="rId27"/>
    <p:sldId id="282" r:id="rId28"/>
    <p:sldId id="283" r:id="rId29"/>
    <p:sldId id="284" r:id="rId30"/>
    <p:sldId id="288" r:id="rId31"/>
    <p:sldId id="297" r:id="rId32"/>
    <p:sldId id="289" r:id="rId33"/>
    <p:sldId id="295" r:id="rId34"/>
    <p:sldId id="291" r:id="rId35"/>
    <p:sldId id="292" r:id="rId36"/>
    <p:sldId id="293" r:id="rId37"/>
    <p:sldId id="296" r:id="rId38"/>
    <p:sldId id="272" r:id="rId39"/>
    <p:sldId id="275" r:id="rId40"/>
    <p:sldId id="274" r:id="rId41"/>
    <p:sldId id="277" r:id="rId42"/>
    <p:sldId id="278" r:id="rId43"/>
    <p:sldId id="279" r:id="rId44"/>
    <p:sldId id="276" r:id="rId45"/>
    <p:sldId id="280" r:id="rId46"/>
    <p:sldId id="271" r:id="rId47"/>
    <p:sldId id="301" r:id="rId48"/>
    <p:sldId id="302" r:id="rId49"/>
    <p:sldId id="300" r:id="rId50"/>
    <p:sldId id="303" r:id="rId51"/>
    <p:sldId id="304" r:id="rId52"/>
    <p:sldId id="314" r:id="rId53"/>
    <p:sldId id="31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00"/>
    <a:srgbClr val="007F0E"/>
    <a:srgbClr val="C0FC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E2B95-1A66-4DB9-921C-D13EC1284A77}" v="1" dt="2023-04-16T15:48:27.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EC745-9039-478F-B453-0E3713052B5E}"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2891A-A775-4C8C-A41F-31C74B51C462}" type="slidenum">
              <a:rPr lang="en-US" smtClean="0"/>
              <a:t>‹#›</a:t>
            </a:fld>
            <a:endParaRPr lang="en-US"/>
          </a:p>
        </p:txBody>
      </p:sp>
    </p:spTree>
    <p:extLst>
      <p:ext uri="{BB962C8B-B14F-4D97-AF65-F5344CB8AC3E}">
        <p14:creationId xmlns:p14="http://schemas.microsoft.com/office/powerpoint/2010/main" val="514955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buFont typeface="Arial" panose="020B0604020202020204" pitchFamily="34" charset="0"/>
              <a:buChar char="•"/>
            </a:pPr>
            <a:r>
              <a:rPr lang="en-US"/>
              <a:t>Energy levels for both the Anti-Stokes and the Stokes Raman scattering show that Anti-Stokes occurs at a higher vibration state</a:t>
            </a:r>
          </a:p>
          <a:p>
            <a:pPr lvl="1">
              <a:buClrTx/>
              <a:buFont typeface="Arial" panose="020B0604020202020204" pitchFamily="34" charset="0"/>
              <a:buChar char="•"/>
            </a:pPr>
            <a:r>
              <a:rPr lang="en-US"/>
              <a:t>Results in the Stokes being much stronger than that of the Anti-Stokes</a:t>
            </a:r>
          </a:p>
          <a:p>
            <a:endParaRPr lang="en-US"/>
          </a:p>
        </p:txBody>
      </p:sp>
      <p:sp>
        <p:nvSpPr>
          <p:cNvPr id="4" name="Slide Number Placeholder 3"/>
          <p:cNvSpPr>
            <a:spLocks noGrp="1"/>
          </p:cNvSpPr>
          <p:nvPr>
            <p:ph type="sldNum" sz="quarter" idx="5"/>
          </p:nvPr>
        </p:nvSpPr>
        <p:spPr/>
        <p:txBody>
          <a:bodyPr/>
          <a:lstStyle/>
          <a:p>
            <a:fld id="{0C02891A-A775-4C8C-A41F-31C74B51C462}" type="slidenum">
              <a:rPr lang="en-US" smtClean="0"/>
              <a:t>17</a:t>
            </a:fld>
            <a:endParaRPr lang="en-US"/>
          </a:p>
        </p:txBody>
      </p:sp>
    </p:spTree>
    <p:extLst>
      <p:ext uri="{BB962C8B-B14F-4D97-AF65-F5344CB8AC3E}">
        <p14:creationId xmlns:p14="http://schemas.microsoft.com/office/powerpoint/2010/main" val="202897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2891A-A775-4C8C-A41F-31C74B51C462}" type="slidenum">
              <a:rPr lang="en-US" smtClean="0"/>
              <a:t>24</a:t>
            </a:fld>
            <a:endParaRPr lang="en-US"/>
          </a:p>
        </p:txBody>
      </p:sp>
    </p:spTree>
    <p:extLst>
      <p:ext uri="{BB962C8B-B14F-4D97-AF65-F5344CB8AC3E}">
        <p14:creationId xmlns:p14="http://schemas.microsoft.com/office/powerpoint/2010/main" val="2454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2891A-A775-4C8C-A41F-31C74B51C462}" type="slidenum">
              <a:rPr lang="en-US" smtClean="0"/>
              <a:t>26</a:t>
            </a:fld>
            <a:endParaRPr lang="en-US"/>
          </a:p>
        </p:txBody>
      </p:sp>
    </p:spTree>
    <p:extLst>
      <p:ext uri="{BB962C8B-B14F-4D97-AF65-F5344CB8AC3E}">
        <p14:creationId xmlns:p14="http://schemas.microsoft.com/office/powerpoint/2010/main" val="2151605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7CA3BE9-1F5F-3537-F76B-BA20AF6A0A9C}"/>
              </a:ext>
            </a:extLst>
          </p:cNvPr>
          <p:cNvGrpSpPr/>
          <p:nvPr userDrawn="1"/>
        </p:nvGrpSpPr>
        <p:grpSpPr>
          <a:xfrm>
            <a:off x="-9482" y="-2760"/>
            <a:ext cx="12201482" cy="7955891"/>
            <a:chOff x="-9482" y="-2760"/>
            <a:chExt cx="12201482" cy="7955891"/>
          </a:xfrm>
        </p:grpSpPr>
        <p:pic>
          <p:nvPicPr>
            <p:cNvPr id="16" name="Picture 2" descr="Free: Pastel green grid background | Free Photo - rawpixel - nohat.cc">
              <a:extLst>
                <a:ext uri="{FF2B5EF4-FFF2-40B4-BE49-F238E27FC236}">
                  <a16:creationId xmlns:a16="http://schemas.microsoft.com/office/drawing/2014/main" id="{210C62FD-B763-D256-38AC-BCEF7C8773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Pastel green grid background | Free Photo - rawpixel - nohat.cc">
              <a:extLst>
                <a:ext uri="{FF2B5EF4-FFF2-40B4-BE49-F238E27FC236}">
                  <a16:creationId xmlns:a16="http://schemas.microsoft.com/office/drawing/2014/main" id="{FD081497-F60B-929E-31FB-A9E8F5C34F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Pastel green grid background | Free Photo - rawpixel - nohat.cc">
              <a:extLst>
                <a:ext uri="{FF2B5EF4-FFF2-40B4-BE49-F238E27FC236}">
                  <a16:creationId xmlns:a16="http://schemas.microsoft.com/office/drawing/2014/main" id="{848F7504-9D77-85CA-AE04-04E194EF81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82" y="3889131"/>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Pastel green grid background | Free Photo - rawpixel - nohat.cc">
              <a:extLst>
                <a:ext uri="{FF2B5EF4-FFF2-40B4-BE49-F238E27FC236}">
                  <a16:creationId xmlns:a16="http://schemas.microsoft.com/office/drawing/2014/main" id="{1FE6775F-AAA4-35D4-BA4D-47CEDC6CDF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86518" y="3886371"/>
              <a:ext cx="6096001" cy="406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E621E4B-3F14-8BD7-C5A8-D26665D2B614}"/>
              </a:ext>
            </a:extLst>
          </p:cNvPr>
          <p:cNvGrpSpPr/>
          <p:nvPr userDrawn="1"/>
        </p:nvGrpSpPr>
        <p:grpSpPr>
          <a:xfrm>
            <a:off x="-1" y="-2760"/>
            <a:ext cx="12192002" cy="8133808"/>
            <a:chOff x="-1" y="-2760"/>
            <a:chExt cx="12192002" cy="8133808"/>
          </a:xfrm>
        </p:grpSpPr>
        <p:pic>
          <p:nvPicPr>
            <p:cNvPr id="1026" name="Picture 2" descr="Free: Pastel green grid background | Free Photo - rawpixel - nohat.cc">
              <a:extLst>
                <a:ext uri="{FF2B5EF4-FFF2-40B4-BE49-F238E27FC236}">
                  <a16:creationId xmlns:a16="http://schemas.microsoft.com/office/drawing/2014/main" id="{4A623CAA-F73F-0F7A-193C-DD85A6EBC6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Pastel green grid background | Free Photo - rawpixel - nohat.cc">
              <a:extLst>
                <a:ext uri="{FF2B5EF4-FFF2-40B4-BE49-F238E27FC236}">
                  <a16:creationId xmlns:a16="http://schemas.microsoft.com/office/drawing/2014/main" id="{08CEC7E0-2344-7BA1-2040-D939FB7815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Pastel green grid background | Free Photo - rawpixel - nohat.cc">
              <a:extLst>
                <a:ext uri="{FF2B5EF4-FFF2-40B4-BE49-F238E27FC236}">
                  <a16:creationId xmlns:a16="http://schemas.microsoft.com/office/drawing/2014/main" id="{3FEB986F-3C56-8FC3-C9F3-F046623BA9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7048"/>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Pastel green grid background | Free Photo - rawpixel - nohat.cc">
              <a:extLst>
                <a:ext uri="{FF2B5EF4-FFF2-40B4-BE49-F238E27FC236}">
                  <a16:creationId xmlns:a16="http://schemas.microsoft.com/office/drawing/2014/main" id="{F685DACF-AD4F-ECEE-95FD-EE782A7135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4064288"/>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45F9E0EC-FE26-243C-3011-B7C21E5714ED}"/>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0CEDC19-61D7-D771-5321-A869EEB09145}"/>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4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847C482-957E-69CC-F803-EBB58360D0AC}"/>
              </a:ext>
            </a:extLst>
          </p:cNvPr>
          <p:cNvGrpSpPr/>
          <p:nvPr userDrawn="1"/>
        </p:nvGrpSpPr>
        <p:grpSpPr>
          <a:xfrm>
            <a:off x="-1" y="-2760"/>
            <a:ext cx="12192002" cy="8133808"/>
            <a:chOff x="-1" y="-2760"/>
            <a:chExt cx="12192002" cy="8133808"/>
          </a:xfrm>
        </p:grpSpPr>
        <p:pic>
          <p:nvPicPr>
            <p:cNvPr id="9" name="Picture 2" descr="Free: Pastel green grid background | Free Photo - rawpixel - nohat.cc">
              <a:extLst>
                <a:ext uri="{FF2B5EF4-FFF2-40B4-BE49-F238E27FC236}">
                  <a16:creationId xmlns:a16="http://schemas.microsoft.com/office/drawing/2014/main" id="{BE217672-8668-3C0F-B58E-28D07AA839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Pastel green grid background | Free Photo - rawpixel - nohat.cc">
              <a:extLst>
                <a:ext uri="{FF2B5EF4-FFF2-40B4-BE49-F238E27FC236}">
                  <a16:creationId xmlns:a16="http://schemas.microsoft.com/office/drawing/2014/main" id="{BB203759-D170-9893-C93F-E98F7EA8A9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Pastel green grid background | Free Photo - rawpixel - nohat.cc">
              <a:extLst>
                <a:ext uri="{FF2B5EF4-FFF2-40B4-BE49-F238E27FC236}">
                  <a16:creationId xmlns:a16="http://schemas.microsoft.com/office/drawing/2014/main" id="{E683EE04-36FC-EC13-2C34-11B3EF06F8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7048"/>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Pastel green grid background | Free Photo - rawpixel - nohat.cc">
              <a:extLst>
                <a:ext uri="{FF2B5EF4-FFF2-40B4-BE49-F238E27FC236}">
                  <a16:creationId xmlns:a16="http://schemas.microsoft.com/office/drawing/2014/main" id="{6A99F5D8-6F93-E339-3B7A-5CB8D0091D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4064288"/>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4862AACC-2A1A-0950-0C09-672850B3CBEB}"/>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dirty="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14" name="Rectangle 13">
            <a:extLst>
              <a:ext uri="{FF2B5EF4-FFF2-40B4-BE49-F238E27FC236}">
                <a16:creationId xmlns:a16="http://schemas.microsoft.com/office/drawing/2014/main" id="{6AD5C17D-12CD-E8BE-1F96-9D96AA794743}"/>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0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149A9EE-EB71-D9FD-A0A4-ADCC5286F959}"/>
              </a:ext>
            </a:extLst>
          </p:cNvPr>
          <p:cNvGrpSpPr/>
          <p:nvPr userDrawn="1"/>
        </p:nvGrpSpPr>
        <p:grpSpPr>
          <a:xfrm>
            <a:off x="-1" y="-2760"/>
            <a:ext cx="12192002" cy="8133808"/>
            <a:chOff x="-1" y="-2760"/>
            <a:chExt cx="12192002" cy="8133808"/>
          </a:xfrm>
        </p:grpSpPr>
        <p:pic>
          <p:nvPicPr>
            <p:cNvPr id="10" name="Picture 2" descr="Free: Pastel green grid background | Free Photo - rawpixel - nohat.cc">
              <a:extLst>
                <a:ext uri="{FF2B5EF4-FFF2-40B4-BE49-F238E27FC236}">
                  <a16:creationId xmlns:a16="http://schemas.microsoft.com/office/drawing/2014/main" id="{9C58BBDD-59AD-7165-F45D-AB05E94943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Pastel green grid background | Free Photo - rawpixel - nohat.cc">
              <a:extLst>
                <a:ext uri="{FF2B5EF4-FFF2-40B4-BE49-F238E27FC236}">
                  <a16:creationId xmlns:a16="http://schemas.microsoft.com/office/drawing/2014/main" id="{75F93B63-16C7-9492-A191-345FD6795D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Pastel green grid background | Free Photo - rawpixel - nohat.cc">
              <a:extLst>
                <a:ext uri="{FF2B5EF4-FFF2-40B4-BE49-F238E27FC236}">
                  <a16:creationId xmlns:a16="http://schemas.microsoft.com/office/drawing/2014/main" id="{D3F3783C-E831-CD32-3241-7A738BF730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7048"/>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Pastel green grid background | Free Photo - rawpixel - nohat.cc">
              <a:extLst>
                <a:ext uri="{FF2B5EF4-FFF2-40B4-BE49-F238E27FC236}">
                  <a16:creationId xmlns:a16="http://schemas.microsoft.com/office/drawing/2014/main" id="{76AE7117-B2A8-9B70-A5A2-6CDDB113A1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4064288"/>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948F684B-C0D7-F486-D4E5-20F267E7B768}"/>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dirty="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15" name="Rectangle 14">
            <a:extLst>
              <a:ext uri="{FF2B5EF4-FFF2-40B4-BE49-F238E27FC236}">
                <a16:creationId xmlns:a16="http://schemas.microsoft.com/office/drawing/2014/main" id="{7E83E605-49EA-1E53-8026-BBCB799EC92C}"/>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158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70B1277-8C8A-2684-8608-636546EFE2FE}"/>
              </a:ext>
            </a:extLst>
          </p:cNvPr>
          <p:cNvGrpSpPr/>
          <p:nvPr userDrawn="1"/>
        </p:nvGrpSpPr>
        <p:grpSpPr>
          <a:xfrm>
            <a:off x="-2" y="-2760"/>
            <a:ext cx="12192002" cy="7958651"/>
            <a:chOff x="-2" y="-2760"/>
            <a:chExt cx="12192002" cy="7958651"/>
          </a:xfrm>
        </p:grpSpPr>
        <p:pic>
          <p:nvPicPr>
            <p:cNvPr id="18" name="Picture 2" descr="Free: Pastel green grid background | Free Photo - rawpixel - nohat.cc">
              <a:extLst>
                <a:ext uri="{FF2B5EF4-FFF2-40B4-BE49-F238E27FC236}">
                  <a16:creationId xmlns:a16="http://schemas.microsoft.com/office/drawing/2014/main" id="{A4CFFF09-1C56-4D85-7621-0150996F06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Pastel green grid background | Free Photo - rawpixel - nohat.cc">
              <a:extLst>
                <a:ext uri="{FF2B5EF4-FFF2-40B4-BE49-F238E27FC236}">
                  <a16:creationId xmlns:a16="http://schemas.microsoft.com/office/drawing/2014/main" id="{C2A60164-A471-4D1B-D608-36DAA956FE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Pastel green grid background | Free Photo - rawpixel - nohat.cc">
              <a:extLst>
                <a:ext uri="{FF2B5EF4-FFF2-40B4-BE49-F238E27FC236}">
                  <a16:creationId xmlns:a16="http://schemas.microsoft.com/office/drawing/2014/main" id="{1AB81C0A-D73D-4A25-4207-D758130775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3891891"/>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Pastel green grid background | Free Photo - rawpixel - nohat.cc">
              <a:extLst>
                <a:ext uri="{FF2B5EF4-FFF2-40B4-BE49-F238E27FC236}">
                  <a16:creationId xmlns:a16="http://schemas.microsoft.com/office/drawing/2014/main" id="{0BF7220C-2959-E92C-0F1A-1A6FC83D97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8" y="3889131"/>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E7277BB2-8CD5-7750-947C-80AE249331C1}"/>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a:p>
        </p:txBody>
      </p:sp>
      <p:sp>
        <p:nvSpPr>
          <p:cNvPr id="13" name="Rectangle 12">
            <a:extLst>
              <a:ext uri="{FF2B5EF4-FFF2-40B4-BE49-F238E27FC236}">
                <a16:creationId xmlns:a16="http://schemas.microsoft.com/office/drawing/2014/main" id="{D52070C1-6A42-5000-84F9-A55603798988}"/>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626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5C7D03-27D8-2CD7-36D0-EDDA0BCEB678}"/>
              </a:ext>
            </a:extLst>
          </p:cNvPr>
          <p:cNvGrpSpPr/>
          <p:nvPr userDrawn="1"/>
        </p:nvGrpSpPr>
        <p:grpSpPr>
          <a:xfrm>
            <a:off x="-1" y="-2760"/>
            <a:ext cx="12192002" cy="8133808"/>
            <a:chOff x="-1" y="-2760"/>
            <a:chExt cx="12192002" cy="8133808"/>
          </a:xfrm>
        </p:grpSpPr>
        <p:pic>
          <p:nvPicPr>
            <p:cNvPr id="11" name="Picture 2" descr="Free: Pastel green grid background | Free Photo - rawpixel - nohat.cc">
              <a:extLst>
                <a:ext uri="{FF2B5EF4-FFF2-40B4-BE49-F238E27FC236}">
                  <a16:creationId xmlns:a16="http://schemas.microsoft.com/office/drawing/2014/main" id="{69A6CDB6-2E57-2D52-D541-74173367CF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Pastel green grid background | Free Photo - rawpixel - nohat.cc">
              <a:extLst>
                <a:ext uri="{FF2B5EF4-FFF2-40B4-BE49-F238E27FC236}">
                  <a16:creationId xmlns:a16="http://schemas.microsoft.com/office/drawing/2014/main" id="{D42B061C-07BC-06C7-39D4-CD3727523D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Pastel green grid background | Free Photo - rawpixel - nohat.cc">
              <a:extLst>
                <a:ext uri="{FF2B5EF4-FFF2-40B4-BE49-F238E27FC236}">
                  <a16:creationId xmlns:a16="http://schemas.microsoft.com/office/drawing/2014/main" id="{51CB9912-6B20-0BD3-15A2-534F3BC81E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7048"/>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Pastel green grid background | Free Photo - rawpixel - nohat.cc">
              <a:extLst>
                <a:ext uri="{FF2B5EF4-FFF2-40B4-BE49-F238E27FC236}">
                  <a16:creationId xmlns:a16="http://schemas.microsoft.com/office/drawing/2014/main" id="{59A3C7E4-7132-0080-4E2D-0F81DF084B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4064288"/>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AF1002A3-7812-7BBA-8216-CD1A37D7661C}"/>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B31CAFB3-AFAD-DA6F-B171-3258082E2E70}"/>
              </a:ext>
            </a:extLst>
          </p:cNvPr>
          <p:cNvSpPr/>
          <p:nvPr userDrawn="1"/>
        </p:nvSpPr>
        <p:spPr>
          <a:xfrm>
            <a:off x="-3146" y="6415714"/>
            <a:ext cx="12188825" cy="457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B320C53B-D720-4872-276E-9D131EDBE709}"/>
              </a:ext>
            </a:extLst>
          </p:cNvPr>
          <p:cNvSpPr/>
          <p:nvPr userDrawn="1"/>
        </p:nvSpPr>
        <p:spPr>
          <a:xfrm>
            <a:off x="-6306" y="6349230"/>
            <a:ext cx="12188825" cy="64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20EBB0C4-6273-4C6E-B9BD-2EDC30F1CD52}" type="datetimeFigureOut">
              <a:rPr lang="en-US" dirty="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F0D6C60-1AA8-C44B-A0D8-E73F58BD2316}"/>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895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F3BAF3-6239-783E-8FC7-10B9FD29E389}"/>
              </a:ext>
            </a:extLst>
          </p:cNvPr>
          <p:cNvGrpSpPr/>
          <p:nvPr userDrawn="1"/>
        </p:nvGrpSpPr>
        <p:grpSpPr>
          <a:xfrm>
            <a:off x="-1" y="-2760"/>
            <a:ext cx="12192002" cy="8133808"/>
            <a:chOff x="-1" y="-2760"/>
            <a:chExt cx="12192002" cy="8133808"/>
          </a:xfrm>
        </p:grpSpPr>
        <p:pic>
          <p:nvPicPr>
            <p:cNvPr id="9" name="Picture 2" descr="Free: Pastel green grid background | Free Photo - rawpixel - nohat.cc">
              <a:extLst>
                <a:ext uri="{FF2B5EF4-FFF2-40B4-BE49-F238E27FC236}">
                  <a16:creationId xmlns:a16="http://schemas.microsoft.com/office/drawing/2014/main" id="{79B8931B-42E0-664A-5BA5-7C60881774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Pastel green grid background | Free Photo - rawpixel - nohat.cc">
              <a:extLst>
                <a:ext uri="{FF2B5EF4-FFF2-40B4-BE49-F238E27FC236}">
                  <a16:creationId xmlns:a16="http://schemas.microsoft.com/office/drawing/2014/main" id="{F80767A4-546D-E2A6-E0A6-5604E7FFB3D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Pastel green grid background | Free Photo - rawpixel - nohat.cc">
              <a:extLst>
                <a:ext uri="{FF2B5EF4-FFF2-40B4-BE49-F238E27FC236}">
                  <a16:creationId xmlns:a16="http://schemas.microsoft.com/office/drawing/2014/main" id="{CB8C9986-1450-1CB9-B951-1FA56D8E38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7048"/>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Pastel green grid background | Free Photo - rawpixel - nohat.cc">
              <a:extLst>
                <a:ext uri="{FF2B5EF4-FFF2-40B4-BE49-F238E27FC236}">
                  <a16:creationId xmlns:a16="http://schemas.microsoft.com/office/drawing/2014/main" id="{610C60F6-68AF-C279-6572-C2301F8280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4064288"/>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1B412CB8-CA8F-5F7E-4E2B-BF9411B15EF7}"/>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dirty="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
        <p:nvSpPr>
          <p:cNvPr id="14" name="Rectangle 13">
            <a:extLst>
              <a:ext uri="{FF2B5EF4-FFF2-40B4-BE49-F238E27FC236}">
                <a16:creationId xmlns:a16="http://schemas.microsoft.com/office/drawing/2014/main" id="{9C531761-938C-DE8B-6E28-37474A4FC263}"/>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299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08CA-2DC7-E33F-66F4-0D6109DAA709}"/>
              </a:ext>
            </a:extLst>
          </p:cNvPr>
          <p:cNvGrpSpPr/>
          <p:nvPr userDrawn="1"/>
        </p:nvGrpSpPr>
        <p:grpSpPr>
          <a:xfrm>
            <a:off x="-1" y="-2760"/>
            <a:ext cx="12192002" cy="8133808"/>
            <a:chOff x="-1" y="-2760"/>
            <a:chExt cx="12192002" cy="8133808"/>
          </a:xfrm>
        </p:grpSpPr>
        <p:pic>
          <p:nvPicPr>
            <p:cNvPr id="11" name="Picture 2" descr="Free: Pastel green grid background | Free Photo - rawpixel - nohat.cc">
              <a:extLst>
                <a:ext uri="{FF2B5EF4-FFF2-40B4-BE49-F238E27FC236}">
                  <a16:creationId xmlns:a16="http://schemas.microsoft.com/office/drawing/2014/main" id="{37394332-44D0-C33B-7A86-D8622883CA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Pastel green grid background | Free Photo - rawpixel - nohat.cc">
              <a:extLst>
                <a:ext uri="{FF2B5EF4-FFF2-40B4-BE49-F238E27FC236}">
                  <a16:creationId xmlns:a16="http://schemas.microsoft.com/office/drawing/2014/main" id="{E1AB5563-DC40-5964-AC98-C2D2E65457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Pastel green grid background | Free Photo - rawpixel - nohat.cc">
              <a:extLst>
                <a:ext uri="{FF2B5EF4-FFF2-40B4-BE49-F238E27FC236}">
                  <a16:creationId xmlns:a16="http://schemas.microsoft.com/office/drawing/2014/main" id="{15FB8EDB-77A2-88AB-D5D4-0D2226BBB0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7048"/>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Pastel green grid background | Free Photo - rawpixel - nohat.cc">
              <a:extLst>
                <a:ext uri="{FF2B5EF4-FFF2-40B4-BE49-F238E27FC236}">
                  <a16:creationId xmlns:a16="http://schemas.microsoft.com/office/drawing/2014/main" id="{DA4993B7-5310-108C-869E-8C9D6D42CB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4064288"/>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2D5DF8D7-62DC-BFCA-82C4-F1E7CD9940BC}"/>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
        <p:nvSpPr>
          <p:cNvPr id="16" name="Rectangle 15">
            <a:extLst>
              <a:ext uri="{FF2B5EF4-FFF2-40B4-BE49-F238E27FC236}">
                <a16:creationId xmlns:a16="http://schemas.microsoft.com/office/drawing/2014/main" id="{11E4177D-525E-D97E-88B7-23B83F8C3A72}"/>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52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D31191-0323-C06B-AA4B-04F83355FBC4}"/>
              </a:ext>
            </a:extLst>
          </p:cNvPr>
          <p:cNvGrpSpPr/>
          <p:nvPr userDrawn="1"/>
        </p:nvGrpSpPr>
        <p:grpSpPr>
          <a:xfrm>
            <a:off x="-1" y="-2760"/>
            <a:ext cx="12192002" cy="8133808"/>
            <a:chOff x="-1" y="-2760"/>
            <a:chExt cx="12192002" cy="8133808"/>
          </a:xfrm>
        </p:grpSpPr>
        <p:pic>
          <p:nvPicPr>
            <p:cNvPr id="7" name="Picture 2" descr="Free: Pastel green grid background | Free Photo - rawpixel - nohat.cc">
              <a:extLst>
                <a:ext uri="{FF2B5EF4-FFF2-40B4-BE49-F238E27FC236}">
                  <a16:creationId xmlns:a16="http://schemas.microsoft.com/office/drawing/2014/main" id="{8DEC9803-BB16-0DE0-2966-29D543584D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Pastel green grid background | Free Photo - rawpixel - nohat.cc">
              <a:extLst>
                <a:ext uri="{FF2B5EF4-FFF2-40B4-BE49-F238E27FC236}">
                  <a16:creationId xmlns:a16="http://schemas.microsoft.com/office/drawing/2014/main" id="{002C1B31-18BD-5C1C-492F-B461C6CD3E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Pastel green grid background | Free Photo - rawpixel - nohat.cc">
              <a:extLst>
                <a:ext uri="{FF2B5EF4-FFF2-40B4-BE49-F238E27FC236}">
                  <a16:creationId xmlns:a16="http://schemas.microsoft.com/office/drawing/2014/main" id="{5CC20636-0304-8A34-4842-AC642EBA5F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7048"/>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Pastel green grid background | Free Photo - rawpixel - nohat.cc">
              <a:extLst>
                <a:ext uri="{FF2B5EF4-FFF2-40B4-BE49-F238E27FC236}">
                  <a16:creationId xmlns:a16="http://schemas.microsoft.com/office/drawing/2014/main" id="{E0A1C764-9AC6-EA08-121B-36D9ABC464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4064288"/>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B4886B0C-3225-A98C-7142-D51870E94892}"/>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
        <p:nvSpPr>
          <p:cNvPr id="12" name="Rectangle 11">
            <a:extLst>
              <a:ext uri="{FF2B5EF4-FFF2-40B4-BE49-F238E27FC236}">
                <a16:creationId xmlns:a16="http://schemas.microsoft.com/office/drawing/2014/main" id="{9D665EA0-4727-00DC-2400-85D4B2E77F55}"/>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15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CF21B9-3C69-1D3C-64C5-10E817204B06}"/>
              </a:ext>
            </a:extLst>
          </p:cNvPr>
          <p:cNvGrpSpPr/>
          <p:nvPr userDrawn="1"/>
        </p:nvGrpSpPr>
        <p:grpSpPr>
          <a:xfrm>
            <a:off x="-1" y="-2760"/>
            <a:ext cx="12192002" cy="8133808"/>
            <a:chOff x="-1" y="-2760"/>
            <a:chExt cx="12192002" cy="8133808"/>
          </a:xfrm>
        </p:grpSpPr>
        <p:pic>
          <p:nvPicPr>
            <p:cNvPr id="3" name="Picture 2" descr="Free: Pastel green grid background | Free Photo - rawpixel - nohat.cc">
              <a:extLst>
                <a:ext uri="{FF2B5EF4-FFF2-40B4-BE49-F238E27FC236}">
                  <a16:creationId xmlns:a16="http://schemas.microsoft.com/office/drawing/2014/main" id="{BB6588B6-CBA5-2EA7-DE01-1ED1CEFAA3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Pastel green grid background | Free Photo - rawpixel - nohat.cc">
              <a:extLst>
                <a:ext uri="{FF2B5EF4-FFF2-40B4-BE49-F238E27FC236}">
                  <a16:creationId xmlns:a16="http://schemas.microsoft.com/office/drawing/2014/main" id="{F9D938EA-8A1C-8360-A5E5-A495E5A646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Pastel green grid background | Free Photo - rawpixel - nohat.cc">
              <a:extLst>
                <a:ext uri="{FF2B5EF4-FFF2-40B4-BE49-F238E27FC236}">
                  <a16:creationId xmlns:a16="http://schemas.microsoft.com/office/drawing/2014/main" id="{D19E981D-FA2F-695A-B439-4B810C4056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7048"/>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Pastel green grid background | Free Photo - rawpixel - nohat.cc">
              <a:extLst>
                <a:ext uri="{FF2B5EF4-FFF2-40B4-BE49-F238E27FC236}">
                  <a16:creationId xmlns:a16="http://schemas.microsoft.com/office/drawing/2014/main" id="{7580F27D-087D-2E1B-54B4-6013509F6C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4064288"/>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31CAC68B-0B2C-09A1-E9E9-69B5CB194657}"/>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75" y="6400800"/>
            <a:ext cx="12188825" cy="457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4/24/2023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
        <p:nvSpPr>
          <p:cNvPr id="13" name="Rectangle 12">
            <a:extLst>
              <a:ext uri="{FF2B5EF4-FFF2-40B4-BE49-F238E27FC236}">
                <a16:creationId xmlns:a16="http://schemas.microsoft.com/office/drawing/2014/main" id="{2F7D14BB-7EC2-0075-CAA5-17A5D6CF80CB}"/>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05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5ABC2BB-1E03-4674-E6D3-2633ABC6A659}"/>
              </a:ext>
            </a:extLst>
          </p:cNvPr>
          <p:cNvGrpSpPr/>
          <p:nvPr userDrawn="1"/>
        </p:nvGrpSpPr>
        <p:grpSpPr>
          <a:xfrm>
            <a:off x="-1" y="-2760"/>
            <a:ext cx="12192002" cy="8133808"/>
            <a:chOff x="-1" y="-2760"/>
            <a:chExt cx="12192002" cy="8133808"/>
          </a:xfrm>
        </p:grpSpPr>
        <p:pic>
          <p:nvPicPr>
            <p:cNvPr id="11" name="Picture 2" descr="Free: Pastel green grid background | Free Photo - rawpixel - nohat.cc">
              <a:extLst>
                <a:ext uri="{FF2B5EF4-FFF2-40B4-BE49-F238E27FC236}">
                  <a16:creationId xmlns:a16="http://schemas.microsoft.com/office/drawing/2014/main" id="{2FEDFE85-6D6C-386B-2815-21728A8B9D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Pastel green grid background | Free Photo - rawpixel - nohat.cc">
              <a:extLst>
                <a:ext uri="{FF2B5EF4-FFF2-40B4-BE49-F238E27FC236}">
                  <a16:creationId xmlns:a16="http://schemas.microsoft.com/office/drawing/2014/main" id="{6550FF03-AA1F-ACF8-D280-4B4B217F24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Pastel green grid background | Free Photo - rawpixel - nohat.cc">
              <a:extLst>
                <a:ext uri="{FF2B5EF4-FFF2-40B4-BE49-F238E27FC236}">
                  <a16:creationId xmlns:a16="http://schemas.microsoft.com/office/drawing/2014/main" id="{42C25444-4811-E6DF-2FA3-34B3A7CC54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7048"/>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Pastel green grid background | Free Photo - rawpixel - nohat.cc">
              <a:extLst>
                <a:ext uri="{FF2B5EF4-FFF2-40B4-BE49-F238E27FC236}">
                  <a16:creationId xmlns:a16="http://schemas.microsoft.com/office/drawing/2014/main" id="{2C7ACEDF-18C8-7668-1DCA-C7EAA35DF0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4064288"/>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EACF3C1C-2525-AC97-7551-46B39891E27D}"/>
              </a:ext>
            </a:extLst>
          </p:cNvPr>
          <p:cNvSpPr/>
          <p:nvPr userDrawn="1"/>
        </p:nvSpPr>
        <p:spPr>
          <a:xfrm>
            <a:off x="-1" y="-2760"/>
            <a:ext cx="4114786" cy="6860760"/>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4/24/2023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
        <p:nvSpPr>
          <p:cNvPr id="16" name="Rectangle 15">
            <a:extLst>
              <a:ext uri="{FF2B5EF4-FFF2-40B4-BE49-F238E27FC236}">
                <a16:creationId xmlns:a16="http://schemas.microsoft.com/office/drawing/2014/main" id="{39884405-0C5F-AD46-A0F7-554309BE7508}"/>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264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
        <p:nvSpPr>
          <p:cNvPr id="10" name="Rectangle 9">
            <a:extLst>
              <a:ext uri="{FF2B5EF4-FFF2-40B4-BE49-F238E27FC236}">
                <a16:creationId xmlns:a16="http://schemas.microsoft.com/office/drawing/2014/main" id="{39784EC5-906E-F5AD-066C-F3C17930F774}"/>
              </a:ext>
            </a:extLst>
          </p:cNvPr>
          <p:cNvSpPr/>
          <p:nvPr userDrawn="1"/>
        </p:nvSpPr>
        <p:spPr>
          <a:xfrm>
            <a:off x="0" y="4979084"/>
            <a:ext cx="12195160" cy="5679006"/>
          </a:xfrm>
          <a:prstGeom prst="rect">
            <a:avLst/>
          </a:prstGeom>
          <a:solidFill>
            <a:schemeClr val="accent6">
              <a:lumMod val="60000"/>
              <a:lumOff val="40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DBC77A-405C-5D4D-8959-3F808041296C}"/>
              </a:ext>
            </a:extLst>
          </p:cNvPr>
          <p:cNvSpPr/>
          <p:nvPr userDrawn="1"/>
        </p:nvSpPr>
        <p:spPr>
          <a:xfrm>
            <a:off x="-1" y="6858000"/>
            <a:ext cx="12192000" cy="1382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669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BA5F03D-DB06-F2A2-BD2C-F3D08CF76A67}"/>
              </a:ext>
            </a:extLst>
          </p:cNvPr>
          <p:cNvGrpSpPr/>
          <p:nvPr userDrawn="1"/>
        </p:nvGrpSpPr>
        <p:grpSpPr>
          <a:xfrm>
            <a:off x="-9482" y="-2760"/>
            <a:ext cx="12201482" cy="7955891"/>
            <a:chOff x="-9482" y="-2760"/>
            <a:chExt cx="12201482" cy="7955891"/>
          </a:xfrm>
        </p:grpSpPr>
        <p:pic>
          <p:nvPicPr>
            <p:cNvPr id="11" name="Picture 2" descr="Free: Pastel green grid background | Free Photo - rawpixel - nohat.cc">
              <a:extLst>
                <a:ext uri="{FF2B5EF4-FFF2-40B4-BE49-F238E27FC236}">
                  <a16:creationId xmlns:a16="http://schemas.microsoft.com/office/drawing/2014/main" id="{AD981DCD-DA2E-56B3-4EF3-82F4DC54510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Pastel green grid background | Free Photo - rawpixel - nohat.cc">
              <a:extLst>
                <a:ext uri="{FF2B5EF4-FFF2-40B4-BE49-F238E27FC236}">
                  <a16:creationId xmlns:a16="http://schemas.microsoft.com/office/drawing/2014/main" id="{AF6BC4DF-DEEC-6AF9-0796-6FC020E1419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095999" y="-2760"/>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Pastel green grid background | Free Photo - rawpixel - nohat.cc">
              <a:extLst>
                <a:ext uri="{FF2B5EF4-FFF2-40B4-BE49-F238E27FC236}">
                  <a16:creationId xmlns:a16="http://schemas.microsoft.com/office/drawing/2014/main" id="{7DD96917-0163-62FE-C9FD-C5914242B22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482" y="3889131"/>
              <a:ext cx="6096001"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Pastel green grid background | Free Photo - rawpixel - nohat.cc">
              <a:extLst>
                <a:ext uri="{FF2B5EF4-FFF2-40B4-BE49-F238E27FC236}">
                  <a16:creationId xmlns:a16="http://schemas.microsoft.com/office/drawing/2014/main" id="{BA9F4393-E842-00D2-D762-DC427768081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086518" y="3886371"/>
              <a:ext cx="6096001" cy="4064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D082CC7F-F407-396A-5FA7-38E1986A7E28}"/>
              </a:ext>
            </a:extLst>
          </p:cNvPr>
          <p:cNvSpPr/>
          <p:nvPr userDrawn="1"/>
        </p:nvSpPr>
        <p:spPr>
          <a:xfrm>
            <a:off x="829861" y="232914"/>
            <a:ext cx="10593238" cy="5743014"/>
          </a:xfrm>
          <a:prstGeom prst="rect">
            <a:avLst/>
          </a:prstGeom>
          <a:solidFill>
            <a:schemeClr val="bg1">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65A32B50-6E11-B810-5903-67E59C7F4423}"/>
              </a:ext>
            </a:extLst>
          </p:cNvPr>
          <p:cNvSpPr/>
          <p:nvPr userDrawn="1"/>
        </p:nvSpPr>
        <p:spPr>
          <a:xfrm>
            <a:off x="-3146" y="6415714"/>
            <a:ext cx="12188825" cy="457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D7628E-4A3C-1D8C-69F0-AD54488ABA91}"/>
              </a:ext>
            </a:extLst>
          </p:cNvPr>
          <p:cNvSpPr/>
          <p:nvPr userDrawn="1"/>
        </p:nvSpPr>
        <p:spPr>
          <a:xfrm>
            <a:off x="-6306" y="6349230"/>
            <a:ext cx="12188825" cy="64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4/24/2023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3727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jpe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jpeg"/><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jpe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jpeg"/><Relationship Id="rId5" Type="http://schemas.openxmlformats.org/officeDocument/2006/relationships/image" Target="../media/image34.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6.png"/><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6.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6.pn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A931-C97A-D74C-7928-C160BF426EB4}"/>
              </a:ext>
            </a:extLst>
          </p:cNvPr>
          <p:cNvSpPr>
            <a:spLocks noGrp="1"/>
          </p:cNvSpPr>
          <p:nvPr>
            <p:ph type="title"/>
          </p:nvPr>
        </p:nvSpPr>
        <p:spPr/>
        <p:txBody>
          <a:bodyPr/>
          <a:lstStyle/>
          <a:p>
            <a:endParaRPr lang="en-US"/>
          </a:p>
        </p:txBody>
      </p:sp>
      <p:pic>
        <p:nvPicPr>
          <p:cNvPr id="6" name="Picture 6">
            <a:extLst>
              <a:ext uri="{FF2B5EF4-FFF2-40B4-BE49-F238E27FC236}">
                <a16:creationId xmlns:a16="http://schemas.microsoft.com/office/drawing/2014/main" id="{990EF6FA-0156-A536-8F84-BC90CA74151F}"/>
              </a:ext>
            </a:extLst>
          </p:cNvPr>
          <p:cNvPicPr>
            <a:picLocks noGrp="1" noChangeAspect="1"/>
          </p:cNvPicPr>
          <p:nvPr>
            <p:ph idx="1"/>
          </p:nvPr>
        </p:nvPicPr>
        <p:blipFill>
          <a:blip r:embed="rId2"/>
          <a:stretch>
            <a:fillRect/>
          </a:stretch>
        </p:blipFill>
        <p:spPr>
          <a:xfrm>
            <a:off x="3707277" y="1845734"/>
            <a:ext cx="4838405" cy="4023360"/>
          </a:xfrm>
        </p:spPr>
      </p:pic>
      <p:sp>
        <p:nvSpPr>
          <p:cNvPr id="4" name="Rectangle 3">
            <a:extLst>
              <a:ext uri="{FF2B5EF4-FFF2-40B4-BE49-F238E27FC236}">
                <a16:creationId xmlns:a16="http://schemas.microsoft.com/office/drawing/2014/main" id="{FE05A6A7-FE17-7A55-60EC-BF7B5EA815B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7FE3EE-656A-8363-B4FC-BB380D6CBB18}"/>
              </a:ext>
            </a:extLst>
          </p:cNvPr>
          <p:cNvSpPr txBox="1"/>
          <p:nvPr/>
        </p:nvSpPr>
        <p:spPr>
          <a:xfrm>
            <a:off x="262128" y="286512"/>
            <a:ext cx="4267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Powerpoint</a:t>
            </a:r>
            <a:r>
              <a:rPr lang="en-US">
                <a:cs typeface="Calibri"/>
              </a:rPr>
              <a:t> Drafting info and extra stuff</a:t>
            </a:r>
            <a:endParaRPr lang="en-US"/>
          </a:p>
        </p:txBody>
      </p:sp>
      <p:pic>
        <p:nvPicPr>
          <p:cNvPr id="7" name="Picture 7">
            <a:extLst>
              <a:ext uri="{FF2B5EF4-FFF2-40B4-BE49-F238E27FC236}">
                <a16:creationId xmlns:a16="http://schemas.microsoft.com/office/drawing/2014/main" id="{058ED9DE-B534-E943-4D15-002C7775F014}"/>
              </a:ext>
            </a:extLst>
          </p:cNvPr>
          <p:cNvPicPr>
            <a:picLocks noChangeAspect="1"/>
          </p:cNvPicPr>
          <p:nvPr/>
        </p:nvPicPr>
        <p:blipFill rotWithShape="1">
          <a:blip r:embed="rId2"/>
          <a:srcRect l="17937" t="18052" r="16952" b="-30"/>
          <a:stretch/>
        </p:blipFill>
        <p:spPr>
          <a:xfrm>
            <a:off x="24384" y="4409859"/>
            <a:ext cx="2178777" cy="2281099"/>
          </a:xfrm>
          <a:prstGeom prst="rect">
            <a:avLst/>
          </a:prstGeom>
        </p:spPr>
      </p:pic>
      <p:sp>
        <p:nvSpPr>
          <p:cNvPr id="8" name="TextBox 7">
            <a:extLst>
              <a:ext uri="{FF2B5EF4-FFF2-40B4-BE49-F238E27FC236}">
                <a16:creationId xmlns:a16="http://schemas.microsoft.com/office/drawing/2014/main" id="{9B186C5D-AF61-E9F6-11E2-8DA6AEF75A22}"/>
              </a:ext>
            </a:extLst>
          </p:cNvPr>
          <p:cNvSpPr txBox="1"/>
          <p:nvPr/>
        </p:nvSpPr>
        <p:spPr>
          <a:xfrm>
            <a:off x="24384" y="39075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Pictures for each person:</a:t>
            </a:r>
            <a:endParaRPr lang="en-US"/>
          </a:p>
        </p:txBody>
      </p:sp>
      <p:pic>
        <p:nvPicPr>
          <p:cNvPr id="3" name="Picture 8">
            <a:extLst>
              <a:ext uri="{FF2B5EF4-FFF2-40B4-BE49-F238E27FC236}">
                <a16:creationId xmlns:a16="http://schemas.microsoft.com/office/drawing/2014/main" id="{F4D94021-22E0-8BE8-8022-9C4670C7DF12}"/>
              </a:ext>
            </a:extLst>
          </p:cNvPr>
          <p:cNvPicPr>
            <a:picLocks noChangeAspect="1"/>
          </p:cNvPicPr>
          <p:nvPr/>
        </p:nvPicPr>
        <p:blipFill rotWithShape="1">
          <a:blip r:embed="rId3"/>
          <a:srcRect l="4381" r="14433" b="-344"/>
          <a:stretch/>
        </p:blipFill>
        <p:spPr>
          <a:xfrm rot="5400000">
            <a:off x="2368913" y="4436712"/>
            <a:ext cx="2348561" cy="2178777"/>
          </a:xfrm>
          <a:prstGeom prst="rect">
            <a:avLst/>
          </a:prstGeom>
        </p:spPr>
      </p:pic>
      <p:pic>
        <p:nvPicPr>
          <p:cNvPr id="12" name="Picture 12">
            <a:extLst>
              <a:ext uri="{FF2B5EF4-FFF2-40B4-BE49-F238E27FC236}">
                <a16:creationId xmlns:a16="http://schemas.microsoft.com/office/drawing/2014/main" id="{F3F7E9CC-2E04-72E4-BAA2-2C33FD1BC956}"/>
              </a:ext>
            </a:extLst>
          </p:cNvPr>
          <p:cNvPicPr>
            <a:picLocks noChangeAspect="1"/>
          </p:cNvPicPr>
          <p:nvPr/>
        </p:nvPicPr>
        <p:blipFill>
          <a:blip r:embed="rId4"/>
          <a:stretch>
            <a:fillRect/>
          </a:stretch>
        </p:blipFill>
        <p:spPr>
          <a:xfrm>
            <a:off x="6422683" y="4447783"/>
            <a:ext cx="2273474" cy="2252598"/>
          </a:xfrm>
          <a:prstGeom prst="rect">
            <a:avLst/>
          </a:prstGeom>
        </p:spPr>
      </p:pic>
    </p:spTree>
    <p:extLst>
      <p:ext uri="{BB962C8B-B14F-4D97-AF65-F5344CB8AC3E}">
        <p14:creationId xmlns:p14="http://schemas.microsoft.com/office/powerpoint/2010/main" val="2628757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CC9F-6F60-03DA-891A-83256A03C902}"/>
              </a:ext>
            </a:extLst>
          </p:cNvPr>
          <p:cNvSpPr>
            <a:spLocks noGrp="1"/>
          </p:cNvSpPr>
          <p:nvPr>
            <p:ph type="title"/>
          </p:nvPr>
        </p:nvSpPr>
        <p:spPr>
          <a:xfrm>
            <a:off x="1097280" y="286603"/>
            <a:ext cx="10058400" cy="872689"/>
          </a:xfrm>
        </p:spPr>
        <p:txBody>
          <a:bodyPr/>
          <a:lstStyle/>
          <a:p>
            <a:r>
              <a:rPr lang="en-US">
                <a:cs typeface="Calibri Light"/>
              </a:rPr>
              <a:t>Rainwater Collection System</a:t>
            </a:r>
            <a:endParaRPr lang="en-US"/>
          </a:p>
        </p:txBody>
      </p:sp>
      <p:pic>
        <p:nvPicPr>
          <p:cNvPr id="4" name="Picture 4" descr="Diagram, schematic&#10;&#10;Description automatically generated">
            <a:extLst>
              <a:ext uri="{FF2B5EF4-FFF2-40B4-BE49-F238E27FC236}">
                <a16:creationId xmlns:a16="http://schemas.microsoft.com/office/drawing/2014/main" id="{C5E2161C-54AA-60E7-A919-91C6E412F543}"/>
              </a:ext>
            </a:extLst>
          </p:cNvPr>
          <p:cNvPicPr>
            <a:picLocks noChangeAspect="1"/>
          </p:cNvPicPr>
          <p:nvPr/>
        </p:nvPicPr>
        <p:blipFill rotWithShape="1">
          <a:blip r:embed="rId4"/>
          <a:srcRect t="16767" r="196" b="29909"/>
          <a:stretch/>
        </p:blipFill>
        <p:spPr>
          <a:xfrm>
            <a:off x="6096297" y="1414924"/>
            <a:ext cx="5130799" cy="3566453"/>
          </a:xfrm>
          <a:prstGeom prst="rect">
            <a:avLst/>
          </a:prstGeom>
        </p:spPr>
      </p:pic>
      <p:sp>
        <p:nvSpPr>
          <p:cNvPr id="3" name="TextBox 2">
            <a:extLst>
              <a:ext uri="{FF2B5EF4-FFF2-40B4-BE49-F238E27FC236}">
                <a16:creationId xmlns:a16="http://schemas.microsoft.com/office/drawing/2014/main" id="{3E414E5F-2399-FBB3-A00B-24E5C5804821}"/>
              </a:ext>
            </a:extLst>
          </p:cNvPr>
          <p:cNvSpPr txBox="1"/>
          <p:nvPr/>
        </p:nvSpPr>
        <p:spPr>
          <a:xfrm>
            <a:off x="1046408" y="1207394"/>
            <a:ext cx="480274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4 Total water reservoirs will be used</a:t>
            </a:r>
          </a:p>
          <a:p>
            <a:pPr marL="742950" lvl="1" indent="-285750">
              <a:buFont typeface="Arial"/>
              <a:buChar char="•"/>
            </a:pPr>
            <a:r>
              <a:rPr lang="en-US">
                <a:cs typeface="Calibri" panose="020F0502020204030204"/>
              </a:rPr>
              <a:t>1 Central, 3 System Specific Reservoirs</a:t>
            </a:r>
          </a:p>
          <a:p>
            <a:pPr marL="285750" indent="-285750">
              <a:buFont typeface="Arial"/>
              <a:buChar char="•"/>
            </a:pPr>
            <a:r>
              <a:rPr lang="en-US">
                <a:cs typeface="Calibri" panose="020F0502020204030204"/>
              </a:rPr>
              <a:t>Central reservoir will have two inflow channels from the gutters and one outflow</a:t>
            </a:r>
          </a:p>
          <a:p>
            <a:pPr marL="285750" indent="-285750">
              <a:buFont typeface="Arial"/>
              <a:buChar char="•"/>
            </a:pPr>
            <a:r>
              <a:rPr lang="en-US">
                <a:cs typeface="Calibri" panose="020F0502020204030204"/>
              </a:rPr>
              <a:t>Central reservoir will be comprised of three containers connected at their bases to distribute the water level equally</a:t>
            </a:r>
          </a:p>
          <a:p>
            <a:pPr marL="285750" indent="-285750">
              <a:buFont typeface="Arial"/>
              <a:buChar char="•"/>
            </a:pPr>
            <a:r>
              <a:rPr lang="en-US">
                <a:cs typeface="Calibri" panose="020F0502020204030204"/>
              </a:rPr>
              <a:t>Middle container will measure water level to notify when levels are too low</a:t>
            </a:r>
          </a:p>
          <a:p>
            <a:pPr marL="285750" indent="-285750">
              <a:buFont typeface="Arial"/>
              <a:buChar char="•"/>
            </a:pPr>
            <a:r>
              <a:rPr lang="en-US">
                <a:cs typeface="Calibri" panose="020F0502020204030204"/>
              </a:rPr>
              <a:t>Middle container will have a water pump that will pump the water to a water filtration and analysis system</a:t>
            </a:r>
          </a:p>
          <a:p>
            <a:pPr marL="285750" indent="-285750">
              <a:buFont typeface="Arial"/>
              <a:buChar char="•"/>
            </a:pPr>
            <a:r>
              <a:rPr lang="en-US">
                <a:cs typeface="Calibri" panose="020F0502020204030204"/>
              </a:rPr>
              <a:t>Containers will have overflow valves and mesh toppers for passive collection and purging</a:t>
            </a:r>
          </a:p>
        </p:txBody>
      </p:sp>
      <p:pic>
        <p:nvPicPr>
          <p:cNvPr id="5" name="Picture 12">
            <a:extLst>
              <a:ext uri="{FF2B5EF4-FFF2-40B4-BE49-F238E27FC236}">
                <a16:creationId xmlns:a16="http://schemas.microsoft.com/office/drawing/2014/main" id="{60515E89-ABBB-F4B2-6AAA-F659A0D1FF6A}"/>
              </a:ext>
            </a:extLst>
          </p:cNvPr>
          <p:cNvPicPr>
            <a:picLocks noChangeAspect="1"/>
          </p:cNvPicPr>
          <p:nvPr/>
        </p:nvPicPr>
        <p:blipFill>
          <a:blip r:embed="rId5"/>
          <a:stretch>
            <a:fillRect/>
          </a:stretch>
        </p:blipFill>
        <p:spPr>
          <a:xfrm>
            <a:off x="9946432" y="4633052"/>
            <a:ext cx="2245567" cy="2224947"/>
          </a:xfrm>
          <a:prstGeom prst="rect">
            <a:avLst/>
          </a:prstGeom>
        </p:spPr>
      </p:pic>
      <p:pic>
        <p:nvPicPr>
          <p:cNvPr id="6" name="Rainwater 1">
            <a:hlinkClick r:id="" action="ppaction://media"/>
            <a:extLst>
              <a:ext uri="{FF2B5EF4-FFF2-40B4-BE49-F238E27FC236}">
                <a16:creationId xmlns:a16="http://schemas.microsoft.com/office/drawing/2014/main" id="{FC07FA40-FBB9-34E4-E286-DB0A772A8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878" y="5258162"/>
            <a:ext cx="487363" cy="487363"/>
          </a:xfrm>
          <a:prstGeom prst="rect">
            <a:avLst/>
          </a:prstGeom>
        </p:spPr>
      </p:pic>
    </p:spTree>
    <p:extLst>
      <p:ext uri="{BB962C8B-B14F-4D97-AF65-F5344CB8AC3E}">
        <p14:creationId xmlns:p14="http://schemas.microsoft.com/office/powerpoint/2010/main" val="2300752274"/>
      </p:ext>
    </p:extLst>
  </p:cSld>
  <p:clrMapOvr>
    <a:masterClrMapping/>
  </p:clrMapOvr>
  <mc:AlternateContent xmlns:mc="http://schemas.openxmlformats.org/markup-compatibility/2006" xmlns:p14="http://schemas.microsoft.com/office/powerpoint/2010/main">
    <mc:Choice Requires="p14">
      <p:transition spd="slow" p14:dur="2000" advTm="44024"/>
    </mc:Choice>
    <mc:Fallback xmlns="">
      <p:transition spd="slow" advTm="44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CC9F-6F60-03DA-891A-83256A03C902}"/>
              </a:ext>
            </a:extLst>
          </p:cNvPr>
          <p:cNvSpPr>
            <a:spLocks noGrp="1"/>
          </p:cNvSpPr>
          <p:nvPr>
            <p:ph type="title"/>
          </p:nvPr>
        </p:nvSpPr>
        <p:spPr>
          <a:xfrm>
            <a:off x="1097280" y="286603"/>
            <a:ext cx="10058400" cy="872689"/>
          </a:xfrm>
        </p:spPr>
        <p:txBody>
          <a:bodyPr/>
          <a:lstStyle/>
          <a:p>
            <a:r>
              <a:rPr lang="en-US">
                <a:cs typeface="Calibri Light"/>
              </a:rPr>
              <a:t>Rainwater Collection System</a:t>
            </a:r>
            <a:endParaRPr lang="en-US"/>
          </a:p>
        </p:txBody>
      </p:sp>
      <p:pic>
        <p:nvPicPr>
          <p:cNvPr id="3" name="Picture 4" descr="Diagram, schematic&#10;&#10;Description automatically generated">
            <a:extLst>
              <a:ext uri="{FF2B5EF4-FFF2-40B4-BE49-F238E27FC236}">
                <a16:creationId xmlns:a16="http://schemas.microsoft.com/office/drawing/2014/main" id="{C51B4AB7-934D-2709-EDDD-BF6674607683}"/>
              </a:ext>
            </a:extLst>
          </p:cNvPr>
          <p:cNvPicPr>
            <a:picLocks noChangeAspect="1"/>
          </p:cNvPicPr>
          <p:nvPr/>
        </p:nvPicPr>
        <p:blipFill rotWithShape="1">
          <a:blip r:embed="rId4"/>
          <a:srcRect t="69636" r="262" b="-203"/>
          <a:stretch/>
        </p:blipFill>
        <p:spPr>
          <a:xfrm>
            <a:off x="6225404" y="1159292"/>
            <a:ext cx="4932436" cy="1952694"/>
          </a:xfrm>
          <a:prstGeom prst="rect">
            <a:avLst/>
          </a:prstGeom>
        </p:spPr>
      </p:pic>
      <p:sp>
        <p:nvSpPr>
          <p:cNvPr id="4" name="TextBox 3">
            <a:extLst>
              <a:ext uri="{FF2B5EF4-FFF2-40B4-BE49-F238E27FC236}">
                <a16:creationId xmlns:a16="http://schemas.microsoft.com/office/drawing/2014/main" id="{F2EE4FB2-1306-855C-6C9F-25D7A3C781D7}"/>
              </a:ext>
            </a:extLst>
          </p:cNvPr>
          <p:cNvSpPr txBox="1"/>
          <p:nvPr/>
        </p:nvSpPr>
        <p:spPr>
          <a:xfrm>
            <a:off x="1220809" y="1354965"/>
            <a:ext cx="487518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Water moves from central reservoir into filter</a:t>
            </a:r>
          </a:p>
          <a:p>
            <a:pPr marL="285750" indent="-285750">
              <a:buFont typeface="Arial"/>
              <a:buChar char="•"/>
            </a:pPr>
            <a:r>
              <a:rPr lang="en-US">
                <a:cs typeface="Calibri" panose="020F0502020204030204"/>
              </a:rPr>
              <a:t>Multistage water filtration system</a:t>
            </a:r>
            <a:endParaRPr lang="en-US"/>
          </a:p>
          <a:p>
            <a:pPr marL="742950" lvl="1" indent="-285750">
              <a:buFont typeface="Arial"/>
              <a:buChar char="•"/>
            </a:pPr>
            <a:r>
              <a:rPr lang="en-US">
                <a:cs typeface="Calibri" panose="020F0502020204030204"/>
              </a:rPr>
              <a:t>6-stage including UV purifier, reverse osmosis, carbon filtration, and sediment filtration</a:t>
            </a:r>
          </a:p>
          <a:p>
            <a:pPr marL="285750" indent="-285750">
              <a:buFont typeface="Arial"/>
              <a:buChar char="•"/>
            </a:pPr>
            <a:r>
              <a:rPr lang="en-US">
                <a:cs typeface="Calibri" panose="020F0502020204030204"/>
              </a:rPr>
              <a:t>From filter moves through an in-line Raman spectroscopy system</a:t>
            </a:r>
          </a:p>
          <a:p>
            <a:pPr marL="742950" lvl="1" indent="-285750">
              <a:buFont typeface="Arial"/>
              <a:buChar char="•"/>
            </a:pPr>
            <a:r>
              <a:rPr lang="en-US">
                <a:cs typeface="Calibri" panose="020F0502020204030204"/>
              </a:rPr>
              <a:t>This is not a digitally integrated system. Can be removed as needed.</a:t>
            </a:r>
          </a:p>
          <a:p>
            <a:pPr marL="285750" indent="-285750">
              <a:buFont typeface="Arial"/>
              <a:buChar char="•"/>
            </a:pPr>
            <a:r>
              <a:rPr lang="en-US">
                <a:cs typeface="Calibri" panose="020F0502020204030204"/>
              </a:rPr>
              <a:t>Raman spectrometer can be used to measure the quality of the water, ensuring there are not high concentrations of harmful chemicals</a:t>
            </a:r>
          </a:p>
          <a:p>
            <a:pPr marL="285750" indent="-285750">
              <a:buFont typeface="Arial"/>
              <a:buChar char="•"/>
            </a:pPr>
            <a:r>
              <a:rPr lang="en-US">
                <a:cs typeface="Calibri" panose="020F0502020204030204"/>
              </a:rPr>
              <a:t>Water proceeds into a 3-line valve manifold to be distributed to the system specific reservoirs</a:t>
            </a:r>
          </a:p>
        </p:txBody>
      </p:sp>
      <p:pic>
        <p:nvPicPr>
          <p:cNvPr id="7" name="Picture 7" descr="Diagram&#10;&#10;Description automatically generated">
            <a:extLst>
              <a:ext uri="{FF2B5EF4-FFF2-40B4-BE49-F238E27FC236}">
                <a16:creationId xmlns:a16="http://schemas.microsoft.com/office/drawing/2014/main" id="{F5B238A5-0A46-9C1F-7060-46B50FF75BD1}"/>
              </a:ext>
            </a:extLst>
          </p:cNvPr>
          <p:cNvPicPr>
            <a:picLocks noChangeAspect="1"/>
          </p:cNvPicPr>
          <p:nvPr/>
        </p:nvPicPr>
        <p:blipFill>
          <a:blip r:embed="rId5"/>
          <a:stretch>
            <a:fillRect/>
          </a:stretch>
        </p:blipFill>
        <p:spPr>
          <a:xfrm>
            <a:off x="7445282" y="3230220"/>
            <a:ext cx="2492680" cy="2492680"/>
          </a:xfrm>
          <a:prstGeom prst="rect">
            <a:avLst/>
          </a:prstGeom>
        </p:spPr>
      </p:pic>
      <p:pic>
        <p:nvPicPr>
          <p:cNvPr id="5" name="Picture 12">
            <a:extLst>
              <a:ext uri="{FF2B5EF4-FFF2-40B4-BE49-F238E27FC236}">
                <a16:creationId xmlns:a16="http://schemas.microsoft.com/office/drawing/2014/main" id="{C4372579-7412-D681-CF68-A170BFC44048}"/>
              </a:ext>
            </a:extLst>
          </p:cNvPr>
          <p:cNvPicPr>
            <a:picLocks noChangeAspect="1"/>
          </p:cNvPicPr>
          <p:nvPr/>
        </p:nvPicPr>
        <p:blipFill>
          <a:blip r:embed="rId6"/>
          <a:stretch>
            <a:fillRect/>
          </a:stretch>
        </p:blipFill>
        <p:spPr>
          <a:xfrm>
            <a:off x="9946432" y="4633052"/>
            <a:ext cx="2245567" cy="2224947"/>
          </a:xfrm>
          <a:prstGeom prst="rect">
            <a:avLst/>
          </a:prstGeom>
        </p:spPr>
      </p:pic>
      <p:pic>
        <p:nvPicPr>
          <p:cNvPr id="6" name="Rainwater 2">
            <a:hlinkClick r:id="" action="ppaction://media"/>
            <a:extLst>
              <a:ext uri="{FF2B5EF4-FFF2-40B4-BE49-F238E27FC236}">
                <a16:creationId xmlns:a16="http://schemas.microsoft.com/office/drawing/2014/main" id="{8AB24D13-DEA3-9D0F-F065-B845555EBE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53874" y="5369057"/>
            <a:ext cx="487363" cy="487363"/>
          </a:xfrm>
          <a:prstGeom prst="rect">
            <a:avLst/>
          </a:prstGeom>
        </p:spPr>
      </p:pic>
    </p:spTree>
    <p:extLst>
      <p:ext uri="{BB962C8B-B14F-4D97-AF65-F5344CB8AC3E}">
        <p14:creationId xmlns:p14="http://schemas.microsoft.com/office/powerpoint/2010/main" val="1022145842"/>
      </p:ext>
    </p:extLst>
  </p:cSld>
  <p:clrMapOvr>
    <a:masterClrMapping/>
  </p:clrMapOvr>
  <mc:AlternateContent xmlns:mc="http://schemas.openxmlformats.org/markup-compatibility/2006" xmlns:p14="http://schemas.microsoft.com/office/powerpoint/2010/main">
    <mc:Choice Requires="p14">
      <p:transition spd="slow" p14:dur="2000" advTm="43792"/>
    </mc:Choice>
    <mc:Fallback xmlns="">
      <p:transition spd="slow" advTm="43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CC9F-6F60-03DA-891A-83256A03C902}"/>
              </a:ext>
            </a:extLst>
          </p:cNvPr>
          <p:cNvSpPr>
            <a:spLocks noGrp="1"/>
          </p:cNvSpPr>
          <p:nvPr>
            <p:ph type="title"/>
          </p:nvPr>
        </p:nvSpPr>
        <p:spPr>
          <a:xfrm>
            <a:off x="1097280" y="286603"/>
            <a:ext cx="10058400" cy="872689"/>
          </a:xfrm>
        </p:spPr>
        <p:txBody>
          <a:bodyPr/>
          <a:lstStyle/>
          <a:p>
            <a:r>
              <a:rPr lang="en-US">
                <a:cs typeface="Calibri Light"/>
              </a:rPr>
              <a:t>Rainwater Collection System</a:t>
            </a:r>
            <a:endParaRPr lang="en-US"/>
          </a:p>
        </p:txBody>
      </p:sp>
      <p:pic>
        <p:nvPicPr>
          <p:cNvPr id="3" name="Picture 4" descr="Diagram, schematic&#10;&#10;Description automatically generated">
            <a:extLst>
              <a:ext uri="{FF2B5EF4-FFF2-40B4-BE49-F238E27FC236}">
                <a16:creationId xmlns:a16="http://schemas.microsoft.com/office/drawing/2014/main" id="{D2528542-E60E-602B-BA47-AAE4CAE60ED0}"/>
              </a:ext>
            </a:extLst>
          </p:cNvPr>
          <p:cNvPicPr>
            <a:picLocks noChangeAspect="1"/>
          </p:cNvPicPr>
          <p:nvPr/>
        </p:nvPicPr>
        <p:blipFill>
          <a:blip r:embed="rId4"/>
          <a:stretch>
            <a:fillRect/>
          </a:stretch>
        </p:blipFill>
        <p:spPr>
          <a:xfrm>
            <a:off x="5917731" y="1597778"/>
            <a:ext cx="5046594" cy="3203355"/>
          </a:xfrm>
          <a:prstGeom prst="rect">
            <a:avLst/>
          </a:prstGeom>
        </p:spPr>
      </p:pic>
      <p:sp>
        <p:nvSpPr>
          <p:cNvPr id="4" name="TextBox 3">
            <a:extLst>
              <a:ext uri="{FF2B5EF4-FFF2-40B4-BE49-F238E27FC236}">
                <a16:creationId xmlns:a16="http://schemas.microsoft.com/office/drawing/2014/main" id="{9FA5C45E-5A50-9FE1-91CF-3C6FD60C5C59}"/>
              </a:ext>
            </a:extLst>
          </p:cNvPr>
          <p:cNvSpPr txBox="1"/>
          <p:nvPr/>
        </p:nvSpPr>
        <p:spPr>
          <a:xfrm>
            <a:off x="1100071" y="1167147"/>
            <a:ext cx="450760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3 system specific reservoirs</a:t>
            </a:r>
          </a:p>
          <a:p>
            <a:pPr marL="285750" indent="-285750">
              <a:buFont typeface="Arial"/>
              <a:buChar char="•"/>
            </a:pPr>
            <a:r>
              <a:rPr lang="en-US">
                <a:cs typeface="Calibri" panose="020F0502020204030204"/>
              </a:rPr>
              <a:t>Comprised of two separate containers connected at their bases for equal distribution</a:t>
            </a:r>
          </a:p>
          <a:p>
            <a:pPr marL="285750" indent="-285750">
              <a:buFont typeface="Arial"/>
              <a:buChar char="•"/>
            </a:pPr>
            <a:r>
              <a:rPr lang="en-US">
                <a:cs typeface="Calibri" panose="020F0502020204030204"/>
              </a:rPr>
              <a:t>New water and recycled solution flow into the left container</a:t>
            </a:r>
          </a:p>
          <a:p>
            <a:pPr marL="285750" indent="-285750">
              <a:buFont typeface="Arial"/>
              <a:buChar char="•"/>
            </a:pPr>
            <a:r>
              <a:rPr lang="en-US">
                <a:cs typeface="Calibri" panose="020F0502020204030204"/>
              </a:rPr>
              <a:t>Water pumps from right container into the NFT system</a:t>
            </a:r>
          </a:p>
          <a:p>
            <a:pPr marL="285750" indent="-285750">
              <a:buFont typeface="Arial"/>
              <a:buChar char="•"/>
            </a:pPr>
            <a:r>
              <a:rPr lang="en-US">
                <a:cs typeface="Calibri" panose="020F0502020204030204"/>
              </a:rPr>
              <a:t>An air stone keeps the water oxygenated in the left container</a:t>
            </a:r>
          </a:p>
          <a:p>
            <a:pPr marL="285750" indent="-285750">
              <a:buFont typeface="Arial"/>
              <a:buChar char="•"/>
            </a:pPr>
            <a:r>
              <a:rPr lang="en-US">
                <a:cs typeface="Calibri" panose="020F0502020204030204"/>
              </a:rPr>
              <a:t>New nutrient solution, pH up, and pH down are deposited in the connecting distribution line for the quickest circulation</a:t>
            </a:r>
          </a:p>
          <a:p>
            <a:pPr marL="285750" indent="-285750">
              <a:buFont typeface="Arial"/>
              <a:buChar char="•"/>
            </a:pPr>
            <a:r>
              <a:rPr lang="en-US">
                <a:cs typeface="Calibri" panose="020F0502020204030204"/>
              </a:rPr>
              <a:t>Water level is sensed in the right container to trigger water deposition from the central reservoir</a:t>
            </a:r>
          </a:p>
        </p:txBody>
      </p:sp>
      <p:pic>
        <p:nvPicPr>
          <p:cNvPr id="5" name="Picture 12">
            <a:extLst>
              <a:ext uri="{FF2B5EF4-FFF2-40B4-BE49-F238E27FC236}">
                <a16:creationId xmlns:a16="http://schemas.microsoft.com/office/drawing/2014/main" id="{30006D93-957E-F59D-A683-B684500B8B37}"/>
              </a:ext>
            </a:extLst>
          </p:cNvPr>
          <p:cNvPicPr>
            <a:picLocks noChangeAspect="1"/>
          </p:cNvPicPr>
          <p:nvPr/>
        </p:nvPicPr>
        <p:blipFill>
          <a:blip r:embed="rId5"/>
          <a:stretch>
            <a:fillRect/>
          </a:stretch>
        </p:blipFill>
        <p:spPr>
          <a:xfrm>
            <a:off x="9946432" y="4633052"/>
            <a:ext cx="2245567" cy="2224947"/>
          </a:xfrm>
          <a:prstGeom prst="rect">
            <a:avLst/>
          </a:prstGeom>
        </p:spPr>
      </p:pic>
      <p:pic>
        <p:nvPicPr>
          <p:cNvPr id="6" name="Rainwater 3">
            <a:hlinkClick r:id="" action="ppaction://media"/>
            <a:extLst>
              <a:ext uri="{FF2B5EF4-FFF2-40B4-BE49-F238E27FC236}">
                <a16:creationId xmlns:a16="http://schemas.microsoft.com/office/drawing/2014/main" id="{94224709-7EF3-0C47-1E5C-9C9F928C82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34419" y="5260222"/>
            <a:ext cx="487363" cy="487363"/>
          </a:xfrm>
          <a:prstGeom prst="rect">
            <a:avLst/>
          </a:prstGeom>
        </p:spPr>
      </p:pic>
    </p:spTree>
    <p:extLst>
      <p:ext uri="{BB962C8B-B14F-4D97-AF65-F5344CB8AC3E}">
        <p14:creationId xmlns:p14="http://schemas.microsoft.com/office/powerpoint/2010/main" val="4166402330"/>
      </p:ext>
    </p:extLst>
  </p:cSld>
  <p:clrMapOvr>
    <a:masterClrMapping/>
  </p:clrMapOvr>
  <mc:AlternateContent xmlns:mc="http://schemas.openxmlformats.org/markup-compatibility/2006" xmlns:p14="http://schemas.microsoft.com/office/powerpoint/2010/main">
    <mc:Choice Requires="p14">
      <p:transition spd="slow" p14:dur="2000" advTm="58816"/>
    </mc:Choice>
    <mc:Fallback xmlns="">
      <p:transition spd="slow" advTm="5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5C25-BE44-BF68-B8FC-71B938DA04D7}"/>
              </a:ext>
            </a:extLst>
          </p:cNvPr>
          <p:cNvSpPr>
            <a:spLocks noGrp="1"/>
          </p:cNvSpPr>
          <p:nvPr>
            <p:ph type="title"/>
          </p:nvPr>
        </p:nvSpPr>
        <p:spPr>
          <a:xfrm>
            <a:off x="1097280" y="286603"/>
            <a:ext cx="10058400" cy="833275"/>
          </a:xfrm>
        </p:spPr>
        <p:txBody>
          <a:bodyPr/>
          <a:lstStyle/>
          <a:p>
            <a:r>
              <a:rPr lang="en-US">
                <a:cs typeface="Calibri Light"/>
              </a:rPr>
              <a:t>Photovoltaic System</a:t>
            </a:r>
            <a:endParaRPr lang="en-US"/>
          </a:p>
        </p:txBody>
      </p:sp>
      <p:pic>
        <p:nvPicPr>
          <p:cNvPr id="4" name="Picture 4" descr="A picture containing diagram&#10;&#10;Description automatically generated">
            <a:extLst>
              <a:ext uri="{FF2B5EF4-FFF2-40B4-BE49-F238E27FC236}">
                <a16:creationId xmlns:a16="http://schemas.microsoft.com/office/drawing/2014/main" id="{DBCE355C-D8E4-F988-E8F4-BB79200D3F63}"/>
              </a:ext>
            </a:extLst>
          </p:cNvPr>
          <p:cNvPicPr>
            <a:picLocks noChangeAspect="1"/>
          </p:cNvPicPr>
          <p:nvPr/>
        </p:nvPicPr>
        <p:blipFill rotWithShape="1">
          <a:blip r:embed="rId4"/>
          <a:srcRect t="14933" r="45425" b="57038"/>
          <a:stretch/>
        </p:blipFill>
        <p:spPr>
          <a:xfrm>
            <a:off x="1694903" y="2753506"/>
            <a:ext cx="3487074" cy="2327171"/>
          </a:xfrm>
          <a:prstGeom prst="rect">
            <a:avLst/>
          </a:prstGeom>
        </p:spPr>
      </p:pic>
      <p:pic>
        <p:nvPicPr>
          <p:cNvPr id="5" name="Picture 5" descr="A picture containing diagram&#10;&#10;Description automatically generated">
            <a:extLst>
              <a:ext uri="{FF2B5EF4-FFF2-40B4-BE49-F238E27FC236}">
                <a16:creationId xmlns:a16="http://schemas.microsoft.com/office/drawing/2014/main" id="{B18D3B03-C77C-C47F-0546-5FD9A6962E22}"/>
              </a:ext>
            </a:extLst>
          </p:cNvPr>
          <p:cNvPicPr>
            <a:picLocks noChangeAspect="1"/>
          </p:cNvPicPr>
          <p:nvPr/>
        </p:nvPicPr>
        <p:blipFill rotWithShape="1">
          <a:blip r:embed="rId4"/>
          <a:srcRect t="56989" r="45568" b="16726"/>
          <a:stretch/>
        </p:blipFill>
        <p:spPr>
          <a:xfrm>
            <a:off x="7007067" y="2756133"/>
            <a:ext cx="3484248" cy="2325725"/>
          </a:xfrm>
          <a:prstGeom prst="rect">
            <a:avLst/>
          </a:prstGeom>
        </p:spPr>
      </p:pic>
      <p:cxnSp>
        <p:nvCxnSpPr>
          <p:cNvPr id="3" name="Straight Arrow Connector 2">
            <a:extLst>
              <a:ext uri="{FF2B5EF4-FFF2-40B4-BE49-F238E27FC236}">
                <a16:creationId xmlns:a16="http://schemas.microsoft.com/office/drawing/2014/main" id="{E77D642A-37E9-E333-F4A5-40C94B690B7B}"/>
              </a:ext>
            </a:extLst>
          </p:cNvPr>
          <p:cNvCxnSpPr/>
          <p:nvPr/>
        </p:nvCxnSpPr>
        <p:spPr>
          <a:xfrm flipH="1">
            <a:off x="6091709" y="2759204"/>
            <a:ext cx="8584" cy="2320341"/>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0557C8-BF94-7F4E-4DC6-7731FC9B0089}"/>
              </a:ext>
            </a:extLst>
          </p:cNvPr>
          <p:cNvSpPr txBox="1"/>
          <p:nvPr/>
        </p:nvSpPr>
        <p:spPr>
          <a:xfrm>
            <a:off x="1652867" y="1204631"/>
            <a:ext cx="88806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Our system uses two 100-Watt solar panels to power a 12-Volt DC batter</a:t>
            </a:r>
          </a:p>
          <a:p>
            <a:pPr marL="285750" indent="-285750">
              <a:buFont typeface="Arial"/>
              <a:buChar char="•"/>
            </a:pPr>
            <a:r>
              <a:rPr lang="en-US">
                <a:cs typeface="Calibri" panose="020F0502020204030204"/>
              </a:rPr>
              <a:t>We have two potential designs for how we will mount the solar panels shown below</a:t>
            </a:r>
          </a:p>
          <a:p>
            <a:pPr marL="285750" indent="-285750">
              <a:buFont typeface="Arial"/>
              <a:buChar char="•"/>
            </a:pPr>
            <a:r>
              <a:rPr lang="en-US">
                <a:cs typeface="Calibri" panose="020F0502020204030204"/>
              </a:rPr>
              <a:t>The left design showcases a stationary mount with a 30-degree angle for collection</a:t>
            </a:r>
          </a:p>
          <a:p>
            <a:pPr marL="285750" indent="-285750">
              <a:buFont typeface="Arial"/>
              <a:buChar char="•"/>
            </a:pPr>
            <a:r>
              <a:rPr lang="en-US">
                <a:cs typeface="Calibri" panose="020F0502020204030204"/>
              </a:rPr>
              <a:t>The right design showcases a possible tilting panel system to track the sunlight</a:t>
            </a:r>
          </a:p>
        </p:txBody>
      </p:sp>
      <p:pic>
        <p:nvPicPr>
          <p:cNvPr id="7" name="Picture 12">
            <a:extLst>
              <a:ext uri="{FF2B5EF4-FFF2-40B4-BE49-F238E27FC236}">
                <a16:creationId xmlns:a16="http://schemas.microsoft.com/office/drawing/2014/main" id="{27312D2C-8483-CB08-00BB-07AEE65543B6}"/>
              </a:ext>
            </a:extLst>
          </p:cNvPr>
          <p:cNvPicPr>
            <a:picLocks noChangeAspect="1"/>
          </p:cNvPicPr>
          <p:nvPr/>
        </p:nvPicPr>
        <p:blipFill>
          <a:blip r:embed="rId5"/>
          <a:stretch>
            <a:fillRect/>
          </a:stretch>
        </p:blipFill>
        <p:spPr>
          <a:xfrm>
            <a:off x="9946432" y="4633052"/>
            <a:ext cx="2245567" cy="2224947"/>
          </a:xfrm>
          <a:prstGeom prst="rect">
            <a:avLst/>
          </a:prstGeom>
        </p:spPr>
      </p:pic>
      <p:pic>
        <p:nvPicPr>
          <p:cNvPr id="8" name="Photovoltaics">
            <a:hlinkClick r:id="" action="ppaction://media"/>
            <a:extLst>
              <a:ext uri="{FF2B5EF4-FFF2-40B4-BE49-F238E27FC236}">
                <a16:creationId xmlns:a16="http://schemas.microsoft.com/office/drawing/2014/main" id="{21CEDAFF-B920-76EB-98B5-8DF29F7DFF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46165" y="5238884"/>
            <a:ext cx="487363" cy="487363"/>
          </a:xfrm>
          <a:prstGeom prst="rect">
            <a:avLst/>
          </a:prstGeom>
        </p:spPr>
      </p:pic>
    </p:spTree>
    <p:extLst>
      <p:ext uri="{BB962C8B-B14F-4D97-AF65-F5344CB8AC3E}">
        <p14:creationId xmlns:p14="http://schemas.microsoft.com/office/powerpoint/2010/main" val="2933747278"/>
      </p:ext>
    </p:extLst>
  </p:cSld>
  <p:clrMapOvr>
    <a:masterClrMapping/>
  </p:clrMapOvr>
  <mc:AlternateContent xmlns:mc="http://schemas.openxmlformats.org/markup-compatibility/2006" xmlns:p14="http://schemas.microsoft.com/office/powerpoint/2010/main">
    <mc:Choice Requires="p14">
      <p:transition spd="slow" p14:dur="2000" advTm="35805"/>
    </mc:Choice>
    <mc:Fallback xmlns="">
      <p:transition spd="slow" advTm="35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88D9-32FC-3FA7-DFAA-D6FD045A9E59}"/>
              </a:ext>
            </a:extLst>
          </p:cNvPr>
          <p:cNvSpPr>
            <a:spLocks noGrp="1"/>
          </p:cNvSpPr>
          <p:nvPr>
            <p:ph type="title"/>
          </p:nvPr>
        </p:nvSpPr>
        <p:spPr>
          <a:xfrm>
            <a:off x="1097280" y="286603"/>
            <a:ext cx="10058400" cy="793861"/>
          </a:xfrm>
        </p:spPr>
        <p:txBody>
          <a:bodyPr/>
          <a:lstStyle/>
          <a:p>
            <a:r>
              <a:rPr lang="en-US">
                <a:cs typeface="Calibri Light"/>
              </a:rPr>
              <a:t>Greenhouse Design and Layout</a:t>
            </a:r>
            <a:endParaRPr lang="en-US"/>
          </a:p>
        </p:txBody>
      </p:sp>
      <p:pic>
        <p:nvPicPr>
          <p:cNvPr id="3" name="Picture 3" descr="Diagram&#10;&#10;Description automatically generated">
            <a:extLst>
              <a:ext uri="{FF2B5EF4-FFF2-40B4-BE49-F238E27FC236}">
                <a16:creationId xmlns:a16="http://schemas.microsoft.com/office/drawing/2014/main" id="{C2F825C3-A41D-6577-FA44-48160D4BCF6C}"/>
              </a:ext>
            </a:extLst>
          </p:cNvPr>
          <p:cNvPicPr>
            <a:picLocks noChangeAspect="1"/>
          </p:cNvPicPr>
          <p:nvPr/>
        </p:nvPicPr>
        <p:blipFill rotWithShape="1">
          <a:blip r:embed="rId4"/>
          <a:srcRect t="12952" r="-392" b="45783"/>
          <a:stretch/>
        </p:blipFill>
        <p:spPr>
          <a:xfrm>
            <a:off x="1171976" y="1103139"/>
            <a:ext cx="4653594" cy="2659103"/>
          </a:xfrm>
          <a:prstGeom prst="rect">
            <a:avLst/>
          </a:prstGeom>
        </p:spPr>
      </p:pic>
      <p:pic>
        <p:nvPicPr>
          <p:cNvPr id="4" name="Picture 4" descr="Diagram&#10;&#10;Description automatically generated">
            <a:extLst>
              <a:ext uri="{FF2B5EF4-FFF2-40B4-BE49-F238E27FC236}">
                <a16:creationId xmlns:a16="http://schemas.microsoft.com/office/drawing/2014/main" id="{1BACABA9-2177-5C62-49F8-9CCC71093A8C}"/>
              </a:ext>
            </a:extLst>
          </p:cNvPr>
          <p:cNvPicPr>
            <a:picLocks noChangeAspect="1"/>
          </p:cNvPicPr>
          <p:nvPr/>
        </p:nvPicPr>
        <p:blipFill rotWithShape="1">
          <a:blip r:embed="rId4"/>
          <a:srcRect t="54217" r="-392" b="301"/>
          <a:stretch/>
        </p:blipFill>
        <p:spPr>
          <a:xfrm>
            <a:off x="6366455" y="1103139"/>
            <a:ext cx="4632129" cy="2658846"/>
          </a:xfrm>
          <a:prstGeom prst="rect">
            <a:avLst/>
          </a:prstGeom>
        </p:spPr>
      </p:pic>
      <p:sp>
        <p:nvSpPr>
          <p:cNvPr id="5" name="TextBox 4">
            <a:extLst>
              <a:ext uri="{FF2B5EF4-FFF2-40B4-BE49-F238E27FC236}">
                <a16:creationId xmlns:a16="http://schemas.microsoft.com/office/drawing/2014/main" id="{8DD692F1-C2D3-5DBD-004D-D80EEDE5DC39}"/>
              </a:ext>
            </a:extLst>
          </p:cNvPr>
          <p:cNvSpPr txBox="1"/>
          <p:nvPr/>
        </p:nvSpPr>
        <p:spPr>
          <a:xfrm>
            <a:off x="1167147" y="4024648"/>
            <a:ext cx="98067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The two drawings above portray the expected layout of our greenhouse including all its subsystems and design elements.</a:t>
            </a:r>
          </a:p>
          <a:p>
            <a:pPr marL="285750" indent="-285750">
              <a:buFont typeface="Arial"/>
              <a:buChar char="•"/>
            </a:pPr>
            <a:r>
              <a:rPr lang="en-US">
                <a:cs typeface="Calibri" panose="020F0502020204030204"/>
              </a:rPr>
              <a:t>Some items are not drawn to perfect scale or distance, but this functions as a fairly accurate representation of our expected final concept.</a:t>
            </a:r>
          </a:p>
        </p:txBody>
      </p:sp>
      <p:pic>
        <p:nvPicPr>
          <p:cNvPr id="6" name="Picture 12">
            <a:extLst>
              <a:ext uri="{FF2B5EF4-FFF2-40B4-BE49-F238E27FC236}">
                <a16:creationId xmlns:a16="http://schemas.microsoft.com/office/drawing/2014/main" id="{964CFF8F-1A00-6F0D-1CA4-E13D2B56D7CE}"/>
              </a:ext>
            </a:extLst>
          </p:cNvPr>
          <p:cNvPicPr>
            <a:picLocks noChangeAspect="1"/>
          </p:cNvPicPr>
          <p:nvPr/>
        </p:nvPicPr>
        <p:blipFill>
          <a:blip r:embed="rId5"/>
          <a:stretch>
            <a:fillRect/>
          </a:stretch>
        </p:blipFill>
        <p:spPr>
          <a:xfrm>
            <a:off x="10165403" y="4850014"/>
            <a:ext cx="2026595" cy="2007985"/>
          </a:xfrm>
          <a:prstGeom prst="rect">
            <a:avLst/>
          </a:prstGeom>
        </p:spPr>
      </p:pic>
      <p:pic>
        <p:nvPicPr>
          <p:cNvPr id="7" name="Greenhouse">
            <a:hlinkClick r:id="" action="ppaction://media"/>
            <a:extLst>
              <a:ext uri="{FF2B5EF4-FFF2-40B4-BE49-F238E27FC236}">
                <a16:creationId xmlns:a16="http://schemas.microsoft.com/office/drawing/2014/main" id="{1AE1E75B-2790-4EC9-840F-09A91DA9AF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6521" y="5390962"/>
            <a:ext cx="487363" cy="487363"/>
          </a:xfrm>
          <a:prstGeom prst="rect">
            <a:avLst/>
          </a:prstGeom>
        </p:spPr>
      </p:pic>
    </p:spTree>
    <p:extLst>
      <p:ext uri="{BB962C8B-B14F-4D97-AF65-F5344CB8AC3E}">
        <p14:creationId xmlns:p14="http://schemas.microsoft.com/office/powerpoint/2010/main" val="1021377696"/>
      </p:ext>
    </p:extLst>
  </p:cSld>
  <p:clrMapOvr>
    <a:masterClrMapping/>
  </p:clrMapOvr>
  <mc:AlternateContent xmlns:mc="http://schemas.openxmlformats.org/markup-compatibility/2006" xmlns:p14="http://schemas.microsoft.com/office/powerpoint/2010/main">
    <mc:Choice Requires="p14">
      <p:transition spd="slow" p14:dur="2000" advTm="39636"/>
    </mc:Choice>
    <mc:Fallback xmlns="">
      <p:transition spd="slow" advTm="3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C2EC-6BF9-D955-E054-58066C2EF7A3}"/>
              </a:ext>
            </a:extLst>
          </p:cNvPr>
          <p:cNvSpPr>
            <a:spLocks noGrp="1"/>
          </p:cNvSpPr>
          <p:nvPr>
            <p:ph type="title"/>
          </p:nvPr>
        </p:nvSpPr>
        <p:spPr>
          <a:xfrm>
            <a:off x="1097280" y="286603"/>
            <a:ext cx="10058400" cy="823228"/>
          </a:xfrm>
        </p:spPr>
        <p:txBody>
          <a:bodyPr/>
          <a:lstStyle/>
          <a:p>
            <a:r>
              <a:rPr lang="en-US">
                <a:cs typeface="Calibri Light"/>
              </a:rPr>
              <a:t>Types of Hydroponic Systems (Selection)</a:t>
            </a:r>
            <a:endParaRPr lang="en-US"/>
          </a:p>
        </p:txBody>
      </p:sp>
      <p:grpSp>
        <p:nvGrpSpPr>
          <p:cNvPr id="8" name="Group 7">
            <a:extLst>
              <a:ext uri="{FF2B5EF4-FFF2-40B4-BE49-F238E27FC236}">
                <a16:creationId xmlns:a16="http://schemas.microsoft.com/office/drawing/2014/main" id="{8A51A045-B456-416D-3131-C260E1B8361D}"/>
              </a:ext>
            </a:extLst>
          </p:cNvPr>
          <p:cNvGrpSpPr/>
          <p:nvPr/>
        </p:nvGrpSpPr>
        <p:grpSpPr>
          <a:xfrm>
            <a:off x="931034" y="1290569"/>
            <a:ext cx="3284113" cy="1996225"/>
            <a:chOff x="1328133" y="1247641"/>
            <a:chExt cx="3681211" cy="2146478"/>
          </a:xfrm>
        </p:grpSpPr>
        <p:sp>
          <p:nvSpPr>
            <p:cNvPr id="7" name="Rectangle 6">
              <a:extLst>
                <a:ext uri="{FF2B5EF4-FFF2-40B4-BE49-F238E27FC236}">
                  <a16:creationId xmlns:a16="http://schemas.microsoft.com/office/drawing/2014/main" id="{A3D78B02-A09B-08E7-2387-B78530A9A76A}"/>
                </a:ext>
              </a:extLst>
            </p:cNvPr>
            <p:cNvSpPr/>
            <p:nvPr/>
          </p:nvSpPr>
          <p:spPr>
            <a:xfrm>
              <a:off x="1328133" y="1247641"/>
              <a:ext cx="3681211" cy="2146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778AA9B8-B994-69CB-33EB-F22113FEBF4C}"/>
                </a:ext>
              </a:extLst>
            </p:cNvPr>
            <p:cNvPicPr>
              <a:picLocks noChangeAspect="1"/>
            </p:cNvPicPr>
            <p:nvPr/>
          </p:nvPicPr>
          <p:blipFill>
            <a:blip r:embed="rId4"/>
            <a:stretch>
              <a:fillRect/>
            </a:stretch>
          </p:blipFill>
          <p:spPr>
            <a:xfrm>
              <a:off x="1425585" y="1362313"/>
              <a:ext cx="3494761" cy="1909417"/>
            </a:xfrm>
            <a:prstGeom prst="rect">
              <a:avLst/>
            </a:prstGeom>
          </p:spPr>
        </p:pic>
      </p:grpSp>
      <p:pic>
        <p:nvPicPr>
          <p:cNvPr id="10" name="Picture 10" descr="Diagram&#10;&#10;Description automatically generated">
            <a:extLst>
              <a:ext uri="{FF2B5EF4-FFF2-40B4-BE49-F238E27FC236}">
                <a16:creationId xmlns:a16="http://schemas.microsoft.com/office/drawing/2014/main" id="{DC9DB329-67F6-215E-F066-C42B3AE164A6}"/>
              </a:ext>
            </a:extLst>
          </p:cNvPr>
          <p:cNvPicPr>
            <a:picLocks noChangeAspect="1"/>
          </p:cNvPicPr>
          <p:nvPr/>
        </p:nvPicPr>
        <p:blipFill>
          <a:blip r:embed="rId5"/>
          <a:stretch>
            <a:fillRect/>
          </a:stretch>
        </p:blipFill>
        <p:spPr>
          <a:xfrm>
            <a:off x="4359498" y="1258586"/>
            <a:ext cx="3236890" cy="2065558"/>
          </a:xfrm>
          <a:prstGeom prst="rect">
            <a:avLst/>
          </a:prstGeom>
        </p:spPr>
      </p:pic>
      <p:pic>
        <p:nvPicPr>
          <p:cNvPr id="11" name="Picture 11" descr="Diagram&#10;&#10;Description automatically generated">
            <a:extLst>
              <a:ext uri="{FF2B5EF4-FFF2-40B4-BE49-F238E27FC236}">
                <a16:creationId xmlns:a16="http://schemas.microsoft.com/office/drawing/2014/main" id="{41C50639-4CA6-85E0-B057-3B95A8588F7E}"/>
              </a:ext>
            </a:extLst>
          </p:cNvPr>
          <p:cNvPicPr>
            <a:picLocks noChangeAspect="1"/>
          </p:cNvPicPr>
          <p:nvPr/>
        </p:nvPicPr>
        <p:blipFill>
          <a:blip r:embed="rId6"/>
          <a:stretch>
            <a:fillRect/>
          </a:stretch>
        </p:blipFill>
        <p:spPr>
          <a:xfrm>
            <a:off x="7750936" y="1257614"/>
            <a:ext cx="3537397" cy="2067502"/>
          </a:xfrm>
          <a:prstGeom prst="rect">
            <a:avLst/>
          </a:prstGeom>
        </p:spPr>
      </p:pic>
      <p:sp>
        <p:nvSpPr>
          <p:cNvPr id="12" name="TextBox 11">
            <a:extLst>
              <a:ext uri="{FF2B5EF4-FFF2-40B4-BE49-F238E27FC236}">
                <a16:creationId xmlns:a16="http://schemas.microsoft.com/office/drawing/2014/main" id="{C57C8782-1D5D-CA52-6528-749653AC86C9}"/>
              </a:ext>
            </a:extLst>
          </p:cNvPr>
          <p:cNvSpPr txBox="1"/>
          <p:nvPr/>
        </p:nvSpPr>
        <p:spPr>
          <a:xfrm>
            <a:off x="1277154" y="3332409"/>
            <a:ext cx="2597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Nutrient Film Technique</a:t>
            </a:r>
          </a:p>
        </p:txBody>
      </p:sp>
      <p:sp>
        <p:nvSpPr>
          <p:cNvPr id="13" name="TextBox 12">
            <a:extLst>
              <a:ext uri="{FF2B5EF4-FFF2-40B4-BE49-F238E27FC236}">
                <a16:creationId xmlns:a16="http://schemas.microsoft.com/office/drawing/2014/main" id="{385D0380-0E73-B6CA-C08C-C5E0FA5F2868}"/>
              </a:ext>
            </a:extLst>
          </p:cNvPr>
          <p:cNvSpPr txBox="1"/>
          <p:nvPr/>
        </p:nvSpPr>
        <p:spPr>
          <a:xfrm>
            <a:off x="4679323" y="3332409"/>
            <a:ext cx="2597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Ebb and Flow</a:t>
            </a:r>
          </a:p>
        </p:txBody>
      </p:sp>
      <p:sp>
        <p:nvSpPr>
          <p:cNvPr id="14" name="TextBox 13">
            <a:extLst>
              <a:ext uri="{FF2B5EF4-FFF2-40B4-BE49-F238E27FC236}">
                <a16:creationId xmlns:a16="http://schemas.microsoft.com/office/drawing/2014/main" id="{6CD2C386-E7B1-03B0-44C6-6CC845783C16}"/>
              </a:ext>
            </a:extLst>
          </p:cNvPr>
          <p:cNvSpPr txBox="1"/>
          <p:nvPr/>
        </p:nvSpPr>
        <p:spPr>
          <a:xfrm>
            <a:off x="8221013" y="3332409"/>
            <a:ext cx="2597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Aeroponics</a:t>
            </a:r>
            <a:endParaRPr lang="en-US"/>
          </a:p>
        </p:txBody>
      </p:sp>
      <p:sp>
        <p:nvSpPr>
          <p:cNvPr id="15" name="TextBox 14">
            <a:extLst>
              <a:ext uri="{FF2B5EF4-FFF2-40B4-BE49-F238E27FC236}">
                <a16:creationId xmlns:a16="http://schemas.microsoft.com/office/drawing/2014/main" id="{89663CA2-39C0-A527-66FC-C03F843C9EC5}"/>
              </a:ext>
            </a:extLst>
          </p:cNvPr>
          <p:cNvSpPr txBox="1"/>
          <p:nvPr/>
        </p:nvSpPr>
        <p:spPr>
          <a:xfrm>
            <a:off x="939084" y="3635598"/>
            <a:ext cx="328679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Usable with many plant varieties</a:t>
            </a:r>
          </a:p>
          <a:p>
            <a:pPr marL="285750" indent="-285750">
              <a:buFont typeface="Arial"/>
              <a:buChar char="•"/>
            </a:pPr>
            <a:r>
              <a:rPr lang="en-US">
                <a:cs typeface="Calibri" panose="020F0502020204030204"/>
              </a:rPr>
              <a:t>Stackable system</a:t>
            </a:r>
          </a:p>
          <a:p>
            <a:pPr marL="285750" indent="-285750">
              <a:buFont typeface="Arial"/>
              <a:buChar char="•"/>
            </a:pPr>
            <a:r>
              <a:rPr lang="en-US">
                <a:cs typeface="Calibri" panose="020F0502020204030204"/>
              </a:rPr>
              <a:t>Efficient use of resources</a:t>
            </a:r>
          </a:p>
          <a:p>
            <a:pPr marL="285750" indent="-285750">
              <a:buFont typeface="Arial"/>
              <a:buChar char="•"/>
            </a:pPr>
            <a:r>
              <a:rPr lang="en-US">
                <a:cs typeface="Calibri" panose="020F0502020204030204"/>
              </a:rPr>
              <a:t>Requires more sensors and components</a:t>
            </a:r>
          </a:p>
          <a:p>
            <a:pPr marL="285750" indent="-285750">
              <a:buFont typeface="Arial"/>
              <a:buChar char="•"/>
            </a:pPr>
            <a:r>
              <a:rPr lang="en-US">
                <a:cs typeface="Calibri" panose="020F0502020204030204"/>
              </a:rPr>
              <a:t>Cost-effective for variety</a:t>
            </a:r>
          </a:p>
        </p:txBody>
      </p:sp>
      <p:sp>
        <p:nvSpPr>
          <p:cNvPr id="16" name="TextBox 15">
            <a:extLst>
              <a:ext uri="{FF2B5EF4-FFF2-40B4-BE49-F238E27FC236}">
                <a16:creationId xmlns:a16="http://schemas.microsoft.com/office/drawing/2014/main" id="{F6BBC93F-1E2D-D95F-D6A9-996A4F16B5E5}"/>
              </a:ext>
            </a:extLst>
          </p:cNvPr>
          <p:cNvSpPr txBox="1"/>
          <p:nvPr/>
        </p:nvSpPr>
        <p:spPr>
          <a:xfrm>
            <a:off x="4330520" y="3635598"/>
            <a:ext cx="328679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Usable with many plant varieties</a:t>
            </a:r>
          </a:p>
          <a:p>
            <a:pPr marL="285750" indent="-285750">
              <a:buFont typeface="Arial"/>
              <a:buChar char="•"/>
            </a:pPr>
            <a:r>
              <a:rPr lang="en-US">
                <a:cs typeface="Calibri" panose="020F0502020204030204"/>
              </a:rPr>
              <a:t>Not a stackable system</a:t>
            </a:r>
          </a:p>
          <a:p>
            <a:pPr marL="285750" indent="-285750">
              <a:buFont typeface="Arial"/>
              <a:buChar char="•"/>
            </a:pPr>
            <a:r>
              <a:rPr lang="en-US">
                <a:cs typeface="Calibri" panose="020F0502020204030204"/>
              </a:rPr>
              <a:t>Requires large amounts of water at all times</a:t>
            </a:r>
          </a:p>
          <a:p>
            <a:pPr marL="285750" indent="-285750">
              <a:buFont typeface="Arial"/>
              <a:buChar char="•"/>
            </a:pPr>
            <a:r>
              <a:rPr lang="en-US">
                <a:cs typeface="Calibri" panose="020F0502020204030204"/>
              </a:rPr>
              <a:t>Fewer components needed</a:t>
            </a:r>
          </a:p>
          <a:p>
            <a:pPr marL="285750" indent="-285750">
              <a:buFont typeface="Arial"/>
              <a:buChar char="•"/>
            </a:pPr>
            <a:r>
              <a:rPr lang="en-US">
                <a:cs typeface="Calibri" panose="020F0502020204030204"/>
              </a:rPr>
              <a:t>Cost-effective for specifics</a:t>
            </a:r>
          </a:p>
          <a:p>
            <a:pPr marL="285750" indent="-285750">
              <a:buFont typeface="Arial"/>
              <a:buChar char="•"/>
            </a:pPr>
            <a:r>
              <a:rPr lang="en-US">
                <a:cs typeface="Calibri" panose="020F0502020204030204"/>
              </a:rPr>
              <a:t>Lacks capacity and scalability</a:t>
            </a:r>
          </a:p>
        </p:txBody>
      </p:sp>
      <p:sp>
        <p:nvSpPr>
          <p:cNvPr id="17" name="TextBox 16">
            <a:extLst>
              <a:ext uri="{FF2B5EF4-FFF2-40B4-BE49-F238E27FC236}">
                <a16:creationId xmlns:a16="http://schemas.microsoft.com/office/drawing/2014/main" id="{D972995F-D3B4-3229-54C6-B8A94055F05E}"/>
              </a:ext>
            </a:extLst>
          </p:cNvPr>
          <p:cNvSpPr txBox="1"/>
          <p:nvPr/>
        </p:nvSpPr>
        <p:spPr>
          <a:xfrm>
            <a:off x="7872210" y="3635598"/>
            <a:ext cx="328679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Not usable with many plant varieties</a:t>
            </a:r>
          </a:p>
          <a:p>
            <a:pPr marL="285750" indent="-285750">
              <a:buFont typeface="Arial"/>
              <a:buChar char="•"/>
            </a:pPr>
            <a:r>
              <a:rPr lang="en-US">
                <a:cs typeface="Calibri" panose="020F0502020204030204"/>
              </a:rPr>
              <a:t>Capable of vertical gardening</a:t>
            </a:r>
          </a:p>
          <a:p>
            <a:pPr marL="285750" indent="-285750">
              <a:buFont typeface="Arial"/>
              <a:buChar char="•"/>
            </a:pPr>
            <a:r>
              <a:rPr lang="en-US">
                <a:cs typeface="Calibri" panose="020F0502020204030204"/>
              </a:rPr>
              <a:t>Inefficient deposition of water and resources</a:t>
            </a:r>
          </a:p>
          <a:p>
            <a:pPr marL="285750" indent="-285750">
              <a:buFont typeface="Arial"/>
              <a:buChar char="•"/>
            </a:pPr>
            <a:r>
              <a:rPr lang="en-US">
                <a:cs typeface="Calibri" panose="020F0502020204030204"/>
              </a:rPr>
              <a:t>Fewer components needed</a:t>
            </a:r>
          </a:p>
          <a:p>
            <a:pPr marL="285750" indent="-285750">
              <a:buFont typeface="Arial"/>
              <a:buChar char="•"/>
            </a:pPr>
            <a:r>
              <a:rPr lang="en-US">
                <a:cs typeface="Calibri" panose="020F0502020204030204"/>
              </a:rPr>
              <a:t>Not cost-effective</a:t>
            </a:r>
          </a:p>
        </p:txBody>
      </p:sp>
      <p:pic>
        <p:nvPicPr>
          <p:cNvPr id="3" name="Picture 12">
            <a:extLst>
              <a:ext uri="{FF2B5EF4-FFF2-40B4-BE49-F238E27FC236}">
                <a16:creationId xmlns:a16="http://schemas.microsoft.com/office/drawing/2014/main" id="{72F40791-DB22-3054-87EA-5E8AE5729E2E}"/>
              </a:ext>
            </a:extLst>
          </p:cNvPr>
          <p:cNvPicPr>
            <a:picLocks noChangeAspect="1"/>
          </p:cNvPicPr>
          <p:nvPr/>
        </p:nvPicPr>
        <p:blipFill>
          <a:blip r:embed="rId7"/>
          <a:stretch>
            <a:fillRect/>
          </a:stretch>
        </p:blipFill>
        <p:spPr>
          <a:xfrm>
            <a:off x="10749064" y="5428314"/>
            <a:ext cx="1442935" cy="1429685"/>
          </a:xfrm>
          <a:prstGeom prst="rect">
            <a:avLst/>
          </a:prstGeom>
        </p:spPr>
      </p:pic>
      <p:pic>
        <p:nvPicPr>
          <p:cNvPr id="4" name="Hydroponic Selections">
            <a:hlinkClick r:id="" action="ppaction://media"/>
            <a:extLst>
              <a:ext uri="{FF2B5EF4-FFF2-40B4-BE49-F238E27FC236}">
                <a16:creationId xmlns:a16="http://schemas.microsoft.com/office/drawing/2014/main" id="{2FA7151B-36A5-9032-9542-7F30D8D72B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8333" y="6336589"/>
            <a:ext cx="487363" cy="487363"/>
          </a:xfrm>
          <a:prstGeom prst="rect">
            <a:avLst/>
          </a:prstGeom>
        </p:spPr>
      </p:pic>
    </p:spTree>
    <p:extLst>
      <p:ext uri="{BB962C8B-B14F-4D97-AF65-F5344CB8AC3E}">
        <p14:creationId xmlns:p14="http://schemas.microsoft.com/office/powerpoint/2010/main" val="2468846374"/>
      </p:ext>
    </p:extLst>
  </p:cSld>
  <p:clrMapOvr>
    <a:masterClrMapping/>
  </p:clrMapOvr>
  <mc:AlternateContent xmlns:mc="http://schemas.openxmlformats.org/markup-compatibility/2006" xmlns:p14="http://schemas.microsoft.com/office/powerpoint/2010/main">
    <mc:Choice Requires="p14">
      <p:transition spd="slow" p14:dur="2000" advTm="80898"/>
    </mc:Choice>
    <mc:Fallback xmlns="">
      <p:transition spd="slow" advTm="80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914C2-24AE-4231-C263-2890B1CEC601}"/>
              </a:ext>
            </a:extLst>
          </p:cNvPr>
          <p:cNvSpPr>
            <a:spLocks noGrp="1"/>
          </p:cNvSpPr>
          <p:nvPr>
            <p:ph type="title"/>
          </p:nvPr>
        </p:nvSpPr>
        <p:spPr>
          <a:xfrm>
            <a:off x="1097280" y="286603"/>
            <a:ext cx="10058400" cy="702303"/>
          </a:xfrm>
        </p:spPr>
        <p:txBody>
          <a:bodyPr>
            <a:normAutofit fontScale="90000"/>
          </a:bodyPr>
          <a:lstStyle/>
          <a:p>
            <a:r>
              <a:rPr lang="en-US"/>
              <a:t>Spectroscopy Water Analysis </a:t>
            </a:r>
          </a:p>
        </p:txBody>
      </p:sp>
      <p:sp>
        <p:nvSpPr>
          <p:cNvPr id="12" name="Content Placeholder 11">
            <a:extLst>
              <a:ext uri="{FF2B5EF4-FFF2-40B4-BE49-F238E27FC236}">
                <a16:creationId xmlns:a16="http://schemas.microsoft.com/office/drawing/2014/main" id="{187B2005-2B2D-0B8E-34E8-B060073673E1}"/>
              </a:ext>
            </a:extLst>
          </p:cNvPr>
          <p:cNvSpPr>
            <a:spLocks noGrp="1"/>
          </p:cNvSpPr>
          <p:nvPr>
            <p:ph idx="1"/>
          </p:nvPr>
        </p:nvSpPr>
        <p:spPr>
          <a:xfrm>
            <a:off x="1296972" y="1843854"/>
            <a:ext cx="3101104" cy="3529425"/>
          </a:xfrm>
          <a:solidFill>
            <a:schemeClr val="bg1">
              <a:lumMod val="95000"/>
            </a:schemeClr>
          </a:solidFill>
        </p:spPr>
        <p:txBody>
          <a:bodyPr/>
          <a:lstStyle/>
          <a:p>
            <a:pPr marL="0" indent="0">
              <a:buNone/>
            </a:pPr>
            <a:r>
              <a:rPr lang="en-US"/>
              <a:t> Often used when trying to examine the structure of molecules in a sample </a:t>
            </a:r>
          </a:p>
          <a:p>
            <a:pPr marL="0" indent="0">
              <a:buNone/>
            </a:pPr>
            <a:endParaRPr lang="en-US"/>
          </a:p>
          <a:p>
            <a:pPr>
              <a:buClr>
                <a:srgbClr val="B00000"/>
              </a:buClr>
              <a:buFont typeface="Arial" panose="020B0604020202020204" pitchFamily="34" charset="0"/>
              <a:buChar char="•"/>
            </a:pPr>
            <a:r>
              <a:rPr lang="en-US">
                <a:solidFill>
                  <a:srgbClr val="B00000"/>
                </a:solidFill>
              </a:rPr>
              <a:t>Would absorb to much light for this type of spectroscopy to be efficient</a:t>
            </a:r>
          </a:p>
          <a:p>
            <a:endParaRPr lang="en-US"/>
          </a:p>
        </p:txBody>
      </p:sp>
      <p:sp>
        <p:nvSpPr>
          <p:cNvPr id="13" name="Content Placeholder 11">
            <a:extLst>
              <a:ext uri="{FF2B5EF4-FFF2-40B4-BE49-F238E27FC236}">
                <a16:creationId xmlns:a16="http://schemas.microsoft.com/office/drawing/2014/main" id="{F2996AF8-2F72-FF9E-75D7-E6DF1B01C243}"/>
              </a:ext>
            </a:extLst>
          </p:cNvPr>
          <p:cNvSpPr txBox="1">
            <a:spLocks/>
          </p:cNvSpPr>
          <p:nvPr/>
        </p:nvSpPr>
        <p:spPr>
          <a:xfrm>
            <a:off x="4545448" y="1843854"/>
            <a:ext cx="3101104" cy="3529425"/>
          </a:xfrm>
          <a:prstGeom prst="rect">
            <a:avLst/>
          </a:prstGeom>
          <a:solidFill>
            <a:schemeClr val="bg1">
              <a:lumMod val="95000"/>
            </a:schemeClr>
          </a:solid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Relies on the excitation of electrons that make matter inside of water fluoresce</a:t>
            </a:r>
          </a:p>
          <a:p>
            <a:endParaRPr lang="en-US"/>
          </a:p>
          <a:p>
            <a:pPr>
              <a:buClr>
                <a:srgbClr val="B00000"/>
              </a:buClr>
              <a:buFont typeface="Arial" panose="020B0604020202020204" pitchFamily="34" charset="0"/>
              <a:buChar char="•"/>
            </a:pPr>
            <a:r>
              <a:rPr lang="en-US">
                <a:solidFill>
                  <a:srgbClr val="B00000"/>
                </a:solidFill>
              </a:rPr>
              <a:t>Additional chemical dyes introduced into the system</a:t>
            </a:r>
          </a:p>
          <a:p>
            <a:pPr>
              <a:buClr>
                <a:srgbClr val="B00000"/>
              </a:buClr>
              <a:buFont typeface="Arial" panose="020B0604020202020204" pitchFamily="34" charset="0"/>
              <a:buChar char="•"/>
            </a:pPr>
            <a:r>
              <a:rPr lang="en-US">
                <a:solidFill>
                  <a:srgbClr val="B00000"/>
                </a:solidFill>
              </a:rPr>
              <a:t>Used to detect mainly fluorescent organic matter</a:t>
            </a:r>
          </a:p>
        </p:txBody>
      </p:sp>
      <p:sp>
        <p:nvSpPr>
          <p:cNvPr id="14" name="Content Placeholder 11">
            <a:extLst>
              <a:ext uri="{FF2B5EF4-FFF2-40B4-BE49-F238E27FC236}">
                <a16:creationId xmlns:a16="http://schemas.microsoft.com/office/drawing/2014/main" id="{B124C556-6B73-9CE8-1D6C-EADA2EBF4693}"/>
              </a:ext>
            </a:extLst>
          </p:cNvPr>
          <p:cNvSpPr txBox="1">
            <a:spLocks/>
          </p:cNvSpPr>
          <p:nvPr/>
        </p:nvSpPr>
        <p:spPr>
          <a:xfrm>
            <a:off x="7793926" y="1843854"/>
            <a:ext cx="3101104" cy="3529425"/>
          </a:xfrm>
          <a:prstGeom prst="rect">
            <a:avLst/>
          </a:prstGeom>
          <a:solidFill>
            <a:schemeClr val="bg1">
              <a:lumMod val="95000"/>
            </a:schemeClr>
          </a:solid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Allows for a specific wavelength to be used to analyze a sample with the wavelength being depended on the excitation source</a:t>
            </a:r>
          </a:p>
        </p:txBody>
      </p:sp>
      <p:sp>
        <p:nvSpPr>
          <p:cNvPr id="16" name="TextBox 15">
            <a:extLst>
              <a:ext uri="{FF2B5EF4-FFF2-40B4-BE49-F238E27FC236}">
                <a16:creationId xmlns:a16="http://schemas.microsoft.com/office/drawing/2014/main" id="{02B35ECB-209D-99D8-A7BA-3D7D9F31F684}"/>
              </a:ext>
            </a:extLst>
          </p:cNvPr>
          <p:cNvSpPr txBox="1"/>
          <p:nvPr/>
        </p:nvSpPr>
        <p:spPr>
          <a:xfrm>
            <a:off x="1712245" y="1474522"/>
            <a:ext cx="2270558" cy="369332"/>
          </a:xfrm>
          <a:prstGeom prst="rect">
            <a:avLst/>
          </a:prstGeom>
          <a:noFill/>
        </p:spPr>
        <p:txBody>
          <a:bodyPr wrap="none" rtlCol="0">
            <a:spAutoFit/>
          </a:bodyPr>
          <a:lstStyle/>
          <a:p>
            <a:r>
              <a:rPr lang="en-US" b="1"/>
              <a:t>Infrared Spectroscopy</a:t>
            </a:r>
          </a:p>
        </p:txBody>
      </p:sp>
      <p:sp>
        <p:nvSpPr>
          <p:cNvPr id="17" name="TextBox 16">
            <a:extLst>
              <a:ext uri="{FF2B5EF4-FFF2-40B4-BE49-F238E27FC236}">
                <a16:creationId xmlns:a16="http://schemas.microsoft.com/office/drawing/2014/main" id="{0330338B-CA8C-2EB2-25EF-22D1099A487F}"/>
              </a:ext>
            </a:extLst>
          </p:cNvPr>
          <p:cNvSpPr txBox="1"/>
          <p:nvPr/>
        </p:nvSpPr>
        <p:spPr>
          <a:xfrm>
            <a:off x="4753219" y="1474522"/>
            <a:ext cx="2746521" cy="369332"/>
          </a:xfrm>
          <a:prstGeom prst="rect">
            <a:avLst/>
          </a:prstGeom>
          <a:noFill/>
        </p:spPr>
        <p:txBody>
          <a:bodyPr wrap="none" rtlCol="0">
            <a:spAutoFit/>
          </a:bodyPr>
          <a:lstStyle/>
          <a:p>
            <a:r>
              <a:rPr lang="en-US" b="1"/>
              <a:t>Fluorescence Spectroscopy</a:t>
            </a:r>
          </a:p>
        </p:txBody>
      </p:sp>
      <p:sp>
        <p:nvSpPr>
          <p:cNvPr id="18" name="TextBox 17">
            <a:extLst>
              <a:ext uri="{FF2B5EF4-FFF2-40B4-BE49-F238E27FC236}">
                <a16:creationId xmlns:a16="http://schemas.microsoft.com/office/drawing/2014/main" id="{AA6AE55B-5996-1093-A2F1-4F7EBF8F5EA1}"/>
              </a:ext>
            </a:extLst>
          </p:cNvPr>
          <p:cNvSpPr txBox="1"/>
          <p:nvPr/>
        </p:nvSpPr>
        <p:spPr>
          <a:xfrm>
            <a:off x="8257674" y="1474522"/>
            <a:ext cx="2173608" cy="369332"/>
          </a:xfrm>
          <a:prstGeom prst="rect">
            <a:avLst/>
          </a:prstGeom>
          <a:noFill/>
        </p:spPr>
        <p:txBody>
          <a:bodyPr wrap="none" rtlCol="0">
            <a:spAutoFit/>
          </a:bodyPr>
          <a:lstStyle/>
          <a:p>
            <a:r>
              <a:rPr lang="en-US" b="1"/>
              <a:t>Raman Spectroscopy</a:t>
            </a:r>
          </a:p>
        </p:txBody>
      </p:sp>
      <p:pic>
        <p:nvPicPr>
          <p:cNvPr id="19" name="Picture 7">
            <a:extLst>
              <a:ext uri="{FF2B5EF4-FFF2-40B4-BE49-F238E27FC236}">
                <a16:creationId xmlns:a16="http://schemas.microsoft.com/office/drawing/2014/main" id="{AFCB6D4C-A08F-FD67-3DAE-D4D58D600E59}"/>
              </a:ext>
            </a:extLst>
          </p:cNvPr>
          <p:cNvPicPr>
            <a:picLocks noChangeAspect="1"/>
          </p:cNvPicPr>
          <p:nvPr/>
        </p:nvPicPr>
        <p:blipFill rotWithShape="1">
          <a:blip r:embed="rId4"/>
          <a:srcRect l="17937" t="18052" r="16952" b="-30"/>
          <a:stretch/>
        </p:blipFill>
        <p:spPr>
          <a:xfrm>
            <a:off x="10013223" y="4805501"/>
            <a:ext cx="2178777" cy="2281099"/>
          </a:xfrm>
          <a:prstGeom prst="rect">
            <a:avLst/>
          </a:prstGeom>
        </p:spPr>
      </p:pic>
      <p:pic>
        <p:nvPicPr>
          <p:cNvPr id="34" name="Recorded Sound">
            <a:hlinkClick r:id="" action="ppaction://media"/>
            <a:extLst>
              <a:ext uri="{FF2B5EF4-FFF2-40B4-BE49-F238E27FC236}">
                <a16:creationId xmlns:a16="http://schemas.microsoft.com/office/drawing/2014/main" id="{DAC900A1-8856-1DD9-979E-17AC985FD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9678" y="5563763"/>
            <a:ext cx="609600" cy="609600"/>
          </a:xfrm>
          <a:prstGeom prst="rect">
            <a:avLst/>
          </a:prstGeom>
        </p:spPr>
      </p:pic>
    </p:spTree>
    <p:extLst>
      <p:ext uri="{BB962C8B-B14F-4D97-AF65-F5344CB8AC3E}">
        <p14:creationId xmlns:p14="http://schemas.microsoft.com/office/powerpoint/2010/main" val="2109617753"/>
      </p:ext>
    </p:extLst>
  </p:cSld>
  <p:clrMapOvr>
    <a:masterClrMapping/>
  </p:clrMapOvr>
  <mc:AlternateContent xmlns:mc="http://schemas.openxmlformats.org/markup-compatibility/2006" xmlns:p14="http://schemas.microsoft.com/office/powerpoint/2010/main">
    <mc:Choice Requires="p14">
      <p:transition spd="slow" p14:dur="2000" advTm="61873"/>
    </mc:Choice>
    <mc:Fallback xmlns="">
      <p:transition spd="slow" advTm="6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83"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C7AB-C9FB-66E8-519C-C5FEB38E6595}"/>
              </a:ext>
            </a:extLst>
          </p:cNvPr>
          <p:cNvSpPr>
            <a:spLocks noGrp="1"/>
          </p:cNvSpPr>
          <p:nvPr>
            <p:ph type="title"/>
          </p:nvPr>
        </p:nvSpPr>
        <p:spPr>
          <a:xfrm>
            <a:off x="1097280" y="286603"/>
            <a:ext cx="10058400" cy="702303"/>
          </a:xfrm>
        </p:spPr>
        <p:txBody>
          <a:bodyPr>
            <a:normAutofit fontScale="90000"/>
          </a:bodyPr>
          <a:lstStyle/>
          <a:p>
            <a:r>
              <a:rPr lang="en-US"/>
              <a:t>Raman Spectroscopy</a:t>
            </a:r>
          </a:p>
        </p:txBody>
      </p:sp>
      <p:sp>
        <p:nvSpPr>
          <p:cNvPr id="3" name="Content Placeholder 2">
            <a:extLst>
              <a:ext uri="{FF2B5EF4-FFF2-40B4-BE49-F238E27FC236}">
                <a16:creationId xmlns:a16="http://schemas.microsoft.com/office/drawing/2014/main" id="{BF688D4D-70A3-BDAC-622D-7341FE81A686}"/>
              </a:ext>
            </a:extLst>
          </p:cNvPr>
          <p:cNvSpPr>
            <a:spLocks noGrp="1"/>
          </p:cNvSpPr>
          <p:nvPr>
            <p:ph idx="1"/>
          </p:nvPr>
        </p:nvSpPr>
        <p:spPr>
          <a:xfrm>
            <a:off x="1097280" y="994402"/>
            <a:ext cx="5257800" cy="4023360"/>
          </a:xfrm>
        </p:spPr>
        <p:txBody>
          <a:bodyPr>
            <a:normAutofit/>
          </a:bodyPr>
          <a:lstStyle/>
          <a:p>
            <a:r>
              <a:rPr lang="en-US" sz="1800"/>
              <a:t>When using Raman spectroscopy water also scatters these wavelengths the least making it a prime candidate for investigating organic compounds found in water</a:t>
            </a:r>
          </a:p>
          <a:p>
            <a:r>
              <a:rPr lang="en-US" sz="1800"/>
              <a:t>Two techniques used in Raman spectroscopy, being </a:t>
            </a:r>
            <a:r>
              <a:rPr lang="en-US" sz="1800" b="1"/>
              <a:t>stokes</a:t>
            </a:r>
            <a:r>
              <a:rPr lang="en-US" sz="1800"/>
              <a:t> and </a:t>
            </a:r>
            <a:r>
              <a:rPr lang="en-US" sz="1800" b="1"/>
              <a:t>anti-stokes</a:t>
            </a:r>
            <a:endParaRPr lang="en-US" sz="1800"/>
          </a:p>
        </p:txBody>
      </p:sp>
      <p:sp>
        <p:nvSpPr>
          <p:cNvPr id="6" name="TextBox 5">
            <a:extLst>
              <a:ext uri="{FF2B5EF4-FFF2-40B4-BE49-F238E27FC236}">
                <a16:creationId xmlns:a16="http://schemas.microsoft.com/office/drawing/2014/main" id="{6D4D052A-BD9D-68B6-57FE-4318DAB4A735}"/>
              </a:ext>
            </a:extLst>
          </p:cNvPr>
          <p:cNvSpPr txBox="1"/>
          <p:nvPr/>
        </p:nvSpPr>
        <p:spPr>
          <a:xfrm>
            <a:off x="1307592" y="2855128"/>
            <a:ext cx="5257800" cy="2862322"/>
          </a:xfrm>
          <a:prstGeom prst="rect">
            <a:avLst/>
          </a:prstGeom>
          <a:noFill/>
        </p:spPr>
        <p:txBody>
          <a:bodyPr wrap="square">
            <a:spAutoFit/>
          </a:bodyPr>
          <a:lstStyle/>
          <a:p>
            <a:pPr marL="0" indent="0">
              <a:buClrTx/>
              <a:buNone/>
            </a:pPr>
            <a:r>
              <a:rPr lang="en-US" b="1"/>
              <a:t>Stokes: </a:t>
            </a:r>
            <a:r>
              <a:rPr lang="en-US"/>
              <a:t>photons from the excitation source collide with molecules which result in some of the energy from the photons transferring to the molecule. This loss in expected energy can be measured which results in seeing a wavelength shift, known as a Stokes shift. </a:t>
            </a:r>
          </a:p>
          <a:p>
            <a:pPr marL="0" indent="0">
              <a:buClrTx/>
              <a:buNone/>
            </a:pPr>
            <a:r>
              <a:rPr lang="en-US" b="1"/>
              <a:t>Anti-Stokes: </a:t>
            </a:r>
            <a:r>
              <a:rPr lang="en-US"/>
              <a:t>Uses the photons from the excitation source and has them absorb energy from colliding with molecules. This gain of energy results in the wavelength shift in this case. </a:t>
            </a:r>
          </a:p>
        </p:txBody>
      </p:sp>
      <p:pic>
        <p:nvPicPr>
          <p:cNvPr id="6148" name="Picture 4">
            <a:extLst>
              <a:ext uri="{FF2B5EF4-FFF2-40B4-BE49-F238E27FC236}">
                <a16:creationId xmlns:a16="http://schemas.microsoft.com/office/drawing/2014/main" id="{F75B4596-BE66-4371-C792-769C21F11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088" y="294714"/>
            <a:ext cx="4946904" cy="3679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BAADBF22-A249-68D4-CC76-274E5A8D93DF}"/>
              </a:ext>
            </a:extLst>
          </p:cNvPr>
          <p:cNvPicPr>
            <a:picLocks noChangeAspect="1"/>
          </p:cNvPicPr>
          <p:nvPr/>
        </p:nvPicPr>
        <p:blipFill rotWithShape="1">
          <a:blip r:embed="rId6"/>
          <a:srcRect l="17937" t="18052" r="16952" b="-30"/>
          <a:stretch/>
        </p:blipFill>
        <p:spPr>
          <a:xfrm>
            <a:off x="10013223" y="4805501"/>
            <a:ext cx="2178777" cy="2281099"/>
          </a:xfrm>
          <a:prstGeom prst="rect">
            <a:avLst/>
          </a:prstGeom>
        </p:spPr>
      </p:pic>
      <p:pic>
        <p:nvPicPr>
          <p:cNvPr id="17" name="Recorded Sound">
            <a:hlinkClick r:id="" action="ppaction://media"/>
            <a:extLst>
              <a:ext uri="{FF2B5EF4-FFF2-40B4-BE49-F238E27FC236}">
                <a16:creationId xmlns:a16="http://schemas.microsoft.com/office/drawing/2014/main" id="{6AF890C3-B7E0-FB32-D569-9F6C48DB32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29928" y="5812536"/>
            <a:ext cx="609600" cy="609600"/>
          </a:xfrm>
          <a:prstGeom prst="rect">
            <a:avLst/>
          </a:prstGeom>
        </p:spPr>
      </p:pic>
    </p:spTree>
    <p:extLst>
      <p:ext uri="{BB962C8B-B14F-4D97-AF65-F5344CB8AC3E}">
        <p14:creationId xmlns:p14="http://schemas.microsoft.com/office/powerpoint/2010/main" val="1512052317"/>
      </p:ext>
    </p:extLst>
  </p:cSld>
  <p:clrMapOvr>
    <a:masterClrMapping/>
  </p:clrMapOvr>
  <mc:AlternateContent xmlns:mc="http://schemas.openxmlformats.org/markup-compatibility/2006" xmlns:p14="http://schemas.microsoft.com/office/powerpoint/2010/main">
    <mc:Choice Requires="p14">
      <p:transition spd="slow" p14:dur="2000" advTm="69321"/>
    </mc:Choice>
    <mc:Fallback xmlns="">
      <p:transition spd="slow" advTm="6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5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E861-B8F6-A477-686B-43638BBB858D}"/>
              </a:ext>
            </a:extLst>
          </p:cNvPr>
          <p:cNvSpPr>
            <a:spLocks noGrp="1"/>
          </p:cNvSpPr>
          <p:nvPr>
            <p:ph type="title"/>
          </p:nvPr>
        </p:nvSpPr>
        <p:spPr>
          <a:xfrm>
            <a:off x="1097280" y="286603"/>
            <a:ext cx="10058400" cy="647279"/>
          </a:xfrm>
        </p:spPr>
        <p:txBody>
          <a:bodyPr>
            <a:normAutofit fontScale="90000"/>
          </a:bodyPr>
          <a:lstStyle/>
          <a:p>
            <a:r>
              <a:rPr lang="en-US"/>
              <a:t>Excitation Source</a:t>
            </a:r>
          </a:p>
        </p:txBody>
      </p:sp>
      <p:graphicFrame>
        <p:nvGraphicFramePr>
          <p:cNvPr id="6" name="Content Placeholder 5">
            <a:extLst>
              <a:ext uri="{FF2B5EF4-FFF2-40B4-BE49-F238E27FC236}">
                <a16:creationId xmlns:a16="http://schemas.microsoft.com/office/drawing/2014/main" id="{CF396DC4-2A7E-100A-8497-B00974C38591}"/>
              </a:ext>
            </a:extLst>
          </p:cNvPr>
          <p:cNvGraphicFramePr>
            <a:graphicFrameLocks noGrp="1"/>
          </p:cNvGraphicFramePr>
          <p:nvPr>
            <p:ph idx="1"/>
            <p:extLst>
              <p:ext uri="{D42A27DB-BD31-4B8C-83A1-F6EECF244321}">
                <p14:modId xmlns:p14="http://schemas.microsoft.com/office/powerpoint/2010/main" val="35948303"/>
              </p:ext>
            </p:extLst>
          </p:nvPr>
        </p:nvGraphicFramePr>
        <p:xfrm>
          <a:off x="6372087" y="410390"/>
          <a:ext cx="4783593" cy="4023256"/>
        </p:xfrm>
        <a:graphic>
          <a:graphicData uri="http://schemas.openxmlformats.org/drawingml/2006/table">
            <a:tbl>
              <a:tblPr/>
              <a:tblGrid>
                <a:gridCol w="1594531">
                  <a:extLst>
                    <a:ext uri="{9D8B030D-6E8A-4147-A177-3AD203B41FA5}">
                      <a16:colId xmlns:a16="http://schemas.microsoft.com/office/drawing/2014/main" val="3458341682"/>
                    </a:ext>
                  </a:extLst>
                </a:gridCol>
                <a:gridCol w="1594531">
                  <a:extLst>
                    <a:ext uri="{9D8B030D-6E8A-4147-A177-3AD203B41FA5}">
                      <a16:colId xmlns:a16="http://schemas.microsoft.com/office/drawing/2014/main" val="1754738236"/>
                    </a:ext>
                  </a:extLst>
                </a:gridCol>
                <a:gridCol w="1594531">
                  <a:extLst>
                    <a:ext uri="{9D8B030D-6E8A-4147-A177-3AD203B41FA5}">
                      <a16:colId xmlns:a16="http://schemas.microsoft.com/office/drawing/2014/main" val="654180894"/>
                    </a:ext>
                  </a:extLst>
                </a:gridCol>
              </a:tblGrid>
              <a:tr h="499158">
                <a:tc>
                  <a:txBody>
                    <a:bodyPr/>
                    <a:lstStyle/>
                    <a:p>
                      <a:pPr fontAlgn="t"/>
                      <a:endParaRPr lang="en-US" sz="1600">
                        <a:effectLst/>
                      </a:endParaRPr>
                    </a:p>
                    <a:p>
                      <a:pPr algn="just" rtl="0" fontAlgn="base"/>
                      <a:r>
                        <a:rPr lang="en-US" sz="1100" b="1" i="0">
                          <a:solidFill>
                            <a:srgbClr val="000000"/>
                          </a:solidFill>
                          <a:effectLst/>
                          <a:latin typeface="Times New Roman" panose="02020603050405020304" pitchFamily="18" charset="0"/>
                        </a:rPr>
                        <a:t>Excitation Source </a:t>
                      </a:r>
                      <a:endParaRPr lang="en-US" sz="1600" b="1" i="0">
                        <a:effectLst/>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fontAlgn="t"/>
                      <a:endParaRPr lang="en-US" sz="1600">
                        <a:effectLst/>
                      </a:endParaRPr>
                    </a:p>
                    <a:p>
                      <a:pPr algn="just" rtl="0" fontAlgn="base"/>
                      <a:r>
                        <a:rPr lang="en-US" sz="1100" b="1" i="0">
                          <a:solidFill>
                            <a:srgbClr val="000000"/>
                          </a:solidFill>
                          <a:effectLst/>
                          <a:latin typeface="Times New Roman" panose="02020603050405020304" pitchFamily="18" charset="0"/>
                        </a:rPr>
                        <a:t>Laser Wavelengths </a:t>
                      </a:r>
                      <a:endParaRPr lang="en-US" sz="1600" b="1" i="0">
                        <a:effectLst/>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fontAlgn="t"/>
                      <a:endParaRPr lang="en-US" sz="1600">
                        <a:effectLst/>
                      </a:endParaRPr>
                    </a:p>
                    <a:p>
                      <a:pPr algn="just" rtl="0" fontAlgn="base"/>
                      <a:r>
                        <a:rPr lang="en-US" sz="1100" b="1" i="0">
                          <a:solidFill>
                            <a:srgbClr val="000000"/>
                          </a:solidFill>
                          <a:effectLst/>
                          <a:latin typeface="Times New Roman" panose="02020603050405020304" pitchFamily="18" charset="0"/>
                        </a:rPr>
                        <a:t>Applications </a:t>
                      </a:r>
                      <a:endParaRPr lang="en-US" sz="1600" b="1" i="0">
                        <a:effectLst/>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55808026"/>
                  </a:ext>
                </a:extLst>
              </a:tr>
              <a:tr h="998315">
                <a:tc>
                  <a:txBody>
                    <a:bodyPr/>
                    <a:lstStyle/>
                    <a:p>
                      <a:pPr fontAlgn="t"/>
                      <a:endParaRPr lang="en-US" sz="1600">
                        <a:effectLst/>
                      </a:endParaRPr>
                    </a:p>
                    <a:p>
                      <a:pPr algn="l" rtl="0" fontAlgn="base"/>
                      <a:r>
                        <a:rPr lang="en-US" sz="1100" b="1" i="0">
                          <a:solidFill>
                            <a:srgbClr val="000000"/>
                          </a:solidFill>
                          <a:effectLst/>
                          <a:latin typeface="Times New Roman" panose="02020603050405020304" pitchFamily="18" charset="0"/>
                        </a:rPr>
                        <a:t>Near infrared light source </a:t>
                      </a:r>
                      <a:endParaRPr lang="en-US" sz="1600" b="1" i="0">
                        <a:effectLst/>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fontAlgn="t"/>
                      <a:endParaRPr lang="en-US" sz="1600">
                        <a:effectLst/>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Solid state Nd-YAG laser (1064 nm)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Diode Laser:(785, 830 nm) </a:t>
                      </a:r>
                      <a:endParaRPr lang="en-US" sz="1100" b="0" i="0">
                        <a:effectLst/>
                        <a:latin typeface="Times New Roman" panose="02020603050405020304" pitchFamily="18" charset="0"/>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fontAlgn="t"/>
                      <a:endParaRPr lang="en-US" sz="1600">
                        <a:effectLst/>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Biological samples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Polymers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General purpose </a:t>
                      </a:r>
                      <a:endParaRPr lang="en-US" sz="1100" b="0" i="0">
                        <a:effectLst/>
                        <a:latin typeface="Times New Roman" panose="02020603050405020304" pitchFamily="18" charset="0"/>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985613711"/>
                  </a:ext>
                </a:extLst>
              </a:tr>
              <a:tr h="1360551">
                <a:tc>
                  <a:txBody>
                    <a:bodyPr/>
                    <a:lstStyle/>
                    <a:p>
                      <a:pPr fontAlgn="t"/>
                      <a:endParaRPr lang="en-US" sz="1600">
                        <a:effectLst/>
                      </a:endParaRPr>
                    </a:p>
                    <a:p>
                      <a:pPr algn="l" rtl="0" fontAlgn="base"/>
                      <a:r>
                        <a:rPr lang="en-US" sz="1100" b="1" i="0">
                          <a:solidFill>
                            <a:srgbClr val="000000"/>
                          </a:solidFill>
                          <a:effectLst/>
                          <a:latin typeface="Times New Roman" panose="02020603050405020304" pitchFamily="18" charset="0"/>
                        </a:rPr>
                        <a:t>Visible light source </a:t>
                      </a:r>
                      <a:endParaRPr lang="en-US" sz="1600" b="1" i="0">
                        <a:effectLst/>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fontAlgn="t"/>
                      <a:endParaRPr lang="en-US" sz="1600">
                        <a:effectLst/>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Ion laser: He-Ne (633 nm), He-Cd (442 nm), Ar+ (488 nm &amp; 514 nm)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Solid state laser: Nd-YAG (532 nm) </a:t>
                      </a:r>
                      <a:endParaRPr lang="en-US" sz="1100" b="0" i="0">
                        <a:effectLst/>
                        <a:latin typeface="Times New Roman" panose="02020603050405020304" pitchFamily="18" charset="0"/>
                      </a:endParaRPr>
                    </a:p>
                    <a:p>
                      <a:pPr algn="l" rtl="0" fontAlgn="base"/>
                      <a:r>
                        <a:rPr lang="en-US" sz="1100" b="0" i="0">
                          <a:solidFill>
                            <a:srgbClr val="000000"/>
                          </a:solidFill>
                          <a:effectLst/>
                          <a:latin typeface="Times New Roman" panose="02020603050405020304" pitchFamily="18" charset="0"/>
                        </a:rPr>
                        <a:t> </a:t>
                      </a:r>
                      <a:endParaRPr lang="en-US" sz="1600" b="0" i="0">
                        <a:effectLst/>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fontAlgn="t"/>
                      <a:endParaRPr lang="en-US" sz="1600">
                        <a:effectLst/>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Organic components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Archeology &amp; forensics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Semiconductor minerals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General Purpose </a:t>
                      </a:r>
                      <a:endParaRPr lang="en-US" sz="1100" b="0" i="0">
                        <a:effectLst/>
                        <a:latin typeface="Times New Roman" panose="02020603050405020304" pitchFamily="18" charset="0"/>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782800"/>
                  </a:ext>
                </a:extLst>
              </a:tr>
              <a:tr h="1164701">
                <a:tc>
                  <a:txBody>
                    <a:bodyPr/>
                    <a:lstStyle/>
                    <a:p>
                      <a:pPr fontAlgn="t"/>
                      <a:endParaRPr lang="en-US" sz="1600">
                        <a:effectLst/>
                      </a:endParaRPr>
                    </a:p>
                    <a:p>
                      <a:pPr algn="l" rtl="0" fontAlgn="base"/>
                      <a:r>
                        <a:rPr lang="en-US" sz="1100" b="1" i="0">
                          <a:solidFill>
                            <a:srgbClr val="000000"/>
                          </a:solidFill>
                          <a:effectLst/>
                          <a:latin typeface="Times New Roman" panose="02020603050405020304" pitchFamily="18" charset="0"/>
                        </a:rPr>
                        <a:t>Ultraviolet light source </a:t>
                      </a:r>
                      <a:endParaRPr lang="en-US" sz="1600" b="1" i="0">
                        <a:effectLst/>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fontAlgn="t"/>
                      <a:endParaRPr lang="en-US" sz="1600">
                        <a:effectLst/>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Ion laser: He-Cd (325 nm), Ar+ (244 nm &amp; 257 nm)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Solid state laser pumped dye laser: Ti-Sapphire </a:t>
                      </a:r>
                      <a:endParaRPr lang="en-US" sz="1100" b="0" i="0">
                        <a:effectLst/>
                        <a:latin typeface="Times New Roman" panose="02020603050405020304" pitchFamily="18" charset="0"/>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fontAlgn="t"/>
                      <a:endParaRPr lang="en-US" sz="1600">
                        <a:effectLst/>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DNA protein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Chromophores </a:t>
                      </a:r>
                      <a:endParaRPr lang="en-US" sz="1100" b="0" i="0">
                        <a:effectLst/>
                        <a:latin typeface="Times New Roman" panose="02020603050405020304" pitchFamily="18" charset="0"/>
                      </a:endParaRPr>
                    </a:p>
                    <a:p>
                      <a:pPr algn="l" rtl="0" fontAlgn="base">
                        <a:buFont typeface="Arial" panose="020B0604020202020204" pitchFamily="34" charset="0"/>
                        <a:buChar char="•"/>
                      </a:pPr>
                      <a:r>
                        <a:rPr lang="en-US" sz="1100" b="0" i="0">
                          <a:solidFill>
                            <a:srgbClr val="000000"/>
                          </a:solidFill>
                          <a:effectLst/>
                          <a:latin typeface="Times New Roman" panose="02020603050405020304" pitchFamily="18" charset="0"/>
                        </a:rPr>
                        <a:t>Wide bandgap semiconductors </a:t>
                      </a:r>
                      <a:endParaRPr lang="en-US" sz="1100" b="0" i="0">
                        <a:effectLst/>
                        <a:latin typeface="Times New Roman" panose="02020603050405020304" pitchFamily="18" charset="0"/>
                      </a:endParaRPr>
                    </a:p>
                  </a:txBody>
                  <a:tcPr marL="83193" marR="83193" marT="41596" marB="41596">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083408404"/>
                  </a:ext>
                </a:extLst>
              </a:tr>
            </a:tbl>
          </a:graphicData>
        </a:graphic>
      </p:graphicFrame>
      <p:sp>
        <p:nvSpPr>
          <p:cNvPr id="7" name="Content Placeholder 2">
            <a:extLst>
              <a:ext uri="{FF2B5EF4-FFF2-40B4-BE49-F238E27FC236}">
                <a16:creationId xmlns:a16="http://schemas.microsoft.com/office/drawing/2014/main" id="{7CBEF9D8-D45F-53F8-5676-A757D31CA1BE}"/>
              </a:ext>
            </a:extLst>
          </p:cNvPr>
          <p:cNvSpPr txBox="1">
            <a:spLocks/>
          </p:cNvSpPr>
          <p:nvPr/>
        </p:nvSpPr>
        <p:spPr>
          <a:xfrm>
            <a:off x="1097280" y="994402"/>
            <a:ext cx="52578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Tx/>
              <a:buFont typeface="Arial" panose="020B0604020202020204" pitchFamily="34" charset="0"/>
              <a:buChar char="•"/>
            </a:pPr>
            <a:r>
              <a:rPr lang="en-US" sz="1800"/>
              <a:t> </a:t>
            </a:r>
            <a:r>
              <a:rPr lang="en-US" sz="1800" b="0" i="0">
                <a:solidFill>
                  <a:srgbClr val="000000"/>
                </a:solidFill>
                <a:effectLst/>
              </a:rPr>
              <a:t>Many different excitation sources can be used when performing Raman spectroscopy. </a:t>
            </a:r>
          </a:p>
          <a:p>
            <a:pPr>
              <a:buClrTx/>
              <a:buFont typeface="Arial" panose="020B0604020202020204" pitchFamily="34" charset="0"/>
              <a:buChar char="•"/>
            </a:pPr>
            <a:r>
              <a:rPr lang="en-US" sz="1800" b="0" i="0">
                <a:solidFill>
                  <a:srgbClr val="000000"/>
                </a:solidFill>
                <a:effectLst/>
              </a:rPr>
              <a:t>Among them are visible light, ultraviolet light, and near infrared light</a:t>
            </a:r>
          </a:p>
          <a:p>
            <a:pPr lvl="1">
              <a:buClrTx/>
              <a:buFont typeface="Arial" panose="020B0604020202020204" pitchFamily="34" charset="0"/>
              <a:buChar char="•"/>
            </a:pPr>
            <a:r>
              <a:rPr lang="en-US" sz="1600" b="0" i="0">
                <a:solidFill>
                  <a:srgbClr val="000000"/>
                </a:solidFill>
                <a:effectLst/>
              </a:rPr>
              <a:t>Each of these different common excitation sources for Raman spectroscopy have their benefits for different applications. </a:t>
            </a:r>
          </a:p>
        </p:txBody>
      </p:sp>
      <p:pic>
        <p:nvPicPr>
          <p:cNvPr id="8" name="Picture 7">
            <a:extLst>
              <a:ext uri="{FF2B5EF4-FFF2-40B4-BE49-F238E27FC236}">
                <a16:creationId xmlns:a16="http://schemas.microsoft.com/office/drawing/2014/main" id="{5D1F355F-84B8-85CA-B9F6-A2B296D32D2A}"/>
              </a:ext>
            </a:extLst>
          </p:cNvPr>
          <p:cNvPicPr>
            <a:picLocks noChangeAspect="1"/>
          </p:cNvPicPr>
          <p:nvPr/>
        </p:nvPicPr>
        <p:blipFill rotWithShape="1">
          <a:blip r:embed="rId4"/>
          <a:srcRect l="17937" t="18052" r="16952" b="-30"/>
          <a:stretch/>
        </p:blipFill>
        <p:spPr>
          <a:xfrm>
            <a:off x="10013223" y="4805501"/>
            <a:ext cx="2178777" cy="2281099"/>
          </a:xfrm>
          <a:prstGeom prst="rect">
            <a:avLst/>
          </a:prstGeom>
        </p:spPr>
      </p:pic>
      <p:pic>
        <p:nvPicPr>
          <p:cNvPr id="15" name="Recorded Sound">
            <a:hlinkClick r:id="" action="ppaction://media"/>
            <a:extLst>
              <a:ext uri="{FF2B5EF4-FFF2-40B4-BE49-F238E27FC236}">
                <a16:creationId xmlns:a16="http://schemas.microsoft.com/office/drawing/2014/main" id="{AF9928B2-CEE4-901F-8C00-426C5B8726CC}"/>
              </a:ext>
            </a:extLst>
          </p:cNvPr>
          <p:cNvPicPr>
            <a:picLocks noChangeAspect="1"/>
          </p:cNvPicPr>
          <p:nvPr>
            <a:audioFile r:link="rId1"/>
            <p:extLst>
              <p:ext uri="{DAA4B4D4-6D71-4841-9C94-3DE7FCFB9230}">
                <p14:media xmlns:p14="http://schemas.microsoft.com/office/powerpoint/2010/main" r:embed="rId2">
                  <p14:trim end="5017.2471"/>
                </p14:media>
              </p:ext>
            </p:extLst>
          </p:nvPr>
        </p:nvPicPr>
        <p:blipFill>
          <a:blip r:embed="rId5"/>
          <a:stretch>
            <a:fillRect/>
          </a:stretch>
        </p:blipFill>
        <p:spPr>
          <a:xfrm>
            <a:off x="8378952" y="5538216"/>
            <a:ext cx="609600" cy="609600"/>
          </a:xfrm>
          <a:prstGeom prst="rect">
            <a:avLst/>
          </a:prstGeom>
        </p:spPr>
      </p:pic>
    </p:spTree>
    <p:extLst>
      <p:ext uri="{BB962C8B-B14F-4D97-AF65-F5344CB8AC3E}">
        <p14:creationId xmlns:p14="http://schemas.microsoft.com/office/powerpoint/2010/main" val="3698954076"/>
      </p:ext>
    </p:extLst>
  </p:cSld>
  <p:clrMapOvr>
    <a:masterClrMapping/>
  </p:clrMapOvr>
  <mc:AlternateContent xmlns:mc="http://schemas.openxmlformats.org/markup-compatibility/2006" xmlns:p14="http://schemas.microsoft.com/office/powerpoint/2010/main">
    <mc:Choice Requires="p14">
      <p:transition spd="slow" p14:dur="2000" advTm="34329"/>
    </mc:Choice>
    <mc:Fallback xmlns="">
      <p:transition spd="slow" advTm="3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25F5-D5A9-086A-A3A2-7A208CBA6D57}"/>
              </a:ext>
            </a:extLst>
          </p:cNvPr>
          <p:cNvSpPr>
            <a:spLocks noGrp="1"/>
          </p:cNvSpPr>
          <p:nvPr>
            <p:ph type="title"/>
          </p:nvPr>
        </p:nvSpPr>
        <p:spPr>
          <a:xfrm>
            <a:off x="1097280" y="286603"/>
            <a:ext cx="10058400" cy="702303"/>
          </a:xfrm>
        </p:spPr>
        <p:txBody>
          <a:bodyPr>
            <a:normAutofit fontScale="90000"/>
          </a:bodyPr>
          <a:lstStyle/>
          <a:p>
            <a:r>
              <a:rPr lang="en-US"/>
              <a:t>Further Choices</a:t>
            </a:r>
          </a:p>
        </p:txBody>
      </p:sp>
      <p:sp>
        <p:nvSpPr>
          <p:cNvPr id="3" name="Content Placeholder 2">
            <a:extLst>
              <a:ext uri="{FF2B5EF4-FFF2-40B4-BE49-F238E27FC236}">
                <a16:creationId xmlns:a16="http://schemas.microsoft.com/office/drawing/2014/main" id="{0AFA7CA2-C838-476B-012E-44389FE0738D}"/>
              </a:ext>
            </a:extLst>
          </p:cNvPr>
          <p:cNvSpPr>
            <a:spLocks noGrp="1"/>
          </p:cNvSpPr>
          <p:nvPr>
            <p:ph idx="1"/>
          </p:nvPr>
        </p:nvSpPr>
        <p:spPr>
          <a:xfrm>
            <a:off x="1089388" y="1061898"/>
            <a:ext cx="4998720" cy="4023360"/>
          </a:xfrm>
        </p:spPr>
        <p:txBody>
          <a:bodyPr>
            <a:normAutofit lnSpcReduction="10000"/>
          </a:bodyPr>
          <a:lstStyle/>
          <a:p>
            <a:pPr>
              <a:buClrTx/>
              <a:buFont typeface="Arial" panose="020B0604020202020204" pitchFamily="34" charset="0"/>
              <a:buChar char="•"/>
            </a:pPr>
            <a:r>
              <a:rPr lang="en-US" sz="1800" b="0" i="0">
                <a:solidFill>
                  <a:srgbClr val="000000"/>
                </a:solidFill>
                <a:effectLst/>
              </a:rPr>
              <a:t>The technique used is also under consideration when looking at the different routes to use for the analysis of water</a:t>
            </a:r>
          </a:p>
          <a:p>
            <a:pPr lvl="1">
              <a:buClrTx/>
              <a:buFont typeface="Arial" panose="020B0604020202020204" pitchFamily="34" charset="0"/>
              <a:buChar char="•"/>
            </a:pPr>
            <a:r>
              <a:rPr lang="en-US" sz="1600" i="0">
                <a:solidFill>
                  <a:srgbClr val="000000"/>
                </a:solidFill>
                <a:effectLst/>
              </a:rPr>
              <a:t>Normal Raman</a:t>
            </a:r>
            <a:r>
              <a:rPr lang="en-US" sz="1600" b="0" i="0">
                <a:solidFill>
                  <a:srgbClr val="000000"/>
                </a:solidFill>
                <a:effectLst/>
              </a:rPr>
              <a:t>, Surface Enhanced Raman, and Fourier Transform Raman are all options for techniques that can be pursued. </a:t>
            </a:r>
          </a:p>
          <a:p>
            <a:pPr lvl="1">
              <a:buClrTx/>
              <a:buFont typeface="Arial" panose="020B0604020202020204" pitchFamily="34" charset="0"/>
              <a:buChar char="•"/>
            </a:pPr>
            <a:r>
              <a:rPr lang="en-US" sz="1600" b="1" i="0">
                <a:solidFill>
                  <a:srgbClr val="000000"/>
                </a:solidFill>
                <a:effectLst/>
              </a:rPr>
              <a:t>Fourier Transform Raman </a:t>
            </a:r>
            <a:r>
              <a:rPr lang="en-US" sz="1600" b="0" i="0">
                <a:solidFill>
                  <a:srgbClr val="000000"/>
                </a:solidFill>
                <a:effectLst/>
              </a:rPr>
              <a:t>you have to take into consideration that it requires the use of interferometers to work, making it a complex and less commercially available form of Raman spectroscopy.</a:t>
            </a:r>
          </a:p>
          <a:p>
            <a:pPr lvl="1">
              <a:buClrTx/>
              <a:buFont typeface="Arial" panose="020B0604020202020204" pitchFamily="34" charset="0"/>
              <a:buChar char="•"/>
            </a:pPr>
            <a:r>
              <a:rPr lang="en-US" sz="1600" b="1" i="0">
                <a:solidFill>
                  <a:srgbClr val="000000"/>
                </a:solidFill>
                <a:effectLst/>
              </a:rPr>
              <a:t>Surface Enhanced Raman </a:t>
            </a:r>
            <a:r>
              <a:rPr lang="en-US" sz="1600" b="0" i="0">
                <a:solidFill>
                  <a:srgbClr val="000000"/>
                </a:solidFill>
                <a:effectLst/>
              </a:rPr>
              <a:t>spectroscopy is used often due to its efficiency and low concentration detraction making it a great choice however it is a very complicated technique. </a:t>
            </a:r>
          </a:p>
          <a:p>
            <a:pPr lvl="1">
              <a:buClrTx/>
              <a:buFont typeface="Arial" panose="020B0604020202020204" pitchFamily="34" charset="0"/>
              <a:buChar char="•"/>
            </a:pPr>
            <a:r>
              <a:rPr lang="en-US" sz="1600" b="0" i="0">
                <a:solidFill>
                  <a:srgbClr val="000000"/>
                </a:solidFill>
                <a:effectLst/>
              </a:rPr>
              <a:t>Because of the restraints of both the Surface Enhanced Raman spectroscopy and Surface Enhanced Raman spectroscopy </a:t>
            </a:r>
            <a:r>
              <a:rPr lang="en-US" sz="1600" b="1">
                <a:solidFill>
                  <a:srgbClr val="000000"/>
                </a:solidFill>
              </a:rPr>
              <a:t>N</a:t>
            </a:r>
            <a:r>
              <a:rPr lang="en-US" sz="1600" b="1" i="0">
                <a:solidFill>
                  <a:srgbClr val="000000"/>
                </a:solidFill>
                <a:effectLst/>
              </a:rPr>
              <a:t>ormal Raman </a:t>
            </a:r>
            <a:r>
              <a:rPr lang="en-US" sz="1600" b="0" i="0">
                <a:solidFill>
                  <a:srgbClr val="000000"/>
                </a:solidFill>
                <a:effectLst/>
              </a:rPr>
              <a:t>spectroscopy is the best option for our required application.  </a:t>
            </a:r>
            <a:endParaRPr lang="en-US"/>
          </a:p>
        </p:txBody>
      </p:sp>
      <p:pic>
        <p:nvPicPr>
          <p:cNvPr id="4100" name="Picture 4">
            <a:extLst>
              <a:ext uri="{FF2B5EF4-FFF2-40B4-BE49-F238E27FC236}">
                <a16:creationId xmlns:a16="http://schemas.microsoft.com/office/drawing/2014/main" id="{CB9B21CD-7BCD-C790-8851-B2942FCD2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772" y="1061898"/>
            <a:ext cx="4783840" cy="2789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44C2A24D-B323-C38A-3F44-A5F5623606DC}"/>
              </a:ext>
            </a:extLst>
          </p:cNvPr>
          <p:cNvPicPr>
            <a:picLocks noChangeAspect="1"/>
          </p:cNvPicPr>
          <p:nvPr/>
        </p:nvPicPr>
        <p:blipFill rotWithShape="1">
          <a:blip r:embed="rId5"/>
          <a:srcRect l="17937" t="18052" r="16952" b="-30"/>
          <a:stretch/>
        </p:blipFill>
        <p:spPr>
          <a:xfrm>
            <a:off x="10013223" y="4805501"/>
            <a:ext cx="2178777" cy="2281099"/>
          </a:xfrm>
          <a:prstGeom prst="rect">
            <a:avLst/>
          </a:prstGeom>
        </p:spPr>
      </p:pic>
      <p:pic>
        <p:nvPicPr>
          <p:cNvPr id="10" name="Recorded Sound">
            <a:hlinkClick r:id="" action="ppaction://media"/>
            <a:extLst>
              <a:ext uri="{FF2B5EF4-FFF2-40B4-BE49-F238E27FC236}">
                <a16:creationId xmlns:a16="http://schemas.microsoft.com/office/drawing/2014/main" id="{10F95701-9C36-B32D-4A70-C74D691515E7}"/>
              </a:ext>
            </a:extLst>
          </p:cNvPr>
          <p:cNvPicPr>
            <a:picLocks noChangeAspect="1"/>
          </p:cNvPicPr>
          <p:nvPr>
            <a:audioFile r:link="rId1"/>
            <p:extLst>
              <p:ext uri="{DAA4B4D4-6D71-4841-9C94-3DE7FCFB9230}">
                <p14:media xmlns:p14="http://schemas.microsoft.com/office/powerpoint/2010/main" r:embed="rId2">
                  <p14:trim end="868.8616"/>
                </p14:media>
              </p:ext>
            </p:extLst>
          </p:nvPr>
        </p:nvPicPr>
        <p:blipFill>
          <a:blip r:embed="rId6"/>
          <a:stretch>
            <a:fillRect/>
          </a:stretch>
        </p:blipFill>
        <p:spPr>
          <a:xfrm>
            <a:off x="8863584" y="5491302"/>
            <a:ext cx="609600" cy="609600"/>
          </a:xfrm>
          <a:prstGeom prst="rect">
            <a:avLst/>
          </a:prstGeom>
        </p:spPr>
      </p:pic>
    </p:spTree>
    <p:extLst>
      <p:ext uri="{BB962C8B-B14F-4D97-AF65-F5344CB8AC3E}">
        <p14:creationId xmlns:p14="http://schemas.microsoft.com/office/powerpoint/2010/main" val="4124157149"/>
      </p:ext>
    </p:extLst>
  </p:cSld>
  <p:clrMapOvr>
    <a:masterClrMapping/>
  </p:clrMapOvr>
  <mc:AlternateContent xmlns:mc="http://schemas.openxmlformats.org/markup-compatibility/2006" xmlns:p14="http://schemas.microsoft.com/office/powerpoint/2010/main">
    <mc:Choice Requires="p14">
      <p:transition spd="slow" p14:dur="2000" advTm="48887"/>
    </mc:Choice>
    <mc:Fallback xmlns="">
      <p:transition spd="slow" advTm="4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966" y="1249555"/>
            <a:ext cx="10058400" cy="2156982"/>
          </a:xfrm>
        </p:spPr>
        <p:txBody>
          <a:bodyPr vert="horz" lIns="91440" tIns="45720" rIns="91440" bIns="45720" rtlCol="0" anchor="b">
            <a:noAutofit/>
          </a:bodyPr>
          <a:lstStyle/>
          <a:p>
            <a:pPr algn="ctr"/>
            <a:r>
              <a:rPr lang="en-US" sz="4800" b="1">
                <a:ea typeface="+mj-lt"/>
                <a:cs typeface="+mj-lt"/>
              </a:rPr>
              <a:t>Self-Sustaining Hydroponic Greenhouse</a:t>
            </a:r>
            <a:endParaRPr lang="en-US" sz="4800">
              <a:cs typeface="Calibri Light"/>
            </a:endParaRPr>
          </a:p>
          <a:p>
            <a:pPr algn="ctr"/>
            <a:r>
              <a:rPr lang="en-US" sz="4800" b="1">
                <a:ea typeface="+mj-lt"/>
                <a:cs typeface="+mj-lt"/>
              </a:rPr>
              <a:t>with Photovoltaic Power and Optical Sensing</a:t>
            </a:r>
            <a:endParaRPr lang="en-US" sz="4800"/>
          </a:p>
        </p:txBody>
      </p:sp>
      <p:sp>
        <p:nvSpPr>
          <p:cNvPr id="3" name="Subtitle 2"/>
          <p:cNvSpPr>
            <a:spLocks noGrp="1"/>
          </p:cNvSpPr>
          <p:nvPr>
            <p:ph type="subTitle" idx="1"/>
          </p:nvPr>
        </p:nvSpPr>
        <p:spPr>
          <a:xfrm>
            <a:off x="1068736" y="4486935"/>
            <a:ext cx="10058400" cy="1435274"/>
          </a:xfrm>
        </p:spPr>
        <p:txBody>
          <a:bodyPr vert="horz" lIns="91440" tIns="45720" rIns="91440" bIns="45720" rtlCol="0" anchor="t">
            <a:normAutofit fontScale="70000" lnSpcReduction="20000"/>
          </a:bodyPr>
          <a:lstStyle/>
          <a:p>
            <a:pPr algn="ctr"/>
            <a:r>
              <a:rPr lang="en-US" b="1">
                <a:cs typeface="Calibri Light"/>
              </a:rPr>
              <a:t>Group 5</a:t>
            </a:r>
            <a:endParaRPr lang="en-US">
              <a:cs typeface="Calibri Light"/>
            </a:endParaRPr>
          </a:p>
          <a:p>
            <a:pPr algn="ctr"/>
            <a:r>
              <a:rPr lang="en-US">
                <a:cs typeface="Calibri Light"/>
              </a:rPr>
              <a:t>Kaleb Morgan – Computer Engineering</a:t>
            </a:r>
          </a:p>
          <a:p>
            <a:pPr algn="ctr"/>
            <a:r>
              <a:rPr lang="en-US">
                <a:ea typeface="+mj-lt"/>
                <a:cs typeface="+mj-lt"/>
              </a:rPr>
              <a:t>GEORGE KIRIAZES – Photonic Sciences</a:t>
            </a:r>
            <a:endParaRPr lang="en-US">
              <a:cs typeface="Calibri Light"/>
            </a:endParaRPr>
          </a:p>
          <a:p>
            <a:pPr algn="ctr"/>
            <a:r>
              <a:rPr lang="en-US">
                <a:cs typeface="Calibri Light"/>
              </a:rPr>
              <a:t>Connor DiMatteo – Photonic Sciences</a:t>
            </a:r>
          </a:p>
        </p:txBody>
      </p:sp>
      <p:pic>
        <p:nvPicPr>
          <p:cNvPr id="7" name="Picture 12">
            <a:extLst>
              <a:ext uri="{FF2B5EF4-FFF2-40B4-BE49-F238E27FC236}">
                <a16:creationId xmlns:a16="http://schemas.microsoft.com/office/drawing/2014/main" id="{36367CF8-C6C3-C7E7-F1A2-CE294D454B25}"/>
              </a:ext>
            </a:extLst>
          </p:cNvPr>
          <p:cNvPicPr>
            <a:picLocks noChangeAspect="1"/>
          </p:cNvPicPr>
          <p:nvPr/>
        </p:nvPicPr>
        <p:blipFill>
          <a:blip r:embed="rId4"/>
          <a:stretch>
            <a:fillRect/>
          </a:stretch>
        </p:blipFill>
        <p:spPr>
          <a:xfrm>
            <a:off x="9946432" y="4633052"/>
            <a:ext cx="2245567" cy="2224947"/>
          </a:xfrm>
          <a:prstGeom prst="rect">
            <a:avLst/>
          </a:prstGeom>
        </p:spPr>
      </p:pic>
      <p:pic>
        <p:nvPicPr>
          <p:cNvPr id="8" name="Title Slide">
            <a:hlinkClick r:id="" action="ppaction://media"/>
            <a:extLst>
              <a:ext uri="{FF2B5EF4-FFF2-40B4-BE49-F238E27FC236}">
                <a16:creationId xmlns:a16="http://schemas.microsoft.com/office/drawing/2014/main" id="{6D5DB6D6-F075-1430-5E51-86B15A0F9A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240" y="5204572"/>
            <a:ext cx="487363" cy="487363"/>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125"/>
    </mc:Choice>
    <mc:Fallback xmlns="">
      <p:transition spd="slow" advTm="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showWhenStopped="0">
                <p:cTn id="8"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1C17-3B85-22F4-1C04-6F42ADB9005B}"/>
              </a:ext>
            </a:extLst>
          </p:cNvPr>
          <p:cNvSpPr>
            <a:spLocks noGrp="1"/>
          </p:cNvSpPr>
          <p:nvPr>
            <p:ph type="title"/>
          </p:nvPr>
        </p:nvSpPr>
        <p:spPr>
          <a:xfrm>
            <a:off x="1097280" y="286603"/>
            <a:ext cx="10058400" cy="702303"/>
          </a:xfrm>
        </p:spPr>
        <p:txBody>
          <a:bodyPr>
            <a:normAutofit fontScale="90000"/>
          </a:bodyPr>
          <a:lstStyle/>
          <a:p>
            <a:r>
              <a:rPr lang="en-US"/>
              <a:t>Spectrometer Setup</a:t>
            </a:r>
          </a:p>
        </p:txBody>
      </p:sp>
      <p:sp>
        <p:nvSpPr>
          <p:cNvPr id="3" name="Content Placeholder 2">
            <a:extLst>
              <a:ext uri="{FF2B5EF4-FFF2-40B4-BE49-F238E27FC236}">
                <a16:creationId xmlns:a16="http://schemas.microsoft.com/office/drawing/2014/main" id="{6C819350-6199-8427-6F69-A8732E0A1B67}"/>
              </a:ext>
            </a:extLst>
          </p:cNvPr>
          <p:cNvSpPr>
            <a:spLocks noGrp="1"/>
          </p:cNvSpPr>
          <p:nvPr>
            <p:ph idx="1"/>
          </p:nvPr>
        </p:nvSpPr>
        <p:spPr>
          <a:xfrm>
            <a:off x="895927" y="1176866"/>
            <a:ext cx="4574916" cy="4023360"/>
          </a:xfrm>
        </p:spPr>
        <p:txBody>
          <a:bodyPr>
            <a:normAutofit/>
          </a:bodyPr>
          <a:lstStyle/>
          <a:p>
            <a:pPr>
              <a:buClrTx/>
              <a:buFont typeface="Arial" panose="020B0604020202020204" pitchFamily="34" charset="0"/>
              <a:buChar char="•"/>
            </a:pPr>
            <a:r>
              <a:rPr lang="en-US">
                <a:solidFill>
                  <a:srgbClr val="000000"/>
                </a:solidFill>
              </a:rPr>
              <a:t>A lens system had to be put in place to properly guide the rays from the system through the sample and back to the spectrometer.</a:t>
            </a:r>
          </a:p>
          <a:p>
            <a:pPr>
              <a:buClrTx/>
              <a:buFont typeface="Arial" panose="020B0604020202020204" pitchFamily="34" charset="0"/>
              <a:buChar char="•"/>
            </a:pPr>
            <a:r>
              <a:rPr lang="en-US">
                <a:solidFill>
                  <a:srgbClr val="000000"/>
                </a:solidFill>
              </a:rPr>
              <a:t>To be able to have as little outside interference as possible a dark shroud is to be placed </a:t>
            </a:r>
            <a:r>
              <a:rPr lang="en-US" b="0" i="0">
                <a:solidFill>
                  <a:srgbClr val="000000"/>
                </a:solidFill>
                <a:effectLst/>
              </a:rPr>
              <a:t>around the water analysis system in order to reduce the chance or erroneous reading due to outside interference.</a:t>
            </a:r>
            <a:endParaRPr lang="en-US"/>
          </a:p>
        </p:txBody>
      </p:sp>
      <p:pic>
        <p:nvPicPr>
          <p:cNvPr id="1026" name="Picture 2">
            <a:extLst>
              <a:ext uri="{FF2B5EF4-FFF2-40B4-BE49-F238E27FC236}">
                <a16:creationId xmlns:a16="http://schemas.microsoft.com/office/drawing/2014/main" id="{CDC93A5E-7079-574F-9564-2F61981A3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843" y="1176866"/>
            <a:ext cx="5684837" cy="32002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38A7A94A-B1A5-0D5C-49AC-5B1B4E918D6C}"/>
              </a:ext>
            </a:extLst>
          </p:cNvPr>
          <p:cNvPicPr>
            <a:picLocks noChangeAspect="1"/>
          </p:cNvPicPr>
          <p:nvPr/>
        </p:nvPicPr>
        <p:blipFill rotWithShape="1">
          <a:blip r:embed="rId5"/>
          <a:srcRect l="17937" t="18052" r="16952" b="-30"/>
          <a:stretch/>
        </p:blipFill>
        <p:spPr>
          <a:xfrm>
            <a:off x="10013223" y="4805501"/>
            <a:ext cx="2178777" cy="2281099"/>
          </a:xfrm>
          <a:prstGeom prst="rect">
            <a:avLst/>
          </a:prstGeom>
        </p:spPr>
      </p:pic>
      <p:pic>
        <p:nvPicPr>
          <p:cNvPr id="11" name="Recorded Sound">
            <a:hlinkClick r:id="" action="ppaction://media"/>
            <a:extLst>
              <a:ext uri="{FF2B5EF4-FFF2-40B4-BE49-F238E27FC236}">
                <a16:creationId xmlns:a16="http://schemas.microsoft.com/office/drawing/2014/main" id="{D6F24A57-4C8C-F041-0DEF-59F1A51214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2688" y="6050280"/>
            <a:ext cx="609600" cy="609600"/>
          </a:xfrm>
          <a:prstGeom prst="rect">
            <a:avLst/>
          </a:prstGeom>
        </p:spPr>
      </p:pic>
    </p:spTree>
    <p:extLst>
      <p:ext uri="{BB962C8B-B14F-4D97-AF65-F5344CB8AC3E}">
        <p14:creationId xmlns:p14="http://schemas.microsoft.com/office/powerpoint/2010/main" val="2561507031"/>
      </p:ext>
    </p:extLst>
  </p:cSld>
  <p:clrMapOvr>
    <a:masterClrMapping/>
  </p:clrMapOvr>
  <mc:AlternateContent xmlns:mc="http://schemas.openxmlformats.org/markup-compatibility/2006" xmlns:p14="http://schemas.microsoft.com/office/powerpoint/2010/main">
    <mc:Choice Requires="p14">
      <p:transition spd="slow" p14:dur="2000" advTm="44174"/>
    </mc:Choice>
    <mc:Fallback xmlns="">
      <p:transition spd="slow" advTm="4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73EB-7FD7-AAEB-E992-3117531D3E20}"/>
              </a:ext>
            </a:extLst>
          </p:cNvPr>
          <p:cNvSpPr>
            <a:spLocks noGrp="1"/>
          </p:cNvSpPr>
          <p:nvPr>
            <p:ph type="title"/>
          </p:nvPr>
        </p:nvSpPr>
        <p:spPr>
          <a:xfrm>
            <a:off x="1097280" y="286603"/>
            <a:ext cx="10058400" cy="702303"/>
          </a:xfrm>
        </p:spPr>
        <p:txBody>
          <a:bodyPr>
            <a:normAutofit fontScale="90000"/>
          </a:bodyPr>
          <a:lstStyle/>
          <a:p>
            <a:r>
              <a:rPr lang="en-US"/>
              <a:t>Lens Testing</a:t>
            </a:r>
          </a:p>
        </p:txBody>
      </p:sp>
      <p:sp>
        <p:nvSpPr>
          <p:cNvPr id="3" name="Content Placeholder 2">
            <a:extLst>
              <a:ext uri="{FF2B5EF4-FFF2-40B4-BE49-F238E27FC236}">
                <a16:creationId xmlns:a16="http://schemas.microsoft.com/office/drawing/2014/main" id="{95B8DD0B-0928-EF01-2CDC-63AEAF60F1CD}"/>
              </a:ext>
            </a:extLst>
          </p:cNvPr>
          <p:cNvSpPr>
            <a:spLocks noGrp="1"/>
          </p:cNvSpPr>
          <p:nvPr>
            <p:ph idx="1"/>
          </p:nvPr>
        </p:nvSpPr>
        <p:spPr>
          <a:xfrm>
            <a:off x="1097280" y="988906"/>
            <a:ext cx="4948844" cy="4023360"/>
          </a:xfrm>
        </p:spPr>
        <p:txBody>
          <a:bodyPr>
            <a:normAutofit/>
          </a:bodyPr>
          <a:lstStyle/>
          <a:p>
            <a:r>
              <a:rPr lang="en-US">
                <a:solidFill>
                  <a:srgbClr val="000000"/>
                </a:solidFill>
              </a:rPr>
              <a:t>P</a:t>
            </a:r>
            <a:r>
              <a:rPr lang="en-US" b="0" i="0">
                <a:solidFill>
                  <a:srgbClr val="000000"/>
                </a:solidFill>
                <a:effectLst/>
              </a:rPr>
              <a:t>erformed without the use of our Raman spectrometer</a:t>
            </a:r>
          </a:p>
          <a:p>
            <a:r>
              <a:rPr lang="en-US">
                <a:solidFill>
                  <a:srgbClr val="000000"/>
                </a:solidFill>
              </a:rPr>
              <a:t>W</a:t>
            </a:r>
            <a:r>
              <a:rPr lang="en-US" b="0" i="0">
                <a:solidFill>
                  <a:srgbClr val="000000"/>
                </a:solidFill>
                <a:effectLst/>
              </a:rPr>
              <a:t>hite </a:t>
            </a:r>
            <a:r>
              <a:rPr lang="en-US">
                <a:solidFill>
                  <a:srgbClr val="000000"/>
                </a:solidFill>
              </a:rPr>
              <a:t>light source emitter to provide light through the sample sent through a 700 nm bandpass filter to remove the unwanted bandwidth that comes with using a white light source</a:t>
            </a:r>
          </a:p>
          <a:p>
            <a:pPr lvl="1">
              <a:buClrTx/>
              <a:buFont typeface="Arial" panose="020B0604020202020204" pitchFamily="34" charset="0"/>
              <a:buChar char="•"/>
            </a:pPr>
            <a:r>
              <a:rPr lang="en-US">
                <a:solidFill>
                  <a:srgbClr val="000000"/>
                </a:solidFill>
              </a:rPr>
              <a:t>700 nm light passing through the filter while not passing the unwanted wavelength of the white light source</a:t>
            </a:r>
          </a:p>
          <a:p>
            <a:r>
              <a:rPr lang="en-US">
                <a:solidFill>
                  <a:srgbClr val="000000"/>
                </a:solidFill>
              </a:rPr>
              <a:t>After re-collimating the light, it was directed into a SMA fiber which was attached to a </a:t>
            </a:r>
            <a:r>
              <a:rPr lang="en-US" err="1">
                <a:solidFill>
                  <a:srgbClr val="000000"/>
                </a:solidFill>
              </a:rPr>
              <a:t>StellarNet</a:t>
            </a:r>
            <a:r>
              <a:rPr lang="en-US">
                <a:solidFill>
                  <a:srgbClr val="000000"/>
                </a:solidFill>
              </a:rPr>
              <a:t> </a:t>
            </a:r>
            <a:r>
              <a:rPr lang="en-US" err="1">
                <a:solidFill>
                  <a:srgbClr val="000000"/>
                </a:solidFill>
              </a:rPr>
              <a:t>SpectraWiz</a:t>
            </a:r>
            <a:r>
              <a:rPr lang="en-US">
                <a:solidFill>
                  <a:srgbClr val="000000"/>
                </a:solidFill>
              </a:rPr>
              <a:t> spectroscope</a:t>
            </a:r>
          </a:p>
        </p:txBody>
      </p:sp>
      <p:pic>
        <p:nvPicPr>
          <p:cNvPr id="2050" name="Picture 2" descr="A picture containing indoor, table, toy&#10;&#10;Description automatically generated">
            <a:extLst>
              <a:ext uri="{FF2B5EF4-FFF2-40B4-BE49-F238E27FC236}">
                <a16:creationId xmlns:a16="http://schemas.microsoft.com/office/drawing/2014/main" id="{52B362EA-6A6B-ACFA-CC87-BE39B38176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7084" y="540927"/>
            <a:ext cx="4987636" cy="3740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05E2A4D4-5A03-7707-E0E3-2BB4797AAEFF}"/>
              </a:ext>
            </a:extLst>
          </p:cNvPr>
          <p:cNvPicPr>
            <a:picLocks noChangeAspect="1"/>
          </p:cNvPicPr>
          <p:nvPr/>
        </p:nvPicPr>
        <p:blipFill rotWithShape="1">
          <a:blip r:embed="rId5"/>
          <a:srcRect l="17937" t="18052" r="16952" b="-30"/>
          <a:stretch/>
        </p:blipFill>
        <p:spPr>
          <a:xfrm>
            <a:off x="10013223" y="4805501"/>
            <a:ext cx="2178777" cy="2281099"/>
          </a:xfrm>
          <a:prstGeom prst="rect">
            <a:avLst/>
          </a:prstGeom>
        </p:spPr>
      </p:pic>
      <p:pic>
        <p:nvPicPr>
          <p:cNvPr id="7" name="Recorded Sound">
            <a:hlinkClick r:id="" action="ppaction://media"/>
            <a:extLst>
              <a:ext uri="{FF2B5EF4-FFF2-40B4-BE49-F238E27FC236}">
                <a16:creationId xmlns:a16="http://schemas.microsoft.com/office/drawing/2014/main" id="{0F18C197-3A8D-F533-EE42-1F6F0D0C8D02}"/>
              </a:ext>
            </a:extLst>
          </p:cNvPr>
          <p:cNvPicPr>
            <a:picLocks noChangeAspect="1"/>
          </p:cNvPicPr>
          <p:nvPr>
            <a:audioFile r:link="rId1"/>
            <p:extLst>
              <p:ext uri="{DAA4B4D4-6D71-4841-9C94-3DE7FCFB9230}">
                <p14:media xmlns:p14="http://schemas.microsoft.com/office/powerpoint/2010/main" r:embed="rId2">
                  <p14:trim end="3558.687"/>
                </p14:media>
              </p:ext>
            </p:extLst>
          </p:nvPr>
        </p:nvPicPr>
        <p:blipFill>
          <a:blip r:embed="rId6"/>
          <a:stretch>
            <a:fillRect/>
          </a:stretch>
        </p:blipFill>
        <p:spPr>
          <a:xfrm>
            <a:off x="7336536" y="4943856"/>
            <a:ext cx="609600" cy="609600"/>
          </a:xfrm>
          <a:prstGeom prst="rect">
            <a:avLst/>
          </a:prstGeom>
        </p:spPr>
      </p:pic>
    </p:spTree>
    <p:extLst>
      <p:ext uri="{BB962C8B-B14F-4D97-AF65-F5344CB8AC3E}">
        <p14:creationId xmlns:p14="http://schemas.microsoft.com/office/powerpoint/2010/main" val="3010670120"/>
      </p:ext>
    </p:extLst>
  </p:cSld>
  <p:clrMapOvr>
    <a:masterClrMapping/>
  </p:clrMapOvr>
  <mc:AlternateContent xmlns:mc="http://schemas.openxmlformats.org/markup-compatibility/2006" xmlns:p14="http://schemas.microsoft.com/office/powerpoint/2010/main">
    <mc:Choice Requires="p14">
      <p:transition spd="slow" p14:dur="2000" advTm="35977"/>
    </mc:Choice>
    <mc:Fallback xmlns="">
      <p:transition spd="slow" advTm="3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A97A-41E3-9D3A-51EA-605DDFF79E8C}"/>
              </a:ext>
            </a:extLst>
          </p:cNvPr>
          <p:cNvSpPr>
            <a:spLocks noGrp="1"/>
          </p:cNvSpPr>
          <p:nvPr>
            <p:ph type="title"/>
          </p:nvPr>
        </p:nvSpPr>
        <p:spPr>
          <a:xfrm>
            <a:off x="1097280" y="286603"/>
            <a:ext cx="10058400" cy="702303"/>
          </a:xfrm>
        </p:spPr>
        <p:txBody>
          <a:bodyPr>
            <a:normAutofit fontScale="90000"/>
          </a:bodyPr>
          <a:lstStyle/>
          <a:p>
            <a:r>
              <a:rPr lang="en-US"/>
              <a:t>Initial Testing Results</a:t>
            </a:r>
          </a:p>
        </p:txBody>
      </p:sp>
      <p:sp>
        <p:nvSpPr>
          <p:cNvPr id="3" name="Content Placeholder 2">
            <a:extLst>
              <a:ext uri="{FF2B5EF4-FFF2-40B4-BE49-F238E27FC236}">
                <a16:creationId xmlns:a16="http://schemas.microsoft.com/office/drawing/2014/main" id="{CB921D5F-453C-AE22-575A-C05BA871DA04}"/>
              </a:ext>
            </a:extLst>
          </p:cNvPr>
          <p:cNvSpPr>
            <a:spLocks noGrp="1"/>
          </p:cNvSpPr>
          <p:nvPr>
            <p:ph idx="1"/>
          </p:nvPr>
        </p:nvSpPr>
        <p:spPr>
          <a:xfrm>
            <a:off x="835152" y="998050"/>
            <a:ext cx="4934712" cy="4023360"/>
          </a:xfrm>
        </p:spPr>
        <p:txBody>
          <a:bodyPr/>
          <a:lstStyle/>
          <a:p>
            <a:r>
              <a:rPr lang="en-US" b="0" i="0">
                <a:solidFill>
                  <a:srgbClr val="000000"/>
                </a:solidFill>
                <a:effectLst/>
                <a:latin typeface="Times New Roman" panose="02020603050405020304" pitchFamily="18" charset="0"/>
              </a:rPr>
              <a:t>Such a spectrometer would not suffice for the actual design </a:t>
            </a:r>
          </a:p>
          <a:p>
            <a:pPr>
              <a:buClrTx/>
              <a:buFont typeface="Arial" panose="020B0604020202020204" pitchFamily="34" charset="0"/>
              <a:buChar char="•"/>
            </a:pPr>
            <a:r>
              <a:rPr lang="en-US" b="0" i="0">
                <a:solidFill>
                  <a:srgbClr val="000000"/>
                </a:solidFill>
                <a:effectLst/>
                <a:latin typeface="Times New Roman" panose="02020603050405020304" pitchFamily="18" charset="0"/>
              </a:rPr>
              <a:t>limitations due to initial testing</a:t>
            </a:r>
          </a:p>
          <a:p>
            <a:pPr>
              <a:buClrTx/>
              <a:buFont typeface="Arial" panose="020B0604020202020204" pitchFamily="34" charset="0"/>
              <a:buChar char="•"/>
            </a:pPr>
            <a:r>
              <a:rPr lang="en-US" b="0" i="0">
                <a:solidFill>
                  <a:srgbClr val="000000"/>
                </a:solidFill>
                <a:effectLst/>
                <a:latin typeface="Times New Roman" panose="02020603050405020304" pitchFamily="18" charset="0"/>
              </a:rPr>
              <a:t>spectrum is visible which was the spectrum of light obtained through the water. </a:t>
            </a:r>
          </a:p>
          <a:p>
            <a:pPr lvl="1">
              <a:buClrTx/>
              <a:buFont typeface="Arial" panose="020B0604020202020204" pitchFamily="34" charset="0"/>
              <a:buChar char="•"/>
            </a:pPr>
            <a:r>
              <a:rPr lang="en-US" b="0" i="0">
                <a:solidFill>
                  <a:srgbClr val="000000"/>
                </a:solidFill>
                <a:effectLst/>
                <a:latin typeface="Times New Roman" panose="02020603050405020304" pitchFamily="18" charset="0"/>
              </a:rPr>
              <a:t>In water: sharp peak at 700.09 nm</a:t>
            </a:r>
          </a:p>
          <a:p>
            <a:pPr lvl="1">
              <a:buClrTx/>
              <a:buFont typeface="Arial" panose="020B0604020202020204" pitchFamily="34" charset="0"/>
              <a:buChar char="•"/>
            </a:pPr>
            <a:r>
              <a:rPr lang="en-US" b="0" i="0">
                <a:solidFill>
                  <a:srgbClr val="000000"/>
                </a:solidFill>
                <a:effectLst/>
                <a:latin typeface="Times New Roman" panose="02020603050405020304" pitchFamily="18" charset="0"/>
              </a:rPr>
              <a:t>In air: the wavelength was shifted to lower wavelengths</a:t>
            </a:r>
            <a:endParaRPr lang="en-US"/>
          </a:p>
        </p:txBody>
      </p:sp>
      <p:pic>
        <p:nvPicPr>
          <p:cNvPr id="4" name="Picture 4" descr="Chart&#10;&#10;Description automatically generated with low confidence">
            <a:extLst>
              <a:ext uri="{FF2B5EF4-FFF2-40B4-BE49-F238E27FC236}">
                <a16:creationId xmlns:a16="http://schemas.microsoft.com/office/drawing/2014/main" id="{52E6E0DB-DD66-951E-AA0B-7D199D7C1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072" y="998050"/>
            <a:ext cx="5446776" cy="32079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A9AC9579-C49A-D51F-B125-BBCDBCD1D9CE}"/>
              </a:ext>
            </a:extLst>
          </p:cNvPr>
          <p:cNvPicPr>
            <a:picLocks noChangeAspect="1"/>
          </p:cNvPicPr>
          <p:nvPr/>
        </p:nvPicPr>
        <p:blipFill rotWithShape="1">
          <a:blip r:embed="rId5"/>
          <a:srcRect l="17937" t="18052" r="16952" b="-30"/>
          <a:stretch/>
        </p:blipFill>
        <p:spPr>
          <a:xfrm>
            <a:off x="10013223" y="4805501"/>
            <a:ext cx="2178777" cy="2281099"/>
          </a:xfrm>
          <a:prstGeom prst="rect">
            <a:avLst/>
          </a:prstGeom>
        </p:spPr>
      </p:pic>
      <p:pic>
        <p:nvPicPr>
          <p:cNvPr id="6" name="Recorded Sound">
            <a:hlinkClick r:id="" action="ppaction://media"/>
            <a:extLst>
              <a:ext uri="{FF2B5EF4-FFF2-40B4-BE49-F238E27FC236}">
                <a16:creationId xmlns:a16="http://schemas.microsoft.com/office/drawing/2014/main" id="{DD3E488C-D7FE-D955-3FBA-A02B1EDBE0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55608" y="5775960"/>
            <a:ext cx="609600" cy="609600"/>
          </a:xfrm>
          <a:prstGeom prst="rect">
            <a:avLst/>
          </a:prstGeom>
        </p:spPr>
      </p:pic>
    </p:spTree>
    <p:extLst>
      <p:ext uri="{BB962C8B-B14F-4D97-AF65-F5344CB8AC3E}">
        <p14:creationId xmlns:p14="http://schemas.microsoft.com/office/powerpoint/2010/main" val="3163854715"/>
      </p:ext>
    </p:extLst>
  </p:cSld>
  <p:clrMapOvr>
    <a:masterClrMapping/>
  </p:clrMapOvr>
  <mc:AlternateContent xmlns:mc="http://schemas.openxmlformats.org/markup-compatibility/2006" xmlns:p14="http://schemas.microsoft.com/office/powerpoint/2010/main">
    <mc:Choice Requires="p14">
      <p:transition spd="slow" p14:dur="2000" advTm="24321"/>
    </mc:Choice>
    <mc:Fallback xmlns="">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D617-509E-FFA3-6007-B40F5A0953A7}"/>
              </a:ext>
            </a:extLst>
          </p:cNvPr>
          <p:cNvSpPr>
            <a:spLocks noGrp="1"/>
          </p:cNvSpPr>
          <p:nvPr>
            <p:ph type="title"/>
          </p:nvPr>
        </p:nvSpPr>
        <p:spPr>
          <a:xfrm>
            <a:off x="1097280" y="286603"/>
            <a:ext cx="10058400" cy="838109"/>
          </a:xfrm>
        </p:spPr>
        <p:txBody>
          <a:bodyPr/>
          <a:lstStyle/>
          <a:p>
            <a:r>
              <a:rPr lang="en-US"/>
              <a:t>Spectrometer Selection</a:t>
            </a:r>
          </a:p>
        </p:txBody>
      </p:sp>
      <p:sp>
        <p:nvSpPr>
          <p:cNvPr id="3" name="Content Placeholder 2">
            <a:extLst>
              <a:ext uri="{FF2B5EF4-FFF2-40B4-BE49-F238E27FC236}">
                <a16:creationId xmlns:a16="http://schemas.microsoft.com/office/drawing/2014/main" id="{BAC898F8-0C7F-3C62-9F14-C5DB919F838B}"/>
              </a:ext>
            </a:extLst>
          </p:cNvPr>
          <p:cNvSpPr>
            <a:spLocks noGrp="1"/>
          </p:cNvSpPr>
          <p:nvPr>
            <p:ph idx="1"/>
          </p:nvPr>
        </p:nvSpPr>
        <p:spPr>
          <a:xfrm>
            <a:off x="923544" y="1124712"/>
            <a:ext cx="5416567" cy="4744382"/>
          </a:xfrm>
        </p:spPr>
        <p:txBody>
          <a:bodyPr>
            <a:normAutofit/>
          </a:bodyPr>
          <a:lstStyle/>
          <a:p>
            <a:pPr>
              <a:buClrTx/>
              <a:buFont typeface="Arial" panose="020B0604020202020204" pitchFamily="34" charset="0"/>
              <a:buChar char="•"/>
            </a:pPr>
            <a:r>
              <a:rPr lang="en-US" sz="1800" b="0" i="0">
                <a:solidFill>
                  <a:srgbClr val="000000"/>
                </a:solidFill>
                <a:effectLst/>
              </a:rPr>
              <a:t>A previous senior design group “UV Water Analysis System” from 2020 did a spectroscopy-based project on the analysis of water for UV purification to use as drinking water. </a:t>
            </a:r>
          </a:p>
          <a:p>
            <a:pPr lvl="1">
              <a:buClrTx/>
              <a:buFont typeface="Arial" panose="020B0604020202020204" pitchFamily="34" charset="0"/>
              <a:buChar char="•"/>
            </a:pPr>
            <a:r>
              <a:rPr lang="en-US" sz="1600" b="0" i="0">
                <a:solidFill>
                  <a:srgbClr val="000000"/>
                </a:solidFill>
                <a:effectLst/>
              </a:rPr>
              <a:t>used a Raman spectrometer and the necessary emitter source to go along with the spectrometer. </a:t>
            </a:r>
          </a:p>
          <a:p>
            <a:pPr marL="201168" lvl="1" indent="0">
              <a:buClrTx/>
              <a:buNone/>
            </a:pPr>
            <a:endParaRPr lang="en-US" sz="1800" b="0" i="0">
              <a:solidFill>
                <a:srgbClr val="000000"/>
              </a:solidFill>
              <a:effectLst/>
            </a:endParaRPr>
          </a:p>
          <a:p>
            <a:pPr lvl="1">
              <a:buClrTx/>
              <a:buFont typeface="Arial" panose="020B0604020202020204" pitchFamily="34" charset="0"/>
              <a:buChar char="•"/>
            </a:pPr>
            <a:r>
              <a:rPr lang="en-US" sz="1800" b="0" i="0">
                <a:solidFill>
                  <a:srgbClr val="000000"/>
                </a:solidFill>
                <a:effectLst/>
              </a:rPr>
              <a:t>Test unit of the </a:t>
            </a:r>
            <a:r>
              <a:rPr lang="en-US" sz="1800" b="0" i="0" err="1">
                <a:solidFill>
                  <a:srgbClr val="000000"/>
                </a:solidFill>
                <a:effectLst/>
              </a:rPr>
              <a:t>QEPro</a:t>
            </a:r>
            <a:r>
              <a:rPr lang="en-US" sz="1800" b="0" i="0">
                <a:solidFill>
                  <a:srgbClr val="000000"/>
                </a:solidFill>
                <a:effectLst/>
              </a:rPr>
              <a:t> that Ocean Insights </a:t>
            </a:r>
          </a:p>
          <a:p>
            <a:pPr lvl="2">
              <a:buClrTx/>
              <a:buFont typeface="Arial" panose="020B0604020202020204" pitchFamily="34" charset="0"/>
              <a:buChar char="•"/>
            </a:pPr>
            <a:r>
              <a:rPr lang="en-US" b="0" i="0">
                <a:solidFill>
                  <a:srgbClr val="000000"/>
                </a:solidFill>
                <a:effectLst/>
              </a:rPr>
              <a:t>Connects through USB C and has a SMA fiber connection on the front. </a:t>
            </a:r>
          </a:p>
          <a:p>
            <a:pPr lvl="1">
              <a:buClrTx/>
              <a:buFont typeface="Arial" panose="020B0604020202020204" pitchFamily="34" charset="0"/>
              <a:buChar char="•"/>
            </a:pPr>
            <a:r>
              <a:rPr lang="en-US" sz="1800" b="0" i="0">
                <a:solidFill>
                  <a:srgbClr val="000000"/>
                </a:solidFill>
                <a:effectLst/>
              </a:rPr>
              <a:t>High-power spectrum stabilized 785 nm light emitter</a:t>
            </a:r>
            <a:endParaRPr lang="en-US" b="0" i="0">
              <a:solidFill>
                <a:srgbClr val="000000"/>
              </a:solidFill>
              <a:effectLst/>
            </a:endParaRPr>
          </a:p>
          <a:p>
            <a:endParaRPr lang="en-US"/>
          </a:p>
        </p:txBody>
      </p:sp>
      <p:pic>
        <p:nvPicPr>
          <p:cNvPr id="3076" name="Picture 4" descr="New high-sensitivity QE Pro spectrometer from Ocean Optics">
            <a:extLst>
              <a:ext uri="{FF2B5EF4-FFF2-40B4-BE49-F238E27FC236}">
                <a16:creationId xmlns:a16="http://schemas.microsoft.com/office/drawing/2014/main" id="{D60C173E-50CB-C037-C0CB-4B7CBDF67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6916" y="1014984"/>
            <a:ext cx="47625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F7FF0A43-3F2C-508B-74F1-ADD6DECB7212}"/>
              </a:ext>
            </a:extLst>
          </p:cNvPr>
          <p:cNvPicPr>
            <a:picLocks noChangeAspect="1"/>
          </p:cNvPicPr>
          <p:nvPr/>
        </p:nvPicPr>
        <p:blipFill rotWithShape="1">
          <a:blip r:embed="rId5"/>
          <a:srcRect l="17937" t="18052" r="16952" b="-30"/>
          <a:stretch/>
        </p:blipFill>
        <p:spPr>
          <a:xfrm>
            <a:off x="10013223" y="4805501"/>
            <a:ext cx="2178777" cy="2281099"/>
          </a:xfrm>
          <a:prstGeom prst="rect">
            <a:avLst/>
          </a:prstGeom>
        </p:spPr>
      </p:pic>
      <p:pic>
        <p:nvPicPr>
          <p:cNvPr id="9" name="Recorded Sound">
            <a:hlinkClick r:id="" action="ppaction://media"/>
            <a:extLst>
              <a:ext uri="{FF2B5EF4-FFF2-40B4-BE49-F238E27FC236}">
                <a16:creationId xmlns:a16="http://schemas.microsoft.com/office/drawing/2014/main" id="{3946086D-3D6A-F811-65A7-91106242F3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3623" y="6248400"/>
            <a:ext cx="609600" cy="609600"/>
          </a:xfrm>
          <a:prstGeom prst="rect">
            <a:avLst/>
          </a:prstGeom>
        </p:spPr>
      </p:pic>
    </p:spTree>
    <p:extLst>
      <p:ext uri="{BB962C8B-B14F-4D97-AF65-F5344CB8AC3E}">
        <p14:creationId xmlns:p14="http://schemas.microsoft.com/office/powerpoint/2010/main" val="3697703378"/>
      </p:ext>
    </p:extLst>
  </p:cSld>
  <p:clrMapOvr>
    <a:masterClrMapping/>
  </p:clrMapOvr>
  <mc:AlternateContent xmlns:mc="http://schemas.openxmlformats.org/markup-compatibility/2006" xmlns:p14="http://schemas.microsoft.com/office/powerpoint/2010/main">
    <mc:Choice Requires="p14">
      <p:transition spd="slow" p14:dur="2000" advTm="40923"/>
    </mc:Choice>
    <mc:Fallback xmlns="">
      <p:transition spd="slow" advTm="4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8EC7-C058-7EF9-4F6A-C2FF142FD74E}"/>
              </a:ext>
            </a:extLst>
          </p:cNvPr>
          <p:cNvSpPr>
            <a:spLocks noGrp="1"/>
          </p:cNvSpPr>
          <p:nvPr>
            <p:ph type="title"/>
          </p:nvPr>
        </p:nvSpPr>
        <p:spPr>
          <a:xfrm>
            <a:off x="1097280" y="286603"/>
            <a:ext cx="10058400" cy="688757"/>
          </a:xfrm>
        </p:spPr>
        <p:txBody>
          <a:bodyPr>
            <a:normAutofit fontScale="90000"/>
          </a:bodyPr>
          <a:lstStyle/>
          <a:p>
            <a:r>
              <a:rPr lang="en-US">
                <a:cs typeface="Calibri Light"/>
              </a:rPr>
              <a:t>Control System, Sensors and Pumps</a:t>
            </a:r>
            <a:endParaRPr lang="en-US"/>
          </a:p>
        </p:txBody>
      </p:sp>
      <p:pic>
        <p:nvPicPr>
          <p:cNvPr id="5" name="Picture 5" descr="Diagram&#10;&#10;Description automatically generated">
            <a:extLst>
              <a:ext uri="{FF2B5EF4-FFF2-40B4-BE49-F238E27FC236}">
                <a16:creationId xmlns:a16="http://schemas.microsoft.com/office/drawing/2014/main" id="{4FFA6D81-4C2B-143B-647D-122F2ABA38DF}"/>
              </a:ext>
            </a:extLst>
          </p:cNvPr>
          <p:cNvPicPr>
            <a:picLocks noGrp="1" noChangeAspect="1"/>
          </p:cNvPicPr>
          <p:nvPr>
            <p:ph idx="1"/>
          </p:nvPr>
        </p:nvPicPr>
        <p:blipFill>
          <a:blip r:embed="rId5"/>
          <a:stretch>
            <a:fillRect/>
          </a:stretch>
        </p:blipFill>
        <p:spPr>
          <a:xfrm>
            <a:off x="2606994" y="1370614"/>
            <a:ext cx="7038972" cy="4105273"/>
          </a:xfrm>
        </p:spPr>
      </p:pic>
      <p:pic>
        <p:nvPicPr>
          <p:cNvPr id="3" name="Picture 8">
            <a:extLst>
              <a:ext uri="{FF2B5EF4-FFF2-40B4-BE49-F238E27FC236}">
                <a16:creationId xmlns:a16="http://schemas.microsoft.com/office/drawing/2014/main" id="{990D2CEA-729B-77B0-908E-B2D769B97C60}"/>
              </a:ext>
            </a:extLst>
          </p:cNvPr>
          <p:cNvPicPr>
            <a:picLocks noChangeAspect="1"/>
          </p:cNvPicPr>
          <p:nvPr/>
        </p:nvPicPr>
        <p:blipFill rotWithShape="1">
          <a:blip r:embed="rId6"/>
          <a:srcRect l="4381" r="14433" b="-344"/>
          <a:stretch/>
        </p:blipFill>
        <p:spPr>
          <a:xfrm rot="5400000">
            <a:off x="9928331" y="4594331"/>
            <a:ext cx="2348561" cy="2178777"/>
          </a:xfrm>
          <a:prstGeom prst="rect">
            <a:avLst/>
          </a:prstGeom>
        </p:spPr>
      </p:pic>
      <p:pic>
        <p:nvPicPr>
          <p:cNvPr id="20" name="Audio 19">
            <a:hlinkClick r:id="" action="ppaction://media"/>
            <a:extLst>
              <a:ext uri="{FF2B5EF4-FFF2-40B4-BE49-F238E27FC236}">
                <a16:creationId xmlns:a16="http://schemas.microsoft.com/office/drawing/2014/main" id="{263229C8-5603-BC9B-F6EA-A7106602A8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02630546"/>
      </p:ext>
    </p:extLst>
  </p:cSld>
  <p:clrMapOvr>
    <a:masterClrMapping/>
  </p:clrMapOvr>
  <mc:AlternateContent xmlns:mc="http://schemas.openxmlformats.org/markup-compatibility/2006" xmlns:p14="http://schemas.microsoft.com/office/powerpoint/2010/main">
    <mc:Choice Requires="p14">
      <p:transition spd="slow" p14:dur="2000" advTm="12557"/>
    </mc:Choice>
    <mc:Fallback xmlns="">
      <p:transition spd="slow" advTm="12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69F7-ED12-D130-D408-56D34ABE023A}"/>
              </a:ext>
            </a:extLst>
          </p:cNvPr>
          <p:cNvSpPr>
            <a:spLocks noGrp="1"/>
          </p:cNvSpPr>
          <p:nvPr>
            <p:ph type="title"/>
          </p:nvPr>
        </p:nvSpPr>
        <p:spPr>
          <a:xfrm>
            <a:off x="1097280" y="286603"/>
            <a:ext cx="10058400" cy="860822"/>
          </a:xfrm>
        </p:spPr>
        <p:txBody>
          <a:bodyPr/>
          <a:lstStyle/>
          <a:p>
            <a:r>
              <a:rPr lang="en-US">
                <a:cs typeface="Calibri Light"/>
              </a:rPr>
              <a:t>3.3V Regulator</a:t>
            </a:r>
            <a:endParaRPr lang="en-US"/>
          </a:p>
        </p:txBody>
      </p:sp>
      <p:pic>
        <p:nvPicPr>
          <p:cNvPr id="4" name="Picture 4" descr="Diagram, schematic&#10;&#10;Description automatically generated">
            <a:extLst>
              <a:ext uri="{FF2B5EF4-FFF2-40B4-BE49-F238E27FC236}">
                <a16:creationId xmlns:a16="http://schemas.microsoft.com/office/drawing/2014/main" id="{919877BF-8EE1-5A98-7B18-1A4AB167042C}"/>
              </a:ext>
            </a:extLst>
          </p:cNvPr>
          <p:cNvPicPr>
            <a:picLocks noGrp="1" noChangeAspect="1"/>
          </p:cNvPicPr>
          <p:nvPr>
            <p:ph idx="1"/>
          </p:nvPr>
        </p:nvPicPr>
        <p:blipFill>
          <a:blip r:embed="rId4"/>
          <a:stretch>
            <a:fillRect/>
          </a:stretch>
        </p:blipFill>
        <p:spPr>
          <a:xfrm>
            <a:off x="2606993" y="1454502"/>
            <a:ext cx="7038974" cy="4105275"/>
          </a:xfrm>
        </p:spPr>
      </p:pic>
      <p:pic>
        <p:nvPicPr>
          <p:cNvPr id="3" name="Picture 8">
            <a:extLst>
              <a:ext uri="{FF2B5EF4-FFF2-40B4-BE49-F238E27FC236}">
                <a16:creationId xmlns:a16="http://schemas.microsoft.com/office/drawing/2014/main" id="{EBC89EAF-020D-78EF-A98C-15D89E2E3662}"/>
              </a:ext>
            </a:extLst>
          </p:cNvPr>
          <p:cNvPicPr>
            <a:picLocks noChangeAspect="1"/>
          </p:cNvPicPr>
          <p:nvPr/>
        </p:nvPicPr>
        <p:blipFill rotWithShape="1">
          <a:blip r:embed="rId5"/>
          <a:srcRect l="4381" r="14433" b="-344"/>
          <a:stretch/>
        </p:blipFill>
        <p:spPr>
          <a:xfrm rot="5400000">
            <a:off x="9928331" y="4594331"/>
            <a:ext cx="2348561" cy="2178777"/>
          </a:xfrm>
          <a:prstGeom prst="rect">
            <a:avLst/>
          </a:prstGeom>
        </p:spPr>
      </p:pic>
      <p:pic>
        <p:nvPicPr>
          <p:cNvPr id="26" name="Audio 25">
            <a:hlinkClick r:id="" action="ppaction://media"/>
            <a:extLst>
              <a:ext uri="{FF2B5EF4-FFF2-40B4-BE49-F238E27FC236}">
                <a16:creationId xmlns:a16="http://schemas.microsoft.com/office/drawing/2014/main" id="{670D4709-A8E2-2AEC-4EA6-B2F4EEC19F8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60042" y="5143500"/>
            <a:ext cx="3048000" cy="1714500"/>
          </a:xfrm>
          <a:prstGeom prst="rect">
            <a:avLst/>
          </a:prstGeom>
        </p:spPr>
      </p:pic>
    </p:spTree>
    <p:extLst>
      <p:ext uri="{BB962C8B-B14F-4D97-AF65-F5344CB8AC3E}">
        <p14:creationId xmlns:p14="http://schemas.microsoft.com/office/powerpoint/2010/main" val="1197955164"/>
      </p:ext>
    </p:extLst>
  </p:cSld>
  <p:clrMapOvr>
    <a:masterClrMapping/>
  </p:clrMapOvr>
  <mc:AlternateContent xmlns:mc="http://schemas.openxmlformats.org/markup-compatibility/2006" xmlns:p14="http://schemas.microsoft.com/office/powerpoint/2010/main">
    <mc:Choice Requires="p14">
      <p:transition spd="slow" p14:dur="2000" advTm="5337"/>
    </mc:Choice>
    <mc:Fallback xmlns="">
      <p:transition spd="slow" advTm="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 electronics, circuit&#10;&#10;Description automatically generated">
            <a:extLst>
              <a:ext uri="{FF2B5EF4-FFF2-40B4-BE49-F238E27FC236}">
                <a16:creationId xmlns:a16="http://schemas.microsoft.com/office/drawing/2014/main" id="{C0E98892-AFDC-A48D-CE75-6707A602C3AE}"/>
              </a:ext>
            </a:extLst>
          </p:cNvPr>
          <p:cNvPicPr>
            <a:picLocks noChangeAspect="1"/>
          </p:cNvPicPr>
          <p:nvPr/>
        </p:nvPicPr>
        <p:blipFill>
          <a:blip r:embed="rId5"/>
          <a:stretch>
            <a:fillRect/>
          </a:stretch>
        </p:blipFill>
        <p:spPr>
          <a:xfrm>
            <a:off x="6723413" y="2623629"/>
            <a:ext cx="1605149" cy="1412820"/>
          </a:xfrm>
          <a:prstGeom prst="rect">
            <a:avLst/>
          </a:prstGeom>
        </p:spPr>
      </p:pic>
      <p:pic>
        <p:nvPicPr>
          <p:cNvPr id="5" name="Picture 5" descr="A picture containing circuit, electronics&#10;&#10;Description automatically generated">
            <a:extLst>
              <a:ext uri="{FF2B5EF4-FFF2-40B4-BE49-F238E27FC236}">
                <a16:creationId xmlns:a16="http://schemas.microsoft.com/office/drawing/2014/main" id="{EAD47CF1-B558-4B68-0E7D-B33B27DA0A64}"/>
              </a:ext>
            </a:extLst>
          </p:cNvPr>
          <p:cNvPicPr>
            <a:picLocks noChangeAspect="1"/>
          </p:cNvPicPr>
          <p:nvPr/>
        </p:nvPicPr>
        <p:blipFill>
          <a:blip r:embed="rId6"/>
          <a:stretch>
            <a:fillRect/>
          </a:stretch>
        </p:blipFill>
        <p:spPr>
          <a:xfrm>
            <a:off x="4103568" y="2485756"/>
            <a:ext cx="1698865" cy="1598942"/>
          </a:xfrm>
          <a:prstGeom prst="rect">
            <a:avLst/>
          </a:prstGeom>
        </p:spPr>
      </p:pic>
      <p:sp>
        <p:nvSpPr>
          <p:cNvPr id="2" name="Title 1">
            <a:extLst>
              <a:ext uri="{FF2B5EF4-FFF2-40B4-BE49-F238E27FC236}">
                <a16:creationId xmlns:a16="http://schemas.microsoft.com/office/drawing/2014/main" id="{3088A34C-5E7C-2F8A-E98D-440F1C987DC2}"/>
              </a:ext>
            </a:extLst>
          </p:cNvPr>
          <p:cNvSpPr>
            <a:spLocks noGrp="1"/>
          </p:cNvSpPr>
          <p:nvPr>
            <p:ph type="title"/>
          </p:nvPr>
        </p:nvSpPr>
        <p:spPr>
          <a:xfrm>
            <a:off x="1097280" y="286603"/>
            <a:ext cx="10058400" cy="823951"/>
          </a:xfrm>
        </p:spPr>
        <p:txBody>
          <a:bodyPr/>
          <a:lstStyle/>
          <a:p>
            <a:r>
              <a:rPr lang="en-US">
                <a:cs typeface="Calibri Light"/>
              </a:rPr>
              <a:t>3.3V Regulator</a:t>
            </a:r>
            <a:endParaRPr lang="en-US"/>
          </a:p>
        </p:txBody>
      </p:sp>
      <p:sp>
        <p:nvSpPr>
          <p:cNvPr id="3" name="Content Placeholder 2">
            <a:extLst>
              <a:ext uri="{FF2B5EF4-FFF2-40B4-BE49-F238E27FC236}">
                <a16:creationId xmlns:a16="http://schemas.microsoft.com/office/drawing/2014/main" id="{F6A29AAA-1D59-6657-48B9-1FCA4D18FA85}"/>
              </a:ext>
            </a:extLst>
          </p:cNvPr>
          <p:cNvSpPr>
            <a:spLocks noGrp="1"/>
          </p:cNvSpPr>
          <p:nvPr>
            <p:ph idx="1"/>
          </p:nvPr>
        </p:nvSpPr>
        <p:spPr>
          <a:xfrm>
            <a:off x="1097280" y="1108315"/>
            <a:ext cx="10058400" cy="4760779"/>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Converts 12V received from photovoltaic system to 3.3V required by the microcontroller, Wi-Fi module, and other peripherals.</a:t>
            </a:r>
            <a:endParaRPr lang="en-US"/>
          </a:p>
          <a:p>
            <a:pPr>
              <a:buFont typeface="Arial" panose="020F0502020204030204" pitchFamily="34" charset="0"/>
              <a:buChar char="•"/>
            </a:pPr>
            <a:r>
              <a:rPr lang="en-US">
                <a:cs typeface="Calibri" panose="020F0502020204030204"/>
              </a:rPr>
              <a:t>The 3.3V supply would need to supply roughly 1 amp if all the 3.3V components were operating at their maximum</a:t>
            </a:r>
          </a:p>
          <a:p>
            <a:pPr marL="0" indent="0">
              <a:buNone/>
            </a:pPr>
            <a:endParaRPr lang="en-US">
              <a:cs typeface="Calibri" panose="020F0502020204030204"/>
            </a:endParaRPr>
          </a:p>
          <a:p>
            <a:pPr marL="0" indent="0">
              <a:buNone/>
            </a:pPr>
            <a:endParaRPr lang="en-US">
              <a:cs typeface="Calibri" panose="020F0502020204030204"/>
            </a:endParaRPr>
          </a:p>
        </p:txBody>
      </p:sp>
      <p:graphicFrame>
        <p:nvGraphicFramePr>
          <p:cNvPr id="4" name="Table 4">
            <a:extLst>
              <a:ext uri="{FF2B5EF4-FFF2-40B4-BE49-F238E27FC236}">
                <a16:creationId xmlns:a16="http://schemas.microsoft.com/office/drawing/2014/main" id="{EE94308D-7B5F-66D9-0E20-1C07F9249057}"/>
              </a:ext>
            </a:extLst>
          </p:cNvPr>
          <p:cNvGraphicFramePr>
            <a:graphicFrameLocks noGrp="1"/>
          </p:cNvGraphicFramePr>
          <p:nvPr>
            <p:extLst>
              <p:ext uri="{D42A27DB-BD31-4B8C-83A1-F6EECF244321}">
                <p14:modId xmlns:p14="http://schemas.microsoft.com/office/powerpoint/2010/main" val="3527203399"/>
              </p:ext>
            </p:extLst>
          </p:nvPr>
        </p:nvGraphicFramePr>
        <p:xfrm>
          <a:off x="911349" y="4041691"/>
          <a:ext cx="8168640" cy="2225038"/>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3010904077"/>
                    </a:ext>
                  </a:extLst>
                </a:gridCol>
                <a:gridCol w="2722880">
                  <a:extLst>
                    <a:ext uri="{9D8B030D-6E8A-4147-A177-3AD203B41FA5}">
                      <a16:colId xmlns:a16="http://schemas.microsoft.com/office/drawing/2014/main" val="2305848522"/>
                    </a:ext>
                  </a:extLst>
                </a:gridCol>
                <a:gridCol w="2722880">
                  <a:extLst>
                    <a:ext uri="{9D8B030D-6E8A-4147-A177-3AD203B41FA5}">
                      <a16:colId xmlns:a16="http://schemas.microsoft.com/office/drawing/2014/main" val="2604800592"/>
                    </a:ext>
                  </a:extLst>
                </a:gridCol>
              </a:tblGrid>
              <a:tr h="370840">
                <a:tc>
                  <a:txBody>
                    <a:bodyPr/>
                    <a:lstStyle/>
                    <a:p>
                      <a:r>
                        <a:rPr lang="en-US"/>
                        <a:t>Part</a:t>
                      </a:r>
                    </a:p>
                  </a:txBody>
                  <a:tcPr/>
                </a:tc>
                <a:tc>
                  <a:txBody>
                    <a:bodyPr/>
                    <a:lstStyle/>
                    <a:p>
                      <a:pPr lvl="0">
                        <a:buNone/>
                      </a:pPr>
                      <a:r>
                        <a:rPr lang="en-US" sz="1800" b="0" i="0" u="none" strike="noStrike" noProof="0">
                          <a:latin typeface="Calibri"/>
                        </a:rPr>
                        <a:t>TPSM84203EAB</a:t>
                      </a:r>
                      <a:endParaRPr lang="en-US"/>
                    </a:p>
                  </a:txBody>
                  <a:tcPr>
                    <a:solidFill>
                      <a:srgbClr val="92D050"/>
                    </a:solidFill>
                  </a:tcPr>
                </a:tc>
                <a:tc>
                  <a:txBody>
                    <a:bodyPr/>
                    <a:lstStyle/>
                    <a:p>
                      <a:pPr lvl="0">
                        <a:buNone/>
                      </a:pPr>
                      <a:r>
                        <a:rPr lang="en-US" sz="1800" b="0" i="0" u="none" strike="noStrike" noProof="0">
                          <a:latin typeface="Calibri"/>
                        </a:rPr>
                        <a:t>LMZ22003</a:t>
                      </a:r>
                      <a:endParaRPr lang="en-US"/>
                    </a:p>
                  </a:txBody>
                  <a:tcPr/>
                </a:tc>
                <a:extLst>
                  <a:ext uri="{0D108BD9-81ED-4DB2-BD59-A6C34878D82A}">
                    <a16:rowId xmlns:a16="http://schemas.microsoft.com/office/drawing/2014/main" val="1055091743"/>
                  </a:ext>
                </a:extLst>
              </a:tr>
              <a:tr h="370840">
                <a:tc>
                  <a:txBody>
                    <a:bodyPr/>
                    <a:lstStyle/>
                    <a:p>
                      <a:r>
                        <a:rPr lang="en-US"/>
                        <a:t>Input Voltage</a:t>
                      </a:r>
                    </a:p>
                  </a:txBody>
                  <a:tcPr/>
                </a:tc>
                <a:tc>
                  <a:txBody>
                    <a:bodyPr/>
                    <a:lstStyle/>
                    <a:p>
                      <a:r>
                        <a:rPr lang="en-US"/>
                        <a:t>4.5V - 28V</a:t>
                      </a:r>
                    </a:p>
                  </a:txBody>
                  <a:tcPr>
                    <a:solidFill>
                      <a:srgbClr val="92D050"/>
                    </a:solidFill>
                  </a:tcPr>
                </a:tc>
                <a:tc>
                  <a:txBody>
                    <a:bodyPr/>
                    <a:lstStyle/>
                    <a:p>
                      <a:r>
                        <a:rPr lang="en-US"/>
                        <a:t>6V - 20V</a:t>
                      </a:r>
                    </a:p>
                  </a:txBody>
                  <a:tcPr/>
                </a:tc>
                <a:extLst>
                  <a:ext uri="{0D108BD9-81ED-4DB2-BD59-A6C34878D82A}">
                    <a16:rowId xmlns:a16="http://schemas.microsoft.com/office/drawing/2014/main" val="3895792948"/>
                  </a:ext>
                </a:extLst>
              </a:tr>
              <a:tr h="370839">
                <a:tc>
                  <a:txBody>
                    <a:bodyPr/>
                    <a:lstStyle/>
                    <a:p>
                      <a:pPr lvl="0">
                        <a:buNone/>
                      </a:pPr>
                      <a:r>
                        <a:rPr lang="en-US"/>
                        <a:t>Output Voltage</a:t>
                      </a:r>
                    </a:p>
                  </a:txBody>
                  <a:tcPr/>
                </a:tc>
                <a:tc>
                  <a:txBody>
                    <a:bodyPr/>
                    <a:lstStyle/>
                    <a:p>
                      <a:pPr lvl="0">
                        <a:buNone/>
                      </a:pPr>
                      <a:r>
                        <a:rPr lang="en-US"/>
                        <a:t>3.3V</a:t>
                      </a:r>
                    </a:p>
                  </a:txBody>
                  <a:tcPr>
                    <a:solidFill>
                      <a:srgbClr val="92D050"/>
                    </a:solidFill>
                  </a:tcPr>
                </a:tc>
                <a:tc>
                  <a:txBody>
                    <a:bodyPr/>
                    <a:lstStyle/>
                    <a:p>
                      <a:pPr lvl="0">
                        <a:buNone/>
                      </a:pPr>
                      <a:r>
                        <a:rPr lang="en-US"/>
                        <a:t>.8V - 6V</a:t>
                      </a:r>
                    </a:p>
                  </a:txBody>
                  <a:tcPr/>
                </a:tc>
                <a:extLst>
                  <a:ext uri="{0D108BD9-81ED-4DB2-BD59-A6C34878D82A}">
                    <a16:rowId xmlns:a16="http://schemas.microsoft.com/office/drawing/2014/main" val="3533258398"/>
                  </a:ext>
                </a:extLst>
              </a:tr>
              <a:tr h="370840">
                <a:tc>
                  <a:txBody>
                    <a:bodyPr/>
                    <a:lstStyle/>
                    <a:p>
                      <a:pPr lvl="0">
                        <a:buNone/>
                      </a:pPr>
                      <a:r>
                        <a:rPr lang="en-US"/>
                        <a:t>Output Current (max)</a:t>
                      </a:r>
                    </a:p>
                  </a:txBody>
                  <a:tcPr/>
                </a:tc>
                <a:tc>
                  <a:txBody>
                    <a:bodyPr/>
                    <a:lstStyle/>
                    <a:p>
                      <a:pPr lvl="0">
                        <a:buNone/>
                      </a:pPr>
                      <a:r>
                        <a:rPr lang="en-US"/>
                        <a:t>1.5A</a:t>
                      </a:r>
                    </a:p>
                  </a:txBody>
                  <a:tcPr>
                    <a:solidFill>
                      <a:srgbClr val="92D050"/>
                    </a:solidFill>
                  </a:tcPr>
                </a:tc>
                <a:tc>
                  <a:txBody>
                    <a:bodyPr/>
                    <a:lstStyle/>
                    <a:p>
                      <a:pPr lvl="0">
                        <a:buNone/>
                      </a:pPr>
                      <a:r>
                        <a:rPr lang="en-US"/>
                        <a:t>3A</a:t>
                      </a:r>
                    </a:p>
                  </a:txBody>
                  <a:tcPr/>
                </a:tc>
                <a:extLst>
                  <a:ext uri="{0D108BD9-81ED-4DB2-BD59-A6C34878D82A}">
                    <a16:rowId xmlns:a16="http://schemas.microsoft.com/office/drawing/2014/main" val="3237167085"/>
                  </a:ext>
                </a:extLst>
              </a:tr>
              <a:tr h="370839">
                <a:tc>
                  <a:txBody>
                    <a:bodyPr/>
                    <a:lstStyle/>
                    <a:p>
                      <a:pPr lvl="0">
                        <a:buNone/>
                      </a:pPr>
                      <a:r>
                        <a:rPr lang="en-US"/>
                        <a:t>Efficiency (max)</a:t>
                      </a:r>
                    </a:p>
                  </a:txBody>
                  <a:tcPr/>
                </a:tc>
                <a:tc>
                  <a:txBody>
                    <a:bodyPr/>
                    <a:lstStyle/>
                    <a:p>
                      <a:pPr lvl="0">
                        <a:buNone/>
                      </a:pPr>
                      <a:r>
                        <a:rPr lang="en-US"/>
                        <a:t>95%</a:t>
                      </a:r>
                    </a:p>
                  </a:txBody>
                  <a:tcPr>
                    <a:solidFill>
                      <a:srgbClr val="92D050"/>
                    </a:solidFill>
                  </a:tcPr>
                </a:tc>
                <a:tc>
                  <a:txBody>
                    <a:bodyPr/>
                    <a:lstStyle/>
                    <a:p>
                      <a:pPr lvl="0">
                        <a:buNone/>
                      </a:pPr>
                      <a:r>
                        <a:rPr lang="en-US"/>
                        <a:t>92%</a:t>
                      </a:r>
                    </a:p>
                  </a:txBody>
                  <a:tcPr/>
                </a:tc>
                <a:extLst>
                  <a:ext uri="{0D108BD9-81ED-4DB2-BD59-A6C34878D82A}">
                    <a16:rowId xmlns:a16="http://schemas.microsoft.com/office/drawing/2014/main" val="4264912530"/>
                  </a:ext>
                </a:extLst>
              </a:tr>
              <a:tr h="370840">
                <a:tc>
                  <a:txBody>
                    <a:bodyPr/>
                    <a:lstStyle/>
                    <a:p>
                      <a:r>
                        <a:rPr lang="en-US"/>
                        <a:t>Price</a:t>
                      </a:r>
                    </a:p>
                  </a:txBody>
                  <a:tcPr/>
                </a:tc>
                <a:tc>
                  <a:txBody>
                    <a:bodyPr/>
                    <a:lstStyle/>
                    <a:p>
                      <a:r>
                        <a:rPr lang="en-US"/>
                        <a:t>$8.04</a:t>
                      </a:r>
                    </a:p>
                  </a:txBody>
                  <a:tcPr>
                    <a:solidFill>
                      <a:srgbClr val="92D050"/>
                    </a:solidFill>
                  </a:tcPr>
                </a:tc>
                <a:tc>
                  <a:txBody>
                    <a:bodyPr/>
                    <a:lstStyle/>
                    <a:p>
                      <a:r>
                        <a:rPr lang="en-US"/>
                        <a:t>$13.63</a:t>
                      </a:r>
                    </a:p>
                  </a:txBody>
                  <a:tcPr/>
                </a:tc>
                <a:extLst>
                  <a:ext uri="{0D108BD9-81ED-4DB2-BD59-A6C34878D82A}">
                    <a16:rowId xmlns:a16="http://schemas.microsoft.com/office/drawing/2014/main" val="2045912741"/>
                  </a:ext>
                </a:extLst>
              </a:tr>
            </a:tbl>
          </a:graphicData>
        </a:graphic>
      </p:graphicFrame>
      <p:pic>
        <p:nvPicPr>
          <p:cNvPr id="7" name="Picture 8">
            <a:extLst>
              <a:ext uri="{FF2B5EF4-FFF2-40B4-BE49-F238E27FC236}">
                <a16:creationId xmlns:a16="http://schemas.microsoft.com/office/drawing/2014/main" id="{FDD01D0C-C96A-7ACA-A519-EF555A95C5BD}"/>
              </a:ext>
            </a:extLst>
          </p:cNvPr>
          <p:cNvPicPr>
            <a:picLocks noChangeAspect="1"/>
          </p:cNvPicPr>
          <p:nvPr/>
        </p:nvPicPr>
        <p:blipFill rotWithShape="1">
          <a:blip r:embed="rId7"/>
          <a:srcRect l="4381" r="14433" b="-344"/>
          <a:stretch/>
        </p:blipFill>
        <p:spPr>
          <a:xfrm rot="5400000">
            <a:off x="9928331" y="4594331"/>
            <a:ext cx="2348561" cy="2178777"/>
          </a:xfrm>
          <a:prstGeom prst="rect">
            <a:avLst/>
          </a:prstGeom>
        </p:spPr>
      </p:pic>
      <p:pic>
        <p:nvPicPr>
          <p:cNvPr id="29" name="Audio 28">
            <a:hlinkClick r:id="" action="ppaction://media"/>
            <a:extLst>
              <a:ext uri="{FF2B5EF4-FFF2-40B4-BE49-F238E27FC236}">
                <a16:creationId xmlns:a16="http://schemas.microsoft.com/office/drawing/2014/main" id="{8AAC85BB-5C54-4FDA-FD1F-E69A9FB1B5D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37540629"/>
      </p:ext>
    </p:extLst>
  </p:cSld>
  <p:clrMapOvr>
    <a:masterClrMapping/>
  </p:clrMapOvr>
  <mc:AlternateContent xmlns:mc="http://schemas.openxmlformats.org/markup-compatibility/2006" xmlns:p14="http://schemas.microsoft.com/office/powerpoint/2010/main">
    <mc:Choice Requires="p14">
      <p:transition spd="slow" p14:dur="2000" advTm="26975"/>
    </mc:Choice>
    <mc:Fallback xmlns="">
      <p:transition spd="slow" advTm="2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B529-FD6C-0C06-3939-B791F24901F2}"/>
              </a:ext>
            </a:extLst>
          </p:cNvPr>
          <p:cNvSpPr>
            <a:spLocks noGrp="1"/>
          </p:cNvSpPr>
          <p:nvPr>
            <p:ph type="title"/>
          </p:nvPr>
        </p:nvSpPr>
        <p:spPr>
          <a:xfrm>
            <a:off x="1097280" y="286603"/>
            <a:ext cx="10058400" cy="769439"/>
          </a:xfrm>
        </p:spPr>
        <p:txBody>
          <a:bodyPr>
            <a:normAutofit/>
          </a:bodyPr>
          <a:lstStyle/>
          <a:p>
            <a:r>
              <a:rPr lang="en-US">
                <a:cs typeface="Calibri Light"/>
              </a:rPr>
              <a:t>Wireless Communication</a:t>
            </a:r>
            <a:endParaRPr lang="en-US"/>
          </a:p>
        </p:txBody>
      </p:sp>
      <p:pic>
        <p:nvPicPr>
          <p:cNvPr id="6" name="Picture 6" descr="Diagram&#10;&#10;Description automatically generated">
            <a:extLst>
              <a:ext uri="{FF2B5EF4-FFF2-40B4-BE49-F238E27FC236}">
                <a16:creationId xmlns:a16="http://schemas.microsoft.com/office/drawing/2014/main" id="{05C6259F-EC7A-53A5-8760-EA366935C940}"/>
              </a:ext>
            </a:extLst>
          </p:cNvPr>
          <p:cNvPicPr>
            <a:picLocks noGrp="1" noChangeAspect="1"/>
          </p:cNvPicPr>
          <p:nvPr>
            <p:ph idx="1"/>
          </p:nvPr>
        </p:nvPicPr>
        <p:blipFill>
          <a:blip r:embed="rId4"/>
          <a:stretch>
            <a:fillRect/>
          </a:stretch>
        </p:blipFill>
        <p:spPr>
          <a:xfrm>
            <a:off x="2606993" y="1410486"/>
            <a:ext cx="7038974" cy="4105274"/>
          </a:xfrm>
        </p:spPr>
      </p:pic>
      <p:pic>
        <p:nvPicPr>
          <p:cNvPr id="3" name="Picture 8">
            <a:extLst>
              <a:ext uri="{FF2B5EF4-FFF2-40B4-BE49-F238E27FC236}">
                <a16:creationId xmlns:a16="http://schemas.microsoft.com/office/drawing/2014/main" id="{67B7C008-20C7-7C85-6E60-EF0AD5E39C21}"/>
              </a:ext>
            </a:extLst>
          </p:cNvPr>
          <p:cNvPicPr>
            <a:picLocks noChangeAspect="1"/>
          </p:cNvPicPr>
          <p:nvPr/>
        </p:nvPicPr>
        <p:blipFill rotWithShape="1">
          <a:blip r:embed="rId5"/>
          <a:srcRect l="4381" r="14433" b="-344"/>
          <a:stretch/>
        </p:blipFill>
        <p:spPr>
          <a:xfrm rot="5400000">
            <a:off x="9928331" y="4594331"/>
            <a:ext cx="2348561" cy="2178777"/>
          </a:xfrm>
          <a:prstGeom prst="rect">
            <a:avLst/>
          </a:prstGeom>
        </p:spPr>
      </p:pic>
      <p:pic>
        <p:nvPicPr>
          <p:cNvPr id="27" name="Audio 26">
            <a:hlinkClick r:id="" action="ppaction://media"/>
            <a:extLst>
              <a:ext uri="{FF2B5EF4-FFF2-40B4-BE49-F238E27FC236}">
                <a16:creationId xmlns:a16="http://schemas.microsoft.com/office/drawing/2014/main" id="{0FCA49E3-CE48-25EC-E649-E09CC9E3129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65730931"/>
      </p:ext>
    </p:extLst>
  </p:cSld>
  <p:clrMapOvr>
    <a:masterClrMapping/>
  </p:clrMapOvr>
  <mc:AlternateContent xmlns:mc="http://schemas.openxmlformats.org/markup-compatibility/2006" xmlns:p14="http://schemas.microsoft.com/office/powerpoint/2010/main">
    <mc:Choice Requires="p14">
      <p:transition spd="slow" p14:dur="2000" advTm="10271"/>
    </mc:Choice>
    <mc:Fallback xmlns="">
      <p:transition spd="slow" advTm="1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DDE8-F356-516E-DC84-8394D0D7F379}"/>
              </a:ext>
            </a:extLst>
          </p:cNvPr>
          <p:cNvSpPr>
            <a:spLocks noGrp="1"/>
          </p:cNvSpPr>
          <p:nvPr>
            <p:ph type="title"/>
          </p:nvPr>
        </p:nvSpPr>
        <p:spPr>
          <a:xfrm>
            <a:off x="1097280" y="286603"/>
            <a:ext cx="10058400" cy="858090"/>
          </a:xfrm>
        </p:spPr>
        <p:txBody>
          <a:bodyPr>
            <a:normAutofit/>
          </a:bodyPr>
          <a:lstStyle/>
          <a:p>
            <a:r>
              <a:rPr lang="en-US">
                <a:cs typeface="Calibri Light"/>
              </a:rPr>
              <a:t>Wireless Technology Selection</a:t>
            </a:r>
            <a:endParaRPr lang="en-US"/>
          </a:p>
        </p:txBody>
      </p:sp>
      <p:sp>
        <p:nvSpPr>
          <p:cNvPr id="3" name="Content Placeholder 2">
            <a:extLst>
              <a:ext uri="{FF2B5EF4-FFF2-40B4-BE49-F238E27FC236}">
                <a16:creationId xmlns:a16="http://schemas.microsoft.com/office/drawing/2014/main" id="{DF0EB2C0-2556-ADAA-BC3D-EE6921FE67D8}"/>
              </a:ext>
            </a:extLst>
          </p:cNvPr>
          <p:cNvSpPr>
            <a:spLocks noGrp="1"/>
          </p:cNvSpPr>
          <p:nvPr>
            <p:ph idx="1"/>
          </p:nvPr>
        </p:nvSpPr>
        <p:spPr>
          <a:xfrm>
            <a:off x="1097280" y="1149586"/>
            <a:ext cx="10058400" cy="4719508"/>
          </a:xfrm>
        </p:spPr>
        <p:txBody>
          <a:bodyPr vert="horz" lIns="0" tIns="45720" rIns="0" bIns="45720" rtlCol="0" anchor="t">
            <a:normAutofit/>
          </a:bodyPr>
          <a:lstStyle/>
          <a:p>
            <a:pPr>
              <a:buFont typeface="Arial" panose="020F0502020204030204" pitchFamily="34" charset="0"/>
              <a:buChar char="•"/>
            </a:pPr>
            <a:r>
              <a:rPr lang="en-US">
                <a:cs typeface="Calibri"/>
              </a:rPr>
              <a:t>Wi-Fi is far more popular allowing more people to have access</a:t>
            </a:r>
            <a:endParaRPr lang="en-US"/>
          </a:p>
          <a:p>
            <a:pPr>
              <a:buFont typeface="Arial" panose="020F0502020204030204" pitchFamily="34" charset="0"/>
              <a:buChar char="•"/>
            </a:pPr>
            <a:r>
              <a:rPr lang="en-US">
                <a:cs typeface="Calibri"/>
              </a:rPr>
              <a:t>Wi-Fi has a larger range</a:t>
            </a:r>
            <a:endParaRPr lang="en-US"/>
          </a:p>
          <a:p>
            <a:pPr>
              <a:buFont typeface="Arial" panose="020F0502020204030204" pitchFamily="34" charset="0"/>
              <a:buChar char="•"/>
            </a:pPr>
            <a:r>
              <a:rPr lang="en-US">
                <a:cs typeface="Calibri"/>
              </a:rPr>
              <a:t>Bluetooth uses less power</a:t>
            </a:r>
          </a:p>
          <a:p>
            <a:pPr>
              <a:buFont typeface="Arial" panose="020F0502020204030204" pitchFamily="34" charset="0"/>
              <a:buChar char="•"/>
            </a:pPr>
            <a:endParaRPr lang="en-US">
              <a:cs typeface="Calibri"/>
            </a:endParaRPr>
          </a:p>
          <a:p>
            <a:pPr marL="0" indent="0">
              <a:buNone/>
            </a:pPr>
            <a:endParaRPr lang="en-US">
              <a:cs typeface="Calibri"/>
            </a:endParaRPr>
          </a:p>
          <a:p>
            <a:pPr marL="0" indent="0">
              <a:buNone/>
            </a:pPr>
            <a:endParaRPr lang="en-US">
              <a:cs typeface="Calibri"/>
            </a:endParaRPr>
          </a:p>
          <a:p>
            <a:pPr>
              <a:buFont typeface="Arial" panose="020F0502020204030204" pitchFamily="34" charset="0"/>
              <a:buChar char="•"/>
            </a:pPr>
            <a:endParaRPr lang="en-US">
              <a:cs typeface="Calibri"/>
            </a:endParaRPr>
          </a:p>
        </p:txBody>
      </p:sp>
      <p:graphicFrame>
        <p:nvGraphicFramePr>
          <p:cNvPr id="4" name="Table 4">
            <a:extLst>
              <a:ext uri="{FF2B5EF4-FFF2-40B4-BE49-F238E27FC236}">
                <a16:creationId xmlns:a16="http://schemas.microsoft.com/office/drawing/2014/main" id="{AEBEB03B-07A4-222B-CD50-158F6FFAD5D5}"/>
              </a:ext>
            </a:extLst>
          </p:cNvPr>
          <p:cNvGraphicFramePr>
            <a:graphicFrameLocks noGrp="1"/>
          </p:cNvGraphicFramePr>
          <p:nvPr>
            <p:extLst>
              <p:ext uri="{D42A27DB-BD31-4B8C-83A1-F6EECF244321}">
                <p14:modId xmlns:p14="http://schemas.microsoft.com/office/powerpoint/2010/main" val="1033379571"/>
              </p:ext>
            </p:extLst>
          </p:nvPr>
        </p:nvGraphicFramePr>
        <p:xfrm>
          <a:off x="1737143" y="3136754"/>
          <a:ext cx="8168640" cy="22250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2437802076"/>
                    </a:ext>
                  </a:extLst>
                </a:gridCol>
                <a:gridCol w="2722880">
                  <a:extLst>
                    <a:ext uri="{9D8B030D-6E8A-4147-A177-3AD203B41FA5}">
                      <a16:colId xmlns:a16="http://schemas.microsoft.com/office/drawing/2014/main" val="3998863613"/>
                    </a:ext>
                  </a:extLst>
                </a:gridCol>
                <a:gridCol w="2722880">
                  <a:extLst>
                    <a:ext uri="{9D8B030D-6E8A-4147-A177-3AD203B41FA5}">
                      <a16:colId xmlns:a16="http://schemas.microsoft.com/office/drawing/2014/main" val="1993151569"/>
                    </a:ext>
                  </a:extLst>
                </a:gridCol>
              </a:tblGrid>
              <a:tr h="370840">
                <a:tc>
                  <a:txBody>
                    <a:bodyPr/>
                    <a:lstStyle/>
                    <a:p>
                      <a:pPr algn="ctr"/>
                      <a:r>
                        <a:rPr lang="en-US"/>
                        <a:t>Technology</a:t>
                      </a:r>
                    </a:p>
                  </a:txBody>
                  <a:tcPr/>
                </a:tc>
                <a:tc>
                  <a:txBody>
                    <a:bodyPr/>
                    <a:lstStyle/>
                    <a:p>
                      <a:pPr algn="ctr"/>
                      <a:r>
                        <a:rPr lang="en-US"/>
                        <a:t>Wi-Fi (802.11)</a:t>
                      </a:r>
                    </a:p>
                  </a:txBody>
                  <a:tcPr>
                    <a:solidFill>
                      <a:srgbClr val="92D050"/>
                    </a:solidFill>
                  </a:tcPr>
                </a:tc>
                <a:tc>
                  <a:txBody>
                    <a:bodyPr/>
                    <a:lstStyle/>
                    <a:p>
                      <a:pPr algn="ctr"/>
                      <a:r>
                        <a:rPr lang="en-US"/>
                        <a:t>Bluetooth (802.15.1)</a:t>
                      </a:r>
                    </a:p>
                  </a:txBody>
                  <a:tcPr/>
                </a:tc>
                <a:extLst>
                  <a:ext uri="{0D108BD9-81ED-4DB2-BD59-A6C34878D82A}">
                    <a16:rowId xmlns:a16="http://schemas.microsoft.com/office/drawing/2014/main" val="3881945081"/>
                  </a:ext>
                </a:extLst>
              </a:tr>
              <a:tr h="370840">
                <a:tc>
                  <a:txBody>
                    <a:bodyPr/>
                    <a:lstStyle/>
                    <a:p>
                      <a:pPr algn="ctr"/>
                      <a:r>
                        <a:rPr lang="en-US"/>
                        <a:t>Familiarity</a:t>
                      </a:r>
                    </a:p>
                  </a:txBody>
                  <a:tcPr/>
                </a:tc>
                <a:tc>
                  <a:txBody>
                    <a:bodyPr/>
                    <a:lstStyle/>
                    <a:p>
                      <a:pPr algn="ctr"/>
                      <a:r>
                        <a:rPr lang="en-US"/>
                        <a:t>High</a:t>
                      </a:r>
                    </a:p>
                  </a:txBody>
                  <a:tcPr>
                    <a:solidFill>
                      <a:srgbClr val="92D050"/>
                    </a:solidFill>
                  </a:tcPr>
                </a:tc>
                <a:tc>
                  <a:txBody>
                    <a:bodyPr/>
                    <a:lstStyle/>
                    <a:p>
                      <a:pPr algn="ctr"/>
                      <a:r>
                        <a:rPr lang="en-US"/>
                        <a:t>Low</a:t>
                      </a:r>
                    </a:p>
                  </a:txBody>
                  <a:tcPr/>
                </a:tc>
                <a:extLst>
                  <a:ext uri="{0D108BD9-81ED-4DB2-BD59-A6C34878D82A}">
                    <a16:rowId xmlns:a16="http://schemas.microsoft.com/office/drawing/2014/main" val="127597661"/>
                  </a:ext>
                </a:extLst>
              </a:tr>
              <a:tr h="370840">
                <a:tc>
                  <a:txBody>
                    <a:bodyPr/>
                    <a:lstStyle/>
                    <a:p>
                      <a:pPr algn="ctr"/>
                      <a:r>
                        <a:rPr lang="en-US"/>
                        <a:t>Access</a:t>
                      </a:r>
                    </a:p>
                  </a:txBody>
                  <a:tcPr/>
                </a:tc>
                <a:tc>
                  <a:txBody>
                    <a:bodyPr/>
                    <a:lstStyle/>
                    <a:p>
                      <a:pPr algn="ctr"/>
                      <a:r>
                        <a:rPr lang="en-US"/>
                        <a:t>High</a:t>
                      </a:r>
                    </a:p>
                  </a:txBody>
                  <a:tcPr>
                    <a:solidFill>
                      <a:srgbClr val="92D050"/>
                    </a:solidFill>
                  </a:tcPr>
                </a:tc>
                <a:tc>
                  <a:txBody>
                    <a:bodyPr/>
                    <a:lstStyle/>
                    <a:p>
                      <a:pPr algn="ctr"/>
                      <a:r>
                        <a:rPr lang="en-US"/>
                        <a:t>Medium</a:t>
                      </a:r>
                    </a:p>
                  </a:txBody>
                  <a:tcPr/>
                </a:tc>
                <a:extLst>
                  <a:ext uri="{0D108BD9-81ED-4DB2-BD59-A6C34878D82A}">
                    <a16:rowId xmlns:a16="http://schemas.microsoft.com/office/drawing/2014/main" val="2126310391"/>
                  </a:ext>
                </a:extLst>
              </a:tr>
              <a:tr h="370840">
                <a:tc>
                  <a:txBody>
                    <a:bodyPr/>
                    <a:lstStyle/>
                    <a:p>
                      <a:pPr algn="ctr"/>
                      <a:r>
                        <a:rPr lang="en-US"/>
                        <a:t>Range</a:t>
                      </a:r>
                    </a:p>
                  </a:txBody>
                  <a:tcPr/>
                </a:tc>
                <a:tc>
                  <a:txBody>
                    <a:bodyPr/>
                    <a:lstStyle/>
                    <a:p>
                      <a:pPr algn="ctr"/>
                      <a:r>
                        <a:rPr lang="en-US"/>
                        <a:t>High</a:t>
                      </a:r>
                    </a:p>
                  </a:txBody>
                  <a:tcPr>
                    <a:solidFill>
                      <a:srgbClr val="92D050"/>
                    </a:solidFill>
                  </a:tcPr>
                </a:tc>
                <a:tc>
                  <a:txBody>
                    <a:bodyPr/>
                    <a:lstStyle/>
                    <a:p>
                      <a:pPr algn="ctr"/>
                      <a:r>
                        <a:rPr lang="en-US"/>
                        <a:t>Low</a:t>
                      </a:r>
                    </a:p>
                  </a:txBody>
                  <a:tcPr/>
                </a:tc>
                <a:extLst>
                  <a:ext uri="{0D108BD9-81ED-4DB2-BD59-A6C34878D82A}">
                    <a16:rowId xmlns:a16="http://schemas.microsoft.com/office/drawing/2014/main" val="895087260"/>
                  </a:ext>
                </a:extLst>
              </a:tr>
              <a:tr h="370840">
                <a:tc>
                  <a:txBody>
                    <a:bodyPr/>
                    <a:lstStyle/>
                    <a:p>
                      <a:pPr algn="ctr"/>
                      <a:r>
                        <a:rPr lang="en-US"/>
                        <a:t>Power Consumption</a:t>
                      </a:r>
                    </a:p>
                  </a:txBody>
                  <a:tcPr/>
                </a:tc>
                <a:tc>
                  <a:txBody>
                    <a:bodyPr/>
                    <a:lstStyle/>
                    <a:p>
                      <a:pPr algn="ctr"/>
                      <a:r>
                        <a:rPr lang="en-US"/>
                        <a:t>High</a:t>
                      </a:r>
                    </a:p>
                  </a:txBody>
                  <a:tcPr>
                    <a:solidFill>
                      <a:srgbClr val="92D050"/>
                    </a:solidFill>
                  </a:tcPr>
                </a:tc>
                <a:tc>
                  <a:txBody>
                    <a:bodyPr/>
                    <a:lstStyle/>
                    <a:p>
                      <a:pPr algn="ctr"/>
                      <a:r>
                        <a:rPr lang="en-US"/>
                        <a:t>Low</a:t>
                      </a:r>
                    </a:p>
                  </a:txBody>
                  <a:tcPr/>
                </a:tc>
                <a:extLst>
                  <a:ext uri="{0D108BD9-81ED-4DB2-BD59-A6C34878D82A}">
                    <a16:rowId xmlns:a16="http://schemas.microsoft.com/office/drawing/2014/main" val="3328046021"/>
                  </a:ext>
                </a:extLst>
              </a:tr>
              <a:tr h="370840">
                <a:tc>
                  <a:txBody>
                    <a:bodyPr/>
                    <a:lstStyle/>
                    <a:p>
                      <a:pPr algn="ctr"/>
                      <a:r>
                        <a:rPr lang="en-US"/>
                        <a:t>Price</a:t>
                      </a:r>
                    </a:p>
                  </a:txBody>
                  <a:tcPr/>
                </a:tc>
                <a:tc>
                  <a:txBody>
                    <a:bodyPr/>
                    <a:lstStyle/>
                    <a:p>
                      <a:pPr algn="ctr"/>
                      <a:r>
                        <a:rPr lang="en-US"/>
                        <a:t>Low</a:t>
                      </a:r>
                    </a:p>
                  </a:txBody>
                  <a:tcPr>
                    <a:solidFill>
                      <a:srgbClr val="92D050"/>
                    </a:solidFill>
                  </a:tcPr>
                </a:tc>
                <a:tc>
                  <a:txBody>
                    <a:bodyPr/>
                    <a:lstStyle/>
                    <a:p>
                      <a:pPr algn="ctr"/>
                      <a:r>
                        <a:rPr lang="en-US"/>
                        <a:t>Low</a:t>
                      </a:r>
                    </a:p>
                  </a:txBody>
                  <a:tcPr/>
                </a:tc>
                <a:extLst>
                  <a:ext uri="{0D108BD9-81ED-4DB2-BD59-A6C34878D82A}">
                    <a16:rowId xmlns:a16="http://schemas.microsoft.com/office/drawing/2014/main" val="2193034794"/>
                  </a:ext>
                </a:extLst>
              </a:tr>
            </a:tbl>
          </a:graphicData>
        </a:graphic>
      </p:graphicFrame>
      <p:pic>
        <p:nvPicPr>
          <p:cNvPr id="5" name="Picture 8">
            <a:extLst>
              <a:ext uri="{FF2B5EF4-FFF2-40B4-BE49-F238E27FC236}">
                <a16:creationId xmlns:a16="http://schemas.microsoft.com/office/drawing/2014/main" id="{1C18E849-3BA4-C169-FE70-D39961B803E1}"/>
              </a:ext>
            </a:extLst>
          </p:cNvPr>
          <p:cNvPicPr>
            <a:picLocks noChangeAspect="1"/>
          </p:cNvPicPr>
          <p:nvPr/>
        </p:nvPicPr>
        <p:blipFill rotWithShape="1">
          <a:blip r:embed="rId4"/>
          <a:srcRect l="4381" r="14433" b="-344"/>
          <a:stretch/>
        </p:blipFill>
        <p:spPr>
          <a:xfrm rot="5400000">
            <a:off x="9928331" y="4594331"/>
            <a:ext cx="2348561" cy="2178777"/>
          </a:xfrm>
          <a:prstGeom prst="rect">
            <a:avLst/>
          </a:prstGeom>
        </p:spPr>
      </p:pic>
      <p:pic>
        <p:nvPicPr>
          <p:cNvPr id="43" name="Audio 42">
            <a:hlinkClick r:id="" action="ppaction://media"/>
            <a:extLst>
              <a:ext uri="{FF2B5EF4-FFF2-40B4-BE49-F238E27FC236}">
                <a16:creationId xmlns:a16="http://schemas.microsoft.com/office/drawing/2014/main" id="{B0BD274F-AEC4-9335-C608-232D5BA24A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65418304"/>
      </p:ext>
    </p:extLst>
  </p:cSld>
  <p:clrMapOvr>
    <a:masterClrMapping/>
  </p:clrMapOvr>
  <mc:AlternateContent xmlns:mc="http://schemas.openxmlformats.org/markup-compatibility/2006" xmlns:p14="http://schemas.microsoft.com/office/powerpoint/2010/main">
    <mc:Choice Requires="p14">
      <p:transition spd="slow" p14:dur="2000" advTm="27963"/>
    </mc:Choice>
    <mc:Fallback xmlns="">
      <p:transition spd="slow" advTm="2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1AAC-BC41-C346-7DDF-A63797612EAA}"/>
              </a:ext>
            </a:extLst>
          </p:cNvPr>
          <p:cNvSpPr>
            <a:spLocks noGrp="1"/>
          </p:cNvSpPr>
          <p:nvPr>
            <p:ph type="title"/>
          </p:nvPr>
        </p:nvSpPr>
        <p:spPr>
          <a:xfrm>
            <a:off x="1097280" y="286603"/>
            <a:ext cx="10058400" cy="782831"/>
          </a:xfrm>
        </p:spPr>
        <p:txBody>
          <a:bodyPr>
            <a:normAutofit/>
          </a:bodyPr>
          <a:lstStyle/>
          <a:p>
            <a:r>
              <a:rPr lang="en-US">
                <a:cs typeface="Calibri Light"/>
              </a:rPr>
              <a:t>ESP-01S Wi-Fi Module</a:t>
            </a:r>
            <a:endParaRPr lang="en-US"/>
          </a:p>
        </p:txBody>
      </p:sp>
      <p:sp>
        <p:nvSpPr>
          <p:cNvPr id="3" name="Content Placeholder 2">
            <a:extLst>
              <a:ext uri="{FF2B5EF4-FFF2-40B4-BE49-F238E27FC236}">
                <a16:creationId xmlns:a16="http://schemas.microsoft.com/office/drawing/2014/main" id="{CFE26E36-18B8-4381-4CAE-721683EB5523}"/>
              </a:ext>
            </a:extLst>
          </p:cNvPr>
          <p:cNvSpPr>
            <a:spLocks noGrp="1"/>
          </p:cNvSpPr>
          <p:nvPr>
            <p:ph idx="1"/>
          </p:nvPr>
        </p:nvSpPr>
        <p:spPr>
          <a:xfrm>
            <a:off x="1097280" y="1059950"/>
            <a:ext cx="6219646" cy="4809144"/>
          </a:xfrm>
        </p:spPr>
        <p:txBody>
          <a:bodyPr vert="horz" lIns="0" tIns="45720" rIns="0" bIns="45720" rtlCol="0" anchor="t">
            <a:normAutofit/>
          </a:bodyPr>
          <a:lstStyle/>
          <a:p>
            <a:pPr>
              <a:buFont typeface="Arial" panose="020F0502020204030204" pitchFamily="34" charset="0"/>
              <a:buChar char="•"/>
            </a:pPr>
            <a:r>
              <a:rPr lang="en-US">
                <a:cs typeface="Calibri"/>
              </a:rPr>
              <a:t>Communicates data with main microcontroller</a:t>
            </a:r>
            <a:endParaRPr lang="en-US"/>
          </a:p>
          <a:p>
            <a:pPr>
              <a:buFont typeface="Arial,Sans-Serif" panose="020F0502020204030204" pitchFamily="34" charset="0"/>
              <a:buChar char="•"/>
            </a:pPr>
            <a:r>
              <a:rPr lang="en-US">
                <a:ea typeface="+mn-lt"/>
                <a:cs typeface="+mn-lt"/>
              </a:rPr>
              <a:t>Allow user to monitor levels and make changes to the greenhouse using a HTTP</a:t>
            </a:r>
          </a:p>
          <a:p>
            <a:pPr>
              <a:buFont typeface="Arial,Sans-Serif" panose="020F0502020204030204" pitchFamily="34" charset="0"/>
              <a:buChar char="•"/>
            </a:pPr>
            <a:r>
              <a:rPr lang="en-US">
                <a:ea typeface="+mn-lt"/>
                <a:cs typeface="+mn-lt"/>
              </a:rPr>
              <a:t>Serves website to user's device browser.</a:t>
            </a:r>
          </a:p>
          <a:p>
            <a:pPr>
              <a:buFont typeface="Arial" panose="020F0502020204030204" pitchFamily="34" charset="0"/>
              <a:buChar char="•"/>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p:txBody>
      </p:sp>
      <p:pic>
        <p:nvPicPr>
          <p:cNvPr id="5" name="Picture 5" descr="A picture containing text, circuit, electronics&#10;&#10;Description automatically generated">
            <a:extLst>
              <a:ext uri="{FF2B5EF4-FFF2-40B4-BE49-F238E27FC236}">
                <a16:creationId xmlns:a16="http://schemas.microsoft.com/office/drawing/2014/main" id="{A5A43F45-17D2-B3D5-C205-5EEB05E7C9AF}"/>
              </a:ext>
            </a:extLst>
          </p:cNvPr>
          <p:cNvPicPr>
            <a:picLocks noChangeAspect="1"/>
          </p:cNvPicPr>
          <p:nvPr/>
        </p:nvPicPr>
        <p:blipFill>
          <a:blip r:embed="rId4"/>
          <a:stretch>
            <a:fillRect/>
          </a:stretch>
        </p:blipFill>
        <p:spPr>
          <a:xfrm>
            <a:off x="7326702" y="288985"/>
            <a:ext cx="2743200" cy="2743200"/>
          </a:xfrm>
          <a:prstGeom prst="rect">
            <a:avLst/>
          </a:prstGeom>
        </p:spPr>
      </p:pic>
      <p:graphicFrame>
        <p:nvGraphicFramePr>
          <p:cNvPr id="4" name="Table 4">
            <a:extLst>
              <a:ext uri="{FF2B5EF4-FFF2-40B4-BE49-F238E27FC236}">
                <a16:creationId xmlns:a16="http://schemas.microsoft.com/office/drawing/2014/main" id="{E2D3FD3D-E96A-2187-25F6-9F320575308B}"/>
              </a:ext>
            </a:extLst>
          </p:cNvPr>
          <p:cNvGraphicFramePr>
            <a:graphicFrameLocks noGrp="1"/>
          </p:cNvGraphicFramePr>
          <p:nvPr>
            <p:extLst>
              <p:ext uri="{D42A27DB-BD31-4B8C-83A1-F6EECF244321}">
                <p14:modId xmlns:p14="http://schemas.microsoft.com/office/powerpoint/2010/main" val="2389354521"/>
              </p:ext>
            </p:extLst>
          </p:nvPr>
        </p:nvGraphicFramePr>
        <p:xfrm>
          <a:off x="1744440" y="3182067"/>
          <a:ext cx="8168640" cy="2225037"/>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4062132759"/>
                    </a:ext>
                  </a:extLst>
                </a:gridCol>
                <a:gridCol w="4084320">
                  <a:extLst>
                    <a:ext uri="{9D8B030D-6E8A-4147-A177-3AD203B41FA5}">
                      <a16:colId xmlns:a16="http://schemas.microsoft.com/office/drawing/2014/main" val="3851110413"/>
                    </a:ext>
                  </a:extLst>
                </a:gridCol>
              </a:tblGrid>
              <a:tr h="370840">
                <a:tc>
                  <a:txBody>
                    <a:bodyPr/>
                    <a:lstStyle/>
                    <a:p>
                      <a:r>
                        <a:rPr lang="en-US"/>
                        <a:t>Manufacturer</a:t>
                      </a:r>
                    </a:p>
                  </a:txBody>
                  <a:tcPr/>
                </a:tc>
                <a:tc>
                  <a:txBody>
                    <a:bodyPr/>
                    <a:lstStyle/>
                    <a:p>
                      <a:r>
                        <a:rPr lang="en-US"/>
                        <a:t>Ai-Thinker</a:t>
                      </a:r>
                    </a:p>
                  </a:txBody>
                  <a:tcPr/>
                </a:tc>
                <a:extLst>
                  <a:ext uri="{0D108BD9-81ED-4DB2-BD59-A6C34878D82A}">
                    <a16:rowId xmlns:a16="http://schemas.microsoft.com/office/drawing/2014/main" val="2629091681"/>
                  </a:ext>
                </a:extLst>
              </a:tr>
              <a:tr h="370840">
                <a:tc>
                  <a:txBody>
                    <a:bodyPr/>
                    <a:lstStyle/>
                    <a:p>
                      <a:r>
                        <a:rPr lang="en-US"/>
                        <a:t>Power</a:t>
                      </a:r>
                    </a:p>
                  </a:txBody>
                  <a:tcPr/>
                </a:tc>
                <a:tc>
                  <a:txBody>
                    <a:bodyPr/>
                    <a:lstStyle/>
                    <a:p>
                      <a:r>
                        <a:rPr lang="en-US"/>
                        <a:t>3.0V ~ 3.6V</a:t>
                      </a:r>
                    </a:p>
                  </a:txBody>
                  <a:tcPr/>
                </a:tc>
                <a:extLst>
                  <a:ext uri="{0D108BD9-81ED-4DB2-BD59-A6C34878D82A}">
                    <a16:rowId xmlns:a16="http://schemas.microsoft.com/office/drawing/2014/main" val="3799893433"/>
                  </a:ext>
                </a:extLst>
              </a:tr>
              <a:tr h="370840">
                <a:tc>
                  <a:txBody>
                    <a:bodyPr/>
                    <a:lstStyle/>
                    <a:p>
                      <a:pPr algn="l"/>
                      <a:r>
                        <a:rPr lang="en-US"/>
                        <a:t>Interface</a:t>
                      </a:r>
                    </a:p>
                  </a:txBody>
                  <a:tcPr/>
                </a:tc>
                <a:tc>
                  <a:txBody>
                    <a:bodyPr/>
                    <a:lstStyle/>
                    <a:p>
                      <a:r>
                        <a:rPr lang="en-US"/>
                        <a:t>GPIO/UART/I2C and many more</a:t>
                      </a:r>
                    </a:p>
                  </a:txBody>
                  <a:tcPr/>
                </a:tc>
                <a:extLst>
                  <a:ext uri="{0D108BD9-81ED-4DB2-BD59-A6C34878D82A}">
                    <a16:rowId xmlns:a16="http://schemas.microsoft.com/office/drawing/2014/main" val="2374246882"/>
                  </a:ext>
                </a:extLst>
              </a:tr>
              <a:tr h="370839">
                <a:tc>
                  <a:txBody>
                    <a:bodyPr/>
                    <a:lstStyle/>
                    <a:p>
                      <a:pPr lvl="0" algn="l">
                        <a:buNone/>
                      </a:pPr>
                      <a:r>
                        <a:rPr lang="en-US"/>
                        <a:t>Current Consumption</a:t>
                      </a:r>
                    </a:p>
                  </a:txBody>
                  <a:tcPr/>
                </a:tc>
                <a:tc>
                  <a:txBody>
                    <a:bodyPr/>
                    <a:lstStyle/>
                    <a:p>
                      <a:pPr lvl="0">
                        <a:buNone/>
                      </a:pPr>
                      <a:r>
                        <a:rPr lang="en-US"/>
                        <a:t>300mA</a:t>
                      </a:r>
                    </a:p>
                  </a:txBody>
                  <a:tcPr/>
                </a:tc>
                <a:extLst>
                  <a:ext uri="{0D108BD9-81ED-4DB2-BD59-A6C34878D82A}">
                    <a16:rowId xmlns:a16="http://schemas.microsoft.com/office/drawing/2014/main" val="1849380273"/>
                  </a:ext>
                </a:extLst>
              </a:tr>
              <a:tr h="370838">
                <a:tc>
                  <a:txBody>
                    <a:bodyPr/>
                    <a:lstStyle/>
                    <a:p>
                      <a:pPr lvl="0" algn="l">
                        <a:buNone/>
                      </a:pPr>
                      <a:r>
                        <a:rPr lang="en-US"/>
                        <a:t>Size</a:t>
                      </a:r>
                    </a:p>
                  </a:txBody>
                  <a:tcPr/>
                </a:tc>
                <a:tc>
                  <a:txBody>
                    <a:bodyPr/>
                    <a:lstStyle/>
                    <a:p>
                      <a:pPr lvl="0">
                        <a:buNone/>
                      </a:pPr>
                      <a:r>
                        <a:rPr lang="en-US"/>
                        <a:t>24.7mm X 14.4mm</a:t>
                      </a:r>
                    </a:p>
                  </a:txBody>
                  <a:tcPr/>
                </a:tc>
                <a:extLst>
                  <a:ext uri="{0D108BD9-81ED-4DB2-BD59-A6C34878D82A}">
                    <a16:rowId xmlns:a16="http://schemas.microsoft.com/office/drawing/2014/main" val="952808354"/>
                  </a:ext>
                </a:extLst>
              </a:tr>
              <a:tr h="370840">
                <a:tc>
                  <a:txBody>
                    <a:bodyPr/>
                    <a:lstStyle/>
                    <a:p>
                      <a:r>
                        <a:rPr lang="en-US"/>
                        <a:t>Price</a:t>
                      </a:r>
                    </a:p>
                  </a:txBody>
                  <a:tcPr/>
                </a:tc>
                <a:tc>
                  <a:txBody>
                    <a:bodyPr/>
                    <a:lstStyle/>
                    <a:p>
                      <a:r>
                        <a:rPr lang="en-US"/>
                        <a:t>$4.94</a:t>
                      </a:r>
                    </a:p>
                  </a:txBody>
                  <a:tcPr/>
                </a:tc>
                <a:extLst>
                  <a:ext uri="{0D108BD9-81ED-4DB2-BD59-A6C34878D82A}">
                    <a16:rowId xmlns:a16="http://schemas.microsoft.com/office/drawing/2014/main" val="4268624618"/>
                  </a:ext>
                </a:extLst>
              </a:tr>
            </a:tbl>
          </a:graphicData>
        </a:graphic>
      </p:graphicFrame>
      <p:pic>
        <p:nvPicPr>
          <p:cNvPr id="6" name="Picture 8">
            <a:extLst>
              <a:ext uri="{FF2B5EF4-FFF2-40B4-BE49-F238E27FC236}">
                <a16:creationId xmlns:a16="http://schemas.microsoft.com/office/drawing/2014/main" id="{399BD002-3AE6-EB6C-4054-0632EA5DC468}"/>
              </a:ext>
            </a:extLst>
          </p:cNvPr>
          <p:cNvPicPr>
            <a:picLocks noChangeAspect="1"/>
          </p:cNvPicPr>
          <p:nvPr/>
        </p:nvPicPr>
        <p:blipFill rotWithShape="1">
          <a:blip r:embed="rId5"/>
          <a:srcRect l="4381" r="14433" b="-344"/>
          <a:stretch/>
        </p:blipFill>
        <p:spPr>
          <a:xfrm rot="5400000">
            <a:off x="9928331" y="4594331"/>
            <a:ext cx="2348561" cy="2178777"/>
          </a:xfrm>
          <a:prstGeom prst="rect">
            <a:avLst/>
          </a:prstGeom>
        </p:spPr>
      </p:pic>
      <p:pic>
        <p:nvPicPr>
          <p:cNvPr id="14" name="Audio 13">
            <a:hlinkClick r:id="" action="ppaction://media"/>
            <a:extLst>
              <a:ext uri="{FF2B5EF4-FFF2-40B4-BE49-F238E27FC236}">
                <a16:creationId xmlns:a16="http://schemas.microsoft.com/office/drawing/2014/main" id="{D7262FF5-EC34-C104-60D6-EE4162033E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6706639"/>
      </p:ext>
    </p:extLst>
  </p:cSld>
  <p:clrMapOvr>
    <a:masterClrMapping/>
  </p:clrMapOvr>
  <mc:AlternateContent xmlns:mc="http://schemas.openxmlformats.org/markup-compatibility/2006" xmlns:p14="http://schemas.microsoft.com/office/powerpoint/2010/main">
    <mc:Choice Requires="p14">
      <p:transition spd="slow" p14:dur="2000" advTm="26126"/>
    </mc:Choice>
    <mc:Fallback xmlns="">
      <p:transition spd="slow" advTm="2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9B9E-E7CB-DF3B-BF00-4C68B0DA0636}"/>
              </a:ext>
            </a:extLst>
          </p:cNvPr>
          <p:cNvSpPr>
            <a:spLocks noGrp="1"/>
          </p:cNvSpPr>
          <p:nvPr>
            <p:ph type="title"/>
          </p:nvPr>
        </p:nvSpPr>
        <p:spPr>
          <a:xfrm>
            <a:off x="1097280" y="286603"/>
            <a:ext cx="10058400" cy="845333"/>
          </a:xfrm>
        </p:spPr>
        <p:txBody>
          <a:bodyPr/>
          <a:lstStyle/>
          <a:p>
            <a:r>
              <a:rPr lang="en-US">
                <a:cs typeface="Calibri Light"/>
              </a:rPr>
              <a:t>Motivation</a:t>
            </a:r>
            <a:endParaRPr lang="en-US"/>
          </a:p>
        </p:txBody>
      </p:sp>
      <p:sp>
        <p:nvSpPr>
          <p:cNvPr id="3" name="Content Placeholder 2">
            <a:extLst>
              <a:ext uri="{FF2B5EF4-FFF2-40B4-BE49-F238E27FC236}">
                <a16:creationId xmlns:a16="http://schemas.microsoft.com/office/drawing/2014/main" id="{87A75EC7-BBD7-B7DD-2630-509CCFBD968C}"/>
              </a:ext>
            </a:extLst>
          </p:cNvPr>
          <p:cNvSpPr>
            <a:spLocks noGrp="1"/>
          </p:cNvSpPr>
          <p:nvPr>
            <p:ph idx="1"/>
          </p:nvPr>
        </p:nvSpPr>
        <p:spPr>
          <a:xfrm>
            <a:off x="1097280" y="1313378"/>
            <a:ext cx="10058400" cy="4023360"/>
          </a:xfrm>
        </p:spPr>
        <p:txBody>
          <a:bodyPr vert="horz" lIns="0" tIns="45720" rIns="0" bIns="45720" rtlCol="0" anchor="t">
            <a:normAutofit/>
          </a:bodyPr>
          <a:lstStyle/>
          <a:p>
            <a:r>
              <a:rPr lang="en-US" sz="2400">
                <a:cs typeface="Calibri"/>
              </a:rPr>
              <a:t>Food insecurity and a lack of sustainable agriculture are becoming growing problems as urban sprawl and food deserts become more prevalent in Florida. To combat this problem, we believe the development of community gardens will provide municipalities with much needed access to healthy organic food for consumption by residents.</a:t>
            </a:r>
          </a:p>
          <a:p>
            <a:r>
              <a:rPr lang="en-US" sz="2400">
                <a:cs typeface="Calibri"/>
              </a:rPr>
              <a:t>There are three major issues inhibiting the development of community gardens: lack of knowledge, lack of people/volunteers, and lack of resources.</a:t>
            </a:r>
          </a:p>
          <a:p>
            <a:r>
              <a:rPr lang="en-US" sz="2400">
                <a:cs typeface="Calibri"/>
              </a:rPr>
              <a:t>Therefore, we have set out to develop a </a:t>
            </a:r>
            <a:r>
              <a:rPr lang="en-US" sz="2400">
                <a:ea typeface="+mn-lt"/>
                <a:cs typeface="+mn-lt"/>
              </a:rPr>
              <a:t>self-sufficient hydroponic greenhouse requiring minimal human contributions with affordable fixed costs and low variable costs.</a:t>
            </a:r>
            <a:endParaRPr lang="en-US" sz="2400">
              <a:cs typeface="Calibri"/>
            </a:endParaRPr>
          </a:p>
        </p:txBody>
      </p:sp>
      <p:pic>
        <p:nvPicPr>
          <p:cNvPr id="4" name="Picture 12">
            <a:extLst>
              <a:ext uri="{FF2B5EF4-FFF2-40B4-BE49-F238E27FC236}">
                <a16:creationId xmlns:a16="http://schemas.microsoft.com/office/drawing/2014/main" id="{B0C8ADFB-A03C-BE88-7E75-65138AF6DFA1}"/>
              </a:ext>
            </a:extLst>
          </p:cNvPr>
          <p:cNvPicPr>
            <a:picLocks noChangeAspect="1"/>
          </p:cNvPicPr>
          <p:nvPr/>
        </p:nvPicPr>
        <p:blipFill>
          <a:blip r:embed="rId4"/>
          <a:stretch>
            <a:fillRect/>
          </a:stretch>
        </p:blipFill>
        <p:spPr>
          <a:xfrm>
            <a:off x="9946432" y="4633052"/>
            <a:ext cx="2245567" cy="2224947"/>
          </a:xfrm>
          <a:prstGeom prst="rect">
            <a:avLst/>
          </a:prstGeom>
        </p:spPr>
      </p:pic>
      <p:pic>
        <p:nvPicPr>
          <p:cNvPr id="6" name="Motivation">
            <a:hlinkClick r:id="" action="ppaction://media"/>
            <a:extLst>
              <a:ext uri="{FF2B5EF4-FFF2-40B4-BE49-F238E27FC236}">
                <a16:creationId xmlns:a16="http://schemas.microsoft.com/office/drawing/2014/main" id="{467E59FE-54D7-F627-480F-67A12D6BA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1422" y="5253298"/>
            <a:ext cx="487363" cy="487363"/>
          </a:xfrm>
          <a:prstGeom prst="rect">
            <a:avLst/>
          </a:prstGeom>
        </p:spPr>
      </p:pic>
    </p:spTree>
    <p:extLst>
      <p:ext uri="{BB962C8B-B14F-4D97-AF65-F5344CB8AC3E}">
        <p14:creationId xmlns:p14="http://schemas.microsoft.com/office/powerpoint/2010/main" val="209012781"/>
      </p:ext>
    </p:extLst>
  </p:cSld>
  <p:clrMapOvr>
    <a:masterClrMapping/>
  </p:clrMapOvr>
  <mc:AlternateContent xmlns:mc="http://schemas.openxmlformats.org/markup-compatibility/2006" xmlns:p14="http://schemas.microsoft.com/office/powerpoint/2010/main">
    <mc:Choice Requires="p14">
      <p:transition spd="slow" p14:dur="2000" advTm="133189"/>
    </mc:Choice>
    <mc:Fallback xmlns="">
      <p:transition spd="slow" advTm="133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203D-ACD9-ECD8-D8ED-87F075C107A6}"/>
              </a:ext>
            </a:extLst>
          </p:cNvPr>
          <p:cNvSpPr>
            <a:spLocks noGrp="1"/>
          </p:cNvSpPr>
          <p:nvPr>
            <p:ph type="title"/>
          </p:nvPr>
        </p:nvSpPr>
        <p:spPr>
          <a:xfrm>
            <a:off x="1097280" y="286603"/>
            <a:ext cx="10058400" cy="697619"/>
          </a:xfrm>
        </p:spPr>
        <p:txBody>
          <a:bodyPr>
            <a:normAutofit fontScale="90000"/>
          </a:bodyPr>
          <a:lstStyle/>
          <a:p>
            <a:r>
              <a:rPr lang="en-US">
                <a:cs typeface="Calibri Light"/>
              </a:rPr>
              <a:t>Microcontroller</a:t>
            </a:r>
            <a:endParaRPr lang="en-US"/>
          </a:p>
        </p:txBody>
      </p:sp>
      <p:pic>
        <p:nvPicPr>
          <p:cNvPr id="4" name="Picture 4" descr="Diagram&#10;&#10;Description automatically generated">
            <a:extLst>
              <a:ext uri="{FF2B5EF4-FFF2-40B4-BE49-F238E27FC236}">
                <a16:creationId xmlns:a16="http://schemas.microsoft.com/office/drawing/2014/main" id="{6F5C6E73-D34F-4116-0C9B-9AEB1B49A295}"/>
              </a:ext>
            </a:extLst>
          </p:cNvPr>
          <p:cNvPicPr>
            <a:picLocks noGrp="1" noChangeAspect="1"/>
          </p:cNvPicPr>
          <p:nvPr>
            <p:ph idx="1"/>
          </p:nvPr>
        </p:nvPicPr>
        <p:blipFill>
          <a:blip r:embed="rId4"/>
          <a:stretch>
            <a:fillRect/>
          </a:stretch>
        </p:blipFill>
        <p:spPr>
          <a:xfrm>
            <a:off x="2253508" y="1309163"/>
            <a:ext cx="7527576" cy="4390236"/>
          </a:xfrm>
        </p:spPr>
      </p:pic>
      <p:pic>
        <p:nvPicPr>
          <p:cNvPr id="3" name="Picture 8">
            <a:extLst>
              <a:ext uri="{FF2B5EF4-FFF2-40B4-BE49-F238E27FC236}">
                <a16:creationId xmlns:a16="http://schemas.microsoft.com/office/drawing/2014/main" id="{59661636-2FDE-82BD-39D6-876E582637B6}"/>
              </a:ext>
            </a:extLst>
          </p:cNvPr>
          <p:cNvPicPr>
            <a:picLocks noChangeAspect="1"/>
          </p:cNvPicPr>
          <p:nvPr/>
        </p:nvPicPr>
        <p:blipFill rotWithShape="1">
          <a:blip r:embed="rId5"/>
          <a:srcRect l="4381" r="14433" b="-344"/>
          <a:stretch/>
        </p:blipFill>
        <p:spPr>
          <a:xfrm rot="5400000">
            <a:off x="9928331" y="4594331"/>
            <a:ext cx="2348561" cy="2178777"/>
          </a:xfrm>
          <a:prstGeom prst="rect">
            <a:avLst/>
          </a:prstGeom>
        </p:spPr>
      </p:pic>
      <p:pic>
        <p:nvPicPr>
          <p:cNvPr id="16" name="Audio 15">
            <a:hlinkClick r:id="" action="ppaction://media"/>
            <a:extLst>
              <a:ext uri="{FF2B5EF4-FFF2-40B4-BE49-F238E27FC236}">
                <a16:creationId xmlns:a16="http://schemas.microsoft.com/office/drawing/2014/main" id="{C54E4576-5495-3456-0934-FF2BF1EFA4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42333122"/>
      </p:ext>
    </p:extLst>
  </p:cSld>
  <p:clrMapOvr>
    <a:masterClrMapping/>
  </p:clrMapOvr>
  <mc:AlternateContent xmlns:mc="http://schemas.openxmlformats.org/markup-compatibility/2006" xmlns:p14="http://schemas.microsoft.com/office/powerpoint/2010/main">
    <mc:Choice Requires="p14">
      <p:transition spd="slow" p14:dur="2000" advTm="7374"/>
    </mc:Choice>
    <mc:Fallback xmlns="">
      <p:transition spd="slow" advTm="7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E09B-1530-C790-1011-E275A68FFF61}"/>
              </a:ext>
            </a:extLst>
          </p:cNvPr>
          <p:cNvSpPr>
            <a:spLocks noGrp="1"/>
          </p:cNvSpPr>
          <p:nvPr>
            <p:ph type="title"/>
          </p:nvPr>
        </p:nvSpPr>
        <p:spPr>
          <a:xfrm>
            <a:off x="1097280" y="286603"/>
            <a:ext cx="10058400" cy="787080"/>
          </a:xfrm>
        </p:spPr>
        <p:txBody>
          <a:bodyPr/>
          <a:lstStyle/>
          <a:p>
            <a:r>
              <a:rPr lang="en-US">
                <a:cs typeface="Calibri Light"/>
              </a:rPr>
              <a:t>Microcontroller</a:t>
            </a:r>
            <a:endParaRPr lang="en-US"/>
          </a:p>
        </p:txBody>
      </p:sp>
      <p:sp>
        <p:nvSpPr>
          <p:cNvPr id="3" name="Content Placeholder 2">
            <a:extLst>
              <a:ext uri="{FF2B5EF4-FFF2-40B4-BE49-F238E27FC236}">
                <a16:creationId xmlns:a16="http://schemas.microsoft.com/office/drawing/2014/main" id="{A03541A1-C3F7-2722-DCCD-172BB7BC80F4}"/>
              </a:ext>
            </a:extLst>
          </p:cNvPr>
          <p:cNvSpPr>
            <a:spLocks noGrp="1"/>
          </p:cNvSpPr>
          <p:nvPr>
            <p:ph idx="1"/>
          </p:nvPr>
        </p:nvSpPr>
        <p:spPr>
          <a:xfrm>
            <a:off x="1097280" y="1071444"/>
            <a:ext cx="10058400" cy="4797650"/>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Reads EC/TDS, pH, and liquid levels.</a:t>
            </a:r>
            <a:endParaRPr lang="en-US"/>
          </a:p>
          <a:p>
            <a:pPr>
              <a:buFont typeface="Arial" panose="020F0502020204030204" pitchFamily="34" charset="0"/>
              <a:buChar char="•"/>
            </a:pPr>
            <a:r>
              <a:rPr lang="en-US">
                <a:cs typeface="Calibri" panose="020F0502020204030204"/>
              </a:rPr>
              <a:t>Provides output to drivers to control various pumps.</a:t>
            </a:r>
          </a:p>
          <a:p>
            <a:pPr>
              <a:buFont typeface="Arial" panose="020F0502020204030204" pitchFamily="34" charset="0"/>
              <a:buChar char="•"/>
            </a:pPr>
            <a:r>
              <a:rPr lang="en-US">
                <a:cs typeface="Calibri" panose="020F0502020204030204"/>
              </a:rPr>
              <a:t>Communicates with ESP-01S to provide sensor data to user's device as well as gather information about plant profiles.</a:t>
            </a:r>
          </a:p>
        </p:txBody>
      </p:sp>
      <p:graphicFrame>
        <p:nvGraphicFramePr>
          <p:cNvPr id="6" name="Table 5">
            <a:extLst>
              <a:ext uri="{FF2B5EF4-FFF2-40B4-BE49-F238E27FC236}">
                <a16:creationId xmlns:a16="http://schemas.microsoft.com/office/drawing/2014/main" id="{CCB22266-D17E-E97A-F4A7-2657BB06DC6D}"/>
              </a:ext>
            </a:extLst>
          </p:cNvPr>
          <p:cNvGraphicFramePr>
            <a:graphicFrameLocks noGrp="1"/>
          </p:cNvGraphicFramePr>
          <p:nvPr>
            <p:extLst>
              <p:ext uri="{D42A27DB-BD31-4B8C-83A1-F6EECF244321}">
                <p14:modId xmlns:p14="http://schemas.microsoft.com/office/powerpoint/2010/main" val="3097689982"/>
              </p:ext>
            </p:extLst>
          </p:nvPr>
        </p:nvGraphicFramePr>
        <p:xfrm>
          <a:off x="1081496" y="2656304"/>
          <a:ext cx="7774045" cy="3566160"/>
        </p:xfrm>
        <a:graphic>
          <a:graphicData uri="http://schemas.openxmlformats.org/drawingml/2006/table">
            <a:tbl>
              <a:tblPr firstRow="1" firstCol="1" bandRow="1">
                <a:tableStyleId>{5C22544A-7EE6-4342-B048-85BDC9FD1C3A}</a:tableStyleId>
              </a:tblPr>
              <a:tblGrid>
                <a:gridCol w="1723255">
                  <a:extLst>
                    <a:ext uri="{9D8B030D-6E8A-4147-A177-3AD203B41FA5}">
                      <a16:colId xmlns:a16="http://schemas.microsoft.com/office/drawing/2014/main" val="3494653168"/>
                    </a:ext>
                  </a:extLst>
                </a:gridCol>
                <a:gridCol w="1981171">
                  <a:extLst>
                    <a:ext uri="{9D8B030D-6E8A-4147-A177-3AD203B41FA5}">
                      <a16:colId xmlns:a16="http://schemas.microsoft.com/office/drawing/2014/main" val="3182562619"/>
                    </a:ext>
                  </a:extLst>
                </a:gridCol>
                <a:gridCol w="2088448">
                  <a:extLst>
                    <a:ext uri="{9D8B030D-6E8A-4147-A177-3AD203B41FA5}">
                      <a16:colId xmlns:a16="http://schemas.microsoft.com/office/drawing/2014/main" val="4000031447"/>
                    </a:ext>
                  </a:extLst>
                </a:gridCol>
                <a:gridCol w="1981171">
                  <a:extLst>
                    <a:ext uri="{9D8B030D-6E8A-4147-A177-3AD203B41FA5}">
                      <a16:colId xmlns:a16="http://schemas.microsoft.com/office/drawing/2014/main" val="3946762960"/>
                    </a:ext>
                  </a:extLst>
                </a:gridCol>
              </a:tblGrid>
              <a:tr h="0">
                <a:tc>
                  <a:txBody>
                    <a:bodyPr/>
                    <a:lstStyle/>
                    <a:p>
                      <a:r>
                        <a:rPr lang="en-US">
                          <a:effectLst/>
                        </a:rPr>
                        <a:t>Part</a:t>
                      </a:r>
                      <a:br>
                        <a:rPr lang="en-US">
                          <a:effectLst/>
                        </a:rPr>
                      </a:br>
                      <a:endParaRPr lang="en-US">
                        <a:effectLst/>
                      </a:endParaRPr>
                    </a:p>
                  </a:txBody>
                  <a:tcPr marL="68580" marR="68580" marT="0" marB="0"/>
                </a:tc>
                <a:tc>
                  <a:txBody>
                    <a:bodyPr/>
                    <a:lstStyle/>
                    <a:p>
                      <a:pPr indent="0"/>
                      <a:r>
                        <a:rPr lang="en-US">
                          <a:effectLst/>
                        </a:rPr>
                        <a:t>MSP430G2553</a:t>
                      </a:r>
                    </a:p>
                  </a:txBody>
                  <a:tcPr marL="68580" marR="68580" marT="0" marB="0"/>
                </a:tc>
                <a:tc>
                  <a:txBody>
                    <a:bodyPr/>
                    <a:lstStyle/>
                    <a:p>
                      <a:pPr indent="0"/>
                      <a:r>
                        <a:rPr lang="en-US">
                          <a:effectLst/>
                        </a:rPr>
                        <a:t>MSP430FR2476</a:t>
                      </a:r>
                    </a:p>
                  </a:txBody>
                  <a:tcPr marL="68580" marR="68580" marT="0" marB="0">
                    <a:solidFill>
                      <a:srgbClr val="92D050"/>
                    </a:solidFill>
                  </a:tcPr>
                </a:tc>
                <a:tc>
                  <a:txBody>
                    <a:bodyPr/>
                    <a:lstStyle/>
                    <a:p>
                      <a:pPr indent="0"/>
                      <a:r>
                        <a:rPr lang="en-US">
                          <a:effectLst/>
                        </a:rPr>
                        <a:t>ATMEGA32A</a:t>
                      </a:r>
                    </a:p>
                  </a:txBody>
                  <a:tcPr marL="68580" marR="68580" marT="0" marB="0"/>
                </a:tc>
                <a:extLst>
                  <a:ext uri="{0D108BD9-81ED-4DB2-BD59-A6C34878D82A}">
                    <a16:rowId xmlns:a16="http://schemas.microsoft.com/office/drawing/2014/main" val="1364480044"/>
                  </a:ext>
                </a:extLst>
              </a:tr>
              <a:tr h="0">
                <a:tc>
                  <a:txBody>
                    <a:bodyPr/>
                    <a:lstStyle/>
                    <a:p>
                      <a:pPr indent="0"/>
                      <a:r>
                        <a:rPr lang="en-US">
                          <a:effectLst/>
                        </a:rPr>
                        <a:t>Non-volatile memory</a:t>
                      </a:r>
                    </a:p>
                  </a:txBody>
                  <a:tcPr marL="68580" marR="68580" marT="0" marB="0"/>
                </a:tc>
                <a:tc>
                  <a:txBody>
                    <a:bodyPr/>
                    <a:lstStyle/>
                    <a:p>
                      <a:pPr indent="0"/>
                      <a:r>
                        <a:rPr lang="en-US">
                          <a:effectLst/>
                        </a:rPr>
                        <a:t>16 KB</a:t>
                      </a:r>
                    </a:p>
                  </a:txBody>
                  <a:tcPr marL="68580" marR="68580" marT="0" marB="0"/>
                </a:tc>
                <a:tc>
                  <a:txBody>
                    <a:bodyPr/>
                    <a:lstStyle/>
                    <a:p>
                      <a:pPr indent="0"/>
                      <a:r>
                        <a:rPr lang="en-US">
                          <a:effectLst/>
                        </a:rPr>
                        <a:t>64 KB</a:t>
                      </a:r>
                    </a:p>
                  </a:txBody>
                  <a:tcPr marL="68580" marR="68580" marT="0" marB="0">
                    <a:solidFill>
                      <a:srgbClr val="92D050"/>
                    </a:solidFill>
                  </a:tcPr>
                </a:tc>
                <a:tc>
                  <a:txBody>
                    <a:bodyPr/>
                    <a:lstStyle/>
                    <a:p>
                      <a:pPr indent="0"/>
                      <a:r>
                        <a:rPr lang="en-US">
                          <a:effectLst/>
                        </a:rPr>
                        <a:t>32 KB</a:t>
                      </a:r>
                    </a:p>
                  </a:txBody>
                  <a:tcPr marL="68580" marR="68580" marT="0" marB="0"/>
                </a:tc>
                <a:extLst>
                  <a:ext uri="{0D108BD9-81ED-4DB2-BD59-A6C34878D82A}">
                    <a16:rowId xmlns:a16="http://schemas.microsoft.com/office/drawing/2014/main" val="937787688"/>
                  </a:ext>
                </a:extLst>
              </a:tr>
              <a:tr h="0">
                <a:tc>
                  <a:txBody>
                    <a:bodyPr/>
                    <a:lstStyle/>
                    <a:p>
                      <a:pPr indent="0"/>
                      <a:r>
                        <a:rPr lang="en-US">
                          <a:effectLst/>
                        </a:rPr>
                        <a:t>Random access memory</a:t>
                      </a:r>
                    </a:p>
                  </a:txBody>
                  <a:tcPr marL="68580" marR="68580" marT="0" marB="0"/>
                </a:tc>
                <a:tc>
                  <a:txBody>
                    <a:bodyPr/>
                    <a:lstStyle/>
                    <a:p>
                      <a:pPr indent="0"/>
                      <a:r>
                        <a:rPr lang="en-US">
                          <a:effectLst/>
                        </a:rPr>
                        <a:t>0.5 KB</a:t>
                      </a:r>
                    </a:p>
                  </a:txBody>
                  <a:tcPr marL="68580" marR="68580" marT="0" marB="0"/>
                </a:tc>
                <a:tc>
                  <a:txBody>
                    <a:bodyPr/>
                    <a:lstStyle/>
                    <a:p>
                      <a:pPr indent="0"/>
                      <a:r>
                        <a:rPr lang="en-US">
                          <a:effectLst/>
                        </a:rPr>
                        <a:t>8 KB</a:t>
                      </a:r>
                    </a:p>
                  </a:txBody>
                  <a:tcPr marL="68580" marR="68580" marT="0" marB="0">
                    <a:solidFill>
                      <a:srgbClr val="92D050"/>
                    </a:solidFill>
                  </a:tcPr>
                </a:tc>
                <a:tc>
                  <a:txBody>
                    <a:bodyPr/>
                    <a:lstStyle/>
                    <a:p>
                      <a:pPr indent="0"/>
                      <a:r>
                        <a:rPr lang="en-US">
                          <a:effectLst/>
                        </a:rPr>
                        <a:t>2 KB</a:t>
                      </a:r>
                    </a:p>
                  </a:txBody>
                  <a:tcPr marL="68580" marR="68580" marT="0" marB="0"/>
                </a:tc>
                <a:extLst>
                  <a:ext uri="{0D108BD9-81ED-4DB2-BD59-A6C34878D82A}">
                    <a16:rowId xmlns:a16="http://schemas.microsoft.com/office/drawing/2014/main" val="3910928764"/>
                  </a:ext>
                </a:extLst>
              </a:tr>
              <a:tr h="0">
                <a:tc>
                  <a:txBody>
                    <a:bodyPr/>
                    <a:lstStyle/>
                    <a:p>
                      <a:pPr indent="0"/>
                      <a:r>
                        <a:rPr lang="en-US">
                          <a:effectLst/>
                        </a:rPr>
                        <a:t>GPIO pins</a:t>
                      </a:r>
                    </a:p>
                  </a:txBody>
                  <a:tcPr marL="68580" marR="68580" marT="0" marB="0"/>
                </a:tc>
                <a:tc>
                  <a:txBody>
                    <a:bodyPr/>
                    <a:lstStyle/>
                    <a:p>
                      <a:pPr indent="0"/>
                      <a:r>
                        <a:rPr lang="en-US">
                          <a:effectLst/>
                        </a:rPr>
                        <a:t>24</a:t>
                      </a:r>
                    </a:p>
                  </a:txBody>
                  <a:tcPr marL="68580" marR="68580" marT="0" marB="0"/>
                </a:tc>
                <a:tc>
                  <a:txBody>
                    <a:bodyPr/>
                    <a:lstStyle/>
                    <a:p>
                      <a:pPr indent="0"/>
                      <a:r>
                        <a:rPr lang="en-US">
                          <a:effectLst/>
                        </a:rPr>
                        <a:t>43</a:t>
                      </a:r>
                    </a:p>
                  </a:txBody>
                  <a:tcPr marL="68580" marR="68580" marT="0" marB="0">
                    <a:solidFill>
                      <a:srgbClr val="92D050"/>
                    </a:solidFill>
                  </a:tcPr>
                </a:tc>
                <a:tc>
                  <a:txBody>
                    <a:bodyPr/>
                    <a:lstStyle/>
                    <a:p>
                      <a:pPr indent="0"/>
                      <a:r>
                        <a:rPr lang="en-US">
                          <a:effectLst/>
                        </a:rPr>
                        <a:t>32</a:t>
                      </a:r>
                    </a:p>
                  </a:txBody>
                  <a:tcPr marL="68580" marR="68580" marT="0" marB="0"/>
                </a:tc>
                <a:extLst>
                  <a:ext uri="{0D108BD9-81ED-4DB2-BD59-A6C34878D82A}">
                    <a16:rowId xmlns:a16="http://schemas.microsoft.com/office/drawing/2014/main" val="2011604897"/>
                  </a:ext>
                </a:extLst>
              </a:tr>
              <a:tr h="0">
                <a:tc>
                  <a:txBody>
                    <a:bodyPr/>
                    <a:lstStyle/>
                    <a:p>
                      <a:pPr indent="0"/>
                      <a:r>
                        <a:rPr lang="en-US">
                          <a:effectLst/>
                        </a:rPr>
                        <a:t>UART</a:t>
                      </a:r>
                    </a:p>
                  </a:txBody>
                  <a:tcPr marL="68580" marR="68580" marT="0" marB="0"/>
                </a:tc>
                <a:tc>
                  <a:txBody>
                    <a:bodyPr/>
                    <a:lstStyle/>
                    <a:p>
                      <a:pPr indent="0"/>
                      <a:r>
                        <a:rPr lang="en-US">
                          <a:effectLst/>
                        </a:rPr>
                        <a:t>1</a:t>
                      </a:r>
                    </a:p>
                  </a:txBody>
                  <a:tcPr marL="68580" marR="68580" marT="0" marB="0"/>
                </a:tc>
                <a:tc>
                  <a:txBody>
                    <a:bodyPr/>
                    <a:lstStyle/>
                    <a:p>
                      <a:pPr indent="0"/>
                      <a:r>
                        <a:rPr lang="en-US">
                          <a:effectLst/>
                        </a:rPr>
                        <a:t>2</a:t>
                      </a:r>
                    </a:p>
                  </a:txBody>
                  <a:tcPr marL="68580" marR="68580" marT="0" marB="0">
                    <a:solidFill>
                      <a:srgbClr val="92D050"/>
                    </a:solidFill>
                  </a:tcPr>
                </a:tc>
                <a:tc>
                  <a:txBody>
                    <a:bodyPr/>
                    <a:lstStyle/>
                    <a:p>
                      <a:pPr indent="0"/>
                      <a:r>
                        <a:rPr lang="en-US">
                          <a:effectLst/>
                        </a:rPr>
                        <a:t>1</a:t>
                      </a:r>
                    </a:p>
                  </a:txBody>
                  <a:tcPr marL="68580" marR="68580" marT="0" marB="0"/>
                </a:tc>
                <a:extLst>
                  <a:ext uri="{0D108BD9-81ED-4DB2-BD59-A6C34878D82A}">
                    <a16:rowId xmlns:a16="http://schemas.microsoft.com/office/drawing/2014/main" val="3521947504"/>
                  </a:ext>
                </a:extLst>
              </a:tr>
              <a:tr h="0">
                <a:tc>
                  <a:txBody>
                    <a:bodyPr/>
                    <a:lstStyle/>
                    <a:p>
                      <a:pPr indent="0"/>
                      <a:r>
                        <a:rPr lang="en-US">
                          <a:effectLst/>
                        </a:rPr>
                        <a:t>I2C</a:t>
                      </a:r>
                    </a:p>
                  </a:txBody>
                  <a:tcPr marL="68580" marR="68580" marT="0" marB="0"/>
                </a:tc>
                <a:tc>
                  <a:txBody>
                    <a:bodyPr/>
                    <a:lstStyle/>
                    <a:p>
                      <a:pPr indent="0"/>
                      <a:r>
                        <a:rPr lang="en-US">
                          <a:effectLst/>
                        </a:rPr>
                        <a:t>1</a:t>
                      </a:r>
                    </a:p>
                  </a:txBody>
                  <a:tcPr marL="68580" marR="68580" marT="0" marB="0"/>
                </a:tc>
                <a:tc>
                  <a:txBody>
                    <a:bodyPr/>
                    <a:lstStyle/>
                    <a:p>
                      <a:pPr indent="0"/>
                      <a:r>
                        <a:rPr lang="en-US">
                          <a:effectLst/>
                        </a:rPr>
                        <a:t>2</a:t>
                      </a:r>
                    </a:p>
                  </a:txBody>
                  <a:tcPr marL="68580" marR="68580" marT="0" marB="0">
                    <a:solidFill>
                      <a:srgbClr val="92D050"/>
                    </a:solidFill>
                  </a:tcPr>
                </a:tc>
                <a:tc>
                  <a:txBody>
                    <a:bodyPr/>
                    <a:lstStyle/>
                    <a:p>
                      <a:pPr indent="0"/>
                      <a:r>
                        <a:rPr lang="en-US">
                          <a:effectLst/>
                        </a:rPr>
                        <a:t>1</a:t>
                      </a:r>
                    </a:p>
                  </a:txBody>
                  <a:tcPr marL="68580" marR="68580" marT="0" marB="0"/>
                </a:tc>
                <a:extLst>
                  <a:ext uri="{0D108BD9-81ED-4DB2-BD59-A6C34878D82A}">
                    <a16:rowId xmlns:a16="http://schemas.microsoft.com/office/drawing/2014/main" val="3538063090"/>
                  </a:ext>
                </a:extLst>
              </a:tr>
              <a:tr h="0">
                <a:tc>
                  <a:txBody>
                    <a:bodyPr/>
                    <a:lstStyle/>
                    <a:p>
                      <a:pPr indent="0"/>
                      <a:r>
                        <a:rPr lang="en-US">
                          <a:effectLst/>
                        </a:rPr>
                        <a:t>Current Consumption (per MHz)</a:t>
                      </a:r>
                    </a:p>
                  </a:txBody>
                  <a:tcPr marL="68580" marR="68580" marT="0" marB="0"/>
                </a:tc>
                <a:tc>
                  <a:txBody>
                    <a:bodyPr/>
                    <a:lstStyle/>
                    <a:p>
                      <a:pPr indent="0"/>
                      <a:r>
                        <a:rPr lang="en-US">
                          <a:effectLst/>
                        </a:rPr>
                        <a:t>.5uA - 230uA</a:t>
                      </a:r>
                    </a:p>
                  </a:txBody>
                  <a:tcPr marL="68580" marR="68580" marT="0" marB="0"/>
                </a:tc>
                <a:tc>
                  <a:txBody>
                    <a:bodyPr/>
                    <a:lstStyle/>
                    <a:p>
                      <a:pPr indent="0"/>
                      <a:r>
                        <a:rPr lang="en-US">
                          <a:effectLst/>
                        </a:rPr>
                        <a:t>.6uA - 135uA</a:t>
                      </a:r>
                    </a:p>
                  </a:txBody>
                  <a:tcPr marL="68580" marR="68580" marT="0" marB="0">
                    <a:solidFill>
                      <a:srgbClr val="92D050"/>
                    </a:solidFill>
                  </a:tcPr>
                </a:tc>
                <a:tc>
                  <a:txBody>
                    <a:bodyPr/>
                    <a:lstStyle/>
                    <a:p>
                      <a:pPr indent="0"/>
                      <a:r>
                        <a:rPr lang="en-US">
                          <a:effectLst/>
                        </a:rPr>
                        <a:t>1uA - 600uA</a:t>
                      </a:r>
                    </a:p>
                  </a:txBody>
                  <a:tcPr marL="68580" marR="68580" marT="0" marB="0"/>
                </a:tc>
                <a:extLst>
                  <a:ext uri="{0D108BD9-81ED-4DB2-BD59-A6C34878D82A}">
                    <a16:rowId xmlns:a16="http://schemas.microsoft.com/office/drawing/2014/main" val="99869739"/>
                  </a:ext>
                </a:extLst>
              </a:tr>
              <a:tr h="0">
                <a:tc>
                  <a:txBody>
                    <a:bodyPr/>
                    <a:lstStyle/>
                    <a:p>
                      <a:pPr indent="0"/>
                      <a:r>
                        <a:rPr lang="en-US">
                          <a:effectLst/>
                        </a:rPr>
                        <a:t>Cost</a:t>
                      </a:r>
                    </a:p>
                  </a:txBody>
                  <a:tcPr marL="68580" marR="68580" marT="0" marB="0"/>
                </a:tc>
                <a:tc>
                  <a:txBody>
                    <a:bodyPr/>
                    <a:lstStyle/>
                    <a:p>
                      <a:pPr indent="0"/>
                      <a:r>
                        <a:rPr lang="en-US">
                          <a:effectLst/>
                        </a:rPr>
                        <a:t>$0.95</a:t>
                      </a:r>
                    </a:p>
                  </a:txBody>
                  <a:tcPr marL="68580" marR="68580" marT="0" marB="0"/>
                </a:tc>
                <a:tc>
                  <a:txBody>
                    <a:bodyPr/>
                    <a:lstStyle/>
                    <a:p>
                      <a:pPr indent="0"/>
                      <a:r>
                        <a:rPr lang="en-US">
                          <a:effectLst/>
                        </a:rPr>
                        <a:t>$3.45</a:t>
                      </a:r>
                    </a:p>
                  </a:txBody>
                  <a:tcPr marL="68580" marR="68580" marT="0" marB="0">
                    <a:solidFill>
                      <a:srgbClr val="92D050"/>
                    </a:solidFill>
                  </a:tcPr>
                </a:tc>
                <a:tc>
                  <a:txBody>
                    <a:bodyPr/>
                    <a:lstStyle/>
                    <a:p>
                      <a:pPr indent="0"/>
                      <a:r>
                        <a:rPr lang="en-US">
                          <a:effectLst/>
                        </a:rPr>
                        <a:t>$5.08</a:t>
                      </a:r>
                    </a:p>
                  </a:txBody>
                  <a:tcPr marL="68580" marR="68580" marT="0" marB="0"/>
                </a:tc>
                <a:extLst>
                  <a:ext uri="{0D108BD9-81ED-4DB2-BD59-A6C34878D82A}">
                    <a16:rowId xmlns:a16="http://schemas.microsoft.com/office/drawing/2014/main" val="2426362098"/>
                  </a:ext>
                </a:extLst>
              </a:tr>
            </a:tbl>
          </a:graphicData>
        </a:graphic>
      </p:graphicFrame>
      <p:sp>
        <p:nvSpPr>
          <p:cNvPr id="7" name="TextBox 6">
            <a:extLst>
              <a:ext uri="{FF2B5EF4-FFF2-40B4-BE49-F238E27FC236}">
                <a16:creationId xmlns:a16="http://schemas.microsoft.com/office/drawing/2014/main" id="{E5380443-D550-BC9D-59CB-373ED05F8C0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Picture 8">
            <a:extLst>
              <a:ext uri="{FF2B5EF4-FFF2-40B4-BE49-F238E27FC236}">
                <a16:creationId xmlns:a16="http://schemas.microsoft.com/office/drawing/2014/main" id="{EB59DC07-D2C6-0C0A-02DD-CA0D21567667}"/>
              </a:ext>
            </a:extLst>
          </p:cNvPr>
          <p:cNvPicPr>
            <a:picLocks noChangeAspect="1"/>
          </p:cNvPicPr>
          <p:nvPr/>
        </p:nvPicPr>
        <p:blipFill rotWithShape="1">
          <a:blip r:embed="rId4"/>
          <a:srcRect l="4381" r="14433" b="-344"/>
          <a:stretch/>
        </p:blipFill>
        <p:spPr>
          <a:xfrm rot="5400000">
            <a:off x="9928331" y="4594331"/>
            <a:ext cx="2348561" cy="2178777"/>
          </a:xfrm>
          <a:prstGeom prst="rect">
            <a:avLst/>
          </a:prstGeom>
        </p:spPr>
      </p:pic>
      <p:pic>
        <p:nvPicPr>
          <p:cNvPr id="27" name="Audio 26">
            <a:hlinkClick r:id="" action="ppaction://media"/>
            <a:extLst>
              <a:ext uri="{FF2B5EF4-FFF2-40B4-BE49-F238E27FC236}">
                <a16:creationId xmlns:a16="http://schemas.microsoft.com/office/drawing/2014/main" id="{72213CCE-B8F8-6AED-876D-9E47848E2A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92253467"/>
      </p:ext>
    </p:extLst>
  </p:cSld>
  <p:clrMapOvr>
    <a:masterClrMapping/>
  </p:clrMapOvr>
  <mc:AlternateContent xmlns:mc="http://schemas.openxmlformats.org/markup-compatibility/2006" xmlns:p14="http://schemas.microsoft.com/office/powerpoint/2010/main">
    <mc:Choice Requires="p14">
      <p:transition spd="slow" p14:dur="2000" advTm="45621"/>
    </mc:Choice>
    <mc:Fallback xmlns="">
      <p:transition spd="slow" advTm="4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D4D9-2C4C-B0EA-E628-388C2D49B236}"/>
              </a:ext>
            </a:extLst>
          </p:cNvPr>
          <p:cNvSpPr>
            <a:spLocks noGrp="1"/>
          </p:cNvSpPr>
          <p:nvPr>
            <p:ph type="title"/>
          </p:nvPr>
        </p:nvSpPr>
        <p:spPr>
          <a:xfrm>
            <a:off x="1097280" y="286603"/>
            <a:ext cx="10058400" cy="759641"/>
          </a:xfrm>
        </p:spPr>
        <p:txBody>
          <a:bodyPr>
            <a:normAutofit/>
          </a:bodyPr>
          <a:lstStyle/>
          <a:p>
            <a:r>
              <a:rPr lang="en-US">
                <a:cs typeface="Calibri Light"/>
              </a:rPr>
              <a:t>Sensors and Pumps</a:t>
            </a:r>
            <a:endParaRPr lang="en-US"/>
          </a:p>
        </p:txBody>
      </p:sp>
      <p:pic>
        <p:nvPicPr>
          <p:cNvPr id="5" name="Picture 5" descr="Diagram&#10;&#10;Description automatically generated">
            <a:extLst>
              <a:ext uri="{FF2B5EF4-FFF2-40B4-BE49-F238E27FC236}">
                <a16:creationId xmlns:a16="http://schemas.microsoft.com/office/drawing/2014/main" id="{59ADC028-7DF3-E93B-23C5-24FAB3282AEC}"/>
              </a:ext>
            </a:extLst>
          </p:cNvPr>
          <p:cNvPicPr>
            <a:picLocks noGrp="1" noChangeAspect="1"/>
          </p:cNvPicPr>
          <p:nvPr>
            <p:ph idx="1"/>
          </p:nvPr>
        </p:nvPicPr>
        <p:blipFill>
          <a:blip r:embed="rId4"/>
          <a:stretch>
            <a:fillRect/>
          </a:stretch>
        </p:blipFill>
        <p:spPr>
          <a:xfrm>
            <a:off x="2606993" y="1392765"/>
            <a:ext cx="7038974" cy="4105275"/>
          </a:xfrm>
        </p:spPr>
      </p:pic>
      <p:pic>
        <p:nvPicPr>
          <p:cNvPr id="3" name="Picture 8">
            <a:extLst>
              <a:ext uri="{FF2B5EF4-FFF2-40B4-BE49-F238E27FC236}">
                <a16:creationId xmlns:a16="http://schemas.microsoft.com/office/drawing/2014/main" id="{BA68F367-873E-57B4-4448-7484EDA3297E}"/>
              </a:ext>
            </a:extLst>
          </p:cNvPr>
          <p:cNvPicPr>
            <a:picLocks noChangeAspect="1"/>
          </p:cNvPicPr>
          <p:nvPr/>
        </p:nvPicPr>
        <p:blipFill rotWithShape="1">
          <a:blip r:embed="rId5"/>
          <a:srcRect l="4381" r="14433" b="-344"/>
          <a:stretch/>
        </p:blipFill>
        <p:spPr>
          <a:xfrm rot="5400000">
            <a:off x="9928331" y="4594331"/>
            <a:ext cx="2348561" cy="2178777"/>
          </a:xfrm>
          <a:prstGeom prst="rect">
            <a:avLst/>
          </a:prstGeom>
        </p:spPr>
      </p:pic>
      <p:pic>
        <p:nvPicPr>
          <p:cNvPr id="22" name="Audio 21">
            <a:hlinkClick r:id="" action="ppaction://media"/>
            <a:extLst>
              <a:ext uri="{FF2B5EF4-FFF2-40B4-BE49-F238E27FC236}">
                <a16:creationId xmlns:a16="http://schemas.microsoft.com/office/drawing/2014/main" id="{2F4063F3-E30D-B04D-B998-04A5732625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70905470"/>
      </p:ext>
    </p:extLst>
  </p:cSld>
  <p:clrMapOvr>
    <a:masterClrMapping/>
  </p:clrMapOvr>
  <mc:AlternateContent xmlns:mc="http://schemas.openxmlformats.org/markup-compatibility/2006" xmlns:p14="http://schemas.microsoft.com/office/powerpoint/2010/main">
    <mc:Choice Requires="p14">
      <p:transition spd="slow" p14:dur="2000" advTm="5670"/>
    </mc:Choice>
    <mc:Fallback xmlns="">
      <p:transition spd="slow" advTm="5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07A9-0010-61F7-5EFF-43C8856CED76}"/>
              </a:ext>
            </a:extLst>
          </p:cNvPr>
          <p:cNvSpPr>
            <a:spLocks noGrp="1"/>
          </p:cNvSpPr>
          <p:nvPr>
            <p:ph type="title"/>
          </p:nvPr>
        </p:nvSpPr>
        <p:spPr/>
        <p:txBody>
          <a:bodyPr/>
          <a:lstStyle/>
          <a:p>
            <a:r>
              <a:rPr lang="en-US">
                <a:cs typeface="Calibri Light"/>
              </a:rPr>
              <a:t>Multiplexers</a:t>
            </a:r>
            <a:endParaRPr lang="en-US"/>
          </a:p>
        </p:txBody>
      </p:sp>
      <p:sp>
        <p:nvSpPr>
          <p:cNvPr id="3" name="Content Placeholder 2">
            <a:extLst>
              <a:ext uri="{FF2B5EF4-FFF2-40B4-BE49-F238E27FC236}">
                <a16:creationId xmlns:a16="http://schemas.microsoft.com/office/drawing/2014/main" id="{8C57EEA8-7F69-4F09-BE99-4165E929ACBD}"/>
              </a:ext>
            </a:extLst>
          </p:cNvPr>
          <p:cNvSpPr>
            <a:spLocks noGrp="1"/>
          </p:cNvSpPr>
          <p:nvPr>
            <p:ph idx="1"/>
          </p:nvPr>
        </p:nvSpPr>
        <p:spPr>
          <a:xfrm>
            <a:off x="1097280" y="1845734"/>
            <a:ext cx="6455229" cy="4023360"/>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Allows us to utilize less I/O lines when checking liquid levels.</a:t>
            </a:r>
          </a:p>
          <a:p>
            <a:pPr>
              <a:buFont typeface="Arial" panose="020F0502020204030204" pitchFamily="34" charset="0"/>
              <a:buChar char="•"/>
            </a:pPr>
            <a:r>
              <a:rPr lang="en-US">
                <a:cs typeface="Calibri" panose="020F0502020204030204"/>
              </a:rPr>
              <a:t>We require a total of 4 I/O lines from the MCU to utilize a 3 to 8 multiplexer. 3 output selection lines and 1 input data line</a:t>
            </a:r>
          </a:p>
          <a:p>
            <a:pPr marL="0" indent="0">
              <a:buNone/>
            </a:pPr>
            <a:endParaRPr lang="en-US">
              <a:cs typeface="Calibri" panose="020F0502020204030204"/>
            </a:endParaRPr>
          </a:p>
        </p:txBody>
      </p:sp>
      <p:graphicFrame>
        <p:nvGraphicFramePr>
          <p:cNvPr id="4" name="Table 4">
            <a:extLst>
              <a:ext uri="{FF2B5EF4-FFF2-40B4-BE49-F238E27FC236}">
                <a16:creationId xmlns:a16="http://schemas.microsoft.com/office/drawing/2014/main" id="{5A6624E2-B75B-E17B-2592-12CD40B888E2}"/>
              </a:ext>
            </a:extLst>
          </p:cNvPr>
          <p:cNvGraphicFramePr>
            <a:graphicFrameLocks noGrp="1"/>
          </p:cNvGraphicFramePr>
          <p:nvPr>
            <p:extLst>
              <p:ext uri="{D42A27DB-BD31-4B8C-83A1-F6EECF244321}">
                <p14:modId xmlns:p14="http://schemas.microsoft.com/office/powerpoint/2010/main" val="1124260424"/>
              </p:ext>
            </p:extLst>
          </p:nvPr>
        </p:nvGraphicFramePr>
        <p:xfrm>
          <a:off x="875541" y="3514279"/>
          <a:ext cx="8168637" cy="2225039"/>
        </p:xfrm>
        <a:graphic>
          <a:graphicData uri="http://schemas.openxmlformats.org/drawingml/2006/table">
            <a:tbl>
              <a:tblPr firstRow="1" bandRow="1">
                <a:tableStyleId>{5C22544A-7EE6-4342-B048-85BDC9FD1C3A}</a:tableStyleId>
              </a:tblPr>
              <a:tblGrid>
                <a:gridCol w="2722879">
                  <a:extLst>
                    <a:ext uri="{9D8B030D-6E8A-4147-A177-3AD203B41FA5}">
                      <a16:colId xmlns:a16="http://schemas.microsoft.com/office/drawing/2014/main" val="2290662947"/>
                    </a:ext>
                  </a:extLst>
                </a:gridCol>
                <a:gridCol w="2722879">
                  <a:extLst>
                    <a:ext uri="{9D8B030D-6E8A-4147-A177-3AD203B41FA5}">
                      <a16:colId xmlns:a16="http://schemas.microsoft.com/office/drawing/2014/main" val="3175390596"/>
                    </a:ext>
                  </a:extLst>
                </a:gridCol>
                <a:gridCol w="2722879">
                  <a:extLst>
                    <a:ext uri="{9D8B030D-6E8A-4147-A177-3AD203B41FA5}">
                      <a16:colId xmlns:a16="http://schemas.microsoft.com/office/drawing/2014/main" val="2339012623"/>
                    </a:ext>
                  </a:extLst>
                </a:gridCol>
              </a:tblGrid>
              <a:tr h="370840">
                <a:tc>
                  <a:txBody>
                    <a:bodyPr/>
                    <a:lstStyle/>
                    <a:p>
                      <a:pPr lvl="0">
                        <a:buNone/>
                      </a:pPr>
                      <a:r>
                        <a:rPr lang="en-US"/>
                        <a:t>Part</a:t>
                      </a:r>
                    </a:p>
                  </a:txBody>
                  <a:tcPr/>
                </a:tc>
                <a:tc>
                  <a:txBody>
                    <a:bodyPr/>
                    <a:lstStyle/>
                    <a:p>
                      <a:r>
                        <a:rPr lang="en-US"/>
                        <a:t>SN74HC151N</a:t>
                      </a:r>
                    </a:p>
                  </a:txBody>
                  <a:tcPr>
                    <a:solidFill>
                      <a:srgbClr val="92D050"/>
                    </a:solidFill>
                  </a:tcPr>
                </a:tc>
                <a:tc>
                  <a:txBody>
                    <a:bodyPr/>
                    <a:lstStyle/>
                    <a:p>
                      <a:r>
                        <a:rPr lang="en-US"/>
                        <a:t>CD74HC251E</a:t>
                      </a:r>
                    </a:p>
                  </a:txBody>
                  <a:tcPr/>
                </a:tc>
                <a:extLst>
                  <a:ext uri="{0D108BD9-81ED-4DB2-BD59-A6C34878D82A}">
                    <a16:rowId xmlns:a16="http://schemas.microsoft.com/office/drawing/2014/main" val="2370961096"/>
                  </a:ext>
                </a:extLst>
              </a:tr>
              <a:tr h="370840">
                <a:tc>
                  <a:txBody>
                    <a:bodyPr/>
                    <a:lstStyle/>
                    <a:p>
                      <a:pPr lvl="0">
                        <a:buNone/>
                      </a:pPr>
                      <a:r>
                        <a:rPr lang="en-US"/>
                        <a:t>Package</a:t>
                      </a:r>
                    </a:p>
                  </a:txBody>
                  <a:tcPr/>
                </a:tc>
                <a:tc>
                  <a:txBody>
                    <a:bodyPr/>
                    <a:lstStyle/>
                    <a:p>
                      <a:r>
                        <a:rPr lang="en-US"/>
                        <a:t>PDIP</a:t>
                      </a:r>
                    </a:p>
                  </a:txBody>
                  <a:tcPr>
                    <a:solidFill>
                      <a:srgbClr val="92D050"/>
                    </a:solidFill>
                  </a:tcPr>
                </a:tc>
                <a:tc>
                  <a:txBody>
                    <a:bodyPr/>
                    <a:lstStyle/>
                    <a:p>
                      <a:r>
                        <a:rPr lang="en-US"/>
                        <a:t>PDIP</a:t>
                      </a:r>
                    </a:p>
                  </a:txBody>
                  <a:tcPr/>
                </a:tc>
                <a:extLst>
                  <a:ext uri="{0D108BD9-81ED-4DB2-BD59-A6C34878D82A}">
                    <a16:rowId xmlns:a16="http://schemas.microsoft.com/office/drawing/2014/main" val="4264171017"/>
                  </a:ext>
                </a:extLst>
              </a:tr>
              <a:tr h="370840">
                <a:tc>
                  <a:txBody>
                    <a:bodyPr/>
                    <a:lstStyle/>
                    <a:p>
                      <a:pPr lvl="0">
                        <a:buNone/>
                      </a:pPr>
                      <a:r>
                        <a:rPr lang="en-US"/>
                        <a:t>Selections to Inputs</a:t>
                      </a:r>
                    </a:p>
                  </a:txBody>
                  <a:tcPr/>
                </a:tc>
                <a:tc>
                  <a:txBody>
                    <a:bodyPr/>
                    <a:lstStyle/>
                    <a:p>
                      <a:r>
                        <a:rPr lang="en-US"/>
                        <a:t>3 to 8</a:t>
                      </a:r>
                    </a:p>
                  </a:txBody>
                  <a:tcPr>
                    <a:solidFill>
                      <a:srgbClr val="92D050"/>
                    </a:solidFill>
                  </a:tcPr>
                </a:tc>
                <a:tc>
                  <a:txBody>
                    <a:bodyPr/>
                    <a:lstStyle/>
                    <a:p>
                      <a:r>
                        <a:rPr lang="en-US"/>
                        <a:t>3 to 8</a:t>
                      </a:r>
                    </a:p>
                  </a:txBody>
                  <a:tcPr/>
                </a:tc>
                <a:extLst>
                  <a:ext uri="{0D108BD9-81ED-4DB2-BD59-A6C34878D82A}">
                    <a16:rowId xmlns:a16="http://schemas.microsoft.com/office/drawing/2014/main" val="3851292415"/>
                  </a:ext>
                </a:extLst>
              </a:tr>
              <a:tr h="370840">
                <a:tc>
                  <a:txBody>
                    <a:bodyPr/>
                    <a:lstStyle/>
                    <a:p>
                      <a:pPr lvl="0">
                        <a:buNone/>
                      </a:pPr>
                      <a:r>
                        <a:rPr lang="en-US"/>
                        <a:t>Supply Current (25°C max)</a:t>
                      </a:r>
                    </a:p>
                  </a:txBody>
                  <a:tcPr/>
                </a:tc>
                <a:tc>
                  <a:txBody>
                    <a:bodyPr/>
                    <a:lstStyle/>
                    <a:p>
                      <a:r>
                        <a:rPr lang="en-US"/>
                        <a:t>8µA</a:t>
                      </a:r>
                    </a:p>
                  </a:txBody>
                  <a:tcPr>
                    <a:solidFill>
                      <a:srgbClr val="92D050"/>
                    </a:solidFill>
                  </a:tcPr>
                </a:tc>
                <a:tc>
                  <a:txBody>
                    <a:bodyPr/>
                    <a:lstStyle/>
                    <a:p>
                      <a:pPr lvl="0">
                        <a:buNone/>
                      </a:pPr>
                      <a:r>
                        <a:rPr lang="en-US" sz="1800" b="0" i="0" u="none" strike="noStrike" noProof="0">
                          <a:latin typeface="Calibri"/>
                        </a:rPr>
                        <a:t>8µA</a:t>
                      </a:r>
                      <a:endParaRPr lang="en-US"/>
                    </a:p>
                  </a:txBody>
                  <a:tcPr/>
                </a:tc>
                <a:extLst>
                  <a:ext uri="{0D108BD9-81ED-4DB2-BD59-A6C34878D82A}">
                    <a16:rowId xmlns:a16="http://schemas.microsoft.com/office/drawing/2014/main" val="1149797485"/>
                  </a:ext>
                </a:extLst>
              </a:tr>
              <a:tr h="370839">
                <a:tc>
                  <a:txBody>
                    <a:bodyPr/>
                    <a:lstStyle/>
                    <a:p>
                      <a:pPr lvl="0">
                        <a:buNone/>
                      </a:pPr>
                      <a:r>
                        <a:rPr lang="en-US"/>
                        <a:t>Operating temp. range (</a:t>
                      </a:r>
                      <a:r>
                        <a:rPr lang="en-US" sz="1800" b="0" i="0" u="none" strike="noStrike" noProof="0">
                          <a:latin typeface="Calibri"/>
                        </a:rPr>
                        <a:t>°C)</a:t>
                      </a:r>
                      <a:endParaRPr lang="en-US"/>
                    </a:p>
                  </a:txBody>
                  <a:tcPr/>
                </a:tc>
                <a:tc>
                  <a:txBody>
                    <a:bodyPr/>
                    <a:lstStyle/>
                    <a:p>
                      <a:pPr lvl="0">
                        <a:buNone/>
                      </a:pPr>
                      <a:r>
                        <a:rPr lang="en-US"/>
                        <a:t>-40 to 85</a:t>
                      </a:r>
                    </a:p>
                  </a:txBody>
                  <a:tcPr>
                    <a:solidFill>
                      <a:srgbClr val="92D050"/>
                    </a:solidFill>
                  </a:tcPr>
                </a:tc>
                <a:tc>
                  <a:txBody>
                    <a:bodyPr/>
                    <a:lstStyle/>
                    <a:p>
                      <a:pPr lvl="0">
                        <a:buNone/>
                      </a:pPr>
                      <a:r>
                        <a:rPr lang="en-US" sz="1800" b="0" i="0" u="none" strike="noStrike" noProof="0">
                          <a:latin typeface="Calibri"/>
                        </a:rPr>
                        <a:t>-55 to 125</a:t>
                      </a:r>
                    </a:p>
                  </a:txBody>
                  <a:tcPr/>
                </a:tc>
                <a:extLst>
                  <a:ext uri="{0D108BD9-81ED-4DB2-BD59-A6C34878D82A}">
                    <a16:rowId xmlns:a16="http://schemas.microsoft.com/office/drawing/2014/main" val="605084207"/>
                  </a:ext>
                </a:extLst>
              </a:tr>
              <a:tr h="370840">
                <a:tc>
                  <a:txBody>
                    <a:bodyPr/>
                    <a:lstStyle/>
                    <a:p>
                      <a:pPr lvl="0">
                        <a:buNone/>
                      </a:pPr>
                      <a:r>
                        <a:rPr lang="en-US"/>
                        <a:t>Price</a:t>
                      </a:r>
                    </a:p>
                  </a:txBody>
                  <a:tcPr/>
                </a:tc>
                <a:tc>
                  <a:txBody>
                    <a:bodyPr/>
                    <a:lstStyle/>
                    <a:p>
                      <a:r>
                        <a:rPr lang="en-US"/>
                        <a:t>$0.60</a:t>
                      </a:r>
                    </a:p>
                  </a:txBody>
                  <a:tcPr>
                    <a:solidFill>
                      <a:srgbClr val="92D050"/>
                    </a:solidFill>
                  </a:tcPr>
                </a:tc>
                <a:tc>
                  <a:txBody>
                    <a:bodyPr/>
                    <a:lstStyle/>
                    <a:p>
                      <a:r>
                        <a:rPr lang="en-US"/>
                        <a:t>$0.99</a:t>
                      </a:r>
                    </a:p>
                  </a:txBody>
                  <a:tcPr/>
                </a:tc>
                <a:extLst>
                  <a:ext uri="{0D108BD9-81ED-4DB2-BD59-A6C34878D82A}">
                    <a16:rowId xmlns:a16="http://schemas.microsoft.com/office/drawing/2014/main" val="976716959"/>
                  </a:ext>
                </a:extLst>
              </a:tr>
            </a:tbl>
          </a:graphicData>
        </a:graphic>
      </p:graphicFrame>
      <p:pic>
        <p:nvPicPr>
          <p:cNvPr id="5" name="Picture 5" descr="A picture containing text, electronics, circuit&#10;&#10;Description automatically generated">
            <a:extLst>
              <a:ext uri="{FF2B5EF4-FFF2-40B4-BE49-F238E27FC236}">
                <a16:creationId xmlns:a16="http://schemas.microsoft.com/office/drawing/2014/main" id="{DC1F4BD9-0A29-3668-17F4-35C747AE1BC1}"/>
              </a:ext>
            </a:extLst>
          </p:cNvPr>
          <p:cNvPicPr>
            <a:picLocks noChangeAspect="1"/>
          </p:cNvPicPr>
          <p:nvPr/>
        </p:nvPicPr>
        <p:blipFill>
          <a:blip r:embed="rId4"/>
          <a:stretch>
            <a:fillRect/>
          </a:stretch>
        </p:blipFill>
        <p:spPr>
          <a:xfrm>
            <a:off x="8258582" y="848873"/>
            <a:ext cx="2743200" cy="1992781"/>
          </a:xfrm>
          <a:prstGeom prst="rect">
            <a:avLst/>
          </a:prstGeom>
        </p:spPr>
      </p:pic>
      <p:pic>
        <p:nvPicPr>
          <p:cNvPr id="6" name="Picture 8">
            <a:extLst>
              <a:ext uri="{FF2B5EF4-FFF2-40B4-BE49-F238E27FC236}">
                <a16:creationId xmlns:a16="http://schemas.microsoft.com/office/drawing/2014/main" id="{60093066-BB7D-8158-73CC-CD3CDB3BD946}"/>
              </a:ext>
            </a:extLst>
          </p:cNvPr>
          <p:cNvPicPr>
            <a:picLocks noChangeAspect="1"/>
          </p:cNvPicPr>
          <p:nvPr/>
        </p:nvPicPr>
        <p:blipFill rotWithShape="1">
          <a:blip r:embed="rId5"/>
          <a:srcRect l="4381" r="14433" b="-344"/>
          <a:stretch/>
        </p:blipFill>
        <p:spPr>
          <a:xfrm rot="5400000">
            <a:off x="9928331" y="4594331"/>
            <a:ext cx="2348561" cy="2178777"/>
          </a:xfrm>
          <a:prstGeom prst="rect">
            <a:avLst/>
          </a:prstGeom>
        </p:spPr>
      </p:pic>
      <p:pic>
        <p:nvPicPr>
          <p:cNvPr id="24" name="Audio 23">
            <a:hlinkClick r:id="" action="ppaction://media"/>
            <a:extLst>
              <a:ext uri="{FF2B5EF4-FFF2-40B4-BE49-F238E27FC236}">
                <a16:creationId xmlns:a16="http://schemas.microsoft.com/office/drawing/2014/main" id="{40C75CC1-42C5-6588-20E2-027FD040EF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90366426"/>
      </p:ext>
    </p:extLst>
  </p:cSld>
  <p:clrMapOvr>
    <a:masterClrMapping/>
  </p:clrMapOvr>
  <mc:AlternateContent xmlns:mc="http://schemas.openxmlformats.org/markup-compatibility/2006" xmlns:p14="http://schemas.microsoft.com/office/powerpoint/2010/main">
    <mc:Choice Requires="p14">
      <p:transition spd="slow" p14:dur="2000" advTm="45812"/>
    </mc:Choice>
    <mc:Fallback xmlns="">
      <p:transition spd="slow" advTm="4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C1EA-B69F-D5D1-03B7-8716ED468CC8}"/>
              </a:ext>
            </a:extLst>
          </p:cNvPr>
          <p:cNvSpPr>
            <a:spLocks noGrp="1"/>
          </p:cNvSpPr>
          <p:nvPr>
            <p:ph type="title"/>
          </p:nvPr>
        </p:nvSpPr>
        <p:spPr>
          <a:xfrm>
            <a:off x="1097280" y="286603"/>
            <a:ext cx="10058400" cy="803776"/>
          </a:xfrm>
        </p:spPr>
        <p:txBody>
          <a:bodyPr>
            <a:normAutofit/>
          </a:bodyPr>
          <a:lstStyle/>
          <a:p>
            <a:r>
              <a:rPr lang="en-US">
                <a:cs typeface="Calibri Light"/>
              </a:rPr>
              <a:t>Liquid Level Switches</a:t>
            </a:r>
            <a:endParaRPr lang="en-US"/>
          </a:p>
        </p:txBody>
      </p:sp>
      <p:sp>
        <p:nvSpPr>
          <p:cNvPr id="3" name="Content Placeholder 2">
            <a:extLst>
              <a:ext uri="{FF2B5EF4-FFF2-40B4-BE49-F238E27FC236}">
                <a16:creationId xmlns:a16="http://schemas.microsoft.com/office/drawing/2014/main" id="{6CF4164D-392D-6D44-F817-B56B8445636E}"/>
              </a:ext>
            </a:extLst>
          </p:cNvPr>
          <p:cNvSpPr>
            <a:spLocks noGrp="1"/>
          </p:cNvSpPr>
          <p:nvPr>
            <p:ph idx="1"/>
          </p:nvPr>
        </p:nvSpPr>
        <p:spPr>
          <a:xfrm>
            <a:off x="1097280" y="1083734"/>
            <a:ext cx="4997570" cy="4785360"/>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13 float switches</a:t>
            </a:r>
          </a:p>
          <a:p>
            <a:pPr>
              <a:buFont typeface="Arial" panose="020F0502020204030204" pitchFamily="34" charset="0"/>
              <a:buChar char="•"/>
            </a:pPr>
            <a:r>
              <a:rPr lang="en-US">
                <a:cs typeface="Calibri" panose="020F0502020204030204"/>
              </a:rPr>
              <a:t>The switches are open when the water level is high and closed when the water level is low</a:t>
            </a:r>
          </a:p>
          <a:p>
            <a:pPr>
              <a:buFont typeface="Arial" panose="020F0502020204030204" pitchFamily="34" charset="0"/>
              <a:buChar char="•"/>
            </a:pPr>
            <a:r>
              <a:rPr lang="en-US">
                <a:cs typeface="Calibri" panose="020F0502020204030204"/>
              </a:rPr>
              <a:t>These switches are connected to two separate 3 to 8 multiplexers requiring an additional output line from the MCU for the anode of the switches.</a:t>
            </a:r>
          </a:p>
        </p:txBody>
      </p:sp>
      <p:pic>
        <p:nvPicPr>
          <p:cNvPr id="4" name="Picture 4" descr="Diagram&#10;&#10;Description automatically generated">
            <a:extLst>
              <a:ext uri="{FF2B5EF4-FFF2-40B4-BE49-F238E27FC236}">
                <a16:creationId xmlns:a16="http://schemas.microsoft.com/office/drawing/2014/main" id="{50EC734B-CAE0-5895-440C-C80114744EE9}"/>
              </a:ext>
            </a:extLst>
          </p:cNvPr>
          <p:cNvPicPr>
            <a:picLocks noChangeAspect="1"/>
          </p:cNvPicPr>
          <p:nvPr/>
        </p:nvPicPr>
        <p:blipFill>
          <a:blip r:embed="rId4"/>
          <a:stretch>
            <a:fillRect/>
          </a:stretch>
        </p:blipFill>
        <p:spPr>
          <a:xfrm>
            <a:off x="7303983" y="714026"/>
            <a:ext cx="3157125" cy="4395411"/>
          </a:xfrm>
          <a:prstGeom prst="rect">
            <a:avLst/>
          </a:prstGeom>
        </p:spPr>
      </p:pic>
      <p:pic>
        <p:nvPicPr>
          <p:cNvPr id="5" name="Picture 8">
            <a:extLst>
              <a:ext uri="{FF2B5EF4-FFF2-40B4-BE49-F238E27FC236}">
                <a16:creationId xmlns:a16="http://schemas.microsoft.com/office/drawing/2014/main" id="{B4CA0634-1994-3E80-B7B8-40048A7EB045}"/>
              </a:ext>
            </a:extLst>
          </p:cNvPr>
          <p:cNvPicPr>
            <a:picLocks noChangeAspect="1"/>
          </p:cNvPicPr>
          <p:nvPr/>
        </p:nvPicPr>
        <p:blipFill rotWithShape="1">
          <a:blip r:embed="rId5"/>
          <a:srcRect l="4381" r="14433" b="-344"/>
          <a:stretch/>
        </p:blipFill>
        <p:spPr>
          <a:xfrm rot="5400000">
            <a:off x="9928331" y="4594331"/>
            <a:ext cx="2348561" cy="2178777"/>
          </a:xfrm>
          <a:prstGeom prst="rect">
            <a:avLst/>
          </a:prstGeom>
        </p:spPr>
      </p:pic>
      <p:pic>
        <p:nvPicPr>
          <p:cNvPr id="18" name="Audio 17">
            <a:hlinkClick r:id="" action="ppaction://media"/>
            <a:extLst>
              <a:ext uri="{FF2B5EF4-FFF2-40B4-BE49-F238E27FC236}">
                <a16:creationId xmlns:a16="http://schemas.microsoft.com/office/drawing/2014/main" id="{31C8D670-EA50-6063-7541-7263930E55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69215957"/>
      </p:ext>
    </p:extLst>
  </p:cSld>
  <p:clrMapOvr>
    <a:masterClrMapping/>
  </p:clrMapOvr>
  <mc:AlternateContent xmlns:mc="http://schemas.openxmlformats.org/markup-compatibility/2006" xmlns:p14="http://schemas.microsoft.com/office/powerpoint/2010/main">
    <mc:Choice Requires="p14">
      <p:transition spd="slow" p14:dur="2000" advTm="23774"/>
    </mc:Choice>
    <mc:Fallback xmlns="">
      <p:transition spd="slow" advTm="2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0F50-43EA-B958-D8E1-F06F5894B1DA}"/>
              </a:ext>
            </a:extLst>
          </p:cNvPr>
          <p:cNvSpPr>
            <a:spLocks noGrp="1"/>
          </p:cNvSpPr>
          <p:nvPr>
            <p:ph type="title"/>
          </p:nvPr>
        </p:nvSpPr>
        <p:spPr>
          <a:xfrm>
            <a:off x="1097280" y="286603"/>
            <a:ext cx="10058400" cy="735795"/>
          </a:xfrm>
        </p:spPr>
        <p:txBody>
          <a:bodyPr/>
          <a:lstStyle/>
          <a:p>
            <a:r>
              <a:rPr lang="en-US">
                <a:cs typeface="Calibri Light"/>
              </a:rPr>
              <a:t>EZO-EC EC/TDS Sensor</a:t>
            </a:r>
            <a:endParaRPr lang="en-US"/>
          </a:p>
        </p:txBody>
      </p:sp>
      <p:sp>
        <p:nvSpPr>
          <p:cNvPr id="3" name="Content Placeholder 2">
            <a:extLst>
              <a:ext uri="{FF2B5EF4-FFF2-40B4-BE49-F238E27FC236}">
                <a16:creationId xmlns:a16="http://schemas.microsoft.com/office/drawing/2014/main" id="{4F5C84FC-924B-AEA5-340C-8FD6CA96AEFE}"/>
              </a:ext>
            </a:extLst>
          </p:cNvPr>
          <p:cNvSpPr>
            <a:spLocks noGrp="1"/>
          </p:cNvSpPr>
          <p:nvPr>
            <p:ph idx="1"/>
          </p:nvPr>
        </p:nvSpPr>
        <p:spPr>
          <a:xfrm>
            <a:off x="1097280" y="1027290"/>
            <a:ext cx="10058400" cy="4841804"/>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Detects dissolved solids in water supply</a:t>
            </a:r>
          </a:p>
          <a:p>
            <a:pPr>
              <a:buFont typeface="Arial" panose="020F0502020204030204" pitchFamily="34" charset="0"/>
              <a:buChar char="•"/>
            </a:pPr>
            <a:r>
              <a:rPr lang="en-US">
                <a:cs typeface="Calibri" panose="020F0502020204030204"/>
              </a:rPr>
              <a:t>A probe connected to the sensor is placed at the top of the reservoir. When dissolved solids detected are below the required amount for the plants, pumps must provide the necessary nutrient configuration.</a:t>
            </a:r>
          </a:p>
        </p:txBody>
      </p:sp>
      <p:graphicFrame>
        <p:nvGraphicFramePr>
          <p:cNvPr id="4" name="Table 4">
            <a:extLst>
              <a:ext uri="{FF2B5EF4-FFF2-40B4-BE49-F238E27FC236}">
                <a16:creationId xmlns:a16="http://schemas.microsoft.com/office/drawing/2014/main" id="{A376DA80-A9E1-F7B5-5D6A-9A509518CF82}"/>
              </a:ext>
            </a:extLst>
          </p:cNvPr>
          <p:cNvGraphicFramePr>
            <a:graphicFrameLocks noGrp="1"/>
          </p:cNvGraphicFramePr>
          <p:nvPr>
            <p:extLst>
              <p:ext uri="{D42A27DB-BD31-4B8C-83A1-F6EECF244321}">
                <p14:modId xmlns:p14="http://schemas.microsoft.com/office/powerpoint/2010/main" val="1246284975"/>
              </p:ext>
            </p:extLst>
          </p:nvPr>
        </p:nvGraphicFramePr>
        <p:xfrm>
          <a:off x="1165013" y="3170653"/>
          <a:ext cx="6997404" cy="2494279"/>
        </p:xfrm>
        <a:graphic>
          <a:graphicData uri="http://schemas.openxmlformats.org/drawingml/2006/table">
            <a:tbl>
              <a:tblPr firstRow="1" bandRow="1">
                <a:tableStyleId>{5C22544A-7EE6-4342-B048-85BDC9FD1C3A}</a:tableStyleId>
              </a:tblPr>
              <a:tblGrid>
                <a:gridCol w="2332468">
                  <a:extLst>
                    <a:ext uri="{9D8B030D-6E8A-4147-A177-3AD203B41FA5}">
                      <a16:colId xmlns:a16="http://schemas.microsoft.com/office/drawing/2014/main" val="773614628"/>
                    </a:ext>
                  </a:extLst>
                </a:gridCol>
                <a:gridCol w="2332468">
                  <a:extLst>
                    <a:ext uri="{9D8B030D-6E8A-4147-A177-3AD203B41FA5}">
                      <a16:colId xmlns:a16="http://schemas.microsoft.com/office/drawing/2014/main" val="1589293220"/>
                    </a:ext>
                  </a:extLst>
                </a:gridCol>
                <a:gridCol w="2332468">
                  <a:extLst>
                    <a:ext uri="{9D8B030D-6E8A-4147-A177-3AD203B41FA5}">
                      <a16:colId xmlns:a16="http://schemas.microsoft.com/office/drawing/2014/main" val="3605404542"/>
                    </a:ext>
                  </a:extLst>
                </a:gridCol>
              </a:tblGrid>
              <a:tr h="370840">
                <a:tc>
                  <a:txBody>
                    <a:bodyPr/>
                    <a:lstStyle/>
                    <a:p>
                      <a:pPr lvl="0">
                        <a:buNone/>
                      </a:pPr>
                      <a:r>
                        <a:rPr lang="en-US"/>
                        <a:t>Manufacturer</a:t>
                      </a:r>
                    </a:p>
                  </a:txBody>
                  <a:tcPr/>
                </a:tc>
                <a:tc>
                  <a:txBody>
                    <a:bodyPr/>
                    <a:lstStyle/>
                    <a:p>
                      <a:pPr lvl="0">
                        <a:buNone/>
                      </a:pPr>
                      <a:r>
                        <a:rPr lang="en-US" err="1"/>
                        <a:t>AtlasScientific</a:t>
                      </a:r>
                    </a:p>
                  </a:txBody>
                  <a:tcPr>
                    <a:solidFill>
                      <a:srgbClr val="92D050"/>
                    </a:solidFill>
                  </a:tcPr>
                </a:tc>
                <a:tc>
                  <a:txBody>
                    <a:bodyPr/>
                    <a:lstStyle/>
                    <a:p>
                      <a:pPr lvl="0">
                        <a:buNone/>
                      </a:pPr>
                      <a:r>
                        <a:rPr lang="en-US" err="1"/>
                        <a:t>SeeedStudio</a:t>
                      </a:r>
                    </a:p>
                  </a:txBody>
                  <a:tcPr/>
                </a:tc>
                <a:extLst>
                  <a:ext uri="{0D108BD9-81ED-4DB2-BD59-A6C34878D82A}">
                    <a16:rowId xmlns:a16="http://schemas.microsoft.com/office/drawing/2014/main" val="3303315683"/>
                  </a:ext>
                </a:extLst>
              </a:tr>
              <a:tr h="370839">
                <a:tc>
                  <a:txBody>
                    <a:bodyPr/>
                    <a:lstStyle/>
                    <a:p>
                      <a:pPr lvl="0">
                        <a:buNone/>
                      </a:pPr>
                      <a:r>
                        <a:rPr lang="en-US"/>
                        <a:t>Part</a:t>
                      </a:r>
                    </a:p>
                  </a:txBody>
                  <a:tcPr/>
                </a:tc>
                <a:tc>
                  <a:txBody>
                    <a:bodyPr/>
                    <a:lstStyle/>
                    <a:p>
                      <a:pPr lvl="0">
                        <a:buNone/>
                      </a:pPr>
                      <a:r>
                        <a:rPr lang="en-US"/>
                        <a:t>EZO-EC</a:t>
                      </a:r>
                    </a:p>
                  </a:txBody>
                  <a:tcPr>
                    <a:solidFill>
                      <a:srgbClr val="92D050"/>
                    </a:solidFill>
                  </a:tcPr>
                </a:tc>
                <a:tc>
                  <a:txBody>
                    <a:bodyPr/>
                    <a:lstStyle/>
                    <a:p>
                      <a:pPr lvl="0">
                        <a:buNone/>
                      </a:pPr>
                      <a:r>
                        <a:rPr lang="en-US" sz="1800" b="0" i="0" u="none" strike="noStrike" noProof="0">
                          <a:latin typeface="Calibri"/>
                        </a:rPr>
                        <a:t>ECTDS10</a:t>
                      </a:r>
                      <a:endParaRPr lang="en-US"/>
                    </a:p>
                  </a:txBody>
                  <a:tcPr/>
                </a:tc>
                <a:extLst>
                  <a:ext uri="{0D108BD9-81ED-4DB2-BD59-A6C34878D82A}">
                    <a16:rowId xmlns:a16="http://schemas.microsoft.com/office/drawing/2014/main" val="3023784455"/>
                  </a:ext>
                </a:extLst>
              </a:tr>
              <a:tr h="370840">
                <a:tc>
                  <a:txBody>
                    <a:bodyPr/>
                    <a:lstStyle/>
                    <a:p>
                      <a:pPr lvl="0">
                        <a:buNone/>
                      </a:pPr>
                      <a:r>
                        <a:rPr lang="en-US"/>
                        <a:t>Power</a:t>
                      </a:r>
                    </a:p>
                  </a:txBody>
                  <a:tcPr/>
                </a:tc>
                <a:tc>
                  <a:txBody>
                    <a:bodyPr/>
                    <a:lstStyle/>
                    <a:p>
                      <a:pPr lvl="0">
                        <a:buNone/>
                      </a:pPr>
                      <a:r>
                        <a:rPr lang="en-US"/>
                        <a:t>3.3V - 5.5V</a:t>
                      </a:r>
                    </a:p>
                  </a:txBody>
                  <a:tcPr>
                    <a:solidFill>
                      <a:srgbClr val="92D050"/>
                    </a:solidFill>
                  </a:tcPr>
                </a:tc>
                <a:tc>
                  <a:txBody>
                    <a:bodyPr/>
                    <a:lstStyle/>
                    <a:p>
                      <a:pPr lvl="0">
                        <a:buNone/>
                      </a:pPr>
                      <a:r>
                        <a:rPr lang="en-US"/>
                        <a:t>3.9V - 30V</a:t>
                      </a:r>
                    </a:p>
                  </a:txBody>
                  <a:tcPr/>
                </a:tc>
                <a:extLst>
                  <a:ext uri="{0D108BD9-81ED-4DB2-BD59-A6C34878D82A}">
                    <a16:rowId xmlns:a16="http://schemas.microsoft.com/office/drawing/2014/main" val="39081560"/>
                  </a:ext>
                </a:extLst>
              </a:tr>
              <a:tr h="370840">
                <a:tc>
                  <a:txBody>
                    <a:bodyPr/>
                    <a:lstStyle/>
                    <a:p>
                      <a:pPr lvl="0" algn="l">
                        <a:buNone/>
                      </a:pPr>
                      <a:r>
                        <a:rPr lang="en-US"/>
                        <a:t>Interface</a:t>
                      </a:r>
                    </a:p>
                  </a:txBody>
                  <a:tcPr/>
                </a:tc>
                <a:tc>
                  <a:txBody>
                    <a:bodyPr/>
                    <a:lstStyle/>
                    <a:p>
                      <a:pPr lvl="0">
                        <a:buNone/>
                      </a:pPr>
                      <a:r>
                        <a:rPr lang="en-US"/>
                        <a:t>UART/I2C</a:t>
                      </a:r>
                    </a:p>
                  </a:txBody>
                  <a:tcPr>
                    <a:solidFill>
                      <a:srgbClr val="92D050"/>
                    </a:solidFill>
                  </a:tcPr>
                </a:tc>
                <a:tc>
                  <a:txBody>
                    <a:bodyPr/>
                    <a:lstStyle/>
                    <a:p>
                      <a:pPr lvl="0">
                        <a:buNone/>
                      </a:pPr>
                      <a:r>
                        <a:rPr lang="en-US" sz="1800" b="0" i="0" u="none" strike="noStrike" noProof="0">
                          <a:latin typeface="Calibri"/>
                        </a:rPr>
                        <a:t>MODBUS RS485/Analog</a:t>
                      </a:r>
                      <a:endParaRPr lang="en-US"/>
                    </a:p>
                  </a:txBody>
                  <a:tcPr/>
                </a:tc>
                <a:extLst>
                  <a:ext uri="{0D108BD9-81ED-4DB2-BD59-A6C34878D82A}">
                    <a16:rowId xmlns:a16="http://schemas.microsoft.com/office/drawing/2014/main" val="3903334760"/>
                  </a:ext>
                </a:extLst>
              </a:tr>
              <a:tr h="370840">
                <a:tc>
                  <a:txBody>
                    <a:bodyPr/>
                    <a:lstStyle/>
                    <a:p>
                      <a:pPr lvl="0" algn="l">
                        <a:buNone/>
                      </a:pPr>
                      <a:r>
                        <a:rPr lang="en-US"/>
                        <a:t>Current Consumption</a:t>
                      </a:r>
                    </a:p>
                  </a:txBody>
                  <a:tcPr/>
                </a:tc>
                <a:tc>
                  <a:txBody>
                    <a:bodyPr/>
                    <a:lstStyle/>
                    <a:p>
                      <a:pPr lvl="0">
                        <a:buNone/>
                      </a:pPr>
                      <a:r>
                        <a:rPr lang="en-US"/>
                        <a:t>63 mA</a:t>
                      </a:r>
                    </a:p>
                  </a:txBody>
                  <a:tcPr>
                    <a:solidFill>
                      <a:srgbClr val="92D050"/>
                    </a:solidFill>
                  </a:tcPr>
                </a:tc>
                <a:tc>
                  <a:txBody>
                    <a:bodyPr/>
                    <a:lstStyle/>
                    <a:p>
                      <a:pPr lvl="0">
                        <a:buNone/>
                      </a:pPr>
                      <a:r>
                        <a:rPr lang="en-US"/>
                        <a:t>80mA</a:t>
                      </a:r>
                    </a:p>
                  </a:txBody>
                  <a:tcPr/>
                </a:tc>
                <a:extLst>
                  <a:ext uri="{0D108BD9-81ED-4DB2-BD59-A6C34878D82A}">
                    <a16:rowId xmlns:a16="http://schemas.microsoft.com/office/drawing/2014/main" val="4219601323"/>
                  </a:ext>
                </a:extLst>
              </a:tr>
              <a:tr h="370840">
                <a:tc>
                  <a:txBody>
                    <a:bodyPr/>
                    <a:lstStyle/>
                    <a:p>
                      <a:pPr lvl="0">
                        <a:buNone/>
                      </a:pPr>
                      <a:r>
                        <a:rPr lang="en-US"/>
                        <a:t>Price</a:t>
                      </a:r>
                    </a:p>
                  </a:txBody>
                  <a:tcPr/>
                </a:tc>
                <a:tc>
                  <a:txBody>
                    <a:bodyPr/>
                    <a:lstStyle/>
                    <a:p>
                      <a:pPr lvl="0">
                        <a:buNone/>
                      </a:pPr>
                      <a:r>
                        <a:rPr lang="en-US"/>
                        <a:t>$67.99</a:t>
                      </a:r>
                    </a:p>
                  </a:txBody>
                  <a:tcPr>
                    <a:solidFill>
                      <a:srgbClr val="92D050"/>
                    </a:solidFill>
                  </a:tcPr>
                </a:tc>
                <a:tc>
                  <a:txBody>
                    <a:bodyPr/>
                    <a:lstStyle/>
                    <a:p>
                      <a:pPr lvl="0">
                        <a:buNone/>
                      </a:pPr>
                      <a:r>
                        <a:rPr lang="en-US"/>
                        <a:t>$139.00</a:t>
                      </a:r>
                    </a:p>
                  </a:txBody>
                  <a:tcPr/>
                </a:tc>
                <a:extLst>
                  <a:ext uri="{0D108BD9-81ED-4DB2-BD59-A6C34878D82A}">
                    <a16:rowId xmlns:a16="http://schemas.microsoft.com/office/drawing/2014/main" val="1086296364"/>
                  </a:ext>
                </a:extLst>
              </a:tr>
            </a:tbl>
          </a:graphicData>
        </a:graphic>
      </p:graphicFrame>
      <p:pic>
        <p:nvPicPr>
          <p:cNvPr id="5" name="Picture 5" descr="A picture containing text, electronics, circuit&#10;&#10;Description automatically generated">
            <a:extLst>
              <a:ext uri="{FF2B5EF4-FFF2-40B4-BE49-F238E27FC236}">
                <a16:creationId xmlns:a16="http://schemas.microsoft.com/office/drawing/2014/main" id="{09FCBB83-87FC-53D6-03F6-C514E1DAB3DD}"/>
              </a:ext>
            </a:extLst>
          </p:cNvPr>
          <p:cNvPicPr>
            <a:picLocks noChangeAspect="1"/>
          </p:cNvPicPr>
          <p:nvPr/>
        </p:nvPicPr>
        <p:blipFill>
          <a:blip r:embed="rId4"/>
          <a:stretch>
            <a:fillRect/>
          </a:stretch>
        </p:blipFill>
        <p:spPr>
          <a:xfrm>
            <a:off x="8351520" y="2152789"/>
            <a:ext cx="2743200" cy="2743200"/>
          </a:xfrm>
          <a:prstGeom prst="rect">
            <a:avLst/>
          </a:prstGeom>
        </p:spPr>
      </p:pic>
      <p:pic>
        <p:nvPicPr>
          <p:cNvPr id="6" name="Picture 8">
            <a:extLst>
              <a:ext uri="{FF2B5EF4-FFF2-40B4-BE49-F238E27FC236}">
                <a16:creationId xmlns:a16="http://schemas.microsoft.com/office/drawing/2014/main" id="{51A90416-DD38-D417-576E-84D99923A401}"/>
              </a:ext>
            </a:extLst>
          </p:cNvPr>
          <p:cNvPicPr>
            <a:picLocks noChangeAspect="1"/>
          </p:cNvPicPr>
          <p:nvPr/>
        </p:nvPicPr>
        <p:blipFill rotWithShape="1">
          <a:blip r:embed="rId5"/>
          <a:srcRect l="4381" r="14433" b="-344"/>
          <a:stretch/>
        </p:blipFill>
        <p:spPr>
          <a:xfrm rot="5400000">
            <a:off x="9928331" y="4594331"/>
            <a:ext cx="2348561" cy="2178777"/>
          </a:xfrm>
          <a:prstGeom prst="rect">
            <a:avLst/>
          </a:prstGeom>
        </p:spPr>
      </p:pic>
      <p:pic>
        <p:nvPicPr>
          <p:cNvPr id="12" name="Audio 11">
            <a:hlinkClick r:id="" action="ppaction://media"/>
            <a:extLst>
              <a:ext uri="{FF2B5EF4-FFF2-40B4-BE49-F238E27FC236}">
                <a16:creationId xmlns:a16="http://schemas.microsoft.com/office/drawing/2014/main" id="{38939D35-5035-B825-B425-43F20C1E56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9293925"/>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C336-1FF0-0140-E8E5-012334B87C21}"/>
              </a:ext>
            </a:extLst>
          </p:cNvPr>
          <p:cNvSpPr>
            <a:spLocks noGrp="1"/>
          </p:cNvSpPr>
          <p:nvPr>
            <p:ph type="title"/>
          </p:nvPr>
        </p:nvSpPr>
        <p:spPr>
          <a:xfrm>
            <a:off x="1097280" y="286603"/>
            <a:ext cx="10058400" cy="789399"/>
          </a:xfrm>
        </p:spPr>
        <p:txBody>
          <a:bodyPr/>
          <a:lstStyle/>
          <a:p>
            <a:r>
              <a:rPr lang="en-US">
                <a:cs typeface="Calibri Light"/>
              </a:rPr>
              <a:t>pH Sensor</a:t>
            </a:r>
            <a:endParaRPr lang="en-US"/>
          </a:p>
        </p:txBody>
      </p:sp>
      <p:sp>
        <p:nvSpPr>
          <p:cNvPr id="3" name="Content Placeholder 2">
            <a:extLst>
              <a:ext uri="{FF2B5EF4-FFF2-40B4-BE49-F238E27FC236}">
                <a16:creationId xmlns:a16="http://schemas.microsoft.com/office/drawing/2014/main" id="{C136C671-F914-9AC4-6125-6A8A0CBAC232}"/>
              </a:ext>
            </a:extLst>
          </p:cNvPr>
          <p:cNvSpPr>
            <a:spLocks noGrp="1"/>
          </p:cNvSpPr>
          <p:nvPr>
            <p:ph idx="1"/>
          </p:nvPr>
        </p:nvSpPr>
        <p:spPr>
          <a:xfrm>
            <a:off x="1097280" y="1083734"/>
            <a:ext cx="10058400" cy="4785360"/>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Monitor pH level of water being sent to plants</a:t>
            </a:r>
          </a:p>
          <a:p>
            <a:pPr marL="0" indent="0">
              <a:buNone/>
            </a:pPr>
            <a:endParaRPr lang="en-US">
              <a:cs typeface="Calibri" panose="020F0502020204030204"/>
            </a:endParaRPr>
          </a:p>
          <a:p>
            <a:pPr>
              <a:buFont typeface="Arial" panose="020F0502020204030204" pitchFamily="34" charset="0"/>
              <a:buChar char="•"/>
            </a:pPr>
            <a:endParaRPr lang="en-US">
              <a:cs typeface="Calibri" panose="020F0502020204030204"/>
            </a:endParaRPr>
          </a:p>
        </p:txBody>
      </p:sp>
      <p:graphicFrame>
        <p:nvGraphicFramePr>
          <p:cNvPr id="4" name="Table 4">
            <a:extLst>
              <a:ext uri="{FF2B5EF4-FFF2-40B4-BE49-F238E27FC236}">
                <a16:creationId xmlns:a16="http://schemas.microsoft.com/office/drawing/2014/main" id="{F9FF9CAD-3355-B8BB-530A-032B369007C4}"/>
              </a:ext>
            </a:extLst>
          </p:cNvPr>
          <p:cNvGraphicFramePr>
            <a:graphicFrameLocks noGrp="1"/>
          </p:cNvGraphicFramePr>
          <p:nvPr>
            <p:extLst>
              <p:ext uri="{D42A27DB-BD31-4B8C-83A1-F6EECF244321}">
                <p14:modId xmlns:p14="http://schemas.microsoft.com/office/powerpoint/2010/main" val="3851439415"/>
              </p:ext>
            </p:extLst>
          </p:nvPr>
        </p:nvGraphicFramePr>
        <p:xfrm>
          <a:off x="1745948" y="3560279"/>
          <a:ext cx="8168640" cy="21234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203167634"/>
                    </a:ext>
                  </a:extLst>
                </a:gridCol>
                <a:gridCol w="2722880">
                  <a:extLst>
                    <a:ext uri="{9D8B030D-6E8A-4147-A177-3AD203B41FA5}">
                      <a16:colId xmlns:a16="http://schemas.microsoft.com/office/drawing/2014/main" val="2227215550"/>
                    </a:ext>
                  </a:extLst>
                </a:gridCol>
                <a:gridCol w="2722880">
                  <a:extLst>
                    <a:ext uri="{9D8B030D-6E8A-4147-A177-3AD203B41FA5}">
                      <a16:colId xmlns:a16="http://schemas.microsoft.com/office/drawing/2014/main" val="738570573"/>
                    </a:ext>
                  </a:extLst>
                </a:gridCol>
              </a:tblGrid>
              <a:tr h="370840">
                <a:tc>
                  <a:txBody>
                    <a:bodyPr/>
                    <a:lstStyle/>
                    <a:p>
                      <a:r>
                        <a:rPr lang="en-US"/>
                        <a:t>Part</a:t>
                      </a:r>
                    </a:p>
                  </a:txBody>
                  <a:tcPr/>
                </a:tc>
                <a:tc>
                  <a:txBody>
                    <a:bodyPr/>
                    <a:lstStyle/>
                    <a:p>
                      <a:pPr lvl="0" algn="l">
                        <a:lnSpc>
                          <a:spcPct val="100000"/>
                        </a:lnSpc>
                        <a:spcBef>
                          <a:spcPts val="0"/>
                        </a:spcBef>
                        <a:spcAft>
                          <a:spcPts val="0"/>
                        </a:spcAft>
                        <a:buNone/>
                      </a:pPr>
                      <a:r>
                        <a:rPr lang="en-US" b="1" i="0" err="1"/>
                        <a:t>DFRobot</a:t>
                      </a:r>
                      <a:r>
                        <a:rPr lang="en-US" b="1" i="0"/>
                        <a:t> Gravity: Analog pH Sensor V2</a:t>
                      </a:r>
                      <a:endParaRPr lang="en-US"/>
                    </a:p>
                  </a:txBody>
                  <a:tcPr>
                    <a:solidFill>
                      <a:srgbClr val="92D050"/>
                    </a:solidFill>
                  </a:tcPr>
                </a:tc>
                <a:tc>
                  <a:txBody>
                    <a:bodyPr/>
                    <a:lstStyle/>
                    <a:p>
                      <a:r>
                        <a:rPr lang="en-US" err="1"/>
                        <a:t>AtlasScientific</a:t>
                      </a:r>
                      <a:r>
                        <a:rPr lang="en-US"/>
                        <a:t> Gravity: Analog pH Sensor</a:t>
                      </a:r>
                    </a:p>
                  </a:txBody>
                  <a:tcPr/>
                </a:tc>
                <a:extLst>
                  <a:ext uri="{0D108BD9-81ED-4DB2-BD59-A6C34878D82A}">
                    <a16:rowId xmlns:a16="http://schemas.microsoft.com/office/drawing/2014/main" val="1422746701"/>
                  </a:ext>
                </a:extLst>
              </a:tr>
              <a:tr h="370840">
                <a:tc>
                  <a:txBody>
                    <a:bodyPr/>
                    <a:lstStyle/>
                    <a:p>
                      <a:r>
                        <a:rPr lang="en-US"/>
                        <a:t>Accuracy</a:t>
                      </a:r>
                    </a:p>
                  </a:txBody>
                  <a:tcPr/>
                </a:tc>
                <a:tc>
                  <a:txBody>
                    <a:bodyPr/>
                    <a:lstStyle/>
                    <a:p>
                      <a:r>
                        <a:rPr lang="en-US"/>
                        <a:t>±0.1</a:t>
                      </a:r>
                    </a:p>
                  </a:txBody>
                  <a:tcPr>
                    <a:solidFill>
                      <a:srgbClr val="92D050"/>
                    </a:solidFill>
                  </a:tcPr>
                </a:tc>
                <a:tc>
                  <a:txBody>
                    <a:bodyPr/>
                    <a:lstStyle/>
                    <a:p>
                      <a:pPr lvl="0">
                        <a:buNone/>
                      </a:pPr>
                      <a:r>
                        <a:rPr lang="en-US" sz="1800" b="0" i="0" u="none" strike="noStrike" noProof="0">
                          <a:latin typeface="Calibri"/>
                        </a:rPr>
                        <a:t>±0.2</a:t>
                      </a:r>
                      <a:endParaRPr lang="en-US"/>
                    </a:p>
                  </a:txBody>
                  <a:tcPr/>
                </a:tc>
                <a:extLst>
                  <a:ext uri="{0D108BD9-81ED-4DB2-BD59-A6C34878D82A}">
                    <a16:rowId xmlns:a16="http://schemas.microsoft.com/office/drawing/2014/main" val="3895922984"/>
                  </a:ext>
                </a:extLst>
              </a:tr>
              <a:tr h="370840">
                <a:tc>
                  <a:txBody>
                    <a:bodyPr/>
                    <a:lstStyle/>
                    <a:p>
                      <a:r>
                        <a:rPr lang="en-US"/>
                        <a:t>Range</a:t>
                      </a:r>
                    </a:p>
                  </a:txBody>
                  <a:tcPr/>
                </a:tc>
                <a:tc>
                  <a:txBody>
                    <a:bodyPr/>
                    <a:lstStyle/>
                    <a:p>
                      <a:r>
                        <a:rPr lang="en-US"/>
                        <a:t>0 to 14</a:t>
                      </a:r>
                    </a:p>
                  </a:txBody>
                  <a:tcPr>
                    <a:solidFill>
                      <a:srgbClr val="92D050"/>
                    </a:solidFill>
                  </a:tcPr>
                </a:tc>
                <a:tc>
                  <a:txBody>
                    <a:bodyPr/>
                    <a:lstStyle/>
                    <a:p>
                      <a:r>
                        <a:rPr lang="en-US"/>
                        <a:t>2 to 13</a:t>
                      </a:r>
                    </a:p>
                  </a:txBody>
                  <a:tcPr/>
                </a:tc>
                <a:extLst>
                  <a:ext uri="{0D108BD9-81ED-4DB2-BD59-A6C34878D82A}">
                    <a16:rowId xmlns:a16="http://schemas.microsoft.com/office/drawing/2014/main" val="1980197099"/>
                  </a:ext>
                </a:extLst>
              </a:tr>
              <a:tr h="370840">
                <a:tc>
                  <a:txBody>
                    <a:bodyPr/>
                    <a:lstStyle/>
                    <a:p>
                      <a:r>
                        <a:rPr lang="en-US"/>
                        <a:t>Output</a:t>
                      </a:r>
                    </a:p>
                  </a:txBody>
                  <a:tcPr/>
                </a:tc>
                <a:tc>
                  <a:txBody>
                    <a:bodyPr/>
                    <a:lstStyle/>
                    <a:p>
                      <a:r>
                        <a:rPr lang="en-US"/>
                        <a:t>Analog</a:t>
                      </a:r>
                    </a:p>
                  </a:txBody>
                  <a:tcPr>
                    <a:solidFill>
                      <a:srgbClr val="92D050"/>
                    </a:solidFill>
                  </a:tcPr>
                </a:tc>
                <a:tc>
                  <a:txBody>
                    <a:bodyPr/>
                    <a:lstStyle/>
                    <a:p>
                      <a:r>
                        <a:rPr lang="en-US"/>
                        <a:t>Analog</a:t>
                      </a:r>
                    </a:p>
                  </a:txBody>
                  <a:tcPr/>
                </a:tc>
                <a:extLst>
                  <a:ext uri="{0D108BD9-81ED-4DB2-BD59-A6C34878D82A}">
                    <a16:rowId xmlns:a16="http://schemas.microsoft.com/office/drawing/2014/main" val="398776402"/>
                  </a:ext>
                </a:extLst>
              </a:tr>
              <a:tr h="370840">
                <a:tc>
                  <a:txBody>
                    <a:bodyPr/>
                    <a:lstStyle/>
                    <a:p>
                      <a:r>
                        <a:rPr lang="en-US"/>
                        <a:t>Price</a:t>
                      </a:r>
                    </a:p>
                  </a:txBody>
                  <a:tcPr/>
                </a:tc>
                <a:tc>
                  <a:txBody>
                    <a:bodyPr/>
                    <a:lstStyle/>
                    <a:p>
                      <a:r>
                        <a:rPr lang="en-US"/>
                        <a:t>$39.50</a:t>
                      </a:r>
                    </a:p>
                  </a:txBody>
                  <a:tcPr>
                    <a:solidFill>
                      <a:srgbClr val="92D050"/>
                    </a:solidFill>
                  </a:tcPr>
                </a:tc>
                <a:tc>
                  <a:txBody>
                    <a:bodyPr/>
                    <a:lstStyle/>
                    <a:p>
                      <a:r>
                        <a:rPr lang="en-US"/>
                        <a:t>$67.99</a:t>
                      </a:r>
                    </a:p>
                  </a:txBody>
                  <a:tcPr/>
                </a:tc>
                <a:extLst>
                  <a:ext uri="{0D108BD9-81ED-4DB2-BD59-A6C34878D82A}">
                    <a16:rowId xmlns:a16="http://schemas.microsoft.com/office/drawing/2014/main" val="3772842741"/>
                  </a:ext>
                </a:extLst>
              </a:tr>
            </a:tbl>
          </a:graphicData>
        </a:graphic>
      </p:graphicFrame>
      <p:pic>
        <p:nvPicPr>
          <p:cNvPr id="5" name="Picture 5" descr="A picture containing electronics&#10;&#10;Description automatically generated">
            <a:extLst>
              <a:ext uri="{FF2B5EF4-FFF2-40B4-BE49-F238E27FC236}">
                <a16:creationId xmlns:a16="http://schemas.microsoft.com/office/drawing/2014/main" id="{936555B7-453F-AA55-A154-B4021F24B3B5}"/>
              </a:ext>
            </a:extLst>
          </p:cNvPr>
          <p:cNvPicPr>
            <a:picLocks noChangeAspect="1"/>
          </p:cNvPicPr>
          <p:nvPr/>
        </p:nvPicPr>
        <p:blipFill>
          <a:blip r:embed="rId4"/>
          <a:stretch>
            <a:fillRect/>
          </a:stretch>
        </p:blipFill>
        <p:spPr>
          <a:xfrm>
            <a:off x="5013148" y="1770238"/>
            <a:ext cx="2052814" cy="1694745"/>
          </a:xfrm>
          <a:prstGeom prst="rect">
            <a:avLst/>
          </a:prstGeom>
        </p:spPr>
      </p:pic>
      <p:pic>
        <p:nvPicPr>
          <p:cNvPr id="6" name="Picture 6" descr="Graphical user interface&#10;&#10;Description automatically generated">
            <a:extLst>
              <a:ext uri="{FF2B5EF4-FFF2-40B4-BE49-F238E27FC236}">
                <a16:creationId xmlns:a16="http://schemas.microsoft.com/office/drawing/2014/main" id="{2FC7BC56-5347-37B0-BD96-6D04A6734354}"/>
              </a:ext>
            </a:extLst>
          </p:cNvPr>
          <p:cNvPicPr>
            <a:picLocks noChangeAspect="1"/>
          </p:cNvPicPr>
          <p:nvPr/>
        </p:nvPicPr>
        <p:blipFill>
          <a:blip r:embed="rId5"/>
          <a:stretch>
            <a:fillRect/>
          </a:stretch>
        </p:blipFill>
        <p:spPr>
          <a:xfrm>
            <a:off x="7306733" y="1649079"/>
            <a:ext cx="2743200" cy="1838285"/>
          </a:xfrm>
          <a:prstGeom prst="rect">
            <a:avLst/>
          </a:prstGeom>
        </p:spPr>
      </p:pic>
      <p:pic>
        <p:nvPicPr>
          <p:cNvPr id="7" name="Picture 8">
            <a:extLst>
              <a:ext uri="{FF2B5EF4-FFF2-40B4-BE49-F238E27FC236}">
                <a16:creationId xmlns:a16="http://schemas.microsoft.com/office/drawing/2014/main" id="{08F5CAF7-8B8E-C78A-61B3-993396F86BC6}"/>
              </a:ext>
            </a:extLst>
          </p:cNvPr>
          <p:cNvPicPr>
            <a:picLocks noChangeAspect="1"/>
          </p:cNvPicPr>
          <p:nvPr/>
        </p:nvPicPr>
        <p:blipFill rotWithShape="1">
          <a:blip r:embed="rId6"/>
          <a:srcRect l="4381" r="14433" b="-344"/>
          <a:stretch/>
        </p:blipFill>
        <p:spPr>
          <a:xfrm rot="5400000">
            <a:off x="9928331" y="4594331"/>
            <a:ext cx="2348561" cy="2178777"/>
          </a:xfrm>
          <a:prstGeom prst="rect">
            <a:avLst/>
          </a:prstGeom>
        </p:spPr>
      </p:pic>
      <p:pic>
        <p:nvPicPr>
          <p:cNvPr id="12" name="Audio 11">
            <a:hlinkClick r:id="" action="ppaction://media"/>
            <a:extLst>
              <a:ext uri="{FF2B5EF4-FFF2-40B4-BE49-F238E27FC236}">
                <a16:creationId xmlns:a16="http://schemas.microsoft.com/office/drawing/2014/main" id="{4FE72040-AB4B-8230-E160-DEE8413908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9287720"/>
      </p:ext>
    </p:extLst>
  </p:cSld>
  <p:clrMapOvr>
    <a:masterClrMapping/>
  </p:clrMapOvr>
  <mc:AlternateContent xmlns:mc="http://schemas.openxmlformats.org/markup-compatibility/2006" xmlns:p14="http://schemas.microsoft.com/office/powerpoint/2010/main">
    <mc:Choice Requires="p14">
      <p:transition spd="slow" p14:dur="2000" advTm="14112"/>
    </mc:Choice>
    <mc:Fallback xmlns="">
      <p:transition spd="slow" advTm="1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table&#10;&#10;Description automatically generated">
            <a:extLst>
              <a:ext uri="{FF2B5EF4-FFF2-40B4-BE49-F238E27FC236}">
                <a16:creationId xmlns:a16="http://schemas.microsoft.com/office/drawing/2014/main" id="{E1D293C8-9A0A-B1D9-8020-92A0C3421559}"/>
              </a:ext>
            </a:extLst>
          </p:cNvPr>
          <p:cNvPicPr>
            <a:picLocks noChangeAspect="1"/>
          </p:cNvPicPr>
          <p:nvPr/>
        </p:nvPicPr>
        <p:blipFill>
          <a:blip r:embed="rId4"/>
          <a:stretch>
            <a:fillRect/>
          </a:stretch>
        </p:blipFill>
        <p:spPr>
          <a:xfrm>
            <a:off x="6786652" y="2392752"/>
            <a:ext cx="1695450" cy="1181100"/>
          </a:xfrm>
          <a:prstGeom prst="rect">
            <a:avLst/>
          </a:prstGeom>
        </p:spPr>
      </p:pic>
      <p:pic>
        <p:nvPicPr>
          <p:cNvPr id="6" name="Picture 5" descr="A picture containing text, electronics, circuit&#10;&#10;Description automatically generated">
            <a:extLst>
              <a:ext uri="{FF2B5EF4-FFF2-40B4-BE49-F238E27FC236}">
                <a16:creationId xmlns:a16="http://schemas.microsoft.com/office/drawing/2014/main" id="{D502F24B-B217-79F6-E134-C64884C41680}"/>
              </a:ext>
            </a:extLst>
          </p:cNvPr>
          <p:cNvPicPr>
            <a:picLocks noChangeAspect="1"/>
          </p:cNvPicPr>
          <p:nvPr/>
        </p:nvPicPr>
        <p:blipFill>
          <a:blip r:embed="rId5"/>
          <a:stretch>
            <a:fillRect/>
          </a:stretch>
        </p:blipFill>
        <p:spPr>
          <a:xfrm>
            <a:off x="4060187" y="2398751"/>
            <a:ext cx="1698172" cy="1230782"/>
          </a:xfrm>
          <a:prstGeom prst="rect">
            <a:avLst/>
          </a:prstGeom>
        </p:spPr>
      </p:pic>
      <p:sp>
        <p:nvSpPr>
          <p:cNvPr id="2" name="Title 1">
            <a:extLst>
              <a:ext uri="{FF2B5EF4-FFF2-40B4-BE49-F238E27FC236}">
                <a16:creationId xmlns:a16="http://schemas.microsoft.com/office/drawing/2014/main" id="{CBEE657E-8D0C-1595-5825-C2B142BFE335}"/>
              </a:ext>
            </a:extLst>
          </p:cNvPr>
          <p:cNvSpPr>
            <a:spLocks noGrp="1"/>
          </p:cNvSpPr>
          <p:nvPr>
            <p:ph type="title"/>
          </p:nvPr>
        </p:nvSpPr>
        <p:spPr>
          <a:xfrm>
            <a:off x="1097280" y="286603"/>
            <a:ext cx="10058400" cy="725628"/>
          </a:xfrm>
        </p:spPr>
        <p:txBody>
          <a:bodyPr/>
          <a:lstStyle/>
          <a:p>
            <a:r>
              <a:rPr lang="en-US">
                <a:cs typeface="Calibri Light"/>
              </a:rPr>
              <a:t>Drivers and Pumps</a:t>
            </a:r>
            <a:endParaRPr lang="en-US"/>
          </a:p>
        </p:txBody>
      </p:sp>
      <p:sp>
        <p:nvSpPr>
          <p:cNvPr id="3" name="Content Placeholder 2">
            <a:extLst>
              <a:ext uri="{FF2B5EF4-FFF2-40B4-BE49-F238E27FC236}">
                <a16:creationId xmlns:a16="http://schemas.microsoft.com/office/drawing/2014/main" id="{5F7A404C-B2B7-948F-995B-4DBA24373723}"/>
              </a:ext>
            </a:extLst>
          </p:cNvPr>
          <p:cNvSpPr>
            <a:spLocks noGrp="1"/>
          </p:cNvSpPr>
          <p:nvPr>
            <p:ph idx="1"/>
          </p:nvPr>
        </p:nvSpPr>
        <p:spPr>
          <a:xfrm>
            <a:off x="1097280" y="1009993"/>
            <a:ext cx="10058400" cy="4859101"/>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Pumps run on 12V and require 250mA, far out of the range of our MCU.</a:t>
            </a:r>
          </a:p>
          <a:p>
            <a:pPr>
              <a:buFont typeface="Arial" panose="020F0502020204030204" pitchFamily="34" charset="0"/>
              <a:buChar char="•"/>
            </a:pPr>
            <a:r>
              <a:rPr lang="en-US">
                <a:cs typeface="Calibri" panose="020F0502020204030204"/>
              </a:rPr>
              <a:t>These pumps need to be turned on for some time then turned off </a:t>
            </a:r>
            <a:r>
              <a:rPr lang="en-US">
                <a:ea typeface="+mn-lt"/>
                <a:cs typeface="+mn-lt"/>
              </a:rPr>
              <a:t>to supply the specific nutrient configurations as well as stabilize pH resulting in the need for load drivers.</a:t>
            </a:r>
          </a:p>
          <a:p>
            <a:pPr marL="0" indent="0">
              <a:buNone/>
            </a:pPr>
            <a:endParaRPr lang="en-US">
              <a:ea typeface="+mn-lt"/>
              <a:cs typeface="+mn-lt"/>
            </a:endParaRPr>
          </a:p>
          <a:p>
            <a:pPr marL="0" indent="0">
              <a:buNone/>
            </a:pPr>
            <a:endParaRPr lang="en-US">
              <a:ea typeface="+mn-lt"/>
              <a:cs typeface="+mn-lt"/>
            </a:endParaRPr>
          </a:p>
        </p:txBody>
      </p:sp>
      <p:graphicFrame>
        <p:nvGraphicFramePr>
          <p:cNvPr id="4" name="Table 4">
            <a:extLst>
              <a:ext uri="{FF2B5EF4-FFF2-40B4-BE49-F238E27FC236}">
                <a16:creationId xmlns:a16="http://schemas.microsoft.com/office/drawing/2014/main" id="{9E375034-11E0-218F-AAB2-FC541D190D58}"/>
              </a:ext>
            </a:extLst>
          </p:cNvPr>
          <p:cNvGraphicFramePr>
            <a:graphicFrameLocks noGrp="1"/>
          </p:cNvGraphicFramePr>
          <p:nvPr>
            <p:extLst>
              <p:ext uri="{D42A27DB-BD31-4B8C-83A1-F6EECF244321}">
                <p14:modId xmlns:p14="http://schemas.microsoft.com/office/powerpoint/2010/main" val="4127108947"/>
              </p:ext>
            </p:extLst>
          </p:nvPr>
        </p:nvGraphicFramePr>
        <p:xfrm>
          <a:off x="912223" y="3615101"/>
          <a:ext cx="8168640" cy="22250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1309714455"/>
                    </a:ext>
                  </a:extLst>
                </a:gridCol>
                <a:gridCol w="2722880">
                  <a:extLst>
                    <a:ext uri="{9D8B030D-6E8A-4147-A177-3AD203B41FA5}">
                      <a16:colId xmlns:a16="http://schemas.microsoft.com/office/drawing/2014/main" val="3176351362"/>
                    </a:ext>
                  </a:extLst>
                </a:gridCol>
                <a:gridCol w="2722880">
                  <a:extLst>
                    <a:ext uri="{9D8B030D-6E8A-4147-A177-3AD203B41FA5}">
                      <a16:colId xmlns:a16="http://schemas.microsoft.com/office/drawing/2014/main" val="2090943268"/>
                    </a:ext>
                  </a:extLst>
                </a:gridCol>
              </a:tblGrid>
              <a:tr h="370840">
                <a:tc>
                  <a:txBody>
                    <a:bodyPr/>
                    <a:lstStyle/>
                    <a:p>
                      <a:r>
                        <a:rPr lang="en-US"/>
                        <a:t>Part</a:t>
                      </a:r>
                    </a:p>
                  </a:txBody>
                  <a:tcPr/>
                </a:tc>
                <a:tc>
                  <a:txBody>
                    <a:bodyPr/>
                    <a:lstStyle/>
                    <a:p>
                      <a:r>
                        <a:rPr lang="en-US"/>
                        <a:t>ULQ2003AN</a:t>
                      </a:r>
                    </a:p>
                  </a:txBody>
                  <a:tcPr>
                    <a:solidFill>
                      <a:srgbClr val="92D050"/>
                    </a:solidFill>
                  </a:tcPr>
                </a:tc>
                <a:tc>
                  <a:txBody>
                    <a:bodyPr/>
                    <a:lstStyle/>
                    <a:p>
                      <a:pPr lvl="0">
                        <a:buNone/>
                      </a:pPr>
                      <a:r>
                        <a:rPr lang="en-US" sz="1800" b="0" i="0" u="none" strike="noStrike" noProof="0">
                          <a:latin typeface="Calibri"/>
                        </a:rPr>
                        <a:t>TBD62003APG</a:t>
                      </a:r>
                      <a:endParaRPr lang="en-US"/>
                    </a:p>
                  </a:txBody>
                  <a:tcPr/>
                </a:tc>
                <a:extLst>
                  <a:ext uri="{0D108BD9-81ED-4DB2-BD59-A6C34878D82A}">
                    <a16:rowId xmlns:a16="http://schemas.microsoft.com/office/drawing/2014/main" val="3921039248"/>
                  </a:ext>
                </a:extLst>
              </a:tr>
              <a:tr h="370840">
                <a:tc>
                  <a:txBody>
                    <a:bodyPr/>
                    <a:lstStyle/>
                    <a:p>
                      <a:r>
                        <a:rPr lang="en-US"/>
                        <a:t>Input Voltage (max)</a:t>
                      </a:r>
                    </a:p>
                  </a:txBody>
                  <a:tcPr/>
                </a:tc>
                <a:tc>
                  <a:txBody>
                    <a:bodyPr/>
                    <a:lstStyle/>
                    <a:p>
                      <a:r>
                        <a:rPr lang="en-US"/>
                        <a:t>30V</a:t>
                      </a:r>
                    </a:p>
                  </a:txBody>
                  <a:tcPr>
                    <a:solidFill>
                      <a:srgbClr val="92D050"/>
                    </a:solidFill>
                  </a:tcPr>
                </a:tc>
                <a:tc>
                  <a:txBody>
                    <a:bodyPr/>
                    <a:lstStyle/>
                    <a:p>
                      <a:r>
                        <a:rPr lang="en-US"/>
                        <a:t>30V</a:t>
                      </a:r>
                    </a:p>
                  </a:txBody>
                  <a:tcPr/>
                </a:tc>
                <a:extLst>
                  <a:ext uri="{0D108BD9-81ED-4DB2-BD59-A6C34878D82A}">
                    <a16:rowId xmlns:a16="http://schemas.microsoft.com/office/drawing/2014/main" val="2862047109"/>
                  </a:ext>
                </a:extLst>
              </a:tr>
              <a:tr h="370840">
                <a:tc>
                  <a:txBody>
                    <a:bodyPr/>
                    <a:lstStyle/>
                    <a:p>
                      <a:r>
                        <a:rPr lang="en-US"/>
                        <a:t>Output Voltage (max)</a:t>
                      </a:r>
                    </a:p>
                  </a:txBody>
                  <a:tcPr/>
                </a:tc>
                <a:tc>
                  <a:txBody>
                    <a:bodyPr/>
                    <a:lstStyle/>
                    <a:p>
                      <a:r>
                        <a:rPr lang="en-US"/>
                        <a:t>50V</a:t>
                      </a:r>
                    </a:p>
                  </a:txBody>
                  <a:tcPr>
                    <a:solidFill>
                      <a:srgbClr val="92D050"/>
                    </a:solidFill>
                  </a:tcPr>
                </a:tc>
                <a:tc>
                  <a:txBody>
                    <a:bodyPr/>
                    <a:lstStyle/>
                    <a:p>
                      <a:r>
                        <a:rPr lang="en-US"/>
                        <a:t>50V</a:t>
                      </a:r>
                    </a:p>
                  </a:txBody>
                  <a:tcPr/>
                </a:tc>
                <a:extLst>
                  <a:ext uri="{0D108BD9-81ED-4DB2-BD59-A6C34878D82A}">
                    <a16:rowId xmlns:a16="http://schemas.microsoft.com/office/drawing/2014/main" val="3289766939"/>
                  </a:ext>
                </a:extLst>
              </a:tr>
              <a:tr h="370840">
                <a:tc>
                  <a:txBody>
                    <a:bodyPr/>
                    <a:lstStyle/>
                    <a:p>
                      <a:pPr lvl="0">
                        <a:buNone/>
                      </a:pPr>
                      <a:r>
                        <a:rPr lang="en-US"/>
                        <a:t>Output Current (max)</a:t>
                      </a:r>
                    </a:p>
                  </a:txBody>
                  <a:tcPr/>
                </a:tc>
                <a:tc>
                  <a:txBody>
                    <a:bodyPr/>
                    <a:lstStyle/>
                    <a:p>
                      <a:pPr lvl="0">
                        <a:buNone/>
                      </a:pPr>
                      <a:r>
                        <a:rPr lang="en-US"/>
                        <a:t>500mA</a:t>
                      </a:r>
                    </a:p>
                  </a:txBody>
                  <a:tcPr>
                    <a:solidFill>
                      <a:srgbClr val="92D050"/>
                    </a:solidFill>
                  </a:tcPr>
                </a:tc>
                <a:tc>
                  <a:txBody>
                    <a:bodyPr/>
                    <a:lstStyle/>
                    <a:p>
                      <a:r>
                        <a:rPr lang="en-US"/>
                        <a:t>500mA</a:t>
                      </a:r>
                    </a:p>
                  </a:txBody>
                  <a:tcPr/>
                </a:tc>
                <a:extLst>
                  <a:ext uri="{0D108BD9-81ED-4DB2-BD59-A6C34878D82A}">
                    <a16:rowId xmlns:a16="http://schemas.microsoft.com/office/drawing/2014/main" val="630292644"/>
                  </a:ext>
                </a:extLst>
              </a:tr>
              <a:tr h="370840">
                <a:tc>
                  <a:txBody>
                    <a:bodyPr/>
                    <a:lstStyle/>
                    <a:p>
                      <a:r>
                        <a:rPr lang="en-US"/>
                        <a:t>Number of drivers</a:t>
                      </a:r>
                    </a:p>
                  </a:txBody>
                  <a:tcPr/>
                </a:tc>
                <a:tc>
                  <a:txBody>
                    <a:bodyPr/>
                    <a:lstStyle/>
                    <a:p>
                      <a:r>
                        <a:rPr lang="en-US"/>
                        <a:t>7</a:t>
                      </a:r>
                    </a:p>
                  </a:txBody>
                  <a:tcPr>
                    <a:solidFill>
                      <a:srgbClr val="92D050"/>
                    </a:solidFill>
                  </a:tcPr>
                </a:tc>
                <a:tc>
                  <a:txBody>
                    <a:bodyPr/>
                    <a:lstStyle/>
                    <a:p>
                      <a:r>
                        <a:rPr lang="en-US"/>
                        <a:t>7</a:t>
                      </a:r>
                    </a:p>
                  </a:txBody>
                  <a:tcPr/>
                </a:tc>
                <a:extLst>
                  <a:ext uri="{0D108BD9-81ED-4DB2-BD59-A6C34878D82A}">
                    <a16:rowId xmlns:a16="http://schemas.microsoft.com/office/drawing/2014/main" val="990479709"/>
                  </a:ext>
                </a:extLst>
              </a:tr>
              <a:tr h="370840">
                <a:tc>
                  <a:txBody>
                    <a:bodyPr/>
                    <a:lstStyle/>
                    <a:p>
                      <a:pPr lvl="0">
                        <a:buNone/>
                      </a:pPr>
                      <a:r>
                        <a:rPr lang="en-US"/>
                        <a:t>Price</a:t>
                      </a:r>
                    </a:p>
                  </a:txBody>
                  <a:tcPr/>
                </a:tc>
                <a:tc>
                  <a:txBody>
                    <a:bodyPr/>
                    <a:lstStyle/>
                    <a:p>
                      <a:pPr lvl="0">
                        <a:buNone/>
                      </a:pPr>
                      <a:r>
                        <a:rPr lang="en-US"/>
                        <a:t>$0.81</a:t>
                      </a:r>
                    </a:p>
                  </a:txBody>
                  <a:tcPr>
                    <a:solidFill>
                      <a:srgbClr val="92D050"/>
                    </a:solidFill>
                  </a:tcPr>
                </a:tc>
                <a:tc>
                  <a:txBody>
                    <a:bodyPr/>
                    <a:lstStyle/>
                    <a:p>
                      <a:r>
                        <a:rPr lang="en-US"/>
                        <a:t>$1.81</a:t>
                      </a:r>
                    </a:p>
                  </a:txBody>
                  <a:tcPr/>
                </a:tc>
                <a:extLst>
                  <a:ext uri="{0D108BD9-81ED-4DB2-BD59-A6C34878D82A}">
                    <a16:rowId xmlns:a16="http://schemas.microsoft.com/office/drawing/2014/main" val="527394723"/>
                  </a:ext>
                </a:extLst>
              </a:tr>
            </a:tbl>
          </a:graphicData>
        </a:graphic>
      </p:graphicFrame>
      <p:pic>
        <p:nvPicPr>
          <p:cNvPr id="5" name="Picture 8">
            <a:extLst>
              <a:ext uri="{FF2B5EF4-FFF2-40B4-BE49-F238E27FC236}">
                <a16:creationId xmlns:a16="http://schemas.microsoft.com/office/drawing/2014/main" id="{E4B1ED25-7FC6-E88E-029B-4F58CCD55DE5}"/>
              </a:ext>
            </a:extLst>
          </p:cNvPr>
          <p:cNvPicPr>
            <a:picLocks noChangeAspect="1"/>
          </p:cNvPicPr>
          <p:nvPr/>
        </p:nvPicPr>
        <p:blipFill rotWithShape="1">
          <a:blip r:embed="rId6"/>
          <a:srcRect l="4381" r="14433" b="-344"/>
          <a:stretch/>
        </p:blipFill>
        <p:spPr>
          <a:xfrm rot="5400000">
            <a:off x="9928331" y="4594331"/>
            <a:ext cx="2348561" cy="2178777"/>
          </a:xfrm>
          <a:prstGeom prst="rect">
            <a:avLst/>
          </a:prstGeom>
        </p:spPr>
      </p:pic>
      <p:pic>
        <p:nvPicPr>
          <p:cNvPr id="19" name="Audio 18">
            <a:hlinkClick r:id="" action="ppaction://media"/>
            <a:extLst>
              <a:ext uri="{FF2B5EF4-FFF2-40B4-BE49-F238E27FC236}">
                <a16:creationId xmlns:a16="http://schemas.microsoft.com/office/drawing/2014/main" id="{FD881DF7-C885-D31D-D028-067BB495551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5165201"/>
      </p:ext>
    </p:extLst>
  </p:cSld>
  <p:clrMapOvr>
    <a:masterClrMapping/>
  </p:clrMapOvr>
  <mc:AlternateContent xmlns:mc="http://schemas.openxmlformats.org/markup-compatibility/2006" xmlns:p14="http://schemas.microsoft.com/office/powerpoint/2010/main">
    <mc:Choice Requires="p14">
      <p:transition spd="slow" p14:dur="2000" advTm="21086"/>
    </mc:Choice>
    <mc:Fallback xmlns="">
      <p:transition spd="slow" advTm="2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75E1EE-7CFD-CE3F-CFB8-E0F7245354BE}"/>
              </a:ext>
            </a:extLst>
          </p:cNvPr>
          <p:cNvSpPr/>
          <p:nvPr/>
        </p:nvSpPr>
        <p:spPr>
          <a:xfrm>
            <a:off x="-2942" y="0"/>
            <a:ext cx="12190509" cy="685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a:extLst>
              <a:ext uri="{FF2B5EF4-FFF2-40B4-BE49-F238E27FC236}">
                <a16:creationId xmlns:a16="http://schemas.microsoft.com/office/drawing/2014/main" id="{5EC803D9-5B50-1F9F-3847-43DF7726F381}"/>
              </a:ext>
            </a:extLst>
          </p:cNvPr>
          <p:cNvPicPr>
            <a:picLocks noChangeAspect="1"/>
          </p:cNvPicPr>
          <p:nvPr/>
        </p:nvPicPr>
        <p:blipFill rotWithShape="1">
          <a:blip r:embed="rId4"/>
          <a:srcRect l="4412" t="-326" r="42892" b="-326"/>
          <a:stretch/>
        </p:blipFill>
        <p:spPr>
          <a:xfrm rot="5400000">
            <a:off x="10635165" y="5276486"/>
            <a:ext cx="1717851" cy="1445549"/>
          </a:xfrm>
          <a:prstGeom prst="rect">
            <a:avLst/>
          </a:prstGeom>
        </p:spPr>
      </p:pic>
      <p:pic>
        <p:nvPicPr>
          <p:cNvPr id="5" name="Picture 5" descr="Diagram, schematic&#10;&#10;Description automatically generated">
            <a:extLst>
              <a:ext uri="{FF2B5EF4-FFF2-40B4-BE49-F238E27FC236}">
                <a16:creationId xmlns:a16="http://schemas.microsoft.com/office/drawing/2014/main" id="{42A5C6CC-4D0F-7B4C-7EDC-863794B2AAF9}"/>
              </a:ext>
            </a:extLst>
          </p:cNvPr>
          <p:cNvPicPr>
            <a:picLocks noGrp="1" noChangeAspect="1"/>
          </p:cNvPicPr>
          <p:nvPr>
            <p:ph idx="1"/>
          </p:nvPr>
        </p:nvPicPr>
        <p:blipFill rotWithShape="1">
          <a:blip r:embed="rId5"/>
          <a:srcRect l="437" r="437"/>
          <a:stretch/>
        </p:blipFill>
        <p:spPr>
          <a:xfrm>
            <a:off x="396" y="-917"/>
            <a:ext cx="10792269" cy="6856429"/>
          </a:xfrm>
        </p:spPr>
      </p:pic>
      <p:sp>
        <p:nvSpPr>
          <p:cNvPr id="2" name="Title 1">
            <a:extLst>
              <a:ext uri="{FF2B5EF4-FFF2-40B4-BE49-F238E27FC236}">
                <a16:creationId xmlns:a16="http://schemas.microsoft.com/office/drawing/2014/main" id="{A2E6DA41-0FE9-129E-E4F3-FEC023A2F37B}"/>
              </a:ext>
            </a:extLst>
          </p:cNvPr>
          <p:cNvSpPr>
            <a:spLocks noGrp="1"/>
          </p:cNvSpPr>
          <p:nvPr>
            <p:ph type="title"/>
          </p:nvPr>
        </p:nvSpPr>
        <p:spPr>
          <a:xfrm>
            <a:off x="4433" y="-4783"/>
            <a:ext cx="2428504" cy="698654"/>
          </a:xfrm>
        </p:spPr>
        <p:txBody>
          <a:bodyPr>
            <a:normAutofit fontScale="90000"/>
          </a:bodyPr>
          <a:lstStyle/>
          <a:p>
            <a:r>
              <a:rPr lang="en-US">
                <a:cs typeface="Calibri Light"/>
              </a:rPr>
              <a:t>Schematic</a:t>
            </a:r>
            <a:endParaRPr lang="en-US"/>
          </a:p>
        </p:txBody>
      </p:sp>
      <p:pic>
        <p:nvPicPr>
          <p:cNvPr id="3" name="Picture 8">
            <a:extLst>
              <a:ext uri="{FF2B5EF4-FFF2-40B4-BE49-F238E27FC236}">
                <a16:creationId xmlns:a16="http://schemas.microsoft.com/office/drawing/2014/main" id="{93F6DA5E-FA2D-1447-DF99-B20F973B3B16}"/>
              </a:ext>
            </a:extLst>
          </p:cNvPr>
          <p:cNvPicPr>
            <a:picLocks noChangeAspect="1"/>
          </p:cNvPicPr>
          <p:nvPr/>
        </p:nvPicPr>
        <p:blipFill rotWithShape="1">
          <a:blip r:embed="rId4"/>
          <a:srcRect l="4381" r="14433" b="-344"/>
          <a:stretch/>
        </p:blipFill>
        <p:spPr>
          <a:xfrm rot="5400000">
            <a:off x="10536241" y="5202242"/>
            <a:ext cx="1717851" cy="1593663"/>
          </a:xfrm>
          <a:prstGeom prst="rect">
            <a:avLst/>
          </a:prstGeom>
        </p:spPr>
      </p:pic>
      <p:pic>
        <p:nvPicPr>
          <p:cNvPr id="19" name="Audio 18">
            <a:hlinkClick r:id="" action="ppaction://media"/>
            <a:extLst>
              <a:ext uri="{FF2B5EF4-FFF2-40B4-BE49-F238E27FC236}">
                <a16:creationId xmlns:a16="http://schemas.microsoft.com/office/drawing/2014/main" id="{BAAA82DE-B346-7C64-B896-38181FFD88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79790937"/>
      </p:ext>
    </p:extLst>
  </p:cSld>
  <p:clrMapOvr>
    <a:masterClrMapping/>
  </p:clrMapOvr>
  <mc:AlternateContent xmlns:mc="http://schemas.openxmlformats.org/markup-compatibility/2006" xmlns:p14="http://schemas.microsoft.com/office/powerpoint/2010/main">
    <mc:Choice Requires="p14">
      <p:transition spd="slow" p14:dur="2000" advTm="4446"/>
    </mc:Choice>
    <mc:Fallback xmlns="">
      <p:transition spd="slow" advTm="4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F9C891-0D71-DF51-5600-83DBC4E2E3D6}"/>
              </a:ext>
            </a:extLst>
          </p:cNvPr>
          <p:cNvSpPr/>
          <p:nvPr/>
        </p:nvSpPr>
        <p:spPr>
          <a:xfrm>
            <a:off x="-2942" y="0"/>
            <a:ext cx="12190509" cy="685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42A5C6CC-4D0F-7B4C-7EDC-863794B2AAF9}"/>
              </a:ext>
            </a:extLst>
          </p:cNvPr>
          <p:cNvPicPr>
            <a:picLocks noGrp="1" noChangeAspect="1"/>
          </p:cNvPicPr>
          <p:nvPr>
            <p:ph idx="1"/>
          </p:nvPr>
        </p:nvPicPr>
        <p:blipFill rotWithShape="1">
          <a:blip r:embed="rId4"/>
          <a:srcRect l="346" t="-67" r="-173" b="67"/>
          <a:stretch/>
        </p:blipFill>
        <p:spPr>
          <a:xfrm>
            <a:off x="0" y="0"/>
            <a:ext cx="10871330" cy="6858192"/>
          </a:xfrm>
        </p:spPr>
      </p:pic>
      <p:sp>
        <p:nvSpPr>
          <p:cNvPr id="2" name="Title 1">
            <a:extLst>
              <a:ext uri="{FF2B5EF4-FFF2-40B4-BE49-F238E27FC236}">
                <a16:creationId xmlns:a16="http://schemas.microsoft.com/office/drawing/2014/main" id="{A2E6DA41-0FE9-129E-E4F3-FEC023A2F37B}"/>
              </a:ext>
            </a:extLst>
          </p:cNvPr>
          <p:cNvSpPr>
            <a:spLocks noGrp="1"/>
          </p:cNvSpPr>
          <p:nvPr>
            <p:ph type="title"/>
          </p:nvPr>
        </p:nvSpPr>
        <p:spPr>
          <a:xfrm>
            <a:off x="4433" y="4624"/>
            <a:ext cx="2428504" cy="698654"/>
          </a:xfrm>
        </p:spPr>
        <p:txBody>
          <a:bodyPr>
            <a:normAutofit fontScale="90000"/>
          </a:bodyPr>
          <a:lstStyle/>
          <a:p>
            <a:r>
              <a:rPr lang="en-US">
                <a:cs typeface="Calibri Light"/>
              </a:rPr>
              <a:t>Schematic</a:t>
            </a:r>
            <a:endParaRPr lang="en-US"/>
          </a:p>
        </p:txBody>
      </p:sp>
      <p:pic>
        <p:nvPicPr>
          <p:cNvPr id="4" name="Picture 8">
            <a:extLst>
              <a:ext uri="{FF2B5EF4-FFF2-40B4-BE49-F238E27FC236}">
                <a16:creationId xmlns:a16="http://schemas.microsoft.com/office/drawing/2014/main" id="{05E78DB9-BB59-0642-9AF5-036D33C51CD5}"/>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20" name="Audio 19">
            <a:hlinkClick r:id="" action="ppaction://media"/>
            <a:extLst>
              <a:ext uri="{FF2B5EF4-FFF2-40B4-BE49-F238E27FC236}">
                <a16:creationId xmlns:a16="http://schemas.microsoft.com/office/drawing/2014/main" id="{E9BEAF06-DF42-FC59-7552-0A58BA57F3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2657430"/>
      </p:ext>
    </p:extLst>
  </p:cSld>
  <p:clrMapOvr>
    <a:masterClrMapping/>
  </p:clrMapOvr>
  <mc:AlternateContent xmlns:mc="http://schemas.openxmlformats.org/markup-compatibility/2006" xmlns:p14="http://schemas.microsoft.com/office/powerpoint/2010/main">
    <mc:Choice Requires="p14">
      <p:transition spd="slow" p14:dur="2000" advTm="7782"/>
    </mc:Choice>
    <mc:Fallback xmlns="">
      <p:transition spd="slow" advTm="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1BDF-7115-C2DA-794C-B37F327A6F93}"/>
              </a:ext>
            </a:extLst>
          </p:cNvPr>
          <p:cNvSpPr>
            <a:spLocks noGrp="1"/>
          </p:cNvSpPr>
          <p:nvPr>
            <p:ph type="title"/>
          </p:nvPr>
        </p:nvSpPr>
        <p:spPr>
          <a:xfrm>
            <a:off x="1097280" y="286603"/>
            <a:ext cx="10058400" cy="972032"/>
          </a:xfrm>
        </p:spPr>
        <p:txBody>
          <a:bodyPr/>
          <a:lstStyle/>
          <a:p>
            <a:r>
              <a:rPr lang="en-US">
                <a:cs typeface="Calibri Light"/>
              </a:rPr>
              <a:t>Goals and Objectives</a:t>
            </a:r>
          </a:p>
        </p:txBody>
      </p:sp>
      <p:pic>
        <p:nvPicPr>
          <p:cNvPr id="6" name="Picture 6" descr="Text&#10;&#10;Description automatically generated">
            <a:extLst>
              <a:ext uri="{FF2B5EF4-FFF2-40B4-BE49-F238E27FC236}">
                <a16:creationId xmlns:a16="http://schemas.microsoft.com/office/drawing/2014/main" id="{CEAACBA7-BC3B-B126-48EB-A2B93144752D}"/>
              </a:ext>
            </a:extLst>
          </p:cNvPr>
          <p:cNvPicPr>
            <a:picLocks noChangeAspect="1"/>
          </p:cNvPicPr>
          <p:nvPr/>
        </p:nvPicPr>
        <p:blipFill rotWithShape="1">
          <a:blip r:embed="rId4"/>
          <a:srcRect r="265" b="44304"/>
          <a:stretch/>
        </p:blipFill>
        <p:spPr>
          <a:xfrm>
            <a:off x="3528848" y="1339675"/>
            <a:ext cx="5291970" cy="3711162"/>
          </a:xfrm>
          <a:prstGeom prst="rect">
            <a:avLst/>
          </a:prstGeom>
        </p:spPr>
      </p:pic>
      <p:pic>
        <p:nvPicPr>
          <p:cNvPr id="7" name="Picture 7" descr="Text&#10;&#10;Description automatically generated">
            <a:extLst>
              <a:ext uri="{FF2B5EF4-FFF2-40B4-BE49-F238E27FC236}">
                <a16:creationId xmlns:a16="http://schemas.microsoft.com/office/drawing/2014/main" id="{F6D0C018-AFCF-7FCA-95C2-EAEBF143949B}"/>
              </a:ext>
            </a:extLst>
          </p:cNvPr>
          <p:cNvPicPr>
            <a:picLocks noChangeAspect="1"/>
          </p:cNvPicPr>
          <p:nvPr/>
        </p:nvPicPr>
        <p:blipFill rotWithShape="1">
          <a:blip r:embed="rId4"/>
          <a:srcRect t="88914" r="285" b="226"/>
          <a:stretch/>
        </p:blipFill>
        <p:spPr>
          <a:xfrm>
            <a:off x="3528848" y="5044572"/>
            <a:ext cx="5291966" cy="721251"/>
          </a:xfrm>
          <a:prstGeom prst="rect">
            <a:avLst/>
          </a:prstGeom>
        </p:spPr>
      </p:pic>
      <p:pic>
        <p:nvPicPr>
          <p:cNvPr id="3" name="Picture 12">
            <a:extLst>
              <a:ext uri="{FF2B5EF4-FFF2-40B4-BE49-F238E27FC236}">
                <a16:creationId xmlns:a16="http://schemas.microsoft.com/office/drawing/2014/main" id="{23916465-198D-4B82-EAC3-FF1AA405F43F}"/>
              </a:ext>
            </a:extLst>
          </p:cNvPr>
          <p:cNvPicPr>
            <a:picLocks noChangeAspect="1"/>
          </p:cNvPicPr>
          <p:nvPr/>
        </p:nvPicPr>
        <p:blipFill>
          <a:blip r:embed="rId5"/>
          <a:stretch>
            <a:fillRect/>
          </a:stretch>
        </p:blipFill>
        <p:spPr>
          <a:xfrm>
            <a:off x="9946432" y="4633052"/>
            <a:ext cx="2245567" cy="2224947"/>
          </a:xfrm>
          <a:prstGeom prst="rect">
            <a:avLst/>
          </a:prstGeom>
        </p:spPr>
      </p:pic>
      <p:pic>
        <p:nvPicPr>
          <p:cNvPr id="4" name="G&amp;O 1">
            <a:hlinkClick r:id="" action="ppaction://media"/>
            <a:extLst>
              <a:ext uri="{FF2B5EF4-FFF2-40B4-BE49-F238E27FC236}">
                <a16:creationId xmlns:a16="http://schemas.microsoft.com/office/drawing/2014/main" id="{95C478CD-0905-7EAA-BFC4-FA7AD030ED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2784" y="5278460"/>
            <a:ext cx="487363" cy="487363"/>
          </a:xfrm>
          <a:prstGeom prst="rect">
            <a:avLst/>
          </a:prstGeom>
        </p:spPr>
      </p:pic>
    </p:spTree>
    <p:extLst>
      <p:ext uri="{BB962C8B-B14F-4D97-AF65-F5344CB8AC3E}">
        <p14:creationId xmlns:p14="http://schemas.microsoft.com/office/powerpoint/2010/main" val="2317717031"/>
      </p:ext>
    </p:extLst>
  </p:cSld>
  <p:clrMapOvr>
    <a:masterClrMapping/>
  </p:clrMapOvr>
  <mc:AlternateContent xmlns:mc="http://schemas.openxmlformats.org/markup-compatibility/2006" xmlns:p14="http://schemas.microsoft.com/office/powerpoint/2010/main">
    <mc:Choice Requires="p14">
      <p:transition spd="slow" p14:dur="2000" advTm="59313"/>
    </mc:Choice>
    <mc:Fallback xmlns="">
      <p:transition spd="slow" advTm="5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965378-A79A-3F5D-2E61-CC40040A141F}"/>
              </a:ext>
            </a:extLst>
          </p:cNvPr>
          <p:cNvSpPr/>
          <p:nvPr/>
        </p:nvSpPr>
        <p:spPr>
          <a:xfrm>
            <a:off x="-2942" y="0"/>
            <a:ext cx="12190509" cy="685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42A5C6CC-4D0F-7B4C-7EDC-863794B2AAF9}"/>
              </a:ext>
            </a:extLst>
          </p:cNvPr>
          <p:cNvPicPr>
            <a:picLocks noGrp="1" noChangeAspect="1"/>
          </p:cNvPicPr>
          <p:nvPr>
            <p:ph idx="1"/>
          </p:nvPr>
        </p:nvPicPr>
        <p:blipFill rotWithShape="1">
          <a:blip r:embed="rId4"/>
          <a:srcRect t="61" b="61"/>
          <a:stretch/>
        </p:blipFill>
        <p:spPr>
          <a:xfrm>
            <a:off x="-2943" y="2496"/>
            <a:ext cx="10903504" cy="6858202"/>
          </a:xfrm>
        </p:spPr>
      </p:pic>
      <p:sp>
        <p:nvSpPr>
          <p:cNvPr id="2" name="Title 1">
            <a:extLst>
              <a:ext uri="{FF2B5EF4-FFF2-40B4-BE49-F238E27FC236}">
                <a16:creationId xmlns:a16="http://schemas.microsoft.com/office/drawing/2014/main" id="{A2E6DA41-0FE9-129E-E4F3-FEC023A2F37B}"/>
              </a:ext>
            </a:extLst>
          </p:cNvPr>
          <p:cNvSpPr>
            <a:spLocks noGrp="1"/>
          </p:cNvSpPr>
          <p:nvPr>
            <p:ph type="title"/>
          </p:nvPr>
        </p:nvSpPr>
        <p:spPr>
          <a:xfrm>
            <a:off x="4433" y="4624"/>
            <a:ext cx="2428504" cy="698654"/>
          </a:xfrm>
        </p:spPr>
        <p:txBody>
          <a:bodyPr>
            <a:normAutofit fontScale="90000"/>
          </a:bodyPr>
          <a:lstStyle/>
          <a:p>
            <a:r>
              <a:rPr lang="en-US">
                <a:cs typeface="Calibri Light"/>
              </a:rPr>
              <a:t>Schematic</a:t>
            </a:r>
            <a:endParaRPr lang="en-US"/>
          </a:p>
        </p:txBody>
      </p:sp>
      <p:pic>
        <p:nvPicPr>
          <p:cNvPr id="3" name="Picture 8">
            <a:extLst>
              <a:ext uri="{FF2B5EF4-FFF2-40B4-BE49-F238E27FC236}">
                <a16:creationId xmlns:a16="http://schemas.microsoft.com/office/drawing/2014/main" id="{ECD67B8E-B935-3CB6-D385-900091EFF13A}"/>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10" name="Audio 9">
            <a:hlinkClick r:id="" action="ppaction://media"/>
            <a:extLst>
              <a:ext uri="{FF2B5EF4-FFF2-40B4-BE49-F238E27FC236}">
                <a16:creationId xmlns:a16="http://schemas.microsoft.com/office/drawing/2014/main" id="{B3987760-B6C3-61BE-6679-2B0F133FF4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9659057"/>
      </p:ext>
    </p:extLst>
  </p:cSld>
  <p:clrMapOvr>
    <a:masterClrMapping/>
  </p:clrMapOvr>
  <mc:AlternateContent xmlns:mc="http://schemas.openxmlformats.org/markup-compatibility/2006" xmlns:p14="http://schemas.microsoft.com/office/powerpoint/2010/main">
    <mc:Choice Requires="p14">
      <p:transition spd="slow" p14:dur="2000" advTm="6624"/>
    </mc:Choice>
    <mc:Fallback xmlns="">
      <p:transition spd="slow" advTm="6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E7C8AA-1E71-87AB-3E87-1818E2C47233}"/>
              </a:ext>
            </a:extLst>
          </p:cNvPr>
          <p:cNvSpPr/>
          <p:nvPr/>
        </p:nvSpPr>
        <p:spPr>
          <a:xfrm>
            <a:off x="-2942" y="0"/>
            <a:ext cx="12190509" cy="685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42A5C6CC-4D0F-7B4C-7EDC-863794B2AAF9}"/>
              </a:ext>
            </a:extLst>
          </p:cNvPr>
          <p:cNvPicPr>
            <a:picLocks noGrp="1" noChangeAspect="1"/>
          </p:cNvPicPr>
          <p:nvPr>
            <p:ph idx="1"/>
          </p:nvPr>
        </p:nvPicPr>
        <p:blipFill rotWithShape="1">
          <a:blip r:embed="rId4"/>
          <a:srcRect l="501" r="501"/>
          <a:stretch/>
        </p:blipFill>
        <p:spPr>
          <a:xfrm>
            <a:off x="-2942" y="2497"/>
            <a:ext cx="10781214" cy="6858204"/>
          </a:xfrm>
        </p:spPr>
      </p:pic>
      <p:sp>
        <p:nvSpPr>
          <p:cNvPr id="2" name="Title 1">
            <a:extLst>
              <a:ext uri="{FF2B5EF4-FFF2-40B4-BE49-F238E27FC236}">
                <a16:creationId xmlns:a16="http://schemas.microsoft.com/office/drawing/2014/main" id="{A2E6DA41-0FE9-129E-E4F3-FEC023A2F37B}"/>
              </a:ext>
            </a:extLst>
          </p:cNvPr>
          <p:cNvSpPr>
            <a:spLocks noGrp="1"/>
          </p:cNvSpPr>
          <p:nvPr>
            <p:ph type="title"/>
          </p:nvPr>
        </p:nvSpPr>
        <p:spPr>
          <a:xfrm>
            <a:off x="-4975" y="4624"/>
            <a:ext cx="2428504" cy="698654"/>
          </a:xfrm>
        </p:spPr>
        <p:txBody>
          <a:bodyPr>
            <a:normAutofit fontScale="90000"/>
          </a:bodyPr>
          <a:lstStyle/>
          <a:p>
            <a:r>
              <a:rPr lang="en-US">
                <a:cs typeface="Calibri Light"/>
              </a:rPr>
              <a:t>Schematic</a:t>
            </a:r>
            <a:endParaRPr lang="en-US"/>
          </a:p>
        </p:txBody>
      </p:sp>
      <p:pic>
        <p:nvPicPr>
          <p:cNvPr id="3" name="Picture 8">
            <a:extLst>
              <a:ext uri="{FF2B5EF4-FFF2-40B4-BE49-F238E27FC236}">
                <a16:creationId xmlns:a16="http://schemas.microsoft.com/office/drawing/2014/main" id="{41B89716-C0B2-F2DF-6706-5F7FDEB70198}"/>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10" name="Audio 9">
            <a:hlinkClick r:id="" action="ppaction://media"/>
            <a:extLst>
              <a:ext uri="{FF2B5EF4-FFF2-40B4-BE49-F238E27FC236}">
                <a16:creationId xmlns:a16="http://schemas.microsoft.com/office/drawing/2014/main" id="{645B33EF-5B6B-68B6-39CF-B51680D3449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61258753"/>
      </p:ext>
    </p:extLst>
  </p:cSld>
  <p:clrMapOvr>
    <a:masterClrMapping/>
  </p:clrMapOvr>
  <mc:AlternateContent xmlns:mc="http://schemas.openxmlformats.org/markup-compatibility/2006" xmlns:p14="http://schemas.microsoft.com/office/powerpoint/2010/main">
    <mc:Choice Requires="p14">
      <p:transition spd="slow" p14:dur="2000" advTm="8665"/>
    </mc:Choice>
    <mc:Fallback xmlns="">
      <p:transition spd="slow" advTm="8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D2C1A5-C998-5BE7-B4A5-FEA479B0D7D2}"/>
              </a:ext>
            </a:extLst>
          </p:cNvPr>
          <p:cNvSpPr/>
          <p:nvPr/>
        </p:nvSpPr>
        <p:spPr>
          <a:xfrm>
            <a:off x="-2942" y="0"/>
            <a:ext cx="12190509" cy="685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42A5C6CC-4D0F-7B4C-7EDC-863794B2AAF9}"/>
              </a:ext>
            </a:extLst>
          </p:cNvPr>
          <p:cNvPicPr>
            <a:picLocks noGrp="1" noChangeAspect="1"/>
          </p:cNvPicPr>
          <p:nvPr>
            <p:ph idx="1"/>
          </p:nvPr>
        </p:nvPicPr>
        <p:blipFill rotWithShape="1">
          <a:blip r:embed="rId4"/>
          <a:srcRect t="445" b="445"/>
          <a:stretch/>
        </p:blipFill>
        <p:spPr>
          <a:xfrm>
            <a:off x="-2942" y="2497"/>
            <a:ext cx="10988173" cy="6858200"/>
          </a:xfrm>
        </p:spPr>
      </p:pic>
      <p:sp>
        <p:nvSpPr>
          <p:cNvPr id="2" name="Title 1">
            <a:extLst>
              <a:ext uri="{FF2B5EF4-FFF2-40B4-BE49-F238E27FC236}">
                <a16:creationId xmlns:a16="http://schemas.microsoft.com/office/drawing/2014/main" id="{A2E6DA41-0FE9-129E-E4F3-FEC023A2F37B}"/>
              </a:ext>
            </a:extLst>
          </p:cNvPr>
          <p:cNvSpPr>
            <a:spLocks noGrp="1"/>
          </p:cNvSpPr>
          <p:nvPr>
            <p:ph type="title"/>
          </p:nvPr>
        </p:nvSpPr>
        <p:spPr>
          <a:xfrm>
            <a:off x="4432" y="4624"/>
            <a:ext cx="2428504" cy="698654"/>
          </a:xfrm>
        </p:spPr>
        <p:txBody>
          <a:bodyPr>
            <a:normAutofit fontScale="90000"/>
          </a:bodyPr>
          <a:lstStyle/>
          <a:p>
            <a:r>
              <a:rPr lang="en-US">
                <a:cs typeface="Calibri Light"/>
              </a:rPr>
              <a:t>Schematic</a:t>
            </a:r>
            <a:endParaRPr lang="en-US"/>
          </a:p>
        </p:txBody>
      </p:sp>
      <p:pic>
        <p:nvPicPr>
          <p:cNvPr id="3" name="Picture 8">
            <a:extLst>
              <a:ext uri="{FF2B5EF4-FFF2-40B4-BE49-F238E27FC236}">
                <a16:creationId xmlns:a16="http://schemas.microsoft.com/office/drawing/2014/main" id="{A86DF7A4-9907-FADE-D811-83E3A493E8A6}"/>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19" name="Audio 18">
            <a:hlinkClick r:id="" action="ppaction://media"/>
            <a:extLst>
              <a:ext uri="{FF2B5EF4-FFF2-40B4-BE49-F238E27FC236}">
                <a16:creationId xmlns:a16="http://schemas.microsoft.com/office/drawing/2014/main" id="{B0FF700E-DB93-4C10-CF99-10E076732A7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43502167"/>
      </p:ext>
    </p:extLst>
  </p:cSld>
  <p:clrMapOvr>
    <a:masterClrMapping/>
  </p:clrMapOvr>
  <mc:AlternateContent xmlns:mc="http://schemas.openxmlformats.org/markup-compatibility/2006" xmlns:p14="http://schemas.microsoft.com/office/powerpoint/2010/main">
    <mc:Choice Requires="p14">
      <p:transition spd="slow" p14:dur="2000" advTm="8999"/>
    </mc:Choice>
    <mc:Fallback xmlns="">
      <p:transition spd="slow" advTm="8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CF3230-78F7-17EB-12C0-DD97A0EDB3BA}"/>
              </a:ext>
            </a:extLst>
          </p:cNvPr>
          <p:cNvSpPr/>
          <p:nvPr/>
        </p:nvSpPr>
        <p:spPr>
          <a:xfrm>
            <a:off x="-2942" y="0"/>
            <a:ext cx="12190509" cy="685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42A5C6CC-4D0F-7B4C-7EDC-863794B2AAF9}"/>
              </a:ext>
            </a:extLst>
          </p:cNvPr>
          <p:cNvPicPr>
            <a:picLocks noGrp="1" noChangeAspect="1"/>
          </p:cNvPicPr>
          <p:nvPr>
            <p:ph idx="1"/>
          </p:nvPr>
        </p:nvPicPr>
        <p:blipFill rotWithShape="1">
          <a:blip r:embed="rId4"/>
          <a:srcRect l="933" r="933"/>
          <a:stretch/>
        </p:blipFill>
        <p:spPr>
          <a:xfrm>
            <a:off x="-2943" y="2497"/>
            <a:ext cx="10687125" cy="6858203"/>
          </a:xfrm>
        </p:spPr>
      </p:pic>
      <p:sp>
        <p:nvSpPr>
          <p:cNvPr id="2" name="Title 1">
            <a:extLst>
              <a:ext uri="{FF2B5EF4-FFF2-40B4-BE49-F238E27FC236}">
                <a16:creationId xmlns:a16="http://schemas.microsoft.com/office/drawing/2014/main" id="{A2E6DA41-0FE9-129E-E4F3-FEC023A2F37B}"/>
              </a:ext>
            </a:extLst>
          </p:cNvPr>
          <p:cNvSpPr>
            <a:spLocks noGrp="1"/>
          </p:cNvSpPr>
          <p:nvPr>
            <p:ph type="title"/>
          </p:nvPr>
        </p:nvSpPr>
        <p:spPr>
          <a:xfrm>
            <a:off x="4433" y="4624"/>
            <a:ext cx="2428504" cy="698654"/>
          </a:xfrm>
        </p:spPr>
        <p:txBody>
          <a:bodyPr>
            <a:normAutofit fontScale="90000"/>
          </a:bodyPr>
          <a:lstStyle/>
          <a:p>
            <a:r>
              <a:rPr lang="en-US">
                <a:cs typeface="Calibri Light"/>
              </a:rPr>
              <a:t>Schematic</a:t>
            </a:r>
            <a:endParaRPr lang="en-US"/>
          </a:p>
        </p:txBody>
      </p:sp>
      <p:pic>
        <p:nvPicPr>
          <p:cNvPr id="3" name="Picture 8">
            <a:extLst>
              <a:ext uri="{FF2B5EF4-FFF2-40B4-BE49-F238E27FC236}">
                <a16:creationId xmlns:a16="http://schemas.microsoft.com/office/drawing/2014/main" id="{51018430-FD22-18E0-EC25-05F6E93A47E7}"/>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22" name="Audio 21">
            <a:hlinkClick r:id="" action="ppaction://media"/>
            <a:extLst>
              <a:ext uri="{FF2B5EF4-FFF2-40B4-BE49-F238E27FC236}">
                <a16:creationId xmlns:a16="http://schemas.microsoft.com/office/drawing/2014/main" id="{FF00DCED-1766-ED3C-81F9-2A2024CCC9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9208030"/>
      </p:ext>
    </p:extLst>
  </p:cSld>
  <p:clrMapOvr>
    <a:masterClrMapping/>
  </p:clrMapOvr>
  <mc:AlternateContent xmlns:mc="http://schemas.openxmlformats.org/markup-compatibility/2006" xmlns:p14="http://schemas.microsoft.com/office/powerpoint/2010/main">
    <mc:Choice Requires="p14">
      <p:transition spd="slow" p14:dur="2000" advTm="5131"/>
    </mc:Choice>
    <mc:Fallback xmlns="">
      <p:transition spd="slow" advTm="5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A219A8-93D0-61D0-E935-484FBAEC574B}"/>
              </a:ext>
            </a:extLst>
          </p:cNvPr>
          <p:cNvSpPr/>
          <p:nvPr/>
        </p:nvSpPr>
        <p:spPr>
          <a:xfrm>
            <a:off x="-2942" y="0"/>
            <a:ext cx="12190509" cy="685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42A5C6CC-4D0F-7B4C-7EDC-863794B2AAF9}"/>
              </a:ext>
            </a:extLst>
          </p:cNvPr>
          <p:cNvPicPr>
            <a:picLocks noGrp="1" noChangeAspect="1"/>
          </p:cNvPicPr>
          <p:nvPr>
            <p:ph idx="1"/>
          </p:nvPr>
        </p:nvPicPr>
        <p:blipFill rotWithShape="1">
          <a:blip r:embed="rId4"/>
          <a:srcRect l="155" r="155"/>
          <a:stretch/>
        </p:blipFill>
        <p:spPr>
          <a:xfrm>
            <a:off x="-2943" y="2496"/>
            <a:ext cx="10856469" cy="6858201"/>
          </a:xfrm>
        </p:spPr>
      </p:pic>
      <p:sp>
        <p:nvSpPr>
          <p:cNvPr id="2" name="Title 1">
            <a:extLst>
              <a:ext uri="{FF2B5EF4-FFF2-40B4-BE49-F238E27FC236}">
                <a16:creationId xmlns:a16="http://schemas.microsoft.com/office/drawing/2014/main" id="{A2E6DA41-0FE9-129E-E4F3-FEC023A2F37B}"/>
              </a:ext>
            </a:extLst>
          </p:cNvPr>
          <p:cNvSpPr>
            <a:spLocks noGrp="1"/>
          </p:cNvSpPr>
          <p:nvPr>
            <p:ph type="title"/>
          </p:nvPr>
        </p:nvSpPr>
        <p:spPr>
          <a:xfrm>
            <a:off x="4433" y="4624"/>
            <a:ext cx="2428504" cy="698654"/>
          </a:xfrm>
        </p:spPr>
        <p:txBody>
          <a:bodyPr>
            <a:normAutofit fontScale="90000"/>
          </a:bodyPr>
          <a:lstStyle/>
          <a:p>
            <a:r>
              <a:rPr lang="en-US">
                <a:cs typeface="Calibri Light"/>
              </a:rPr>
              <a:t>Schematic</a:t>
            </a:r>
            <a:endParaRPr lang="en-US"/>
          </a:p>
        </p:txBody>
      </p:sp>
      <p:pic>
        <p:nvPicPr>
          <p:cNvPr id="3" name="Picture 8">
            <a:extLst>
              <a:ext uri="{FF2B5EF4-FFF2-40B4-BE49-F238E27FC236}">
                <a16:creationId xmlns:a16="http://schemas.microsoft.com/office/drawing/2014/main" id="{5D0EC8A6-3518-9FED-FDF5-60844460D922}"/>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15" name="Audio 14">
            <a:hlinkClick r:id="" action="ppaction://media"/>
            <a:extLst>
              <a:ext uri="{FF2B5EF4-FFF2-40B4-BE49-F238E27FC236}">
                <a16:creationId xmlns:a16="http://schemas.microsoft.com/office/drawing/2014/main" id="{FA8B98A5-CF04-EC2D-D621-F2373616D95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70378053"/>
      </p:ext>
    </p:extLst>
  </p:cSld>
  <p:clrMapOvr>
    <a:masterClrMapping/>
  </p:clrMapOvr>
  <mc:AlternateContent xmlns:mc="http://schemas.openxmlformats.org/markup-compatibility/2006" xmlns:p14="http://schemas.microsoft.com/office/powerpoint/2010/main">
    <mc:Choice Requires="p14">
      <p:transition spd="slow" p14:dur="2000" advTm="3886"/>
    </mc:Choice>
    <mc:Fallback xmlns="">
      <p:transition spd="slow" advTm="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638E87-B8AC-4FA0-9E20-AE37F8505B32}"/>
              </a:ext>
            </a:extLst>
          </p:cNvPr>
          <p:cNvSpPr/>
          <p:nvPr/>
        </p:nvSpPr>
        <p:spPr>
          <a:xfrm>
            <a:off x="-2942" y="0"/>
            <a:ext cx="12190509" cy="685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42A5C6CC-4D0F-7B4C-7EDC-863794B2AAF9}"/>
              </a:ext>
            </a:extLst>
          </p:cNvPr>
          <p:cNvPicPr>
            <a:picLocks noGrp="1" noChangeAspect="1"/>
          </p:cNvPicPr>
          <p:nvPr>
            <p:ph idx="1"/>
          </p:nvPr>
        </p:nvPicPr>
        <p:blipFill rotWithShape="1">
          <a:blip r:embed="rId4"/>
          <a:srcRect l="2963" r="2963"/>
          <a:stretch/>
        </p:blipFill>
        <p:spPr>
          <a:xfrm>
            <a:off x="-2942" y="2497"/>
            <a:ext cx="10244979" cy="6858206"/>
          </a:xfrm>
        </p:spPr>
      </p:pic>
      <p:sp>
        <p:nvSpPr>
          <p:cNvPr id="2" name="Title 1">
            <a:extLst>
              <a:ext uri="{FF2B5EF4-FFF2-40B4-BE49-F238E27FC236}">
                <a16:creationId xmlns:a16="http://schemas.microsoft.com/office/drawing/2014/main" id="{A2E6DA41-0FE9-129E-E4F3-FEC023A2F37B}"/>
              </a:ext>
            </a:extLst>
          </p:cNvPr>
          <p:cNvSpPr>
            <a:spLocks noGrp="1"/>
          </p:cNvSpPr>
          <p:nvPr>
            <p:ph type="title"/>
          </p:nvPr>
        </p:nvSpPr>
        <p:spPr>
          <a:xfrm>
            <a:off x="4433" y="4624"/>
            <a:ext cx="2428504" cy="698654"/>
          </a:xfrm>
        </p:spPr>
        <p:txBody>
          <a:bodyPr>
            <a:normAutofit fontScale="90000"/>
          </a:bodyPr>
          <a:lstStyle/>
          <a:p>
            <a:r>
              <a:rPr lang="en-US">
                <a:cs typeface="Calibri Light"/>
              </a:rPr>
              <a:t>Schematic</a:t>
            </a:r>
            <a:endParaRPr lang="en-US"/>
          </a:p>
        </p:txBody>
      </p:sp>
      <p:pic>
        <p:nvPicPr>
          <p:cNvPr id="3" name="Picture 8">
            <a:extLst>
              <a:ext uri="{FF2B5EF4-FFF2-40B4-BE49-F238E27FC236}">
                <a16:creationId xmlns:a16="http://schemas.microsoft.com/office/drawing/2014/main" id="{7BC1803E-D86D-AF1D-0B90-AD744C5512C6}"/>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18" name="Audio 17">
            <a:hlinkClick r:id="" action="ppaction://media"/>
            <a:extLst>
              <a:ext uri="{FF2B5EF4-FFF2-40B4-BE49-F238E27FC236}">
                <a16:creationId xmlns:a16="http://schemas.microsoft.com/office/drawing/2014/main" id="{F5AF24AA-003A-87CC-B1A9-A12FC9AC16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9176297"/>
      </p:ext>
    </p:extLst>
  </p:cSld>
  <p:clrMapOvr>
    <a:masterClrMapping/>
  </p:clrMapOvr>
  <mc:AlternateContent xmlns:mc="http://schemas.openxmlformats.org/markup-compatibility/2006" xmlns:p14="http://schemas.microsoft.com/office/powerpoint/2010/main">
    <mc:Choice Requires="p14">
      <p:transition spd="slow" p14:dur="2000" advTm="10795"/>
    </mc:Choice>
    <mc:Fallback xmlns="">
      <p:transition spd="slow" advTm="1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2FCDE-ED74-D6ED-7E89-AC3457A26CC0}"/>
              </a:ext>
            </a:extLst>
          </p:cNvPr>
          <p:cNvSpPr/>
          <p:nvPr/>
        </p:nvSpPr>
        <p:spPr>
          <a:xfrm>
            <a:off x="-13676" y="0"/>
            <a:ext cx="12205673" cy="6854931"/>
          </a:xfrm>
          <a:prstGeom prst="rect">
            <a:avLst/>
          </a:prstGeom>
          <a:solidFill>
            <a:srgbClr val="00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5D057-EFEF-73E7-34BD-8BB289307827}"/>
              </a:ext>
            </a:extLst>
          </p:cNvPr>
          <p:cNvSpPr>
            <a:spLocks noGrp="1"/>
          </p:cNvSpPr>
          <p:nvPr>
            <p:ph type="title"/>
          </p:nvPr>
        </p:nvSpPr>
        <p:spPr>
          <a:xfrm>
            <a:off x="-1418" y="3068"/>
            <a:ext cx="10058400" cy="671037"/>
          </a:xfrm>
        </p:spPr>
        <p:txBody>
          <a:bodyPr>
            <a:normAutofit fontScale="90000"/>
          </a:bodyPr>
          <a:lstStyle/>
          <a:p>
            <a:r>
              <a:rPr lang="en-US" b="1">
                <a:solidFill>
                  <a:schemeClr val="bg1"/>
                </a:solidFill>
                <a:cs typeface="Calibri Light"/>
              </a:rPr>
              <a:t>PCB</a:t>
            </a:r>
            <a:endParaRPr lang="en-US" b="1">
              <a:solidFill>
                <a:schemeClr val="bg1"/>
              </a:solidFill>
            </a:endParaRPr>
          </a:p>
        </p:txBody>
      </p:sp>
      <p:pic>
        <p:nvPicPr>
          <p:cNvPr id="4" name="Picture 4">
            <a:extLst>
              <a:ext uri="{FF2B5EF4-FFF2-40B4-BE49-F238E27FC236}">
                <a16:creationId xmlns:a16="http://schemas.microsoft.com/office/drawing/2014/main" id="{79044122-E846-2E8D-CEA1-682125397282}"/>
              </a:ext>
            </a:extLst>
          </p:cNvPr>
          <p:cNvPicPr>
            <a:picLocks noGrp="1" noChangeAspect="1"/>
          </p:cNvPicPr>
          <p:nvPr>
            <p:ph idx="1"/>
          </p:nvPr>
        </p:nvPicPr>
        <p:blipFill rotWithShape="1">
          <a:blip r:embed="rId4"/>
          <a:srcRect t="996" b="996"/>
          <a:stretch/>
        </p:blipFill>
        <p:spPr>
          <a:xfrm>
            <a:off x="1460236" y="0"/>
            <a:ext cx="7664188" cy="6855963"/>
          </a:xfrm>
        </p:spPr>
      </p:pic>
      <p:pic>
        <p:nvPicPr>
          <p:cNvPr id="3" name="Picture 8">
            <a:extLst>
              <a:ext uri="{FF2B5EF4-FFF2-40B4-BE49-F238E27FC236}">
                <a16:creationId xmlns:a16="http://schemas.microsoft.com/office/drawing/2014/main" id="{1E62926F-9A4A-3ADD-EF57-53458EFB3D52}"/>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22" name="Audio 21">
            <a:hlinkClick r:id="" action="ppaction://media"/>
            <a:extLst>
              <a:ext uri="{FF2B5EF4-FFF2-40B4-BE49-F238E27FC236}">
                <a16:creationId xmlns:a16="http://schemas.microsoft.com/office/drawing/2014/main" id="{689E6541-DD18-4F15-2A33-17D868CA88F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22458179"/>
      </p:ext>
    </p:extLst>
  </p:cSld>
  <p:clrMapOvr>
    <a:masterClrMapping/>
  </p:clrMapOvr>
  <mc:AlternateContent xmlns:mc="http://schemas.openxmlformats.org/markup-compatibility/2006" xmlns:p14="http://schemas.microsoft.com/office/powerpoint/2010/main">
    <mc:Choice Requires="p14">
      <p:transition spd="slow" p14:dur="2000" advTm="6420"/>
    </mc:Choice>
    <mc:Fallback xmlns="">
      <p:transition spd="slow" advTm="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90A4-D984-2A56-C57A-738205EFEADA}"/>
              </a:ext>
            </a:extLst>
          </p:cNvPr>
          <p:cNvSpPr>
            <a:spLocks noGrp="1"/>
          </p:cNvSpPr>
          <p:nvPr>
            <p:ph type="title"/>
          </p:nvPr>
        </p:nvSpPr>
        <p:spPr>
          <a:xfrm>
            <a:off x="1097280" y="286603"/>
            <a:ext cx="10058400" cy="717512"/>
          </a:xfrm>
        </p:spPr>
        <p:txBody>
          <a:bodyPr>
            <a:normAutofit fontScale="90000"/>
          </a:bodyPr>
          <a:lstStyle/>
          <a:p>
            <a:r>
              <a:rPr lang="en-US">
                <a:cs typeface="Calibri Light"/>
              </a:rPr>
              <a:t>Software Approach</a:t>
            </a:r>
            <a:endParaRPr lang="en-US"/>
          </a:p>
        </p:txBody>
      </p:sp>
      <p:sp>
        <p:nvSpPr>
          <p:cNvPr id="3" name="Content Placeholder 2">
            <a:extLst>
              <a:ext uri="{FF2B5EF4-FFF2-40B4-BE49-F238E27FC236}">
                <a16:creationId xmlns:a16="http://schemas.microsoft.com/office/drawing/2014/main" id="{2B35D022-C4E4-A39E-3016-54C6BDA00926}"/>
              </a:ext>
            </a:extLst>
          </p:cNvPr>
          <p:cNvSpPr>
            <a:spLocks noGrp="1"/>
          </p:cNvSpPr>
          <p:nvPr>
            <p:ph idx="1"/>
          </p:nvPr>
        </p:nvSpPr>
        <p:spPr>
          <a:xfrm>
            <a:off x="1097280" y="1011848"/>
            <a:ext cx="10058400" cy="4857246"/>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Both the MS430 MCU and MCU on the Wi-Fi module need software</a:t>
            </a:r>
          </a:p>
          <a:p>
            <a:pPr>
              <a:buFont typeface="Arial" panose="020F0502020204030204" pitchFamily="34" charset="0"/>
              <a:buChar char="•"/>
            </a:pPr>
            <a:r>
              <a:rPr lang="en-US">
                <a:cs typeface="Calibri" panose="020F0502020204030204"/>
              </a:rPr>
              <a:t>MSP430FR2476</a:t>
            </a:r>
          </a:p>
          <a:p>
            <a:pPr marL="383540" lvl="1">
              <a:buFont typeface="Arial" panose="020F0502020204030204" pitchFamily="34" charset="0"/>
              <a:buChar char="•"/>
            </a:pPr>
            <a:r>
              <a:rPr lang="en-US">
                <a:cs typeface="Calibri" panose="020F0502020204030204"/>
              </a:rPr>
              <a:t>Code written in Code Composer Studio</a:t>
            </a:r>
          </a:p>
          <a:p>
            <a:pPr marL="383540" lvl="1">
              <a:buFont typeface="Arial" panose="020F0502020204030204" pitchFamily="34" charset="0"/>
              <a:buChar char="•"/>
            </a:pPr>
            <a:r>
              <a:rPr lang="en-US">
                <a:cs typeface="Calibri" panose="020F0502020204030204"/>
              </a:rPr>
              <a:t>Interrupt driven</a:t>
            </a:r>
          </a:p>
          <a:p>
            <a:pPr marL="566420" lvl="2">
              <a:buFont typeface="Arial" panose="020F0502020204030204" pitchFamily="34" charset="0"/>
              <a:buChar char="•"/>
            </a:pPr>
            <a:r>
              <a:rPr lang="en-US">
                <a:cs typeface="Calibri" panose="020F0502020204030204"/>
              </a:rPr>
              <a:t>Timers, UART, ADC</a:t>
            </a:r>
          </a:p>
          <a:p>
            <a:pPr marL="566420" lvl="2">
              <a:buFont typeface="Arial" panose="020F0502020204030204" pitchFamily="34" charset="0"/>
              <a:buChar char="•"/>
            </a:pPr>
            <a:r>
              <a:rPr lang="en-US">
                <a:cs typeface="Calibri" panose="020F0502020204030204"/>
              </a:rPr>
              <a:t>Facilitates use of low power mode</a:t>
            </a:r>
          </a:p>
          <a:p>
            <a:pPr marL="383540" lvl="1">
              <a:buFont typeface="Arial" panose="020F0502020204030204" pitchFamily="34" charset="0"/>
              <a:buChar char="•"/>
            </a:pPr>
            <a:r>
              <a:rPr lang="en-US">
                <a:cs typeface="Calibri" panose="020F0502020204030204"/>
              </a:rPr>
              <a:t>Gather sensor data, control pumps, communicate with Wi-Fi module</a:t>
            </a:r>
          </a:p>
          <a:p>
            <a:pPr>
              <a:buFont typeface="Arial" panose="020F0502020204030204" pitchFamily="34" charset="0"/>
              <a:buChar char="•"/>
            </a:pPr>
            <a:r>
              <a:rPr lang="en-US">
                <a:cs typeface="Calibri" panose="020F0502020204030204"/>
              </a:rPr>
              <a:t>ESP8266EX (ESP-01S Wi-Fi module)</a:t>
            </a:r>
          </a:p>
          <a:p>
            <a:pPr marL="383540" lvl="1">
              <a:buFont typeface="Arial" panose="020F0502020204030204" pitchFamily="34" charset="0"/>
              <a:buChar char="•"/>
            </a:pPr>
            <a:r>
              <a:rPr lang="en-US">
                <a:cs typeface="Calibri" panose="020F0502020204030204"/>
              </a:rPr>
              <a:t>Code written in Arduino IDE</a:t>
            </a:r>
          </a:p>
          <a:p>
            <a:pPr marL="383540" lvl="1">
              <a:buFont typeface="Arial" panose="020F0502020204030204" pitchFamily="34" charset="0"/>
              <a:buChar char="•"/>
            </a:pPr>
            <a:r>
              <a:rPr lang="en-US">
                <a:cs typeface="Calibri" panose="020F0502020204030204"/>
              </a:rPr>
              <a:t>Use HTTP to provide website</a:t>
            </a:r>
          </a:p>
          <a:p>
            <a:pPr marL="383540" lvl="1">
              <a:buFont typeface="Arial" panose="020F0502020204030204" pitchFamily="34" charset="0"/>
              <a:buChar char="•"/>
            </a:pPr>
            <a:r>
              <a:rPr lang="en-US">
                <a:cs typeface="Calibri" panose="020F0502020204030204"/>
              </a:rPr>
              <a:t>Communicate with MSP430 MCU and user's device</a:t>
            </a:r>
          </a:p>
          <a:p>
            <a:pPr marL="566420" lvl="2">
              <a:buFont typeface="Arial" panose="020F0502020204030204" pitchFamily="34" charset="0"/>
              <a:buChar char="•"/>
            </a:pPr>
            <a:r>
              <a:rPr lang="en-US">
                <a:cs typeface="Calibri" panose="020F0502020204030204"/>
              </a:rPr>
              <a:t>Information communicated with the MSP430 MCU includes plant profiles, and sensor data</a:t>
            </a:r>
          </a:p>
          <a:p>
            <a:pPr marL="566420" lvl="2">
              <a:buFont typeface="Arial" panose="020F0502020204030204" pitchFamily="34" charset="0"/>
              <a:buChar char="•"/>
            </a:pPr>
            <a:endParaRPr lang="en-US">
              <a:cs typeface="Calibri" panose="020F0502020204030204"/>
            </a:endParaRPr>
          </a:p>
        </p:txBody>
      </p:sp>
      <p:pic>
        <p:nvPicPr>
          <p:cNvPr id="4" name="Picture 8">
            <a:extLst>
              <a:ext uri="{FF2B5EF4-FFF2-40B4-BE49-F238E27FC236}">
                <a16:creationId xmlns:a16="http://schemas.microsoft.com/office/drawing/2014/main" id="{DEE34CA1-F2D0-6B52-E989-B83FDD17BAEB}"/>
              </a:ext>
            </a:extLst>
          </p:cNvPr>
          <p:cNvPicPr>
            <a:picLocks noChangeAspect="1"/>
          </p:cNvPicPr>
          <p:nvPr/>
        </p:nvPicPr>
        <p:blipFill rotWithShape="1">
          <a:blip r:embed="rId4"/>
          <a:srcRect l="4381" r="14433" b="-344"/>
          <a:stretch/>
        </p:blipFill>
        <p:spPr>
          <a:xfrm rot="5400000">
            <a:off x="10536241" y="5202242"/>
            <a:ext cx="1717851" cy="1593663"/>
          </a:xfrm>
          <a:prstGeom prst="rect">
            <a:avLst/>
          </a:prstGeom>
        </p:spPr>
      </p:pic>
      <p:pic>
        <p:nvPicPr>
          <p:cNvPr id="13" name="Audio 12">
            <a:hlinkClick r:id="" action="ppaction://media"/>
            <a:extLst>
              <a:ext uri="{FF2B5EF4-FFF2-40B4-BE49-F238E27FC236}">
                <a16:creationId xmlns:a16="http://schemas.microsoft.com/office/drawing/2014/main" id="{EE7B13C7-0CC3-642C-8C7F-29FE705A99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3646113"/>
      </p:ext>
    </p:extLst>
  </p:cSld>
  <p:clrMapOvr>
    <a:masterClrMapping/>
  </p:clrMapOvr>
  <mc:AlternateContent xmlns:mc="http://schemas.openxmlformats.org/markup-compatibility/2006" xmlns:p14="http://schemas.microsoft.com/office/powerpoint/2010/main">
    <mc:Choice Requires="p14">
      <p:transition spd="slow" p14:dur="2000" advTm="16063"/>
    </mc:Choice>
    <mc:Fallback xmlns="">
      <p:transition spd="slow" advTm="16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F2FB0E04-B5EA-9D6C-1DB9-1A6E8727D54C}"/>
              </a:ext>
            </a:extLst>
          </p:cNvPr>
          <p:cNvPicPr>
            <a:picLocks noGrp="1" noChangeAspect="1"/>
          </p:cNvPicPr>
          <p:nvPr>
            <p:ph idx="1"/>
          </p:nvPr>
        </p:nvPicPr>
        <p:blipFill>
          <a:blip r:embed="rId4"/>
          <a:stretch>
            <a:fillRect/>
          </a:stretch>
        </p:blipFill>
        <p:spPr>
          <a:xfrm>
            <a:off x="1192691" y="1011848"/>
            <a:ext cx="9437003" cy="4684717"/>
          </a:xfrm>
        </p:spPr>
      </p:pic>
      <p:sp>
        <p:nvSpPr>
          <p:cNvPr id="2" name="Title 1">
            <a:extLst>
              <a:ext uri="{FF2B5EF4-FFF2-40B4-BE49-F238E27FC236}">
                <a16:creationId xmlns:a16="http://schemas.microsoft.com/office/drawing/2014/main" id="{B46D35C9-FF06-7B94-E5AC-C4CE1B07FED5}"/>
              </a:ext>
            </a:extLst>
          </p:cNvPr>
          <p:cNvSpPr>
            <a:spLocks noGrp="1"/>
          </p:cNvSpPr>
          <p:nvPr>
            <p:ph type="title"/>
          </p:nvPr>
        </p:nvSpPr>
        <p:spPr>
          <a:xfrm>
            <a:off x="1097280" y="286603"/>
            <a:ext cx="10058400" cy="890041"/>
          </a:xfrm>
        </p:spPr>
        <p:txBody>
          <a:bodyPr/>
          <a:lstStyle/>
          <a:p>
            <a:r>
              <a:rPr lang="en-US">
                <a:cs typeface="Calibri Light"/>
              </a:rPr>
              <a:t>Software</a:t>
            </a:r>
            <a:endParaRPr lang="en-US"/>
          </a:p>
        </p:txBody>
      </p:sp>
      <p:pic>
        <p:nvPicPr>
          <p:cNvPr id="3" name="Picture 8">
            <a:extLst>
              <a:ext uri="{FF2B5EF4-FFF2-40B4-BE49-F238E27FC236}">
                <a16:creationId xmlns:a16="http://schemas.microsoft.com/office/drawing/2014/main" id="{40CBC99B-B259-8598-4D18-3370B2A6863A}"/>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12" name="Audio 11">
            <a:hlinkClick r:id="" action="ppaction://media"/>
            <a:extLst>
              <a:ext uri="{FF2B5EF4-FFF2-40B4-BE49-F238E27FC236}">
                <a16:creationId xmlns:a16="http://schemas.microsoft.com/office/drawing/2014/main" id="{BC014EDB-2946-14A5-C4F9-A588F5294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3590158"/>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B079A-5432-1692-CBC5-FC136484CC77}"/>
              </a:ext>
            </a:extLst>
          </p:cNvPr>
          <p:cNvSpPr>
            <a:spLocks noGrp="1"/>
          </p:cNvSpPr>
          <p:nvPr>
            <p:ph type="title"/>
          </p:nvPr>
        </p:nvSpPr>
        <p:spPr>
          <a:xfrm>
            <a:off x="1097280" y="286603"/>
            <a:ext cx="10058400" cy="832531"/>
          </a:xfrm>
        </p:spPr>
        <p:txBody>
          <a:bodyPr/>
          <a:lstStyle/>
          <a:p>
            <a:r>
              <a:rPr lang="en-US">
                <a:cs typeface="Calibri Light"/>
              </a:rPr>
              <a:t>Website</a:t>
            </a:r>
            <a:endParaRPr lang="en-US"/>
          </a:p>
        </p:txBody>
      </p:sp>
      <p:sp>
        <p:nvSpPr>
          <p:cNvPr id="3" name="Content Placeholder 2">
            <a:extLst>
              <a:ext uri="{FF2B5EF4-FFF2-40B4-BE49-F238E27FC236}">
                <a16:creationId xmlns:a16="http://schemas.microsoft.com/office/drawing/2014/main" id="{887C6458-98A2-C8D4-7196-73C8BA95A3E1}"/>
              </a:ext>
            </a:extLst>
          </p:cNvPr>
          <p:cNvSpPr>
            <a:spLocks noGrp="1"/>
          </p:cNvSpPr>
          <p:nvPr>
            <p:ph idx="1"/>
          </p:nvPr>
        </p:nvSpPr>
        <p:spPr>
          <a:xfrm>
            <a:off x="1097280" y="1126867"/>
            <a:ext cx="10058400" cy="4742227"/>
          </a:xfrm>
        </p:spPr>
        <p:txBody>
          <a:bodyPr vert="horz" lIns="0" tIns="45720" rIns="0" bIns="45720" rtlCol="0" anchor="t">
            <a:normAutofit/>
          </a:bodyPr>
          <a:lstStyle/>
          <a:p>
            <a:pPr marL="0" indent="0">
              <a:buNone/>
            </a:pPr>
            <a:r>
              <a:rPr lang="en-US">
                <a:cs typeface="Calibri" panose="020F0502020204030204"/>
              </a:rPr>
              <a:t>Languages include HTML, CSS, JavaScript, XML</a:t>
            </a:r>
          </a:p>
          <a:p>
            <a:pPr marL="0" indent="0">
              <a:buNone/>
            </a:pPr>
            <a:r>
              <a:rPr lang="en-US">
                <a:cs typeface="Calibri" panose="020F0502020204030204"/>
              </a:rPr>
              <a:t>Users can:</a:t>
            </a:r>
          </a:p>
          <a:p>
            <a:pPr>
              <a:buFont typeface="Arial" panose="020F0502020204030204" pitchFamily="34" charset="0"/>
              <a:buChar char="•"/>
            </a:pPr>
            <a:r>
              <a:rPr lang="en-US">
                <a:cs typeface="Calibri" panose="020F0502020204030204"/>
              </a:rPr>
              <a:t>Manage sensors</a:t>
            </a:r>
          </a:p>
          <a:p>
            <a:pPr marL="383540" lvl="1">
              <a:buFont typeface="Arial" panose="020F0502020204030204" pitchFamily="34" charset="0"/>
              <a:buChar char="•"/>
            </a:pPr>
            <a:r>
              <a:rPr lang="en-US">
                <a:cs typeface="Calibri" panose="020F0502020204030204"/>
              </a:rPr>
              <a:t>View time since last check</a:t>
            </a:r>
          </a:p>
          <a:p>
            <a:pPr marL="383540" lvl="1">
              <a:buFont typeface="Arial" panose="020F0502020204030204" pitchFamily="34" charset="0"/>
              <a:buChar char="•"/>
            </a:pPr>
            <a:r>
              <a:rPr lang="en-US">
                <a:cs typeface="Calibri" panose="020F0502020204030204"/>
              </a:rPr>
              <a:t>View current levels</a:t>
            </a:r>
          </a:p>
          <a:p>
            <a:pPr marL="383540" lvl="1">
              <a:buFont typeface="Arial" panose="020F0502020204030204" pitchFamily="34" charset="0"/>
              <a:buChar char="•"/>
            </a:pPr>
            <a:r>
              <a:rPr lang="en-US">
                <a:cs typeface="Calibri" panose="020F0502020204030204"/>
              </a:rPr>
              <a:t>Request updated levels</a:t>
            </a:r>
          </a:p>
          <a:p>
            <a:pPr>
              <a:buFont typeface="Arial" panose="020F0502020204030204" pitchFamily="34" charset="0"/>
              <a:buChar char="•"/>
            </a:pPr>
            <a:r>
              <a:rPr lang="en-US">
                <a:cs typeface="Calibri" panose="020F0502020204030204"/>
              </a:rPr>
              <a:t>Manage plant profiles</a:t>
            </a:r>
          </a:p>
          <a:p>
            <a:pPr marL="383540" lvl="1">
              <a:buFont typeface="Arial" panose="020F0502020204030204" pitchFamily="34" charset="0"/>
              <a:buChar char="•"/>
            </a:pPr>
            <a:r>
              <a:rPr lang="en-US">
                <a:cs typeface="Calibri" panose="020F0502020204030204"/>
              </a:rPr>
              <a:t>Create, read, update, and delete plant profiles</a:t>
            </a:r>
          </a:p>
          <a:p>
            <a:pPr marL="383540" lvl="1">
              <a:buFont typeface="Arial" panose="020F0502020204030204" pitchFamily="34" charset="0"/>
              <a:buChar char="•"/>
            </a:pPr>
            <a:r>
              <a:rPr lang="en-US">
                <a:cs typeface="Calibri" panose="020F0502020204030204"/>
              </a:rPr>
              <a:t>Set current plant profile for the system</a:t>
            </a:r>
          </a:p>
          <a:p>
            <a:pPr>
              <a:buFont typeface="Arial" panose="020F0502020204030204" pitchFamily="34" charset="0"/>
              <a:buChar char="•"/>
            </a:pPr>
            <a:endParaRPr lang="en-US">
              <a:cs typeface="Calibri" panose="020F0502020204030204"/>
            </a:endParaRPr>
          </a:p>
          <a:p>
            <a:pPr marL="0" indent="0">
              <a:buNone/>
            </a:pPr>
            <a:endParaRPr lang="en-US">
              <a:cs typeface="Calibri" panose="020F0502020204030204"/>
            </a:endParaRPr>
          </a:p>
        </p:txBody>
      </p:sp>
      <p:pic>
        <p:nvPicPr>
          <p:cNvPr id="4" name="Picture 8">
            <a:extLst>
              <a:ext uri="{FF2B5EF4-FFF2-40B4-BE49-F238E27FC236}">
                <a16:creationId xmlns:a16="http://schemas.microsoft.com/office/drawing/2014/main" id="{05AE351E-D608-4F88-FD52-9DAE43944E8A}"/>
              </a:ext>
            </a:extLst>
          </p:cNvPr>
          <p:cNvPicPr>
            <a:picLocks noChangeAspect="1"/>
          </p:cNvPicPr>
          <p:nvPr/>
        </p:nvPicPr>
        <p:blipFill rotWithShape="1">
          <a:blip r:embed="rId4"/>
          <a:srcRect l="4381" r="14433" b="-344"/>
          <a:stretch/>
        </p:blipFill>
        <p:spPr>
          <a:xfrm rot="5400000">
            <a:off x="10536241" y="5202242"/>
            <a:ext cx="1717851" cy="1593663"/>
          </a:xfrm>
          <a:prstGeom prst="rect">
            <a:avLst/>
          </a:prstGeom>
        </p:spPr>
      </p:pic>
      <p:pic>
        <p:nvPicPr>
          <p:cNvPr id="21" name="Audio 20">
            <a:hlinkClick r:id="" action="ppaction://media"/>
            <a:extLst>
              <a:ext uri="{FF2B5EF4-FFF2-40B4-BE49-F238E27FC236}">
                <a16:creationId xmlns:a16="http://schemas.microsoft.com/office/drawing/2014/main" id="{CBA5666E-64A8-46FD-6F27-01DC68F18AA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60042" y="5143500"/>
            <a:ext cx="3048000" cy="1714500"/>
          </a:xfrm>
          <a:prstGeom prst="rect">
            <a:avLst/>
          </a:prstGeom>
        </p:spPr>
      </p:pic>
    </p:spTree>
    <p:extLst>
      <p:ext uri="{BB962C8B-B14F-4D97-AF65-F5344CB8AC3E}">
        <p14:creationId xmlns:p14="http://schemas.microsoft.com/office/powerpoint/2010/main" val="3255312250"/>
      </p:ext>
    </p:extLst>
  </p:cSld>
  <p:clrMapOvr>
    <a:masterClrMapping/>
  </p:clrMapOvr>
  <mc:AlternateContent xmlns:mc="http://schemas.openxmlformats.org/markup-compatibility/2006" xmlns:p14="http://schemas.microsoft.com/office/powerpoint/2010/main">
    <mc:Choice Requires="p14">
      <p:transition spd="slow" p14:dur="2000" advTm="8031"/>
    </mc:Choice>
    <mc:Fallback xmlns="">
      <p:transition spd="slow" advTm="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1BDF-7115-C2DA-794C-B37F327A6F93}"/>
              </a:ext>
            </a:extLst>
          </p:cNvPr>
          <p:cNvSpPr>
            <a:spLocks noGrp="1"/>
          </p:cNvSpPr>
          <p:nvPr>
            <p:ph type="title"/>
          </p:nvPr>
        </p:nvSpPr>
        <p:spPr>
          <a:xfrm>
            <a:off x="1097280" y="286603"/>
            <a:ext cx="10058400" cy="972032"/>
          </a:xfrm>
        </p:spPr>
        <p:txBody>
          <a:bodyPr/>
          <a:lstStyle/>
          <a:p>
            <a:r>
              <a:rPr lang="en-US">
                <a:cs typeface="Calibri Light"/>
              </a:rPr>
              <a:t>Goals and Objectives (Cont.)</a:t>
            </a:r>
          </a:p>
        </p:txBody>
      </p:sp>
      <p:pic>
        <p:nvPicPr>
          <p:cNvPr id="6" name="Picture 6" descr="Text&#10;&#10;Description automatically generated">
            <a:extLst>
              <a:ext uri="{FF2B5EF4-FFF2-40B4-BE49-F238E27FC236}">
                <a16:creationId xmlns:a16="http://schemas.microsoft.com/office/drawing/2014/main" id="{CEAACBA7-BC3B-B126-48EB-A2B93144752D}"/>
              </a:ext>
            </a:extLst>
          </p:cNvPr>
          <p:cNvPicPr>
            <a:picLocks noChangeAspect="1"/>
          </p:cNvPicPr>
          <p:nvPr/>
        </p:nvPicPr>
        <p:blipFill rotWithShape="1">
          <a:blip r:embed="rId4"/>
          <a:srcRect l="-370" t="55588" b="294"/>
          <a:stretch/>
        </p:blipFill>
        <p:spPr>
          <a:xfrm>
            <a:off x="2530365" y="1457917"/>
            <a:ext cx="7137997" cy="3945539"/>
          </a:xfrm>
          <a:prstGeom prst="rect">
            <a:avLst/>
          </a:prstGeom>
        </p:spPr>
      </p:pic>
      <p:pic>
        <p:nvPicPr>
          <p:cNvPr id="3" name="Picture 12">
            <a:extLst>
              <a:ext uri="{FF2B5EF4-FFF2-40B4-BE49-F238E27FC236}">
                <a16:creationId xmlns:a16="http://schemas.microsoft.com/office/drawing/2014/main" id="{E2C5E5FA-9FFA-6ACE-16DF-7919FF18E3F3}"/>
              </a:ext>
            </a:extLst>
          </p:cNvPr>
          <p:cNvPicPr>
            <a:picLocks noChangeAspect="1"/>
          </p:cNvPicPr>
          <p:nvPr/>
        </p:nvPicPr>
        <p:blipFill>
          <a:blip r:embed="rId5"/>
          <a:stretch>
            <a:fillRect/>
          </a:stretch>
        </p:blipFill>
        <p:spPr>
          <a:xfrm>
            <a:off x="9946432" y="4633052"/>
            <a:ext cx="2245567" cy="2224947"/>
          </a:xfrm>
          <a:prstGeom prst="rect">
            <a:avLst/>
          </a:prstGeom>
        </p:spPr>
      </p:pic>
      <p:pic>
        <p:nvPicPr>
          <p:cNvPr id="4" name="G&amp;O 2">
            <a:hlinkClick r:id="" action="ppaction://media"/>
            <a:extLst>
              <a:ext uri="{FF2B5EF4-FFF2-40B4-BE49-F238E27FC236}">
                <a16:creationId xmlns:a16="http://schemas.microsoft.com/office/drawing/2014/main" id="{9347F950-4E94-6242-1411-7AA3933A09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1968" y="5258162"/>
            <a:ext cx="487363" cy="487363"/>
          </a:xfrm>
          <a:prstGeom prst="rect">
            <a:avLst/>
          </a:prstGeom>
        </p:spPr>
      </p:pic>
    </p:spTree>
    <p:extLst>
      <p:ext uri="{BB962C8B-B14F-4D97-AF65-F5344CB8AC3E}">
        <p14:creationId xmlns:p14="http://schemas.microsoft.com/office/powerpoint/2010/main" val="1428373394"/>
      </p:ext>
    </p:extLst>
  </p:cSld>
  <p:clrMapOvr>
    <a:masterClrMapping/>
  </p:clrMapOvr>
  <mc:AlternateContent xmlns:mc="http://schemas.openxmlformats.org/markup-compatibility/2006" xmlns:p14="http://schemas.microsoft.com/office/powerpoint/2010/main">
    <mc:Choice Requires="p14">
      <p:transition spd="slow" p14:dur="2000" advTm="47972"/>
    </mc:Choice>
    <mc:Fallback xmlns="">
      <p:transition spd="slow" advTm="4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E2300-688B-F997-BC13-D0817EF89420}"/>
              </a:ext>
            </a:extLst>
          </p:cNvPr>
          <p:cNvSpPr>
            <a:spLocks noGrp="1"/>
          </p:cNvSpPr>
          <p:nvPr>
            <p:ph type="title"/>
          </p:nvPr>
        </p:nvSpPr>
        <p:spPr>
          <a:xfrm>
            <a:off x="1097280" y="286603"/>
            <a:ext cx="10058400" cy="758030"/>
          </a:xfrm>
        </p:spPr>
        <p:txBody>
          <a:bodyPr/>
          <a:lstStyle/>
          <a:p>
            <a:r>
              <a:rPr lang="en-US">
                <a:cs typeface="Calibri Light"/>
              </a:rPr>
              <a:t>Website – iPhone view</a:t>
            </a:r>
            <a:endParaRPr lang="en-US"/>
          </a:p>
        </p:txBody>
      </p:sp>
      <p:pic>
        <p:nvPicPr>
          <p:cNvPr id="7" name="Picture 7" descr="A picture containing table&#10;&#10;Description automatically generated">
            <a:extLst>
              <a:ext uri="{FF2B5EF4-FFF2-40B4-BE49-F238E27FC236}">
                <a16:creationId xmlns:a16="http://schemas.microsoft.com/office/drawing/2014/main" id="{ABB6DA02-5507-B7B7-E8B2-FFC583E095EF}"/>
              </a:ext>
            </a:extLst>
          </p:cNvPr>
          <p:cNvPicPr>
            <a:picLocks noGrp="1" noChangeAspect="1"/>
          </p:cNvPicPr>
          <p:nvPr>
            <p:ph idx="1"/>
          </p:nvPr>
        </p:nvPicPr>
        <p:blipFill rotWithShape="1">
          <a:blip r:embed="rId4"/>
          <a:srcRect t="-48" b="9273"/>
          <a:stretch/>
        </p:blipFill>
        <p:spPr>
          <a:xfrm>
            <a:off x="1866843" y="1051461"/>
            <a:ext cx="2848806" cy="4936790"/>
          </a:xfrm>
        </p:spPr>
      </p:pic>
      <p:pic>
        <p:nvPicPr>
          <p:cNvPr id="8" name="Picture 8" descr="Graphical user interface, application, Word&#10;&#10;Description automatically generated">
            <a:extLst>
              <a:ext uri="{FF2B5EF4-FFF2-40B4-BE49-F238E27FC236}">
                <a16:creationId xmlns:a16="http://schemas.microsoft.com/office/drawing/2014/main" id="{EE76AE83-1994-BD95-CAFC-A0A010B19512}"/>
              </a:ext>
            </a:extLst>
          </p:cNvPr>
          <p:cNvPicPr>
            <a:picLocks noChangeAspect="1"/>
          </p:cNvPicPr>
          <p:nvPr/>
        </p:nvPicPr>
        <p:blipFill rotWithShape="1">
          <a:blip r:embed="rId5"/>
          <a:srcRect t="-62" r="-386" b="66608"/>
          <a:stretch/>
        </p:blipFill>
        <p:spPr>
          <a:xfrm>
            <a:off x="5652822" y="1051461"/>
            <a:ext cx="2578612" cy="1883070"/>
          </a:xfrm>
          <a:prstGeom prst="rect">
            <a:avLst/>
          </a:prstGeom>
        </p:spPr>
      </p:pic>
      <p:pic>
        <p:nvPicPr>
          <p:cNvPr id="9" name="Picture 9" descr="Graphical user interface, table&#10;&#10;Description automatically generated">
            <a:extLst>
              <a:ext uri="{FF2B5EF4-FFF2-40B4-BE49-F238E27FC236}">
                <a16:creationId xmlns:a16="http://schemas.microsoft.com/office/drawing/2014/main" id="{D73E1A46-2F6E-6364-B4B2-09FAFFFC462A}"/>
              </a:ext>
            </a:extLst>
          </p:cNvPr>
          <p:cNvPicPr>
            <a:picLocks noChangeAspect="1"/>
          </p:cNvPicPr>
          <p:nvPr/>
        </p:nvPicPr>
        <p:blipFill rotWithShape="1">
          <a:blip r:embed="rId6"/>
          <a:srcRect t="-82" r="403" b="57576"/>
          <a:stretch/>
        </p:blipFill>
        <p:spPr>
          <a:xfrm>
            <a:off x="5656255" y="3515591"/>
            <a:ext cx="2591523" cy="1922470"/>
          </a:xfrm>
          <a:prstGeom prst="rect">
            <a:avLst/>
          </a:prstGeom>
        </p:spPr>
      </p:pic>
      <p:pic>
        <p:nvPicPr>
          <p:cNvPr id="3" name="Picture 8">
            <a:extLst>
              <a:ext uri="{FF2B5EF4-FFF2-40B4-BE49-F238E27FC236}">
                <a16:creationId xmlns:a16="http://schemas.microsoft.com/office/drawing/2014/main" id="{53C19512-FCB4-457A-9B3B-BBCE24097822}"/>
              </a:ext>
            </a:extLst>
          </p:cNvPr>
          <p:cNvPicPr>
            <a:picLocks noChangeAspect="1"/>
          </p:cNvPicPr>
          <p:nvPr/>
        </p:nvPicPr>
        <p:blipFill rotWithShape="1">
          <a:blip r:embed="rId7"/>
          <a:srcRect l="4381" r="14433" b="-344"/>
          <a:stretch/>
        </p:blipFill>
        <p:spPr>
          <a:xfrm rot="5400000">
            <a:off x="10536241" y="5202242"/>
            <a:ext cx="1717851" cy="1593663"/>
          </a:xfrm>
          <a:prstGeom prst="rect">
            <a:avLst/>
          </a:prstGeom>
        </p:spPr>
      </p:pic>
      <p:pic>
        <p:nvPicPr>
          <p:cNvPr id="22" name="Audio 21">
            <a:hlinkClick r:id="" action="ppaction://media"/>
            <a:extLst>
              <a:ext uri="{FF2B5EF4-FFF2-40B4-BE49-F238E27FC236}">
                <a16:creationId xmlns:a16="http://schemas.microsoft.com/office/drawing/2014/main" id="{67F70D06-00CB-3DC6-32FA-BF7EBDEACDC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0000" t="-90625" r="-200000" b="-90625"/>
          <a:stretch>
            <a:fillRect/>
          </a:stretch>
        </p:blipFill>
        <p:spPr>
          <a:xfrm>
            <a:off x="9144000" y="5254826"/>
            <a:ext cx="3048000" cy="1714500"/>
          </a:xfrm>
          <a:prstGeom prst="rect">
            <a:avLst/>
          </a:prstGeom>
        </p:spPr>
      </p:pic>
    </p:spTree>
    <p:extLst>
      <p:ext uri="{BB962C8B-B14F-4D97-AF65-F5344CB8AC3E}">
        <p14:creationId xmlns:p14="http://schemas.microsoft.com/office/powerpoint/2010/main" val="680760996"/>
      </p:ext>
    </p:extLst>
  </p:cSld>
  <p:clrMapOvr>
    <a:masterClrMapping/>
  </p:clrMapOvr>
  <mc:AlternateContent xmlns:mc="http://schemas.openxmlformats.org/markup-compatibility/2006" xmlns:p14="http://schemas.microsoft.com/office/powerpoint/2010/main">
    <mc:Choice Requires="p14">
      <p:transition spd="slow" p14:dur="2000" advTm="7779"/>
    </mc:Choice>
    <mc:Fallback xmlns="">
      <p:transition spd="slow" advTm="7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B3F9-DFD9-A680-6CBA-E37DD5F18797}"/>
              </a:ext>
            </a:extLst>
          </p:cNvPr>
          <p:cNvSpPr>
            <a:spLocks noGrp="1"/>
          </p:cNvSpPr>
          <p:nvPr>
            <p:ph type="title"/>
          </p:nvPr>
        </p:nvSpPr>
        <p:spPr>
          <a:xfrm>
            <a:off x="1097280" y="286605"/>
            <a:ext cx="10058400" cy="852384"/>
          </a:xfrm>
        </p:spPr>
        <p:txBody>
          <a:bodyPr>
            <a:normAutofit/>
          </a:bodyPr>
          <a:lstStyle/>
          <a:p>
            <a:r>
              <a:rPr lang="en-US"/>
              <a:t>Progress</a:t>
            </a:r>
          </a:p>
        </p:txBody>
      </p:sp>
      <p:pic>
        <p:nvPicPr>
          <p:cNvPr id="5" name="Content Placeholder 4">
            <a:extLst>
              <a:ext uri="{FF2B5EF4-FFF2-40B4-BE49-F238E27FC236}">
                <a16:creationId xmlns:a16="http://schemas.microsoft.com/office/drawing/2014/main" id="{7F2887EE-7AE0-A871-23DC-EB145C4E1810}"/>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2423919" y="1138989"/>
            <a:ext cx="7344161" cy="4772902"/>
          </a:xfrm>
        </p:spPr>
      </p:pic>
      <p:pic>
        <p:nvPicPr>
          <p:cNvPr id="6" name="Picture 8">
            <a:extLst>
              <a:ext uri="{FF2B5EF4-FFF2-40B4-BE49-F238E27FC236}">
                <a16:creationId xmlns:a16="http://schemas.microsoft.com/office/drawing/2014/main" id="{59B4A7CA-6CA3-731D-B60B-1DF68F312178}"/>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32" name="Audio 31">
            <a:hlinkClick r:id="" action="ppaction://media"/>
            <a:extLst>
              <a:ext uri="{FF2B5EF4-FFF2-40B4-BE49-F238E27FC236}">
                <a16:creationId xmlns:a16="http://schemas.microsoft.com/office/drawing/2014/main" id="{A62A7A8F-9CC5-DBEE-7A51-46F377DE20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71135369"/>
      </p:ext>
    </p:extLst>
  </p:cSld>
  <p:clrMapOvr>
    <a:masterClrMapping/>
  </p:clrMapOvr>
  <mc:AlternateContent xmlns:mc="http://schemas.openxmlformats.org/markup-compatibility/2006" xmlns:p14="http://schemas.microsoft.com/office/powerpoint/2010/main">
    <mc:Choice Requires="p14">
      <p:transition spd="slow" p14:dur="2000" advTm="17815"/>
    </mc:Choice>
    <mc:Fallback xmlns="">
      <p:transition spd="slow" advTm="1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1EFCD0-96F8-BD32-906D-B7A998CD4C0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A921B-239C-6CC2-BFF0-C8AE168774E3}"/>
              </a:ext>
            </a:extLst>
          </p:cNvPr>
          <p:cNvSpPr>
            <a:spLocks noGrp="1"/>
          </p:cNvSpPr>
          <p:nvPr>
            <p:ph type="title"/>
          </p:nvPr>
        </p:nvSpPr>
        <p:spPr>
          <a:xfrm>
            <a:off x="210312" y="44193"/>
            <a:ext cx="10058400" cy="714158"/>
          </a:xfrm>
        </p:spPr>
        <p:txBody>
          <a:bodyPr>
            <a:normAutofit fontScale="90000"/>
          </a:bodyPr>
          <a:lstStyle/>
          <a:p>
            <a:r>
              <a:rPr lang="en-US"/>
              <a:t>Budget</a:t>
            </a:r>
          </a:p>
        </p:txBody>
      </p:sp>
      <p:graphicFrame>
        <p:nvGraphicFramePr>
          <p:cNvPr id="4" name="Table 4">
            <a:extLst>
              <a:ext uri="{FF2B5EF4-FFF2-40B4-BE49-F238E27FC236}">
                <a16:creationId xmlns:a16="http://schemas.microsoft.com/office/drawing/2014/main" id="{4339FBD9-9AE9-6E22-D08E-15A7D6B0B332}"/>
              </a:ext>
            </a:extLst>
          </p:cNvPr>
          <p:cNvGraphicFramePr>
            <a:graphicFrameLocks noGrp="1"/>
          </p:cNvGraphicFramePr>
          <p:nvPr>
            <p:ph idx="1"/>
            <p:extLst>
              <p:ext uri="{D42A27DB-BD31-4B8C-83A1-F6EECF244321}">
                <p14:modId xmlns:p14="http://schemas.microsoft.com/office/powerpoint/2010/main" val="569369974"/>
              </p:ext>
            </p:extLst>
          </p:nvPr>
        </p:nvGraphicFramePr>
        <p:xfrm>
          <a:off x="471638" y="802544"/>
          <a:ext cx="5624362" cy="585724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980566210"/>
                    </a:ext>
                  </a:extLst>
                </a:gridCol>
                <a:gridCol w="1045945">
                  <a:extLst>
                    <a:ext uri="{9D8B030D-6E8A-4147-A177-3AD203B41FA5}">
                      <a16:colId xmlns:a16="http://schemas.microsoft.com/office/drawing/2014/main" val="1120864926"/>
                    </a:ext>
                  </a:extLst>
                </a:gridCol>
                <a:gridCol w="882316">
                  <a:extLst>
                    <a:ext uri="{9D8B030D-6E8A-4147-A177-3AD203B41FA5}">
                      <a16:colId xmlns:a16="http://schemas.microsoft.com/office/drawing/2014/main" val="4066525421"/>
                    </a:ext>
                  </a:extLst>
                </a:gridCol>
                <a:gridCol w="818147">
                  <a:extLst>
                    <a:ext uri="{9D8B030D-6E8A-4147-A177-3AD203B41FA5}">
                      <a16:colId xmlns:a16="http://schemas.microsoft.com/office/drawing/2014/main" val="610767219"/>
                    </a:ext>
                  </a:extLst>
                </a:gridCol>
                <a:gridCol w="866274">
                  <a:extLst>
                    <a:ext uri="{9D8B030D-6E8A-4147-A177-3AD203B41FA5}">
                      <a16:colId xmlns:a16="http://schemas.microsoft.com/office/drawing/2014/main" val="3985839518"/>
                    </a:ext>
                  </a:extLst>
                </a:gridCol>
              </a:tblGrid>
              <a:tr h="370840">
                <a:tc>
                  <a:txBody>
                    <a:bodyPr/>
                    <a:lstStyle/>
                    <a:p>
                      <a:r>
                        <a:rPr lang="en-US" sz="1200"/>
                        <a:t>Item</a:t>
                      </a:r>
                    </a:p>
                  </a:txBody>
                  <a:tcPr/>
                </a:tc>
                <a:tc>
                  <a:txBody>
                    <a:bodyPr/>
                    <a:lstStyle/>
                    <a:p>
                      <a:r>
                        <a:rPr lang="en-US" sz="1200"/>
                        <a:t>Distributor</a:t>
                      </a:r>
                    </a:p>
                  </a:txBody>
                  <a:tcPr/>
                </a:tc>
                <a:tc>
                  <a:txBody>
                    <a:bodyPr/>
                    <a:lstStyle/>
                    <a:p>
                      <a:r>
                        <a:rPr lang="en-US" sz="1200"/>
                        <a:t>Price/Unit</a:t>
                      </a:r>
                    </a:p>
                  </a:txBody>
                  <a:tcPr/>
                </a:tc>
                <a:tc>
                  <a:txBody>
                    <a:bodyPr/>
                    <a:lstStyle/>
                    <a:p>
                      <a:r>
                        <a:rPr lang="en-US" sz="1200"/>
                        <a:t># Units</a:t>
                      </a:r>
                    </a:p>
                  </a:txBody>
                  <a:tcPr/>
                </a:tc>
                <a:tc>
                  <a:txBody>
                    <a:bodyPr/>
                    <a:lstStyle/>
                    <a:p>
                      <a:r>
                        <a:rPr lang="en-US" sz="1200"/>
                        <a:t>Total Cost</a:t>
                      </a:r>
                    </a:p>
                  </a:txBody>
                  <a:tcPr/>
                </a:tc>
                <a:extLst>
                  <a:ext uri="{0D108BD9-81ED-4DB2-BD59-A6C34878D82A}">
                    <a16:rowId xmlns:a16="http://schemas.microsoft.com/office/drawing/2014/main" val="1985833098"/>
                  </a:ext>
                </a:extLst>
              </a:tr>
              <a:tr h="0">
                <a:tc>
                  <a:txBody>
                    <a:bodyPr/>
                    <a:lstStyle/>
                    <a:p>
                      <a:r>
                        <a:rPr lang="en-US" sz="1200"/>
                        <a:t>Control System</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731290147"/>
                  </a:ext>
                </a:extLst>
              </a:tr>
              <a:tr h="0">
                <a:tc>
                  <a:txBody>
                    <a:bodyPr/>
                    <a:lstStyle/>
                    <a:p>
                      <a:r>
                        <a:rPr lang="en-US" sz="1200"/>
                        <a:t>TPSM84203EAB</a:t>
                      </a:r>
                    </a:p>
                  </a:txBody>
                  <a:tcPr/>
                </a:tc>
                <a:tc>
                  <a:txBody>
                    <a:bodyPr/>
                    <a:lstStyle/>
                    <a:p>
                      <a:r>
                        <a:rPr lang="en-US" sz="1200"/>
                        <a:t>Mouser</a:t>
                      </a:r>
                    </a:p>
                  </a:txBody>
                  <a:tcPr/>
                </a:tc>
                <a:tc>
                  <a:txBody>
                    <a:bodyPr/>
                    <a:lstStyle/>
                    <a:p>
                      <a:r>
                        <a:rPr lang="en-US" sz="1200"/>
                        <a:t>$8.04</a:t>
                      </a:r>
                    </a:p>
                  </a:txBody>
                  <a:tcPr/>
                </a:tc>
                <a:tc>
                  <a:txBody>
                    <a:bodyPr/>
                    <a:lstStyle/>
                    <a:p>
                      <a:r>
                        <a:rPr lang="en-US" sz="1200"/>
                        <a:t>1</a:t>
                      </a:r>
                    </a:p>
                  </a:txBody>
                  <a:tcPr/>
                </a:tc>
                <a:tc>
                  <a:txBody>
                    <a:bodyPr/>
                    <a:lstStyle/>
                    <a:p>
                      <a:r>
                        <a:rPr lang="en-US" sz="1200"/>
                        <a:t>$8.04</a:t>
                      </a:r>
                    </a:p>
                  </a:txBody>
                  <a:tcPr/>
                </a:tc>
                <a:extLst>
                  <a:ext uri="{0D108BD9-81ED-4DB2-BD59-A6C34878D82A}">
                    <a16:rowId xmlns:a16="http://schemas.microsoft.com/office/drawing/2014/main" val="1524152378"/>
                  </a:ext>
                </a:extLst>
              </a:tr>
              <a:tr h="0">
                <a:tc>
                  <a:txBody>
                    <a:bodyPr/>
                    <a:lstStyle/>
                    <a:p>
                      <a:r>
                        <a:rPr lang="en-US" sz="1200"/>
                        <a:t>FSM2JSMAATR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Mouser</a:t>
                      </a:r>
                    </a:p>
                  </a:txBody>
                  <a:tcPr/>
                </a:tc>
                <a:tc>
                  <a:txBody>
                    <a:bodyPr/>
                    <a:lstStyle/>
                    <a:p>
                      <a:r>
                        <a:rPr lang="en-US" sz="1200"/>
                        <a:t>$0.32</a:t>
                      </a:r>
                    </a:p>
                  </a:txBody>
                  <a:tcPr/>
                </a:tc>
                <a:tc>
                  <a:txBody>
                    <a:bodyPr/>
                    <a:lstStyle/>
                    <a:p>
                      <a:r>
                        <a:rPr lang="en-US" sz="1200"/>
                        <a:t>2</a:t>
                      </a:r>
                    </a:p>
                  </a:txBody>
                  <a:tcPr/>
                </a:tc>
                <a:tc>
                  <a:txBody>
                    <a:bodyPr/>
                    <a:lstStyle/>
                    <a:p>
                      <a:r>
                        <a:rPr lang="en-US" sz="1200"/>
                        <a:t>$0.64</a:t>
                      </a:r>
                    </a:p>
                  </a:txBody>
                  <a:tcPr/>
                </a:tc>
                <a:extLst>
                  <a:ext uri="{0D108BD9-81ED-4DB2-BD59-A6C34878D82A}">
                    <a16:rowId xmlns:a16="http://schemas.microsoft.com/office/drawing/2014/main" val="2563719154"/>
                  </a:ext>
                </a:extLst>
              </a:tr>
              <a:tr h="0">
                <a:tc>
                  <a:txBody>
                    <a:bodyPr/>
                    <a:lstStyle/>
                    <a:p>
                      <a:r>
                        <a:rPr lang="en-US" sz="1200"/>
                        <a:t>GRT31CR61H106KE01L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Mouser</a:t>
                      </a:r>
                    </a:p>
                  </a:txBody>
                  <a:tcPr/>
                </a:tc>
                <a:tc>
                  <a:txBody>
                    <a:bodyPr/>
                    <a:lstStyle/>
                    <a:p>
                      <a:r>
                        <a:rPr lang="en-US" sz="1200"/>
                        <a:t>$0.63</a:t>
                      </a:r>
                    </a:p>
                  </a:txBody>
                  <a:tcPr/>
                </a:tc>
                <a:tc>
                  <a:txBody>
                    <a:bodyPr/>
                    <a:lstStyle/>
                    <a:p>
                      <a:r>
                        <a:rPr lang="en-US" sz="120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$0.63</a:t>
                      </a:r>
                    </a:p>
                  </a:txBody>
                  <a:tcPr/>
                </a:tc>
                <a:extLst>
                  <a:ext uri="{0D108BD9-81ED-4DB2-BD59-A6C34878D82A}">
                    <a16:rowId xmlns:a16="http://schemas.microsoft.com/office/drawing/2014/main" val="447607871"/>
                  </a:ext>
                </a:extLst>
              </a:tr>
              <a:tr h="0">
                <a:tc>
                  <a:txBody>
                    <a:bodyPr/>
                    <a:lstStyle/>
                    <a:p>
                      <a:r>
                        <a:rPr lang="en-US" sz="1200"/>
                        <a:t>C3216X5R1E476M160AC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Mouser</a:t>
                      </a:r>
                    </a:p>
                  </a:txBody>
                  <a:tcPr/>
                </a:tc>
                <a:tc>
                  <a:txBody>
                    <a:bodyPr/>
                    <a:lstStyle/>
                    <a:p>
                      <a:r>
                        <a:rPr lang="en-US" sz="1200"/>
                        <a:t>$0.98</a:t>
                      </a:r>
                    </a:p>
                  </a:txBody>
                  <a:tcPr/>
                </a:tc>
                <a:tc>
                  <a:txBody>
                    <a:bodyPr/>
                    <a:lstStyle/>
                    <a:p>
                      <a:r>
                        <a:rPr lang="en-US" sz="1200"/>
                        <a:t>2</a:t>
                      </a:r>
                    </a:p>
                  </a:txBody>
                  <a:tcPr/>
                </a:tc>
                <a:tc>
                  <a:txBody>
                    <a:bodyPr/>
                    <a:lstStyle/>
                    <a:p>
                      <a:r>
                        <a:rPr lang="en-US" sz="1200"/>
                        <a:t>$1.96</a:t>
                      </a:r>
                    </a:p>
                  </a:txBody>
                  <a:tcPr/>
                </a:tc>
                <a:extLst>
                  <a:ext uri="{0D108BD9-81ED-4DB2-BD59-A6C34878D82A}">
                    <a16:rowId xmlns:a16="http://schemas.microsoft.com/office/drawing/2014/main" val="1399227375"/>
                  </a:ext>
                </a:extLst>
              </a:tr>
              <a:tr h="0">
                <a:tc>
                  <a:txBody>
                    <a:bodyPr/>
                    <a:lstStyle/>
                    <a:p>
                      <a:r>
                        <a:rPr lang="en-US" sz="1200"/>
                        <a:t>MSP430FR2476TPTR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Mouser</a:t>
                      </a:r>
                    </a:p>
                  </a:txBody>
                  <a:tcPr/>
                </a:tc>
                <a:tc>
                  <a:txBody>
                    <a:bodyPr/>
                    <a:lstStyle/>
                    <a:p>
                      <a:r>
                        <a:rPr lang="en-US" sz="1200"/>
                        <a:t>$3.45</a:t>
                      </a:r>
                    </a:p>
                  </a:txBody>
                  <a:tcPr/>
                </a:tc>
                <a:tc>
                  <a:txBody>
                    <a:bodyPr/>
                    <a:lstStyle/>
                    <a:p>
                      <a:r>
                        <a:rPr lang="en-US" sz="120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$3.45</a:t>
                      </a:r>
                    </a:p>
                  </a:txBody>
                  <a:tcPr/>
                </a:tc>
                <a:extLst>
                  <a:ext uri="{0D108BD9-81ED-4DB2-BD59-A6C34878D82A}">
                    <a16:rowId xmlns:a16="http://schemas.microsoft.com/office/drawing/2014/main" val="283699086"/>
                  </a:ext>
                </a:extLst>
              </a:tr>
              <a:tr h="0">
                <a:tc>
                  <a:txBody>
                    <a:bodyPr/>
                    <a:lstStyle/>
                    <a:p>
                      <a:r>
                        <a:rPr lang="en-US" sz="1200"/>
                        <a:t>CR1206-JW-103ELF</a:t>
                      </a:r>
                    </a:p>
                  </a:txBody>
                  <a:tcPr/>
                </a:tc>
                <a:tc>
                  <a:txBody>
                    <a:bodyPr/>
                    <a:lstStyle/>
                    <a:p>
                      <a:r>
                        <a:rPr lang="en-US" sz="1200"/>
                        <a:t>Mouser</a:t>
                      </a:r>
                    </a:p>
                  </a:txBody>
                  <a:tcPr/>
                </a:tc>
                <a:tc>
                  <a:txBody>
                    <a:bodyPr/>
                    <a:lstStyle/>
                    <a:p>
                      <a:r>
                        <a:rPr lang="en-US" sz="1200"/>
                        <a:t>$0.04</a:t>
                      </a:r>
                    </a:p>
                  </a:txBody>
                  <a:tcPr/>
                </a:tc>
                <a:tc>
                  <a:txBody>
                    <a:bodyPr/>
                    <a:lstStyle/>
                    <a:p>
                      <a:r>
                        <a:rPr lang="en-US" sz="1200"/>
                        <a:t>15</a:t>
                      </a:r>
                    </a:p>
                  </a:txBody>
                  <a:tcPr/>
                </a:tc>
                <a:tc>
                  <a:txBody>
                    <a:bodyPr/>
                    <a:lstStyle/>
                    <a:p>
                      <a:r>
                        <a:rPr lang="en-US" sz="1200"/>
                        <a:t>$0.60</a:t>
                      </a:r>
                    </a:p>
                  </a:txBody>
                  <a:tcPr/>
                </a:tc>
                <a:extLst>
                  <a:ext uri="{0D108BD9-81ED-4DB2-BD59-A6C34878D82A}">
                    <a16:rowId xmlns:a16="http://schemas.microsoft.com/office/drawing/2014/main" val="4026100466"/>
                  </a:ext>
                </a:extLst>
              </a:tr>
              <a:tr h="0">
                <a:tc>
                  <a:txBody>
                    <a:bodyPr/>
                    <a:lstStyle/>
                    <a:p>
                      <a:r>
                        <a:rPr lang="en-US" sz="1200"/>
                        <a:t>ULQ2003AN</a:t>
                      </a:r>
                    </a:p>
                  </a:txBody>
                  <a:tcPr/>
                </a:tc>
                <a:tc>
                  <a:txBody>
                    <a:bodyPr/>
                    <a:lstStyle/>
                    <a:p>
                      <a:r>
                        <a:rPr lang="en-US" sz="1200"/>
                        <a:t>Mouser</a:t>
                      </a:r>
                    </a:p>
                  </a:txBody>
                  <a:tcPr/>
                </a:tc>
                <a:tc>
                  <a:txBody>
                    <a:bodyPr/>
                    <a:lstStyle/>
                    <a:p>
                      <a:r>
                        <a:rPr lang="en-US" sz="1200"/>
                        <a:t>$0.81</a:t>
                      </a:r>
                    </a:p>
                  </a:txBody>
                  <a:tcPr/>
                </a:tc>
                <a:tc>
                  <a:txBody>
                    <a:bodyPr/>
                    <a:lstStyle/>
                    <a:p>
                      <a:r>
                        <a:rPr lang="en-US" sz="1200"/>
                        <a:t>2</a:t>
                      </a:r>
                    </a:p>
                  </a:txBody>
                  <a:tcPr/>
                </a:tc>
                <a:tc>
                  <a:txBody>
                    <a:bodyPr/>
                    <a:lstStyle/>
                    <a:p>
                      <a:r>
                        <a:rPr lang="en-US" sz="1200"/>
                        <a:t>$1.62</a:t>
                      </a:r>
                    </a:p>
                  </a:txBody>
                  <a:tcPr/>
                </a:tc>
                <a:extLst>
                  <a:ext uri="{0D108BD9-81ED-4DB2-BD59-A6C34878D82A}">
                    <a16:rowId xmlns:a16="http://schemas.microsoft.com/office/drawing/2014/main" val="2857388175"/>
                  </a:ext>
                </a:extLst>
              </a:tr>
              <a:tr h="0">
                <a:tc>
                  <a:txBody>
                    <a:bodyPr/>
                    <a:lstStyle/>
                    <a:p>
                      <a:r>
                        <a:rPr lang="en-US" sz="1200"/>
                        <a:t>SN74HC151N</a:t>
                      </a:r>
                    </a:p>
                  </a:txBody>
                  <a:tcPr/>
                </a:tc>
                <a:tc>
                  <a:txBody>
                    <a:bodyPr/>
                    <a:lstStyle/>
                    <a:p>
                      <a:r>
                        <a:rPr lang="en-US" sz="1200"/>
                        <a:t>Mouser</a:t>
                      </a:r>
                    </a:p>
                  </a:txBody>
                  <a:tcPr/>
                </a:tc>
                <a:tc>
                  <a:txBody>
                    <a:bodyPr/>
                    <a:lstStyle/>
                    <a:p>
                      <a:r>
                        <a:rPr lang="en-US" sz="1200"/>
                        <a:t>$0.60</a:t>
                      </a:r>
                    </a:p>
                  </a:txBody>
                  <a:tcPr/>
                </a:tc>
                <a:tc>
                  <a:txBody>
                    <a:bodyPr/>
                    <a:lstStyle/>
                    <a:p>
                      <a:r>
                        <a:rPr lang="en-US" sz="1200"/>
                        <a:t>2</a:t>
                      </a:r>
                    </a:p>
                  </a:txBody>
                  <a:tcPr/>
                </a:tc>
                <a:tc>
                  <a:txBody>
                    <a:bodyPr/>
                    <a:lstStyle/>
                    <a:p>
                      <a:r>
                        <a:rPr lang="en-US" sz="1200"/>
                        <a:t>$1.20</a:t>
                      </a:r>
                    </a:p>
                  </a:txBody>
                  <a:tcPr/>
                </a:tc>
                <a:extLst>
                  <a:ext uri="{0D108BD9-81ED-4DB2-BD59-A6C34878D82A}">
                    <a16:rowId xmlns:a16="http://schemas.microsoft.com/office/drawing/2014/main" val="4238262873"/>
                  </a:ext>
                </a:extLst>
              </a:tr>
              <a:tr h="0">
                <a:tc>
                  <a:txBody>
                    <a:bodyPr/>
                    <a:lstStyle/>
                    <a:p>
                      <a:r>
                        <a:rPr lang="en-US" sz="1200"/>
                        <a:t>0022284012</a:t>
                      </a:r>
                    </a:p>
                  </a:txBody>
                  <a:tcPr/>
                </a:tc>
                <a:tc>
                  <a:txBody>
                    <a:bodyPr/>
                    <a:lstStyle/>
                    <a:p>
                      <a:r>
                        <a:rPr lang="en-US" sz="1200"/>
                        <a:t>Mouser</a:t>
                      </a:r>
                    </a:p>
                  </a:txBody>
                  <a:tcPr/>
                </a:tc>
                <a:tc>
                  <a:txBody>
                    <a:bodyPr/>
                    <a:lstStyle/>
                    <a:p>
                      <a:r>
                        <a:rPr lang="en-US" sz="1200"/>
                        <a:t>$0.04</a:t>
                      </a:r>
                    </a:p>
                  </a:txBody>
                  <a:tcPr/>
                </a:tc>
                <a:tc>
                  <a:txBody>
                    <a:bodyPr/>
                    <a:lstStyle/>
                    <a:p>
                      <a:r>
                        <a:rPr lang="en-US" sz="1200"/>
                        <a:t>74</a:t>
                      </a:r>
                    </a:p>
                  </a:txBody>
                  <a:tcPr/>
                </a:tc>
                <a:tc>
                  <a:txBody>
                    <a:bodyPr/>
                    <a:lstStyle/>
                    <a:p>
                      <a:r>
                        <a:rPr lang="en-US" sz="1200"/>
                        <a:t>$2.96</a:t>
                      </a:r>
                    </a:p>
                  </a:txBody>
                  <a:tcPr/>
                </a:tc>
                <a:extLst>
                  <a:ext uri="{0D108BD9-81ED-4DB2-BD59-A6C34878D82A}">
                    <a16:rowId xmlns:a16="http://schemas.microsoft.com/office/drawing/2014/main" val="3004775983"/>
                  </a:ext>
                </a:extLst>
              </a:tr>
              <a:tr h="0">
                <a:tc>
                  <a:txBody>
                    <a:bodyPr/>
                    <a:lstStyle/>
                    <a:p>
                      <a:r>
                        <a:rPr lang="en-US" sz="1200"/>
                        <a:t>CR1206-JW-102ELF</a:t>
                      </a:r>
                    </a:p>
                  </a:txBody>
                  <a:tcPr/>
                </a:tc>
                <a:tc>
                  <a:txBody>
                    <a:bodyPr/>
                    <a:lstStyle/>
                    <a:p>
                      <a:r>
                        <a:rPr lang="en-US" sz="1200"/>
                        <a:t>Mouser</a:t>
                      </a:r>
                    </a:p>
                  </a:txBody>
                  <a:tcPr/>
                </a:tc>
                <a:tc>
                  <a:txBody>
                    <a:bodyPr/>
                    <a:lstStyle/>
                    <a:p>
                      <a:r>
                        <a:rPr lang="en-US" sz="1200"/>
                        <a:t>$0.10</a:t>
                      </a:r>
                    </a:p>
                  </a:txBody>
                  <a:tcPr/>
                </a:tc>
                <a:tc>
                  <a:txBody>
                    <a:bodyPr/>
                    <a:lstStyle/>
                    <a:p>
                      <a:r>
                        <a:rPr lang="en-US" sz="1200"/>
                        <a:t>3</a:t>
                      </a:r>
                    </a:p>
                  </a:txBody>
                  <a:tcPr/>
                </a:tc>
                <a:tc>
                  <a:txBody>
                    <a:bodyPr/>
                    <a:lstStyle/>
                    <a:p>
                      <a:r>
                        <a:rPr lang="en-US" sz="1200"/>
                        <a:t>$0.30</a:t>
                      </a:r>
                    </a:p>
                  </a:txBody>
                  <a:tcPr/>
                </a:tc>
                <a:extLst>
                  <a:ext uri="{0D108BD9-81ED-4DB2-BD59-A6C34878D82A}">
                    <a16:rowId xmlns:a16="http://schemas.microsoft.com/office/drawing/2014/main" val="1067907650"/>
                  </a:ext>
                </a:extLst>
              </a:tr>
              <a:tr h="0">
                <a:tc>
                  <a:txBody>
                    <a:bodyPr/>
                    <a:lstStyle/>
                    <a:p>
                      <a:r>
                        <a:rPr lang="en-US" sz="1200"/>
                        <a:t>RT1206BRD075KL</a:t>
                      </a:r>
                    </a:p>
                  </a:txBody>
                  <a:tcPr/>
                </a:tc>
                <a:tc>
                  <a:txBody>
                    <a:bodyPr/>
                    <a:lstStyle/>
                    <a:p>
                      <a:r>
                        <a:rPr lang="en-US" sz="1200"/>
                        <a:t>Mouser</a:t>
                      </a:r>
                    </a:p>
                  </a:txBody>
                  <a:tcPr/>
                </a:tc>
                <a:tc>
                  <a:txBody>
                    <a:bodyPr/>
                    <a:lstStyle/>
                    <a:p>
                      <a:r>
                        <a:rPr lang="en-US" sz="1200"/>
                        <a:t>$0.62</a:t>
                      </a:r>
                    </a:p>
                  </a:txBody>
                  <a:tcPr/>
                </a:tc>
                <a:tc>
                  <a:txBody>
                    <a:bodyPr/>
                    <a:lstStyle/>
                    <a:p>
                      <a:r>
                        <a:rPr lang="en-US" sz="1200"/>
                        <a:t>3</a:t>
                      </a:r>
                    </a:p>
                  </a:txBody>
                  <a:tcPr/>
                </a:tc>
                <a:tc>
                  <a:txBody>
                    <a:bodyPr/>
                    <a:lstStyle/>
                    <a:p>
                      <a:r>
                        <a:rPr lang="en-US" sz="1200"/>
                        <a:t>$1.86</a:t>
                      </a:r>
                    </a:p>
                  </a:txBody>
                  <a:tcPr/>
                </a:tc>
                <a:extLst>
                  <a:ext uri="{0D108BD9-81ED-4DB2-BD59-A6C34878D82A}">
                    <a16:rowId xmlns:a16="http://schemas.microsoft.com/office/drawing/2014/main" val="4083856474"/>
                  </a:ext>
                </a:extLst>
              </a:tr>
              <a:tr h="0">
                <a:tc>
                  <a:txBody>
                    <a:bodyPr/>
                    <a:lstStyle/>
                    <a:p>
                      <a:r>
                        <a:rPr lang="en-US" sz="1200"/>
                        <a:t>ESP8266 ESP01S</a:t>
                      </a:r>
                    </a:p>
                  </a:txBody>
                  <a:tcPr/>
                </a:tc>
                <a:tc>
                  <a:txBody>
                    <a:bodyPr/>
                    <a:lstStyle/>
                    <a:p>
                      <a:r>
                        <a:rPr lang="en-US" sz="1200"/>
                        <a:t>Amazon</a:t>
                      </a:r>
                    </a:p>
                  </a:txBody>
                  <a:tcPr/>
                </a:tc>
                <a:tc>
                  <a:txBody>
                    <a:bodyPr/>
                    <a:lstStyle/>
                    <a:p>
                      <a:r>
                        <a:rPr lang="en-US" sz="1200"/>
                        <a:t>$3.00</a:t>
                      </a:r>
                    </a:p>
                  </a:txBody>
                  <a:tcPr/>
                </a:tc>
                <a:tc>
                  <a:txBody>
                    <a:bodyPr/>
                    <a:lstStyle/>
                    <a:p>
                      <a:r>
                        <a:rPr lang="en-US" sz="1200"/>
                        <a:t>1</a:t>
                      </a:r>
                    </a:p>
                  </a:txBody>
                  <a:tcPr/>
                </a:tc>
                <a:tc>
                  <a:txBody>
                    <a:bodyPr/>
                    <a:lstStyle/>
                    <a:p>
                      <a:r>
                        <a:rPr lang="en-US" sz="1200"/>
                        <a:t>$3.00</a:t>
                      </a:r>
                    </a:p>
                  </a:txBody>
                  <a:tcPr/>
                </a:tc>
                <a:extLst>
                  <a:ext uri="{0D108BD9-81ED-4DB2-BD59-A6C34878D82A}">
                    <a16:rowId xmlns:a16="http://schemas.microsoft.com/office/drawing/2014/main" val="4095436794"/>
                  </a:ext>
                </a:extLst>
              </a:tr>
              <a:tr h="0">
                <a:tc>
                  <a:txBody>
                    <a:bodyPr/>
                    <a:lstStyle/>
                    <a:p>
                      <a:r>
                        <a:rPr lang="en-US" sz="1200"/>
                        <a:t>PCB</a:t>
                      </a:r>
                    </a:p>
                  </a:txBody>
                  <a:tcPr/>
                </a:tc>
                <a:tc>
                  <a:txBody>
                    <a:bodyPr/>
                    <a:lstStyle/>
                    <a:p>
                      <a:r>
                        <a:rPr lang="en-US" sz="1200"/>
                        <a:t>JLCPCB</a:t>
                      </a:r>
                    </a:p>
                  </a:txBody>
                  <a:tcPr/>
                </a:tc>
                <a:tc>
                  <a:txBody>
                    <a:bodyPr/>
                    <a:lstStyle/>
                    <a:p>
                      <a:r>
                        <a:rPr lang="en-US" sz="1200"/>
                        <a:t>$4.98</a:t>
                      </a:r>
                    </a:p>
                  </a:txBody>
                  <a:tcPr/>
                </a:tc>
                <a:tc>
                  <a:txBody>
                    <a:bodyPr/>
                    <a:lstStyle/>
                    <a:p>
                      <a:r>
                        <a:rPr lang="en-US" sz="1200"/>
                        <a:t>5</a:t>
                      </a:r>
                    </a:p>
                  </a:txBody>
                  <a:tcPr/>
                </a:tc>
                <a:tc>
                  <a:txBody>
                    <a:bodyPr/>
                    <a:lstStyle/>
                    <a:p>
                      <a:r>
                        <a:rPr lang="en-US" sz="1200"/>
                        <a:t>$24.88</a:t>
                      </a:r>
                    </a:p>
                  </a:txBody>
                  <a:tcPr/>
                </a:tc>
                <a:extLst>
                  <a:ext uri="{0D108BD9-81ED-4DB2-BD59-A6C34878D82A}">
                    <a16:rowId xmlns:a16="http://schemas.microsoft.com/office/drawing/2014/main" val="369195233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Sensors</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3186428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Liyafy Float Switch</a:t>
                      </a:r>
                    </a:p>
                  </a:txBody>
                  <a:tcPr/>
                </a:tc>
                <a:tc>
                  <a:txBody>
                    <a:bodyPr/>
                    <a:lstStyle/>
                    <a:p>
                      <a:r>
                        <a:rPr lang="en-US" sz="1200"/>
                        <a:t>Amazon</a:t>
                      </a:r>
                    </a:p>
                  </a:txBody>
                  <a:tcPr/>
                </a:tc>
                <a:tc>
                  <a:txBody>
                    <a:bodyPr/>
                    <a:lstStyle/>
                    <a:p>
                      <a:r>
                        <a:rPr lang="en-US" sz="1200"/>
                        <a:t>$2.00</a:t>
                      </a:r>
                    </a:p>
                  </a:txBody>
                  <a:tcPr/>
                </a:tc>
                <a:tc>
                  <a:txBody>
                    <a:bodyPr/>
                    <a:lstStyle/>
                    <a:p>
                      <a:r>
                        <a:rPr lang="en-US" sz="1200"/>
                        <a:t>13</a:t>
                      </a:r>
                    </a:p>
                  </a:txBody>
                  <a:tcPr/>
                </a:tc>
                <a:tc>
                  <a:txBody>
                    <a:bodyPr/>
                    <a:lstStyle/>
                    <a:p>
                      <a:r>
                        <a:rPr lang="en-US" sz="1200"/>
                        <a:t>$26</a:t>
                      </a:r>
                    </a:p>
                  </a:txBody>
                  <a:tcPr/>
                </a:tc>
                <a:extLst>
                  <a:ext uri="{0D108BD9-81ED-4DB2-BD59-A6C34878D82A}">
                    <a16:rowId xmlns:a16="http://schemas.microsoft.com/office/drawing/2014/main" val="2762206292"/>
                  </a:ext>
                </a:extLst>
              </a:tr>
              <a:tr h="0">
                <a:tc>
                  <a:txBody>
                    <a:bodyPr/>
                    <a:lstStyle/>
                    <a:p>
                      <a:r>
                        <a:rPr lang="en-US" sz="1200"/>
                        <a:t>SEN0169-V2</a:t>
                      </a:r>
                    </a:p>
                  </a:txBody>
                  <a:tcPr/>
                </a:tc>
                <a:tc>
                  <a:txBody>
                    <a:bodyPr/>
                    <a:lstStyle/>
                    <a:p>
                      <a:r>
                        <a:rPr lang="en-US" sz="1200"/>
                        <a:t>Mouser</a:t>
                      </a:r>
                    </a:p>
                  </a:txBody>
                  <a:tcPr/>
                </a:tc>
                <a:tc>
                  <a:txBody>
                    <a:bodyPr/>
                    <a:lstStyle/>
                    <a:p>
                      <a:r>
                        <a:rPr lang="en-US" sz="1200"/>
                        <a:t>$64.90</a:t>
                      </a:r>
                    </a:p>
                  </a:txBody>
                  <a:tcPr/>
                </a:tc>
                <a:tc>
                  <a:txBody>
                    <a:bodyPr/>
                    <a:lstStyle/>
                    <a:p>
                      <a:r>
                        <a:rPr lang="en-US" sz="120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$194.70</a:t>
                      </a:r>
                    </a:p>
                  </a:txBody>
                  <a:tcPr/>
                </a:tc>
                <a:extLst>
                  <a:ext uri="{0D108BD9-81ED-4DB2-BD59-A6C34878D82A}">
                    <a16:rowId xmlns:a16="http://schemas.microsoft.com/office/drawing/2014/main" val="3729312567"/>
                  </a:ext>
                </a:extLst>
              </a:tr>
              <a:tr h="0">
                <a:tc>
                  <a:txBody>
                    <a:bodyPr/>
                    <a:lstStyle/>
                    <a:p>
                      <a:r>
                        <a:rPr lang="en-US" sz="1200"/>
                        <a:t>pH Calibration Solution</a:t>
                      </a:r>
                    </a:p>
                  </a:txBody>
                  <a:tcPr/>
                </a:tc>
                <a:tc>
                  <a:txBody>
                    <a:bodyPr/>
                    <a:lstStyle/>
                    <a:p>
                      <a:r>
                        <a:rPr lang="en-US" sz="1200"/>
                        <a:t>Amazon</a:t>
                      </a:r>
                    </a:p>
                  </a:txBody>
                  <a:tcPr/>
                </a:tc>
                <a:tc>
                  <a:txBody>
                    <a:bodyPr/>
                    <a:lstStyle/>
                    <a:p>
                      <a:r>
                        <a:rPr lang="en-US" sz="1200"/>
                        <a:t>$15.84</a:t>
                      </a:r>
                    </a:p>
                  </a:txBody>
                  <a:tcPr/>
                </a:tc>
                <a:tc>
                  <a:txBody>
                    <a:bodyPr/>
                    <a:lstStyle/>
                    <a:p>
                      <a:r>
                        <a:rPr lang="en-US" sz="120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$15.84</a:t>
                      </a:r>
                    </a:p>
                  </a:txBody>
                  <a:tcPr/>
                </a:tc>
                <a:extLst>
                  <a:ext uri="{0D108BD9-81ED-4DB2-BD59-A6C34878D82A}">
                    <a16:rowId xmlns:a16="http://schemas.microsoft.com/office/drawing/2014/main" val="4031929243"/>
                  </a:ext>
                </a:extLst>
              </a:tr>
              <a:tr h="0">
                <a:tc>
                  <a:txBody>
                    <a:bodyPr/>
                    <a:lstStyle/>
                    <a:p>
                      <a:r>
                        <a:rPr lang="en-US" sz="1200"/>
                        <a:t>ALAMSCN Dosing Pump</a:t>
                      </a:r>
                    </a:p>
                  </a:txBody>
                  <a:tcPr/>
                </a:tc>
                <a:tc>
                  <a:txBody>
                    <a:bodyPr/>
                    <a:lstStyle/>
                    <a:p>
                      <a:r>
                        <a:rPr lang="en-US" sz="1200"/>
                        <a:t>Amazon</a:t>
                      </a:r>
                    </a:p>
                  </a:txBody>
                  <a:tcPr/>
                </a:tc>
                <a:tc>
                  <a:txBody>
                    <a:bodyPr/>
                    <a:lstStyle/>
                    <a:p>
                      <a:r>
                        <a:rPr lang="en-US" sz="1200"/>
                        <a:t>$8.00</a:t>
                      </a:r>
                    </a:p>
                  </a:txBody>
                  <a:tcPr/>
                </a:tc>
                <a:tc>
                  <a:txBody>
                    <a:bodyPr/>
                    <a:lstStyle/>
                    <a:p>
                      <a:r>
                        <a:rPr lang="en-US" sz="1200"/>
                        <a:t>9</a:t>
                      </a:r>
                    </a:p>
                  </a:txBody>
                  <a:tcPr/>
                </a:tc>
                <a:tc>
                  <a:txBody>
                    <a:bodyPr/>
                    <a:lstStyle/>
                    <a:p>
                      <a:r>
                        <a:rPr lang="en-US" sz="1200"/>
                        <a:t>$72</a:t>
                      </a:r>
                    </a:p>
                  </a:txBody>
                  <a:tcPr/>
                </a:tc>
                <a:extLst>
                  <a:ext uri="{0D108BD9-81ED-4DB2-BD59-A6C34878D82A}">
                    <a16:rowId xmlns:a16="http://schemas.microsoft.com/office/drawing/2014/main" val="3952583985"/>
                  </a:ext>
                </a:extLst>
              </a:tr>
              <a:tr h="0">
                <a:tc>
                  <a:txBody>
                    <a:bodyPr/>
                    <a:lstStyle/>
                    <a:p>
                      <a:r>
                        <a:rPr lang="en-US" sz="1200"/>
                        <a:t>Conductivity K 1.0 Kit</a:t>
                      </a:r>
                    </a:p>
                  </a:txBody>
                  <a:tcPr/>
                </a:tc>
                <a:tc>
                  <a:txBody>
                    <a:bodyPr/>
                    <a:lstStyle/>
                    <a:p>
                      <a:r>
                        <a:rPr lang="en-US" sz="1200"/>
                        <a:t>AtlasScientific</a:t>
                      </a:r>
                    </a:p>
                  </a:txBody>
                  <a:tcPr/>
                </a:tc>
                <a:tc>
                  <a:txBody>
                    <a:bodyPr/>
                    <a:lstStyle/>
                    <a:p>
                      <a:r>
                        <a:rPr lang="en-US" sz="1200"/>
                        <a:t>$199.99</a:t>
                      </a:r>
                    </a:p>
                  </a:txBody>
                  <a:tcPr/>
                </a:tc>
                <a:tc>
                  <a:txBody>
                    <a:bodyPr/>
                    <a:lstStyle/>
                    <a:p>
                      <a:r>
                        <a:rPr lang="en-US" sz="1200"/>
                        <a:t>3</a:t>
                      </a:r>
                    </a:p>
                  </a:txBody>
                  <a:tcPr/>
                </a:tc>
                <a:tc>
                  <a:txBody>
                    <a:bodyPr/>
                    <a:lstStyle/>
                    <a:p>
                      <a:r>
                        <a:rPr lang="en-US" sz="1200"/>
                        <a:t>$599.97</a:t>
                      </a:r>
                    </a:p>
                  </a:txBody>
                  <a:tcPr/>
                </a:tc>
                <a:extLst>
                  <a:ext uri="{0D108BD9-81ED-4DB2-BD59-A6C34878D82A}">
                    <a16:rowId xmlns:a16="http://schemas.microsoft.com/office/drawing/2014/main" val="1587059103"/>
                  </a:ext>
                </a:extLst>
              </a:tr>
            </a:tbl>
          </a:graphicData>
        </a:graphic>
      </p:graphicFrame>
      <p:graphicFrame>
        <p:nvGraphicFramePr>
          <p:cNvPr id="5" name="Table 4">
            <a:extLst>
              <a:ext uri="{FF2B5EF4-FFF2-40B4-BE49-F238E27FC236}">
                <a16:creationId xmlns:a16="http://schemas.microsoft.com/office/drawing/2014/main" id="{69D4587E-2AC5-200B-A493-5D88B1123138}"/>
              </a:ext>
            </a:extLst>
          </p:cNvPr>
          <p:cNvGraphicFramePr>
            <a:graphicFrameLocks/>
          </p:cNvGraphicFramePr>
          <p:nvPr>
            <p:extLst>
              <p:ext uri="{D42A27DB-BD31-4B8C-83A1-F6EECF244321}">
                <p14:modId xmlns:p14="http://schemas.microsoft.com/office/powerpoint/2010/main" val="3238977588"/>
              </p:ext>
            </p:extLst>
          </p:nvPr>
        </p:nvGraphicFramePr>
        <p:xfrm>
          <a:off x="6096000" y="802544"/>
          <a:ext cx="5624362" cy="448564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980566210"/>
                    </a:ext>
                  </a:extLst>
                </a:gridCol>
                <a:gridCol w="1074420">
                  <a:extLst>
                    <a:ext uri="{9D8B030D-6E8A-4147-A177-3AD203B41FA5}">
                      <a16:colId xmlns:a16="http://schemas.microsoft.com/office/drawing/2014/main" val="1120864926"/>
                    </a:ext>
                  </a:extLst>
                </a:gridCol>
                <a:gridCol w="853841">
                  <a:extLst>
                    <a:ext uri="{9D8B030D-6E8A-4147-A177-3AD203B41FA5}">
                      <a16:colId xmlns:a16="http://schemas.microsoft.com/office/drawing/2014/main" val="4066525421"/>
                    </a:ext>
                  </a:extLst>
                </a:gridCol>
                <a:gridCol w="818147">
                  <a:extLst>
                    <a:ext uri="{9D8B030D-6E8A-4147-A177-3AD203B41FA5}">
                      <a16:colId xmlns:a16="http://schemas.microsoft.com/office/drawing/2014/main" val="610767219"/>
                    </a:ext>
                  </a:extLst>
                </a:gridCol>
                <a:gridCol w="866274">
                  <a:extLst>
                    <a:ext uri="{9D8B030D-6E8A-4147-A177-3AD203B41FA5}">
                      <a16:colId xmlns:a16="http://schemas.microsoft.com/office/drawing/2014/main" val="3985839518"/>
                    </a:ext>
                  </a:extLst>
                </a:gridCol>
              </a:tblGrid>
              <a:tr h="370840">
                <a:tc>
                  <a:txBody>
                    <a:bodyPr/>
                    <a:lstStyle/>
                    <a:p>
                      <a:r>
                        <a:rPr lang="en-US" sz="1200"/>
                        <a:t>Item</a:t>
                      </a:r>
                    </a:p>
                  </a:txBody>
                  <a:tcPr/>
                </a:tc>
                <a:tc>
                  <a:txBody>
                    <a:bodyPr/>
                    <a:lstStyle/>
                    <a:p>
                      <a:r>
                        <a:rPr lang="en-US" sz="1200"/>
                        <a:t>Distributor</a:t>
                      </a:r>
                    </a:p>
                  </a:txBody>
                  <a:tcPr/>
                </a:tc>
                <a:tc>
                  <a:txBody>
                    <a:bodyPr/>
                    <a:lstStyle/>
                    <a:p>
                      <a:r>
                        <a:rPr lang="en-US" sz="1200"/>
                        <a:t>Price/Unit</a:t>
                      </a:r>
                    </a:p>
                  </a:txBody>
                  <a:tcPr/>
                </a:tc>
                <a:tc>
                  <a:txBody>
                    <a:bodyPr/>
                    <a:lstStyle/>
                    <a:p>
                      <a:r>
                        <a:rPr lang="en-US" sz="1200"/>
                        <a:t># Units</a:t>
                      </a:r>
                    </a:p>
                  </a:txBody>
                  <a:tcPr/>
                </a:tc>
                <a:tc>
                  <a:txBody>
                    <a:bodyPr/>
                    <a:lstStyle/>
                    <a:p>
                      <a:r>
                        <a:rPr lang="en-US" sz="1200"/>
                        <a:t>Total Cost</a:t>
                      </a:r>
                    </a:p>
                  </a:txBody>
                  <a:tcPr/>
                </a:tc>
                <a:extLst>
                  <a:ext uri="{0D108BD9-81ED-4DB2-BD59-A6C34878D82A}">
                    <a16:rowId xmlns:a16="http://schemas.microsoft.com/office/drawing/2014/main" val="1985833098"/>
                  </a:ext>
                </a:extLst>
              </a:tr>
              <a:tr h="0">
                <a:tc>
                  <a:txBody>
                    <a:bodyPr/>
                    <a:lstStyle/>
                    <a:p>
                      <a:r>
                        <a:rPr lang="en-US" sz="1200"/>
                        <a:t>Photovoltaic System</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587059103"/>
                  </a:ext>
                </a:extLst>
              </a:tr>
              <a:tr h="0">
                <a:tc>
                  <a:txBody>
                    <a:bodyPr/>
                    <a:lstStyle/>
                    <a:p>
                      <a:r>
                        <a:rPr lang="en-US" sz="1200"/>
                        <a:t>Topsolar Solar Panel Kit</a:t>
                      </a:r>
                    </a:p>
                  </a:txBody>
                  <a:tcPr/>
                </a:tc>
                <a:tc>
                  <a:txBody>
                    <a:bodyPr/>
                    <a:lstStyle/>
                    <a:p>
                      <a:r>
                        <a:rPr lang="en-US" sz="1200"/>
                        <a:t>Amazon</a:t>
                      </a:r>
                    </a:p>
                  </a:txBody>
                  <a:tcPr/>
                </a:tc>
                <a:tc>
                  <a:txBody>
                    <a:bodyPr/>
                    <a:lstStyle/>
                    <a:p>
                      <a:r>
                        <a:rPr lang="en-US" sz="1200"/>
                        <a:t>$199.99</a:t>
                      </a:r>
                    </a:p>
                  </a:txBody>
                  <a:tcPr/>
                </a:tc>
                <a:tc>
                  <a:txBody>
                    <a:bodyPr/>
                    <a:lstStyle/>
                    <a:p>
                      <a:r>
                        <a:rPr lang="en-US" sz="1200"/>
                        <a:t>1</a:t>
                      </a:r>
                    </a:p>
                  </a:txBody>
                  <a:tcPr/>
                </a:tc>
                <a:tc>
                  <a:txBody>
                    <a:bodyPr/>
                    <a:lstStyle/>
                    <a:p>
                      <a:r>
                        <a:rPr lang="en-US" sz="1200"/>
                        <a:t>$199.99</a:t>
                      </a:r>
                    </a:p>
                  </a:txBody>
                  <a:tcPr/>
                </a:tc>
                <a:extLst>
                  <a:ext uri="{0D108BD9-81ED-4DB2-BD59-A6C34878D82A}">
                    <a16:rowId xmlns:a16="http://schemas.microsoft.com/office/drawing/2014/main" val="3743983819"/>
                  </a:ext>
                </a:extLst>
              </a:tr>
              <a:tr h="0">
                <a:tc>
                  <a:txBody>
                    <a:bodyPr/>
                    <a:lstStyle/>
                    <a:p>
                      <a:r>
                        <a:rPr lang="en-US" sz="1200"/>
                        <a:t>Renogy Deep Cycle Battery</a:t>
                      </a:r>
                    </a:p>
                  </a:txBody>
                  <a:tcPr/>
                </a:tc>
                <a:tc>
                  <a:txBody>
                    <a:bodyPr/>
                    <a:lstStyle/>
                    <a:p>
                      <a:r>
                        <a:rPr lang="en-US" sz="1200"/>
                        <a:t>Amazon</a:t>
                      </a:r>
                    </a:p>
                  </a:txBody>
                  <a:tcPr/>
                </a:tc>
                <a:tc>
                  <a:txBody>
                    <a:bodyPr/>
                    <a:lstStyle/>
                    <a:p>
                      <a:r>
                        <a:rPr lang="en-US" sz="1200"/>
                        <a:t>$189.99</a:t>
                      </a:r>
                    </a:p>
                  </a:txBody>
                  <a:tcPr/>
                </a:tc>
                <a:tc>
                  <a:txBody>
                    <a:bodyPr/>
                    <a:lstStyle/>
                    <a:p>
                      <a:r>
                        <a:rPr lang="en-US" sz="1200"/>
                        <a:t>1</a:t>
                      </a:r>
                    </a:p>
                  </a:txBody>
                  <a:tcPr/>
                </a:tc>
                <a:tc>
                  <a:txBody>
                    <a:bodyPr/>
                    <a:lstStyle/>
                    <a:p>
                      <a:r>
                        <a:rPr lang="en-US" sz="1200"/>
                        <a:t>$189.99</a:t>
                      </a:r>
                    </a:p>
                  </a:txBody>
                  <a:tcPr/>
                </a:tc>
                <a:extLst>
                  <a:ext uri="{0D108BD9-81ED-4DB2-BD59-A6C34878D82A}">
                    <a16:rowId xmlns:a16="http://schemas.microsoft.com/office/drawing/2014/main" val="4101826184"/>
                  </a:ext>
                </a:extLst>
              </a:tr>
              <a:tr h="0">
                <a:tc>
                  <a:txBody>
                    <a:bodyPr/>
                    <a:lstStyle/>
                    <a:p>
                      <a:r>
                        <a:rPr lang="en-US" sz="1200"/>
                        <a:t>Voltage Stabilizer, DC 12V</a:t>
                      </a:r>
                    </a:p>
                  </a:txBody>
                  <a:tcPr/>
                </a:tc>
                <a:tc>
                  <a:txBody>
                    <a:bodyPr/>
                    <a:lstStyle/>
                    <a:p>
                      <a:r>
                        <a:rPr lang="en-US" sz="1200"/>
                        <a:t>Amazon</a:t>
                      </a:r>
                    </a:p>
                  </a:txBody>
                  <a:tcPr/>
                </a:tc>
                <a:tc>
                  <a:txBody>
                    <a:bodyPr/>
                    <a:lstStyle/>
                    <a:p>
                      <a:r>
                        <a:rPr lang="en-US" sz="1200"/>
                        <a:t>$49.99</a:t>
                      </a:r>
                    </a:p>
                  </a:txBody>
                  <a:tcPr/>
                </a:tc>
                <a:tc>
                  <a:txBody>
                    <a:bodyPr/>
                    <a:lstStyle/>
                    <a:p>
                      <a:r>
                        <a:rPr lang="en-US" sz="1200"/>
                        <a:t>1</a:t>
                      </a:r>
                    </a:p>
                  </a:txBody>
                  <a:tcPr/>
                </a:tc>
                <a:tc>
                  <a:txBody>
                    <a:bodyPr/>
                    <a:lstStyle/>
                    <a:p>
                      <a:r>
                        <a:rPr lang="en-US" sz="1200"/>
                        <a:t>$49.99</a:t>
                      </a:r>
                    </a:p>
                  </a:txBody>
                  <a:tcPr/>
                </a:tc>
                <a:extLst>
                  <a:ext uri="{0D108BD9-81ED-4DB2-BD59-A6C34878D82A}">
                    <a16:rowId xmlns:a16="http://schemas.microsoft.com/office/drawing/2014/main" val="1476644276"/>
                  </a:ext>
                </a:extLst>
              </a:tr>
              <a:tr h="0">
                <a:tc>
                  <a:txBody>
                    <a:bodyPr/>
                    <a:lstStyle/>
                    <a:p>
                      <a:r>
                        <a:rPr lang="en-US" sz="1200"/>
                        <a:t>Rainwater Collection System</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78531585"/>
                  </a:ext>
                </a:extLst>
              </a:tr>
              <a:tr h="0">
                <a:tc>
                  <a:txBody>
                    <a:bodyPr/>
                    <a:lstStyle/>
                    <a:p>
                      <a:r>
                        <a:rPr lang="en-US" sz="1200"/>
                        <a:t>Water Filtration</a:t>
                      </a:r>
                    </a:p>
                  </a:txBody>
                  <a:tcPr/>
                </a:tc>
                <a:tc>
                  <a:txBody>
                    <a:bodyPr/>
                    <a:lstStyle/>
                    <a:p>
                      <a:r>
                        <a:rPr lang="en-US" sz="1200"/>
                        <a:t>Amazon</a:t>
                      </a:r>
                    </a:p>
                  </a:txBody>
                  <a:tcPr/>
                </a:tc>
                <a:tc>
                  <a:txBody>
                    <a:bodyPr/>
                    <a:lstStyle/>
                    <a:p>
                      <a:r>
                        <a:rPr lang="en-US" sz="1200"/>
                        <a:t>$239.99</a:t>
                      </a:r>
                    </a:p>
                  </a:txBody>
                  <a:tcPr/>
                </a:tc>
                <a:tc>
                  <a:txBody>
                    <a:bodyPr/>
                    <a:lstStyle/>
                    <a:p>
                      <a:r>
                        <a:rPr lang="en-US" sz="1200"/>
                        <a:t>1</a:t>
                      </a:r>
                    </a:p>
                  </a:txBody>
                  <a:tcPr/>
                </a:tc>
                <a:tc>
                  <a:txBody>
                    <a:bodyPr/>
                    <a:lstStyle/>
                    <a:p>
                      <a:r>
                        <a:rPr lang="en-US" sz="1200"/>
                        <a:t>$239.99</a:t>
                      </a:r>
                    </a:p>
                  </a:txBody>
                  <a:tcPr/>
                </a:tc>
                <a:extLst>
                  <a:ext uri="{0D108BD9-81ED-4DB2-BD59-A6C34878D82A}">
                    <a16:rowId xmlns:a16="http://schemas.microsoft.com/office/drawing/2014/main" val="2966319605"/>
                  </a:ext>
                </a:extLst>
              </a:tr>
              <a:tr h="0">
                <a:tc>
                  <a:txBody>
                    <a:bodyPr/>
                    <a:lstStyle/>
                    <a:p>
                      <a:r>
                        <a:rPr lang="en-US" sz="1200"/>
                        <a:t>Raman Spectrometer</a:t>
                      </a:r>
                    </a:p>
                  </a:txBody>
                  <a:tcPr/>
                </a:tc>
                <a:tc>
                  <a:txBody>
                    <a:bodyPr/>
                    <a:lstStyle/>
                    <a:p>
                      <a:r>
                        <a:rPr lang="en-US" sz="1200"/>
                        <a:t>OceanInsights</a:t>
                      </a:r>
                    </a:p>
                  </a:txBody>
                  <a:tcPr/>
                </a:tc>
                <a:tc>
                  <a:txBody>
                    <a:bodyPr/>
                    <a:lstStyle/>
                    <a:p>
                      <a:r>
                        <a:rPr lang="en-US" sz="1200"/>
                        <a:t>$3900</a:t>
                      </a:r>
                    </a:p>
                  </a:txBody>
                  <a:tcPr/>
                </a:tc>
                <a:tc>
                  <a:txBody>
                    <a:bodyPr/>
                    <a:lstStyle/>
                    <a:p>
                      <a:r>
                        <a:rPr lang="en-US" sz="1200"/>
                        <a:t>1</a:t>
                      </a:r>
                    </a:p>
                  </a:txBody>
                  <a:tcPr/>
                </a:tc>
                <a:tc>
                  <a:txBody>
                    <a:bodyPr/>
                    <a:lstStyle/>
                    <a:p>
                      <a:r>
                        <a:rPr lang="en-US" sz="1200"/>
                        <a:t>$3900</a:t>
                      </a:r>
                    </a:p>
                  </a:txBody>
                  <a:tcPr/>
                </a:tc>
                <a:extLst>
                  <a:ext uri="{0D108BD9-81ED-4DB2-BD59-A6C34878D82A}">
                    <a16:rowId xmlns:a16="http://schemas.microsoft.com/office/drawing/2014/main" val="3730476948"/>
                  </a:ext>
                </a:extLst>
              </a:tr>
              <a:tr h="0">
                <a:tc>
                  <a:txBody>
                    <a:bodyPr/>
                    <a:lstStyle/>
                    <a:p>
                      <a:r>
                        <a:rPr lang="en-US" sz="1200"/>
                        <a:t>Building Supplies</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617186647"/>
                  </a:ext>
                </a:extLst>
              </a:tr>
              <a:tr h="0">
                <a:tc>
                  <a:txBody>
                    <a:bodyPr/>
                    <a:lstStyle/>
                    <a:p>
                      <a:r>
                        <a:rPr lang="en-US" sz="1200"/>
                        <a:t>Greenhouse</a:t>
                      </a:r>
                    </a:p>
                  </a:txBody>
                  <a:tcPr/>
                </a:tc>
                <a:tc>
                  <a:txBody>
                    <a:bodyPr/>
                    <a:lstStyle/>
                    <a:p>
                      <a:r>
                        <a:rPr lang="en-US" sz="1200"/>
                        <a:t>Aosom</a:t>
                      </a:r>
                    </a:p>
                  </a:txBody>
                  <a:tcPr/>
                </a:tc>
                <a:tc>
                  <a:txBody>
                    <a:bodyPr/>
                    <a:lstStyle/>
                    <a:p>
                      <a:r>
                        <a:rPr lang="en-US" sz="1200"/>
                        <a:t>$537.51</a:t>
                      </a:r>
                    </a:p>
                  </a:txBody>
                  <a:tcPr/>
                </a:tc>
                <a:tc>
                  <a:txBody>
                    <a:bodyPr/>
                    <a:lstStyle/>
                    <a:p>
                      <a:r>
                        <a:rPr lang="en-US" sz="1200"/>
                        <a:t>1</a:t>
                      </a:r>
                    </a:p>
                  </a:txBody>
                  <a:tcPr/>
                </a:tc>
                <a:tc>
                  <a:txBody>
                    <a:bodyPr/>
                    <a:lstStyle/>
                    <a:p>
                      <a:r>
                        <a:rPr lang="en-US" sz="1200"/>
                        <a:t>$537.51</a:t>
                      </a:r>
                    </a:p>
                  </a:txBody>
                  <a:tcPr/>
                </a:tc>
                <a:extLst>
                  <a:ext uri="{0D108BD9-81ED-4DB2-BD59-A6C34878D82A}">
                    <a16:rowId xmlns:a16="http://schemas.microsoft.com/office/drawing/2014/main" val="1894703966"/>
                  </a:ext>
                </a:extLst>
              </a:tr>
              <a:tr h="0">
                <a:tc>
                  <a:txBody>
                    <a:bodyPr/>
                    <a:lstStyle/>
                    <a:p>
                      <a:r>
                        <a:rPr lang="en-US" sz="1200"/>
                        <a:t>Manifold</a:t>
                      </a:r>
                    </a:p>
                  </a:txBody>
                  <a:tcPr/>
                </a:tc>
                <a:tc>
                  <a:txBody>
                    <a:bodyPr/>
                    <a:lstStyle/>
                    <a:p>
                      <a:r>
                        <a:rPr lang="en-US" sz="1200"/>
                        <a:t>Amazon</a:t>
                      </a:r>
                    </a:p>
                  </a:txBody>
                  <a:tcPr/>
                </a:tc>
                <a:tc>
                  <a:txBody>
                    <a:bodyPr/>
                    <a:lstStyle/>
                    <a:p>
                      <a:r>
                        <a:rPr lang="en-US" sz="1200"/>
                        <a:t>$64.97</a:t>
                      </a:r>
                    </a:p>
                  </a:txBody>
                  <a:tcPr/>
                </a:tc>
                <a:tc>
                  <a:txBody>
                    <a:bodyPr/>
                    <a:lstStyle/>
                    <a:p>
                      <a:r>
                        <a:rPr lang="en-US" sz="1200"/>
                        <a:t>1</a:t>
                      </a:r>
                    </a:p>
                  </a:txBody>
                  <a:tcPr/>
                </a:tc>
                <a:tc>
                  <a:txBody>
                    <a:bodyPr/>
                    <a:lstStyle/>
                    <a:p>
                      <a:r>
                        <a:rPr lang="en-US" sz="1200"/>
                        <a:t>$64.97</a:t>
                      </a:r>
                    </a:p>
                  </a:txBody>
                  <a:tcPr/>
                </a:tc>
                <a:extLst>
                  <a:ext uri="{0D108BD9-81ED-4DB2-BD59-A6C34878D82A}">
                    <a16:rowId xmlns:a16="http://schemas.microsoft.com/office/drawing/2014/main" val="1612178615"/>
                  </a:ext>
                </a:extLst>
              </a:tr>
              <a:tr h="0">
                <a:tc>
                  <a:txBody>
                    <a:bodyPr/>
                    <a:lstStyle/>
                    <a:p>
                      <a:r>
                        <a:rPr lang="en-US" sz="1200"/>
                        <a:t>Reservoir Bins</a:t>
                      </a:r>
                    </a:p>
                  </a:txBody>
                  <a:tcPr/>
                </a:tc>
                <a:tc>
                  <a:txBody>
                    <a:bodyPr/>
                    <a:lstStyle/>
                    <a:p>
                      <a:endParaRPr lang="en-US" sz="1200"/>
                    </a:p>
                  </a:txBody>
                  <a:tcPr/>
                </a:tc>
                <a:tc>
                  <a:txBody>
                    <a:bodyPr/>
                    <a:lstStyle/>
                    <a:p>
                      <a:r>
                        <a:rPr lang="en-US" sz="1200"/>
                        <a:t>~$43</a:t>
                      </a:r>
                    </a:p>
                  </a:txBody>
                  <a:tcPr/>
                </a:tc>
                <a:tc>
                  <a:txBody>
                    <a:bodyPr/>
                    <a:lstStyle/>
                    <a:p>
                      <a:r>
                        <a:rPr lang="en-US" sz="1200"/>
                        <a:t>7</a:t>
                      </a:r>
                    </a:p>
                  </a:txBody>
                  <a:tcPr/>
                </a:tc>
                <a:tc>
                  <a:txBody>
                    <a:bodyPr/>
                    <a:lstStyle/>
                    <a:p>
                      <a:r>
                        <a:rPr lang="en-US" sz="1200"/>
                        <a:t>~$300</a:t>
                      </a:r>
                    </a:p>
                  </a:txBody>
                  <a:tcPr/>
                </a:tc>
                <a:extLst>
                  <a:ext uri="{0D108BD9-81ED-4DB2-BD59-A6C34878D82A}">
                    <a16:rowId xmlns:a16="http://schemas.microsoft.com/office/drawing/2014/main" val="3736137907"/>
                  </a:ext>
                </a:extLst>
              </a:tr>
              <a:tr h="0">
                <a:tc>
                  <a:txBody>
                    <a:bodyPr/>
                    <a:lstStyle/>
                    <a:p>
                      <a:r>
                        <a:rPr lang="en-US" sz="1200"/>
                        <a:t>PVC</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r>
                        <a:rPr lang="en-US" sz="1200"/>
                        <a:t>~$300</a:t>
                      </a:r>
                    </a:p>
                  </a:txBody>
                  <a:tcPr/>
                </a:tc>
                <a:extLst>
                  <a:ext uri="{0D108BD9-81ED-4DB2-BD59-A6C34878D82A}">
                    <a16:rowId xmlns:a16="http://schemas.microsoft.com/office/drawing/2014/main" val="1372478375"/>
                  </a:ext>
                </a:extLst>
              </a:tr>
              <a:tr h="0">
                <a:tc>
                  <a:txBody>
                    <a:bodyPr/>
                    <a:lstStyle/>
                    <a:p>
                      <a:r>
                        <a:rPr lang="en-US" sz="1200"/>
                        <a:t>Additional Costs</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r>
                        <a:rPr lang="en-US" sz="1200"/>
                        <a:t>~$300</a:t>
                      </a:r>
                    </a:p>
                  </a:txBody>
                  <a:tcPr/>
                </a:tc>
                <a:extLst>
                  <a:ext uri="{0D108BD9-81ED-4DB2-BD59-A6C34878D82A}">
                    <a16:rowId xmlns:a16="http://schemas.microsoft.com/office/drawing/2014/main" val="3626569"/>
                  </a:ext>
                </a:extLst>
              </a:tr>
              <a:tr h="0">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611470699"/>
                  </a:ext>
                </a:extLst>
              </a:tr>
              <a:tr h="0">
                <a:tc>
                  <a:txBody>
                    <a:bodyPr/>
                    <a:lstStyle/>
                    <a:p>
                      <a:r>
                        <a:rPr lang="en-US" sz="1200"/>
                        <a:t>Project Cost</a:t>
                      </a:r>
                    </a:p>
                  </a:txBody>
                  <a:tcPr/>
                </a:tc>
                <a:tc gridSpan="4">
                  <a:txBody>
                    <a:bodyPr/>
                    <a:lstStyle/>
                    <a:p>
                      <a:r>
                        <a:rPr lang="en-US" sz="1200"/>
                        <a:t>~$7,042.09</a:t>
                      </a:r>
                    </a:p>
                  </a:txBody>
                  <a:tcPr/>
                </a:tc>
                <a:tc hMerge="1">
                  <a:txBody>
                    <a:bodyPr/>
                    <a:lstStyle/>
                    <a:p>
                      <a:endParaRPr lang="en-US" sz="1200"/>
                    </a:p>
                  </a:txBody>
                  <a:tcPr/>
                </a:tc>
                <a:tc hMerge="1">
                  <a:txBody>
                    <a:bodyPr/>
                    <a:lstStyle/>
                    <a:p>
                      <a:endParaRPr lang="en-US" sz="1200"/>
                    </a:p>
                  </a:txBody>
                  <a:tcPr/>
                </a:tc>
                <a:tc hMerge="1">
                  <a:txBody>
                    <a:bodyPr/>
                    <a:lstStyle/>
                    <a:p>
                      <a:r>
                        <a:rPr lang="en-US" sz="1200"/>
                        <a:t>~$7,042.09</a:t>
                      </a:r>
                    </a:p>
                  </a:txBody>
                  <a:tcPr/>
                </a:tc>
                <a:extLst>
                  <a:ext uri="{0D108BD9-81ED-4DB2-BD59-A6C34878D82A}">
                    <a16:rowId xmlns:a16="http://schemas.microsoft.com/office/drawing/2014/main" val="748392153"/>
                  </a:ext>
                </a:extLst>
              </a:tr>
            </a:tbl>
          </a:graphicData>
        </a:graphic>
      </p:graphicFrame>
      <p:cxnSp>
        <p:nvCxnSpPr>
          <p:cNvPr id="8" name="Straight Connector 7">
            <a:extLst>
              <a:ext uri="{FF2B5EF4-FFF2-40B4-BE49-F238E27FC236}">
                <a16:creationId xmlns:a16="http://schemas.microsoft.com/office/drawing/2014/main" id="{7ED15752-5905-D110-C1ED-794913F096FE}"/>
              </a:ext>
            </a:extLst>
          </p:cNvPr>
          <p:cNvCxnSpPr/>
          <p:nvPr/>
        </p:nvCxnSpPr>
        <p:spPr>
          <a:xfrm>
            <a:off x="-39624" y="6858000"/>
            <a:ext cx="12271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7A24B648-B648-1FD3-328C-CD2474DB116C}"/>
              </a:ext>
            </a:extLst>
          </p:cNvPr>
          <p:cNvPicPr>
            <a:picLocks noChangeAspect="1"/>
          </p:cNvPicPr>
          <p:nvPr/>
        </p:nvPicPr>
        <p:blipFill rotWithShape="1">
          <a:blip r:embed="rId4"/>
          <a:srcRect l="4381" r="14433" b="-344"/>
          <a:stretch/>
        </p:blipFill>
        <p:spPr>
          <a:xfrm rot="5400000">
            <a:off x="10536241" y="5202242"/>
            <a:ext cx="1717851" cy="1593663"/>
          </a:xfrm>
          <a:prstGeom prst="rect">
            <a:avLst/>
          </a:prstGeom>
        </p:spPr>
      </p:pic>
      <p:pic>
        <p:nvPicPr>
          <p:cNvPr id="28" name="Audio 27">
            <a:hlinkClick r:id="" action="ppaction://media"/>
            <a:extLst>
              <a:ext uri="{FF2B5EF4-FFF2-40B4-BE49-F238E27FC236}">
                <a16:creationId xmlns:a16="http://schemas.microsoft.com/office/drawing/2014/main" id="{C5E6F417-7577-B38E-EF20-8118881863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7952277"/>
      </p:ext>
    </p:extLst>
  </p:cSld>
  <p:clrMapOvr>
    <a:masterClrMapping/>
  </p:clrMapOvr>
  <mc:AlternateContent xmlns:mc="http://schemas.openxmlformats.org/markup-compatibility/2006" xmlns:p14="http://schemas.microsoft.com/office/powerpoint/2010/main">
    <mc:Choice Requires="p14">
      <p:transition spd="slow" p14:dur="2000" advTm="8762"/>
    </mc:Choice>
    <mc:Fallback xmlns="">
      <p:transition spd="slow" advTm="8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B5828-667F-8447-E748-09BE9436F22C}"/>
              </a:ext>
            </a:extLst>
          </p:cNvPr>
          <p:cNvSpPr>
            <a:spLocks noGrp="1"/>
          </p:cNvSpPr>
          <p:nvPr>
            <p:ph type="title"/>
          </p:nvPr>
        </p:nvSpPr>
        <p:spPr>
          <a:xfrm>
            <a:off x="1097280" y="286603"/>
            <a:ext cx="10058400" cy="820302"/>
          </a:xfrm>
        </p:spPr>
        <p:txBody>
          <a:bodyPr>
            <a:normAutofit/>
          </a:bodyPr>
          <a:lstStyle/>
          <a:p>
            <a:r>
              <a:rPr lang="en-US"/>
              <a:t>Financing</a:t>
            </a:r>
          </a:p>
        </p:txBody>
      </p:sp>
      <p:sp>
        <p:nvSpPr>
          <p:cNvPr id="3" name="Content Placeholder 2">
            <a:extLst>
              <a:ext uri="{FF2B5EF4-FFF2-40B4-BE49-F238E27FC236}">
                <a16:creationId xmlns:a16="http://schemas.microsoft.com/office/drawing/2014/main" id="{EA2DFCD9-07CE-46DC-88DD-6E7C5917867B}"/>
              </a:ext>
            </a:extLst>
          </p:cNvPr>
          <p:cNvSpPr>
            <a:spLocks noGrp="1"/>
          </p:cNvSpPr>
          <p:nvPr>
            <p:ph idx="1"/>
          </p:nvPr>
        </p:nvSpPr>
        <p:spPr>
          <a:xfrm>
            <a:off x="1097280" y="1106905"/>
            <a:ext cx="7132320" cy="4762189"/>
          </a:xfrm>
        </p:spPr>
        <p:txBody>
          <a:bodyPr/>
          <a:lstStyle/>
          <a:p>
            <a:pPr>
              <a:buFont typeface="Arial" panose="020B0604020202020204" pitchFamily="34" charset="0"/>
              <a:buChar char="•"/>
            </a:pPr>
            <a:r>
              <a:rPr lang="en-US"/>
              <a:t>The Oviedo Historical Society has committed $1500 to the project</a:t>
            </a:r>
          </a:p>
          <a:p>
            <a:pPr>
              <a:buFont typeface="Arial" panose="020B0604020202020204" pitchFamily="34" charset="0"/>
              <a:buChar char="•"/>
            </a:pPr>
            <a:r>
              <a:rPr lang="en-US"/>
              <a:t>A Raman Spectrometer is being borrowed</a:t>
            </a:r>
          </a:p>
          <a:p>
            <a:pPr>
              <a:buFont typeface="Arial" panose="020B0604020202020204" pitchFamily="34" charset="0"/>
              <a:buChar char="•"/>
            </a:pPr>
            <a:r>
              <a:rPr lang="en-US"/>
              <a:t>This drastically reduces the total to $1,642</a:t>
            </a:r>
          </a:p>
          <a:p>
            <a:pPr>
              <a:buFont typeface="Arial" panose="020B0604020202020204" pitchFamily="34" charset="0"/>
              <a:buChar char="•"/>
            </a:pPr>
            <a:r>
              <a:rPr lang="en-US"/>
              <a:t>Additionally, the costs associated with the project include implementing 3 separate hydroponic systems. Focusing on one system will allow us to further reduce the cost to roughly $612 as we can reduce the number of costly sensors as well as building supplies.</a:t>
            </a:r>
          </a:p>
          <a:p>
            <a:endParaRPr lang="en-US"/>
          </a:p>
        </p:txBody>
      </p:sp>
      <p:pic>
        <p:nvPicPr>
          <p:cNvPr id="5" name="Picture 4">
            <a:extLst>
              <a:ext uri="{FF2B5EF4-FFF2-40B4-BE49-F238E27FC236}">
                <a16:creationId xmlns:a16="http://schemas.microsoft.com/office/drawing/2014/main" id="{8885817D-223C-F908-CDDC-7792C2953C98}"/>
              </a:ext>
            </a:extLst>
          </p:cNvPr>
          <p:cNvPicPr>
            <a:picLocks noChangeAspect="1"/>
          </p:cNvPicPr>
          <p:nvPr/>
        </p:nvPicPr>
        <p:blipFill>
          <a:blip r:embed="rId4"/>
          <a:stretch>
            <a:fillRect/>
          </a:stretch>
        </p:blipFill>
        <p:spPr>
          <a:xfrm>
            <a:off x="8229600" y="1106905"/>
            <a:ext cx="3172606" cy="1369595"/>
          </a:xfrm>
          <a:prstGeom prst="rect">
            <a:avLst/>
          </a:prstGeom>
        </p:spPr>
      </p:pic>
      <p:pic>
        <p:nvPicPr>
          <p:cNvPr id="6" name="Picture 8">
            <a:extLst>
              <a:ext uri="{FF2B5EF4-FFF2-40B4-BE49-F238E27FC236}">
                <a16:creationId xmlns:a16="http://schemas.microsoft.com/office/drawing/2014/main" id="{3C1CA55F-8BE1-923A-1A2E-75B23DD8661A}"/>
              </a:ext>
            </a:extLst>
          </p:cNvPr>
          <p:cNvPicPr>
            <a:picLocks noChangeAspect="1"/>
          </p:cNvPicPr>
          <p:nvPr/>
        </p:nvPicPr>
        <p:blipFill rotWithShape="1">
          <a:blip r:embed="rId5"/>
          <a:srcRect l="4381" r="14433" b="-344"/>
          <a:stretch/>
        </p:blipFill>
        <p:spPr>
          <a:xfrm rot="5400000">
            <a:off x="10536241" y="5202242"/>
            <a:ext cx="1717851" cy="1593663"/>
          </a:xfrm>
          <a:prstGeom prst="rect">
            <a:avLst/>
          </a:prstGeom>
        </p:spPr>
      </p:pic>
      <p:pic>
        <p:nvPicPr>
          <p:cNvPr id="26" name="Audio 25">
            <a:hlinkClick r:id="" action="ppaction://media"/>
            <a:extLst>
              <a:ext uri="{FF2B5EF4-FFF2-40B4-BE49-F238E27FC236}">
                <a16:creationId xmlns:a16="http://schemas.microsoft.com/office/drawing/2014/main" id="{9FACF0CB-6ACC-B98B-3591-62485012BB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39777690"/>
      </p:ext>
    </p:extLst>
  </p:cSld>
  <p:clrMapOvr>
    <a:masterClrMapping/>
  </p:clrMapOvr>
  <mc:AlternateContent xmlns:mc="http://schemas.openxmlformats.org/markup-compatibility/2006" xmlns:p14="http://schemas.microsoft.com/office/powerpoint/2010/main">
    <mc:Choice Requires="p14">
      <p:transition spd="slow" p14:dur="2000" advTm="27096"/>
    </mc:Choice>
    <mc:Fallback xmlns="">
      <p:transition spd="slow" advTm="2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9D4BB-27F7-D0DB-563D-0025D29060D0}"/>
              </a:ext>
            </a:extLst>
          </p:cNvPr>
          <p:cNvSpPr>
            <a:spLocks noGrp="1"/>
          </p:cNvSpPr>
          <p:nvPr>
            <p:ph type="title"/>
          </p:nvPr>
        </p:nvSpPr>
        <p:spPr>
          <a:xfrm>
            <a:off x="1097280" y="286603"/>
            <a:ext cx="10058400" cy="845332"/>
          </a:xfrm>
        </p:spPr>
        <p:txBody>
          <a:bodyPr/>
          <a:lstStyle/>
          <a:p>
            <a:r>
              <a:rPr lang="en-US">
                <a:cs typeface="Calibri Light"/>
              </a:rPr>
              <a:t>Specifications</a:t>
            </a:r>
            <a:endParaRPr lang="en-US"/>
          </a:p>
        </p:txBody>
      </p:sp>
      <p:pic>
        <p:nvPicPr>
          <p:cNvPr id="5" name="Picture 5" descr="Table&#10;&#10;Description automatically generated">
            <a:extLst>
              <a:ext uri="{FF2B5EF4-FFF2-40B4-BE49-F238E27FC236}">
                <a16:creationId xmlns:a16="http://schemas.microsoft.com/office/drawing/2014/main" id="{72138A0C-0224-E7C4-D22C-DF0FD1C5C8C9}"/>
              </a:ext>
            </a:extLst>
          </p:cNvPr>
          <p:cNvPicPr>
            <a:picLocks noChangeAspect="1"/>
          </p:cNvPicPr>
          <p:nvPr/>
        </p:nvPicPr>
        <p:blipFill>
          <a:blip r:embed="rId4"/>
          <a:stretch>
            <a:fillRect/>
          </a:stretch>
        </p:blipFill>
        <p:spPr>
          <a:xfrm>
            <a:off x="2631583" y="2127212"/>
            <a:ext cx="6928833" cy="2893353"/>
          </a:xfrm>
          <a:prstGeom prst="rect">
            <a:avLst/>
          </a:prstGeom>
        </p:spPr>
      </p:pic>
      <p:sp>
        <p:nvSpPr>
          <p:cNvPr id="6" name="TextBox 5">
            <a:extLst>
              <a:ext uri="{FF2B5EF4-FFF2-40B4-BE49-F238E27FC236}">
                <a16:creationId xmlns:a16="http://schemas.microsoft.com/office/drawing/2014/main" id="{96FF71CC-0375-38E8-0299-2CBCADB0CC9C}"/>
              </a:ext>
            </a:extLst>
          </p:cNvPr>
          <p:cNvSpPr txBox="1"/>
          <p:nvPr/>
        </p:nvSpPr>
        <p:spPr>
          <a:xfrm>
            <a:off x="1094704" y="1223493"/>
            <a:ext cx="100589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Light"/>
                <a:cs typeface="Calibri"/>
              </a:rPr>
              <a:t>Note: The specifications listed here are related to those we will be measuring during our final demonstration.</a:t>
            </a:r>
            <a:endParaRPr lang="en-US">
              <a:latin typeface="Calibri Light"/>
            </a:endParaRPr>
          </a:p>
        </p:txBody>
      </p:sp>
      <p:pic>
        <p:nvPicPr>
          <p:cNvPr id="3" name="Picture 12">
            <a:extLst>
              <a:ext uri="{FF2B5EF4-FFF2-40B4-BE49-F238E27FC236}">
                <a16:creationId xmlns:a16="http://schemas.microsoft.com/office/drawing/2014/main" id="{8E347C8C-E20F-5F32-01C4-825F3CFDCF44}"/>
              </a:ext>
            </a:extLst>
          </p:cNvPr>
          <p:cNvPicPr>
            <a:picLocks noChangeAspect="1"/>
          </p:cNvPicPr>
          <p:nvPr/>
        </p:nvPicPr>
        <p:blipFill>
          <a:blip r:embed="rId5"/>
          <a:stretch>
            <a:fillRect/>
          </a:stretch>
        </p:blipFill>
        <p:spPr>
          <a:xfrm>
            <a:off x="9946432" y="4633052"/>
            <a:ext cx="2245567" cy="2224947"/>
          </a:xfrm>
          <a:prstGeom prst="rect">
            <a:avLst/>
          </a:prstGeom>
        </p:spPr>
      </p:pic>
      <p:pic>
        <p:nvPicPr>
          <p:cNvPr id="4" name="Specifications">
            <a:hlinkClick r:id="" action="ppaction://media"/>
            <a:extLst>
              <a:ext uri="{FF2B5EF4-FFF2-40B4-BE49-F238E27FC236}">
                <a16:creationId xmlns:a16="http://schemas.microsoft.com/office/drawing/2014/main" id="{4BA21D54-ACC0-FCE9-D3B5-5D585D10FD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1695" y="5258162"/>
            <a:ext cx="487363" cy="487363"/>
          </a:xfrm>
          <a:prstGeom prst="rect">
            <a:avLst/>
          </a:prstGeom>
        </p:spPr>
      </p:pic>
    </p:spTree>
    <p:extLst>
      <p:ext uri="{BB962C8B-B14F-4D97-AF65-F5344CB8AC3E}">
        <p14:creationId xmlns:p14="http://schemas.microsoft.com/office/powerpoint/2010/main" val="3720431243"/>
      </p:ext>
    </p:extLst>
  </p:cSld>
  <p:clrMapOvr>
    <a:masterClrMapping/>
  </p:clrMapOvr>
  <mc:AlternateContent xmlns:mc="http://schemas.openxmlformats.org/markup-compatibility/2006" xmlns:p14="http://schemas.microsoft.com/office/powerpoint/2010/main">
    <mc:Choice Requires="p14">
      <p:transition spd="slow" p14:dur="2000" advTm="70681"/>
    </mc:Choice>
    <mc:Fallback xmlns="">
      <p:transition spd="slow" advTm="7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E72A-F666-1C10-50A5-8BB8F6024106}"/>
              </a:ext>
            </a:extLst>
          </p:cNvPr>
          <p:cNvSpPr>
            <a:spLocks noGrp="1"/>
          </p:cNvSpPr>
          <p:nvPr>
            <p:ph type="title"/>
          </p:nvPr>
        </p:nvSpPr>
        <p:spPr>
          <a:xfrm>
            <a:off x="1097280" y="286603"/>
            <a:ext cx="10058400" cy="778405"/>
          </a:xfrm>
        </p:spPr>
        <p:txBody>
          <a:bodyPr/>
          <a:lstStyle/>
          <a:p>
            <a:r>
              <a:rPr lang="en-US">
                <a:cs typeface="Calibri Light"/>
              </a:rPr>
              <a:t>Overall Block Diagram</a:t>
            </a:r>
            <a:endParaRPr lang="en-US"/>
          </a:p>
        </p:txBody>
      </p:sp>
      <p:pic>
        <p:nvPicPr>
          <p:cNvPr id="4" name="Picture 4" descr="Diagram&#10;&#10;Description automatically generated">
            <a:extLst>
              <a:ext uri="{FF2B5EF4-FFF2-40B4-BE49-F238E27FC236}">
                <a16:creationId xmlns:a16="http://schemas.microsoft.com/office/drawing/2014/main" id="{579C3552-8349-8560-284E-5BAF8BAF6593}"/>
              </a:ext>
            </a:extLst>
          </p:cNvPr>
          <p:cNvPicPr>
            <a:picLocks noGrp="1" noChangeAspect="1"/>
          </p:cNvPicPr>
          <p:nvPr>
            <p:ph idx="1"/>
          </p:nvPr>
        </p:nvPicPr>
        <p:blipFill rotWithShape="1">
          <a:blip r:embed="rId4"/>
          <a:srcRect r="18738" b="4724"/>
          <a:stretch/>
        </p:blipFill>
        <p:spPr>
          <a:xfrm>
            <a:off x="3228158" y="1066695"/>
            <a:ext cx="5567645" cy="4896804"/>
          </a:xfrm>
        </p:spPr>
      </p:pic>
      <p:pic>
        <p:nvPicPr>
          <p:cNvPr id="3" name="Picture 12">
            <a:extLst>
              <a:ext uri="{FF2B5EF4-FFF2-40B4-BE49-F238E27FC236}">
                <a16:creationId xmlns:a16="http://schemas.microsoft.com/office/drawing/2014/main" id="{75CCF137-F820-4AB9-A59A-042951587F61}"/>
              </a:ext>
            </a:extLst>
          </p:cNvPr>
          <p:cNvPicPr>
            <a:picLocks noChangeAspect="1"/>
          </p:cNvPicPr>
          <p:nvPr/>
        </p:nvPicPr>
        <p:blipFill>
          <a:blip r:embed="rId5"/>
          <a:stretch>
            <a:fillRect/>
          </a:stretch>
        </p:blipFill>
        <p:spPr>
          <a:xfrm>
            <a:off x="9946432" y="4633052"/>
            <a:ext cx="2245567" cy="2224947"/>
          </a:xfrm>
          <a:prstGeom prst="rect">
            <a:avLst/>
          </a:prstGeom>
        </p:spPr>
      </p:pic>
      <p:pic>
        <p:nvPicPr>
          <p:cNvPr id="5" name="Block Diagram">
            <a:hlinkClick r:id="" action="ppaction://media"/>
            <a:extLst>
              <a:ext uri="{FF2B5EF4-FFF2-40B4-BE49-F238E27FC236}">
                <a16:creationId xmlns:a16="http://schemas.microsoft.com/office/drawing/2014/main" id="{303018C8-D946-BBF8-4BFA-443AC49110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878" y="5258162"/>
            <a:ext cx="487363" cy="487363"/>
          </a:xfrm>
          <a:prstGeom prst="rect">
            <a:avLst/>
          </a:prstGeom>
        </p:spPr>
      </p:pic>
    </p:spTree>
    <p:extLst>
      <p:ext uri="{BB962C8B-B14F-4D97-AF65-F5344CB8AC3E}">
        <p14:creationId xmlns:p14="http://schemas.microsoft.com/office/powerpoint/2010/main" val="1358614592"/>
      </p:ext>
    </p:extLst>
  </p:cSld>
  <p:clrMapOvr>
    <a:masterClrMapping/>
  </p:clrMapOvr>
  <mc:AlternateContent xmlns:mc="http://schemas.openxmlformats.org/markup-compatibility/2006" xmlns:p14="http://schemas.microsoft.com/office/powerpoint/2010/main">
    <mc:Choice Requires="p14">
      <p:transition spd="slow" p14:dur="2000" advTm="10402"/>
    </mc:Choice>
    <mc:Fallback xmlns="">
      <p:transition spd="slow" advTm="10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D2F3F-2212-53A1-ED3B-70A6A66ACE9C}"/>
              </a:ext>
            </a:extLst>
          </p:cNvPr>
          <p:cNvSpPr>
            <a:spLocks noGrp="1"/>
          </p:cNvSpPr>
          <p:nvPr>
            <p:ph type="title"/>
          </p:nvPr>
        </p:nvSpPr>
        <p:spPr>
          <a:xfrm>
            <a:off x="1097280" y="286603"/>
            <a:ext cx="10058400" cy="859551"/>
          </a:xfrm>
        </p:spPr>
        <p:txBody>
          <a:bodyPr/>
          <a:lstStyle/>
          <a:p>
            <a:r>
              <a:rPr lang="en-US">
                <a:cs typeface="Calibri Light"/>
              </a:rPr>
              <a:t>Hydroponic System</a:t>
            </a:r>
            <a:endParaRPr lang="en-US"/>
          </a:p>
        </p:txBody>
      </p:sp>
      <p:pic>
        <p:nvPicPr>
          <p:cNvPr id="4" name="Picture 4" descr="Diagram, schematic&#10;&#10;Description automatically generated">
            <a:extLst>
              <a:ext uri="{FF2B5EF4-FFF2-40B4-BE49-F238E27FC236}">
                <a16:creationId xmlns:a16="http://schemas.microsoft.com/office/drawing/2014/main" id="{2F1DCBC1-AD42-3EFF-7D8D-B66C469A4464}"/>
              </a:ext>
            </a:extLst>
          </p:cNvPr>
          <p:cNvPicPr>
            <a:picLocks noChangeAspect="1"/>
          </p:cNvPicPr>
          <p:nvPr/>
        </p:nvPicPr>
        <p:blipFill rotWithShape="1">
          <a:blip r:embed="rId4"/>
          <a:srcRect t="17105" r="247" b="20113"/>
          <a:stretch/>
        </p:blipFill>
        <p:spPr>
          <a:xfrm>
            <a:off x="5927909" y="1148458"/>
            <a:ext cx="5291967" cy="4383667"/>
          </a:xfrm>
          <a:prstGeom prst="rect">
            <a:avLst/>
          </a:prstGeom>
        </p:spPr>
      </p:pic>
      <p:pic>
        <p:nvPicPr>
          <p:cNvPr id="5" name="Picture 5" descr="Diagram, schematic&#10;&#10;Description automatically generated">
            <a:extLst>
              <a:ext uri="{FF2B5EF4-FFF2-40B4-BE49-F238E27FC236}">
                <a16:creationId xmlns:a16="http://schemas.microsoft.com/office/drawing/2014/main" id="{0B70CAD4-BCA1-3C3C-074E-0CE7BF4F4588}"/>
              </a:ext>
            </a:extLst>
          </p:cNvPr>
          <p:cNvPicPr>
            <a:picLocks noChangeAspect="1"/>
          </p:cNvPicPr>
          <p:nvPr/>
        </p:nvPicPr>
        <p:blipFill rotWithShape="1">
          <a:blip r:embed="rId4"/>
          <a:srcRect t="79925" r="9582"/>
          <a:stretch/>
        </p:blipFill>
        <p:spPr>
          <a:xfrm>
            <a:off x="968433" y="4114114"/>
            <a:ext cx="4766710" cy="1409591"/>
          </a:xfrm>
          <a:prstGeom prst="rect">
            <a:avLst/>
          </a:prstGeom>
        </p:spPr>
      </p:pic>
      <p:sp>
        <p:nvSpPr>
          <p:cNvPr id="3" name="TextBox 2">
            <a:extLst>
              <a:ext uri="{FF2B5EF4-FFF2-40B4-BE49-F238E27FC236}">
                <a16:creationId xmlns:a16="http://schemas.microsoft.com/office/drawing/2014/main" id="{95E5BB0E-4640-59A8-A65D-0622F50EF393}"/>
              </a:ext>
            </a:extLst>
          </p:cNvPr>
          <p:cNvSpPr txBox="1"/>
          <p:nvPr/>
        </p:nvSpPr>
        <p:spPr>
          <a:xfrm>
            <a:off x="1019577" y="1153732"/>
            <a:ext cx="465517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Calibri Light"/>
                <a:cs typeface="Calibri" panose="020F0502020204030204"/>
              </a:rPr>
              <a:t>Constructed of PVC pipes, connectors, and rectangular channels</a:t>
            </a:r>
          </a:p>
          <a:p>
            <a:pPr marL="285750" indent="-285750">
              <a:buFont typeface="Arial"/>
              <a:buChar char="•"/>
            </a:pPr>
            <a:r>
              <a:rPr lang="en-US">
                <a:latin typeface="Calibri Light"/>
                <a:cs typeface="Calibri" panose="020F0502020204030204"/>
              </a:rPr>
              <a:t>Modified version of a NFT system</a:t>
            </a:r>
          </a:p>
          <a:p>
            <a:pPr marL="285750" indent="-285750">
              <a:buFont typeface="Arial"/>
              <a:buChar char="•"/>
            </a:pPr>
            <a:r>
              <a:rPr lang="en-US">
                <a:latin typeface="Calibri Light"/>
                <a:cs typeface="Calibri" panose="020F0502020204030204"/>
              </a:rPr>
              <a:t>Utilizes two separate growth trays per level to mitigate competition in growth</a:t>
            </a:r>
          </a:p>
          <a:p>
            <a:pPr marL="285750" indent="-285750">
              <a:buFont typeface="Arial"/>
              <a:buChar char="•"/>
            </a:pPr>
            <a:r>
              <a:rPr lang="en-US">
                <a:latin typeface="Calibri Light"/>
                <a:cs typeface="Calibri" panose="020F0502020204030204"/>
              </a:rPr>
              <a:t>Assuming ample time and budget, will make use of LEDs for 24-hour growth of plants</a:t>
            </a:r>
          </a:p>
          <a:p>
            <a:pPr marL="285750" indent="-285750">
              <a:buFont typeface="Arial"/>
              <a:buChar char="•"/>
            </a:pPr>
            <a:r>
              <a:rPr lang="en-US">
                <a:latin typeface="Calibri Light"/>
                <a:cs typeface="Calibri" panose="020F0502020204030204"/>
              </a:rPr>
              <a:t>Plant capacity for 3 tiers with two channels is 54 plants per system</a:t>
            </a:r>
          </a:p>
          <a:p>
            <a:pPr marL="285750" indent="-285750">
              <a:buFont typeface="Arial"/>
              <a:buChar char="•"/>
            </a:pPr>
            <a:r>
              <a:rPr lang="en-US">
                <a:latin typeface="Calibri Light"/>
                <a:cs typeface="Calibri" panose="020F0502020204030204"/>
              </a:rPr>
              <a:t>Gravity is the main source of motion in trays</a:t>
            </a:r>
          </a:p>
        </p:txBody>
      </p:sp>
      <p:pic>
        <p:nvPicPr>
          <p:cNvPr id="6" name="Picture 12">
            <a:extLst>
              <a:ext uri="{FF2B5EF4-FFF2-40B4-BE49-F238E27FC236}">
                <a16:creationId xmlns:a16="http://schemas.microsoft.com/office/drawing/2014/main" id="{464EA2F9-69F0-11A4-6F1B-267136394843}"/>
              </a:ext>
            </a:extLst>
          </p:cNvPr>
          <p:cNvPicPr>
            <a:picLocks noChangeAspect="1"/>
          </p:cNvPicPr>
          <p:nvPr/>
        </p:nvPicPr>
        <p:blipFill>
          <a:blip r:embed="rId5"/>
          <a:stretch>
            <a:fillRect/>
          </a:stretch>
        </p:blipFill>
        <p:spPr>
          <a:xfrm>
            <a:off x="9946432" y="4633052"/>
            <a:ext cx="2245567" cy="2224947"/>
          </a:xfrm>
          <a:prstGeom prst="rect">
            <a:avLst/>
          </a:prstGeom>
        </p:spPr>
      </p:pic>
      <p:pic>
        <p:nvPicPr>
          <p:cNvPr id="7" name="Hydroponic System">
            <a:hlinkClick r:id="" action="ppaction://media"/>
            <a:extLst>
              <a:ext uri="{FF2B5EF4-FFF2-40B4-BE49-F238E27FC236}">
                <a16:creationId xmlns:a16="http://schemas.microsoft.com/office/drawing/2014/main" id="{328B1649-2539-D9E4-5884-62FAF43B32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1150" y="5246498"/>
            <a:ext cx="487363" cy="487363"/>
          </a:xfrm>
          <a:prstGeom prst="rect">
            <a:avLst/>
          </a:prstGeom>
        </p:spPr>
      </p:pic>
    </p:spTree>
    <p:extLst>
      <p:ext uri="{BB962C8B-B14F-4D97-AF65-F5344CB8AC3E}">
        <p14:creationId xmlns:p14="http://schemas.microsoft.com/office/powerpoint/2010/main" val="2197595173"/>
      </p:ext>
    </p:extLst>
  </p:cSld>
  <p:clrMapOvr>
    <a:masterClrMapping/>
  </p:clrMapOvr>
  <mc:AlternateContent xmlns:mc="http://schemas.openxmlformats.org/markup-compatibility/2006" xmlns:p14="http://schemas.microsoft.com/office/powerpoint/2010/main">
    <mc:Choice Requires="p14">
      <p:transition spd="slow" p14:dur="2000" advTm="29140"/>
    </mc:Choice>
    <mc:Fallback xmlns="">
      <p:transition spd="slow" advTm="2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BDD5E-E4C5-E839-2E14-390743B18B4E}"/>
              </a:ext>
            </a:extLst>
          </p:cNvPr>
          <p:cNvSpPr>
            <a:spLocks noGrp="1"/>
          </p:cNvSpPr>
          <p:nvPr>
            <p:ph type="title"/>
          </p:nvPr>
        </p:nvSpPr>
        <p:spPr>
          <a:xfrm>
            <a:off x="1097280" y="286603"/>
            <a:ext cx="10058400" cy="898964"/>
          </a:xfrm>
        </p:spPr>
        <p:txBody>
          <a:bodyPr/>
          <a:lstStyle/>
          <a:p>
            <a:r>
              <a:rPr lang="en-US">
                <a:cs typeface="Calibri Light"/>
              </a:rPr>
              <a:t>Nutrient and pH Deposition System</a:t>
            </a:r>
            <a:endParaRPr lang="en-US"/>
          </a:p>
        </p:txBody>
      </p:sp>
      <p:pic>
        <p:nvPicPr>
          <p:cNvPr id="4" name="Picture 4" descr="Diagram, schematic&#10;&#10;Description automatically generated">
            <a:extLst>
              <a:ext uri="{FF2B5EF4-FFF2-40B4-BE49-F238E27FC236}">
                <a16:creationId xmlns:a16="http://schemas.microsoft.com/office/drawing/2014/main" id="{59D4F13F-6BFF-18CE-D5D1-3033B5CE553B}"/>
              </a:ext>
            </a:extLst>
          </p:cNvPr>
          <p:cNvPicPr>
            <a:picLocks noChangeAspect="1"/>
          </p:cNvPicPr>
          <p:nvPr/>
        </p:nvPicPr>
        <p:blipFill>
          <a:blip r:embed="rId4"/>
          <a:stretch>
            <a:fillRect/>
          </a:stretch>
        </p:blipFill>
        <p:spPr>
          <a:xfrm>
            <a:off x="5250657" y="1485798"/>
            <a:ext cx="5479220" cy="3411773"/>
          </a:xfrm>
          <a:prstGeom prst="rect">
            <a:avLst/>
          </a:prstGeom>
        </p:spPr>
      </p:pic>
      <p:sp>
        <p:nvSpPr>
          <p:cNvPr id="3" name="TextBox 2">
            <a:extLst>
              <a:ext uri="{FF2B5EF4-FFF2-40B4-BE49-F238E27FC236}">
                <a16:creationId xmlns:a16="http://schemas.microsoft.com/office/drawing/2014/main" id="{B53E7F2D-DF16-598A-37F3-E51893F813A5}"/>
              </a:ext>
            </a:extLst>
          </p:cNvPr>
          <p:cNvSpPr txBox="1"/>
          <p:nvPr/>
        </p:nvSpPr>
        <p:spPr>
          <a:xfrm>
            <a:off x="1102753" y="1483752"/>
            <a:ext cx="386366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Each hydroponic system will have its own nutrient and pH system</a:t>
            </a:r>
          </a:p>
          <a:p>
            <a:pPr marL="285750" indent="-285750">
              <a:buFont typeface="Arial"/>
              <a:buChar char="•"/>
            </a:pPr>
            <a:r>
              <a:rPr lang="en-US">
                <a:cs typeface="Calibri" panose="020F0502020204030204"/>
              </a:rPr>
              <a:t>Utilizes peristaltic pumps to precisely deposit nutrient/pH solution in the water reservoirs</a:t>
            </a:r>
          </a:p>
          <a:p>
            <a:pPr marL="285750" indent="-285750">
              <a:buFont typeface="Arial"/>
              <a:buChar char="•"/>
            </a:pPr>
            <a:r>
              <a:rPr lang="en-US">
                <a:cs typeface="Calibri" panose="020F0502020204030204"/>
              </a:rPr>
              <a:t>Will have three separate solution containers to hold system specific nutrient solution, pH up, and pH down</a:t>
            </a:r>
          </a:p>
          <a:p>
            <a:pPr marL="285750" indent="-285750">
              <a:buFont typeface="Arial"/>
              <a:buChar char="•"/>
            </a:pPr>
            <a:r>
              <a:rPr lang="en-US">
                <a:cs typeface="Calibri" panose="020F0502020204030204"/>
              </a:rPr>
              <a:t>Water level sensors will be used to measure when solutions need to be refilled</a:t>
            </a:r>
          </a:p>
        </p:txBody>
      </p:sp>
      <p:pic>
        <p:nvPicPr>
          <p:cNvPr id="5" name="Picture 12">
            <a:extLst>
              <a:ext uri="{FF2B5EF4-FFF2-40B4-BE49-F238E27FC236}">
                <a16:creationId xmlns:a16="http://schemas.microsoft.com/office/drawing/2014/main" id="{6C4DC751-72F4-BEE0-29AA-03AD9F4E4243}"/>
              </a:ext>
            </a:extLst>
          </p:cNvPr>
          <p:cNvPicPr>
            <a:picLocks noChangeAspect="1"/>
          </p:cNvPicPr>
          <p:nvPr/>
        </p:nvPicPr>
        <p:blipFill>
          <a:blip r:embed="rId5"/>
          <a:stretch>
            <a:fillRect/>
          </a:stretch>
        </p:blipFill>
        <p:spPr>
          <a:xfrm>
            <a:off x="9946432" y="4633052"/>
            <a:ext cx="2245567" cy="2224947"/>
          </a:xfrm>
          <a:prstGeom prst="rect">
            <a:avLst/>
          </a:prstGeom>
        </p:spPr>
      </p:pic>
      <p:pic>
        <p:nvPicPr>
          <p:cNvPr id="6" name="Nutrient">
            <a:hlinkClick r:id="" action="ppaction://media"/>
            <a:extLst>
              <a:ext uri="{FF2B5EF4-FFF2-40B4-BE49-F238E27FC236}">
                <a16:creationId xmlns:a16="http://schemas.microsoft.com/office/drawing/2014/main" id="{B63B45E9-1635-AF98-BE04-9D563999FD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2512" y="5258162"/>
            <a:ext cx="487363" cy="487363"/>
          </a:xfrm>
          <a:prstGeom prst="rect">
            <a:avLst/>
          </a:prstGeom>
        </p:spPr>
      </p:pic>
    </p:spTree>
    <p:extLst>
      <p:ext uri="{BB962C8B-B14F-4D97-AF65-F5344CB8AC3E}">
        <p14:creationId xmlns:p14="http://schemas.microsoft.com/office/powerpoint/2010/main" val="2648920740"/>
      </p:ext>
    </p:extLst>
  </p:cSld>
  <p:clrMapOvr>
    <a:masterClrMapping/>
  </p:clrMapOvr>
  <mc:AlternateContent xmlns:mc="http://schemas.openxmlformats.org/markup-compatibility/2006" xmlns:p14="http://schemas.microsoft.com/office/powerpoint/2010/main">
    <mc:Choice Requires="p14">
      <p:transition spd="slow" p14:dur="2000" advTm="33668"/>
    </mc:Choice>
    <mc:Fallback xmlns="">
      <p:transition spd="slow" advTm="33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2648</Words>
  <Application>Microsoft Office PowerPoint</Application>
  <PresentationFormat>Widescreen</PresentationFormat>
  <Paragraphs>551</Paragraphs>
  <Slides>53</Slides>
  <Notes>3</Notes>
  <HiddenSlides>1</HiddenSlides>
  <MMClips>52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Arial,Sans-Serif</vt:lpstr>
      <vt:lpstr>Calibri</vt:lpstr>
      <vt:lpstr>Calibri Light</vt:lpstr>
      <vt:lpstr>Times New Roman</vt:lpstr>
      <vt:lpstr>Retrospect</vt:lpstr>
      <vt:lpstr>PowerPoint Presentation</vt:lpstr>
      <vt:lpstr>Self-Sustaining Hydroponic Greenhouse with Photovoltaic Power and Optical Sensing</vt:lpstr>
      <vt:lpstr>Motivation</vt:lpstr>
      <vt:lpstr>Goals and Objectives</vt:lpstr>
      <vt:lpstr>Goals and Objectives (Cont.)</vt:lpstr>
      <vt:lpstr>Specifications</vt:lpstr>
      <vt:lpstr>Overall Block Diagram</vt:lpstr>
      <vt:lpstr>Hydroponic System</vt:lpstr>
      <vt:lpstr>Nutrient and pH Deposition System</vt:lpstr>
      <vt:lpstr>Rainwater Collection System</vt:lpstr>
      <vt:lpstr>Rainwater Collection System</vt:lpstr>
      <vt:lpstr>Rainwater Collection System</vt:lpstr>
      <vt:lpstr>Photovoltaic System</vt:lpstr>
      <vt:lpstr>Greenhouse Design and Layout</vt:lpstr>
      <vt:lpstr>Types of Hydroponic Systems (Selection)</vt:lpstr>
      <vt:lpstr>Spectroscopy Water Analysis </vt:lpstr>
      <vt:lpstr>Raman Spectroscopy</vt:lpstr>
      <vt:lpstr>Excitation Source</vt:lpstr>
      <vt:lpstr>Further Choices</vt:lpstr>
      <vt:lpstr>Spectrometer Setup</vt:lpstr>
      <vt:lpstr>Lens Testing</vt:lpstr>
      <vt:lpstr>Initial Testing Results</vt:lpstr>
      <vt:lpstr>Spectrometer Selection</vt:lpstr>
      <vt:lpstr>Control System, Sensors and Pumps</vt:lpstr>
      <vt:lpstr>3.3V Regulator</vt:lpstr>
      <vt:lpstr>3.3V Regulator</vt:lpstr>
      <vt:lpstr>Wireless Communication</vt:lpstr>
      <vt:lpstr>Wireless Technology Selection</vt:lpstr>
      <vt:lpstr>ESP-01S Wi-Fi Module</vt:lpstr>
      <vt:lpstr>Microcontroller</vt:lpstr>
      <vt:lpstr>Microcontroller</vt:lpstr>
      <vt:lpstr>Sensors and Pumps</vt:lpstr>
      <vt:lpstr>Multiplexers</vt:lpstr>
      <vt:lpstr>Liquid Level Switches</vt:lpstr>
      <vt:lpstr>EZO-EC EC/TDS Sensor</vt:lpstr>
      <vt:lpstr>pH Sensor</vt:lpstr>
      <vt:lpstr>Drivers and Pumps</vt:lpstr>
      <vt:lpstr>Schematic</vt:lpstr>
      <vt:lpstr>Schematic</vt:lpstr>
      <vt:lpstr>Schematic</vt:lpstr>
      <vt:lpstr>Schematic</vt:lpstr>
      <vt:lpstr>Schematic</vt:lpstr>
      <vt:lpstr>Schematic</vt:lpstr>
      <vt:lpstr>Schematic</vt:lpstr>
      <vt:lpstr>Schematic</vt:lpstr>
      <vt:lpstr>PCB</vt:lpstr>
      <vt:lpstr>Software Approach</vt:lpstr>
      <vt:lpstr>Software</vt:lpstr>
      <vt:lpstr>Website</vt:lpstr>
      <vt:lpstr>Website – iPhone view</vt:lpstr>
      <vt:lpstr>Progress</vt:lpstr>
      <vt:lpstr>Budget</vt:lpstr>
      <vt:lpstr>Financing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brittanie salmans</dc:creator>
  <cp:lastModifiedBy>Kaleb Morgan</cp:lastModifiedBy>
  <cp:revision>2</cp:revision>
  <dcterms:created xsi:type="dcterms:W3CDTF">2023-01-27T01:57:58Z</dcterms:created>
  <dcterms:modified xsi:type="dcterms:W3CDTF">2023-04-25T01:02:23Z</dcterms:modified>
</cp:coreProperties>
</file>