
<file path=[Content_Types].xml><?xml version="1.0" encoding="utf-8"?>
<Types xmlns="http://schemas.openxmlformats.org/package/2006/content-types">
  <Default Extension="gif" ContentType="image/gif"/>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50"/>
  </p:notesMasterIdLst>
  <p:sldIdLst>
    <p:sldId id="256" r:id="rId5"/>
    <p:sldId id="279" r:id="rId6"/>
    <p:sldId id="294" r:id="rId7"/>
    <p:sldId id="257" r:id="rId8"/>
    <p:sldId id="266" r:id="rId9"/>
    <p:sldId id="258" r:id="rId10"/>
    <p:sldId id="267" r:id="rId11"/>
    <p:sldId id="288" r:id="rId12"/>
    <p:sldId id="259" r:id="rId13"/>
    <p:sldId id="260" r:id="rId14"/>
    <p:sldId id="261" r:id="rId15"/>
    <p:sldId id="295" r:id="rId16"/>
    <p:sldId id="265" r:id="rId17"/>
    <p:sldId id="263" r:id="rId18"/>
    <p:sldId id="290" r:id="rId19"/>
    <p:sldId id="293" r:id="rId20"/>
    <p:sldId id="268" r:id="rId21"/>
    <p:sldId id="301" r:id="rId22"/>
    <p:sldId id="297" r:id="rId23"/>
    <p:sldId id="298" r:id="rId24"/>
    <p:sldId id="300" r:id="rId25"/>
    <p:sldId id="273" r:id="rId26"/>
    <p:sldId id="274" r:id="rId27"/>
    <p:sldId id="275" r:id="rId28"/>
    <p:sldId id="299" r:id="rId29"/>
    <p:sldId id="303" r:id="rId30"/>
    <p:sldId id="302" r:id="rId31"/>
    <p:sldId id="276" r:id="rId32"/>
    <p:sldId id="280" r:id="rId33"/>
    <p:sldId id="287" r:id="rId34"/>
    <p:sldId id="277" r:id="rId35"/>
    <p:sldId id="304" r:id="rId36"/>
    <p:sldId id="262" r:id="rId37"/>
    <p:sldId id="278" r:id="rId38"/>
    <p:sldId id="305" r:id="rId39"/>
    <p:sldId id="308" r:id="rId40"/>
    <p:sldId id="309" r:id="rId41"/>
    <p:sldId id="310" r:id="rId42"/>
    <p:sldId id="311" r:id="rId43"/>
    <p:sldId id="282" r:id="rId44"/>
    <p:sldId id="271" r:id="rId45"/>
    <p:sldId id="291" r:id="rId46"/>
    <p:sldId id="285" r:id="rId47"/>
    <p:sldId id="284" r:id="rId48"/>
    <p:sldId id="306"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D701B5-BDEE-444E-9971-B381020D58DB}" v="2" dt="2022-04-26T00:36:36.920"/>
    <p1510:client id="{97D687C8-7C1D-7540-AB9B-38674456863A}" v="18" dt="2022-04-22T17:45:04.1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_rels/data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image" Target="../media/image4.png"/><Relationship Id="rId4" Type="http://schemas.openxmlformats.org/officeDocument/2006/relationships/image" Target="../media/image7.png"/></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ata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image" Target="../media/image4.png"/><Relationship Id="rId4" Type="http://schemas.openxmlformats.org/officeDocument/2006/relationships/image" Target="../media/image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1708F0-A81F-45CB-B18D-A30ECA4D6463}"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5A898F1E-1136-400F-8AE8-62BE63F01A34}">
      <dgm:prSet/>
      <dgm:spPr/>
      <dgm:t>
        <a:bodyPr/>
        <a:lstStyle/>
        <a:p>
          <a:r>
            <a:rPr lang="en-US"/>
            <a:t>Comfortable, ergonomic, and able to fit in one hand</a:t>
          </a:r>
        </a:p>
      </dgm:t>
    </dgm:pt>
    <dgm:pt modelId="{E76199DD-F811-4158-8BD7-504C836BDADA}" type="parTrans" cxnId="{3B39FE5C-C4F2-4E5D-9385-010822AE13BB}">
      <dgm:prSet/>
      <dgm:spPr/>
      <dgm:t>
        <a:bodyPr/>
        <a:lstStyle/>
        <a:p>
          <a:endParaRPr lang="en-US"/>
        </a:p>
      </dgm:t>
    </dgm:pt>
    <dgm:pt modelId="{EC84CB64-89BC-42E1-ABB3-152955BFF545}" type="sibTrans" cxnId="{3B39FE5C-C4F2-4E5D-9385-010822AE13BB}">
      <dgm:prSet/>
      <dgm:spPr/>
      <dgm:t>
        <a:bodyPr/>
        <a:lstStyle/>
        <a:p>
          <a:endParaRPr lang="en-US"/>
        </a:p>
      </dgm:t>
    </dgm:pt>
    <dgm:pt modelId="{B762C9A8-E73F-4DB1-9714-451769C7F272}">
      <dgm:prSet/>
      <dgm:spPr/>
      <dgm:t>
        <a:bodyPr/>
        <a:lstStyle/>
        <a:p>
          <a:r>
            <a:rPr lang="en-US"/>
            <a:t>Ability to tune a guitar to alternative strings (Drop-D, Drop-C, DADGAD, and more)</a:t>
          </a:r>
        </a:p>
      </dgm:t>
    </dgm:pt>
    <dgm:pt modelId="{6762D394-A413-4CF1-91C4-FAB0EFF184D0}" type="parTrans" cxnId="{D9B4021F-CFC8-44B0-81DA-D2152E8ABC03}">
      <dgm:prSet/>
      <dgm:spPr/>
      <dgm:t>
        <a:bodyPr/>
        <a:lstStyle/>
        <a:p>
          <a:endParaRPr lang="en-US"/>
        </a:p>
      </dgm:t>
    </dgm:pt>
    <dgm:pt modelId="{9ADCF567-3FC0-4AA9-8C39-6DCEAB241037}" type="sibTrans" cxnId="{D9B4021F-CFC8-44B0-81DA-D2152E8ABC03}">
      <dgm:prSet/>
      <dgm:spPr/>
      <dgm:t>
        <a:bodyPr/>
        <a:lstStyle/>
        <a:p>
          <a:endParaRPr lang="en-US"/>
        </a:p>
      </dgm:t>
    </dgm:pt>
    <dgm:pt modelId="{53CE87CE-5880-4FD0-865A-6F6EA575AC8C}">
      <dgm:prSet/>
      <dgm:spPr/>
      <dgm:t>
        <a:bodyPr/>
        <a:lstStyle/>
        <a:p>
          <a:r>
            <a:rPr lang="en-US"/>
            <a:t>Tune new strings from start to finish</a:t>
          </a:r>
        </a:p>
      </dgm:t>
    </dgm:pt>
    <dgm:pt modelId="{E1E13231-4135-43B1-837C-9A271877D2A4}" type="parTrans" cxnId="{4CFB5C80-71BE-4BD6-A433-B146A22EFFC9}">
      <dgm:prSet/>
      <dgm:spPr/>
      <dgm:t>
        <a:bodyPr/>
        <a:lstStyle/>
        <a:p>
          <a:endParaRPr lang="en-US"/>
        </a:p>
      </dgm:t>
    </dgm:pt>
    <dgm:pt modelId="{13EE9459-98C0-46A3-A551-14C1EC1BBB50}" type="sibTrans" cxnId="{4CFB5C80-71BE-4BD6-A433-B146A22EFFC9}">
      <dgm:prSet/>
      <dgm:spPr/>
      <dgm:t>
        <a:bodyPr/>
        <a:lstStyle/>
        <a:p>
          <a:endParaRPr lang="en-US"/>
        </a:p>
      </dgm:t>
    </dgm:pt>
    <dgm:pt modelId="{721F8833-18C8-471A-B855-5F045871DE4F}">
      <dgm:prSet/>
      <dgm:spPr/>
      <dgm:t>
        <a:bodyPr/>
        <a:lstStyle/>
        <a:p>
          <a:r>
            <a:rPr lang="en-US"/>
            <a:t>Added ¼” jack input for increased accurate tuning of electric guitars</a:t>
          </a:r>
        </a:p>
      </dgm:t>
    </dgm:pt>
    <dgm:pt modelId="{4BE45338-78D5-487C-8501-2DA2F0D163A9}" type="parTrans" cxnId="{DF275515-3E32-461F-B812-29B9D042F1BF}">
      <dgm:prSet/>
      <dgm:spPr/>
      <dgm:t>
        <a:bodyPr/>
        <a:lstStyle/>
        <a:p>
          <a:endParaRPr lang="en-US"/>
        </a:p>
      </dgm:t>
    </dgm:pt>
    <dgm:pt modelId="{DE81A92E-2953-4FC0-AD78-148C5A5FB8DC}" type="sibTrans" cxnId="{DF275515-3E32-461F-B812-29B9D042F1BF}">
      <dgm:prSet/>
      <dgm:spPr/>
      <dgm:t>
        <a:bodyPr/>
        <a:lstStyle/>
        <a:p>
          <a:endParaRPr lang="en-US"/>
        </a:p>
      </dgm:t>
    </dgm:pt>
    <dgm:pt modelId="{FFD2DA18-0E88-4B16-B972-E8D2CDCB5D47}" type="pres">
      <dgm:prSet presAssocID="{471708F0-A81F-45CB-B18D-A30ECA4D6463}" presName="linearFlow" presStyleCnt="0">
        <dgm:presLayoutVars>
          <dgm:dir/>
          <dgm:resizeHandles val="exact"/>
        </dgm:presLayoutVars>
      </dgm:prSet>
      <dgm:spPr/>
    </dgm:pt>
    <dgm:pt modelId="{E7D31952-49C8-4567-ADDE-B8B9817EA0B5}" type="pres">
      <dgm:prSet presAssocID="{5A898F1E-1136-400F-8AE8-62BE63F01A34}" presName="composite" presStyleCnt="0"/>
      <dgm:spPr/>
    </dgm:pt>
    <dgm:pt modelId="{8D4DB52E-9773-4A71-BE81-B7BB3969A50D}" type="pres">
      <dgm:prSet presAssocID="{5A898F1E-1136-400F-8AE8-62BE63F01A34}"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F394D93A-7A71-4E25-A114-599D5F6ECBB6}" type="pres">
      <dgm:prSet presAssocID="{5A898F1E-1136-400F-8AE8-62BE63F01A34}" presName="txShp" presStyleLbl="node1" presStyleIdx="0" presStyleCnt="4">
        <dgm:presLayoutVars>
          <dgm:bulletEnabled val="1"/>
        </dgm:presLayoutVars>
      </dgm:prSet>
      <dgm:spPr/>
    </dgm:pt>
    <dgm:pt modelId="{4E12921A-58AA-412F-877F-61A123CC3FA9}" type="pres">
      <dgm:prSet presAssocID="{EC84CB64-89BC-42E1-ABB3-152955BFF545}" presName="spacing" presStyleCnt="0"/>
      <dgm:spPr/>
    </dgm:pt>
    <dgm:pt modelId="{FE4DCE99-30AE-4D3E-9E26-ECB9F78048DF}" type="pres">
      <dgm:prSet presAssocID="{B762C9A8-E73F-4DB1-9714-451769C7F272}" presName="composite" presStyleCnt="0"/>
      <dgm:spPr/>
    </dgm:pt>
    <dgm:pt modelId="{C0AE5B31-0AFA-4523-91B1-BC2E1F61FDFC}" type="pres">
      <dgm:prSet presAssocID="{B762C9A8-E73F-4DB1-9714-451769C7F272}"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16000" b="-16000"/>
          </a:stretch>
        </a:blipFill>
      </dgm:spPr>
    </dgm:pt>
    <dgm:pt modelId="{D322C1E6-91E6-48DB-AEF4-3DF17A3DA6FB}" type="pres">
      <dgm:prSet presAssocID="{B762C9A8-E73F-4DB1-9714-451769C7F272}" presName="txShp" presStyleLbl="node1" presStyleIdx="1" presStyleCnt="4">
        <dgm:presLayoutVars>
          <dgm:bulletEnabled val="1"/>
        </dgm:presLayoutVars>
      </dgm:prSet>
      <dgm:spPr/>
    </dgm:pt>
    <dgm:pt modelId="{2DD9BBE8-73D7-4A3E-A450-40C864474853}" type="pres">
      <dgm:prSet presAssocID="{9ADCF567-3FC0-4AA9-8C39-6DCEAB241037}" presName="spacing" presStyleCnt="0"/>
      <dgm:spPr/>
    </dgm:pt>
    <dgm:pt modelId="{2BE5A766-3F88-4E95-A748-DAB2D900A9C6}" type="pres">
      <dgm:prSet presAssocID="{53CE87CE-5880-4FD0-865A-6F6EA575AC8C}" presName="composite" presStyleCnt="0"/>
      <dgm:spPr/>
    </dgm:pt>
    <dgm:pt modelId="{AA73F02C-41EF-4989-8601-C9AB7A50CF8B}" type="pres">
      <dgm:prSet presAssocID="{53CE87CE-5880-4FD0-865A-6F6EA575AC8C}"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3C0D52A-4A01-4520-AC1B-66A394E79D39}" type="pres">
      <dgm:prSet presAssocID="{53CE87CE-5880-4FD0-865A-6F6EA575AC8C}" presName="txShp" presStyleLbl="node1" presStyleIdx="2" presStyleCnt="4">
        <dgm:presLayoutVars>
          <dgm:bulletEnabled val="1"/>
        </dgm:presLayoutVars>
      </dgm:prSet>
      <dgm:spPr/>
    </dgm:pt>
    <dgm:pt modelId="{50F2FE6F-ED47-402E-B23A-E3BF5A1FA4E8}" type="pres">
      <dgm:prSet presAssocID="{13EE9459-98C0-46A3-A551-14C1EC1BBB50}" presName="spacing" presStyleCnt="0"/>
      <dgm:spPr/>
    </dgm:pt>
    <dgm:pt modelId="{1CE8F13E-0106-4F81-8228-0D9C6979F581}" type="pres">
      <dgm:prSet presAssocID="{721F8833-18C8-471A-B855-5F045871DE4F}" presName="composite" presStyleCnt="0"/>
      <dgm:spPr/>
    </dgm:pt>
    <dgm:pt modelId="{3A546735-6252-409A-9279-58B07C9791BC}" type="pres">
      <dgm:prSet presAssocID="{721F8833-18C8-471A-B855-5F045871DE4F}"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C6948359-BD99-4B4D-B192-4ABE12F6B19D}" type="pres">
      <dgm:prSet presAssocID="{721F8833-18C8-471A-B855-5F045871DE4F}" presName="txShp" presStyleLbl="node1" presStyleIdx="3" presStyleCnt="4">
        <dgm:presLayoutVars>
          <dgm:bulletEnabled val="1"/>
        </dgm:presLayoutVars>
      </dgm:prSet>
      <dgm:spPr/>
    </dgm:pt>
  </dgm:ptLst>
  <dgm:cxnLst>
    <dgm:cxn modelId="{DF275515-3E32-461F-B812-29B9D042F1BF}" srcId="{471708F0-A81F-45CB-B18D-A30ECA4D6463}" destId="{721F8833-18C8-471A-B855-5F045871DE4F}" srcOrd="3" destOrd="0" parTransId="{4BE45338-78D5-487C-8501-2DA2F0D163A9}" sibTransId="{DE81A92E-2953-4FC0-AD78-148C5A5FB8DC}"/>
    <dgm:cxn modelId="{D9B4021F-CFC8-44B0-81DA-D2152E8ABC03}" srcId="{471708F0-A81F-45CB-B18D-A30ECA4D6463}" destId="{B762C9A8-E73F-4DB1-9714-451769C7F272}" srcOrd="1" destOrd="0" parTransId="{6762D394-A413-4CF1-91C4-FAB0EFF184D0}" sibTransId="{9ADCF567-3FC0-4AA9-8C39-6DCEAB241037}"/>
    <dgm:cxn modelId="{3B39FE5C-C4F2-4E5D-9385-010822AE13BB}" srcId="{471708F0-A81F-45CB-B18D-A30ECA4D6463}" destId="{5A898F1E-1136-400F-8AE8-62BE63F01A34}" srcOrd="0" destOrd="0" parTransId="{E76199DD-F811-4158-8BD7-504C836BDADA}" sibTransId="{EC84CB64-89BC-42E1-ABB3-152955BFF545}"/>
    <dgm:cxn modelId="{0A6CF36A-920E-40F1-A519-B500C5BD66CE}" type="presOf" srcId="{721F8833-18C8-471A-B855-5F045871DE4F}" destId="{C6948359-BD99-4B4D-B192-4ABE12F6B19D}" srcOrd="0" destOrd="0" presId="urn:microsoft.com/office/officeart/2005/8/layout/vList3"/>
    <dgm:cxn modelId="{4CFB5C80-71BE-4BD6-A433-B146A22EFFC9}" srcId="{471708F0-A81F-45CB-B18D-A30ECA4D6463}" destId="{53CE87CE-5880-4FD0-865A-6F6EA575AC8C}" srcOrd="2" destOrd="0" parTransId="{E1E13231-4135-43B1-837C-9A271877D2A4}" sibTransId="{13EE9459-98C0-46A3-A551-14C1EC1BBB50}"/>
    <dgm:cxn modelId="{0C529D94-7EE9-41FE-9264-B22A29FB569E}" type="presOf" srcId="{5A898F1E-1136-400F-8AE8-62BE63F01A34}" destId="{F394D93A-7A71-4E25-A114-599D5F6ECBB6}" srcOrd="0" destOrd="0" presId="urn:microsoft.com/office/officeart/2005/8/layout/vList3"/>
    <dgm:cxn modelId="{E45C14A7-8F72-43D5-9B02-2E2CD3C103D6}" type="presOf" srcId="{471708F0-A81F-45CB-B18D-A30ECA4D6463}" destId="{FFD2DA18-0E88-4B16-B972-E8D2CDCB5D47}" srcOrd="0" destOrd="0" presId="urn:microsoft.com/office/officeart/2005/8/layout/vList3"/>
    <dgm:cxn modelId="{D35857D8-5F09-434B-9869-6A2F66E0B7D2}" type="presOf" srcId="{53CE87CE-5880-4FD0-865A-6F6EA575AC8C}" destId="{B3C0D52A-4A01-4520-AC1B-66A394E79D39}" srcOrd="0" destOrd="0" presId="urn:microsoft.com/office/officeart/2005/8/layout/vList3"/>
    <dgm:cxn modelId="{EBD799E3-7E3E-45F1-A2A8-95408C3DFC37}" type="presOf" srcId="{B762C9A8-E73F-4DB1-9714-451769C7F272}" destId="{D322C1E6-91E6-48DB-AEF4-3DF17A3DA6FB}" srcOrd="0" destOrd="0" presId="urn:microsoft.com/office/officeart/2005/8/layout/vList3"/>
    <dgm:cxn modelId="{497053BE-BB92-42F4-93AE-17779C476EE7}" type="presParOf" srcId="{FFD2DA18-0E88-4B16-B972-E8D2CDCB5D47}" destId="{E7D31952-49C8-4567-ADDE-B8B9817EA0B5}" srcOrd="0" destOrd="0" presId="urn:microsoft.com/office/officeart/2005/8/layout/vList3"/>
    <dgm:cxn modelId="{2140EF1D-12B5-49C8-BFE9-09A301B4B349}" type="presParOf" srcId="{E7D31952-49C8-4567-ADDE-B8B9817EA0B5}" destId="{8D4DB52E-9773-4A71-BE81-B7BB3969A50D}" srcOrd="0" destOrd="0" presId="urn:microsoft.com/office/officeart/2005/8/layout/vList3"/>
    <dgm:cxn modelId="{11409C4F-648C-4871-B860-74DB4B378768}" type="presParOf" srcId="{E7D31952-49C8-4567-ADDE-B8B9817EA0B5}" destId="{F394D93A-7A71-4E25-A114-599D5F6ECBB6}" srcOrd="1" destOrd="0" presId="urn:microsoft.com/office/officeart/2005/8/layout/vList3"/>
    <dgm:cxn modelId="{03685A86-4962-4C69-AAB7-C9F3BF016F02}" type="presParOf" srcId="{FFD2DA18-0E88-4B16-B972-E8D2CDCB5D47}" destId="{4E12921A-58AA-412F-877F-61A123CC3FA9}" srcOrd="1" destOrd="0" presId="urn:microsoft.com/office/officeart/2005/8/layout/vList3"/>
    <dgm:cxn modelId="{ED09F621-1537-46AC-99AF-F602842CB746}" type="presParOf" srcId="{FFD2DA18-0E88-4B16-B972-E8D2CDCB5D47}" destId="{FE4DCE99-30AE-4D3E-9E26-ECB9F78048DF}" srcOrd="2" destOrd="0" presId="urn:microsoft.com/office/officeart/2005/8/layout/vList3"/>
    <dgm:cxn modelId="{EA97F498-E94E-44FE-A5FC-EB905F1F19D0}" type="presParOf" srcId="{FE4DCE99-30AE-4D3E-9E26-ECB9F78048DF}" destId="{C0AE5B31-0AFA-4523-91B1-BC2E1F61FDFC}" srcOrd="0" destOrd="0" presId="urn:microsoft.com/office/officeart/2005/8/layout/vList3"/>
    <dgm:cxn modelId="{8DD9A5B0-91D0-4E2A-ABB9-704B89425EAD}" type="presParOf" srcId="{FE4DCE99-30AE-4D3E-9E26-ECB9F78048DF}" destId="{D322C1E6-91E6-48DB-AEF4-3DF17A3DA6FB}" srcOrd="1" destOrd="0" presId="urn:microsoft.com/office/officeart/2005/8/layout/vList3"/>
    <dgm:cxn modelId="{636CA65C-BD82-4849-9FFD-3C6DCBD01908}" type="presParOf" srcId="{FFD2DA18-0E88-4B16-B972-E8D2CDCB5D47}" destId="{2DD9BBE8-73D7-4A3E-A450-40C864474853}" srcOrd="3" destOrd="0" presId="urn:microsoft.com/office/officeart/2005/8/layout/vList3"/>
    <dgm:cxn modelId="{2C5C8142-2BE1-4424-B38E-9D7F1C5D03D0}" type="presParOf" srcId="{FFD2DA18-0E88-4B16-B972-E8D2CDCB5D47}" destId="{2BE5A766-3F88-4E95-A748-DAB2D900A9C6}" srcOrd="4" destOrd="0" presId="urn:microsoft.com/office/officeart/2005/8/layout/vList3"/>
    <dgm:cxn modelId="{6A89D312-0743-4748-B46E-B2D1EC4E7D32}" type="presParOf" srcId="{2BE5A766-3F88-4E95-A748-DAB2D900A9C6}" destId="{AA73F02C-41EF-4989-8601-C9AB7A50CF8B}" srcOrd="0" destOrd="0" presId="urn:microsoft.com/office/officeart/2005/8/layout/vList3"/>
    <dgm:cxn modelId="{4C8C5C4B-4145-4BD8-BF24-538AFF5BC657}" type="presParOf" srcId="{2BE5A766-3F88-4E95-A748-DAB2D900A9C6}" destId="{B3C0D52A-4A01-4520-AC1B-66A394E79D39}" srcOrd="1" destOrd="0" presId="urn:microsoft.com/office/officeart/2005/8/layout/vList3"/>
    <dgm:cxn modelId="{99B0ACB7-A4D5-4267-BC91-E5BC40ACB3F9}" type="presParOf" srcId="{FFD2DA18-0E88-4B16-B972-E8D2CDCB5D47}" destId="{50F2FE6F-ED47-402E-B23A-E3BF5A1FA4E8}" srcOrd="5" destOrd="0" presId="urn:microsoft.com/office/officeart/2005/8/layout/vList3"/>
    <dgm:cxn modelId="{C7DEF21D-2768-4E4D-A61A-9C75F64C19C5}" type="presParOf" srcId="{FFD2DA18-0E88-4B16-B972-E8D2CDCB5D47}" destId="{1CE8F13E-0106-4F81-8228-0D9C6979F581}" srcOrd="6" destOrd="0" presId="urn:microsoft.com/office/officeart/2005/8/layout/vList3"/>
    <dgm:cxn modelId="{4531E0C0-35A4-4544-8502-A12EAC4FE07E}" type="presParOf" srcId="{1CE8F13E-0106-4F81-8228-0D9C6979F581}" destId="{3A546735-6252-409A-9279-58B07C9791BC}" srcOrd="0" destOrd="0" presId="urn:microsoft.com/office/officeart/2005/8/layout/vList3"/>
    <dgm:cxn modelId="{5298F54F-1D94-41AB-9C5D-41CC89425FDD}" type="presParOf" srcId="{1CE8F13E-0106-4F81-8228-0D9C6979F581}" destId="{C6948359-BD99-4B4D-B192-4ABE12F6B19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B261FA-1C0F-4E44-A722-149B42726DB2}"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52E4844-39FD-4736-A983-68530FE0BD3B}">
      <dgm:prSet/>
      <dgm:spPr/>
      <dgm:t>
        <a:bodyPr/>
        <a:lstStyle/>
        <a:p>
          <a:pPr>
            <a:lnSpc>
              <a:spcPct val="100000"/>
            </a:lnSpc>
          </a:pPr>
          <a:r>
            <a:rPr lang="en-US"/>
            <a:t>Ability to tune multiple types of stringed instruments</a:t>
          </a:r>
        </a:p>
      </dgm:t>
    </dgm:pt>
    <dgm:pt modelId="{0366C13C-DB89-401C-92EA-5F30A17BD1EE}" type="parTrans" cxnId="{44782998-404D-4245-BC92-F5CE9E654027}">
      <dgm:prSet/>
      <dgm:spPr/>
      <dgm:t>
        <a:bodyPr/>
        <a:lstStyle/>
        <a:p>
          <a:endParaRPr lang="en-US"/>
        </a:p>
      </dgm:t>
    </dgm:pt>
    <dgm:pt modelId="{AC50D1BA-F586-4461-94A5-5439BC29DBE8}" type="sibTrans" cxnId="{44782998-404D-4245-BC92-F5CE9E654027}">
      <dgm:prSet/>
      <dgm:spPr/>
      <dgm:t>
        <a:bodyPr/>
        <a:lstStyle/>
        <a:p>
          <a:endParaRPr lang="en-US"/>
        </a:p>
      </dgm:t>
    </dgm:pt>
    <dgm:pt modelId="{B80D65A6-1442-4771-A63B-DE9B6BFDF7D8}">
      <dgm:prSet/>
      <dgm:spPr/>
      <dgm:t>
        <a:bodyPr/>
        <a:lstStyle/>
        <a:p>
          <a:pPr>
            <a:lnSpc>
              <a:spcPct val="100000"/>
            </a:lnSpc>
          </a:pPr>
          <a:r>
            <a:rPr lang="en-US"/>
            <a:t>Tune instrument faster and more accurately than competitors </a:t>
          </a:r>
        </a:p>
      </dgm:t>
    </dgm:pt>
    <dgm:pt modelId="{53C03A38-39B7-4BB4-ADB4-5C4342AE120A}" type="parTrans" cxnId="{CE7A8B0E-D225-43D5-A86C-26404CC0EE14}">
      <dgm:prSet/>
      <dgm:spPr/>
      <dgm:t>
        <a:bodyPr/>
        <a:lstStyle/>
        <a:p>
          <a:endParaRPr lang="en-US"/>
        </a:p>
      </dgm:t>
    </dgm:pt>
    <dgm:pt modelId="{489D23C2-9AD2-4F46-82CE-8B7E46C3C8E9}" type="sibTrans" cxnId="{CE7A8B0E-D225-43D5-A86C-26404CC0EE14}">
      <dgm:prSet/>
      <dgm:spPr/>
      <dgm:t>
        <a:bodyPr/>
        <a:lstStyle/>
        <a:p>
          <a:endParaRPr lang="en-US"/>
        </a:p>
      </dgm:t>
    </dgm:pt>
    <dgm:pt modelId="{2EC35A00-62ED-4754-AA52-F1A8C6E5748C}" type="pres">
      <dgm:prSet presAssocID="{D1B261FA-1C0F-4E44-A722-149B42726DB2}" presName="root" presStyleCnt="0">
        <dgm:presLayoutVars>
          <dgm:dir/>
          <dgm:resizeHandles val="exact"/>
        </dgm:presLayoutVars>
      </dgm:prSet>
      <dgm:spPr/>
    </dgm:pt>
    <dgm:pt modelId="{11EFA95E-8569-4E71-94C9-D4FCDB650B24}" type="pres">
      <dgm:prSet presAssocID="{852E4844-39FD-4736-A983-68530FE0BD3B}" presName="compNode" presStyleCnt="0"/>
      <dgm:spPr/>
    </dgm:pt>
    <dgm:pt modelId="{558A2CD3-F456-4EBA-B9C0-9657D7DAACD5}" type="pres">
      <dgm:prSet presAssocID="{852E4844-39FD-4736-A983-68530FE0BD3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iolin"/>
        </a:ext>
      </dgm:extLst>
    </dgm:pt>
    <dgm:pt modelId="{BEA4BBBF-F2D8-4F88-A63F-D30A6C3AB9FC}" type="pres">
      <dgm:prSet presAssocID="{852E4844-39FD-4736-A983-68530FE0BD3B}" presName="spaceRect" presStyleCnt="0"/>
      <dgm:spPr/>
    </dgm:pt>
    <dgm:pt modelId="{050EDB89-B665-4492-B339-B339E0C730D6}" type="pres">
      <dgm:prSet presAssocID="{852E4844-39FD-4736-A983-68530FE0BD3B}" presName="textRect" presStyleLbl="revTx" presStyleIdx="0" presStyleCnt="2">
        <dgm:presLayoutVars>
          <dgm:chMax val="1"/>
          <dgm:chPref val="1"/>
        </dgm:presLayoutVars>
      </dgm:prSet>
      <dgm:spPr/>
    </dgm:pt>
    <dgm:pt modelId="{E5094B55-65B1-4257-9F94-9F8470E23F9D}" type="pres">
      <dgm:prSet presAssocID="{AC50D1BA-F586-4461-94A5-5439BC29DBE8}" presName="sibTrans" presStyleCnt="0"/>
      <dgm:spPr/>
    </dgm:pt>
    <dgm:pt modelId="{630E19D1-D21A-4FB5-AE39-AC0A1BC7728D}" type="pres">
      <dgm:prSet presAssocID="{B80D65A6-1442-4771-A63B-DE9B6BFDF7D8}" presName="compNode" presStyleCnt="0"/>
      <dgm:spPr/>
    </dgm:pt>
    <dgm:pt modelId="{28DC4C8B-6A3B-4FB9-8CE8-F679DAEC7032}" type="pres">
      <dgm:prSet presAssocID="{B80D65A6-1442-4771-A63B-DE9B6BFDF7D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E3312A0A-00CC-4C18-AE0E-F00D9A3400B6}" type="pres">
      <dgm:prSet presAssocID="{B80D65A6-1442-4771-A63B-DE9B6BFDF7D8}" presName="spaceRect" presStyleCnt="0"/>
      <dgm:spPr/>
    </dgm:pt>
    <dgm:pt modelId="{C9648F45-4E6E-4D2A-95D6-7B71EA7F01EF}" type="pres">
      <dgm:prSet presAssocID="{B80D65A6-1442-4771-A63B-DE9B6BFDF7D8}" presName="textRect" presStyleLbl="revTx" presStyleIdx="1" presStyleCnt="2">
        <dgm:presLayoutVars>
          <dgm:chMax val="1"/>
          <dgm:chPref val="1"/>
        </dgm:presLayoutVars>
      </dgm:prSet>
      <dgm:spPr/>
    </dgm:pt>
  </dgm:ptLst>
  <dgm:cxnLst>
    <dgm:cxn modelId="{CE7A8B0E-D225-43D5-A86C-26404CC0EE14}" srcId="{D1B261FA-1C0F-4E44-A722-149B42726DB2}" destId="{B80D65A6-1442-4771-A63B-DE9B6BFDF7D8}" srcOrd="1" destOrd="0" parTransId="{53C03A38-39B7-4BB4-ADB4-5C4342AE120A}" sibTransId="{489D23C2-9AD2-4F46-82CE-8B7E46C3C8E9}"/>
    <dgm:cxn modelId="{C5C66012-DFD8-4E1B-A822-AA2F49957631}" type="presOf" srcId="{D1B261FA-1C0F-4E44-A722-149B42726DB2}" destId="{2EC35A00-62ED-4754-AA52-F1A8C6E5748C}" srcOrd="0" destOrd="0" presId="urn:microsoft.com/office/officeart/2018/2/layout/IconLabelList"/>
    <dgm:cxn modelId="{8079C084-1691-44E7-B4C1-D484236CDC37}" type="presOf" srcId="{B80D65A6-1442-4771-A63B-DE9B6BFDF7D8}" destId="{C9648F45-4E6E-4D2A-95D6-7B71EA7F01EF}" srcOrd="0" destOrd="0" presId="urn:microsoft.com/office/officeart/2018/2/layout/IconLabelList"/>
    <dgm:cxn modelId="{44782998-404D-4245-BC92-F5CE9E654027}" srcId="{D1B261FA-1C0F-4E44-A722-149B42726DB2}" destId="{852E4844-39FD-4736-A983-68530FE0BD3B}" srcOrd="0" destOrd="0" parTransId="{0366C13C-DB89-401C-92EA-5F30A17BD1EE}" sibTransId="{AC50D1BA-F586-4461-94A5-5439BC29DBE8}"/>
    <dgm:cxn modelId="{F8E882AD-38DA-430C-B8A4-A3BB3EB94D89}" type="presOf" srcId="{852E4844-39FD-4736-A983-68530FE0BD3B}" destId="{050EDB89-B665-4492-B339-B339E0C730D6}" srcOrd="0" destOrd="0" presId="urn:microsoft.com/office/officeart/2018/2/layout/IconLabelList"/>
    <dgm:cxn modelId="{9AADDAAA-AB72-4EED-9D8D-E71444B7C73E}" type="presParOf" srcId="{2EC35A00-62ED-4754-AA52-F1A8C6E5748C}" destId="{11EFA95E-8569-4E71-94C9-D4FCDB650B24}" srcOrd="0" destOrd="0" presId="urn:microsoft.com/office/officeart/2018/2/layout/IconLabelList"/>
    <dgm:cxn modelId="{455C7218-B182-451A-BBA4-8BE041BF76C7}" type="presParOf" srcId="{11EFA95E-8569-4E71-94C9-D4FCDB650B24}" destId="{558A2CD3-F456-4EBA-B9C0-9657D7DAACD5}" srcOrd="0" destOrd="0" presId="urn:microsoft.com/office/officeart/2018/2/layout/IconLabelList"/>
    <dgm:cxn modelId="{607B040A-73D9-439F-BEF7-64F7EB17C196}" type="presParOf" srcId="{11EFA95E-8569-4E71-94C9-D4FCDB650B24}" destId="{BEA4BBBF-F2D8-4F88-A63F-D30A6C3AB9FC}" srcOrd="1" destOrd="0" presId="urn:microsoft.com/office/officeart/2018/2/layout/IconLabelList"/>
    <dgm:cxn modelId="{66188166-0640-4C75-BBB9-6FC33D209C37}" type="presParOf" srcId="{11EFA95E-8569-4E71-94C9-D4FCDB650B24}" destId="{050EDB89-B665-4492-B339-B339E0C730D6}" srcOrd="2" destOrd="0" presId="urn:microsoft.com/office/officeart/2018/2/layout/IconLabelList"/>
    <dgm:cxn modelId="{F275F59B-3993-4543-9DA8-64E49281B54D}" type="presParOf" srcId="{2EC35A00-62ED-4754-AA52-F1A8C6E5748C}" destId="{E5094B55-65B1-4257-9F94-9F8470E23F9D}" srcOrd="1" destOrd="0" presId="urn:microsoft.com/office/officeart/2018/2/layout/IconLabelList"/>
    <dgm:cxn modelId="{7E650465-32A3-4E33-B1F3-CD82BE43BA1D}" type="presParOf" srcId="{2EC35A00-62ED-4754-AA52-F1A8C6E5748C}" destId="{630E19D1-D21A-4FB5-AE39-AC0A1BC7728D}" srcOrd="2" destOrd="0" presId="urn:microsoft.com/office/officeart/2018/2/layout/IconLabelList"/>
    <dgm:cxn modelId="{EEDCF7C7-C074-4643-9A71-488238DD2016}" type="presParOf" srcId="{630E19D1-D21A-4FB5-AE39-AC0A1BC7728D}" destId="{28DC4C8B-6A3B-4FB9-8CE8-F679DAEC7032}" srcOrd="0" destOrd="0" presId="urn:microsoft.com/office/officeart/2018/2/layout/IconLabelList"/>
    <dgm:cxn modelId="{C231AAE4-A024-4591-8171-8DDD5B39C681}" type="presParOf" srcId="{630E19D1-D21A-4FB5-AE39-AC0A1BC7728D}" destId="{E3312A0A-00CC-4C18-AE0E-F00D9A3400B6}" srcOrd="1" destOrd="0" presId="urn:microsoft.com/office/officeart/2018/2/layout/IconLabelList"/>
    <dgm:cxn modelId="{1DEC30CA-16CE-4F9E-837C-74949244A185}" type="presParOf" srcId="{630E19D1-D21A-4FB5-AE39-AC0A1BC7728D}" destId="{C9648F45-4E6E-4D2A-95D6-7B71EA7F01EF}"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7794D1-0B01-40B0-AE0B-AE79FA4ACACA}"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793F0CB-3CB9-42E8-A745-7A8FC2ED4526}">
      <dgm:prSet/>
      <dgm:spPr/>
      <dgm:t>
        <a:bodyPr/>
        <a:lstStyle/>
        <a:p>
          <a:pPr>
            <a:lnSpc>
              <a:spcPct val="100000"/>
            </a:lnSpc>
          </a:pPr>
          <a:r>
            <a:rPr lang="en-US"/>
            <a:t>Budget of the project</a:t>
          </a:r>
        </a:p>
      </dgm:t>
    </dgm:pt>
    <dgm:pt modelId="{EFED762E-3056-4FC7-B229-5CB77A83A893}" type="parTrans" cxnId="{561C0789-F202-4490-B885-9F6FF7C5B40A}">
      <dgm:prSet/>
      <dgm:spPr/>
      <dgm:t>
        <a:bodyPr/>
        <a:lstStyle/>
        <a:p>
          <a:endParaRPr lang="en-US"/>
        </a:p>
      </dgm:t>
    </dgm:pt>
    <dgm:pt modelId="{1DC598E4-F0F8-45A8-8401-19327A1F8FD0}" type="sibTrans" cxnId="{561C0789-F202-4490-B885-9F6FF7C5B40A}">
      <dgm:prSet/>
      <dgm:spPr/>
      <dgm:t>
        <a:bodyPr/>
        <a:lstStyle/>
        <a:p>
          <a:pPr>
            <a:lnSpc>
              <a:spcPct val="100000"/>
            </a:lnSpc>
          </a:pPr>
          <a:endParaRPr lang="en-US"/>
        </a:p>
      </dgm:t>
    </dgm:pt>
    <dgm:pt modelId="{AF698D83-996B-4D86-BFDA-66A39AD5D6B2}">
      <dgm:prSet/>
      <dgm:spPr/>
      <dgm:t>
        <a:bodyPr/>
        <a:lstStyle/>
        <a:p>
          <a:pPr>
            <a:lnSpc>
              <a:spcPct val="100000"/>
            </a:lnSpc>
          </a:pPr>
          <a:r>
            <a:rPr lang="en-US"/>
            <a:t>Allotting enough time for the project</a:t>
          </a:r>
        </a:p>
      </dgm:t>
    </dgm:pt>
    <dgm:pt modelId="{E7FDD970-AD8D-41F5-9DF3-A12831C87BE0}" type="parTrans" cxnId="{26F8C1ED-818F-44DC-A8AE-35D8C1E69386}">
      <dgm:prSet/>
      <dgm:spPr/>
      <dgm:t>
        <a:bodyPr/>
        <a:lstStyle/>
        <a:p>
          <a:endParaRPr lang="en-US"/>
        </a:p>
      </dgm:t>
    </dgm:pt>
    <dgm:pt modelId="{CA4D88E1-E6A3-4BC0-9395-120FA249405C}" type="sibTrans" cxnId="{26F8C1ED-818F-44DC-A8AE-35D8C1E69386}">
      <dgm:prSet/>
      <dgm:spPr/>
      <dgm:t>
        <a:bodyPr/>
        <a:lstStyle/>
        <a:p>
          <a:pPr>
            <a:lnSpc>
              <a:spcPct val="100000"/>
            </a:lnSpc>
          </a:pPr>
          <a:endParaRPr lang="en-US"/>
        </a:p>
      </dgm:t>
    </dgm:pt>
    <dgm:pt modelId="{3F2EDEE3-B519-42D2-90B2-2616B330F95A}">
      <dgm:prSet/>
      <dgm:spPr/>
      <dgm:t>
        <a:bodyPr/>
        <a:lstStyle/>
        <a:p>
          <a:pPr>
            <a:lnSpc>
              <a:spcPct val="100000"/>
            </a:lnSpc>
          </a:pPr>
          <a:r>
            <a:rPr lang="en-US"/>
            <a:t>Potential learning curves</a:t>
          </a:r>
        </a:p>
      </dgm:t>
    </dgm:pt>
    <dgm:pt modelId="{077B6D65-1067-4771-94EA-E9C7C59DD718}" type="parTrans" cxnId="{8B829B84-C9BA-4D06-B349-7C90BF892AB0}">
      <dgm:prSet/>
      <dgm:spPr/>
      <dgm:t>
        <a:bodyPr/>
        <a:lstStyle/>
        <a:p>
          <a:endParaRPr lang="en-US"/>
        </a:p>
      </dgm:t>
    </dgm:pt>
    <dgm:pt modelId="{A0CF5480-523B-4415-8D60-6F699974B612}" type="sibTrans" cxnId="{8B829B84-C9BA-4D06-B349-7C90BF892AB0}">
      <dgm:prSet/>
      <dgm:spPr/>
      <dgm:t>
        <a:bodyPr/>
        <a:lstStyle/>
        <a:p>
          <a:pPr>
            <a:lnSpc>
              <a:spcPct val="100000"/>
            </a:lnSpc>
          </a:pPr>
          <a:endParaRPr lang="en-US"/>
        </a:p>
      </dgm:t>
    </dgm:pt>
    <dgm:pt modelId="{E16A1B62-DC49-4E5F-891A-779549D90929}">
      <dgm:prSet/>
      <dgm:spPr/>
      <dgm:t>
        <a:bodyPr/>
        <a:lstStyle/>
        <a:p>
          <a:pPr>
            <a:lnSpc>
              <a:spcPct val="100000"/>
            </a:lnSpc>
          </a:pPr>
          <a:r>
            <a:rPr lang="en-US"/>
            <a:t>Supply chain issues (difficulty in part acquisition)</a:t>
          </a:r>
        </a:p>
      </dgm:t>
    </dgm:pt>
    <dgm:pt modelId="{5CFD9F72-C865-433A-AB89-74D2C07DF71F}" type="parTrans" cxnId="{DA3B1669-BA2D-420C-B56F-86889A492D53}">
      <dgm:prSet/>
      <dgm:spPr/>
      <dgm:t>
        <a:bodyPr/>
        <a:lstStyle/>
        <a:p>
          <a:endParaRPr lang="en-US"/>
        </a:p>
      </dgm:t>
    </dgm:pt>
    <dgm:pt modelId="{C787ECC3-27DB-4369-8226-FCAA52D48EED}" type="sibTrans" cxnId="{DA3B1669-BA2D-420C-B56F-86889A492D53}">
      <dgm:prSet/>
      <dgm:spPr/>
      <dgm:t>
        <a:bodyPr/>
        <a:lstStyle/>
        <a:p>
          <a:endParaRPr lang="en-US"/>
        </a:p>
      </dgm:t>
    </dgm:pt>
    <dgm:pt modelId="{B94A9FF6-F24B-4CD8-A061-EA9EC6DE53DD}" type="pres">
      <dgm:prSet presAssocID="{E07794D1-0B01-40B0-AE0B-AE79FA4ACACA}" presName="root" presStyleCnt="0">
        <dgm:presLayoutVars>
          <dgm:dir/>
          <dgm:resizeHandles val="exact"/>
        </dgm:presLayoutVars>
      </dgm:prSet>
      <dgm:spPr/>
    </dgm:pt>
    <dgm:pt modelId="{C2579EFF-B766-42F7-9BD4-7109E8001BA9}" type="pres">
      <dgm:prSet presAssocID="{E07794D1-0B01-40B0-AE0B-AE79FA4ACACA}" presName="container" presStyleCnt="0">
        <dgm:presLayoutVars>
          <dgm:dir/>
          <dgm:resizeHandles val="exact"/>
        </dgm:presLayoutVars>
      </dgm:prSet>
      <dgm:spPr/>
    </dgm:pt>
    <dgm:pt modelId="{0B992014-9C93-4BF8-8F6F-2535FF0C855C}" type="pres">
      <dgm:prSet presAssocID="{A793F0CB-3CB9-42E8-A745-7A8FC2ED4526}" presName="compNode" presStyleCnt="0"/>
      <dgm:spPr/>
    </dgm:pt>
    <dgm:pt modelId="{559F73DB-537D-4235-ACB0-CCAE8AFD6017}" type="pres">
      <dgm:prSet presAssocID="{A793F0CB-3CB9-42E8-A745-7A8FC2ED4526}" presName="iconBgRect" presStyleLbl="bgShp" presStyleIdx="0" presStyleCnt="4"/>
      <dgm:spPr/>
    </dgm:pt>
    <dgm:pt modelId="{A8541B07-9709-44D5-94E6-390A581E8AFF}" type="pres">
      <dgm:prSet presAssocID="{A793F0CB-3CB9-42E8-A745-7A8FC2ED452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0741504E-225F-4FE8-AF59-0042484212E3}" type="pres">
      <dgm:prSet presAssocID="{A793F0CB-3CB9-42E8-A745-7A8FC2ED4526}" presName="spaceRect" presStyleCnt="0"/>
      <dgm:spPr/>
    </dgm:pt>
    <dgm:pt modelId="{B90AACB0-B880-4841-86C3-7E2FD32A4348}" type="pres">
      <dgm:prSet presAssocID="{A793F0CB-3CB9-42E8-A745-7A8FC2ED4526}" presName="textRect" presStyleLbl="revTx" presStyleIdx="0" presStyleCnt="4">
        <dgm:presLayoutVars>
          <dgm:chMax val="1"/>
          <dgm:chPref val="1"/>
        </dgm:presLayoutVars>
      </dgm:prSet>
      <dgm:spPr/>
    </dgm:pt>
    <dgm:pt modelId="{7B06897D-C021-4C8A-90D7-776CD292F00F}" type="pres">
      <dgm:prSet presAssocID="{1DC598E4-F0F8-45A8-8401-19327A1F8FD0}" presName="sibTrans" presStyleLbl="sibTrans2D1" presStyleIdx="0" presStyleCnt="0"/>
      <dgm:spPr/>
    </dgm:pt>
    <dgm:pt modelId="{4F00B812-8377-4F2B-B302-26E498292693}" type="pres">
      <dgm:prSet presAssocID="{AF698D83-996B-4D86-BFDA-66A39AD5D6B2}" presName="compNode" presStyleCnt="0"/>
      <dgm:spPr/>
    </dgm:pt>
    <dgm:pt modelId="{BEFB3C33-EBE3-4006-A1F3-A1DB1F6954D5}" type="pres">
      <dgm:prSet presAssocID="{AF698D83-996B-4D86-BFDA-66A39AD5D6B2}" presName="iconBgRect" presStyleLbl="bgShp" presStyleIdx="1" presStyleCnt="4"/>
      <dgm:spPr/>
    </dgm:pt>
    <dgm:pt modelId="{87B63DA8-B25B-4741-9387-65F8669F7378}" type="pres">
      <dgm:prSet presAssocID="{AF698D83-996B-4D86-BFDA-66A39AD5D6B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watch"/>
        </a:ext>
      </dgm:extLst>
    </dgm:pt>
    <dgm:pt modelId="{99A2FD96-B87F-4B0A-8D7C-0CDB19590A64}" type="pres">
      <dgm:prSet presAssocID="{AF698D83-996B-4D86-BFDA-66A39AD5D6B2}" presName="spaceRect" presStyleCnt="0"/>
      <dgm:spPr/>
    </dgm:pt>
    <dgm:pt modelId="{B01E3499-C58D-49AD-B58B-7427DBF09655}" type="pres">
      <dgm:prSet presAssocID="{AF698D83-996B-4D86-BFDA-66A39AD5D6B2}" presName="textRect" presStyleLbl="revTx" presStyleIdx="1" presStyleCnt="4">
        <dgm:presLayoutVars>
          <dgm:chMax val="1"/>
          <dgm:chPref val="1"/>
        </dgm:presLayoutVars>
      </dgm:prSet>
      <dgm:spPr/>
    </dgm:pt>
    <dgm:pt modelId="{24D6E992-2C1B-4FD4-9A61-C177493125E6}" type="pres">
      <dgm:prSet presAssocID="{CA4D88E1-E6A3-4BC0-9395-120FA249405C}" presName="sibTrans" presStyleLbl="sibTrans2D1" presStyleIdx="0" presStyleCnt="0"/>
      <dgm:spPr/>
    </dgm:pt>
    <dgm:pt modelId="{AC62E87C-683B-4E20-9D19-B958AAB1B336}" type="pres">
      <dgm:prSet presAssocID="{3F2EDEE3-B519-42D2-90B2-2616B330F95A}" presName="compNode" presStyleCnt="0"/>
      <dgm:spPr/>
    </dgm:pt>
    <dgm:pt modelId="{F23FF0CE-7F18-4953-A52D-AF7060CCCED5}" type="pres">
      <dgm:prSet presAssocID="{3F2EDEE3-B519-42D2-90B2-2616B330F95A}" presName="iconBgRect" presStyleLbl="bgShp" presStyleIdx="2" presStyleCnt="4"/>
      <dgm:spPr/>
    </dgm:pt>
    <dgm:pt modelId="{033BA62C-038F-47F8-BCD5-D1FCB3FCFB31}" type="pres">
      <dgm:prSet presAssocID="{3F2EDEE3-B519-42D2-90B2-2616B330F95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pward trend"/>
        </a:ext>
      </dgm:extLst>
    </dgm:pt>
    <dgm:pt modelId="{FDA43E19-7327-41AA-A297-F23A13973549}" type="pres">
      <dgm:prSet presAssocID="{3F2EDEE3-B519-42D2-90B2-2616B330F95A}" presName="spaceRect" presStyleCnt="0"/>
      <dgm:spPr/>
    </dgm:pt>
    <dgm:pt modelId="{D43F86E1-7DC4-4F16-ADCE-1ACB78C7A858}" type="pres">
      <dgm:prSet presAssocID="{3F2EDEE3-B519-42D2-90B2-2616B330F95A}" presName="textRect" presStyleLbl="revTx" presStyleIdx="2" presStyleCnt="4">
        <dgm:presLayoutVars>
          <dgm:chMax val="1"/>
          <dgm:chPref val="1"/>
        </dgm:presLayoutVars>
      </dgm:prSet>
      <dgm:spPr/>
    </dgm:pt>
    <dgm:pt modelId="{3C289AC8-4A6F-4FA6-85C1-8DD62D79CC83}" type="pres">
      <dgm:prSet presAssocID="{A0CF5480-523B-4415-8D60-6F699974B612}" presName="sibTrans" presStyleLbl="sibTrans2D1" presStyleIdx="0" presStyleCnt="0"/>
      <dgm:spPr/>
    </dgm:pt>
    <dgm:pt modelId="{5D38210C-2E96-4C32-BCB3-A189D7D509B9}" type="pres">
      <dgm:prSet presAssocID="{E16A1B62-DC49-4E5F-891A-779549D90929}" presName="compNode" presStyleCnt="0"/>
      <dgm:spPr/>
    </dgm:pt>
    <dgm:pt modelId="{B366E964-53A1-4237-82FA-29127A118FD0}" type="pres">
      <dgm:prSet presAssocID="{E16A1B62-DC49-4E5F-891A-779549D90929}" presName="iconBgRect" presStyleLbl="bgShp" presStyleIdx="3" presStyleCnt="4"/>
      <dgm:spPr/>
    </dgm:pt>
    <dgm:pt modelId="{F39A59F2-3341-4209-8F8E-ECF7EAA4A4CD}" type="pres">
      <dgm:prSet presAssocID="{E16A1B62-DC49-4E5F-891A-779549D9092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ircles with Lines"/>
        </a:ext>
      </dgm:extLst>
    </dgm:pt>
    <dgm:pt modelId="{6B3D674E-A901-4D79-A6B1-4BEBD0D5D38F}" type="pres">
      <dgm:prSet presAssocID="{E16A1B62-DC49-4E5F-891A-779549D90929}" presName="spaceRect" presStyleCnt="0"/>
      <dgm:spPr/>
    </dgm:pt>
    <dgm:pt modelId="{75578925-558F-4E82-886E-0818CE8DFE1C}" type="pres">
      <dgm:prSet presAssocID="{E16A1B62-DC49-4E5F-891A-779549D90929}" presName="textRect" presStyleLbl="revTx" presStyleIdx="3" presStyleCnt="4">
        <dgm:presLayoutVars>
          <dgm:chMax val="1"/>
          <dgm:chPref val="1"/>
        </dgm:presLayoutVars>
      </dgm:prSet>
      <dgm:spPr/>
    </dgm:pt>
  </dgm:ptLst>
  <dgm:cxnLst>
    <dgm:cxn modelId="{95D86D1A-EBE8-45C8-A680-A0A85E55F388}" type="presOf" srcId="{1DC598E4-F0F8-45A8-8401-19327A1F8FD0}" destId="{7B06897D-C021-4C8A-90D7-776CD292F00F}" srcOrd="0" destOrd="0" presId="urn:microsoft.com/office/officeart/2018/2/layout/IconCircleList"/>
    <dgm:cxn modelId="{C0FFA52D-4EEA-4607-84B1-7A309DC73E32}" type="presOf" srcId="{CA4D88E1-E6A3-4BC0-9395-120FA249405C}" destId="{24D6E992-2C1B-4FD4-9A61-C177493125E6}" srcOrd="0" destOrd="0" presId="urn:microsoft.com/office/officeart/2018/2/layout/IconCircleList"/>
    <dgm:cxn modelId="{DA3B1669-BA2D-420C-B56F-86889A492D53}" srcId="{E07794D1-0B01-40B0-AE0B-AE79FA4ACACA}" destId="{E16A1B62-DC49-4E5F-891A-779549D90929}" srcOrd="3" destOrd="0" parTransId="{5CFD9F72-C865-433A-AB89-74D2C07DF71F}" sibTransId="{C787ECC3-27DB-4369-8226-FCAA52D48EED}"/>
    <dgm:cxn modelId="{F9658252-BA1D-4067-952D-2F50D455D280}" type="presOf" srcId="{E07794D1-0B01-40B0-AE0B-AE79FA4ACACA}" destId="{B94A9FF6-F24B-4CD8-A061-EA9EC6DE53DD}" srcOrd="0" destOrd="0" presId="urn:microsoft.com/office/officeart/2018/2/layout/IconCircleList"/>
    <dgm:cxn modelId="{8B829B84-C9BA-4D06-B349-7C90BF892AB0}" srcId="{E07794D1-0B01-40B0-AE0B-AE79FA4ACACA}" destId="{3F2EDEE3-B519-42D2-90B2-2616B330F95A}" srcOrd="2" destOrd="0" parTransId="{077B6D65-1067-4771-94EA-E9C7C59DD718}" sibTransId="{A0CF5480-523B-4415-8D60-6F699974B612}"/>
    <dgm:cxn modelId="{561C0789-F202-4490-B885-9F6FF7C5B40A}" srcId="{E07794D1-0B01-40B0-AE0B-AE79FA4ACACA}" destId="{A793F0CB-3CB9-42E8-A745-7A8FC2ED4526}" srcOrd="0" destOrd="0" parTransId="{EFED762E-3056-4FC7-B229-5CB77A83A893}" sibTransId="{1DC598E4-F0F8-45A8-8401-19327A1F8FD0}"/>
    <dgm:cxn modelId="{6E5AA694-6D55-4C41-8D09-06459E06CFAC}" type="presOf" srcId="{A0CF5480-523B-4415-8D60-6F699974B612}" destId="{3C289AC8-4A6F-4FA6-85C1-8DD62D79CC83}" srcOrd="0" destOrd="0" presId="urn:microsoft.com/office/officeart/2018/2/layout/IconCircleList"/>
    <dgm:cxn modelId="{5A06F694-501E-41F8-855B-6FBD9B474DA9}" type="presOf" srcId="{AF698D83-996B-4D86-BFDA-66A39AD5D6B2}" destId="{B01E3499-C58D-49AD-B58B-7427DBF09655}" srcOrd="0" destOrd="0" presId="urn:microsoft.com/office/officeart/2018/2/layout/IconCircleList"/>
    <dgm:cxn modelId="{62AB86B6-B53C-4DF4-A11C-EDAE81A072D7}" type="presOf" srcId="{E16A1B62-DC49-4E5F-891A-779549D90929}" destId="{75578925-558F-4E82-886E-0818CE8DFE1C}" srcOrd="0" destOrd="0" presId="urn:microsoft.com/office/officeart/2018/2/layout/IconCircleList"/>
    <dgm:cxn modelId="{5D2241BB-06C4-427A-8785-991FAE271F2B}" type="presOf" srcId="{3F2EDEE3-B519-42D2-90B2-2616B330F95A}" destId="{D43F86E1-7DC4-4F16-ADCE-1ACB78C7A858}" srcOrd="0" destOrd="0" presId="urn:microsoft.com/office/officeart/2018/2/layout/IconCircleList"/>
    <dgm:cxn modelId="{26F8C1ED-818F-44DC-A8AE-35D8C1E69386}" srcId="{E07794D1-0B01-40B0-AE0B-AE79FA4ACACA}" destId="{AF698D83-996B-4D86-BFDA-66A39AD5D6B2}" srcOrd="1" destOrd="0" parTransId="{E7FDD970-AD8D-41F5-9DF3-A12831C87BE0}" sibTransId="{CA4D88E1-E6A3-4BC0-9395-120FA249405C}"/>
    <dgm:cxn modelId="{040D52F6-6981-49C7-ACA2-FD3039ABEC68}" type="presOf" srcId="{A793F0CB-3CB9-42E8-A745-7A8FC2ED4526}" destId="{B90AACB0-B880-4841-86C3-7E2FD32A4348}" srcOrd="0" destOrd="0" presId="urn:microsoft.com/office/officeart/2018/2/layout/IconCircleList"/>
    <dgm:cxn modelId="{2F39D8CF-983A-42BD-96DC-2D4642A46BE3}" type="presParOf" srcId="{B94A9FF6-F24B-4CD8-A061-EA9EC6DE53DD}" destId="{C2579EFF-B766-42F7-9BD4-7109E8001BA9}" srcOrd="0" destOrd="0" presId="urn:microsoft.com/office/officeart/2018/2/layout/IconCircleList"/>
    <dgm:cxn modelId="{C615FAEA-6415-44AC-8383-02CA5094C1D1}" type="presParOf" srcId="{C2579EFF-B766-42F7-9BD4-7109E8001BA9}" destId="{0B992014-9C93-4BF8-8F6F-2535FF0C855C}" srcOrd="0" destOrd="0" presId="urn:microsoft.com/office/officeart/2018/2/layout/IconCircleList"/>
    <dgm:cxn modelId="{4E1BDCA0-D4E7-4F6D-936A-C5F7ED3DB9EC}" type="presParOf" srcId="{0B992014-9C93-4BF8-8F6F-2535FF0C855C}" destId="{559F73DB-537D-4235-ACB0-CCAE8AFD6017}" srcOrd="0" destOrd="0" presId="urn:microsoft.com/office/officeart/2018/2/layout/IconCircleList"/>
    <dgm:cxn modelId="{B057251D-E1CB-4DFF-982A-B1D4188FDF6B}" type="presParOf" srcId="{0B992014-9C93-4BF8-8F6F-2535FF0C855C}" destId="{A8541B07-9709-44D5-94E6-390A581E8AFF}" srcOrd="1" destOrd="0" presId="urn:microsoft.com/office/officeart/2018/2/layout/IconCircleList"/>
    <dgm:cxn modelId="{2ADBE3E5-E100-4BAB-B7A6-DFB2ABC4DB08}" type="presParOf" srcId="{0B992014-9C93-4BF8-8F6F-2535FF0C855C}" destId="{0741504E-225F-4FE8-AF59-0042484212E3}" srcOrd="2" destOrd="0" presId="urn:microsoft.com/office/officeart/2018/2/layout/IconCircleList"/>
    <dgm:cxn modelId="{E7C2BA54-0562-4DD8-B3CD-0FB65AA19036}" type="presParOf" srcId="{0B992014-9C93-4BF8-8F6F-2535FF0C855C}" destId="{B90AACB0-B880-4841-86C3-7E2FD32A4348}" srcOrd="3" destOrd="0" presId="urn:microsoft.com/office/officeart/2018/2/layout/IconCircleList"/>
    <dgm:cxn modelId="{99755A2C-8AEE-4F6F-8164-9C9B21D5F652}" type="presParOf" srcId="{C2579EFF-B766-42F7-9BD4-7109E8001BA9}" destId="{7B06897D-C021-4C8A-90D7-776CD292F00F}" srcOrd="1" destOrd="0" presId="urn:microsoft.com/office/officeart/2018/2/layout/IconCircleList"/>
    <dgm:cxn modelId="{C3F5DC8D-4577-4FE9-A4DB-4D291D7CA07E}" type="presParOf" srcId="{C2579EFF-B766-42F7-9BD4-7109E8001BA9}" destId="{4F00B812-8377-4F2B-B302-26E498292693}" srcOrd="2" destOrd="0" presId="urn:microsoft.com/office/officeart/2018/2/layout/IconCircleList"/>
    <dgm:cxn modelId="{23BE3DF1-5701-4A62-9E8A-E6C3F1E9C484}" type="presParOf" srcId="{4F00B812-8377-4F2B-B302-26E498292693}" destId="{BEFB3C33-EBE3-4006-A1F3-A1DB1F6954D5}" srcOrd="0" destOrd="0" presId="urn:microsoft.com/office/officeart/2018/2/layout/IconCircleList"/>
    <dgm:cxn modelId="{4D5B42B3-70F8-428F-9584-0EBADAD0F7CE}" type="presParOf" srcId="{4F00B812-8377-4F2B-B302-26E498292693}" destId="{87B63DA8-B25B-4741-9387-65F8669F7378}" srcOrd="1" destOrd="0" presId="urn:microsoft.com/office/officeart/2018/2/layout/IconCircleList"/>
    <dgm:cxn modelId="{16419A80-299F-47F8-AD34-A39660157F47}" type="presParOf" srcId="{4F00B812-8377-4F2B-B302-26E498292693}" destId="{99A2FD96-B87F-4B0A-8D7C-0CDB19590A64}" srcOrd="2" destOrd="0" presId="urn:microsoft.com/office/officeart/2018/2/layout/IconCircleList"/>
    <dgm:cxn modelId="{89AEABD2-DD99-4F7C-9699-FB3A395505E4}" type="presParOf" srcId="{4F00B812-8377-4F2B-B302-26E498292693}" destId="{B01E3499-C58D-49AD-B58B-7427DBF09655}" srcOrd="3" destOrd="0" presId="urn:microsoft.com/office/officeart/2018/2/layout/IconCircleList"/>
    <dgm:cxn modelId="{71108939-BA57-4465-844E-FA146CB0EB7C}" type="presParOf" srcId="{C2579EFF-B766-42F7-9BD4-7109E8001BA9}" destId="{24D6E992-2C1B-4FD4-9A61-C177493125E6}" srcOrd="3" destOrd="0" presId="urn:microsoft.com/office/officeart/2018/2/layout/IconCircleList"/>
    <dgm:cxn modelId="{BE6DB461-B055-492C-AA60-E467D113B802}" type="presParOf" srcId="{C2579EFF-B766-42F7-9BD4-7109E8001BA9}" destId="{AC62E87C-683B-4E20-9D19-B958AAB1B336}" srcOrd="4" destOrd="0" presId="urn:microsoft.com/office/officeart/2018/2/layout/IconCircleList"/>
    <dgm:cxn modelId="{1F273B65-C399-4F31-AF19-641BF59B4DC0}" type="presParOf" srcId="{AC62E87C-683B-4E20-9D19-B958AAB1B336}" destId="{F23FF0CE-7F18-4953-A52D-AF7060CCCED5}" srcOrd="0" destOrd="0" presId="urn:microsoft.com/office/officeart/2018/2/layout/IconCircleList"/>
    <dgm:cxn modelId="{51EA2196-0E5D-463A-A531-097D8AD98FD1}" type="presParOf" srcId="{AC62E87C-683B-4E20-9D19-B958AAB1B336}" destId="{033BA62C-038F-47F8-BCD5-D1FCB3FCFB31}" srcOrd="1" destOrd="0" presId="urn:microsoft.com/office/officeart/2018/2/layout/IconCircleList"/>
    <dgm:cxn modelId="{7D2B09BE-DDE8-466D-92C3-4BF990E47929}" type="presParOf" srcId="{AC62E87C-683B-4E20-9D19-B958AAB1B336}" destId="{FDA43E19-7327-41AA-A297-F23A13973549}" srcOrd="2" destOrd="0" presId="urn:microsoft.com/office/officeart/2018/2/layout/IconCircleList"/>
    <dgm:cxn modelId="{BA543F8A-E4D9-43D0-B659-4BB2E1768E69}" type="presParOf" srcId="{AC62E87C-683B-4E20-9D19-B958AAB1B336}" destId="{D43F86E1-7DC4-4F16-ADCE-1ACB78C7A858}" srcOrd="3" destOrd="0" presId="urn:microsoft.com/office/officeart/2018/2/layout/IconCircleList"/>
    <dgm:cxn modelId="{4CC0CE5A-ECC5-47BC-A0AF-485BBB3DCE2F}" type="presParOf" srcId="{C2579EFF-B766-42F7-9BD4-7109E8001BA9}" destId="{3C289AC8-4A6F-4FA6-85C1-8DD62D79CC83}" srcOrd="5" destOrd="0" presId="urn:microsoft.com/office/officeart/2018/2/layout/IconCircleList"/>
    <dgm:cxn modelId="{7E8A1B24-40A7-4AFD-9A3B-F4A91890A69A}" type="presParOf" srcId="{C2579EFF-B766-42F7-9BD4-7109E8001BA9}" destId="{5D38210C-2E96-4C32-BCB3-A189D7D509B9}" srcOrd="6" destOrd="0" presId="urn:microsoft.com/office/officeart/2018/2/layout/IconCircleList"/>
    <dgm:cxn modelId="{D4B6692D-B019-4698-B877-A75DB68CC9B1}" type="presParOf" srcId="{5D38210C-2E96-4C32-BCB3-A189D7D509B9}" destId="{B366E964-53A1-4237-82FA-29127A118FD0}" srcOrd="0" destOrd="0" presId="urn:microsoft.com/office/officeart/2018/2/layout/IconCircleList"/>
    <dgm:cxn modelId="{A5C351CA-7FC6-4FCC-B08A-F9568EBDAB12}" type="presParOf" srcId="{5D38210C-2E96-4C32-BCB3-A189D7D509B9}" destId="{F39A59F2-3341-4209-8F8E-ECF7EAA4A4CD}" srcOrd="1" destOrd="0" presId="urn:microsoft.com/office/officeart/2018/2/layout/IconCircleList"/>
    <dgm:cxn modelId="{17C7EA7A-70EE-4DF3-9C0E-592DA98880DD}" type="presParOf" srcId="{5D38210C-2E96-4C32-BCB3-A189D7D509B9}" destId="{6B3D674E-A901-4D79-A6B1-4BEBD0D5D38F}" srcOrd="2" destOrd="0" presId="urn:microsoft.com/office/officeart/2018/2/layout/IconCircleList"/>
    <dgm:cxn modelId="{00A201C5-82CD-46F4-A0E9-870D08DA919D}" type="presParOf" srcId="{5D38210C-2E96-4C32-BCB3-A189D7D509B9}" destId="{75578925-558F-4E82-886E-0818CE8DFE1C}"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5ADE1D-22A5-426A-917B-BE1F8FCB99DB}" type="doc">
      <dgm:prSet loTypeId="urn:microsoft.com/office/officeart/2005/8/layout/default" loCatId="list" qsTypeId="urn:microsoft.com/office/officeart/2005/8/quickstyle/simple5" qsCatId="simple" csTypeId="urn:microsoft.com/office/officeart/2005/8/colors/colorful2" csCatId="colorful" phldr="1"/>
      <dgm:spPr/>
      <dgm:t>
        <a:bodyPr/>
        <a:lstStyle/>
        <a:p>
          <a:endParaRPr lang="en-US"/>
        </a:p>
      </dgm:t>
    </dgm:pt>
    <dgm:pt modelId="{FC060B20-512C-4B5F-876E-082B49B476BB}">
      <dgm:prSet/>
      <dgm:spPr>
        <a:solidFill>
          <a:srgbClr val="002060"/>
        </a:solidFill>
      </dgm:spPr>
      <dgm:t>
        <a:bodyPr/>
        <a:lstStyle/>
        <a:p>
          <a:r>
            <a:rPr lang="en-US"/>
            <a:t>GitHub</a:t>
          </a:r>
        </a:p>
      </dgm:t>
    </dgm:pt>
    <dgm:pt modelId="{CFD961F4-7D07-4735-A187-972DE2BC85B3}" type="parTrans" cxnId="{F316B6BD-3C6B-4B77-B85B-7427A58F9D6E}">
      <dgm:prSet/>
      <dgm:spPr/>
      <dgm:t>
        <a:bodyPr/>
        <a:lstStyle/>
        <a:p>
          <a:endParaRPr lang="en-US"/>
        </a:p>
      </dgm:t>
    </dgm:pt>
    <dgm:pt modelId="{D39878DC-15C6-48FE-AC5D-94650B450CE9}" type="sibTrans" cxnId="{F316B6BD-3C6B-4B77-B85B-7427A58F9D6E}">
      <dgm:prSet/>
      <dgm:spPr/>
      <dgm:t>
        <a:bodyPr/>
        <a:lstStyle/>
        <a:p>
          <a:endParaRPr lang="en-US"/>
        </a:p>
      </dgm:t>
    </dgm:pt>
    <dgm:pt modelId="{2FE86FAC-01B9-4C26-ADE7-E07601E0146F}">
      <dgm:prSet/>
      <dgm:spPr>
        <a:solidFill>
          <a:schemeClr val="accent3">
            <a:lumMod val="75000"/>
          </a:schemeClr>
        </a:solidFill>
      </dgm:spPr>
      <dgm:t>
        <a:bodyPr/>
        <a:lstStyle/>
        <a:p>
          <a:r>
            <a:rPr lang="en-US"/>
            <a:t>ClickUp</a:t>
          </a:r>
        </a:p>
      </dgm:t>
    </dgm:pt>
    <dgm:pt modelId="{E8BA9EBC-4D8D-4AA3-B6A6-C30BB3247487}" type="parTrans" cxnId="{10B8CBEF-1B4B-429F-A188-F13DF8D716F1}">
      <dgm:prSet/>
      <dgm:spPr/>
      <dgm:t>
        <a:bodyPr/>
        <a:lstStyle/>
        <a:p>
          <a:endParaRPr lang="en-US"/>
        </a:p>
      </dgm:t>
    </dgm:pt>
    <dgm:pt modelId="{4DEF5335-AF6D-4B9E-987F-8383A4F3FD76}" type="sibTrans" cxnId="{10B8CBEF-1B4B-429F-A188-F13DF8D716F1}">
      <dgm:prSet/>
      <dgm:spPr/>
      <dgm:t>
        <a:bodyPr/>
        <a:lstStyle/>
        <a:p>
          <a:endParaRPr lang="en-US"/>
        </a:p>
      </dgm:t>
    </dgm:pt>
    <dgm:pt modelId="{AAE7D6F9-008A-4A9A-9253-64D7D9D21049}">
      <dgm:prSet/>
      <dgm:spPr>
        <a:solidFill>
          <a:srgbClr val="92D050"/>
        </a:solidFill>
      </dgm:spPr>
      <dgm:t>
        <a:bodyPr/>
        <a:lstStyle/>
        <a:p>
          <a:r>
            <a:rPr lang="en-US"/>
            <a:t>Google Drive</a:t>
          </a:r>
        </a:p>
      </dgm:t>
    </dgm:pt>
    <dgm:pt modelId="{95BB1A71-9D5A-4A25-BE2B-F1FF4D9D632C}" type="parTrans" cxnId="{5140DCD9-1211-468C-8BDC-A3DA2FFAB0CD}">
      <dgm:prSet/>
      <dgm:spPr/>
      <dgm:t>
        <a:bodyPr/>
        <a:lstStyle/>
        <a:p>
          <a:endParaRPr lang="en-US"/>
        </a:p>
      </dgm:t>
    </dgm:pt>
    <dgm:pt modelId="{8F029D35-3039-46F3-BAEC-BD34F283C467}" type="sibTrans" cxnId="{5140DCD9-1211-468C-8BDC-A3DA2FFAB0CD}">
      <dgm:prSet/>
      <dgm:spPr/>
      <dgm:t>
        <a:bodyPr/>
        <a:lstStyle/>
        <a:p>
          <a:endParaRPr lang="en-US"/>
        </a:p>
      </dgm:t>
    </dgm:pt>
    <dgm:pt modelId="{4FAA7C72-3FDE-4341-9DC4-EFBA5374E6BC}" type="pres">
      <dgm:prSet presAssocID="{295ADE1D-22A5-426A-917B-BE1F8FCB99DB}" presName="diagram" presStyleCnt="0">
        <dgm:presLayoutVars>
          <dgm:dir/>
          <dgm:resizeHandles val="exact"/>
        </dgm:presLayoutVars>
      </dgm:prSet>
      <dgm:spPr/>
    </dgm:pt>
    <dgm:pt modelId="{8470089F-6C63-4AD9-B069-162F9D1C3EE6}" type="pres">
      <dgm:prSet presAssocID="{FC060B20-512C-4B5F-876E-082B49B476BB}" presName="node" presStyleLbl="node1" presStyleIdx="0" presStyleCnt="3">
        <dgm:presLayoutVars>
          <dgm:bulletEnabled val="1"/>
        </dgm:presLayoutVars>
      </dgm:prSet>
      <dgm:spPr/>
    </dgm:pt>
    <dgm:pt modelId="{35869B79-E6B6-4E5C-9130-FFEDA60DA05A}" type="pres">
      <dgm:prSet presAssocID="{D39878DC-15C6-48FE-AC5D-94650B450CE9}" presName="sibTrans" presStyleCnt="0"/>
      <dgm:spPr/>
    </dgm:pt>
    <dgm:pt modelId="{3FB5FC55-320F-46B1-8A27-D68E36D77796}" type="pres">
      <dgm:prSet presAssocID="{2FE86FAC-01B9-4C26-ADE7-E07601E0146F}" presName="node" presStyleLbl="node1" presStyleIdx="1" presStyleCnt="3">
        <dgm:presLayoutVars>
          <dgm:bulletEnabled val="1"/>
        </dgm:presLayoutVars>
      </dgm:prSet>
      <dgm:spPr/>
    </dgm:pt>
    <dgm:pt modelId="{470FFF4D-D705-4599-A4C1-4DF77F1C0271}" type="pres">
      <dgm:prSet presAssocID="{4DEF5335-AF6D-4B9E-987F-8383A4F3FD76}" presName="sibTrans" presStyleCnt="0"/>
      <dgm:spPr/>
    </dgm:pt>
    <dgm:pt modelId="{9C56C91C-6D02-4556-AF9B-0AEC8BD76A92}" type="pres">
      <dgm:prSet presAssocID="{AAE7D6F9-008A-4A9A-9253-64D7D9D21049}" presName="node" presStyleLbl="node1" presStyleIdx="2" presStyleCnt="3">
        <dgm:presLayoutVars>
          <dgm:bulletEnabled val="1"/>
        </dgm:presLayoutVars>
      </dgm:prSet>
      <dgm:spPr/>
    </dgm:pt>
  </dgm:ptLst>
  <dgm:cxnLst>
    <dgm:cxn modelId="{9664450D-C18D-4FEC-8074-2AD99EE651E6}" type="presOf" srcId="{295ADE1D-22A5-426A-917B-BE1F8FCB99DB}" destId="{4FAA7C72-3FDE-4341-9DC4-EFBA5374E6BC}" srcOrd="0" destOrd="0" presId="urn:microsoft.com/office/officeart/2005/8/layout/default"/>
    <dgm:cxn modelId="{874C3011-AF56-494D-8169-8A3FEA19F678}" type="presOf" srcId="{FC060B20-512C-4B5F-876E-082B49B476BB}" destId="{8470089F-6C63-4AD9-B069-162F9D1C3EE6}" srcOrd="0" destOrd="0" presId="urn:microsoft.com/office/officeart/2005/8/layout/default"/>
    <dgm:cxn modelId="{05C80C8C-D080-45A2-8440-9AB28C3142C2}" type="presOf" srcId="{2FE86FAC-01B9-4C26-ADE7-E07601E0146F}" destId="{3FB5FC55-320F-46B1-8A27-D68E36D77796}" srcOrd="0" destOrd="0" presId="urn:microsoft.com/office/officeart/2005/8/layout/default"/>
    <dgm:cxn modelId="{F316B6BD-3C6B-4B77-B85B-7427A58F9D6E}" srcId="{295ADE1D-22A5-426A-917B-BE1F8FCB99DB}" destId="{FC060B20-512C-4B5F-876E-082B49B476BB}" srcOrd="0" destOrd="0" parTransId="{CFD961F4-7D07-4735-A187-972DE2BC85B3}" sibTransId="{D39878DC-15C6-48FE-AC5D-94650B450CE9}"/>
    <dgm:cxn modelId="{5140DCD9-1211-468C-8BDC-A3DA2FFAB0CD}" srcId="{295ADE1D-22A5-426A-917B-BE1F8FCB99DB}" destId="{AAE7D6F9-008A-4A9A-9253-64D7D9D21049}" srcOrd="2" destOrd="0" parTransId="{95BB1A71-9D5A-4A25-BE2B-F1FF4D9D632C}" sibTransId="{8F029D35-3039-46F3-BAEC-BD34F283C467}"/>
    <dgm:cxn modelId="{E374AAE3-2D0F-4177-88A2-F688071B001C}" type="presOf" srcId="{AAE7D6F9-008A-4A9A-9253-64D7D9D21049}" destId="{9C56C91C-6D02-4556-AF9B-0AEC8BD76A92}" srcOrd="0" destOrd="0" presId="urn:microsoft.com/office/officeart/2005/8/layout/default"/>
    <dgm:cxn modelId="{10B8CBEF-1B4B-429F-A188-F13DF8D716F1}" srcId="{295ADE1D-22A5-426A-917B-BE1F8FCB99DB}" destId="{2FE86FAC-01B9-4C26-ADE7-E07601E0146F}" srcOrd="1" destOrd="0" parTransId="{E8BA9EBC-4D8D-4AA3-B6A6-C30BB3247487}" sibTransId="{4DEF5335-AF6D-4B9E-987F-8383A4F3FD76}"/>
    <dgm:cxn modelId="{A1711532-8C6A-4908-A38F-26DB91827F9F}" type="presParOf" srcId="{4FAA7C72-3FDE-4341-9DC4-EFBA5374E6BC}" destId="{8470089F-6C63-4AD9-B069-162F9D1C3EE6}" srcOrd="0" destOrd="0" presId="urn:microsoft.com/office/officeart/2005/8/layout/default"/>
    <dgm:cxn modelId="{649B077C-B04D-423A-8697-B04DADCE4DC8}" type="presParOf" srcId="{4FAA7C72-3FDE-4341-9DC4-EFBA5374E6BC}" destId="{35869B79-E6B6-4E5C-9130-FFEDA60DA05A}" srcOrd="1" destOrd="0" presId="urn:microsoft.com/office/officeart/2005/8/layout/default"/>
    <dgm:cxn modelId="{21DEF3DE-BC2C-4DAA-8199-510E9112C646}" type="presParOf" srcId="{4FAA7C72-3FDE-4341-9DC4-EFBA5374E6BC}" destId="{3FB5FC55-320F-46B1-8A27-D68E36D77796}" srcOrd="2" destOrd="0" presId="urn:microsoft.com/office/officeart/2005/8/layout/default"/>
    <dgm:cxn modelId="{67A22E8B-8E71-4F29-BDEB-ACE3827DC57B}" type="presParOf" srcId="{4FAA7C72-3FDE-4341-9DC4-EFBA5374E6BC}" destId="{470FFF4D-D705-4599-A4C1-4DF77F1C0271}" srcOrd="3" destOrd="0" presId="urn:microsoft.com/office/officeart/2005/8/layout/default"/>
    <dgm:cxn modelId="{0BEB130A-1AB8-44A2-AB0C-A35E124AB518}" type="presParOf" srcId="{4FAA7C72-3FDE-4341-9DC4-EFBA5374E6BC}" destId="{9C56C91C-6D02-4556-AF9B-0AEC8BD76A92}"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94E5E1-D3FA-4376-A421-54A29ECB7F06}"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0A7230A8-5067-448C-BFEA-9EFC0D35890C}">
      <dgm:prSet/>
      <dgm:spPr/>
      <dgm:t>
        <a:bodyPr/>
        <a:lstStyle/>
        <a:p>
          <a:pPr>
            <a:lnSpc>
              <a:spcPct val="100000"/>
            </a:lnSpc>
          </a:pPr>
          <a:r>
            <a:rPr lang="en-US"/>
            <a:t>Discord</a:t>
          </a:r>
        </a:p>
      </dgm:t>
    </dgm:pt>
    <dgm:pt modelId="{7AC6CD4B-13C3-4391-B783-2F62B0301B79}" type="parTrans" cxnId="{0AB5AFF1-DDB4-4C8D-9C74-AF3121BF8940}">
      <dgm:prSet/>
      <dgm:spPr/>
      <dgm:t>
        <a:bodyPr/>
        <a:lstStyle/>
        <a:p>
          <a:endParaRPr lang="en-US"/>
        </a:p>
      </dgm:t>
    </dgm:pt>
    <dgm:pt modelId="{44709FE6-0AB7-43A3-9FEF-A40E610C3704}" type="sibTrans" cxnId="{0AB5AFF1-DDB4-4C8D-9C74-AF3121BF8940}">
      <dgm:prSet/>
      <dgm:spPr/>
      <dgm:t>
        <a:bodyPr/>
        <a:lstStyle/>
        <a:p>
          <a:endParaRPr lang="en-US"/>
        </a:p>
      </dgm:t>
    </dgm:pt>
    <dgm:pt modelId="{8A933309-E3EE-4209-86CE-0A96F8A86772}">
      <dgm:prSet/>
      <dgm:spPr/>
      <dgm:t>
        <a:bodyPr/>
        <a:lstStyle/>
        <a:p>
          <a:pPr>
            <a:lnSpc>
              <a:spcPct val="100000"/>
            </a:lnSpc>
          </a:pPr>
          <a:r>
            <a:rPr lang="en-US"/>
            <a:t>Email</a:t>
          </a:r>
        </a:p>
      </dgm:t>
    </dgm:pt>
    <dgm:pt modelId="{BB5D2D6F-2B54-435A-9349-568DD7E610DE}" type="parTrans" cxnId="{DF898550-DC38-4809-8F83-4815832AB4B9}">
      <dgm:prSet/>
      <dgm:spPr/>
      <dgm:t>
        <a:bodyPr/>
        <a:lstStyle/>
        <a:p>
          <a:endParaRPr lang="en-US"/>
        </a:p>
      </dgm:t>
    </dgm:pt>
    <dgm:pt modelId="{8F0FD816-4931-4D20-BA7F-00EAC2210BAF}" type="sibTrans" cxnId="{DF898550-DC38-4809-8F83-4815832AB4B9}">
      <dgm:prSet/>
      <dgm:spPr/>
      <dgm:t>
        <a:bodyPr/>
        <a:lstStyle/>
        <a:p>
          <a:endParaRPr lang="en-US"/>
        </a:p>
      </dgm:t>
    </dgm:pt>
    <dgm:pt modelId="{3F47CAA2-9922-4278-AAFB-95DCFAC4EFE4}">
      <dgm:prSet/>
      <dgm:spPr/>
      <dgm:t>
        <a:bodyPr/>
        <a:lstStyle/>
        <a:p>
          <a:pPr>
            <a:lnSpc>
              <a:spcPct val="100000"/>
            </a:lnSpc>
          </a:pPr>
          <a:r>
            <a:rPr lang="en-US"/>
            <a:t>Phone Communication</a:t>
          </a:r>
        </a:p>
      </dgm:t>
    </dgm:pt>
    <dgm:pt modelId="{987AF4F0-5889-4868-BFCF-DE944167E286}" type="parTrans" cxnId="{678DB44D-6DD0-4334-A191-7524F22667E5}">
      <dgm:prSet/>
      <dgm:spPr/>
      <dgm:t>
        <a:bodyPr/>
        <a:lstStyle/>
        <a:p>
          <a:endParaRPr lang="en-US"/>
        </a:p>
      </dgm:t>
    </dgm:pt>
    <dgm:pt modelId="{BA338155-5BD2-4421-8A71-3537E901999F}" type="sibTrans" cxnId="{678DB44D-6DD0-4334-A191-7524F22667E5}">
      <dgm:prSet/>
      <dgm:spPr/>
      <dgm:t>
        <a:bodyPr/>
        <a:lstStyle/>
        <a:p>
          <a:endParaRPr lang="en-US"/>
        </a:p>
      </dgm:t>
    </dgm:pt>
    <dgm:pt modelId="{4CC79157-2AD3-4CC2-B606-656BE10216DA}">
      <dgm:prSet/>
      <dgm:spPr/>
      <dgm:t>
        <a:bodyPr/>
        <a:lstStyle/>
        <a:p>
          <a:pPr>
            <a:lnSpc>
              <a:spcPct val="100000"/>
            </a:lnSpc>
          </a:pPr>
          <a:r>
            <a:rPr lang="en-US"/>
            <a:t>Consistent Weekly Meetings</a:t>
          </a:r>
        </a:p>
      </dgm:t>
    </dgm:pt>
    <dgm:pt modelId="{CBA1BD2B-1A47-4A92-9C63-3B8EBF9277D4}" type="parTrans" cxnId="{3C388DF8-0DF1-4BEC-9737-888795184BD6}">
      <dgm:prSet/>
      <dgm:spPr/>
      <dgm:t>
        <a:bodyPr/>
        <a:lstStyle/>
        <a:p>
          <a:endParaRPr lang="en-US"/>
        </a:p>
      </dgm:t>
    </dgm:pt>
    <dgm:pt modelId="{8DA820E3-0FC9-4576-98D4-85509750F326}" type="sibTrans" cxnId="{3C388DF8-0DF1-4BEC-9737-888795184BD6}">
      <dgm:prSet/>
      <dgm:spPr/>
      <dgm:t>
        <a:bodyPr/>
        <a:lstStyle/>
        <a:p>
          <a:endParaRPr lang="en-US"/>
        </a:p>
      </dgm:t>
    </dgm:pt>
    <dgm:pt modelId="{1C722514-65E0-4C2F-97F8-855A449CB586}" type="pres">
      <dgm:prSet presAssocID="{2794E5E1-D3FA-4376-A421-54A29ECB7F06}" presName="root" presStyleCnt="0">
        <dgm:presLayoutVars>
          <dgm:dir/>
          <dgm:resizeHandles val="exact"/>
        </dgm:presLayoutVars>
      </dgm:prSet>
      <dgm:spPr/>
    </dgm:pt>
    <dgm:pt modelId="{1FF3CC00-D5B4-4CAC-861A-A029E3468DC7}" type="pres">
      <dgm:prSet presAssocID="{0A7230A8-5067-448C-BFEA-9EFC0D35890C}" presName="compNode" presStyleCnt="0"/>
      <dgm:spPr/>
    </dgm:pt>
    <dgm:pt modelId="{3F824EB3-7E09-4B70-9632-B6436354E151}" type="pres">
      <dgm:prSet presAssocID="{0A7230A8-5067-448C-BFEA-9EFC0D35890C}" presName="bgRect" presStyleLbl="bgShp" presStyleIdx="0" presStyleCnt="4"/>
      <dgm:spPr/>
    </dgm:pt>
    <dgm:pt modelId="{623036C0-2848-4257-A078-22060E84C625}" type="pres">
      <dgm:prSet presAssocID="{0A7230A8-5067-448C-BFEA-9EFC0D35890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rritant"/>
        </a:ext>
      </dgm:extLst>
    </dgm:pt>
    <dgm:pt modelId="{436BD848-15B4-4917-93E9-CD77C16DC749}" type="pres">
      <dgm:prSet presAssocID="{0A7230A8-5067-448C-BFEA-9EFC0D35890C}" presName="spaceRect" presStyleCnt="0"/>
      <dgm:spPr/>
    </dgm:pt>
    <dgm:pt modelId="{9195414F-F06A-416B-BAED-1E5CED03794D}" type="pres">
      <dgm:prSet presAssocID="{0A7230A8-5067-448C-BFEA-9EFC0D35890C}" presName="parTx" presStyleLbl="revTx" presStyleIdx="0" presStyleCnt="4">
        <dgm:presLayoutVars>
          <dgm:chMax val="0"/>
          <dgm:chPref val="0"/>
        </dgm:presLayoutVars>
      </dgm:prSet>
      <dgm:spPr/>
    </dgm:pt>
    <dgm:pt modelId="{ED2A6BAF-4C57-47BC-B381-CB968AD1F692}" type="pres">
      <dgm:prSet presAssocID="{44709FE6-0AB7-43A3-9FEF-A40E610C3704}" presName="sibTrans" presStyleCnt="0"/>
      <dgm:spPr/>
    </dgm:pt>
    <dgm:pt modelId="{3F29A5A3-D573-46A9-8AF5-38D45B5351C6}" type="pres">
      <dgm:prSet presAssocID="{8A933309-E3EE-4209-86CE-0A96F8A86772}" presName="compNode" presStyleCnt="0"/>
      <dgm:spPr/>
    </dgm:pt>
    <dgm:pt modelId="{D430A099-CD86-46F5-9D13-4BC8EE69D950}" type="pres">
      <dgm:prSet presAssocID="{8A933309-E3EE-4209-86CE-0A96F8A86772}" presName="bgRect" presStyleLbl="bgShp" presStyleIdx="1" presStyleCnt="4"/>
      <dgm:spPr/>
    </dgm:pt>
    <dgm:pt modelId="{E14C33FA-C32A-45A0-8B45-41C74AE59A5E}" type="pres">
      <dgm:prSet presAssocID="{8A933309-E3EE-4209-86CE-0A96F8A8677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mail"/>
        </a:ext>
      </dgm:extLst>
    </dgm:pt>
    <dgm:pt modelId="{74BB0752-B726-4291-B02B-DE70E6454B5F}" type="pres">
      <dgm:prSet presAssocID="{8A933309-E3EE-4209-86CE-0A96F8A86772}" presName="spaceRect" presStyleCnt="0"/>
      <dgm:spPr/>
    </dgm:pt>
    <dgm:pt modelId="{5FDF52BC-77FA-4EDE-AC25-629046773C09}" type="pres">
      <dgm:prSet presAssocID="{8A933309-E3EE-4209-86CE-0A96F8A86772}" presName="parTx" presStyleLbl="revTx" presStyleIdx="1" presStyleCnt="4">
        <dgm:presLayoutVars>
          <dgm:chMax val="0"/>
          <dgm:chPref val="0"/>
        </dgm:presLayoutVars>
      </dgm:prSet>
      <dgm:spPr/>
    </dgm:pt>
    <dgm:pt modelId="{839D1F40-73C6-480F-93E6-02E229E8C33A}" type="pres">
      <dgm:prSet presAssocID="{8F0FD816-4931-4D20-BA7F-00EAC2210BAF}" presName="sibTrans" presStyleCnt="0"/>
      <dgm:spPr/>
    </dgm:pt>
    <dgm:pt modelId="{9D4B9762-83FF-4D12-A7C5-8D28E1542B63}" type="pres">
      <dgm:prSet presAssocID="{3F47CAA2-9922-4278-AAFB-95DCFAC4EFE4}" presName="compNode" presStyleCnt="0"/>
      <dgm:spPr/>
    </dgm:pt>
    <dgm:pt modelId="{A875AF94-B3B5-48B5-96F7-E288C244BC9B}" type="pres">
      <dgm:prSet presAssocID="{3F47CAA2-9922-4278-AAFB-95DCFAC4EFE4}" presName="bgRect" presStyleLbl="bgShp" presStyleIdx="2" presStyleCnt="4"/>
      <dgm:spPr/>
    </dgm:pt>
    <dgm:pt modelId="{A68747BA-93F1-4729-8F40-AE60726B16B1}" type="pres">
      <dgm:prSet presAssocID="{3F47CAA2-9922-4278-AAFB-95DCFAC4EFE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eceiver"/>
        </a:ext>
      </dgm:extLst>
    </dgm:pt>
    <dgm:pt modelId="{1B876BF2-1D9E-4142-BA1B-4DEE2FE0C4CC}" type="pres">
      <dgm:prSet presAssocID="{3F47CAA2-9922-4278-AAFB-95DCFAC4EFE4}" presName="spaceRect" presStyleCnt="0"/>
      <dgm:spPr/>
    </dgm:pt>
    <dgm:pt modelId="{8A3570D5-C4C0-4325-A847-3C06346B94F8}" type="pres">
      <dgm:prSet presAssocID="{3F47CAA2-9922-4278-AAFB-95DCFAC4EFE4}" presName="parTx" presStyleLbl="revTx" presStyleIdx="2" presStyleCnt="4">
        <dgm:presLayoutVars>
          <dgm:chMax val="0"/>
          <dgm:chPref val="0"/>
        </dgm:presLayoutVars>
      </dgm:prSet>
      <dgm:spPr/>
    </dgm:pt>
    <dgm:pt modelId="{B9D67CBA-C27E-49BD-B298-D5B5D18593D8}" type="pres">
      <dgm:prSet presAssocID="{BA338155-5BD2-4421-8A71-3537E901999F}" presName="sibTrans" presStyleCnt="0"/>
      <dgm:spPr/>
    </dgm:pt>
    <dgm:pt modelId="{4811C338-CFF4-4989-A82B-C34DDA2591DA}" type="pres">
      <dgm:prSet presAssocID="{4CC79157-2AD3-4CC2-B606-656BE10216DA}" presName="compNode" presStyleCnt="0"/>
      <dgm:spPr/>
    </dgm:pt>
    <dgm:pt modelId="{47BC0870-D559-4E8B-9E34-4F7D65C6FA20}" type="pres">
      <dgm:prSet presAssocID="{4CC79157-2AD3-4CC2-B606-656BE10216DA}" presName="bgRect" presStyleLbl="bgShp" presStyleIdx="3" presStyleCnt="4"/>
      <dgm:spPr/>
    </dgm:pt>
    <dgm:pt modelId="{710D3E2F-8244-4E89-BF08-5EC2AD389943}" type="pres">
      <dgm:prSet presAssocID="{4CC79157-2AD3-4CC2-B606-656BE10216D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eeting"/>
        </a:ext>
      </dgm:extLst>
    </dgm:pt>
    <dgm:pt modelId="{5AE16048-FBD8-4B78-9445-BE3D466B0D25}" type="pres">
      <dgm:prSet presAssocID="{4CC79157-2AD3-4CC2-B606-656BE10216DA}" presName="spaceRect" presStyleCnt="0"/>
      <dgm:spPr/>
    </dgm:pt>
    <dgm:pt modelId="{172B9B72-E7A1-4A1C-A2A1-C576D2B9C138}" type="pres">
      <dgm:prSet presAssocID="{4CC79157-2AD3-4CC2-B606-656BE10216DA}" presName="parTx" presStyleLbl="revTx" presStyleIdx="3" presStyleCnt="4">
        <dgm:presLayoutVars>
          <dgm:chMax val="0"/>
          <dgm:chPref val="0"/>
        </dgm:presLayoutVars>
      </dgm:prSet>
      <dgm:spPr/>
    </dgm:pt>
  </dgm:ptLst>
  <dgm:cxnLst>
    <dgm:cxn modelId="{0BA51502-096E-446C-B1F5-E582112D3D2B}" type="presOf" srcId="{2794E5E1-D3FA-4376-A421-54A29ECB7F06}" destId="{1C722514-65E0-4C2F-97F8-855A449CB586}" srcOrd="0" destOrd="0" presId="urn:microsoft.com/office/officeart/2018/2/layout/IconVerticalSolidList"/>
    <dgm:cxn modelId="{CAB14D0A-F2A2-4B36-B4CD-4F53F3EB5A5A}" type="presOf" srcId="{3F47CAA2-9922-4278-AAFB-95DCFAC4EFE4}" destId="{8A3570D5-C4C0-4325-A847-3C06346B94F8}" srcOrd="0" destOrd="0" presId="urn:microsoft.com/office/officeart/2018/2/layout/IconVerticalSolidList"/>
    <dgm:cxn modelId="{678DB44D-6DD0-4334-A191-7524F22667E5}" srcId="{2794E5E1-D3FA-4376-A421-54A29ECB7F06}" destId="{3F47CAA2-9922-4278-AAFB-95DCFAC4EFE4}" srcOrd="2" destOrd="0" parTransId="{987AF4F0-5889-4868-BFCF-DE944167E286}" sibTransId="{BA338155-5BD2-4421-8A71-3537E901999F}"/>
    <dgm:cxn modelId="{DF898550-DC38-4809-8F83-4815832AB4B9}" srcId="{2794E5E1-D3FA-4376-A421-54A29ECB7F06}" destId="{8A933309-E3EE-4209-86CE-0A96F8A86772}" srcOrd="1" destOrd="0" parTransId="{BB5D2D6F-2B54-435A-9349-568DD7E610DE}" sibTransId="{8F0FD816-4931-4D20-BA7F-00EAC2210BAF}"/>
    <dgm:cxn modelId="{683F3E83-DC78-4053-AA25-C1843F25A480}" type="presOf" srcId="{8A933309-E3EE-4209-86CE-0A96F8A86772}" destId="{5FDF52BC-77FA-4EDE-AC25-629046773C09}" srcOrd="0" destOrd="0" presId="urn:microsoft.com/office/officeart/2018/2/layout/IconVerticalSolidList"/>
    <dgm:cxn modelId="{96B5F7A6-66BC-4035-B03D-3B9EE32FE1B2}" type="presOf" srcId="{4CC79157-2AD3-4CC2-B606-656BE10216DA}" destId="{172B9B72-E7A1-4A1C-A2A1-C576D2B9C138}" srcOrd="0" destOrd="0" presId="urn:microsoft.com/office/officeart/2018/2/layout/IconVerticalSolidList"/>
    <dgm:cxn modelId="{A96A42E2-6999-4CF9-AF75-C64D8EFBE51A}" type="presOf" srcId="{0A7230A8-5067-448C-BFEA-9EFC0D35890C}" destId="{9195414F-F06A-416B-BAED-1E5CED03794D}" srcOrd="0" destOrd="0" presId="urn:microsoft.com/office/officeart/2018/2/layout/IconVerticalSolidList"/>
    <dgm:cxn modelId="{0AB5AFF1-DDB4-4C8D-9C74-AF3121BF8940}" srcId="{2794E5E1-D3FA-4376-A421-54A29ECB7F06}" destId="{0A7230A8-5067-448C-BFEA-9EFC0D35890C}" srcOrd="0" destOrd="0" parTransId="{7AC6CD4B-13C3-4391-B783-2F62B0301B79}" sibTransId="{44709FE6-0AB7-43A3-9FEF-A40E610C3704}"/>
    <dgm:cxn modelId="{3C388DF8-0DF1-4BEC-9737-888795184BD6}" srcId="{2794E5E1-D3FA-4376-A421-54A29ECB7F06}" destId="{4CC79157-2AD3-4CC2-B606-656BE10216DA}" srcOrd="3" destOrd="0" parTransId="{CBA1BD2B-1A47-4A92-9C63-3B8EBF9277D4}" sibTransId="{8DA820E3-0FC9-4576-98D4-85509750F326}"/>
    <dgm:cxn modelId="{5AB7C707-EA36-414E-8F20-59D2ADF003F7}" type="presParOf" srcId="{1C722514-65E0-4C2F-97F8-855A449CB586}" destId="{1FF3CC00-D5B4-4CAC-861A-A029E3468DC7}" srcOrd="0" destOrd="0" presId="urn:microsoft.com/office/officeart/2018/2/layout/IconVerticalSolidList"/>
    <dgm:cxn modelId="{19E8E667-AD4D-4881-9951-0D4C44D1402D}" type="presParOf" srcId="{1FF3CC00-D5B4-4CAC-861A-A029E3468DC7}" destId="{3F824EB3-7E09-4B70-9632-B6436354E151}" srcOrd="0" destOrd="0" presId="urn:microsoft.com/office/officeart/2018/2/layout/IconVerticalSolidList"/>
    <dgm:cxn modelId="{B335E655-DBA2-498D-A236-92E1905BE25E}" type="presParOf" srcId="{1FF3CC00-D5B4-4CAC-861A-A029E3468DC7}" destId="{623036C0-2848-4257-A078-22060E84C625}" srcOrd="1" destOrd="0" presId="urn:microsoft.com/office/officeart/2018/2/layout/IconVerticalSolidList"/>
    <dgm:cxn modelId="{949BB5E7-DD52-40C3-86C1-C87F68B1ED6E}" type="presParOf" srcId="{1FF3CC00-D5B4-4CAC-861A-A029E3468DC7}" destId="{436BD848-15B4-4917-93E9-CD77C16DC749}" srcOrd="2" destOrd="0" presId="urn:microsoft.com/office/officeart/2018/2/layout/IconVerticalSolidList"/>
    <dgm:cxn modelId="{1A8A0CC0-66EA-4DF5-A6FE-A44CD3A7B2AE}" type="presParOf" srcId="{1FF3CC00-D5B4-4CAC-861A-A029E3468DC7}" destId="{9195414F-F06A-416B-BAED-1E5CED03794D}" srcOrd="3" destOrd="0" presId="urn:microsoft.com/office/officeart/2018/2/layout/IconVerticalSolidList"/>
    <dgm:cxn modelId="{50E56DDA-43BB-49DF-8278-23A467D2C455}" type="presParOf" srcId="{1C722514-65E0-4C2F-97F8-855A449CB586}" destId="{ED2A6BAF-4C57-47BC-B381-CB968AD1F692}" srcOrd="1" destOrd="0" presId="urn:microsoft.com/office/officeart/2018/2/layout/IconVerticalSolidList"/>
    <dgm:cxn modelId="{B9D29776-B9C5-4DC0-990D-3ABC1A467AA6}" type="presParOf" srcId="{1C722514-65E0-4C2F-97F8-855A449CB586}" destId="{3F29A5A3-D573-46A9-8AF5-38D45B5351C6}" srcOrd="2" destOrd="0" presId="urn:microsoft.com/office/officeart/2018/2/layout/IconVerticalSolidList"/>
    <dgm:cxn modelId="{2D48C662-7EF9-4FD0-9429-5007164BA01B}" type="presParOf" srcId="{3F29A5A3-D573-46A9-8AF5-38D45B5351C6}" destId="{D430A099-CD86-46F5-9D13-4BC8EE69D950}" srcOrd="0" destOrd="0" presId="urn:microsoft.com/office/officeart/2018/2/layout/IconVerticalSolidList"/>
    <dgm:cxn modelId="{6414099C-B859-4536-B1E5-E5D864C8B0AE}" type="presParOf" srcId="{3F29A5A3-D573-46A9-8AF5-38D45B5351C6}" destId="{E14C33FA-C32A-45A0-8B45-41C74AE59A5E}" srcOrd="1" destOrd="0" presId="urn:microsoft.com/office/officeart/2018/2/layout/IconVerticalSolidList"/>
    <dgm:cxn modelId="{FF4CD409-F886-4C98-95E9-847022B5CA9B}" type="presParOf" srcId="{3F29A5A3-D573-46A9-8AF5-38D45B5351C6}" destId="{74BB0752-B726-4291-B02B-DE70E6454B5F}" srcOrd="2" destOrd="0" presId="urn:microsoft.com/office/officeart/2018/2/layout/IconVerticalSolidList"/>
    <dgm:cxn modelId="{CE1DE463-082D-42DC-9DCC-46FA6E488AA2}" type="presParOf" srcId="{3F29A5A3-D573-46A9-8AF5-38D45B5351C6}" destId="{5FDF52BC-77FA-4EDE-AC25-629046773C09}" srcOrd="3" destOrd="0" presId="urn:microsoft.com/office/officeart/2018/2/layout/IconVerticalSolidList"/>
    <dgm:cxn modelId="{E5E1868B-A5C3-48CD-B64C-FDFE36207C91}" type="presParOf" srcId="{1C722514-65E0-4C2F-97F8-855A449CB586}" destId="{839D1F40-73C6-480F-93E6-02E229E8C33A}" srcOrd="3" destOrd="0" presId="urn:microsoft.com/office/officeart/2018/2/layout/IconVerticalSolidList"/>
    <dgm:cxn modelId="{08425B1E-8EB6-4F9C-8FEC-A90F8BEA9D6C}" type="presParOf" srcId="{1C722514-65E0-4C2F-97F8-855A449CB586}" destId="{9D4B9762-83FF-4D12-A7C5-8D28E1542B63}" srcOrd="4" destOrd="0" presId="urn:microsoft.com/office/officeart/2018/2/layout/IconVerticalSolidList"/>
    <dgm:cxn modelId="{F71B3BCE-CF74-4F54-A53A-3BE25A836C96}" type="presParOf" srcId="{9D4B9762-83FF-4D12-A7C5-8D28E1542B63}" destId="{A875AF94-B3B5-48B5-96F7-E288C244BC9B}" srcOrd="0" destOrd="0" presId="urn:microsoft.com/office/officeart/2018/2/layout/IconVerticalSolidList"/>
    <dgm:cxn modelId="{B2577758-FE18-41E4-9F97-5C233C3E7AE6}" type="presParOf" srcId="{9D4B9762-83FF-4D12-A7C5-8D28E1542B63}" destId="{A68747BA-93F1-4729-8F40-AE60726B16B1}" srcOrd="1" destOrd="0" presId="urn:microsoft.com/office/officeart/2018/2/layout/IconVerticalSolidList"/>
    <dgm:cxn modelId="{2E3902A9-908D-4F00-8243-94BC85EEA33A}" type="presParOf" srcId="{9D4B9762-83FF-4D12-A7C5-8D28E1542B63}" destId="{1B876BF2-1D9E-4142-BA1B-4DEE2FE0C4CC}" srcOrd="2" destOrd="0" presId="urn:microsoft.com/office/officeart/2018/2/layout/IconVerticalSolidList"/>
    <dgm:cxn modelId="{324A76FE-19FA-42E2-B131-778F6C6F147A}" type="presParOf" srcId="{9D4B9762-83FF-4D12-A7C5-8D28E1542B63}" destId="{8A3570D5-C4C0-4325-A847-3C06346B94F8}" srcOrd="3" destOrd="0" presId="urn:microsoft.com/office/officeart/2018/2/layout/IconVerticalSolidList"/>
    <dgm:cxn modelId="{D536DB48-B370-4F76-ADEA-19D39F3392D7}" type="presParOf" srcId="{1C722514-65E0-4C2F-97F8-855A449CB586}" destId="{B9D67CBA-C27E-49BD-B298-D5B5D18593D8}" srcOrd="5" destOrd="0" presId="urn:microsoft.com/office/officeart/2018/2/layout/IconVerticalSolidList"/>
    <dgm:cxn modelId="{1F72961D-DFD7-4A7A-969C-E67AF85093CA}" type="presParOf" srcId="{1C722514-65E0-4C2F-97F8-855A449CB586}" destId="{4811C338-CFF4-4989-A82B-C34DDA2591DA}" srcOrd="6" destOrd="0" presId="urn:microsoft.com/office/officeart/2018/2/layout/IconVerticalSolidList"/>
    <dgm:cxn modelId="{748AFB7D-C7C7-4D66-9F45-75F9C05FB420}" type="presParOf" srcId="{4811C338-CFF4-4989-A82B-C34DDA2591DA}" destId="{47BC0870-D559-4E8B-9E34-4F7D65C6FA20}" srcOrd="0" destOrd="0" presId="urn:microsoft.com/office/officeart/2018/2/layout/IconVerticalSolidList"/>
    <dgm:cxn modelId="{F8F7BB0C-C0FA-4414-87B1-701DB8325143}" type="presParOf" srcId="{4811C338-CFF4-4989-A82B-C34DDA2591DA}" destId="{710D3E2F-8244-4E89-BF08-5EC2AD389943}" srcOrd="1" destOrd="0" presId="urn:microsoft.com/office/officeart/2018/2/layout/IconVerticalSolidList"/>
    <dgm:cxn modelId="{AA1A2AC5-E119-4A13-8852-6B46D3A3313B}" type="presParOf" srcId="{4811C338-CFF4-4989-A82B-C34DDA2591DA}" destId="{5AE16048-FBD8-4B78-9445-BE3D466B0D25}" srcOrd="2" destOrd="0" presId="urn:microsoft.com/office/officeart/2018/2/layout/IconVerticalSolidList"/>
    <dgm:cxn modelId="{7CE4DB08-3F5F-43F0-887B-E6B95ACB51AA}" type="presParOf" srcId="{4811C338-CFF4-4989-A82B-C34DDA2591DA}" destId="{172B9B72-E7A1-4A1C-A2A1-C576D2B9C138}"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4D93A-7A71-4E25-A114-599D5F6ECBB6}">
      <dsp:nvSpPr>
        <dsp:cNvPr id="0" name=""/>
        <dsp:cNvSpPr/>
      </dsp:nvSpPr>
      <dsp:spPr>
        <a:xfrm rot="10800000">
          <a:off x="1843571" y="1253"/>
          <a:ext cx="6587489" cy="737266"/>
        </a:xfrm>
        <a:prstGeom prst="homePlat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5114"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t>Comfortable, ergonomic, and able to fit in one hand</a:t>
          </a:r>
        </a:p>
      </dsp:txBody>
      <dsp:txXfrm rot="10800000">
        <a:off x="2027887" y="1253"/>
        <a:ext cx="6403173" cy="737266"/>
      </dsp:txXfrm>
    </dsp:sp>
    <dsp:sp modelId="{8D4DB52E-9773-4A71-BE81-B7BB3969A50D}">
      <dsp:nvSpPr>
        <dsp:cNvPr id="0" name=""/>
        <dsp:cNvSpPr/>
      </dsp:nvSpPr>
      <dsp:spPr>
        <a:xfrm>
          <a:off x="1474938" y="1253"/>
          <a:ext cx="737266" cy="73726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22C1E6-91E6-48DB-AEF4-3DF17A3DA6FB}">
      <dsp:nvSpPr>
        <dsp:cNvPr id="0" name=""/>
        <dsp:cNvSpPr/>
      </dsp:nvSpPr>
      <dsp:spPr>
        <a:xfrm rot="10800000">
          <a:off x="1843571" y="935233"/>
          <a:ext cx="6587489" cy="737266"/>
        </a:xfrm>
        <a:prstGeom prst="homePlate">
          <a:avLst/>
        </a:prstGeom>
        <a:solidFill>
          <a:schemeClr val="accent2">
            <a:hueOff val="1596027"/>
            <a:satOff val="-4850"/>
            <a:lumOff val="-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5114"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t>Ability to tune a guitar to alternative strings (Drop-D, Drop-C, DADGAD, and more)</a:t>
          </a:r>
        </a:p>
      </dsp:txBody>
      <dsp:txXfrm rot="10800000">
        <a:off x="2027887" y="935233"/>
        <a:ext cx="6403173" cy="737266"/>
      </dsp:txXfrm>
    </dsp:sp>
    <dsp:sp modelId="{C0AE5B31-0AFA-4523-91B1-BC2E1F61FDFC}">
      <dsp:nvSpPr>
        <dsp:cNvPr id="0" name=""/>
        <dsp:cNvSpPr/>
      </dsp:nvSpPr>
      <dsp:spPr>
        <a:xfrm>
          <a:off x="1474938" y="935233"/>
          <a:ext cx="737266" cy="73726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6000" b="-1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C0D52A-4A01-4520-AC1B-66A394E79D39}">
      <dsp:nvSpPr>
        <dsp:cNvPr id="0" name=""/>
        <dsp:cNvSpPr/>
      </dsp:nvSpPr>
      <dsp:spPr>
        <a:xfrm rot="10800000">
          <a:off x="1843571" y="1869213"/>
          <a:ext cx="6587489" cy="737266"/>
        </a:xfrm>
        <a:prstGeom prst="homePlate">
          <a:avLst/>
        </a:prstGeom>
        <a:solidFill>
          <a:schemeClr val="accent2">
            <a:hueOff val="3192055"/>
            <a:satOff val="-9701"/>
            <a:lumOff val="-1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5114"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t>Tune new strings from start to finish</a:t>
          </a:r>
        </a:p>
      </dsp:txBody>
      <dsp:txXfrm rot="10800000">
        <a:off x="2027887" y="1869213"/>
        <a:ext cx="6403173" cy="737266"/>
      </dsp:txXfrm>
    </dsp:sp>
    <dsp:sp modelId="{AA73F02C-41EF-4989-8601-C9AB7A50CF8B}">
      <dsp:nvSpPr>
        <dsp:cNvPr id="0" name=""/>
        <dsp:cNvSpPr/>
      </dsp:nvSpPr>
      <dsp:spPr>
        <a:xfrm>
          <a:off x="1474938" y="1869213"/>
          <a:ext cx="737266" cy="73726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948359-BD99-4B4D-B192-4ABE12F6B19D}">
      <dsp:nvSpPr>
        <dsp:cNvPr id="0" name=""/>
        <dsp:cNvSpPr/>
      </dsp:nvSpPr>
      <dsp:spPr>
        <a:xfrm rot="10800000">
          <a:off x="1843571" y="2803194"/>
          <a:ext cx="6587489" cy="737266"/>
        </a:xfrm>
        <a:prstGeom prst="homePlate">
          <a:avLst/>
        </a:prstGeom>
        <a:solidFill>
          <a:schemeClr val="accent2">
            <a:hueOff val="4788082"/>
            <a:satOff val="-14551"/>
            <a:lumOff val="-1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5114"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t>Added ¼” jack input for increased accurate tuning of electric guitars</a:t>
          </a:r>
        </a:p>
      </dsp:txBody>
      <dsp:txXfrm rot="10800000">
        <a:off x="2027887" y="2803194"/>
        <a:ext cx="6403173" cy="737266"/>
      </dsp:txXfrm>
    </dsp:sp>
    <dsp:sp modelId="{3A546735-6252-409A-9279-58B07C9791BC}">
      <dsp:nvSpPr>
        <dsp:cNvPr id="0" name=""/>
        <dsp:cNvSpPr/>
      </dsp:nvSpPr>
      <dsp:spPr>
        <a:xfrm>
          <a:off x="1474938" y="2803194"/>
          <a:ext cx="737266" cy="73726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A2CD3-F456-4EBA-B9C0-9657D7DAACD5}">
      <dsp:nvSpPr>
        <dsp:cNvPr id="0" name=""/>
        <dsp:cNvSpPr/>
      </dsp:nvSpPr>
      <dsp:spPr>
        <a:xfrm>
          <a:off x="1443000" y="203733"/>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0EDB89-B665-4492-B339-B339E0C730D6}">
      <dsp:nvSpPr>
        <dsp:cNvPr id="0" name=""/>
        <dsp:cNvSpPr/>
      </dsp:nvSpPr>
      <dsp:spPr>
        <a:xfrm>
          <a:off x="255000" y="2617978"/>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100000"/>
            </a:lnSpc>
            <a:spcBef>
              <a:spcPct val="0"/>
            </a:spcBef>
            <a:spcAft>
              <a:spcPct val="35000"/>
            </a:spcAft>
            <a:buNone/>
          </a:pPr>
          <a:r>
            <a:rPr lang="en-US" sz="2600" kern="1200"/>
            <a:t>Ability to tune multiple types of stringed instruments</a:t>
          </a:r>
        </a:p>
      </dsp:txBody>
      <dsp:txXfrm>
        <a:off x="255000" y="2617978"/>
        <a:ext cx="4320000" cy="720000"/>
      </dsp:txXfrm>
    </dsp:sp>
    <dsp:sp modelId="{28DC4C8B-6A3B-4FB9-8CE8-F679DAEC7032}">
      <dsp:nvSpPr>
        <dsp:cNvPr id="0" name=""/>
        <dsp:cNvSpPr/>
      </dsp:nvSpPr>
      <dsp:spPr>
        <a:xfrm>
          <a:off x="6519000" y="203733"/>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648F45-4E6E-4D2A-95D6-7B71EA7F01EF}">
      <dsp:nvSpPr>
        <dsp:cNvPr id="0" name=""/>
        <dsp:cNvSpPr/>
      </dsp:nvSpPr>
      <dsp:spPr>
        <a:xfrm>
          <a:off x="5331000" y="2617978"/>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100000"/>
            </a:lnSpc>
            <a:spcBef>
              <a:spcPct val="0"/>
            </a:spcBef>
            <a:spcAft>
              <a:spcPct val="35000"/>
            </a:spcAft>
            <a:buNone/>
          </a:pPr>
          <a:r>
            <a:rPr lang="en-US" sz="2600" kern="1200"/>
            <a:t>Tune instrument faster and more accurately than competitors </a:t>
          </a:r>
        </a:p>
      </dsp:txBody>
      <dsp:txXfrm>
        <a:off x="5331000" y="2617978"/>
        <a:ext cx="432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F73DB-537D-4235-ACB0-CCAE8AFD6017}">
      <dsp:nvSpPr>
        <dsp:cNvPr id="0" name=""/>
        <dsp:cNvSpPr/>
      </dsp:nvSpPr>
      <dsp:spPr>
        <a:xfrm>
          <a:off x="108989" y="187235"/>
          <a:ext cx="1282575" cy="12825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541B07-9709-44D5-94E6-390A581E8AFF}">
      <dsp:nvSpPr>
        <dsp:cNvPr id="0" name=""/>
        <dsp:cNvSpPr/>
      </dsp:nvSpPr>
      <dsp:spPr>
        <a:xfrm>
          <a:off x="378329" y="456576"/>
          <a:ext cx="743893" cy="7438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0AACB0-B880-4841-86C3-7E2FD32A4348}">
      <dsp:nvSpPr>
        <dsp:cNvPr id="0" name=""/>
        <dsp:cNvSpPr/>
      </dsp:nvSpPr>
      <dsp:spPr>
        <a:xfrm>
          <a:off x="1666401" y="187235"/>
          <a:ext cx="3023212" cy="128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Budget of the project</a:t>
          </a:r>
        </a:p>
      </dsp:txBody>
      <dsp:txXfrm>
        <a:off x="1666401" y="187235"/>
        <a:ext cx="3023212" cy="1282575"/>
      </dsp:txXfrm>
    </dsp:sp>
    <dsp:sp modelId="{BEFB3C33-EBE3-4006-A1F3-A1DB1F6954D5}">
      <dsp:nvSpPr>
        <dsp:cNvPr id="0" name=""/>
        <dsp:cNvSpPr/>
      </dsp:nvSpPr>
      <dsp:spPr>
        <a:xfrm>
          <a:off x="5216385" y="187235"/>
          <a:ext cx="1282575" cy="12825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B63DA8-B25B-4741-9387-65F8669F7378}">
      <dsp:nvSpPr>
        <dsp:cNvPr id="0" name=""/>
        <dsp:cNvSpPr/>
      </dsp:nvSpPr>
      <dsp:spPr>
        <a:xfrm>
          <a:off x="5485726" y="456576"/>
          <a:ext cx="743893" cy="7438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1E3499-C58D-49AD-B58B-7427DBF09655}">
      <dsp:nvSpPr>
        <dsp:cNvPr id="0" name=""/>
        <dsp:cNvSpPr/>
      </dsp:nvSpPr>
      <dsp:spPr>
        <a:xfrm>
          <a:off x="6773798" y="187235"/>
          <a:ext cx="3023212" cy="128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Allotting enough time for the project</a:t>
          </a:r>
        </a:p>
      </dsp:txBody>
      <dsp:txXfrm>
        <a:off x="6773798" y="187235"/>
        <a:ext cx="3023212" cy="1282575"/>
      </dsp:txXfrm>
    </dsp:sp>
    <dsp:sp modelId="{F23FF0CE-7F18-4953-A52D-AF7060CCCED5}">
      <dsp:nvSpPr>
        <dsp:cNvPr id="0" name=""/>
        <dsp:cNvSpPr/>
      </dsp:nvSpPr>
      <dsp:spPr>
        <a:xfrm>
          <a:off x="108989" y="2071901"/>
          <a:ext cx="1282575" cy="12825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3BA62C-038F-47F8-BCD5-D1FCB3FCFB31}">
      <dsp:nvSpPr>
        <dsp:cNvPr id="0" name=""/>
        <dsp:cNvSpPr/>
      </dsp:nvSpPr>
      <dsp:spPr>
        <a:xfrm>
          <a:off x="378329" y="2341242"/>
          <a:ext cx="743893" cy="7438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3F86E1-7DC4-4F16-ADCE-1ACB78C7A858}">
      <dsp:nvSpPr>
        <dsp:cNvPr id="0" name=""/>
        <dsp:cNvSpPr/>
      </dsp:nvSpPr>
      <dsp:spPr>
        <a:xfrm>
          <a:off x="1666401" y="2071901"/>
          <a:ext cx="3023212" cy="128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Potential learning curves</a:t>
          </a:r>
        </a:p>
      </dsp:txBody>
      <dsp:txXfrm>
        <a:off x="1666401" y="2071901"/>
        <a:ext cx="3023212" cy="1282575"/>
      </dsp:txXfrm>
    </dsp:sp>
    <dsp:sp modelId="{B366E964-53A1-4237-82FA-29127A118FD0}">
      <dsp:nvSpPr>
        <dsp:cNvPr id="0" name=""/>
        <dsp:cNvSpPr/>
      </dsp:nvSpPr>
      <dsp:spPr>
        <a:xfrm>
          <a:off x="5216385" y="2071901"/>
          <a:ext cx="1282575" cy="12825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9A59F2-3341-4209-8F8E-ECF7EAA4A4CD}">
      <dsp:nvSpPr>
        <dsp:cNvPr id="0" name=""/>
        <dsp:cNvSpPr/>
      </dsp:nvSpPr>
      <dsp:spPr>
        <a:xfrm>
          <a:off x="5485726" y="2341242"/>
          <a:ext cx="743893" cy="74389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578925-558F-4E82-886E-0818CE8DFE1C}">
      <dsp:nvSpPr>
        <dsp:cNvPr id="0" name=""/>
        <dsp:cNvSpPr/>
      </dsp:nvSpPr>
      <dsp:spPr>
        <a:xfrm>
          <a:off x="6773798" y="2071901"/>
          <a:ext cx="3023212" cy="128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Supply chain issues (difficulty in part acquisition)</a:t>
          </a:r>
        </a:p>
      </dsp:txBody>
      <dsp:txXfrm>
        <a:off x="6773798" y="2071901"/>
        <a:ext cx="3023212" cy="12825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0089F-6C63-4AD9-B069-162F9D1C3EE6}">
      <dsp:nvSpPr>
        <dsp:cNvPr id="0" name=""/>
        <dsp:cNvSpPr/>
      </dsp:nvSpPr>
      <dsp:spPr>
        <a:xfrm>
          <a:off x="0" y="842168"/>
          <a:ext cx="3095624" cy="1857375"/>
        </a:xfrm>
        <a:prstGeom prst="rect">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kern="1200"/>
            <a:t>GitHub</a:t>
          </a:r>
        </a:p>
      </dsp:txBody>
      <dsp:txXfrm>
        <a:off x="0" y="842168"/>
        <a:ext cx="3095624" cy="1857375"/>
      </dsp:txXfrm>
    </dsp:sp>
    <dsp:sp modelId="{3FB5FC55-320F-46B1-8A27-D68E36D77796}">
      <dsp:nvSpPr>
        <dsp:cNvPr id="0" name=""/>
        <dsp:cNvSpPr/>
      </dsp:nvSpPr>
      <dsp:spPr>
        <a:xfrm>
          <a:off x="3405187" y="842168"/>
          <a:ext cx="3095624" cy="1857375"/>
        </a:xfrm>
        <a:prstGeom prst="rect">
          <a:avLst/>
        </a:prstGeom>
        <a:solidFill>
          <a:schemeClr val="accent3">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kern="1200"/>
            <a:t>ClickUp</a:t>
          </a:r>
        </a:p>
      </dsp:txBody>
      <dsp:txXfrm>
        <a:off x="3405187" y="842168"/>
        <a:ext cx="3095624" cy="1857375"/>
      </dsp:txXfrm>
    </dsp:sp>
    <dsp:sp modelId="{9C56C91C-6D02-4556-AF9B-0AEC8BD76A92}">
      <dsp:nvSpPr>
        <dsp:cNvPr id="0" name=""/>
        <dsp:cNvSpPr/>
      </dsp:nvSpPr>
      <dsp:spPr>
        <a:xfrm>
          <a:off x="6810375" y="842168"/>
          <a:ext cx="3095624" cy="1857375"/>
        </a:xfrm>
        <a:prstGeom prst="rect">
          <a:avLst/>
        </a:prstGeom>
        <a:solidFill>
          <a:srgbClr val="92D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kern="1200"/>
            <a:t>Google Drive</a:t>
          </a:r>
        </a:p>
      </dsp:txBody>
      <dsp:txXfrm>
        <a:off x="6810375" y="842168"/>
        <a:ext cx="3095624" cy="18573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824EB3-7E09-4B70-9632-B6436354E151}">
      <dsp:nvSpPr>
        <dsp:cNvPr id="0" name=""/>
        <dsp:cNvSpPr/>
      </dsp:nvSpPr>
      <dsp:spPr>
        <a:xfrm>
          <a:off x="0" y="1766"/>
          <a:ext cx="6692748" cy="8950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3036C0-2848-4257-A078-22060E84C625}">
      <dsp:nvSpPr>
        <dsp:cNvPr id="0" name=""/>
        <dsp:cNvSpPr/>
      </dsp:nvSpPr>
      <dsp:spPr>
        <a:xfrm>
          <a:off x="270752" y="203152"/>
          <a:ext cx="492278" cy="4922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95414F-F06A-416B-BAED-1E5CED03794D}">
      <dsp:nvSpPr>
        <dsp:cNvPr id="0" name=""/>
        <dsp:cNvSpPr/>
      </dsp:nvSpPr>
      <dsp:spPr>
        <a:xfrm>
          <a:off x="1033783" y="1766"/>
          <a:ext cx="5658964" cy="895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26" tIns="94726" rIns="94726" bIns="94726" numCol="1" spcCol="1270" anchor="ctr" anchorCtr="0">
          <a:noAutofit/>
        </a:bodyPr>
        <a:lstStyle/>
        <a:p>
          <a:pPr marL="0" lvl="0" indent="0" algn="l" defTabSz="977900">
            <a:lnSpc>
              <a:spcPct val="100000"/>
            </a:lnSpc>
            <a:spcBef>
              <a:spcPct val="0"/>
            </a:spcBef>
            <a:spcAft>
              <a:spcPct val="35000"/>
            </a:spcAft>
            <a:buNone/>
          </a:pPr>
          <a:r>
            <a:rPr lang="en-US" sz="2200" kern="1200"/>
            <a:t>Discord</a:t>
          </a:r>
        </a:p>
      </dsp:txBody>
      <dsp:txXfrm>
        <a:off x="1033783" y="1766"/>
        <a:ext cx="5658964" cy="895050"/>
      </dsp:txXfrm>
    </dsp:sp>
    <dsp:sp modelId="{D430A099-CD86-46F5-9D13-4BC8EE69D950}">
      <dsp:nvSpPr>
        <dsp:cNvPr id="0" name=""/>
        <dsp:cNvSpPr/>
      </dsp:nvSpPr>
      <dsp:spPr>
        <a:xfrm>
          <a:off x="0" y="1120579"/>
          <a:ext cx="6692748" cy="8950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4C33FA-C32A-45A0-8B45-41C74AE59A5E}">
      <dsp:nvSpPr>
        <dsp:cNvPr id="0" name=""/>
        <dsp:cNvSpPr/>
      </dsp:nvSpPr>
      <dsp:spPr>
        <a:xfrm>
          <a:off x="270752" y="1321966"/>
          <a:ext cx="492278" cy="4922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DF52BC-77FA-4EDE-AC25-629046773C09}">
      <dsp:nvSpPr>
        <dsp:cNvPr id="0" name=""/>
        <dsp:cNvSpPr/>
      </dsp:nvSpPr>
      <dsp:spPr>
        <a:xfrm>
          <a:off x="1033783" y="1120579"/>
          <a:ext cx="5658964" cy="895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26" tIns="94726" rIns="94726" bIns="94726" numCol="1" spcCol="1270" anchor="ctr" anchorCtr="0">
          <a:noAutofit/>
        </a:bodyPr>
        <a:lstStyle/>
        <a:p>
          <a:pPr marL="0" lvl="0" indent="0" algn="l" defTabSz="977900">
            <a:lnSpc>
              <a:spcPct val="100000"/>
            </a:lnSpc>
            <a:spcBef>
              <a:spcPct val="0"/>
            </a:spcBef>
            <a:spcAft>
              <a:spcPct val="35000"/>
            </a:spcAft>
            <a:buNone/>
          </a:pPr>
          <a:r>
            <a:rPr lang="en-US" sz="2200" kern="1200"/>
            <a:t>Email</a:t>
          </a:r>
        </a:p>
      </dsp:txBody>
      <dsp:txXfrm>
        <a:off x="1033783" y="1120579"/>
        <a:ext cx="5658964" cy="895050"/>
      </dsp:txXfrm>
    </dsp:sp>
    <dsp:sp modelId="{A875AF94-B3B5-48B5-96F7-E288C244BC9B}">
      <dsp:nvSpPr>
        <dsp:cNvPr id="0" name=""/>
        <dsp:cNvSpPr/>
      </dsp:nvSpPr>
      <dsp:spPr>
        <a:xfrm>
          <a:off x="0" y="2239393"/>
          <a:ext cx="6692748" cy="8950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8747BA-93F1-4729-8F40-AE60726B16B1}">
      <dsp:nvSpPr>
        <dsp:cNvPr id="0" name=""/>
        <dsp:cNvSpPr/>
      </dsp:nvSpPr>
      <dsp:spPr>
        <a:xfrm>
          <a:off x="270752" y="2440779"/>
          <a:ext cx="492278" cy="4922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3570D5-C4C0-4325-A847-3C06346B94F8}">
      <dsp:nvSpPr>
        <dsp:cNvPr id="0" name=""/>
        <dsp:cNvSpPr/>
      </dsp:nvSpPr>
      <dsp:spPr>
        <a:xfrm>
          <a:off x="1033783" y="2239393"/>
          <a:ext cx="5658964" cy="895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26" tIns="94726" rIns="94726" bIns="94726" numCol="1" spcCol="1270" anchor="ctr" anchorCtr="0">
          <a:noAutofit/>
        </a:bodyPr>
        <a:lstStyle/>
        <a:p>
          <a:pPr marL="0" lvl="0" indent="0" algn="l" defTabSz="977900">
            <a:lnSpc>
              <a:spcPct val="100000"/>
            </a:lnSpc>
            <a:spcBef>
              <a:spcPct val="0"/>
            </a:spcBef>
            <a:spcAft>
              <a:spcPct val="35000"/>
            </a:spcAft>
            <a:buNone/>
          </a:pPr>
          <a:r>
            <a:rPr lang="en-US" sz="2200" kern="1200"/>
            <a:t>Phone Communication</a:t>
          </a:r>
        </a:p>
      </dsp:txBody>
      <dsp:txXfrm>
        <a:off x="1033783" y="2239393"/>
        <a:ext cx="5658964" cy="895050"/>
      </dsp:txXfrm>
    </dsp:sp>
    <dsp:sp modelId="{47BC0870-D559-4E8B-9E34-4F7D65C6FA20}">
      <dsp:nvSpPr>
        <dsp:cNvPr id="0" name=""/>
        <dsp:cNvSpPr/>
      </dsp:nvSpPr>
      <dsp:spPr>
        <a:xfrm>
          <a:off x="0" y="3358207"/>
          <a:ext cx="6692748" cy="8950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0D3E2F-8244-4E89-BF08-5EC2AD389943}">
      <dsp:nvSpPr>
        <dsp:cNvPr id="0" name=""/>
        <dsp:cNvSpPr/>
      </dsp:nvSpPr>
      <dsp:spPr>
        <a:xfrm>
          <a:off x="270752" y="3559593"/>
          <a:ext cx="492278" cy="4922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2B9B72-E7A1-4A1C-A2A1-C576D2B9C138}">
      <dsp:nvSpPr>
        <dsp:cNvPr id="0" name=""/>
        <dsp:cNvSpPr/>
      </dsp:nvSpPr>
      <dsp:spPr>
        <a:xfrm>
          <a:off x="1033783" y="3358207"/>
          <a:ext cx="5658964" cy="895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26" tIns="94726" rIns="94726" bIns="94726" numCol="1" spcCol="1270" anchor="ctr" anchorCtr="0">
          <a:noAutofit/>
        </a:bodyPr>
        <a:lstStyle/>
        <a:p>
          <a:pPr marL="0" lvl="0" indent="0" algn="l" defTabSz="977900">
            <a:lnSpc>
              <a:spcPct val="100000"/>
            </a:lnSpc>
            <a:spcBef>
              <a:spcPct val="0"/>
            </a:spcBef>
            <a:spcAft>
              <a:spcPct val="35000"/>
            </a:spcAft>
            <a:buNone/>
          </a:pPr>
          <a:r>
            <a:rPr lang="en-US" sz="2200" kern="1200"/>
            <a:t>Consistent Weekly Meetings</a:t>
          </a:r>
        </a:p>
      </dsp:txBody>
      <dsp:txXfrm>
        <a:off x="1033783" y="3358207"/>
        <a:ext cx="5658964" cy="895050"/>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23FC96-4262-48E2-96D4-450AFD6FD96E}" type="datetimeFigureOut">
              <a:rPr lang="en-US" smtClean="0"/>
              <a:t>4/25/2022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24678-E1AA-4F5C-9400-E14F822AEC46}" type="slidenum">
              <a:rPr lang="en-US" smtClean="0"/>
              <a:t>‹#›</a:t>
            </a:fld>
            <a:endParaRPr lang="en-US"/>
          </a:p>
        </p:txBody>
      </p:sp>
    </p:spTree>
    <p:extLst>
      <p:ext uri="{BB962C8B-B14F-4D97-AF65-F5344CB8AC3E}">
        <p14:creationId xmlns:p14="http://schemas.microsoft.com/office/powerpoint/2010/main" val="3813851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our house of quality diagram which shows consumer requirements  related to our technical requirements. This diagram also shows many positive correlations between our technical requirements which will aid in creating a well received product.</a:t>
            </a:r>
          </a:p>
        </p:txBody>
      </p:sp>
      <p:sp>
        <p:nvSpPr>
          <p:cNvPr id="4" name="Slide Number Placeholder 3"/>
          <p:cNvSpPr>
            <a:spLocks noGrp="1"/>
          </p:cNvSpPr>
          <p:nvPr>
            <p:ph type="sldNum" sz="quarter" idx="5"/>
          </p:nvPr>
        </p:nvSpPr>
        <p:spPr/>
        <p:txBody>
          <a:bodyPr/>
          <a:lstStyle/>
          <a:p>
            <a:fld id="{09B24678-E1AA-4F5C-9400-E14F822AEC46}" type="slidenum">
              <a:rPr lang="en-US" smtClean="0"/>
              <a:t>10</a:t>
            </a:fld>
            <a:endParaRPr lang="en-US"/>
          </a:p>
        </p:txBody>
      </p:sp>
    </p:spTree>
    <p:extLst>
      <p:ext uri="{BB962C8B-B14F-4D97-AF65-F5344CB8AC3E}">
        <p14:creationId xmlns:p14="http://schemas.microsoft.com/office/powerpoint/2010/main" val="4063653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graphical user interface, since we are using three total buttons (left, right and select) we decided to have the menus flow in the same directional pattern. Pictured is an early sketch of the string tuning interface. The screen will show the current string name, target frequency and current frequency that the sensor has read from the string. At the bottom, a colorful array of rectangles will appear as the string is being winded and tuned to its desired frequency. Both the sharp and flat frequencies will be shown on the screen as shown with their respective symbols for optional tuning if the user desires.</a:t>
            </a:r>
          </a:p>
        </p:txBody>
      </p:sp>
      <p:sp>
        <p:nvSpPr>
          <p:cNvPr id="4" name="Slide Number Placeholder 3"/>
          <p:cNvSpPr>
            <a:spLocks noGrp="1"/>
          </p:cNvSpPr>
          <p:nvPr>
            <p:ph type="sldNum" sz="quarter" idx="5"/>
          </p:nvPr>
        </p:nvSpPr>
        <p:spPr/>
        <p:txBody>
          <a:bodyPr/>
          <a:lstStyle/>
          <a:p>
            <a:fld id="{09B24678-E1AA-4F5C-9400-E14F822AEC46}" type="slidenum">
              <a:rPr lang="en-US" smtClean="0"/>
              <a:t>32</a:t>
            </a:fld>
            <a:endParaRPr lang="en-US"/>
          </a:p>
        </p:txBody>
      </p:sp>
    </p:spTree>
    <p:extLst>
      <p:ext uri="{BB962C8B-B14F-4D97-AF65-F5344CB8AC3E}">
        <p14:creationId xmlns:p14="http://schemas.microsoft.com/office/powerpoint/2010/main" val="101163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first display choice was a 280 by 240-pixel ST7789 that unfortunately arrived broken. The old display also had problems communicating with the graphics library as its size was different than the new display we acquired. Another component that was changed was the motor for winding the pegs. We replaced the old stepper motor we got with a brushless DC motor due to the old motor not having the right amount of torque and power to wind the pegs efficiently.</a:t>
            </a:r>
          </a:p>
        </p:txBody>
      </p:sp>
      <p:sp>
        <p:nvSpPr>
          <p:cNvPr id="4" name="Slide Number Placeholder 3"/>
          <p:cNvSpPr>
            <a:spLocks noGrp="1"/>
          </p:cNvSpPr>
          <p:nvPr>
            <p:ph type="sldNum" sz="quarter" idx="5"/>
          </p:nvPr>
        </p:nvSpPr>
        <p:spPr/>
        <p:txBody>
          <a:bodyPr/>
          <a:lstStyle/>
          <a:p>
            <a:fld id="{09B24678-E1AA-4F5C-9400-E14F822AEC46}" type="slidenum">
              <a:rPr lang="en-US" smtClean="0"/>
              <a:t>34</a:t>
            </a:fld>
            <a:endParaRPr lang="en-US"/>
          </a:p>
        </p:txBody>
      </p:sp>
    </p:spTree>
    <p:extLst>
      <p:ext uri="{BB962C8B-B14F-4D97-AF65-F5344CB8AC3E}">
        <p14:creationId xmlns:p14="http://schemas.microsoft.com/office/powerpoint/2010/main" val="4207552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B24678-E1AA-4F5C-9400-E14F822AEC46}" type="slidenum">
              <a:rPr lang="en-US" smtClean="0"/>
              <a:t>39</a:t>
            </a:fld>
            <a:endParaRPr lang="en-US"/>
          </a:p>
        </p:txBody>
      </p:sp>
    </p:spTree>
    <p:extLst>
      <p:ext uri="{BB962C8B-B14F-4D97-AF65-F5344CB8AC3E}">
        <p14:creationId xmlns:p14="http://schemas.microsoft.com/office/powerpoint/2010/main" val="1197820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task management, GitHub, </a:t>
            </a:r>
            <a:r>
              <a:rPr lang="en-US" err="1"/>
              <a:t>ClickUp</a:t>
            </a:r>
            <a:r>
              <a:rPr lang="en-US"/>
              <a:t> and </a:t>
            </a:r>
            <a:r>
              <a:rPr lang="en-US" err="1"/>
              <a:t>GoogleDrive</a:t>
            </a:r>
            <a:r>
              <a:rPr lang="en-US"/>
              <a:t> were used. GitHub was used mainly for a code repository and for version control of the project when developing for the different components. </a:t>
            </a:r>
            <a:r>
              <a:rPr lang="en-US" err="1"/>
              <a:t>ClickUp</a:t>
            </a:r>
            <a:r>
              <a:rPr lang="en-US"/>
              <a:t> was mainly used for creating tasks with their desired completion date as well as designating those tasks to the members of the group for accountability. </a:t>
            </a:r>
            <a:r>
              <a:rPr lang="en-US" err="1"/>
              <a:t>ClickUp</a:t>
            </a:r>
            <a:r>
              <a:rPr lang="en-US"/>
              <a:t> was essential as tasks could be created with subtasks that helped divide the project up into its needed components. Google Drive was used for document sharing throughout both the first semester with the 120-page report and this semester with any needed documents.</a:t>
            </a:r>
          </a:p>
        </p:txBody>
      </p:sp>
      <p:sp>
        <p:nvSpPr>
          <p:cNvPr id="4" name="Slide Number Placeholder 3"/>
          <p:cNvSpPr>
            <a:spLocks noGrp="1"/>
          </p:cNvSpPr>
          <p:nvPr>
            <p:ph type="sldNum" sz="quarter" idx="5"/>
          </p:nvPr>
        </p:nvSpPr>
        <p:spPr/>
        <p:txBody>
          <a:bodyPr/>
          <a:lstStyle/>
          <a:p>
            <a:fld id="{09B24678-E1AA-4F5C-9400-E14F822AEC46}" type="slidenum">
              <a:rPr lang="en-US" smtClean="0"/>
              <a:t>43</a:t>
            </a:fld>
            <a:endParaRPr lang="en-US"/>
          </a:p>
        </p:txBody>
      </p:sp>
    </p:spTree>
    <p:extLst>
      <p:ext uri="{BB962C8B-B14F-4D97-AF65-F5344CB8AC3E}">
        <p14:creationId xmlns:p14="http://schemas.microsoft.com/office/powerpoint/2010/main" val="595874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Discord was mainly used for constant communication, updates on deadlines, as well as updates on meeting times and locations. Consistent weekly meetings were also used for weekly check ups on upcoming project deadlines and tasks needed to be completed during that week. This helped keep the group on the same page and well prepared to tackle the tasks that needed to be completed during that week. Email was also used for any necessary document sharing or communication with professors.</a:t>
            </a:r>
          </a:p>
        </p:txBody>
      </p:sp>
      <p:sp>
        <p:nvSpPr>
          <p:cNvPr id="4" name="Slide Number Placeholder 3"/>
          <p:cNvSpPr>
            <a:spLocks noGrp="1"/>
          </p:cNvSpPr>
          <p:nvPr>
            <p:ph type="sldNum" sz="quarter" idx="5"/>
          </p:nvPr>
        </p:nvSpPr>
        <p:spPr/>
        <p:txBody>
          <a:bodyPr/>
          <a:lstStyle/>
          <a:p>
            <a:fld id="{09B24678-E1AA-4F5C-9400-E14F822AEC46}" type="slidenum">
              <a:rPr lang="en-US" smtClean="0"/>
              <a:t>44</a:t>
            </a:fld>
            <a:endParaRPr lang="en-US"/>
          </a:p>
        </p:txBody>
      </p:sp>
    </p:spTree>
    <p:extLst>
      <p:ext uri="{BB962C8B-B14F-4D97-AF65-F5344CB8AC3E}">
        <p14:creationId xmlns:p14="http://schemas.microsoft.com/office/powerpoint/2010/main" val="1937883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software flow for our project is fairly simple as our tuner will give the user a choice between four modes that mostly share the common algorithm of the Fast Fourier Transform coupled with the peg winding.</a:t>
            </a:r>
          </a:p>
        </p:txBody>
      </p:sp>
      <p:sp>
        <p:nvSpPr>
          <p:cNvPr id="4" name="Slide Number Placeholder 3"/>
          <p:cNvSpPr>
            <a:spLocks noGrp="1"/>
          </p:cNvSpPr>
          <p:nvPr>
            <p:ph type="sldNum" sz="quarter" idx="5"/>
          </p:nvPr>
        </p:nvSpPr>
        <p:spPr/>
        <p:txBody>
          <a:bodyPr/>
          <a:lstStyle/>
          <a:p>
            <a:fld id="{09B24678-E1AA-4F5C-9400-E14F822AEC46}" type="slidenum">
              <a:rPr lang="en-US" smtClean="0"/>
              <a:t>15</a:t>
            </a:fld>
            <a:endParaRPr lang="en-US"/>
          </a:p>
        </p:txBody>
      </p:sp>
    </p:spTree>
    <p:extLst>
      <p:ext uri="{BB962C8B-B14F-4D97-AF65-F5344CB8AC3E}">
        <p14:creationId xmlns:p14="http://schemas.microsoft.com/office/powerpoint/2010/main" val="2759918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processing unit, our group chose the ESP8266 chip. This chip features 17 GPIO pins which allows for our PWM connections to the DC motor, the SPI connection to our display, and an analog input to connect to our quarter inch jack and our vibration sensor.</a:t>
            </a:r>
          </a:p>
        </p:txBody>
      </p:sp>
      <p:sp>
        <p:nvSpPr>
          <p:cNvPr id="4" name="Slide Number Placeholder 3"/>
          <p:cNvSpPr>
            <a:spLocks noGrp="1"/>
          </p:cNvSpPr>
          <p:nvPr>
            <p:ph type="sldNum" sz="quarter" idx="5"/>
          </p:nvPr>
        </p:nvSpPr>
        <p:spPr/>
        <p:txBody>
          <a:bodyPr/>
          <a:lstStyle/>
          <a:p>
            <a:fld id="{09B24678-E1AA-4F5C-9400-E14F822AEC46}" type="slidenum">
              <a:rPr lang="en-US" smtClean="0"/>
              <a:t>18</a:t>
            </a:fld>
            <a:endParaRPr lang="en-US"/>
          </a:p>
        </p:txBody>
      </p:sp>
    </p:spTree>
    <p:extLst>
      <p:ext uri="{BB962C8B-B14F-4D97-AF65-F5344CB8AC3E}">
        <p14:creationId xmlns:p14="http://schemas.microsoft.com/office/powerpoint/2010/main" val="4124911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display, we chose the ST7789 TFT Liquid Crystal Display. The display is full color and is 240 by 240 pixels and features a clock and data pin to set up an SPI connection with our ESP8266. It also comes equipped with an Arduino integrated circuit driver which has a well documented library for implementing graphics in the Arduino ide to help create our graphical user interface.</a:t>
            </a:r>
          </a:p>
        </p:txBody>
      </p:sp>
      <p:sp>
        <p:nvSpPr>
          <p:cNvPr id="4" name="Slide Number Placeholder 3"/>
          <p:cNvSpPr>
            <a:spLocks noGrp="1"/>
          </p:cNvSpPr>
          <p:nvPr>
            <p:ph type="sldNum" sz="quarter" idx="5"/>
          </p:nvPr>
        </p:nvSpPr>
        <p:spPr/>
        <p:txBody>
          <a:bodyPr/>
          <a:lstStyle/>
          <a:p>
            <a:fld id="{09B24678-E1AA-4F5C-9400-E14F822AEC46}" type="slidenum">
              <a:rPr lang="en-US" smtClean="0"/>
              <a:t>22</a:t>
            </a:fld>
            <a:endParaRPr lang="en-US"/>
          </a:p>
        </p:txBody>
      </p:sp>
    </p:spTree>
    <p:extLst>
      <p:ext uri="{BB962C8B-B14F-4D97-AF65-F5344CB8AC3E}">
        <p14:creationId xmlns:p14="http://schemas.microsoft.com/office/powerpoint/2010/main" val="2264366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vibration sensor, we chose a Buzzer Piezo. This sensor has two contact points that will pick up the string’s vibration when tuning the guitar. The sensor will be located within the housing since the housing will be in contact with the vibrating string via the peg winder. The sensor will then send its frequency reading as an analog voltage to be stored in the software and used during the Fast Fourier Transform.</a:t>
            </a:r>
          </a:p>
        </p:txBody>
      </p:sp>
      <p:sp>
        <p:nvSpPr>
          <p:cNvPr id="4" name="Slide Number Placeholder 3"/>
          <p:cNvSpPr>
            <a:spLocks noGrp="1"/>
          </p:cNvSpPr>
          <p:nvPr>
            <p:ph type="sldNum" sz="quarter" idx="5"/>
          </p:nvPr>
        </p:nvSpPr>
        <p:spPr/>
        <p:txBody>
          <a:bodyPr/>
          <a:lstStyle/>
          <a:p>
            <a:fld id="{09B24678-E1AA-4F5C-9400-E14F822AEC46}" type="slidenum">
              <a:rPr lang="en-US" smtClean="0"/>
              <a:t>23</a:t>
            </a:fld>
            <a:endParaRPr lang="en-US"/>
          </a:p>
        </p:txBody>
      </p:sp>
    </p:spTree>
    <p:extLst>
      <p:ext uri="{BB962C8B-B14F-4D97-AF65-F5344CB8AC3E}">
        <p14:creationId xmlns:p14="http://schemas.microsoft.com/office/powerpoint/2010/main" val="3921321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quarter inch audio jack, we chose the Pure Tone Mono Multi Contact Output Jack. This jack has four contact points which entail two positive tips and two tension grounds for extremely low noise. These multiple connections as opposed to a regular one contact quarter inch jack will result in a greater signal reading. The output for the jack is identical to the vibration sensor as it will send its frequency reading as an analog voltage to be transformed via the Fast Fourier Transform.</a:t>
            </a:r>
          </a:p>
        </p:txBody>
      </p:sp>
      <p:sp>
        <p:nvSpPr>
          <p:cNvPr id="4" name="Slide Number Placeholder 3"/>
          <p:cNvSpPr>
            <a:spLocks noGrp="1"/>
          </p:cNvSpPr>
          <p:nvPr>
            <p:ph type="sldNum" sz="quarter" idx="5"/>
          </p:nvPr>
        </p:nvSpPr>
        <p:spPr/>
        <p:txBody>
          <a:bodyPr/>
          <a:lstStyle/>
          <a:p>
            <a:fld id="{09B24678-E1AA-4F5C-9400-E14F822AEC46}" type="slidenum">
              <a:rPr lang="en-US" smtClean="0"/>
              <a:t>24</a:t>
            </a:fld>
            <a:endParaRPr lang="en-US"/>
          </a:p>
        </p:txBody>
      </p:sp>
    </p:spTree>
    <p:extLst>
      <p:ext uri="{BB962C8B-B14F-4D97-AF65-F5344CB8AC3E}">
        <p14:creationId xmlns:p14="http://schemas.microsoft.com/office/powerpoint/2010/main" val="2661994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develop our software, GitHub was used for version control and task designation. For the environment, both </a:t>
            </a:r>
            <a:r>
              <a:rPr lang="en-US" err="1"/>
              <a:t>VSCode</a:t>
            </a:r>
            <a:r>
              <a:rPr lang="en-US"/>
              <a:t> and the Arduino IDE were used. </a:t>
            </a:r>
            <a:r>
              <a:rPr lang="en-US" err="1"/>
              <a:t>VSCode</a:t>
            </a:r>
            <a:r>
              <a:rPr lang="en-US"/>
              <a:t> was mainly used for development as it has key extensions for ease of programming. The extensions we used were Git source control manager, which helped connect the IDE to the project’s repository, and </a:t>
            </a:r>
            <a:r>
              <a:rPr lang="en-US" err="1"/>
              <a:t>LiveShare</a:t>
            </a:r>
            <a:r>
              <a:rPr lang="en-US"/>
              <a:t>, which allowed real-time shared code editing. Meanwhile the Arduino IDE was used for code deployment as it had the available libraries and board managers for our ESP8266 and ST7789 display.</a:t>
            </a:r>
          </a:p>
        </p:txBody>
      </p:sp>
      <p:sp>
        <p:nvSpPr>
          <p:cNvPr id="4" name="Slide Number Placeholder 3"/>
          <p:cNvSpPr>
            <a:spLocks noGrp="1"/>
          </p:cNvSpPr>
          <p:nvPr>
            <p:ph type="sldNum" sz="quarter" idx="5"/>
          </p:nvPr>
        </p:nvSpPr>
        <p:spPr/>
        <p:txBody>
          <a:bodyPr/>
          <a:lstStyle/>
          <a:p>
            <a:fld id="{09B24678-E1AA-4F5C-9400-E14F822AEC46}" type="slidenum">
              <a:rPr lang="en-US" smtClean="0"/>
              <a:t>29</a:t>
            </a:fld>
            <a:endParaRPr lang="en-US"/>
          </a:p>
        </p:txBody>
      </p:sp>
    </p:spTree>
    <p:extLst>
      <p:ext uri="{BB962C8B-B14F-4D97-AF65-F5344CB8AC3E}">
        <p14:creationId xmlns:p14="http://schemas.microsoft.com/office/powerpoint/2010/main" val="2616336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libraries used for this project so far include the Adafruit Graphics library coupled with the ST7789 driver library. These libraries are for interfacing and creating our graphical user interface onto the display. </a:t>
            </a:r>
            <a:r>
              <a:rPr lang="en-US" err="1"/>
              <a:t>ArduinoFFT</a:t>
            </a:r>
            <a:r>
              <a:rPr lang="en-US"/>
              <a:t> was also chosen to be the Fast Fourier Transform library used to transform our analog voltage readings into its frequency in Hz.</a:t>
            </a:r>
          </a:p>
        </p:txBody>
      </p:sp>
      <p:sp>
        <p:nvSpPr>
          <p:cNvPr id="4" name="Slide Number Placeholder 3"/>
          <p:cNvSpPr>
            <a:spLocks noGrp="1"/>
          </p:cNvSpPr>
          <p:nvPr>
            <p:ph type="sldNum" sz="quarter" idx="5"/>
          </p:nvPr>
        </p:nvSpPr>
        <p:spPr/>
        <p:txBody>
          <a:bodyPr/>
          <a:lstStyle/>
          <a:p>
            <a:fld id="{09B24678-E1AA-4F5C-9400-E14F822AEC46}" type="slidenum">
              <a:rPr lang="en-US" smtClean="0"/>
              <a:t>30</a:t>
            </a:fld>
            <a:endParaRPr lang="en-US"/>
          </a:p>
        </p:txBody>
      </p:sp>
    </p:spTree>
    <p:extLst>
      <p:ext uri="{BB962C8B-B14F-4D97-AF65-F5344CB8AC3E}">
        <p14:creationId xmlns:p14="http://schemas.microsoft.com/office/powerpoint/2010/main" val="1882318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Fast Fourier Transform, as mentioned previously, is used to translate the raw analog voltage input over time into its frequency reading in Hz. This transform is similar to the Discrete Fourier Transform and is used in programming due to its faster runtime and decreased complexity. The Fast Fourier Transform algorithms cuts the data recursively in half to create a drastically faster runtime. For our implementation of the Fast Fourier Transform, we tested and concluded that 512 data samples from the analog input would give the most accurate reading for its computation time. From our testing, the transform takes approximately half of a second and reads the frequency with less than one percent of error.</a:t>
            </a:r>
          </a:p>
        </p:txBody>
      </p:sp>
      <p:sp>
        <p:nvSpPr>
          <p:cNvPr id="4" name="Slide Number Placeholder 3"/>
          <p:cNvSpPr>
            <a:spLocks noGrp="1"/>
          </p:cNvSpPr>
          <p:nvPr>
            <p:ph type="sldNum" sz="quarter" idx="5"/>
          </p:nvPr>
        </p:nvSpPr>
        <p:spPr/>
        <p:txBody>
          <a:bodyPr/>
          <a:lstStyle/>
          <a:p>
            <a:fld id="{09B24678-E1AA-4F5C-9400-E14F822AEC46}" type="slidenum">
              <a:rPr lang="en-US" smtClean="0"/>
              <a:t>31</a:t>
            </a:fld>
            <a:endParaRPr lang="en-US"/>
          </a:p>
        </p:txBody>
      </p:sp>
    </p:spTree>
    <p:extLst>
      <p:ext uri="{BB962C8B-B14F-4D97-AF65-F5344CB8AC3E}">
        <p14:creationId xmlns:p14="http://schemas.microsoft.com/office/powerpoint/2010/main" val="3526107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1BE27CD4-E508-40F0-A8E0-A16A8637AFDD}" type="datetimeFigureOut">
              <a:rPr lang="en-US" smtClean="0"/>
              <a:t>4/25/2022</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F637450F-F3FB-4DFA-9123-B056288496A2}" type="slidenum">
              <a:rPr lang="en-US" smtClean="0"/>
              <a:t>‹#›</a:t>
            </a:fld>
            <a:endParaRPr lang="en-US"/>
          </a:p>
        </p:txBody>
      </p:sp>
    </p:spTree>
    <p:extLst>
      <p:ext uri="{BB962C8B-B14F-4D97-AF65-F5344CB8AC3E}">
        <p14:creationId xmlns:p14="http://schemas.microsoft.com/office/powerpoint/2010/main" val="1160852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27CD4-E508-40F0-A8E0-A16A8637AFDD}" type="datetimeFigureOut">
              <a:rPr lang="en-US" smtClean="0"/>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37450F-F3FB-4DFA-9123-B056288496A2}" type="slidenum">
              <a:rPr lang="en-US" smtClean="0"/>
              <a:t>‹#›</a:t>
            </a:fld>
            <a:endParaRPr lang="en-US"/>
          </a:p>
        </p:txBody>
      </p:sp>
    </p:spTree>
    <p:extLst>
      <p:ext uri="{BB962C8B-B14F-4D97-AF65-F5344CB8AC3E}">
        <p14:creationId xmlns:p14="http://schemas.microsoft.com/office/powerpoint/2010/main" val="2959303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27CD4-E508-40F0-A8E0-A16A8637AFDD}" type="datetimeFigureOut">
              <a:rPr lang="en-US" smtClean="0"/>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37450F-F3FB-4DFA-9123-B056288496A2}" type="slidenum">
              <a:rPr lang="en-US" smtClean="0"/>
              <a:t>‹#›</a:t>
            </a:fld>
            <a:endParaRPr lang="en-US"/>
          </a:p>
        </p:txBody>
      </p:sp>
    </p:spTree>
    <p:extLst>
      <p:ext uri="{BB962C8B-B14F-4D97-AF65-F5344CB8AC3E}">
        <p14:creationId xmlns:p14="http://schemas.microsoft.com/office/powerpoint/2010/main" val="2440850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27CD4-E508-40F0-A8E0-A16A8637AFDD}" type="datetimeFigureOut">
              <a:rPr lang="en-US" smtClean="0"/>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37450F-F3FB-4DFA-9123-B056288496A2}"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380599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27CD4-E508-40F0-A8E0-A16A8637AFDD}" type="datetimeFigureOut">
              <a:rPr lang="en-US" smtClean="0"/>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37450F-F3FB-4DFA-9123-B056288496A2}" type="slidenum">
              <a:rPr lang="en-US" smtClean="0"/>
              <a:t>‹#›</a:t>
            </a:fld>
            <a:endParaRPr lang="en-US"/>
          </a:p>
        </p:txBody>
      </p:sp>
    </p:spTree>
    <p:extLst>
      <p:ext uri="{BB962C8B-B14F-4D97-AF65-F5344CB8AC3E}">
        <p14:creationId xmlns:p14="http://schemas.microsoft.com/office/powerpoint/2010/main" val="2336654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BE27CD4-E508-40F0-A8E0-A16A8637AFDD}" type="datetimeFigureOut">
              <a:rPr lang="en-US" smtClean="0"/>
              <a:t>4/25/2022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37450F-F3FB-4DFA-9123-B056288496A2}" type="slidenum">
              <a:rPr lang="en-US" smtClean="0"/>
              <a:t>‹#›</a:t>
            </a:fld>
            <a:endParaRPr lang="en-US"/>
          </a:p>
        </p:txBody>
      </p:sp>
    </p:spTree>
    <p:extLst>
      <p:ext uri="{BB962C8B-B14F-4D97-AF65-F5344CB8AC3E}">
        <p14:creationId xmlns:p14="http://schemas.microsoft.com/office/powerpoint/2010/main" val="3887440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BE27CD4-E508-40F0-A8E0-A16A8637AFDD}" type="datetimeFigureOut">
              <a:rPr lang="en-US" smtClean="0"/>
              <a:t>4/25/2022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37450F-F3FB-4DFA-9123-B056288496A2}" type="slidenum">
              <a:rPr lang="en-US" smtClean="0"/>
              <a:t>‹#›</a:t>
            </a:fld>
            <a:endParaRPr lang="en-US"/>
          </a:p>
        </p:txBody>
      </p:sp>
    </p:spTree>
    <p:extLst>
      <p:ext uri="{BB962C8B-B14F-4D97-AF65-F5344CB8AC3E}">
        <p14:creationId xmlns:p14="http://schemas.microsoft.com/office/powerpoint/2010/main" val="1561015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27CD4-E508-40F0-A8E0-A16A8637AFDD}" type="datetimeFigureOut">
              <a:rPr lang="en-US" smtClean="0"/>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7450F-F3FB-4DFA-9123-B056288496A2}" type="slidenum">
              <a:rPr lang="en-US" smtClean="0"/>
              <a:t>‹#›</a:t>
            </a:fld>
            <a:endParaRPr lang="en-US"/>
          </a:p>
        </p:txBody>
      </p:sp>
    </p:spTree>
    <p:extLst>
      <p:ext uri="{BB962C8B-B14F-4D97-AF65-F5344CB8AC3E}">
        <p14:creationId xmlns:p14="http://schemas.microsoft.com/office/powerpoint/2010/main" val="4268452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27CD4-E508-40F0-A8E0-A16A8637AFDD}" type="datetimeFigureOut">
              <a:rPr lang="en-US" smtClean="0"/>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7450F-F3FB-4DFA-9123-B056288496A2}" type="slidenum">
              <a:rPr lang="en-US" smtClean="0"/>
              <a:t>‹#›</a:t>
            </a:fld>
            <a:endParaRPr lang="en-US"/>
          </a:p>
        </p:txBody>
      </p:sp>
    </p:spTree>
    <p:extLst>
      <p:ext uri="{BB962C8B-B14F-4D97-AF65-F5344CB8AC3E}">
        <p14:creationId xmlns:p14="http://schemas.microsoft.com/office/powerpoint/2010/main" val="3086890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27CD4-E508-40F0-A8E0-A16A8637AFDD}" type="datetimeFigureOut">
              <a:rPr lang="en-US" smtClean="0"/>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7450F-F3FB-4DFA-9123-B056288496A2}" type="slidenum">
              <a:rPr lang="en-US" smtClean="0"/>
              <a:t>‹#›</a:t>
            </a:fld>
            <a:endParaRPr lang="en-US"/>
          </a:p>
        </p:txBody>
      </p:sp>
    </p:spTree>
    <p:extLst>
      <p:ext uri="{BB962C8B-B14F-4D97-AF65-F5344CB8AC3E}">
        <p14:creationId xmlns:p14="http://schemas.microsoft.com/office/powerpoint/2010/main" val="2286567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E27CD4-E508-40F0-A8E0-A16A8637AFDD}" type="datetimeFigureOut">
              <a:rPr lang="en-US" smtClean="0"/>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7450F-F3FB-4DFA-9123-B056288496A2}" type="slidenum">
              <a:rPr lang="en-US" smtClean="0"/>
              <a:t>‹#›</a:t>
            </a:fld>
            <a:endParaRPr lang="en-US"/>
          </a:p>
        </p:txBody>
      </p:sp>
    </p:spTree>
    <p:extLst>
      <p:ext uri="{BB962C8B-B14F-4D97-AF65-F5344CB8AC3E}">
        <p14:creationId xmlns:p14="http://schemas.microsoft.com/office/powerpoint/2010/main" val="396223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E27CD4-E508-40F0-A8E0-A16A8637AFDD}" type="datetimeFigureOut">
              <a:rPr lang="en-US" smtClean="0"/>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37450F-F3FB-4DFA-9123-B056288496A2}" type="slidenum">
              <a:rPr lang="en-US" smtClean="0"/>
              <a:t>‹#›</a:t>
            </a:fld>
            <a:endParaRPr lang="en-US"/>
          </a:p>
        </p:txBody>
      </p:sp>
    </p:spTree>
    <p:extLst>
      <p:ext uri="{BB962C8B-B14F-4D97-AF65-F5344CB8AC3E}">
        <p14:creationId xmlns:p14="http://schemas.microsoft.com/office/powerpoint/2010/main" val="4065089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E27CD4-E508-40F0-A8E0-A16A8637AFDD}" type="datetimeFigureOut">
              <a:rPr lang="en-US" smtClean="0"/>
              <a:t>4/25/2022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37450F-F3FB-4DFA-9123-B056288496A2}" type="slidenum">
              <a:rPr lang="en-US" smtClean="0"/>
              <a:t>‹#›</a:t>
            </a:fld>
            <a:endParaRPr lang="en-US"/>
          </a:p>
        </p:txBody>
      </p:sp>
    </p:spTree>
    <p:extLst>
      <p:ext uri="{BB962C8B-B14F-4D97-AF65-F5344CB8AC3E}">
        <p14:creationId xmlns:p14="http://schemas.microsoft.com/office/powerpoint/2010/main" val="583646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E27CD4-E508-40F0-A8E0-A16A8637AFDD}" type="datetimeFigureOut">
              <a:rPr lang="en-US" smtClean="0"/>
              <a:t>4/25/2022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37450F-F3FB-4DFA-9123-B056288496A2}" type="slidenum">
              <a:rPr lang="en-US" smtClean="0"/>
              <a:t>‹#›</a:t>
            </a:fld>
            <a:endParaRPr lang="en-US"/>
          </a:p>
        </p:txBody>
      </p:sp>
    </p:spTree>
    <p:extLst>
      <p:ext uri="{BB962C8B-B14F-4D97-AF65-F5344CB8AC3E}">
        <p14:creationId xmlns:p14="http://schemas.microsoft.com/office/powerpoint/2010/main" val="1845111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E27CD4-E508-40F0-A8E0-A16A8637AFDD}" type="datetimeFigureOut">
              <a:rPr lang="en-US" smtClean="0"/>
              <a:t>4/25/2022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37450F-F3FB-4DFA-9123-B056288496A2}" type="slidenum">
              <a:rPr lang="en-US" smtClean="0"/>
              <a:t>‹#›</a:t>
            </a:fld>
            <a:endParaRPr lang="en-US"/>
          </a:p>
        </p:txBody>
      </p:sp>
    </p:spTree>
    <p:extLst>
      <p:ext uri="{BB962C8B-B14F-4D97-AF65-F5344CB8AC3E}">
        <p14:creationId xmlns:p14="http://schemas.microsoft.com/office/powerpoint/2010/main" val="2656354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27CD4-E508-40F0-A8E0-A16A8637AFDD}" type="datetimeFigureOut">
              <a:rPr lang="en-US" smtClean="0"/>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37450F-F3FB-4DFA-9123-B056288496A2}" type="slidenum">
              <a:rPr lang="en-US" smtClean="0"/>
              <a:t>‹#›</a:t>
            </a:fld>
            <a:endParaRPr lang="en-US"/>
          </a:p>
        </p:txBody>
      </p:sp>
    </p:spTree>
    <p:extLst>
      <p:ext uri="{BB962C8B-B14F-4D97-AF65-F5344CB8AC3E}">
        <p14:creationId xmlns:p14="http://schemas.microsoft.com/office/powerpoint/2010/main" val="2001840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27CD4-E508-40F0-A8E0-A16A8637AFDD}" type="datetimeFigureOut">
              <a:rPr lang="en-US" smtClean="0"/>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37450F-F3FB-4DFA-9123-B056288496A2}" type="slidenum">
              <a:rPr lang="en-US" smtClean="0"/>
              <a:t>‹#›</a:t>
            </a:fld>
            <a:endParaRPr lang="en-US"/>
          </a:p>
        </p:txBody>
      </p:sp>
    </p:spTree>
    <p:extLst>
      <p:ext uri="{BB962C8B-B14F-4D97-AF65-F5344CB8AC3E}">
        <p14:creationId xmlns:p14="http://schemas.microsoft.com/office/powerpoint/2010/main" val="1530512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BE27CD4-E508-40F0-A8E0-A16A8637AFDD}" type="datetimeFigureOut">
              <a:rPr lang="en-US" smtClean="0"/>
              <a:t>4/25/2022</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37450F-F3FB-4DFA-9123-B056288496A2}" type="slidenum">
              <a:rPr lang="en-US" smtClean="0"/>
              <a:t>‹#›</a:t>
            </a:fld>
            <a:endParaRPr lang="en-US"/>
          </a:p>
        </p:txBody>
      </p:sp>
    </p:spTree>
    <p:extLst>
      <p:ext uri="{BB962C8B-B14F-4D97-AF65-F5344CB8AC3E}">
        <p14:creationId xmlns:p14="http://schemas.microsoft.com/office/powerpoint/2010/main" val="3244669467"/>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3.png"/><Relationship Id="rId5" Type="http://schemas.openxmlformats.org/officeDocument/2006/relationships/image" Target="../media/image29.jpeg"/><Relationship Id="rId4"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6.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8.m4a"/><Relationship Id="rId1" Type="http://schemas.openxmlformats.org/officeDocument/2006/relationships/audio" Target="NULL" TargetMode="Externa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hyperlink" Target="https://techboomers.com/how-to-troubleshoot-basic-computer-problems" TargetMode="Externa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3.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notesSlide" Target="../notesSlides/notesSlide13.xml"/><Relationship Id="rId9" Type="http://schemas.microsoft.com/office/2007/relationships/diagramDrawing" Target="../diagrams/drawing4.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diagramLayout" Target="../diagrams/layout5.xml"/><Relationship Id="rId11" Type="http://schemas.openxmlformats.org/officeDocument/2006/relationships/image" Target="../media/image3.png"/><Relationship Id="rId5" Type="http://schemas.openxmlformats.org/officeDocument/2006/relationships/diagramData" Target="../diagrams/data5.xml"/><Relationship Id="rId10" Type="http://schemas.openxmlformats.org/officeDocument/2006/relationships/image" Target="../media/image61.png"/><Relationship Id="rId4" Type="http://schemas.openxmlformats.org/officeDocument/2006/relationships/notesSlide" Target="../notesSlides/notesSlide14.xml"/><Relationship Id="rId9" Type="http://schemas.microsoft.com/office/2007/relationships/diagramDrawing" Target="../diagrams/drawing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8000"/>
                <a:hueMod val="94000"/>
                <a:satMod val="148000"/>
                <a:lumMod val="150000"/>
              </a:schemeClr>
            </a:gs>
            <a:gs pos="100000">
              <a:schemeClr val="bg1">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grpSp>
        <p:nvGrpSpPr>
          <p:cNvPr id="46" name="Group 7">
            <a:extLst>
              <a:ext uri="{FF2B5EF4-FFF2-40B4-BE49-F238E27FC236}">
                <a16:creationId xmlns:a16="http://schemas.microsoft.com/office/drawing/2014/main" id="{9BE10567-6165-46A7-867D-4690A16B4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49" name="Rectangle 8">
              <a:extLst>
                <a:ext uri="{FF2B5EF4-FFF2-40B4-BE49-F238E27FC236}">
                  <a16:creationId xmlns:a16="http://schemas.microsoft.com/office/drawing/2014/main" id="{0F4DB1F4-429C-4C85-85D7-C4D81996D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a:extLst>
                <a:ext uri="{FF2B5EF4-FFF2-40B4-BE49-F238E27FC236}">
                  <a16:creationId xmlns:a16="http://schemas.microsoft.com/office/drawing/2014/main" id="{159C0DA6-71D9-4C96-A774-7FADF5E0A4C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sp>
        <p:nvSpPr>
          <p:cNvPr id="55" name="Round Diagonal Corner Rectangle 7">
            <a:extLst>
              <a:ext uri="{FF2B5EF4-FFF2-40B4-BE49-F238E27FC236}">
                <a16:creationId xmlns:a16="http://schemas.microsoft.com/office/drawing/2014/main" id="{4B24F6DB-F114-44A7-BB56-D401884E4E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rgbClr val="000000">
              <a:alpha val="80000"/>
            </a:srgb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6" name="Group 13">
            <a:extLst>
              <a:ext uri="{FF2B5EF4-FFF2-40B4-BE49-F238E27FC236}">
                <a16:creationId xmlns:a16="http://schemas.microsoft.com/office/drawing/2014/main" id="{4DB50ECD-225E-4F81-AF7B-706DD05F3B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a:effectLst/>
        </p:grpSpPr>
        <p:sp>
          <p:nvSpPr>
            <p:cNvPr id="57" name="Freeform 32">
              <a:extLst>
                <a:ext uri="{FF2B5EF4-FFF2-40B4-BE49-F238E27FC236}">
                  <a16:creationId xmlns:a16="http://schemas.microsoft.com/office/drawing/2014/main" id="{CBC3B006-1357-4969-BC3D-CDD91E492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6" name="Freeform 33">
              <a:extLst>
                <a:ext uri="{FF2B5EF4-FFF2-40B4-BE49-F238E27FC236}">
                  <a16:creationId xmlns:a16="http://schemas.microsoft.com/office/drawing/2014/main" id="{0D6E4F1D-B331-41B5-90EF-2236C1EE15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59" name="Freeform 34">
              <a:extLst>
                <a:ext uri="{FF2B5EF4-FFF2-40B4-BE49-F238E27FC236}">
                  <a16:creationId xmlns:a16="http://schemas.microsoft.com/office/drawing/2014/main" id="{54A60014-21DF-44E5-9137-433571885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62" name="Freeform 37">
              <a:extLst>
                <a:ext uri="{FF2B5EF4-FFF2-40B4-BE49-F238E27FC236}">
                  <a16:creationId xmlns:a16="http://schemas.microsoft.com/office/drawing/2014/main" id="{40B768C0-B003-45F4-9A06-EA3509A90B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74" name="Freeform 35">
              <a:extLst>
                <a:ext uri="{FF2B5EF4-FFF2-40B4-BE49-F238E27FC236}">
                  <a16:creationId xmlns:a16="http://schemas.microsoft.com/office/drawing/2014/main" id="{5E479182-2054-4AD9-823D-81CFAD7F2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0" name="Freeform 36">
              <a:extLst>
                <a:ext uri="{FF2B5EF4-FFF2-40B4-BE49-F238E27FC236}">
                  <a16:creationId xmlns:a16="http://schemas.microsoft.com/office/drawing/2014/main" id="{A7D912CF-756A-41F1-8BF1-5BA7D1BD05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 name="Freeform 38">
              <a:extLst>
                <a:ext uri="{FF2B5EF4-FFF2-40B4-BE49-F238E27FC236}">
                  <a16:creationId xmlns:a16="http://schemas.microsoft.com/office/drawing/2014/main" id="{734B6F35-2160-44B1-AB00-F628C84B14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2" name="Freeform 39">
              <a:extLst>
                <a:ext uri="{FF2B5EF4-FFF2-40B4-BE49-F238E27FC236}">
                  <a16:creationId xmlns:a16="http://schemas.microsoft.com/office/drawing/2014/main" id="{D8657E76-4F63-44FE-86C5-54CA174FC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3" name="Freeform 40">
              <a:extLst>
                <a:ext uri="{FF2B5EF4-FFF2-40B4-BE49-F238E27FC236}">
                  <a16:creationId xmlns:a16="http://schemas.microsoft.com/office/drawing/2014/main" id="{482CEB8C-90E5-4152-8B52-A2881B98A3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75" name="Rectangle 41">
              <a:extLst>
                <a:ext uri="{FF2B5EF4-FFF2-40B4-BE49-F238E27FC236}">
                  <a16:creationId xmlns:a16="http://schemas.microsoft.com/office/drawing/2014/main" id="{85010FC2-BC4C-4692-876D-7FE363BFC6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76" name="Freeform 32">
              <a:extLst>
                <a:ext uri="{FF2B5EF4-FFF2-40B4-BE49-F238E27FC236}">
                  <a16:creationId xmlns:a16="http://schemas.microsoft.com/office/drawing/2014/main" id="{714C1223-2B78-4715-9ACB-079A60D16D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77" name="Freeform 33">
              <a:extLst>
                <a:ext uri="{FF2B5EF4-FFF2-40B4-BE49-F238E27FC236}">
                  <a16:creationId xmlns:a16="http://schemas.microsoft.com/office/drawing/2014/main" id="{1D9109D3-C92A-410B-9B43-5F02B2D84E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78" name="Freeform 34">
              <a:extLst>
                <a:ext uri="{FF2B5EF4-FFF2-40B4-BE49-F238E27FC236}">
                  <a16:creationId xmlns:a16="http://schemas.microsoft.com/office/drawing/2014/main" id="{EF5B327A-A1AE-42F3-815E-84F4AA2948C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79" name="Freeform 37">
              <a:extLst>
                <a:ext uri="{FF2B5EF4-FFF2-40B4-BE49-F238E27FC236}">
                  <a16:creationId xmlns:a16="http://schemas.microsoft.com/office/drawing/2014/main" id="{77738BDE-751F-4D4C-B4C4-C9DF3EA29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0" name="Freeform 35">
              <a:extLst>
                <a:ext uri="{FF2B5EF4-FFF2-40B4-BE49-F238E27FC236}">
                  <a16:creationId xmlns:a16="http://schemas.microsoft.com/office/drawing/2014/main" id="{9C8C4AD6-72BF-490C-963C-97C7FD7E7E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1" name="Freeform 36">
              <a:extLst>
                <a:ext uri="{FF2B5EF4-FFF2-40B4-BE49-F238E27FC236}">
                  <a16:creationId xmlns:a16="http://schemas.microsoft.com/office/drawing/2014/main" id="{94990E31-5AA8-4502-A963-CE1B539DAC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3" name="Freeform 38">
              <a:extLst>
                <a:ext uri="{FF2B5EF4-FFF2-40B4-BE49-F238E27FC236}">
                  <a16:creationId xmlns:a16="http://schemas.microsoft.com/office/drawing/2014/main" id="{9E703E9D-ED76-449C-A8C0-7A1E24B8B2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2" name="Freeform 39">
              <a:extLst>
                <a:ext uri="{FF2B5EF4-FFF2-40B4-BE49-F238E27FC236}">
                  <a16:creationId xmlns:a16="http://schemas.microsoft.com/office/drawing/2014/main" id="{C70A75E8-C815-4CCF-ABEE-83F19BFE05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3" name="Freeform 40">
              <a:extLst>
                <a:ext uri="{FF2B5EF4-FFF2-40B4-BE49-F238E27FC236}">
                  <a16:creationId xmlns:a16="http://schemas.microsoft.com/office/drawing/2014/main" id="{E15638E1-6A92-4D31-A034-853A65A754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4" name="Rectangle 41">
              <a:extLst>
                <a:ext uri="{FF2B5EF4-FFF2-40B4-BE49-F238E27FC236}">
                  <a16:creationId xmlns:a16="http://schemas.microsoft.com/office/drawing/2014/main" id="{EA3E8D58-D52B-4300-8A50-5696430D1A6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sp>
        <p:nvSpPr>
          <p:cNvPr id="2" name="Title 1">
            <a:extLst>
              <a:ext uri="{FF2B5EF4-FFF2-40B4-BE49-F238E27FC236}">
                <a16:creationId xmlns:a16="http://schemas.microsoft.com/office/drawing/2014/main" id="{EDC26242-6D04-40D5-93AC-802AFD75D3D4}"/>
              </a:ext>
            </a:extLst>
          </p:cNvPr>
          <p:cNvSpPr>
            <a:spLocks noGrp="1"/>
          </p:cNvSpPr>
          <p:nvPr>
            <p:ph type="ctrTitle"/>
          </p:nvPr>
        </p:nvSpPr>
        <p:spPr>
          <a:xfrm>
            <a:off x="2667000" y="2328334"/>
            <a:ext cx="6858000" cy="1367896"/>
          </a:xfrm>
        </p:spPr>
        <p:txBody>
          <a:bodyPr>
            <a:normAutofit/>
          </a:bodyPr>
          <a:lstStyle/>
          <a:p>
            <a:pPr algn="ctr"/>
            <a:r>
              <a:rPr lang="en-US">
                <a:solidFill>
                  <a:srgbClr val="FFFFFF"/>
                </a:solidFill>
              </a:rPr>
              <a:t>Pick pocket tuner</a:t>
            </a:r>
          </a:p>
        </p:txBody>
      </p:sp>
      <p:sp>
        <p:nvSpPr>
          <p:cNvPr id="3" name="Subtitle 2">
            <a:extLst>
              <a:ext uri="{FF2B5EF4-FFF2-40B4-BE49-F238E27FC236}">
                <a16:creationId xmlns:a16="http://schemas.microsoft.com/office/drawing/2014/main" id="{C640875A-98E9-4BB5-A507-01C654C3E333}"/>
              </a:ext>
            </a:extLst>
          </p:cNvPr>
          <p:cNvSpPr>
            <a:spLocks noGrp="1"/>
          </p:cNvSpPr>
          <p:nvPr>
            <p:ph type="subTitle" idx="1"/>
          </p:nvPr>
        </p:nvSpPr>
        <p:spPr>
          <a:xfrm>
            <a:off x="2667001" y="3602038"/>
            <a:ext cx="6857999" cy="953029"/>
          </a:xfrm>
        </p:spPr>
        <p:txBody>
          <a:bodyPr vert="horz" lIns="91440" tIns="45720" rIns="91440" bIns="45720" rtlCol="0">
            <a:normAutofit/>
          </a:bodyPr>
          <a:lstStyle/>
          <a:p>
            <a:pPr algn="ctr">
              <a:lnSpc>
                <a:spcPct val="110000"/>
              </a:lnSpc>
              <a:spcBef>
                <a:spcPts val="0"/>
              </a:spcBef>
            </a:pPr>
            <a:r>
              <a:rPr lang="en-US" sz="800" i="0">
                <a:solidFill>
                  <a:schemeClr val="bg2"/>
                </a:solidFill>
                <a:effectLst/>
                <a:latin typeface="Arial"/>
                <a:ea typeface="Times New Roman" panose="02020603050405020304" pitchFamily="18" charset="0"/>
                <a:cs typeface="Arial"/>
              </a:rPr>
              <a:t>Critical Design Review Group 42</a:t>
            </a:r>
          </a:p>
          <a:p>
            <a:pPr algn="ctr">
              <a:lnSpc>
                <a:spcPct val="110000"/>
              </a:lnSpc>
              <a:spcBef>
                <a:spcPts val="0"/>
              </a:spcBef>
            </a:pPr>
            <a:endParaRPr lang="en-US" sz="800" i="0">
              <a:solidFill>
                <a:schemeClr val="bg2"/>
              </a:solidFill>
              <a:effectLst/>
              <a:latin typeface="Arial"/>
              <a:ea typeface="Times New Roman" panose="02020603050405020304" pitchFamily="18" charset="0"/>
              <a:cs typeface="Arial"/>
            </a:endParaRPr>
          </a:p>
          <a:p>
            <a:pPr algn="ctr">
              <a:lnSpc>
                <a:spcPct val="110000"/>
              </a:lnSpc>
              <a:spcBef>
                <a:spcPts val="0"/>
              </a:spcBef>
            </a:pPr>
            <a:r>
              <a:rPr lang="en-US" sz="800" i="0">
                <a:solidFill>
                  <a:schemeClr val="bg2"/>
                </a:solidFill>
                <a:effectLst/>
                <a:latin typeface="Arial"/>
                <a:ea typeface="Times New Roman" panose="02020603050405020304" pitchFamily="18" charset="0"/>
                <a:cs typeface="Arial"/>
              </a:rPr>
              <a:t>Lucas Grayford - Electrical Engineering</a:t>
            </a:r>
            <a:r>
              <a:rPr lang="en-US" sz="800">
                <a:solidFill>
                  <a:schemeClr val="bg2"/>
                </a:solidFill>
                <a:latin typeface="Arial"/>
                <a:ea typeface="Times New Roman" panose="02020603050405020304" pitchFamily="18" charset="0"/>
                <a:cs typeface="Arial"/>
              </a:rPr>
              <a:t> (Comprehensive Track)</a:t>
            </a:r>
            <a:endParaRPr lang="en-US" sz="800">
              <a:solidFill>
                <a:schemeClr val="bg2"/>
              </a:solidFill>
              <a:effectLst/>
              <a:latin typeface="Arial"/>
              <a:ea typeface="Times New Roman" panose="02020603050405020304" pitchFamily="18" charset="0"/>
              <a:cs typeface="Arial"/>
            </a:endParaRPr>
          </a:p>
          <a:p>
            <a:pPr algn="ctr">
              <a:lnSpc>
                <a:spcPct val="110000"/>
              </a:lnSpc>
              <a:spcBef>
                <a:spcPts val="0"/>
              </a:spcBef>
            </a:pPr>
            <a:r>
              <a:rPr lang="en-US" sz="800" i="0">
                <a:solidFill>
                  <a:schemeClr val="bg2"/>
                </a:solidFill>
                <a:effectLst/>
                <a:latin typeface="Arial"/>
                <a:ea typeface="Times New Roman" panose="02020603050405020304" pitchFamily="18" charset="0"/>
                <a:cs typeface="Arial"/>
              </a:rPr>
              <a:t>Paul Grayford - Electrical Engineering</a:t>
            </a:r>
            <a:r>
              <a:rPr lang="en-US" sz="800">
                <a:solidFill>
                  <a:schemeClr val="bg2"/>
                </a:solidFill>
                <a:latin typeface="Arial"/>
                <a:ea typeface="Times New Roman" panose="02020603050405020304" pitchFamily="18" charset="0"/>
                <a:cs typeface="Arial"/>
              </a:rPr>
              <a:t> (POWER TRACK)</a:t>
            </a:r>
            <a:endParaRPr lang="en-US" sz="800">
              <a:solidFill>
                <a:schemeClr val="bg2"/>
              </a:solidFill>
              <a:effectLst/>
              <a:latin typeface="Times New Roman"/>
              <a:ea typeface="Times New Roman" panose="02020603050405020304" pitchFamily="18" charset="0"/>
            </a:endParaRPr>
          </a:p>
          <a:p>
            <a:pPr algn="ctr">
              <a:lnSpc>
                <a:spcPct val="110000"/>
              </a:lnSpc>
              <a:spcBef>
                <a:spcPts val="0"/>
              </a:spcBef>
            </a:pPr>
            <a:r>
              <a:rPr lang="en-US" sz="800" i="0">
                <a:solidFill>
                  <a:schemeClr val="bg2"/>
                </a:solidFill>
                <a:effectLst/>
                <a:latin typeface="Arial"/>
                <a:ea typeface="Times New Roman" panose="02020603050405020304" pitchFamily="18" charset="0"/>
                <a:cs typeface="Arial"/>
              </a:rPr>
              <a:t>Luis Vargas – </a:t>
            </a:r>
            <a:r>
              <a:rPr lang="en-US" sz="800">
                <a:solidFill>
                  <a:schemeClr val="bg2"/>
                </a:solidFill>
                <a:latin typeface="Arial"/>
                <a:ea typeface="Times New Roman" panose="02020603050405020304" pitchFamily="18" charset="0"/>
                <a:cs typeface="Arial"/>
              </a:rPr>
              <a:t>Computer Engineering (Comprehensive Track)</a:t>
            </a:r>
            <a:endParaRPr lang="en-US" sz="800">
              <a:solidFill>
                <a:schemeClr val="bg2"/>
              </a:solidFill>
              <a:effectLst/>
              <a:latin typeface="Arial"/>
              <a:ea typeface="Times New Roman" panose="02020603050405020304" pitchFamily="18" charset="0"/>
              <a:cs typeface="Arial"/>
            </a:endParaRPr>
          </a:p>
          <a:p>
            <a:pPr algn="ctr">
              <a:lnSpc>
                <a:spcPct val="110000"/>
              </a:lnSpc>
              <a:spcBef>
                <a:spcPts val="0"/>
              </a:spcBef>
            </a:pPr>
            <a:r>
              <a:rPr lang="en-US" sz="800" i="0">
                <a:solidFill>
                  <a:schemeClr val="bg2"/>
                </a:solidFill>
                <a:effectLst/>
                <a:latin typeface="Arial"/>
                <a:ea typeface="Times New Roman" panose="02020603050405020304" pitchFamily="18" charset="0"/>
                <a:cs typeface="Arial"/>
              </a:rPr>
              <a:t>Jamie Henry – </a:t>
            </a:r>
            <a:r>
              <a:rPr lang="en-US" sz="800">
                <a:solidFill>
                  <a:schemeClr val="bg2"/>
                </a:solidFill>
                <a:latin typeface="Arial"/>
                <a:ea typeface="Times New Roman" panose="02020603050405020304" pitchFamily="18" charset="0"/>
                <a:cs typeface="Arial"/>
              </a:rPr>
              <a:t>Computer Engineering (Comprehensive Track)</a:t>
            </a:r>
            <a:endParaRPr lang="en-US" sz="800">
              <a:solidFill>
                <a:schemeClr val="bg2"/>
              </a:solidFill>
              <a:effectLst/>
              <a:latin typeface="Times New Roman"/>
              <a:ea typeface="Times New Roman" panose="02020603050405020304" pitchFamily="18" charset="0"/>
            </a:endParaRPr>
          </a:p>
          <a:p>
            <a:pPr algn="ctr">
              <a:lnSpc>
                <a:spcPct val="110000"/>
              </a:lnSpc>
            </a:pPr>
            <a:endParaRPr lang="en-US" sz="800">
              <a:solidFill>
                <a:schemeClr val="bg2"/>
              </a:solidFill>
            </a:endParaRPr>
          </a:p>
        </p:txBody>
      </p:sp>
      <p:pic>
        <p:nvPicPr>
          <p:cNvPr id="11" name="Slide 1 CDR">
            <a:hlinkClick r:id="" action="ppaction://media"/>
            <a:extLst>
              <a:ext uri="{FF2B5EF4-FFF2-40B4-BE49-F238E27FC236}">
                <a16:creationId xmlns:a16="http://schemas.microsoft.com/office/drawing/2014/main" id="{187C554D-5EA7-487C-B520-BA3672D975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15538" y="1927225"/>
            <a:ext cx="487362" cy="487363"/>
          </a:xfrm>
          <a:prstGeom prst="rect">
            <a:avLst/>
          </a:prstGeom>
        </p:spPr>
      </p:pic>
    </p:spTree>
    <p:extLst>
      <p:ext uri="{BB962C8B-B14F-4D97-AF65-F5344CB8AC3E}">
        <p14:creationId xmlns:p14="http://schemas.microsoft.com/office/powerpoint/2010/main" val="36333039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6E4A6-C04F-41A1-9DB9-724BB7CF8E14}"/>
              </a:ext>
            </a:extLst>
          </p:cNvPr>
          <p:cNvSpPr>
            <a:spLocks noGrp="1"/>
          </p:cNvSpPr>
          <p:nvPr>
            <p:ph type="title"/>
          </p:nvPr>
        </p:nvSpPr>
        <p:spPr>
          <a:xfrm>
            <a:off x="7962519" y="618518"/>
            <a:ext cx="3084891" cy="1478570"/>
          </a:xfrm>
        </p:spPr>
        <p:txBody>
          <a:bodyPr>
            <a:normAutofit/>
          </a:bodyPr>
          <a:lstStyle/>
          <a:p>
            <a:r>
              <a:rPr lang="en-US" sz="3200"/>
              <a:t>House of Quality</a:t>
            </a:r>
          </a:p>
        </p:txBody>
      </p:sp>
      <p:pic>
        <p:nvPicPr>
          <p:cNvPr id="4" name="Content Placeholder 3" descr="A picture containing table&#10;&#10;Description automatically generated">
            <a:extLst>
              <a:ext uri="{FF2B5EF4-FFF2-40B4-BE49-F238E27FC236}">
                <a16:creationId xmlns:a16="http://schemas.microsoft.com/office/drawing/2014/main" id="{9775F3CF-5FC2-4A7D-936B-C0EA1155D1AD}"/>
              </a:ext>
            </a:extLst>
          </p:cNvPr>
          <p:cNvPicPr>
            <a:picLocks noChangeAspect="1"/>
          </p:cNvPicPr>
          <p:nvPr/>
        </p:nvPicPr>
        <p:blipFill rotWithShape="1">
          <a:blip r:embed="rId5">
            <a:extLst>
              <a:ext uri="{28A0092B-C50C-407E-A947-70E740481C1C}">
                <a14:useLocalDpi xmlns:a14="http://schemas.microsoft.com/office/drawing/2010/main" val="0"/>
              </a:ext>
            </a:extLst>
          </a:blip>
          <a:srcRect l="2184" r="-1" b="-1"/>
          <a:stretch/>
        </p:blipFill>
        <p:spPr>
          <a:xfrm>
            <a:off x="-5597" y="10"/>
            <a:ext cx="7558541" cy="6857990"/>
          </a:xfrm>
          <a:prstGeom prst="rect">
            <a:avLst/>
          </a:prstGeom>
        </p:spPr>
      </p:pic>
      <p:pic>
        <p:nvPicPr>
          <p:cNvPr id="3" name="Jamie - Slide 10">
            <a:hlinkClick r:id="" action="ppaction://media"/>
            <a:extLst>
              <a:ext uri="{FF2B5EF4-FFF2-40B4-BE49-F238E27FC236}">
                <a16:creationId xmlns:a16="http://schemas.microsoft.com/office/drawing/2014/main" id="{3E06EE3D-0D6A-46EB-A4BD-CC1840E665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2610" y="897367"/>
            <a:ext cx="609600" cy="609600"/>
          </a:xfrm>
          <a:prstGeom prst="rect">
            <a:avLst/>
          </a:prstGeom>
        </p:spPr>
      </p:pic>
    </p:spTree>
    <p:extLst>
      <p:ext uri="{BB962C8B-B14F-4D97-AF65-F5344CB8AC3E}">
        <p14:creationId xmlns:p14="http://schemas.microsoft.com/office/powerpoint/2010/main" val="92429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6E4A6-C04F-41A1-9DB9-724BB7CF8E14}"/>
              </a:ext>
            </a:extLst>
          </p:cNvPr>
          <p:cNvSpPr>
            <a:spLocks noGrp="1"/>
          </p:cNvSpPr>
          <p:nvPr>
            <p:ph type="title"/>
          </p:nvPr>
        </p:nvSpPr>
        <p:spPr/>
        <p:txBody>
          <a:bodyPr>
            <a:normAutofit/>
          </a:bodyPr>
          <a:lstStyle/>
          <a:p>
            <a:r>
              <a:rPr lang="en-US"/>
              <a:t>competition</a:t>
            </a:r>
          </a:p>
        </p:txBody>
      </p:sp>
      <p:graphicFrame>
        <p:nvGraphicFramePr>
          <p:cNvPr id="4" name="Table 4">
            <a:extLst>
              <a:ext uri="{FF2B5EF4-FFF2-40B4-BE49-F238E27FC236}">
                <a16:creationId xmlns:a16="http://schemas.microsoft.com/office/drawing/2014/main" id="{D8F69140-6140-45A4-AF90-CCA00239C501}"/>
              </a:ext>
            </a:extLst>
          </p:cNvPr>
          <p:cNvGraphicFramePr>
            <a:graphicFrameLocks noGrp="1"/>
          </p:cNvGraphicFramePr>
          <p:nvPr>
            <p:ph idx="1"/>
            <p:extLst>
              <p:ext uri="{D42A27DB-BD31-4B8C-83A1-F6EECF244321}">
                <p14:modId xmlns:p14="http://schemas.microsoft.com/office/powerpoint/2010/main" val="3137004086"/>
              </p:ext>
            </p:extLst>
          </p:nvPr>
        </p:nvGraphicFramePr>
        <p:xfrm>
          <a:off x="1283976" y="1857638"/>
          <a:ext cx="9763435" cy="4381844"/>
        </p:xfrm>
        <a:graphic>
          <a:graphicData uri="http://schemas.openxmlformats.org/drawingml/2006/table">
            <a:tbl>
              <a:tblPr firstRow="1" bandRow="1">
                <a:tableStyleId>{073A0DAA-6AF3-43AB-8588-CEC1D06C72B9}</a:tableStyleId>
              </a:tblPr>
              <a:tblGrid>
                <a:gridCol w="2380796">
                  <a:extLst>
                    <a:ext uri="{9D8B030D-6E8A-4147-A177-3AD203B41FA5}">
                      <a16:colId xmlns:a16="http://schemas.microsoft.com/office/drawing/2014/main" val="3467870906"/>
                    </a:ext>
                  </a:extLst>
                </a:gridCol>
                <a:gridCol w="2499845">
                  <a:extLst>
                    <a:ext uri="{9D8B030D-6E8A-4147-A177-3AD203B41FA5}">
                      <a16:colId xmlns:a16="http://schemas.microsoft.com/office/drawing/2014/main" val="838254661"/>
                    </a:ext>
                  </a:extLst>
                </a:gridCol>
                <a:gridCol w="2459595">
                  <a:extLst>
                    <a:ext uri="{9D8B030D-6E8A-4147-A177-3AD203B41FA5}">
                      <a16:colId xmlns:a16="http://schemas.microsoft.com/office/drawing/2014/main" val="2067488329"/>
                    </a:ext>
                  </a:extLst>
                </a:gridCol>
                <a:gridCol w="2423199">
                  <a:extLst>
                    <a:ext uri="{9D8B030D-6E8A-4147-A177-3AD203B41FA5}">
                      <a16:colId xmlns:a16="http://schemas.microsoft.com/office/drawing/2014/main" val="1469007397"/>
                    </a:ext>
                  </a:extLst>
                </a:gridCol>
              </a:tblGrid>
              <a:tr h="541577">
                <a:tc>
                  <a:txBody>
                    <a:bodyPr/>
                    <a:lstStyle/>
                    <a:p>
                      <a:r>
                        <a:rPr lang="en-US" sz="1700"/>
                        <a:t>Device</a:t>
                      </a:r>
                    </a:p>
                  </a:txBody>
                  <a:tcPr marL="88279" marR="88279" marT="44139" marB="44139"/>
                </a:tc>
                <a:tc>
                  <a:txBody>
                    <a:bodyPr/>
                    <a:lstStyle/>
                    <a:p>
                      <a:r>
                        <a:rPr lang="en-US" sz="1700"/>
                        <a:t>Battery</a:t>
                      </a:r>
                    </a:p>
                  </a:txBody>
                  <a:tcPr marL="88279" marR="88279" marT="44139" marB="44139"/>
                </a:tc>
                <a:tc>
                  <a:txBody>
                    <a:bodyPr/>
                    <a:lstStyle/>
                    <a:p>
                      <a:r>
                        <a:rPr lang="en-US" sz="1700"/>
                        <a:t>Motor</a:t>
                      </a:r>
                    </a:p>
                  </a:txBody>
                  <a:tcPr marL="88279" marR="88279" marT="44139" marB="44139"/>
                </a:tc>
                <a:tc>
                  <a:txBody>
                    <a:bodyPr/>
                    <a:lstStyle/>
                    <a:p>
                      <a:r>
                        <a:rPr lang="en-US" sz="1700"/>
                        <a:t>Display</a:t>
                      </a:r>
                    </a:p>
                  </a:txBody>
                  <a:tcPr marL="88279" marR="88279" marT="44139" marB="44139"/>
                </a:tc>
                <a:extLst>
                  <a:ext uri="{0D108BD9-81ED-4DB2-BD59-A6C34878D82A}">
                    <a16:rowId xmlns:a16="http://schemas.microsoft.com/office/drawing/2014/main" val="305441971"/>
                  </a:ext>
                </a:extLst>
              </a:tr>
              <a:tr h="1280089">
                <a:tc>
                  <a:txBody>
                    <a:bodyPr/>
                    <a:lstStyle/>
                    <a:p>
                      <a:r>
                        <a:rPr lang="en-US" sz="1700"/>
                        <a:t>Roadie3</a:t>
                      </a:r>
                    </a:p>
                  </a:txBody>
                  <a:tcPr marL="88279" marR="88279" marT="44139" marB="44139"/>
                </a:tc>
                <a:tc>
                  <a:txBody>
                    <a:bodyPr/>
                    <a:lstStyle/>
                    <a:p>
                      <a:r>
                        <a:rPr lang="en-US" sz="1700" b="0" i="0" kern="1200">
                          <a:solidFill>
                            <a:schemeClr val="dk1"/>
                          </a:solidFill>
                          <a:effectLst/>
                          <a:latin typeface="+mn-lt"/>
                          <a:ea typeface="+mn-ea"/>
                          <a:cs typeface="+mn-cs"/>
                        </a:rPr>
                        <a:t>3.7V Rechargeable LiPo 500 mAh, USB type-C</a:t>
                      </a:r>
                      <a:endParaRPr lang="en-US" sz="1700"/>
                    </a:p>
                  </a:txBody>
                  <a:tcPr marL="88279" marR="88279" marT="44139" marB="44139"/>
                </a:tc>
                <a:tc>
                  <a:txBody>
                    <a:bodyPr/>
                    <a:lstStyle/>
                    <a:p>
                      <a:r>
                        <a:rPr lang="en-US" sz="1700"/>
                        <a:t>110 RPM DC motor</a:t>
                      </a:r>
                    </a:p>
                  </a:txBody>
                  <a:tcPr marL="88279" marR="88279" marT="44139" marB="44139"/>
                </a:tc>
                <a:tc>
                  <a:txBody>
                    <a:bodyPr/>
                    <a:lstStyle/>
                    <a:p>
                      <a:r>
                        <a:rPr lang="en-US" sz="1700"/>
                        <a:t>Full color LCD display</a:t>
                      </a:r>
                    </a:p>
                  </a:txBody>
                  <a:tcPr marL="88279" marR="88279" marT="44139" marB="44139"/>
                </a:tc>
                <a:extLst>
                  <a:ext uri="{0D108BD9-81ED-4DB2-BD59-A6C34878D82A}">
                    <a16:rowId xmlns:a16="http://schemas.microsoft.com/office/drawing/2014/main" val="1192955217"/>
                  </a:ext>
                </a:extLst>
              </a:tr>
              <a:tr h="1280089">
                <a:tc>
                  <a:txBody>
                    <a:bodyPr/>
                    <a:lstStyle/>
                    <a:p>
                      <a:r>
                        <a:rPr lang="en-US" sz="1700"/>
                        <a:t>Jowoom</a:t>
                      </a:r>
                    </a:p>
                  </a:txBody>
                  <a:tcPr marL="88279" marR="88279" marT="44139" marB="44139"/>
                </a:tc>
                <a:tc>
                  <a:txBody>
                    <a:bodyPr/>
                    <a:lstStyle/>
                    <a:p>
                      <a:r>
                        <a:rPr lang="en-US" sz="1700" b="0" i="0" kern="1200">
                          <a:solidFill>
                            <a:schemeClr val="dk1"/>
                          </a:solidFill>
                          <a:effectLst/>
                          <a:latin typeface="+mn-lt"/>
                          <a:ea typeface="+mn-ea"/>
                          <a:cs typeface="+mn-cs"/>
                        </a:rPr>
                        <a:t>3.7V 2,600mAh micro microUSB-Rechargeable Lithium Battery</a:t>
                      </a:r>
                      <a:endParaRPr lang="en-US" sz="1700"/>
                    </a:p>
                  </a:txBody>
                  <a:tcPr marL="88279" marR="88279" marT="44139" marB="44139"/>
                </a:tc>
                <a:tc>
                  <a:txBody>
                    <a:bodyPr/>
                    <a:lstStyle/>
                    <a:p>
                      <a:r>
                        <a:rPr lang="en-US" sz="1700"/>
                        <a:t>180 RPM DC motor with built in encoder</a:t>
                      </a:r>
                    </a:p>
                  </a:txBody>
                  <a:tcPr marL="88279" marR="88279" marT="44139" marB="44139"/>
                </a:tc>
                <a:tc>
                  <a:txBody>
                    <a:bodyPr/>
                    <a:lstStyle/>
                    <a:p>
                      <a:r>
                        <a:rPr lang="en-US" sz="1700"/>
                        <a:t>LCD display</a:t>
                      </a:r>
                    </a:p>
                  </a:txBody>
                  <a:tcPr marL="88279" marR="88279" marT="44139" marB="44139"/>
                </a:tc>
                <a:extLst>
                  <a:ext uri="{0D108BD9-81ED-4DB2-BD59-A6C34878D82A}">
                    <a16:rowId xmlns:a16="http://schemas.microsoft.com/office/drawing/2014/main" val="2324365408"/>
                  </a:ext>
                </a:extLst>
              </a:tr>
              <a:tr h="1280089">
                <a:tc>
                  <a:txBody>
                    <a:bodyPr/>
                    <a:lstStyle/>
                    <a:p>
                      <a:r>
                        <a:rPr lang="en-US" sz="1700"/>
                        <a:t>Pick Pocket </a:t>
                      </a:r>
                    </a:p>
                    <a:p>
                      <a:r>
                        <a:rPr lang="en-US" sz="1700"/>
                        <a:t>Tuner</a:t>
                      </a:r>
                    </a:p>
                  </a:txBody>
                  <a:tcPr marL="88279" marR="88279" marT="44139" marB="44139"/>
                </a:tc>
                <a:tc>
                  <a:txBody>
                    <a:bodyPr/>
                    <a:lstStyle/>
                    <a:p>
                      <a:r>
                        <a:rPr lang="en-US" sz="1700"/>
                        <a:t>3.7V 1,200 mAh LiPo USB type C rechargable</a:t>
                      </a:r>
                    </a:p>
                  </a:txBody>
                  <a:tcPr marL="88279" marR="88279" marT="44139" marB="44139"/>
                </a:tc>
                <a:tc>
                  <a:txBody>
                    <a:bodyPr/>
                    <a:lstStyle/>
                    <a:p>
                      <a:r>
                        <a:rPr lang="en-US" sz="1700"/>
                        <a:t>160 RPM DC motor with built in encoder</a:t>
                      </a:r>
                    </a:p>
                  </a:txBody>
                  <a:tcPr marL="88279" marR="88279" marT="44139" marB="44139"/>
                </a:tc>
                <a:tc>
                  <a:txBody>
                    <a:bodyPr/>
                    <a:lstStyle/>
                    <a:p>
                      <a:r>
                        <a:rPr lang="en-US" sz="1700"/>
                        <a:t>TFT LCD 3.3V 240x240 display </a:t>
                      </a:r>
                    </a:p>
                  </a:txBody>
                  <a:tcPr marL="88279" marR="88279" marT="44139" marB="44139"/>
                </a:tc>
                <a:extLst>
                  <a:ext uri="{0D108BD9-81ED-4DB2-BD59-A6C34878D82A}">
                    <a16:rowId xmlns:a16="http://schemas.microsoft.com/office/drawing/2014/main" val="3602596419"/>
                  </a:ext>
                </a:extLst>
              </a:tr>
            </a:tbl>
          </a:graphicData>
        </a:graphic>
      </p:graphicFrame>
      <p:pic>
        <p:nvPicPr>
          <p:cNvPr id="6" name="Picture 5">
            <a:extLst>
              <a:ext uri="{FF2B5EF4-FFF2-40B4-BE49-F238E27FC236}">
                <a16:creationId xmlns:a16="http://schemas.microsoft.com/office/drawing/2014/main" id="{ED67230D-5E25-4681-990C-D2F80BB986C8}"/>
              </a:ext>
            </a:extLst>
          </p:cNvPr>
          <p:cNvPicPr>
            <a:picLocks noChangeAspect="1"/>
          </p:cNvPicPr>
          <p:nvPr/>
        </p:nvPicPr>
        <p:blipFill>
          <a:blip r:embed="rId4"/>
          <a:stretch>
            <a:fillRect/>
          </a:stretch>
        </p:blipFill>
        <p:spPr>
          <a:xfrm>
            <a:off x="2422775" y="3677622"/>
            <a:ext cx="1179664" cy="1253780"/>
          </a:xfrm>
          <a:prstGeom prst="rect">
            <a:avLst/>
          </a:prstGeom>
        </p:spPr>
      </p:pic>
      <p:pic>
        <p:nvPicPr>
          <p:cNvPr id="8" name="Picture 7">
            <a:extLst>
              <a:ext uri="{FF2B5EF4-FFF2-40B4-BE49-F238E27FC236}">
                <a16:creationId xmlns:a16="http://schemas.microsoft.com/office/drawing/2014/main" id="{30CC45C2-BC26-4C57-B024-1E1EC1C3D1C3}"/>
              </a:ext>
            </a:extLst>
          </p:cNvPr>
          <p:cNvPicPr>
            <a:picLocks noChangeAspect="1"/>
          </p:cNvPicPr>
          <p:nvPr/>
        </p:nvPicPr>
        <p:blipFill>
          <a:blip r:embed="rId5"/>
          <a:stretch>
            <a:fillRect/>
          </a:stretch>
        </p:blipFill>
        <p:spPr>
          <a:xfrm>
            <a:off x="2422775" y="2386968"/>
            <a:ext cx="967004" cy="1305314"/>
          </a:xfrm>
          <a:prstGeom prst="rect">
            <a:avLst/>
          </a:prstGeom>
        </p:spPr>
      </p:pic>
      <p:pic>
        <p:nvPicPr>
          <p:cNvPr id="10" name="Picture 9">
            <a:extLst>
              <a:ext uri="{FF2B5EF4-FFF2-40B4-BE49-F238E27FC236}">
                <a16:creationId xmlns:a16="http://schemas.microsoft.com/office/drawing/2014/main" id="{A20D2D27-66B9-4264-B49A-88720A3E8E45}"/>
              </a:ext>
            </a:extLst>
          </p:cNvPr>
          <p:cNvPicPr>
            <a:picLocks noChangeAspect="1"/>
          </p:cNvPicPr>
          <p:nvPr/>
        </p:nvPicPr>
        <p:blipFill>
          <a:blip r:embed="rId6"/>
          <a:stretch>
            <a:fillRect/>
          </a:stretch>
        </p:blipFill>
        <p:spPr>
          <a:xfrm>
            <a:off x="2422775" y="5012404"/>
            <a:ext cx="1114686" cy="1227078"/>
          </a:xfrm>
          <a:prstGeom prst="rect">
            <a:avLst/>
          </a:prstGeom>
        </p:spPr>
      </p:pic>
      <p:pic>
        <p:nvPicPr>
          <p:cNvPr id="5" name="slide11">
            <a:hlinkClick r:id="" action="ppaction://media"/>
            <a:extLst>
              <a:ext uri="{FF2B5EF4-FFF2-40B4-BE49-F238E27FC236}">
                <a16:creationId xmlns:a16="http://schemas.microsoft.com/office/drawing/2014/main" id="{1901205A-8ABB-433E-AACF-F763B510FE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57152" y="754459"/>
            <a:ext cx="609600" cy="609600"/>
          </a:xfrm>
          <a:prstGeom prst="rect">
            <a:avLst/>
          </a:prstGeom>
        </p:spPr>
      </p:pic>
    </p:spTree>
    <p:extLst>
      <p:ext uri="{BB962C8B-B14F-4D97-AF65-F5344CB8AC3E}">
        <p14:creationId xmlns:p14="http://schemas.microsoft.com/office/powerpoint/2010/main" val="350463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4E5B-FC48-4594-9679-B4520D262822}"/>
              </a:ext>
            </a:extLst>
          </p:cNvPr>
          <p:cNvSpPr>
            <a:spLocks noGrp="1"/>
          </p:cNvSpPr>
          <p:nvPr>
            <p:ph type="title"/>
          </p:nvPr>
        </p:nvSpPr>
        <p:spPr>
          <a:xfrm>
            <a:off x="2862550" y="2343232"/>
            <a:ext cx="6466900" cy="2171535"/>
          </a:xfrm>
        </p:spPr>
        <p:txBody>
          <a:bodyPr>
            <a:normAutofit/>
          </a:bodyPr>
          <a:lstStyle/>
          <a:p>
            <a:r>
              <a:rPr lang="en-US" sz="6000"/>
              <a:t>Design Strategy</a:t>
            </a:r>
          </a:p>
        </p:txBody>
      </p:sp>
      <p:pic>
        <p:nvPicPr>
          <p:cNvPr id="3" name="Recorded Sound">
            <a:hlinkClick r:id="" action="ppaction://media"/>
            <a:extLst>
              <a:ext uri="{FF2B5EF4-FFF2-40B4-BE49-F238E27FC236}">
                <a16:creationId xmlns:a16="http://schemas.microsoft.com/office/drawing/2014/main" id="{44CAAEE3-8407-4C43-8225-2760E42FB4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49283" y="742741"/>
            <a:ext cx="609600" cy="609600"/>
          </a:xfrm>
          <a:prstGeom prst="rect">
            <a:avLst/>
          </a:prstGeom>
        </p:spPr>
      </p:pic>
    </p:spTree>
    <p:extLst>
      <p:ext uri="{BB962C8B-B14F-4D97-AF65-F5344CB8AC3E}">
        <p14:creationId xmlns:p14="http://schemas.microsoft.com/office/powerpoint/2010/main" val="14877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6E4A6-C04F-41A1-9DB9-724BB7CF8E14}"/>
              </a:ext>
            </a:extLst>
          </p:cNvPr>
          <p:cNvSpPr>
            <a:spLocks noGrp="1"/>
          </p:cNvSpPr>
          <p:nvPr>
            <p:ph type="title"/>
          </p:nvPr>
        </p:nvSpPr>
        <p:spPr>
          <a:xfrm>
            <a:off x="1057438" y="1005384"/>
            <a:ext cx="2869416" cy="4708528"/>
          </a:xfrm>
        </p:spPr>
        <p:txBody>
          <a:bodyPr>
            <a:normAutofit/>
          </a:bodyPr>
          <a:lstStyle/>
          <a:p>
            <a:pPr algn="r"/>
            <a:r>
              <a:rPr lang="en-US" sz="3100"/>
              <a:t>Components: needed/used</a:t>
            </a:r>
          </a:p>
        </p:txBody>
      </p:sp>
      <p:sp>
        <p:nvSpPr>
          <p:cNvPr id="69" name="Content Placeholder 2">
            <a:extLst>
              <a:ext uri="{FF2B5EF4-FFF2-40B4-BE49-F238E27FC236}">
                <a16:creationId xmlns:a16="http://schemas.microsoft.com/office/drawing/2014/main" id="{47D98ED5-DA58-4527-A1DB-47EFBAE3254D}"/>
              </a:ext>
            </a:extLst>
          </p:cNvPr>
          <p:cNvSpPr>
            <a:spLocks noGrp="1"/>
          </p:cNvSpPr>
          <p:nvPr>
            <p:ph idx="1"/>
          </p:nvPr>
        </p:nvSpPr>
        <p:spPr>
          <a:xfrm>
            <a:off x="4273420" y="1020541"/>
            <a:ext cx="7153995" cy="4832791"/>
          </a:xfrm>
        </p:spPr>
        <p:txBody>
          <a:bodyPr anchor="ctr">
            <a:normAutofit fontScale="92500" lnSpcReduction="20000"/>
          </a:bodyPr>
          <a:lstStyle/>
          <a:p>
            <a:r>
              <a:rPr lang="en-US"/>
              <a:t>LiPo Battery 3.7 V</a:t>
            </a:r>
          </a:p>
          <a:p>
            <a:r>
              <a:rPr lang="en-US"/>
              <a:t>ESP8266 (ESP-12F)</a:t>
            </a:r>
          </a:p>
          <a:p>
            <a:r>
              <a:rPr lang="en-US"/>
              <a:t>2 Regulators (3.7V to 12V) and (3.7V to 3.3V)</a:t>
            </a:r>
          </a:p>
          <a:p>
            <a:r>
              <a:rPr lang="en-US"/>
              <a:t>12V DC Brushless Motor</a:t>
            </a:r>
          </a:p>
          <a:p>
            <a:r>
              <a:rPr lang="en-US"/>
              <a:t>TFT Display</a:t>
            </a:r>
          </a:p>
          <a:p>
            <a:r>
              <a:rPr lang="en-US"/>
              <a:t>Piezoelectric sensor</a:t>
            </a:r>
          </a:p>
          <a:p>
            <a:r>
              <a:rPr lang="en-US"/>
              <a:t>¼” Audio jack</a:t>
            </a:r>
          </a:p>
          <a:p>
            <a:r>
              <a:rPr lang="en-US"/>
              <a:t>On/off switch, buttons/inputs, peg winder head, housing</a:t>
            </a:r>
          </a:p>
          <a:p>
            <a:r>
              <a:rPr lang="en-US"/>
              <a:t>USB-C Chargeable Circuit (500mA rate)</a:t>
            </a:r>
          </a:p>
          <a:p>
            <a:r>
              <a:rPr lang="en-US"/>
              <a:t>Semiconductor Devices (Transistors, resistors, Capacitors</a:t>
            </a:r>
          </a:p>
          <a:p>
            <a:endParaRPr lang="en-US"/>
          </a:p>
        </p:txBody>
      </p:sp>
      <p:pic>
        <p:nvPicPr>
          <p:cNvPr id="3" name="Recorded Sound">
            <a:hlinkClick r:id="" action="ppaction://media"/>
            <a:extLst>
              <a:ext uri="{FF2B5EF4-FFF2-40B4-BE49-F238E27FC236}">
                <a16:creationId xmlns:a16="http://schemas.microsoft.com/office/drawing/2014/main" id="{02ACC0CB-7B02-4947-9A9D-B6A59C535B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01863" y="699868"/>
            <a:ext cx="609600" cy="609600"/>
          </a:xfrm>
          <a:prstGeom prst="rect">
            <a:avLst/>
          </a:prstGeom>
        </p:spPr>
      </p:pic>
    </p:spTree>
    <p:extLst>
      <p:ext uri="{BB962C8B-B14F-4D97-AF65-F5344CB8AC3E}">
        <p14:creationId xmlns:p14="http://schemas.microsoft.com/office/powerpoint/2010/main" val="227757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6E4A6-C04F-41A1-9DB9-724BB7CF8E14}"/>
              </a:ext>
            </a:extLst>
          </p:cNvPr>
          <p:cNvSpPr>
            <a:spLocks noGrp="1"/>
          </p:cNvSpPr>
          <p:nvPr>
            <p:ph type="title"/>
          </p:nvPr>
        </p:nvSpPr>
        <p:spPr>
          <a:xfrm>
            <a:off x="1319213" y="2307922"/>
            <a:ext cx="3084891" cy="1478570"/>
          </a:xfrm>
        </p:spPr>
        <p:txBody>
          <a:bodyPr>
            <a:normAutofit/>
          </a:bodyPr>
          <a:lstStyle/>
          <a:p>
            <a:r>
              <a:rPr lang="en-US" sz="3200"/>
              <a:t>Hardware block Diagram</a:t>
            </a:r>
          </a:p>
        </p:txBody>
      </p:sp>
      <p:pic>
        <p:nvPicPr>
          <p:cNvPr id="27" name="Picture 26">
            <a:extLst>
              <a:ext uri="{FF2B5EF4-FFF2-40B4-BE49-F238E27FC236}">
                <a16:creationId xmlns:a16="http://schemas.microsoft.com/office/drawing/2014/main" id="{188E7B1E-0D02-431F-A1C4-AAD56A9CCF3F}"/>
              </a:ext>
            </a:extLst>
          </p:cNvPr>
          <p:cNvPicPr>
            <a:picLocks noChangeAspect="1"/>
          </p:cNvPicPr>
          <p:nvPr/>
        </p:nvPicPr>
        <p:blipFill>
          <a:blip r:embed="rId4"/>
          <a:stretch>
            <a:fillRect/>
          </a:stretch>
        </p:blipFill>
        <p:spPr>
          <a:xfrm>
            <a:off x="4686300" y="9525"/>
            <a:ext cx="7505700" cy="6848475"/>
          </a:xfrm>
          <a:prstGeom prst="rect">
            <a:avLst/>
          </a:prstGeom>
        </p:spPr>
      </p:pic>
      <p:pic>
        <p:nvPicPr>
          <p:cNvPr id="3" name="Slide 14">
            <a:hlinkClick r:id="" action="ppaction://media"/>
            <a:extLst>
              <a:ext uri="{FF2B5EF4-FFF2-40B4-BE49-F238E27FC236}">
                <a16:creationId xmlns:a16="http://schemas.microsoft.com/office/drawing/2014/main" id="{9FD2CE28-7CCE-4F95-8650-3EAB95B303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76121" y="635675"/>
            <a:ext cx="487363" cy="487363"/>
          </a:xfrm>
          <a:prstGeom prst="rect">
            <a:avLst/>
          </a:prstGeom>
        </p:spPr>
      </p:pic>
      <p:sp>
        <p:nvSpPr>
          <p:cNvPr id="4" name="Rectangle 3">
            <a:extLst>
              <a:ext uri="{FF2B5EF4-FFF2-40B4-BE49-F238E27FC236}">
                <a16:creationId xmlns:a16="http://schemas.microsoft.com/office/drawing/2014/main" id="{D4F0347F-3B8F-44E9-9E06-5A06C3AC7526}"/>
              </a:ext>
            </a:extLst>
          </p:cNvPr>
          <p:cNvSpPr/>
          <p:nvPr/>
        </p:nvSpPr>
        <p:spPr>
          <a:xfrm>
            <a:off x="9524144" y="1500026"/>
            <a:ext cx="493159" cy="7712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D86C610-00DD-473D-BE4C-F7A3C722E02D}"/>
              </a:ext>
            </a:extLst>
          </p:cNvPr>
          <p:cNvSpPr/>
          <p:nvPr/>
        </p:nvSpPr>
        <p:spPr>
          <a:xfrm>
            <a:off x="10001045" y="1419730"/>
            <a:ext cx="1766529" cy="3484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A8CFE4B-C9DF-44BD-9961-18835B9C8B64}"/>
              </a:ext>
            </a:extLst>
          </p:cNvPr>
          <p:cNvSpPr/>
          <p:nvPr/>
        </p:nvSpPr>
        <p:spPr>
          <a:xfrm>
            <a:off x="11223321" y="1634097"/>
            <a:ext cx="896863" cy="11141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255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1D693-C323-48CC-81C2-647BC9872904}"/>
              </a:ext>
            </a:extLst>
          </p:cNvPr>
          <p:cNvSpPr>
            <a:spLocks noGrp="1"/>
          </p:cNvSpPr>
          <p:nvPr>
            <p:ph type="title"/>
          </p:nvPr>
        </p:nvSpPr>
        <p:spPr>
          <a:xfrm>
            <a:off x="3368404" y="294024"/>
            <a:ext cx="5450520" cy="1478570"/>
          </a:xfrm>
        </p:spPr>
        <p:txBody>
          <a:bodyPr>
            <a:normAutofit/>
          </a:bodyPr>
          <a:lstStyle/>
          <a:p>
            <a:r>
              <a:rPr lang="en-US" sz="3200"/>
              <a:t>Software Block Diagram</a:t>
            </a:r>
          </a:p>
        </p:txBody>
      </p:sp>
      <p:pic>
        <p:nvPicPr>
          <p:cNvPr id="3" name="Jamie - Slide 15">
            <a:hlinkClick r:id="" action="ppaction://media"/>
            <a:extLst>
              <a:ext uri="{FF2B5EF4-FFF2-40B4-BE49-F238E27FC236}">
                <a16:creationId xmlns:a16="http://schemas.microsoft.com/office/drawing/2014/main" id="{07EA7DBE-6792-4839-A582-2830918F88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73205" y="176605"/>
            <a:ext cx="609600" cy="609600"/>
          </a:xfrm>
          <a:prstGeom prst="rect">
            <a:avLst/>
          </a:prstGeom>
        </p:spPr>
      </p:pic>
      <p:pic>
        <p:nvPicPr>
          <p:cNvPr id="7" name="Picture 7" descr="Diagram&#10;&#10;Description automatically generated">
            <a:extLst>
              <a:ext uri="{FF2B5EF4-FFF2-40B4-BE49-F238E27FC236}">
                <a16:creationId xmlns:a16="http://schemas.microsoft.com/office/drawing/2014/main" id="{2BA53DBB-C5BE-EC17-B56E-1D146890E83A}"/>
              </a:ext>
            </a:extLst>
          </p:cNvPr>
          <p:cNvPicPr>
            <a:picLocks noChangeAspect="1"/>
          </p:cNvPicPr>
          <p:nvPr/>
        </p:nvPicPr>
        <p:blipFill>
          <a:blip r:embed="rId6"/>
          <a:stretch>
            <a:fillRect/>
          </a:stretch>
        </p:blipFill>
        <p:spPr>
          <a:xfrm>
            <a:off x="0" y="1772594"/>
            <a:ext cx="12192514" cy="5076181"/>
          </a:xfrm>
          <a:prstGeom prst="rect">
            <a:avLst/>
          </a:prstGeom>
        </p:spPr>
      </p:pic>
    </p:spTree>
    <p:extLst>
      <p:ext uri="{BB962C8B-B14F-4D97-AF65-F5344CB8AC3E}">
        <p14:creationId xmlns:p14="http://schemas.microsoft.com/office/powerpoint/2010/main" val="60838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5CA79-6120-406D-83CA-AFF536B6F794}"/>
              </a:ext>
            </a:extLst>
          </p:cNvPr>
          <p:cNvSpPr>
            <a:spLocks noGrp="1"/>
          </p:cNvSpPr>
          <p:nvPr>
            <p:ph type="title"/>
          </p:nvPr>
        </p:nvSpPr>
        <p:spPr>
          <a:xfrm>
            <a:off x="1063692" y="1552411"/>
            <a:ext cx="9983721" cy="986347"/>
          </a:xfrm>
        </p:spPr>
        <p:txBody>
          <a:bodyPr/>
          <a:lstStyle/>
          <a:p>
            <a:pPr algn="ctr"/>
            <a:r>
              <a:rPr lang="en-US"/>
              <a:t>Work Distribution</a:t>
            </a:r>
          </a:p>
        </p:txBody>
      </p:sp>
      <p:graphicFrame>
        <p:nvGraphicFramePr>
          <p:cNvPr id="4" name="Table 4">
            <a:extLst>
              <a:ext uri="{FF2B5EF4-FFF2-40B4-BE49-F238E27FC236}">
                <a16:creationId xmlns:a16="http://schemas.microsoft.com/office/drawing/2014/main" id="{77BD892B-EA72-4BB8-9E40-2399E48D9775}"/>
              </a:ext>
            </a:extLst>
          </p:cNvPr>
          <p:cNvGraphicFramePr>
            <a:graphicFrameLocks noGrp="1"/>
          </p:cNvGraphicFramePr>
          <p:nvPr>
            <p:ph idx="1"/>
            <p:extLst>
              <p:ext uri="{D42A27DB-BD31-4B8C-83A1-F6EECF244321}">
                <p14:modId xmlns:p14="http://schemas.microsoft.com/office/powerpoint/2010/main" val="3165453631"/>
              </p:ext>
            </p:extLst>
          </p:nvPr>
        </p:nvGraphicFramePr>
        <p:xfrm>
          <a:off x="1141413" y="3058160"/>
          <a:ext cx="9906000" cy="1920240"/>
        </p:xfrm>
        <a:graphic>
          <a:graphicData uri="http://schemas.openxmlformats.org/drawingml/2006/table">
            <a:tbl>
              <a:tblPr firstRow="1" bandRow="1">
                <a:tableStyleId>{616DA210-FB5B-4158-B5E0-FEB733F419BA}</a:tableStyleId>
              </a:tblPr>
              <a:tblGrid>
                <a:gridCol w="1981200">
                  <a:extLst>
                    <a:ext uri="{9D8B030D-6E8A-4147-A177-3AD203B41FA5}">
                      <a16:colId xmlns:a16="http://schemas.microsoft.com/office/drawing/2014/main" val="10838135"/>
                    </a:ext>
                  </a:extLst>
                </a:gridCol>
                <a:gridCol w="1981200">
                  <a:extLst>
                    <a:ext uri="{9D8B030D-6E8A-4147-A177-3AD203B41FA5}">
                      <a16:colId xmlns:a16="http://schemas.microsoft.com/office/drawing/2014/main" val="2407760770"/>
                    </a:ext>
                  </a:extLst>
                </a:gridCol>
                <a:gridCol w="1981200">
                  <a:extLst>
                    <a:ext uri="{9D8B030D-6E8A-4147-A177-3AD203B41FA5}">
                      <a16:colId xmlns:a16="http://schemas.microsoft.com/office/drawing/2014/main" val="1748155126"/>
                    </a:ext>
                  </a:extLst>
                </a:gridCol>
                <a:gridCol w="1981200">
                  <a:extLst>
                    <a:ext uri="{9D8B030D-6E8A-4147-A177-3AD203B41FA5}">
                      <a16:colId xmlns:a16="http://schemas.microsoft.com/office/drawing/2014/main" val="470210908"/>
                    </a:ext>
                  </a:extLst>
                </a:gridCol>
                <a:gridCol w="1981200">
                  <a:extLst>
                    <a:ext uri="{9D8B030D-6E8A-4147-A177-3AD203B41FA5}">
                      <a16:colId xmlns:a16="http://schemas.microsoft.com/office/drawing/2014/main" val="458964119"/>
                    </a:ext>
                  </a:extLst>
                </a:gridCol>
              </a:tblGrid>
              <a:tr h="370840">
                <a:tc>
                  <a:txBody>
                    <a:bodyPr/>
                    <a:lstStyle/>
                    <a:p>
                      <a:pPr algn="ctr"/>
                      <a:r>
                        <a:rPr lang="en-US"/>
                        <a:t>Role</a:t>
                      </a:r>
                    </a:p>
                  </a:txBody>
                  <a:tcPr/>
                </a:tc>
                <a:tc>
                  <a:txBody>
                    <a:bodyPr/>
                    <a:lstStyle/>
                    <a:p>
                      <a:pPr algn="ctr"/>
                      <a:r>
                        <a:rPr lang="en-US"/>
                        <a:t>Software Design</a:t>
                      </a:r>
                    </a:p>
                  </a:txBody>
                  <a:tcPr/>
                </a:tc>
                <a:tc>
                  <a:txBody>
                    <a:bodyPr/>
                    <a:lstStyle/>
                    <a:p>
                      <a:pPr algn="ctr"/>
                      <a:r>
                        <a:rPr lang="en-US"/>
                        <a:t> Hardware Design</a:t>
                      </a:r>
                    </a:p>
                  </a:txBody>
                  <a:tcPr/>
                </a:tc>
                <a:tc>
                  <a:txBody>
                    <a:bodyPr/>
                    <a:lstStyle/>
                    <a:p>
                      <a:r>
                        <a:rPr lang="en-US"/>
                        <a:t>Testing and Integration</a:t>
                      </a:r>
                    </a:p>
                  </a:txBody>
                  <a:tcPr/>
                </a:tc>
                <a:tc>
                  <a:txBody>
                    <a:bodyPr/>
                    <a:lstStyle/>
                    <a:p>
                      <a:r>
                        <a:rPr lang="en-US"/>
                        <a:t>Prototyping and Design Validation</a:t>
                      </a:r>
                    </a:p>
                  </a:txBody>
                  <a:tcPr/>
                </a:tc>
                <a:extLst>
                  <a:ext uri="{0D108BD9-81ED-4DB2-BD59-A6C34878D82A}">
                    <a16:rowId xmlns:a16="http://schemas.microsoft.com/office/drawing/2014/main" val="2608612976"/>
                  </a:ext>
                </a:extLst>
              </a:tr>
              <a:tr h="370840">
                <a:tc>
                  <a:txBody>
                    <a:bodyPr/>
                    <a:lstStyle/>
                    <a:p>
                      <a:pPr algn="ctr"/>
                      <a:r>
                        <a:rPr lang="en-US"/>
                        <a:t>Primary</a:t>
                      </a:r>
                    </a:p>
                  </a:txBody>
                  <a:tcPr/>
                </a:tc>
                <a:tc>
                  <a:txBody>
                    <a:bodyPr/>
                    <a:lstStyle/>
                    <a:p>
                      <a:pPr algn="ctr"/>
                      <a:r>
                        <a:rPr lang="en-US"/>
                        <a:t>Luis Vargas and Jamie Henry </a:t>
                      </a:r>
                    </a:p>
                  </a:txBody>
                  <a:tcPr/>
                </a:tc>
                <a:tc>
                  <a:txBody>
                    <a:bodyPr/>
                    <a:lstStyle/>
                    <a:p>
                      <a:pPr algn="ctr"/>
                      <a:r>
                        <a:rPr lang="en-US"/>
                        <a:t>Paul Grayford and  Lucas Grayford</a:t>
                      </a:r>
                    </a:p>
                  </a:txBody>
                  <a:tcPr/>
                </a:tc>
                <a:tc>
                  <a:txBody>
                    <a:bodyPr/>
                    <a:lstStyle/>
                    <a:p>
                      <a:r>
                        <a:rPr lang="en-US"/>
                        <a:t>Luis Vargas and Paul Grayford</a:t>
                      </a:r>
                    </a:p>
                  </a:txBody>
                  <a:tcPr/>
                </a:tc>
                <a:tc>
                  <a:txBody>
                    <a:bodyPr/>
                    <a:lstStyle/>
                    <a:p>
                      <a:r>
                        <a:rPr lang="en-US"/>
                        <a:t>Lucas Grayford and Paul Grayford</a:t>
                      </a:r>
                    </a:p>
                  </a:txBody>
                  <a:tcPr/>
                </a:tc>
                <a:extLst>
                  <a:ext uri="{0D108BD9-81ED-4DB2-BD59-A6C34878D82A}">
                    <a16:rowId xmlns:a16="http://schemas.microsoft.com/office/drawing/2014/main" val="2279144824"/>
                  </a:ext>
                </a:extLst>
              </a:tr>
              <a:tr h="370840">
                <a:tc>
                  <a:txBody>
                    <a:bodyPr/>
                    <a:lstStyle/>
                    <a:p>
                      <a:pPr algn="ctr"/>
                      <a:r>
                        <a:rPr lang="en-US"/>
                        <a:t>Secondary</a:t>
                      </a:r>
                    </a:p>
                  </a:txBody>
                  <a:tcPr/>
                </a:tc>
                <a:tc>
                  <a:txBody>
                    <a:bodyPr/>
                    <a:lstStyle/>
                    <a:p>
                      <a:pPr algn="ctr"/>
                      <a:r>
                        <a:rPr lang="en-US"/>
                        <a:t>Paul Grayford and Lucas Grayford</a:t>
                      </a:r>
                    </a:p>
                  </a:txBody>
                  <a:tcPr/>
                </a:tc>
                <a:tc>
                  <a:txBody>
                    <a:bodyPr/>
                    <a:lstStyle/>
                    <a:p>
                      <a:pPr algn="ctr"/>
                      <a:r>
                        <a:rPr lang="en-US"/>
                        <a:t>Jamie Henry and Luis Vargas</a:t>
                      </a:r>
                    </a:p>
                  </a:txBody>
                  <a:tcPr/>
                </a:tc>
                <a:tc>
                  <a:txBody>
                    <a:bodyPr/>
                    <a:lstStyle/>
                    <a:p>
                      <a:r>
                        <a:rPr lang="en-US"/>
                        <a:t>Lucas Grayford and Jamie Henry</a:t>
                      </a:r>
                    </a:p>
                  </a:txBody>
                  <a:tcPr/>
                </a:tc>
                <a:tc>
                  <a:txBody>
                    <a:bodyPr/>
                    <a:lstStyle/>
                    <a:p>
                      <a:r>
                        <a:rPr lang="en-US"/>
                        <a:t>Jamie Henry and Luis Vargas</a:t>
                      </a:r>
                    </a:p>
                  </a:txBody>
                  <a:tcPr/>
                </a:tc>
                <a:extLst>
                  <a:ext uri="{0D108BD9-81ED-4DB2-BD59-A6C34878D82A}">
                    <a16:rowId xmlns:a16="http://schemas.microsoft.com/office/drawing/2014/main" val="1040960679"/>
                  </a:ext>
                </a:extLst>
              </a:tr>
            </a:tbl>
          </a:graphicData>
        </a:graphic>
      </p:graphicFrame>
      <p:pic>
        <p:nvPicPr>
          <p:cNvPr id="5" name="Slide 16">
            <a:hlinkClick r:id="" action="ppaction://media"/>
            <a:extLst>
              <a:ext uri="{FF2B5EF4-FFF2-40B4-BE49-F238E27FC236}">
                <a16:creationId xmlns:a16="http://schemas.microsoft.com/office/drawing/2014/main" id="{13B31B4B-632A-49CF-95F4-C0AB9D46EA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21875" y="1270000"/>
            <a:ext cx="487363" cy="487363"/>
          </a:xfrm>
          <a:prstGeom prst="rect">
            <a:avLst/>
          </a:prstGeom>
        </p:spPr>
      </p:pic>
    </p:spTree>
    <p:extLst>
      <p:ext uri="{BB962C8B-B14F-4D97-AF65-F5344CB8AC3E}">
        <p14:creationId xmlns:p14="http://schemas.microsoft.com/office/powerpoint/2010/main" val="295775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6E4A6-C04F-41A1-9DB9-724BB7CF8E14}"/>
              </a:ext>
            </a:extLst>
          </p:cNvPr>
          <p:cNvSpPr>
            <a:spLocks noGrp="1"/>
          </p:cNvSpPr>
          <p:nvPr>
            <p:ph type="title"/>
          </p:nvPr>
        </p:nvSpPr>
        <p:spPr>
          <a:xfrm>
            <a:off x="1363391" y="101703"/>
            <a:ext cx="5203144" cy="1666807"/>
          </a:xfrm>
        </p:spPr>
        <p:txBody>
          <a:bodyPr>
            <a:normAutofit/>
          </a:bodyPr>
          <a:lstStyle/>
          <a:p>
            <a:pPr algn="r"/>
            <a:r>
              <a:rPr lang="en-US" sz="3100"/>
              <a:t>Components: Battery 3.7 V and </a:t>
            </a:r>
            <a:r>
              <a:rPr lang="en-US" sz="3100" err="1"/>
              <a:t>Usb</a:t>
            </a:r>
            <a:r>
              <a:rPr lang="en-US" sz="3100"/>
              <a:t> type C charger</a:t>
            </a:r>
          </a:p>
        </p:txBody>
      </p:sp>
      <p:sp>
        <p:nvSpPr>
          <p:cNvPr id="3" name="Content Placeholder 2">
            <a:extLst>
              <a:ext uri="{FF2B5EF4-FFF2-40B4-BE49-F238E27FC236}">
                <a16:creationId xmlns:a16="http://schemas.microsoft.com/office/drawing/2014/main" id="{47D98ED5-DA58-4527-A1DB-47EFBAE3254D}"/>
              </a:ext>
            </a:extLst>
          </p:cNvPr>
          <p:cNvSpPr>
            <a:spLocks noGrp="1"/>
          </p:cNvSpPr>
          <p:nvPr>
            <p:ph idx="1"/>
          </p:nvPr>
        </p:nvSpPr>
        <p:spPr>
          <a:xfrm>
            <a:off x="5317859" y="1444414"/>
            <a:ext cx="5751237" cy="4715226"/>
          </a:xfrm>
        </p:spPr>
        <p:txBody>
          <a:bodyPr anchor="ctr">
            <a:normAutofit/>
          </a:bodyPr>
          <a:lstStyle/>
          <a:p>
            <a:r>
              <a:rPr lang="en-US" sz="1800"/>
              <a:t>Original ideas were between NiMH and LiPo batteries</a:t>
            </a:r>
          </a:p>
          <a:p>
            <a:r>
              <a:rPr lang="en-US" sz="1800"/>
              <a:t>Chose a 3.7V LiPo battery mainly due to </a:t>
            </a:r>
          </a:p>
          <a:p>
            <a:pPr lvl="1"/>
            <a:r>
              <a:rPr lang="en-US" sz="1800"/>
              <a:t>Friendly size and shape</a:t>
            </a:r>
          </a:p>
          <a:p>
            <a:pPr lvl="1"/>
            <a:r>
              <a:rPr lang="en-US" sz="1800"/>
              <a:t>Lightweight</a:t>
            </a:r>
          </a:p>
          <a:p>
            <a:pPr lvl="1"/>
            <a:r>
              <a:rPr lang="en-US" sz="1800"/>
              <a:t>Good at holding a long charge</a:t>
            </a:r>
          </a:p>
          <a:p>
            <a:r>
              <a:rPr lang="en-US" sz="1800"/>
              <a:t>Using 1200 mAh, allows longer life than Roadie3</a:t>
            </a:r>
          </a:p>
          <a:p>
            <a:r>
              <a:rPr lang="en-US" sz="1800"/>
              <a:t>USB-C charger (500mA charging rate)</a:t>
            </a:r>
          </a:p>
        </p:txBody>
      </p:sp>
      <p:pic>
        <p:nvPicPr>
          <p:cNvPr id="4" name="Picture 3">
            <a:extLst>
              <a:ext uri="{FF2B5EF4-FFF2-40B4-BE49-F238E27FC236}">
                <a16:creationId xmlns:a16="http://schemas.microsoft.com/office/drawing/2014/main" id="{754AD265-5509-4233-BF40-A636C497E810}"/>
              </a:ext>
            </a:extLst>
          </p:cNvPr>
          <p:cNvPicPr>
            <a:picLocks noChangeAspect="1"/>
          </p:cNvPicPr>
          <p:nvPr/>
        </p:nvPicPr>
        <p:blipFill>
          <a:blip r:embed="rId4"/>
          <a:stretch>
            <a:fillRect/>
          </a:stretch>
        </p:blipFill>
        <p:spPr>
          <a:xfrm>
            <a:off x="1363391" y="1678913"/>
            <a:ext cx="3479800" cy="2921000"/>
          </a:xfrm>
          <a:prstGeom prst="rect">
            <a:avLst/>
          </a:prstGeom>
        </p:spPr>
      </p:pic>
      <p:pic>
        <p:nvPicPr>
          <p:cNvPr id="5" name="Picture 4">
            <a:extLst>
              <a:ext uri="{FF2B5EF4-FFF2-40B4-BE49-F238E27FC236}">
                <a16:creationId xmlns:a16="http://schemas.microsoft.com/office/drawing/2014/main" id="{A29A882F-563C-4D80-BD65-E0B2A36990F3}"/>
              </a:ext>
            </a:extLst>
          </p:cNvPr>
          <p:cNvPicPr>
            <a:picLocks noChangeAspect="1"/>
          </p:cNvPicPr>
          <p:nvPr/>
        </p:nvPicPr>
        <p:blipFill>
          <a:blip r:embed="rId5"/>
          <a:stretch>
            <a:fillRect/>
          </a:stretch>
        </p:blipFill>
        <p:spPr>
          <a:xfrm>
            <a:off x="2200589" y="4730542"/>
            <a:ext cx="2034417" cy="1659250"/>
          </a:xfrm>
          <a:prstGeom prst="rect">
            <a:avLst/>
          </a:prstGeom>
        </p:spPr>
      </p:pic>
      <p:pic>
        <p:nvPicPr>
          <p:cNvPr id="6" name="Recorded Sound">
            <a:hlinkClick r:id="" action="ppaction://media"/>
            <a:extLst>
              <a:ext uri="{FF2B5EF4-FFF2-40B4-BE49-F238E27FC236}">
                <a16:creationId xmlns:a16="http://schemas.microsoft.com/office/drawing/2014/main" id="{4B5A2B6C-51FB-45D7-ACDE-7E9F5A69A6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38751" y="690824"/>
            <a:ext cx="609600" cy="609600"/>
          </a:xfrm>
          <a:prstGeom prst="rect">
            <a:avLst/>
          </a:prstGeom>
        </p:spPr>
      </p:pic>
    </p:spTree>
    <p:extLst>
      <p:ext uri="{BB962C8B-B14F-4D97-AF65-F5344CB8AC3E}">
        <p14:creationId xmlns:p14="http://schemas.microsoft.com/office/powerpoint/2010/main" val="5320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438B-B82E-43F9-B748-EF1E1A569DFC}"/>
              </a:ext>
            </a:extLst>
          </p:cNvPr>
          <p:cNvSpPr>
            <a:spLocks noGrp="1"/>
          </p:cNvSpPr>
          <p:nvPr>
            <p:ph type="title"/>
          </p:nvPr>
        </p:nvSpPr>
        <p:spPr>
          <a:xfrm>
            <a:off x="1141413" y="618518"/>
            <a:ext cx="9905998" cy="1478570"/>
          </a:xfrm>
        </p:spPr>
        <p:txBody>
          <a:bodyPr vert="horz" lIns="91440" tIns="45720" rIns="91440" bIns="45720" rtlCol="0" anchor="ctr">
            <a:normAutofit/>
          </a:bodyPr>
          <a:lstStyle/>
          <a:p>
            <a:pPr algn="ctr"/>
            <a:r>
              <a:rPr lang="en-US" sz="3600"/>
              <a:t>ESP8266 (ESP-12E)</a:t>
            </a:r>
          </a:p>
        </p:txBody>
      </p:sp>
      <p:pic>
        <p:nvPicPr>
          <p:cNvPr id="7" name="Content Placeholder 6" descr="A picture containing text, electronics, circuit&#10;&#10;Description automatically generated">
            <a:extLst>
              <a:ext uri="{FF2B5EF4-FFF2-40B4-BE49-F238E27FC236}">
                <a16:creationId xmlns:a16="http://schemas.microsoft.com/office/drawing/2014/main" id="{C8AB851F-BA2C-4E10-8D58-0742051F53CE}"/>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12964" r="13198" b="-1"/>
          <a:stretch/>
        </p:blipFill>
        <p:spPr>
          <a:xfrm>
            <a:off x="1141411" y="2249487"/>
            <a:ext cx="3494597" cy="3549650"/>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aphicFrame>
        <p:nvGraphicFramePr>
          <p:cNvPr id="4" name="Table 5">
            <a:extLst>
              <a:ext uri="{FF2B5EF4-FFF2-40B4-BE49-F238E27FC236}">
                <a16:creationId xmlns:a16="http://schemas.microsoft.com/office/drawing/2014/main" id="{893408A0-DDC2-415C-80C1-8A49B65D4298}"/>
              </a:ext>
            </a:extLst>
          </p:cNvPr>
          <p:cNvGraphicFramePr>
            <a:graphicFrameLocks noGrp="1"/>
          </p:cNvGraphicFramePr>
          <p:nvPr>
            <p:extLst>
              <p:ext uri="{D42A27DB-BD31-4B8C-83A1-F6EECF244321}">
                <p14:modId xmlns:p14="http://schemas.microsoft.com/office/powerpoint/2010/main" val="923595928"/>
              </p:ext>
            </p:extLst>
          </p:nvPr>
        </p:nvGraphicFramePr>
        <p:xfrm>
          <a:off x="4907280" y="2249486"/>
          <a:ext cx="6583680" cy="3549651"/>
        </p:xfrm>
        <a:graphic>
          <a:graphicData uri="http://schemas.openxmlformats.org/drawingml/2006/table">
            <a:tbl>
              <a:tblPr firstRow="1" bandRow="1">
                <a:tableStyleId>{9D7B26C5-4107-4FEC-AEDC-1716B250A1EF}</a:tableStyleId>
              </a:tblPr>
              <a:tblGrid>
                <a:gridCol w="3291840">
                  <a:extLst>
                    <a:ext uri="{9D8B030D-6E8A-4147-A177-3AD203B41FA5}">
                      <a16:colId xmlns:a16="http://schemas.microsoft.com/office/drawing/2014/main" val="368031169"/>
                    </a:ext>
                  </a:extLst>
                </a:gridCol>
                <a:gridCol w="3291840">
                  <a:extLst>
                    <a:ext uri="{9D8B030D-6E8A-4147-A177-3AD203B41FA5}">
                      <a16:colId xmlns:a16="http://schemas.microsoft.com/office/drawing/2014/main" val="599163237"/>
                    </a:ext>
                  </a:extLst>
                </a:gridCol>
              </a:tblGrid>
              <a:tr h="507093">
                <a:tc>
                  <a:txBody>
                    <a:bodyPr/>
                    <a:lstStyle/>
                    <a:p>
                      <a:r>
                        <a:rPr lang="en-US" sz="2500"/>
                        <a:t>Specifications </a:t>
                      </a:r>
                    </a:p>
                  </a:txBody>
                  <a:tcPr/>
                </a:tc>
                <a:tc>
                  <a:txBody>
                    <a:bodyPr/>
                    <a:lstStyle/>
                    <a:p>
                      <a:r>
                        <a:rPr lang="en-US" sz="2500"/>
                        <a:t>Values</a:t>
                      </a:r>
                    </a:p>
                  </a:txBody>
                  <a:tcPr/>
                </a:tc>
                <a:extLst>
                  <a:ext uri="{0D108BD9-81ED-4DB2-BD59-A6C34878D82A}">
                    <a16:rowId xmlns:a16="http://schemas.microsoft.com/office/drawing/2014/main" val="3428865717"/>
                  </a:ext>
                </a:extLst>
              </a:tr>
              <a:tr h="507093">
                <a:tc>
                  <a:txBody>
                    <a:bodyPr/>
                    <a:lstStyle/>
                    <a:p>
                      <a:r>
                        <a:rPr lang="en-US" sz="2500"/>
                        <a:t>GPIO Pins</a:t>
                      </a:r>
                    </a:p>
                  </a:txBody>
                  <a:tcPr/>
                </a:tc>
                <a:tc>
                  <a:txBody>
                    <a:bodyPr/>
                    <a:lstStyle/>
                    <a:p>
                      <a:r>
                        <a:rPr lang="en-US" sz="2500"/>
                        <a:t>17</a:t>
                      </a:r>
                    </a:p>
                  </a:txBody>
                  <a:tcPr/>
                </a:tc>
                <a:extLst>
                  <a:ext uri="{0D108BD9-81ED-4DB2-BD59-A6C34878D82A}">
                    <a16:rowId xmlns:a16="http://schemas.microsoft.com/office/drawing/2014/main" val="911238532"/>
                  </a:ext>
                </a:extLst>
              </a:tr>
              <a:tr h="507093">
                <a:tc>
                  <a:txBody>
                    <a:bodyPr/>
                    <a:lstStyle/>
                    <a:p>
                      <a:r>
                        <a:rPr lang="en-US" sz="2500"/>
                        <a:t>Operating Voltage</a:t>
                      </a:r>
                    </a:p>
                  </a:txBody>
                  <a:tcPr/>
                </a:tc>
                <a:tc>
                  <a:txBody>
                    <a:bodyPr/>
                    <a:lstStyle/>
                    <a:p>
                      <a:r>
                        <a:rPr lang="en-US" sz="2500"/>
                        <a:t>3.3V</a:t>
                      </a:r>
                    </a:p>
                  </a:txBody>
                  <a:tcPr/>
                </a:tc>
                <a:extLst>
                  <a:ext uri="{0D108BD9-81ED-4DB2-BD59-A6C34878D82A}">
                    <a16:rowId xmlns:a16="http://schemas.microsoft.com/office/drawing/2014/main" val="2361827177"/>
                  </a:ext>
                </a:extLst>
              </a:tr>
              <a:tr h="507093">
                <a:tc>
                  <a:txBody>
                    <a:bodyPr/>
                    <a:lstStyle/>
                    <a:p>
                      <a:r>
                        <a:rPr lang="en-US" sz="2500"/>
                        <a:t>Memory</a:t>
                      </a:r>
                    </a:p>
                  </a:txBody>
                  <a:tcPr/>
                </a:tc>
                <a:tc>
                  <a:txBody>
                    <a:bodyPr/>
                    <a:lstStyle/>
                    <a:p>
                      <a:r>
                        <a:rPr lang="en-US" sz="2500"/>
                        <a:t>4Mb cache</a:t>
                      </a:r>
                    </a:p>
                  </a:txBody>
                  <a:tcPr/>
                </a:tc>
                <a:extLst>
                  <a:ext uri="{0D108BD9-81ED-4DB2-BD59-A6C34878D82A}">
                    <a16:rowId xmlns:a16="http://schemas.microsoft.com/office/drawing/2014/main" val="1813133383"/>
                  </a:ext>
                </a:extLst>
              </a:tr>
              <a:tr h="507093">
                <a:tc>
                  <a:txBody>
                    <a:bodyPr/>
                    <a:lstStyle/>
                    <a:p>
                      <a:r>
                        <a:rPr lang="en-US" sz="2500"/>
                        <a:t>Size</a:t>
                      </a:r>
                    </a:p>
                  </a:txBody>
                  <a:tcPr/>
                </a:tc>
                <a:tc>
                  <a:txBody>
                    <a:bodyPr/>
                    <a:lstStyle/>
                    <a:p>
                      <a:r>
                        <a:rPr lang="en-US" sz="2500"/>
                        <a:t>2.5cm X 1.5cm</a:t>
                      </a:r>
                    </a:p>
                  </a:txBody>
                  <a:tcPr/>
                </a:tc>
                <a:extLst>
                  <a:ext uri="{0D108BD9-81ED-4DB2-BD59-A6C34878D82A}">
                    <a16:rowId xmlns:a16="http://schemas.microsoft.com/office/drawing/2014/main" val="2669808194"/>
                  </a:ext>
                </a:extLst>
              </a:tr>
              <a:tr h="507093">
                <a:tc>
                  <a:txBody>
                    <a:bodyPr/>
                    <a:lstStyle/>
                    <a:p>
                      <a:r>
                        <a:rPr lang="en-US" sz="2500"/>
                        <a:t>Analog Inputs </a:t>
                      </a:r>
                    </a:p>
                  </a:txBody>
                  <a:tcPr/>
                </a:tc>
                <a:tc>
                  <a:txBody>
                    <a:bodyPr/>
                    <a:lstStyle/>
                    <a:p>
                      <a:r>
                        <a:rPr lang="en-US" sz="2500"/>
                        <a:t>1</a:t>
                      </a:r>
                    </a:p>
                  </a:txBody>
                  <a:tcPr/>
                </a:tc>
                <a:extLst>
                  <a:ext uri="{0D108BD9-81ED-4DB2-BD59-A6C34878D82A}">
                    <a16:rowId xmlns:a16="http://schemas.microsoft.com/office/drawing/2014/main" val="451284776"/>
                  </a:ext>
                </a:extLst>
              </a:tr>
              <a:tr h="507093">
                <a:tc>
                  <a:txBody>
                    <a:bodyPr/>
                    <a:lstStyle/>
                    <a:p>
                      <a:r>
                        <a:rPr lang="en-US" sz="2500"/>
                        <a:t>Clock Frequency</a:t>
                      </a:r>
                    </a:p>
                  </a:txBody>
                  <a:tcPr/>
                </a:tc>
                <a:tc>
                  <a:txBody>
                    <a:bodyPr/>
                    <a:lstStyle/>
                    <a:p>
                      <a:r>
                        <a:rPr lang="en-US" sz="2500"/>
                        <a:t>80MHz</a:t>
                      </a:r>
                    </a:p>
                  </a:txBody>
                  <a:tcPr/>
                </a:tc>
                <a:extLst>
                  <a:ext uri="{0D108BD9-81ED-4DB2-BD59-A6C34878D82A}">
                    <a16:rowId xmlns:a16="http://schemas.microsoft.com/office/drawing/2014/main" val="765716252"/>
                  </a:ext>
                </a:extLst>
              </a:tr>
            </a:tbl>
          </a:graphicData>
        </a:graphic>
      </p:graphicFrame>
      <p:pic>
        <p:nvPicPr>
          <p:cNvPr id="5" name="slide18">
            <a:hlinkClick r:id="" action="ppaction://media"/>
            <a:extLst>
              <a:ext uri="{FF2B5EF4-FFF2-40B4-BE49-F238E27FC236}">
                <a16:creationId xmlns:a16="http://schemas.microsoft.com/office/drawing/2014/main" id="{12E3B769-CF61-44C9-B9AF-66CD216CFC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96137" y="922421"/>
            <a:ext cx="609600" cy="609600"/>
          </a:xfrm>
          <a:prstGeom prst="rect">
            <a:avLst/>
          </a:prstGeom>
        </p:spPr>
      </p:pic>
    </p:spTree>
    <p:extLst>
      <p:ext uri="{BB962C8B-B14F-4D97-AF65-F5344CB8AC3E}">
        <p14:creationId xmlns:p14="http://schemas.microsoft.com/office/powerpoint/2010/main" val="4011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438B-B82E-43F9-B748-EF1E1A569DFC}"/>
              </a:ext>
            </a:extLst>
          </p:cNvPr>
          <p:cNvSpPr>
            <a:spLocks noGrp="1"/>
          </p:cNvSpPr>
          <p:nvPr>
            <p:ph type="title"/>
          </p:nvPr>
        </p:nvSpPr>
        <p:spPr/>
        <p:txBody>
          <a:bodyPr/>
          <a:lstStyle/>
          <a:p>
            <a:r>
              <a:rPr lang="en-US"/>
              <a:t>3.3V Regulator MCP1700T – 33002E/TT</a:t>
            </a:r>
          </a:p>
        </p:txBody>
      </p:sp>
      <p:pic>
        <p:nvPicPr>
          <p:cNvPr id="5" name="Content Placeholder 4">
            <a:extLst>
              <a:ext uri="{FF2B5EF4-FFF2-40B4-BE49-F238E27FC236}">
                <a16:creationId xmlns:a16="http://schemas.microsoft.com/office/drawing/2014/main" id="{08B5B9D4-B8EC-425F-9715-72BDF4AD96D3}"/>
              </a:ext>
            </a:extLst>
          </p:cNvPr>
          <p:cNvPicPr>
            <a:picLocks noGrp="1" noChangeAspect="1"/>
          </p:cNvPicPr>
          <p:nvPr>
            <p:ph idx="1"/>
          </p:nvPr>
        </p:nvPicPr>
        <p:blipFill>
          <a:blip r:embed="rId4"/>
          <a:stretch>
            <a:fillRect/>
          </a:stretch>
        </p:blipFill>
        <p:spPr>
          <a:xfrm>
            <a:off x="1141413" y="2097088"/>
            <a:ext cx="4008152" cy="3510099"/>
          </a:xfrm>
        </p:spPr>
      </p:pic>
      <p:sp>
        <p:nvSpPr>
          <p:cNvPr id="8" name="TextBox 7">
            <a:extLst>
              <a:ext uri="{FF2B5EF4-FFF2-40B4-BE49-F238E27FC236}">
                <a16:creationId xmlns:a16="http://schemas.microsoft.com/office/drawing/2014/main" id="{D3C6F853-DF25-42A6-A2C7-E6FC46524554}"/>
              </a:ext>
            </a:extLst>
          </p:cNvPr>
          <p:cNvSpPr txBox="1"/>
          <p:nvPr/>
        </p:nvSpPr>
        <p:spPr>
          <a:xfrm>
            <a:off x="5931472" y="2426212"/>
            <a:ext cx="5542384" cy="2954655"/>
          </a:xfrm>
          <a:prstGeom prst="rect">
            <a:avLst/>
          </a:prstGeom>
          <a:noFill/>
        </p:spPr>
        <p:txBody>
          <a:bodyPr wrap="square" rtlCol="0">
            <a:spAutoFit/>
          </a:bodyPr>
          <a:lstStyle/>
          <a:p>
            <a:pPr marL="285750" indent="-285750">
              <a:buFont typeface="Arial" panose="020B0604020202020204" pitchFamily="34" charset="0"/>
              <a:buChar char="•"/>
            </a:pPr>
            <a:r>
              <a:rPr lang="en-US" sz="2400"/>
              <a:t>LDO Regulator to regulate from 3.7-3.3V</a:t>
            </a:r>
          </a:p>
          <a:p>
            <a:pPr marL="285750" indent="-285750">
              <a:buFont typeface="Arial" panose="020B0604020202020204" pitchFamily="34" charset="0"/>
              <a:buChar char="•"/>
            </a:pPr>
            <a:r>
              <a:rPr lang="en-US" sz="2400"/>
              <a:t>SOT-23 Package</a:t>
            </a:r>
          </a:p>
          <a:p>
            <a:pPr marL="285750" indent="-285750">
              <a:buFont typeface="Arial" panose="020B0604020202020204" pitchFamily="34" charset="0"/>
              <a:buChar char="•"/>
            </a:pPr>
            <a:r>
              <a:rPr lang="en-US" sz="2400"/>
              <a:t>350mV max Dropout Voltage</a:t>
            </a:r>
          </a:p>
          <a:p>
            <a:pPr marL="285750" indent="-285750">
              <a:buFont typeface="Arial" panose="020B0604020202020204" pitchFamily="34" charset="0"/>
              <a:buChar char="•"/>
            </a:pPr>
            <a:r>
              <a:rPr lang="en-US" sz="2400"/>
              <a:t>Input Voltage: 2.3-6.0V</a:t>
            </a:r>
          </a:p>
          <a:p>
            <a:pPr marL="285750" indent="-285750">
              <a:buFont typeface="Arial" panose="020B0604020202020204" pitchFamily="34" charset="0"/>
              <a:buChar char="•"/>
            </a:pPr>
            <a:r>
              <a:rPr lang="en-US" sz="2400"/>
              <a:t>Output Voltage: 3.3V</a:t>
            </a:r>
          </a:p>
          <a:p>
            <a:pPr marL="285750" indent="-285750">
              <a:buFont typeface="Arial" panose="020B0604020202020204" pitchFamily="34" charset="0"/>
              <a:buChar char="•"/>
            </a:pPr>
            <a:r>
              <a:rPr lang="en-US" sz="2400"/>
              <a:t>Output Current: 250mA</a:t>
            </a:r>
          </a:p>
          <a:p>
            <a:pPr marL="285750" indent="-285750">
              <a:buFont typeface="Arial" panose="020B0604020202020204" pitchFamily="34" charset="0"/>
              <a:buChar char="•"/>
            </a:pPr>
            <a:r>
              <a:rPr lang="en-US" sz="2400"/>
              <a:t>73-91% efficient</a:t>
            </a:r>
          </a:p>
          <a:p>
            <a:pPr marL="285750" indent="-285750">
              <a:buFont typeface="Arial" panose="020B0604020202020204" pitchFamily="34" charset="0"/>
              <a:buChar char="•"/>
            </a:pPr>
            <a:endParaRPr lang="en-US"/>
          </a:p>
        </p:txBody>
      </p:sp>
      <p:pic>
        <p:nvPicPr>
          <p:cNvPr id="4" name="Picture 3">
            <a:extLst>
              <a:ext uri="{FF2B5EF4-FFF2-40B4-BE49-F238E27FC236}">
                <a16:creationId xmlns:a16="http://schemas.microsoft.com/office/drawing/2014/main" id="{13D21C98-1435-44FC-B4AB-DBE8E779788C}"/>
              </a:ext>
            </a:extLst>
          </p:cNvPr>
          <p:cNvPicPr>
            <a:picLocks noChangeAspect="1"/>
          </p:cNvPicPr>
          <p:nvPr/>
        </p:nvPicPr>
        <p:blipFill>
          <a:blip r:embed="rId5"/>
          <a:stretch>
            <a:fillRect/>
          </a:stretch>
        </p:blipFill>
        <p:spPr>
          <a:xfrm>
            <a:off x="2240487" y="3575658"/>
            <a:ext cx="1810003" cy="1648055"/>
          </a:xfrm>
          <a:prstGeom prst="rect">
            <a:avLst/>
          </a:prstGeom>
        </p:spPr>
      </p:pic>
      <p:pic>
        <p:nvPicPr>
          <p:cNvPr id="6" name="Slide 19">
            <a:hlinkClick r:id="" action="ppaction://media"/>
            <a:extLst>
              <a:ext uri="{FF2B5EF4-FFF2-40B4-BE49-F238E27FC236}">
                <a16:creationId xmlns:a16="http://schemas.microsoft.com/office/drawing/2014/main" id="{A4E18F96-A52E-4C80-8D4E-E61E623B16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04450" y="1411288"/>
            <a:ext cx="487363" cy="487362"/>
          </a:xfrm>
          <a:prstGeom prst="rect">
            <a:avLst/>
          </a:prstGeom>
        </p:spPr>
      </p:pic>
    </p:spTree>
    <p:extLst>
      <p:ext uri="{BB962C8B-B14F-4D97-AF65-F5344CB8AC3E}">
        <p14:creationId xmlns:p14="http://schemas.microsoft.com/office/powerpoint/2010/main" val="46080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0D55-94BB-4BEC-A854-42FF7A4AA201}"/>
              </a:ext>
            </a:extLst>
          </p:cNvPr>
          <p:cNvSpPr>
            <a:spLocks noGrp="1"/>
          </p:cNvSpPr>
          <p:nvPr>
            <p:ph type="title"/>
          </p:nvPr>
        </p:nvSpPr>
        <p:spPr/>
        <p:txBody>
          <a:bodyPr/>
          <a:lstStyle/>
          <a:p>
            <a:r>
              <a:rPr lang="en-US"/>
              <a:t>Presentation overview</a:t>
            </a:r>
          </a:p>
        </p:txBody>
      </p:sp>
      <p:sp>
        <p:nvSpPr>
          <p:cNvPr id="3" name="Content Placeholder 2">
            <a:extLst>
              <a:ext uri="{FF2B5EF4-FFF2-40B4-BE49-F238E27FC236}">
                <a16:creationId xmlns:a16="http://schemas.microsoft.com/office/drawing/2014/main" id="{FCE7AAE1-C9B1-49F1-B098-28B13BB472DF}"/>
              </a:ext>
            </a:extLst>
          </p:cNvPr>
          <p:cNvSpPr>
            <a:spLocks noGrp="1"/>
          </p:cNvSpPr>
          <p:nvPr>
            <p:ph idx="1"/>
          </p:nvPr>
        </p:nvSpPr>
        <p:spPr/>
        <p:txBody>
          <a:bodyPr vert="horz" lIns="91440" tIns="45720" rIns="91440" bIns="45720" rtlCol="0" anchor="t">
            <a:normAutofit/>
          </a:bodyPr>
          <a:lstStyle/>
          <a:p>
            <a:r>
              <a:rPr lang="en-US"/>
              <a:t>Project Description / Motivation / Goals</a:t>
            </a:r>
          </a:p>
          <a:p>
            <a:r>
              <a:rPr lang="en-US"/>
              <a:t>Specifications</a:t>
            </a:r>
          </a:p>
          <a:p>
            <a:r>
              <a:rPr lang="en-US"/>
              <a:t>Hardware and Software Block Diagrams</a:t>
            </a:r>
          </a:p>
          <a:p>
            <a:r>
              <a:rPr lang="en-US"/>
              <a:t>Design / integration / Testing</a:t>
            </a:r>
          </a:p>
          <a:p>
            <a:r>
              <a:rPr lang="en-US"/>
              <a:t>Administrative Content</a:t>
            </a:r>
          </a:p>
          <a:p>
            <a:endParaRPr lang="en-US"/>
          </a:p>
          <a:p>
            <a:endParaRPr lang="en-US"/>
          </a:p>
        </p:txBody>
      </p:sp>
      <p:pic>
        <p:nvPicPr>
          <p:cNvPr id="6" name="Slide 2 CDR">
            <a:hlinkClick r:id="" action="ppaction://media"/>
            <a:extLst>
              <a:ext uri="{FF2B5EF4-FFF2-40B4-BE49-F238E27FC236}">
                <a16:creationId xmlns:a16="http://schemas.microsoft.com/office/drawing/2014/main" id="{6C6E01B2-1E7D-43FE-9819-BA7A9B4AE0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37813" y="1598613"/>
            <a:ext cx="487362" cy="487362"/>
          </a:xfrm>
          <a:prstGeom prst="rect">
            <a:avLst/>
          </a:prstGeom>
        </p:spPr>
      </p:pic>
    </p:spTree>
    <p:extLst>
      <p:ext uri="{BB962C8B-B14F-4D97-AF65-F5344CB8AC3E}">
        <p14:creationId xmlns:p14="http://schemas.microsoft.com/office/powerpoint/2010/main" val="95775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D8940-CB4B-4607-8F30-1447DCC30800}"/>
              </a:ext>
            </a:extLst>
          </p:cNvPr>
          <p:cNvSpPr>
            <a:spLocks noGrp="1"/>
          </p:cNvSpPr>
          <p:nvPr>
            <p:ph type="title"/>
          </p:nvPr>
        </p:nvSpPr>
        <p:spPr/>
        <p:txBody>
          <a:bodyPr/>
          <a:lstStyle/>
          <a:p>
            <a:r>
              <a:rPr lang="en-US"/>
              <a:t>12V Regulator</a:t>
            </a:r>
          </a:p>
        </p:txBody>
      </p:sp>
      <p:sp>
        <p:nvSpPr>
          <p:cNvPr id="4" name="Content Placeholder 3">
            <a:extLst>
              <a:ext uri="{FF2B5EF4-FFF2-40B4-BE49-F238E27FC236}">
                <a16:creationId xmlns:a16="http://schemas.microsoft.com/office/drawing/2014/main" id="{F12F84E0-CC8D-4CF9-95B5-87A5E8B9E4C1}"/>
              </a:ext>
            </a:extLst>
          </p:cNvPr>
          <p:cNvSpPr>
            <a:spLocks noGrp="1"/>
          </p:cNvSpPr>
          <p:nvPr>
            <p:ph sz="half" idx="2"/>
          </p:nvPr>
        </p:nvSpPr>
        <p:spPr/>
        <p:txBody>
          <a:bodyPr/>
          <a:lstStyle/>
          <a:p>
            <a:pPr marL="285750" indent="-285750"/>
            <a:r>
              <a:rPr lang="en-US"/>
              <a:t>LM25118MH/NOPB Controller</a:t>
            </a:r>
          </a:p>
          <a:p>
            <a:pPr marL="285750" indent="-285750">
              <a:buFont typeface="Arial" panose="020B0604020202020204" pitchFamily="34" charset="0"/>
              <a:buChar char="•"/>
            </a:pPr>
            <a:r>
              <a:rPr lang="en-US"/>
              <a:t>Buck/Boost Design </a:t>
            </a:r>
          </a:p>
          <a:p>
            <a:pPr marL="285750" indent="-285750">
              <a:buFont typeface="Arial" panose="020B0604020202020204" pitchFamily="34" charset="0"/>
              <a:buChar char="•"/>
            </a:pPr>
            <a:r>
              <a:rPr lang="en-US"/>
              <a:t>I/P Voltage 4.2V-3.0V - O/P 12V</a:t>
            </a:r>
          </a:p>
          <a:p>
            <a:pPr marL="285750" indent="-285750">
              <a:buFont typeface="Arial" panose="020B0604020202020204" pitchFamily="34" charset="0"/>
              <a:buChar char="•"/>
            </a:pPr>
            <a:r>
              <a:rPr lang="en-US"/>
              <a:t>84.5% efficiency</a:t>
            </a:r>
          </a:p>
        </p:txBody>
      </p:sp>
      <p:pic>
        <p:nvPicPr>
          <p:cNvPr id="6" name="Picture 5">
            <a:extLst>
              <a:ext uri="{FF2B5EF4-FFF2-40B4-BE49-F238E27FC236}">
                <a16:creationId xmlns:a16="http://schemas.microsoft.com/office/drawing/2014/main" id="{1174F232-35F4-4E1B-A3DB-169056E76D22}"/>
              </a:ext>
            </a:extLst>
          </p:cNvPr>
          <p:cNvPicPr>
            <a:picLocks noChangeAspect="1"/>
          </p:cNvPicPr>
          <p:nvPr/>
        </p:nvPicPr>
        <p:blipFill>
          <a:blip r:embed="rId4"/>
          <a:stretch>
            <a:fillRect/>
          </a:stretch>
        </p:blipFill>
        <p:spPr>
          <a:xfrm>
            <a:off x="849987" y="2527198"/>
            <a:ext cx="5169814" cy="2986290"/>
          </a:xfrm>
          <a:prstGeom prst="rect">
            <a:avLst/>
          </a:prstGeom>
        </p:spPr>
      </p:pic>
      <p:pic>
        <p:nvPicPr>
          <p:cNvPr id="3" name="Recorded Sound">
            <a:hlinkClick r:id="" action="ppaction://media"/>
            <a:extLst>
              <a:ext uri="{FF2B5EF4-FFF2-40B4-BE49-F238E27FC236}">
                <a16:creationId xmlns:a16="http://schemas.microsoft.com/office/drawing/2014/main" id="{CE72215A-FE60-4CCD-BB78-973EDF26B6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03908" y="762000"/>
            <a:ext cx="609600" cy="609600"/>
          </a:xfrm>
          <a:prstGeom prst="rect">
            <a:avLst/>
          </a:prstGeom>
        </p:spPr>
      </p:pic>
    </p:spTree>
    <p:extLst>
      <p:ext uri="{BB962C8B-B14F-4D97-AF65-F5344CB8AC3E}">
        <p14:creationId xmlns:p14="http://schemas.microsoft.com/office/powerpoint/2010/main" val="24466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B6C88-74D0-46E8-A893-C4A8E1692C6C}"/>
              </a:ext>
            </a:extLst>
          </p:cNvPr>
          <p:cNvSpPr>
            <a:spLocks noGrp="1"/>
          </p:cNvSpPr>
          <p:nvPr>
            <p:ph type="title"/>
          </p:nvPr>
        </p:nvSpPr>
        <p:spPr/>
        <p:txBody>
          <a:bodyPr/>
          <a:lstStyle/>
          <a:p>
            <a:r>
              <a:rPr lang="en-US"/>
              <a:t>DC Brushless motor: fit0441</a:t>
            </a:r>
          </a:p>
        </p:txBody>
      </p:sp>
      <p:sp>
        <p:nvSpPr>
          <p:cNvPr id="3" name="Content Placeholder 2">
            <a:extLst>
              <a:ext uri="{FF2B5EF4-FFF2-40B4-BE49-F238E27FC236}">
                <a16:creationId xmlns:a16="http://schemas.microsoft.com/office/drawing/2014/main" id="{E5F36E37-B33B-4041-B64E-00D8C0ADE74E}"/>
              </a:ext>
            </a:extLst>
          </p:cNvPr>
          <p:cNvSpPr>
            <a:spLocks noGrp="1"/>
          </p:cNvSpPr>
          <p:nvPr>
            <p:ph idx="1"/>
          </p:nvPr>
        </p:nvSpPr>
        <p:spPr>
          <a:xfrm>
            <a:off x="1368423" y="2249487"/>
            <a:ext cx="5337177" cy="3541714"/>
          </a:xfrm>
        </p:spPr>
        <p:txBody>
          <a:bodyPr/>
          <a:lstStyle/>
          <a:p>
            <a:r>
              <a:rPr lang="en-US"/>
              <a:t>12V DC</a:t>
            </a:r>
          </a:p>
          <a:p>
            <a:r>
              <a:rPr lang="en-US"/>
              <a:t>.7A stall current</a:t>
            </a:r>
          </a:p>
          <a:p>
            <a:r>
              <a:rPr lang="en-US"/>
              <a:t>159 RPM </a:t>
            </a:r>
          </a:p>
          <a:p>
            <a:r>
              <a:rPr lang="en-US"/>
              <a:t>.235 Nm of torque (2.4 kg*cm)</a:t>
            </a:r>
          </a:p>
          <a:p>
            <a:r>
              <a:rPr lang="en-US"/>
              <a:t>Encoder, Arduino friendly</a:t>
            </a:r>
          </a:p>
        </p:txBody>
      </p:sp>
      <p:pic>
        <p:nvPicPr>
          <p:cNvPr id="5" name="Picture 4">
            <a:extLst>
              <a:ext uri="{FF2B5EF4-FFF2-40B4-BE49-F238E27FC236}">
                <a16:creationId xmlns:a16="http://schemas.microsoft.com/office/drawing/2014/main" id="{6611DBA3-AC75-49D6-BC4E-A228B5AFE872}"/>
              </a:ext>
            </a:extLst>
          </p:cNvPr>
          <p:cNvPicPr>
            <a:picLocks noChangeAspect="1"/>
          </p:cNvPicPr>
          <p:nvPr/>
        </p:nvPicPr>
        <p:blipFill>
          <a:blip r:embed="rId4"/>
          <a:stretch>
            <a:fillRect/>
          </a:stretch>
        </p:blipFill>
        <p:spPr>
          <a:xfrm>
            <a:off x="7151686" y="2384897"/>
            <a:ext cx="3895725" cy="2476500"/>
          </a:xfrm>
          <a:prstGeom prst="rect">
            <a:avLst/>
          </a:prstGeom>
        </p:spPr>
      </p:pic>
      <p:pic>
        <p:nvPicPr>
          <p:cNvPr id="7" name="Recorded Sound">
            <a:hlinkClick r:id="" action="ppaction://media"/>
            <a:extLst>
              <a:ext uri="{FF2B5EF4-FFF2-40B4-BE49-F238E27FC236}">
                <a16:creationId xmlns:a16="http://schemas.microsoft.com/office/drawing/2014/main" id="{D9D94D34-9B58-4DD9-86DD-49930C49FC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87543" y="1053003"/>
            <a:ext cx="609600" cy="609600"/>
          </a:xfrm>
          <a:prstGeom prst="rect">
            <a:avLst/>
          </a:prstGeom>
        </p:spPr>
      </p:pic>
    </p:spTree>
    <p:extLst>
      <p:ext uri="{BB962C8B-B14F-4D97-AF65-F5344CB8AC3E}">
        <p14:creationId xmlns:p14="http://schemas.microsoft.com/office/powerpoint/2010/main" val="211203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6E4A6-C04F-41A1-9DB9-724BB7CF8E14}"/>
              </a:ext>
            </a:extLst>
          </p:cNvPr>
          <p:cNvSpPr>
            <a:spLocks noGrp="1"/>
          </p:cNvSpPr>
          <p:nvPr>
            <p:ph type="title"/>
          </p:nvPr>
        </p:nvSpPr>
        <p:spPr/>
        <p:txBody>
          <a:bodyPr>
            <a:normAutofit/>
          </a:bodyPr>
          <a:lstStyle/>
          <a:p>
            <a:r>
              <a:rPr lang="en-US"/>
              <a:t>MakerFocus ST7789 TFT LCD Screen Display</a:t>
            </a:r>
          </a:p>
        </p:txBody>
      </p:sp>
      <p:sp>
        <p:nvSpPr>
          <p:cNvPr id="8" name="Content Placeholder 7">
            <a:extLst>
              <a:ext uri="{FF2B5EF4-FFF2-40B4-BE49-F238E27FC236}">
                <a16:creationId xmlns:a16="http://schemas.microsoft.com/office/drawing/2014/main" id="{6D232E40-776D-4F52-A750-E92897D3FBE9}"/>
              </a:ext>
            </a:extLst>
          </p:cNvPr>
          <p:cNvSpPr>
            <a:spLocks noGrp="1"/>
          </p:cNvSpPr>
          <p:nvPr>
            <p:ph sz="half" idx="1"/>
          </p:nvPr>
        </p:nvSpPr>
        <p:spPr/>
        <p:txBody>
          <a:bodyPr vert="horz" lIns="91440" tIns="45720" rIns="91440" bIns="45720" rtlCol="0" anchor="t">
            <a:normAutofit/>
          </a:bodyPr>
          <a:lstStyle/>
          <a:p>
            <a:endParaRPr lang="en-US"/>
          </a:p>
          <a:p>
            <a:endParaRPr lang="en-US"/>
          </a:p>
        </p:txBody>
      </p:sp>
      <p:sp>
        <p:nvSpPr>
          <p:cNvPr id="3" name="Content Placeholder 2">
            <a:extLst>
              <a:ext uri="{FF2B5EF4-FFF2-40B4-BE49-F238E27FC236}">
                <a16:creationId xmlns:a16="http://schemas.microsoft.com/office/drawing/2014/main" id="{0A52355E-0CC0-4E3B-BDA0-27DB3ED0F2C7}"/>
              </a:ext>
            </a:extLst>
          </p:cNvPr>
          <p:cNvSpPr>
            <a:spLocks noGrp="1"/>
          </p:cNvSpPr>
          <p:nvPr>
            <p:ph sz="half" idx="2"/>
          </p:nvPr>
        </p:nvSpPr>
        <p:spPr/>
        <p:txBody>
          <a:bodyPr vert="horz" lIns="91440" tIns="45720" rIns="91440" bIns="45720" rtlCol="0" anchor="t">
            <a:normAutofit/>
          </a:bodyPr>
          <a:lstStyle/>
          <a:p>
            <a:endParaRPr lang="en-US"/>
          </a:p>
          <a:p>
            <a:r>
              <a:rPr lang="en-US"/>
              <a:t>Full color TFT LCD 1.3"</a:t>
            </a:r>
          </a:p>
          <a:p>
            <a:r>
              <a:rPr lang="en-US"/>
              <a:t>240x240 pixels</a:t>
            </a:r>
          </a:p>
          <a:p>
            <a:r>
              <a:rPr lang="en-US"/>
              <a:t>SPI connection</a:t>
            </a:r>
          </a:p>
          <a:p>
            <a:endParaRPr lang="en-US"/>
          </a:p>
        </p:txBody>
      </p:sp>
      <p:pic>
        <p:nvPicPr>
          <p:cNvPr id="6" name="Jamie - Slide 22">
            <a:hlinkClick r:id="" action="ppaction://media"/>
            <a:extLst>
              <a:ext uri="{FF2B5EF4-FFF2-40B4-BE49-F238E27FC236}">
                <a16:creationId xmlns:a16="http://schemas.microsoft.com/office/drawing/2014/main" id="{696CD850-84A2-436A-867C-38466BD83D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66189" y="466120"/>
            <a:ext cx="842865" cy="842865"/>
          </a:xfrm>
          <a:prstGeom prst="rect">
            <a:avLst/>
          </a:prstGeom>
        </p:spPr>
      </p:pic>
      <p:pic>
        <p:nvPicPr>
          <p:cNvPr id="4" name="Picture 4" descr="Graphical user interface&#10;&#10;Description automatically generated">
            <a:extLst>
              <a:ext uri="{FF2B5EF4-FFF2-40B4-BE49-F238E27FC236}">
                <a16:creationId xmlns:a16="http://schemas.microsoft.com/office/drawing/2014/main" id="{668E6661-B334-466D-9789-8E4FCA576C27}"/>
              </a:ext>
            </a:extLst>
          </p:cNvPr>
          <p:cNvPicPr>
            <a:picLocks noChangeAspect="1"/>
          </p:cNvPicPr>
          <p:nvPr/>
        </p:nvPicPr>
        <p:blipFill>
          <a:blip r:embed="rId6"/>
          <a:stretch>
            <a:fillRect/>
          </a:stretch>
        </p:blipFill>
        <p:spPr>
          <a:xfrm>
            <a:off x="1141410" y="2241550"/>
            <a:ext cx="4103641" cy="3549650"/>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350621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5">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6E4A6-C04F-41A1-9DB9-724BB7CF8E14}"/>
              </a:ext>
            </a:extLst>
          </p:cNvPr>
          <p:cNvSpPr>
            <a:spLocks noGrp="1"/>
          </p:cNvSpPr>
          <p:nvPr>
            <p:ph type="title"/>
          </p:nvPr>
        </p:nvSpPr>
        <p:spPr>
          <a:xfrm>
            <a:off x="1141413" y="618518"/>
            <a:ext cx="9905998" cy="1478570"/>
          </a:xfrm>
        </p:spPr>
        <p:txBody>
          <a:bodyPr>
            <a:normAutofit/>
          </a:bodyPr>
          <a:lstStyle/>
          <a:p>
            <a:r>
              <a:rPr lang="en-US"/>
              <a:t>Components: Vibration sensor</a:t>
            </a:r>
          </a:p>
        </p:txBody>
      </p:sp>
      <p:pic>
        <p:nvPicPr>
          <p:cNvPr id="3" name="Jamie - Slide 23">
            <a:hlinkClick r:id="" action="ppaction://media"/>
            <a:extLst>
              <a:ext uri="{FF2B5EF4-FFF2-40B4-BE49-F238E27FC236}">
                <a16:creationId xmlns:a16="http://schemas.microsoft.com/office/drawing/2014/main" id="{0A15A174-5DCD-4BAF-B583-8AADF5746A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85058" y="1053003"/>
            <a:ext cx="609600" cy="609600"/>
          </a:xfrm>
          <a:prstGeom prst="rect">
            <a:avLst/>
          </a:prstGeom>
        </p:spPr>
      </p:pic>
      <p:pic>
        <p:nvPicPr>
          <p:cNvPr id="4" name="Picture 4">
            <a:extLst>
              <a:ext uri="{FF2B5EF4-FFF2-40B4-BE49-F238E27FC236}">
                <a16:creationId xmlns:a16="http://schemas.microsoft.com/office/drawing/2014/main" id="{B45EE26C-94BE-4351-A0A8-7CED393B14C6}"/>
              </a:ext>
            </a:extLst>
          </p:cNvPr>
          <p:cNvPicPr>
            <a:picLocks noChangeAspect="1"/>
          </p:cNvPicPr>
          <p:nvPr/>
        </p:nvPicPr>
        <p:blipFill>
          <a:blip r:embed="rId7"/>
          <a:stretch>
            <a:fillRect/>
          </a:stretch>
        </p:blipFill>
        <p:spPr>
          <a:xfrm>
            <a:off x="1094608" y="2097088"/>
            <a:ext cx="4536294" cy="3549650"/>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8" name="Content Placeholder 7">
            <a:extLst>
              <a:ext uri="{FF2B5EF4-FFF2-40B4-BE49-F238E27FC236}">
                <a16:creationId xmlns:a16="http://schemas.microsoft.com/office/drawing/2014/main" id="{6F1B5B03-9A81-4839-AD14-D355809A7214}"/>
              </a:ext>
            </a:extLst>
          </p:cNvPr>
          <p:cNvSpPr>
            <a:spLocks noGrp="1"/>
          </p:cNvSpPr>
          <p:nvPr>
            <p:ph idx="1"/>
          </p:nvPr>
        </p:nvSpPr>
        <p:spPr>
          <a:xfrm>
            <a:off x="6336727" y="2249487"/>
            <a:ext cx="4710683" cy="3541714"/>
          </a:xfrm>
        </p:spPr>
        <p:txBody>
          <a:bodyPr vert="horz" lIns="91440" tIns="45720" rIns="91440" bIns="45720" rtlCol="0" anchor="t">
            <a:normAutofit lnSpcReduction="10000"/>
          </a:bodyPr>
          <a:lstStyle/>
          <a:p>
            <a:endParaRPr lang="en-US"/>
          </a:p>
          <a:p>
            <a:r>
              <a:rPr lang="en-US"/>
              <a:t>2 contact points</a:t>
            </a:r>
          </a:p>
          <a:p>
            <a:r>
              <a:rPr lang="en-US"/>
              <a:t>Located in housing to read string's vibration</a:t>
            </a:r>
          </a:p>
          <a:p>
            <a:r>
              <a:rPr lang="en-US"/>
              <a:t>Accurate withing 4 cents (Tuning standard)</a:t>
            </a:r>
          </a:p>
          <a:p>
            <a:r>
              <a:rPr lang="en-US"/>
              <a:t>Mounted inside housing</a:t>
            </a:r>
          </a:p>
        </p:txBody>
      </p:sp>
    </p:spTree>
    <p:extLst>
      <p:ext uri="{BB962C8B-B14F-4D97-AF65-F5344CB8AC3E}">
        <p14:creationId xmlns:p14="http://schemas.microsoft.com/office/powerpoint/2010/main" val="365256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6E4A6-C04F-41A1-9DB9-724BB7CF8E14}"/>
              </a:ext>
            </a:extLst>
          </p:cNvPr>
          <p:cNvSpPr>
            <a:spLocks noGrp="1"/>
          </p:cNvSpPr>
          <p:nvPr>
            <p:ph type="title"/>
          </p:nvPr>
        </p:nvSpPr>
        <p:spPr/>
        <p:txBody>
          <a:bodyPr>
            <a:normAutofit/>
          </a:bodyPr>
          <a:lstStyle/>
          <a:p>
            <a:r>
              <a:rPr lang="en-US"/>
              <a:t>Components: ¼” audio jack</a:t>
            </a:r>
          </a:p>
        </p:txBody>
      </p:sp>
      <p:sp>
        <p:nvSpPr>
          <p:cNvPr id="8" name="Content Placeholder 7">
            <a:extLst>
              <a:ext uri="{FF2B5EF4-FFF2-40B4-BE49-F238E27FC236}">
                <a16:creationId xmlns:a16="http://schemas.microsoft.com/office/drawing/2014/main" id="{2BA077EE-ECF8-4CAB-A209-11A8599D1672}"/>
              </a:ext>
            </a:extLst>
          </p:cNvPr>
          <p:cNvSpPr>
            <a:spLocks noGrp="1"/>
          </p:cNvSpPr>
          <p:nvPr>
            <p:ph idx="1"/>
          </p:nvPr>
        </p:nvSpPr>
        <p:spPr>
          <a:xfrm>
            <a:off x="5867001" y="2249487"/>
            <a:ext cx="5180409" cy="3552152"/>
          </a:xfrm>
        </p:spPr>
        <p:txBody>
          <a:bodyPr vert="horz" lIns="91440" tIns="45720" rIns="91440" bIns="45720" rtlCol="0" anchor="t">
            <a:normAutofit lnSpcReduction="10000"/>
          </a:bodyPr>
          <a:lstStyle/>
          <a:p>
            <a:pPr marL="0" indent="0">
              <a:buNone/>
            </a:pPr>
            <a:endParaRPr lang="en-US"/>
          </a:p>
          <a:p>
            <a:pPr marL="342900" indent="-342900"/>
            <a:r>
              <a:rPr lang="en-US"/>
              <a:t>4 contact points for better connection</a:t>
            </a:r>
          </a:p>
          <a:p>
            <a:pPr marL="342900" indent="-342900"/>
            <a:r>
              <a:rPr lang="en-US"/>
              <a:t>Longer life span</a:t>
            </a:r>
          </a:p>
          <a:p>
            <a:pPr marL="342900" indent="-342900"/>
            <a:r>
              <a:rPr lang="en-US"/>
              <a:t>More accurate readings (within 4 Cents)</a:t>
            </a:r>
          </a:p>
          <a:p>
            <a:pPr marL="342900" indent="-342900"/>
            <a:r>
              <a:rPr lang="en-US"/>
              <a:t>Used for acoustic electric or standard electric guitars</a:t>
            </a:r>
          </a:p>
          <a:p>
            <a:pPr marL="342900" indent="-342900"/>
            <a:endParaRPr lang="en-US"/>
          </a:p>
        </p:txBody>
      </p:sp>
      <p:pic>
        <p:nvPicPr>
          <p:cNvPr id="3" name="Jamie - Slide 24">
            <a:hlinkClick r:id="" action="ppaction://media"/>
            <a:extLst>
              <a:ext uri="{FF2B5EF4-FFF2-40B4-BE49-F238E27FC236}">
                <a16:creationId xmlns:a16="http://schemas.microsoft.com/office/drawing/2014/main" id="{D065BE09-9B31-4644-8BC9-8B11EBF625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31001" y="1455757"/>
            <a:ext cx="609600" cy="609600"/>
          </a:xfrm>
          <a:prstGeom prst="rect">
            <a:avLst/>
          </a:prstGeom>
        </p:spPr>
      </p:pic>
      <p:pic>
        <p:nvPicPr>
          <p:cNvPr id="4" name="Picture 4" descr="A picture containing metalware, key, gear&#10;&#10;Description automatically generated">
            <a:extLst>
              <a:ext uri="{FF2B5EF4-FFF2-40B4-BE49-F238E27FC236}">
                <a16:creationId xmlns:a16="http://schemas.microsoft.com/office/drawing/2014/main" id="{A6A1EAEA-6395-4D51-B158-8ECFE193C2EA}"/>
              </a:ext>
            </a:extLst>
          </p:cNvPr>
          <p:cNvPicPr>
            <a:picLocks noChangeAspect="1"/>
          </p:cNvPicPr>
          <p:nvPr/>
        </p:nvPicPr>
        <p:blipFill>
          <a:blip r:embed="rId6"/>
          <a:stretch>
            <a:fillRect/>
          </a:stretch>
        </p:blipFill>
        <p:spPr>
          <a:xfrm>
            <a:off x="1141413" y="2251989"/>
            <a:ext cx="4368800" cy="3549650"/>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416915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BB2C0-0EA9-4AEC-9F4A-BD2C3C54EABB}"/>
              </a:ext>
            </a:extLst>
          </p:cNvPr>
          <p:cNvSpPr>
            <a:spLocks noGrp="1"/>
          </p:cNvSpPr>
          <p:nvPr>
            <p:ph type="title"/>
          </p:nvPr>
        </p:nvSpPr>
        <p:spPr/>
        <p:txBody>
          <a:bodyPr/>
          <a:lstStyle/>
          <a:p>
            <a:r>
              <a:rPr lang="en-US"/>
              <a:t>Housing / Peg Winder</a:t>
            </a:r>
          </a:p>
        </p:txBody>
      </p:sp>
      <p:sp>
        <p:nvSpPr>
          <p:cNvPr id="3" name="Content Placeholder 2">
            <a:extLst>
              <a:ext uri="{FF2B5EF4-FFF2-40B4-BE49-F238E27FC236}">
                <a16:creationId xmlns:a16="http://schemas.microsoft.com/office/drawing/2014/main" id="{66F250BE-12FE-42C5-BA8D-98A1084CE7CB}"/>
              </a:ext>
            </a:extLst>
          </p:cNvPr>
          <p:cNvSpPr>
            <a:spLocks noGrp="1"/>
          </p:cNvSpPr>
          <p:nvPr>
            <p:ph idx="1"/>
          </p:nvPr>
        </p:nvSpPr>
        <p:spPr>
          <a:xfrm>
            <a:off x="1141413" y="2249487"/>
            <a:ext cx="5660603" cy="3541714"/>
          </a:xfrm>
        </p:spPr>
        <p:txBody>
          <a:bodyPr/>
          <a:lstStyle/>
          <a:p>
            <a:r>
              <a:rPr lang="en-US"/>
              <a:t>Designed with Fusion 360</a:t>
            </a:r>
          </a:p>
          <a:p>
            <a:r>
              <a:rPr lang="en-US"/>
              <a:t>Fits all components</a:t>
            </a:r>
          </a:p>
          <a:p>
            <a:r>
              <a:rPr lang="en-US"/>
              <a:t>Includes mounting holes for the PCBs,  motor mount, and pick holder slot</a:t>
            </a:r>
          </a:p>
          <a:p>
            <a:r>
              <a:rPr lang="en-US"/>
              <a:t>3D Printed</a:t>
            </a:r>
          </a:p>
          <a:p>
            <a:endParaRPr lang="en-US"/>
          </a:p>
        </p:txBody>
      </p:sp>
      <p:pic>
        <p:nvPicPr>
          <p:cNvPr id="1026" name="Picture 2">
            <a:extLst>
              <a:ext uri="{FF2B5EF4-FFF2-40B4-BE49-F238E27FC236}">
                <a16:creationId xmlns:a16="http://schemas.microsoft.com/office/drawing/2014/main" id="{C9545840-0DE2-4F95-83E7-B7BA64D94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259839"/>
            <a:ext cx="4729691" cy="4804441"/>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F8D0F1B0-BEBC-4A0B-86AD-4E36EF53E0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90020" y="329579"/>
            <a:ext cx="609600" cy="609600"/>
          </a:xfrm>
          <a:prstGeom prst="rect">
            <a:avLst/>
          </a:prstGeom>
        </p:spPr>
      </p:pic>
    </p:spTree>
    <p:extLst>
      <p:ext uri="{BB962C8B-B14F-4D97-AF65-F5344CB8AC3E}">
        <p14:creationId xmlns:p14="http://schemas.microsoft.com/office/powerpoint/2010/main" val="323826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98864-0175-40F2-9E47-DB2A36B365D5}"/>
              </a:ext>
            </a:extLst>
          </p:cNvPr>
          <p:cNvSpPr>
            <a:spLocks noGrp="1"/>
          </p:cNvSpPr>
          <p:nvPr>
            <p:ph type="title"/>
          </p:nvPr>
        </p:nvSpPr>
        <p:spPr/>
        <p:txBody>
          <a:bodyPr/>
          <a:lstStyle/>
          <a:p>
            <a:r>
              <a:rPr lang="en-US"/>
              <a:t>3D printing for components</a:t>
            </a:r>
          </a:p>
        </p:txBody>
      </p:sp>
      <p:sp>
        <p:nvSpPr>
          <p:cNvPr id="3" name="Content Placeholder 2">
            <a:extLst>
              <a:ext uri="{FF2B5EF4-FFF2-40B4-BE49-F238E27FC236}">
                <a16:creationId xmlns:a16="http://schemas.microsoft.com/office/drawing/2014/main" id="{502E3FC7-F4D4-439E-A36D-BEC674F1A2FE}"/>
              </a:ext>
            </a:extLst>
          </p:cNvPr>
          <p:cNvSpPr>
            <a:spLocks noGrp="1"/>
          </p:cNvSpPr>
          <p:nvPr>
            <p:ph idx="1"/>
          </p:nvPr>
        </p:nvSpPr>
        <p:spPr/>
        <p:txBody>
          <a:bodyPr/>
          <a:lstStyle/>
          <a:p>
            <a:r>
              <a:rPr lang="en-US"/>
              <a:t>Printer used is an </a:t>
            </a:r>
            <a:r>
              <a:rPr lang="en-US" err="1"/>
              <a:t>SainSmart</a:t>
            </a:r>
            <a:r>
              <a:rPr lang="en-US"/>
              <a:t> Ender 3 pro owned by Lucas Grayford</a:t>
            </a:r>
          </a:p>
          <a:p>
            <a:r>
              <a:rPr lang="en-US"/>
              <a:t>Slicer used is </a:t>
            </a:r>
            <a:r>
              <a:rPr lang="en-US" err="1"/>
              <a:t>cura</a:t>
            </a:r>
            <a:endParaRPr lang="en-US"/>
          </a:p>
          <a:p>
            <a:r>
              <a:rPr lang="en-US"/>
              <a:t>Filament used 1kg, 1.75mm </a:t>
            </a:r>
            <a:r>
              <a:rPr lang="en-US" err="1"/>
              <a:t>pla</a:t>
            </a:r>
            <a:r>
              <a:rPr lang="en-US"/>
              <a:t>+</a:t>
            </a:r>
          </a:p>
          <a:p>
            <a:r>
              <a:rPr lang="en-US"/>
              <a:t>Layer height used will be .2 mm for better layer adhesion </a:t>
            </a:r>
          </a:p>
          <a:p>
            <a:r>
              <a:rPr lang="en-US" err="1"/>
              <a:t>Pegwinder</a:t>
            </a:r>
            <a:r>
              <a:rPr lang="en-US"/>
              <a:t> will use 50% infill</a:t>
            </a:r>
          </a:p>
          <a:p>
            <a:r>
              <a:rPr lang="en-US"/>
              <a:t>Housing will use 100% varying on the wall thickness</a:t>
            </a:r>
          </a:p>
          <a:p>
            <a:endParaRPr lang="en-US"/>
          </a:p>
        </p:txBody>
      </p:sp>
      <p:pic>
        <p:nvPicPr>
          <p:cNvPr id="5" name="Picture 4">
            <a:extLst>
              <a:ext uri="{FF2B5EF4-FFF2-40B4-BE49-F238E27FC236}">
                <a16:creationId xmlns:a16="http://schemas.microsoft.com/office/drawing/2014/main" id="{30F3CF51-90B6-4E51-8156-DA4E713AEF2F}"/>
              </a:ext>
            </a:extLst>
          </p:cNvPr>
          <p:cNvPicPr>
            <a:picLocks noChangeAspect="1"/>
          </p:cNvPicPr>
          <p:nvPr/>
        </p:nvPicPr>
        <p:blipFill>
          <a:blip r:embed="rId4"/>
          <a:stretch>
            <a:fillRect/>
          </a:stretch>
        </p:blipFill>
        <p:spPr>
          <a:xfrm>
            <a:off x="8597390" y="2909886"/>
            <a:ext cx="3366010" cy="3451225"/>
          </a:xfrm>
          <a:prstGeom prst="rect">
            <a:avLst/>
          </a:prstGeom>
        </p:spPr>
      </p:pic>
      <p:pic>
        <p:nvPicPr>
          <p:cNvPr id="15" name="Recorded Sound">
            <a:hlinkClick r:id="" action="ppaction://media"/>
            <a:extLst>
              <a:ext uri="{FF2B5EF4-FFF2-40B4-BE49-F238E27FC236}">
                <a16:creationId xmlns:a16="http://schemas.microsoft.com/office/drawing/2014/main" id="{83ADCF72-D88B-4F02-B6B8-BC8EDE798D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75560" y="1069977"/>
            <a:ext cx="609600" cy="609600"/>
          </a:xfrm>
          <a:prstGeom prst="rect">
            <a:avLst/>
          </a:prstGeom>
        </p:spPr>
      </p:pic>
    </p:spTree>
    <p:extLst>
      <p:ext uri="{BB962C8B-B14F-4D97-AF65-F5344CB8AC3E}">
        <p14:creationId xmlns:p14="http://schemas.microsoft.com/office/powerpoint/2010/main" val="404081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2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5726E-8DF1-4928-B3DA-11106361B644}"/>
              </a:ext>
            </a:extLst>
          </p:cNvPr>
          <p:cNvSpPr>
            <a:spLocks noGrp="1"/>
          </p:cNvSpPr>
          <p:nvPr>
            <p:ph type="title"/>
          </p:nvPr>
        </p:nvSpPr>
        <p:spPr/>
        <p:txBody>
          <a:bodyPr/>
          <a:lstStyle/>
          <a:p>
            <a:r>
              <a:rPr lang="en-US"/>
              <a:t>PCB with Controller</a:t>
            </a:r>
          </a:p>
        </p:txBody>
      </p:sp>
      <p:sp>
        <p:nvSpPr>
          <p:cNvPr id="6" name="TextBox 5">
            <a:extLst>
              <a:ext uri="{FF2B5EF4-FFF2-40B4-BE49-F238E27FC236}">
                <a16:creationId xmlns:a16="http://schemas.microsoft.com/office/drawing/2014/main" id="{2A17C479-5AA4-44BF-8A37-1DF04BC67B97}"/>
              </a:ext>
            </a:extLst>
          </p:cNvPr>
          <p:cNvSpPr txBox="1"/>
          <p:nvPr/>
        </p:nvSpPr>
        <p:spPr>
          <a:xfrm>
            <a:off x="475861" y="2452589"/>
            <a:ext cx="5271796" cy="1938992"/>
          </a:xfrm>
          <a:prstGeom prst="rect">
            <a:avLst/>
          </a:prstGeom>
          <a:noFill/>
        </p:spPr>
        <p:txBody>
          <a:bodyPr wrap="square" rtlCol="0">
            <a:spAutoFit/>
          </a:bodyPr>
          <a:lstStyle/>
          <a:p>
            <a:endParaRPr lang="en-US" sz="2400"/>
          </a:p>
          <a:p>
            <a:pPr marL="285750" indent="-285750">
              <a:buFont typeface="Arial" panose="020B0604020202020204" pitchFamily="34" charset="0"/>
              <a:buChar char="•"/>
            </a:pPr>
            <a:r>
              <a:rPr lang="en-US" sz="2400"/>
              <a:t>Integrated board with ESP-12E module</a:t>
            </a:r>
          </a:p>
          <a:p>
            <a:pPr marL="285750" indent="-285750">
              <a:buFont typeface="Arial" panose="020B0604020202020204" pitchFamily="34" charset="0"/>
              <a:buChar char="•"/>
            </a:pPr>
            <a:r>
              <a:rPr lang="en-US" sz="2400"/>
              <a:t>Compact design</a:t>
            </a:r>
          </a:p>
          <a:p>
            <a:pPr marL="285750" indent="-285750">
              <a:buFont typeface="Arial" panose="020B0604020202020204" pitchFamily="34" charset="0"/>
              <a:buChar char="•"/>
            </a:pPr>
            <a:r>
              <a:rPr lang="en-US" sz="2400"/>
              <a:t>Includes 3.3V regulator on the board</a:t>
            </a:r>
          </a:p>
          <a:p>
            <a:pPr marL="285750" indent="-285750">
              <a:buFont typeface="Arial" panose="020B0604020202020204" pitchFamily="34" charset="0"/>
              <a:buChar char="•"/>
            </a:pPr>
            <a:r>
              <a:rPr lang="en-US" sz="2400"/>
              <a:t>Created using Fusion 360</a:t>
            </a:r>
          </a:p>
        </p:txBody>
      </p:sp>
      <p:pic>
        <p:nvPicPr>
          <p:cNvPr id="2050" name="Picture 2">
            <a:extLst>
              <a:ext uri="{FF2B5EF4-FFF2-40B4-BE49-F238E27FC236}">
                <a16:creationId xmlns:a16="http://schemas.microsoft.com/office/drawing/2014/main" id="{F204DA48-0B63-4C59-8DB0-0BE8B9545C9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977879" y="1726598"/>
            <a:ext cx="4849394" cy="4424687"/>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 27">
            <a:hlinkClick r:id="" action="ppaction://media"/>
            <a:extLst>
              <a:ext uri="{FF2B5EF4-FFF2-40B4-BE49-F238E27FC236}">
                <a16:creationId xmlns:a16="http://schemas.microsoft.com/office/drawing/2014/main" id="{3071DD2D-88B8-4B1F-A0D8-29FF55D8F8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04400" y="1012825"/>
            <a:ext cx="487363" cy="487363"/>
          </a:xfrm>
          <a:prstGeom prst="rect">
            <a:avLst/>
          </a:prstGeom>
        </p:spPr>
      </p:pic>
    </p:spTree>
    <p:extLst>
      <p:ext uri="{BB962C8B-B14F-4D97-AF65-F5344CB8AC3E}">
        <p14:creationId xmlns:p14="http://schemas.microsoft.com/office/powerpoint/2010/main" val="343383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6E4A6-C04F-41A1-9DB9-724BB7CF8E14}"/>
              </a:ext>
            </a:extLst>
          </p:cNvPr>
          <p:cNvSpPr>
            <a:spLocks noGrp="1"/>
          </p:cNvSpPr>
          <p:nvPr>
            <p:ph type="title"/>
          </p:nvPr>
        </p:nvSpPr>
        <p:spPr/>
        <p:txBody>
          <a:bodyPr>
            <a:normAutofit/>
          </a:bodyPr>
          <a:lstStyle/>
          <a:p>
            <a:r>
              <a:rPr lang="en-US"/>
              <a:t>Components: Miscellaneous  </a:t>
            </a:r>
          </a:p>
        </p:txBody>
      </p:sp>
      <p:sp>
        <p:nvSpPr>
          <p:cNvPr id="3" name="Content Placeholder 2">
            <a:extLst>
              <a:ext uri="{FF2B5EF4-FFF2-40B4-BE49-F238E27FC236}">
                <a16:creationId xmlns:a16="http://schemas.microsoft.com/office/drawing/2014/main" id="{47D98ED5-DA58-4527-A1DB-47EFBAE3254D}"/>
              </a:ext>
            </a:extLst>
          </p:cNvPr>
          <p:cNvSpPr>
            <a:spLocks noGrp="1"/>
          </p:cNvSpPr>
          <p:nvPr>
            <p:ph idx="1"/>
          </p:nvPr>
        </p:nvSpPr>
        <p:spPr/>
        <p:txBody>
          <a:bodyPr vert="horz" lIns="91440" tIns="45720" rIns="91440" bIns="45720" rtlCol="0">
            <a:normAutofit/>
          </a:bodyPr>
          <a:lstStyle/>
          <a:p>
            <a:r>
              <a:rPr lang="en-US"/>
              <a:t>On/off switch to cut off power to unit</a:t>
            </a:r>
          </a:p>
          <a:p>
            <a:r>
              <a:rPr lang="en-US"/>
              <a:t>3 push buttons for interacting with the display and interface</a:t>
            </a:r>
          </a:p>
          <a:p>
            <a:pPr lvl="1"/>
            <a:r>
              <a:rPr lang="en-US"/>
              <a:t>Left/select/right</a:t>
            </a:r>
          </a:p>
          <a:p>
            <a:r>
              <a:rPr lang="en-US"/>
              <a:t>Semiconductor Devices</a:t>
            </a:r>
          </a:p>
          <a:p>
            <a:r>
              <a:rPr lang="en-US"/>
              <a:t>Guitar pick holding slot</a:t>
            </a:r>
          </a:p>
        </p:txBody>
      </p:sp>
      <p:pic>
        <p:nvPicPr>
          <p:cNvPr id="5" name="Slide 28">
            <a:hlinkClick r:id="" action="ppaction://media"/>
            <a:extLst>
              <a:ext uri="{FF2B5EF4-FFF2-40B4-BE49-F238E27FC236}">
                <a16:creationId xmlns:a16="http://schemas.microsoft.com/office/drawing/2014/main" id="{834D9164-E590-4731-AB80-E7931CC76A5A}"/>
              </a:ext>
            </a:extLst>
          </p:cNvPr>
          <p:cNvPicPr>
            <a:picLocks noChangeAspect="1"/>
          </p:cNvPicPr>
          <p:nvPr>
            <a:audioFile r:link="rId1"/>
            <p:extLst>
              <p:ext uri="{DAA4B4D4-6D71-4841-9C94-3DE7FCFB9230}">
                <p14:media xmlns:p14="http://schemas.microsoft.com/office/powerpoint/2010/main" r:embed="rId2">
                  <p14:trim st="1301"/>
                </p14:media>
              </p:ext>
            </p:extLst>
          </p:nvPr>
        </p:nvPicPr>
        <p:blipFill>
          <a:blip r:embed="rId4"/>
          <a:stretch>
            <a:fillRect/>
          </a:stretch>
        </p:blipFill>
        <p:spPr>
          <a:xfrm>
            <a:off x="10203717" y="870440"/>
            <a:ext cx="487363" cy="487363"/>
          </a:xfrm>
          <a:prstGeom prst="rect">
            <a:avLst/>
          </a:prstGeom>
        </p:spPr>
      </p:pic>
    </p:spTree>
    <p:extLst>
      <p:ext uri="{BB962C8B-B14F-4D97-AF65-F5344CB8AC3E}">
        <p14:creationId xmlns:p14="http://schemas.microsoft.com/office/powerpoint/2010/main" val="207182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5AE7A-A414-4354-87B3-05F669C6DFBE}"/>
              </a:ext>
            </a:extLst>
          </p:cNvPr>
          <p:cNvSpPr>
            <a:spLocks noGrp="1"/>
          </p:cNvSpPr>
          <p:nvPr>
            <p:ph type="title"/>
          </p:nvPr>
        </p:nvSpPr>
        <p:spPr/>
        <p:txBody>
          <a:bodyPr/>
          <a:lstStyle/>
          <a:p>
            <a:r>
              <a:rPr lang="en-US"/>
              <a:t>Software development</a:t>
            </a:r>
          </a:p>
        </p:txBody>
      </p:sp>
      <p:sp>
        <p:nvSpPr>
          <p:cNvPr id="3" name="Content Placeholder 2">
            <a:extLst>
              <a:ext uri="{FF2B5EF4-FFF2-40B4-BE49-F238E27FC236}">
                <a16:creationId xmlns:a16="http://schemas.microsoft.com/office/drawing/2014/main" id="{96506DED-E559-4FCF-B486-65F0797F82A8}"/>
              </a:ext>
            </a:extLst>
          </p:cNvPr>
          <p:cNvSpPr>
            <a:spLocks noGrp="1"/>
          </p:cNvSpPr>
          <p:nvPr>
            <p:ph idx="1"/>
          </p:nvPr>
        </p:nvSpPr>
        <p:spPr/>
        <p:txBody>
          <a:bodyPr/>
          <a:lstStyle/>
          <a:p>
            <a:r>
              <a:rPr lang="en-US"/>
              <a:t>GitHub used for version control/task designation</a:t>
            </a:r>
          </a:p>
          <a:p>
            <a:r>
              <a:rPr lang="en-US" err="1"/>
              <a:t>VSCode</a:t>
            </a:r>
            <a:r>
              <a:rPr lang="en-US"/>
              <a:t> IDE used for code development – C/C++</a:t>
            </a:r>
          </a:p>
          <a:p>
            <a:pPr lvl="1"/>
            <a:r>
              <a:rPr lang="en-US" err="1"/>
              <a:t>LiveShare</a:t>
            </a:r>
            <a:r>
              <a:rPr lang="en-US"/>
              <a:t> extension used for real-time collaboration</a:t>
            </a:r>
          </a:p>
          <a:p>
            <a:r>
              <a:rPr lang="en-US"/>
              <a:t>Arduino IDE for used for code deployment</a:t>
            </a:r>
          </a:p>
          <a:p>
            <a:pPr lvl="1"/>
            <a:r>
              <a:rPr lang="en-US"/>
              <a:t>Necessary board/graphics libraries available for components</a:t>
            </a:r>
          </a:p>
        </p:txBody>
      </p:sp>
      <p:pic>
        <p:nvPicPr>
          <p:cNvPr id="4" name="Jamie - Slide 29">
            <a:hlinkClick r:id="" action="ppaction://media"/>
            <a:extLst>
              <a:ext uri="{FF2B5EF4-FFF2-40B4-BE49-F238E27FC236}">
                <a16:creationId xmlns:a16="http://schemas.microsoft.com/office/drawing/2014/main" id="{4BDF7CB7-C27B-4BE3-AA1A-0AA8D07E20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70770" y="1120192"/>
            <a:ext cx="702064" cy="702064"/>
          </a:xfrm>
          <a:prstGeom prst="rect">
            <a:avLst/>
          </a:prstGeom>
        </p:spPr>
      </p:pic>
    </p:spTree>
    <p:extLst>
      <p:ext uri="{BB962C8B-B14F-4D97-AF65-F5344CB8AC3E}">
        <p14:creationId xmlns:p14="http://schemas.microsoft.com/office/powerpoint/2010/main" val="113295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DFCDF-1136-4FF1-81E3-9642FD459EA5}"/>
              </a:ext>
            </a:extLst>
          </p:cNvPr>
          <p:cNvSpPr>
            <a:spLocks noGrp="1"/>
          </p:cNvSpPr>
          <p:nvPr>
            <p:ph type="title"/>
          </p:nvPr>
        </p:nvSpPr>
        <p:spPr/>
        <p:txBody>
          <a:bodyPr/>
          <a:lstStyle/>
          <a:p>
            <a:r>
              <a:rPr lang="en-US"/>
              <a:t>Project Description</a:t>
            </a:r>
          </a:p>
        </p:txBody>
      </p:sp>
      <p:sp>
        <p:nvSpPr>
          <p:cNvPr id="3" name="Content Placeholder 2">
            <a:extLst>
              <a:ext uri="{FF2B5EF4-FFF2-40B4-BE49-F238E27FC236}">
                <a16:creationId xmlns:a16="http://schemas.microsoft.com/office/drawing/2014/main" id="{B1984398-F9D7-4923-ABA1-2FE835046E66}"/>
              </a:ext>
            </a:extLst>
          </p:cNvPr>
          <p:cNvSpPr>
            <a:spLocks noGrp="1"/>
          </p:cNvSpPr>
          <p:nvPr>
            <p:ph idx="1"/>
          </p:nvPr>
        </p:nvSpPr>
        <p:spPr>
          <a:xfrm>
            <a:off x="1141412" y="2249487"/>
            <a:ext cx="5921861" cy="3541714"/>
          </a:xfrm>
        </p:spPr>
        <p:txBody>
          <a:bodyPr/>
          <a:lstStyle/>
          <a:p>
            <a:r>
              <a:rPr lang="en-US"/>
              <a:t>Guitar / stringed instrument automatic tuner</a:t>
            </a:r>
          </a:p>
          <a:p>
            <a:r>
              <a:rPr lang="en-US"/>
              <a:t>Handheld device</a:t>
            </a:r>
          </a:p>
          <a:p>
            <a:r>
              <a:rPr lang="en-US"/>
              <a:t>One string at a time</a:t>
            </a:r>
          </a:p>
          <a:p>
            <a:r>
              <a:rPr lang="en-US"/>
              <a:t>LCD display with a user interface</a:t>
            </a:r>
          </a:p>
          <a:p>
            <a:r>
              <a:rPr lang="en-US"/>
              <a:t>USB-C Chargeable </a:t>
            </a:r>
          </a:p>
        </p:txBody>
      </p:sp>
      <p:pic>
        <p:nvPicPr>
          <p:cNvPr id="4" name="Slide 3">
            <a:hlinkClick r:id="" action="ppaction://media"/>
            <a:extLst>
              <a:ext uri="{FF2B5EF4-FFF2-40B4-BE49-F238E27FC236}">
                <a16:creationId xmlns:a16="http://schemas.microsoft.com/office/drawing/2014/main" id="{FD3FCB49-C3C9-471B-8466-D6E24D1B22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06430" y="1114121"/>
            <a:ext cx="487363" cy="487363"/>
          </a:xfrm>
          <a:prstGeom prst="rect">
            <a:avLst/>
          </a:prstGeom>
        </p:spPr>
      </p:pic>
    </p:spTree>
    <p:extLst>
      <p:ext uri="{BB962C8B-B14F-4D97-AF65-F5344CB8AC3E}">
        <p14:creationId xmlns:p14="http://schemas.microsoft.com/office/powerpoint/2010/main" val="168300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6315D-A0FD-47E0-A0ED-AEB9E6E4ADC6}"/>
              </a:ext>
            </a:extLst>
          </p:cNvPr>
          <p:cNvSpPr>
            <a:spLocks noGrp="1"/>
          </p:cNvSpPr>
          <p:nvPr>
            <p:ph type="title"/>
          </p:nvPr>
        </p:nvSpPr>
        <p:spPr/>
        <p:txBody>
          <a:bodyPr/>
          <a:lstStyle/>
          <a:p>
            <a:r>
              <a:rPr lang="en-US"/>
              <a:t>Software libraries</a:t>
            </a:r>
          </a:p>
        </p:txBody>
      </p:sp>
      <p:sp>
        <p:nvSpPr>
          <p:cNvPr id="3" name="Content Placeholder 2">
            <a:extLst>
              <a:ext uri="{FF2B5EF4-FFF2-40B4-BE49-F238E27FC236}">
                <a16:creationId xmlns:a16="http://schemas.microsoft.com/office/drawing/2014/main" id="{5E6E8D62-5550-402E-A4D5-1D86D3F07ABB}"/>
              </a:ext>
            </a:extLst>
          </p:cNvPr>
          <p:cNvSpPr>
            <a:spLocks noGrp="1"/>
          </p:cNvSpPr>
          <p:nvPr>
            <p:ph idx="1"/>
          </p:nvPr>
        </p:nvSpPr>
        <p:spPr>
          <a:xfrm>
            <a:off x="1141413" y="2249487"/>
            <a:ext cx="6948228" cy="3541714"/>
          </a:xfrm>
        </p:spPr>
        <p:txBody>
          <a:bodyPr vert="horz" lIns="91440" tIns="45720" rIns="91440" bIns="45720" rtlCol="0" anchor="t">
            <a:normAutofit/>
          </a:bodyPr>
          <a:lstStyle/>
          <a:p>
            <a:r>
              <a:rPr lang="en-US" err="1"/>
              <a:t>Adafruit_GFX</a:t>
            </a:r>
            <a:r>
              <a:rPr lang="en-US"/>
              <a:t>/Adafruit_ST7789</a:t>
            </a:r>
          </a:p>
          <a:p>
            <a:pPr lvl="1"/>
            <a:r>
              <a:rPr lang="en-US"/>
              <a:t>Graphics driver for communicating with the LCD display</a:t>
            </a:r>
          </a:p>
          <a:p>
            <a:r>
              <a:rPr lang="en-US" err="1"/>
              <a:t>arduinoFFT</a:t>
            </a:r>
            <a:endParaRPr lang="en-US"/>
          </a:p>
          <a:p>
            <a:pPr lvl="1"/>
            <a:r>
              <a:rPr lang="en-US"/>
              <a:t>Used to compute data intensive calculations through fast Fourier transform</a:t>
            </a:r>
          </a:p>
          <a:p>
            <a:r>
              <a:rPr lang="en-US"/>
              <a:t>Libraries found on Arduino IDE</a:t>
            </a:r>
          </a:p>
        </p:txBody>
      </p:sp>
      <p:pic>
        <p:nvPicPr>
          <p:cNvPr id="4" name="Jamie - Slide 30">
            <a:hlinkClick r:id="" action="ppaction://media"/>
            <a:extLst>
              <a:ext uri="{FF2B5EF4-FFF2-40B4-BE49-F238E27FC236}">
                <a16:creationId xmlns:a16="http://schemas.microsoft.com/office/drawing/2014/main" id="{3BA63AEF-5E67-41D5-AD87-BA2DC2AC3F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9498563" y="931093"/>
            <a:ext cx="839755" cy="839755"/>
          </a:xfrm>
          <a:prstGeom prst="rect">
            <a:avLst/>
          </a:prstGeom>
        </p:spPr>
      </p:pic>
    </p:spTree>
    <p:extLst>
      <p:ext uri="{BB962C8B-B14F-4D97-AF65-F5344CB8AC3E}">
        <p14:creationId xmlns:p14="http://schemas.microsoft.com/office/powerpoint/2010/main" val="123793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95449-A67C-43BB-ABFF-2C45EF006A11}"/>
              </a:ext>
            </a:extLst>
          </p:cNvPr>
          <p:cNvSpPr>
            <a:spLocks noGrp="1"/>
          </p:cNvSpPr>
          <p:nvPr>
            <p:ph type="title"/>
          </p:nvPr>
        </p:nvSpPr>
        <p:spPr/>
        <p:txBody>
          <a:bodyPr>
            <a:normAutofit/>
          </a:bodyPr>
          <a:lstStyle/>
          <a:p>
            <a:r>
              <a:rPr lang="en-US"/>
              <a:t>Fast Fourier transform</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AF289729-0243-4A73-BD44-E5B35578553B}"/>
                  </a:ext>
                </a:extLst>
              </p:cNvPr>
              <p:cNvSpPr>
                <a:spLocks noGrp="1"/>
              </p:cNvSpPr>
              <p:nvPr>
                <p:ph idx="1"/>
              </p:nvPr>
            </p:nvSpPr>
            <p:spPr>
              <a:xfrm>
                <a:off x="6336727" y="2249487"/>
                <a:ext cx="4710683" cy="3541714"/>
              </a:xfrm>
            </p:spPr>
            <p:txBody>
              <a:bodyPr vert="horz" lIns="91440" tIns="45720" rIns="91440" bIns="45720" rtlCol="0" anchor="t">
                <a:normAutofit/>
              </a:bodyPr>
              <a:lstStyle/>
              <a:p>
                <a:r>
                  <a:rPr lang="en-US"/>
                  <a:t>Transforms raw analog input data into its frequency value</a:t>
                </a:r>
              </a:p>
              <a:p>
                <a:r>
                  <a:rPr lang="en-US"/>
                  <a:t>O</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𝑛𝑙𝑜𝑔𝑛</m:t>
                        </m:r>
                      </m:e>
                    </m:d>
                  </m:oMath>
                </a14:m>
                <a:r>
                  <a:rPr lang="en-US"/>
                  <a:t> complexity vs. DFT’s O</a:t>
                </a:r>
                <a14:m>
                  <m:oMath xmlns:m="http://schemas.openxmlformats.org/officeDocument/2006/math">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e>
                    </m:d>
                  </m:oMath>
                </a14:m>
                <a:r>
                  <a:rPr lang="en-US"/>
                  <a:t> complexity</a:t>
                </a:r>
              </a:p>
              <a:p>
                <a:endParaRPr lang="en-US"/>
              </a:p>
            </p:txBody>
          </p:sp>
        </mc:Choice>
        <mc:Fallback xmlns="">
          <p:sp>
            <p:nvSpPr>
              <p:cNvPr id="8" name="Content Placeholder 7">
                <a:extLst>
                  <a:ext uri="{FF2B5EF4-FFF2-40B4-BE49-F238E27FC236}">
                    <a16:creationId xmlns:a16="http://schemas.microsoft.com/office/drawing/2014/main" id="{AF289729-0243-4A73-BD44-E5B35578553B}"/>
                  </a:ext>
                </a:extLst>
              </p:cNvPr>
              <p:cNvSpPr>
                <a:spLocks noGrp="1" noRot="1" noChangeAspect="1" noMove="1" noResize="1" noEditPoints="1" noAdjustHandles="1" noChangeArrowheads="1" noChangeShapeType="1" noTextEdit="1"/>
              </p:cNvSpPr>
              <p:nvPr>
                <p:ph idx="1"/>
              </p:nvPr>
            </p:nvSpPr>
            <p:spPr>
              <a:xfrm>
                <a:off x="6336727" y="2249487"/>
                <a:ext cx="4710683" cy="3541714"/>
              </a:xfrm>
              <a:blipFill>
                <a:blip r:embed="rId5"/>
                <a:stretch>
                  <a:fillRect l="-2419" t="-2500"/>
                </a:stretch>
              </a:blipFill>
            </p:spPr>
            <p:txBody>
              <a:bodyPr/>
              <a:lstStyle/>
              <a:p>
                <a:r>
                  <a:rPr lang="en-US">
                    <a:noFill/>
                  </a:rPr>
                  <a:t> </a:t>
                </a:r>
              </a:p>
            </p:txBody>
          </p:sp>
        </mc:Fallback>
      </mc:AlternateContent>
      <p:pic>
        <p:nvPicPr>
          <p:cNvPr id="3" name="Jamie - Slide 31">
            <a:hlinkClick r:id="" action="ppaction://media"/>
            <a:extLst>
              <a:ext uri="{FF2B5EF4-FFF2-40B4-BE49-F238E27FC236}">
                <a16:creationId xmlns:a16="http://schemas.microsoft.com/office/drawing/2014/main" id="{757D2C1D-D691-46F4-85F6-6288D2027A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90863" y="1258888"/>
            <a:ext cx="609600" cy="609600"/>
          </a:xfrm>
          <a:prstGeom prst="rect">
            <a:avLst/>
          </a:prstGeom>
        </p:spPr>
      </p:pic>
      <p:pic>
        <p:nvPicPr>
          <p:cNvPr id="4" name="Picture 4" descr="Diagram&#10;&#10;Description automatically generated">
            <a:extLst>
              <a:ext uri="{FF2B5EF4-FFF2-40B4-BE49-F238E27FC236}">
                <a16:creationId xmlns:a16="http://schemas.microsoft.com/office/drawing/2014/main" id="{CA07F051-76C4-4BF1-8E3F-CF89FB3B9AF7}"/>
              </a:ext>
            </a:extLst>
          </p:cNvPr>
          <p:cNvPicPr>
            <a:picLocks noChangeAspect="1"/>
          </p:cNvPicPr>
          <p:nvPr/>
        </p:nvPicPr>
        <p:blipFill>
          <a:blip r:embed="rId7"/>
          <a:stretch>
            <a:fillRect/>
          </a:stretch>
        </p:blipFill>
        <p:spPr>
          <a:xfrm>
            <a:off x="1314131" y="2249487"/>
            <a:ext cx="4689234" cy="3282463"/>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240701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5">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6A585-7346-40D0-A951-00B27D27F723}"/>
              </a:ext>
            </a:extLst>
          </p:cNvPr>
          <p:cNvSpPr>
            <a:spLocks noGrp="1"/>
          </p:cNvSpPr>
          <p:nvPr>
            <p:ph type="title"/>
          </p:nvPr>
        </p:nvSpPr>
        <p:spPr>
          <a:xfrm>
            <a:off x="1141413" y="618518"/>
            <a:ext cx="9905998" cy="1478570"/>
          </a:xfrm>
        </p:spPr>
        <p:txBody>
          <a:bodyPr>
            <a:normAutofit/>
          </a:bodyPr>
          <a:lstStyle/>
          <a:p>
            <a:r>
              <a:rPr lang="en-US"/>
              <a:t>Graphical User Interface</a:t>
            </a:r>
          </a:p>
        </p:txBody>
      </p:sp>
      <p:pic>
        <p:nvPicPr>
          <p:cNvPr id="5" name="Jamie - Slide 32">
            <a:hlinkClick r:id="" action="ppaction://media"/>
            <a:extLst>
              <a:ext uri="{FF2B5EF4-FFF2-40B4-BE49-F238E27FC236}">
                <a16:creationId xmlns:a16="http://schemas.microsoft.com/office/drawing/2014/main" id="{0DCB9F66-1B46-4FB0-B171-06060A0CA6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28629" y="1487488"/>
            <a:ext cx="609600" cy="609600"/>
          </a:xfrm>
          <a:prstGeom prst="rect">
            <a:avLst/>
          </a:prstGeom>
        </p:spPr>
      </p:pic>
      <p:pic>
        <p:nvPicPr>
          <p:cNvPr id="4" name="Picture 4" descr="Diagram&#10;&#10;Description automatically generated">
            <a:extLst>
              <a:ext uri="{FF2B5EF4-FFF2-40B4-BE49-F238E27FC236}">
                <a16:creationId xmlns:a16="http://schemas.microsoft.com/office/drawing/2014/main" id="{3B503946-9136-4C05-86FD-A09D894A7EEC}"/>
              </a:ext>
            </a:extLst>
          </p:cNvPr>
          <p:cNvPicPr>
            <a:picLocks noChangeAspect="1"/>
          </p:cNvPicPr>
          <p:nvPr/>
        </p:nvPicPr>
        <p:blipFill>
          <a:blip r:embed="rId7"/>
          <a:stretch>
            <a:fillRect/>
          </a:stretch>
        </p:blipFill>
        <p:spPr>
          <a:xfrm>
            <a:off x="1141413" y="2517596"/>
            <a:ext cx="3494597" cy="3005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0F9EED6B-F36A-427A-B5B5-F1DF27C2EB85}"/>
              </a:ext>
            </a:extLst>
          </p:cNvPr>
          <p:cNvSpPr>
            <a:spLocks noGrp="1"/>
          </p:cNvSpPr>
          <p:nvPr>
            <p:ph idx="1"/>
          </p:nvPr>
        </p:nvSpPr>
        <p:spPr>
          <a:xfrm>
            <a:off x="5034579" y="2249487"/>
            <a:ext cx="6012832" cy="3541714"/>
          </a:xfrm>
        </p:spPr>
        <p:txBody>
          <a:bodyPr vert="horz" lIns="91440" tIns="45720" rIns="91440" bIns="45720" rtlCol="0">
            <a:normAutofit/>
          </a:bodyPr>
          <a:lstStyle/>
          <a:p>
            <a:pPr>
              <a:lnSpc>
                <a:spcPct val="110000"/>
              </a:lnSpc>
            </a:pPr>
            <a:r>
              <a:rPr lang="en-US"/>
              <a:t>Simple directional menu hierarchy to be compatible 3 buttons</a:t>
            </a:r>
          </a:p>
          <a:p>
            <a:pPr lvl="1">
              <a:lnSpc>
                <a:spcPct val="110000"/>
              </a:lnSpc>
            </a:pPr>
            <a:r>
              <a:rPr lang="en-US"/>
              <a:t>Left and right directions for traversing the menus</a:t>
            </a:r>
          </a:p>
          <a:p>
            <a:pPr>
              <a:lnSpc>
                <a:spcPct val="110000"/>
              </a:lnSpc>
            </a:pPr>
            <a:r>
              <a:rPr lang="en-US"/>
              <a:t>String tuning interface will consist of target frequency, current frequency and string name</a:t>
            </a:r>
          </a:p>
          <a:p>
            <a:pPr>
              <a:lnSpc>
                <a:spcPct val="110000"/>
              </a:lnSpc>
            </a:pPr>
            <a:r>
              <a:rPr lang="en-US"/>
              <a:t>Range of color-coded boxes at bottom of screen will indicate flat/sharp/in-tune frequencies</a:t>
            </a:r>
          </a:p>
        </p:txBody>
      </p:sp>
    </p:spTree>
    <p:extLst>
      <p:ext uri="{BB962C8B-B14F-4D97-AF65-F5344CB8AC3E}">
        <p14:creationId xmlns:p14="http://schemas.microsoft.com/office/powerpoint/2010/main" val="407444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6E4A6-C04F-41A1-9DB9-724BB7CF8E14}"/>
              </a:ext>
            </a:extLst>
          </p:cNvPr>
          <p:cNvSpPr>
            <a:spLocks noGrp="1"/>
          </p:cNvSpPr>
          <p:nvPr>
            <p:ph type="title"/>
          </p:nvPr>
        </p:nvSpPr>
        <p:spPr/>
        <p:txBody>
          <a:bodyPr>
            <a:normAutofit/>
          </a:bodyPr>
          <a:lstStyle/>
          <a:p>
            <a:r>
              <a:rPr lang="en-US"/>
              <a:t>Troubleshooting</a:t>
            </a:r>
          </a:p>
        </p:txBody>
      </p:sp>
      <p:sp>
        <p:nvSpPr>
          <p:cNvPr id="3" name="Content Placeholder 2">
            <a:extLst>
              <a:ext uri="{FF2B5EF4-FFF2-40B4-BE49-F238E27FC236}">
                <a16:creationId xmlns:a16="http://schemas.microsoft.com/office/drawing/2014/main" id="{47D98ED5-DA58-4527-A1DB-47EFBAE3254D}"/>
              </a:ext>
            </a:extLst>
          </p:cNvPr>
          <p:cNvSpPr>
            <a:spLocks noGrp="1"/>
          </p:cNvSpPr>
          <p:nvPr>
            <p:ph idx="1"/>
          </p:nvPr>
        </p:nvSpPr>
        <p:spPr/>
        <p:txBody>
          <a:bodyPr vert="horz" lIns="91440" tIns="45720" rIns="91440" bIns="45720" rtlCol="0" anchor="t">
            <a:normAutofit/>
          </a:bodyPr>
          <a:lstStyle/>
          <a:p>
            <a:r>
              <a:rPr lang="en-US"/>
              <a:t>Motor selection</a:t>
            </a:r>
          </a:p>
          <a:p>
            <a:r>
              <a:rPr lang="en-US"/>
              <a:t>Screen selection</a:t>
            </a:r>
          </a:p>
          <a:p>
            <a:r>
              <a:rPr lang="en-US"/>
              <a:t>Fast Fourier Transform library selection</a:t>
            </a:r>
          </a:p>
          <a:p>
            <a:r>
              <a:rPr lang="en-US"/>
              <a:t>Using LDO for 3.7V - 3.3V</a:t>
            </a:r>
          </a:p>
          <a:p>
            <a:r>
              <a:rPr lang="en-US"/>
              <a:t>Using ESP12E instead of integrating ESP8266 chip alone</a:t>
            </a:r>
          </a:p>
          <a:p>
            <a:endParaRPr lang="en-US"/>
          </a:p>
        </p:txBody>
      </p:sp>
      <p:pic>
        <p:nvPicPr>
          <p:cNvPr id="5" name="Picture 4">
            <a:extLst>
              <a:ext uri="{FF2B5EF4-FFF2-40B4-BE49-F238E27FC236}">
                <a16:creationId xmlns:a16="http://schemas.microsoft.com/office/drawing/2014/main" id="{6898E7F9-3649-4FCD-817A-C3DCD912BBD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547602" y="1234276"/>
            <a:ext cx="4728253" cy="3152168"/>
          </a:xfrm>
          <a:prstGeom prst="rect">
            <a:avLst/>
          </a:prstGeom>
        </p:spPr>
      </p:pic>
      <p:pic>
        <p:nvPicPr>
          <p:cNvPr id="4" name="Slide 35">
            <a:hlinkClick r:id="" action="ppaction://media"/>
            <a:extLst>
              <a:ext uri="{FF2B5EF4-FFF2-40B4-BE49-F238E27FC236}">
                <a16:creationId xmlns:a16="http://schemas.microsoft.com/office/drawing/2014/main" id="{2D967892-394A-4708-9943-A91B7C2D7C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30589" y="694748"/>
            <a:ext cx="487363" cy="487363"/>
          </a:xfrm>
          <a:prstGeom prst="rect">
            <a:avLst/>
          </a:prstGeom>
        </p:spPr>
      </p:pic>
    </p:spTree>
    <p:extLst>
      <p:ext uri="{BB962C8B-B14F-4D97-AF65-F5344CB8AC3E}">
        <p14:creationId xmlns:p14="http://schemas.microsoft.com/office/powerpoint/2010/main" val="199209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59832-C19C-42A2-A259-B952DF5A1128}"/>
              </a:ext>
            </a:extLst>
          </p:cNvPr>
          <p:cNvSpPr>
            <a:spLocks noGrp="1"/>
          </p:cNvSpPr>
          <p:nvPr>
            <p:ph type="title"/>
          </p:nvPr>
        </p:nvSpPr>
        <p:spPr/>
        <p:txBody>
          <a:bodyPr/>
          <a:lstStyle/>
          <a:p>
            <a:r>
              <a:rPr lang="en-US"/>
              <a:t>Component Design Change</a:t>
            </a:r>
          </a:p>
        </p:txBody>
      </p:sp>
      <p:pic>
        <p:nvPicPr>
          <p:cNvPr id="4" name="Picture 4" descr="A picture containing text, monitor, indoor, case&#10;&#10;Description automatically generated">
            <a:extLst>
              <a:ext uri="{FF2B5EF4-FFF2-40B4-BE49-F238E27FC236}">
                <a16:creationId xmlns:a16="http://schemas.microsoft.com/office/drawing/2014/main" id="{C3C89F54-14E7-40D0-BA09-83EFE8CDF85B}"/>
              </a:ext>
            </a:extLst>
          </p:cNvPr>
          <p:cNvPicPr>
            <a:picLocks noGrp="1" noChangeAspect="1"/>
          </p:cNvPicPr>
          <p:nvPr>
            <p:ph idx="1"/>
          </p:nvPr>
        </p:nvPicPr>
        <p:blipFill>
          <a:blip r:embed="rId5"/>
          <a:stretch>
            <a:fillRect/>
          </a:stretch>
        </p:blipFill>
        <p:spPr>
          <a:xfrm>
            <a:off x="419811" y="2411933"/>
            <a:ext cx="2040275" cy="2391799"/>
          </a:xfrm>
        </p:spPr>
      </p:pic>
      <p:pic>
        <p:nvPicPr>
          <p:cNvPr id="5" name="Picture 5" descr="Graphical user interface&#10;&#10;Description automatically generated">
            <a:extLst>
              <a:ext uri="{FF2B5EF4-FFF2-40B4-BE49-F238E27FC236}">
                <a16:creationId xmlns:a16="http://schemas.microsoft.com/office/drawing/2014/main" id="{DC58DE69-7550-46D0-AA39-360C4AFAEC03}"/>
              </a:ext>
            </a:extLst>
          </p:cNvPr>
          <p:cNvPicPr>
            <a:picLocks noChangeAspect="1"/>
          </p:cNvPicPr>
          <p:nvPr/>
        </p:nvPicPr>
        <p:blipFill>
          <a:blip r:embed="rId6"/>
          <a:stretch>
            <a:fillRect/>
          </a:stretch>
        </p:blipFill>
        <p:spPr>
          <a:xfrm>
            <a:off x="2609850" y="2409885"/>
            <a:ext cx="2743200" cy="2394961"/>
          </a:xfrm>
          <a:prstGeom prst="rect">
            <a:avLst/>
          </a:prstGeom>
        </p:spPr>
      </p:pic>
      <p:pic>
        <p:nvPicPr>
          <p:cNvPr id="6" name="Picture 6">
            <a:extLst>
              <a:ext uri="{FF2B5EF4-FFF2-40B4-BE49-F238E27FC236}">
                <a16:creationId xmlns:a16="http://schemas.microsoft.com/office/drawing/2014/main" id="{7F621BC0-60E8-4E86-8EBB-BF5F69D8B23B}"/>
              </a:ext>
            </a:extLst>
          </p:cNvPr>
          <p:cNvPicPr>
            <a:picLocks noChangeAspect="1"/>
          </p:cNvPicPr>
          <p:nvPr/>
        </p:nvPicPr>
        <p:blipFill>
          <a:blip r:embed="rId7"/>
          <a:stretch>
            <a:fillRect/>
          </a:stretch>
        </p:blipFill>
        <p:spPr>
          <a:xfrm>
            <a:off x="8852184" y="2411979"/>
            <a:ext cx="2724150" cy="2352675"/>
          </a:xfrm>
          <a:prstGeom prst="rect">
            <a:avLst/>
          </a:prstGeom>
        </p:spPr>
      </p:pic>
      <p:pic>
        <p:nvPicPr>
          <p:cNvPr id="7" name="Picture 7" descr="A picture containing electronics, white&#10;&#10;Description automatically generated">
            <a:extLst>
              <a:ext uri="{FF2B5EF4-FFF2-40B4-BE49-F238E27FC236}">
                <a16:creationId xmlns:a16="http://schemas.microsoft.com/office/drawing/2014/main" id="{AC7F5707-9669-4748-A7EC-00BBE2C7375D}"/>
              </a:ext>
            </a:extLst>
          </p:cNvPr>
          <p:cNvPicPr>
            <a:picLocks noChangeAspect="1"/>
          </p:cNvPicPr>
          <p:nvPr/>
        </p:nvPicPr>
        <p:blipFill>
          <a:blip r:embed="rId8"/>
          <a:stretch>
            <a:fillRect/>
          </a:stretch>
        </p:blipFill>
        <p:spPr>
          <a:xfrm>
            <a:off x="6221259" y="2408051"/>
            <a:ext cx="2433573" cy="2396801"/>
          </a:xfrm>
          <a:prstGeom prst="rect">
            <a:avLst/>
          </a:prstGeom>
        </p:spPr>
      </p:pic>
      <p:sp>
        <p:nvSpPr>
          <p:cNvPr id="8" name="TextBox 7">
            <a:extLst>
              <a:ext uri="{FF2B5EF4-FFF2-40B4-BE49-F238E27FC236}">
                <a16:creationId xmlns:a16="http://schemas.microsoft.com/office/drawing/2014/main" id="{828ECFFF-C629-40DD-AA96-1129E9162698}"/>
              </a:ext>
            </a:extLst>
          </p:cNvPr>
          <p:cNvSpPr txBox="1"/>
          <p:nvPr/>
        </p:nvSpPr>
        <p:spPr>
          <a:xfrm>
            <a:off x="1141413" y="5089309"/>
            <a:ext cx="38809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Old Display (left) New Display (right)</a:t>
            </a:r>
          </a:p>
        </p:txBody>
      </p:sp>
      <p:sp>
        <p:nvSpPr>
          <p:cNvPr id="9" name="TextBox 8">
            <a:extLst>
              <a:ext uri="{FF2B5EF4-FFF2-40B4-BE49-F238E27FC236}">
                <a16:creationId xmlns:a16="http://schemas.microsoft.com/office/drawing/2014/main" id="{7780D1D5-05A8-43AF-BE19-4B357D31F7CC}"/>
              </a:ext>
            </a:extLst>
          </p:cNvPr>
          <p:cNvSpPr txBox="1"/>
          <p:nvPr/>
        </p:nvSpPr>
        <p:spPr>
          <a:xfrm>
            <a:off x="7166432" y="5079545"/>
            <a:ext cx="38809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Old Motor (left) New Motor (right)</a:t>
            </a:r>
          </a:p>
        </p:txBody>
      </p:sp>
      <p:pic>
        <p:nvPicPr>
          <p:cNvPr id="3" name="Jamie - Slide 36">
            <a:hlinkClick r:id="" action="ppaction://media"/>
            <a:extLst>
              <a:ext uri="{FF2B5EF4-FFF2-40B4-BE49-F238E27FC236}">
                <a16:creationId xmlns:a16="http://schemas.microsoft.com/office/drawing/2014/main" id="{83A34237-00E0-4C65-A66E-EBA786D8955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285977" y="861379"/>
            <a:ext cx="609600" cy="609600"/>
          </a:xfrm>
          <a:prstGeom prst="rect">
            <a:avLst/>
          </a:prstGeom>
        </p:spPr>
      </p:pic>
    </p:spTree>
    <p:extLst>
      <p:ext uri="{BB962C8B-B14F-4D97-AF65-F5344CB8AC3E}">
        <p14:creationId xmlns:p14="http://schemas.microsoft.com/office/powerpoint/2010/main" val="395082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8087A5D-F31B-45D0-A85C-8899FAC98E6A}"/>
              </a:ext>
            </a:extLst>
          </p:cNvPr>
          <p:cNvSpPr>
            <a:spLocks noGrp="1"/>
          </p:cNvSpPr>
          <p:nvPr>
            <p:ph type="title"/>
          </p:nvPr>
        </p:nvSpPr>
        <p:spPr/>
        <p:txBody>
          <a:bodyPr/>
          <a:lstStyle/>
          <a:p>
            <a:r>
              <a:rPr lang="en-US"/>
              <a:t>Component Design Change</a:t>
            </a:r>
          </a:p>
        </p:txBody>
      </p:sp>
      <p:pic>
        <p:nvPicPr>
          <p:cNvPr id="5" name="Content Placeholder 4">
            <a:extLst>
              <a:ext uri="{FF2B5EF4-FFF2-40B4-BE49-F238E27FC236}">
                <a16:creationId xmlns:a16="http://schemas.microsoft.com/office/drawing/2014/main" id="{3ACC0D5A-3823-4AC0-8D5C-566D88C57EE9}"/>
              </a:ext>
            </a:extLst>
          </p:cNvPr>
          <p:cNvPicPr>
            <a:picLocks noGrp="1" noChangeAspect="1"/>
          </p:cNvPicPr>
          <p:nvPr>
            <p:ph idx="1"/>
          </p:nvPr>
        </p:nvPicPr>
        <p:blipFill>
          <a:blip r:embed="rId4"/>
          <a:stretch>
            <a:fillRect/>
          </a:stretch>
        </p:blipFill>
        <p:spPr>
          <a:xfrm rot="16200000">
            <a:off x="4646050" y="2021918"/>
            <a:ext cx="3869828" cy="3689159"/>
          </a:xfrm>
        </p:spPr>
      </p:pic>
      <p:pic>
        <p:nvPicPr>
          <p:cNvPr id="4" name="Picture 3">
            <a:extLst>
              <a:ext uri="{FF2B5EF4-FFF2-40B4-BE49-F238E27FC236}">
                <a16:creationId xmlns:a16="http://schemas.microsoft.com/office/drawing/2014/main" id="{93D41B36-C675-4807-9BB8-BB3AAE692488}"/>
              </a:ext>
            </a:extLst>
          </p:cNvPr>
          <p:cNvPicPr>
            <a:picLocks noChangeAspect="1"/>
          </p:cNvPicPr>
          <p:nvPr/>
        </p:nvPicPr>
        <p:blipFill>
          <a:blip r:embed="rId5"/>
          <a:stretch>
            <a:fillRect/>
          </a:stretch>
        </p:blipFill>
        <p:spPr>
          <a:xfrm>
            <a:off x="8425544" y="1928226"/>
            <a:ext cx="3237289" cy="3873186"/>
          </a:xfrm>
          <a:prstGeom prst="rect">
            <a:avLst/>
          </a:prstGeom>
        </p:spPr>
      </p:pic>
      <p:sp>
        <p:nvSpPr>
          <p:cNvPr id="7" name="TextBox 6">
            <a:extLst>
              <a:ext uri="{FF2B5EF4-FFF2-40B4-BE49-F238E27FC236}">
                <a16:creationId xmlns:a16="http://schemas.microsoft.com/office/drawing/2014/main" id="{2A67407A-74E7-4AAA-A5A5-F8FE87A002DC}"/>
              </a:ext>
            </a:extLst>
          </p:cNvPr>
          <p:cNvSpPr txBox="1"/>
          <p:nvPr/>
        </p:nvSpPr>
        <p:spPr>
          <a:xfrm>
            <a:off x="746449" y="2728140"/>
            <a:ext cx="4310743" cy="1938992"/>
          </a:xfrm>
          <a:prstGeom prst="rect">
            <a:avLst/>
          </a:prstGeom>
          <a:noFill/>
        </p:spPr>
        <p:txBody>
          <a:bodyPr wrap="square" rtlCol="0">
            <a:spAutoFit/>
          </a:bodyPr>
          <a:lstStyle/>
          <a:p>
            <a:pPr marL="285750" indent="-285750">
              <a:buFont typeface="Arial" panose="020B0604020202020204" pitchFamily="34" charset="0"/>
              <a:buChar char="•"/>
            </a:pPr>
            <a:r>
              <a:rPr lang="en-US" sz="2400"/>
              <a:t>Cost effective </a:t>
            </a:r>
          </a:p>
          <a:p>
            <a:pPr marL="285750" indent="-285750">
              <a:buFont typeface="Arial" panose="020B0604020202020204" pitchFamily="34" charset="0"/>
              <a:buChar char="•"/>
            </a:pPr>
            <a:r>
              <a:rPr lang="en-US" sz="2400"/>
              <a:t>Design efficiency and reliability</a:t>
            </a:r>
          </a:p>
          <a:p>
            <a:pPr marL="285750" indent="-285750">
              <a:buFont typeface="Arial" panose="020B0604020202020204" pitchFamily="34" charset="0"/>
              <a:buChar char="•"/>
            </a:pPr>
            <a:r>
              <a:rPr lang="en-US" sz="2400"/>
              <a:t>Able to access all GPIO Pins</a:t>
            </a:r>
          </a:p>
          <a:p>
            <a:pPr marL="285750" indent="-285750">
              <a:buFont typeface="Arial" panose="020B0604020202020204" pitchFamily="34" charset="0"/>
              <a:buChar char="•"/>
            </a:pPr>
            <a:r>
              <a:rPr lang="en-US" sz="2400"/>
              <a:t>Simpler to implement</a:t>
            </a:r>
          </a:p>
        </p:txBody>
      </p:sp>
      <p:pic>
        <p:nvPicPr>
          <p:cNvPr id="8" name="Slide 36">
            <a:hlinkClick r:id="" action="ppaction://media"/>
            <a:extLst>
              <a:ext uri="{FF2B5EF4-FFF2-40B4-BE49-F238E27FC236}">
                <a16:creationId xmlns:a16="http://schemas.microsoft.com/office/drawing/2014/main" id="{0A028F38-1DDE-4146-A3A3-13BDC70288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26675" y="871538"/>
            <a:ext cx="487363" cy="487362"/>
          </a:xfrm>
          <a:prstGeom prst="rect">
            <a:avLst/>
          </a:prstGeom>
        </p:spPr>
      </p:pic>
    </p:spTree>
    <p:extLst>
      <p:ext uri="{BB962C8B-B14F-4D97-AF65-F5344CB8AC3E}">
        <p14:creationId xmlns:p14="http://schemas.microsoft.com/office/powerpoint/2010/main" val="86208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24682-12C1-4575-A7F1-F46F856D7CAE}"/>
              </a:ext>
            </a:extLst>
          </p:cNvPr>
          <p:cNvSpPr>
            <a:spLocks noGrp="1"/>
          </p:cNvSpPr>
          <p:nvPr>
            <p:ph type="title"/>
          </p:nvPr>
        </p:nvSpPr>
        <p:spPr/>
        <p:txBody>
          <a:bodyPr/>
          <a:lstStyle/>
          <a:p>
            <a:r>
              <a:rPr lang="en-US"/>
              <a:t>Component Design Change</a:t>
            </a:r>
          </a:p>
        </p:txBody>
      </p:sp>
      <p:pic>
        <p:nvPicPr>
          <p:cNvPr id="5" name="Content Placeholder 4">
            <a:extLst>
              <a:ext uri="{FF2B5EF4-FFF2-40B4-BE49-F238E27FC236}">
                <a16:creationId xmlns:a16="http://schemas.microsoft.com/office/drawing/2014/main" id="{60536F4B-3532-4644-813B-3743C3CF725D}"/>
              </a:ext>
            </a:extLst>
          </p:cNvPr>
          <p:cNvPicPr>
            <a:picLocks noGrp="1" noChangeAspect="1"/>
          </p:cNvPicPr>
          <p:nvPr>
            <p:ph idx="1"/>
          </p:nvPr>
        </p:nvPicPr>
        <p:blipFill>
          <a:blip r:embed="rId4"/>
          <a:stretch>
            <a:fillRect/>
          </a:stretch>
        </p:blipFill>
        <p:spPr>
          <a:xfrm>
            <a:off x="7236609" y="1482875"/>
            <a:ext cx="4278199" cy="2424313"/>
          </a:xfrm>
        </p:spPr>
      </p:pic>
      <p:pic>
        <p:nvPicPr>
          <p:cNvPr id="6" name="Picture 5">
            <a:extLst>
              <a:ext uri="{FF2B5EF4-FFF2-40B4-BE49-F238E27FC236}">
                <a16:creationId xmlns:a16="http://schemas.microsoft.com/office/drawing/2014/main" id="{5FAAA756-0E26-4377-A4F4-2DA6EE0D5923}"/>
              </a:ext>
            </a:extLst>
          </p:cNvPr>
          <p:cNvPicPr>
            <a:picLocks noChangeAspect="1"/>
          </p:cNvPicPr>
          <p:nvPr/>
        </p:nvPicPr>
        <p:blipFill>
          <a:blip r:embed="rId5"/>
          <a:stretch>
            <a:fillRect/>
          </a:stretch>
        </p:blipFill>
        <p:spPr>
          <a:xfrm>
            <a:off x="7236609" y="3920363"/>
            <a:ext cx="4278199" cy="2471258"/>
          </a:xfrm>
          <a:prstGeom prst="rect">
            <a:avLst/>
          </a:prstGeom>
        </p:spPr>
      </p:pic>
      <p:sp>
        <p:nvSpPr>
          <p:cNvPr id="8" name="TextBox 7">
            <a:extLst>
              <a:ext uri="{FF2B5EF4-FFF2-40B4-BE49-F238E27FC236}">
                <a16:creationId xmlns:a16="http://schemas.microsoft.com/office/drawing/2014/main" id="{57AEAF56-C941-4B34-A0C3-A85D648B153D}"/>
              </a:ext>
            </a:extLst>
          </p:cNvPr>
          <p:cNvSpPr txBox="1"/>
          <p:nvPr/>
        </p:nvSpPr>
        <p:spPr>
          <a:xfrm>
            <a:off x="1141413" y="3020818"/>
            <a:ext cx="5444265" cy="1938992"/>
          </a:xfrm>
          <a:prstGeom prst="rect">
            <a:avLst/>
          </a:prstGeom>
          <a:noFill/>
        </p:spPr>
        <p:txBody>
          <a:bodyPr wrap="square" rtlCol="0">
            <a:spAutoFit/>
          </a:bodyPr>
          <a:lstStyle/>
          <a:p>
            <a:pPr marL="285750" indent="-285750">
              <a:buFont typeface="Arial" panose="020B0604020202020204" pitchFamily="34" charset="0"/>
              <a:buChar char="•"/>
            </a:pPr>
            <a:r>
              <a:rPr lang="en-US" sz="2400"/>
              <a:t>Smaller Footprint</a:t>
            </a:r>
          </a:p>
          <a:p>
            <a:pPr marL="285750" indent="-285750">
              <a:buFont typeface="Arial" panose="020B0604020202020204" pitchFamily="34" charset="0"/>
              <a:buChar char="•"/>
            </a:pPr>
            <a:r>
              <a:rPr lang="en-US" sz="2400"/>
              <a:t>More Efficient (93%)</a:t>
            </a:r>
          </a:p>
          <a:p>
            <a:pPr marL="285750" indent="-285750">
              <a:buFont typeface="Arial" panose="020B0604020202020204" pitchFamily="34" charset="0"/>
              <a:buChar char="•"/>
            </a:pPr>
            <a:r>
              <a:rPr lang="en-US" sz="2400"/>
              <a:t>Variable to perfect accuracy</a:t>
            </a:r>
          </a:p>
          <a:p>
            <a:pPr marL="285750" indent="-285750">
              <a:buFont typeface="Arial" panose="020B0604020202020204" pitchFamily="34" charset="0"/>
              <a:buChar char="•"/>
            </a:pPr>
            <a:r>
              <a:rPr lang="en-US" sz="2400"/>
              <a:t>Could not get designed regulator to function properly</a:t>
            </a:r>
          </a:p>
        </p:txBody>
      </p:sp>
      <p:pic>
        <p:nvPicPr>
          <p:cNvPr id="3" name="Recorded Sound">
            <a:hlinkClick r:id="" action="ppaction://media"/>
            <a:extLst>
              <a:ext uri="{FF2B5EF4-FFF2-40B4-BE49-F238E27FC236}">
                <a16:creationId xmlns:a16="http://schemas.microsoft.com/office/drawing/2014/main" id="{7BB42B93-1831-4074-A0B3-F6ECEFA4AC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0514" y="466379"/>
            <a:ext cx="609600" cy="609600"/>
          </a:xfrm>
          <a:prstGeom prst="rect">
            <a:avLst/>
          </a:prstGeom>
        </p:spPr>
      </p:pic>
    </p:spTree>
    <p:extLst>
      <p:ext uri="{BB962C8B-B14F-4D97-AF65-F5344CB8AC3E}">
        <p14:creationId xmlns:p14="http://schemas.microsoft.com/office/powerpoint/2010/main" val="305188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86B2-3CD0-445E-A131-6AFFB3E5EAE4}"/>
              </a:ext>
            </a:extLst>
          </p:cNvPr>
          <p:cNvSpPr>
            <a:spLocks noGrp="1"/>
          </p:cNvSpPr>
          <p:nvPr>
            <p:ph type="title"/>
          </p:nvPr>
        </p:nvSpPr>
        <p:spPr/>
        <p:txBody>
          <a:bodyPr/>
          <a:lstStyle/>
          <a:p>
            <a:r>
              <a:rPr lang="en-US"/>
              <a:t>Hardware integration</a:t>
            </a:r>
          </a:p>
        </p:txBody>
      </p:sp>
      <p:sp>
        <p:nvSpPr>
          <p:cNvPr id="3" name="Content Placeholder 2">
            <a:extLst>
              <a:ext uri="{FF2B5EF4-FFF2-40B4-BE49-F238E27FC236}">
                <a16:creationId xmlns:a16="http://schemas.microsoft.com/office/drawing/2014/main" id="{EE76B396-0FF6-4217-8778-969389AE1527}"/>
              </a:ext>
            </a:extLst>
          </p:cNvPr>
          <p:cNvSpPr>
            <a:spLocks noGrp="1"/>
          </p:cNvSpPr>
          <p:nvPr>
            <p:ph idx="1"/>
          </p:nvPr>
        </p:nvSpPr>
        <p:spPr>
          <a:xfrm>
            <a:off x="1141412" y="2249487"/>
            <a:ext cx="5038007" cy="3541714"/>
          </a:xfrm>
        </p:spPr>
        <p:txBody>
          <a:bodyPr/>
          <a:lstStyle/>
          <a:p>
            <a:r>
              <a:rPr lang="en-US"/>
              <a:t>Compact hand-held design</a:t>
            </a:r>
          </a:p>
          <a:p>
            <a:r>
              <a:rPr lang="en-US"/>
              <a:t>Housing fits all required components  </a:t>
            </a:r>
          </a:p>
          <a:p>
            <a:r>
              <a:rPr lang="en-US"/>
              <a:t>Regulator saved room with buck boost</a:t>
            </a:r>
          </a:p>
          <a:p>
            <a:r>
              <a:rPr lang="en-US"/>
              <a:t>(Not visible 2x 10mm piezo sensors epoxied to housing under PCB)</a:t>
            </a:r>
          </a:p>
        </p:txBody>
      </p:sp>
      <p:pic>
        <p:nvPicPr>
          <p:cNvPr id="3074" name="Picture 2">
            <a:extLst>
              <a:ext uri="{FF2B5EF4-FFF2-40B4-BE49-F238E27FC236}">
                <a16:creationId xmlns:a16="http://schemas.microsoft.com/office/drawing/2014/main" id="{1C620377-3634-4CE1-BAD3-D6905CE3CF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864" y="1446698"/>
            <a:ext cx="4551702" cy="4344503"/>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D1477BD6-971D-4E4F-9AD0-13AD01CF19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98115" y="618518"/>
            <a:ext cx="609600" cy="609600"/>
          </a:xfrm>
          <a:prstGeom prst="rect">
            <a:avLst/>
          </a:prstGeom>
        </p:spPr>
      </p:pic>
    </p:spTree>
    <p:extLst>
      <p:ext uri="{BB962C8B-B14F-4D97-AF65-F5344CB8AC3E}">
        <p14:creationId xmlns:p14="http://schemas.microsoft.com/office/powerpoint/2010/main" val="30512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6313-D6CF-4343-AE05-3F06B950BB0A}"/>
              </a:ext>
            </a:extLst>
          </p:cNvPr>
          <p:cNvSpPr>
            <a:spLocks noGrp="1"/>
          </p:cNvSpPr>
          <p:nvPr>
            <p:ph type="title"/>
          </p:nvPr>
        </p:nvSpPr>
        <p:spPr/>
        <p:txBody>
          <a:bodyPr/>
          <a:lstStyle/>
          <a:p>
            <a:r>
              <a:rPr lang="en-US"/>
              <a:t>Testing results</a:t>
            </a:r>
          </a:p>
        </p:txBody>
      </p:sp>
      <p:graphicFrame>
        <p:nvGraphicFramePr>
          <p:cNvPr id="4" name="Table 4">
            <a:extLst>
              <a:ext uri="{FF2B5EF4-FFF2-40B4-BE49-F238E27FC236}">
                <a16:creationId xmlns:a16="http://schemas.microsoft.com/office/drawing/2014/main" id="{DAC6B51A-E173-4DF1-958A-E0581094A7F6}"/>
              </a:ext>
            </a:extLst>
          </p:cNvPr>
          <p:cNvGraphicFramePr>
            <a:graphicFrameLocks noGrp="1"/>
          </p:cNvGraphicFramePr>
          <p:nvPr>
            <p:ph idx="1"/>
            <p:extLst>
              <p:ext uri="{D42A27DB-BD31-4B8C-83A1-F6EECF244321}">
                <p14:modId xmlns:p14="http://schemas.microsoft.com/office/powerpoint/2010/main" val="3816826492"/>
              </p:ext>
            </p:extLst>
          </p:nvPr>
        </p:nvGraphicFramePr>
        <p:xfrm>
          <a:off x="1141413" y="1677971"/>
          <a:ext cx="8031095" cy="2560186"/>
        </p:xfrm>
        <a:graphic>
          <a:graphicData uri="http://schemas.openxmlformats.org/drawingml/2006/table">
            <a:tbl>
              <a:tblPr firstRow="1" bandRow="1">
                <a:tableStyleId>{9D7B26C5-4107-4FEC-AEDC-1716B250A1EF}</a:tableStyleId>
              </a:tblPr>
              <a:tblGrid>
                <a:gridCol w="2801112">
                  <a:extLst>
                    <a:ext uri="{9D8B030D-6E8A-4147-A177-3AD203B41FA5}">
                      <a16:colId xmlns:a16="http://schemas.microsoft.com/office/drawing/2014/main" val="1738130593"/>
                    </a:ext>
                  </a:extLst>
                </a:gridCol>
                <a:gridCol w="1759649">
                  <a:extLst>
                    <a:ext uri="{9D8B030D-6E8A-4147-A177-3AD203B41FA5}">
                      <a16:colId xmlns:a16="http://schemas.microsoft.com/office/drawing/2014/main" val="1260285310"/>
                    </a:ext>
                  </a:extLst>
                </a:gridCol>
                <a:gridCol w="2037461">
                  <a:extLst>
                    <a:ext uri="{9D8B030D-6E8A-4147-A177-3AD203B41FA5}">
                      <a16:colId xmlns:a16="http://schemas.microsoft.com/office/drawing/2014/main" val="1175051937"/>
                    </a:ext>
                  </a:extLst>
                </a:gridCol>
                <a:gridCol w="1432873">
                  <a:extLst>
                    <a:ext uri="{9D8B030D-6E8A-4147-A177-3AD203B41FA5}">
                      <a16:colId xmlns:a16="http://schemas.microsoft.com/office/drawing/2014/main" val="329900271"/>
                    </a:ext>
                  </a:extLst>
                </a:gridCol>
              </a:tblGrid>
              <a:tr h="431182">
                <a:tc>
                  <a:txBody>
                    <a:bodyPr/>
                    <a:lstStyle/>
                    <a:p>
                      <a:r>
                        <a:rPr lang="en-US"/>
                        <a:t>Requirement Specifications</a:t>
                      </a:r>
                    </a:p>
                  </a:txBody>
                  <a:tcPr/>
                </a:tc>
                <a:tc>
                  <a:txBody>
                    <a:bodyPr/>
                    <a:lstStyle/>
                    <a:p>
                      <a:r>
                        <a:rPr lang="en-US"/>
                        <a:t>Expected</a:t>
                      </a:r>
                    </a:p>
                  </a:txBody>
                  <a:tcPr/>
                </a:tc>
                <a:tc>
                  <a:txBody>
                    <a:bodyPr/>
                    <a:lstStyle/>
                    <a:p>
                      <a:r>
                        <a:rPr lang="en-US"/>
                        <a:t>Actual</a:t>
                      </a:r>
                    </a:p>
                  </a:txBody>
                  <a:tcPr/>
                </a:tc>
                <a:tc>
                  <a:txBody>
                    <a:bodyPr/>
                    <a:lstStyle/>
                    <a:p>
                      <a:r>
                        <a:rPr lang="en-US"/>
                        <a:t>Pass/Fail</a:t>
                      </a:r>
                    </a:p>
                  </a:txBody>
                  <a:tcPr/>
                </a:tc>
                <a:extLst>
                  <a:ext uri="{0D108BD9-81ED-4DB2-BD59-A6C34878D82A}">
                    <a16:rowId xmlns:a16="http://schemas.microsoft.com/office/drawing/2014/main" val="1335605252"/>
                  </a:ext>
                </a:extLst>
              </a:tr>
              <a:tr h="465828">
                <a:tc>
                  <a:txBody>
                    <a:bodyPr/>
                    <a:lstStyle/>
                    <a:p>
                      <a:r>
                        <a:rPr lang="en-US"/>
                        <a:t>Accuracy of sensor readings</a:t>
                      </a:r>
                    </a:p>
                  </a:txBody>
                  <a:tcPr/>
                </a:tc>
                <a:tc>
                  <a:txBody>
                    <a:bodyPr/>
                    <a:lstStyle/>
                    <a:p>
                      <a:r>
                        <a:rPr lang="en-US">
                          <a:solidFill>
                            <a:schemeClr val="tx1"/>
                          </a:solidFill>
                        </a:rPr>
                        <a:t>Within </a:t>
                      </a:r>
                      <a:r>
                        <a:rPr lang="en-US" sz="1800" strike="noStrike" cap="none" spc="0">
                          <a:solidFill>
                            <a:schemeClr val="tx1"/>
                          </a:solidFill>
                          <a:effectLst/>
                        </a:rPr>
                        <a:t>±</a:t>
                      </a:r>
                      <a:r>
                        <a:rPr lang="en-US">
                          <a:solidFill>
                            <a:schemeClr val="tx1"/>
                          </a:solidFill>
                        </a:rPr>
                        <a:t>4 cents</a:t>
                      </a:r>
                    </a:p>
                  </a:txBody>
                  <a:tcPr/>
                </a:tc>
                <a:tc>
                  <a:txBody>
                    <a:bodyPr/>
                    <a:lstStyle/>
                    <a:p>
                      <a:r>
                        <a:rPr lang="en-US" sz="1800" strike="noStrike" cap="none" spc="0">
                          <a:solidFill>
                            <a:schemeClr val="tx1"/>
                          </a:solidFill>
                          <a:effectLst/>
                        </a:rPr>
                        <a:t>Within ±</a:t>
                      </a:r>
                      <a:r>
                        <a:rPr lang="en-US" strike="noStrike">
                          <a:solidFill>
                            <a:schemeClr val="tx1"/>
                          </a:solidFill>
                        </a:rPr>
                        <a:t>1.75 cents</a:t>
                      </a:r>
                    </a:p>
                  </a:txBody>
                  <a:tcPr/>
                </a:tc>
                <a:tc>
                  <a:txBody>
                    <a:bodyPr/>
                    <a:lstStyle/>
                    <a:p>
                      <a:r>
                        <a:rPr lang="en-US">
                          <a:solidFill>
                            <a:schemeClr val="tx1"/>
                          </a:solidFill>
                        </a:rPr>
                        <a:t>Pass</a:t>
                      </a:r>
                    </a:p>
                  </a:txBody>
                  <a:tcPr/>
                </a:tc>
                <a:extLst>
                  <a:ext uri="{0D108BD9-81ED-4DB2-BD59-A6C34878D82A}">
                    <a16:rowId xmlns:a16="http://schemas.microsoft.com/office/drawing/2014/main" val="437964737"/>
                  </a:ext>
                </a:extLst>
              </a:tr>
              <a:tr h="465828">
                <a:tc>
                  <a:txBody>
                    <a:bodyPr/>
                    <a:lstStyle/>
                    <a:p>
                      <a:r>
                        <a:rPr lang="en-US"/>
                        <a:t>Motor Torque</a:t>
                      </a:r>
                    </a:p>
                  </a:txBody>
                  <a:tcPr/>
                </a:tc>
                <a:tc>
                  <a:txBody>
                    <a:bodyPr/>
                    <a:lstStyle/>
                    <a:p>
                      <a:r>
                        <a:rPr lang="en-US">
                          <a:solidFill>
                            <a:schemeClr val="tx1"/>
                          </a:solidFill>
                        </a:rPr>
                        <a:t>Turn Guitar Peg</a:t>
                      </a:r>
                    </a:p>
                  </a:txBody>
                  <a:tcPr/>
                </a:tc>
                <a:tc>
                  <a:txBody>
                    <a:bodyPr/>
                    <a:lstStyle/>
                    <a:p>
                      <a:r>
                        <a:rPr lang="en-US">
                          <a:solidFill>
                            <a:schemeClr val="tx1"/>
                          </a:solidFill>
                        </a:rPr>
                        <a:t>Turned Guitar Peg            </a:t>
                      </a:r>
                    </a:p>
                  </a:txBody>
                  <a:tcPr/>
                </a:tc>
                <a:tc>
                  <a:txBody>
                    <a:bodyPr/>
                    <a:lstStyle/>
                    <a:p>
                      <a:r>
                        <a:rPr lang="en-US">
                          <a:solidFill>
                            <a:schemeClr val="tx1"/>
                          </a:solidFill>
                        </a:rPr>
                        <a:t>Pass</a:t>
                      </a:r>
                    </a:p>
                  </a:txBody>
                  <a:tcPr/>
                </a:tc>
                <a:extLst>
                  <a:ext uri="{0D108BD9-81ED-4DB2-BD59-A6C34878D82A}">
                    <a16:rowId xmlns:a16="http://schemas.microsoft.com/office/drawing/2014/main" val="556858938"/>
                  </a:ext>
                </a:extLst>
              </a:tr>
              <a:tr h="465828">
                <a:tc>
                  <a:txBody>
                    <a:bodyPr/>
                    <a:lstStyle/>
                    <a:p>
                      <a:r>
                        <a:rPr lang="en-US"/>
                        <a:t>Battery Life</a:t>
                      </a:r>
                    </a:p>
                  </a:txBody>
                  <a:tcPr/>
                </a:tc>
                <a:tc>
                  <a:txBody>
                    <a:bodyPr/>
                    <a:lstStyle/>
                    <a:p>
                      <a:r>
                        <a:rPr lang="en-US">
                          <a:solidFill>
                            <a:schemeClr val="tx1"/>
                          </a:solidFill>
                        </a:rPr>
                        <a:t>Tune 100 Strings</a:t>
                      </a:r>
                    </a:p>
                  </a:txBody>
                  <a:tcPr/>
                </a:tc>
                <a:tc>
                  <a:txBody>
                    <a:bodyPr/>
                    <a:lstStyle/>
                    <a:p>
                      <a:r>
                        <a:rPr lang="en-US">
                          <a:solidFill>
                            <a:schemeClr val="tx1"/>
                          </a:solidFill>
                        </a:rPr>
                        <a:t>Tuned 100+ Strings</a:t>
                      </a:r>
                    </a:p>
                  </a:txBody>
                  <a:tcPr/>
                </a:tc>
                <a:tc>
                  <a:txBody>
                    <a:bodyPr/>
                    <a:lstStyle/>
                    <a:p>
                      <a:r>
                        <a:rPr lang="en-US">
                          <a:solidFill>
                            <a:schemeClr val="tx1"/>
                          </a:solidFill>
                        </a:rPr>
                        <a:t>Pass</a:t>
                      </a:r>
                    </a:p>
                  </a:txBody>
                  <a:tcPr/>
                </a:tc>
                <a:extLst>
                  <a:ext uri="{0D108BD9-81ED-4DB2-BD59-A6C34878D82A}">
                    <a16:rowId xmlns:a16="http://schemas.microsoft.com/office/drawing/2014/main" val="2776296992"/>
                  </a:ext>
                </a:extLst>
              </a:tr>
              <a:tr h="266188">
                <a:tc>
                  <a:txBody>
                    <a:bodyPr/>
                    <a:lstStyle/>
                    <a:p>
                      <a:r>
                        <a:rPr lang="en-US"/>
                        <a:t>Time To Tune Guitar</a:t>
                      </a:r>
                    </a:p>
                  </a:txBody>
                  <a:tcPr/>
                </a:tc>
                <a:tc>
                  <a:txBody>
                    <a:bodyPr/>
                    <a:lstStyle/>
                    <a:p>
                      <a:r>
                        <a:rPr lang="en-US">
                          <a:solidFill>
                            <a:schemeClr val="tx1"/>
                          </a:solidFill>
                        </a:rPr>
                        <a:t>&lt; 3 minutes</a:t>
                      </a:r>
                    </a:p>
                  </a:txBody>
                  <a:tcPr/>
                </a:tc>
                <a:tc>
                  <a:txBody>
                    <a:bodyPr/>
                    <a:lstStyle/>
                    <a:p>
                      <a:r>
                        <a:rPr lang="en-US">
                          <a:solidFill>
                            <a:schemeClr val="tx1"/>
                          </a:solidFill>
                        </a:rPr>
                        <a:t>&lt; 1.5 minutes</a:t>
                      </a:r>
                    </a:p>
                  </a:txBody>
                  <a:tcPr/>
                </a:tc>
                <a:tc>
                  <a:txBody>
                    <a:bodyPr/>
                    <a:lstStyle/>
                    <a:p>
                      <a:r>
                        <a:rPr lang="en-US">
                          <a:solidFill>
                            <a:schemeClr val="tx1"/>
                          </a:solidFill>
                        </a:rPr>
                        <a:t>Pass</a:t>
                      </a:r>
                    </a:p>
                  </a:txBody>
                  <a:tcPr/>
                </a:tc>
                <a:extLst>
                  <a:ext uri="{0D108BD9-81ED-4DB2-BD59-A6C34878D82A}">
                    <a16:rowId xmlns:a16="http://schemas.microsoft.com/office/drawing/2014/main" val="3786301823"/>
                  </a:ext>
                </a:extLst>
              </a:tr>
              <a:tr h="266188">
                <a:tc>
                  <a:txBody>
                    <a:bodyPr/>
                    <a:lstStyle/>
                    <a:p>
                      <a:r>
                        <a:rPr lang="en-US"/>
                        <a:t>Device Weight</a:t>
                      </a:r>
                    </a:p>
                  </a:txBody>
                  <a:tcPr/>
                </a:tc>
                <a:tc>
                  <a:txBody>
                    <a:bodyPr/>
                    <a:lstStyle/>
                    <a:p>
                      <a:r>
                        <a:rPr lang="en-US">
                          <a:solidFill>
                            <a:schemeClr val="tx1"/>
                          </a:solidFill>
                        </a:rPr>
                        <a:t>&lt; 2 lbs.</a:t>
                      </a:r>
                    </a:p>
                  </a:txBody>
                  <a:tcPr/>
                </a:tc>
                <a:tc>
                  <a:txBody>
                    <a:bodyPr/>
                    <a:lstStyle/>
                    <a:p>
                      <a:r>
                        <a:rPr lang="en-US">
                          <a:solidFill>
                            <a:schemeClr val="tx1"/>
                          </a:solidFill>
                        </a:rPr>
                        <a:t>~ 0.5 lbs.</a:t>
                      </a:r>
                    </a:p>
                  </a:txBody>
                  <a:tcPr/>
                </a:tc>
                <a:tc>
                  <a:txBody>
                    <a:bodyPr/>
                    <a:lstStyle/>
                    <a:p>
                      <a:r>
                        <a:rPr lang="en-US">
                          <a:solidFill>
                            <a:schemeClr val="tx1"/>
                          </a:solidFill>
                        </a:rPr>
                        <a:t>Pass</a:t>
                      </a:r>
                    </a:p>
                  </a:txBody>
                  <a:tcPr/>
                </a:tc>
                <a:extLst>
                  <a:ext uri="{0D108BD9-81ED-4DB2-BD59-A6C34878D82A}">
                    <a16:rowId xmlns:a16="http://schemas.microsoft.com/office/drawing/2014/main" val="3395867624"/>
                  </a:ext>
                </a:extLst>
              </a:tr>
            </a:tbl>
          </a:graphicData>
        </a:graphic>
      </p:graphicFrame>
      <p:pic>
        <p:nvPicPr>
          <p:cNvPr id="7" name="slide4xx">
            <a:hlinkClick r:id="" action="ppaction://media"/>
            <a:extLst>
              <a:ext uri="{FF2B5EF4-FFF2-40B4-BE49-F238E27FC236}">
                <a16:creationId xmlns:a16="http://schemas.microsoft.com/office/drawing/2014/main" id="{93AC3D52-9FA6-4294-88D6-6841517015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67274" y="618518"/>
            <a:ext cx="609600" cy="609600"/>
          </a:xfrm>
          <a:prstGeom prst="rect">
            <a:avLst/>
          </a:prstGeom>
        </p:spPr>
      </p:pic>
    </p:spTree>
    <p:extLst>
      <p:ext uri="{BB962C8B-B14F-4D97-AF65-F5344CB8AC3E}">
        <p14:creationId xmlns:p14="http://schemas.microsoft.com/office/powerpoint/2010/main" val="210890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CE812-726D-474C-ADE5-B12585011A5A}"/>
              </a:ext>
            </a:extLst>
          </p:cNvPr>
          <p:cNvSpPr>
            <a:spLocks noGrp="1"/>
          </p:cNvSpPr>
          <p:nvPr>
            <p:ph type="title"/>
          </p:nvPr>
        </p:nvSpPr>
        <p:spPr/>
        <p:txBody>
          <a:bodyPr/>
          <a:lstStyle/>
          <a:p>
            <a:r>
              <a:rPr lang="en-US"/>
              <a:t>Data</a:t>
            </a:r>
          </a:p>
        </p:txBody>
      </p:sp>
      <p:graphicFrame>
        <p:nvGraphicFramePr>
          <p:cNvPr id="6" name="Table 6">
            <a:extLst>
              <a:ext uri="{FF2B5EF4-FFF2-40B4-BE49-F238E27FC236}">
                <a16:creationId xmlns:a16="http://schemas.microsoft.com/office/drawing/2014/main" id="{B6EACD5A-72E8-4E0C-9A67-E58F6E4DA855}"/>
              </a:ext>
            </a:extLst>
          </p:cNvPr>
          <p:cNvGraphicFramePr>
            <a:graphicFrameLocks noGrp="1"/>
          </p:cNvGraphicFramePr>
          <p:nvPr>
            <p:extLst>
              <p:ext uri="{D42A27DB-BD31-4B8C-83A1-F6EECF244321}">
                <p14:modId xmlns:p14="http://schemas.microsoft.com/office/powerpoint/2010/main" val="3798697641"/>
              </p:ext>
            </p:extLst>
          </p:nvPr>
        </p:nvGraphicFramePr>
        <p:xfrm>
          <a:off x="1141413" y="2585144"/>
          <a:ext cx="9945751" cy="2595880"/>
        </p:xfrm>
        <a:graphic>
          <a:graphicData uri="http://schemas.openxmlformats.org/drawingml/2006/table">
            <a:tbl>
              <a:tblPr firstRow="1" bandRow="1">
                <a:tableStyleId>{616DA210-FB5B-4158-B5E0-FEB733F419BA}</a:tableStyleId>
              </a:tblPr>
              <a:tblGrid>
                <a:gridCol w="1808480">
                  <a:extLst>
                    <a:ext uri="{9D8B030D-6E8A-4147-A177-3AD203B41FA5}">
                      <a16:colId xmlns:a16="http://schemas.microsoft.com/office/drawing/2014/main" val="2682813742"/>
                    </a:ext>
                  </a:extLst>
                </a:gridCol>
                <a:gridCol w="1016000">
                  <a:extLst>
                    <a:ext uri="{9D8B030D-6E8A-4147-A177-3AD203B41FA5}">
                      <a16:colId xmlns:a16="http://schemas.microsoft.com/office/drawing/2014/main" val="1340212987"/>
                    </a:ext>
                  </a:extLst>
                </a:gridCol>
                <a:gridCol w="1122680">
                  <a:extLst>
                    <a:ext uri="{9D8B030D-6E8A-4147-A177-3AD203B41FA5}">
                      <a16:colId xmlns:a16="http://schemas.microsoft.com/office/drawing/2014/main" val="2325074967"/>
                    </a:ext>
                  </a:extLst>
                </a:gridCol>
                <a:gridCol w="1957705">
                  <a:extLst>
                    <a:ext uri="{9D8B030D-6E8A-4147-A177-3AD203B41FA5}">
                      <a16:colId xmlns:a16="http://schemas.microsoft.com/office/drawing/2014/main" val="256563685"/>
                    </a:ext>
                  </a:extLst>
                </a:gridCol>
                <a:gridCol w="1668780">
                  <a:extLst>
                    <a:ext uri="{9D8B030D-6E8A-4147-A177-3AD203B41FA5}">
                      <a16:colId xmlns:a16="http://schemas.microsoft.com/office/drawing/2014/main" val="3828970411"/>
                    </a:ext>
                  </a:extLst>
                </a:gridCol>
                <a:gridCol w="1048258">
                  <a:extLst>
                    <a:ext uri="{9D8B030D-6E8A-4147-A177-3AD203B41FA5}">
                      <a16:colId xmlns:a16="http://schemas.microsoft.com/office/drawing/2014/main" val="239848403"/>
                    </a:ext>
                  </a:extLst>
                </a:gridCol>
                <a:gridCol w="1323848">
                  <a:extLst>
                    <a:ext uri="{9D8B030D-6E8A-4147-A177-3AD203B41FA5}">
                      <a16:colId xmlns:a16="http://schemas.microsoft.com/office/drawing/2014/main" val="1149810156"/>
                    </a:ext>
                  </a:extLst>
                </a:gridCol>
              </a:tblGrid>
              <a:tr h="370840">
                <a:tc>
                  <a:txBody>
                    <a:bodyPr/>
                    <a:lstStyle/>
                    <a:p>
                      <a:r>
                        <a:rPr lang="en-US"/>
                        <a:t>Base String-Note</a:t>
                      </a:r>
                    </a:p>
                  </a:txBody>
                  <a:tcPr/>
                </a:tc>
                <a:tc>
                  <a:txBody>
                    <a:bodyPr/>
                    <a:lstStyle/>
                    <a:p>
                      <a:r>
                        <a:rPr lang="en-US"/>
                        <a:t>Min (Hz)</a:t>
                      </a:r>
                    </a:p>
                  </a:txBody>
                  <a:tcPr/>
                </a:tc>
                <a:tc>
                  <a:txBody>
                    <a:bodyPr/>
                    <a:lstStyle/>
                    <a:p>
                      <a:r>
                        <a:rPr lang="en-US"/>
                        <a:t>Max (Hz) </a:t>
                      </a:r>
                    </a:p>
                  </a:txBody>
                  <a:tcPr/>
                </a:tc>
                <a:tc>
                  <a:txBody>
                    <a:bodyPr/>
                    <a:lstStyle/>
                    <a:p>
                      <a:r>
                        <a:rPr lang="en-US"/>
                        <a:t>Max. Cent (~+3¢)</a:t>
                      </a:r>
                    </a:p>
                  </a:txBody>
                  <a:tcPr/>
                </a:tc>
                <a:tc>
                  <a:txBody>
                    <a:bodyPr/>
                    <a:lstStyle/>
                    <a:p>
                      <a:r>
                        <a:rPr lang="en-US"/>
                        <a:t>Min. Cent(~-3¢)</a:t>
                      </a:r>
                    </a:p>
                  </a:txBody>
                  <a:tcPr/>
                </a:tc>
                <a:tc>
                  <a:txBody>
                    <a:bodyPr/>
                    <a:lstStyle/>
                    <a:p>
                      <a:r>
                        <a:rPr lang="en-US"/>
                        <a:t>Average</a:t>
                      </a:r>
                    </a:p>
                  </a:txBody>
                  <a:tcPr/>
                </a:tc>
                <a:tc>
                  <a:txBody>
                    <a:bodyPr/>
                    <a:lstStyle/>
                    <a:p>
                      <a:r>
                        <a:rPr lang="en-US"/>
                        <a:t>Cent Range</a:t>
                      </a:r>
                    </a:p>
                  </a:txBody>
                  <a:tcPr/>
                </a:tc>
                <a:extLst>
                  <a:ext uri="{0D108BD9-81ED-4DB2-BD59-A6C34878D82A}">
                    <a16:rowId xmlns:a16="http://schemas.microsoft.com/office/drawing/2014/main" val="3759525032"/>
                  </a:ext>
                </a:extLst>
              </a:tr>
              <a:tr h="370840">
                <a:tc>
                  <a:txBody>
                    <a:bodyPr/>
                    <a:lstStyle/>
                    <a:p>
                      <a:r>
                        <a:rPr lang="en-US"/>
                        <a:t>6-E – 82.41Hz</a:t>
                      </a:r>
                    </a:p>
                  </a:txBody>
                  <a:tcPr/>
                </a:tc>
                <a:tc>
                  <a:txBody>
                    <a:bodyPr/>
                    <a:lstStyle/>
                    <a:p>
                      <a:r>
                        <a:rPr lang="en-US"/>
                        <a:t>82.42</a:t>
                      </a:r>
                    </a:p>
                  </a:txBody>
                  <a:tcPr/>
                </a:tc>
                <a:tc>
                  <a:txBody>
                    <a:bodyPr/>
                    <a:lstStyle/>
                    <a:p>
                      <a:r>
                        <a:rPr lang="en-US"/>
                        <a:t>82.62</a:t>
                      </a:r>
                    </a:p>
                  </a:txBody>
                  <a:tcPr/>
                </a:tc>
                <a:tc>
                  <a:txBody>
                    <a:bodyPr/>
                    <a:lstStyle/>
                    <a:p>
                      <a:r>
                        <a:rPr lang="en-US"/>
                        <a:t>82.56</a:t>
                      </a:r>
                    </a:p>
                  </a:txBody>
                  <a:tcPr/>
                </a:tc>
                <a:tc>
                  <a:txBody>
                    <a:bodyPr/>
                    <a:lstStyle/>
                    <a:p>
                      <a:r>
                        <a:rPr lang="en-US"/>
                        <a:t>82.25</a:t>
                      </a:r>
                    </a:p>
                  </a:txBody>
                  <a:tcPr/>
                </a:tc>
                <a:tc>
                  <a:txBody>
                    <a:bodyPr/>
                    <a:lstStyle/>
                    <a:p>
                      <a:r>
                        <a:rPr lang="en-US"/>
                        <a:t>82.51</a:t>
                      </a:r>
                    </a:p>
                  </a:txBody>
                  <a:tcPr/>
                </a:tc>
                <a:tc>
                  <a:txBody>
                    <a:bodyPr/>
                    <a:lstStyle/>
                    <a:p>
                      <a:r>
                        <a:rPr lang="en-US"/>
                        <a:t>2.1</a:t>
                      </a:r>
                    </a:p>
                  </a:txBody>
                  <a:tcPr/>
                </a:tc>
                <a:extLst>
                  <a:ext uri="{0D108BD9-81ED-4DB2-BD59-A6C34878D82A}">
                    <a16:rowId xmlns:a16="http://schemas.microsoft.com/office/drawing/2014/main" val="270903636"/>
                  </a:ext>
                </a:extLst>
              </a:tr>
              <a:tr h="370840">
                <a:tc>
                  <a:txBody>
                    <a:bodyPr/>
                    <a:lstStyle/>
                    <a:p>
                      <a:r>
                        <a:rPr lang="en-US"/>
                        <a:t>5-A – 110.00 Hz</a:t>
                      </a:r>
                    </a:p>
                  </a:txBody>
                  <a:tcPr/>
                </a:tc>
                <a:tc>
                  <a:txBody>
                    <a:bodyPr/>
                    <a:lstStyle/>
                    <a:p>
                      <a:r>
                        <a:rPr lang="en-US"/>
                        <a:t>109.97</a:t>
                      </a:r>
                    </a:p>
                  </a:txBody>
                  <a:tcPr/>
                </a:tc>
                <a:tc>
                  <a:txBody>
                    <a:bodyPr/>
                    <a:lstStyle/>
                    <a:p>
                      <a:r>
                        <a:rPr lang="en-US"/>
                        <a:t>110.28</a:t>
                      </a:r>
                    </a:p>
                  </a:txBody>
                  <a:tcPr/>
                </a:tc>
                <a:tc>
                  <a:txBody>
                    <a:bodyPr/>
                    <a:lstStyle/>
                    <a:p>
                      <a:r>
                        <a:rPr lang="en-US"/>
                        <a:t>110.20</a:t>
                      </a:r>
                    </a:p>
                  </a:txBody>
                  <a:tcPr/>
                </a:tc>
                <a:tc>
                  <a:txBody>
                    <a:bodyPr/>
                    <a:lstStyle/>
                    <a:p>
                      <a:r>
                        <a:rPr lang="en-US"/>
                        <a:t>109.81</a:t>
                      </a:r>
                    </a:p>
                  </a:txBody>
                  <a:tcPr/>
                </a:tc>
                <a:tc>
                  <a:txBody>
                    <a:bodyPr/>
                    <a:lstStyle/>
                    <a:p>
                      <a:r>
                        <a:rPr lang="en-US"/>
                        <a:t>110.13</a:t>
                      </a:r>
                    </a:p>
                  </a:txBody>
                  <a:tcPr/>
                </a:tc>
                <a:tc>
                  <a:txBody>
                    <a:bodyPr/>
                    <a:lstStyle/>
                    <a:p>
                      <a:r>
                        <a:rPr lang="en-US"/>
                        <a:t>2.04</a:t>
                      </a:r>
                    </a:p>
                  </a:txBody>
                  <a:tcPr/>
                </a:tc>
                <a:extLst>
                  <a:ext uri="{0D108BD9-81ED-4DB2-BD59-A6C34878D82A}">
                    <a16:rowId xmlns:a16="http://schemas.microsoft.com/office/drawing/2014/main" val="1831494954"/>
                  </a:ext>
                </a:extLst>
              </a:tr>
              <a:tr h="370840">
                <a:tc>
                  <a:txBody>
                    <a:bodyPr/>
                    <a:lstStyle/>
                    <a:p>
                      <a:r>
                        <a:rPr lang="en-US"/>
                        <a:t>4-D – 146.83 Hz</a:t>
                      </a:r>
                    </a:p>
                  </a:txBody>
                  <a:tcPr/>
                </a:tc>
                <a:tc>
                  <a:txBody>
                    <a:bodyPr/>
                    <a:lstStyle/>
                    <a:p>
                      <a:r>
                        <a:rPr lang="en-US"/>
                        <a:t>146.49</a:t>
                      </a:r>
                    </a:p>
                  </a:txBody>
                  <a:tcPr/>
                </a:tc>
                <a:tc>
                  <a:txBody>
                    <a:bodyPr/>
                    <a:lstStyle/>
                    <a:p>
                      <a:r>
                        <a:rPr lang="en-US"/>
                        <a:t>146.83</a:t>
                      </a:r>
                    </a:p>
                  </a:txBody>
                  <a:tcPr/>
                </a:tc>
                <a:tc>
                  <a:txBody>
                    <a:bodyPr/>
                    <a:lstStyle/>
                    <a:p>
                      <a:r>
                        <a:rPr lang="en-US"/>
                        <a:t>147.09</a:t>
                      </a:r>
                    </a:p>
                  </a:txBody>
                  <a:tcPr/>
                </a:tc>
                <a:tc>
                  <a:txBody>
                    <a:bodyPr/>
                    <a:lstStyle/>
                    <a:p>
                      <a:r>
                        <a:rPr lang="en-US"/>
                        <a:t>146.57</a:t>
                      </a:r>
                    </a:p>
                  </a:txBody>
                  <a:tcPr/>
                </a:tc>
                <a:tc>
                  <a:txBody>
                    <a:bodyPr/>
                    <a:lstStyle/>
                    <a:p>
                      <a:r>
                        <a:rPr lang="en-US"/>
                        <a:t>146.69</a:t>
                      </a:r>
                    </a:p>
                  </a:txBody>
                  <a:tcPr/>
                </a:tc>
                <a:tc>
                  <a:txBody>
                    <a:bodyPr/>
                    <a:lstStyle/>
                    <a:p>
                      <a:r>
                        <a:rPr lang="en-US"/>
                        <a:t>1.65</a:t>
                      </a:r>
                    </a:p>
                  </a:txBody>
                  <a:tcPr/>
                </a:tc>
                <a:extLst>
                  <a:ext uri="{0D108BD9-81ED-4DB2-BD59-A6C34878D82A}">
                    <a16:rowId xmlns:a16="http://schemas.microsoft.com/office/drawing/2014/main" val="390497415"/>
                  </a:ext>
                </a:extLst>
              </a:tr>
              <a:tr h="370840">
                <a:tc>
                  <a:txBody>
                    <a:bodyPr/>
                    <a:lstStyle/>
                    <a:p>
                      <a:r>
                        <a:rPr lang="en-US"/>
                        <a:t>3-G – 196.00 Hz</a:t>
                      </a:r>
                    </a:p>
                  </a:txBody>
                  <a:tcPr/>
                </a:tc>
                <a:tc>
                  <a:txBody>
                    <a:bodyPr/>
                    <a:lstStyle/>
                    <a:p>
                      <a:r>
                        <a:rPr lang="en-US"/>
                        <a:t>196.00</a:t>
                      </a:r>
                    </a:p>
                  </a:txBody>
                  <a:tcPr/>
                </a:tc>
                <a:tc>
                  <a:txBody>
                    <a:bodyPr/>
                    <a:lstStyle/>
                    <a:p>
                      <a:r>
                        <a:rPr lang="en-US"/>
                        <a:t>196.66</a:t>
                      </a:r>
                    </a:p>
                  </a:txBody>
                  <a:tcPr/>
                </a:tc>
                <a:tc>
                  <a:txBody>
                    <a:bodyPr/>
                    <a:lstStyle/>
                    <a:p>
                      <a:r>
                        <a:rPr lang="en-US"/>
                        <a:t>196.35</a:t>
                      </a:r>
                    </a:p>
                  </a:txBody>
                  <a:tcPr/>
                </a:tc>
                <a:tc>
                  <a:txBody>
                    <a:bodyPr/>
                    <a:lstStyle/>
                    <a:p>
                      <a:r>
                        <a:rPr lang="en-US"/>
                        <a:t>195.65</a:t>
                      </a:r>
                    </a:p>
                  </a:txBody>
                  <a:tcPr/>
                </a:tc>
                <a:tc>
                  <a:txBody>
                    <a:bodyPr/>
                    <a:lstStyle/>
                    <a:p>
                      <a:r>
                        <a:rPr lang="en-US"/>
                        <a:t>169.27</a:t>
                      </a:r>
                    </a:p>
                  </a:txBody>
                  <a:tcPr/>
                </a:tc>
                <a:tc>
                  <a:txBody>
                    <a:bodyPr/>
                    <a:lstStyle/>
                    <a:p>
                      <a:r>
                        <a:rPr lang="en-US"/>
                        <a:t>2.38</a:t>
                      </a:r>
                    </a:p>
                  </a:txBody>
                  <a:tcPr/>
                </a:tc>
                <a:extLst>
                  <a:ext uri="{0D108BD9-81ED-4DB2-BD59-A6C34878D82A}">
                    <a16:rowId xmlns:a16="http://schemas.microsoft.com/office/drawing/2014/main" val="865312448"/>
                  </a:ext>
                </a:extLst>
              </a:tr>
              <a:tr h="370840">
                <a:tc>
                  <a:txBody>
                    <a:bodyPr/>
                    <a:lstStyle/>
                    <a:p>
                      <a:r>
                        <a:rPr lang="en-US"/>
                        <a:t>2-B – 246.94 Hz</a:t>
                      </a:r>
                    </a:p>
                  </a:txBody>
                  <a:tcPr/>
                </a:tc>
                <a:tc>
                  <a:txBody>
                    <a:bodyPr/>
                    <a:lstStyle/>
                    <a:p>
                      <a:r>
                        <a:rPr lang="en-US"/>
                        <a:t>246.69</a:t>
                      </a:r>
                    </a:p>
                  </a:txBody>
                  <a:tcPr/>
                </a:tc>
                <a:tc>
                  <a:txBody>
                    <a:bodyPr/>
                    <a:lstStyle/>
                    <a:p>
                      <a:r>
                        <a:rPr lang="en-US"/>
                        <a:t>247.40</a:t>
                      </a:r>
                    </a:p>
                  </a:txBody>
                  <a:tcPr/>
                </a:tc>
                <a:tc>
                  <a:txBody>
                    <a:bodyPr/>
                    <a:lstStyle/>
                    <a:p>
                      <a:r>
                        <a:rPr lang="en-US"/>
                        <a:t>247.37</a:t>
                      </a:r>
                    </a:p>
                  </a:txBody>
                  <a:tcPr/>
                </a:tc>
                <a:tc>
                  <a:txBody>
                    <a:bodyPr/>
                    <a:lstStyle/>
                    <a:p>
                      <a:r>
                        <a:rPr lang="en-US"/>
                        <a:t>246.51</a:t>
                      </a:r>
                    </a:p>
                  </a:txBody>
                  <a:tcPr/>
                </a:tc>
                <a:tc>
                  <a:txBody>
                    <a:bodyPr/>
                    <a:lstStyle/>
                    <a:p>
                      <a:r>
                        <a:rPr lang="en-US"/>
                        <a:t>247.08</a:t>
                      </a:r>
                    </a:p>
                  </a:txBody>
                  <a:tcPr/>
                </a:tc>
                <a:tc>
                  <a:txBody>
                    <a:bodyPr/>
                    <a:lstStyle/>
                    <a:p>
                      <a:r>
                        <a:rPr lang="en-US"/>
                        <a:t>0.84</a:t>
                      </a:r>
                    </a:p>
                  </a:txBody>
                  <a:tcPr/>
                </a:tc>
                <a:extLst>
                  <a:ext uri="{0D108BD9-81ED-4DB2-BD59-A6C34878D82A}">
                    <a16:rowId xmlns:a16="http://schemas.microsoft.com/office/drawing/2014/main" val="1556471894"/>
                  </a:ext>
                </a:extLst>
              </a:tr>
              <a:tr h="370840">
                <a:tc>
                  <a:txBody>
                    <a:bodyPr/>
                    <a:lstStyle/>
                    <a:p>
                      <a:r>
                        <a:rPr lang="en-US"/>
                        <a:t>1-E – 329.63 Hz</a:t>
                      </a:r>
                    </a:p>
                  </a:txBody>
                  <a:tcPr/>
                </a:tc>
                <a:tc>
                  <a:txBody>
                    <a:bodyPr/>
                    <a:lstStyle/>
                    <a:p>
                      <a:r>
                        <a:rPr lang="en-US"/>
                        <a:t>329.08</a:t>
                      </a:r>
                    </a:p>
                  </a:txBody>
                  <a:tcPr/>
                </a:tc>
                <a:tc>
                  <a:txBody>
                    <a:bodyPr/>
                    <a:lstStyle/>
                    <a:p>
                      <a:r>
                        <a:rPr lang="en-US"/>
                        <a:t>330.07</a:t>
                      </a:r>
                    </a:p>
                  </a:txBody>
                  <a:tcPr/>
                </a:tc>
                <a:tc>
                  <a:txBody>
                    <a:bodyPr/>
                    <a:lstStyle/>
                    <a:p>
                      <a:r>
                        <a:rPr lang="en-US"/>
                        <a:t>330.21</a:t>
                      </a:r>
                    </a:p>
                  </a:txBody>
                  <a:tcPr/>
                </a:tc>
                <a:tc>
                  <a:txBody>
                    <a:bodyPr/>
                    <a:lstStyle/>
                    <a:p>
                      <a:r>
                        <a:rPr lang="en-US"/>
                        <a:t>329.05</a:t>
                      </a:r>
                    </a:p>
                  </a:txBody>
                  <a:tcPr/>
                </a:tc>
                <a:tc>
                  <a:txBody>
                    <a:bodyPr/>
                    <a:lstStyle/>
                    <a:p>
                      <a:r>
                        <a:rPr lang="en-US"/>
                        <a:t>329.71</a:t>
                      </a:r>
                    </a:p>
                  </a:txBody>
                  <a:tcPr/>
                </a:tc>
                <a:tc>
                  <a:txBody>
                    <a:bodyPr/>
                    <a:lstStyle/>
                    <a:p>
                      <a:r>
                        <a:rPr lang="en-US"/>
                        <a:t>0.42</a:t>
                      </a:r>
                    </a:p>
                  </a:txBody>
                  <a:tcPr/>
                </a:tc>
                <a:extLst>
                  <a:ext uri="{0D108BD9-81ED-4DB2-BD59-A6C34878D82A}">
                    <a16:rowId xmlns:a16="http://schemas.microsoft.com/office/drawing/2014/main" val="1488594370"/>
                  </a:ext>
                </a:extLst>
              </a:tr>
            </a:tbl>
          </a:graphicData>
        </a:graphic>
      </p:graphicFrame>
      <p:pic>
        <p:nvPicPr>
          <p:cNvPr id="9" name="slide3xx">
            <a:hlinkClick r:id="" action="ppaction://media"/>
            <a:extLst>
              <a:ext uri="{FF2B5EF4-FFF2-40B4-BE49-F238E27FC236}">
                <a16:creationId xmlns:a16="http://schemas.microsoft.com/office/drawing/2014/main" id="{98196448-EDF5-489F-A11F-CC27697C52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03164" y="1163425"/>
            <a:ext cx="609600" cy="609600"/>
          </a:xfrm>
          <a:prstGeom prst="rect">
            <a:avLst/>
          </a:prstGeom>
        </p:spPr>
      </p:pic>
    </p:spTree>
    <p:extLst>
      <p:ext uri="{BB962C8B-B14F-4D97-AF65-F5344CB8AC3E}">
        <p14:creationId xmlns:p14="http://schemas.microsoft.com/office/powerpoint/2010/main" val="245884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39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6E4A6-C04F-41A1-9DB9-724BB7CF8E14}"/>
              </a:ext>
            </a:extLst>
          </p:cNvPr>
          <p:cNvSpPr>
            <a:spLocks noGrp="1"/>
          </p:cNvSpPr>
          <p:nvPr>
            <p:ph type="title"/>
          </p:nvPr>
        </p:nvSpPr>
        <p:spPr/>
        <p:txBody>
          <a:bodyPr>
            <a:normAutofit/>
          </a:bodyPr>
          <a:lstStyle/>
          <a:p>
            <a:r>
              <a:rPr lang="en-US"/>
              <a:t>Project motivation</a:t>
            </a:r>
          </a:p>
        </p:txBody>
      </p:sp>
      <p:sp>
        <p:nvSpPr>
          <p:cNvPr id="110" name="Content Placeholder 2">
            <a:extLst>
              <a:ext uri="{FF2B5EF4-FFF2-40B4-BE49-F238E27FC236}">
                <a16:creationId xmlns:a16="http://schemas.microsoft.com/office/drawing/2014/main" id="{47D98ED5-DA58-4527-A1DB-47EFBAE3254D}"/>
              </a:ext>
            </a:extLst>
          </p:cNvPr>
          <p:cNvSpPr>
            <a:spLocks noGrp="1"/>
          </p:cNvSpPr>
          <p:nvPr>
            <p:ph idx="1"/>
          </p:nvPr>
        </p:nvSpPr>
        <p:spPr/>
        <p:txBody>
          <a:bodyPr vert="horz" lIns="91440" tIns="45720" rIns="91440" bIns="45720" rtlCol="0" anchor="t">
            <a:normAutofit/>
          </a:bodyPr>
          <a:lstStyle/>
          <a:p>
            <a:r>
              <a:rPr lang="en-US"/>
              <a:t>Aid musicians in tuning their instruments quickly in any environment</a:t>
            </a:r>
          </a:p>
          <a:p>
            <a:r>
              <a:rPr lang="en-US"/>
              <a:t>More specific for guitar players</a:t>
            </a:r>
          </a:p>
          <a:p>
            <a:r>
              <a:rPr lang="en-US"/>
              <a:t>Make it easy for beginner guitar players to tune their guitar</a:t>
            </a:r>
          </a:p>
          <a:p>
            <a:r>
              <a:rPr lang="en-US"/>
              <a:t>Get rid of tedious tuning, with a smart simple all-in-one system</a:t>
            </a:r>
          </a:p>
        </p:txBody>
      </p:sp>
      <p:pic>
        <p:nvPicPr>
          <p:cNvPr id="4" name="slide2">
            <a:hlinkClick r:id="" action="ppaction://media"/>
            <a:extLst>
              <a:ext uri="{FF2B5EF4-FFF2-40B4-BE49-F238E27FC236}">
                <a16:creationId xmlns:a16="http://schemas.microsoft.com/office/drawing/2014/main" id="{CA17FCDA-694A-4148-88CA-FAE6A1C04C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38347" y="676014"/>
            <a:ext cx="609600" cy="609600"/>
          </a:xfrm>
          <a:prstGeom prst="rect">
            <a:avLst/>
          </a:prstGeom>
        </p:spPr>
      </p:pic>
    </p:spTree>
    <p:extLst>
      <p:ext uri="{BB962C8B-B14F-4D97-AF65-F5344CB8AC3E}">
        <p14:creationId xmlns:p14="http://schemas.microsoft.com/office/powerpoint/2010/main" val="405737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067FB-073D-4B03-8781-BC4738CB931A}"/>
              </a:ext>
            </a:extLst>
          </p:cNvPr>
          <p:cNvSpPr>
            <a:spLocks noGrp="1"/>
          </p:cNvSpPr>
          <p:nvPr>
            <p:ph type="title"/>
          </p:nvPr>
        </p:nvSpPr>
        <p:spPr>
          <a:xfrm>
            <a:off x="1141413" y="2694968"/>
            <a:ext cx="9905998" cy="1478570"/>
          </a:xfrm>
        </p:spPr>
        <p:txBody>
          <a:bodyPr>
            <a:noAutofit/>
          </a:bodyPr>
          <a:lstStyle/>
          <a:p>
            <a:pPr algn="ctr"/>
            <a:r>
              <a:rPr lang="en-US" sz="6600"/>
              <a:t>Administrative Content</a:t>
            </a:r>
          </a:p>
        </p:txBody>
      </p:sp>
      <p:pic>
        <p:nvPicPr>
          <p:cNvPr id="3" name="Slide 38">
            <a:hlinkClick r:id="" action="ppaction://media"/>
            <a:extLst>
              <a:ext uri="{FF2B5EF4-FFF2-40B4-BE49-F238E27FC236}">
                <a16:creationId xmlns:a16="http://schemas.microsoft.com/office/drawing/2014/main" id="{1F2360FA-8E8D-442A-A692-97A822D61D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78094" y="1355725"/>
            <a:ext cx="487363" cy="487363"/>
          </a:xfrm>
          <a:prstGeom prst="rect">
            <a:avLst/>
          </a:prstGeom>
        </p:spPr>
      </p:pic>
    </p:spTree>
    <p:extLst>
      <p:ext uri="{BB962C8B-B14F-4D97-AF65-F5344CB8AC3E}">
        <p14:creationId xmlns:p14="http://schemas.microsoft.com/office/powerpoint/2010/main" val="26591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4278F4-E5C0-4053-9552-9A185008339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pic>
        <p:nvPicPr>
          <p:cNvPr id="6" name="Picture 5">
            <a:extLst>
              <a:ext uri="{FF2B5EF4-FFF2-40B4-BE49-F238E27FC236}">
                <a16:creationId xmlns:a16="http://schemas.microsoft.com/office/drawing/2014/main" id="{3CC00B6B-0298-4FEF-8D8B-0016B2F4D076}"/>
              </a:ext>
            </a:extLst>
          </p:cNvPr>
          <p:cNvPicPr>
            <a:picLocks noChangeAspect="1"/>
          </p:cNvPicPr>
          <p:nvPr/>
        </p:nvPicPr>
        <p:blipFill>
          <a:blip r:embed="rId4"/>
          <a:stretch>
            <a:fillRect/>
          </a:stretch>
        </p:blipFill>
        <p:spPr>
          <a:xfrm>
            <a:off x="1290814" y="617610"/>
            <a:ext cx="9610371" cy="5904244"/>
          </a:xfrm>
          <a:prstGeom prst="rect">
            <a:avLst/>
          </a:prstGeom>
        </p:spPr>
      </p:pic>
      <p:pic>
        <p:nvPicPr>
          <p:cNvPr id="2" name="slide40">
            <a:hlinkClick r:id="" action="ppaction://media"/>
            <a:extLst>
              <a:ext uri="{FF2B5EF4-FFF2-40B4-BE49-F238E27FC236}">
                <a16:creationId xmlns:a16="http://schemas.microsoft.com/office/drawing/2014/main" id="{E64B0E86-E511-4424-96A2-633E859F45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7285" y="513347"/>
            <a:ext cx="609600" cy="609600"/>
          </a:xfrm>
          <a:prstGeom prst="rect">
            <a:avLst/>
          </a:prstGeom>
        </p:spPr>
      </p:pic>
    </p:spTree>
    <p:extLst>
      <p:ext uri="{BB962C8B-B14F-4D97-AF65-F5344CB8AC3E}">
        <p14:creationId xmlns:p14="http://schemas.microsoft.com/office/powerpoint/2010/main" val="386118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BCD20-9BDF-49CD-A011-D4A1A3EF67DF}"/>
              </a:ext>
            </a:extLst>
          </p:cNvPr>
          <p:cNvSpPr>
            <a:spLocks noGrp="1"/>
          </p:cNvSpPr>
          <p:nvPr>
            <p:ph type="title"/>
          </p:nvPr>
        </p:nvSpPr>
        <p:spPr>
          <a:xfrm>
            <a:off x="853330" y="1134683"/>
            <a:ext cx="2743310" cy="4255024"/>
          </a:xfrm>
        </p:spPr>
        <p:txBody>
          <a:bodyPr>
            <a:normAutofit/>
          </a:bodyPr>
          <a:lstStyle/>
          <a:p>
            <a:r>
              <a:rPr lang="en-US" sz="3300">
                <a:solidFill>
                  <a:srgbClr val="FFFFFF"/>
                </a:solidFill>
              </a:rPr>
              <a:t>Budget: development costs</a:t>
            </a:r>
          </a:p>
        </p:txBody>
      </p:sp>
      <p:graphicFrame>
        <p:nvGraphicFramePr>
          <p:cNvPr id="7" name="Content Placeholder 6">
            <a:extLst>
              <a:ext uri="{FF2B5EF4-FFF2-40B4-BE49-F238E27FC236}">
                <a16:creationId xmlns:a16="http://schemas.microsoft.com/office/drawing/2014/main" id="{D63FA8A3-B5E4-4F40-A774-013043AEDE98}"/>
              </a:ext>
            </a:extLst>
          </p:cNvPr>
          <p:cNvGraphicFramePr>
            <a:graphicFrameLocks noGrp="1"/>
          </p:cNvGraphicFramePr>
          <p:nvPr>
            <p:ph idx="1"/>
            <p:extLst>
              <p:ext uri="{D42A27DB-BD31-4B8C-83A1-F6EECF244321}">
                <p14:modId xmlns:p14="http://schemas.microsoft.com/office/powerpoint/2010/main" val="2684422978"/>
              </p:ext>
            </p:extLst>
          </p:nvPr>
        </p:nvGraphicFramePr>
        <p:xfrm>
          <a:off x="3888712" y="321547"/>
          <a:ext cx="7449958" cy="5888343"/>
        </p:xfrm>
        <a:graphic>
          <a:graphicData uri="http://schemas.openxmlformats.org/drawingml/2006/table">
            <a:tbl>
              <a:tblPr firstRow="1" firstCol="1">
                <a:tableStyleId>{3B4B98B0-60AC-42C2-AFA5-B58CD77FA1E5}</a:tableStyleId>
              </a:tblPr>
              <a:tblGrid>
                <a:gridCol w="4699059">
                  <a:extLst>
                    <a:ext uri="{9D8B030D-6E8A-4147-A177-3AD203B41FA5}">
                      <a16:colId xmlns:a16="http://schemas.microsoft.com/office/drawing/2014/main" val="45353130"/>
                    </a:ext>
                  </a:extLst>
                </a:gridCol>
                <a:gridCol w="1492119">
                  <a:extLst>
                    <a:ext uri="{9D8B030D-6E8A-4147-A177-3AD203B41FA5}">
                      <a16:colId xmlns:a16="http://schemas.microsoft.com/office/drawing/2014/main" val="3504713576"/>
                    </a:ext>
                  </a:extLst>
                </a:gridCol>
                <a:gridCol w="1258780">
                  <a:extLst>
                    <a:ext uri="{9D8B030D-6E8A-4147-A177-3AD203B41FA5}">
                      <a16:colId xmlns:a16="http://schemas.microsoft.com/office/drawing/2014/main" val="2135427356"/>
                    </a:ext>
                  </a:extLst>
                </a:gridCol>
              </a:tblGrid>
              <a:tr h="264245">
                <a:tc>
                  <a:txBody>
                    <a:bodyPr/>
                    <a:lstStyle/>
                    <a:p>
                      <a:pPr marL="0" marR="0">
                        <a:spcBef>
                          <a:spcPts val="0"/>
                        </a:spcBef>
                        <a:spcAft>
                          <a:spcPts val="0"/>
                        </a:spcAft>
                      </a:pPr>
                      <a:r>
                        <a:rPr lang="en-US" sz="1200" baseline="0">
                          <a:effectLst/>
                        </a:rPr>
                        <a:t>Components</a:t>
                      </a:r>
                      <a:endParaRPr lang="en-US" sz="10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spcBef>
                          <a:spcPts val="0"/>
                        </a:spcBef>
                        <a:spcAft>
                          <a:spcPts val="0"/>
                        </a:spcAft>
                      </a:pPr>
                      <a:r>
                        <a:rPr lang="en-US" sz="1200" baseline="0">
                          <a:effectLst/>
                        </a:rPr>
                        <a:t>Quantity</a:t>
                      </a:r>
                      <a:endParaRPr lang="en-US" sz="10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spcBef>
                          <a:spcPts val="0"/>
                        </a:spcBef>
                        <a:spcAft>
                          <a:spcPts val="0"/>
                        </a:spcAft>
                      </a:pPr>
                      <a:r>
                        <a:rPr lang="en-US" sz="1200" baseline="0">
                          <a:effectLst/>
                        </a:rPr>
                        <a:t>Costs</a:t>
                      </a:r>
                      <a:endParaRPr lang="en-US" sz="10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670402473"/>
                  </a:ext>
                </a:extLst>
              </a:tr>
              <a:tr h="244526">
                <a:tc>
                  <a:txBody>
                    <a:bodyPr/>
                    <a:lstStyle/>
                    <a:p>
                      <a:pPr marL="0" marR="0">
                        <a:spcBef>
                          <a:spcPts val="0"/>
                        </a:spcBef>
                        <a:spcAft>
                          <a:spcPts val="0"/>
                        </a:spcAft>
                      </a:pPr>
                      <a:r>
                        <a:rPr lang="en-US" sz="1100" baseline="0">
                          <a:effectLst/>
                        </a:rPr>
                        <a:t>Snark ST 8 Clip-on Super-Tight Chromatic Tuner</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$14</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3766035516"/>
                  </a:ext>
                </a:extLst>
              </a:tr>
              <a:tr h="244526">
                <a:tc>
                  <a:txBody>
                    <a:bodyPr/>
                    <a:lstStyle/>
                    <a:p>
                      <a:pPr marL="0" marR="0">
                        <a:spcBef>
                          <a:spcPts val="0"/>
                        </a:spcBef>
                        <a:spcAft>
                          <a:spcPts val="0"/>
                        </a:spcAft>
                      </a:pPr>
                      <a:r>
                        <a:rPr lang="en-US" sz="1100" baseline="0">
                          <a:effectLst/>
                        </a:rPr>
                        <a:t>ADXL345 Digital Accelerometer</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$17.50</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480540942"/>
                  </a:ext>
                </a:extLst>
              </a:tr>
              <a:tr h="244526">
                <a:tc>
                  <a:txBody>
                    <a:bodyPr/>
                    <a:lstStyle/>
                    <a:p>
                      <a:pPr marL="0" marR="0">
                        <a:spcBef>
                          <a:spcPts val="0"/>
                        </a:spcBef>
                        <a:spcAft>
                          <a:spcPts val="0"/>
                        </a:spcAft>
                      </a:pPr>
                      <a:r>
                        <a:rPr lang="en-US" sz="1100" baseline="0">
                          <a:effectLst/>
                        </a:rPr>
                        <a:t>Nema 16 Stepper Motor</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$12</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3325193825"/>
                  </a:ext>
                </a:extLst>
              </a:tr>
              <a:tr h="244526">
                <a:tc>
                  <a:txBody>
                    <a:bodyPr/>
                    <a:lstStyle/>
                    <a:p>
                      <a:pPr marL="0" marR="0">
                        <a:spcBef>
                          <a:spcPts val="0"/>
                        </a:spcBef>
                        <a:spcAft>
                          <a:spcPts val="0"/>
                        </a:spcAft>
                      </a:pPr>
                      <a:r>
                        <a:rPr lang="en-US" sz="1100" baseline="0">
                          <a:effectLst/>
                        </a:rPr>
                        <a:t>Nema 17 Stepper Motor</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$15</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1087973563"/>
                  </a:ext>
                </a:extLst>
              </a:tr>
              <a:tr h="244526">
                <a:tc>
                  <a:txBody>
                    <a:bodyPr/>
                    <a:lstStyle/>
                    <a:p>
                      <a:pPr marL="0" marR="0">
                        <a:spcBef>
                          <a:spcPts val="0"/>
                        </a:spcBef>
                        <a:spcAft>
                          <a:spcPts val="0"/>
                        </a:spcAft>
                      </a:pPr>
                      <a:r>
                        <a:rPr lang="en-US" sz="1100" baseline="0">
                          <a:effectLst/>
                        </a:rPr>
                        <a:t>3D print material 1kg</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$20</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2705271017"/>
                  </a:ext>
                </a:extLst>
              </a:tr>
              <a:tr h="244526">
                <a:tc>
                  <a:txBody>
                    <a:bodyPr/>
                    <a:lstStyle/>
                    <a:p>
                      <a:pPr marL="0" marR="0">
                        <a:spcBef>
                          <a:spcPts val="0"/>
                        </a:spcBef>
                        <a:spcAft>
                          <a:spcPts val="0"/>
                        </a:spcAft>
                      </a:pPr>
                      <a:r>
                        <a:rPr lang="en-US" sz="1100" baseline="0">
                          <a:effectLst/>
                        </a:rPr>
                        <a:t>Node MCU ESP8266</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 (3 pack)</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$15</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105179432"/>
                  </a:ext>
                </a:extLst>
              </a:tr>
              <a:tr h="244526">
                <a:tc>
                  <a:txBody>
                    <a:bodyPr/>
                    <a:lstStyle/>
                    <a:p>
                      <a:pPr marL="0" marR="0">
                        <a:spcBef>
                          <a:spcPts val="0"/>
                        </a:spcBef>
                        <a:spcAft>
                          <a:spcPts val="0"/>
                        </a:spcAft>
                      </a:pPr>
                      <a:r>
                        <a:rPr lang="en-US" sz="1100" baseline="0">
                          <a:effectLst/>
                        </a:rPr>
                        <a:t>SN754410NE</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5</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$3</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3601389170"/>
                  </a:ext>
                </a:extLst>
              </a:tr>
              <a:tr h="244526">
                <a:tc>
                  <a:txBody>
                    <a:bodyPr/>
                    <a:lstStyle/>
                    <a:p>
                      <a:pPr marL="0" marR="0">
                        <a:spcBef>
                          <a:spcPts val="0"/>
                        </a:spcBef>
                        <a:spcAft>
                          <a:spcPts val="0"/>
                        </a:spcAft>
                      </a:pPr>
                      <a:r>
                        <a:rPr lang="en-US" sz="1100" baseline="0">
                          <a:effectLst/>
                        </a:rPr>
                        <a:t>L298N Motor Driver</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 (4 pack)</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$10</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3109841105"/>
                  </a:ext>
                </a:extLst>
              </a:tr>
              <a:tr h="244526">
                <a:tc>
                  <a:txBody>
                    <a:bodyPr/>
                    <a:lstStyle/>
                    <a:p>
                      <a:pPr marL="0" marR="0">
                        <a:spcBef>
                          <a:spcPts val="0"/>
                        </a:spcBef>
                        <a:spcAft>
                          <a:spcPts val="0"/>
                        </a:spcAft>
                      </a:pPr>
                      <a:r>
                        <a:rPr lang="en-US" sz="1100" baseline="0">
                          <a:effectLst/>
                        </a:rPr>
                        <a:t>Piezo Vibration Sensor</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$4.95</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1714761920"/>
                  </a:ext>
                </a:extLst>
              </a:tr>
              <a:tr h="244526">
                <a:tc>
                  <a:txBody>
                    <a:bodyPr/>
                    <a:lstStyle/>
                    <a:p>
                      <a:pPr marL="0" marR="0">
                        <a:spcBef>
                          <a:spcPts val="0"/>
                        </a:spcBef>
                        <a:spcAft>
                          <a:spcPts val="0"/>
                        </a:spcAft>
                      </a:pPr>
                      <a:r>
                        <a:rPr lang="en-US" sz="1100" baseline="0">
                          <a:effectLst/>
                        </a:rPr>
                        <a:t>Piezo Element</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4</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$1.50</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1599368246"/>
                  </a:ext>
                </a:extLst>
              </a:tr>
              <a:tr h="244526">
                <a:tc>
                  <a:txBody>
                    <a:bodyPr/>
                    <a:lstStyle/>
                    <a:p>
                      <a:pPr marL="0" marR="0">
                        <a:spcBef>
                          <a:spcPts val="0"/>
                        </a:spcBef>
                        <a:spcAft>
                          <a:spcPts val="0"/>
                        </a:spcAft>
                      </a:pPr>
                      <a:r>
                        <a:rPr lang="en-US" sz="1100" baseline="0">
                          <a:effectLst/>
                        </a:rPr>
                        <a:t>28byj 5V DC Stepper Motor with Dirvers</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 (5 pack)</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$12</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586106500"/>
                  </a:ext>
                </a:extLst>
              </a:tr>
              <a:tr h="244526">
                <a:tc>
                  <a:txBody>
                    <a:bodyPr/>
                    <a:lstStyle/>
                    <a:p>
                      <a:pPr marL="0" marR="0">
                        <a:spcBef>
                          <a:spcPts val="0"/>
                        </a:spcBef>
                        <a:spcAft>
                          <a:spcPts val="0"/>
                        </a:spcAft>
                      </a:pPr>
                      <a:r>
                        <a:rPr lang="en-US" sz="1100" baseline="0">
                          <a:effectLst/>
                        </a:rPr>
                        <a:t>12V DC Brushless Stepper Motor</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$20</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532140691"/>
                  </a:ext>
                </a:extLst>
              </a:tr>
              <a:tr h="244526">
                <a:tc>
                  <a:txBody>
                    <a:bodyPr/>
                    <a:lstStyle/>
                    <a:p>
                      <a:pPr marL="0" marR="0">
                        <a:spcBef>
                          <a:spcPts val="0"/>
                        </a:spcBef>
                        <a:spcAft>
                          <a:spcPts val="0"/>
                        </a:spcAft>
                      </a:pPr>
                      <a:r>
                        <a:rPr lang="en-US" sz="1100" baseline="0">
                          <a:effectLst/>
                        </a:rPr>
                        <a:t>Stepper Driver</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$35</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1491060706"/>
                  </a:ext>
                </a:extLst>
              </a:tr>
              <a:tr h="244526">
                <a:tc>
                  <a:txBody>
                    <a:bodyPr/>
                    <a:lstStyle/>
                    <a:p>
                      <a:pPr marL="0" marR="0">
                        <a:spcBef>
                          <a:spcPts val="0"/>
                        </a:spcBef>
                        <a:spcAft>
                          <a:spcPts val="0"/>
                        </a:spcAft>
                      </a:pPr>
                      <a:r>
                        <a:rPr lang="en-US" sz="1100" baseline="0">
                          <a:effectLst/>
                        </a:rPr>
                        <a:t>Jowoom</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$34</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834283510"/>
                  </a:ext>
                </a:extLst>
              </a:tr>
              <a:tr h="244526">
                <a:tc>
                  <a:txBody>
                    <a:bodyPr/>
                    <a:lstStyle/>
                    <a:p>
                      <a:pPr marL="0" marR="0">
                        <a:spcBef>
                          <a:spcPts val="0"/>
                        </a:spcBef>
                        <a:spcAft>
                          <a:spcPts val="0"/>
                        </a:spcAft>
                      </a:pPr>
                      <a:r>
                        <a:rPr lang="en-US" sz="1100" baseline="0">
                          <a:effectLst/>
                        </a:rPr>
                        <a:t>Guitar Strings</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 (3 pack)</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$17</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3200962974"/>
                  </a:ext>
                </a:extLst>
              </a:tr>
              <a:tr h="244526">
                <a:tc>
                  <a:txBody>
                    <a:bodyPr/>
                    <a:lstStyle/>
                    <a:p>
                      <a:pPr marL="0" marR="0">
                        <a:spcBef>
                          <a:spcPts val="0"/>
                        </a:spcBef>
                        <a:spcAft>
                          <a:spcPts val="0"/>
                        </a:spcAft>
                      </a:pPr>
                      <a:r>
                        <a:rPr lang="en-US" sz="1100" baseline="0">
                          <a:effectLst/>
                        </a:rPr>
                        <a:t>Electric Guitar Strings</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 (3 pack)</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$15</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1764139847"/>
                  </a:ext>
                </a:extLst>
              </a:tr>
              <a:tr h="244526">
                <a:tc>
                  <a:txBody>
                    <a:bodyPr/>
                    <a:lstStyle/>
                    <a:p>
                      <a:pPr marL="0" marR="0">
                        <a:spcBef>
                          <a:spcPts val="0"/>
                        </a:spcBef>
                        <a:spcAft>
                          <a:spcPts val="0"/>
                        </a:spcAft>
                      </a:pPr>
                      <a:r>
                        <a:rPr lang="en-US" sz="1100" baseline="0">
                          <a:effectLst/>
                        </a:rPr>
                        <a:t>Lithium-ion Polymer battery</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$12</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1476955747"/>
                  </a:ext>
                </a:extLst>
              </a:tr>
              <a:tr h="244526">
                <a:tc>
                  <a:txBody>
                    <a:bodyPr/>
                    <a:lstStyle/>
                    <a:p>
                      <a:pPr marL="0" marR="0">
                        <a:spcBef>
                          <a:spcPts val="0"/>
                        </a:spcBef>
                        <a:spcAft>
                          <a:spcPts val="0"/>
                        </a:spcAft>
                      </a:pPr>
                      <a:r>
                        <a:rPr lang="en-US" sz="1100" baseline="0">
                          <a:effectLst/>
                        </a:rPr>
                        <a:t>Boost up Converter 2V-24V</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 (10 pack)</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$11</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2679872250"/>
                  </a:ext>
                </a:extLst>
              </a:tr>
              <a:tr h="244526">
                <a:tc>
                  <a:txBody>
                    <a:bodyPr/>
                    <a:lstStyle/>
                    <a:p>
                      <a:pPr marL="0" marR="0">
                        <a:spcBef>
                          <a:spcPts val="0"/>
                        </a:spcBef>
                        <a:spcAft>
                          <a:spcPts val="0"/>
                        </a:spcAft>
                      </a:pPr>
                      <a:r>
                        <a:rPr lang="en-US" sz="1100" baseline="0">
                          <a:effectLst/>
                        </a:rPr>
                        <a:t>Adafruit 4410 Micro Lipo charger usb type C</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$9</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282928424"/>
                  </a:ext>
                </a:extLst>
              </a:tr>
              <a:tr h="244526">
                <a:tc>
                  <a:txBody>
                    <a:bodyPr/>
                    <a:lstStyle/>
                    <a:p>
                      <a:pPr marL="0" marR="0">
                        <a:spcBef>
                          <a:spcPts val="0"/>
                        </a:spcBef>
                        <a:spcAft>
                          <a:spcPts val="0"/>
                        </a:spcAft>
                      </a:pPr>
                      <a:r>
                        <a:rPr lang="en-US" sz="1100" baseline="0">
                          <a:effectLst/>
                        </a:rPr>
                        <a:t>Rocker on /off switch</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 (8pack)</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$9</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1069427615"/>
                  </a:ext>
                </a:extLst>
              </a:tr>
              <a:tr h="244526">
                <a:tc>
                  <a:txBody>
                    <a:bodyPr/>
                    <a:lstStyle/>
                    <a:p>
                      <a:pPr marL="0" marR="0">
                        <a:spcBef>
                          <a:spcPts val="0"/>
                        </a:spcBef>
                        <a:spcAft>
                          <a:spcPts val="0"/>
                        </a:spcAft>
                      </a:pPr>
                      <a:r>
                        <a:rPr lang="en-US" sz="1100" baseline="0">
                          <a:effectLst/>
                        </a:rPr>
                        <a:t>Tactile Momentary Push Buttons</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 (25 pack)</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$8</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322953138"/>
                  </a:ext>
                </a:extLst>
              </a:tr>
              <a:tr h="244526">
                <a:tc>
                  <a:txBody>
                    <a:bodyPr/>
                    <a:lstStyle/>
                    <a:p>
                      <a:pPr marL="0" marR="0">
                        <a:spcBef>
                          <a:spcPts val="0"/>
                        </a:spcBef>
                        <a:spcAft>
                          <a:spcPts val="0"/>
                        </a:spcAft>
                      </a:pPr>
                      <a:r>
                        <a:rPr lang="en-US" sz="1100" baseline="0">
                          <a:effectLst/>
                        </a:rPr>
                        <a:t>¼ Inch Output Jack</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1</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$5</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1452055376"/>
                  </a:ext>
                </a:extLst>
              </a:tr>
              <a:tr h="244526">
                <a:tc>
                  <a:txBody>
                    <a:bodyPr/>
                    <a:lstStyle/>
                    <a:p>
                      <a:pPr marL="0" marR="0">
                        <a:spcBef>
                          <a:spcPts val="0"/>
                        </a:spcBef>
                        <a:spcAft>
                          <a:spcPts val="0"/>
                        </a:spcAft>
                      </a:pPr>
                      <a:r>
                        <a:rPr lang="en-US" sz="1100" baseline="0">
                          <a:effectLst/>
                        </a:rPr>
                        <a:t>Total Estimated Development Cost Range:</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29</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marR="0">
                        <a:spcBef>
                          <a:spcPts val="0"/>
                        </a:spcBef>
                        <a:spcAft>
                          <a:spcPts val="0"/>
                        </a:spcAft>
                      </a:pPr>
                      <a:r>
                        <a:rPr lang="en-US" sz="1100" baseline="0">
                          <a:effectLst/>
                        </a:rPr>
                        <a:t>$316.45</a:t>
                      </a:r>
                      <a:endParaRPr lang="en-US" sz="1100" baseline="0">
                        <a:solidFill>
                          <a:srgbClr val="000000"/>
                        </a:solidFill>
                        <a:effectLst/>
                        <a:latin typeface="Times New Roman" panose="02020603050405020304" pitchFamily="18" charset="0"/>
                        <a:ea typeface="Times New Roman" panose="02020603050405020304" pitchFamily="18" charset="0"/>
                      </a:endParaRPr>
                    </a:p>
                  </a:txBody>
                  <a:tcPr marL="38267" marR="3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2213264666"/>
                  </a:ext>
                </a:extLst>
              </a:tr>
            </a:tbl>
          </a:graphicData>
        </a:graphic>
      </p:graphicFrame>
      <p:pic>
        <p:nvPicPr>
          <p:cNvPr id="8" name="Recorded Sound">
            <a:hlinkClick r:id="" action="ppaction://media"/>
            <a:extLst>
              <a:ext uri="{FF2B5EF4-FFF2-40B4-BE49-F238E27FC236}">
                <a16:creationId xmlns:a16="http://schemas.microsoft.com/office/drawing/2014/main" id="{3D9C35FD-178A-47FA-A03D-E304F330EF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42181" y="672403"/>
            <a:ext cx="609600" cy="609600"/>
          </a:xfrm>
          <a:prstGeom prst="rect">
            <a:avLst/>
          </a:prstGeom>
        </p:spPr>
      </p:pic>
    </p:spTree>
    <p:extLst>
      <p:ext uri="{BB962C8B-B14F-4D97-AF65-F5344CB8AC3E}">
        <p14:creationId xmlns:p14="http://schemas.microsoft.com/office/powerpoint/2010/main" val="321862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5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1AEB6-80A7-4CD6-BED7-B257F6E78300}"/>
              </a:ext>
            </a:extLst>
          </p:cNvPr>
          <p:cNvSpPr>
            <a:spLocks noGrp="1"/>
          </p:cNvSpPr>
          <p:nvPr>
            <p:ph type="title"/>
          </p:nvPr>
        </p:nvSpPr>
        <p:spPr/>
        <p:txBody>
          <a:bodyPr>
            <a:normAutofit/>
          </a:bodyPr>
          <a:lstStyle/>
          <a:p>
            <a:r>
              <a:rPr lang="en-US" sz="4000"/>
              <a:t>Task Management</a:t>
            </a:r>
          </a:p>
        </p:txBody>
      </p:sp>
      <p:graphicFrame>
        <p:nvGraphicFramePr>
          <p:cNvPr id="5" name="Content Placeholder 2">
            <a:extLst>
              <a:ext uri="{FF2B5EF4-FFF2-40B4-BE49-F238E27FC236}">
                <a16:creationId xmlns:a16="http://schemas.microsoft.com/office/drawing/2014/main" id="{57253539-DCFA-4D2F-BA06-ED3F21BB6C6A}"/>
              </a:ext>
            </a:extLst>
          </p:cNvPr>
          <p:cNvGraphicFramePr>
            <a:graphicFrameLocks noGrp="1"/>
          </p:cNvGraphicFramePr>
          <p:nvPr>
            <p:ph idx="1"/>
            <p:extLst>
              <p:ext uri="{D42A27DB-BD31-4B8C-83A1-F6EECF244321}">
                <p14:modId xmlns:p14="http://schemas.microsoft.com/office/powerpoint/2010/main" val="2149884400"/>
              </p:ext>
            </p:extLst>
          </p:nvPr>
        </p:nvGraphicFramePr>
        <p:xfrm>
          <a:off x="1141413" y="2249488"/>
          <a:ext cx="9906000" cy="35417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Jamie - Slide 41">
            <a:hlinkClick r:id="" action="ppaction://media"/>
            <a:extLst>
              <a:ext uri="{FF2B5EF4-FFF2-40B4-BE49-F238E27FC236}">
                <a16:creationId xmlns:a16="http://schemas.microsoft.com/office/drawing/2014/main" id="{A8AB988C-9227-4853-9711-A4EC67C6A9E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39754" y="1037492"/>
            <a:ext cx="609600" cy="609600"/>
          </a:xfrm>
          <a:prstGeom prst="rect">
            <a:avLst/>
          </a:prstGeom>
        </p:spPr>
      </p:pic>
    </p:spTree>
    <p:extLst>
      <p:ext uri="{BB962C8B-B14F-4D97-AF65-F5344CB8AC3E}">
        <p14:creationId xmlns:p14="http://schemas.microsoft.com/office/powerpoint/2010/main" val="395638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0D09F-1AFD-45F2-A9CB-AB49D9CD311A}"/>
              </a:ext>
            </a:extLst>
          </p:cNvPr>
          <p:cNvSpPr>
            <a:spLocks noGrp="1"/>
          </p:cNvSpPr>
          <p:nvPr>
            <p:ph type="title"/>
          </p:nvPr>
        </p:nvSpPr>
        <p:spPr>
          <a:xfrm>
            <a:off x="986805" y="222908"/>
            <a:ext cx="3576430" cy="1823547"/>
          </a:xfrm>
        </p:spPr>
        <p:txBody>
          <a:bodyPr>
            <a:normAutofit/>
          </a:bodyPr>
          <a:lstStyle/>
          <a:p>
            <a:pPr algn="ctr"/>
            <a:r>
              <a:rPr lang="en-US" sz="3200"/>
              <a:t>Methods of Communication</a:t>
            </a:r>
          </a:p>
        </p:txBody>
      </p:sp>
      <p:graphicFrame>
        <p:nvGraphicFramePr>
          <p:cNvPr id="5" name="Content Placeholder 2">
            <a:extLst>
              <a:ext uri="{FF2B5EF4-FFF2-40B4-BE49-F238E27FC236}">
                <a16:creationId xmlns:a16="http://schemas.microsoft.com/office/drawing/2014/main" id="{B8259044-4FCB-4EF8-9229-2533BAB22EB9}"/>
              </a:ext>
            </a:extLst>
          </p:cNvPr>
          <p:cNvGraphicFramePr>
            <a:graphicFrameLocks noGrp="1"/>
          </p:cNvGraphicFramePr>
          <p:nvPr>
            <p:ph idx="1"/>
            <p:extLst>
              <p:ext uri="{D42A27DB-BD31-4B8C-83A1-F6EECF244321}">
                <p14:modId xmlns:p14="http://schemas.microsoft.com/office/powerpoint/2010/main" val="279893003"/>
              </p:ext>
            </p:extLst>
          </p:nvPr>
        </p:nvGraphicFramePr>
        <p:xfrm>
          <a:off x="1216861" y="1914835"/>
          <a:ext cx="6692748" cy="42550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8" name="Picture 78" descr="Icon&#10;&#10;Description automatically generated">
            <a:extLst>
              <a:ext uri="{FF2B5EF4-FFF2-40B4-BE49-F238E27FC236}">
                <a16:creationId xmlns:a16="http://schemas.microsoft.com/office/drawing/2014/main" id="{9F106192-030D-4FB6-B4E6-4E8CD5D567DE}"/>
              </a:ext>
            </a:extLst>
          </p:cNvPr>
          <p:cNvPicPr>
            <a:picLocks noChangeAspect="1"/>
          </p:cNvPicPr>
          <p:nvPr/>
        </p:nvPicPr>
        <p:blipFill>
          <a:blip r:embed="rId10"/>
          <a:stretch>
            <a:fillRect/>
          </a:stretch>
        </p:blipFill>
        <p:spPr>
          <a:xfrm>
            <a:off x="1375218" y="2046455"/>
            <a:ext cx="665968" cy="645970"/>
          </a:xfrm>
          <a:prstGeom prst="ellipse">
            <a:avLst/>
          </a:prstGeom>
        </p:spPr>
      </p:pic>
      <p:pic>
        <p:nvPicPr>
          <p:cNvPr id="4" name="Jamie - Slide 42">
            <a:hlinkClick r:id="" action="ppaction://media"/>
            <a:extLst>
              <a:ext uri="{FF2B5EF4-FFF2-40B4-BE49-F238E27FC236}">
                <a16:creationId xmlns:a16="http://schemas.microsoft.com/office/drawing/2014/main" id="{93A2EA45-3E4E-4793-B2EA-D51ABD67457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595595" y="829881"/>
            <a:ext cx="609600" cy="609600"/>
          </a:xfrm>
          <a:prstGeom prst="rect">
            <a:avLst/>
          </a:prstGeom>
        </p:spPr>
      </p:pic>
    </p:spTree>
    <p:extLst>
      <p:ext uri="{BB962C8B-B14F-4D97-AF65-F5344CB8AC3E}">
        <p14:creationId xmlns:p14="http://schemas.microsoft.com/office/powerpoint/2010/main" val="342259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BDBA8-3290-47E4-BDD8-6F6710D28CEA}"/>
              </a:ext>
            </a:extLst>
          </p:cNvPr>
          <p:cNvSpPr>
            <a:spLocks noGrp="1"/>
          </p:cNvSpPr>
          <p:nvPr>
            <p:ph type="title"/>
          </p:nvPr>
        </p:nvSpPr>
        <p:spPr>
          <a:xfrm>
            <a:off x="3540951" y="2689715"/>
            <a:ext cx="5110097" cy="1478570"/>
          </a:xfrm>
        </p:spPr>
        <p:txBody>
          <a:bodyPr>
            <a:normAutofit/>
          </a:bodyPr>
          <a:lstStyle/>
          <a:p>
            <a:r>
              <a:rPr lang="en-US" sz="6600"/>
              <a:t>Thank you</a:t>
            </a:r>
          </a:p>
        </p:txBody>
      </p:sp>
      <p:pic>
        <p:nvPicPr>
          <p:cNvPr id="3" name="Slide 44">
            <a:hlinkClick r:id="" action="ppaction://media"/>
            <a:extLst>
              <a:ext uri="{FF2B5EF4-FFF2-40B4-BE49-F238E27FC236}">
                <a16:creationId xmlns:a16="http://schemas.microsoft.com/office/drawing/2014/main" id="{5B95FD83-A96F-4934-8F38-BD5CC6DC00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42262" y="1708652"/>
            <a:ext cx="487363" cy="487363"/>
          </a:xfrm>
          <a:prstGeom prst="rect">
            <a:avLst/>
          </a:prstGeom>
        </p:spPr>
      </p:pic>
    </p:spTree>
    <p:extLst>
      <p:ext uri="{BB962C8B-B14F-4D97-AF65-F5344CB8AC3E}">
        <p14:creationId xmlns:p14="http://schemas.microsoft.com/office/powerpoint/2010/main" val="196961692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636"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6E4A6-C04F-41A1-9DB9-724BB7CF8E14}"/>
              </a:ext>
            </a:extLst>
          </p:cNvPr>
          <p:cNvSpPr>
            <a:spLocks noGrp="1"/>
          </p:cNvSpPr>
          <p:nvPr>
            <p:ph type="title"/>
          </p:nvPr>
        </p:nvSpPr>
        <p:spPr/>
        <p:txBody>
          <a:bodyPr>
            <a:normAutofit/>
          </a:bodyPr>
          <a:lstStyle/>
          <a:p>
            <a:r>
              <a:rPr lang="en-US"/>
              <a:t>Features and options</a:t>
            </a:r>
          </a:p>
        </p:txBody>
      </p:sp>
      <p:graphicFrame>
        <p:nvGraphicFramePr>
          <p:cNvPr id="4" name="Content Placeholder 3">
            <a:extLst>
              <a:ext uri="{FF2B5EF4-FFF2-40B4-BE49-F238E27FC236}">
                <a16:creationId xmlns:a16="http://schemas.microsoft.com/office/drawing/2014/main" id="{A5EF88A3-32A7-484B-9CFD-AE9178037EB9}"/>
              </a:ext>
            </a:extLst>
          </p:cNvPr>
          <p:cNvGraphicFramePr>
            <a:graphicFrameLocks noGrp="1"/>
          </p:cNvGraphicFramePr>
          <p:nvPr>
            <p:ph idx="1"/>
            <p:extLst>
              <p:ext uri="{D42A27DB-BD31-4B8C-83A1-F6EECF244321}">
                <p14:modId xmlns:p14="http://schemas.microsoft.com/office/powerpoint/2010/main" val="3494110234"/>
              </p:ext>
            </p:extLst>
          </p:nvPr>
        </p:nvGraphicFramePr>
        <p:xfrm>
          <a:off x="1141412" y="2249487"/>
          <a:ext cx="9905999" cy="35417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slide5">
            <a:hlinkClick r:id="" action="ppaction://media"/>
            <a:extLst>
              <a:ext uri="{FF2B5EF4-FFF2-40B4-BE49-F238E27FC236}">
                <a16:creationId xmlns:a16="http://schemas.microsoft.com/office/drawing/2014/main" id="{5FC36745-D935-4A28-B6FA-ABA03C210E8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83315" y="850232"/>
            <a:ext cx="609600" cy="609600"/>
          </a:xfrm>
          <a:prstGeom prst="rect">
            <a:avLst/>
          </a:prstGeom>
        </p:spPr>
      </p:pic>
    </p:spTree>
    <p:extLst>
      <p:ext uri="{BB962C8B-B14F-4D97-AF65-F5344CB8AC3E}">
        <p14:creationId xmlns:p14="http://schemas.microsoft.com/office/powerpoint/2010/main" val="6251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6E4A6-C04F-41A1-9DB9-724BB7CF8E14}"/>
              </a:ext>
            </a:extLst>
          </p:cNvPr>
          <p:cNvSpPr>
            <a:spLocks noGrp="1"/>
          </p:cNvSpPr>
          <p:nvPr>
            <p:ph type="title"/>
          </p:nvPr>
        </p:nvSpPr>
        <p:spPr/>
        <p:txBody>
          <a:bodyPr>
            <a:normAutofit/>
          </a:bodyPr>
          <a:lstStyle/>
          <a:p>
            <a:pPr algn="ctr"/>
            <a:r>
              <a:rPr lang="en-US"/>
              <a:t>Stretch Goals and objectives</a:t>
            </a:r>
          </a:p>
        </p:txBody>
      </p:sp>
      <p:graphicFrame>
        <p:nvGraphicFramePr>
          <p:cNvPr id="5" name="Content Placeholder 2">
            <a:extLst>
              <a:ext uri="{FF2B5EF4-FFF2-40B4-BE49-F238E27FC236}">
                <a16:creationId xmlns:a16="http://schemas.microsoft.com/office/drawing/2014/main" id="{D964545A-7B62-4B63-BF05-67E613D0DC66}"/>
              </a:ext>
            </a:extLst>
          </p:cNvPr>
          <p:cNvGraphicFramePr>
            <a:graphicFrameLocks noGrp="1"/>
          </p:cNvGraphicFramePr>
          <p:nvPr>
            <p:ph idx="1"/>
            <p:extLst>
              <p:ext uri="{D42A27DB-BD31-4B8C-83A1-F6EECF244321}">
                <p14:modId xmlns:p14="http://schemas.microsoft.com/office/powerpoint/2010/main" val="3883151223"/>
              </p:ext>
            </p:extLst>
          </p:nvPr>
        </p:nvGraphicFramePr>
        <p:xfrm>
          <a:off x="1141413" y="2249488"/>
          <a:ext cx="9906000" cy="3541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slide6">
            <a:hlinkClick r:id="" action="ppaction://media"/>
            <a:extLst>
              <a:ext uri="{FF2B5EF4-FFF2-40B4-BE49-F238E27FC236}">
                <a16:creationId xmlns:a16="http://schemas.microsoft.com/office/drawing/2014/main" id="{83047F8E-3838-4BB8-BB37-1D273B59B4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230853" y="1066800"/>
            <a:ext cx="609600" cy="609600"/>
          </a:xfrm>
          <a:prstGeom prst="rect">
            <a:avLst/>
          </a:prstGeom>
        </p:spPr>
      </p:pic>
    </p:spTree>
    <p:extLst>
      <p:ext uri="{BB962C8B-B14F-4D97-AF65-F5344CB8AC3E}">
        <p14:creationId xmlns:p14="http://schemas.microsoft.com/office/powerpoint/2010/main" val="414513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6E4A6-C04F-41A1-9DB9-724BB7CF8E14}"/>
              </a:ext>
            </a:extLst>
          </p:cNvPr>
          <p:cNvSpPr>
            <a:spLocks noGrp="1"/>
          </p:cNvSpPr>
          <p:nvPr>
            <p:ph type="title"/>
          </p:nvPr>
        </p:nvSpPr>
        <p:spPr/>
        <p:txBody>
          <a:bodyPr>
            <a:normAutofit/>
          </a:bodyPr>
          <a:lstStyle/>
          <a:p>
            <a:r>
              <a:rPr lang="en-US"/>
              <a:t>Restrictions and constraints</a:t>
            </a:r>
          </a:p>
        </p:txBody>
      </p:sp>
      <p:graphicFrame>
        <p:nvGraphicFramePr>
          <p:cNvPr id="392" name="Content Placeholder 2">
            <a:extLst>
              <a:ext uri="{FF2B5EF4-FFF2-40B4-BE49-F238E27FC236}">
                <a16:creationId xmlns:a16="http://schemas.microsoft.com/office/drawing/2014/main" id="{B4554CA3-33D6-48FE-B954-8A8FE6CC6FDD}"/>
              </a:ext>
            </a:extLst>
          </p:cNvPr>
          <p:cNvGraphicFramePr>
            <a:graphicFrameLocks noGrp="1"/>
          </p:cNvGraphicFramePr>
          <p:nvPr>
            <p:ph idx="1"/>
            <p:extLst>
              <p:ext uri="{D42A27DB-BD31-4B8C-83A1-F6EECF244321}">
                <p14:modId xmlns:p14="http://schemas.microsoft.com/office/powerpoint/2010/main" val="261167175"/>
              </p:ext>
            </p:extLst>
          </p:nvPr>
        </p:nvGraphicFramePr>
        <p:xfrm>
          <a:off x="1141413" y="2249488"/>
          <a:ext cx="9906000" cy="3541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Recorded Sound">
            <a:hlinkClick r:id="" action="ppaction://media"/>
            <a:extLst>
              <a:ext uri="{FF2B5EF4-FFF2-40B4-BE49-F238E27FC236}">
                <a16:creationId xmlns:a16="http://schemas.microsoft.com/office/drawing/2014/main" id="{D2772489-F648-4AC1-8984-80806B6955A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99041" y="1258888"/>
            <a:ext cx="609600" cy="609600"/>
          </a:xfrm>
          <a:prstGeom prst="rect">
            <a:avLst/>
          </a:prstGeom>
        </p:spPr>
      </p:pic>
    </p:spTree>
    <p:extLst>
      <p:ext uri="{BB962C8B-B14F-4D97-AF65-F5344CB8AC3E}">
        <p14:creationId xmlns:p14="http://schemas.microsoft.com/office/powerpoint/2010/main" val="173825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0E327-51C5-4CBB-9760-343CB17F4CFF}"/>
              </a:ext>
            </a:extLst>
          </p:cNvPr>
          <p:cNvSpPr>
            <a:spLocks noGrp="1"/>
          </p:cNvSpPr>
          <p:nvPr>
            <p:ph type="title"/>
          </p:nvPr>
        </p:nvSpPr>
        <p:spPr/>
        <p:txBody>
          <a:bodyPr/>
          <a:lstStyle/>
          <a:p>
            <a:r>
              <a:rPr lang="en-US"/>
              <a:t>Supply Chain issues</a:t>
            </a:r>
          </a:p>
        </p:txBody>
      </p:sp>
      <p:sp>
        <p:nvSpPr>
          <p:cNvPr id="3" name="Content Placeholder 2">
            <a:extLst>
              <a:ext uri="{FF2B5EF4-FFF2-40B4-BE49-F238E27FC236}">
                <a16:creationId xmlns:a16="http://schemas.microsoft.com/office/drawing/2014/main" id="{E18C8BE7-CDAE-4B4B-A387-2C5ECB6E4FA1}"/>
              </a:ext>
            </a:extLst>
          </p:cNvPr>
          <p:cNvSpPr>
            <a:spLocks noGrp="1"/>
          </p:cNvSpPr>
          <p:nvPr>
            <p:ph idx="1"/>
          </p:nvPr>
        </p:nvSpPr>
        <p:spPr/>
        <p:txBody>
          <a:bodyPr/>
          <a:lstStyle/>
          <a:p>
            <a:r>
              <a:rPr lang="en-US"/>
              <a:t>Trouble with general part acquisition </a:t>
            </a:r>
          </a:p>
          <a:p>
            <a:r>
              <a:rPr lang="en-US"/>
              <a:t>Required looking into other options due to availability </a:t>
            </a:r>
          </a:p>
          <a:p>
            <a:r>
              <a:rPr lang="en-US"/>
              <a:t>Main supply troubles</a:t>
            </a:r>
          </a:p>
          <a:p>
            <a:pPr lvl="1"/>
            <a:r>
              <a:rPr lang="en-US"/>
              <a:t>Regulators </a:t>
            </a:r>
          </a:p>
          <a:p>
            <a:pPr lvl="1"/>
            <a:r>
              <a:rPr lang="en-US"/>
              <a:t>Charging circuit parts</a:t>
            </a:r>
          </a:p>
          <a:p>
            <a:endParaRPr lang="en-US"/>
          </a:p>
        </p:txBody>
      </p:sp>
      <p:pic>
        <p:nvPicPr>
          <p:cNvPr id="4" name="Recorded Sound">
            <a:hlinkClick r:id="" action="ppaction://media"/>
            <a:extLst>
              <a:ext uri="{FF2B5EF4-FFF2-40B4-BE49-F238E27FC236}">
                <a16:creationId xmlns:a16="http://schemas.microsoft.com/office/drawing/2014/main" id="{A447E4A8-848E-4378-A09B-920593AC84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06189" y="761999"/>
            <a:ext cx="609600" cy="609600"/>
          </a:xfrm>
          <a:prstGeom prst="rect">
            <a:avLst/>
          </a:prstGeom>
        </p:spPr>
      </p:pic>
    </p:spTree>
    <p:extLst>
      <p:ext uri="{BB962C8B-B14F-4D97-AF65-F5344CB8AC3E}">
        <p14:creationId xmlns:p14="http://schemas.microsoft.com/office/powerpoint/2010/main" val="289987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6E4A6-C04F-41A1-9DB9-724BB7CF8E14}"/>
              </a:ext>
            </a:extLst>
          </p:cNvPr>
          <p:cNvSpPr>
            <a:spLocks noGrp="1"/>
          </p:cNvSpPr>
          <p:nvPr>
            <p:ph type="title"/>
          </p:nvPr>
        </p:nvSpPr>
        <p:spPr/>
        <p:txBody>
          <a:bodyPr>
            <a:normAutofit/>
          </a:bodyPr>
          <a:lstStyle/>
          <a:p>
            <a:r>
              <a:rPr lang="en-US"/>
              <a:t>specifications</a:t>
            </a:r>
          </a:p>
        </p:txBody>
      </p:sp>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40C863B6-74D3-4BB7-8170-0D32F4373CDF}"/>
                  </a:ext>
                </a:extLst>
              </p:cNvPr>
              <p:cNvGraphicFramePr>
                <a:graphicFrameLocks noGrp="1"/>
              </p:cNvGraphicFramePr>
              <p:nvPr>
                <p:ph idx="1"/>
                <p:extLst>
                  <p:ext uri="{D42A27DB-BD31-4B8C-83A1-F6EECF244321}">
                    <p14:modId xmlns:p14="http://schemas.microsoft.com/office/powerpoint/2010/main" val="3099982128"/>
                  </p:ext>
                </p:extLst>
              </p:nvPr>
            </p:nvGraphicFramePr>
            <p:xfrm>
              <a:off x="1141413" y="2484078"/>
              <a:ext cx="9906002" cy="3012209"/>
            </p:xfrm>
            <a:graphic>
              <a:graphicData uri="http://schemas.openxmlformats.org/drawingml/2006/table">
                <a:tbl>
                  <a:tblPr firstRow="1" firstCol="1">
                    <a:noFill/>
                    <a:tableStyleId>{5C22544A-7EE6-4342-B048-85BDC9FD1C3A}</a:tableStyleId>
                  </a:tblPr>
                  <a:tblGrid>
                    <a:gridCol w="5003186">
                      <a:extLst>
                        <a:ext uri="{9D8B030D-6E8A-4147-A177-3AD203B41FA5}">
                          <a16:colId xmlns:a16="http://schemas.microsoft.com/office/drawing/2014/main" val="1351802610"/>
                        </a:ext>
                      </a:extLst>
                    </a:gridCol>
                    <a:gridCol w="2243875">
                      <a:extLst>
                        <a:ext uri="{9D8B030D-6E8A-4147-A177-3AD203B41FA5}">
                          <a16:colId xmlns:a16="http://schemas.microsoft.com/office/drawing/2014/main" val="2704996843"/>
                        </a:ext>
                      </a:extLst>
                    </a:gridCol>
                    <a:gridCol w="1287635">
                      <a:extLst>
                        <a:ext uri="{9D8B030D-6E8A-4147-A177-3AD203B41FA5}">
                          <a16:colId xmlns:a16="http://schemas.microsoft.com/office/drawing/2014/main" val="3748407832"/>
                        </a:ext>
                      </a:extLst>
                    </a:gridCol>
                    <a:gridCol w="1371306">
                      <a:extLst>
                        <a:ext uri="{9D8B030D-6E8A-4147-A177-3AD203B41FA5}">
                          <a16:colId xmlns:a16="http://schemas.microsoft.com/office/drawing/2014/main" val="1728596892"/>
                        </a:ext>
                      </a:extLst>
                    </a:gridCol>
                  </a:tblGrid>
                  <a:tr h="395644">
                    <a:tc>
                      <a:txBody>
                        <a:bodyPr/>
                        <a:lstStyle/>
                        <a:p>
                          <a:pPr marL="0" marR="0">
                            <a:lnSpc>
                              <a:spcPct val="107000"/>
                            </a:lnSpc>
                            <a:spcBef>
                              <a:spcPts val="0"/>
                            </a:spcBef>
                            <a:spcAft>
                              <a:spcPts val="0"/>
                            </a:spcAft>
                          </a:pPr>
                          <a:r>
                            <a:rPr lang="en-US" sz="1500" b="0" cap="none" spc="0">
                              <a:solidFill>
                                <a:schemeClr val="tx1"/>
                              </a:solidFill>
                              <a:effectLst/>
                            </a:rPr>
                            <a:t>Requirement Specifications </a:t>
                          </a:r>
                          <a:endParaRPr lang="en-US" sz="1500" b="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lnL>
                        <a:lnR w="12700" cmpd="sng">
                          <a:noFill/>
                        </a:lnR>
                        <a:lnT w="28575" cap="flat" cmpd="sng" algn="ctr">
                          <a:solidFill>
                            <a:schemeClr val="tx1"/>
                          </a:solidFill>
                          <a:prstDash val="solid"/>
                        </a:lnT>
                        <a:lnB w="38100" cmpd="sng">
                          <a:noFill/>
                        </a:lnB>
                        <a:noFill/>
                      </a:tcPr>
                    </a:tc>
                    <a:tc>
                      <a:txBody>
                        <a:bodyPr/>
                        <a:lstStyle/>
                        <a:p>
                          <a:pPr marL="0" marR="0">
                            <a:lnSpc>
                              <a:spcPct val="107000"/>
                            </a:lnSpc>
                            <a:spcBef>
                              <a:spcPts val="0"/>
                            </a:spcBef>
                            <a:spcAft>
                              <a:spcPts val="0"/>
                            </a:spcAft>
                          </a:pPr>
                          <a:r>
                            <a:rPr lang="en-US" sz="1500" b="0" cap="none" spc="0">
                              <a:solidFill>
                                <a:schemeClr val="tx1"/>
                              </a:solidFill>
                              <a:effectLst/>
                            </a:rPr>
                            <a:t>Measurement</a:t>
                          </a:r>
                          <a:endParaRPr lang="en-US" sz="1500" b="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lnL>
                        <a:lnR w="12700" cmpd="sng">
                          <a:noFill/>
                        </a:lnR>
                        <a:lnT w="28575" cap="flat" cmpd="sng" algn="ctr">
                          <a:solidFill>
                            <a:schemeClr val="tx1"/>
                          </a:solidFill>
                          <a:prstDash val="solid"/>
                        </a:lnT>
                        <a:lnB w="38100" cmpd="sng">
                          <a:noFill/>
                        </a:lnB>
                        <a:noFill/>
                      </a:tcPr>
                    </a:tc>
                    <a:tc>
                      <a:txBody>
                        <a:bodyPr/>
                        <a:lstStyle/>
                        <a:p>
                          <a:pPr marL="0" marR="0">
                            <a:lnSpc>
                              <a:spcPct val="107000"/>
                            </a:lnSpc>
                            <a:spcBef>
                              <a:spcPts val="0"/>
                            </a:spcBef>
                            <a:spcAft>
                              <a:spcPts val="0"/>
                            </a:spcAft>
                          </a:pPr>
                          <a:r>
                            <a:rPr lang="en-US" sz="1500" b="0" cap="none" spc="0">
                              <a:solidFill>
                                <a:schemeClr val="tx1"/>
                              </a:solidFill>
                              <a:effectLst/>
                            </a:rPr>
                            <a:t>Units</a:t>
                          </a:r>
                          <a:endParaRPr lang="en-US" sz="1500" b="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lnL>
                        <a:lnR w="12700" cmpd="sng">
                          <a:noFill/>
                        </a:lnR>
                        <a:lnT w="28575" cap="flat" cmpd="sng" algn="ctr">
                          <a:solidFill>
                            <a:schemeClr val="tx1"/>
                          </a:solidFill>
                          <a:prstDash val="solid"/>
                        </a:lnT>
                        <a:lnB w="38100" cmpd="sng">
                          <a:noFill/>
                        </a:lnB>
                        <a:noFill/>
                      </a:tcPr>
                    </a:tc>
                    <a:tc>
                      <a:txBody>
                        <a:bodyPr/>
                        <a:lstStyle/>
                        <a:p>
                          <a:pPr marL="0" marR="0">
                            <a:lnSpc>
                              <a:spcPct val="107000"/>
                            </a:lnSpc>
                            <a:spcBef>
                              <a:spcPts val="0"/>
                            </a:spcBef>
                            <a:spcAft>
                              <a:spcPts val="0"/>
                            </a:spcAft>
                          </a:pPr>
                          <a:r>
                            <a:rPr lang="en-US" sz="1500" b="0" cap="none" spc="0">
                              <a:solidFill>
                                <a:schemeClr val="tx1"/>
                              </a:solidFill>
                              <a:effectLst/>
                            </a:rPr>
                            <a:t>Interval</a:t>
                          </a:r>
                          <a:endParaRPr lang="en-US" sz="1500" b="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1064845447"/>
                      </a:ext>
                    </a:extLst>
                  </a:tr>
                  <a:tr h="396310">
                    <a:tc>
                      <a:txBody>
                        <a:bodyPr/>
                        <a:lstStyle/>
                        <a:p>
                          <a:pPr marL="0" marR="0" algn="just">
                            <a:spcBef>
                              <a:spcPts val="0"/>
                            </a:spcBef>
                            <a:spcAft>
                              <a:spcPts val="0"/>
                            </a:spcAft>
                          </a:pPr>
                          <a:r>
                            <a:rPr lang="en-US" sz="1500" b="1" cap="none" spc="0">
                              <a:solidFill>
                                <a:schemeClr val="tx1"/>
                              </a:solidFill>
                              <a:effectLst/>
                            </a:rPr>
                            <a:t>Tune a guitar in a maximum time</a:t>
                          </a:r>
                          <a:endParaRPr lang="en-US" sz="1500" b="1"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28575" cap="flat" cmpd="sng" algn="ctr">
                          <a:noFill/>
                          <a:prstDash val="solid"/>
                        </a:lnL>
                        <a:lnR w="12700" cmpd="sng">
                          <a:noFill/>
                          <a:prstDash val="solid"/>
                        </a:lnR>
                        <a:lnT w="38100" cmpd="sng">
                          <a:noFill/>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3</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12700" cmpd="sng">
                          <a:noFill/>
                          <a:prstDash val="solid"/>
                        </a:lnR>
                        <a:lnT w="38100" cmpd="sng">
                          <a:noFill/>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minutes</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12700" cmpd="sng">
                          <a:noFill/>
                          <a:prstDash val="solid"/>
                        </a:lnR>
                        <a:lnT w="38100" cmpd="sng">
                          <a:noFill/>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±1</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28575" cap="flat" cmpd="sng" algn="ctr">
                          <a:noFill/>
                          <a:prstDash val="solid"/>
                        </a:lnR>
                        <a:lnT w="38100" cmpd="sng">
                          <a:noFill/>
                        </a:lnT>
                        <a:lnB w="12700" cmpd="sng">
                          <a:noFill/>
                          <a:prstDash val="solid"/>
                        </a:lnB>
                        <a:noFill/>
                      </a:tcPr>
                    </a:tc>
                    <a:extLst>
                      <a:ext uri="{0D108BD9-81ED-4DB2-BD59-A6C34878D82A}">
                        <a16:rowId xmlns:a16="http://schemas.microsoft.com/office/drawing/2014/main" val="4041014135"/>
                      </a:ext>
                    </a:extLst>
                  </a:tr>
                  <a:tr h="396310">
                    <a:tc>
                      <a:txBody>
                        <a:bodyPr/>
                        <a:lstStyle/>
                        <a:p>
                          <a:pPr marL="0" marR="0">
                            <a:spcBef>
                              <a:spcPts val="0"/>
                            </a:spcBef>
                            <a:spcAft>
                              <a:spcPts val="0"/>
                            </a:spcAft>
                          </a:pPr>
                          <a:r>
                            <a:rPr lang="en-US" sz="1500" b="1" cap="none" spc="0">
                              <a:solidFill>
                                <a:schemeClr val="tx1"/>
                              </a:solidFill>
                              <a:effectLst/>
                            </a:rPr>
                            <a:t>String a new guitar in a maximum time </a:t>
                          </a:r>
                          <a:endParaRPr lang="en-US" sz="1500" b="1"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28575" cap="flat" cmpd="sng" algn="ctr">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5 </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minutes</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±1</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332007034"/>
                      </a:ext>
                    </a:extLst>
                  </a:tr>
                  <a:tr h="396310">
                    <a:tc>
                      <a:txBody>
                        <a:bodyPr/>
                        <a:lstStyle/>
                        <a:p>
                          <a:pPr marL="0" marR="0">
                            <a:spcBef>
                              <a:spcPts val="0"/>
                            </a:spcBef>
                            <a:spcAft>
                              <a:spcPts val="0"/>
                            </a:spcAft>
                          </a:pPr>
                          <a:r>
                            <a:rPr lang="en-US" sz="1500" b="1" cap="none" spc="0">
                              <a:solidFill>
                                <a:schemeClr val="tx1"/>
                              </a:solidFill>
                              <a:effectLst/>
                            </a:rPr>
                            <a:t>Tune strings to the correct frequency </a:t>
                          </a:r>
                          <a:endParaRPr lang="en-US" sz="1500" b="1"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28575" cap="flat" cmpd="sng" algn="ctr">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4</a:t>
                          </a:r>
                        </a:p>
                      </a:txBody>
                      <a:tcPr marL="71911" marR="71911" marT="67117" marB="67117">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n-US" sz="1500" b="0" i="0" cap="none" spc="0" smtClean="0">
                                    <a:solidFill>
                                      <a:schemeClr val="tx1"/>
                                    </a:solidFill>
                                    <a:effectLst/>
                                    <a:latin typeface="Cambria Math" panose="02040503050406030204" pitchFamily="18" charset="0"/>
                                    <a:ea typeface="Times New Roman" panose="02020603050405020304" pitchFamily="18" charset="0"/>
                                  </a:rPr>
                                  <m:t>cent</m:t>
                                </m:r>
                                <m:sSup>
                                  <m:sSupPr>
                                    <m:ctrlPr>
                                      <a:rPr lang="en-US" sz="1500" b="0" i="1" cap="none" spc="0" smtClean="0">
                                        <a:solidFill>
                                          <a:schemeClr val="tx1"/>
                                        </a:solidFill>
                                        <a:effectLst/>
                                        <a:latin typeface="Cambria Math" panose="02040503050406030204" pitchFamily="18" charset="0"/>
                                        <a:ea typeface="Times New Roman" panose="02020603050405020304" pitchFamily="18" charset="0"/>
                                      </a:rPr>
                                    </m:ctrlPr>
                                  </m:sSupPr>
                                  <m:e>
                                    <m:r>
                                      <m:rPr>
                                        <m:sty m:val="p"/>
                                      </m:rPr>
                                      <a:rPr lang="en-US" sz="1500" b="0" i="0" cap="none" spc="0" smtClean="0">
                                        <a:solidFill>
                                          <a:schemeClr val="tx1"/>
                                        </a:solidFill>
                                        <a:effectLst/>
                                        <a:latin typeface="Cambria Math" panose="02040503050406030204" pitchFamily="18" charset="0"/>
                                        <a:ea typeface="Times New Roman" panose="02020603050405020304" pitchFamily="18" charset="0"/>
                                      </a:rPr>
                                      <m:t>s</m:t>
                                    </m:r>
                                  </m:e>
                                  <m:sup>
                                    <m:r>
                                      <a:rPr lang="en-US" sz="1500" b="0" i="0" cap="none" spc="0" smtClean="0">
                                        <a:solidFill>
                                          <a:schemeClr val="tx1"/>
                                        </a:solidFill>
                                        <a:effectLst/>
                                        <a:latin typeface="Cambria Math" panose="02040503050406030204" pitchFamily="18" charset="0"/>
                                        <a:ea typeface="Times New Roman" panose="02020603050405020304" pitchFamily="18" charset="0"/>
                                      </a:rPr>
                                      <m:t>1</m:t>
                                    </m:r>
                                  </m:sup>
                                </m:sSup>
                              </m:oMath>
                            </m:oMathPara>
                          </a14:m>
                          <a:endParaRPr lang="en-US" sz="1500" i="0" cap="none" spc="0">
                            <a:solidFill>
                              <a:schemeClr val="tx1"/>
                            </a:solidFill>
                            <a:effectLst/>
                            <a:latin typeface="Tw Cen MT (Body)"/>
                            <a:ea typeface="Times New Roman" panose="02020603050405020304" pitchFamily="18" charset="0"/>
                          </a:endParaRPr>
                        </a:p>
                      </a:txBody>
                      <a:tcPr marL="71911" marR="71911" marT="67117" marB="67117">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±5</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2204083265"/>
                      </a:ext>
                    </a:extLst>
                  </a:tr>
                  <a:tr h="396310">
                    <a:tc>
                      <a:txBody>
                        <a:bodyPr/>
                        <a:lstStyle/>
                        <a:p>
                          <a:pPr marL="0" marR="0">
                            <a:spcBef>
                              <a:spcPts val="0"/>
                            </a:spcBef>
                            <a:spcAft>
                              <a:spcPts val="0"/>
                            </a:spcAft>
                          </a:pPr>
                          <a:r>
                            <a:rPr lang="en-US" sz="1500" b="1" cap="none" spc="0">
                              <a:solidFill>
                                <a:schemeClr val="tx1"/>
                              </a:solidFill>
                              <a:effectLst/>
                            </a:rPr>
                            <a:t>Battery life with respect to strings tuned</a:t>
                          </a:r>
                          <a:endParaRPr lang="en-US" sz="1500" b="1"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28575" cap="flat" cmpd="sng" algn="ctr">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100</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strings</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±15</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552825578"/>
                      </a:ext>
                    </a:extLst>
                  </a:tr>
                  <a:tr h="396310">
                    <a:tc>
                      <a:txBody>
                        <a:bodyPr/>
                        <a:lstStyle/>
                        <a:p>
                          <a:pPr marL="0" marR="0">
                            <a:spcBef>
                              <a:spcPts val="0"/>
                            </a:spcBef>
                            <a:spcAft>
                              <a:spcPts val="0"/>
                            </a:spcAft>
                          </a:pPr>
                          <a:r>
                            <a:rPr lang="en-US" sz="1500" b="1" cap="none" spc="0">
                              <a:solidFill>
                                <a:schemeClr val="tx1"/>
                              </a:solidFill>
                              <a:effectLst/>
                            </a:rPr>
                            <a:t>Max weight </a:t>
                          </a:r>
                          <a:endParaRPr lang="en-US" sz="1500" b="1"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28575" cap="flat" cmpd="sng" algn="ctr">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2</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7000"/>
                            </a:lnSpc>
                            <a:spcBef>
                              <a:spcPts val="0"/>
                            </a:spcBef>
                            <a:spcAft>
                              <a:spcPts val="0"/>
                            </a:spcAft>
                          </a:pPr>
                          <a:r>
                            <a:rPr lang="en-US" sz="1500" cap="none" spc="0">
                              <a:solidFill>
                                <a:schemeClr val="tx1"/>
                              </a:solidFill>
                              <a:effectLst/>
                            </a:rPr>
                            <a:t>pounds</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±0.5</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119337090"/>
                      </a:ext>
                    </a:extLst>
                  </a:tr>
                  <a:tr h="635015">
                    <a:tc>
                      <a:txBody>
                        <a:bodyPr/>
                        <a:lstStyle/>
                        <a:p>
                          <a:pPr marL="0" marR="0">
                            <a:lnSpc>
                              <a:spcPct val="107000"/>
                            </a:lnSpc>
                            <a:spcBef>
                              <a:spcPts val="0"/>
                            </a:spcBef>
                            <a:spcAft>
                              <a:spcPts val="0"/>
                            </a:spcAft>
                          </a:pPr>
                          <a:r>
                            <a:rPr lang="en-US" sz="1500" b="1" cap="none" spc="0">
                              <a:solidFill>
                                <a:schemeClr val="tx1"/>
                              </a:solidFill>
                              <a:effectLst/>
                            </a:rPr>
                            <a:t>Ease-of-use interface with respect to time to select and tune a string</a:t>
                          </a:r>
                          <a:endParaRPr lang="en-US" sz="1500" b="1"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28575" cap="flat" cmpd="sng" algn="ctr">
                          <a:noFill/>
                          <a:prstDash val="solid"/>
                        </a:lnL>
                        <a:lnR w="12700" cmpd="sng">
                          <a:noFill/>
                          <a:prstDash val="solid"/>
                        </a:lnR>
                        <a:lnT w="12700" cmpd="sng">
                          <a:noFill/>
                          <a:prstDash val="solid"/>
                        </a:lnT>
                        <a:lnB w="28575" cap="flat" cmpd="sng" algn="ctr">
                          <a:noFill/>
                          <a:prstDash val="solid"/>
                        </a:lnB>
                        <a:noFill/>
                      </a:tcPr>
                    </a:tc>
                    <a:tc>
                      <a:txBody>
                        <a:bodyPr/>
                        <a:lstStyle/>
                        <a:p>
                          <a:pPr marL="0" marR="0" algn="ctr">
                            <a:spcBef>
                              <a:spcPts val="0"/>
                            </a:spcBef>
                            <a:spcAft>
                              <a:spcPts val="0"/>
                            </a:spcAft>
                          </a:pPr>
                          <a:r>
                            <a:rPr lang="en-US" sz="1500" cap="none" spc="0">
                              <a:solidFill>
                                <a:schemeClr val="tx1"/>
                              </a:solidFill>
                              <a:effectLst/>
                            </a:rPr>
                            <a:t>45</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12700" cmpd="sng">
                          <a:noFill/>
                          <a:prstDash val="solid"/>
                        </a:lnR>
                        <a:lnT w="12700" cmpd="sng">
                          <a:noFill/>
                          <a:prstDash val="solid"/>
                        </a:lnT>
                        <a:lnB w="28575" cap="flat" cmpd="sng" algn="ctr">
                          <a:noFill/>
                          <a:prstDash val="solid"/>
                        </a:lnB>
                        <a:noFill/>
                      </a:tcPr>
                    </a:tc>
                    <a:tc>
                      <a:txBody>
                        <a:bodyPr/>
                        <a:lstStyle/>
                        <a:p>
                          <a:pPr marL="0" marR="0" algn="ctr">
                            <a:spcBef>
                              <a:spcPts val="0"/>
                            </a:spcBef>
                            <a:spcAft>
                              <a:spcPts val="0"/>
                            </a:spcAft>
                          </a:pPr>
                          <a:r>
                            <a:rPr lang="en-US" sz="1500" cap="none" spc="0">
                              <a:solidFill>
                                <a:schemeClr val="tx1"/>
                              </a:solidFill>
                              <a:effectLst/>
                            </a:rPr>
                            <a:t>seconds</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12700" cmpd="sng">
                          <a:noFill/>
                          <a:prstDash val="solid"/>
                        </a:lnR>
                        <a:lnT w="12700" cmpd="sng">
                          <a:noFill/>
                          <a:prstDash val="solid"/>
                        </a:lnT>
                        <a:lnB w="28575" cap="flat" cmpd="sng" algn="ctr">
                          <a:noFill/>
                          <a:prstDash val="solid"/>
                        </a:lnB>
                        <a:noFill/>
                      </a:tcPr>
                    </a:tc>
                    <a:tc>
                      <a:txBody>
                        <a:bodyPr/>
                        <a:lstStyle/>
                        <a:p>
                          <a:pPr marL="0" marR="0" algn="ctr">
                            <a:spcBef>
                              <a:spcPts val="0"/>
                            </a:spcBef>
                            <a:spcAft>
                              <a:spcPts val="0"/>
                            </a:spcAft>
                          </a:pPr>
                          <a:r>
                            <a:rPr lang="en-US" sz="1500" cap="none" spc="0">
                              <a:solidFill>
                                <a:schemeClr val="tx1"/>
                              </a:solidFill>
                              <a:effectLst/>
                            </a:rPr>
                            <a:t>±10</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28575" cap="flat" cmpd="sng" algn="ctr">
                          <a:noFill/>
                          <a:prstDash val="solid"/>
                        </a:lnR>
                        <a:lnT w="12700" cmpd="sng">
                          <a:noFill/>
                          <a:prstDash val="solid"/>
                        </a:lnT>
                        <a:lnB w="28575" cap="flat" cmpd="sng" algn="ctr">
                          <a:noFill/>
                          <a:prstDash val="solid"/>
                        </a:lnB>
                        <a:noFill/>
                      </a:tcPr>
                    </a:tc>
                    <a:extLst>
                      <a:ext uri="{0D108BD9-81ED-4DB2-BD59-A6C34878D82A}">
                        <a16:rowId xmlns:a16="http://schemas.microsoft.com/office/drawing/2014/main" val="244632596"/>
                      </a:ext>
                    </a:extLst>
                  </a:tr>
                </a:tbl>
              </a:graphicData>
            </a:graphic>
          </p:graphicFrame>
        </mc:Choice>
        <mc:Fallback xmlns="">
          <p:graphicFrame>
            <p:nvGraphicFramePr>
              <p:cNvPr id="4" name="Content Placeholder 3">
                <a:extLst>
                  <a:ext uri="{FF2B5EF4-FFF2-40B4-BE49-F238E27FC236}">
                    <a16:creationId xmlns:a16="http://schemas.microsoft.com/office/drawing/2014/main" id="{40C863B6-74D3-4BB7-8170-0D32F4373CDF}"/>
                  </a:ext>
                </a:extLst>
              </p:cNvPr>
              <p:cNvGraphicFramePr>
                <a:graphicFrameLocks noGrp="1"/>
              </p:cNvGraphicFramePr>
              <p:nvPr>
                <p:ph idx="1"/>
                <p:extLst>
                  <p:ext uri="{D42A27DB-BD31-4B8C-83A1-F6EECF244321}">
                    <p14:modId xmlns:p14="http://schemas.microsoft.com/office/powerpoint/2010/main" val="3099982128"/>
                  </p:ext>
                </p:extLst>
              </p:nvPr>
            </p:nvGraphicFramePr>
            <p:xfrm>
              <a:off x="1141413" y="2484078"/>
              <a:ext cx="9906002" cy="3012209"/>
            </p:xfrm>
            <a:graphic>
              <a:graphicData uri="http://schemas.openxmlformats.org/drawingml/2006/table">
                <a:tbl>
                  <a:tblPr firstRow="1" firstCol="1">
                    <a:noFill/>
                    <a:tableStyleId>{5C22544A-7EE6-4342-B048-85BDC9FD1C3A}</a:tableStyleId>
                  </a:tblPr>
                  <a:tblGrid>
                    <a:gridCol w="5003186">
                      <a:extLst>
                        <a:ext uri="{9D8B030D-6E8A-4147-A177-3AD203B41FA5}">
                          <a16:colId xmlns:a16="http://schemas.microsoft.com/office/drawing/2014/main" val="1351802610"/>
                        </a:ext>
                      </a:extLst>
                    </a:gridCol>
                    <a:gridCol w="2243875">
                      <a:extLst>
                        <a:ext uri="{9D8B030D-6E8A-4147-A177-3AD203B41FA5}">
                          <a16:colId xmlns:a16="http://schemas.microsoft.com/office/drawing/2014/main" val="2704996843"/>
                        </a:ext>
                      </a:extLst>
                    </a:gridCol>
                    <a:gridCol w="1287635">
                      <a:extLst>
                        <a:ext uri="{9D8B030D-6E8A-4147-A177-3AD203B41FA5}">
                          <a16:colId xmlns:a16="http://schemas.microsoft.com/office/drawing/2014/main" val="3748407832"/>
                        </a:ext>
                      </a:extLst>
                    </a:gridCol>
                    <a:gridCol w="1371306">
                      <a:extLst>
                        <a:ext uri="{9D8B030D-6E8A-4147-A177-3AD203B41FA5}">
                          <a16:colId xmlns:a16="http://schemas.microsoft.com/office/drawing/2014/main" val="1728596892"/>
                        </a:ext>
                      </a:extLst>
                    </a:gridCol>
                  </a:tblGrid>
                  <a:tr h="395644">
                    <a:tc>
                      <a:txBody>
                        <a:bodyPr/>
                        <a:lstStyle/>
                        <a:p>
                          <a:pPr marL="0" marR="0">
                            <a:lnSpc>
                              <a:spcPct val="107000"/>
                            </a:lnSpc>
                            <a:spcBef>
                              <a:spcPts val="0"/>
                            </a:spcBef>
                            <a:spcAft>
                              <a:spcPts val="0"/>
                            </a:spcAft>
                          </a:pPr>
                          <a:r>
                            <a:rPr lang="en-US" sz="1500" b="0" cap="none" spc="0">
                              <a:solidFill>
                                <a:schemeClr val="tx1"/>
                              </a:solidFill>
                              <a:effectLst/>
                            </a:rPr>
                            <a:t>Requirement Specifications </a:t>
                          </a:r>
                          <a:endParaRPr lang="en-US" sz="1500" b="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lnL>
                        <a:lnR w="12700" cmpd="sng">
                          <a:noFill/>
                        </a:lnR>
                        <a:lnT w="28575" cap="flat" cmpd="sng" algn="ctr">
                          <a:solidFill>
                            <a:schemeClr val="tx1"/>
                          </a:solidFill>
                          <a:prstDash val="solid"/>
                        </a:lnT>
                        <a:lnB w="38100" cmpd="sng">
                          <a:noFill/>
                        </a:lnB>
                        <a:noFill/>
                      </a:tcPr>
                    </a:tc>
                    <a:tc>
                      <a:txBody>
                        <a:bodyPr/>
                        <a:lstStyle/>
                        <a:p>
                          <a:pPr marL="0" marR="0">
                            <a:lnSpc>
                              <a:spcPct val="107000"/>
                            </a:lnSpc>
                            <a:spcBef>
                              <a:spcPts val="0"/>
                            </a:spcBef>
                            <a:spcAft>
                              <a:spcPts val="0"/>
                            </a:spcAft>
                          </a:pPr>
                          <a:r>
                            <a:rPr lang="en-US" sz="1500" b="0" cap="none" spc="0">
                              <a:solidFill>
                                <a:schemeClr val="tx1"/>
                              </a:solidFill>
                              <a:effectLst/>
                            </a:rPr>
                            <a:t>Measurement</a:t>
                          </a:r>
                          <a:endParaRPr lang="en-US" sz="1500" b="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lnL>
                        <a:lnR w="12700" cmpd="sng">
                          <a:noFill/>
                        </a:lnR>
                        <a:lnT w="28575" cap="flat" cmpd="sng" algn="ctr">
                          <a:solidFill>
                            <a:schemeClr val="tx1"/>
                          </a:solidFill>
                          <a:prstDash val="solid"/>
                        </a:lnT>
                        <a:lnB w="38100" cmpd="sng">
                          <a:noFill/>
                        </a:lnB>
                        <a:noFill/>
                      </a:tcPr>
                    </a:tc>
                    <a:tc>
                      <a:txBody>
                        <a:bodyPr/>
                        <a:lstStyle/>
                        <a:p>
                          <a:pPr marL="0" marR="0">
                            <a:lnSpc>
                              <a:spcPct val="107000"/>
                            </a:lnSpc>
                            <a:spcBef>
                              <a:spcPts val="0"/>
                            </a:spcBef>
                            <a:spcAft>
                              <a:spcPts val="0"/>
                            </a:spcAft>
                          </a:pPr>
                          <a:r>
                            <a:rPr lang="en-US" sz="1500" b="0" cap="none" spc="0">
                              <a:solidFill>
                                <a:schemeClr val="tx1"/>
                              </a:solidFill>
                              <a:effectLst/>
                            </a:rPr>
                            <a:t>Units</a:t>
                          </a:r>
                          <a:endParaRPr lang="en-US" sz="1500" b="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lnL>
                        <a:lnR w="12700" cmpd="sng">
                          <a:noFill/>
                        </a:lnR>
                        <a:lnT w="28575" cap="flat" cmpd="sng" algn="ctr">
                          <a:solidFill>
                            <a:schemeClr val="tx1"/>
                          </a:solidFill>
                          <a:prstDash val="solid"/>
                        </a:lnT>
                        <a:lnB w="38100" cmpd="sng">
                          <a:noFill/>
                        </a:lnB>
                        <a:noFill/>
                      </a:tcPr>
                    </a:tc>
                    <a:tc>
                      <a:txBody>
                        <a:bodyPr/>
                        <a:lstStyle/>
                        <a:p>
                          <a:pPr marL="0" marR="0">
                            <a:lnSpc>
                              <a:spcPct val="107000"/>
                            </a:lnSpc>
                            <a:spcBef>
                              <a:spcPts val="0"/>
                            </a:spcBef>
                            <a:spcAft>
                              <a:spcPts val="0"/>
                            </a:spcAft>
                          </a:pPr>
                          <a:r>
                            <a:rPr lang="en-US" sz="1500" b="0" cap="none" spc="0">
                              <a:solidFill>
                                <a:schemeClr val="tx1"/>
                              </a:solidFill>
                              <a:effectLst/>
                            </a:rPr>
                            <a:t>Interval</a:t>
                          </a:r>
                          <a:endParaRPr lang="en-US" sz="1500" b="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1064845447"/>
                      </a:ext>
                    </a:extLst>
                  </a:tr>
                  <a:tr h="396310">
                    <a:tc>
                      <a:txBody>
                        <a:bodyPr/>
                        <a:lstStyle/>
                        <a:p>
                          <a:pPr marL="0" marR="0" algn="just">
                            <a:spcBef>
                              <a:spcPts val="0"/>
                            </a:spcBef>
                            <a:spcAft>
                              <a:spcPts val="0"/>
                            </a:spcAft>
                          </a:pPr>
                          <a:r>
                            <a:rPr lang="en-US" sz="1500" b="1" cap="none" spc="0">
                              <a:solidFill>
                                <a:schemeClr val="tx1"/>
                              </a:solidFill>
                              <a:effectLst/>
                            </a:rPr>
                            <a:t>Tune a guitar in a maximum time</a:t>
                          </a:r>
                          <a:endParaRPr lang="en-US" sz="1500" b="1"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28575" cap="flat" cmpd="sng" algn="ctr">
                          <a:noFill/>
                          <a:prstDash val="solid"/>
                        </a:lnL>
                        <a:lnR w="12700" cmpd="sng">
                          <a:noFill/>
                          <a:prstDash val="solid"/>
                        </a:lnR>
                        <a:lnT w="38100" cmpd="sng">
                          <a:noFill/>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3</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12700" cmpd="sng">
                          <a:noFill/>
                          <a:prstDash val="solid"/>
                        </a:lnR>
                        <a:lnT w="38100" cmpd="sng">
                          <a:noFill/>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minutes</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12700" cmpd="sng">
                          <a:noFill/>
                          <a:prstDash val="solid"/>
                        </a:lnR>
                        <a:lnT w="38100" cmpd="sng">
                          <a:noFill/>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±1</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28575" cap="flat" cmpd="sng" algn="ctr">
                          <a:noFill/>
                          <a:prstDash val="solid"/>
                        </a:lnR>
                        <a:lnT w="38100" cmpd="sng">
                          <a:noFill/>
                        </a:lnT>
                        <a:lnB w="12700" cmpd="sng">
                          <a:noFill/>
                          <a:prstDash val="solid"/>
                        </a:lnB>
                        <a:noFill/>
                      </a:tcPr>
                    </a:tc>
                    <a:extLst>
                      <a:ext uri="{0D108BD9-81ED-4DB2-BD59-A6C34878D82A}">
                        <a16:rowId xmlns:a16="http://schemas.microsoft.com/office/drawing/2014/main" val="4041014135"/>
                      </a:ext>
                    </a:extLst>
                  </a:tr>
                  <a:tr h="396310">
                    <a:tc>
                      <a:txBody>
                        <a:bodyPr/>
                        <a:lstStyle/>
                        <a:p>
                          <a:pPr marL="0" marR="0">
                            <a:spcBef>
                              <a:spcPts val="0"/>
                            </a:spcBef>
                            <a:spcAft>
                              <a:spcPts val="0"/>
                            </a:spcAft>
                          </a:pPr>
                          <a:r>
                            <a:rPr lang="en-US" sz="1500" b="1" cap="none" spc="0">
                              <a:solidFill>
                                <a:schemeClr val="tx1"/>
                              </a:solidFill>
                              <a:effectLst/>
                            </a:rPr>
                            <a:t>String a new guitar in a maximum time </a:t>
                          </a:r>
                          <a:endParaRPr lang="en-US" sz="1500" b="1"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28575" cap="flat" cmpd="sng" algn="ctr">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5 </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minutes</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±1</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332007034"/>
                      </a:ext>
                    </a:extLst>
                  </a:tr>
                  <a:tr h="396310">
                    <a:tc>
                      <a:txBody>
                        <a:bodyPr/>
                        <a:lstStyle/>
                        <a:p>
                          <a:pPr marL="0" marR="0">
                            <a:spcBef>
                              <a:spcPts val="0"/>
                            </a:spcBef>
                            <a:spcAft>
                              <a:spcPts val="0"/>
                            </a:spcAft>
                          </a:pPr>
                          <a:r>
                            <a:rPr lang="en-US" sz="1500" b="1" cap="none" spc="0">
                              <a:solidFill>
                                <a:schemeClr val="tx1"/>
                              </a:solidFill>
                              <a:effectLst/>
                            </a:rPr>
                            <a:t>Tune strings to the correct frequency </a:t>
                          </a:r>
                          <a:endParaRPr lang="en-US" sz="1500" b="1"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28575" cap="flat" cmpd="sng" algn="ctr">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4</a:t>
                          </a:r>
                        </a:p>
                      </a:txBody>
                      <a:tcPr marL="71911" marR="71911" marT="67117" marB="67117">
                        <a:lnL w="12700" cmpd="sng">
                          <a:noFill/>
                          <a:prstDash val="solid"/>
                        </a:lnL>
                        <a:lnR w="12700" cmpd="sng">
                          <a:noFill/>
                          <a:prstDash val="solid"/>
                        </a:lnR>
                        <a:lnT w="12700" cmpd="sng">
                          <a:noFill/>
                          <a:prstDash val="solid"/>
                        </a:lnT>
                        <a:lnB w="12700" cmpd="sng">
                          <a:noFill/>
                          <a:prstDash val="solid"/>
                        </a:lnB>
                        <a:noFill/>
                      </a:tcPr>
                    </a:tc>
                    <a:tc>
                      <a:txBody>
                        <a:bodyPr/>
                        <a:lstStyle/>
                        <a:p>
                          <a:endParaRPr lang="en-US"/>
                        </a:p>
                      </a:txBody>
                      <a:tcPr marL="71911" marR="71911" marT="67117" marB="67117">
                        <a:lnL w="12700" cmpd="sng">
                          <a:noFill/>
                          <a:prstDash val="solid"/>
                        </a:lnL>
                        <a:lnR w="12700" cmpd="sng">
                          <a:noFill/>
                          <a:prstDash val="solid"/>
                        </a:lnR>
                        <a:lnT w="12700" cmpd="sng">
                          <a:noFill/>
                          <a:prstDash val="solid"/>
                        </a:lnT>
                        <a:lnB w="12700" cmpd="sng">
                          <a:noFill/>
                          <a:prstDash val="solid"/>
                        </a:lnB>
                        <a:blipFill>
                          <a:blip r:embed="rId4"/>
                          <a:stretch>
                            <a:fillRect l="-559804" t="-306452" r="-107843" b="-374194"/>
                          </a:stretch>
                        </a:blipFill>
                      </a:tcPr>
                    </a:tc>
                    <a:tc>
                      <a:txBody>
                        <a:bodyPr/>
                        <a:lstStyle/>
                        <a:p>
                          <a:pPr marL="0" marR="0" algn="ctr">
                            <a:spcBef>
                              <a:spcPts val="0"/>
                            </a:spcBef>
                            <a:spcAft>
                              <a:spcPts val="0"/>
                            </a:spcAft>
                          </a:pPr>
                          <a:r>
                            <a:rPr lang="en-US" sz="1500" cap="none" spc="0">
                              <a:solidFill>
                                <a:schemeClr val="tx1"/>
                              </a:solidFill>
                              <a:effectLst/>
                            </a:rPr>
                            <a:t>±5</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2204083265"/>
                      </a:ext>
                    </a:extLst>
                  </a:tr>
                  <a:tr h="396310">
                    <a:tc>
                      <a:txBody>
                        <a:bodyPr/>
                        <a:lstStyle/>
                        <a:p>
                          <a:pPr marL="0" marR="0">
                            <a:spcBef>
                              <a:spcPts val="0"/>
                            </a:spcBef>
                            <a:spcAft>
                              <a:spcPts val="0"/>
                            </a:spcAft>
                          </a:pPr>
                          <a:r>
                            <a:rPr lang="en-US" sz="1500" b="1" cap="none" spc="0">
                              <a:solidFill>
                                <a:schemeClr val="tx1"/>
                              </a:solidFill>
                              <a:effectLst/>
                            </a:rPr>
                            <a:t>Battery life with respect to strings tuned</a:t>
                          </a:r>
                          <a:endParaRPr lang="en-US" sz="1500" b="1"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28575" cap="flat" cmpd="sng" algn="ctr">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100</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strings</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±15</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552825578"/>
                      </a:ext>
                    </a:extLst>
                  </a:tr>
                  <a:tr h="396310">
                    <a:tc>
                      <a:txBody>
                        <a:bodyPr/>
                        <a:lstStyle/>
                        <a:p>
                          <a:pPr marL="0" marR="0">
                            <a:spcBef>
                              <a:spcPts val="0"/>
                            </a:spcBef>
                            <a:spcAft>
                              <a:spcPts val="0"/>
                            </a:spcAft>
                          </a:pPr>
                          <a:r>
                            <a:rPr lang="en-US" sz="1500" b="1" cap="none" spc="0">
                              <a:solidFill>
                                <a:schemeClr val="tx1"/>
                              </a:solidFill>
                              <a:effectLst/>
                            </a:rPr>
                            <a:t>Max weight </a:t>
                          </a:r>
                          <a:endParaRPr lang="en-US" sz="1500" b="1"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28575" cap="flat" cmpd="sng" algn="ctr">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2</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7000"/>
                            </a:lnSpc>
                            <a:spcBef>
                              <a:spcPts val="0"/>
                            </a:spcBef>
                            <a:spcAft>
                              <a:spcPts val="0"/>
                            </a:spcAft>
                          </a:pPr>
                          <a:r>
                            <a:rPr lang="en-US" sz="1500" cap="none" spc="0">
                              <a:solidFill>
                                <a:schemeClr val="tx1"/>
                              </a:solidFill>
                              <a:effectLst/>
                            </a:rPr>
                            <a:t>pounds</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cap="none" spc="0">
                              <a:solidFill>
                                <a:schemeClr val="tx1"/>
                              </a:solidFill>
                              <a:effectLst/>
                            </a:rPr>
                            <a:t>±0.5</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119337090"/>
                      </a:ext>
                    </a:extLst>
                  </a:tr>
                  <a:tr h="635015">
                    <a:tc>
                      <a:txBody>
                        <a:bodyPr/>
                        <a:lstStyle/>
                        <a:p>
                          <a:pPr marL="0" marR="0">
                            <a:lnSpc>
                              <a:spcPct val="107000"/>
                            </a:lnSpc>
                            <a:spcBef>
                              <a:spcPts val="0"/>
                            </a:spcBef>
                            <a:spcAft>
                              <a:spcPts val="0"/>
                            </a:spcAft>
                          </a:pPr>
                          <a:r>
                            <a:rPr lang="en-US" sz="1500" b="1" cap="none" spc="0">
                              <a:solidFill>
                                <a:schemeClr val="tx1"/>
                              </a:solidFill>
                              <a:effectLst/>
                            </a:rPr>
                            <a:t>Ease-of-use interface with respect to time to select and tune a string</a:t>
                          </a:r>
                          <a:endParaRPr lang="en-US" sz="1500" b="1"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28575" cap="flat" cmpd="sng" algn="ctr">
                          <a:noFill/>
                          <a:prstDash val="solid"/>
                        </a:lnL>
                        <a:lnR w="12700" cmpd="sng">
                          <a:noFill/>
                          <a:prstDash val="solid"/>
                        </a:lnR>
                        <a:lnT w="12700" cmpd="sng">
                          <a:noFill/>
                          <a:prstDash val="solid"/>
                        </a:lnT>
                        <a:lnB w="28575" cap="flat" cmpd="sng" algn="ctr">
                          <a:noFill/>
                          <a:prstDash val="solid"/>
                        </a:lnB>
                        <a:noFill/>
                      </a:tcPr>
                    </a:tc>
                    <a:tc>
                      <a:txBody>
                        <a:bodyPr/>
                        <a:lstStyle/>
                        <a:p>
                          <a:pPr marL="0" marR="0" algn="ctr">
                            <a:spcBef>
                              <a:spcPts val="0"/>
                            </a:spcBef>
                            <a:spcAft>
                              <a:spcPts val="0"/>
                            </a:spcAft>
                          </a:pPr>
                          <a:r>
                            <a:rPr lang="en-US" sz="1500" cap="none" spc="0">
                              <a:solidFill>
                                <a:schemeClr val="tx1"/>
                              </a:solidFill>
                              <a:effectLst/>
                            </a:rPr>
                            <a:t>45</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12700" cmpd="sng">
                          <a:noFill/>
                          <a:prstDash val="solid"/>
                        </a:lnR>
                        <a:lnT w="12700" cmpd="sng">
                          <a:noFill/>
                          <a:prstDash val="solid"/>
                        </a:lnT>
                        <a:lnB w="28575" cap="flat" cmpd="sng" algn="ctr">
                          <a:noFill/>
                          <a:prstDash val="solid"/>
                        </a:lnB>
                        <a:noFill/>
                      </a:tcPr>
                    </a:tc>
                    <a:tc>
                      <a:txBody>
                        <a:bodyPr/>
                        <a:lstStyle/>
                        <a:p>
                          <a:pPr marL="0" marR="0" algn="ctr">
                            <a:spcBef>
                              <a:spcPts val="0"/>
                            </a:spcBef>
                            <a:spcAft>
                              <a:spcPts val="0"/>
                            </a:spcAft>
                          </a:pPr>
                          <a:r>
                            <a:rPr lang="en-US" sz="1500" cap="none" spc="0">
                              <a:solidFill>
                                <a:schemeClr val="tx1"/>
                              </a:solidFill>
                              <a:effectLst/>
                            </a:rPr>
                            <a:t>seconds</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12700" cmpd="sng">
                          <a:noFill/>
                          <a:prstDash val="solid"/>
                        </a:lnR>
                        <a:lnT w="12700" cmpd="sng">
                          <a:noFill/>
                          <a:prstDash val="solid"/>
                        </a:lnT>
                        <a:lnB w="28575" cap="flat" cmpd="sng" algn="ctr">
                          <a:noFill/>
                          <a:prstDash val="solid"/>
                        </a:lnB>
                        <a:noFill/>
                      </a:tcPr>
                    </a:tc>
                    <a:tc>
                      <a:txBody>
                        <a:bodyPr/>
                        <a:lstStyle/>
                        <a:p>
                          <a:pPr marL="0" marR="0" algn="ctr">
                            <a:spcBef>
                              <a:spcPts val="0"/>
                            </a:spcBef>
                            <a:spcAft>
                              <a:spcPts val="0"/>
                            </a:spcAft>
                          </a:pPr>
                          <a:r>
                            <a:rPr lang="en-US" sz="1500" cap="none" spc="0">
                              <a:solidFill>
                                <a:schemeClr val="tx1"/>
                              </a:solidFill>
                              <a:effectLst/>
                            </a:rPr>
                            <a:t>±10</a:t>
                          </a:r>
                          <a:endParaRPr lang="en-US" sz="1500" cap="none" spc="0">
                            <a:solidFill>
                              <a:schemeClr val="tx1"/>
                            </a:solidFill>
                            <a:effectLst/>
                            <a:latin typeface="Times New Roman" panose="02020603050405020304" pitchFamily="18" charset="0"/>
                            <a:ea typeface="Times New Roman" panose="02020603050405020304" pitchFamily="18" charset="0"/>
                          </a:endParaRPr>
                        </a:p>
                      </a:txBody>
                      <a:tcPr marL="71911" marR="71911" marT="67117" marB="67117">
                        <a:lnL w="12700" cmpd="sng">
                          <a:noFill/>
                          <a:prstDash val="solid"/>
                        </a:lnL>
                        <a:lnR w="28575" cap="flat" cmpd="sng" algn="ctr">
                          <a:noFill/>
                          <a:prstDash val="solid"/>
                        </a:lnR>
                        <a:lnT w="12700" cmpd="sng">
                          <a:noFill/>
                          <a:prstDash val="solid"/>
                        </a:lnT>
                        <a:lnB w="28575" cap="flat" cmpd="sng" algn="ctr">
                          <a:noFill/>
                          <a:prstDash val="solid"/>
                        </a:lnB>
                        <a:noFill/>
                      </a:tcPr>
                    </a:tc>
                    <a:extLst>
                      <a:ext uri="{0D108BD9-81ED-4DB2-BD59-A6C34878D82A}">
                        <a16:rowId xmlns:a16="http://schemas.microsoft.com/office/drawing/2014/main" val="244632596"/>
                      </a:ext>
                    </a:extLst>
                  </a:tr>
                </a:tbl>
              </a:graphicData>
            </a:graphic>
          </p:graphicFrame>
        </mc:Fallback>
      </mc:AlternateContent>
      <p:pic>
        <p:nvPicPr>
          <p:cNvPr id="3" name="Recorded Sound">
            <a:hlinkClick r:id="" action="ppaction://media"/>
            <a:extLst>
              <a:ext uri="{FF2B5EF4-FFF2-40B4-BE49-F238E27FC236}">
                <a16:creationId xmlns:a16="http://schemas.microsoft.com/office/drawing/2014/main" id="{6CD24A55-DE57-404E-94BE-AA2FFB56C1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20589" y="748203"/>
            <a:ext cx="609600" cy="609600"/>
          </a:xfrm>
          <a:prstGeom prst="rect">
            <a:avLst/>
          </a:prstGeom>
        </p:spPr>
      </p:pic>
      <p:sp>
        <p:nvSpPr>
          <p:cNvPr id="5" name="TextBox 4">
            <a:extLst>
              <a:ext uri="{FF2B5EF4-FFF2-40B4-BE49-F238E27FC236}">
                <a16:creationId xmlns:a16="http://schemas.microsoft.com/office/drawing/2014/main" id="{A375379D-41BF-4AC5-A0E8-027F40163EAB}"/>
              </a:ext>
            </a:extLst>
          </p:cNvPr>
          <p:cNvSpPr txBox="1"/>
          <p:nvPr/>
        </p:nvSpPr>
        <p:spPr>
          <a:xfrm>
            <a:off x="3512224" y="6239482"/>
            <a:ext cx="5164376" cy="338554"/>
          </a:xfrm>
          <a:prstGeom prst="rect">
            <a:avLst/>
          </a:prstGeom>
          <a:noFill/>
        </p:spPr>
        <p:txBody>
          <a:bodyPr wrap="square" rtlCol="0">
            <a:spAutoFit/>
          </a:bodyPr>
          <a:lstStyle/>
          <a:p>
            <a:r>
              <a:rPr lang="en-US" sz="1600"/>
              <a:t>1. Unit of measurement for the ratio between two frequencies</a:t>
            </a:r>
          </a:p>
        </p:txBody>
      </p:sp>
    </p:spTree>
    <p:extLst>
      <p:ext uri="{BB962C8B-B14F-4D97-AF65-F5344CB8AC3E}">
        <p14:creationId xmlns:p14="http://schemas.microsoft.com/office/powerpoint/2010/main" val="369711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636"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BB178314245F6469ED1C1DE77017B5F" ma:contentTypeVersion="7" ma:contentTypeDescription="Create a new document." ma:contentTypeScope="" ma:versionID="707c78c6255f383c87e4892cf50e02cf">
  <xsd:schema xmlns:xsd="http://www.w3.org/2001/XMLSchema" xmlns:xs="http://www.w3.org/2001/XMLSchema" xmlns:p="http://schemas.microsoft.com/office/2006/metadata/properties" xmlns:ns3="fd05f098-cfdf-44d8-8610-44f06f943c21" xmlns:ns4="ba4eb314-fe76-48f1-b852-2c4e2949e73d" targetNamespace="http://schemas.microsoft.com/office/2006/metadata/properties" ma:root="true" ma:fieldsID="3c70691bb924c605a1cc1fb6b0666b84" ns3:_="" ns4:_="">
    <xsd:import namespace="fd05f098-cfdf-44d8-8610-44f06f943c21"/>
    <xsd:import namespace="ba4eb314-fe76-48f1-b852-2c4e2949e73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05f098-cfdf-44d8-8610-44f06f943c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4eb314-fe76-48f1-b852-2c4e2949e73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B33546D-0B3C-4AC1-AFEC-D09C1A989A1E}">
  <ds:schemaRefs>
    <ds:schemaRef ds:uri="http://schemas.microsoft.com/sharepoint/v3/contenttype/forms"/>
  </ds:schemaRefs>
</ds:datastoreItem>
</file>

<file path=customXml/itemProps2.xml><?xml version="1.0" encoding="utf-8"?>
<ds:datastoreItem xmlns:ds="http://schemas.openxmlformats.org/officeDocument/2006/customXml" ds:itemID="{EFA1906A-760F-43A3-90E4-3DD2242D1FBB}">
  <ds:schemaRefs>
    <ds:schemaRef ds:uri="ba4eb314-fe76-48f1-b852-2c4e2949e73d"/>
    <ds:schemaRef ds:uri="fd05f098-cfdf-44d8-8610-44f06f943c2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1251FFC-D848-4497-B22D-3144D7381485}">
  <ds:schemaRefs>
    <ds:schemaRef ds:uri="http://purl.org/dc/dcmitype/"/>
    <ds:schemaRef ds:uri="http://schemas.microsoft.com/office/2006/documentManagement/types"/>
    <ds:schemaRef ds:uri="http://purl.org/dc/terms/"/>
    <ds:schemaRef ds:uri="http://schemas.microsoft.com/office/2006/metadata/properties"/>
    <ds:schemaRef ds:uri="http://purl.org/dc/elements/1.1/"/>
    <ds:schemaRef ds:uri="http://schemas.openxmlformats.org/package/2006/metadata/core-properties"/>
    <ds:schemaRef ds:uri="fd05f098-cfdf-44d8-8610-44f06f943c21"/>
    <ds:schemaRef ds:uri="http://schemas.microsoft.com/office/infopath/2007/PartnerControls"/>
    <ds:schemaRef ds:uri="ba4eb314-fe76-48f1-b852-2c4e2949e73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Circuit</Template>
  <TotalTime>0</TotalTime>
  <Words>2583</Words>
  <Application>Microsoft Office PowerPoint</Application>
  <PresentationFormat>Widescreen</PresentationFormat>
  <Paragraphs>436</Paragraphs>
  <Slides>45</Slides>
  <Notes>14</Notes>
  <HiddenSlides>0</HiddenSlides>
  <MMClips>45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Cambria Math</vt:lpstr>
      <vt:lpstr>Times New Roman</vt:lpstr>
      <vt:lpstr>Tw Cen MT</vt:lpstr>
      <vt:lpstr>Tw Cen MT (Body)</vt:lpstr>
      <vt:lpstr>Circuit</vt:lpstr>
      <vt:lpstr>Pick pocket tuner</vt:lpstr>
      <vt:lpstr>Presentation overview</vt:lpstr>
      <vt:lpstr>Project Description</vt:lpstr>
      <vt:lpstr>Project motivation</vt:lpstr>
      <vt:lpstr>Features and options</vt:lpstr>
      <vt:lpstr>Stretch Goals and objectives</vt:lpstr>
      <vt:lpstr>Restrictions and constraints</vt:lpstr>
      <vt:lpstr>Supply Chain issues</vt:lpstr>
      <vt:lpstr>specifications</vt:lpstr>
      <vt:lpstr>House of Quality</vt:lpstr>
      <vt:lpstr>competition</vt:lpstr>
      <vt:lpstr>Design Strategy</vt:lpstr>
      <vt:lpstr>Components: needed/used</vt:lpstr>
      <vt:lpstr>Hardware block Diagram</vt:lpstr>
      <vt:lpstr>Software Block Diagram</vt:lpstr>
      <vt:lpstr>Work Distribution</vt:lpstr>
      <vt:lpstr>Components: Battery 3.7 V and Usb type C charger</vt:lpstr>
      <vt:lpstr>ESP8266 (ESP-12E)</vt:lpstr>
      <vt:lpstr>3.3V Regulator MCP1700T – 33002E/TT</vt:lpstr>
      <vt:lpstr>12V Regulator</vt:lpstr>
      <vt:lpstr>DC Brushless motor: fit0441</vt:lpstr>
      <vt:lpstr>MakerFocus ST7789 TFT LCD Screen Display</vt:lpstr>
      <vt:lpstr>Components: Vibration sensor</vt:lpstr>
      <vt:lpstr>Components: ¼” audio jack</vt:lpstr>
      <vt:lpstr>Housing / Peg Winder</vt:lpstr>
      <vt:lpstr>3D printing for components</vt:lpstr>
      <vt:lpstr>PCB with Controller</vt:lpstr>
      <vt:lpstr>Components: Miscellaneous  </vt:lpstr>
      <vt:lpstr>Software development</vt:lpstr>
      <vt:lpstr>Software libraries</vt:lpstr>
      <vt:lpstr>Fast Fourier transform</vt:lpstr>
      <vt:lpstr>Graphical User Interface</vt:lpstr>
      <vt:lpstr>Troubleshooting</vt:lpstr>
      <vt:lpstr>Component Design Change</vt:lpstr>
      <vt:lpstr>Component Design Change</vt:lpstr>
      <vt:lpstr>Component Design Change</vt:lpstr>
      <vt:lpstr>Hardware integration</vt:lpstr>
      <vt:lpstr>Testing results</vt:lpstr>
      <vt:lpstr>Data</vt:lpstr>
      <vt:lpstr>Administrative Content</vt:lpstr>
      <vt:lpstr>PowerPoint Presentation</vt:lpstr>
      <vt:lpstr>Budget: development costs</vt:lpstr>
      <vt:lpstr>Task Management</vt:lpstr>
      <vt:lpstr>Methods of Communication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Lucas Grayford</dc:creator>
  <cp:lastModifiedBy>Jamie Henry</cp:lastModifiedBy>
  <cp:revision>1</cp:revision>
  <dcterms:created xsi:type="dcterms:W3CDTF">2022-02-15T17:07:08Z</dcterms:created>
  <dcterms:modified xsi:type="dcterms:W3CDTF">2022-04-26T00:36:47Z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0x010100ABB178314245F6469ED1C1DE77017B5F</vt:lpwstr>
  </property>
</Properties>
</file>