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Jonathan Dia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4E173D-D92C-4318-912A-B76B1F1F7DAE}">
  <a:tblStyle styleId="{BE4E173D-D92C-4318-912A-B76B1F1F7D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2-24T10:13:42.859">
    <p:pos x="6000" y="0"/>
    <p:text>someone present this, should be easy</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2-24T10:09:32.885">
    <p:pos x="196" y="725"/>
    <p:text>i would like to talk to who will be presenting this just to better understand how these slides will be presented (slides 10 - 13 )</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4-19T03:37:39.155">
    <p:pos x="2826" y="725"/>
    <p:text>update this table and redo</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2-24T10:01:27.673">
    <p:pos x="6000" y="0"/>
    <p:text>not enough specifications besides just cost
add specifications related to the PIR sensor
for example the required voltage, what communication protocols can be used , power consumption, etc</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02-24T10:02:44.991">
    <p:pos x="6000" y="0"/>
    <p:text>someone cover this 
should be copy and paste from the report i think</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2-02-24T10:04:41.842">
    <p:pos x="6000" y="0"/>
    <p:text>added LED drivers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and welcome to the CDR of SAFE-T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INTRODUCE EVERYONE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Small it of info about how it is not just a taillight anymore</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6e0c7a03d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6e0c7a03d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716954a7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716954a7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716954a7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716954a7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623b8b05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623b8b05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60928a0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60928a0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Jonathan Diaz and i am the </a:t>
            </a:r>
            <a:r>
              <a:rPr lang="en"/>
              <a:t>electrical</a:t>
            </a:r>
            <a:r>
              <a:rPr lang="en"/>
              <a:t> engineer for this project and i will be covering part of the hardware design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2086bda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2086bda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schematic that was designed for the project. This schematic together is the design of the microcontroller board</a:t>
            </a:r>
            <a:endParaRPr/>
          </a:p>
          <a:p>
            <a:pPr indent="0" lvl="0" marL="0" rtl="0" algn="l">
              <a:spcBef>
                <a:spcPts val="0"/>
              </a:spcBef>
              <a:spcAft>
                <a:spcPts val="0"/>
              </a:spcAft>
              <a:buNone/>
            </a:pPr>
            <a:r>
              <a:rPr lang="en"/>
              <a:t>At the top left of the schematic is the microcontroller specifically the ESP32 s2 wrover </a:t>
            </a:r>
            <a:endParaRPr/>
          </a:p>
          <a:p>
            <a:pPr indent="0" lvl="0" marL="0" rtl="0" algn="l">
              <a:spcBef>
                <a:spcPts val="0"/>
              </a:spcBef>
              <a:spcAft>
                <a:spcPts val="0"/>
              </a:spcAft>
              <a:buNone/>
            </a:pPr>
            <a:r>
              <a:rPr lang="en"/>
              <a:t>To the right of the microcontroller is the micro usb connector</a:t>
            </a:r>
            <a:endParaRPr/>
          </a:p>
          <a:p>
            <a:pPr indent="0" lvl="0" marL="0" rtl="0" algn="l">
              <a:spcBef>
                <a:spcPts val="0"/>
              </a:spcBef>
              <a:spcAft>
                <a:spcPts val="0"/>
              </a:spcAft>
              <a:buNone/>
            </a:pPr>
            <a:r>
              <a:rPr lang="en"/>
              <a:t>Below the microcontroller is the serial usb converter that utilize transistors to create a logic so that the microcontroller can enter flashing mode or reset depending on the buttons pressed</a:t>
            </a:r>
            <a:endParaRPr/>
          </a:p>
          <a:p>
            <a:pPr indent="0" lvl="0" marL="0" rtl="0" algn="l">
              <a:spcBef>
                <a:spcPts val="0"/>
              </a:spcBef>
              <a:spcAft>
                <a:spcPts val="0"/>
              </a:spcAft>
              <a:buNone/>
            </a:pPr>
            <a:r>
              <a:rPr lang="en"/>
              <a:t>The buttons are to the right of the serial usb converter, one button is the reset while the other is to have the microcontroller enter boot mode</a:t>
            </a:r>
            <a:endParaRPr/>
          </a:p>
          <a:p>
            <a:pPr indent="0" lvl="0" marL="0" rtl="0" algn="l">
              <a:spcBef>
                <a:spcPts val="0"/>
              </a:spcBef>
              <a:spcAft>
                <a:spcPts val="0"/>
              </a:spcAft>
              <a:buNone/>
            </a:pPr>
            <a:r>
              <a:rPr lang="en"/>
              <a:t>At the bottom is the voltage regulator that will be converting 5V to 3.3V and output a steady current of 0.5A. The reasoning behind the two values is because that is what was specified for the ESP32 in its datasheet</a:t>
            </a:r>
            <a:endParaRPr/>
          </a:p>
          <a:p>
            <a:pPr indent="0" lvl="0" marL="0" rtl="0" algn="l">
              <a:spcBef>
                <a:spcPts val="0"/>
              </a:spcBef>
              <a:spcAft>
                <a:spcPts val="0"/>
              </a:spcAft>
              <a:buNone/>
            </a:pPr>
            <a:r>
              <a:rPr lang="en"/>
              <a:t>the headers which will be used for easy accessibility of the ESP32 GPIO pins, gnd connections as well as the power pins like the 3.3V and 5V input</a:t>
            </a:r>
            <a:endParaRPr/>
          </a:p>
          <a:p>
            <a:pPr indent="0" lvl="0" marL="0" rtl="0" algn="l">
              <a:spcBef>
                <a:spcPts val="0"/>
              </a:spcBef>
              <a:spcAft>
                <a:spcPts val="0"/>
              </a:spcAft>
              <a:buNone/>
            </a:pPr>
            <a:r>
              <a:rPr lang="en"/>
              <a:t>Lastly are the led indicators used for easy understanding whether power is being received for gpio33 and across the voltage regulator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2086bda3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2086bda3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our first design for our microcontroller board</a:t>
            </a:r>
            <a:endParaRPr/>
          </a:p>
          <a:p>
            <a:pPr indent="0" lvl="0" marL="0" rtl="0" algn="l">
              <a:spcBef>
                <a:spcPts val="0"/>
              </a:spcBef>
              <a:spcAft>
                <a:spcPts val="0"/>
              </a:spcAft>
              <a:buNone/>
            </a:pPr>
            <a:r>
              <a:rPr lang="en"/>
              <a:t>Everything was placed accordingly to reduce noise and have easy accessibility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60928a09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60928a09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needed to select a microcontroller that is capable of being used as an LED PWM controller so that LEDs such as the headlights can have brightness options for various outdoor </a:t>
            </a:r>
            <a:r>
              <a:rPr lang="en"/>
              <a:t>visibility such as night time with no street lights</a:t>
            </a:r>
            <a:endParaRPr/>
          </a:p>
          <a:p>
            <a:pPr indent="0" lvl="0" marL="0" rtl="0" algn="l">
              <a:spcBef>
                <a:spcPts val="0"/>
              </a:spcBef>
              <a:spcAft>
                <a:spcPts val="0"/>
              </a:spcAft>
              <a:buNone/>
            </a:pPr>
            <a:r>
              <a:rPr lang="en"/>
              <a:t>We also need to be able to use a microcontroller as an alarm system which our project will consist of</a:t>
            </a:r>
            <a:endParaRPr/>
          </a:p>
          <a:p>
            <a:pPr indent="0" lvl="0" marL="0" rtl="0" algn="l">
              <a:spcBef>
                <a:spcPts val="0"/>
              </a:spcBef>
              <a:spcAft>
                <a:spcPts val="0"/>
              </a:spcAft>
              <a:buNone/>
            </a:pPr>
            <a:r>
              <a:rPr lang="en"/>
              <a:t>This means  having simple GPIO connections to communicate with a physical alarm and sensors for theft detection</a:t>
            </a:r>
            <a:endParaRPr/>
          </a:p>
          <a:p>
            <a:pPr indent="0" lvl="0" marL="0" rtl="0" algn="l">
              <a:spcBef>
                <a:spcPts val="0"/>
              </a:spcBef>
              <a:spcAft>
                <a:spcPts val="0"/>
              </a:spcAft>
              <a:buNone/>
            </a:pPr>
            <a:r>
              <a:rPr lang="en"/>
              <a:t>Bluetooth communication is essential for the mobile app control  for LEDs and arming or disarming the alarm</a:t>
            </a:r>
            <a:endParaRPr/>
          </a:p>
          <a:p>
            <a:pPr indent="0" lvl="0" marL="0" rtl="0" algn="l">
              <a:spcBef>
                <a:spcPts val="0"/>
              </a:spcBef>
              <a:spcAft>
                <a:spcPts val="0"/>
              </a:spcAft>
              <a:buNone/>
            </a:pPr>
            <a:r>
              <a:rPr lang="en"/>
              <a:t>Lastly we will need simple communication with an RFID module to physically arm and disarm the alarm system for those who wish not to use our mobile app or don't carry phones on bicycle rides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team decided to go with the ESP32-s2-wrover for the cost and flexibility on communication protocols in such that it supports UART, JTAG, I2C, SPI, etc </a:t>
            </a:r>
            <a:endParaRPr/>
          </a:p>
          <a:p>
            <a:pPr indent="0" lvl="0" marL="0" rtl="0" algn="l">
              <a:spcBef>
                <a:spcPts val="0"/>
              </a:spcBef>
              <a:spcAft>
                <a:spcPts val="0"/>
              </a:spcAft>
              <a:buNone/>
            </a:pPr>
            <a:r>
              <a:rPr lang="en"/>
              <a:t>It also has more than enough GPIO pins for our project needs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60928a09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60928a09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voltage regulator selected for the PCB designed needed to be specifics in regards to the input voltage, output voltage, output current, as well as consideration for pcb space meaning small footprint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Specifically</a:t>
            </a:r>
            <a:r>
              <a:rPr lang="en"/>
              <a:t> the input voltage needs to be able to handle anywhere from 5V to 12V</a:t>
            </a:r>
            <a:endParaRPr/>
          </a:p>
          <a:p>
            <a:pPr indent="0" lvl="0" marL="0" rtl="0" algn="l">
              <a:spcBef>
                <a:spcPts val="0"/>
              </a:spcBef>
              <a:spcAft>
                <a:spcPts val="0"/>
              </a:spcAft>
              <a:buNone/>
            </a:pPr>
            <a:r>
              <a:rPr lang="en"/>
              <a:t>	This is due to usb connections being 5V or so</a:t>
            </a:r>
            <a:endParaRPr/>
          </a:p>
          <a:p>
            <a:pPr indent="0" lvl="0" marL="0" rtl="0" algn="l">
              <a:spcBef>
                <a:spcPts val="0"/>
              </a:spcBef>
              <a:spcAft>
                <a:spcPts val="0"/>
              </a:spcAft>
              <a:buNone/>
            </a:pPr>
            <a:r>
              <a:rPr lang="en"/>
              <a:t>	And 12V is the incoming voltage from our selected power supply which is a </a:t>
            </a:r>
            <a:r>
              <a:rPr lang="en"/>
              <a:t>rechargeable</a:t>
            </a:r>
            <a:r>
              <a:rPr lang="en"/>
              <a:t> 12V battery</a:t>
            </a:r>
            <a:endParaRPr/>
          </a:p>
          <a:p>
            <a:pPr indent="0" lvl="0" marL="0" rtl="0" algn="l">
              <a:spcBef>
                <a:spcPts val="0"/>
              </a:spcBef>
              <a:spcAft>
                <a:spcPts val="0"/>
              </a:spcAft>
              <a:buNone/>
            </a:pPr>
            <a:r>
              <a:rPr lang="en"/>
              <a:t>The output voltage needs to be 3.3V since that is what the MCU, specifically the ESP32-C3, requires based on the datasheet</a:t>
            </a:r>
            <a:endParaRPr/>
          </a:p>
          <a:p>
            <a:pPr indent="0" lvl="0" marL="0" rtl="0" algn="l">
              <a:spcBef>
                <a:spcPts val="0"/>
              </a:spcBef>
              <a:spcAft>
                <a:spcPts val="0"/>
              </a:spcAft>
              <a:buNone/>
            </a:pPr>
            <a:r>
              <a:rPr lang="en"/>
              <a:t>The output current needs to be 0.5A again due to what the ESP32 C3 datasheet requires</a:t>
            </a:r>
            <a:endParaRPr/>
          </a:p>
          <a:p>
            <a:pPr indent="0" lvl="0" marL="0" rtl="0" algn="l">
              <a:spcBef>
                <a:spcPts val="0"/>
              </a:spcBef>
              <a:spcAft>
                <a:spcPts val="0"/>
              </a:spcAft>
              <a:buNone/>
            </a:pPr>
            <a:r>
              <a:rPr lang="en"/>
              <a:t>And lastly a small footprint to minimize any spacing issue  with our  hardware due to wanting the overall project not being a hinder to a bicyclists mobility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Thus we chose the LM2574 3.3</a:t>
            </a:r>
            <a:endParaRPr/>
          </a:p>
          <a:p>
            <a:pPr indent="0" lvl="0" marL="0" rtl="0" algn="l">
              <a:spcBef>
                <a:spcPts val="0"/>
              </a:spcBef>
              <a:spcAft>
                <a:spcPts val="0"/>
              </a:spcAft>
              <a:buNone/>
            </a:pPr>
            <a:r>
              <a:rPr lang="en"/>
              <a:t>Which as shown in the table can handle voltages up to 40V</a:t>
            </a:r>
            <a:endParaRPr/>
          </a:p>
          <a:p>
            <a:pPr indent="0" lvl="0" marL="0" rtl="0" algn="l">
              <a:spcBef>
                <a:spcPts val="0"/>
              </a:spcBef>
              <a:spcAft>
                <a:spcPts val="0"/>
              </a:spcAft>
              <a:buNone/>
            </a:pPr>
            <a:r>
              <a:rPr lang="en"/>
              <a:t>It can output voltages 1.23V to 37V </a:t>
            </a:r>
            <a:endParaRPr/>
          </a:p>
          <a:p>
            <a:pPr indent="0" lvl="0" marL="0" rtl="0" algn="l">
              <a:spcBef>
                <a:spcPts val="0"/>
              </a:spcBef>
              <a:spcAft>
                <a:spcPts val="0"/>
              </a:spcAft>
              <a:buNone/>
            </a:pPr>
            <a:r>
              <a:rPr lang="en"/>
              <a:t>And can output a steady fixed current of 0.5A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were many other voltage regulators however due to chip shortage we ended with this selection for our voltage regulator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60928a09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60928a09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lighting system will consist of headlights, tail light, and signal lights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Headlights will be designed in such that it will output at least 400 - 600 lumens and will be a white color</a:t>
            </a:r>
            <a:endParaRPr/>
          </a:p>
          <a:p>
            <a:pPr indent="0" lvl="0" marL="0" rtl="0" algn="l">
              <a:spcBef>
                <a:spcPts val="0"/>
              </a:spcBef>
              <a:spcAft>
                <a:spcPts val="0"/>
              </a:spcAft>
              <a:buNone/>
            </a:pPr>
            <a:r>
              <a:rPr lang="en"/>
              <a:t>The tail light will output at least 50 lumens as well as a red color for clear visibility behind the bicyclists</a:t>
            </a:r>
            <a:endParaRPr/>
          </a:p>
          <a:p>
            <a:pPr indent="0" lvl="0" marL="0" rtl="0" algn="l">
              <a:spcBef>
                <a:spcPts val="0"/>
              </a:spcBef>
              <a:spcAft>
                <a:spcPts val="0"/>
              </a:spcAft>
              <a:buNone/>
            </a:pPr>
            <a:r>
              <a:rPr lang="en"/>
              <a:t>And the signal </a:t>
            </a:r>
            <a:r>
              <a:rPr lang="en"/>
              <a:t>lights</a:t>
            </a:r>
            <a:r>
              <a:rPr lang="en"/>
              <a:t> will output at least 50 lumen and a yellow color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leds chosen are all shown in the table starting with the headlight specification being 30-32 V with 700 mA and can produce 1600-1800 lumens</a:t>
            </a:r>
            <a:endParaRPr/>
          </a:p>
          <a:p>
            <a:pPr indent="0" lvl="0" marL="0" rtl="0" algn="l">
              <a:spcBef>
                <a:spcPts val="0"/>
              </a:spcBef>
              <a:spcAft>
                <a:spcPts val="0"/>
              </a:spcAft>
              <a:buNone/>
            </a:pPr>
            <a:r>
              <a:rPr lang="en"/>
              <a:t>The tail light requires 2.0-2.2V and 1200 mA and output 115-120 lumens</a:t>
            </a:r>
            <a:endParaRPr/>
          </a:p>
          <a:p>
            <a:pPr indent="0" lvl="0" marL="0" rtl="0" algn="l">
              <a:spcBef>
                <a:spcPts val="0"/>
              </a:spcBef>
              <a:spcAft>
                <a:spcPts val="0"/>
              </a:spcAft>
              <a:buNone/>
            </a:pPr>
            <a:r>
              <a:rPr lang="en"/>
              <a:t>And lastly the signal lights like the tail light can handle 2.0V to 2.2V but only require 700mA and produce 50-60 lumen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LEDs chosen accomplish each of the requirements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58c5ad85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58c5ad85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Motivation is the large number of preventable bicyclists fatalities which occur at nighttime which may be prevented or decreased with the addition of proper lighting which will not only allow the bicyclist to more clearly see their environment but also allow them to be seen by motorists.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60928a09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60928a09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LED drivers are incredibly crucial for our lighting system in such that they essentially will intake a wide range of voltage and output steady current needed for the LEDs.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Starting with the headlight the team will be using a step up led driver to convert 12 v to 30-32 v with a current of 700 mA. Its also important to note that the led driver will also contain the option of PWM dimming for brightness control. This will be utilized since we want our project to range anywhere from ordinary urban city </a:t>
            </a:r>
            <a:r>
              <a:rPr lang="en"/>
              <a:t>cyclists</a:t>
            </a:r>
            <a:r>
              <a:rPr lang="en"/>
              <a:t> that ride at night to Bicyclists that don't have much street lights or live in rural areas.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the right is the led driver that will be used for the headlight which is the LDH-45A-700W.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up is the tail lights which will utilize an LED driver that can step down 12 v to 2 to 2.2 v and output 1200 mA.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an LED driver for the signal lights with the same input and output voltages but can output 700mA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60928a09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60928a09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selected RFID is the HiLetGo  RFID kit </a:t>
            </a:r>
            <a:endParaRPr/>
          </a:p>
          <a:p>
            <a:pPr indent="0" lvl="0" marL="0" rtl="0" algn="l">
              <a:spcBef>
                <a:spcPts val="0"/>
              </a:spcBef>
              <a:spcAft>
                <a:spcPts val="0"/>
              </a:spcAft>
              <a:buNone/>
            </a:pPr>
            <a:r>
              <a:rPr lang="en"/>
              <a:t>This kit includes a RC522 RF IC card sensor module </a:t>
            </a:r>
            <a:endParaRPr/>
          </a:p>
          <a:p>
            <a:pPr indent="0" lvl="0" marL="0" rtl="0" algn="l">
              <a:spcBef>
                <a:spcPts val="0"/>
              </a:spcBef>
              <a:spcAft>
                <a:spcPts val="0"/>
              </a:spcAft>
              <a:buNone/>
            </a:pPr>
            <a:r>
              <a:rPr lang="en"/>
              <a:t>	It can read and write 13.56MHz contactless communication card </a:t>
            </a:r>
            <a:endParaRPr/>
          </a:p>
          <a:p>
            <a:pPr indent="0" lvl="0" marL="0" rtl="0" algn="l">
              <a:spcBef>
                <a:spcPts val="0"/>
              </a:spcBef>
              <a:spcAft>
                <a:spcPts val="0"/>
              </a:spcAft>
              <a:buNone/>
            </a:pPr>
            <a:r>
              <a:rPr lang="en"/>
              <a:t>It comes along with Blank cards and a key ring </a:t>
            </a:r>
            <a:endParaRPr/>
          </a:p>
          <a:p>
            <a:pPr indent="0" lvl="0" marL="0" rtl="0" algn="l">
              <a:spcBef>
                <a:spcPts val="0"/>
              </a:spcBef>
              <a:spcAft>
                <a:spcPts val="0"/>
              </a:spcAft>
              <a:buNone/>
            </a:pPr>
            <a:r>
              <a:rPr lang="en"/>
              <a:t> It was f</a:t>
            </a:r>
            <a:r>
              <a:rPr lang="en"/>
              <a:t>ound on Amazon for a cheap price of $5.49, which fits within our project budget for RFID selection</a:t>
            </a:r>
            <a:endParaRPr/>
          </a:p>
          <a:p>
            <a:pPr indent="0" lvl="0" marL="0" rtl="0" algn="l">
              <a:spcBef>
                <a:spcPts val="0"/>
              </a:spcBef>
              <a:spcAft>
                <a:spcPts val="0"/>
              </a:spcAft>
              <a:buNone/>
            </a:pPr>
            <a:r>
              <a:rPr lang="en"/>
              <a:t>It uses simple SPI interface so the ESP32-C3 can communicate with it easily</a:t>
            </a:r>
            <a:endParaRPr/>
          </a:p>
          <a:p>
            <a:pPr indent="0" lvl="0" marL="0" rtl="0" algn="l">
              <a:spcBef>
                <a:spcPts val="0"/>
              </a:spcBef>
              <a:spcAft>
                <a:spcPts val="0"/>
              </a:spcAft>
              <a:buNone/>
            </a:pPr>
            <a:r>
              <a:rPr lang="en"/>
              <a:t>Lastly  it only requires 3.3V at 13-26mA when active which our battery can handle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5c767fd6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5c767fd6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power supply for this p</a:t>
            </a:r>
            <a:r>
              <a:rPr lang="en"/>
              <a:t>roject will be the ECI 12V 4Ah Lithium LiFePO4 battery </a:t>
            </a:r>
            <a:endParaRPr/>
          </a:p>
          <a:p>
            <a:pPr indent="0" lvl="0" marL="0" rtl="0" algn="l">
              <a:spcBef>
                <a:spcPts val="0"/>
              </a:spcBef>
              <a:spcAft>
                <a:spcPts val="0"/>
              </a:spcAft>
              <a:buNone/>
            </a:pPr>
            <a:r>
              <a:rPr lang="en"/>
              <a:t>The cost of the battery was $29.99 on Amazon</a:t>
            </a:r>
            <a:endParaRPr/>
          </a:p>
          <a:p>
            <a:pPr indent="0" lvl="0" marL="0" rtl="0" algn="l">
              <a:spcBef>
                <a:spcPts val="0"/>
              </a:spcBef>
              <a:spcAft>
                <a:spcPts val="0"/>
              </a:spcAft>
              <a:buNone/>
            </a:pPr>
            <a:r>
              <a:rPr lang="en"/>
              <a:t>This battery holds long battery life which 4Ah</a:t>
            </a:r>
            <a:endParaRPr/>
          </a:p>
          <a:p>
            <a:pPr indent="0" lvl="0" marL="0" rtl="0" algn="l">
              <a:spcBef>
                <a:spcPts val="0"/>
              </a:spcBef>
              <a:spcAft>
                <a:spcPts val="0"/>
              </a:spcAft>
              <a:buNone/>
            </a:pPr>
            <a:r>
              <a:rPr lang="en"/>
              <a:t>Which is very much needed for parts of our project specifically the headlights due to how much power is needed for full brightness </a:t>
            </a:r>
            <a:endParaRPr/>
          </a:p>
          <a:p>
            <a:pPr indent="0" lvl="0" marL="0" rtl="0" algn="l">
              <a:spcBef>
                <a:spcPts val="0"/>
              </a:spcBef>
              <a:spcAft>
                <a:spcPts val="0"/>
              </a:spcAft>
              <a:buNone/>
            </a:pPr>
            <a:r>
              <a:rPr lang="en"/>
              <a:t>It can be placed inside some form of housing that the team will design to support waterproofing</a:t>
            </a:r>
            <a:endParaRPr/>
          </a:p>
          <a:p>
            <a:pPr indent="0" lvl="0" marL="0" rtl="0" algn="l">
              <a:spcBef>
                <a:spcPts val="0"/>
              </a:spcBef>
              <a:spcAft>
                <a:spcPts val="0"/>
              </a:spcAft>
              <a:buNone/>
            </a:pPr>
            <a:r>
              <a:rPr lang="en"/>
              <a:t>This housing will also be able to be easily mountable on the bicycle since the battery itself is 1.7lb </a:t>
            </a:r>
            <a:endParaRPr/>
          </a:p>
          <a:p>
            <a:pPr indent="0" lvl="0" marL="0" rtl="0" algn="l">
              <a:spcBef>
                <a:spcPts val="0"/>
              </a:spcBef>
              <a:spcAft>
                <a:spcPts val="0"/>
              </a:spcAft>
              <a:buNone/>
            </a:pPr>
            <a:r>
              <a:rPr lang="en"/>
              <a:t>It is small and compact which benefits the project’s aim in reducing weight to the bicyclist while also helping the team design proper housing for strong sturdiness during bicycle rides</a:t>
            </a:r>
            <a:endParaRPr/>
          </a:p>
          <a:p>
            <a:pPr indent="0" lvl="0" marL="0" rtl="0" algn="l">
              <a:spcBef>
                <a:spcPts val="0"/>
              </a:spcBef>
              <a:spcAft>
                <a:spcPts val="0"/>
              </a:spcAft>
              <a:buNone/>
            </a:pPr>
            <a:r>
              <a:rPr lang="en"/>
              <a:t>And it is rechargeable  which is great for longer usability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chose this batter over the amazon basic double A batteries because it's overall cheaper, has easier rechargeability, less complexity in such that the circuitry needed avoids connecting multiple AA batteries in series and parallel </a:t>
            </a:r>
            <a:endParaRPr/>
          </a:p>
          <a:p>
            <a:pPr indent="0" lvl="0" marL="0" rtl="0" algn="l">
              <a:spcBef>
                <a:spcPts val="0"/>
              </a:spcBef>
              <a:spcAft>
                <a:spcPts val="0"/>
              </a:spcAft>
              <a:buNone/>
            </a:pPr>
            <a:r>
              <a:rPr lang="en"/>
              <a:t>It's also important to note that the battery life is fantastic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60928a09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160928a09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5e376e6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5e376e6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60928a09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60928a09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60928a09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60928a09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60928a09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60928a09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716954a7d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716954a7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58c5ad8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58c5ad8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4f724ca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4f724ca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24e9d5ab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24e9d5ab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4f724ca0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4f724ca0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product is designed to be easily affixable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58c5ad85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58c5ad8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60928a0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60928a0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4f724ca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4f724ca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2086bda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2086bda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6e0c7a03d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6e0c7a03d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comments" Target="../comments/comment3.xml"/><Relationship Id="rId4" Type="http://schemas.openxmlformats.org/officeDocument/2006/relationships/image" Target="../media/image7.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4.xml"/><Relationship Id="rId4" Type="http://schemas.openxmlformats.org/officeDocument/2006/relationships/image" Target="../media/image14.png"/><Relationship Id="rId5" Type="http://schemas.openxmlformats.org/officeDocument/2006/relationships/image" Target="../media/image22.jpg"/><Relationship Id="rId6"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omments" Target="../comments/commen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omments" Target="../comments/commen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amazon.com/X5-Wireless-TailLight-Automatic-Rechargeable/dp/B075PYDN5V/ref=sr_1_19?c=ts&amp;keywords=Bike+Taillights&amp;qid=1650311336&amp;s=outdoor-recreation&amp;sr=1-19&amp;ts_id=3403491" TargetMode="External"/><Relationship Id="rId4" Type="http://schemas.openxmlformats.org/officeDocument/2006/relationships/hyperlink" Target="https://www.amazon.com/Ascher-Rechargeable-Powerful-Headlight-Flashlight/dp/B07FC9NRRR/ref=sr_1_11?crid=265D25RYAY245&amp;keywords=bike+lighting&amp;qid=1650311548&amp;s=sporting-goods&amp;sprefix=bike+lighting%2Csporting%2C74&amp;sr=1-11" TargetMode="External"/><Relationship Id="rId10" Type="http://schemas.openxmlformats.org/officeDocument/2006/relationships/image" Target="../media/image17.jpg"/><Relationship Id="rId9" Type="http://schemas.openxmlformats.org/officeDocument/2006/relationships/image" Target="../media/image20.jpg"/><Relationship Id="rId5" Type="http://schemas.openxmlformats.org/officeDocument/2006/relationships/hyperlink" Target="https://www.amazon.com/Intelligent-Anti-Theft-Rechargeable-Taillights-Accessories/dp/B071LTSQJF/ref=sr_1_12?keywords=Bike+lights+and+alarm&amp;qid=1650312024&amp;s=outdoor-recreation&amp;sr=1-12" TargetMode="External"/><Relationship Id="rId6" Type="http://schemas.openxmlformats.org/officeDocument/2006/relationships/hyperlink" Target="https://www.amazon.com/Vont-Rechargeable-Bicycle-Instant-Install/dp/B07Z5HKF9C/ref=sr_1_23?crid=265D25RYAY245&amp;keywords=bike+lighting&amp;qid=1650311548&amp;s=sporting-goods&amp;sprefix=bike+lighting%2Csporting%2C74&amp;sr=1-23" TargetMode="External"/><Relationship Id="rId7" Type="http://schemas.openxmlformats.org/officeDocument/2006/relationships/image" Target="../media/image10.jpg"/><Relationship Id="rId8"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8836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en"/>
              <a:t>SAFE-T</a:t>
            </a:r>
            <a:endParaRPr b="1"/>
          </a:p>
          <a:p>
            <a:pPr indent="0" lvl="0" marL="0" rtl="0" algn="ctr">
              <a:spcBef>
                <a:spcPts val="0"/>
              </a:spcBef>
              <a:spcAft>
                <a:spcPts val="0"/>
              </a:spcAft>
              <a:buNone/>
            </a:pPr>
            <a:r>
              <a:t/>
            </a:r>
            <a:endParaRPr b="1" sz="2733"/>
          </a:p>
          <a:p>
            <a:pPr indent="0" lvl="0" marL="0" rtl="0" algn="ctr">
              <a:spcBef>
                <a:spcPts val="0"/>
              </a:spcBef>
              <a:spcAft>
                <a:spcPts val="0"/>
              </a:spcAft>
              <a:buNone/>
            </a:pPr>
            <a:r>
              <a:rPr b="1" lang="en" sz="2733"/>
              <a:t>S</a:t>
            </a:r>
            <a:r>
              <a:rPr lang="en" sz="2733"/>
              <a:t>ecure, </a:t>
            </a:r>
            <a:r>
              <a:rPr b="1" lang="en" sz="2733"/>
              <a:t>A</a:t>
            </a:r>
            <a:r>
              <a:rPr lang="en" sz="2733"/>
              <a:t>nti-Theft, </a:t>
            </a:r>
            <a:r>
              <a:rPr b="1" lang="en" sz="2733"/>
              <a:t>F</a:t>
            </a:r>
            <a:r>
              <a:rPr lang="en" sz="2733"/>
              <a:t>lexible, </a:t>
            </a:r>
            <a:r>
              <a:rPr b="1" lang="en" sz="2733"/>
              <a:t>E</a:t>
            </a:r>
            <a:r>
              <a:rPr lang="en" sz="2733"/>
              <a:t>ngineered </a:t>
            </a:r>
            <a:r>
              <a:rPr b="1" lang="en" sz="2733"/>
              <a:t>T</a:t>
            </a:r>
            <a:r>
              <a:rPr lang="en" sz="2733"/>
              <a:t>aillight</a:t>
            </a:r>
            <a:endParaRPr sz="2733"/>
          </a:p>
          <a:p>
            <a:pPr indent="0" lvl="0" marL="0" rtl="0" algn="ctr">
              <a:spcBef>
                <a:spcPts val="0"/>
              </a:spcBef>
              <a:spcAft>
                <a:spcPts val="0"/>
              </a:spcAft>
              <a:buNone/>
            </a:pPr>
            <a:r>
              <a:rPr lang="en" sz="1400"/>
              <a:t>App-Controlled Taillight with Turn Signals for Bicyclists with Theft-detection</a:t>
            </a:r>
            <a:endParaRPr sz="1400"/>
          </a:p>
          <a:p>
            <a:pPr indent="0" lvl="0" marL="0" rtl="0" algn="ctr">
              <a:spcBef>
                <a:spcPts val="0"/>
              </a:spcBef>
              <a:spcAft>
                <a:spcPts val="0"/>
              </a:spcAft>
              <a:buClr>
                <a:schemeClr val="dk1"/>
              </a:buClr>
              <a:buSzPts val="1100"/>
              <a:buFont typeface="Arial"/>
              <a:buNone/>
            </a:pPr>
            <a:r>
              <a:t/>
            </a:r>
            <a:endParaRPr sz="2733"/>
          </a:p>
          <a:p>
            <a:pPr indent="0" lvl="0" marL="0" rtl="0" algn="ctr">
              <a:spcBef>
                <a:spcPts val="0"/>
              </a:spcBef>
              <a:spcAft>
                <a:spcPts val="0"/>
              </a:spcAft>
              <a:buNone/>
            </a:pPr>
            <a:r>
              <a:t/>
            </a:r>
            <a:endParaRPr sz="2733"/>
          </a:p>
        </p:txBody>
      </p:sp>
      <p:sp>
        <p:nvSpPr>
          <p:cNvPr id="55" name="Google Shape;55;p13"/>
          <p:cNvSpPr txBox="1"/>
          <p:nvPr>
            <p:ph idx="1" type="subTitle"/>
          </p:nvPr>
        </p:nvSpPr>
        <p:spPr>
          <a:xfrm>
            <a:off x="311713" y="4166800"/>
            <a:ext cx="8520600" cy="792600"/>
          </a:xfrm>
          <a:prstGeom prst="rect">
            <a:avLst/>
          </a:prstGeom>
        </p:spPr>
        <p:txBody>
          <a:bodyPr anchorCtr="0" anchor="t" bIns="91425" lIns="91425" spcFirstLastPara="1" rIns="91425" wrap="square" tIns="91425">
            <a:normAutofit fontScale="32500" lnSpcReduction="20000"/>
          </a:bodyPr>
          <a:lstStyle/>
          <a:p>
            <a:pPr indent="0" lvl="0" marL="0" rtl="0" algn="ctr">
              <a:spcBef>
                <a:spcPts val="0"/>
              </a:spcBef>
              <a:spcAft>
                <a:spcPts val="0"/>
              </a:spcAft>
              <a:buNone/>
            </a:pPr>
            <a:r>
              <a:rPr lang="en"/>
              <a:t>Group 34:</a:t>
            </a:r>
            <a:endParaRPr/>
          </a:p>
          <a:p>
            <a:pPr indent="0" lvl="0" marL="0" rtl="0" algn="ctr">
              <a:spcBef>
                <a:spcPts val="0"/>
              </a:spcBef>
              <a:spcAft>
                <a:spcPts val="0"/>
              </a:spcAft>
              <a:buNone/>
            </a:pPr>
            <a:r>
              <a:rPr lang="en"/>
              <a:t>Jonathan</a:t>
            </a:r>
            <a:r>
              <a:rPr lang="en"/>
              <a:t> Diaz (EE)</a:t>
            </a:r>
            <a:endParaRPr/>
          </a:p>
          <a:p>
            <a:pPr indent="0" lvl="0" marL="0" rtl="0" algn="ctr">
              <a:spcBef>
                <a:spcPts val="0"/>
              </a:spcBef>
              <a:spcAft>
                <a:spcPts val="0"/>
              </a:spcAft>
              <a:buNone/>
            </a:pPr>
            <a:r>
              <a:rPr lang="en"/>
              <a:t>Jay Kurczy (EE)</a:t>
            </a:r>
            <a:endParaRPr/>
          </a:p>
          <a:p>
            <a:pPr indent="0" lvl="0" marL="0" rtl="0" algn="ctr">
              <a:spcBef>
                <a:spcPts val="0"/>
              </a:spcBef>
              <a:spcAft>
                <a:spcPts val="0"/>
              </a:spcAft>
              <a:buNone/>
            </a:pPr>
            <a:r>
              <a:rPr lang="en"/>
              <a:t>Paul Wilson (CpE)</a:t>
            </a:r>
            <a:endParaRPr/>
          </a:p>
          <a:p>
            <a:pPr indent="0" lvl="0" marL="0" rtl="0" algn="ctr">
              <a:spcBef>
                <a:spcPts val="0"/>
              </a:spcBef>
              <a:spcAft>
                <a:spcPts val="0"/>
              </a:spcAft>
              <a:buNone/>
            </a:pPr>
            <a:r>
              <a:rPr lang="en"/>
              <a:t>Brandon Therrien (CpE)</a:t>
            </a:r>
            <a:endParaRPr/>
          </a:p>
        </p:txBody>
      </p:sp>
      <p:pic>
        <p:nvPicPr>
          <p:cNvPr id="56" name="Google Shape;56;p13"/>
          <p:cNvPicPr preferRelativeResize="0"/>
          <p:nvPr/>
        </p:nvPicPr>
        <p:blipFill>
          <a:blip r:embed="rId3">
            <a:alphaModFix/>
          </a:blip>
          <a:stretch>
            <a:fillRect/>
          </a:stretch>
        </p:blipFill>
        <p:spPr>
          <a:xfrm>
            <a:off x="3953459" y="3112650"/>
            <a:ext cx="1237067"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Cross-Platform Third-Party SDK Selection</a:t>
            </a:r>
            <a:endParaRPr/>
          </a:p>
        </p:txBody>
      </p:sp>
      <p:graphicFrame>
        <p:nvGraphicFramePr>
          <p:cNvPr id="112" name="Google Shape;112;p22"/>
          <p:cNvGraphicFramePr/>
          <p:nvPr/>
        </p:nvGraphicFramePr>
        <p:xfrm>
          <a:off x="817725" y="1177090"/>
          <a:ext cx="3000000" cy="3000000"/>
        </p:xfrm>
        <a:graphic>
          <a:graphicData uri="http://schemas.openxmlformats.org/drawingml/2006/table">
            <a:tbl>
              <a:tblPr>
                <a:noFill/>
                <a:tableStyleId>{BE4E173D-D92C-4318-912A-B76B1F1F7DAE}</a:tableStyleId>
              </a:tblPr>
              <a:tblGrid>
                <a:gridCol w="2502850"/>
                <a:gridCol w="2502850"/>
                <a:gridCol w="2502850"/>
              </a:tblGrid>
              <a:tr h="702400">
                <a:tc>
                  <a:txBody>
                    <a:bodyPr/>
                    <a:lstStyle/>
                    <a:p>
                      <a:pPr indent="0" lvl="0" marL="0" rtl="0" algn="l">
                        <a:spcBef>
                          <a:spcPts val="0"/>
                        </a:spcBef>
                        <a:spcAft>
                          <a:spcPts val="0"/>
                        </a:spcAft>
                        <a:buNone/>
                      </a:pPr>
                      <a:r>
                        <a:rPr b="1" lang="en"/>
                        <a:t>Approach</a:t>
                      </a:r>
                      <a:endParaRPr b="1"/>
                    </a:p>
                  </a:txBody>
                  <a:tcPr marT="91425" marB="91425" marR="91425" marL="91425"/>
                </a:tc>
                <a:tc>
                  <a:txBody>
                    <a:bodyPr/>
                    <a:lstStyle/>
                    <a:p>
                      <a:pPr indent="0" lvl="0" marL="0" rtl="0" algn="l">
                        <a:spcBef>
                          <a:spcPts val="0"/>
                        </a:spcBef>
                        <a:spcAft>
                          <a:spcPts val="0"/>
                        </a:spcAft>
                        <a:buNone/>
                      </a:pPr>
                      <a:r>
                        <a:rPr b="1" lang="en"/>
                        <a:t>Advantages</a:t>
                      </a:r>
                      <a:endParaRPr b="1"/>
                    </a:p>
                  </a:txBody>
                  <a:tcPr marT="91425" marB="91425" marR="91425" marL="91425"/>
                </a:tc>
                <a:tc>
                  <a:txBody>
                    <a:bodyPr/>
                    <a:lstStyle/>
                    <a:p>
                      <a:pPr indent="0" lvl="0" marL="0" rtl="0" algn="l">
                        <a:spcBef>
                          <a:spcPts val="0"/>
                        </a:spcBef>
                        <a:spcAft>
                          <a:spcPts val="0"/>
                        </a:spcAft>
                        <a:buNone/>
                      </a:pPr>
                      <a:r>
                        <a:rPr b="1" lang="en"/>
                        <a:t>Disadvantages</a:t>
                      </a:r>
                      <a:endParaRPr b="1"/>
                    </a:p>
                  </a:txBody>
                  <a:tcPr marT="91425" marB="91425" marR="91425" marL="91425"/>
                </a:tc>
              </a:tr>
              <a:tr h="1363375">
                <a:tc>
                  <a:txBody>
                    <a:bodyPr/>
                    <a:lstStyle/>
                    <a:p>
                      <a:pPr indent="0" lvl="0" marL="0" rtl="0" algn="l">
                        <a:spcBef>
                          <a:spcPts val="0"/>
                        </a:spcBef>
                        <a:spcAft>
                          <a:spcPts val="0"/>
                        </a:spcAft>
                        <a:buNone/>
                      </a:pPr>
                      <a:r>
                        <a:rPr b="1" lang="en"/>
                        <a:t>React Native</a:t>
                      </a:r>
                      <a:endParaRPr b="1"/>
                    </a:p>
                  </a:txBody>
                  <a:tcPr marT="91425" marB="91425" marR="91425" marL="91425"/>
                </a:tc>
                <a:tc>
                  <a:txBody>
                    <a:bodyPr/>
                    <a:lstStyle/>
                    <a:p>
                      <a:pPr indent="0" lvl="0" marL="0" rtl="0" algn="l">
                        <a:spcBef>
                          <a:spcPts val="0"/>
                        </a:spcBef>
                        <a:spcAft>
                          <a:spcPts val="0"/>
                        </a:spcAft>
                        <a:buNone/>
                      </a:pPr>
                      <a:r>
                        <a:rPr lang="en"/>
                        <a:t>Support for JavaScript and its superset TypeScript</a:t>
                      </a:r>
                      <a:endParaRPr/>
                    </a:p>
                    <a:p>
                      <a:pPr indent="0" lvl="0" marL="0" rtl="0" algn="l">
                        <a:spcBef>
                          <a:spcPts val="0"/>
                        </a:spcBef>
                        <a:spcAft>
                          <a:spcPts val="0"/>
                        </a:spcAft>
                        <a:buNone/>
                      </a:pPr>
                      <a:r>
                        <a:rPr lang="en"/>
                        <a:t>Works in the Node environment</a:t>
                      </a:r>
                      <a:endParaRPr/>
                    </a:p>
                  </a:txBody>
                  <a:tcPr marT="91425" marB="91425" marR="91425" marL="91425"/>
                </a:tc>
                <a:tc>
                  <a:txBody>
                    <a:bodyPr/>
                    <a:lstStyle/>
                    <a:p>
                      <a:pPr indent="0" lvl="0" marL="0" rtl="0" algn="l">
                        <a:spcBef>
                          <a:spcPts val="0"/>
                        </a:spcBef>
                        <a:spcAft>
                          <a:spcPts val="0"/>
                        </a:spcAft>
                        <a:buNone/>
                      </a:pPr>
                      <a:r>
                        <a:rPr lang="en"/>
                        <a:t>UI library</a:t>
                      </a:r>
                      <a:endParaRPr/>
                    </a:p>
                    <a:p>
                      <a:pPr indent="0" lvl="0" marL="0" rtl="0" algn="l">
                        <a:spcBef>
                          <a:spcPts val="0"/>
                        </a:spcBef>
                        <a:spcAft>
                          <a:spcPts val="0"/>
                        </a:spcAft>
                        <a:buNone/>
                      </a:pPr>
                      <a:r>
                        <a:rPr lang="en"/>
                        <a:t>Requires additional libraries for other software components or at times native code</a:t>
                      </a:r>
                      <a:endParaRPr/>
                    </a:p>
                  </a:txBody>
                  <a:tcPr marT="91425" marB="91425" marR="91425" marL="91425"/>
                </a:tc>
              </a:tr>
              <a:tr h="702400">
                <a:tc>
                  <a:txBody>
                    <a:bodyPr/>
                    <a:lstStyle/>
                    <a:p>
                      <a:pPr indent="0" lvl="0" marL="0" rtl="0" algn="l">
                        <a:spcBef>
                          <a:spcPts val="0"/>
                        </a:spcBef>
                        <a:spcAft>
                          <a:spcPts val="0"/>
                        </a:spcAft>
                        <a:buNone/>
                      </a:pPr>
                      <a:r>
                        <a:rPr lang="en"/>
                        <a:t>Flutter</a:t>
                      </a:r>
                      <a:endParaRPr/>
                    </a:p>
                  </a:txBody>
                  <a:tcPr marT="91425" marB="91425" marR="91425" marL="91425"/>
                </a:tc>
                <a:tc>
                  <a:txBody>
                    <a:bodyPr/>
                    <a:lstStyle/>
                    <a:p>
                      <a:pPr indent="0" lvl="0" marL="0" rtl="0" algn="l">
                        <a:spcBef>
                          <a:spcPts val="0"/>
                        </a:spcBef>
                        <a:spcAft>
                          <a:spcPts val="0"/>
                        </a:spcAft>
                        <a:buNone/>
                      </a:pPr>
                      <a:r>
                        <a:rPr lang="en"/>
                        <a:t>Easy to create application with good UI</a:t>
                      </a:r>
                      <a:endParaRPr/>
                    </a:p>
                  </a:txBody>
                  <a:tcPr marT="91425" marB="91425" marR="91425" marL="91425"/>
                </a:tc>
                <a:tc>
                  <a:txBody>
                    <a:bodyPr/>
                    <a:lstStyle/>
                    <a:p>
                      <a:pPr indent="0" lvl="0" marL="0" rtl="0" algn="l">
                        <a:spcBef>
                          <a:spcPts val="0"/>
                        </a:spcBef>
                        <a:spcAft>
                          <a:spcPts val="0"/>
                        </a:spcAft>
                        <a:buNone/>
                      </a:pPr>
                      <a:r>
                        <a:rPr lang="en"/>
                        <a:t>Uses Dart and its own development ecosystem</a:t>
                      </a:r>
                      <a:endParaRPr/>
                    </a:p>
                  </a:txBody>
                  <a:tcPr marT="91425" marB="91425" marR="91425" marL="91425"/>
                </a:tc>
              </a:tr>
              <a:tr h="680675">
                <a:tc>
                  <a:txBody>
                    <a:bodyPr/>
                    <a:lstStyle/>
                    <a:p>
                      <a:pPr indent="0" lvl="0" marL="0" rtl="0" algn="l">
                        <a:spcBef>
                          <a:spcPts val="0"/>
                        </a:spcBef>
                        <a:spcAft>
                          <a:spcPts val="0"/>
                        </a:spcAft>
                        <a:buNone/>
                      </a:pPr>
                      <a:r>
                        <a:rPr lang="en"/>
                        <a:t>Xamarin</a:t>
                      </a:r>
                      <a:endParaRPr/>
                    </a:p>
                  </a:txBody>
                  <a:tcPr marT="91425" marB="91425" marR="91425" marL="91425"/>
                </a:tc>
                <a:tc>
                  <a:txBody>
                    <a:bodyPr/>
                    <a:lstStyle/>
                    <a:p>
                      <a:pPr indent="0" lvl="0" marL="0" rtl="0" algn="l">
                        <a:spcBef>
                          <a:spcPts val="0"/>
                        </a:spcBef>
                        <a:spcAft>
                          <a:spcPts val="0"/>
                        </a:spcAft>
                        <a:buNone/>
                      </a:pPr>
                      <a:r>
                        <a:rPr lang="en"/>
                        <a:t>Provides complete application development tools and kits</a:t>
                      </a:r>
                      <a:endParaRPr/>
                    </a:p>
                  </a:txBody>
                  <a:tcPr marT="91425" marB="91425" marR="91425" marL="91425"/>
                </a:tc>
                <a:tc>
                  <a:txBody>
                    <a:bodyPr/>
                    <a:lstStyle/>
                    <a:p>
                      <a:pPr indent="0" lvl="0" marL="0" rtl="0" algn="l">
                        <a:spcBef>
                          <a:spcPts val="0"/>
                        </a:spcBef>
                        <a:spcAft>
                          <a:spcPts val="0"/>
                        </a:spcAft>
                        <a:buNone/>
                      </a:pPr>
                      <a:r>
                        <a:rPr lang="en"/>
                        <a:t>Lack of experience with XAML/C#</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49700" y="251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MCU Software for the ESP32</a:t>
            </a:r>
            <a:endParaRPr/>
          </a:p>
        </p:txBody>
      </p:sp>
      <p:sp>
        <p:nvSpPr>
          <p:cNvPr id="118" name="Google Shape;118;p23"/>
          <p:cNvSpPr txBox="1"/>
          <p:nvPr>
            <p:ph idx="1" type="body"/>
          </p:nvPr>
        </p:nvSpPr>
        <p:spPr>
          <a:xfrm>
            <a:off x="311700" y="928375"/>
            <a:ext cx="3192300" cy="385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Requirements</a:t>
            </a:r>
            <a:endParaRPr/>
          </a:p>
          <a:p>
            <a:pPr indent="-342900" lvl="0" marL="457200" rtl="0" algn="l">
              <a:spcBef>
                <a:spcPts val="1200"/>
              </a:spcBef>
              <a:spcAft>
                <a:spcPts val="0"/>
              </a:spcAft>
              <a:buSzPts val="1800"/>
              <a:buChar char="●"/>
            </a:pPr>
            <a:r>
              <a:rPr lang="en"/>
              <a:t>Simple, procedural code</a:t>
            </a:r>
            <a:endParaRPr/>
          </a:p>
          <a:p>
            <a:pPr indent="-342900" lvl="0" marL="457200" rtl="0" algn="l">
              <a:spcBef>
                <a:spcPts val="0"/>
              </a:spcBef>
              <a:spcAft>
                <a:spcPts val="0"/>
              </a:spcAft>
              <a:buSzPts val="1800"/>
              <a:buChar char="●"/>
            </a:pPr>
            <a:r>
              <a:rPr lang="en"/>
              <a:t>Support for concurrency to interact with the optional mobile application</a:t>
            </a:r>
            <a:endParaRPr/>
          </a:p>
        </p:txBody>
      </p:sp>
      <p:graphicFrame>
        <p:nvGraphicFramePr>
          <p:cNvPr id="119" name="Google Shape;119;p23"/>
          <p:cNvGraphicFramePr/>
          <p:nvPr/>
        </p:nvGraphicFramePr>
        <p:xfrm>
          <a:off x="3557950" y="867360"/>
          <a:ext cx="3000000" cy="3000000"/>
        </p:xfrm>
        <a:graphic>
          <a:graphicData uri="http://schemas.openxmlformats.org/drawingml/2006/table">
            <a:tbl>
              <a:tblPr>
                <a:noFill/>
                <a:tableStyleId>{BE4E173D-D92C-4318-912A-B76B1F1F7DAE}</a:tableStyleId>
              </a:tblPr>
              <a:tblGrid>
                <a:gridCol w="1660575"/>
                <a:gridCol w="1660575"/>
                <a:gridCol w="1660575"/>
              </a:tblGrid>
              <a:tr h="585775">
                <a:tc>
                  <a:txBody>
                    <a:bodyPr/>
                    <a:lstStyle/>
                    <a:p>
                      <a:pPr indent="0" lvl="0" marL="0" rtl="0" algn="l">
                        <a:spcBef>
                          <a:spcPts val="0"/>
                        </a:spcBef>
                        <a:spcAft>
                          <a:spcPts val="0"/>
                        </a:spcAft>
                        <a:buNone/>
                      </a:pPr>
                      <a:r>
                        <a:rPr b="1" lang="en" sz="1100"/>
                        <a:t>Approach</a:t>
                      </a:r>
                      <a:endParaRPr b="1" sz="1100"/>
                    </a:p>
                  </a:txBody>
                  <a:tcPr marT="91425" marB="91425" marR="91425" marL="91425"/>
                </a:tc>
                <a:tc>
                  <a:txBody>
                    <a:bodyPr/>
                    <a:lstStyle/>
                    <a:p>
                      <a:pPr indent="0" lvl="0" marL="0" rtl="0" algn="l">
                        <a:spcBef>
                          <a:spcPts val="0"/>
                        </a:spcBef>
                        <a:spcAft>
                          <a:spcPts val="0"/>
                        </a:spcAft>
                        <a:buNone/>
                      </a:pPr>
                      <a:r>
                        <a:rPr b="1" lang="en" sz="1100"/>
                        <a:t>Advantages</a:t>
                      </a:r>
                      <a:endParaRPr b="1" sz="1100"/>
                    </a:p>
                  </a:txBody>
                  <a:tcPr marT="91425" marB="91425" marR="91425" marL="91425"/>
                </a:tc>
                <a:tc>
                  <a:txBody>
                    <a:bodyPr/>
                    <a:lstStyle/>
                    <a:p>
                      <a:pPr indent="0" lvl="0" marL="0" rtl="0" algn="l">
                        <a:spcBef>
                          <a:spcPts val="0"/>
                        </a:spcBef>
                        <a:spcAft>
                          <a:spcPts val="0"/>
                        </a:spcAft>
                        <a:buNone/>
                      </a:pPr>
                      <a:r>
                        <a:rPr b="1" lang="en" sz="1100"/>
                        <a:t>Disadvantages</a:t>
                      </a:r>
                      <a:endParaRPr b="1" sz="1100"/>
                    </a:p>
                  </a:txBody>
                  <a:tcPr marT="91425" marB="91425" marR="91425" marL="91425"/>
                </a:tc>
              </a:tr>
              <a:tr h="994200">
                <a:tc>
                  <a:txBody>
                    <a:bodyPr/>
                    <a:lstStyle/>
                    <a:p>
                      <a:pPr indent="0" lvl="0" marL="0" rtl="0" algn="l">
                        <a:spcBef>
                          <a:spcPts val="0"/>
                        </a:spcBef>
                        <a:spcAft>
                          <a:spcPts val="0"/>
                        </a:spcAft>
                        <a:buNone/>
                      </a:pPr>
                      <a:r>
                        <a:rPr lang="en" sz="1100"/>
                        <a:t>Custom Firmware</a:t>
                      </a:r>
                      <a:endParaRPr sz="1100"/>
                    </a:p>
                  </a:txBody>
                  <a:tcPr marT="91425" marB="91425" marR="91425" marL="91425"/>
                </a:tc>
                <a:tc>
                  <a:txBody>
                    <a:bodyPr/>
                    <a:lstStyle/>
                    <a:p>
                      <a:pPr indent="0" lvl="0" marL="0" rtl="0" algn="l">
                        <a:spcBef>
                          <a:spcPts val="0"/>
                        </a:spcBef>
                        <a:spcAft>
                          <a:spcPts val="0"/>
                        </a:spcAft>
                        <a:buNone/>
                      </a:pPr>
                      <a:r>
                        <a:rPr lang="en" sz="1100"/>
                        <a:t>Can be written tailor made for the application in C or C++</a:t>
                      </a:r>
                      <a:endParaRPr sz="1100"/>
                    </a:p>
                  </a:txBody>
                  <a:tcPr marT="91425" marB="91425" marR="91425" marL="91425"/>
                </a:tc>
                <a:tc>
                  <a:txBody>
                    <a:bodyPr/>
                    <a:lstStyle/>
                    <a:p>
                      <a:pPr indent="0" lvl="0" marL="0" rtl="0" algn="l">
                        <a:spcBef>
                          <a:spcPts val="0"/>
                        </a:spcBef>
                        <a:spcAft>
                          <a:spcPts val="0"/>
                        </a:spcAft>
                        <a:buNone/>
                      </a:pPr>
                      <a:r>
                        <a:rPr lang="en" sz="1100"/>
                        <a:t>Time-consuming</a:t>
                      </a:r>
                      <a:endParaRPr sz="1100"/>
                    </a:p>
                    <a:p>
                      <a:pPr indent="0" lvl="0" marL="0" rtl="0" algn="l">
                        <a:spcBef>
                          <a:spcPts val="0"/>
                        </a:spcBef>
                        <a:spcAft>
                          <a:spcPts val="0"/>
                        </a:spcAft>
                        <a:buNone/>
                      </a:pPr>
                      <a:r>
                        <a:rPr lang="en" sz="1100"/>
                        <a:t>Must write everything from scratch</a:t>
                      </a:r>
                      <a:endParaRPr sz="1100"/>
                    </a:p>
                  </a:txBody>
                  <a:tcPr marT="91425" marB="91425" marR="91425" marL="91425"/>
                </a:tc>
              </a:tr>
              <a:tr h="804225">
                <a:tc>
                  <a:txBody>
                    <a:bodyPr/>
                    <a:lstStyle/>
                    <a:p>
                      <a:pPr indent="0" lvl="0" marL="0" rtl="0" algn="l">
                        <a:spcBef>
                          <a:spcPts val="0"/>
                        </a:spcBef>
                        <a:spcAft>
                          <a:spcPts val="0"/>
                        </a:spcAft>
                        <a:buNone/>
                      </a:pPr>
                      <a:r>
                        <a:rPr b="1" lang="en" sz="1100"/>
                        <a:t>NodeMCU</a:t>
                      </a:r>
                      <a:endParaRPr b="1" sz="1100"/>
                    </a:p>
                  </a:txBody>
                  <a:tcPr marT="91425" marB="91425" marR="91425" marL="91425"/>
                </a:tc>
                <a:tc>
                  <a:txBody>
                    <a:bodyPr/>
                    <a:lstStyle/>
                    <a:p>
                      <a:pPr indent="0" lvl="0" marL="0" rtl="0" algn="l">
                        <a:spcBef>
                          <a:spcPts val="0"/>
                        </a:spcBef>
                        <a:spcAft>
                          <a:spcPts val="0"/>
                        </a:spcAft>
                        <a:buNone/>
                      </a:pPr>
                      <a:r>
                        <a:rPr lang="en" sz="1100"/>
                        <a:t>Lua can easily be extended with C</a:t>
                      </a:r>
                      <a:endParaRPr sz="1100"/>
                    </a:p>
                    <a:p>
                      <a:pPr indent="0" lvl="0" marL="0" rtl="0" algn="l">
                        <a:spcBef>
                          <a:spcPts val="0"/>
                        </a:spcBef>
                        <a:spcAft>
                          <a:spcPts val="0"/>
                        </a:spcAft>
                        <a:buNone/>
                      </a:pPr>
                      <a:r>
                        <a:rPr lang="en" sz="1100"/>
                        <a:t>Widely-used with the chosen chip</a:t>
                      </a:r>
                      <a:endParaRPr sz="1100"/>
                    </a:p>
                  </a:txBody>
                  <a:tcPr marT="91425" marB="91425" marR="91425" marL="91425"/>
                </a:tc>
                <a:tc>
                  <a:txBody>
                    <a:bodyPr/>
                    <a:lstStyle/>
                    <a:p>
                      <a:pPr indent="0" lvl="0" marL="0" rtl="0" algn="l">
                        <a:spcBef>
                          <a:spcPts val="0"/>
                        </a:spcBef>
                        <a:spcAft>
                          <a:spcPts val="0"/>
                        </a:spcAft>
                        <a:buNone/>
                      </a:pPr>
                      <a:r>
                        <a:rPr lang="en" sz="1100"/>
                        <a:t>Lua is slower for specific operations</a:t>
                      </a:r>
                      <a:endParaRPr sz="1100"/>
                    </a:p>
                    <a:p>
                      <a:pPr indent="0" lvl="0" marL="0" rtl="0" algn="l">
                        <a:spcBef>
                          <a:spcPts val="0"/>
                        </a:spcBef>
                        <a:spcAft>
                          <a:spcPts val="0"/>
                        </a:spcAft>
                        <a:buNone/>
                      </a:pPr>
                      <a:r>
                        <a:rPr lang="en" sz="1100"/>
                        <a:t>Interpreted</a:t>
                      </a:r>
                      <a:endParaRPr sz="1100"/>
                    </a:p>
                  </a:txBody>
                  <a:tcPr marT="91425" marB="91425" marR="91425" marL="91425"/>
                </a:tc>
              </a:tr>
              <a:tr h="865950">
                <a:tc>
                  <a:txBody>
                    <a:bodyPr/>
                    <a:lstStyle/>
                    <a:p>
                      <a:pPr indent="0" lvl="0" marL="0" rtl="0" algn="l">
                        <a:spcBef>
                          <a:spcPts val="0"/>
                        </a:spcBef>
                        <a:spcAft>
                          <a:spcPts val="0"/>
                        </a:spcAft>
                        <a:buNone/>
                      </a:pPr>
                      <a:r>
                        <a:rPr lang="en" sz="1100"/>
                        <a:t>Arduino</a:t>
                      </a:r>
                      <a:endParaRPr sz="1100"/>
                    </a:p>
                  </a:txBody>
                  <a:tcPr marT="91425" marB="91425" marR="91425" marL="91425"/>
                </a:tc>
                <a:tc>
                  <a:txBody>
                    <a:bodyPr/>
                    <a:lstStyle/>
                    <a:p>
                      <a:pPr indent="0" lvl="0" marL="0" rtl="0" algn="l">
                        <a:spcBef>
                          <a:spcPts val="0"/>
                        </a:spcBef>
                        <a:spcAft>
                          <a:spcPts val="0"/>
                        </a:spcAft>
                        <a:buNone/>
                      </a:pPr>
                      <a:r>
                        <a:rPr lang="en" sz="1100"/>
                        <a:t>Uses a C++ variant for programming</a:t>
                      </a:r>
                      <a:endParaRPr sz="1100"/>
                    </a:p>
                    <a:p>
                      <a:pPr indent="0" lvl="0" marL="0" rtl="0" algn="l">
                        <a:spcBef>
                          <a:spcPts val="0"/>
                        </a:spcBef>
                        <a:spcAft>
                          <a:spcPts val="0"/>
                        </a:spcAft>
                        <a:buNone/>
                      </a:pPr>
                      <a:r>
                        <a:rPr lang="en" sz="1100"/>
                        <a:t>Fast</a:t>
                      </a:r>
                      <a:endParaRPr sz="1100"/>
                    </a:p>
                  </a:txBody>
                  <a:tcPr marT="91425" marB="91425" marR="91425" marL="91425"/>
                </a:tc>
                <a:tc>
                  <a:txBody>
                    <a:bodyPr/>
                    <a:lstStyle/>
                    <a:p>
                      <a:pPr indent="0" lvl="0" marL="0" rtl="0" algn="l">
                        <a:spcBef>
                          <a:spcPts val="0"/>
                        </a:spcBef>
                        <a:spcAft>
                          <a:spcPts val="0"/>
                        </a:spcAft>
                        <a:buNone/>
                      </a:pPr>
                      <a:r>
                        <a:rPr lang="en" sz="1100"/>
                        <a:t>More difficult to handle errors or crashes</a:t>
                      </a:r>
                      <a:endParaRPr sz="1100"/>
                    </a:p>
                  </a:txBody>
                  <a:tcPr marT="91425" marB="91425" marR="91425" marL="91425"/>
                </a:tc>
              </a:tr>
              <a:tr h="770825">
                <a:tc>
                  <a:txBody>
                    <a:bodyPr/>
                    <a:lstStyle/>
                    <a:p>
                      <a:pPr indent="0" lvl="0" marL="0" rtl="0" algn="l">
                        <a:spcBef>
                          <a:spcPts val="0"/>
                        </a:spcBef>
                        <a:spcAft>
                          <a:spcPts val="0"/>
                        </a:spcAft>
                        <a:buNone/>
                      </a:pPr>
                      <a:r>
                        <a:rPr lang="en" sz="1100"/>
                        <a:t>MicroPython</a:t>
                      </a:r>
                      <a:endParaRPr sz="1100"/>
                    </a:p>
                  </a:txBody>
                  <a:tcPr marT="91425" marB="91425" marR="91425" marL="91425"/>
                </a:tc>
                <a:tc>
                  <a:txBody>
                    <a:bodyPr/>
                    <a:lstStyle/>
                    <a:p>
                      <a:pPr indent="0" lvl="0" marL="0" rtl="0" algn="l">
                        <a:spcBef>
                          <a:spcPts val="0"/>
                        </a:spcBef>
                        <a:spcAft>
                          <a:spcPts val="0"/>
                        </a:spcAft>
                        <a:buNone/>
                      </a:pPr>
                      <a:r>
                        <a:rPr lang="en" sz="1100"/>
                        <a:t>Python programming language</a:t>
                      </a:r>
                      <a:endParaRPr sz="1100"/>
                    </a:p>
                  </a:txBody>
                  <a:tcPr marT="91425" marB="91425" marR="91425" marL="91425"/>
                </a:tc>
                <a:tc>
                  <a:txBody>
                    <a:bodyPr/>
                    <a:lstStyle/>
                    <a:p>
                      <a:pPr indent="0" lvl="0" marL="0" rtl="0" algn="l">
                        <a:spcBef>
                          <a:spcPts val="0"/>
                        </a:spcBef>
                        <a:spcAft>
                          <a:spcPts val="0"/>
                        </a:spcAft>
                        <a:buNone/>
                      </a:pPr>
                      <a:r>
                        <a:rPr lang="en" sz="1100"/>
                        <a:t>Can be slower for certain operations</a:t>
                      </a:r>
                      <a:endParaRPr sz="1100"/>
                    </a:p>
                    <a:p>
                      <a:pPr indent="0" lvl="0" marL="0" rtl="0" algn="l">
                        <a:spcBef>
                          <a:spcPts val="0"/>
                        </a:spcBef>
                        <a:spcAft>
                          <a:spcPts val="0"/>
                        </a:spcAft>
                        <a:buClr>
                          <a:schemeClr val="dk1"/>
                        </a:buClr>
                        <a:buSzPts val="1100"/>
                        <a:buFont typeface="Arial"/>
                        <a:buNone/>
                      </a:pPr>
                      <a:r>
                        <a:rPr lang="en" sz="1100">
                          <a:solidFill>
                            <a:schemeClr val="dk1"/>
                          </a:solidFill>
                        </a:rPr>
                        <a:t>Interpreted</a:t>
                      </a:r>
                      <a:endParaRPr sz="1100"/>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Wireless Communication and Interface</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Network protocols:</a:t>
            </a:r>
            <a:endParaRPr/>
          </a:p>
          <a:p>
            <a:pPr indent="-342900" lvl="0" marL="457200" rtl="0" algn="l">
              <a:spcBef>
                <a:spcPts val="1200"/>
              </a:spcBef>
              <a:spcAft>
                <a:spcPts val="0"/>
              </a:spcAft>
              <a:buSzPts val="1800"/>
              <a:buChar char="●"/>
            </a:pPr>
            <a:r>
              <a:rPr b="1" lang="en"/>
              <a:t>Bluetooth</a:t>
            </a:r>
            <a:endParaRPr b="1"/>
          </a:p>
          <a:p>
            <a:pPr indent="-342900" lvl="0" marL="457200" rtl="0" algn="l">
              <a:spcBef>
                <a:spcPts val="0"/>
              </a:spcBef>
              <a:spcAft>
                <a:spcPts val="0"/>
              </a:spcAft>
              <a:buSzPts val="1800"/>
              <a:buChar char="●"/>
            </a:pPr>
            <a:r>
              <a:rPr lang="en"/>
              <a:t>Wi-Fi</a:t>
            </a:r>
            <a:endParaRPr/>
          </a:p>
          <a:p>
            <a:pPr indent="0" lvl="0" marL="0" rtl="0" algn="l">
              <a:spcBef>
                <a:spcPts val="1200"/>
              </a:spcBef>
              <a:spcAft>
                <a:spcPts val="0"/>
              </a:spcAft>
              <a:buNone/>
            </a:pPr>
            <a:r>
              <a:rPr lang="en"/>
              <a:t>Communication protocols:</a:t>
            </a:r>
            <a:endParaRPr/>
          </a:p>
          <a:p>
            <a:pPr indent="-342900" lvl="0" marL="457200" rtl="0" algn="l">
              <a:spcBef>
                <a:spcPts val="1200"/>
              </a:spcBef>
              <a:spcAft>
                <a:spcPts val="0"/>
              </a:spcAft>
              <a:buSzPts val="1800"/>
              <a:buChar char="●"/>
            </a:pPr>
            <a:r>
              <a:rPr lang="en"/>
              <a:t>HTTP(S)</a:t>
            </a:r>
            <a:endParaRPr/>
          </a:p>
          <a:p>
            <a:pPr indent="-342900" lvl="0" marL="457200" rtl="0" algn="l">
              <a:spcBef>
                <a:spcPts val="0"/>
              </a:spcBef>
              <a:spcAft>
                <a:spcPts val="0"/>
              </a:spcAft>
              <a:buSzPts val="1800"/>
              <a:buChar char="●"/>
            </a:pPr>
            <a:r>
              <a:rPr b="1" lang="en"/>
              <a:t>MQTT</a:t>
            </a:r>
            <a:endParaRPr b="1"/>
          </a:p>
          <a:p>
            <a:pPr indent="0" lvl="0" marL="457200" rtl="0" algn="l">
              <a:spcBef>
                <a:spcPts val="1200"/>
              </a:spcBef>
              <a:spcAft>
                <a:spcPts val="1200"/>
              </a:spcAft>
              <a:buNone/>
            </a:pPr>
            <a:r>
              <a:rPr lang="en"/>
              <a:t>Bluetooth requires gateways for TCP/IP, which is used by both HTTP and MQTT, to 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Design Challenges</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en"/>
              <a:t>Issues with most third-party libraries</a:t>
            </a:r>
            <a:endParaRPr/>
          </a:p>
          <a:p>
            <a:pPr indent="-334327" lvl="0" marL="457200" rtl="0" algn="l">
              <a:spcBef>
                <a:spcPts val="1200"/>
              </a:spcBef>
              <a:spcAft>
                <a:spcPts val="0"/>
              </a:spcAft>
              <a:buSzPct val="100000"/>
              <a:buChar char="●"/>
            </a:pPr>
            <a:r>
              <a:rPr lang="en"/>
              <a:t>Restricted access to certain parts of the operating system</a:t>
            </a:r>
            <a:endParaRPr/>
          </a:p>
          <a:p>
            <a:pPr indent="-334327" lvl="0" marL="457200" rtl="0" algn="l">
              <a:spcBef>
                <a:spcPts val="0"/>
              </a:spcBef>
              <a:spcAft>
                <a:spcPts val="0"/>
              </a:spcAft>
              <a:buSzPct val="100000"/>
              <a:buChar char="●"/>
            </a:pPr>
            <a:r>
              <a:rPr lang="en"/>
              <a:t>Relative lack of support</a:t>
            </a:r>
            <a:endParaRPr/>
          </a:p>
          <a:p>
            <a:pPr indent="-334327" lvl="0" marL="457200" rtl="0" algn="l">
              <a:spcBef>
                <a:spcPts val="0"/>
              </a:spcBef>
              <a:spcAft>
                <a:spcPts val="0"/>
              </a:spcAft>
              <a:buSzPct val="100000"/>
              <a:buChar char="●"/>
            </a:pPr>
            <a:r>
              <a:rPr lang="en"/>
              <a:t>React Native is a UI library</a:t>
            </a:r>
            <a:endParaRPr/>
          </a:p>
          <a:p>
            <a:pPr indent="0" lvl="0" marL="457200" rtl="0" algn="l">
              <a:spcBef>
                <a:spcPts val="1200"/>
              </a:spcBef>
              <a:spcAft>
                <a:spcPts val="0"/>
              </a:spcAft>
              <a:buNone/>
            </a:pPr>
            <a:r>
              <a:rPr lang="en"/>
              <a:t>This means either additional libraries or native code are required to interface with the components like Location, Bluetooth on both iOS and Android.</a:t>
            </a:r>
            <a:endParaRPr/>
          </a:p>
          <a:p>
            <a:pPr indent="0" lvl="0" marL="0" rtl="0" algn="l">
              <a:spcBef>
                <a:spcPts val="1200"/>
              </a:spcBef>
              <a:spcAft>
                <a:spcPts val="0"/>
              </a:spcAft>
              <a:buClr>
                <a:schemeClr val="dk1"/>
              </a:buClr>
              <a:buSzPct val="61111"/>
              <a:buFont typeface="Arial"/>
              <a:buNone/>
            </a:pPr>
            <a:r>
              <a:rPr lang="en"/>
              <a:t>MCU Software Concerns: </a:t>
            </a:r>
            <a:endParaRPr/>
          </a:p>
          <a:p>
            <a:pPr indent="-334327" lvl="0" marL="457200" rtl="0" algn="l">
              <a:spcBef>
                <a:spcPts val="1200"/>
              </a:spcBef>
              <a:spcAft>
                <a:spcPts val="0"/>
              </a:spcAft>
              <a:buSzPct val="100000"/>
              <a:buChar char="●"/>
            </a:pPr>
            <a:r>
              <a:rPr lang="en"/>
              <a:t>Memory restrictions</a:t>
            </a:r>
            <a:endParaRPr/>
          </a:p>
          <a:p>
            <a:pPr indent="-334327" lvl="0" marL="457200" rtl="0" algn="l">
              <a:spcBef>
                <a:spcPts val="0"/>
              </a:spcBef>
              <a:spcAft>
                <a:spcPts val="0"/>
              </a:spcAft>
              <a:buSzPct val="100000"/>
              <a:buChar char="●"/>
            </a:pPr>
            <a:r>
              <a:rPr lang="en"/>
              <a:t>Available libraries for the firmware</a:t>
            </a:r>
            <a:endParaRPr/>
          </a:p>
          <a:p>
            <a:pPr indent="0" lvl="0" marL="457200" rtl="0" algn="l">
              <a:spcBef>
                <a:spcPts val="1200"/>
              </a:spcBef>
              <a:spcAft>
                <a:spcPts val="120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Hardware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 Board Schematic</a:t>
            </a:r>
            <a:endParaRPr/>
          </a:p>
        </p:txBody>
      </p:sp>
      <p:pic>
        <p:nvPicPr>
          <p:cNvPr id="142" name="Google Shape;142;p27"/>
          <p:cNvPicPr preferRelativeResize="0"/>
          <p:nvPr/>
        </p:nvPicPr>
        <p:blipFill>
          <a:blip r:embed="rId3">
            <a:alphaModFix/>
          </a:blip>
          <a:stretch>
            <a:fillRect/>
          </a:stretch>
        </p:blipFill>
        <p:spPr>
          <a:xfrm>
            <a:off x="1841038" y="1136875"/>
            <a:ext cx="5461926"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 PCB Design</a:t>
            </a:r>
            <a:endParaRPr/>
          </a:p>
        </p:txBody>
      </p:sp>
      <p:pic>
        <p:nvPicPr>
          <p:cNvPr id="148" name="Google Shape;148;p28"/>
          <p:cNvPicPr preferRelativeResize="0"/>
          <p:nvPr/>
        </p:nvPicPr>
        <p:blipFill>
          <a:blip r:embed="rId3">
            <a:alphaModFix/>
          </a:blip>
          <a:stretch>
            <a:fillRect/>
          </a:stretch>
        </p:blipFill>
        <p:spPr>
          <a:xfrm>
            <a:off x="3260363" y="1108150"/>
            <a:ext cx="2623269"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Design: Microcontroller Selection</a:t>
            </a:r>
            <a:endParaRPr/>
          </a:p>
        </p:txBody>
      </p:sp>
      <p:graphicFrame>
        <p:nvGraphicFramePr>
          <p:cNvPr id="154" name="Google Shape;154;p29"/>
          <p:cNvGraphicFramePr/>
          <p:nvPr/>
        </p:nvGraphicFramePr>
        <p:xfrm>
          <a:off x="3556863" y="1235935"/>
          <a:ext cx="3000000" cy="3000000"/>
        </p:xfrm>
        <a:graphic>
          <a:graphicData uri="http://schemas.openxmlformats.org/drawingml/2006/table">
            <a:tbl>
              <a:tblPr>
                <a:noFill/>
                <a:tableStyleId>{BE4E173D-D92C-4318-912A-B76B1F1F7DAE}</a:tableStyleId>
              </a:tblPr>
              <a:tblGrid>
                <a:gridCol w="1700900"/>
                <a:gridCol w="1700900"/>
                <a:gridCol w="1700900"/>
              </a:tblGrid>
              <a:tr h="609575">
                <a:tc>
                  <a:txBody>
                    <a:bodyPr/>
                    <a:lstStyle/>
                    <a:p>
                      <a:pPr indent="0" lvl="0" marL="0" rtl="0" algn="l">
                        <a:spcBef>
                          <a:spcPts val="0"/>
                        </a:spcBef>
                        <a:spcAft>
                          <a:spcPts val="0"/>
                        </a:spcAft>
                        <a:buNone/>
                      </a:pPr>
                      <a:r>
                        <a:rPr lang="en"/>
                        <a:t>Microcontroller</a:t>
                      </a:r>
                      <a:endParaRPr/>
                    </a:p>
                  </a:txBody>
                  <a:tcPr marT="91425" marB="91425" marR="91425" marL="91425"/>
                </a:tc>
                <a:tc>
                  <a:txBody>
                    <a:bodyPr/>
                    <a:lstStyle/>
                    <a:p>
                      <a:pPr indent="0" lvl="0" marL="0" rtl="0" algn="l">
                        <a:spcBef>
                          <a:spcPts val="0"/>
                        </a:spcBef>
                        <a:spcAft>
                          <a:spcPts val="0"/>
                        </a:spcAft>
                        <a:buNone/>
                      </a:pPr>
                      <a:r>
                        <a:rPr lang="en"/>
                        <a:t>ESP32-S2-</a:t>
                      </a:r>
                      <a:endParaRPr/>
                    </a:p>
                    <a:p>
                      <a:pPr indent="0" lvl="0" marL="0" rtl="0" algn="l">
                        <a:spcBef>
                          <a:spcPts val="0"/>
                        </a:spcBef>
                        <a:spcAft>
                          <a:spcPts val="0"/>
                        </a:spcAft>
                        <a:buNone/>
                      </a:pPr>
                      <a:r>
                        <a:rPr lang="en"/>
                        <a:t>WROVER</a:t>
                      </a:r>
                      <a:endParaRPr/>
                    </a:p>
                  </a:txBody>
                  <a:tcPr marT="91425" marB="91425" marR="91425" marL="91425"/>
                </a:tc>
                <a:tc>
                  <a:txBody>
                    <a:bodyPr/>
                    <a:lstStyle/>
                    <a:p>
                      <a:pPr indent="0" lvl="0" marL="0" rtl="0" algn="l">
                        <a:spcBef>
                          <a:spcPts val="0"/>
                        </a:spcBef>
                        <a:spcAft>
                          <a:spcPts val="0"/>
                        </a:spcAft>
                        <a:buNone/>
                      </a:pPr>
                      <a:r>
                        <a:rPr lang="en"/>
                        <a:t>CC2640R2LRGZR</a:t>
                      </a:r>
                      <a:endParaRPr/>
                    </a:p>
                  </a:txBody>
                  <a:tcPr marT="91425" marB="91425" marR="91425" marL="91425"/>
                </a:tc>
              </a:tr>
              <a:tr h="590225">
                <a:tc>
                  <a:txBody>
                    <a:bodyPr/>
                    <a:lstStyle/>
                    <a:p>
                      <a:pPr indent="0" lvl="0" marL="0" rtl="0" algn="l">
                        <a:spcBef>
                          <a:spcPts val="0"/>
                        </a:spcBef>
                        <a:spcAft>
                          <a:spcPts val="0"/>
                        </a:spcAft>
                        <a:buNone/>
                      </a:pPr>
                      <a:r>
                        <a:rPr lang="en"/>
                        <a:t>Price</a:t>
                      </a:r>
                      <a:endParaRPr/>
                    </a:p>
                  </a:txBody>
                  <a:tcPr marT="91425" marB="91425" marR="91425" marL="91425"/>
                </a:tc>
                <a:tc>
                  <a:txBody>
                    <a:bodyPr/>
                    <a:lstStyle/>
                    <a:p>
                      <a:pPr indent="0" lvl="0" marL="0" rtl="0" algn="l">
                        <a:spcBef>
                          <a:spcPts val="0"/>
                        </a:spcBef>
                        <a:spcAft>
                          <a:spcPts val="0"/>
                        </a:spcAft>
                        <a:buNone/>
                      </a:pPr>
                      <a:r>
                        <a:rPr lang="en"/>
                        <a:t>$2.40</a:t>
                      </a:r>
                      <a:endParaRPr/>
                    </a:p>
                  </a:txBody>
                  <a:tcPr marT="91425" marB="91425" marR="91425" marL="91425"/>
                </a:tc>
                <a:tc>
                  <a:txBody>
                    <a:bodyPr/>
                    <a:lstStyle/>
                    <a:p>
                      <a:pPr indent="0" lvl="0" marL="0" rtl="0" algn="l">
                        <a:spcBef>
                          <a:spcPts val="0"/>
                        </a:spcBef>
                        <a:spcAft>
                          <a:spcPts val="0"/>
                        </a:spcAft>
                        <a:buNone/>
                      </a:pPr>
                      <a:r>
                        <a:rPr lang="en"/>
                        <a:t>$2.98</a:t>
                      </a:r>
                      <a:endParaRPr/>
                    </a:p>
                  </a:txBody>
                  <a:tcPr marT="91425" marB="91425" marR="91425" marL="91425"/>
                </a:tc>
              </a:tr>
              <a:tr h="590225">
                <a:tc>
                  <a:txBody>
                    <a:bodyPr/>
                    <a:lstStyle/>
                    <a:p>
                      <a:pPr indent="0" lvl="0" marL="0" rtl="0" algn="l">
                        <a:spcBef>
                          <a:spcPts val="0"/>
                        </a:spcBef>
                        <a:spcAft>
                          <a:spcPts val="0"/>
                        </a:spcAft>
                        <a:buNone/>
                      </a:pPr>
                      <a:r>
                        <a:rPr lang="en"/>
                        <a:t>Core Speed </a:t>
                      </a:r>
                      <a:endParaRPr/>
                    </a:p>
                  </a:txBody>
                  <a:tcPr marT="91425" marB="91425" marR="91425" marL="91425"/>
                </a:tc>
                <a:tc>
                  <a:txBody>
                    <a:bodyPr/>
                    <a:lstStyle/>
                    <a:p>
                      <a:pPr indent="0" lvl="0" marL="0" rtl="0" algn="l">
                        <a:spcBef>
                          <a:spcPts val="0"/>
                        </a:spcBef>
                        <a:spcAft>
                          <a:spcPts val="0"/>
                        </a:spcAft>
                        <a:buNone/>
                      </a:pPr>
                      <a:r>
                        <a:rPr lang="en"/>
                        <a:t>240 MHz</a:t>
                      </a:r>
                      <a:endParaRPr/>
                    </a:p>
                  </a:txBody>
                  <a:tcPr marT="91425" marB="91425" marR="91425" marL="91425"/>
                </a:tc>
                <a:tc>
                  <a:txBody>
                    <a:bodyPr/>
                    <a:lstStyle/>
                    <a:p>
                      <a:pPr indent="0" lvl="0" marL="0" rtl="0" algn="l">
                        <a:spcBef>
                          <a:spcPts val="0"/>
                        </a:spcBef>
                        <a:spcAft>
                          <a:spcPts val="0"/>
                        </a:spcAft>
                        <a:buNone/>
                      </a:pPr>
                      <a:r>
                        <a:rPr lang="en"/>
                        <a:t>48 MHz</a:t>
                      </a:r>
                      <a:endParaRPr/>
                    </a:p>
                  </a:txBody>
                  <a:tcPr marT="91425" marB="91425" marR="91425" marL="91425"/>
                </a:tc>
              </a:tr>
              <a:tr h="590225">
                <a:tc>
                  <a:txBody>
                    <a:bodyPr/>
                    <a:lstStyle/>
                    <a:p>
                      <a:pPr indent="0" lvl="0" marL="0" rtl="0" algn="l">
                        <a:spcBef>
                          <a:spcPts val="0"/>
                        </a:spcBef>
                        <a:spcAft>
                          <a:spcPts val="0"/>
                        </a:spcAft>
                        <a:buNone/>
                      </a:pPr>
                      <a:r>
                        <a:rPr lang="en"/>
                        <a:t>I/O Pins</a:t>
                      </a:r>
                      <a:endParaRPr/>
                    </a:p>
                  </a:txBody>
                  <a:tcPr marT="91425" marB="91425" marR="91425" marL="91425"/>
                </a:tc>
                <a:tc>
                  <a:txBody>
                    <a:bodyPr/>
                    <a:lstStyle/>
                    <a:p>
                      <a:pPr indent="0" lvl="0" marL="0" rtl="0" algn="l">
                        <a:spcBef>
                          <a:spcPts val="0"/>
                        </a:spcBef>
                        <a:spcAft>
                          <a:spcPts val="0"/>
                        </a:spcAft>
                        <a:buNone/>
                      </a:pPr>
                      <a:r>
                        <a:rPr lang="en"/>
                        <a:t>32</a:t>
                      </a:r>
                      <a:endParaRPr/>
                    </a:p>
                  </a:txBody>
                  <a:tcPr marT="91425" marB="91425" marR="91425" marL="91425"/>
                </a:tc>
                <a:tc>
                  <a:txBody>
                    <a:bodyPr/>
                    <a:lstStyle/>
                    <a:p>
                      <a:pPr indent="0" lvl="0" marL="0" rtl="0" algn="l">
                        <a:spcBef>
                          <a:spcPts val="0"/>
                        </a:spcBef>
                        <a:spcAft>
                          <a:spcPts val="0"/>
                        </a:spcAft>
                        <a:buNone/>
                      </a:pPr>
                      <a:r>
                        <a:rPr lang="en"/>
                        <a:t>48</a:t>
                      </a:r>
                      <a:endParaRPr/>
                    </a:p>
                  </a:txBody>
                  <a:tcPr marT="91425" marB="91425" marR="91425" marL="91425"/>
                </a:tc>
              </a:tr>
              <a:tr h="590225">
                <a:tc>
                  <a:txBody>
                    <a:bodyPr/>
                    <a:lstStyle/>
                    <a:p>
                      <a:pPr indent="0" lvl="0" marL="0" rtl="0" algn="l">
                        <a:spcBef>
                          <a:spcPts val="0"/>
                        </a:spcBef>
                        <a:spcAft>
                          <a:spcPts val="0"/>
                        </a:spcAft>
                        <a:buNone/>
                      </a:pPr>
                      <a:r>
                        <a:rPr lang="en"/>
                        <a:t>Flash Size</a:t>
                      </a:r>
                      <a:endParaRPr/>
                    </a:p>
                  </a:txBody>
                  <a:tcPr marT="91425" marB="91425" marR="91425" marL="91425"/>
                </a:tc>
                <a:tc>
                  <a:txBody>
                    <a:bodyPr/>
                    <a:lstStyle/>
                    <a:p>
                      <a:pPr indent="0" lvl="0" marL="0" rtl="0" algn="l">
                        <a:spcBef>
                          <a:spcPts val="0"/>
                        </a:spcBef>
                        <a:spcAft>
                          <a:spcPts val="0"/>
                        </a:spcAft>
                        <a:buNone/>
                      </a:pPr>
                      <a:r>
                        <a:rPr lang="en"/>
                        <a:t>4 MB</a:t>
                      </a:r>
                      <a:endParaRPr/>
                    </a:p>
                  </a:txBody>
                  <a:tcPr marT="91425" marB="91425" marR="91425" marL="91425"/>
                </a:tc>
                <a:tc>
                  <a:txBody>
                    <a:bodyPr/>
                    <a:lstStyle/>
                    <a:p>
                      <a:pPr indent="0" lvl="0" marL="0" rtl="0" algn="l">
                        <a:spcBef>
                          <a:spcPts val="0"/>
                        </a:spcBef>
                        <a:spcAft>
                          <a:spcPts val="0"/>
                        </a:spcAft>
                        <a:buNone/>
                      </a:pPr>
                      <a:r>
                        <a:rPr lang="en"/>
                        <a:t>128 KB</a:t>
                      </a:r>
                      <a:endParaRPr/>
                    </a:p>
                  </a:txBody>
                  <a:tcPr marT="91425" marB="91425" marR="91425" marL="91425"/>
                </a:tc>
              </a:tr>
              <a:tr h="590225">
                <a:tc>
                  <a:txBody>
                    <a:bodyPr/>
                    <a:lstStyle/>
                    <a:p>
                      <a:pPr indent="0" lvl="0" marL="0" rtl="0" algn="l">
                        <a:spcBef>
                          <a:spcPts val="0"/>
                        </a:spcBef>
                        <a:spcAft>
                          <a:spcPts val="0"/>
                        </a:spcAft>
                        <a:buNone/>
                      </a:pPr>
                      <a:r>
                        <a:rPr lang="en"/>
                        <a:t>Operating Voltage</a:t>
                      </a:r>
                      <a:endParaRPr/>
                    </a:p>
                  </a:txBody>
                  <a:tcPr marT="91425" marB="91425" marR="91425" marL="91425"/>
                </a:tc>
                <a:tc>
                  <a:txBody>
                    <a:bodyPr/>
                    <a:lstStyle/>
                    <a:p>
                      <a:pPr indent="0" lvl="0" marL="0" rtl="0" algn="l">
                        <a:spcBef>
                          <a:spcPts val="0"/>
                        </a:spcBef>
                        <a:spcAft>
                          <a:spcPts val="0"/>
                        </a:spcAft>
                        <a:buNone/>
                      </a:pPr>
                      <a:r>
                        <a:rPr lang="en"/>
                        <a:t>3.3 V</a:t>
                      </a:r>
                      <a:endParaRPr/>
                    </a:p>
                  </a:txBody>
                  <a:tcPr marT="91425" marB="91425" marR="91425" marL="91425"/>
                </a:tc>
                <a:tc>
                  <a:txBody>
                    <a:bodyPr/>
                    <a:lstStyle/>
                    <a:p>
                      <a:pPr indent="0" lvl="0" marL="0" rtl="0" algn="l">
                        <a:spcBef>
                          <a:spcPts val="0"/>
                        </a:spcBef>
                        <a:spcAft>
                          <a:spcPts val="0"/>
                        </a:spcAft>
                        <a:buNone/>
                      </a:pPr>
                      <a:r>
                        <a:rPr lang="en"/>
                        <a:t>1.8 - 3.8 V</a:t>
                      </a:r>
                      <a:endParaRPr/>
                    </a:p>
                  </a:txBody>
                  <a:tcPr marT="91425" marB="91425" marR="91425" marL="91425"/>
                </a:tc>
              </a:tr>
            </a:tbl>
          </a:graphicData>
        </a:graphic>
      </p:graphicFrame>
      <p:sp>
        <p:nvSpPr>
          <p:cNvPr id="155" name="Google Shape;155;p29"/>
          <p:cNvSpPr txBox="1"/>
          <p:nvPr/>
        </p:nvSpPr>
        <p:spPr>
          <a:xfrm>
            <a:off x="311700" y="1235925"/>
            <a:ext cx="30858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Microcontroller will be utilized for the following:</a:t>
            </a:r>
            <a:endParaRPr/>
          </a:p>
          <a:p>
            <a:pPr indent="-317500" lvl="1" marL="914400" rtl="0" algn="l">
              <a:spcBef>
                <a:spcPts val="0"/>
              </a:spcBef>
              <a:spcAft>
                <a:spcPts val="0"/>
              </a:spcAft>
              <a:buSzPts val="1400"/>
              <a:buChar char="○"/>
            </a:pPr>
            <a:r>
              <a:rPr lang="en"/>
              <a:t>LED Brightness Control</a:t>
            </a:r>
            <a:endParaRPr/>
          </a:p>
          <a:p>
            <a:pPr indent="-317500" lvl="1" marL="914400" rtl="0" algn="l">
              <a:spcBef>
                <a:spcPts val="0"/>
              </a:spcBef>
              <a:spcAft>
                <a:spcPts val="0"/>
              </a:spcAft>
              <a:buSzPts val="1400"/>
              <a:buChar char="○"/>
            </a:pPr>
            <a:r>
              <a:rPr lang="en"/>
              <a:t>Alarm system</a:t>
            </a:r>
            <a:endParaRPr/>
          </a:p>
          <a:p>
            <a:pPr indent="-317500" lvl="1" marL="914400" rtl="0" algn="l">
              <a:spcBef>
                <a:spcPts val="0"/>
              </a:spcBef>
              <a:spcAft>
                <a:spcPts val="0"/>
              </a:spcAft>
              <a:buSzPts val="1400"/>
              <a:buChar char="○"/>
            </a:pPr>
            <a:r>
              <a:rPr lang="en"/>
              <a:t>Bluetooth Communication</a:t>
            </a:r>
            <a:endParaRPr/>
          </a:p>
          <a:p>
            <a:pPr indent="-317500" lvl="1" marL="914400" rtl="0" algn="l">
              <a:spcBef>
                <a:spcPts val="0"/>
              </a:spcBef>
              <a:spcAft>
                <a:spcPts val="0"/>
              </a:spcAft>
              <a:buSzPts val="1400"/>
              <a:buChar char="○"/>
            </a:pPr>
            <a:r>
              <a:rPr lang="en"/>
              <a:t>RFID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Design: </a:t>
            </a:r>
            <a:r>
              <a:rPr lang="en"/>
              <a:t>Voltage Regulator Selection</a:t>
            </a:r>
            <a:endParaRPr/>
          </a:p>
        </p:txBody>
      </p:sp>
      <p:sp>
        <p:nvSpPr>
          <p:cNvPr id="161" name="Google Shape;161;p30"/>
          <p:cNvSpPr txBox="1"/>
          <p:nvPr>
            <p:ph idx="1" type="body"/>
          </p:nvPr>
        </p:nvSpPr>
        <p:spPr>
          <a:xfrm>
            <a:off x="311700" y="1152475"/>
            <a:ext cx="3549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Voltage Regulator needed for the PCB design requires the following:</a:t>
            </a:r>
            <a:endParaRPr sz="1600"/>
          </a:p>
          <a:p>
            <a:pPr indent="-330200" lvl="1" marL="914400" rtl="0" algn="l">
              <a:spcBef>
                <a:spcPts val="0"/>
              </a:spcBef>
              <a:spcAft>
                <a:spcPts val="0"/>
              </a:spcAft>
              <a:buSzPts val="1600"/>
              <a:buChar char="○"/>
            </a:pPr>
            <a:r>
              <a:rPr lang="en" sz="1600"/>
              <a:t>Capable of supporting i</a:t>
            </a:r>
            <a:r>
              <a:rPr lang="en" sz="1600"/>
              <a:t>nput voltage 5V - 12</a:t>
            </a:r>
            <a:r>
              <a:rPr lang="en" sz="1600"/>
              <a:t>V</a:t>
            </a:r>
            <a:endParaRPr sz="1600"/>
          </a:p>
          <a:p>
            <a:pPr indent="-330200" lvl="1" marL="914400" rtl="0" algn="l">
              <a:spcBef>
                <a:spcPts val="0"/>
              </a:spcBef>
              <a:spcAft>
                <a:spcPts val="0"/>
              </a:spcAft>
              <a:buSzPts val="1600"/>
              <a:buChar char="○"/>
            </a:pPr>
            <a:r>
              <a:rPr lang="en" sz="1600"/>
              <a:t>Output voltage needs to be 3.3V</a:t>
            </a:r>
            <a:endParaRPr sz="1600"/>
          </a:p>
          <a:p>
            <a:pPr indent="-330200" lvl="1" marL="914400" rtl="0" algn="l">
              <a:spcBef>
                <a:spcPts val="0"/>
              </a:spcBef>
              <a:spcAft>
                <a:spcPts val="0"/>
              </a:spcAft>
              <a:buSzPts val="1600"/>
              <a:buChar char="○"/>
            </a:pPr>
            <a:r>
              <a:rPr lang="en" sz="1600"/>
              <a:t>Fixed 0.5A output </a:t>
            </a:r>
            <a:endParaRPr sz="1600"/>
          </a:p>
          <a:p>
            <a:pPr indent="-330200" lvl="1" marL="914400" rtl="0" algn="l">
              <a:spcBef>
                <a:spcPts val="0"/>
              </a:spcBef>
              <a:spcAft>
                <a:spcPts val="0"/>
              </a:spcAft>
              <a:buSzPts val="1600"/>
              <a:buChar char="○"/>
            </a:pPr>
            <a:r>
              <a:rPr lang="en" sz="1600"/>
              <a:t>Small footprint </a:t>
            </a:r>
            <a:endParaRPr sz="1600"/>
          </a:p>
        </p:txBody>
      </p:sp>
      <p:graphicFrame>
        <p:nvGraphicFramePr>
          <p:cNvPr id="162" name="Google Shape;162;p30"/>
          <p:cNvGraphicFramePr/>
          <p:nvPr/>
        </p:nvGraphicFramePr>
        <p:xfrm>
          <a:off x="4006900" y="1152475"/>
          <a:ext cx="3000000" cy="3000000"/>
        </p:xfrm>
        <a:graphic>
          <a:graphicData uri="http://schemas.openxmlformats.org/drawingml/2006/table">
            <a:tbl>
              <a:tblPr>
                <a:noFill/>
                <a:tableStyleId>{BE4E173D-D92C-4318-912A-B76B1F1F7DAE}</a:tableStyleId>
              </a:tblPr>
              <a:tblGrid>
                <a:gridCol w="2389225"/>
                <a:gridCol w="2389225"/>
              </a:tblGrid>
              <a:tr h="381000">
                <a:tc>
                  <a:txBody>
                    <a:bodyPr/>
                    <a:lstStyle/>
                    <a:p>
                      <a:pPr indent="0" lvl="0" marL="0" rtl="0" algn="l">
                        <a:spcBef>
                          <a:spcPts val="0"/>
                        </a:spcBef>
                        <a:spcAft>
                          <a:spcPts val="0"/>
                        </a:spcAft>
                        <a:buNone/>
                      </a:pPr>
                      <a:r>
                        <a:rPr lang="en" sz="1200"/>
                        <a:t>Voltage Regulator</a:t>
                      </a:r>
                      <a:endParaRPr sz="1200"/>
                    </a:p>
                  </a:txBody>
                  <a:tcPr marT="91425" marB="91425" marR="91425" marL="91425"/>
                </a:tc>
                <a:tc>
                  <a:txBody>
                    <a:bodyPr/>
                    <a:lstStyle/>
                    <a:p>
                      <a:pPr indent="0" lvl="0" marL="0" rtl="0" algn="l">
                        <a:lnSpc>
                          <a:spcPct val="115000"/>
                        </a:lnSpc>
                        <a:spcBef>
                          <a:spcPts val="0"/>
                        </a:spcBef>
                        <a:spcAft>
                          <a:spcPts val="1200"/>
                        </a:spcAft>
                        <a:buNone/>
                      </a:pPr>
                      <a:r>
                        <a:rPr lang="en" sz="1200">
                          <a:solidFill>
                            <a:schemeClr val="dk2"/>
                          </a:solidFill>
                        </a:rPr>
                        <a:t>AMS1117-3.3</a:t>
                      </a:r>
                      <a:endParaRPr sz="1200"/>
                    </a:p>
                  </a:txBody>
                  <a:tcPr marT="91425" marB="91425" marR="91425" marL="91425"/>
                </a:tc>
              </a:tr>
              <a:tr h="381000">
                <a:tc>
                  <a:txBody>
                    <a:bodyPr/>
                    <a:lstStyle/>
                    <a:p>
                      <a:pPr indent="0" lvl="0" marL="0" rtl="0" algn="l">
                        <a:spcBef>
                          <a:spcPts val="0"/>
                        </a:spcBef>
                        <a:spcAft>
                          <a:spcPts val="0"/>
                        </a:spcAft>
                        <a:buNone/>
                      </a:pPr>
                      <a:r>
                        <a:rPr lang="en" sz="1200"/>
                        <a:t>Input Voltage</a:t>
                      </a:r>
                      <a:endParaRPr sz="1200"/>
                    </a:p>
                  </a:txBody>
                  <a:tcPr marT="91425" marB="91425" marR="91425" marL="91425"/>
                </a:tc>
                <a:tc>
                  <a:txBody>
                    <a:bodyPr/>
                    <a:lstStyle/>
                    <a:p>
                      <a:pPr indent="0" lvl="0" marL="0" rtl="0" algn="l">
                        <a:spcBef>
                          <a:spcPts val="0"/>
                        </a:spcBef>
                        <a:spcAft>
                          <a:spcPts val="0"/>
                        </a:spcAft>
                        <a:buNone/>
                      </a:pPr>
                      <a:r>
                        <a:rPr lang="en" sz="1200"/>
                        <a:t>Up to 15 V</a:t>
                      </a:r>
                      <a:endParaRPr sz="1200"/>
                    </a:p>
                  </a:txBody>
                  <a:tcPr marT="91425" marB="91425" marR="91425" marL="91425"/>
                </a:tc>
              </a:tr>
              <a:tr h="381000">
                <a:tc>
                  <a:txBody>
                    <a:bodyPr/>
                    <a:lstStyle/>
                    <a:p>
                      <a:pPr indent="0" lvl="0" marL="0" rtl="0" algn="l">
                        <a:spcBef>
                          <a:spcPts val="0"/>
                        </a:spcBef>
                        <a:spcAft>
                          <a:spcPts val="0"/>
                        </a:spcAft>
                        <a:buNone/>
                      </a:pPr>
                      <a:r>
                        <a:rPr lang="en" sz="1200"/>
                        <a:t>Output Voltage</a:t>
                      </a:r>
                      <a:endParaRPr sz="1200"/>
                    </a:p>
                  </a:txBody>
                  <a:tcPr marT="91425" marB="91425" marR="91425" marL="91425"/>
                </a:tc>
                <a:tc>
                  <a:txBody>
                    <a:bodyPr/>
                    <a:lstStyle/>
                    <a:p>
                      <a:pPr indent="0" lvl="0" marL="0" rtl="0" algn="l">
                        <a:spcBef>
                          <a:spcPts val="0"/>
                        </a:spcBef>
                        <a:spcAft>
                          <a:spcPts val="0"/>
                        </a:spcAft>
                        <a:buNone/>
                      </a:pPr>
                      <a:r>
                        <a:rPr lang="en" sz="1200"/>
                        <a:t>3.3 V</a:t>
                      </a:r>
                      <a:endParaRPr sz="1200"/>
                    </a:p>
                  </a:txBody>
                  <a:tcPr marT="91425" marB="91425" marR="91425" marL="91425"/>
                </a:tc>
              </a:tr>
              <a:tr h="381000">
                <a:tc>
                  <a:txBody>
                    <a:bodyPr/>
                    <a:lstStyle/>
                    <a:p>
                      <a:pPr indent="0" lvl="0" marL="0" rtl="0" algn="l">
                        <a:spcBef>
                          <a:spcPts val="0"/>
                        </a:spcBef>
                        <a:spcAft>
                          <a:spcPts val="0"/>
                        </a:spcAft>
                        <a:buNone/>
                      </a:pPr>
                      <a:r>
                        <a:rPr lang="en" sz="1200"/>
                        <a:t>Max Current</a:t>
                      </a:r>
                      <a:endParaRPr sz="1200"/>
                    </a:p>
                  </a:txBody>
                  <a:tcPr marT="91425" marB="91425" marR="91425" marL="91425"/>
                </a:tc>
                <a:tc>
                  <a:txBody>
                    <a:bodyPr/>
                    <a:lstStyle/>
                    <a:p>
                      <a:pPr indent="0" lvl="0" marL="0" rtl="0" algn="l">
                        <a:spcBef>
                          <a:spcPts val="0"/>
                        </a:spcBef>
                        <a:spcAft>
                          <a:spcPts val="0"/>
                        </a:spcAft>
                        <a:buNone/>
                      </a:pPr>
                      <a:r>
                        <a:rPr lang="en" sz="1200"/>
                        <a:t>1 A</a:t>
                      </a:r>
                      <a:endParaRPr sz="1200"/>
                    </a:p>
                  </a:txBody>
                  <a:tcPr marT="91425" marB="91425" marR="91425" marL="91425"/>
                </a:tc>
              </a:tr>
            </a:tbl>
          </a:graphicData>
        </a:graphic>
      </p:graphicFrame>
      <p:pic>
        <p:nvPicPr>
          <p:cNvPr id="163" name="Google Shape;163;p30"/>
          <p:cNvPicPr preferRelativeResize="0"/>
          <p:nvPr/>
        </p:nvPicPr>
        <p:blipFill>
          <a:blip r:embed="rId3">
            <a:alphaModFix/>
          </a:blip>
          <a:stretch>
            <a:fillRect/>
          </a:stretch>
        </p:blipFill>
        <p:spPr>
          <a:xfrm>
            <a:off x="5315013" y="2811225"/>
            <a:ext cx="2162225" cy="216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Parts Selection: LEDs for Lighting System</a:t>
            </a:r>
            <a:endParaRPr/>
          </a:p>
          <a:p>
            <a:pPr indent="0" lvl="0" marL="0" rtl="0" algn="l">
              <a:spcBef>
                <a:spcPts val="0"/>
              </a:spcBef>
              <a:spcAft>
                <a:spcPts val="0"/>
              </a:spcAft>
              <a:buNone/>
            </a:pPr>
            <a:r>
              <a:t/>
            </a:r>
            <a:endParaRPr/>
          </a:p>
        </p:txBody>
      </p:sp>
      <p:sp>
        <p:nvSpPr>
          <p:cNvPr id="169" name="Google Shape;169;p31"/>
          <p:cNvSpPr txBox="1"/>
          <p:nvPr>
            <p:ph idx="1" type="body"/>
          </p:nvPr>
        </p:nvSpPr>
        <p:spPr>
          <a:xfrm>
            <a:off x="311700" y="1152475"/>
            <a:ext cx="3821400" cy="2294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sz="1200"/>
              <a:t>Headlight</a:t>
            </a:r>
            <a:endParaRPr sz="1200"/>
          </a:p>
          <a:p>
            <a:pPr indent="-304800" lvl="1" marL="914400" rtl="0" algn="l">
              <a:spcBef>
                <a:spcPts val="0"/>
              </a:spcBef>
              <a:spcAft>
                <a:spcPts val="0"/>
              </a:spcAft>
              <a:buSzPts val="1200"/>
              <a:buChar char="○"/>
            </a:pPr>
            <a:r>
              <a:rPr lang="en" sz="1200"/>
              <a:t>Needs to output at least 400 - 600 lumen</a:t>
            </a:r>
            <a:endParaRPr sz="1200"/>
          </a:p>
          <a:p>
            <a:pPr indent="-304800" lvl="1" marL="914400" rtl="0" algn="l">
              <a:spcBef>
                <a:spcPts val="0"/>
              </a:spcBef>
              <a:spcAft>
                <a:spcPts val="0"/>
              </a:spcAft>
              <a:buSzPts val="1200"/>
              <a:buChar char="○"/>
            </a:pPr>
            <a:r>
              <a:rPr lang="en" sz="1200"/>
              <a:t>Color: white</a:t>
            </a:r>
            <a:endParaRPr sz="1200"/>
          </a:p>
          <a:p>
            <a:pPr indent="-304800" lvl="0" marL="457200" rtl="0" algn="l">
              <a:spcBef>
                <a:spcPts val="0"/>
              </a:spcBef>
              <a:spcAft>
                <a:spcPts val="0"/>
              </a:spcAft>
              <a:buSzPts val="1200"/>
              <a:buChar char="●"/>
            </a:pPr>
            <a:r>
              <a:rPr lang="en" sz="1200"/>
              <a:t>Tail light</a:t>
            </a:r>
            <a:endParaRPr sz="1200"/>
          </a:p>
          <a:p>
            <a:pPr indent="-304800" lvl="1" marL="914400" rtl="0" algn="l">
              <a:spcBef>
                <a:spcPts val="0"/>
              </a:spcBef>
              <a:spcAft>
                <a:spcPts val="0"/>
              </a:spcAft>
              <a:buSzPts val="1200"/>
              <a:buChar char="○"/>
            </a:pPr>
            <a:r>
              <a:rPr lang="en" sz="1200"/>
              <a:t>Needs to output at least 50 lumen</a:t>
            </a:r>
            <a:endParaRPr sz="1200"/>
          </a:p>
          <a:p>
            <a:pPr indent="-304800" lvl="1" marL="914400" rtl="0" algn="l">
              <a:spcBef>
                <a:spcPts val="0"/>
              </a:spcBef>
              <a:spcAft>
                <a:spcPts val="0"/>
              </a:spcAft>
              <a:buSzPts val="1200"/>
              <a:buChar char="○"/>
            </a:pPr>
            <a:r>
              <a:rPr lang="en" sz="1200"/>
              <a:t>Color: red</a:t>
            </a:r>
            <a:endParaRPr sz="1200"/>
          </a:p>
          <a:p>
            <a:pPr indent="-304800" lvl="0" marL="457200" rtl="0" algn="l">
              <a:spcBef>
                <a:spcPts val="0"/>
              </a:spcBef>
              <a:spcAft>
                <a:spcPts val="0"/>
              </a:spcAft>
              <a:buSzPts val="1200"/>
              <a:buChar char="●"/>
            </a:pPr>
            <a:r>
              <a:rPr lang="en" sz="1200"/>
              <a:t>Signal </a:t>
            </a:r>
            <a:r>
              <a:rPr lang="en" sz="1200"/>
              <a:t>Lights</a:t>
            </a:r>
            <a:endParaRPr sz="1200"/>
          </a:p>
          <a:p>
            <a:pPr indent="-304800" lvl="1" marL="914400" rtl="0" algn="l">
              <a:spcBef>
                <a:spcPts val="0"/>
              </a:spcBef>
              <a:spcAft>
                <a:spcPts val="0"/>
              </a:spcAft>
              <a:buSzPts val="1200"/>
              <a:buChar char="○"/>
            </a:pPr>
            <a:r>
              <a:rPr lang="en" sz="1200"/>
              <a:t>Needs to output at least 50 lumen</a:t>
            </a:r>
            <a:endParaRPr sz="1200"/>
          </a:p>
          <a:p>
            <a:pPr indent="-304800" lvl="1" marL="914400" rtl="0" algn="l">
              <a:spcBef>
                <a:spcPts val="0"/>
              </a:spcBef>
              <a:spcAft>
                <a:spcPts val="0"/>
              </a:spcAft>
              <a:buSzPts val="1200"/>
              <a:buChar char="○"/>
            </a:pPr>
            <a:r>
              <a:rPr lang="en" sz="1200"/>
              <a:t>Color: </a:t>
            </a:r>
            <a:r>
              <a:rPr lang="en" sz="1200"/>
              <a:t>Yellow </a:t>
            </a:r>
            <a:endParaRPr sz="1200"/>
          </a:p>
        </p:txBody>
      </p:sp>
      <p:graphicFrame>
        <p:nvGraphicFramePr>
          <p:cNvPr id="170" name="Google Shape;170;p31"/>
          <p:cNvGraphicFramePr/>
          <p:nvPr/>
        </p:nvGraphicFramePr>
        <p:xfrm>
          <a:off x="4487525" y="1152475"/>
          <a:ext cx="3000000" cy="3000000"/>
        </p:xfrm>
        <a:graphic>
          <a:graphicData uri="http://schemas.openxmlformats.org/drawingml/2006/table">
            <a:tbl>
              <a:tblPr>
                <a:noFill/>
                <a:tableStyleId>{BE4E173D-D92C-4318-912A-B76B1F1F7DAE}</a:tableStyleId>
              </a:tblPr>
              <a:tblGrid>
                <a:gridCol w="898100"/>
                <a:gridCol w="898100"/>
                <a:gridCol w="898100"/>
                <a:gridCol w="898100"/>
                <a:gridCol w="898100"/>
              </a:tblGrid>
              <a:tr h="396200">
                <a:tc>
                  <a:txBody>
                    <a:bodyPr/>
                    <a:lstStyle/>
                    <a:p>
                      <a:pPr indent="0" lvl="0" marL="0" rtl="0" algn="l">
                        <a:spcBef>
                          <a:spcPts val="0"/>
                        </a:spcBef>
                        <a:spcAft>
                          <a:spcPts val="0"/>
                        </a:spcAft>
                        <a:buNone/>
                      </a:pPr>
                      <a:r>
                        <a:rPr lang="en" sz="1100"/>
                        <a:t>Purpose</a:t>
                      </a:r>
                      <a:endParaRPr sz="1100"/>
                    </a:p>
                  </a:txBody>
                  <a:tcPr marT="91425" marB="91425" marR="91425" marL="91425"/>
                </a:tc>
                <a:tc>
                  <a:txBody>
                    <a:bodyPr/>
                    <a:lstStyle/>
                    <a:p>
                      <a:pPr indent="0" lvl="0" marL="0" rtl="0" algn="l">
                        <a:spcBef>
                          <a:spcPts val="0"/>
                        </a:spcBef>
                        <a:spcAft>
                          <a:spcPts val="0"/>
                        </a:spcAft>
                        <a:buNone/>
                      </a:pPr>
                      <a:r>
                        <a:rPr lang="en" sz="1100"/>
                        <a:t>Power</a:t>
                      </a:r>
                      <a:endParaRPr sz="1100"/>
                    </a:p>
                  </a:txBody>
                  <a:tcPr marT="91425" marB="91425" marR="91425" marL="91425"/>
                </a:tc>
                <a:tc>
                  <a:txBody>
                    <a:bodyPr/>
                    <a:lstStyle/>
                    <a:p>
                      <a:pPr indent="0" lvl="0" marL="0" rtl="0" algn="l">
                        <a:spcBef>
                          <a:spcPts val="0"/>
                        </a:spcBef>
                        <a:spcAft>
                          <a:spcPts val="0"/>
                        </a:spcAft>
                        <a:buNone/>
                      </a:pPr>
                      <a:r>
                        <a:rPr lang="en" sz="1100"/>
                        <a:t>Voltage</a:t>
                      </a:r>
                      <a:endParaRPr sz="1100"/>
                    </a:p>
                  </a:txBody>
                  <a:tcPr marT="91425" marB="91425" marR="91425" marL="91425"/>
                </a:tc>
                <a:tc>
                  <a:txBody>
                    <a:bodyPr/>
                    <a:lstStyle/>
                    <a:p>
                      <a:pPr indent="0" lvl="0" marL="0" rtl="0" algn="l">
                        <a:spcBef>
                          <a:spcPts val="0"/>
                        </a:spcBef>
                        <a:spcAft>
                          <a:spcPts val="0"/>
                        </a:spcAft>
                        <a:buNone/>
                      </a:pPr>
                      <a:r>
                        <a:rPr lang="en" sz="1100"/>
                        <a:t>Current</a:t>
                      </a:r>
                      <a:endParaRPr sz="1100"/>
                    </a:p>
                  </a:txBody>
                  <a:tcPr marT="91425" marB="91425" marR="91425" marL="91425"/>
                </a:tc>
                <a:tc>
                  <a:txBody>
                    <a:bodyPr/>
                    <a:lstStyle/>
                    <a:p>
                      <a:pPr indent="0" lvl="0" marL="0" rtl="0" algn="l">
                        <a:spcBef>
                          <a:spcPts val="0"/>
                        </a:spcBef>
                        <a:spcAft>
                          <a:spcPts val="0"/>
                        </a:spcAft>
                        <a:buNone/>
                      </a:pPr>
                      <a:r>
                        <a:rPr lang="en" sz="1100"/>
                        <a:t>Lumen</a:t>
                      </a:r>
                      <a:endParaRPr sz="1100"/>
                    </a:p>
                  </a:txBody>
                  <a:tcPr marT="91425" marB="91425" marR="91425" marL="91425"/>
                </a:tc>
              </a:tr>
              <a:tr h="548600">
                <a:tc>
                  <a:txBody>
                    <a:bodyPr/>
                    <a:lstStyle/>
                    <a:p>
                      <a:pPr indent="0" lvl="0" marL="0" rtl="0" algn="l">
                        <a:spcBef>
                          <a:spcPts val="0"/>
                        </a:spcBef>
                        <a:spcAft>
                          <a:spcPts val="0"/>
                        </a:spcAft>
                        <a:buNone/>
                      </a:pPr>
                      <a:r>
                        <a:rPr lang="en" sz="1100"/>
                        <a:t>Headlights</a:t>
                      </a:r>
                      <a:endParaRPr sz="1100"/>
                    </a:p>
                  </a:txBody>
                  <a:tcPr marT="91425" marB="91425" marR="91425" marL="91425"/>
                </a:tc>
                <a:tc>
                  <a:txBody>
                    <a:bodyPr/>
                    <a:lstStyle/>
                    <a:p>
                      <a:pPr indent="0" lvl="0" marL="0" rtl="0" algn="l">
                        <a:spcBef>
                          <a:spcPts val="0"/>
                        </a:spcBef>
                        <a:spcAft>
                          <a:spcPts val="0"/>
                        </a:spcAft>
                        <a:buNone/>
                      </a:pPr>
                      <a:r>
                        <a:rPr lang="en" sz="1100"/>
                        <a:t>1</a:t>
                      </a:r>
                      <a:r>
                        <a:rPr lang="en" sz="1100"/>
                        <a:t>0 W</a:t>
                      </a:r>
                      <a:endParaRPr sz="1100"/>
                    </a:p>
                  </a:txBody>
                  <a:tcPr marT="91425" marB="91425" marR="91425" marL="91425"/>
                </a:tc>
                <a:tc>
                  <a:txBody>
                    <a:bodyPr/>
                    <a:lstStyle/>
                    <a:p>
                      <a:pPr indent="0" lvl="0" marL="0" rtl="0" algn="l">
                        <a:spcBef>
                          <a:spcPts val="0"/>
                        </a:spcBef>
                        <a:spcAft>
                          <a:spcPts val="0"/>
                        </a:spcAft>
                        <a:buNone/>
                      </a:pPr>
                      <a:r>
                        <a:rPr lang="en" sz="1100"/>
                        <a:t>9</a:t>
                      </a:r>
                      <a:r>
                        <a:rPr lang="en" sz="1100"/>
                        <a:t>-11 V</a:t>
                      </a:r>
                      <a:endParaRPr sz="1100"/>
                    </a:p>
                  </a:txBody>
                  <a:tcPr marT="91425" marB="91425" marR="91425" marL="91425"/>
                </a:tc>
                <a:tc>
                  <a:txBody>
                    <a:bodyPr/>
                    <a:lstStyle/>
                    <a:p>
                      <a:pPr indent="0" lvl="0" marL="0" rtl="0" algn="l">
                        <a:spcBef>
                          <a:spcPts val="0"/>
                        </a:spcBef>
                        <a:spcAft>
                          <a:spcPts val="0"/>
                        </a:spcAft>
                        <a:buNone/>
                      </a:pPr>
                      <a:r>
                        <a:rPr lang="en" sz="1100"/>
                        <a:t>9</a:t>
                      </a:r>
                      <a:r>
                        <a:rPr lang="en" sz="1100"/>
                        <a:t>00 - 1100 mA</a:t>
                      </a:r>
                      <a:endParaRPr sz="1100"/>
                    </a:p>
                  </a:txBody>
                  <a:tcPr marT="91425" marB="91425" marR="91425" marL="91425"/>
                </a:tc>
                <a:tc>
                  <a:txBody>
                    <a:bodyPr/>
                    <a:lstStyle/>
                    <a:p>
                      <a:pPr indent="0" lvl="0" marL="0" rtl="0" algn="l">
                        <a:spcBef>
                          <a:spcPts val="0"/>
                        </a:spcBef>
                        <a:spcAft>
                          <a:spcPts val="0"/>
                        </a:spcAft>
                        <a:buNone/>
                      </a:pPr>
                      <a:r>
                        <a:rPr lang="en" sz="1100"/>
                        <a:t>900</a:t>
                      </a:r>
                      <a:r>
                        <a:rPr lang="en" sz="1100"/>
                        <a:t> - 1000 lm</a:t>
                      </a:r>
                      <a:endParaRPr sz="1100"/>
                    </a:p>
                  </a:txBody>
                  <a:tcPr marT="91425" marB="91425" marR="91425" marL="91425"/>
                </a:tc>
              </a:tr>
              <a:tr h="54860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Taillight</a:t>
                      </a:r>
                      <a:endParaRPr sz="1100">
                        <a:solidFill>
                          <a:schemeClr val="dk1"/>
                        </a:solidFill>
                      </a:endParaRPr>
                    </a:p>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3</a:t>
                      </a:r>
                      <a:r>
                        <a:rPr lang="en" sz="1100">
                          <a:solidFill>
                            <a:schemeClr val="dk1"/>
                          </a:solidFill>
                        </a:rPr>
                        <a:t> W</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 2.0-2.2V</a:t>
                      </a:r>
                      <a:endParaRPr sz="1100"/>
                    </a:p>
                  </a:txBody>
                  <a:tcPr marT="91425" marB="91425" marR="91425" marL="91425"/>
                </a:tc>
                <a:tc>
                  <a:txBody>
                    <a:bodyPr/>
                    <a:lstStyle/>
                    <a:p>
                      <a:pPr indent="0" lvl="0" marL="0" rtl="0" algn="l">
                        <a:spcBef>
                          <a:spcPts val="0"/>
                        </a:spcBef>
                        <a:spcAft>
                          <a:spcPts val="0"/>
                        </a:spcAft>
                        <a:buNone/>
                      </a:pPr>
                      <a:r>
                        <a:rPr lang="en" sz="1100">
                          <a:solidFill>
                            <a:schemeClr val="dk1"/>
                          </a:solidFill>
                        </a:rPr>
                        <a:t>400 - 500 mA</a:t>
                      </a:r>
                      <a:endParaRPr sz="11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60 - 70</a:t>
                      </a:r>
                      <a:r>
                        <a:rPr lang="en" sz="1100">
                          <a:solidFill>
                            <a:schemeClr val="dk1"/>
                          </a:solidFill>
                        </a:rPr>
                        <a:t> lm</a:t>
                      </a:r>
                      <a:endParaRPr sz="1100"/>
                    </a:p>
                  </a:txBody>
                  <a:tcPr marT="91425" marB="91425" marR="91425" marL="91425"/>
                </a:tc>
              </a:tr>
              <a:tr h="381000">
                <a:tc>
                  <a:txBody>
                    <a:bodyPr/>
                    <a:lstStyle/>
                    <a:p>
                      <a:pPr indent="0" lvl="0" marL="0" rtl="0" algn="l">
                        <a:spcBef>
                          <a:spcPts val="0"/>
                        </a:spcBef>
                        <a:spcAft>
                          <a:spcPts val="0"/>
                        </a:spcAft>
                        <a:buNone/>
                      </a:pPr>
                      <a:r>
                        <a:rPr lang="en" sz="1100"/>
                        <a:t>Signal Lights</a:t>
                      </a:r>
                      <a:endParaRPr sz="1100"/>
                    </a:p>
                  </a:txBody>
                  <a:tcPr marT="91425" marB="91425" marR="91425" marL="91425"/>
                </a:tc>
                <a:tc>
                  <a:txBody>
                    <a:bodyPr/>
                    <a:lstStyle/>
                    <a:p>
                      <a:pPr indent="0" lvl="0" marL="0" rtl="0" algn="l">
                        <a:spcBef>
                          <a:spcPts val="0"/>
                        </a:spcBef>
                        <a:spcAft>
                          <a:spcPts val="0"/>
                        </a:spcAft>
                        <a:buNone/>
                      </a:pPr>
                      <a:r>
                        <a:rPr lang="en" sz="1100"/>
                        <a:t>3 W</a:t>
                      </a:r>
                      <a:endParaRPr sz="1100"/>
                    </a:p>
                  </a:txBody>
                  <a:tcPr marT="91425" marB="91425" marR="91425" marL="91425"/>
                </a:tc>
                <a:tc>
                  <a:txBody>
                    <a:bodyPr/>
                    <a:lstStyle/>
                    <a:p>
                      <a:pPr indent="0" lvl="0" marL="0" rtl="0" algn="l">
                        <a:spcBef>
                          <a:spcPts val="0"/>
                        </a:spcBef>
                        <a:spcAft>
                          <a:spcPts val="0"/>
                        </a:spcAft>
                        <a:buNone/>
                      </a:pPr>
                      <a:r>
                        <a:rPr lang="en" sz="1100"/>
                        <a:t> 2.0-2.2V</a:t>
                      </a:r>
                      <a:endParaRPr sz="11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700 mA</a:t>
                      </a:r>
                      <a:endParaRPr sz="1100"/>
                    </a:p>
                  </a:txBody>
                  <a:tcPr marT="91425" marB="91425" marR="91425" marL="91425"/>
                </a:tc>
                <a:tc>
                  <a:txBody>
                    <a:bodyPr/>
                    <a:lstStyle/>
                    <a:p>
                      <a:pPr indent="0" lvl="0" marL="0" rtl="0" algn="l">
                        <a:spcBef>
                          <a:spcPts val="0"/>
                        </a:spcBef>
                        <a:spcAft>
                          <a:spcPts val="0"/>
                        </a:spcAft>
                        <a:buNone/>
                      </a:pPr>
                      <a:r>
                        <a:rPr lang="en" sz="1100"/>
                        <a:t>60 - 70 lm</a:t>
                      </a:r>
                      <a:endParaRPr sz="1100"/>
                    </a:p>
                  </a:txBody>
                  <a:tcPr marT="91425" marB="91425" marR="91425" marL="91425"/>
                </a:tc>
              </a:tr>
            </a:tbl>
          </a:graphicData>
        </a:graphic>
      </p:graphicFrame>
      <p:pic>
        <p:nvPicPr>
          <p:cNvPr id="171" name="Google Shape;171;p31"/>
          <p:cNvPicPr preferRelativeResize="0"/>
          <p:nvPr/>
        </p:nvPicPr>
        <p:blipFill>
          <a:blip r:embed="rId4">
            <a:alphaModFix/>
          </a:blip>
          <a:stretch>
            <a:fillRect/>
          </a:stretch>
        </p:blipFill>
        <p:spPr>
          <a:xfrm>
            <a:off x="6652975" y="3219625"/>
            <a:ext cx="2179318" cy="1811825"/>
          </a:xfrm>
          <a:prstGeom prst="rect">
            <a:avLst/>
          </a:prstGeom>
          <a:noFill/>
          <a:ln>
            <a:noFill/>
          </a:ln>
        </p:spPr>
      </p:pic>
      <p:pic>
        <p:nvPicPr>
          <p:cNvPr id="172" name="Google Shape;172;p31"/>
          <p:cNvPicPr preferRelativeResize="0"/>
          <p:nvPr/>
        </p:nvPicPr>
        <p:blipFill>
          <a:blip r:embed="rId5">
            <a:alphaModFix/>
          </a:blip>
          <a:stretch>
            <a:fillRect/>
          </a:stretch>
        </p:blipFill>
        <p:spPr>
          <a:xfrm>
            <a:off x="4487525" y="3219625"/>
            <a:ext cx="2054647" cy="181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 Motivation</a:t>
            </a:r>
            <a:endParaRPr/>
          </a:p>
        </p:txBody>
      </p:sp>
      <p:sp>
        <p:nvSpPr>
          <p:cNvPr id="62" name="Google Shape;62;p14"/>
          <p:cNvSpPr txBox="1"/>
          <p:nvPr/>
        </p:nvSpPr>
        <p:spPr>
          <a:xfrm>
            <a:off x="440050" y="1258675"/>
            <a:ext cx="61236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Increase Visibility, Decrease Injury/Death of </a:t>
            </a:r>
            <a:r>
              <a:rPr lang="en"/>
              <a:t>Bicyclists</a:t>
            </a:r>
            <a:endParaRPr/>
          </a:p>
          <a:p>
            <a:pPr indent="-317500" lvl="0" marL="457200" rtl="0" algn="l">
              <a:spcBef>
                <a:spcPts val="0"/>
              </a:spcBef>
              <a:spcAft>
                <a:spcPts val="0"/>
              </a:spcAft>
              <a:buSzPts val="1400"/>
              <a:buChar char="●"/>
            </a:pPr>
            <a:r>
              <a:rPr lang="en"/>
              <a:t>Deter Bike Theft</a:t>
            </a:r>
            <a:endParaRPr/>
          </a:p>
          <a:p>
            <a:pPr indent="-317500" lvl="0" marL="457200" rtl="0" algn="l">
              <a:spcBef>
                <a:spcPts val="0"/>
              </a:spcBef>
              <a:spcAft>
                <a:spcPts val="0"/>
              </a:spcAft>
              <a:buSzPts val="1400"/>
              <a:buChar char="●"/>
            </a:pPr>
            <a:r>
              <a:rPr lang="en"/>
              <a:t>Efficiently Combine Multiple Aspects of Bike Safety </a:t>
            </a:r>
            <a:endParaRPr/>
          </a:p>
        </p:txBody>
      </p:sp>
      <p:pic>
        <p:nvPicPr>
          <p:cNvPr id="63" name="Google Shape;63;p14"/>
          <p:cNvPicPr preferRelativeResize="0"/>
          <p:nvPr/>
        </p:nvPicPr>
        <p:blipFill>
          <a:blip r:embed="rId3">
            <a:alphaModFix/>
          </a:blip>
          <a:stretch>
            <a:fillRect/>
          </a:stretch>
        </p:blipFill>
        <p:spPr>
          <a:xfrm>
            <a:off x="1980288" y="2089975"/>
            <a:ext cx="5183427" cy="2748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Parts Selection: LED Driver</a:t>
            </a:r>
            <a:endParaRPr/>
          </a:p>
          <a:p>
            <a:pPr indent="0" lvl="0" marL="0" rtl="0" algn="l">
              <a:spcBef>
                <a:spcPts val="0"/>
              </a:spcBef>
              <a:spcAft>
                <a:spcPts val="0"/>
              </a:spcAft>
              <a:buNone/>
            </a:pPr>
            <a:r>
              <a:t/>
            </a:r>
            <a:endParaRPr/>
          </a:p>
        </p:txBody>
      </p:sp>
      <p:sp>
        <p:nvSpPr>
          <p:cNvPr id="178" name="Google Shape;178;p32"/>
          <p:cNvSpPr txBox="1"/>
          <p:nvPr>
            <p:ph idx="1" type="body"/>
          </p:nvPr>
        </p:nvSpPr>
        <p:spPr>
          <a:xfrm>
            <a:off x="311700" y="1152475"/>
            <a:ext cx="4882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 Headlights the LED driver will have:</a:t>
            </a:r>
            <a:endParaRPr/>
          </a:p>
          <a:p>
            <a:pPr indent="-317500" lvl="1" marL="914400" rtl="0" algn="l">
              <a:spcBef>
                <a:spcPts val="0"/>
              </a:spcBef>
              <a:spcAft>
                <a:spcPts val="0"/>
              </a:spcAft>
              <a:buSzPts val="1400"/>
              <a:buChar char="○"/>
            </a:pPr>
            <a:r>
              <a:rPr lang="en"/>
              <a:t>Input voltage range 5-32V</a:t>
            </a:r>
            <a:endParaRPr/>
          </a:p>
          <a:p>
            <a:pPr indent="-317500" lvl="1" marL="914400" rtl="0" algn="l">
              <a:spcBef>
                <a:spcPts val="0"/>
              </a:spcBef>
              <a:spcAft>
                <a:spcPts val="0"/>
              </a:spcAft>
              <a:buSzPts val="1400"/>
              <a:buChar char="○"/>
            </a:pPr>
            <a:r>
              <a:rPr lang="en"/>
              <a:t>Constant current output of 1000mA</a:t>
            </a:r>
            <a:endParaRPr/>
          </a:p>
          <a:p>
            <a:pPr indent="-317500" lvl="1" marL="914400" rtl="0" algn="l">
              <a:spcBef>
                <a:spcPts val="0"/>
              </a:spcBef>
              <a:spcAft>
                <a:spcPts val="0"/>
              </a:spcAft>
              <a:buSzPts val="1400"/>
              <a:buChar char="○"/>
            </a:pPr>
            <a:r>
              <a:rPr lang="en"/>
              <a:t>Allows dimming through external control via digital/analog intensity control</a:t>
            </a:r>
            <a:endParaRPr/>
          </a:p>
          <a:p>
            <a:pPr indent="-342900" lvl="0" marL="457200" rtl="0" algn="l">
              <a:spcBef>
                <a:spcPts val="0"/>
              </a:spcBef>
              <a:spcAft>
                <a:spcPts val="0"/>
              </a:spcAft>
              <a:buSzPts val="1800"/>
              <a:buChar char="●"/>
            </a:pPr>
            <a:r>
              <a:rPr lang="en"/>
              <a:t>For </a:t>
            </a:r>
            <a:r>
              <a:rPr lang="en"/>
              <a:t>Tail Lights LED driver:</a:t>
            </a:r>
            <a:endParaRPr/>
          </a:p>
          <a:p>
            <a:pPr indent="-317500" lvl="1" marL="914400" rtl="0" algn="l">
              <a:spcBef>
                <a:spcPts val="0"/>
              </a:spcBef>
              <a:spcAft>
                <a:spcPts val="0"/>
              </a:spcAft>
              <a:buSzPts val="1400"/>
              <a:buChar char="○"/>
            </a:pPr>
            <a:r>
              <a:rPr lang="en"/>
              <a:t>Constant current output of 500mA</a:t>
            </a:r>
            <a:endParaRPr/>
          </a:p>
          <a:p>
            <a:pPr indent="-317500" lvl="1" marL="914400" rtl="0" algn="l">
              <a:spcBef>
                <a:spcPts val="0"/>
              </a:spcBef>
              <a:spcAft>
                <a:spcPts val="0"/>
              </a:spcAft>
              <a:buSzPts val="1400"/>
              <a:buChar char="○"/>
            </a:pPr>
            <a:r>
              <a:rPr lang="en"/>
              <a:t>ON/OFF can be controlled through 0-5V</a:t>
            </a:r>
            <a:endParaRPr/>
          </a:p>
          <a:p>
            <a:pPr indent="-342900" lvl="0" marL="457200" rtl="0" algn="l">
              <a:spcBef>
                <a:spcPts val="0"/>
              </a:spcBef>
              <a:spcAft>
                <a:spcPts val="0"/>
              </a:spcAft>
              <a:buSzPts val="1800"/>
              <a:buChar char="●"/>
            </a:pPr>
            <a:r>
              <a:rPr lang="en"/>
              <a:t>For Signal lights LED driver:</a:t>
            </a:r>
            <a:endParaRPr/>
          </a:p>
          <a:p>
            <a:pPr indent="-317500" lvl="1" marL="914400" rtl="0" algn="l">
              <a:spcBef>
                <a:spcPts val="0"/>
              </a:spcBef>
              <a:spcAft>
                <a:spcPts val="0"/>
              </a:spcAft>
              <a:buSzPts val="1400"/>
              <a:buChar char="○"/>
            </a:pPr>
            <a:r>
              <a:rPr lang="en"/>
              <a:t>Constant current output of 700mA</a:t>
            </a:r>
            <a:endParaRPr/>
          </a:p>
        </p:txBody>
      </p:sp>
      <p:pic>
        <p:nvPicPr>
          <p:cNvPr id="179" name="Google Shape;179;p32"/>
          <p:cNvPicPr preferRelativeResize="0"/>
          <p:nvPr/>
        </p:nvPicPr>
        <p:blipFill>
          <a:blip r:embed="rId3">
            <a:alphaModFix/>
          </a:blip>
          <a:stretch>
            <a:fillRect/>
          </a:stretch>
        </p:blipFill>
        <p:spPr>
          <a:xfrm>
            <a:off x="5577225" y="1017723"/>
            <a:ext cx="3089875" cy="2892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Parts Selection: </a:t>
            </a:r>
            <a:r>
              <a:rPr lang="en"/>
              <a:t>RFID </a:t>
            </a:r>
            <a:endParaRPr/>
          </a:p>
        </p:txBody>
      </p:sp>
      <p:sp>
        <p:nvSpPr>
          <p:cNvPr id="185" name="Google Shape;185;p33"/>
          <p:cNvSpPr txBox="1"/>
          <p:nvPr>
            <p:ph idx="1" type="body"/>
          </p:nvPr>
        </p:nvSpPr>
        <p:spPr>
          <a:xfrm>
            <a:off x="311700" y="1152475"/>
            <a:ext cx="5060400" cy="3449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HiLetgo RFID Kit</a:t>
            </a:r>
            <a:endParaRPr/>
          </a:p>
          <a:p>
            <a:pPr indent="-317500" lvl="1" marL="914400" rtl="0" algn="l">
              <a:spcBef>
                <a:spcPts val="0"/>
              </a:spcBef>
              <a:spcAft>
                <a:spcPts val="0"/>
              </a:spcAft>
              <a:buSzPts val="1400"/>
              <a:buChar char="○"/>
            </a:pPr>
            <a:r>
              <a:rPr lang="en"/>
              <a:t>Includes:</a:t>
            </a:r>
            <a:endParaRPr/>
          </a:p>
          <a:p>
            <a:pPr indent="-317500" lvl="2" marL="1371600" rtl="0" algn="l">
              <a:spcBef>
                <a:spcPts val="0"/>
              </a:spcBef>
              <a:spcAft>
                <a:spcPts val="0"/>
              </a:spcAft>
              <a:buSzPts val="1400"/>
              <a:buChar char="■"/>
            </a:pPr>
            <a:r>
              <a:rPr lang="en"/>
              <a:t>Mifare  RC522 RF IC Card Sensor Module</a:t>
            </a:r>
            <a:endParaRPr/>
          </a:p>
          <a:p>
            <a:pPr indent="-317500" lvl="2" marL="1371600" rtl="0" algn="l">
              <a:spcBef>
                <a:spcPts val="0"/>
              </a:spcBef>
              <a:spcAft>
                <a:spcPts val="0"/>
              </a:spcAft>
              <a:buSzPts val="1400"/>
              <a:buChar char="■"/>
            </a:pPr>
            <a:r>
              <a:rPr lang="en"/>
              <a:t>S50 Blank Card and Key ring</a:t>
            </a:r>
            <a:endParaRPr/>
          </a:p>
          <a:p>
            <a:pPr indent="-317500" lvl="1" marL="914400" rtl="0" algn="l">
              <a:spcBef>
                <a:spcPts val="0"/>
              </a:spcBef>
              <a:spcAft>
                <a:spcPts val="0"/>
              </a:spcAft>
              <a:buSzPts val="1400"/>
              <a:buChar char="○"/>
            </a:pPr>
            <a:r>
              <a:rPr lang="en"/>
              <a:t>Low cost: $5.49</a:t>
            </a:r>
            <a:endParaRPr/>
          </a:p>
          <a:p>
            <a:pPr indent="-317500" lvl="1" marL="914400" rtl="0" algn="l">
              <a:spcBef>
                <a:spcPts val="0"/>
              </a:spcBef>
              <a:spcAft>
                <a:spcPts val="0"/>
              </a:spcAft>
              <a:buSzPts val="1400"/>
              <a:buChar char="○"/>
            </a:pPr>
            <a:r>
              <a:rPr lang="en"/>
              <a:t>Uses SPI interface</a:t>
            </a:r>
            <a:endParaRPr/>
          </a:p>
          <a:p>
            <a:pPr indent="-317500" lvl="1" marL="914400" rtl="0" algn="l">
              <a:spcBef>
                <a:spcPts val="0"/>
              </a:spcBef>
              <a:spcAft>
                <a:spcPts val="0"/>
              </a:spcAft>
              <a:buSzPts val="1400"/>
              <a:buChar char="○"/>
            </a:pPr>
            <a:r>
              <a:rPr lang="en"/>
              <a:t>Requires 3.3V</a:t>
            </a:r>
            <a:endParaRPr/>
          </a:p>
        </p:txBody>
      </p:sp>
      <p:pic>
        <p:nvPicPr>
          <p:cNvPr id="186" name="Google Shape;186;p33"/>
          <p:cNvPicPr preferRelativeResize="0"/>
          <p:nvPr/>
        </p:nvPicPr>
        <p:blipFill>
          <a:blip r:embed="rId3">
            <a:alphaModFix/>
          </a:blip>
          <a:stretch>
            <a:fillRect/>
          </a:stretch>
        </p:blipFill>
        <p:spPr>
          <a:xfrm>
            <a:off x="5790400" y="1152475"/>
            <a:ext cx="3186426" cy="2378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Parts Selection: Battery </a:t>
            </a:r>
            <a:endParaRPr/>
          </a:p>
        </p:txBody>
      </p:sp>
      <p:graphicFrame>
        <p:nvGraphicFramePr>
          <p:cNvPr id="192" name="Google Shape;192;p34"/>
          <p:cNvGraphicFramePr/>
          <p:nvPr/>
        </p:nvGraphicFramePr>
        <p:xfrm>
          <a:off x="4572000" y="1152475"/>
          <a:ext cx="3000000" cy="3000000"/>
        </p:xfrm>
        <a:graphic>
          <a:graphicData uri="http://schemas.openxmlformats.org/drawingml/2006/table">
            <a:tbl>
              <a:tblPr>
                <a:noFill/>
                <a:tableStyleId>{BE4E173D-D92C-4318-912A-B76B1F1F7DAE}</a:tableStyleId>
              </a:tblPr>
              <a:tblGrid>
                <a:gridCol w="1447800"/>
                <a:gridCol w="1447800"/>
                <a:gridCol w="1447800"/>
              </a:tblGrid>
              <a:tr h="381000">
                <a:tc>
                  <a:txBody>
                    <a:bodyPr/>
                    <a:lstStyle/>
                    <a:p>
                      <a:pPr indent="0" lvl="0" marL="0" rtl="0" algn="l">
                        <a:spcBef>
                          <a:spcPts val="0"/>
                        </a:spcBef>
                        <a:spcAft>
                          <a:spcPts val="0"/>
                        </a:spcAft>
                        <a:buNone/>
                      </a:pPr>
                      <a:r>
                        <a:rPr b="1" lang="en" sz="1000"/>
                        <a:t>Battery</a:t>
                      </a:r>
                      <a:endParaRPr b="1" sz="1000"/>
                    </a:p>
                  </a:txBody>
                  <a:tcPr marT="91425" marB="91425" marR="91425" marL="91425"/>
                </a:tc>
                <a:tc>
                  <a:txBody>
                    <a:bodyPr/>
                    <a:lstStyle/>
                    <a:p>
                      <a:pPr indent="0" lvl="0" marL="0" rtl="0" algn="l">
                        <a:spcBef>
                          <a:spcPts val="0"/>
                        </a:spcBef>
                        <a:spcAft>
                          <a:spcPts val="0"/>
                        </a:spcAft>
                        <a:buNone/>
                      </a:pPr>
                      <a:r>
                        <a:rPr b="1" lang="en" sz="1000"/>
                        <a:t>ECI Power 12V 4Ah Lithium LiFePO4</a:t>
                      </a:r>
                      <a:endParaRPr b="1" sz="1000"/>
                    </a:p>
                  </a:txBody>
                  <a:tcPr marT="91425" marB="91425" marR="91425" marL="91425"/>
                </a:tc>
                <a:tc>
                  <a:txBody>
                    <a:bodyPr/>
                    <a:lstStyle/>
                    <a:p>
                      <a:pPr indent="0" lvl="0" marL="0" rtl="0" algn="l">
                        <a:spcBef>
                          <a:spcPts val="0"/>
                        </a:spcBef>
                        <a:spcAft>
                          <a:spcPts val="0"/>
                        </a:spcAft>
                        <a:buNone/>
                      </a:pPr>
                      <a:r>
                        <a:rPr b="1" lang="en" sz="1000"/>
                        <a:t>AmazonBasics AA NiMH</a:t>
                      </a:r>
                      <a:endParaRPr b="1" sz="1000"/>
                    </a:p>
                  </a:txBody>
                  <a:tcPr marT="91425" marB="91425" marR="91425" marL="91425"/>
                </a:tc>
              </a:tr>
              <a:tr h="381000">
                <a:tc>
                  <a:txBody>
                    <a:bodyPr/>
                    <a:lstStyle/>
                    <a:p>
                      <a:pPr indent="0" lvl="0" marL="0" rtl="0" algn="l">
                        <a:spcBef>
                          <a:spcPts val="0"/>
                        </a:spcBef>
                        <a:spcAft>
                          <a:spcPts val="0"/>
                        </a:spcAft>
                        <a:buNone/>
                      </a:pPr>
                      <a:r>
                        <a:rPr b="1" lang="en" sz="1000"/>
                        <a:t>Price</a:t>
                      </a:r>
                      <a:endParaRPr b="1" sz="1000"/>
                    </a:p>
                  </a:txBody>
                  <a:tcPr marT="91425" marB="91425" marR="91425" marL="91425"/>
                </a:tc>
                <a:tc>
                  <a:txBody>
                    <a:bodyPr/>
                    <a:lstStyle/>
                    <a:p>
                      <a:pPr indent="0" lvl="0" marL="0" rtl="0" algn="l">
                        <a:spcBef>
                          <a:spcPts val="0"/>
                        </a:spcBef>
                        <a:spcAft>
                          <a:spcPts val="0"/>
                        </a:spcAft>
                        <a:buNone/>
                      </a:pPr>
                      <a:r>
                        <a:rPr lang="en" sz="1000"/>
                        <a:t>$29.99</a:t>
                      </a:r>
                      <a:endParaRPr sz="1000"/>
                    </a:p>
                  </a:txBody>
                  <a:tcPr marT="91425" marB="91425" marR="91425" marL="91425"/>
                </a:tc>
                <a:tc>
                  <a:txBody>
                    <a:bodyPr/>
                    <a:lstStyle/>
                    <a:p>
                      <a:pPr indent="0" lvl="0" marL="0" rtl="0" algn="l">
                        <a:spcBef>
                          <a:spcPts val="0"/>
                        </a:spcBef>
                        <a:spcAft>
                          <a:spcPts val="0"/>
                        </a:spcAft>
                        <a:buNone/>
                      </a:pPr>
                      <a:r>
                        <a:rPr lang="en" sz="1000"/>
                        <a:t>$34.99</a:t>
                      </a:r>
                      <a:endParaRPr sz="1000"/>
                    </a:p>
                  </a:txBody>
                  <a:tcPr marT="91425" marB="91425" marR="91425" marL="91425"/>
                </a:tc>
              </a:tr>
              <a:tr h="381000">
                <a:tc>
                  <a:txBody>
                    <a:bodyPr/>
                    <a:lstStyle/>
                    <a:p>
                      <a:pPr indent="0" lvl="0" marL="0" rtl="0" algn="l">
                        <a:spcBef>
                          <a:spcPts val="0"/>
                        </a:spcBef>
                        <a:spcAft>
                          <a:spcPts val="0"/>
                        </a:spcAft>
                        <a:buNone/>
                      </a:pPr>
                      <a:r>
                        <a:rPr b="1" lang="en" sz="1000"/>
                        <a:t>Number in Pack/ Per Order</a:t>
                      </a:r>
                      <a:endParaRPr b="1" sz="1000"/>
                    </a:p>
                  </a:txBody>
                  <a:tcPr marT="91425" marB="91425" marR="91425" marL="91425"/>
                </a:tc>
                <a:tc>
                  <a:txBody>
                    <a:bodyPr/>
                    <a:lstStyle/>
                    <a:p>
                      <a:pPr indent="0" lvl="0" marL="0" rtl="0" algn="l">
                        <a:spcBef>
                          <a:spcPts val="0"/>
                        </a:spcBef>
                        <a:spcAft>
                          <a:spcPts val="0"/>
                        </a:spcAft>
                        <a:buNone/>
                      </a:pPr>
                      <a:r>
                        <a:rPr lang="en" sz="1000"/>
                        <a:t>1</a:t>
                      </a:r>
                      <a:endParaRPr sz="1000"/>
                    </a:p>
                  </a:txBody>
                  <a:tcPr marT="91425" marB="91425" marR="91425" marL="91425"/>
                </a:tc>
                <a:tc>
                  <a:txBody>
                    <a:bodyPr/>
                    <a:lstStyle/>
                    <a:p>
                      <a:pPr indent="0" lvl="0" marL="0" rtl="0" algn="l">
                        <a:spcBef>
                          <a:spcPts val="0"/>
                        </a:spcBef>
                        <a:spcAft>
                          <a:spcPts val="0"/>
                        </a:spcAft>
                        <a:buNone/>
                      </a:pPr>
                      <a:r>
                        <a:rPr lang="en" sz="1000"/>
                        <a:t>24</a:t>
                      </a:r>
                      <a:endParaRPr sz="1000"/>
                    </a:p>
                  </a:txBody>
                  <a:tcPr marT="91425" marB="91425" marR="91425" marL="91425"/>
                </a:tc>
              </a:tr>
              <a:tr h="381000">
                <a:tc>
                  <a:txBody>
                    <a:bodyPr/>
                    <a:lstStyle/>
                    <a:p>
                      <a:pPr indent="0" lvl="0" marL="0" rtl="0" algn="l">
                        <a:spcBef>
                          <a:spcPts val="0"/>
                        </a:spcBef>
                        <a:spcAft>
                          <a:spcPts val="0"/>
                        </a:spcAft>
                        <a:buNone/>
                      </a:pPr>
                      <a:r>
                        <a:rPr b="1" lang="en" sz="1000"/>
                        <a:t>Capacity</a:t>
                      </a:r>
                      <a:endParaRPr b="1" sz="1000"/>
                    </a:p>
                  </a:txBody>
                  <a:tcPr marT="91425" marB="91425" marR="91425" marL="91425"/>
                </a:tc>
                <a:tc>
                  <a:txBody>
                    <a:bodyPr/>
                    <a:lstStyle/>
                    <a:p>
                      <a:pPr indent="0" lvl="0" marL="0" rtl="0" algn="l">
                        <a:spcBef>
                          <a:spcPts val="0"/>
                        </a:spcBef>
                        <a:spcAft>
                          <a:spcPts val="0"/>
                        </a:spcAft>
                        <a:buNone/>
                      </a:pPr>
                      <a:r>
                        <a:rPr lang="en" sz="1000"/>
                        <a:t>4Ah</a:t>
                      </a:r>
                      <a:endParaRPr sz="1000"/>
                    </a:p>
                  </a:txBody>
                  <a:tcPr marT="91425" marB="91425" marR="91425" marL="91425"/>
                </a:tc>
                <a:tc>
                  <a:txBody>
                    <a:bodyPr/>
                    <a:lstStyle/>
                    <a:p>
                      <a:pPr indent="0" lvl="0" marL="0" rtl="0" algn="l">
                        <a:spcBef>
                          <a:spcPts val="0"/>
                        </a:spcBef>
                        <a:spcAft>
                          <a:spcPts val="0"/>
                        </a:spcAft>
                        <a:buNone/>
                      </a:pPr>
                      <a:r>
                        <a:rPr lang="en" sz="1000"/>
                        <a:t>2400 mAh</a:t>
                      </a:r>
                      <a:endParaRPr sz="1000"/>
                    </a:p>
                  </a:txBody>
                  <a:tcPr marT="91425" marB="91425" marR="91425" marL="91425"/>
                </a:tc>
              </a:tr>
              <a:tr h="381000">
                <a:tc>
                  <a:txBody>
                    <a:bodyPr/>
                    <a:lstStyle/>
                    <a:p>
                      <a:pPr indent="0" lvl="0" marL="0" rtl="0" algn="l">
                        <a:spcBef>
                          <a:spcPts val="0"/>
                        </a:spcBef>
                        <a:spcAft>
                          <a:spcPts val="0"/>
                        </a:spcAft>
                        <a:buNone/>
                      </a:pPr>
                      <a:r>
                        <a:rPr b="1" lang="en" sz="1000"/>
                        <a:t>Voltage</a:t>
                      </a:r>
                      <a:endParaRPr b="1" sz="1000"/>
                    </a:p>
                  </a:txBody>
                  <a:tcPr marT="91425" marB="91425" marR="91425" marL="91425"/>
                </a:tc>
                <a:tc>
                  <a:txBody>
                    <a:bodyPr/>
                    <a:lstStyle/>
                    <a:p>
                      <a:pPr indent="0" lvl="0" marL="0" rtl="0" algn="l">
                        <a:spcBef>
                          <a:spcPts val="0"/>
                        </a:spcBef>
                        <a:spcAft>
                          <a:spcPts val="0"/>
                        </a:spcAft>
                        <a:buNone/>
                      </a:pPr>
                      <a:r>
                        <a:rPr lang="en" sz="1000"/>
                        <a:t>12.8 V</a:t>
                      </a:r>
                      <a:endParaRPr sz="1000"/>
                    </a:p>
                  </a:txBody>
                  <a:tcPr marT="91425" marB="91425" marR="91425" marL="91425"/>
                </a:tc>
                <a:tc>
                  <a:txBody>
                    <a:bodyPr/>
                    <a:lstStyle/>
                    <a:p>
                      <a:pPr indent="0" lvl="0" marL="0" rtl="0" algn="l">
                        <a:spcBef>
                          <a:spcPts val="0"/>
                        </a:spcBef>
                        <a:spcAft>
                          <a:spcPts val="0"/>
                        </a:spcAft>
                        <a:buNone/>
                      </a:pPr>
                      <a:r>
                        <a:rPr lang="en" sz="1000"/>
                        <a:t>1.2 V</a:t>
                      </a:r>
                      <a:endParaRPr sz="1000"/>
                    </a:p>
                  </a:txBody>
                  <a:tcPr marT="91425" marB="91425" marR="91425" marL="91425"/>
                </a:tc>
              </a:tr>
              <a:tr h="381000">
                <a:tc>
                  <a:txBody>
                    <a:bodyPr/>
                    <a:lstStyle/>
                    <a:p>
                      <a:pPr indent="0" lvl="0" marL="0" rtl="0" algn="l">
                        <a:spcBef>
                          <a:spcPts val="0"/>
                        </a:spcBef>
                        <a:spcAft>
                          <a:spcPts val="0"/>
                        </a:spcAft>
                        <a:buNone/>
                      </a:pPr>
                      <a:r>
                        <a:rPr b="1" lang="en" sz="1000"/>
                        <a:t>Weight</a:t>
                      </a:r>
                      <a:endParaRPr b="1" sz="1000"/>
                    </a:p>
                  </a:txBody>
                  <a:tcPr marT="91425" marB="91425" marR="91425" marL="91425"/>
                </a:tc>
                <a:tc>
                  <a:txBody>
                    <a:bodyPr/>
                    <a:lstStyle/>
                    <a:p>
                      <a:pPr indent="0" lvl="0" marL="0" rtl="0" algn="l">
                        <a:spcBef>
                          <a:spcPts val="0"/>
                        </a:spcBef>
                        <a:spcAft>
                          <a:spcPts val="0"/>
                        </a:spcAft>
                        <a:buNone/>
                      </a:pPr>
                      <a:r>
                        <a:rPr lang="en" sz="1000"/>
                        <a:t>1.7 lbs</a:t>
                      </a:r>
                      <a:endParaRPr sz="1000"/>
                    </a:p>
                  </a:txBody>
                  <a:tcPr marT="91425" marB="91425" marR="91425" marL="91425"/>
                </a:tc>
                <a:tc>
                  <a:txBody>
                    <a:bodyPr/>
                    <a:lstStyle/>
                    <a:p>
                      <a:pPr indent="0" lvl="0" marL="0" rtl="0" algn="l">
                        <a:spcBef>
                          <a:spcPts val="0"/>
                        </a:spcBef>
                        <a:spcAft>
                          <a:spcPts val="0"/>
                        </a:spcAft>
                        <a:buNone/>
                      </a:pPr>
                      <a:r>
                        <a:rPr lang="en" sz="1000"/>
                        <a:t>1.52 lbs</a:t>
                      </a:r>
                      <a:endParaRPr sz="1000"/>
                    </a:p>
                  </a:txBody>
                  <a:tcPr marT="91425" marB="91425" marR="91425" marL="91425"/>
                </a:tc>
              </a:tr>
              <a:tr h="381000">
                <a:tc>
                  <a:txBody>
                    <a:bodyPr/>
                    <a:lstStyle/>
                    <a:p>
                      <a:pPr indent="0" lvl="0" marL="0" rtl="0" algn="l">
                        <a:spcBef>
                          <a:spcPts val="0"/>
                        </a:spcBef>
                        <a:spcAft>
                          <a:spcPts val="0"/>
                        </a:spcAft>
                        <a:buNone/>
                      </a:pPr>
                      <a:r>
                        <a:rPr b="1" lang="en" sz="1000"/>
                        <a:t>Net Capacity</a:t>
                      </a:r>
                      <a:endParaRPr b="1" sz="1000"/>
                    </a:p>
                  </a:txBody>
                  <a:tcPr marT="91425" marB="91425" marR="91425" marL="91425"/>
                </a:tc>
                <a:tc>
                  <a:txBody>
                    <a:bodyPr/>
                    <a:lstStyle/>
                    <a:p>
                      <a:pPr indent="0" lvl="0" marL="0" rtl="0" algn="l">
                        <a:spcBef>
                          <a:spcPts val="0"/>
                        </a:spcBef>
                        <a:spcAft>
                          <a:spcPts val="0"/>
                        </a:spcAft>
                        <a:buNone/>
                      </a:pPr>
                      <a:r>
                        <a:rPr lang="en" sz="1000"/>
                        <a:t>4 Ah</a:t>
                      </a:r>
                      <a:endParaRPr sz="1000"/>
                    </a:p>
                  </a:txBody>
                  <a:tcPr marT="91425" marB="91425" marR="91425" marL="91425"/>
                </a:tc>
                <a:tc>
                  <a:txBody>
                    <a:bodyPr/>
                    <a:lstStyle/>
                    <a:p>
                      <a:pPr indent="0" lvl="0" marL="0" rtl="0" algn="l">
                        <a:spcBef>
                          <a:spcPts val="0"/>
                        </a:spcBef>
                        <a:spcAft>
                          <a:spcPts val="0"/>
                        </a:spcAft>
                        <a:buNone/>
                      </a:pPr>
                      <a:r>
                        <a:rPr lang="en" sz="1000"/>
                        <a:t>4800 mAh</a:t>
                      </a:r>
                      <a:endParaRPr sz="1000"/>
                    </a:p>
                  </a:txBody>
                  <a:tcPr marT="91425" marB="91425" marR="91425" marL="91425"/>
                </a:tc>
              </a:tr>
              <a:tr h="381000">
                <a:tc>
                  <a:txBody>
                    <a:bodyPr/>
                    <a:lstStyle/>
                    <a:p>
                      <a:pPr indent="0" lvl="0" marL="0" rtl="0" algn="l">
                        <a:spcBef>
                          <a:spcPts val="0"/>
                        </a:spcBef>
                        <a:spcAft>
                          <a:spcPts val="0"/>
                        </a:spcAft>
                        <a:buNone/>
                      </a:pPr>
                      <a:r>
                        <a:rPr b="1" lang="en" sz="1000"/>
                        <a:t>Net Voltage</a:t>
                      </a:r>
                      <a:endParaRPr b="1" sz="1000"/>
                    </a:p>
                  </a:txBody>
                  <a:tcPr marT="91425" marB="91425" marR="91425" marL="91425"/>
                </a:tc>
                <a:tc>
                  <a:txBody>
                    <a:bodyPr/>
                    <a:lstStyle/>
                    <a:p>
                      <a:pPr indent="0" lvl="0" marL="0" rtl="0" algn="l">
                        <a:spcBef>
                          <a:spcPts val="0"/>
                        </a:spcBef>
                        <a:spcAft>
                          <a:spcPts val="0"/>
                        </a:spcAft>
                        <a:buNone/>
                      </a:pPr>
                      <a:r>
                        <a:rPr lang="en" sz="1000"/>
                        <a:t>12.8 V</a:t>
                      </a:r>
                      <a:endParaRPr sz="1000"/>
                    </a:p>
                  </a:txBody>
                  <a:tcPr marT="91425" marB="91425" marR="91425" marL="91425"/>
                </a:tc>
                <a:tc>
                  <a:txBody>
                    <a:bodyPr/>
                    <a:lstStyle/>
                    <a:p>
                      <a:pPr indent="0" lvl="0" marL="0" rtl="0" algn="l">
                        <a:spcBef>
                          <a:spcPts val="0"/>
                        </a:spcBef>
                        <a:spcAft>
                          <a:spcPts val="0"/>
                        </a:spcAft>
                        <a:buNone/>
                      </a:pPr>
                      <a:r>
                        <a:rPr lang="en" sz="1000"/>
                        <a:t>12.0 V</a:t>
                      </a:r>
                      <a:endParaRPr sz="1000"/>
                    </a:p>
                  </a:txBody>
                  <a:tcPr marT="91425" marB="91425" marR="91425" marL="91425"/>
                </a:tc>
              </a:tr>
            </a:tbl>
          </a:graphicData>
        </a:graphic>
      </p:graphicFrame>
      <p:sp>
        <p:nvSpPr>
          <p:cNvPr id="193" name="Google Shape;193;p34"/>
          <p:cNvSpPr txBox="1"/>
          <p:nvPr>
            <p:ph idx="1" type="body"/>
          </p:nvPr>
        </p:nvSpPr>
        <p:spPr>
          <a:xfrm>
            <a:off x="311700" y="1152475"/>
            <a:ext cx="4179000" cy="17871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sz="1200"/>
              <a:t>Selected ECI Power 12V 4Ah Lithium LiFePO4 due to:</a:t>
            </a:r>
            <a:endParaRPr sz="1200"/>
          </a:p>
          <a:p>
            <a:pPr indent="-317500" lvl="1" marL="914400" rtl="0" algn="l">
              <a:spcBef>
                <a:spcPts val="0"/>
              </a:spcBef>
              <a:spcAft>
                <a:spcPts val="0"/>
              </a:spcAft>
              <a:buSzPts val="1400"/>
              <a:buChar char="○"/>
            </a:pPr>
            <a:r>
              <a:rPr lang="en"/>
              <a:t>Low cost</a:t>
            </a:r>
            <a:endParaRPr/>
          </a:p>
          <a:p>
            <a:pPr indent="-317500" lvl="1" marL="914400" rtl="0" algn="l">
              <a:spcBef>
                <a:spcPts val="0"/>
              </a:spcBef>
              <a:spcAft>
                <a:spcPts val="0"/>
              </a:spcAft>
              <a:buSzPts val="1400"/>
              <a:buChar char="○"/>
            </a:pPr>
            <a:r>
              <a:rPr lang="en"/>
              <a:t>Easily Mountable</a:t>
            </a:r>
            <a:endParaRPr/>
          </a:p>
          <a:p>
            <a:pPr indent="-317500" lvl="1" marL="914400" rtl="0" algn="l">
              <a:spcBef>
                <a:spcPts val="0"/>
              </a:spcBef>
              <a:spcAft>
                <a:spcPts val="0"/>
              </a:spcAft>
              <a:buSzPts val="1400"/>
              <a:buChar char="○"/>
            </a:pPr>
            <a:r>
              <a:rPr lang="en"/>
              <a:t>Long Life (for design) 4 Amp-hours</a:t>
            </a:r>
            <a:endParaRPr/>
          </a:p>
          <a:p>
            <a:pPr indent="-317500" lvl="1" marL="914400" rtl="0" algn="l">
              <a:spcBef>
                <a:spcPts val="0"/>
              </a:spcBef>
              <a:spcAft>
                <a:spcPts val="0"/>
              </a:spcAft>
              <a:buSzPts val="1400"/>
              <a:buChar char="○"/>
            </a:pPr>
            <a:r>
              <a:rPr lang="en"/>
              <a:t>Simple to charge</a:t>
            </a:r>
            <a:endParaRPr/>
          </a:p>
        </p:txBody>
      </p:sp>
      <p:pic>
        <p:nvPicPr>
          <p:cNvPr id="194" name="Google Shape;194;p34"/>
          <p:cNvPicPr preferRelativeResize="0"/>
          <p:nvPr/>
        </p:nvPicPr>
        <p:blipFill>
          <a:blip r:embed="rId3">
            <a:alphaModFix/>
          </a:blip>
          <a:stretch>
            <a:fillRect/>
          </a:stretch>
        </p:blipFill>
        <p:spPr>
          <a:xfrm>
            <a:off x="2600725" y="3110675"/>
            <a:ext cx="1676471" cy="1885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Parts Selection: </a:t>
            </a:r>
            <a:r>
              <a:rPr lang="en"/>
              <a:t>Battery Charger </a:t>
            </a:r>
            <a:endParaRPr/>
          </a:p>
        </p:txBody>
      </p:sp>
      <p:sp>
        <p:nvSpPr>
          <p:cNvPr id="200" name="Google Shape;200;p3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Smart Charger for Lithium LiFePO4 Rechargeable Batteries</a:t>
            </a:r>
            <a:endParaRPr/>
          </a:p>
          <a:p>
            <a:pPr indent="-317500" lvl="1" marL="914400" rtl="0" algn="l">
              <a:spcBef>
                <a:spcPts val="0"/>
              </a:spcBef>
              <a:spcAft>
                <a:spcPts val="0"/>
              </a:spcAft>
              <a:buSzPts val="1400"/>
              <a:buChar char="○"/>
            </a:pPr>
            <a:r>
              <a:rPr lang="en"/>
              <a:t>Designed for 12V LiFePO4 batteries</a:t>
            </a:r>
            <a:endParaRPr/>
          </a:p>
          <a:p>
            <a:pPr indent="-317500" lvl="1" marL="914400" rtl="0" algn="l">
              <a:spcBef>
                <a:spcPts val="0"/>
              </a:spcBef>
              <a:spcAft>
                <a:spcPts val="0"/>
              </a:spcAft>
              <a:buSzPts val="1400"/>
              <a:buChar char="○"/>
            </a:pPr>
            <a:r>
              <a:rPr lang="en"/>
              <a:t>12V 2A Lithium Charger</a:t>
            </a:r>
            <a:endParaRPr/>
          </a:p>
          <a:p>
            <a:pPr indent="-317500" lvl="1" marL="914400" rtl="0" algn="l">
              <a:spcBef>
                <a:spcPts val="0"/>
              </a:spcBef>
              <a:spcAft>
                <a:spcPts val="0"/>
              </a:spcAft>
              <a:buSzPts val="1400"/>
              <a:buChar char="○"/>
            </a:pPr>
            <a:r>
              <a:rPr lang="en"/>
              <a:t>Smart LED indicators</a:t>
            </a:r>
            <a:endParaRPr/>
          </a:p>
          <a:p>
            <a:pPr indent="-317500" lvl="1" marL="914400" rtl="0" algn="l">
              <a:spcBef>
                <a:spcPts val="0"/>
              </a:spcBef>
              <a:spcAft>
                <a:spcPts val="0"/>
              </a:spcAft>
              <a:buSzPts val="1400"/>
              <a:buChar char="○"/>
            </a:pPr>
            <a:r>
              <a:rPr lang="en"/>
              <a:t>Fast charge: 2 hours</a:t>
            </a:r>
            <a:endParaRPr/>
          </a:p>
          <a:p>
            <a:pPr indent="-317500" lvl="1" marL="914400" rtl="0" algn="l">
              <a:spcBef>
                <a:spcPts val="0"/>
              </a:spcBef>
              <a:spcAft>
                <a:spcPts val="0"/>
              </a:spcAft>
              <a:buSzPts val="1400"/>
              <a:buChar char="○"/>
            </a:pPr>
            <a:r>
              <a:rPr lang="en"/>
              <a:t>Slow charge: 5 hours</a:t>
            </a:r>
            <a:endParaRPr/>
          </a:p>
          <a:p>
            <a:pPr indent="0" lvl="0" marL="0" rtl="0" algn="l">
              <a:spcBef>
                <a:spcPts val="1200"/>
              </a:spcBef>
              <a:spcAft>
                <a:spcPts val="1200"/>
              </a:spcAft>
              <a:buNone/>
            </a:pPr>
            <a:r>
              <a:t/>
            </a:r>
            <a:endParaRPr/>
          </a:p>
        </p:txBody>
      </p:sp>
      <p:pic>
        <p:nvPicPr>
          <p:cNvPr id="201" name="Google Shape;201;p35"/>
          <p:cNvPicPr preferRelativeResize="0"/>
          <p:nvPr/>
        </p:nvPicPr>
        <p:blipFill>
          <a:blip r:embed="rId3">
            <a:alphaModFix/>
          </a:blip>
          <a:stretch>
            <a:fillRect/>
          </a:stretch>
        </p:blipFill>
        <p:spPr>
          <a:xfrm>
            <a:off x="5950500" y="1152475"/>
            <a:ext cx="2655650" cy="2409676"/>
          </a:xfrm>
          <a:prstGeom prst="rect">
            <a:avLst/>
          </a:prstGeom>
          <a:noFill/>
          <a:ln>
            <a:noFill/>
          </a:ln>
        </p:spPr>
      </p:pic>
      <p:pic>
        <p:nvPicPr>
          <p:cNvPr id="202" name="Google Shape;202;p35"/>
          <p:cNvPicPr preferRelativeResize="0"/>
          <p:nvPr/>
        </p:nvPicPr>
        <p:blipFill>
          <a:blip r:embed="rId4">
            <a:alphaModFix/>
          </a:blip>
          <a:stretch>
            <a:fillRect/>
          </a:stretch>
        </p:blipFill>
        <p:spPr>
          <a:xfrm>
            <a:off x="4739402" y="2595325"/>
            <a:ext cx="907550" cy="2484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Theft Detection</a:t>
            </a:r>
            <a:endParaRPr/>
          </a:p>
        </p:txBody>
      </p:sp>
      <p:sp>
        <p:nvSpPr>
          <p:cNvPr id="208" name="Google Shape;208;p36"/>
          <p:cNvSpPr txBox="1"/>
          <p:nvPr>
            <p:ph idx="1" type="body"/>
          </p:nvPr>
        </p:nvSpPr>
        <p:spPr>
          <a:xfrm>
            <a:off x="244875" y="1152475"/>
            <a:ext cx="8520600" cy="18516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en"/>
              <a:t>A PIR (passive infrared sensor) placed on the bike, facing so that someone interfering with the bike will set off an alarm connected to the app.</a:t>
            </a:r>
            <a:endParaRPr/>
          </a:p>
          <a:p>
            <a:pPr indent="-317182" lvl="0" marL="457200" rtl="0" algn="l">
              <a:spcBef>
                <a:spcPts val="0"/>
              </a:spcBef>
              <a:spcAft>
                <a:spcPts val="0"/>
              </a:spcAft>
              <a:buSzPct val="100000"/>
              <a:buChar char="●"/>
            </a:pPr>
            <a:r>
              <a:rPr lang="en"/>
              <a:t>Low-power, low-complexity device that is used commonly by hobbyists.</a:t>
            </a:r>
            <a:endParaRPr/>
          </a:p>
          <a:p>
            <a:pPr indent="-317182" lvl="0" marL="457200" rtl="0" algn="l">
              <a:spcBef>
                <a:spcPts val="0"/>
              </a:spcBef>
              <a:spcAft>
                <a:spcPts val="0"/>
              </a:spcAft>
              <a:buSzPct val="100000"/>
              <a:buChar char="●"/>
            </a:pPr>
            <a:r>
              <a:rPr lang="en"/>
              <a:t>A </a:t>
            </a:r>
            <a:r>
              <a:rPr lang="en"/>
              <a:t>separate</a:t>
            </a:r>
            <a:r>
              <a:rPr lang="en"/>
              <a:t> IC chip that can be integrated into the other systems.</a:t>
            </a:r>
            <a:endParaRPr/>
          </a:p>
          <a:p>
            <a:pPr indent="-317182" lvl="0" marL="457200" rtl="0" algn="l">
              <a:spcBef>
                <a:spcPts val="0"/>
              </a:spcBef>
              <a:spcAft>
                <a:spcPts val="0"/>
              </a:spcAft>
              <a:buSzPct val="100000"/>
              <a:buChar char="●"/>
            </a:pPr>
            <a:r>
              <a:rPr lang="en"/>
              <a:t>Low-cost </a:t>
            </a:r>
            <a:r>
              <a:rPr lang="en"/>
              <a:t>sensor ($10) will be used due to price, availability, and power consumption (5v)</a:t>
            </a:r>
            <a:endParaRPr/>
          </a:p>
          <a:p>
            <a:pPr indent="-317182" lvl="0" marL="457200" rtl="0" algn="l">
              <a:spcBef>
                <a:spcPts val="0"/>
              </a:spcBef>
              <a:spcAft>
                <a:spcPts val="0"/>
              </a:spcAft>
              <a:buSzPct val="100000"/>
              <a:buChar char="●"/>
            </a:pPr>
            <a:r>
              <a:rPr lang="en"/>
              <a:t>Small enough to be secured wherever needs be with minimal effort</a:t>
            </a:r>
            <a:endParaRPr/>
          </a:p>
          <a:p>
            <a:pPr indent="0" lvl="0" marL="0" rtl="0" algn="l">
              <a:spcBef>
                <a:spcPts val="1200"/>
              </a:spcBef>
              <a:spcAft>
                <a:spcPts val="1200"/>
              </a:spcAft>
              <a:buNone/>
            </a:pPr>
            <a:r>
              <a:t/>
            </a:r>
            <a:endParaRPr/>
          </a:p>
        </p:txBody>
      </p:sp>
      <p:pic>
        <p:nvPicPr>
          <p:cNvPr id="209" name="Google Shape;209;p36"/>
          <p:cNvPicPr preferRelativeResize="0"/>
          <p:nvPr/>
        </p:nvPicPr>
        <p:blipFill>
          <a:blip r:embed="rId4">
            <a:alphaModFix/>
          </a:blip>
          <a:stretch>
            <a:fillRect/>
          </a:stretch>
        </p:blipFill>
        <p:spPr>
          <a:xfrm>
            <a:off x="425725" y="2828175"/>
            <a:ext cx="2386125" cy="1532800"/>
          </a:xfrm>
          <a:prstGeom prst="rect">
            <a:avLst/>
          </a:prstGeom>
          <a:noFill/>
          <a:ln>
            <a:noFill/>
          </a:ln>
        </p:spPr>
      </p:pic>
      <p:pic>
        <p:nvPicPr>
          <p:cNvPr id="210" name="Google Shape;210;p36"/>
          <p:cNvPicPr preferRelativeResize="0"/>
          <p:nvPr/>
        </p:nvPicPr>
        <p:blipFill>
          <a:blip r:embed="rId5">
            <a:alphaModFix/>
          </a:blip>
          <a:stretch>
            <a:fillRect/>
          </a:stretch>
        </p:blipFill>
        <p:spPr>
          <a:xfrm>
            <a:off x="2960395" y="2711550"/>
            <a:ext cx="2444487" cy="1834626"/>
          </a:xfrm>
          <a:prstGeom prst="rect">
            <a:avLst/>
          </a:prstGeom>
          <a:noFill/>
          <a:ln>
            <a:noFill/>
          </a:ln>
        </p:spPr>
      </p:pic>
      <p:pic>
        <p:nvPicPr>
          <p:cNvPr id="211" name="Google Shape;211;p36"/>
          <p:cNvPicPr preferRelativeResize="0"/>
          <p:nvPr/>
        </p:nvPicPr>
        <p:blipFill>
          <a:blip r:embed="rId6">
            <a:alphaModFix/>
          </a:blip>
          <a:stretch>
            <a:fillRect/>
          </a:stretch>
        </p:blipFill>
        <p:spPr>
          <a:xfrm>
            <a:off x="5768283" y="2711550"/>
            <a:ext cx="2444487" cy="1834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Standards &amp; </a:t>
            </a:r>
            <a:r>
              <a:rPr lang="en"/>
              <a:t>Constraints</a:t>
            </a:r>
            <a:endParaRPr/>
          </a:p>
        </p:txBody>
      </p:sp>
      <p:sp>
        <p:nvSpPr>
          <p:cNvPr id="217" name="Google Shape;217;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lang="en" sz="2900"/>
              <a:t>Constraints:</a:t>
            </a:r>
            <a:endParaRPr sz="2900"/>
          </a:p>
          <a:p>
            <a:pPr indent="-302260" lvl="0" marL="457200" rtl="0" algn="l">
              <a:spcBef>
                <a:spcPts val="1200"/>
              </a:spcBef>
              <a:spcAft>
                <a:spcPts val="0"/>
              </a:spcAft>
              <a:buSzPct val="100000"/>
              <a:buChar char="●"/>
            </a:pPr>
            <a:r>
              <a:rPr lang="en" sz="2900"/>
              <a:t>Economic: </a:t>
            </a:r>
            <a:endParaRPr sz="2900"/>
          </a:p>
          <a:p>
            <a:pPr indent="-302260" lvl="1" marL="914400" rtl="0" algn="l">
              <a:spcBef>
                <a:spcPts val="0"/>
              </a:spcBef>
              <a:spcAft>
                <a:spcPts val="0"/>
              </a:spcAft>
              <a:buSzPct val="100000"/>
              <a:buChar char="○"/>
            </a:pPr>
            <a:r>
              <a:rPr lang="en" sz="2900"/>
              <a:t>Chip shortage: low stock &amp; price increase </a:t>
            </a:r>
            <a:endParaRPr sz="2900"/>
          </a:p>
          <a:p>
            <a:pPr indent="-302260" lvl="1" marL="914400" rtl="0" algn="l">
              <a:spcBef>
                <a:spcPts val="0"/>
              </a:spcBef>
              <a:spcAft>
                <a:spcPts val="0"/>
              </a:spcAft>
              <a:buSzPct val="100000"/>
              <a:buChar char="○"/>
            </a:pPr>
            <a:r>
              <a:rPr lang="en" sz="2900"/>
              <a:t>Utilizing the UCF labs </a:t>
            </a:r>
            <a:endParaRPr sz="2900"/>
          </a:p>
          <a:p>
            <a:pPr indent="-302260" lvl="0" marL="457200" rtl="0" algn="l">
              <a:spcBef>
                <a:spcPts val="0"/>
              </a:spcBef>
              <a:spcAft>
                <a:spcPts val="0"/>
              </a:spcAft>
              <a:buSzPct val="100000"/>
              <a:buChar char="●"/>
            </a:pPr>
            <a:r>
              <a:rPr lang="en" sz="2900"/>
              <a:t>Time: </a:t>
            </a:r>
            <a:endParaRPr sz="2900"/>
          </a:p>
          <a:p>
            <a:pPr indent="-302260" lvl="1" marL="914400" rtl="0" algn="l">
              <a:spcBef>
                <a:spcPts val="0"/>
              </a:spcBef>
              <a:spcAft>
                <a:spcPts val="0"/>
              </a:spcAft>
              <a:buSzPct val="100000"/>
              <a:buChar char="○"/>
            </a:pPr>
            <a:r>
              <a:rPr lang="en" sz="2900"/>
              <a:t>Chip shortage: increasing in shipping time </a:t>
            </a:r>
            <a:endParaRPr sz="2900"/>
          </a:p>
          <a:p>
            <a:pPr indent="0" lvl="0" marL="0" rtl="0" algn="l">
              <a:spcBef>
                <a:spcPts val="1200"/>
              </a:spcBef>
              <a:spcAft>
                <a:spcPts val="0"/>
              </a:spcAft>
              <a:buNone/>
            </a:pPr>
            <a:r>
              <a:rPr lang="en" sz="2900"/>
              <a:t>Standards:</a:t>
            </a:r>
            <a:endParaRPr sz="2900"/>
          </a:p>
          <a:p>
            <a:pPr indent="-302260" lvl="0" marL="457200" rtl="0" algn="l">
              <a:spcBef>
                <a:spcPts val="1200"/>
              </a:spcBef>
              <a:spcAft>
                <a:spcPts val="0"/>
              </a:spcAft>
              <a:buSzPct val="100000"/>
              <a:buChar char="●"/>
            </a:pPr>
            <a:r>
              <a:rPr lang="en" sz="2900"/>
              <a:t>Bluetooth</a:t>
            </a:r>
            <a:endParaRPr sz="2900"/>
          </a:p>
          <a:p>
            <a:pPr indent="-302260" lvl="0" marL="457200" rtl="0" algn="l">
              <a:spcBef>
                <a:spcPts val="0"/>
              </a:spcBef>
              <a:spcAft>
                <a:spcPts val="0"/>
              </a:spcAft>
              <a:buSzPct val="100000"/>
              <a:buChar char="●"/>
            </a:pPr>
            <a:r>
              <a:rPr lang="en" sz="2900"/>
              <a:t>Lua</a:t>
            </a:r>
            <a:endParaRPr sz="2900"/>
          </a:p>
          <a:p>
            <a:pPr indent="-302260" lvl="0" marL="457200" rtl="0" algn="l">
              <a:spcBef>
                <a:spcPts val="0"/>
              </a:spcBef>
              <a:spcAft>
                <a:spcPts val="0"/>
              </a:spcAft>
              <a:buSzPct val="100000"/>
              <a:buChar char="●"/>
            </a:pPr>
            <a:r>
              <a:rPr lang="en" sz="2900"/>
              <a:t>Typescript</a:t>
            </a:r>
            <a:endParaRPr sz="2900"/>
          </a:p>
          <a:p>
            <a:pPr indent="-302260" lvl="0" marL="457200" rtl="0" algn="l">
              <a:spcBef>
                <a:spcPts val="0"/>
              </a:spcBef>
              <a:spcAft>
                <a:spcPts val="0"/>
              </a:spcAft>
              <a:buSzPct val="100000"/>
              <a:buChar char="●"/>
            </a:pPr>
            <a:r>
              <a:rPr lang="en" sz="2900"/>
              <a:t>USB-C </a:t>
            </a:r>
            <a:endParaRPr sz="2900"/>
          </a:p>
          <a:p>
            <a:pPr indent="-302260" lvl="0" marL="457200" rtl="0" algn="l">
              <a:spcBef>
                <a:spcPts val="0"/>
              </a:spcBef>
              <a:spcAft>
                <a:spcPts val="0"/>
              </a:spcAft>
              <a:buSzPct val="100000"/>
              <a:buChar char="●"/>
            </a:pPr>
            <a:r>
              <a:rPr lang="en" sz="2900"/>
              <a:t>I2C</a:t>
            </a:r>
            <a:endParaRPr sz="2900"/>
          </a:p>
          <a:p>
            <a:pPr indent="-302260" lvl="0" marL="457200" rtl="0" algn="l">
              <a:spcBef>
                <a:spcPts val="0"/>
              </a:spcBef>
              <a:spcAft>
                <a:spcPts val="0"/>
              </a:spcAft>
              <a:buSzPct val="100000"/>
              <a:buChar char="●"/>
            </a:pPr>
            <a:r>
              <a:rPr lang="en" sz="2900"/>
              <a:t>SPI</a:t>
            </a:r>
            <a:endParaRPr sz="29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Hardware Design Challenges</a:t>
            </a:r>
            <a:endParaRPr/>
          </a:p>
        </p:txBody>
      </p:sp>
      <p:graphicFrame>
        <p:nvGraphicFramePr>
          <p:cNvPr id="223" name="Google Shape;223;p38"/>
          <p:cNvGraphicFramePr/>
          <p:nvPr/>
        </p:nvGraphicFramePr>
        <p:xfrm>
          <a:off x="952500" y="1346875"/>
          <a:ext cx="3000000" cy="3000000"/>
        </p:xfrm>
        <a:graphic>
          <a:graphicData uri="http://schemas.openxmlformats.org/drawingml/2006/table">
            <a:tbl>
              <a:tblPr>
                <a:noFill/>
                <a:tableStyleId>{BE4E173D-D92C-4318-912A-B76B1F1F7DAE}</a:tableStyleId>
              </a:tblPr>
              <a:tblGrid>
                <a:gridCol w="3335000"/>
                <a:gridCol w="3904000"/>
              </a:tblGrid>
              <a:tr h="381000">
                <a:tc>
                  <a:txBody>
                    <a:bodyPr/>
                    <a:lstStyle/>
                    <a:p>
                      <a:pPr indent="0" lvl="0" marL="0" rtl="0" algn="l">
                        <a:spcBef>
                          <a:spcPts val="0"/>
                        </a:spcBef>
                        <a:spcAft>
                          <a:spcPts val="0"/>
                        </a:spcAft>
                        <a:buNone/>
                      </a:pPr>
                      <a:r>
                        <a:rPr lang="en"/>
                        <a:t>Challenge</a:t>
                      </a:r>
                      <a:endParaRPr/>
                    </a:p>
                  </a:txBody>
                  <a:tcPr marT="91425" marB="91425" marR="91425" marL="91425"/>
                </a:tc>
                <a:tc>
                  <a:txBody>
                    <a:bodyPr/>
                    <a:lstStyle/>
                    <a:p>
                      <a:pPr indent="0" lvl="0" marL="0" rtl="0" algn="l">
                        <a:spcBef>
                          <a:spcPts val="0"/>
                        </a:spcBef>
                        <a:spcAft>
                          <a:spcPts val="0"/>
                        </a:spcAft>
                        <a:buNone/>
                      </a:pPr>
                      <a:r>
                        <a:rPr lang="en"/>
                        <a:t>Solution</a:t>
                      </a:r>
                      <a:endParaRPr/>
                    </a:p>
                  </a:txBody>
                  <a:tcPr marT="91425" marB="91425" marR="91425" marL="91425"/>
                </a:tc>
              </a:tr>
              <a:tr h="381000">
                <a:tc>
                  <a:txBody>
                    <a:bodyPr/>
                    <a:lstStyle/>
                    <a:p>
                      <a:pPr indent="0" lvl="0" marL="0" rtl="0" algn="l">
                        <a:lnSpc>
                          <a:spcPct val="115000"/>
                        </a:lnSpc>
                        <a:spcBef>
                          <a:spcPts val="0"/>
                        </a:spcBef>
                        <a:spcAft>
                          <a:spcPts val="1200"/>
                        </a:spcAft>
                        <a:buNone/>
                      </a:pPr>
                      <a:r>
                        <a:rPr lang="en">
                          <a:solidFill>
                            <a:schemeClr val="dk2"/>
                          </a:solidFill>
                        </a:rPr>
                        <a:t>Global chip shortage</a:t>
                      </a:r>
                      <a:endParaRPr/>
                    </a:p>
                  </a:txBody>
                  <a:tcPr marT="91425" marB="91425" marR="91425" marL="91425"/>
                </a:tc>
                <a:tc>
                  <a:txBody>
                    <a:bodyPr/>
                    <a:lstStyle/>
                    <a:p>
                      <a:pPr indent="0" lvl="0" marL="0" rtl="0" algn="l">
                        <a:spcBef>
                          <a:spcPts val="0"/>
                        </a:spcBef>
                        <a:spcAft>
                          <a:spcPts val="0"/>
                        </a:spcAft>
                        <a:buNone/>
                      </a:pPr>
                      <a:r>
                        <a:rPr lang="en"/>
                        <a:t>Find alternatives using different websites or other parts</a:t>
                      </a:r>
                      <a:endParaRPr/>
                    </a:p>
                  </a:txBody>
                  <a:tcPr marT="91425" marB="91425" marR="91425" marL="91425"/>
                </a:tc>
              </a:tr>
              <a:tr h="381000">
                <a:tc>
                  <a:txBody>
                    <a:bodyPr/>
                    <a:lstStyle/>
                    <a:p>
                      <a:pPr indent="0" lvl="0" marL="0" rtl="0" algn="l">
                        <a:lnSpc>
                          <a:spcPct val="115000"/>
                        </a:lnSpc>
                        <a:spcBef>
                          <a:spcPts val="0"/>
                        </a:spcBef>
                        <a:spcAft>
                          <a:spcPts val="1200"/>
                        </a:spcAft>
                        <a:buNone/>
                      </a:pPr>
                      <a:r>
                        <a:rPr lang="en">
                          <a:solidFill>
                            <a:schemeClr val="dk2"/>
                          </a:solidFill>
                        </a:rPr>
                        <a:t>Weight and space of hardware </a:t>
                      </a:r>
                      <a:endParaRPr/>
                    </a:p>
                  </a:txBody>
                  <a:tcPr marT="91425" marB="91425" marR="91425" marL="91425"/>
                </a:tc>
                <a:tc>
                  <a:txBody>
                    <a:bodyPr/>
                    <a:lstStyle/>
                    <a:p>
                      <a:pPr indent="0" lvl="0" marL="0" rtl="0" algn="l">
                        <a:spcBef>
                          <a:spcPts val="0"/>
                        </a:spcBef>
                        <a:spcAft>
                          <a:spcPts val="0"/>
                        </a:spcAft>
                        <a:buNone/>
                      </a:pPr>
                      <a:r>
                        <a:rPr lang="en"/>
                        <a:t>Design of PCB takes account of space and weight</a:t>
                      </a:r>
                      <a:endParaRPr/>
                    </a:p>
                    <a:p>
                      <a:pPr indent="0" lvl="0" marL="0" rtl="0" algn="l">
                        <a:spcBef>
                          <a:spcPts val="0"/>
                        </a:spcBef>
                        <a:spcAft>
                          <a:spcPts val="0"/>
                        </a:spcAft>
                        <a:buNone/>
                      </a:pPr>
                      <a:r>
                        <a:rPr lang="en"/>
                        <a:t>Minimize Battery weight and space through selection</a:t>
                      </a:r>
                      <a:endParaRPr/>
                    </a:p>
                  </a:txBody>
                  <a:tcPr marT="91425" marB="91425" marR="91425" marL="91425"/>
                </a:tc>
              </a:tr>
              <a:tr h="381000">
                <a:tc>
                  <a:txBody>
                    <a:bodyPr/>
                    <a:lstStyle/>
                    <a:p>
                      <a:pPr indent="0" lvl="0" marL="0" rtl="0" algn="l">
                        <a:lnSpc>
                          <a:spcPct val="115000"/>
                        </a:lnSpc>
                        <a:spcBef>
                          <a:spcPts val="0"/>
                        </a:spcBef>
                        <a:spcAft>
                          <a:spcPts val="1200"/>
                        </a:spcAft>
                        <a:buNone/>
                      </a:pPr>
                      <a:r>
                        <a:rPr lang="en">
                          <a:solidFill>
                            <a:schemeClr val="dk2"/>
                          </a:solidFill>
                        </a:rPr>
                        <a:t>Battery life</a:t>
                      </a:r>
                      <a:endParaRPr/>
                    </a:p>
                  </a:txBody>
                  <a:tcPr marT="91425" marB="91425" marR="91425" marL="91425"/>
                </a:tc>
                <a:tc>
                  <a:txBody>
                    <a:bodyPr/>
                    <a:lstStyle/>
                    <a:p>
                      <a:pPr indent="0" lvl="0" marL="0" rtl="0" algn="l">
                        <a:spcBef>
                          <a:spcPts val="0"/>
                        </a:spcBef>
                        <a:spcAft>
                          <a:spcPts val="0"/>
                        </a:spcAft>
                        <a:buNone/>
                      </a:pPr>
                      <a:r>
                        <a:rPr lang="en"/>
                        <a:t>Calculate power consumption of all aspects of the project</a:t>
                      </a:r>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Administrative</a:t>
            </a:r>
            <a:r>
              <a:rPr lang="en"/>
              <a:t> Content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Team </a:t>
            </a:r>
            <a:r>
              <a:rPr lang="en"/>
              <a:t>Responsibilities</a:t>
            </a:r>
            <a:endParaRPr/>
          </a:p>
        </p:txBody>
      </p:sp>
      <p:graphicFrame>
        <p:nvGraphicFramePr>
          <p:cNvPr id="234" name="Google Shape;234;p40"/>
          <p:cNvGraphicFramePr/>
          <p:nvPr/>
        </p:nvGraphicFramePr>
        <p:xfrm>
          <a:off x="608925" y="1323875"/>
          <a:ext cx="3000000" cy="3000000"/>
        </p:xfrm>
        <a:graphic>
          <a:graphicData uri="http://schemas.openxmlformats.org/drawingml/2006/table">
            <a:tbl>
              <a:tblPr>
                <a:noFill/>
                <a:tableStyleId>{BE4E173D-D92C-4318-912A-B76B1F1F7DAE}</a:tableStyleId>
              </a:tblPr>
              <a:tblGrid>
                <a:gridCol w="1968025"/>
                <a:gridCol w="1968025"/>
                <a:gridCol w="1968025"/>
                <a:gridCol w="1968025"/>
              </a:tblGrid>
              <a:tr h="755675">
                <a:tc>
                  <a:txBody>
                    <a:bodyPr/>
                    <a:lstStyle/>
                    <a:p>
                      <a:pPr indent="0" lvl="0" marL="0" rtl="0" algn="ctr">
                        <a:spcBef>
                          <a:spcPts val="0"/>
                        </a:spcBef>
                        <a:spcAft>
                          <a:spcPts val="0"/>
                        </a:spcAft>
                        <a:buClr>
                          <a:schemeClr val="dk1"/>
                        </a:buClr>
                        <a:buSzPts val="1100"/>
                        <a:buFont typeface="Arial"/>
                        <a:buNone/>
                      </a:pPr>
                      <a:r>
                        <a:rPr lang="en">
                          <a:solidFill>
                            <a:schemeClr val="dk2"/>
                          </a:solidFill>
                        </a:rPr>
                        <a:t>Jonathan Diaz EE</a:t>
                      </a:r>
                      <a:endParaRPr sz="1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2"/>
                          </a:solidFill>
                        </a:rPr>
                        <a:t>Jay Kurczy EE</a:t>
                      </a:r>
                      <a:endParaRPr sz="1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2"/>
                          </a:solidFill>
                        </a:rPr>
                        <a:t>Paul Wilson CpE</a:t>
                      </a:r>
                      <a:endParaRPr sz="1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a:solidFill>
                            <a:schemeClr val="dk2"/>
                          </a:solidFill>
                        </a:rPr>
                        <a:t>Brandon Therrien CpE</a:t>
                      </a:r>
                      <a:endParaRPr sz="100"/>
                    </a:p>
                  </a:txBody>
                  <a:tcPr marT="91425" marB="91425" marR="91425" marL="91425"/>
                </a:tc>
              </a:tr>
              <a:tr h="1813675">
                <a:tc>
                  <a:txBody>
                    <a:bodyPr/>
                    <a:lstStyle/>
                    <a:p>
                      <a:pPr indent="0" lvl="0" marL="0" rtl="0" algn="l">
                        <a:spcBef>
                          <a:spcPts val="0"/>
                        </a:spcBef>
                        <a:spcAft>
                          <a:spcPts val="0"/>
                        </a:spcAft>
                        <a:buNone/>
                      </a:pPr>
                      <a:r>
                        <a:rPr lang="en"/>
                        <a:t>Primary:</a:t>
                      </a:r>
                      <a:endParaRPr/>
                    </a:p>
                    <a:p>
                      <a:pPr indent="0" lvl="0" marL="0" rtl="0" algn="l">
                        <a:spcBef>
                          <a:spcPts val="0"/>
                        </a:spcBef>
                        <a:spcAft>
                          <a:spcPts val="0"/>
                        </a:spcAft>
                        <a:buNone/>
                      </a:pPr>
                      <a:r>
                        <a:rPr lang="en"/>
                        <a:t>Hardware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Secondary:</a:t>
                      </a:r>
                      <a:endParaRPr/>
                    </a:p>
                    <a:p>
                      <a:pPr indent="0" lvl="0" marL="0" rtl="0" algn="l">
                        <a:spcBef>
                          <a:spcPts val="0"/>
                        </a:spcBef>
                        <a:spcAft>
                          <a:spcPts val="0"/>
                        </a:spcAft>
                        <a:buNone/>
                      </a:pPr>
                      <a:r>
                        <a:rPr lang="en"/>
                        <a:t>LED Driver</a:t>
                      </a:r>
                      <a:endParaRPr/>
                    </a:p>
                    <a:p>
                      <a:pPr indent="0" lvl="0" marL="0" rtl="0" algn="l">
                        <a:spcBef>
                          <a:spcPts val="0"/>
                        </a:spcBef>
                        <a:spcAft>
                          <a:spcPts val="0"/>
                        </a:spcAft>
                        <a:buNone/>
                      </a:pPr>
                      <a:r>
                        <a:rPr lang="en"/>
                        <a:t>PCB Design</a:t>
                      </a:r>
                      <a:endParaRPr/>
                    </a:p>
                  </a:txBody>
                  <a:tcPr marT="91425" marB="91425" marR="91425" marL="91425"/>
                </a:tc>
                <a:tc>
                  <a:txBody>
                    <a:bodyPr/>
                    <a:lstStyle/>
                    <a:p>
                      <a:pPr indent="0" lvl="0" marL="0" rtl="0" algn="l">
                        <a:spcBef>
                          <a:spcPts val="0"/>
                        </a:spcBef>
                        <a:spcAft>
                          <a:spcPts val="0"/>
                        </a:spcAft>
                        <a:buNone/>
                      </a:pPr>
                      <a:r>
                        <a:rPr lang="en"/>
                        <a:t>Primary:</a:t>
                      </a:r>
                      <a:endParaRPr/>
                    </a:p>
                    <a:p>
                      <a:pPr indent="0" lvl="0" marL="0" rtl="0" algn="l">
                        <a:spcBef>
                          <a:spcPts val="0"/>
                        </a:spcBef>
                        <a:spcAft>
                          <a:spcPts val="0"/>
                        </a:spcAft>
                        <a:buNone/>
                      </a:pPr>
                      <a:r>
                        <a:rPr lang="en"/>
                        <a:t>Hardware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Secondary:</a:t>
                      </a:r>
                      <a:endParaRPr/>
                    </a:p>
                    <a:p>
                      <a:pPr indent="0" lvl="0" marL="0" rtl="0" algn="l">
                        <a:spcBef>
                          <a:spcPts val="0"/>
                        </a:spcBef>
                        <a:spcAft>
                          <a:spcPts val="0"/>
                        </a:spcAft>
                        <a:buNone/>
                      </a:pPr>
                      <a:r>
                        <a:rPr lang="en"/>
                        <a:t>Anti-Theft System</a:t>
                      </a:r>
                      <a:endParaRPr/>
                    </a:p>
                    <a:p>
                      <a:pPr indent="0" lvl="0" marL="0" rtl="0" algn="l">
                        <a:spcBef>
                          <a:spcPts val="0"/>
                        </a:spcBef>
                        <a:spcAft>
                          <a:spcPts val="0"/>
                        </a:spcAft>
                        <a:buNone/>
                      </a:pPr>
                      <a:r>
                        <a:rPr lang="en"/>
                        <a:t>RFID</a:t>
                      </a:r>
                      <a:endParaRPr/>
                    </a:p>
                  </a:txBody>
                  <a:tcPr marT="91425" marB="91425" marR="91425" marL="91425"/>
                </a:tc>
                <a:tc>
                  <a:txBody>
                    <a:bodyPr/>
                    <a:lstStyle/>
                    <a:p>
                      <a:pPr indent="0" lvl="0" marL="0" rtl="0" algn="l">
                        <a:spcBef>
                          <a:spcPts val="0"/>
                        </a:spcBef>
                        <a:spcAft>
                          <a:spcPts val="0"/>
                        </a:spcAft>
                        <a:buNone/>
                      </a:pPr>
                      <a:r>
                        <a:rPr lang="en"/>
                        <a:t>Primary:</a:t>
                      </a:r>
                      <a:endParaRPr/>
                    </a:p>
                    <a:p>
                      <a:pPr indent="0" lvl="0" marL="0" rtl="0" algn="l">
                        <a:spcBef>
                          <a:spcPts val="0"/>
                        </a:spcBef>
                        <a:spcAft>
                          <a:spcPts val="0"/>
                        </a:spcAft>
                        <a:buNone/>
                      </a:pPr>
                      <a:r>
                        <a:rPr lang="en"/>
                        <a:t>MCU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Secondary:</a:t>
                      </a:r>
                      <a:endParaRPr/>
                    </a:p>
                    <a:p>
                      <a:pPr indent="0" lvl="0" marL="0" rtl="0" algn="l">
                        <a:spcBef>
                          <a:spcPts val="0"/>
                        </a:spcBef>
                        <a:spcAft>
                          <a:spcPts val="0"/>
                        </a:spcAft>
                        <a:buClr>
                          <a:schemeClr val="dk1"/>
                        </a:buClr>
                        <a:buSzPts val="1100"/>
                        <a:buFont typeface="Arial"/>
                        <a:buNone/>
                      </a:pPr>
                      <a:r>
                        <a:rPr lang="en">
                          <a:solidFill>
                            <a:schemeClr val="dk1"/>
                          </a:solidFill>
                        </a:rPr>
                        <a:t>Mobile App</a:t>
                      </a:r>
                      <a:endParaRPr/>
                    </a:p>
                  </a:txBody>
                  <a:tcPr marT="91425" marB="91425" marR="91425" marL="91425"/>
                </a:tc>
                <a:tc>
                  <a:txBody>
                    <a:bodyPr/>
                    <a:lstStyle/>
                    <a:p>
                      <a:pPr indent="0" lvl="0" marL="0" rtl="0" algn="l">
                        <a:spcBef>
                          <a:spcPts val="0"/>
                        </a:spcBef>
                        <a:spcAft>
                          <a:spcPts val="0"/>
                        </a:spcAft>
                        <a:buNone/>
                      </a:pPr>
                      <a:r>
                        <a:rPr lang="en"/>
                        <a:t>Primary:</a:t>
                      </a:r>
                      <a:endParaRPr/>
                    </a:p>
                    <a:p>
                      <a:pPr indent="0" lvl="0" marL="0" rtl="0" algn="l">
                        <a:spcBef>
                          <a:spcPts val="0"/>
                        </a:spcBef>
                        <a:spcAft>
                          <a:spcPts val="0"/>
                        </a:spcAft>
                        <a:buNone/>
                      </a:pPr>
                      <a:r>
                        <a:rPr lang="en"/>
                        <a:t>Mobile App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Secondary:</a:t>
                      </a:r>
                      <a:endParaRPr/>
                    </a:p>
                    <a:p>
                      <a:pPr indent="0" lvl="0" marL="0" rtl="0" algn="l">
                        <a:spcBef>
                          <a:spcPts val="0"/>
                        </a:spcBef>
                        <a:spcAft>
                          <a:spcPts val="0"/>
                        </a:spcAft>
                        <a:buClr>
                          <a:schemeClr val="dk1"/>
                        </a:buClr>
                        <a:buSzPts val="1100"/>
                        <a:buFont typeface="Arial"/>
                        <a:buNone/>
                      </a:pPr>
                      <a:r>
                        <a:rPr lang="en">
                          <a:solidFill>
                            <a:schemeClr val="dk1"/>
                          </a:solidFill>
                        </a:rPr>
                        <a:t>MCU</a:t>
                      </a:r>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2458488" y="171850"/>
            <a:ext cx="4227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Budget</a:t>
            </a:r>
            <a:endParaRPr/>
          </a:p>
        </p:txBody>
      </p:sp>
      <p:graphicFrame>
        <p:nvGraphicFramePr>
          <p:cNvPr id="240" name="Google Shape;240;p41"/>
          <p:cNvGraphicFramePr/>
          <p:nvPr/>
        </p:nvGraphicFramePr>
        <p:xfrm>
          <a:off x="2458538" y="744550"/>
          <a:ext cx="3000000" cy="3000000"/>
        </p:xfrm>
        <a:graphic>
          <a:graphicData uri="http://schemas.openxmlformats.org/drawingml/2006/table">
            <a:tbl>
              <a:tblPr>
                <a:noFill/>
                <a:tableStyleId>{BE4E173D-D92C-4318-912A-B76B1F1F7DAE}</a:tableStyleId>
              </a:tblPr>
              <a:tblGrid>
                <a:gridCol w="1408975"/>
                <a:gridCol w="1408975"/>
                <a:gridCol w="1408975"/>
              </a:tblGrid>
              <a:tr h="255500">
                <a:tc>
                  <a:txBody>
                    <a:bodyPr/>
                    <a:lstStyle/>
                    <a:p>
                      <a:pPr indent="0" lvl="0" marL="0" rtl="0" algn="ctr">
                        <a:spcBef>
                          <a:spcPts val="0"/>
                        </a:spcBef>
                        <a:spcAft>
                          <a:spcPts val="0"/>
                        </a:spcAft>
                        <a:buNone/>
                      </a:pPr>
                      <a:r>
                        <a:rPr lang="en" sz="800"/>
                        <a:t>Item</a:t>
                      </a:r>
                      <a:endParaRPr sz="800"/>
                    </a:p>
                  </a:txBody>
                  <a:tcPr marT="91425" marB="91425" marR="91425" marL="91425"/>
                </a:tc>
                <a:tc>
                  <a:txBody>
                    <a:bodyPr/>
                    <a:lstStyle/>
                    <a:p>
                      <a:pPr indent="0" lvl="0" marL="0" rtl="0" algn="ctr">
                        <a:spcBef>
                          <a:spcPts val="0"/>
                        </a:spcBef>
                        <a:spcAft>
                          <a:spcPts val="0"/>
                        </a:spcAft>
                        <a:buNone/>
                      </a:pPr>
                      <a:r>
                        <a:rPr lang="en" sz="800"/>
                        <a:t>Quantity</a:t>
                      </a:r>
                      <a:endParaRPr sz="800"/>
                    </a:p>
                  </a:txBody>
                  <a:tcPr marT="91425" marB="91425" marR="91425" marL="91425"/>
                </a:tc>
                <a:tc>
                  <a:txBody>
                    <a:bodyPr/>
                    <a:lstStyle/>
                    <a:p>
                      <a:pPr indent="0" lvl="0" marL="0" rtl="0" algn="ctr">
                        <a:spcBef>
                          <a:spcPts val="0"/>
                        </a:spcBef>
                        <a:spcAft>
                          <a:spcPts val="0"/>
                        </a:spcAft>
                        <a:buNone/>
                      </a:pPr>
                      <a:r>
                        <a:rPr lang="en" sz="800"/>
                        <a:t>Price</a:t>
                      </a:r>
                      <a:endParaRPr sz="800"/>
                    </a:p>
                  </a:txBody>
                  <a:tcPr marT="91425" marB="91425" marR="91425" marL="91425"/>
                </a:tc>
              </a:tr>
              <a:tr h="2708475">
                <a:tc>
                  <a:txBody>
                    <a:bodyPr/>
                    <a:lstStyle/>
                    <a:p>
                      <a:pPr indent="0" lvl="0" marL="0" rtl="0" algn="r">
                        <a:spcBef>
                          <a:spcPts val="0"/>
                        </a:spcBef>
                        <a:spcAft>
                          <a:spcPts val="0"/>
                        </a:spcAft>
                        <a:buNone/>
                      </a:pPr>
                      <a:r>
                        <a:rPr lang="en" sz="800">
                          <a:solidFill>
                            <a:schemeClr val="dk1"/>
                          </a:solidFill>
                        </a:rPr>
                        <a:t>3D Printed Material</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Buttons</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MCU</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PCBs</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Main Battery</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Alarm</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Headlights</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Tail Lights</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Turn Signal Lights</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RFID</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Sensor</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None/>
                      </a:pPr>
                      <a:r>
                        <a:rPr lang="en" sz="800">
                          <a:solidFill>
                            <a:schemeClr val="dk1"/>
                          </a:solidFill>
                        </a:rPr>
                        <a:t>Misc Hardware</a:t>
                      </a:r>
                      <a:endParaRPr sz="800">
                        <a:solidFill>
                          <a:schemeClr val="dk1"/>
                        </a:solidFill>
                      </a:endParaRPr>
                    </a:p>
                    <a:p>
                      <a:pPr indent="0" lvl="0" marL="0" rtl="0" algn="r">
                        <a:spcBef>
                          <a:spcPts val="0"/>
                        </a:spcBef>
                        <a:spcAft>
                          <a:spcPts val="0"/>
                        </a:spcAft>
                        <a:buNone/>
                      </a:pPr>
                      <a:r>
                        <a:t/>
                      </a:r>
                      <a:endParaRPr sz="800">
                        <a:solidFill>
                          <a:schemeClr val="dk1"/>
                        </a:solidFill>
                      </a:endParaRPr>
                    </a:p>
                    <a:p>
                      <a:pPr indent="0" lvl="0" marL="0" rtl="0" algn="r">
                        <a:spcBef>
                          <a:spcPts val="0"/>
                        </a:spcBef>
                        <a:spcAft>
                          <a:spcPts val="0"/>
                        </a:spcAft>
                        <a:buClr>
                          <a:schemeClr val="dk1"/>
                        </a:buClr>
                        <a:buSzPts val="1100"/>
                        <a:buFont typeface="Arial"/>
                        <a:buNone/>
                      </a:pPr>
                      <a:r>
                        <a:rPr lang="en" sz="800">
                          <a:solidFill>
                            <a:schemeClr val="dk1"/>
                          </a:solidFill>
                        </a:rPr>
                        <a:t>Bicycle</a:t>
                      </a:r>
                      <a:endParaRPr sz="800">
                        <a:solidFill>
                          <a:schemeClr val="dk1"/>
                        </a:solidFill>
                      </a:endParaRPr>
                    </a:p>
                    <a:p>
                      <a:pPr indent="0" lvl="0" marL="0" rtl="0" algn="r">
                        <a:spcBef>
                          <a:spcPts val="0"/>
                        </a:spcBef>
                        <a:spcAft>
                          <a:spcPts val="0"/>
                        </a:spcAft>
                        <a:buClr>
                          <a:schemeClr val="dk1"/>
                        </a:buClr>
                        <a:buSzPts val="1100"/>
                        <a:buFont typeface="Arial"/>
                        <a:buNone/>
                      </a:pPr>
                      <a:r>
                        <a:t/>
                      </a:r>
                      <a:endParaRPr sz="800">
                        <a:solidFill>
                          <a:schemeClr val="dk1"/>
                        </a:solidFill>
                      </a:endParaRPr>
                    </a:p>
                    <a:p>
                      <a:pPr indent="0" lvl="0" marL="0" rtl="0" algn="r">
                        <a:spcBef>
                          <a:spcPts val="0"/>
                        </a:spcBef>
                        <a:spcAft>
                          <a:spcPts val="0"/>
                        </a:spcAft>
                        <a:buClr>
                          <a:schemeClr val="dk1"/>
                        </a:buClr>
                        <a:buSzPts val="1100"/>
                        <a:buFont typeface="Arial"/>
                        <a:buNone/>
                      </a:pPr>
                      <a:r>
                        <a:rPr lang="en" sz="800">
                          <a:solidFill>
                            <a:schemeClr val="dk1"/>
                          </a:solidFill>
                        </a:rPr>
                        <a:t>LED Drivers</a:t>
                      </a:r>
                      <a:endParaRPr sz="800">
                        <a:solidFill>
                          <a:schemeClr val="dk1"/>
                        </a:solidFill>
                      </a:endParaRPr>
                    </a:p>
                  </a:txBody>
                  <a:tcPr marT="91425" marB="91425" marR="91425" marL="91425"/>
                </a:tc>
                <a:tc>
                  <a:txBody>
                    <a:bodyPr/>
                    <a:lstStyle/>
                    <a:p>
                      <a:pPr indent="0" lvl="0" marL="0" rtl="0" algn="ctr">
                        <a:spcBef>
                          <a:spcPts val="0"/>
                        </a:spcBef>
                        <a:spcAft>
                          <a:spcPts val="0"/>
                        </a:spcAft>
                        <a:buNone/>
                      </a:pPr>
                      <a:r>
                        <a:rPr lang="en" sz="800"/>
                        <a:t>x </a:t>
                      </a:r>
                      <a:r>
                        <a:rPr lang="en" sz="800"/>
                        <a:t>C</a:t>
                      </a:r>
                      <a:r>
                        <a:rPr lang="en" sz="800"/>
                        <a:t>ubic </a:t>
                      </a:r>
                      <a:r>
                        <a:rPr lang="en" sz="800"/>
                        <a:t>I</a:t>
                      </a:r>
                      <a:r>
                        <a:rPr lang="en" sz="800"/>
                        <a:t>nches</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5</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x</a:t>
                      </a:r>
                      <a:r>
                        <a:rPr lang="en" sz="800"/>
                        <a:t> Layers, x Square Inches</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a:t>
                      </a:r>
                      <a:endParaRPr sz="800"/>
                    </a:p>
                    <a:p>
                      <a:pPr indent="0" lvl="0" marL="0" rtl="0" algn="l">
                        <a:spcBef>
                          <a:spcPts val="0"/>
                        </a:spcBef>
                        <a:spcAft>
                          <a:spcPts val="0"/>
                        </a:spcAft>
                        <a:buNone/>
                      </a:pPr>
                      <a:r>
                        <a:t/>
                      </a:r>
                      <a:endParaRPr sz="800"/>
                    </a:p>
                    <a:p>
                      <a:pPr indent="0" lvl="0" marL="0" rtl="0" algn="ctr">
                        <a:spcBef>
                          <a:spcPts val="0"/>
                        </a:spcBef>
                        <a:spcAft>
                          <a:spcPts val="0"/>
                        </a:spcAft>
                        <a:buNone/>
                      </a:pPr>
                      <a:r>
                        <a:rPr lang="en" sz="800"/>
                        <a:t>1</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10</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10</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2</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x</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1</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4</a:t>
                      </a:r>
                      <a:endParaRPr sz="800"/>
                    </a:p>
                  </a:txBody>
                  <a:tcPr marT="91425" marB="91425" marR="91425" marL="91425"/>
                </a:tc>
                <a:tc>
                  <a:txBody>
                    <a:bodyPr/>
                    <a:lstStyle/>
                    <a:p>
                      <a:pPr indent="0" lvl="0" marL="0" rtl="0" algn="l">
                        <a:spcBef>
                          <a:spcPts val="0"/>
                        </a:spcBef>
                        <a:spcAft>
                          <a:spcPts val="0"/>
                        </a:spcAft>
                        <a:buNone/>
                      </a:pPr>
                      <a:r>
                        <a:rPr lang="en" sz="800"/>
                        <a:t>$15.00 / </a:t>
                      </a:r>
                      <a:r>
                        <a:rPr lang="en" sz="800"/>
                        <a:t>C</a:t>
                      </a:r>
                      <a:r>
                        <a:rPr lang="en" sz="800"/>
                        <a:t>ubic </a:t>
                      </a:r>
                      <a:r>
                        <a:rPr lang="en" sz="800"/>
                        <a:t>I</a:t>
                      </a:r>
                      <a:r>
                        <a:rPr lang="en" sz="800"/>
                        <a:t>nch</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$7.99</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$10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$20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$50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&lt; $5</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$15</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$10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$10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$20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$10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$20</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b="1" lang="en" sz="800"/>
                        <a:t>OWNED</a:t>
                      </a:r>
                      <a:endParaRPr b="1" sz="800"/>
                    </a:p>
                    <a:p>
                      <a:pPr indent="0" lvl="0" marL="0" rtl="0" algn="l">
                        <a:spcBef>
                          <a:spcPts val="0"/>
                        </a:spcBef>
                        <a:spcAft>
                          <a:spcPts val="0"/>
                        </a:spcAft>
                        <a:buNone/>
                      </a:pPr>
                      <a:r>
                        <a:t/>
                      </a:r>
                      <a:endParaRPr b="1" sz="800"/>
                    </a:p>
                    <a:p>
                      <a:pPr indent="0" lvl="0" marL="0" rtl="0" algn="l">
                        <a:spcBef>
                          <a:spcPts val="0"/>
                        </a:spcBef>
                        <a:spcAft>
                          <a:spcPts val="0"/>
                        </a:spcAft>
                        <a:buNone/>
                      </a:pPr>
                      <a:r>
                        <a:rPr lang="en" sz="800"/>
                        <a:t>$50</a:t>
                      </a:r>
                      <a:endParaRPr sz="800"/>
                    </a:p>
                  </a:txBody>
                  <a:tcPr marT="91425" marB="91425" marR="91425" marL="91425"/>
                </a:tc>
              </a:tr>
              <a:tr h="255500">
                <a:tc gridSpan="2">
                  <a:txBody>
                    <a:bodyPr/>
                    <a:lstStyle/>
                    <a:p>
                      <a:pPr indent="0" lvl="0" marL="0" rtl="0" algn="r">
                        <a:spcBef>
                          <a:spcPts val="0"/>
                        </a:spcBef>
                        <a:spcAft>
                          <a:spcPts val="0"/>
                        </a:spcAft>
                        <a:buNone/>
                      </a:pPr>
                      <a:r>
                        <a:rPr lang="en" sz="800">
                          <a:solidFill>
                            <a:schemeClr val="dk1"/>
                          </a:solidFill>
                        </a:rPr>
                        <a:t>Total:</a:t>
                      </a:r>
                      <a:endParaRPr sz="800">
                        <a:solidFill>
                          <a:schemeClr val="dk1"/>
                        </a:solidFill>
                      </a:endParaRPr>
                    </a:p>
                  </a:txBody>
                  <a:tcPr marT="91425" marB="91425" marR="91425" marL="91425"/>
                </a:tc>
                <a:tc hMerge="1"/>
                <a:tc>
                  <a:txBody>
                    <a:bodyPr/>
                    <a:lstStyle/>
                    <a:p>
                      <a:pPr indent="0" lvl="0" marL="0" rtl="0" algn="l">
                        <a:spcBef>
                          <a:spcPts val="0"/>
                        </a:spcBef>
                        <a:spcAft>
                          <a:spcPts val="0"/>
                        </a:spcAft>
                        <a:buNone/>
                      </a:pPr>
                      <a:r>
                        <a:rPr lang="en" sz="800"/>
                        <a:t>&lt; ~$243</a:t>
                      </a:r>
                      <a:endParaRPr sz="800"/>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Requirements</a:t>
            </a:r>
            <a:endParaRPr/>
          </a:p>
        </p:txBody>
      </p:sp>
      <p:graphicFrame>
        <p:nvGraphicFramePr>
          <p:cNvPr id="69" name="Google Shape;69;p15"/>
          <p:cNvGraphicFramePr/>
          <p:nvPr/>
        </p:nvGraphicFramePr>
        <p:xfrm>
          <a:off x="2419863" y="1017725"/>
          <a:ext cx="3000000" cy="3000000"/>
        </p:xfrm>
        <a:graphic>
          <a:graphicData uri="http://schemas.openxmlformats.org/drawingml/2006/table">
            <a:tbl>
              <a:tblPr>
                <a:noFill/>
                <a:tableStyleId>{BE4E173D-D92C-4318-912A-B76B1F1F7DAE}</a:tableStyleId>
              </a:tblPr>
              <a:tblGrid>
                <a:gridCol w="2152125"/>
                <a:gridCol w="2152125"/>
              </a:tblGrid>
              <a:tr h="304775">
                <a:tc>
                  <a:txBody>
                    <a:bodyPr/>
                    <a:lstStyle/>
                    <a:p>
                      <a:pPr indent="0" lvl="0" marL="0" rtl="0" algn="ctr">
                        <a:spcBef>
                          <a:spcPts val="0"/>
                        </a:spcBef>
                        <a:spcAft>
                          <a:spcPts val="0"/>
                        </a:spcAft>
                        <a:buNone/>
                      </a:pPr>
                      <a:r>
                        <a:rPr lang="en" sz="800"/>
                        <a:t>Software</a:t>
                      </a:r>
                      <a:endParaRPr sz="800"/>
                    </a:p>
                  </a:txBody>
                  <a:tcPr marT="91425" marB="91425" marR="91425" marL="91425"/>
                </a:tc>
                <a:tc>
                  <a:txBody>
                    <a:bodyPr/>
                    <a:lstStyle/>
                    <a:p>
                      <a:pPr indent="0" lvl="0" marL="0" rtl="0" algn="ctr">
                        <a:spcBef>
                          <a:spcPts val="0"/>
                        </a:spcBef>
                        <a:spcAft>
                          <a:spcPts val="0"/>
                        </a:spcAft>
                        <a:buNone/>
                      </a:pPr>
                      <a:r>
                        <a:rPr lang="en" sz="800"/>
                        <a:t>Hardware</a:t>
                      </a:r>
                      <a:endParaRPr sz="800"/>
                    </a:p>
                  </a:txBody>
                  <a:tcPr marT="91425" marB="91425" marR="91425" marL="91425"/>
                </a:tc>
              </a:tr>
              <a:tr h="3474675">
                <a:tc>
                  <a:txBody>
                    <a:bodyPr/>
                    <a:lstStyle/>
                    <a:p>
                      <a:pPr indent="0" lvl="0" marL="0" rtl="0" algn="ctr">
                        <a:spcBef>
                          <a:spcPts val="0"/>
                        </a:spcBef>
                        <a:spcAft>
                          <a:spcPts val="0"/>
                        </a:spcAft>
                        <a:buNone/>
                      </a:pPr>
                      <a:r>
                        <a:rPr lang="en" sz="800">
                          <a:solidFill>
                            <a:schemeClr val="dk1"/>
                          </a:solidFill>
                        </a:rPr>
                        <a:t>Support iOS And Android (iPhone 8+, Android API 28+)</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Maximum Size of 1GB</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Maximum RAM Usage of 512MB</a:t>
                      </a:r>
                      <a:endParaRPr sz="800">
                        <a:solidFill>
                          <a:schemeClr val="dk1"/>
                        </a:solidFill>
                      </a:endParaRPr>
                    </a:p>
                  </a:txBody>
                  <a:tcPr marT="91425" marB="91425" marR="91425" marL="91425"/>
                </a:tc>
                <a:tc>
                  <a:txBody>
                    <a:bodyPr/>
                    <a:lstStyle/>
                    <a:p>
                      <a:pPr indent="0" lvl="0" marL="0" rtl="0" algn="ctr">
                        <a:spcBef>
                          <a:spcPts val="0"/>
                        </a:spcBef>
                        <a:spcAft>
                          <a:spcPts val="0"/>
                        </a:spcAft>
                        <a:buNone/>
                      </a:pPr>
                      <a:r>
                        <a:rPr lang="en" sz="800"/>
                        <a:t>Headlight output of at least 400 - 600 lumens</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Tail light</a:t>
                      </a:r>
                      <a:r>
                        <a:rPr lang="en" sz="800"/>
                        <a:t> output of at least 50 lumens</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Signal light output of at least 50 lumens</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2000mAh Rechargeable Battery</a:t>
                      </a:r>
                      <a:endParaRPr sz="800"/>
                    </a:p>
                    <a:p>
                      <a:pPr indent="0" lvl="0" marL="0" rtl="0" algn="l">
                        <a:spcBef>
                          <a:spcPts val="0"/>
                        </a:spcBef>
                        <a:spcAft>
                          <a:spcPts val="0"/>
                        </a:spcAft>
                        <a:buNone/>
                      </a:pPr>
                      <a:r>
                        <a:t/>
                      </a:r>
                      <a:endParaRPr sz="800"/>
                    </a:p>
                    <a:p>
                      <a:pPr indent="0" lvl="0" marL="0" rtl="0" algn="ctr">
                        <a:spcBef>
                          <a:spcPts val="0"/>
                        </a:spcBef>
                        <a:spcAft>
                          <a:spcPts val="0"/>
                        </a:spcAft>
                        <a:buNone/>
                      </a:pPr>
                      <a:r>
                        <a:rPr lang="en" sz="800"/>
                        <a:t>Recharge within 2 - 4 hours</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IPX6 Waterproof</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Alarm at least 100dB</a:t>
                      </a:r>
                      <a:endParaRPr sz="800"/>
                    </a:p>
                    <a:p>
                      <a:pPr indent="0" lvl="0" marL="0" rtl="0" algn="ctr">
                        <a:spcBef>
                          <a:spcPts val="0"/>
                        </a:spcBef>
                        <a:spcAft>
                          <a:spcPts val="0"/>
                        </a:spcAft>
                        <a:buNone/>
                      </a:pPr>
                      <a:r>
                        <a:t/>
                      </a:r>
                      <a:endParaRPr sz="800"/>
                    </a:p>
                    <a:p>
                      <a:pPr indent="0" lvl="0" marL="0" rtl="0" algn="ctr">
                        <a:spcBef>
                          <a:spcPts val="0"/>
                        </a:spcBef>
                        <a:spcAft>
                          <a:spcPts val="0"/>
                        </a:spcAft>
                        <a:buNone/>
                      </a:pPr>
                      <a:r>
                        <a:rPr lang="en" sz="800"/>
                        <a:t>Smartphone Enabled</a:t>
                      </a:r>
                      <a:endParaRPr sz="800"/>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ph type="title"/>
          </p:nvPr>
        </p:nvSpPr>
        <p:spPr>
          <a:xfrm>
            <a:off x="311700" y="186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Competitors</a:t>
            </a:r>
            <a:endParaRPr/>
          </a:p>
        </p:txBody>
      </p:sp>
      <p:graphicFrame>
        <p:nvGraphicFramePr>
          <p:cNvPr id="246" name="Google Shape;246;p42"/>
          <p:cNvGraphicFramePr/>
          <p:nvPr/>
        </p:nvGraphicFramePr>
        <p:xfrm>
          <a:off x="952500" y="1992550"/>
          <a:ext cx="3000000" cy="3000000"/>
        </p:xfrm>
        <a:graphic>
          <a:graphicData uri="http://schemas.openxmlformats.org/drawingml/2006/table">
            <a:tbl>
              <a:tblPr>
                <a:noFill/>
                <a:tableStyleId>{BE4E173D-D92C-4318-912A-B76B1F1F7DAE}</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sz="1000"/>
                        <a:t>Name</a:t>
                      </a:r>
                      <a:endParaRPr sz="1000"/>
                    </a:p>
                  </a:txBody>
                  <a:tcPr marT="91425" marB="91425" marR="91425" marL="91425"/>
                </a:tc>
                <a:tc>
                  <a:txBody>
                    <a:bodyPr/>
                    <a:lstStyle/>
                    <a:p>
                      <a:pPr indent="0" lvl="0" marL="0" rtl="0" algn="l">
                        <a:spcBef>
                          <a:spcPts val="0"/>
                        </a:spcBef>
                        <a:spcAft>
                          <a:spcPts val="0"/>
                        </a:spcAft>
                        <a:buNone/>
                      </a:pPr>
                      <a:r>
                        <a:rPr lang="en" sz="1000"/>
                        <a:t>MEILAN X5 Smart Bike Tail Light with Turn Signals and Automatic Brake Light</a:t>
                      </a:r>
                      <a:endParaRPr sz="1000"/>
                    </a:p>
                  </a:txBody>
                  <a:tcPr marT="91425" marB="91425" marR="91425" marL="91425"/>
                </a:tc>
                <a:tc>
                  <a:txBody>
                    <a:bodyPr/>
                    <a:lstStyle/>
                    <a:p>
                      <a:pPr indent="0" lvl="0" marL="0" rtl="0" algn="l">
                        <a:spcBef>
                          <a:spcPts val="0"/>
                        </a:spcBef>
                        <a:spcAft>
                          <a:spcPts val="0"/>
                        </a:spcAft>
                        <a:buNone/>
                      </a:pPr>
                      <a:r>
                        <a:rPr lang="en" sz="1000"/>
                        <a:t>Ascher Ultra Bright USB Rechargeable Bike Light Set</a:t>
                      </a:r>
                      <a:endParaRPr sz="1000"/>
                    </a:p>
                  </a:txBody>
                  <a:tcPr marT="91425" marB="91425" marR="91425" marL="91425"/>
                </a:tc>
                <a:tc>
                  <a:txBody>
                    <a:bodyPr/>
                    <a:lstStyle/>
                    <a:p>
                      <a:pPr indent="0" lvl="0" marL="0" rtl="0" algn="l">
                        <a:spcBef>
                          <a:spcPts val="0"/>
                        </a:spcBef>
                        <a:spcAft>
                          <a:spcPts val="0"/>
                        </a:spcAft>
                        <a:buNone/>
                      </a:pPr>
                      <a:r>
                        <a:rPr lang="en" sz="1000"/>
                        <a:t>Intelligent Bike Tail Light</a:t>
                      </a:r>
                      <a:endParaRPr sz="1000"/>
                    </a:p>
                  </a:txBody>
                  <a:tcPr marT="91425" marB="91425" marR="91425" marL="91425"/>
                </a:tc>
                <a:tc>
                  <a:txBody>
                    <a:bodyPr/>
                    <a:lstStyle/>
                    <a:p>
                      <a:pPr indent="0" lvl="0" marL="0" rtl="0" algn="l">
                        <a:spcBef>
                          <a:spcPts val="0"/>
                        </a:spcBef>
                        <a:spcAft>
                          <a:spcPts val="0"/>
                        </a:spcAft>
                        <a:buNone/>
                      </a:pPr>
                      <a:r>
                        <a:rPr lang="en" sz="1000"/>
                        <a:t>Vont Rechargeable Bike Light Set</a:t>
                      </a:r>
                      <a:endParaRPr sz="1000"/>
                    </a:p>
                  </a:txBody>
                  <a:tcPr marT="91425" marB="91425" marR="91425" marL="91425"/>
                </a:tc>
              </a:tr>
              <a:tr h="381000">
                <a:tc>
                  <a:txBody>
                    <a:bodyPr/>
                    <a:lstStyle/>
                    <a:p>
                      <a:pPr indent="0" lvl="0" marL="0" rtl="0" algn="l">
                        <a:spcBef>
                          <a:spcPts val="0"/>
                        </a:spcBef>
                        <a:spcAft>
                          <a:spcPts val="0"/>
                        </a:spcAft>
                        <a:buNone/>
                      </a:pPr>
                      <a:r>
                        <a:rPr lang="en" sz="1000"/>
                        <a:t>Price</a:t>
                      </a:r>
                      <a:endParaRPr sz="1000"/>
                    </a:p>
                  </a:txBody>
                  <a:tcPr marT="91425" marB="91425" marR="91425" marL="91425"/>
                </a:tc>
                <a:tc>
                  <a:txBody>
                    <a:bodyPr/>
                    <a:lstStyle/>
                    <a:p>
                      <a:pPr indent="0" lvl="0" marL="0" rtl="0" algn="l">
                        <a:spcBef>
                          <a:spcPts val="0"/>
                        </a:spcBef>
                        <a:spcAft>
                          <a:spcPts val="0"/>
                        </a:spcAft>
                        <a:buNone/>
                      </a:pPr>
                      <a:r>
                        <a:rPr lang="en" sz="1000"/>
                        <a:t>$36.99*</a:t>
                      </a:r>
                      <a:endParaRPr sz="1000"/>
                    </a:p>
                  </a:txBody>
                  <a:tcPr marT="91425" marB="91425" marR="91425" marL="91425"/>
                </a:tc>
                <a:tc>
                  <a:txBody>
                    <a:bodyPr/>
                    <a:lstStyle/>
                    <a:p>
                      <a:pPr indent="0" lvl="0" marL="0" rtl="0" algn="l">
                        <a:spcBef>
                          <a:spcPts val="0"/>
                        </a:spcBef>
                        <a:spcAft>
                          <a:spcPts val="0"/>
                        </a:spcAft>
                        <a:buNone/>
                      </a:pPr>
                      <a:r>
                        <a:rPr lang="en" sz="1000"/>
                        <a:t>$18.99*</a:t>
                      </a:r>
                      <a:endParaRPr sz="1000"/>
                    </a:p>
                  </a:txBody>
                  <a:tcPr marT="91425" marB="91425" marR="91425" marL="91425"/>
                </a:tc>
                <a:tc>
                  <a:txBody>
                    <a:bodyPr/>
                    <a:lstStyle/>
                    <a:p>
                      <a:pPr indent="0" lvl="0" marL="0" rtl="0" algn="l">
                        <a:spcBef>
                          <a:spcPts val="0"/>
                        </a:spcBef>
                        <a:spcAft>
                          <a:spcPts val="0"/>
                        </a:spcAft>
                        <a:buNone/>
                      </a:pPr>
                      <a:r>
                        <a:rPr lang="en" sz="1000"/>
                        <a:t>$22.99</a:t>
                      </a:r>
                      <a:endParaRPr sz="1000"/>
                    </a:p>
                  </a:txBody>
                  <a:tcPr marT="91425" marB="91425" marR="91425" marL="91425"/>
                </a:tc>
                <a:tc>
                  <a:txBody>
                    <a:bodyPr/>
                    <a:lstStyle/>
                    <a:p>
                      <a:pPr indent="0" lvl="0" marL="0" rtl="0" algn="l">
                        <a:spcBef>
                          <a:spcPts val="0"/>
                        </a:spcBef>
                        <a:spcAft>
                          <a:spcPts val="0"/>
                        </a:spcAft>
                        <a:buNone/>
                      </a:pPr>
                      <a:r>
                        <a:rPr lang="en" sz="1000"/>
                        <a:t>$17.99*</a:t>
                      </a:r>
                      <a:endParaRPr sz="1000"/>
                    </a:p>
                  </a:txBody>
                  <a:tcPr marT="91425" marB="91425" marR="91425" marL="91425"/>
                </a:tc>
              </a:tr>
              <a:tr h="381000">
                <a:tc>
                  <a:txBody>
                    <a:bodyPr/>
                    <a:lstStyle/>
                    <a:p>
                      <a:pPr indent="0" lvl="0" marL="0" rtl="0" algn="l">
                        <a:spcBef>
                          <a:spcPts val="0"/>
                        </a:spcBef>
                        <a:spcAft>
                          <a:spcPts val="0"/>
                        </a:spcAft>
                        <a:buNone/>
                      </a:pPr>
                      <a:r>
                        <a:rPr lang="en" sz="1000"/>
                        <a:t>Functionality</a:t>
                      </a:r>
                      <a:endParaRPr sz="1000"/>
                    </a:p>
                  </a:txBody>
                  <a:tcPr marT="91425" marB="91425" marR="91425" marL="91425"/>
                </a:tc>
                <a:tc>
                  <a:txBody>
                    <a:bodyPr/>
                    <a:lstStyle/>
                    <a:p>
                      <a:pPr indent="0" lvl="0" marL="0" rtl="0" algn="l">
                        <a:spcBef>
                          <a:spcPts val="0"/>
                        </a:spcBef>
                        <a:spcAft>
                          <a:spcPts val="0"/>
                        </a:spcAft>
                        <a:buNone/>
                      </a:pPr>
                      <a:r>
                        <a:rPr lang="en" sz="1000"/>
                        <a:t>Tail Light and Signals</a:t>
                      </a:r>
                      <a:endParaRPr sz="1000"/>
                    </a:p>
                  </a:txBody>
                  <a:tcPr marT="91425" marB="91425" marR="91425" marL="91425"/>
                </a:tc>
                <a:tc>
                  <a:txBody>
                    <a:bodyPr/>
                    <a:lstStyle/>
                    <a:p>
                      <a:pPr indent="0" lvl="0" marL="0" rtl="0" algn="l">
                        <a:spcBef>
                          <a:spcPts val="0"/>
                        </a:spcBef>
                        <a:spcAft>
                          <a:spcPts val="0"/>
                        </a:spcAft>
                        <a:buNone/>
                      </a:pPr>
                      <a:r>
                        <a:rPr lang="en" sz="1000"/>
                        <a:t>Head and Tail light</a:t>
                      </a:r>
                      <a:endParaRPr sz="1000"/>
                    </a:p>
                  </a:txBody>
                  <a:tcPr marT="91425" marB="91425" marR="91425" marL="91425"/>
                </a:tc>
                <a:tc>
                  <a:txBody>
                    <a:bodyPr/>
                    <a:lstStyle/>
                    <a:p>
                      <a:pPr indent="0" lvl="0" marL="0" rtl="0" algn="l">
                        <a:spcBef>
                          <a:spcPts val="0"/>
                        </a:spcBef>
                        <a:spcAft>
                          <a:spcPts val="0"/>
                        </a:spcAft>
                        <a:buNone/>
                      </a:pPr>
                      <a:r>
                        <a:rPr lang="en" sz="1000"/>
                        <a:t>Tail Light and Alarm</a:t>
                      </a:r>
                      <a:endParaRPr sz="1000"/>
                    </a:p>
                  </a:txBody>
                  <a:tcPr marT="91425" marB="91425" marR="91425" marL="91425"/>
                </a:tc>
                <a:tc>
                  <a:txBody>
                    <a:bodyPr/>
                    <a:lstStyle/>
                    <a:p>
                      <a:pPr indent="0" lvl="0" marL="0" rtl="0" algn="l">
                        <a:spcBef>
                          <a:spcPts val="0"/>
                        </a:spcBef>
                        <a:spcAft>
                          <a:spcPts val="0"/>
                        </a:spcAft>
                        <a:buNone/>
                      </a:pPr>
                      <a:r>
                        <a:rPr lang="en" sz="1000"/>
                        <a:t>Head and Tail Light</a:t>
                      </a:r>
                      <a:endParaRPr sz="1000"/>
                    </a:p>
                  </a:txBody>
                  <a:tcPr marT="91425" marB="91425" marR="91425" marL="91425"/>
                </a:tc>
              </a:tr>
              <a:tr h="381000">
                <a:tc>
                  <a:txBody>
                    <a:bodyPr/>
                    <a:lstStyle/>
                    <a:p>
                      <a:pPr indent="0" lvl="0" marL="0" rtl="0" algn="l">
                        <a:spcBef>
                          <a:spcPts val="0"/>
                        </a:spcBef>
                        <a:spcAft>
                          <a:spcPts val="0"/>
                        </a:spcAft>
                        <a:buNone/>
                      </a:pPr>
                      <a:r>
                        <a:rPr lang="en" sz="1000"/>
                        <a:t>Product Link</a:t>
                      </a:r>
                      <a:endParaRPr sz="10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3"/>
                        </a:rPr>
                        <a:t>Link</a:t>
                      </a:r>
                      <a:endParaRPr sz="10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4"/>
                        </a:rPr>
                        <a:t>Link</a:t>
                      </a:r>
                      <a:endParaRPr sz="10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5"/>
                        </a:rPr>
                        <a:t>Link</a:t>
                      </a:r>
                      <a:endParaRPr sz="1000"/>
                    </a:p>
                  </a:txBody>
                  <a:tcPr marT="91425" marB="91425" marR="91425" marL="91425"/>
                </a:tc>
                <a:tc>
                  <a:txBody>
                    <a:bodyPr/>
                    <a:lstStyle/>
                    <a:p>
                      <a:pPr indent="0" lvl="0" marL="0" rtl="0" algn="l">
                        <a:spcBef>
                          <a:spcPts val="0"/>
                        </a:spcBef>
                        <a:spcAft>
                          <a:spcPts val="0"/>
                        </a:spcAft>
                        <a:buNone/>
                      </a:pPr>
                      <a:r>
                        <a:rPr lang="en" sz="1000" u="sng">
                          <a:solidFill>
                            <a:schemeClr val="hlink"/>
                          </a:solidFill>
                          <a:hlinkClick r:id="rId6"/>
                        </a:rPr>
                        <a:t>Link</a:t>
                      </a:r>
                      <a:endParaRPr sz="1000"/>
                    </a:p>
                  </a:txBody>
                  <a:tcPr marT="91425" marB="91425" marR="91425" marL="91425"/>
                </a:tc>
              </a:tr>
            </a:tbl>
          </a:graphicData>
        </a:graphic>
      </p:graphicFrame>
      <p:pic>
        <p:nvPicPr>
          <p:cNvPr id="247" name="Google Shape;247;p42"/>
          <p:cNvPicPr preferRelativeResize="0"/>
          <p:nvPr/>
        </p:nvPicPr>
        <p:blipFill>
          <a:blip r:embed="rId7">
            <a:alphaModFix/>
          </a:blip>
          <a:stretch>
            <a:fillRect/>
          </a:stretch>
        </p:blipFill>
        <p:spPr>
          <a:xfrm>
            <a:off x="2549750" y="794375"/>
            <a:ext cx="1155626" cy="1198175"/>
          </a:xfrm>
          <a:prstGeom prst="rect">
            <a:avLst/>
          </a:prstGeom>
          <a:noFill/>
          <a:ln>
            <a:noFill/>
          </a:ln>
        </p:spPr>
      </p:pic>
      <p:sp>
        <p:nvSpPr>
          <p:cNvPr id="248" name="Google Shape;248;p42"/>
          <p:cNvSpPr txBox="1"/>
          <p:nvPr/>
        </p:nvSpPr>
        <p:spPr>
          <a:xfrm>
            <a:off x="952500" y="4363375"/>
            <a:ext cx="4084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*Products on sale at time of making this slide</a:t>
            </a:r>
            <a:endParaRPr sz="1100"/>
          </a:p>
        </p:txBody>
      </p:sp>
      <p:pic>
        <p:nvPicPr>
          <p:cNvPr id="249" name="Google Shape;249;p42"/>
          <p:cNvPicPr preferRelativeResize="0"/>
          <p:nvPr/>
        </p:nvPicPr>
        <p:blipFill>
          <a:blip r:embed="rId8">
            <a:alphaModFix/>
          </a:blip>
          <a:stretch>
            <a:fillRect/>
          </a:stretch>
        </p:blipFill>
        <p:spPr>
          <a:xfrm>
            <a:off x="3956601" y="794375"/>
            <a:ext cx="1230788" cy="1198175"/>
          </a:xfrm>
          <a:prstGeom prst="rect">
            <a:avLst/>
          </a:prstGeom>
          <a:noFill/>
          <a:ln>
            <a:noFill/>
          </a:ln>
        </p:spPr>
      </p:pic>
      <p:pic>
        <p:nvPicPr>
          <p:cNvPr id="250" name="Google Shape;250;p42"/>
          <p:cNvPicPr preferRelativeResize="0"/>
          <p:nvPr/>
        </p:nvPicPr>
        <p:blipFill>
          <a:blip r:embed="rId9">
            <a:alphaModFix/>
          </a:blip>
          <a:stretch>
            <a:fillRect/>
          </a:stretch>
        </p:blipFill>
        <p:spPr>
          <a:xfrm>
            <a:off x="6884301" y="821163"/>
            <a:ext cx="1182925" cy="1144601"/>
          </a:xfrm>
          <a:prstGeom prst="rect">
            <a:avLst/>
          </a:prstGeom>
          <a:noFill/>
          <a:ln>
            <a:noFill/>
          </a:ln>
        </p:spPr>
      </p:pic>
      <p:pic>
        <p:nvPicPr>
          <p:cNvPr id="251" name="Google Shape;251;p42"/>
          <p:cNvPicPr preferRelativeResize="0"/>
          <p:nvPr/>
        </p:nvPicPr>
        <p:blipFill>
          <a:blip r:embed="rId10">
            <a:alphaModFix/>
          </a:blip>
          <a:stretch>
            <a:fillRect/>
          </a:stretch>
        </p:blipFill>
        <p:spPr>
          <a:xfrm>
            <a:off x="5346947" y="947103"/>
            <a:ext cx="1377825" cy="1018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458488" y="171850"/>
            <a:ext cx="4227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Goals And Objectives</a:t>
            </a:r>
            <a:endParaRPr/>
          </a:p>
        </p:txBody>
      </p:sp>
      <p:graphicFrame>
        <p:nvGraphicFramePr>
          <p:cNvPr id="75" name="Google Shape;75;p16"/>
          <p:cNvGraphicFramePr/>
          <p:nvPr/>
        </p:nvGraphicFramePr>
        <p:xfrm>
          <a:off x="2982713" y="744550"/>
          <a:ext cx="3000000" cy="3000000"/>
        </p:xfrm>
        <a:graphic>
          <a:graphicData uri="http://schemas.openxmlformats.org/drawingml/2006/table">
            <a:tbl>
              <a:tblPr>
                <a:noFill/>
                <a:tableStyleId>{BE4E173D-D92C-4318-912A-B76B1F1F7DAE}</a:tableStyleId>
              </a:tblPr>
              <a:tblGrid>
                <a:gridCol w="3178550"/>
              </a:tblGrid>
              <a:tr h="304775">
                <a:tc>
                  <a:txBody>
                    <a:bodyPr/>
                    <a:lstStyle/>
                    <a:p>
                      <a:pPr indent="0" lvl="0" marL="0" rtl="0" algn="ctr">
                        <a:spcBef>
                          <a:spcPts val="0"/>
                        </a:spcBef>
                        <a:spcAft>
                          <a:spcPts val="0"/>
                        </a:spcAft>
                        <a:buNone/>
                      </a:pPr>
                      <a:r>
                        <a:rPr lang="en" sz="800"/>
                        <a:t>Objectives</a:t>
                      </a:r>
                      <a:endParaRPr sz="800"/>
                    </a:p>
                  </a:txBody>
                  <a:tcPr marT="91425" marB="91425" marR="91425" marL="91425"/>
                </a:tc>
              </a:tr>
              <a:tr h="3108925">
                <a:tc>
                  <a:txBody>
                    <a:bodyPr/>
                    <a:lstStyle/>
                    <a:p>
                      <a:pPr indent="0" lvl="0" marL="0" rtl="0" algn="ctr">
                        <a:spcBef>
                          <a:spcPts val="0"/>
                        </a:spcBef>
                        <a:spcAft>
                          <a:spcPts val="0"/>
                        </a:spcAft>
                        <a:buNone/>
                      </a:pPr>
                      <a:r>
                        <a:rPr lang="en" sz="800">
                          <a:solidFill>
                            <a:schemeClr val="dk1"/>
                          </a:solidFill>
                        </a:rPr>
                        <a:t>Interface with MCU </a:t>
                      </a:r>
                      <a:r>
                        <a:rPr lang="en" sz="800">
                          <a:solidFill>
                            <a:schemeClr val="dk1"/>
                          </a:solidFill>
                        </a:rPr>
                        <a:t>wirelessly</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Remote control of lights</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Slider to adjust light brightness</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Compatible with Android and iOS</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Lightweight, easy to install</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Easy to use, very accessible</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Small and portable</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Waterproof and environment proof</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Tamper proof</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Front and Tail light</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Turn signal indicators</a:t>
                      </a:r>
                      <a:endParaRPr sz="8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chemeClr val="dk1"/>
                          </a:solidFill>
                        </a:rPr>
                        <a:t>Anti-theft alarm with motion detection</a:t>
                      </a:r>
                      <a:endParaRPr sz="800">
                        <a:solidFill>
                          <a:schemeClr val="dk1"/>
                        </a:solidFill>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 Diagram</a:t>
            </a:r>
            <a:endParaRPr/>
          </a:p>
        </p:txBody>
      </p:sp>
      <p:pic>
        <p:nvPicPr>
          <p:cNvPr id="81" name="Google Shape;81;p17"/>
          <p:cNvPicPr preferRelativeResize="0"/>
          <p:nvPr/>
        </p:nvPicPr>
        <p:blipFill>
          <a:blip r:embed="rId4">
            <a:alphaModFix/>
          </a:blip>
          <a:stretch>
            <a:fillRect/>
          </a:stretch>
        </p:blipFill>
        <p:spPr>
          <a:xfrm>
            <a:off x="1354674" y="1042250"/>
            <a:ext cx="5916400" cy="384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Software Design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Block Diagram</a:t>
            </a:r>
            <a:endParaRPr/>
          </a:p>
        </p:txBody>
      </p:sp>
      <p:pic>
        <p:nvPicPr>
          <p:cNvPr id="92" name="Google Shape;92;p19"/>
          <p:cNvPicPr preferRelativeResize="0"/>
          <p:nvPr/>
        </p:nvPicPr>
        <p:blipFill>
          <a:blip r:embed="rId3">
            <a:alphaModFix/>
          </a:blip>
          <a:stretch>
            <a:fillRect/>
          </a:stretch>
        </p:blipFill>
        <p:spPr>
          <a:xfrm>
            <a:off x="1254738" y="1132300"/>
            <a:ext cx="6634519"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1166975" y="437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 UI Design</a:t>
            </a:r>
            <a:endParaRPr/>
          </a:p>
        </p:txBody>
      </p:sp>
      <p:pic>
        <p:nvPicPr>
          <p:cNvPr id="98" name="Google Shape;98;p20"/>
          <p:cNvPicPr preferRelativeResize="0"/>
          <p:nvPr/>
        </p:nvPicPr>
        <p:blipFill>
          <a:blip r:embed="rId3">
            <a:alphaModFix/>
          </a:blip>
          <a:stretch>
            <a:fillRect/>
          </a:stretch>
        </p:blipFill>
        <p:spPr>
          <a:xfrm>
            <a:off x="4880497" y="632838"/>
            <a:ext cx="2180169" cy="3877825"/>
          </a:xfrm>
          <a:prstGeom prst="rect">
            <a:avLst/>
          </a:prstGeom>
          <a:noFill/>
          <a:ln>
            <a:noFill/>
          </a:ln>
        </p:spPr>
      </p:pic>
      <p:sp>
        <p:nvSpPr>
          <p:cNvPr id="99" name="Google Shape;99;p20"/>
          <p:cNvSpPr txBox="1"/>
          <p:nvPr/>
        </p:nvSpPr>
        <p:spPr>
          <a:xfrm>
            <a:off x="1166975" y="2048400"/>
            <a:ext cx="2294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Design with Ease of Use in mind. Simplistic and intuitive controls define the main view screen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Mobile Application</a:t>
            </a:r>
            <a:endParaRPr/>
          </a:p>
        </p:txBody>
      </p:sp>
      <p:sp>
        <p:nvSpPr>
          <p:cNvPr id="105" name="Google Shape;105;p21"/>
          <p:cNvSpPr txBox="1"/>
          <p:nvPr>
            <p:ph idx="1" type="body"/>
          </p:nvPr>
        </p:nvSpPr>
        <p:spPr>
          <a:xfrm>
            <a:off x="311700" y="1152475"/>
            <a:ext cx="8520600" cy="2164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Target Operating System Platforms: iOS and Android</a:t>
            </a:r>
            <a:endParaRPr/>
          </a:p>
          <a:p>
            <a:pPr indent="0" lvl="0" marL="0" rtl="0" algn="l">
              <a:spcBef>
                <a:spcPts val="1200"/>
              </a:spcBef>
              <a:spcAft>
                <a:spcPts val="1200"/>
              </a:spcAft>
              <a:buNone/>
            </a:pPr>
            <a:r>
              <a:t/>
            </a:r>
            <a:endParaRPr/>
          </a:p>
        </p:txBody>
      </p:sp>
      <p:graphicFrame>
        <p:nvGraphicFramePr>
          <p:cNvPr id="106" name="Google Shape;106;p21"/>
          <p:cNvGraphicFramePr/>
          <p:nvPr/>
        </p:nvGraphicFramePr>
        <p:xfrm>
          <a:off x="952500" y="1775650"/>
          <a:ext cx="3000000" cy="3000000"/>
        </p:xfrm>
        <a:graphic>
          <a:graphicData uri="http://schemas.openxmlformats.org/drawingml/2006/table">
            <a:tbl>
              <a:tblPr>
                <a:noFill/>
                <a:tableStyleId>{BE4E173D-D92C-4318-912A-B76B1F1F7DAE}</a:tableStyleId>
              </a:tblPr>
              <a:tblGrid>
                <a:gridCol w="2413000"/>
                <a:gridCol w="2413000"/>
                <a:gridCol w="2413000"/>
              </a:tblGrid>
              <a:tr h="306925">
                <a:tc>
                  <a:txBody>
                    <a:bodyPr/>
                    <a:lstStyle/>
                    <a:p>
                      <a:pPr indent="0" lvl="0" marL="0" rtl="0" algn="l">
                        <a:lnSpc>
                          <a:spcPct val="115000"/>
                        </a:lnSpc>
                        <a:spcBef>
                          <a:spcPts val="0"/>
                        </a:spcBef>
                        <a:spcAft>
                          <a:spcPts val="1200"/>
                        </a:spcAft>
                        <a:buNone/>
                      </a:pPr>
                      <a:r>
                        <a:rPr b="1" lang="en" sz="1200">
                          <a:solidFill>
                            <a:schemeClr val="dk2"/>
                          </a:solidFill>
                        </a:rPr>
                        <a:t>Development Approach</a:t>
                      </a:r>
                      <a:endParaRPr b="1" sz="1200">
                        <a:solidFill>
                          <a:schemeClr val="dk2"/>
                        </a:solidFill>
                      </a:endParaRPr>
                    </a:p>
                  </a:txBody>
                  <a:tcPr marT="91425" marB="91425" marR="91425" marL="91425"/>
                </a:tc>
                <a:tc>
                  <a:txBody>
                    <a:bodyPr/>
                    <a:lstStyle/>
                    <a:p>
                      <a:pPr indent="0" lvl="0" marL="0" rtl="0" algn="l">
                        <a:spcBef>
                          <a:spcPts val="0"/>
                        </a:spcBef>
                        <a:spcAft>
                          <a:spcPts val="0"/>
                        </a:spcAft>
                        <a:buNone/>
                      </a:pPr>
                      <a:r>
                        <a:rPr b="1" lang="en" sz="1200"/>
                        <a:t>Advantages</a:t>
                      </a:r>
                      <a:endParaRPr b="1" sz="1200"/>
                    </a:p>
                  </a:txBody>
                  <a:tcPr marT="91425" marB="91425" marR="91425" marL="91425"/>
                </a:tc>
                <a:tc>
                  <a:txBody>
                    <a:bodyPr/>
                    <a:lstStyle/>
                    <a:p>
                      <a:pPr indent="0" lvl="0" marL="0" rtl="0" algn="l">
                        <a:lnSpc>
                          <a:spcPct val="115000"/>
                        </a:lnSpc>
                        <a:spcBef>
                          <a:spcPts val="0"/>
                        </a:spcBef>
                        <a:spcAft>
                          <a:spcPts val="1200"/>
                        </a:spcAft>
                        <a:buNone/>
                      </a:pPr>
                      <a:r>
                        <a:rPr b="1" lang="en" sz="1200">
                          <a:solidFill>
                            <a:schemeClr val="dk2"/>
                          </a:solidFill>
                        </a:rPr>
                        <a:t>Disadvantages</a:t>
                      </a:r>
                      <a:endParaRPr b="1" sz="1200">
                        <a:solidFill>
                          <a:schemeClr val="dk2"/>
                        </a:solidFill>
                      </a:endParaRPr>
                    </a:p>
                  </a:txBody>
                  <a:tcPr marT="91425" marB="91425" marR="91425" marL="91425"/>
                </a:tc>
              </a:tr>
              <a:tr h="730525">
                <a:tc>
                  <a:txBody>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2"/>
                          </a:solidFill>
                        </a:rPr>
                        <a:t>Native Code</a:t>
                      </a:r>
                      <a:endParaRPr sz="1200"/>
                    </a:p>
                  </a:txBody>
                  <a:tcPr marT="91425" marB="91425" marR="91425" marL="91425"/>
                </a:tc>
                <a:tc>
                  <a:txBody>
                    <a:bodyPr/>
                    <a:lstStyle/>
                    <a:p>
                      <a:pPr indent="0" lvl="0" marL="0" rtl="0" algn="l">
                        <a:spcBef>
                          <a:spcPts val="0"/>
                        </a:spcBef>
                        <a:spcAft>
                          <a:spcPts val="0"/>
                        </a:spcAft>
                        <a:buNone/>
                      </a:pPr>
                      <a:r>
                        <a:rPr lang="en" sz="1200"/>
                        <a:t>Performant</a:t>
                      </a:r>
                      <a:endParaRPr sz="1200"/>
                    </a:p>
                    <a:p>
                      <a:pPr indent="0" lvl="0" marL="0" rtl="0" algn="l">
                        <a:spcBef>
                          <a:spcPts val="0"/>
                        </a:spcBef>
                        <a:spcAft>
                          <a:spcPts val="0"/>
                        </a:spcAft>
                        <a:buNone/>
                      </a:pPr>
                      <a:r>
                        <a:rPr lang="en" sz="1200"/>
                        <a:t>Operating system vendor supported Software Development Kit (SDK)</a:t>
                      </a:r>
                      <a:endParaRPr sz="1200"/>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2"/>
                          </a:solidFill>
                        </a:rPr>
                        <a:t>Large in scope for two separate operating systems</a:t>
                      </a:r>
                      <a:endParaRPr sz="1200"/>
                    </a:p>
                  </a:txBody>
                  <a:tcPr marT="91425" marB="91425" marR="91425" marL="91425"/>
                </a:tc>
              </a:tr>
              <a:tr h="518725">
                <a:tc>
                  <a:txBody>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2"/>
                          </a:solidFill>
                        </a:rPr>
                        <a:t>Web-App</a:t>
                      </a:r>
                      <a:endParaRPr sz="1200"/>
                    </a:p>
                  </a:txBody>
                  <a:tcPr marT="91425" marB="91425" marR="91425" marL="91425"/>
                </a:tc>
                <a:tc>
                  <a:txBody>
                    <a:bodyPr/>
                    <a:lstStyle/>
                    <a:p>
                      <a:pPr indent="0" lvl="0" marL="0" rtl="0" algn="l">
                        <a:spcBef>
                          <a:spcPts val="0"/>
                        </a:spcBef>
                        <a:spcAft>
                          <a:spcPts val="0"/>
                        </a:spcAft>
                        <a:buNone/>
                      </a:pPr>
                      <a:r>
                        <a:rPr lang="en" sz="1200"/>
                        <a:t>Easy to get an app up and running</a:t>
                      </a:r>
                      <a:endParaRPr sz="1200"/>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2"/>
                          </a:solidFill>
                        </a:rPr>
                        <a:t>Difficult to work with OS APIs</a:t>
                      </a:r>
                      <a:endParaRPr sz="1200"/>
                    </a:p>
                  </a:txBody>
                  <a:tcPr marT="91425" marB="91425" marR="91425" marL="91425"/>
                </a:tc>
              </a:tr>
              <a:tr h="730525">
                <a:tc>
                  <a:txBody>
                    <a:bodyPr/>
                    <a:lstStyle/>
                    <a:p>
                      <a:pPr indent="0" lvl="0" marL="0" rtl="0" algn="l">
                        <a:lnSpc>
                          <a:spcPct val="115000"/>
                        </a:lnSpc>
                        <a:spcBef>
                          <a:spcPts val="0"/>
                        </a:spcBef>
                        <a:spcAft>
                          <a:spcPts val="1200"/>
                        </a:spcAft>
                        <a:buClr>
                          <a:schemeClr val="dk1"/>
                        </a:buClr>
                        <a:buSzPts val="1100"/>
                        <a:buFont typeface="Arial"/>
                        <a:buNone/>
                      </a:pPr>
                      <a:r>
                        <a:rPr b="1" lang="en" sz="1200">
                          <a:solidFill>
                            <a:schemeClr val="dk2"/>
                          </a:solidFill>
                        </a:rPr>
                        <a:t>Cross-Platform Third-Party SDK</a:t>
                      </a:r>
                      <a:endParaRPr b="1" sz="1200"/>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2"/>
                          </a:solidFill>
                        </a:rPr>
                        <a:t>A</a:t>
                      </a:r>
                      <a:r>
                        <a:rPr lang="en" sz="1200">
                          <a:solidFill>
                            <a:schemeClr val="dk2"/>
                          </a:solidFill>
                        </a:rPr>
                        <a:t>llows for simpler code bases</a:t>
                      </a:r>
                      <a:endParaRPr sz="1200"/>
                    </a:p>
                  </a:txBody>
                  <a:tcPr marT="91425" marB="91425" marR="91425" marL="91425"/>
                </a:tc>
                <a:tc>
                  <a:txBody>
                    <a:bodyPr/>
                    <a:lstStyle/>
                    <a:p>
                      <a:pPr indent="0" lvl="0" marL="0" rtl="0" algn="l">
                        <a:lnSpc>
                          <a:spcPct val="115000"/>
                        </a:lnSpc>
                        <a:spcBef>
                          <a:spcPts val="0"/>
                        </a:spcBef>
                        <a:spcAft>
                          <a:spcPts val="1200"/>
                        </a:spcAft>
                        <a:buClr>
                          <a:schemeClr val="dk1"/>
                        </a:buClr>
                        <a:buSzPts val="1100"/>
                        <a:buFont typeface="Arial"/>
                        <a:buNone/>
                      </a:pPr>
                      <a:r>
                        <a:rPr lang="en" sz="1200"/>
                        <a:t>Restricted in terms of capabilities</a:t>
                      </a:r>
                      <a:endParaRPr sz="12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