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Diaz"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E9BA1D-1DFC-42D9-BCCC-4DF747F323BD}">
  <a:tblStyle styleId="{50E9BA1D-1DFC-42D9-BCCC-4DF747F323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26" y="5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and welcome to the CDR of SAFE-T</a:t>
            </a:r>
            <a:endParaRPr/>
          </a:p>
          <a:p>
            <a:pPr marL="0" lvl="0" indent="0" algn="l" rtl="0">
              <a:spcBef>
                <a:spcPts val="0"/>
              </a:spcBef>
              <a:spcAft>
                <a:spcPts val="0"/>
              </a:spcAft>
              <a:buNone/>
            </a:pPr>
            <a:endParaRPr/>
          </a:p>
          <a:p>
            <a:pPr marL="0" lvl="0" indent="0" algn="l" rtl="0">
              <a:spcBef>
                <a:spcPts val="0"/>
              </a:spcBef>
              <a:spcAft>
                <a:spcPts val="0"/>
              </a:spcAft>
              <a:buNone/>
            </a:pPr>
            <a:r>
              <a:rPr lang="en"/>
              <a:t>INTRODUCE EVERYONE</a:t>
            </a:r>
            <a:endParaRPr/>
          </a:p>
          <a:p>
            <a:pPr marL="0" lvl="0" indent="0" algn="l" rtl="0">
              <a:spcBef>
                <a:spcPts val="0"/>
              </a:spcBef>
              <a:spcAft>
                <a:spcPts val="0"/>
              </a:spcAft>
              <a:buNone/>
            </a:pPr>
            <a:endParaRPr/>
          </a:p>
          <a:p>
            <a:pPr marL="0" lvl="0" indent="0" algn="l" rtl="0">
              <a:spcBef>
                <a:spcPts val="0"/>
              </a:spcBef>
              <a:spcAft>
                <a:spcPts val="0"/>
              </a:spcAft>
              <a:buNone/>
            </a:pPr>
            <a:r>
              <a:rPr lang="en"/>
              <a:t>Small it of info about how it is not just a taillight anymore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6e0c7a03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6e0c7a03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716954a7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716954a7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716954a7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716954a7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623b8b05f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623b8b05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60928a09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60928a0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my name is Jonathan Diaz and i am the electrical engineer for this project and i will be covering part of the hardware design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5c767fd6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5c767fd6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schematic that was designed for the project. This schematic together is the design of the microcontroller board</a:t>
            </a:r>
            <a:endParaRPr/>
          </a:p>
          <a:p>
            <a:pPr marL="0" lvl="0" indent="0" algn="l" rtl="0">
              <a:spcBef>
                <a:spcPts val="0"/>
              </a:spcBef>
              <a:spcAft>
                <a:spcPts val="0"/>
              </a:spcAft>
              <a:buNone/>
            </a:pPr>
            <a:r>
              <a:rPr lang="en"/>
              <a:t>At the top left of the schematic is the microcontroller specifically the ESP32 C3 which is a SoC </a:t>
            </a:r>
            <a:endParaRPr/>
          </a:p>
          <a:p>
            <a:pPr marL="0" lvl="0" indent="0" algn="l" rtl="0">
              <a:spcBef>
                <a:spcPts val="0"/>
              </a:spcBef>
              <a:spcAft>
                <a:spcPts val="0"/>
              </a:spcAft>
              <a:buNone/>
            </a:pPr>
            <a:r>
              <a:rPr lang="en"/>
              <a:t>Below the microcontroller is the voltage regulator that will be converting 12V to 3.3V and output a steady current of 0.5A. The reasoning behind the two values is because that is what was specified for the ESP32 C3 in its datasheet</a:t>
            </a:r>
            <a:endParaRPr/>
          </a:p>
          <a:p>
            <a:pPr marL="0" lvl="0" indent="0" algn="l" rtl="0">
              <a:spcBef>
                <a:spcPts val="0"/>
              </a:spcBef>
              <a:spcAft>
                <a:spcPts val="0"/>
              </a:spcAft>
              <a:buNone/>
            </a:pPr>
            <a:r>
              <a:rPr lang="en"/>
              <a:t>To the right of the voltage regulator is the USB type C which will primarily be used for programming the microcontroller</a:t>
            </a:r>
            <a:endParaRPr/>
          </a:p>
          <a:p>
            <a:pPr marL="0" lvl="0" indent="0" algn="l" rtl="0">
              <a:spcBef>
                <a:spcPts val="0"/>
              </a:spcBef>
              <a:spcAft>
                <a:spcPts val="0"/>
              </a:spcAft>
              <a:buNone/>
            </a:pPr>
            <a:r>
              <a:rPr lang="en"/>
              <a:t>Above the USB are the headers which will be used for easy accessibility of the ESP32 C3 GPIO pins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5c767fd6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5c767fd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our first design for our microcontroller board</a:t>
            </a:r>
            <a:endParaRPr/>
          </a:p>
          <a:p>
            <a:pPr marL="0" lvl="0" indent="0" algn="l" rtl="0">
              <a:spcBef>
                <a:spcPts val="0"/>
              </a:spcBef>
              <a:spcAft>
                <a:spcPts val="0"/>
              </a:spcAft>
              <a:buNone/>
            </a:pPr>
            <a:r>
              <a:rPr lang="en"/>
              <a:t>Everything was placed accordingly to reduce noise and have easy accessibility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60928a09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60928a09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needed to select a microcontroller that is capable of being used as an LED PWM controller so that LEDs such as the headlights can have brightness options for various outdoor visibility such as night time with no street lights</a:t>
            </a:r>
            <a:endParaRPr/>
          </a:p>
          <a:p>
            <a:pPr marL="0" lvl="0" indent="0" algn="l" rtl="0">
              <a:spcBef>
                <a:spcPts val="0"/>
              </a:spcBef>
              <a:spcAft>
                <a:spcPts val="0"/>
              </a:spcAft>
              <a:buNone/>
            </a:pPr>
            <a:r>
              <a:rPr lang="en"/>
              <a:t>We also need to be able to use a microcontroller as an alarm system which our project will consist of</a:t>
            </a:r>
            <a:endParaRPr/>
          </a:p>
          <a:p>
            <a:pPr marL="0" lvl="0" indent="0" algn="l" rtl="0">
              <a:spcBef>
                <a:spcPts val="0"/>
              </a:spcBef>
              <a:spcAft>
                <a:spcPts val="0"/>
              </a:spcAft>
              <a:buNone/>
            </a:pPr>
            <a:r>
              <a:rPr lang="en"/>
              <a:t>This means  having simple GPIO connections to communicate with a physical alarm and sensors for theft detection</a:t>
            </a:r>
            <a:endParaRPr/>
          </a:p>
          <a:p>
            <a:pPr marL="0" lvl="0" indent="0" algn="l" rtl="0">
              <a:spcBef>
                <a:spcPts val="0"/>
              </a:spcBef>
              <a:spcAft>
                <a:spcPts val="0"/>
              </a:spcAft>
              <a:buNone/>
            </a:pPr>
            <a:r>
              <a:rPr lang="en"/>
              <a:t>Bluetooth communication is essential for the mobile app control  for LEDs and arming or disarming the alarm</a:t>
            </a:r>
            <a:endParaRPr/>
          </a:p>
          <a:p>
            <a:pPr marL="0" lvl="0" indent="0" algn="l" rtl="0">
              <a:spcBef>
                <a:spcPts val="0"/>
              </a:spcBef>
              <a:spcAft>
                <a:spcPts val="0"/>
              </a:spcAft>
              <a:buNone/>
            </a:pPr>
            <a:r>
              <a:rPr lang="en"/>
              <a:t>Lastly we will need simple communication with an RFID module to physically arm and disarm the alarm system for those who wish not to use our mobile app or don't carry phones on bicycle rides</a:t>
            </a:r>
            <a:endParaRPr/>
          </a:p>
          <a:p>
            <a:pPr marL="0" lvl="0" indent="0" algn="l" rtl="0">
              <a:spcBef>
                <a:spcPts val="0"/>
              </a:spcBef>
              <a:spcAft>
                <a:spcPts val="0"/>
              </a:spcAft>
              <a:buNone/>
            </a:pPr>
            <a:endParaRPr/>
          </a:p>
          <a:p>
            <a:pPr marL="0" lvl="0" indent="0" algn="l" rtl="0">
              <a:spcBef>
                <a:spcPts val="0"/>
              </a:spcBef>
              <a:spcAft>
                <a:spcPts val="0"/>
              </a:spcAft>
              <a:buNone/>
            </a:pPr>
            <a:r>
              <a:rPr lang="en"/>
              <a:t>The team decided to go with the ESP32-C3 to cost and flexibility on communication protocols in such that it supports UART, JTAG, I2C, SPI, etc </a:t>
            </a:r>
            <a:endParaRPr/>
          </a:p>
          <a:p>
            <a:pPr marL="0" lvl="0" indent="0" algn="l" rtl="0">
              <a:spcBef>
                <a:spcPts val="0"/>
              </a:spcBef>
              <a:spcAft>
                <a:spcPts val="0"/>
              </a:spcAft>
              <a:buNone/>
            </a:pPr>
            <a:r>
              <a:rPr lang="en"/>
              <a:t>It also has more than enough GPIO pins for our project needs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60928a09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60928a09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voltage regulator selected for the PCB designed needed to be specifics in regards to the input voltage, output voltage, output current, as well as consideration for pcb space meaning small footprint</a:t>
            </a:r>
            <a:endParaRPr/>
          </a:p>
          <a:p>
            <a:pPr marL="0" lvl="0" indent="0" algn="l" rtl="0">
              <a:spcBef>
                <a:spcPts val="0"/>
              </a:spcBef>
              <a:spcAft>
                <a:spcPts val="0"/>
              </a:spcAft>
              <a:buNone/>
            </a:pPr>
            <a:endParaRPr/>
          </a:p>
          <a:p>
            <a:pPr marL="0" lvl="0" indent="0" algn="l" rtl="0">
              <a:spcBef>
                <a:spcPts val="0"/>
              </a:spcBef>
              <a:spcAft>
                <a:spcPts val="0"/>
              </a:spcAft>
              <a:buNone/>
            </a:pPr>
            <a:r>
              <a:rPr lang="en"/>
              <a:t>Specifically the input voltage needs to be able to handle anywhere from 5V to 12V</a:t>
            </a:r>
            <a:endParaRPr/>
          </a:p>
          <a:p>
            <a:pPr marL="0" lvl="0" indent="0" algn="l" rtl="0">
              <a:spcBef>
                <a:spcPts val="0"/>
              </a:spcBef>
              <a:spcAft>
                <a:spcPts val="0"/>
              </a:spcAft>
              <a:buNone/>
            </a:pPr>
            <a:r>
              <a:rPr lang="en"/>
              <a:t>	This is due to usb connections being 5V or so</a:t>
            </a:r>
            <a:endParaRPr/>
          </a:p>
          <a:p>
            <a:pPr marL="0" lvl="0" indent="0" algn="l" rtl="0">
              <a:spcBef>
                <a:spcPts val="0"/>
              </a:spcBef>
              <a:spcAft>
                <a:spcPts val="0"/>
              </a:spcAft>
              <a:buNone/>
            </a:pPr>
            <a:r>
              <a:rPr lang="en"/>
              <a:t>	And 12V is the incoming voltage from our selected power supply which is a rechargeable 12V battery</a:t>
            </a:r>
            <a:endParaRPr/>
          </a:p>
          <a:p>
            <a:pPr marL="0" lvl="0" indent="0" algn="l" rtl="0">
              <a:spcBef>
                <a:spcPts val="0"/>
              </a:spcBef>
              <a:spcAft>
                <a:spcPts val="0"/>
              </a:spcAft>
              <a:buNone/>
            </a:pPr>
            <a:r>
              <a:rPr lang="en"/>
              <a:t>The output voltage needs to be 3.3V since that is what the MCU, specifically the ESP32-C3, requires based on the datasheet</a:t>
            </a:r>
            <a:endParaRPr/>
          </a:p>
          <a:p>
            <a:pPr marL="0" lvl="0" indent="0" algn="l" rtl="0">
              <a:spcBef>
                <a:spcPts val="0"/>
              </a:spcBef>
              <a:spcAft>
                <a:spcPts val="0"/>
              </a:spcAft>
              <a:buNone/>
            </a:pPr>
            <a:r>
              <a:rPr lang="en"/>
              <a:t>The output current needs to be 0.5A again due to what the ESP32 C3 datasheet requires</a:t>
            </a:r>
            <a:endParaRPr/>
          </a:p>
          <a:p>
            <a:pPr marL="0" lvl="0" indent="0" algn="l" rtl="0">
              <a:spcBef>
                <a:spcPts val="0"/>
              </a:spcBef>
              <a:spcAft>
                <a:spcPts val="0"/>
              </a:spcAft>
              <a:buNone/>
            </a:pPr>
            <a:r>
              <a:rPr lang="en"/>
              <a:t>And lastly a small footprint to minimize any spacing issue  with our  hardware due to wanting the overall project not being a hinder to a bicyclists mobility</a:t>
            </a:r>
            <a:endParaRPr/>
          </a:p>
          <a:p>
            <a:pPr marL="0" lvl="0" indent="0" algn="l" rtl="0">
              <a:spcBef>
                <a:spcPts val="0"/>
              </a:spcBef>
              <a:spcAft>
                <a:spcPts val="0"/>
              </a:spcAft>
              <a:buNone/>
            </a:pPr>
            <a:endParaRPr/>
          </a:p>
          <a:p>
            <a:pPr marL="0" lvl="0" indent="0" algn="l" rtl="0">
              <a:spcBef>
                <a:spcPts val="0"/>
              </a:spcBef>
              <a:spcAft>
                <a:spcPts val="0"/>
              </a:spcAft>
              <a:buNone/>
            </a:pPr>
            <a:r>
              <a:rPr lang="en"/>
              <a:t>Thus we chose the LM2574 3.3</a:t>
            </a:r>
            <a:endParaRPr/>
          </a:p>
          <a:p>
            <a:pPr marL="0" lvl="0" indent="0" algn="l" rtl="0">
              <a:spcBef>
                <a:spcPts val="0"/>
              </a:spcBef>
              <a:spcAft>
                <a:spcPts val="0"/>
              </a:spcAft>
              <a:buNone/>
            </a:pPr>
            <a:r>
              <a:rPr lang="en"/>
              <a:t>Which as shown in the table can handle voltages up to 40V</a:t>
            </a:r>
            <a:endParaRPr/>
          </a:p>
          <a:p>
            <a:pPr marL="0" lvl="0" indent="0" algn="l" rtl="0">
              <a:spcBef>
                <a:spcPts val="0"/>
              </a:spcBef>
              <a:spcAft>
                <a:spcPts val="0"/>
              </a:spcAft>
              <a:buNone/>
            </a:pPr>
            <a:r>
              <a:rPr lang="en"/>
              <a:t>It can output voltages 1.23V to 37V </a:t>
            </a:r>
            <a:endParaRPr/>
          </a:p>
          <a:p>
            <a:pPr marL="0" lvl="0" indent="0" algn="l" rtl="0">
              <a:spcBef>
                <a:spcPts val="0"/>
              </a:spcBef>
              <a:spcAft>
                <a:spcPts val="0"/>
              </a:spcAft>
              <a:buNone/>
            </a:pPr>
            <a:r>
              <a:rPr lang="en"/>
              <a:t>And can output a steady fixed current of 0.5A</a:t>
            </a:r>
            <a:endParaRPr/>
          </a:p>
          <a:p>
            <a:pPr marL="0" lvl="0" indent="0" algn="l" rtl="0">
              <a:spcBef>
                <a:spcPts val="0"/>
              </a:spcBef>
              <a:spcAft>
                <a:spcPts val="0"/>
              </a:spcAft>
              <a:buNone/>
            </a:pPr>
            <a:endParaRPr/>
          </a:p>
          <a:p>
            <a:pPr marL="0" lvl="0" indent="0" algn="l" rtl="0">
              <a:spcBef>
                <a:spcPts val="0"/>
              </a:spcBef>
              <a:spcAft>
                <a:spcPts val="0"/>
              </a:spcAft>
              <a:buNone/>
            </a:pPr>
            <a:r>
              <a:rPr lang="en"/>
              <a:t>There were many other voltage regulators however due to chip shortage we ended with this selection for our voltage regulator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60928a0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60928a0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lighting system will consist of headlights, tail light, and signal lights</a:t>
            </a:r>
            <a:endParaRPr/>
          </a:p>
          <a:p>
            <a:pPr marL="0" lvl="0" indent="0" algn="l" rtl="0">
              <a:spcBef>
                <a:spcPts val="0"/>
              </a:spcBef>
              <a:spcAft>
                <a:spcPts val="0"/>
              </a:spcAft>
              <a:buNone/>
            </a:pPr>
            <a:endParaRPr/>
          </a:p>
          <a:p>
            <a:pPr marL="0" lvl="0" indent="0" algn="l" rtl="0">
              <a:spcBef>
                <a:spcPts val="0"/>
              </a:spcBef>
              <a:spcAft>
                <a:spcPts val="0"/>
              </a:spcAft>
              <a:buNone/>
            </a:pPr>
            <a:r>
              <a:rPr lang="en"/>
              <a:t>Headlights will be designed in such that it will output at least 400 - 600 lumens and will be a white color</a:t>
            </a:r>
            <a:endParaRPr/>
          </a:p>
          <a:p>
            <a:pPr marL="0" lvl="0" indent="0" algn="l" rtl="0">
              <a:spcBef>
                <a:spcPts val="0"/>
              </a:spcBef>
              <a:spcAft>
                <a:spcPts val="0"/>
              </a:spcAft>
              <a:buNone/>
            </a:pPr>
            <a:r>
              <a:rPr lang="en"/>
              <a:t>The tail light will output at least 50 lumens as well as a red color for clear visibility behind the bicyclists</a:t>
            </a:r>
            <a:endParaRPr/>
          </a:p>
          <a:p>
            <a:pPr marL="0" lvl="0" indent="0" algn="l" rtl="0">
              <a:spcBef>
                <a:spcPts val="0"/>
              </a:spcBef>
              <a:spcAft>
                <a:spcPts val="0"/>
              </a:spcAft>
              <a:buNone/>
            </a:pPr>
            <a:r>
              <a:rPr lang="en"/>
              <a:t>And the signal lights will output at least 50 lumen and a yellow color</a:t>
            </a:r>
            <a:endParaRPr/>
          </a:p>
          <a:p>
            <a:pPr marL="0" lvl="0" indent="0" algn="l" rtl="0">
              <a:spcBef>
                <a:spcPts val="0"/>
              </a:spcBef>
              <a:spcAft>
                <a:spcPts val="0"/>
              </a:spcAft>
              <a:buNone/>
            </a:pPr>
            <a:endParaRPr/>
          </a:p>
          <a:p>
            <a:pPr marL="0" lvl="0" indent="0" algn="l" rtl="0">
              <a:spcBef>
                <a:spcPts val="0"/>
              </a:spcBef>
              <a:spcAft>
                <a:spcPts val="0"/>
              </a:spcAft>
              <a:buNone/>
            </a:pPr>
            <a:r>
              <a:rPr lang="en"/>
              <a:t>The leds chosen are all shown in the table starting with the headlight specification being 30-32 V with 700 mA and can produce 1600-1800 lumens</a:t>
            </a:r>
            <a:endParaRPr/>
          </a:p>
          <a:p>
            <a:pPr marL="0" lvl="0" indent="0" algn="l" rtl="0">
              <a:spcBef>
                <a:spcPts val="0"/>
              </a:spcBef>
              <a:spcAft>
                <a:spcPts val="0"/>
              </a:spcAft>
              <a:buNone/>
            </a:pPr>
            <a:r>
              <a:rPr lang="en"/>
              <a:t>The tail light requires 2.0-2.2V and 1200 mA and output 115-120 lumens</a:t>
            </a:r>
            <a:endParaRPr/>
          </a:p>
          <a:p>
            <a:pPr marL="0" lvl="0" indent="0" algn="l" rtl="0">
              <a:spcBef>
                <a:spcPts val="0"/>
              </a:spcBef>
              <a:spcAft>
                <a:spcPts val="0"/>
              </a:spcAft>
              <a:buNone/>
            </a:pPr>
            <a:r>
              <a:rPr lang="en"/>
              <a:t>And lastly the signal lights like the tail light can handle 2.0V to 2.2V but only require 700mA and produce 50-60 lumen </a:t>
            </a:r>
            <a:endParaRPr/>
          </a:p>
          <a:p>
            <a:pPr marL="0" lvl="0" indent="0" algn="l" rtl="0">
              <a:spcBef>
                <a:spcPts val="0"/>
              </a:spcBef>
              <a:spcAft>
                <a:spcPts val="0"/>
              </a:spcAft>
              <a:buNone/>
            </a:pPr>
            <a:endParaRPr/>
          </a:p>
          <a:p>
            <a:pPr marL="0" lvl="0" indent="0" algn="l" rtl="0">
              <a:spcBef>
                <a:spcPts val="0"/>
              </a:spcBef>
              <a:spcAft>
                <a:spcPts val="0"/>
              </a:spcAft>
              <a:buNone/>
            </a:pPr>
            <a:r>
              <a:rPr lang="en"/>
              <a:t>All LEDs chosen accomplish each of the requirements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58c5ad85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58c5ad8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Motivation is the large number of preventable bicyclists fatalities which occur at nighttime which may be prevented or decreased with the addition of proper lighting which will not only allow the bicyclist to more clearly see their environment but also allow them to be seen by motorists.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60928a09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60928a09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LED drivers are incredibly crucial for our lighting system in such that they essentially will intake a wide range of voltage and output steady current needed for the LEDs.</a:t>
            </a:r>
            <a:endParaRPr/>
          </a:p>
          <a:p>
            <a:pPr marL="0" lvl="0" indent="0" algn="l" rtl="0">
              <a:spcBef>
                <a:spcPts val="0"/>
              </a:spcBef>
              <a:spcAft>
                <a:spcPts val="0"/>
              </a:spcAft>
              <a:buNone/>
            </a:pPr>
            <a:endParaRPr/>
          </a:p>
          <a:p>
            <a:pPr marL="0" lvl="0" indent="0" algn="l" rtl="0">
              <a:spcBef>
                <a:spcPts val="0"/>
              </a:spcBef>
              <a:spcAft>
                <a:spcPts val="0"/>
              </a:spcAft>
              <a:buNone/>
            </a:pPr>
            <a:r>
              <a:rPr lang="en"/>
              <a:t>Starting with the headlight the team will be using a step up led driver to convert 12 v to 30-32 v with a current of 700 mA. Its also important to note that the led driver will also contain the option of PWM dimming for brightness control. This will be utilized since we want our project to range anywhere from ordinary urban city cyclists that ride at night to Bicyclists that don't have much street lights or live in rural areas. </a:t>
            </a:r>
            <a:endParaRPr/>
          </a:p>
          <a:p>
            <a:pPr marL="0" lvl="0" indent="0" algn="l" rtl="0">
              <a:spcBef>
                <a:spcPts val="0"/>
              </a:spcBef>
              <a:spcAft>
                <a:spcPts val="0"/>
              </a:spcAft>
              <a:buNone/>
            </a:pPr>
            <a:endParaRPr/>
          </a:p>
          <a:p>
            <a:pPr marL="0" lvl="0" indent="0" algn="l" rtl="0">
              <a:spcBef>
                <a:spcPts val="0"/>
              </a:spcBef>
              <a:spcAft>
                <a:spcPts val="0"/>
              </a:spcAft>
              <a:buNone/>
            </a:pPr>
            <a:r>
              <a:rPr lang="en"/>
              <a:t>To the right is the led driver that will be used for the headlight which is the LDH-45A-700W. </a:t>
            </a:r>
            <a:endParaRPr/>
          </a:p>
          <a:p>
            <a:pPr marL="0" lvl="0" indent="0" algn="l" rtl="0">
              <a:spcBef>
                <a:spcPts val="0"/>
              </a:spcBef>
              <a:spcAft>
                <a:spcPts val="0"/>
              </a:spcAft>
              <a:buNone/>
            </a:pPr>
            <a:endParaRPr/>
          </a:p>
          <a:p>
            <a:pPr marL="0" lvl="0" indent="0" algn="l" rtl="0">
              <a:spcBef>
                <a:spcPts val="0"/>
              </a:spcBef>
              <a:spcAft>
                <a:spcPts val="0"/>
              </a:spcAft>
              <a:buNone/>
            </a:pPr>
            <a:r>
              <a:rPr lang="en"/>
              <a:t>Next up is the tail lights which will utilize an LED driver that can step down 12 v to 2 to 2.2 v and output 1200 mA. </a:t>
            </a:r>
            <a:endParaRPr/>
          </a:p>
          <a:p>
            <a:pPr marL="0" lvl="0" indent="0" algn="l" rtl="0">
              <a:spcBef>
                <a:spcPts val="0"/>
              </a:spcBef>
              <a:spcAft>
                <a:spcPts val="0"/>
              </a:spcAft>
              <a:buNone/>
            </a:pPr>
            <a:endParaRPr/>
          </a:p>
          <a:p>
            <a:pPr marL="0" lvl="0" indent="0" algn="l" rtl="0">
              <a:spcBef>
                <a:spcPts val="0"/>
              </a:spcBef>
              <a:spcAft>
                <a:spcPts val="0"/>
              </a:spcAft>
              <a:buNone/>
            </a:pPr>
            <a:r>
              <a:rPr lang="en"/>
              <a:t>Lastly an LED driver for the signal lights with the same input and output voltages but can output 700mA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0928a09b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60928a09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selected RFID is the HiLetGo  RFID kit </a:t>
            </a:r>
            <a:endParaRPr/>
          </a:p>
          <a:p>
            <a:pPr marL="0" lvl="0" indent="0" algn="l" rtl="0">
              <a:spcBef>
                <a:spcPts val="0"/>
              </a:spcBef>
              <a:spcAft>
                <a:spcPts val="0"/>
              </a:spcAft>
              <a:buNone/>
            </a:pPr>
            <a:r>
              <a:rPr lang="en"/>
              <a:t>This kit includes a RC522 RF IC card sensor module </a:t>
            </a:r>
            <a:endParaRPr/>
          </a:p>
          <a:p>
            <a:pPr marL="0" lvl="0" indent="0" algn="l" rtl="0">
              <a:spcBef>
                <a:spcPts val="0"/>
              </a:spcBef>
              <a:spcAft>
                <a:spcPts val="0"/>
              </a:spcAft>
              <a:buNone/>
            </a:pPr>
            <a:r>
              <a:rPr lang="en"/>
              <a:t>	It can read and write 13.56MHz contactless communication card </a:t>
            </a:r>
            <a:endParaRPr/>
          </a:p>
          <a:p>
            <a:pPr marL="0" lvl="0" indent="0" algn="l" rtl="0">
              <a:spcBef>
                <a:spcPts val="0"/>
              </a:spcBef>
              <a:spcAft>
                <a:spcPts val="0"/>
              </a:spcAft>
              <a:buNone/>
            </a:pPr>
            <a:r>
              <a:rPr lang="en"/>
              <a:t>It comes along with Blank cards and a key ring </a:t>
            </a:r>
            <a:endParaRPr/>
          </a:p>
          <a:p>
            <a:pPr marL="0" lvl="0" indent="0" algn="l" rtl="0">
              <a:spcBef>
                <a:spcPts val="0"/>
              </a:spcBef>
              <a:spcAft>
                <a:spcPts val="0"/>
              </a:spcAft>
              <a:buNone/>
            </a:pPr>
            <a:r>
              <a:rPr lang="en"/>
              <a:t> It was found on Amazon for a cheap price of $5.49, which fits within our project budget for RFID selection</a:t>
            </a:r>
            <a:endParaRPr/>
          </a:p>
          <a:p>
            <a:pPr marL="0" lvl="0" indent="0" algn="l" rtl="0">
              <a:spcBef>
                <a:spcPts val="0"/>
              </a:spcBef>
              <a:spcAft>
                <a:spcPts val="0"/>
              </a:spcAft>
              <a:buNone/>
            </a:pPr>
            <a:r>
              <a:rPr lang="en"/>
              <a:t>It uses simple SPI interface so the ESP32-C3 can communicate with it easily</a:t>
            </a:r>
            <a:endParaRPr/>
          </a:p>
          <a:p>
            <a:pPr marL="0" lvl="0" indent="0" algn="l" rtl="0">
              <a:spcBef>
                <a:spcPts val="0"/>
              </a:spcBef>
              <a:spcAft>
                <a:spcPts val="0"/>
              </a:spcAft>
              <a:buNone/>
            </a:pPr>
            <a:r>
              <a:rPr lang="en"/>
              <a:t>Lastly  it only requires 3.3V at 13-26mA when active which our battery can handle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5c767fd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5c767fd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 supply for this project will be the ECI 12V 4Ah Lithium LiFePO4 battery </a:t>
            </a:r>
            <a:endParaRPr/>
          </a:p>
          <a:p>
            <a:pPr marL="0" lvl="0" indent="0" algn="l" rtl="0">
              <a:spcBef>
                <a:spcPts val="0"/>
              </a:spcBef>
              <a:spcAft>
                <a:spcPts val="0"/>
              </a:spcAft>
              <a:buNone/>
            </a:pPr>
            <a:r>
              <a:rPr lang="en"/>
              <a:t>The cost of the battery was $29.99 on Amazon</a:t>
            </a:r>
            <a:endParaRPr/>
          </a:p>
          <a:p>
            <a:pPr marL="0" lvl="0" indent="0" algn="l" rtl="0">
              <a:spcBef>
                <a:spcPts val="0"/>
              </a:spcBef>
              <a:spcAft>
                <a:spcPts val="0"/>
              </a:spcAft>
              <a:buNone/>
            </a:pPr>
            <a:r>
              <a:rPr lang="en"/>
              <a:t>This battery holds long battery life which 4Ah</a:t>
            </a:r>
            <a:endParaRPr/>
          </a:p>
          <a:p>
            <a:pPr marL="0" lvl="0" indent="0" algn="l" rtl="0">
              <a:spcBef>
                <a:spcPts val="0"/>
              </a:spcBef>
              <a:spcAft>
                <a:spcPts val="0"/>
              </a:spcAft>
              <a:buNone/>
            </a:pPr>
            <a:r>
              <a:rPr lang="en"/>
              <a:t>Which is very much needed for parts of our project specifically the headlights due to how much power is needed for full brightness </a:t>
            </a:r>
            <a:endParaRPr/>
          </a:p>
          <a:p>
            <a:pPr marL="0" lvl="0" indent="0" algn="l" rtl="0">
              <a:spcBef>
                <a:spcPts val="0"/>
              </a:spcBef>
              <a:spcAft>
                <a:spcPts val="0"/>
              </a:spcAft>
              <a:buNone/>
            </a:pPr>
            <a:r>
              <a:rPr lang="en"/>
              <a:t>It can be placed inside some form of housing that the team will design to support waterproofing</a:t>
            </a:r>
            <a:endParaRPr/>
          </a:p>
          <a:p>
            <a:pPr marL="0" lvl="0" indent="0" algn="l" rtl="0">
              <a:spcBef>
                <a:spcPts val="0"/>
              </a:spcBef>
              <a:spcAft>
                <a:spcPts val="0"/>
              </a:spcAft>
              <a:buNone/>
            </a:pPr>
            <a:r>
              <a:rPr lang="en"/>
              <a:t>This housing will also be able to be easily mountable on the bicycle since the battery itself is 1.7lb </a:t>
            </a:r>
            <a:endParaRPr/>
          </a:p>
          <a:p>
            <a:pPr marL="0" lvl="0" indent="0" algn="l" rtl="0">
              <a:spcBef>
                <a:spcPts val="0"/>
              </a:spcBef>
              <a:spcAft>
                <a:spcPts val="0"/>
              </a:spcAft>
              <a:buNone/>
            </a:pPr>
            <a:r>
              <a:rPr lang="en"/>
              <a:t>It is small and compact which benefits the project’s aim in reducing weight to the bicyclist while also helping the team design proper housing for strong sturdiness during bicycle rides</a:t>
            </a:r>
            <a:endParaRPr/>
          </a:p>
          <a:p>
            <a:pPr marL="0" lvl="0" indent="0" algn="l" rtl="0">
              <a:spcBef>
                <a:spcPts val="0"/>
              </a:spcBef>
              <a:spcAft>
                <a:spcPts val="0"/>
              </a:spcAft>
              <a:buNone/>
            </a:pPr>
            <a:r>
              <a:rPr lang="en"/>
              <a:t>And it is rechargeable  which is great for longer usability</a:t>
            </a:r>
            <a:endParaRPr/>
          </a:p>
          <a:p>
            <a:pPr marL="0" lvl="0" indent="0" algn="l" rtl="0">
              <a:spcBef>
                <a:spcPts val="0"/>
              </a:spcBef>
              <a:spcAft>
                <a:spcPts val="0"/>
              </a:spcAft>
              <a:buNone/>
            </a:pPr>
            <a:endParaRPr/>
          </a:p>
          <a:p>
            <a:pPr marL="0" lvl="0" indent="0" algn="l" rtl="0">
              <a:spcBef>
                <a:spcPts val="0"/>
              </a:spcBef>
              <a:spcAft>
                <a:spcPts val="0"/>
              </a:spcAft>
              <a:buNone/>
            </a:pPr>
            <a:r>
              <a:rPr lang="en"/>
              <a:t>We chose this batter over the amazon basic double A batteries because it's overall cheaper, has easier rechargeability, less complexity in such that the circuitry needed avoids connecting multiple AA batteries in series and parallel </a:t>
            </a:r>
            <a:endParaRPr/>
          </a:p>
          <a:p>
            <a:pPr marL="0" lvl="0" indent="0" algn="l" rtl="0">
              <a:spcBef>
                <a:spcPts val="0"/>
              </a:spcBef>
              <a:spcAft>
                <a:spcPts val="0"/>
              </a:spcAft>
              <a:buNone/>
            </a:pPr>
            <a:r>
              <a:rPr lang="en"/>
              <a:t>It's also important to note that the battery life is fantastic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60928a09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60928a09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5e376e6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5e376e6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60928a09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60928a09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60928a09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60928a0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60928a09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60928a09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716954a7d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716954a7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716954a7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716954a7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58c5ad85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58c5ad85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 will be available on both major systems, must be bluetooth in order to communicate with the microcontroller</a:t>
            </a:r>
            <a:endParaRPr/>
          </a:p>
          <a:p>
            <a:pPr marL="0" lvl="0" indent="0" algn="l" rtl="0">
              <a:spcBef>
                <a:spcPts val="0"/>
              </a:spcBef>
              <a:spcAft>
                <a:spcPts val="0"/>
              </a:spcAft>
              <a:buNone/>
            </a:pPr>
            <a:endParaRPr/>
          </a:p>
          <a:p>
            <a:pPr marL="0" lvl="0" indent="0" algn="l" rtl="0">
              <a:spcBef>
                <a:spcPts val="0"/>
              </a:spcBef>
              <a:spcAft>
                <a:spcPts val="0"/>
              </a:spcAft>
              <a:buNone/>
            </a:pPr>
            <a:r>
              <a:rPr lang="en"/>
              <a:t>The hardware requirements are such that the product is USB rechargeable, provides ample lighting which is visible from a distance while allowing for a lengthy operating time. Further, protection from the elements is vital because of the wide array of environments which our product may be used. Lastly, the alarm must be audible from a reasonable distance for theft-deterrance.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58c5ad8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158c5ad8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15c767fd6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15c767fd6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5c767fd6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5c767fd6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58c5ad85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58c5ad8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product is designed to be easily affixable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58c5ad85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58c5ad8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60928a09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60928a0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60928a09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60928a09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58c5ad85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58c5ad85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6e0c7a03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6e0c7a03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t>SAFE-T</a:t>
            </a:r>
            <a:endParaRPr b="1"/>
          </a:p>
          <a:p>
            <a:pPr marL="0" lvl="0" indent="0" algn="ctr" rtl="0">
              <a:spcBef>
                <a:spcPts val="0"/>
              </a:spcBef>
              <a:spcAft>
                <a:spcPts val="0"/>
              </a:spcAft>
              <a:buNone/>
            </a:pPr>
            <a:r>
              <a:rPr lang="en" sz="2733" b="1"/>
              <a:t>S</a:t>
            </a:r>
            <a:r>
              <a:rPr lang="en" sz="2733"/>
              <a:t>ecure, </a:t>
            </a:r>
            <a:r>
              <a:rPr lang="en" sz="2733" b="1"/>
              <a:t>A</a:t>
            </a:r>
            <a:r>
              <a:rPr lang="en" sz="2733"/>
              <a:t>nti-Theft, </a:t>
            </a:r>
            <a:r>
              <a:rPr lang="en" sz="2733" b="1"/>
              <a:t>F</a:t>
            </a:r>
            <a:r>
              <a:rPr lang="en" sz="2733"/>
              <a:t>lexible, </a:t>
            </a:r>
            <a:r>
              <a:rPr lang="en" sz="2733" b="1"/>
              <a:t>E</a:t>
            </a:r>
            <a:r>
              <a:rPr lang="en" sz="2733"/>
              <a:t>ngineered </a:t>
            </a:r>
            <a:r>
              <a:rPr lang="en" sz="2733" b="1"/>
              <a:t>T</a:t>
            </a:r>
            <a:r>
              <a:rPr lang="en" sz="2733"/>
              <a:t>aillight</a:t>
            </a:r>
            <a:endParaRPr sz="2733"/>
          </a:p>
          <a:p>
            <a:pPr marL="0" lvl="0" indent="0" algn="ctr" rtl="0">
              <a:spcBef>
                <a:spcPts val="0"/>
              </a:spcBef>
              <a:spcAft>
                <a:spcPts val="0"/>
              </a:spcAft>
              <a:buNone/>
            </a:pPr>
            <a:r>
              <a:rPr lang="en" sz="1400"/>
              <a:t>App-Controlled Taillight with Turn Signals for Bicyclists with Theft-detection</a:t>
            </a:r>
            <a:endParaRPr sz="1400"/>
          </a:p>
          <a:p>
            <a:pPr marL="0" lvl="0" indent="0" algn="ctr" rtl="0">
              <a:spcBef>
                <a:spcPts val="0"/>
              </a:spcBef>
              <a:spcAft>
                <a:spcPts val="0"/>
              </a:spcAft>
              <a:buClr>
                <a:schemeClr val="dk1"/>
              </a:buClr>
              <a:buSzPct val="40243"/>
              <a:buFont typeface="Arial"/>
              <a:buNone/>
            </a:pPr>
            <a:endParaRPr sz="2733"/>
          </a:p>
          <a:p>
            <a:pPr marL="0" lvl="0" indent="0" algn="ctr" rtl="0">
              <a:spcBef>
                <a:spcPts val="0"/>
              </a:spcBef>
              <a:spcAft>
                <a:spcPts val="0"/>
              </a:spcAft>
              <a:buNone/>
            </a:pPr>
            <a:endParaRPr sz="2733"/>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0"/>
              </a:spcAft>
              <a:buNone/>
            </a:pPr>
            <a:r>
              <a:rPr lang="en"/>
              <a:t>Group 34:</a:t>
            </a:r>
            <a:endParaRPr/>
          </a:p>
          <a:p>
            <a:pPr marL="0" lvl="0" indent="0" algn="ctr" rtl="0">
              <a:spcBef>
                <a:spcPts val="0"/>
              </a:spcBef>
              <a:spcAft>
                <a:spcPts val="0"/>
              </a:spcAft>
              <a:buNone/>
            </a:pPr>
            <a:r>
              <a:rPr lang="en"/>
              <a:t>Jonathan Diaz (EE)</a:t>
            </a:r>
            <a:endParaRPr/>
          </a:p>
          <a:p>
            <a:pPr marL="0" lvl="0" indent="0" algn="ctr" rtl="0">
              <a:spcBef>
                <a:spcPts val="0"/>
              </a:spcBef>
              <a:spcAft>
                <a:spcPts val="0"/>
              </a:spcAft>
              <a:buNone/>
            </a:pPr>
            <a:r>
              <a:rPr lang="en"/>
              <a:t>Jay Kurczy (EE)</a:t>
            </a:r>
            <a:endParaRPr/>
          </a:p>
          <a:p>
            <a:pPr marL="0" lvl="0" indent="0" algn="ctr" rtl="0">
              <a:spcBef>
                <a:spcPts val="0"/>
              </a:spcBef>
              <a:spcAft>
                <a:spcPts val="0"/>
              </a:spcAft>
              <a:buNone/>
            </a:pPr>
            <a:r>
              <a:rPr lang="en"/>
              <a:t>Paul Wilson (CpE)</a:t>
            </a:r>
            <a:endParaRPr/>
          </a:p>
          <a:p>
            <a:pPr marL="0" lvl="0" indent="0" algn="ctr" rtl="0">
              <a:spcBef>
                <a:spcPts val="0"/>
              </a:spcBef>
              <a:spcAft>
                <a:spcPts val="0"/>
              </a:spcAft>
              <a:buNone/>
            </a:pPr>
            <a:r>
              <a:rPr lang="en"/>
              <a:t>Brandon Therrien (CpE)</a:t>
            </a:r>
            <a:endParaRPr/>
          </a:p>
        </p:txBody>
      </p:sp>
      <p:pic>
        <p:nvPicPr>
          <p:cNvPr id="56" name="Google Shape;56;p13"/>
          <p:cNvPicPr preferRelativeResize="0"/>
          <p:nvPr/>
        </p:nvPicPr>
        <p:blipFill>
          <a:blip r:embed="rId3">
            <a:alphaModFix/>
          </a:blip>
          <a:stretch>
            <a:fillRect/>
          </a:stretch>
        </p:blipFill>
        <p:spPr>
          <a:xfrm>
            <a:off x="3953472" y="2004575"/>
            <a:ext cx="1237067" cy="792600"/>
          </a:xfrm>
          <a:prstGeom prst="rect">
            <a:avLst/>
          </a:prstGeom>
          <a:noFill/>
          <a:ln>
            <a:noFill/>
          </a:ln>
        </p:spPr>
      </p:pic>
      <p:pic>
        <p:nvPicPr>
          <p:cNvPr id="57" name="Google Shape;57;p13"/>
          <p:cNvPicPr preferRelativeResize="0"/>
          <p:nvPr/>
        </p:nvPicPr>
        <p:blipFill>
          <a:blip r:embed="rId4">
            <a:alphaModFix/>
          </a:blip>
          <a:stretch>
            <a:fillRect/>
          </a:stretch>
        </p:blipFill>
        <p:spPr>
          <a:xfrm>
            <a:off x="3780706" y="3626724"/>
            <a:ext cx="1582601" cy="1142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Cross-Platform Third-Party SDK Selection</a:t>
            </a:r>
            <a:endParaRPr/>
          </a:p>
        </p:txBody>
      </p:sp>
      <p:graphicFrame>
        <p:nvGraphicFramePr>
          <p:cNvPr id="116" name="Google Shape;116;p22"/>
          <p:cNvGraphicFramePr/>
          <p:nvPr/>
        </p:nvGraphicFramePr>
        <p:xfrm>
          <a:off x="817725" y="1177090"/>
          <a:ext cx="7508550" cy="3591105"/>
        </p:xfrm>
        <a:graphic>
          <a:graphicData uri="http://schemas.openxmlformats.org/drawingml/2006/table">
            <a:tbl>
              <a:tblPr>
                <a:noFill/>
                <a:tableStyleId>{50E9BA1D-1DFC-42D9-BCCC-4DF747F323BD}</a:tableStyleId>
              </a:tblPr>
              <a:tblGrid>
                <a:gridCol w="2502850">
                  <a:extLst>
                    <a:ext uri="{9D8B030D-6E8A-4147-A177-3AD203B41FA5}">
                      <a16:colId xmlns:a16="http://schemas.microsoft.com/office/drawing/2014/main" val="20000"/>
                    </a:ext>
                  </a:extLst>
                </a:gridCol>
                <a:gridCol w="2502850">
                  <a:extLst>
                    <a:ext uri="{9D8B030D-6E8A-4147-A177-3AD203B41FA5}">
                      <a16:colId xmlns:a16="http://schemas.microsoft.com/office/drawing/2014/main" val="20001"/>
                    </a:ext>
                  </a:extLst>
                </a:gridCol>
                <a:gridCol w="2502850">
                  <a:extLst>
                    <a:ext uri="{9D8B030D-6E8A-4147-A177-3AD203B41FA5}">
                      <a16:colId xmlns:a16="http://schemas.microsoft.com/office/drawing/2014/main" val="20002"/>
                    </a:ext>
                  </a:extLst>
                </a:gridCol>
              </a:tblGrid>
              <a:tr h="702400">
                <a:tc>
                  <a:txBody>
                    <a:bodyPr/>
                    <a:lstStyle/>
                    <a:p>
                      <a:pPr marL="0" lvl="0" indent="0" algn="l" rtl="0">
                        <a:spcBef>
                          <a:spcPts val="0"/>
                        </a:spcBef>
                        <a:spcAft>
                          <a:spcPts val="0"/>
                        </a:spcAft>
                        <a:buNone/>
                      </a:pPr>
                      <a:r>
                        <a:rPr lang="en" b="1"/>
                        <a:t>Approach</a:t>
                      </a:r>
                      <a:endParaRPr b="1"/>
                    </a:p>
                  </a:txBody>
                  <a:tcPr marL="91425" marR="91425" marT="91425" marB="91425"/>
                </a:tc>
                <a:tc>
                  <a:txBody>
                    <a:bodyPr/>
                    <a:lstStyle/>
                    <a:p>
                      <a:pPr marL="0" lvl="0" indent="0" algn="l" rtl="0">
                        <a:spcBef>
                          <a:spcPts val="0"/>
                        </a:spcBef>
                        <a:spcAft>
                          <a:spcPts val="0"/>
                        </a:spcAft>
                        <a:buNone/>
                      </a:pPr>
                      <a:r>
                        <a:rPr lang="en" b="1"/>
                        <a:t>Advantages</a:t>
                      </a:r>
                      <a:endParaRPr b="1"/>
                    </a:p>
                  </a:txBody>
                  <a:tcPr marL="91425" marR="91425" marT="91425" marB="91425"/>
                </a:tc>
                <a:tc>
                  <a:txBody>
                    <a:bodyPr/>
                    <a:lstStyle/>
                    <a:p>
                      <a:pPr marL="0" lvl="0" indent="0" algn="l" rtl="0">
                        <a:spcBef>
                          <a:spcPts val="0"/>
                        </a:spcBef>
                        <a:spcAft>
                          <a:spcPts val="0"/>
                        </a:spcAft>
                        <a:buNone/>
                      </a:pPr>
                      <a:r>
                        <a:rPr lang="en" b="1"/>
                        <a:t>Disadvantages</a:t>
                      </a:r>
                      <a:endParaRPr b="1"/>
                    </a:p>
                  </a:txBody>
                  <a:tcPr marL="91425" marR="91425" marT="91425" marB="91425"/>
                </a:tc>
                <a:extLst>
                  <a:ext uri="{0D108BD9-81ED-4DB2-BD59-A6C34878D82A}">
                    <a16:rowId xmlns:a16="http://schemas.microsoft.com/office/drawing/2014/main" val="10000"/>
                  </a:ext>
                </a:extLst>
              </a:tr>
              <a:tr h="1363375">
                <a:tc>
                  <a:txBody>
                    <a:bodyPr/>
                    <a:lstStyle/>
                    <a:p>
                      <a:pPr marL="0" lvl="0" indent="0" algn="l" rtl="0">
                        <a:spcBef>
                          <a:spcPts val="0"/>
                        </a:spcBef>
                        <a:spcAft>
                          <a:spcPts val="0"/>
                        </a:spcAft>
                        <a:buNone/>
                      </a:pPr>
                      <a:r>
                        <a:rPr lang="en" b="1"/>
                        <a:t>React Native</a:t>
                      </a:r>
                      <a:endParaRPr b="1"/>
                    </a:p>
                  </a:txBody>
                  <a:tcPr marL="91425" marR="91425" marT="91425" marB="91425"/>
                </a:tc>
                <a:tc>
                  <a:txBody>
                    <a:bodyPr/>
                    <a:lstStyle/>
                    <a:p>
                      <a:pPr marL="0" lvl="0" indent="0" algn="l" rtl="0">
                        <a:spcBef>
                          <a:spcPts val="0"/>
                        </a:spcBef>
                        <a:spcAft>
                          <a:spcPts val="0"/>
                        </a:spcAft>
                        <a:buNone/>
                      </a:pPr>
                      <a:r>
                        <a:rPr lang="en"/>
                        <a:t>Support for JavaScript and its superset TypeScript</a:t>
                      </a:r>
                      <a:endParaRPr/>
                    </a:p>
                    <a:p>
                      <a:pPr marL="0" lvl="0" indent="0" algn="l" rtl="0">
                        <a:spcBef>
                          <a:spcPts val="0"/>
                        </a:spcBef>
                        <a:spcAft>
                          <a:spcPts val="0"/>
                        </a:spcAft>
                        <a:buNone/>
                      </a:pPr>
                      <a:r>
                        <a:rPr lang="en"/>
                        <a:t>Works in the Node environment</a:t>
                      </a:r>
                      <a:endParaRPr/>
                    </a:p>
                  </a:txBody>
                  <a:tcPr marL="91425" marR="91425" marT="91425" marB="91425"/>
                </a:tc>
                <a:tc>
                  <a:txBody>
                    <a:bodyPr/>
                    <a:lstStyle/>
                    <a:p>
                      <a:pPr marL="0" lvl="0" indent="0" algn="l" rtl="0">
                        <a:spcBef>
                          <a:spcPts val="0"/>
                        </a:spcBef>
                        <a:spcAft>
                          <a:spcPts val="0"/>
                        </a:spcAft>
                        <a:buNone/>
                      </a:pPr>
                      <a:r>
                        <a:rPr lang="en"/>
                        <a:t>UI library</a:t>
                      </a:r>
                      <a:endParaRPr/>
                    </a:p>
                    <a:p>
                      <a:pPr marL="0" lvl="0" indent="0" algn="l" rtl="0">
                        <a:spcBef>
                          <a:spcPts val="0"/>
                        </a:spcBef>
                        <a:spcAft>
                          <a:spcPts val="0"/>
                        </a:spcAft>
                        <a:buNone/>
                      </a:pPr>
                      <a:r>
                        <a:rPr lang="en"/>
                        <a:t>Requires additional libraries for other software components or at times native code</a:t>
                      </a:r>
                      <a:endParaRPr/>
                    </a:p>
                  </a:txBody>
                  <a:tcPr marL="91425" marR="91425" marT="91425" marB="91425"/>
                </a:tc>
                <a:extLst>
                  <a:ext uri="{0D108BD9-81ED-4DB2-BD59-A6C34878D82A}">
                    <a16:rowId xmlns:a16="http://schemas.microsoft.com/office/drawing/2014/main" val="10001"/>
                  </a:ext>
                </a:extLst>
              </a:tr>
              <a:tr h="702400">
                <a:tc>
                  <a:txBody>
                    <a:bodyPr/>
                    <a:lstStyle/>
                    <a:p>
                      <a:pPr marL="0" lvl="0" indent="0" algn="l" rtl="0">
                        <a:spcBef>
                          <a:spcPts val="0"/>
                        </a:spcBef>
                        <a:spcAft>
                          <a:spcPts val="0"/>
                        </a:spcAft>
                        <a:buNone/>
                      </a:pPr>
                      <a:r>
                        <a:rPr lang="en"/>
                        <a:t>Flutter</a:t>
                      </a:r>
                      <a:endParaRPr/>
                    </a:p>
                  </a:txBody>
                  <a:tcPr marL="91425" marR="91425" marT="91425" marB="91425"/>
                </a:tc>
                <a:tc>
                  <a:txBody>
                    <a:bodyPr/>
                    <a:lstStyle/>
                    <a:p>
                      <a:pPr marL="0" lvl="0" indent="0" algn="l" rtl="0">
                        <a:spcBef>
                          <a:spcPts val="0"/>
                        </a:spcBef>
                        <a:spcAft>
                          <a:spcPts val="0"/>
                        </a:spcAft>
                        <a:buNone/>
                      </a:pPr>
                      <a:r>
                        <a:rPr lang="en"/>
                        <a:t>Easy to create application with good UI</a:t>
                      </a:r>
                      <a:endParaRPr/>
                    </a:p>
                  </a:txBody>
                  <a:tcPr marL="91425" marR="91425" marT="91425" marB="91425"/>
                </a:tc>
                <a:tc>
                  <a:txBody>
                    <a:bodyPr/>
                    <a:lstStyle/>
                    <a:p>
                      <a:pPr marL="0" lvl="0" indent="0" algn="l" rtl="0">
                        <a:spcBef>
                          <a:spcPts val="0"/>
                        </a:spcBef>
                        <a:spcAft>
                          <a:spcPts val="0"/>
                        </a:spcAft>
                        <a:buNone/>
                      </a:pPr>
                      <a:r>
                        <a:rPr lang="en"/>
                        <a:t>Uses Dart and its own development ecosystem</a:t>
                      </a:r>
                      <a:endParaRPr/>
                    </a:p>
                  </a:txBody>
                  <a:tcPr marL="91425" marR="91425" marT="91425" marB="91425"/>
                </a:tc>
                <a:extLst>
                  <a:ext uri="{0D108BD9-81ED-4DB2-BD59-A6C34878D82A}">
                    <a16:rowId xmlns:a16="http://schemas.microsoft.com/office/drawing/2014/main" val="10002"/>
                  </a:ext>
                </a:extLst>
              </a:tr>
              <a:tr h="680675">
                <a:tc>
                  <a:txBody>
                    <a:bodyPr/>
                    <a:lstStyle/>
                    <a:p>
                      <a:pPr marL="0" lvl="0" indent="0" algn="l" rtl="0">
                        <a:spcBef>
                          <a:spcPts val="0"/>
                        </a:spcBef>
                        <a:spcAft>
                          <a:spcPts val="0"/>
                        </a:spcAft>
                        <a:buNone/>
                      </a:pPr>
                      <a:r>
                        <a:rPr lang="en"/>
                        <a:t>Xamarin</a:t>
                      </a:r>
                      <a:endParaRPr/>
                    </a:p>
                  </a:txBody>
                  <a:tcPr marL="91425" marR="91425" marT="91425" marB="91425"/>
                </a:tc>
                <a:tc>
                  <a:txBody>
                    <a:bodyPr/>
                    <a:lstStyle/>
                    <a:p>
                      <a:pPr marL="0" lvl="0" indent="0" algn="l" rtl="0">
                        <a:spcBef>
                          <a:spcPts val="0"/>
                        </a:spcBef>
                        <a:spcAft>
                          <a:spcPts val="0"/>
                        </a:spcAft>
                        <a:buNone/>
                      </a:pPr>
                      <a:r>
                        <a:rPr lang="en"/>
                        <a:t>Provides complete application development tools and kits</a:t>
                      </a:r>
                      <a:endParaRPr/>
                    </a:p>
                  </a:txBody>
                  <a:tcPr marL="91425" marR="91425" marT="91425" marB="91425"/>
                </a:tc>
                <a:tc>
                  <a:txBody>
                    <a:bodyPr/>
                    <a:lstStyle/>
                    <a:p>
                      <a:pPr marL="0" lvl="0" indent="0" algn="l" rtl="0">
                        <a:spcBef>
                          <a:spcPts val="0"/>
                        </a:spcBef>
                        <a:spcAft>
                          <a:spcPts val="0"/>
                        </a:spcAft>
                        <a:buNone/>
                      </a:pPr>
                      <a:r>
                        <a:rPr lang="en"/>
                        <a:t>Lack of experience with XAML/C#</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49700" y="251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MCU Software for the ESP32</a:t>
            </a:r>
            <a:endParaRPr/>
          </a:p>
        </p:txBody>
      </p:sp>
      <p:sp>
        <p:nvSpPr>
          <p:cNvPr id="122" name="Google Shape;122;p23"/>
          <p:cNvSpPr txBox="1">
            <a:spLocks noGrp="1"/>
          </p:cNvSpPr>
          <p:nvPr>
            <p:ph type="body" idx="1"/>
          </p:nvPr>
        </p:nvSpPr>
        <p:spPr>
          <a:xfrm>
            <a:off x="311700" y="928375"/>
            <a:ext cx="3192300" cy="385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Requirements</a:t>
            </a:r>
            <a:endParaRPr/>
          </a:p>
          <a:p>
            <a:pPr marL="457200" lvl="0" indent="-342900" algn="l" rtl="0">
              <a:spcBef>
                <a:spcPts val="1200"/>
              </a:spcBef>
              <a:spcAft>
                <a:spcPts val="0"/>
              </a:spcAft>
              <a:buSzPts val="1800"/>
              <a:buChar char="●"/>
            </a:pPr>
            <a:r>
              <a:rPr lang="en"/>
              <a:t>Simple, procedural code</a:t>
            </a:r>
            <a:endParaRPr/>
          </a:p>
          <a:p>
            <a:pPr marL="457200" lvl="0" indent="-342900" algn="l" rtl="0">
              <a:spcBef>
                <a:spcPts val="0"/>
              </a:spcBef>
              <a:spcAft>
                <a:spcPts val="0"/>
              </a:spcAft>
              <a:buSzPts val="1800"/>
              <a:buChar char="●"/>
            </a:pPr>
            <a:r>
              <a:rPr lang="en"/>
              <a:t>Support for concurrency to interact with the optional mobile application</a:t>
            </a:r>
            <a:endParaRPr/>
          </a:p>
        </p:txBody>
      </p:sp>
      <p:graphicFrame>
        <p:nvGraphicFramePr>
          <p:cNvPr id="123" name="Google Shape;123;p23"/>
          <p:cNvGraphicFramePr/>
          <p:nvPr/>
        </p:nvGraphicFramePr>
        <p:xfrm>
          <a:off x="3557950" y="867360"/>
          <a:ext cx="4981725" cy="4070160"/>
        </p:xfrm>
        <a:graphic>
          <a:graphicData uri="http://schemas.openxmlformats.org/drawingml/2006/table">
            <a:tbl>
              <a:tblPr>
                <a:noFill/>
                <a:tableStyleId>{50E9BA1D-1DFC-42D9-BCCC-4DF747F323BD}</a:tableStyleId>
              </a:tblPr>
              <a:tblGrid>
                <a:gridCol w="1660575">
                  <a:extLst>
                    <a:ext uri="{9D8B030D-6E8A-4147-A177-3AD203B41FA5}">
                      <a16:colId xmlns:a16="http://schemas.microsoft.com/office/drawing/2014/main" val="20000"/>
                    </a:ext>
                  </a:extLst>
                </a:gridCol>
                <a:gridCol w="1660575">
                  <a:extLst>
                    <a:ext uri="{9D8B030D-6E8A-4147-A177-3AD203B41FA5}">
                      <a16:colId xmlns:a16="http://schemas.microsoft.com/office/drawing/2014/main" val="20001"/>
                    </a:ext>
                  </a:extLst>
                </a:gridCol>
                <a:gridCol w="1660575">
                  <a:extLst>
                    <a:ext uri="{9D8B030D-6E8A-4147-A177-3AD203B41FA5}">
                      <a16:colId xmlns:a16="http://schemas.microsoft.com/office/drawing/2014/main" val="20002"/>
                    </a:ext>
                  </a:extLst>
                </a:gridCol>
              </a:tblGrid>
              <a:tr h="585775">
                <a:tc>
                  <a:txBody>
                    <a:bodyPr/>
                    <a:lstStyle/>
                    <a:p>
                      <a:pPr marL="0" lvl="0" indent="0" algn="l" rtl="0">
                        <a:spcBef>
                          <a:spcPts val="0"/>
                        </a:spcBef>
                        <a:spcAft>
                          <a:spcPts val="0"/>
                        </a:spcAft>
                        <a:buNone/>
                      </a:pPr>
                      <a:r>
                        <a:rPr lang="en" sz="1100" b="1"/>
                        <a:t>Approach</a:t>
                      </a:r>
                      <a:endParaRPr sz="1100" b="1"/>
                    </a:p>
                  </a:txBody>
                  <a:tcPr marL="91425" marR="91425" marT="91425" marB="91425"/>
                </a:tc>
                <a:tc>
                  <a:txBody>
                    <a:bodyPr/>
                    <a:lstStyle/>
                    <a:p>
                      <a:pPr marL="0" lvl="0" indent="0" algn="l" rtl="0">
                        <a:spcBef>
                          <a:spcPts val="0"/>
                        </a:spcBef>
                        <a:spcAft>
                          <a:spcPts val="0"/>
                        </a:spcAft>
                        <a:buNone/>
                      </a:pPr>
                      <a:r>
                        <a:rPr lang="en" sz="1100" b="1"/>
                        <a:t>Advantages</a:t>
                      </a:r>
                      <a:endParaRPr sz="1100" b="1"/>
                    </a:p>
                  </a:txBody>
                  <a:tcPr marL="91425" marR="91425" marT="91425" marB="91425"/>
                </a:tc>
                <a:tc>
                  <a:txBody>
                    <a:bodyPr/>
                    <a:lstStyle/>
                    <a:p>
                      <a:pPr marL="0" lvl="0" indent="0" algn="l" rtl="0">
                        <a:spcBef>
                          <a:spcPts val="0"/>
                        </a:spcBef>
                        <a:spcAft>
                          <a:spcPts val="0"/>
                        </a:spcAft>
                        <a:buNone/>
                      </a:pPr>
                      <a:r>
                        <a:rPr lang="en" sz="1100" b="1"/>
                        <a:t>Disadvantages</a:t>
                      </a:r>
                      <a:endParaRPr sz="1100" b="1"/>
                    </a:p>
                  </a:txBody>
                  <a:tcPr marL="91425" marR="91425" marT="91425" marB="91425"/>
                </a:tc>
                <a:extLst>
                  <a:ext uri="{0D108BD9-81ED-4DB2-BD59-A6C34878D82A}">
                    <a16:rowId xmlns:a16="http://schemas.microsoft.com/office/drawing/2014/main" val="10000"/>
                  </a:ext>
                </a:extLst>
              </a:tr>
              <a:tr h="994200">
                <a:tc>
                  <a:txBody>
                    <a:bodyPr/>
                    <a:lstStyle/>
                    <a:p>
                      <a:pPr marL="0" lvl="0" indent="0" algn="l" rtl="0">
                        <a:spcBef>
                          <a:spcPts val="0"/>
                        </a:spcBef>
                        <a:spcAft>
                          <a:spcPts val="0"/>
                        </a:spcAft>
                        <a:buNone/>
                      </a:pPr>
                      <a:r>
                        <a:rPr lang="en" sz="1100"/>
                        <a:t>Custom Firmware</a:t>
                      </a:r>
                      <a:endParaRPr sz="1100"/>
                    </a:p>
                  </a:txBody>
                  <a:tcPr marL="91425" marR="91425" marT="91425" marB="91425"/>
                </a:tc>
                <a:tc>
                  <a:txBody>
                    <a:bodyPr/>
                    <a:lstStyle/>
                    <a:p>
                      <a:pPr marL="0" lvl="0" indent="0" algn="l" rtl="0">
                        <a:spcBef>
                          <a:spcPts val="0"/>
                        </a:spcBef>
                        <a:spcAft>
                          <a:spcPts val="0"/>
                        </a:spcAft>
                        <a:buNone/>
                      </a:pPr>
                      <a:r>
                        <a:rPr lang="en" sz="1100"/>
                        <a:t>Can be written tailor made for the application in C or C++</a:t>
                      </a:r>
                      <a:endParaRPr sz="1100"/>
                    </a:p>
                  </a:txBody>
                  <a:tcPr marL="91425" marR="91425" marT="91425" marB="91425"/>
                </a:tc>
                <a:tc>
                  <a:txBody>
                    <a:bodyPr/>
                    <a:lstStyle/>
                    <a:p>
                      <a:pPr marL="0" lvl="0" indent="0" algn="l" rtl="0">
                        <a:spcBef>
                          <a:spcPts val="0"/>
                        </a:spcBef>
                        <a:spcAft>
                          <a:spcPts val="0"/>
                        </a:spcAft>
                        <a:buNone/>
                      </a:pPr>
                      <a:r>
                        <a:rPr lang="en" sz="1100"/>
                        <a:t>Time-consuming</a:t>
                      </a:r>
                      <a:endParaRPr sz="1100"/>
                    </a:p>
                    <a:p>
                      <a:pPr marL="0" lvl="0" indent="0" algn="l" rtl="0">
                        <a:spcBef>
                          <a:spcPts val="0"/>
                        </a:spcBef>
                        <a:spcAft>
                          <a:spcPts val="0"/>
                        </a:spcAft>
                        <a:buNone/>
                      </a:pPr>
                      <a:r>
                        <a:rPr lang="en" sz="1100"/>
                        <a:t>Must write everything from scratch</a:t>
                      </a:r>
                      <a:endParaRPr sz="1100"/>
                    </a:p>
                  </a:txBody>
                  <a:tcPr marL="91425" marR="91425" marT="91425" marB="91425"/>
                </a:tc>
                <a:extLst>
                  <a:ext uri="{0D108BD9-81ED-4DB2-BD59-A6C34878D82A}">
                    <a16:rowId xmlns:a16="http://schemas.microsoft.com/office/drawing/2014/main" val="10001"/>
                  </a:ext>
                </a:extLst>
              </a:tr>
              <a:tr h="804225">
                <a:tc>
                  <a:txBody>
                    <a:bodyPr/>
                    <a:lstStyle/>
                    <a:p>
                      <a:pPr marL="0" lvl="0" indent="0" algn="l" rtl="0">
                        <a:spcBef>
                          <a:spcPts val="0"/>
                        </a:spcBef>
                        <a:spcAft>
                          <a:spcPts val="0"/>
                        </a:spcAft>
                        <a:buNone/>
                      </a:pPr>
                      <a:r>
                        <a:rPr lang="en" sz="1100" b="1"/>
                        <a:t>NodeMCU</a:t>
                      </a:r>
                      <a:endParaRPr sz="1100" b="1"/>
                    </a:p>
                  </a:txBody>
                  <a:tcPr marL="91425" marR="91425" marT="91425" marB="91425"/>
                </a:tc>
                <a:tc>
                  <a:txBody>
                    <a:bodyPr/>
                    <a:lstStyle/>
                    <a:p>
                      <a:pPr marL="0" lvl="0" indent="0" algn="l" rtl="0">
                        <a:spcBef>
                          <a:spcPts val="0"/>
                        </a:spcBef>
                        <a:spcAft>
                          <a:spcPts val="0"/>
                        </a:spcAft>
                        <a:buNone/>
                      </a:pPr>
                      <a:r>
                        <a:rPr lang="en" sz="1100"/>
                        <a:t>Lua can easily be extended with C</a:t>
                      </a:r>
                      <a:endParaRPr sz="1100"/>
                    </a:p>
                    <a:p>
                      <a:pPr marL="0" lvl="0" indent="0" algn="l" rtl="0">
                        <a:spcBef>
                          <a:spcPts val="0"/>
                        </a:spcBef>
                        <a:spcAft>
                          <a:spcPts val="0"/>
                        </a:spcAft>
                        <a:buNone/>
                      </a:pPr>
                      <a:r>
                        <a:rPr lang="en" sz="1100"/>
                        <a:t>Widely-used with the chosen chip</a:t>
                      </a:r>
                      <a:endParaRPr sz="1100"/>
                    </a:p>
                  </a:txBody>
                  <a:tcPr marL="91425" marR="91425" marT="91425" marB="91425"/>
                </a:tc>
                <a:tc>
                  <a:txBody>
                    <a:bodyPr/>
                    <a:lstStyle/>
                    <a:p>
                      <a:pPr marL="0" lvl="0" indent="0" algn="l" rtl="0">
                        <a:spcBef>
                          <a:spcPts val="0"/>
                        </a:spcBef>
                        <a:spcAft>
                          <a:spcPts val="0"/>
                        </a:spcAft>
                        <a:buNone/>
                      </a:pPr>
                      <a:r>
                        <a:rPr lang="en" sz="1100"/>
                        <a:t>Lua is slower for specific operations</a:t>
                      </a:r>
                      <a:endParaRPr sz="1100"/>
                    </a:p>
                    <a:p>
                      <a:pPr marL="0" lvl="0" indent="0" algn="l" rtl="0">
                        <a:spcBef>
                          <a:spcPts val="0"/>
                        </a:spcBef>
                        <a:spcAft>
                          <a:spcPts val="0"/>
                        </a:spcAft>
                        <a:buNone/>
                      </a:pPr>
                      <a:r>
                        <a:rPr lang="en" sz="1100"/>
                        <a:t>Interpreted</a:t>
                      </a:r>
                      <a:endParaRPr sz="1100"/>
                    </a:p>
                  </a:txBody>
                  <a:tcPr marL="91425" marR="91425" marT="91425" marB="91425"/>
                </a:tc>
                <a:extLst>
                  <a:ext uri="{0D108BD9-81ED-4DB2-BD59-A6C34878D82A}">
                    <a16:rowId xmlns:a16="http://schemas.microsoft.com/office/drawing/2014/main" val="10002"/>
                  </a:ext>
                </a:extLst>
              </a:tr>
              <a:tr h="865950">
                <a:tc>
                  <a:txBody>
                    <a:bodyPr/>
                    <a:lstStyle/>
                    <a:p>
                      <a:pPr marL="0" lvl="0" indent="0" algn="l" rtl="0">
                        <a:spcBef>
                          <a:spcPts val="0"/>
                        </a:spcBef>
                        <a:spcAft>
                          <a:spcPts val="0"/>
                        </a:spcAft>
                        <a:buNone/>
                      </a:pPr>
                      <a:r>
                        <a:rPr lang="en" sz="1100"/>
                        <a:t>Arduino</a:t>
                      </a:r>
                      <a:endParaRPr sz="1100"/>
                    </a:p>
                  </a:txBody>
                  <a:tcPr marL="91425" marR="91425" marT="91425" marB="91425"/>
                </a:tc>
                <a:tc>
                  <a:txBody>
                    <a:bodyPr/>
                    <a:lstStyle/>
                    <a:p>
                      <a:pPr marL="0" lvl="0" indent="0" algn="l" rtl="0">
                        <a:spcBef>
                          <a:spcPts val="0"/>
                        </a:spcBef>
                        <a:spcAft>
                          <a:spcPts val="0"/>
                        </a:spcAft>
                        <a:buNone/>
                      </a:pPr>
                      <a:r>
                        <a:rPr lang="en" sz="1100"/>
                        <a:t>Uses a C++ variant for programming</a:t>
                      </a:r>
                      <a:endParaRPr sz="1100"/>
                    </a:p>
                    <a:p>
                      <a:pPr marL="0" lvl="0" indent="0" algn="l" rtl="0">
                        <a:spcBef>
                          <a:spcPts val="0"/>
                        </a:spcBef>
                        <a:spcAft>
                          <a:spcPts val="0"/>
                        </a:spcAft>
                        <a:buNone/>
                      </a:pPr>
                      <a:r>
                        <a:rPr lang="en" sz="1100"/>
                        <a:t>Fast</a:t>
                      </a:r>
                      <a:endParaRPr sz="1100"/>
                    </a:p>
                  </a:txBody>
                  <a:tcPr marL="91425" marR="91425" marT="91425" marB="91425"/>
                </a:tc>
                <a:tc>
                  <a:txBody>
                    <a:bodyPr/>
                    <a:lstStyle/>
                    <a:p>
                      <a:pPr marL="0" lvl="0" indent="0" algn="l" rtl="0">
                        <a:spcBef>
                          <a:spcPts val="0"/>
                        </a:spcBef>
                        <a:spcAft>
                          <a:spcPts val="0"/>
                        </a:spcAft>
                        <a:buNone/>
                      </a:pPr>
                      <a:r>
                        <a:rPr lang="en" sz="1100"/>
                        <a:t>More difficult to handle errors or crashes</a:t>
                      </a:r>
                      <a:endParaRPr sz="1100"/>
                    </a:p>
                  </a:txBody>
                  <a:tcPr marL="91425" marR="91425" marT="91425" marB="91425"/>
                </a:tc>
                <a:extLst>
                  <a:ext uri="{0D108BD9-81ED-4DB2-BD59-A6C34878D82A}">
                    <a16:rowId xmlns:a16="http://schemas.microsoft.com/office/drawing/2014/main" val="10003"/>
                  </a:ext>
                </a:extLst>
              </a:tr>
              <a:tr h="770825">
                <a:tc>
                  <a:txBody>
                    <a:bodyPr/>
                    <a:lstStyle/>
                    <a:p>
                      <a:pPr marL="0" lvl="0" indent="0" algn="l" rtl="0">
                        <a:spcBef>
                          <a:spcPts val="0"/>
                        </a:spcBef>
                        <a:spcAft>
                          <a:spcPts val="0"/>
                        </a:spcAft>
                        <a:buNone/>
                      </a:pPr>
                      <a:r>
                        <a:rPr lang="en" sz="1100"/>
                        <a:t>MicroPython</a:t>
                      </a:r>
                      <a:endParaRPr sz="1100"/>
                    </a:p>
                  </a:txBody>
                  <a:tcPr marL="91425" marR="91425" marT="91425" marB="91425"/>
                </a:tc>
                <a:tc>
                  <a:txBody>
                    <a:bodyPr/>
                    <a:lstStyle/>
                    <a:p>
                      <a:pPr marL="0" lvl="0" indent="0" algn="l" rtl="0">
                        <a:spcBef>
                          <a:spcPts val="0"/>
                        </a:spcBef>
                        <a:spcAft>
                          <a:spcPts val="0"/>
                        </a:spcAft>
                        <a:buNone/>
                      </a:pPr>
                      <a:r>
                        <a:rPr lang="en" sz="1100"/>
                        <a:t>Python programming language</a:t>
                      </a:r>
                      <a:endParaRPr sz="1100"/>
                    </a:p>
                  </a:txBody>
                  <a:tcPr marL="91425" marR="91425" marT="91425" marB="91425"/>
                </a:tc>
                <a:tc>
                  <a:txBody>
                    <a:bodyPr/>
                    <a:lstStyle/>
                    <a:p>
                      <a:pPr marL="0" lvl="0" indent="0" algn="l" rtl="0">
                        <a:spcBef>
                          <a:spcPts val="0"/>
                        </a:spcBef>
                        <a:spcAft>
                          <a:spcPts val="0"/>
                        </a:spcAft>
                        <a:buNone/>
                      </a:pPr>
                      <a:r>
                        <a:rPr lang="en" sz="1100"/>
                        <a:t>Can be slower for certain operations</a:t>
                      </a:r>
                      <a:endParaRPr sz="1100"/>
                    </a:p>
                    <a:p>
                      <a:pPr marL="0" lvl="0" indent="0" algn="l" rtl="0">
                        <a:spcBef>
                          <a:spcPts val="0"/>
                        </a:spcBef>
                        <a:spcAft>
                          <a:spcPts val="0"/>
                        </a:spcAft>
                        <a:buClr>
                          <a:schemeClr val="dk1"/>
                        </a:buClr>
                        <a:buSzPts val="1100"/>
                        <a:buFont typeface="Arial"/>
                        <a:buNone/>
                      </a:pPr>
                      <a:r>
                        <a:rPr lang="en" sz="1100">
                          <a:solidFill>
                            <a:schemeClr val="dk1"/>
                          </a:solidFill>
                        </a:rPr>
                        <a:t>Interpreted</a:t>
                      </a:r>
                      <a:endParaRPr sz="11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Wireless Communication and Interface</a:t>
            </a:r>
            <a:endParaRPr/>
          </a:p>
        </p:txBody>
      </p:sp>
      <p:sp>
        <p:nvSpPr>
          <p:cNvPr id="129" name="Google Shape;12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Network protocols:</a:t>
            </a:r>
            <a:endParaRPr/>
          </a:p>
          <a:p>
            <a:pPr marL="457200" lvl="0" indent="-342900" algn="l" rtl="0">
              <a:spcBef>
                <a:spcPts val="1200"/>
              </a:spcBef>
              <a:spcAft>
                <a:spcPts val="0"/>
              </a:spcAft>
              <a:buSzPts val="1800"/>
              <a:buChar char="●"/>
            </a:pPr>
            <a:r>
              <a:rPr lang="en" b="1"/>
              <a:t>Bluetooth</a:t>
            </a:r>
            <a:endParaRPr b="1"/>
          </a:p>
          <a:p>
            <a:pPr marL="457200" lvl="0" indent="-342900" algn="l" rtl="0">
              <a:spcBef>
                <a:spcPts val="0"/>
              </a:spcBef>
              <a:spcAft>
                <a:spcPts val="0"/>
              </a:spcAft>
              <a:buSzPts val="1800"/>
              <a:buChar char="●"/>
            </a:pPr>
            <a:r>
              <a:rPr lang="en"/>
              <a:t>Wi-Fi</a:t>
            </a:r>
            <a:endParaRPr/>
          </a:p>
          <a:p>
            <a:pPr marL="0" lvl="0" indent="0" algn="l" rtl="0">
              <a:spcBef>
                <a:spcPts val="1200"/>
              </a:spcBef>
              <a:spcAft>
                <a:spcPts val="0"/>
              </a:spcAft>
              <a:buNone/>
            </a:pPr>
            <a:r>
              <a:rPr lang="en"/>
              <a:t>Communication protocols:</a:t>
            </a:r>
            <a:endParaRPr/>
          </a:p>
          <a:p>
            <a:pPr marL="457200" lvl="0" indent="-342900" algn="l" rtl="0">
              <a:spcBef>
                <a:spcPts val="1200"/>
              </a:spcBef>
              <a:spcAft>
                <a:spcPts val="0"/>
              </a:spcAft>
              <a:buSzPts val="1800"/>
              <a:buChar char="●"/>
            </a:pPr>
            <a:r>
              <a:rPr lang="en"/>
              <a:t>HTTP(S)</a:t>
            </a:r>
            <a:endParaRPr/>
          </a:p>
          <a:p>
            <a:pPr marL="457200" lvl="0" indent="-342900" algn="l" rtl="0">
              <a:spcBef>
                <a:spcPts val="0"/>
              </a:spcBef>
              <a:spcAft>
                <a:spcPts val="0"/>
              </a:spcAft>
              <a:buSzPts val="1800"/>
              <a:buChar char="●"/>
            </a:pPr>
            <a:r>
              <a:rPr lang="en" b="1"/>
              <a:t>MQTT</a:t>
            </a:r>
            <a:endParaRPr b="1"/>
          </a:p>
          <a:p>
            <a:pPr marL="457200" lvl="0" indent="0" algn="l" rtl="0">
              <a:spcBef>
                <a:spcPts val="1200"/>
              </a:spcBef>
              <a:spcAft>
                <a:spcPts val="1200"/>
              </a:spcAft>
              <a:buNone/>
            </a:pPr>
            <a:r>
              <a:rPr lang="en"/>
              <a:t>Bluetooth requires gateways for TCP/IP, which is used by both HTTP and MQTT, to 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Software Design Challenges</a:t>
            </a:r>
            <a:endParaRPr/>
          </a:p>
        </p:txBody>
      </p:sp>
      <p:sp>
        <p:nvSpPr>
          <p:cNvPr id="135" name="Google Shape;13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61111"/>
              <a:buFont typeface="Arial"/>
              <a:buNone/>
            </a:pPr>
            <a:r>
              <a:rPr lang="en"/>
              <a:t>Issues with most third-party libraries</a:t>
            </a:r>
            <a:endParaRPr/>
          </a:p>
          <a:p>
            <a:pPr marL="457200" lvl="0" indent="-334327" algn="l" rtl="0">
              <a:spcBef>
                <a:spcPts val="1200"/>
              </a:spcBef>
              <a:spcAft>
                <a:spcPts val="0"/>
              </a:spcAft>
              <a:buSzPct val="100000"/>
              <a:buChar char="●"/>
            </a:pPr>
            <a:r>
              <a:rPr lang="en"/>
              <a:t>Restricted access to certain parts of the operating system</a:t>
            </a:r>
            <a:endParaRPr/>
          </a:p>
          <a:p>
            <a:pPr marL="457200" lvl="0" indent="-334327" algn="l" rtl="0">
              <a:spcBef>
                <a:spcPts val="0"/>
              </a:spcBef>
              <a:spcAft>
                <a:spcPts val="0"/>
              </a:spcAft>
              <a:buSzPct val="100000"/>
              <a:buChar char="●"/>
            </a:pPr>
            <a:r>
              <a:rPr lang="en"/>
              <a:t>Relative lack of support</a:t>
            </a:r>
            <a:endParaRPr/>
          </a:p>
          <a:p>
            <a:pPr marL="457200" lvl="0" indent="-334327" algn="l" rtl="0">
              <a:spcBef>
                <a:spcPts val="0"/>
              </a:spcBef>
              <a:spcAft>
                <a:spcPts val="0"/>
              </a:spcAft>
              <a:buSzPct val="100000"/>
              <a:buChar char="●"/>
            </a:pPr>
            <a:r>
              <a:rPr lang="en"/>
              <a:t>React Native is a UI library</a:t>
            </a:r>
            <a:endParaRPr/>
          </a:p>
          <a:p>
            <a:pPr marL="457200" lvl="0" indent="0" algn="l" rtl="0">
              <a:spcBef>
                <a:spcPts val="1200"/>
              </a:spcBef>
              <a:spcAft>
                <a:spcPts val="0"/>
              </a:spcAft>
              <a:buNone/>
            </a:pPr>
            <a:r>
              <a:rPr lang="en"/>
              <a:t>This means either additional libraries or native code are required to interface with the components like Location, Bluetooth on both iOS and Android.</a:t>
            </a:r>
            <a:endParaRPr/>
          </a:p>
          <a:p>
            <a:pPr marL="0" lvl="0" indent="0" algn="l" rtl="0">
              <a:spcBef>
                <a:spcPts val="1200"/>
              </a:spcBef>
              <a:spcAft>
                <a:spcPts val="0"/>
              </a:spcAft>
              <a:buClr>
                <a:schemeClr val="dk1"/>
              </a:buClr>
              <a:buSzPct val="61111"/>
              <a:buFont typeface="Arial"/>
              <a:buNone/>
            </a:pPr>
            <a:r>
              <a:rPr lang="en"/>
              <a:t>MCU Software Concerns: </a:t>
            </a:r>
            <a:endParaRPr/>
          </a:p>
          <a:p>
            <a:pPr marL="457200" lvl="0" indent="-334327" algn="l" rtl="0">
              <a:spcBef>
                <a:spcPts val="1200"/>
              </a:spcBef>
              <a:spcAft>
                <a:spcPts val="0"/>
              </a:spcAft>
              <a:buSzPct val="100000"/>
              <a:buChar char="●"/>
            </a:pPr>
            <a:r>
              <a:rPr lang="en"/>
              <a:t>Memory restrictions</a:t>
            </a:r>
            <a:endParaRPr/>
          </a:p>
          <a:p>
            <a:pPr marL="457200" lvl="0" indent="-334327" algn="l" rtl="0">
              <a:spcBef>
                <a:spcPts val="0"/>
              </a:spcBef>
              <a:spcAft>
                <a:spcPts val="0"/>
              </a:spcAft>
              <a:buSzPct val="100000"/>
              <a:buChar char="●"/>
            </a:pPr>
            <a:r>
              <a:rPr lang="en"/>
              <a:t>Available libraries for the firmware</a:t>
            </a:r>
            <a:endParaRPr/>
          </a:p>
          <a:p>
            <a:pPr marL="457200" lvl="0" indent="0" algn="l" rtl="0">
              <a:spcBef>
                <a:spcPts val="1200"/>
              </a:spcBef>
              <a:spcAft>
                <a:spcPts val="120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Hardware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Microcontroller Board Schematic</a:t>
            </a:r>
            <a:endParaRPr/>
          </a:p>
        </p:txBody>
      </p:sp>
      <p:pic>
        <p:nvPicPr>
          <p:cNvPr id="146" name="Google Shape;146;p27"/>
          <p:cNvPicPr preferRelativeResize="0"/>
          <p:nvPr/>
        </p:nvPicPr>
        <p:blipFill>
          <a:blip r:embed="rId3">
            <a:alphaModFix/>
          </a:blip>
          <a:stretch>
            <a:fillRect/>
          </a:stretch>
        </p:blipFill>
        <p:spPr>
          <a:xfrm>
            <a:off x="1832175" y="1093450"/>
            <a:ext cx="5479640" cy="382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Microcontroller PCB Design</a:t>
            </a:r>
            <a:endParaRPr/>
          </a:p>
        </p:txBody>
      </p:sp>
      <p:pic>
        <p:nvPicPr>
          <p:cNvPr id="152" name="Google Shape;152;p28"/>
          <p:cNvPicPr preferRelativeResize="0"/>
          <p:nvPr/>
        </p:nvPicPr>
        <p:blipFill>
          <a:blip r:embed="rId3">
            <a:alphaModFix/>
          </a:blip>
          <a:stretch>
            <a:fillRect/>
          </a:stretch>
        </p:blipFill>
        <p:spPr>
          <a:xfrm>
            <a:off x="2390238" y="1155925"/>
            <a:ext cx="4363530"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Design: Microcontroller Selection</a:t>
            </a:r>
            <a:endParaRPr/>
          </a:p>
        </p:txBody>
      </p:sp>
      <p:graphicFrame>
        <p:nvGraphicFramePr>
          <p:cNvPr id="158" name="Google Shape;158;p29"/>
          <p:cNvGraphicFramePr/>
          <p:nvPr/>
        </p:nvGraphicFramePr>
        <p:xfrm>
          <a:off x="3556863" y="1235935"/>
          <a:ext cx="5102700" cy="3560700"/>
        </p:xfrm>
        <a:graphic>
          <a:graphicData uri="http://schemas.openxmlformats.org/drawingml/2006/table">
            <a:tbl>
              <a:tblPr>
                <a:noFill/>
                <a:tableStyleId>{50E9BA1D-1DFC-42D9-BCCC-4DF747F323BD}</a:tableStyleId>
              </a:tblPr>
              <a:tblGrid>
                <a:gridCol w="1700900">
                  <a:extLst>
                    <a:ext uri="{9D8B030D-6E8A-4147-A177-3AD203B41FA5}">
                      <a16:colId xmlns:a16="http://schemas.microsoft.com/office/drawing/2014/main" val="20000"/>
                    </a:ext>
                  </a:extLst>
                </a:gridCol>
                <a:gridCol w="1700900">
                  <a:extLst>
                    <a:ext uri="{9D8B030D-6E8A-4147-A177-3AD203B41FA5}">
                      <a16:colId xmlns:a16="http://schemas.microsoft.com/office/drawing/2014/main" val="20001"/>
                    </a:ext>
                  </a:extLst>
                </a:gridCol>
                <a:gridCol w="1700900">
                  <a:extLst>
                    <a:ext uri="{9D8B030D-6E8A-4147-A177-3AD203B41FA5}">
                      <a16:colId xmlns:a16="http://schemas.microsoft.com/office/drawing/2014/main" val="20002"/>
                    </a:ext>
                  </a:extLst>
                </a:gridCol>
              </a:tblGrid>
              <a:tr h="609575">
                <a:tc>
                  <a:txBody>
                    <a:bodyPr/>
                    <a:lstStyle/>
                    <a:p>
                      <a:pPr marL="0" lvl="0" indent="0" algn="l" rtl="0">
                        <a:spcBef>
                          <a:spcPts val="0"/>
                        </a:spcBef>
                        <a:spcAft>
                          <a:spcPts val="0"/>
                        </a:spcAft>
                        <a:buNone/>
                      </a:pPr>
                      <a:r>
                        <a:rPr lang="en"/>
                        <a:t>Microcontroller</a:t>
                      </a:r>
                      <a:endParaRPr/>
                    </a:p>
                  </a:txBody>
                  <a:tcPr marL="91425" marR="91425" marT="91425" marB="91425"/>
                </a:tc>
                <a:tc>
                  <a:txBody>
                    <a:bodyPr/>
                    <a:lstStyle/>
                    <a:p>
                      <a:pPr marL="0" lvl="0" indent="0" algn="l" rtl="0">
                        <a:spcBef>
                          <a:spcPts val="0"/>
                        </a:spcBef>
                        <a:spcAft>
                          <a:spcPts val="0"/>
                        </a:spcAft>
                        <a:buNone/>
                      </a:pPr>
                      <a:r>
                        <a:rPr lang="en"/>
                        <a:t>ESP32-C3</a:t>
                      </a:r>
                      <a:endParaRPr/>
                    </a:p>
                  </a:txBody>
                  <a:tcPr marL="91425" marR="91425" marT="91425" marB="91425"/>
                </a:tc>
                <a:tc>
                  <a:txBody>
                    <a:bodyPr/>
                    <a:lstStyle/>
                    <a:p>
                      <a:pPr marL="0" lvl="0" indent="0" algn="l" rtl="0">
                        <a:spcBef>
                          <a:spcPts val="0"/>
                        </a:spcBef>
                        <a:spcAft>
                          <a:spcPts val="0"/>
                        </a:spcAft>
                        <a:buNone/>
                      </a:pPr>
                      <a:r>
                        <a:rPr lang="en"/>
                        <a:t>CC2640R2LRGZR</a:t>
                      </a:r>
                      <a:endParaRPr/>
                    </a:p>
                  </a:txBody>
                  <a:tcPr marL="91425" marR="91425" marT="91425" marB="91425"/>
                </a:tc>
                <a:extLst>
                  <a:ext uri="{0D108BD9-81ED-4DB2-BD59-A6C34878D82A}">
                    <a16:rowId xmlns:a16="http://schemas.microsoft.com/office/drawing/2014/main" val="10000"/>
                  </a:ext>
                </a:extLst>
              </a:tr>
              <a:tr h="590225">
                <a:tc>
                  <a:txBody>
                    <a:bodyPr/>
                    <a:lstStyle/>
                    <a:p>
                      <a:pPr marL="0" lvl="0" indent="0" algn="l" rtl="0">
                        <a:spcBef>
                          <a:spcPts val="0"/>
                        </a:spcBef>
                        <a:spcAft>
                          <a:spcPts val="0"/>
                        </a:spcAft>
                        <a:buNone/>
                      </a:pPr>
                      <a:r>
                        <a:rPr lang="en"/>
                        <a:t>Price</a:t>
                      </a:r>
                      <a:endParaRPr/>
                    </a:p>
                  </a:txBody>
                  <a:tcPr marL="91425" marR="91425" marT="91425" marB="91425"/>
                </a:tc>
                <a:tc>
                  <a:txBody>
                    <a:bodyPr/>
                    <a:lstStyle/>
                    <a:p>
                      <a:pPr marL="0" lvl="0" indent="0" algn="l" rtl="0">
                        <a:spcBef>
                          <a:spcPts val="0"/>
                        </a:spcBef>
                        <a:spcAft>
                          <a:spcPts val="0"/>
                        </a:spcAft>
                        <a:buNone/>
                      </a:pPr>
                      <a:r>
                        <a:rPr lang="en"/>
                        <a:t>$1.13</a:t>
                      </a:r>
                      <a:endParaRPr/>
                    </a:p>
                  </a:txBody>
                  <a:tcPr marL="91425" marR="91425" marT="91425" marB="91425"/>
                </a:tc>
                <a:tc>
                  <a:txBody>
                    <a:bodyPr/>
                    <a:lstStyle/>
                    <a:p>
                      <a:pPr marL="0" lvl="0" indent="0" algn="l" rtl="0">
                        <a:spcBef>
                          <a:spcPts val="0"/>
                        </a:spcBef>
                        <a:spcAft>
                          <a:spcPts val="0"/>
                        </a:spcAft>
                        <a:buNone/>
                      </a:pPr>
                      <a:r>
                        <a:rPr lang="en"/>
                        <a:t>$2.98</a:t>
                      </a:r>
                      <a:endParaRPr/>
                    </a:p>
                  </a:txBody>
                  <a:tcPr marL="91425" marR="91425" marT="91425" marB="91425"/>
                </a:tc>
                <a:extLst>
                  <a:ext uri="{0D108BD9-81ED-4DB2-BD59-A6C34878D82A}">
                    <a16:rowId xmlns:a16="http://schemas.microsoft.com/office/drawing/2014/main" val="10001"/>
                  </a:ext>
                </a:extLst>
              </a:tr>
              <a:tr h="590225">
                <a:tc>
                  <a:txBody>
                    <a:bodyPr/>
                    <a:lstStyle/>
                    <a:p>
                      <a:pPr marL="0" lvl="0" indent="0" algn="l" rtl="0">
                        <a:spcBef>
                          <a:spcPts val="0"/>
                        </a:spcBef>
                        <a:spcAft>
                          <a:spcPts val="0"/>
                        </a:spcAft>
                        <a:buNone/>
                      </a:pPr>
                      <a:r>
                        <a:rPr lang="en"/>
                        <a:t>Core Speed </a:t>
                      </a:r>
                      <a:endParaRPr/>
                    </a:p>
                  </a:txBody>
                  <a:tcPr marL="91425" marR="91425" marT="91425" marB="91425"/>
                </a:tc>
                <a:tc>
                  <a:txBody>
                    <a:bodyPr/>
                    <a:lstStyle/>
                    <a:p>
                      <a:pPr marL="0" lvl="0" indent="0" algn="l" rtl="0">
                        <a:spcBef>
                          <a:spcPts val="0"/>
                        </a:spcBef>
                        <a:spcAft>
                          <a:spcPts val="0"/>
                        </a:spcAft>
                        <a:buNone/>
                      </a:pPr>
                      <a:r>
                        <a:rPr lang="en"/>
                        <a:t>160 MHz</a:t>
                      </a:r>
                      <a:endParaRPr/>
                    </a:p>
                  </a:txBody>
                  <a:tcPr marL="91425" marR="91425" marT="91425" marB="91425"/>
                </a:tc>
                <a:tc>
                  <a:txBody>
                    <a:bodyPr/>
                    <a:lstStyle/>
                    <a:p>
                      <a:pPr marL="0" lvl="0" indent="0" algn="l" rtl="0">
                        <a:spcBef>
                          <a:spcPts val="0"/>
                        </a:spcBef>
                        <a:spcAft>
                          <a:spcPts val="0"/>
                        </a:spcAft>
                        <a:buNone/>
                      </a:pPr>
                      <a:r>
                        <a:rPr lang="en"/>
                        <a:t>48 MHz</a:t>
                      </a:r>
                      <a:endParaRPr/>
                    </a:p>
                  </a:txBody>
                  <a:tcPr marL="91425" marR="91425" marT="91425" marB="91425"/>
                </a:tc>
                <a:extLst>
                  <a:ext uri="{0D108BD9-81ED-4DB2-BD59-A6C34878D82A}">
                    <a16:rowId xmlns:a16="http://schemas.microsoft.com/office/drawing/2014/main" val="10002"/>
                  </a:ext>
                </a:extLst>
              </a:tr>
              <a:tr h="590225">
                <a:tc>
                  <a:txBody>
                    <a:bodyPr/>
                    <a:lstStyle/>
                    <a:p>
                      <a:pPr marL="0" lvl="0" indent="0" algn="l" rtl="0">
                        <a:spcBef>
                          <a:spcPts val="0"/>
                        </a:spcBef>
                        <a:spcAft>
                          <a:spcPts val="0"/>
                        </a:spcAft>
                        <a:buNone/>
                      </a:pPr>
                      <a:r>
                        <a:rPr lang="en"/>
                        <a:t>I/O Pins</a:t>
                      </a:r>
                      <a:endParaRPr/>
                    </a:p>
                  </a:txBody>
                  <a:tcPr marL="91425" marR="91425" marT="91425" marB="91425"/>
                </a:tc>
                <a:tc>
                  <a:txBody>
                    <a:bodyPr/>
                    <a:lstStyle/>
                    <a:p>
                      <a:pPr marL="0" lvl="0" indent="0" algn="l" rtl="0">
                        <a:spcBef>
                          <a:spcPts val="0"/>
                        </a:spcBef>
                        <a:spcAft>
                          <a:spcPts val="0"/>
                        </a:spcAft>
                        <a:buNone/>
                      </a:pPr>
                      <a:r>
                        <a:rPr lang="en"/>
                        <a:t>32</a:t>
                      </a:r>
                      <a:endParaRPr/>
                    </a:p>
                  </a:txBody>
                  <a:tcPr marL="91425" marR="91425" marT="91425" marB="91425"/>
                </a:tc>
                <a:tc>
                  <a:txBody>
                    <a:bodyPr/>
                    <a:lstStyle/>
                    <a:p>
                      <a:pPr marL="0" lvl="0" indent="0" algn="l" rtl="0">
                        <a:spcBef>
                          <a:spcPts val="0"/>
                        </a:spcBef>
                        <a:spcAft>
                          <a:spcPts val="0"/>
                        </a:spcAft>
                        <a:buNone/>
                      </a:pPr>
                      <a:r>
                        <a:rPr lang="en"/>
                        <a:t>48</a:t>
                      </a:r>
                      <a:endParaRPr/>
                    </a:p>
                  </a:txBody>
                  <a:tcPr marL="91425" marR="91425" marT="91425" marB="91425"/>
                </a:tc>
                <a:extLst>
                  <a:ext uri="{0D108BD9-81ED-4DB2-BD59-A6C34878D82A}">
                    <a16:rowId xmlns:a16="http://schemas.microsoft.com/office/drawing/2014/main" val="10003"/>
                  </a:ext>
                </a:extLst>
              </a:tr>
              <a:tr h="590225">
                <a:tc>
                  <a:txBody>
                    <a:bodyPr/>
                    <a:lstStyle/>
                    <a:p>
                      <a:pPr marL="0" lvl="0" indent="0" algn="l" rtl="0">
                        <a:spcBef>
                          <a:spcPts val="0"/>
                        </a:spcBef>
                        <a:spcAft>
                          <a:spcPts val="0"/>
                        </a:spcAft>
                        <a:buNone/>
                      </a:pPr>
                      <a:r>
                        <a:rPr lang="en"/>
                        <a:t>Flash Size</a:t>
                      </a:r>
                      <a:endParaRPr/>
                    </a:p>
                  </a:txBody>
                  <a:tcPr marL="91425" marR="91425" marT="91425" marB="91425"/>
                </a:tc>
                <a:tc>
                  <a:txBody>
                    <a:bodyPr/>
                    <a:lstStyle/>
                    <a:p>
                      <a:pPr marL="0" lvl="0" indent="0" algn="l" rtl="0">
                        <a:spcBef>
                          <a:spcPts val="0"/>
                        </a:spcBef>
                        <a:spcAft>
                          <a:spcPts val="0"/>
                        </a:spcAft>
                        <a:buNone/>
                      </a:pPr>
                      <a:r>
                        <a:rPr lang="en"/>
                        <a:t>4 MB</a:t>
                      </a:r>
                      <a:endParaRPr/>
                    </a:p>
                  </a:txBody>
                  <a:tcPr marL="91425" marR="91425" marT="91425" marB="91425"/>
                </a:tc>
                <a:tc>
                  <a:txBody>
                    <a:bodyPr/>
                    <a:lstStyle/>
                    <a:p>
                      <a:pPr marL="0" lvl="0" indent="0" algn="l" rtl="0">
                        <a:spcBef>
                          <a:spcPts val="0"/>
                        </a:spcBef>
                        <a:spcAft>
                          <a:spcPts val="0"/>
                        </a:spcAft>
                        <a:buNone/>
                      </a:pPr>
                      <a:r>
                        <a:rPr lang="en"/>
                        <a:t>128 KB</a:t>
                      </a:r>
                      <a:endParaRPr/>
                    </a:p>
                  </a:txBody>
                  <a:tcPr marL="91425" marR="91425" marT="91425" marB="91425"/>
                </a:tc>
                <a:extLst>
                  <a:ext uri="{0D108BD9-81ED-4DB2-BD59-A6C34878D82A}">
                    <a16:rowId xmlns:a16="http://schemas.microsoft.com/office/drawing/2014/main" val="10004"/>
                  </a:ext>
                </a:extLst>
              </a:tr>
              <a:tr h="590225">
                <a:tc>
                  <a:txBody>
                    <a:bodyPr/>
                    <a:lstStyle/>
                    <a:p>
                      <a:pPr marL="0" lvl="0" indent="0" algn="l" rtl="0">
                        <a:spcBef>
                          <a:spcPts val="0"/>
                        </a:spcBef>
                        <a:spcAft>
                          <a:spcPts val="0"/>
                        </a:spcAft>
                        <a:buNone/>
                      </a:pPr>
                      <a:r>
                        <a:rPr lang="en"/>
                        <a:t>Operating Voltage</a:t>
                      </a:r>
                      <a:endParaRPr/>
                    </a:p>
                  </a:txBody>
                  <a:tcPr marL="91425" marR="91425" marT="91425" marB="91425"/>
                </a:tc>
                <a:tc>
                  <a:txBody>
                    <a:bodyPr/>
                    <a:lstStyle/>
                    <a:p>
                      <a:pPr marL="0" lvl="0" indent="0" algn="l" rtl="0">
                        <a:spcBef>
                          <a:spcPts val="0"/>
                        </a:spcBef>
                        <a:spcAft>
                          <a:spcPts val="0"/>
                        </a:spcAft>
                        <a:buNone/>
                      </a:pPr>
                      <a:r>
                        <a:rPr lang="en"/>
                        <a:t>3.3 V</a:t>
                      </a:r>
                      <a:endParaRPr/>
                    </a:p>
                  </a:txBody>
                  <a:tcPr marL="91425" marR="91425" marT="91425" marB="91425"/>
                </a:tc>
                <a:tc>
                  <a:txBody>
                    <a:bodyPr/>
                    <a:lstStyle/>
                    <a:p>
                      <a:pPr marL="0" lvl="0" indent="0" algn="l" rtl="0">
                        <a:spcBef>
                          <a:spcPts val="0"/>
                        </a:spcBef>
                        <a:spcAft>
                          <a:spcPts val="0"/>
                        </a:spcAft>
                        <a:buNone/>
                      </a:pPr>
                      <a:r>
                        <a:rPr lang="en"/>
                        <a:t>1.8 - 3.8 V</a:t>
                      </a:r>
                      <a:endParaRPr/>
                    </a:p>
                  </a:txBody>
                  <a:tcPr marL="91425" marR="91425" marT="91425" marB="91425"/>
                </a:tc>
                <a:extLst>
                  <a:ext uri="{0D108BD9-81ED-4DB2-BD59-A6C34878D82A}">
                    <a16:rowId xmlns:a16="http://schemas.microsoft.com/office/drawing/2014/main" val="10005"/>
                  </a:ext>
                </a:extLst>
              </a:tr>
            </a:tbl>
          </a:graphicData>
        </a:graphic>
      </p:graphicFrame>
      <p:sp>
        <p:nvSpPr>
          <p:cNvPr id="159" name="Google Shape;159;p29"/>
          <p:cNvSpPr txBox="1"/>
          <p:nvPr/>
        </p:nvSpPr>
        <p:spPr>
          <a:xfrm>
            <a:off x="311700" y="1235925"/>
            <a:ext cx="30858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Microcontroller will be utilized for the following:</a:t>
            </a:r>
            <a:endParaRPr/>
          </a:p>
          <a:p>
            <a:pPr marL="914400" lvl="1" indent="-317500" algn="l" rtl="0">
              <a:spcBef>
                <a:spcPts val="0"/>
              </a:spcBef>
              <a:spcAft>
                <a:spcPts val="0"/>
              </a:spcAft>
              <a:buSzPts val="1400"/>
              <a:buChar char="○"/>
            </a:pPr>
            <a:r>
              <a:rPr lang="en"/>
              <a:t>LED Brightness Control</a:t>
            </a:r>
            <a:endParaRPr/>
          </a:p>
          <a:p>
            <a:pPr marL="914400" lvl="1" indent="-317500" algn="l" rtl="0">
              <a:spcBef>
                <a:spcPts val="0"/>
              </a:spcBef>
              <a:spcAft>
                <a:spcPts val="0"/>
              </a:spcAft>
              <a:buSzPts val="1400"/>
              <a:buChar char="○"/>
            </a:pPr>
            <a:r>
              <a:rPr lang="en"/>
              <a:t>Alarm system</a:t>
            </a:r>
            <a:endParaRPr/>
          </a:p>
          <a:p>
            <a:pPr marL="914400" lvl="1" indent="-317500" algn="l" rtl="0">
              <a:spcBef>
                <a:spcPts val="0"/>
              </a:spcBef>
              <a:spcAft>
                <a:spcPts val="0"/>
              </a:spcAft>
              <a:buSzPts val="1400"/>
              <a:buChar char="○"/>
            </a:pPr>
            <a:r>
              <a:rPr lang="en"/>
              <a:t>Bluetooth Communication</a:t>
            </a:r>
            <a:endParaRPr/>
          </a:p>
          <a:p>
            <a:pPr marL="914400" lvl="1" indent="-317500" algn="l" rtl="0">
              <a:spcBef>
                <a:spcPts val="0"/>
              </a:spcBef>
              <a:spcAft>
                <a:spcPts val="0"/>
              </a:spcAft>
              <a:buSzPts val="1400"/>
              <a:buChar char="○"/>
            </a:pPr>
            <a:r>
              <a:rPr lang="en"/>
              <a:t>RFID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Design: Voltage Regulator Selection</a:t>
            </a:r>
            <a:endParaRPr/>
          </a:p>
        </p:txBody>
      </p:sp>
      <p:sp>
        <p:nvSpPr>
          <p:cNvPr id="165" name="Google Shape;165;p30"/>
          <p:cNvSpPr txBox="1">
            <a:spLocks noGrp="1"/>
          </p:cNvSpPr>
          <p:nvPr>
            <p:ph type="body" idx="1"/>
          </p:nvPr>
        </p:nvSpPr>
        <p:spPr>
          <a:xfrm>
            <a:off x="311700" y="1152475"/>
            <a:ext cx="35496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Voltage Regulator needed for the PCB design requires the following:</a:t>
            </a:r>
            <a:endParaRPr sz="1600"/>
          </a:p>
          <a:p>
            <a:pPr marL="914400" lvl="1" indent="-330200" algn="l" rtl="0">
              <a:spcBef>
                <a:spcPts val="0"/>
              </a:spcBef>
              <a:spcAft>
                <a:spcPts val="0"/>
              </a:spcAft>
              <a:buSzPts val="1600"/>
              <a:buChar char="○"/>
            </a:pPr>
            <a:r>
              <a:rPr lang="en" sz="1600"/>
              <a:t>Capable of supporting input voltage 5V - 12V</a:t>
            </a:r>
            <a:endParaRPr sz="1600"/>
          </a:p>
          <a:p>
            <a:pPr marL="914400" lvl="1" indent="-330200" algn="l" rtl="0">
              <a:spcBef>
                <a:spcPts val="0"/>
              </a:spcBef>
              <a:spcAft>
                <a:spcPts val="0"/>
              </a:spcAft>
              <a:buSzPts val="1600"/>
              <a:buChar char="○"/>
            </a:pPr>
            <a:r>
              <a:rPr lang="en" sz="1600"/>
              <a:t>Output voltage needs to be 3.3V</a:t>
            </a:r>
            <a:endParaRPr sz="1600"/>
          </a:p>
          <a:p>
            <a:pPr marL="914400" lvl="1" indent="-330200" algn="l" rtl="0">
              <a:spcBef>
                <a:spcPts val="0"/>
              </a:spcBef>
              <a:spcAft>
                <a:spcPts val="0"/>
              </a:spcAft>
              <a:buSzPts val="1600"/>
              <a:buChar char="○"/>
            </a:pPr>
            <a:r>
              <a:rPr lang="en" sz="1600"/>
              <a:t>Fixed 0.5A output </a:t>
            </a:r>
            <a:endParaRPr sz="1600"/>
          </a:p>
          <a:p>
            <a:pPr marL="914400" lvl="1" indent="-330200" algn="l" rtl="0">
              <a:spcBef>
                <a:spcPts val="0"/>
              </a:spcBef>
              <a:spcAft>
                <a:spcPts val="0"/>
              </a:spcAft>
              <a:buSzPts val="1600"/>
              <a:buChar char="○"/>
            </a:pPr>
            <a:r>
              <a:rPr lang="en" sz="1600"/>
              <a:t>Small footprint </a:t>
            </a:r>
            <a:endParaRPr sz="1600"/>
          </a:p>
        </p:txBody>
      </p:sp>
      <p:pic>
        <p:nvPicPr>
          <p:cNvPr id="166" name="Google Shape;166;p30"/>
          <p:cNvPicPr preferRelativeResize="0"/>
          <p:nvPr/>
        </p:nvPicPr>
        <p:blipFill>
          <a:blip r:embed="rId3">
            <a:alphaModFix/>
          </a:blip>
          <a:stretch>
            <a:fillRect/>
          </a:stretch>
        </p:blipFill>
        <p:spPr>
          <a:xfrm>
            <a:off x="5653288" y="2960475"/>
            <a:ext cx="1485675" cy="1309850"/>
          </a:xfrm>
          <a:prstGeom prst="rect">
            <a:avLst/>
          </a:prstGeom>
          <a:noFill/>
          <a:ln>
            <a:noFill/>
          </a:ln>
        </p:spPr>
      </p:pic>
      <p:graphicFrame>
        <p:nvGraphicFramePr>
          <p:cNvPr id="167" name="Google Shape;167;p30"/>
          <p:cNvGraphicFramePr/>
          <p:nvPr/>
        </p:nvGraphicFramePr>
        <p:xfrm>
          <a:off x="4006900" y="1152475"/>
          <a:ext cx="4778450" cy="1524000"/>
        </p:xfrm>
        <a:graphic>
          <a:graphicData uri="http://schemas.openxmlformats.org/drawingml/2006/table">
            <a:tbl>
              <a:tblPr>
                <a:noFill/>
                <a:tableStyleId>{50E9BA1D-1DFC-42D9-BCCC-4DF747F323BD}</a:tableStyleId>
              </a:tblPr>
              <a:tblGrid>
                <a:gridCol w="2389225">
                  <a:extLst>
                    <a:ext uri="{9D8B030D-6E8A-4147-A177-3AD203B41FA5}">
                      <a16:colId xmlns:a16="http://schemas.microsoft.com/office/drawing/2014/main" val="20000"/>
                    </a:ext>
                  </a:extLst>
                </a:gridCol>
                <a:gridCol w="23892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200"/>
                        <a:t>Voltage Regulator</a:t>
                      </a:r>
                      <a:endParaRPr sz="1200"/>
                    </a:p>
                  </a:txBody>
                  <a:tcPr marL="91425" marR="91425" marT="91425" marB="91425"/>
                </a:tc>
                <a:tc>
                  <a:txBody>
                    <a:bodyPr/>
                    <a:lstStyle/>
                    <a:p>
                      <a:pPr marL="0" lvl="0" indent="0" algn="l" rtl="0">
                        <a:lnSpc>
                          <a:spcPct val="115000"/>
                        </a:lnSpc>
                        <a:spcBef>
                          <a:spcPts val="0"/>
                        </a:spcBef>
                        <a:spcAft>
                          <a:spcPts val="1200"/>
                        </a:spcAft>
                        <a:buNone/>
                      </a:pPr>
                      <a:r>
                        <a:rPr lang="en" sz="1200">
                          <a:solidFill>
                            <a:schemeClr val="dk2"/>
                          </a:solidFill>
                        </a:rPr>
                        <a:t>LM2574HVMX-3.3/NOPB</a:t>
                      </a:r>
                      <a:endParaRPr sz="12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t>Input Voltage</a:t>
                      </a:r>
                      <a:endParaRPr sz="1200"/>
                    </a:p>
                  </a:txBody>
                  <a:tcPr marL="91425" marR="91425" marT="91425" marB="91425"/>
                </a:tc>
                <a:tc>
                  <a:txBody>
                    <a:bodyPr/>
                    <a:lstStyle/>
                    <a:p>
                      <a:pPr marL="0" lvl="0" indent="0" algn="l" rtl="0">
                        <a:spcBef>
                          <a:spcPts val="0"/>
                        </a:spcBef>
                        <a:spcAft>
                          <a:spcPts val="0"/>
                        </a:spcAft>
                        <a:buNone/>
                      </a:pPr>
                      <a:r>
                        <a:rPr lang="en" sz="1200"/>
                        <a:t>Up to 40 V</a:t>
                      </a:r>
                      <a:endParaRPr sz="12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t>Output Voltage</a:t>
                      </a:r>
                      <a:endParaRPr sz="1200"/>
                    </a:p>
                  </a:txBody>
                  <a:tcPr marL="91425" marR="91425" marT="91425" marB="91425"/>
                </a:tc>
                <a:tc>
                  <a:txBody>
                    <a:bodyPr/>
                    <a:lstStyle/>
                    <a:p>
                      <a:pPr marL="0" lvl="0" indent="0" algn="l" rtl="0">
                        <a:spcBef>
                          <a:spcPts val="0"/>
                        </a:spcBef>
                        <a:spcAft>
                          <a:spcPts val="0"/>
                        </a:spcAft>
                        <a:buNone/>
                      </a:pPr>
                      <a:r>
                        <a:rPr lang="en" sz="1200"/>
                        <a:t>1.23 V - 37 V</a:t>
                      </a:r>
                      <a:endParaRPr sz="12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t>Max Current</a:t>
                      </a:r>
                      <a:endParaRPr sz="1200"/>
                    </a:p>
                  </a:txBody>
                  <a:tcPr marL="91425" marR="91425" marT="91425" marB="91425"/>
                </a:tc>
                <a:tc>
                  <a:txBody>
                    <a:bodyPr/>
                    <a:lstStyle/>
                    <a:p>
                      <a:pPr marL="0" lvl="0" indent="0" algn="l" rtl="0">
                        <a:spcBef>
                          <a:spcPts val="0"/>
                        </a:spcBef>
                        <a:spcAft>
                          <a:spcPts val="0"/>
                        </a:spcAft>
                        <a:buNone/>
                      </a:pPr>
                      <a:r>
                        <a:rPr lang="en" sz="1200"/>
                        <a:t>0.5 A</a:t>
                      </a:r>
                      <a:endParaRPr sz="12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Parts Selection: LEDs for Lighting System</a:t>
            </a:r>
            <a:endParaRPr/>
          </a:p>
          <a:p>
            <a:pPr marL="0" lvl="0" indent="0" algn="l" rtl="0">
              <a:spcBef>
                <a:spcPts val="0"/>
              </a:spcBef>
              <a:spcAft>
                <a:spcPts val="0"/>
              </a:spcAft>
              <a:buNone/>
            </a:pPr>
            <a:endParaRPr/>
          </a:p>
        </p:txBody>
      </p:sp>
      <p:sp>
        <p:nvSpPr>
          <p:cNvPr id="173" name="Google Shape;173;p31"/>
          <p:cNvSpPr txBox="1">
            <a:spLocks noGrp="1"/>
          </p:cNvSpPr>
          <p:nvPr>
            <p:ph type="body" idx="1"/>
          </p:nvPr>
        </p:nvSpPr>
        <p:spPr>
          <a:xfrm>
            <a:off x="311700" y="1152475"/>
            <a:ext cx="3821400" cy="22944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sz="1200"/>
              <a:t>Headlight</a:t>
            </a:r>
            <a:endParaRPr sz="1200"/>
          </a:p>
          <a:p>
            <a:pPr marL="914400" lvl="1" indent="-304800" algn="l" rtl="0">
              <a:spcBef>
                <a:spcPts val="0"/>
              </a:spcBef>
              <a:spcAft>
                <a:spcPts val="0"/>
              </a:spcAft>
              <a:buSzPts val="1200"/>
              <a:buChar char="○"/>
            </a:pPr>
            <a:r>
              <a:rPr lang="en" sz="1200"/>
              <a:t>Needs to output at least 400 - 600 lumen</a:t>
            </a:r>
            <a:endParaRPr sz="1200"/>
          </a:p>
          <a:p>
            <a:pPr marL="914400" lvl="1" indent="-304800" algn="l" rtl="0">
              <a:spcBef>
                <a:spcPts val="0"/>
              </a:spcBef>
              <a:spcAft>
                <a:spcPts val="0"/>
              </a:spcAft>
              <a:buSzPts val="1200"/>
              <a:buChar char="○"/>
            </a:pPr>
            <a:r>
              <a:rPr lang="en" sz="1200"/>
              <a:t>Color: white</a:t>
            </a:r>
            <a:endParaRPr sz="1200"/>
          </a:p>
          <a:p>
            <a:pPr marL="457200" lvl="0" indent="-304800" algn="l" rtl="0">
              <a:spcBef>
                <a:spcPts val="0"/>
              </a:spcBef>
              <a:spcAft>
                <a:spcPts val="0"/>
              </a:spcAft>
              <a:buSzPts val="1200"/>
              <a:buChar char="●"/>
            </a:pPr>
            <a:r>
              <a:rPr lang="en" sz="1200"/>
              <a:t>Tail light</a:t>
            </a:r>
            <a:endParaRPr sz="1200"/>
          </a:p>
          <a:p>
            <a:pPr marL="914400" lvl="1" indent="-304800" algn="l" rtl="0">
              <a:spcBef>
                <a:spcPts val="0"/>
              </a:spcBef>
              <a:spcAft>
                <a:spcPts val="0"/>
              </a:spcAft>
              <a:buSzPts val="1200"/>
              <a:buChar char="○"/>
            </a:pPr>
            <a:r>
              <a:rPr lang="en" sz="1200"/>
              <a:t>Needs to output at least 50 lumen</a:t>
            </a:r>
            <a:endParaRPr sz="1200"/>
          </a:p>
          <a:p>
            <a:pPr marL="914400" lvl="1" indent="-304800" algn="l" rtl="0">
              <a:spcBef>
                <a:spcPts val="0"/>
              </a:spcBef>
              <a:spcAft>
                <a:spcPts val="0"/>
              </a:spcAft>
              <a:buSzPts val="1200"/>
              <a:buChar char="○"/>
            </a:pPr>
            <a:r>
              <a:rPr lang="en" sz="1200"/>
              <a:t>Color: red</a:t>
            </a:r>
            <a:endParaRPr sz="1200"/>
          </a:p>
          <a:p>
            <a:pPr marL="457200" lvl="0" indent="-304800" algn="l" rtl="0">
              <a:spcBef>
                <a:spcPts val="0"/>
              </a:spcBef>
              <a:spcAft>
                <a:spcPts val="0"/>
              </a:spcAft>
              <a:buSzPts val="1200"/>
              <a:buChar char="●"/>
            </a:pPr>
            <a:r>
              <a:rPr lang="en" sz="1200"/>
              <a:t>Signal Lights</a:t>
            </a:r>
            <a:endParaRPr sz="1200"/>
          </a:p>
          <a:p>
            <a:pPr marL="914400" lvl="1" indent="-304800" algn="l" rtl="0">
              <a:spcBef>
                <a:spcPts val="0"/>
              </a:spcBef>
              <a:spcAft>
                <a:spcPts val="0"/>
              </a:spcAft>
              <a:buSzPts val="1200"/>
              <a:buChar char="○"/>
            </a:pPr>
            <a:r>
              <a:rPr lang="en" sz="1200"/>
              <a:t>Needs to output at least 50 lumen</a:t>
            </a:r>
            <a:endParaRPr sz="1200"/>
          </a:p>
          <a:p>
            <a:pPr marL="914400" lvl="1" indent="-304800" algn="l" rtl="0">
              <a:spcBef>
                <a:spcPts val="0"/>
              </a:spcBef>
              <a:spcAft>
                <a:spcPts val="0"/>
              </a:spcAft>
              <a:buSzPts val="1200"/>
              <a:buChar char="○"/>
            </a:pPr>
            <a:r>
              <a:rPr lang="en" sz="1200"/>
              <a:t>Color: Yellow </a:t>
            </a:r>
            <a:endParaRPr sz="1200"/>
          </a:p>
        </p:txBody>
      </p:sp>
      <p:graphicFrame>
        <p:nvGraphicFramePr>
          <p:cNvPr id="174" name="Google Shape;174;p31"/>
          <p:cNvGraphicFramePr/>
          <p:nvPr/>
        </p:nvGraphicFramePr>
        <p:xfrm>
          <a:off x="4487525" y="1152475"/>
          <a:ext cx="4490500" cy="2011530"/>
        </p:xfrm>
        <a:graphic>
          <a:graphicData uri="http://schemas.openxmlformats.org/drawingml/2006/table">
            <a:tbl>
              <a:tblPr>
                <a:noFill/>
                <a:tableStyleId>{50E9BA1D-1DFC-42D9-BCCC-4DF747F323BD}</a:tableStyleId>
              </a:tblPr>
              <a:tblGrid>
                <a:gridCol w="898100">
                  <a:extLst>
                    <a:ext uri="{9D8B030D-6E8A-4147-A177-3AD203B41FA5}">
                      <a16:colId xmlns:a16="http://schemas.microsoft.com/office/drawing/2014/main" val="20000"/>
                    </a:ext>
                  </a:extLst>
                </a:gridCol>
                <a:gridCol w="898100">
                  <a:extLst>
                    <a:ext uri="{9D8B030D-6E8A-4147-A177-3AD203B41FA5}">
                      <a16:colId xmlns:a16="http://schemas.microsoft.com/office/drawing/2014/main" val="20001"/>
                    </a:ext>
                  </a:extLst>
                </a:gridCol>
                <a:gridCol w="898100">
                  <a:extLst>
                    <a:ext uri="{9D8B030D-6E8A-4147-A177-3AD203B41FA5}">
                      <a16:colId xmlns:a16="http://schemas.microsoft.com/office/drawing/2014/main" val="20002"/>
                    </a:ext>
                  </a:extLst>
                </a:gridCol>
                <a:gridCol w="898100">
                  <a:extLst>
                    <a:ext uri="{9D8B030D-6E8A-4147-A177-3AD203B41FA5}">
                      <a16:colId xmlns:a16="http://schemas.microsoft.com/office/drawing/2014/main" val="20003"/>
                    </a:ext>
                  </a:extLst>
                </a:gridCol>
                <a:gridCol w="898100">
                  <a:extLst>
                    <a:ext uri="{9D8B030D-6E8A-4147-A177-3AD203B41FA5}">
                      <a16:colId xmlns:a16="http://schemas.microsoft.com/office/drawing/2014/main" val="20004"/>
                    </a:ext>
                  </a:extLst>
                </a:gridCol>
              </a:tblGrid>
              <a:tr h="396200">
                <a:tc>
                  <a:txBody>
                    <a:bodyPr/>
                    <a:lstStyle/>
                    <a:p>
                      <a:pPr marL="0" lvl="0" indent="0" algn="l" rtl="0">
                        <a:spcBef>
                          <a:spcPts val="0"/>
                        </a:spcBef>
                        <a:spcAft>
                          <a:spcPts val="0"/>
                        </a:spcAft>
                        <a:buNone/>
                      </a:pPr>
                      <a:r>
                        <a:rPr lang="en" sz="1100"/>
                        <a:t>Purpose</a:t>
                      </a:r>
                      <a:endParaRPr sz="1100"/>
                    </a:p>
                  </a:txBody>
                  <a:tcPr marL="91425" marR="91425" marT="91425" marB="91425"/>
                </a:tc>
                <a:tc>
                  <a:txBody>
                    <a:bodyPr/>
                    <a:lstStyle/>
                    <a:p>
                      <a:pPr marL="0" lvl="0" indent="0" algn="l" rtl="0">
                        <a:spcBef>
                          <a:spcPts val="0"/>
                        </a:spcBef>
                        <a:spcAft>
                          <a:spcPts val="0"/>
                        </a:spcAft>
                        <a:buNone/>
                      </a:pPr>
                      <a:r>
                        <a:rPr lang="en" sz="1100"/>
                        <a:t>Power</a:t>
                      </a:r>
                      <a:endParaRPr sz="1100"/>
                    </a:p>
                  </a:txBody>
                  <a:tcPr marL="91425" marR="91425" marT="91425" marB="91425"/>
                </a:tc>
                <a:tc>
                  <a:txBody>
                    <a:bodyPr/>
                    <a:lstStyle/>
                    <a:p>
                      <a:pPr marL="0" lvl="0" indent="0" algn="l" rtl="0">
                        <a:spcBef>
                          <a:spcPts val="0"/>
                        </a:spcBef>
                        <a:spcAft>
                          <a:spcPts val="0"/>
                        </a:spcAft>
                        <a:buNone/>
                      </a:pPr>
                      <a:r>
                        <a:rPr lang="en" sz="1100"/>
                        <a:t>Voltage</a:t>
                      </a:r>
                      <a:endParaRPr sz="1100"/>
                    </a:p>
                  </a:txBody>
                  <a:tcPr marL="91425" marR="91425" marT="91425" marB="91425"/>
                </a:tc>
                <a:tc>
                  <a:txBody>
                    <a:bodyPr/>
                    <a:lstStyle/>
                    <a:p>
                      <a:pPr marL="0" lvl="0" indent="0" algn="l" rtl="0">
                        <a:spcBef>
                          <a:spcPts val="0"/>
                        </a:spcBef>
                        <a:spcAft>
                          <a:spcPts val="0"/>
                        </a:spcAft>
                        <a:buNone/>
                      </a:pPr>
                      <a:r>
                        <a:rPr lang="en" sz="1100"/>
                        <a:t>Current</a:t>
                      </a:r>
                      <a:endParaRPr sz="1100"/>
                    </a:p>
                  </a:txBody>
                  <a:tcPr marL="91425" marR="91425" marT="91425" marB="91425"/>
                </a:tc>
                <a:tc>
                  <a:txBody>
                    <a:bodyPr/>
                    <a:lstStyle/>
                    <a:p>
                      <a:pPr marL="0" lvl="0" indent="0" algn="l" rtl="0">
                        <a:spcBef>
                          <a:spcPts val="0"/>
                        </a:spcBef>
                        <a:spcAft>
                          <a:spcPts val="0"/>
                        </a:spcAft>
                        <a:buNone/>
                      </a:pPr>
                      <a:r>
                        <a:rPr lang="en" sz="1100"/>
                        <a:t>Lumen</a:t>
                      </a:r>
                      <a:endParaRPr sz="1100"/>
                    </a:p>
                  </a:txBody>
                  <a:tcPr marL="91425" marR="91425" marT="91425" marB="91425"/>
                </a:tc>
                <a:extLst>
                  <a:ext uri="{0D108BD9-81ED-4DB2-BD59-A6C34878D82A}">
                    <a16:rowId xmlns:a16="http://schemas.microsoft.com/office/drawing/2014/main" val="10000"/>
                  </a:ext>
                </a:extLst>
              </a:tr>
              <a:tr h="548600">
                <a:tc>
                  <a:txBody>
                    <a:bodyPr/>
                    <a:lstStyle/>
                    <a:p>
                      <a:pPr marL="0" lvl="0" indent="0" algn="l" rtl="0">
                        <a:spcBef>
                          <a:spcPts val="0"/>
                        </a:spcBef>
                        <a:spcAft>
                          <a:spcPts val="0"/>
                        </a:spcAft>
                        <a:buNone/>
                      </a:pPr>
                      <a:r>
                        <a:rPr lang="en" sz="1100"/>
                        <a:t>Headlights</a:t>
                      </a:r>
                      <a:endParaRPr sz="1100"/>
                    </a:p>
                  </a:txBody>
                  <a:tcPr marL="91425" marR="91425" marT="91425" marB="91425"/>
                </a:tc>
                <a:tc>
                  <a:txBody>
                    <a:bodyPr/>
                    <a:lstStyle/>
                    <a:p>
                      <a:pPr marL="0" lvl="0" indent="0" algn="l" rtl="0">
                        <a:spcBef>
                          <a:spcPts val="0"/>
                        </a:spcBef>
                        <a:spcAft>
                          <a:spcPts val="0"/>
                        </a:spcAft>
                        <a:buNone/>
                      </a:pPr>
                      <a:r>
                        <a:rPr lang="en" sz="1100"/>
                        <a:t>20 W</a:t>
                      </a:r>
                      <a:endParaRPr sz="1100"/>
                    </a:p>
                  </a:txBody>
                  <a:tcPr marL="91425" marR="91425" marT="91425" marB="91425"/>
                </a:tc>
                <a:tc>
                  <a:txBody>
                    <a:bodyPr/>
                    <a:lstStyle/>
                    <a:p>
                      <a:pPr marL="0" lvl="0" indent="0" algn="l" rtl="0">
                        <a:spcBef>
                          <a:spcPts val="0"/>
                        </a:spcBef>
                        <a:spcAft>
                          <a:spcPts val="0"/>
                        </a:spcAft>
                        <a:buNone/>
                      </a:pPr>
                      <a:r>
                        <a:rPr lang="en" sz="1100"/>
                        <a:t>30-32 V</a:t>
                      </a:r>
                      <a:endParaRPr sz="1100"/>
                    </a:p>
                  </a:txBody>
                  <a:tcPr marL="91425" marR="91425" marT="91425" marB="91425"/>
                </a:tc>
                <a:tc>
                  <a:txBody>
                    <a:bodyPr/>
                    <a:lstStyle/>
                    <a:p>
                      <a:pPr marL="0" lvl="0" indent="0" algn="l" rtl="0">
                        <a:spcBef>
                          <a:spcPts val="0"/>
                        </a:spcBef>
                        <a:spcAft>
                          <a:spcPts val="0"/>
                        </a:spcAft>
                        <a:buNone/>
                      </a:pPr>
                      <a:r>
                        <a:rPr lang="en" sz="1100"/>
                        <a:t>700 mA</a:t>
                      </a:r>
                      <a:endParaRPr sz="1100"/>
                    </a:p>
                  </a:txBody>
                  <a:tcPr marL="91425" marR="91425" marT="91425" marB="91425"/>
                </a:tc>
                <a:tc>
                  <a:txBody>
                    <a:bodyPr/>
                    <a:lstStyle/>
                    <a:p>
                      <a:pPr marL="0" lvl="0" indent="0" algn="l" rtl="0">
                        <a:spcBef>
                          <a:spcPts val="0"/>
                        </a:spcBef>
                        <a:spcAft>
                          <a:spcPts val="0"/>
                        </a:spcAft>
                        <a:buNone/>
                      </a:pPr>
                      <a:r>
                        <a:rPr lang="en" sz="1100"/>
                        <a:t>1600 - 1800 lm</a:t>
                      </a:r>
                      <a:endParaRPr sz="1100"/>
                    </a:p>
                  </a:txBody>
                  <a:tcPr marL="91425" marR="91425" marT="91425" marB="91425"/>
                </a:tc>
                <a:extLst>
                  <a:ext uri="{0D108BD9-81ED-4DB2-BD59-A6C34878D82A}">
                    <a16:rowId xmlns:a16="http://schemas.microsoft.com/office/drawing/2014/main" val="10001"/>
                  </a:ext>
                </a:extLst>
              </a:tr>
              <a:tr h="548600">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Taillight</a:t>
                      </a:r>
                      <a:endParaRPr sz="1100">
                        <a:solidFill>
                          <a:schemeClr val="dk1"/>
                        </a:solidFill>
                      </a:endParaRPr>
                    </a:p>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5 W</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 2.0-2.2V</a:t>
                      </a:r>
                      <a:endParaRPr sz="1100"/>
                    </a:p>
                  </a:txBody>
                  <a:tcPr marL="91425" marR="91425" marT="91425" marB="91425"/>
                </a:tc>
                <a:tc>
                  <a:txBody>
                    <a:bodyPr/>
                    <a:lstStyle/>
                    <a:p>
                      <a:pPr marL="0" lvl="0" indent="0" algn="l" rtl="0">
                        <a:spcBef>
                          <a:spcPts val="0"/>
                        </a:spcBef>
                        <a:spcAft>
                          <a:spcPts val="0"/>
                        </a:spcAft>
                        <a:buNone/>
                      </a:pPr>
                      <a:r>
                        <a:rPr lang="en" sz="1100">
                          <a:solidFill>
                            <a:schemeClr val="dk1"/>
                          </a:solidFill>
                        </a:rPr>
                        <a:t>1200 mA</a:t>
                      </a:r>
                      <a:endParaRPr sz="1100">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115-120 lm</a:t>
                      </a: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a:t>Signal Lights</a:t>
                      </a:r>
                      <a:endParaRPr sz="1100"/>
                    </a:p>
                  </a:txBody>
                  <a:tcPr marL="91425" marR="91425" marT="91425" marB="91425"/>
                </a:tc>
                <a:tc>
                  <a:txBody>
                    <a:bodyPr/>
                    <a:lstStyle/>
                    <a:p>
                      <a:pPr marL="0" lvl="0" indent="0" algn="l" rtl="0">
                        <a:spcBef>
                          <a:spcPts val="0"/>
                        </a:spcBef>
                        <a:spcAft>
                          <a:spcPts val="0"/>
                        </a:spcAft>
                        <a:buNone/>
                      </a:pPr>
                      <a:r>
                        <a:rPr lang="en" sz="1100"/>
                        <a:t>3 W</a:t>
                      </a:r>
                      <a:endParaRPr sz="1100"/>
                    </a:p>
                  </a:txBody>
                  <a:tcPr marL="91425" marR="91425" marT="91425" marB="91425"/>
                </a:tc>
                <a:tc>
                  <a:txBody>
                    <a:bodyPr/>
                    <a:lstStyle/>
                    <a:p>
                      <a:pPr marL="0" lvl="0" indent="0" algn="l" rtl="0">
                        <a:spcBef>
                          <a:spcPts val="0"/>
                        </a:spcBef>
                        <a:spcAft>
                          <a:spcPts val="0"/>
                        </a:spcAft>
                        <a:buNone/>
                      </a:pPr>
                      <a:r>
                        <a:rPr lang="en" sz="1100"/>
                        <a:t> 2.0-2.2V</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700 mA</a:t>
                      </a:r>
                      <a:endParaRPr sz="1100"/>
                    </a:p>
                  </a:txBody>
                  <a:tcPr marL="91425" marR="91425" marT="91425" marB="91425"/>
                </a:tc>
                <a:tc>
                  <a:txBody>
                    <a:bodyPr/>
                    <a:lstStyle/>
                    <a:p>
                      <a:pPr marL="0" lvl="0" indent="0" algn="l" rtl="0">
                        <a:spcBef>
                          <a:spcPts val="0"/>
                        </a:spcBef>
                        <a:spcAft>
                          <a:spcPts val="0"/>
                        </a:spcAft>
                        <a:buNone/>
                      </a:pPr>
                      <a:r>
                        <a:rPr lang="en" sz="1100"/>
                        <a:t>50 - 60 lm</a:t>
                      </a:r>
                      <a:endParaRPr sz="1100"/>
                    </a:p>
                  </a:txBody>
                  <a:tcPr marL="91425" marR="91425" marT="91425" marB="91425"/>
                </a:tc>
                <a:extLst>
                  <a:ext uri="{0D108BD9-81ED-4DB2-BD59-A6C34878D82A}">
                    <a16:rowId xmlns:a16="http://schemas.microsoft.com/office/drawing/2014/main" val="10003"/>
                  </a:ext>
                </a:extLst>
              </a:tr>
            </a:tbl>
          </a:graphicData>
        </a:graphic>
      </p:graphicFrame>
      <p:pic>
        <p:nvPicPr>
          <p:cNvPr id="175" name="Google Shape;175;p31"/>
          <p:cNvPicPr preferRelativeResize="0"/>
          <p:nvPr/>
        </p:nvPicPr>
        <p:blipFill>
          <a:blip r:embed="rId3">
            <a:alphaModFix/>
          </a:blip>
          <a:stretch>
            <a:fillRect/>
          </a:stretch>
        </p:blipFill>
        <p:spPr>
          <a:xfrm>
            <a:off x="6652975" y="3219625"/>
            <a:ext cx="2179318" cy="1811825"/>
          </a:xfrm>
          <a:prstGeom prst="rect">
            <a:avLst/>
          </a:prstGeom>
          <a:noFill/>
          <a:ln>
            <a:noFill/>
          </a:ln>
        </p:spPr>
      </p:pic>
      <p:pic>
        <p:nvPicPr>
          <p:cNvPr id="176" name="Google Shape;176;p31"/>
          <p:cNvPicPr preferRelativeResize="0"/>
          <p:nvPr/>
        </p:nvPicPr>
        <p:blipFill>
          <a:blip r:embed="rId4">
            <a:alphaModFix/>
          </a:blip>
          <a:stretch>
            <a:fillRect/>
          </a:stretch>
        </p:blipFill>
        <p:spPr>
          <a:xfrm>
            <a:off x="4487525" y="3219625"/>
            <a:ext cx="2054647" cy="181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 Motivation</a:t>
            </a:r>
            <a:endParaRPr/>
          </a:p>
        </p:txBody>
      </p:sp>
      <p:sp>
        <p:nvSpPr>
          <p:cNvPr id="63" name="Google Shape;63;p14"/>
          <p:cNvSpPr txBox="1"/>
          <p:nvPr/>
        </p:nvSpPr>
        <p:spPr>
          <a:xfrm>
            <a:off x="440050" y="1258675"/>
            <a:ext cx="61236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Increase Visibility, Decrease Injury/Death of Bicyclists</a:t>
            </a:r>
            <a:endParaRPr/>
          </a:p>
          <a:p>
            <a:pPr marL="457200" lvl="0" indent="-317500" algn="l" rtl="0">
              <a:spcBef>
                <a:spcPts val="0"/>
              </a:spcBef>
              <a:spcAft>
                <a:spcPts val="0"/>
              </a:spcAft>
              <a:buSzPts val="1400"/>
              <a:buChar char="●"/>
            </a:pPr>
            <a:r>
              <a:rPr lang="en"/>
              <a:t>Deter Bike Theft</a:t>
            </a:r>
            <a:endParaRPr/>
          </a:p>
          <a:p>
            <a:pPr marL="457200" lvl="0" indent="-317500" algn="l" rtl="0">
              <a:spcBef>
                <a:spcPts val="0"/>
              </a:spcBef>
              <a:spcAft>
                <a:spcPts val="0"/>
              </a:spcAft>
              <a:buSzPts val="1400"/>
              <a:buChar char="●"/>
            </a:pPr>
            <a:r>
              <a:rPr lang="en"/>
              <a:t>Efficiently Combine Multiple Aspects of Bike Safety </a:t>
            </a:r>
            <a:endParaRPr/>
          </a:p>
        </p:txBody>
      </p:sp>
      <p:pic>
        <p:nvPicPr>
          <p:cNvPr id="64" name="Google Shape;64;p14"/>
          <p:cNvPicPr preferRelativeResize="0"/>
          <p:nvPr/>
        </p:nvPicPr>
        <p:blipFill>
          <a:blip r:embed="rId3">
            <a:alphaModFix/>
          </a:blip>
          <a:stretch>
            <a:fillRect/>
          </a:stretch>
        </p:blipFill>
        <p:spPr>
          <a:xfrm>
            <a:off x="1980288" y="2089975"/>
            <a:ext cx="5183427" cy="2748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Parts Selection: LED Driver</a:t>
            </a:r>
            <a:endParaRPr/>
          </a:p>
          <a:p>
            <a:pPr marL="0" lvl="0" indent="0" algn="l" rtl="0">
              <a:spcBef>
                <a:spcPts val="0"/>
              </a:spcBef>
              <a:spcAft>
                <a:spcPts val="0"/>
              </a:spcAft>
              <a:buNone/>
            </a:pPr>
            <a:endParaRPr/>
          </a:p>
        </p:txBody>
      </p:sp>
      <p:sp>
        <p:nvSpPr>
          <p:cNvPr id="182" name="Google Shape;182;p32"/>
          <p:cNvSpPr txBox="1">
            <a:spLocks noGrp="1"/>
          </p:cNvSpPr>
          <p:nvPr>
            <p:ph type="body" idx="1"/>
          </p:nvPr>
        </p:nvSpPr>
        <p:spPr>
          <a:xfrm>
            <a:off x="311700" y="1152475"/>
            <a:ext cx="48825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For Headlights the LED driver will have:</a:t>
            </a:r>
            <a:endParaRPr/>
          </a:p>
          <a:p>
            <a:pPr marL="914400" lvl="1" indent="-317500" algn="l" rtl="0">
              <a:spcBef>
                <a:spcPts val="0"/>
              </a:spcBef>
              <a:spcAft>
                <a:spcPts val="0"/>
              </a:spcAft>
              <a:buSzPts val="1400"/>
              <a:buChar char="○"/>
            </a:pPr>
            <a:r>
              <a:rPr lang="en"/>
              <a:t>DC/DC step-up converter</a:t>
            </a:r>
            <a:endParaRPr/>
          </a:p>
          <a:p>
            <a:pPr marL="1371600" lvl="2" indent="-317500" algn="l" rtl="0">
              <a:spcBef>
                <a:spcPts val="0"/>
              </a:spcBef>
              <a:spcAft>
                <a:spcPts val="0"/>
              </a:spcAft>
              <a:buSzPts val="1400"/>
              <a:buChar char="■"/>
            </a:pPr>
            <a:r>
              <a:rPr lang="en"/>
              <a:t>12V to 30-32V</a:t>
            </a:r>
            <a:endParaRPr/>
          </a:p>
          <a:p>
            <a:pPr marL="914400" lvl="1" indent="-317500" algn="l" rtl="0">
              <a:spcBef>
                <a:spcPts val="0"/>
              </a:spcBef>
              <a:spcAft>
                <a:spcPts val="0"/>
              </a:spcAft>
              <a:buSzPts val="1400"/>
              <a:buChar char="○"/>
            </a:pPr>
            <a:r>
              <a:rPr lang="en"/>
              <a:t>Constant current output of 700mA</a:t>
            </a:r>
            <a:endParaRPr/>
          </a:p>
          <a:p>
            <a:pPr marL="914400" lvl="1" indent="-317500" algn="l" rtl="0">
              <a:spcBef>
                <a:spcPts val="0"/>
              </a:spcBef>
              <a:spcAft>
                <a:spcPts val="0"/>
              </a:spcAft>
              <a:buSzPts val="1400"/>
              <a:buChar char="○"/>
            </a:pPr>
            <a:r>
              <a:rPr lang="en"/>
              <a:t>Allows PWM dimming</a:t>
            </a:r>
            <a:endParaRPr/>
          </a:p>
          <a:p>
            <a:pPr marL="457200" lvl="0" indent="-342900" algn="l" rtl="0">
              <a:spcBef>
                <a:spcPts val="0"/>
              </a:spcBef>
              <a:spcAft>
                <a:spcPts val="0"/>
              </a:spcAft>
              <a:buSzPts val="1800"/>
              <a:buChar char="●"/>
            </a:pPr>
            <a:r>
              <a:rPr lang="en"/>
              <a:t>For Tail Lights LED driver:</a:t>
            </a:r>
            <a:endParaRPr/>
          </a:p>
          <a:p>
            <a:pPr marL="914400" lvl="1" indent="-317500" algn="l" rtl="0">
              <a:spcBef>
                <a:spcPts val="0"/>
              </a:spcBef>
              <a:spcAft>
                <a:spcPts val="0"/>
              </a:spcAft>
              <a:buSzPts val="1400"/>
              <a:buChar char="○"/>
            </a:pPr>
            <a:r>
              <a:rPr lang="en"/>
              <a:t>DC/DC step-down converter</a:t>
            </a:r>
            <a:endParaRPr/>
          </a:p>
          <a:p>
            <a:pPr marL="1371600" lvl="2" indent="-317500" algn="l" rtl="0">
              <a:spcBef>
                <a:spcPts val="0"/>
              </a:spcBef>
              <a:spcAft>
                <a:spcPts val="0"/>
              </a:spcAft>
              <a:buSzPts val="1400"/>
              <a:buChar char="■"/>
            </a:pPr>
            <a:r>
              <a:rPr lang="en"/>
              <a:t>12V to 2.0-2.2V</a:t>
            </a:r>
            <a:endParaRPr/>
          </a:p>
          <a:p>
            <a:pPr marL="914400" lvl="1" indent="-317500" algn="l" rtl="0">
              <a:spcBef>
                <a:spcPts val="0"/>
              </a:spcBef>
              <a:spcAft>
                <a:spcPts val="0"/>
              </a:spcAft>
              <a:buSzPts val="1400"/>
              <a:buChar char="○"/>
            </a:pPr>
            <a:r>
              <a:rPr lang="en"/>
              <a:t>Constant current output of 1200mA</a:t>
            </a:r>
            <a:endParaRPr/>
          </a:p>
          <a:p>
            <a:pPr marL="457200" lvl="0" indent="-342900" algn="l" rtl="0">
              <a:spcBef>
                <a:spcPts val="0"/>
              </a:spcBef>
              <a:spcAft>
                <a:spcPts val="0"/>
              </a:spcAft>
              <a:buSzPts val="1800"/>
              <a:buChar char="●"/>
            </a:pPr>
            <a:r>
              <a:rPr lang="en"/>
              <a:t>For Signal lights LED driver:</a:t>
            </a:r>
            <a:endParaRPr/>
          </a:p>
          <a:p>
            <a:pPr marL="914400" lvl="1" indent="-317500" algn="l" rtl="0">
              <a:spcBef>
                <a:spcPts val="0"/>
              </a:spcBef>
              <a:spcAft>
                <a:spcPts val="0"/>
              </a:spcAft>
              <a:buSzPts val="1400"/>
              <a:buChar char="○"/>
            </a:pPr>
            <a:r>
              <a:rPr lang="en"/>
              <a:t>DC/DC step-down converter </a:t>
            </a:r>
            <a:endParaRPr/>
          </a:p>
          <a:p>
            <a:pPr marL="1371600" lvl="2" indent="-317500" algn="l" rtl="0">
              <a:spcBef>
                <a:spcPts val="0"/>
              </a:spcBef>
              <a:spcAft>
                <a:spcPts val="0"/>
              </a:spcAft>
              <a:buSzPts val="1400"/>
              <a:buChar char="■"/>
            </a:pPr>
            <a:r>
              <a:rPr lang="en"/>
              <a:t>12V to 2.0-2.2V</a:t>
            </a:r>
            <a:endParaRPr/>
          </a:p>
          <a:p>
            <a:pPr marL="914400" lvl="1" indent="-317500" algn="l" rtl="0">
              <a:spcBef>
                <a:spcPts val="0"/>
              </a:spcBef>
              <a:spcAft>
                <a:spcPts val="0"/>
              </a:spcAft>
              <a:buSzPts val="1400"/>
              <a:buChar char="○"/>
            </a:pPr>
            <a:r>
              <a:rPr lang="en"/>
              <a:t>Constant current output of 700mA</a:t>
            </a:r>
            <a:endParaRPr/>
          </a:p>
        </p:txBody>
      </p:sp>
      <p:pic>
        <p:nvPicPr>
          <p:cNvPr id="183" name="Google Shape;183;p32"/>
          <p:cNvPicPr preferRelativeResize="0"/>
          <p:nvPr/>
        </p:nvPicPr>
        <p:blipFill>
          <a:blip r:embed="rId3">
            <a:alphaModFix/>
          </a:blip>
          <a:stretch>
            <a:fillRect/>
          </a:stretch>
        </p:blipFill>
        <p:spPr>
          <a:xfrm>
            <a:off x="5749325" y="2491500"/>
            <a:ext cx="3082975" cy="2077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Parts Selection: RFID </a:t>
            </a:r>
            <a:endParaRPr/>
          </a:p>
        </p:txBody>
      </p:sp>
      <p:sp>
        <p:nvSpPr>
          <p:cNvPr id="189" name="Google Shape;189;p33"/>
          <p:cNvSpPr txBox="1">
            <a:spLocks noGrp="1"/>
          </p:cNvSpPr>
          <p:nvPr>
            <p:ph type="body" idx="1"/>
          </p:nvPr>
        </p:nvSpPr>
        <p:spPr>
          <a:xfrm>
            <a:off x="311700" y="1152475"/>
            <a:ext cx="5060400" cy="3449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HiLetgo RFID Kit</a:t>
            </a:r>
            <a:endParaRPr/>
          </a:p>
          <a:p>
            <a:pPr marL="914400" lvl="1" indent="-317500" algn="l" rtl="0">
              <a:spcBef>
                <a:spcPts val="0"/>
              </a:spcBef>
              <a:spcAft>
                <a:spcPts val="0"/>
              </a:spcAft>
              <a:buSzPts val="1400"/>
              <a:buChar char="○"/>
            </a:pPr>
            <a:r>
              <a:rPr lang="en"/>
              <a:t>Includes:</a:t>
            </a:r>
            <a:endParaRPr/>
          </a:p>
          <a:p>
            <a:pPr marL="1371600" lvl="2" indent="-317500" algn="l" rtl="0">
              <a:spcBef>
                <a:spcPts val="0"/>
              </a:spcBef>
              <a:spcAft>
                <a:spcPts val="0"/>
              </a:spcAft>
              <a:buSzPts val="1400"/>
              <a:buChar char="■"/>
            </a:pPr>
            <a:r>
              <a:rPr lang="en"/>
              <a:t>Mifare  RC522 RF IC Card Sensor Module</a:t>
            </a:r>
            <a:endParaRPr/>
          </a:p>
          <a:p>
            <a:pPr marL="1371600" lvl="2" indent="-317500" algn="l" rtl="0">
              <a:spcBef>
                <a:spcPts val="0"/>
              </a:spcBef>
              <a:spcAft>
                <a:spcPts val="0"/>
              </a:spcAft>
              <a:buSzPts val="1400"/>
              <a:buChar char="■"/>
            </a:pPr>
            <a:r>
              <a:rPr lang="en"/>
              <a:t>S50 Blank Card and Key ring</a:t>
            </a:r>
            <a:endParaRPr/>
          </a:p>
          <a:p>
            <a:pPr marL="914400" lvl="1" indent="-317500" algn="l" rtl="0">
              <a:spcBef>
                <a:spcPts val="0"/>
              </a:spcBef>
              <a:spcAft>
                <a:spcPts val="0"/>
              </a:spcAft>
              <a:buSzPts val="1400"/>
              <a:buChar char="○"/>
            </a:pPr>
            <a:r>
              <a:rPr lang="en"/>
              <a:t>Low cost: $5.49</a:t>
            </a:r>
            <a:endParaRPr/>
          </a:p>
          <a:p>
            <a:pPr marL="914400" lvl="1" indent="-317500" algn="l" rtl="0">
              <a:spcBef>
                <a:spcPts val="0"/>
              </a:spcBef>
              <a:spcAft>
                <a:spcPts val="0"/>
              </a:spcAft>
              <a:buSzPts val="1400"/>
              <a:buChar char="○"/>
            </a:pPr>
            <a:r>
              <a:rPr lang="en"/>
              <a:t>Uses SPI interface</a:t>
            </a:r>
            <a:endParaRPr/>
          </a:p>
          <a:p>
            <a:pPr marL="914400" lvl="1" indent="-317500" algn="l" rtl="0">
              <a:spcBef>
                <a:spcPts val="0"/>
              </a:spcBef>
              <a:spcAft>
                <a:spcPts val="0"/>
              </a:spcAft>
              <a:buSzPts val="1400"/>
              <a:buChar char="○"/>
            </a:pPr>
            <a:r>
              <a:rPr lang="en"/>
              <a:t>Requires 3.3V</a:t>
            </a:r>
            <a:endParaRPr/>
          </a:p>
        </p:txBody>
      </p:sp>
      <p:pic>
        <p:nvPicPr>
          <p:cNvPr id="190" name="Google Shape;190;p33"/>
          <p:cNvPicPr preferRelativeResize="0"/>
          <p:nvPr/>
        </p:nvPicPr>
        <p:blipFill>
          <a:blip r:embed="rId3">
            <a:alphaModFix/>
          </a:blip>
          <a:stretch>
            <a:fillRect/>
          </a:stretch>
        </p:blipFill>
        <p:spPr>
          <a:xfrm>
            <a:off x="5790400" y="1152475"/>
            <a:ext cx="3186426" cy="2378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Parts Selection: Battery </a:t>
            </a:r>
            <a:endParaRPr/>
          </a:p>
        </p:txBody>
      </p:sp>
      <p:graphicFrame>
        <p:nvGraphicFramePr>
          <p:cNvPr id="196" name="Google Shape;196;p34"/>
          <p:cNvGraphicFramePr/>
          <p:nvPr/>
        </p:nvGraphicFramePr>
        <p:xfrm>
          <a:off x="4572000" y="1152475"/>
          <a:ext cx="4343400" cy="3154650"/>
        </p:xfrm>
        <a:graphic>
          <a:graphicData uri="http://schemas.openxmlformats.org/drawingml/2006/table">
            <a:tbl>
              <a:tblPr>
                <a:noFill/>
                <a:tableStyleId>{50E9BA1D-1DFC-42D9-BCCC-4DF747F323BD}</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000" b="1"/>
                        <a:t>Battery</a:t>
                      </a:r>
                      <a:endParaRPr sz="1000" b="1"/>
                    </a:p>
                  </a:txBody>
                  <a:tcPr marL="91425" marR="91425" marT="91425" marB="91425"/>
                </a:tc>
                <a:tc>
                  <a:txBody>
                    <a:bodyPr/>
                    <a:lstStyle/>
                    <a:p>
                      <a:pPr marL="0" lvl="0" indent="0" algn="l" rtl="0">
                        <a:spcBef>
                          <a:spcPts val="0"/>
                        </a:spcBef>
                        <a:spcAft>
                          <a:spcPts val="0"/>
                        </a:spcAft>
                        <a:buNone/>
                      </a:pPr>
                      <a:r>
                        <a:rPr lang="en" sz="1000" b="1"/>
                        <a:t>ECI Power 12V 4Ah Lithium LiFePO4</a:t>
                      </a:r>
                      <a:endParaRPr sz="1000" b="1"/>
                    </a:p>
                  </a:txBody>
                  <a:tcPr marL="91425" marR="91425" marT="91425" marB="91425"/>
                </a:tc>
                <a:tc>
                  <a:txBody>
                    <a:bodyPr/>
                    <a:lstStyle/>
                    <a:p>
                      <a:pPr marL="0" lvl="0" indent="0" algn="l" rtl="0">
                        <a:spcBef>
                          <a:spcPts val="0"/>
                        </a:spcBef>
                        <a:spcAft>
                          <a:spcPts val="0"/>
                        </a:spcAft>
                        <a:buNone/>
                      </a:pPr>
                      <a:r>
                        <a:rPr lang="en" sz="1000" b="1"/>
                        <a:t>AmazonBasics AA NiMH</a:t>
                      </a:r>
                      <a:endParaRPr sz="10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b="1"/>
                        <a:t>Price</a:t>
                      </a:r>
                      <a:endParaRPr sz="1000" b="1"/>
                    </a:p>
                  </a:txBody>
                  <a:tcPr marL="91425" marR="91425" marT="91425" marB="91425"/>
                </a:tc>
                <a:tc>
                  <a:txBody>
                    <a:bodyPr/>
                    <a:lstStyle/>
                    <a:p>
                      <a:pPr marL="0" lvl="0" indent="0" algn="l" rtl="0">
                        <a:spcBef>
                          <a:spcPts val="0"/>
                        </a:spcBef>
                        <a:spcAft>
                          <a:spcPts val="0"/>
                        </a:spcAft>
                        <a:buNone/>
                      </a:pPr>
                      <a:r>
                        <a:rPr lang="en" sz="1000"/>
                        <a:t>$29.99</a:t>
                      </a:r>
                      <a:endParaRPr sz="1000"/>
                    </a:p>
                  </a:txBody>
                  <a:tcPr marL="91425" marR="91425" marT="91425" marB="91425"/>
                </a:tc>
                <a:tc>
                  <a:txBody>
                    <a:bodyPr/>
                    <a:lstStyle/>
                    <a:p>
                      <a:pPr marL="0" lvl="0" indent="0" algn="l" rtl="0">
                        <a:spcBef>
                          <a:spcPts val="0"/>
                        </a:spcBef>
                        <a:spcAft>
                          <a:spcPts val="0"/>
                        </a:spcAft>
                        <a:buNone/>
                      </a:pPr>
                      <a:r>
                        <a:rPr lang="en" sz="1000"/>
                        <a:t>$34.99</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000" b="1"/>
                        <a:t>Amount</a:t>
                      </a:r>
                      <a:endParaRPr sz="1000" b="1"/>
                    </a:p>
                  </a:txBody>
                  <a:tcPr marL="91425" marR="91425" marT="91425" marB="91425"/>
                </a:tc>
                <a:tc>
                  <a:txBody>
                    <a:bodyPr/>
                    <a:lstStyle/>
                    <a:p>
                      <a:pPr marL="0" lvl="0" indent="0" algn="l" rtl="0">
                        <a:spcBef>
                          <a:spcPts val="0"/>
                        </a:spcBef>
                        <a:spcAft>
                          <a:spcPts val="0"/>
                        </a:spcAft>
                        <a:buNone/>
                      </a:pPr>
                      <a:r>
                        <a:rPr lang="en" sz="1000"/>
                        <a:t>1</a:t>
                      </a:r>
                      <a:endParaRPr sz="1000"/>
                    </a:p>
                  </a:txBody>
                  <a:tcPr marL="91425" marR="91425" marT="91425" marB="91425"/>
                </a:tc>
                <a:tc>
                  <a:txBody>
                    <a:bodyPr/>
                    <a:lstStyle/>
                    <a:p>
                      <a:pPr marL="0" lvl="0" indent="0" algn="l" rtl="0">
                        <a:spcBef>
                          <a:spcPts val="0"/>
                        </a:spcBef>
                        <a:spcAft>
                          <a:spcPts val="0"/>
                        </a:spcAft>
                        <a:buNone/>
                      </a:pPr>
                      <a:r>
                        <a:rPr lang="en" sz="1000"/>
                        <a:t>24</a:t>
                      </a: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000" b="1"/>
                        <a:t>Capacity</a:t>
                      </a:r>
                      <a:endParaRPr sz="1000" b="1"/>
                    </a:p>
                  </a:txBody>
                  <a:tcPr marL="91425" marR="91425" marT="91425" marB="91425"/>
                </a:tc>
                <a:tc>
                  <a:txBody>
                    <a:bodyPr/>
                    <a:lstStyle/>
                    <a:p>
                      <a:pPr marL="0" lvl="0" indent="0" algn="l" rtl="0">
                        <a:spcBef>
                          <a:spcPts val="0"/>
                        </a:spcBef>
                        <a:spcAft>
                          <a:spcPts val="0"/>
                        </a:spcAft>
                        <a:buNone/>
                      </a:pPr>
                      <a:r>
                        <a:rPr lang="en" sz="1000"/>
                        <a:t>4Ah</a:t>
                      </a:r>
                      <a:endParaRPr sz="1000"/>
                    </a:p>
                  </a:txBody>
                  <a:tcPr marL="91425" marR="91425" marT="91425" marB="91425"/>
                </a:tc>
                <a:tc>
                  <a:txBody>
                    <a:bodyPr/>
                    <a:lstStyle/>
                    <a:p>
                      <a:pPr marL="0" lvl="0" indent="0" algn="l" rtl="0">
                        <a:spcBef>
                          <a:spcPts val="0"/>
                        </a:spcBef>
                        <a:spcAft>
                          <a:spcPts val="0"/>
                        </a:spcAft>
                        <a:buNone/>
                      </a:pPr>
                      <a:r>
                        <a:rPr lang="en" sz="1000"/>
                        <a:t>2400 mAh</a:t>
                      </a: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000" b="1"/>
                        <a:t>Voltage</a:t>
                      </a:r>
                      <a:endParaRPr sz="1000" b="1"/>
                    </a:p>
                  </a:txBody>
                  <a:tcPr marL="91425" marR="91425" marT="91425" marB="91425"/>
                </a:tc>
                <a:tc>
                  <a:txBody>
                    <a:bodyPr/>
                    <a:lstStyle/>
                    <a:p>
                      <a:pPr marL="0" lvl="0" indent="0" algn="l" rtl="0">
                        <a:spcBef>
                          <a:spcPts val="0"/>
                        </a:spcBef>
                        <a:spcAft>
                          <a:spcPts val="0"/>
                        </a:spcAft>
                        <a:buNone/>
                      </a:pPr>
                      <a:r>
                        <a:rPr lang="en" sz="1000"/>
                        <a:t>12.8 V</a:t>
                      </a:r>
                      <a:endParaRPr sz="1000"/>
                    </a:p>
                  </a:txBody>
                  <a:tcPr marL="91425" marR="91425" marT="91425" marB="91425"/>
                </a:tc>
                <a:tc>
                  <a:txBody>
                    <a:bodyPr/>
                    <a:lstStyle/>
                    <a:p>
                      <a:pPr marL="0" lvl="0" indent="0" algn="l" rtl="0">
                        <a:spcBef>
                          <a:spcPts val="0"/>
                        </a:spcBef>
                        <a:spcAft>
                          <a:spcPts val="0"/>
                        </a:spcAft>
                        <a:buNone/>
                      </a:pPr>
                      <a:r>
                        <a:rPr lang="en" sz="1000"/>
                        <a:t>1.2 V</a:t>
                      </a:r>
                      <a:endParaRPr sz="100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000" b="1"/>
                        <a:t>Weight</a:t>
                      </a:r>
                      <a:endParaRPr sz="1000" b="1"/>
                    </a:p>
                  </a:txBody>
                  <a:tcPr marL="91425" marR="91425" marT="91425" marB="91425"/>
                </a:tc>
                <a:tc>
                  <a:txBody>
                    <a:bodyPr/>
                    <a:lstStyle/>
                    <a:p>
                      <a:pPr marL="0" lvl="0" indent="0" algn="l" rtl="0">
                        <a:spcBef>
                          <a:spcPts val="0"/>
                        </a:spcBef>
                        <a:spcAft>
                          <a:spcPts val="0"/>
                        </a:spcAft>
                        <a:buNone/>
                      </a:pPr>
                      <a:r>
                        <a:rPr lang="en" sz="1000"/>
                        <a:t>1.7 lbs</a:t>
                      </a:r>
                      <a:endParaRPr sz="1000"/>
                    </a:p>
                  </a:txBody>
                  <a:tcPr marL="91425" marR="91425" marT="91425" marB="91425"/>
                </a:tc>
                <a:tc>
                  <a:txBody>
                    <a:bodyPr/>
                    <a:lstStyle/>
                    <a:p>
                      <a:pPr marL="0" lvl="0" indent="0" algn="l" rtl="0">
                        <a:spcBef>
                          <a:spcPts val="0"/>
                        </a:spcBef>
                        <a:spcAft>
                          <a:spcPts val="0"/>
                        </a:spcAft>
                        <a:buNone/>
                      </a:pPr>
                      <a:r>
                        <a:rPr lang="en" sz="1000"/>
                        <a:t>1.52 lbs</a:t>
                      </a:r>
                      <a:endParaRPr sz="100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000" b="1"/>
                        <a:t>Net Capacity</a:t>
                      </a:r>
                      <a:endParaRPr sz="1000" b="1"/>
                    </a:p>
                  </a:txBody>
                  <a:tcPr marL="91425" marR="91425" marT="91425" marB="91425"/>
                </a:tc>
                <a:tc>
                  <a:txBody>
                    <a:bodyPr/>
                    <a:lstStyle/>
                    <a:p>
                      <a:pPr marL="0" lvl="0" indent="0" algn="l" rtl="0">
                        <a:spcBef>
                          <a:spcPts val="0"/>
                        </a:spcBef>
                        <a:spcAft>
                          <a:spcPts val="0"/>
                        </a:spcAft>
                        <a:buNone/>
                      </a:pPr>
                      <a:r>
                        <a:rPr lang="en" sz="1000"/>
                        <a:t>4 Ah</a:t>
                      </a:r>
                      <a:endParaRPr sz="1000"/>
                    </a:p>
                  </a:txBody>
                  <a:tcPr marL="91425" marR="91425" marT="91425" marB="91425"/>
                </a:tc>
                <a:tc>
                  <a:txBody>
                    <a:bodyPr/>
                    <a:lstStyle/>
                    <a:p>
                      <a:pPr marL="0" lvl="0" indent="0" algn="l" rtl="0">
                        <a:spcBef>
                          <a:spcPts val="0"/>
                        </a:spcBef>
                        <a:spcAft>
                          <a:spcPts val="0"/>
                        </a:spcAft>
                        <a:buNone/>
                      </a:pPr>
                      <a:r>
                        <a:rPr lang="en" sz="1000"/>
                        <a:t>4800 mAh</a:t>
                      </a:r>
                      <a:endParaRPr sz="10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1000" b="1"/>
                        <a:t>Net Voltage</a:t>
                      </a:r>
                      <a:endParaRPr sz="1000" b="1"/>
                    </a:p>
                  </a:txBody>
                  <a:tcPr marL="91425" marR="91425" marT="91425" marB="91425"/>
                </a:tc>
                <a:tc>
                  <a:txBody>
                    <a:bodyPr/>
                    <a:lstStyle/>
                    <a:p>
                      <a:pPr marL="0" lvl="0" indent="0" algn="l" rtl="0">
                        <a:spcBef>
                          <a:spcPts val="0"/>
                        </a:spcBef>
                        <a:spcAft>
                          <a:spcPts val="0"/>
                        </a:spcAft>
                        <a:buNone/>
                      </a:pPr>
                      <a:r>
                        <a:rPr lang="en" sz="1000"/>
                        <a:t>12.8 V</a:t>
                      </a:r>
                      <a:endParaRPr sz="1000"/>
                    </a:p>
                  </a:txBody>
                  <a:tcPr marL="91425" marR="91425" marT="91425" marB="91425"/>
                </a:tc>
                <a:tc>
                  <a:txBody>
                    <a:bodyPr/>
                    <a:lstStyle/>
                    <a:p>
                      <a:pPr marL="0" lvl="0" indent="0" algn="l" rtl="0">
                        <a:spcBef>
                          <a:spcPts val="0"/>
                        </a:spcBef>
                        <a:spcAft>
                          <a:spcPts val="0"/>
                        </a:spcAft>
                        <a:buNone/>
                      </a:pPr>
                      <a:r>
                        <a:rPr lang="en" sz="1000"/>
                        <a:t>12.0 V</a:t>
                      </a:r>
                      <a:endParaRPr sz="1000"/>
                    </a:p>
                  </a:txBody>
                  <a:tcPr marL="91425" marR="91425" marT="91425" marB="91425"/>
                </a:tc>
                <a:extLst>
                  <a:ext uri="{0D108BD9-81ED-4DB2-BD59-A6C34878D82A}">
                    <a16:rowId xmlns:a16="http://schemas.microsoft.com/office/drawing/2014/main" val="10007"/>
                  </a:ext>
                </a:extLst>
              </a:tr>
            </a:tbl>
          </a:graphicData>
        </a:graphic>
      </p:graphicFrame>
      <p:sp>
        <p:nvSpPr>
          <p:cNvPr id="197" name="Google Shape;197;p34"/>
          <p:cNvSpPr txBox="1">
            <a:spLocks noGrp="1"/>
          </p:cNvSpPr>
          <p:nvPr>
            <p:ph type="body" idx="1"/>
          </p:nvPr>
        </p:nvSpPr>
        <p:spPr>
          <a:xfrm>
            <a:off x="311700" y="1152475"/>
            <a:ext cx="4179000" cy="17871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sz="1200"/>
              <a:t>Selected ECI Power 12V 4Ah Lithium LiFePO4 due to:</a:t>
            </a:r>
            <a:endParaRPr sz="1200"/>
          </a:p>
          <a:p>
            <a:pPr marL="914400" lvl="1" indent="-317500" algn="l" rtl="0">
              <a:spcBef>
                <a:spcPts val="0"/>
              </a:spcBef>
              <a:spcAft>
                <a:spcPts val="0"/>
              </a:spcAft>
              <a:buSzPts val="1400"/>
              <a:buChar char="○"/>
            </a:pPr>
            <a:r>
              <a:rPr lang="en"/>
              <a:t>Low cost</a:t>
            </a:r>
            <a:endParaRPr/>
          </a:p>
          <a:p>
            <a:pPr marL="914400" lvl="1" indent="-317500" algn="l" rtl="0">
              <a:spcBef>
                <a:spcPts val="0"/>
              </a:spcBef>
              <a:spcAft>
                <a:spcPts val="0"/>
              </a:spcAft>
              <a:buSzPts val="1400"/>
              <a:buChar char="○"/>
            </a:pPr>
            <a:r>
              <a:rPr lang="en"/>
              <a:t>Easily Mountable</a:t>
            </a:r>
            <a:endParaRPr/>
          </a:p>
          <a:p>
            <a:pPr marL="914400" lvl="1" indent="-317500" algn="l" rtl="0">
              <a:spcBef>
                <a:spcPts val="0"/>
              </a:spcBef>
              <a:spcAft>
                <a:spcPts val="0"/>
              </a:spcAft>
              <a:buSzPts val="1400"/>
              <a:buChar char="○"/>
            </a:pPr>
            <a:r>
              <a:rPr lang="en"/>
              <a:t>Long Life (for design) 4 Amp-hours</a:t>
            </a:r>
            <a:endParaRPr/>
          </a:p>
          <a:p>
            <a:pPr marL="914400" lvl="1" indent="-317500" algn="l" rtl="0">
              <a:spcBef>
                <a:spcPts val="0"/>
              </a:spcBef>
              <a:spcAft>
                <a:spcPts val="0"/>
              </a:spcAft>
              <a:buSzPts val="1400"/>
              <a:buChar char="○"/>
            </a:pPr>
            <a:r>
              <a:rPr lang="en"/>
              <a:t>Simple to charge</a:t>
            </a:r>
            <a:endParaRPr/>
          </a:p>
        </p:txBody>
      </p:sp>
      <p:pic>
        <p:nvPicPr>
          <p:cNvPr id="198" name="Google Shape;198;p34"/>
          <p:cNvPicPr preferRelativeResize="0"/>
          <p:nvPr/>
        </p:nvPicPr>
        <p:blipFill>
          <a:blip r:embed="rId3">
            <a:alphaModFix/>
          </a:blip>
          <a:stretch>
            <a:fillRect/>
          </a:stretch>
        </p:blipFill>
        <p:spPr>
          <a:xfrm>
            <a:off x="2600725" y="3110675"/>
            <a:ext cx="1676471" cy="1885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Parts Selection: Battery Charger </a:t>
            </a:r>
            <a:endParaRPr/>
          </a:p>
        </p:txBody>
      </p:sp>
      <p:sp>
        <p:nvSpPr>
          <p:cNvPr id="204" name="Google Shape;204;p3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Smart Charger for Lithium LiFePO4 Rechargeable Batteries</a:t>
            </a:r>
            <a:endParaRPr/>
          </a:p>
          <a:p>
            <a:pPr marL="914400" lvl="1" indent="-317500" algn="l" rtl="0">
              <a:spcBef>
                <a:spcPts val="0"/>
              </a:spcBef>
              <a:spcAft>
                <a:spcPts val="0"/>
              </a:spcAft>
              <a:buSzPts val="1400"/>
              <a:buChar char="○"/>
            </a:pPr>
            <a:r>
              <a:rPr lang="en"/>
              <a:t>Designed for 12V LiFePO4 batteries</a:t>
            </a:r>
            <a:endParaRPr/>
          </a:p>
          <a:p>
            <a:pPr marL="914400" lvl="1" indent="-317500" algn="l" rtl="0">
              <a:spcBef>
                <a:spcPts val="0"/>
              </a:spcBef>
              <a:spcAft>
                <a:spcPts val="0"/>
              </a:spcAft>
              <a:buSzPts val="1400"/>
              <a:buChar char="○"/>
            </a:pPr>
            <a:r>
              <a:rPr lang="en"/>
              <a:t>12V 2A Lithium Charger</a:t>
            </a:r>
            <a:endParaRPr/>
          </a:p>
          <a:p>
            <a:pPr marL="914400" lvl="1" indent="-317500" algn="l" rtl="0">
              <a:spcBef>
                <a:spcPts val="0"/>
              </a:spcBef>
              <a:spcAft>
                <a:spcPts val="0"/>
              </a:spcAft>
              <a:buSzPts val="1400"/>
              <a:buChar char="○"/>
            </a:pPr>
            <a:r>
              <a:rPr lang="en"/>
              <a:t>Smart LED indicators</a:t>
            </a:r>
            <a:endParaRPr/>
          </a:p>
          <a:p>
            <a:pPr marL="914400" lvl="1" indent="-317500" algn="l" rtl="0">
              <a:spcBef>
                <a:spcPts val="0"/>
              </a:spcBef>
              <a:spcAft>
                <a:spcPts val="0"/>
              </a:spcAft>
              <a:buSzPts val="1400"/>
              <a:buChar char="○"/>
            </a:pPr>
            <a:r>
              <a:rPr lang="en"/>
              <a:t>Fast charge: 2 hours</a:t>
            </a:r>
            <a:endParaRPr/>
          </a:p>
          <a:p>
            <a:pPr marL="914400" lvl="1" indent="-317500" algn="l" rtl="0">
              <a:spcBef>
                <a:spcPts val="0"/>
              </a:spcBef>
              <a:spcAft>
                <a:spcPts val="0"/>
              </a:spcAft>
              <a:buSzPts val="1400"/>
              <a:buChar char="○"/>
            </a:pPr>
            <a:r>
              <a:rPr lang="en"/>
              <a:t>Slow charge: 5 hours</a:t>
            </a:r>
            <a:endParaRPr/>
          </a:p>
          <a:p>
            <a:pPr marL="0" lvl="0" indent="0" algn="l" rtl="0">
              <a:spcBef>
                <a:spcPts val="1200"/>
              </a:spcBef>
              <a:spcAft>
                <a:spcPts val="1200"/>
              </a:spcAft>
              <a:buNone/>
            </a:pPr>
            <a:endParaRPr/>
          </a:p>
        </p:txBody>
      </p:sp>
      <p:pic>
        <p:nvPicPr>
          <p:cNvPr id="205" name="Google Shape;205;p35"/>
          <p:cNvPicPr preferRelativeResize="0"/>
          <p:nvPr/>
        </p:nvPicPr>
        <p:blipFill>
          <a:blip r:embed="rId3">
            <a:alphaModFix/>
          </a:blip>
          <a:stretch>
            <a:fillRect/>
          </a:stretch>
        </p:blipFill>
        <p:spPr>
          <a:xfrm>
            <a:off x="5950500" y="1152475"/>
            <a:ext cx="2655650" cy="2409676"/>
          </a:xfrm>
          <a:prstGeom prst="rect">
            <a:avLst/>
          </a:prstGeom>
          <a:noFill/>
          <a:ln>
            <a:noFill/>
          </a:ln>
        </p:spPr>
      </p:pic>
      <p:pic>
        <p:nvPicPr>
          <p:cNvPr id="206" name="Google Shape;206;p35"/>
          <p:cNvPicPr preferRelativeResize="0"/>
          <p:nvPr/>
        </p:nvPicPr>
        <p:blipFill>
          <a:blip r:embed="rId4">
            <a:alphaModFix/>
          </a:blip>
          <a:stretch>
            <a:fillRect/>
          </a:stretch>
        </p:blipFill>
        <p:spPr>
          <a:xfrm>
            <a:off x="4739402" y="2595325"/>
            <a:ext cx="907550" cy="2484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Theft Detection</a:t>
            </a:r>
            <a:endParaRPr/>
          </a:p>
        </p:txBody>
      </p:sp>
      <p:sp>
        <p:nvSpPr>
          <p:cNvPr id="212" name="Google Shape;212;p36"/>
          <p:cNvSpPr txBox="1">
            <a:spLocks noGrp="1"/>
          </p:cNvSpPr>
          <p:nvPr>
            <p:ph type="body" idx="1"/>
          </p:nvPr>
        </p:nvSpPr>
        <p:spPr>
          <a:xfrm>
            <a:off x="244875" y="1152475"/>
            <a:ext cx="8520600" cy="18516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a:t>A PIR (passive infrared sensor) placed on the bike, facing so that someone interfering with the bike will set off an alarm connected to the app.</a:t>
            </a:r>
            <a:endParaRPr/>
          </a:p>
          <a:p>
            <a:pPr marL="457200" lvl="0" indent="-317182" algn="l" rtl="0">
              <a:spcBef>
                <a:spcPts val="0"/>
              </a:spcBef>
              <a:spcAft>
                <a:spcPts val="0"/>
              </a:spcAft>
              <a:buSzPct val="100000"/>
              <a:buChar char="●"/>
            </a:pPr>
            <a:r>
              <a:rPr lang="en"/>
              <a:t>Low-power, low-complexity device that is used commonly by hobbyists.</a:t>
            </a:r>
            <a:endParaRPr/>
          </a:p>
          <a:p>
            <a:pPr marL="457200" lvl="0" indent="-317182" algn="l" rtl="0">
              <a:spcBef>
                <a:spcPts val="0"/>
              </a:spcBef>
              <a:spcAft>
                <a:spcPts val="0"/>
              </a:spcAft>
              <a:buSzPct val="100000"/>
              <a:buChar char="●"/>
            </a:pPr>
            <a:r>
              <a:rPr lang="en"/>
              <a:t>A separate IC chip that can be integrated into the other systems.</a:t>
            </a:r>
            <a:endParaRPr/>
          </a:p>
          <a:p>
            <a:pPr marL="457200" lvl="0" indent="-317182" algn="l" rtl="0">
              <a:spcBef>
                <a:spcPts val="0"/>
              </a:spcBef>
              <a:spcAft>
                <a:spcPts val="0"/>
              </a:spcAft>
              <a:buSzPct val="100000"/>
              <a:buChar char="●"/>
            </a:pPr>
            <a:r>
              <a:rPr lang="en"/>
              <a:t>Low-cost sensor ($10) will be used due to price, availability, and power consumption (5v)</a:t>
            </a:r>
            <a:endParaRPr/>
          </a:p>
          <a:p>
            <a:pPr marL="457200" lvl="0" indent="-317182" algn="l" rtl="0">
              <a:spcBef>
                <a:spcPts val="0"/>
              </a:spcBef>
              <a:spcAft>
                <a:spcPts val="0"/>
              </a:spcAft>
              <a:buSzPct val="100000"/>
              <a:buChar char="●"/>
            </a:pPr>
            <a:r>
              <a:rPr lang="en"/>
              <a:t>Small enough to be secured wherever needs be with minimal effort</a:t>
            </a:r>
            <a:endParaRPr/>
          </a:p>
          <a:p>
            <a:pPr marL="0" lvl="0" indent="0" algn="l" rtl="0">
              <a:spcBef>
                <a:spcPts val="1200"/>
              </a:spcBef>
              <a:spcAft>
                <a:spcPts val="1200"/>
              </a:spcAft>
              <a:buNone/>
            </a:pPr>
            <a:endParaRPr/>
          </a:p>
        </p:txBody>
      </p:sp>
      <p:pic>
        <p:nvPicPr>
          <p:cNvPr id="213" name="Google Shape;213;p36"/>
          <p:cNvPicPr preferRelativeResize="0"/>
          <p:nvPr/>
        </p:nvPicPr>
        <p:blipFill>
          <a:blip r:embed="rId3">
            <a:alphaModFix/>
          </a:blip>
          <a:stretch>
            <a:fillRect/>
          </a:stretch>
        </p:blipFill>
        <p:spPr>
          <a:xfrm>
            <a:off x="425725" y="2828175"/>
            <a:ext cx="2386125" cy="1532800"/>
          </a:xfrm>
          <a:prstGeom prst="rect">
            <a:avLst/>
          </a:prstGeom>
          <a:noFill/>
          <a:ln>
            <a:noFill/>
          </a:ln>
        </p:spPr>
      </p:pic>
      <p:pic>
        <p:nvPicPr>
          <p:cNvPr id="214" name="Google Shape;214;p36"/>
          <p:cNvPicPr preferRelativeResize="0"/>
          <p:nvPr/>
        </p:nvPicPr>
        <p:blipFill>
          <a:blip r:embed="rId4">
            <a:alphaModFix/>
          </a:blip>
          <a:stretch>
            <a:fillRect/>
          </a:stretch>
        </p:blipFill>
        <p:spPr>
          <a:xfrm>
            <a:off x="2960395" y="2711550"/>
            <a:ext cx="2444487" cy="1834626"/>
          </a:xfrm>
          <a:prstGeom prst="rect">
            <a:avLst/>
          </a:prstGeom>
          <a:noFill/>
          <a:ln>
            <a:noFill/>
          </a:ln>
        </p:spPr>
      </p:pic>
      <p:pic>
        <p:nvPicPr>
          <p:cNvPr id="215" name="Google Shape;215;p36"/>
          <p:cNvPicPr preferRelativeResize="0"/>
          <p:nvPr/>
        </p:nvPicPr>
        <p:blipFill>
          <a:blip r:embed="rId5">
            <a:alphaModFix/>
          </a:blip>
          <a:stretch>
            <a:fillRect/>
          </a:stretch>
        </p:blipFill>
        <p:spPr>
          <a:xfrm>
            <a:off x="5768283" y="2711550"/>
            <a:ext cx="2444487" cy="1834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Standards &amp; Constraints</a:t>
            </a:r>
            <a:endParaRPr/>
          </a:p>
        </p:txBody>
      </p:sp>
      <p:sp>
        <p:nvSpPr>
          <p:cNvPr id="221" name="Google Shape;22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2900"/>
              <a:t>Constraints:</a:t>
            </a:r>
            <a:endParaRPr sz="2900"/>
          </a:p>
          <a:p>
            <a:pPr marL="457200" lvl="0" indent="-302260" algn="l" rtl="0">
              <a:spcBef>
                <a:spcPts val="1200"/>
              </a:spcBef>
              <a:spcAft>
                <a:spcPts val="0"/>
              </a:spcAft>
              <a:buSzPct val="100000"/>
              <a:buChar char="●"/>
            </a:pPr>
            <a:r>
              <a:rPr lang="en" sz="2900"/>
              <a:t>Economic: </a:t>
            </a:r>
            <a:endParaRPr sz="2900"/>
          </a:p>
          <a:p>
            <a:pPr marL="914400" lvl="1" indent="-302260" algn="l" rtl="0">
              <a:spcBef>
                <a:spcPts val="0"/>
              </a:spcBef>
              <a:spcAft>
                <a:spcPts val="0"/>
              </a:spcAft>
              <a:buSzPct val="100000"/>
              <a:buChar char="○"/>
            </a:pPr>
            <a:r>
              <a:rPr lang="en" sz="2900"/>
              <a:t>Chip shortage: low stock &amp; price increase </a:t>
            </a:r>
            <a:endParaRPr sz="2900"/>
          </a:p>
          <a:p>
            <a:pPr marL="914400" lvl="1" indent="-302260" algn="l" rtl="0">
              <a:spcBef>
                <a:spcPts val="0"/>
              </a:spcBef>
              <a:spcAft>
                <a:spcPts val="0"/>
              </a:spcAft>
              <a:buSzPct val="100000"/>
              <a:buChar char="○"/>
            </a:pPr>
            <a:r>
              <a:rPr lang="en" sz="2900"/>
              <a:t>Utilizing the UCF labs </a:t>
            </a:r>
            <a:endParaRPr sz="2900"/>
          </a:p>
          <a:p>
            <a:pPr marL="457200" lvl="0" indent="-302260" algn="l" rtl="0">
              <a:spcBef>
                <a:spcPts val="0"/>
              </a:spcBef>
              <a:spcAft>
                <a:spcPts val="0"/>
              </a:spcAft>
              <a:buSzPct val="100000"/>
              <a:buChar char="●"/>
            </a:pPr>
            <a:r>
              <a:rPr lang="en" sz="2900"/>
              <a:t>Time: </a:t>
            </a:r>
            <a:endParaRPr sz="2900"/>
          </a:p>
          <a:p>
            <a:pPr marL="914400" lvl="1" indent="-302260" algn="l" rtl="0">
              <a:spcBef>
                <a:spcPts val="0"/>
              </a:spcBef>
              <a:spcAft>
                <a:spcPts val="0"/>
              </a:spcAft>
              <a:buSzPct val="100000"/>
              <a:buChar char="○"/>
            </a:pPr>
            <a:r>
              <a:rPr lang="en" sz="2900"/>
              <a:t>Chip shortage: increasing in shipping time </a:t>
            </a:r>
            <a:endParaRPr sz="2900"/>
          </a:p>
          <a:p>
            <a:pPr marL="0" lvl="0" indent="0" algn="l" rtl="0">
              <a:spcBef>
                <a:spcPts val="1200"/>
              </a:spcBef>
              <a:spcAft>
                <a:spcPts val="0"/>
              </a:spcAft>
              <a:buNone/>
            </a:pPr>
            <a:r>
              <a:rPr lang="en" sz="2900"/>
              <a:t>Standards:</a:t>
            </a:r>
            <a:endParaRPr sz="2900"/>
          </a:p>
          <a:p>
            <a:pPr marL="457200" lvl="0" indent="-302260" algn="l" rtl="0">
              <a:spcBef>
                <a:spcPts val="1200"/>
              </a:spcBef>
              <a:spcAft>
                <a:spcPts val="0"/>
              </a:spcAft>
              <a:buSzPct val="100000"/>
              <a:buChar char="●"/>
            </a:pPr>
            <a:r>
              <a:rPr lang="en" sz="2900"/>
              <a:t>Bluetooth</a:t>
            </a:r>
            <a:endParaRPr sz="2900"/>
          </a:p>
          <a:p>
            <a:pPr marL="457200" lvl="0" indent="-302260" algn="l" rtl="0">
              <a:spcBef>
                <a:spcPts val="0"/>
              </a:spcBef>
              <a:spcAft>
                <a:spcPts val="0"/>
              </a:spcAft>
              <a:buSzPct val="100000"/>
              <a:buChar char="●"/>
            </a:pPr>
            <a:r>
              <a:rPr lang="en" sz="2900"/>
              <a:t>Lua</a:t>
            </a:r>
            <a:endParaRPr sz="2900"/>
          </a:p>
          <a:p>
            <a:pPr marL="457200" lvl="0" indent="-302260" algn="l" rtl="0">
              <a:spcBef>
                <a:spcPts val="0"/>
              </a:spcBef>
              <a:spcAft>
                <a:spcPts val="0"/>
              </a:spcAft>
              <a:buSzPct val="100000"/>
              <a:buChar char="●"/>
            </a:pPr>
            <a:r>
              <a:rPr lang="en" sz="2900"/>
              <a:t>Typescript</a:t>
            </a:r>
            <a:endParaRPr sz="2900"/>
          </a:p>
          <a:p>
            <a:pPr marL="457200" lvl="0" indent="-302260" algn="l" rtl="0">
              <a:spcBef>
                <a:spcPts val="0"/>
              </a:spcBef>
              <a:spcAft>
                <a:spcPts val="0"/>
              </a:spcAft>
              <a:buSzPct val="100000"/>
              <a:buChar char="●"/>
            </a:pPr>
            <a:r>
              <a:rPr lang="en" sz="2900"/>
              <a:t>USB-C </a:t>
            </a:r>
            <a:endParaRPr sz="2900"/>
          </a:p>
          <a:p>
            <a:pPr marL="457200" lvl="0" indent="-302260" algn="l" rtl="0">
              <a:spcBef>
                <a:spcPts val="0"/>
              </a:spcBef>
              <a:spcAft>
                <a:spcPts val="0"/>
              </a:spcAft>
              <a:buSzPct val="100000"/>
              <a:buChar char="●"/>
            </a:pPr>
            <a:r>
              <a:rPr lang="en" sz="2900"/>
              <a:t>I2C</a:t>
            </a:r>
            <a:endParaRPr sz="2900"/>
          </a:p>
          <a:p>
            <a:pPr marL="457200" lvl="0" indent="-302260" algn="l" rtl="0">
              <a:spcBef>
                <a:spcPts val="0"/>
              </a:spcBef>
              <a:spcAft>
                <a:spcPts val="0"/>
              </a:spcAft>
              <a:buSzPct val="100000"/>
              <a:buChar char="●"/>
            </a:pPr>
            <a:r>
              <a:rPr lang="en" sz="2900"/>
              <a:t>SPI</a:t>
            </a:r>
            <a:endParaRPr sz="2900"/>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Design Challenges</a:t>
            </a:r>
            <a:endParaRPr/>
          </a:p>
        </p:txBody>
      </p:sp>
      <p:graphicFrame>
        <p:nvGraphicFramePr>
          <p:cNvPr id="227" name="Google Shape;227;p38"/>
          <p:cNvGraphicFramePr/>
          <p:nvPr/>
        </p:nvGraphicFramePr>
        <p:xfrm>
          <a:off x="952500" y="1346875"/>
          <a:ext cx="7239000" cy="2651640"/>
        </p:xfrm>
        <a:graphic>
          <a:graphicData uri="http://schemas.openxmlformats.org/drawingml/2006/table">
            <a:tbl>
              <a:tblPr>
                <a:noFill/>
                <a:tableStyleId>{50E9BA1D-1DFC-42D9-BCCC-4DF747F323BD}</a:tableStyleId>
              </a:tblPr>
              <a:tblGrid>
                <a:gridCol w="3335000">
                  <a:extLst>
                    <a:ext uri="{9D8B030D-6E8A-4147-A177-3AD203B41FA5}">
                      <a16:colId xmlns:a16="http://schemas.microsoft.com/office/drawing/2014/main" val="20000"/>
                    </a:ext>
                  </a:extLst>
                </a:gridCol>
                <a:gridCol w="39040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Challenge</a:t>
                      </a:r>
                      <a:endParaRPr/>
                    </a:p>
                  </a:txBody>
                  <a:tcPr marL="91425" marR="91425" marT="91425" marB="91425"/>
                </a:tc>
                <a:tc>
                  <a:txBody>
                    <a:bodyPr/>
                    <a:lstStyle/>
                    <a:p>
                      <a:pPr marL="0" lvl="0" indent="0" algn="l" rtl="0">
                        <a:spcBef>
                          <a:spcPts val="0"/>
                        </a:spcBef>
                        <a:spcAft>
                          <a:spcPts val="0"/>
                        </a:spcAft>
                        <a:buNone/>
                      </a:pPr>
                      <a:r>
                        <a:rPr lang="en"/>
                        <a:t>Solution</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a:solidFill>
                            <a:schemeClr val="dk2"/>
                          </a:solidFill>
                        </a:rPr>
                        <a:t>Global chip shortage</a:t>
                      </a:r>
                      <a:endParaRPr/>
                    </a:p>
                  </a:txBody>
                  <a:tcPr marL="91425" marR="91425" marT="91425" marB="91425"/>
                </a:tc>
                <a:tc>
                  <a:txBody>
                    <a:bodyPr/>
                    <a:lstStyle/>
                    <a:p>
                      <a:pPr marL="0" lvl="0" indent="0" algn="l" rtl="0">
                        <a:spcBef>
                          <a:spcPts val="0"/>
                        </a:spcBef>
                        <a:spcAft>
                          <a:spcPts val="0"/>
                        </a:spcAft>
                        <a:buNone/>
                      </a:pPr>
                      <a:r>
                        <a:rPr lang="en"/>
                        <a:t>Find alternatives using different websites or other parts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1200"/>
                        </a:spcAft>
                        <a:buNone/>
                      </a:pPr>
                      <a:r>
                        <a:rPr lang="en">
                          <a:solidFill>
                            <a:schemeClr val="dk2"/>
                          </a:solidFill>
                        </a:rPr>
                        <a:t>Weight and space of hardware </a:t>
                      </a:r>
                      <a:endParaRPr/>
                    </a:p>
                  </a:txBody>
                  <a:tcPr marL="91425" marR="91425" marT="91425" marB="91425"/>
                </a:tc>
                <a:tc>
                  <a:txBody>
                    <a:bodyPr/>
                    <a:lstStyle/>
                    <a:p>
                      <a:pPr marL="0" lvl="0" indent="0" algn="l" rtl="0">
                        <a:spcBef>
                          <a:spcPts val="0"/>
                        </a:spcBef>
                        <a:spcAft>
                          <a:spcPts val="0"/>
                        </a:spcAft>
                        <a:buNone/>
                      </a:pPr>
                      <a:r>
                        <a:rPr lang="en"/>
                        <a:t>Design of PCB takes account of space and weight</a:t>
                      </a:r>
                      <a:endParaRPr/>
                    </a:p>
                    <a:p>
                      <a:pPr marL="0" lvl="0" indent="0" algn="l" rtl="0">
                        <a:spcBef>
                          <a:spcPts val="0"/>
                        </a:spcBef>
                        <a:spcAft>
                          <a:spcPts val="0"/>
                        </a:spcAft>
                        <a:buNone/>
                      </a:pPr>
                      <a:r>
                        <a:rPr lang="en"/>
                        <a:t>Minimize Battery weight and space through selection</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1200"/>
                        </a:spcAft>
                        <a:buNone/>
                      </a:pPr>
                      <a:r>
                        <a:rPr lang="en">
                          <a:solidFill>
                            <a:schemeClr val="dk2"/>
                          </a:solidFill>
                        </a:rPr>
                        <a:t>Battery life</a:t>
                      </a:r>
                      <a:endParaRPr/>
                    </a:p>
                  </a:txBody>
                  <a:tcPr marL="91425" marR="91425" marT="91425" marB="91425"/>
                </a:tc>
                <a:tc>
                  <a:txBody>
                    <a:bodyPr/>
                    <a:lstStyle/>
                    <a:p>
                      <a:pPr marL="0" lvl="0" indent="0" algn="l" rtl="0">
                        <a:spcBef>
                          <a:spcPts val="0"/>
                        </a:spcBef>
                        <a:spcAft>
                          <a:spcPts val="0"/>
                        </a:spcAft>
                        <a:buNone/>
                      </a:pPr>
                      <a:r>
                        <a:rPr lang="en"/>
                        <a:t>Calculate power consumption of all aspects of the project</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Administrative Content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Team Responsibilities</a:t>
            </a:r>
            <a:endParaRPr/>
          </a:p>
        </p:txBody>
      </p:sp>
      <p:graphicFrame>
        <p:nvGraphicFramePr>
          <p:cNvPr id="238" name="Google Shape;238;p40"/>
          <p:cNvGraphicFramePr/>
          <p:nvPr/>
        </p:nvGraphicFramePr>
        <p:xfrm>
          <a:off x="608925" y="1323875"/>
          <a:ext cx="7872100" cy="2569350"/>
        </p:xfrm>
        <a:graphic>
          <a:graphicData uri="http://schemas.openxmlformats.org/drawingml/2006/table">
            <a:tbl>
              <a:tblPr>
                <a:noFill/>
                <a:tableStyleId>{50E9BA1D-1DFC-42D9-BCCC-4DF747F323BD}</a:tableStyleId>
              </a:tblPr>
              <a:tblGrid>
                <a:gridCol w="1968025">
                  <a:extLst>
                    <a:ext uri="{9D8B030D-6E8A-4147-A177-3AD203B41FA5}">
                      <a16:colId xmlns:a16="http://schemas.microsoft.com/office/drawing/2014/main" val="20000"/>
                    </a:ext>
                  </a:extLst>
                </a:gridCol>
                <a:gridCol w="1968025">
                  <a:extLst>
                    <a:ext uri="{9D8B030D-6E8A-4147-A177-3AD203B41FA5}">
                      <a16:colId xmlns:a16="http://schemas.microsoft.com/office/drawing/2014/main" val="20001"/>
                    </a:ext>
                  </a:extLst>
                </a:gridCol>
                <a:gridCol w="1968025">
                  <a:extLst>
                    <a:ext uri="{9D8B030D-6E8A-4147-A177-3AD203B41FA5}">
                      <a16:colId xmlns:a16="http://schemas.microsoft.com/office/drawing/2014/main" val="20002"/>
                    </a:ext>
                  </a:extLst>
                </a:gridCol>
                <a:gridCol w="1968025">
                  <a:extLst>
                    <a:ext uri="{9D8B030D-6E8A-4147-A177-3AD203B41FA5}">
                      <a16:colId xmlns:a16="http://schemas.microsoft.com/office/drawing/2014/main" val="20003"/>
                    </a:ext>
                  </a:extLst>
                </a:gridCol>
              </a:tblGrid>
              <a:tr h="755675">
                <a:tc>
                  <a:txBody>
                    <a:bodyPr/>
                    <a:lstStyle/>
                    <a:p>
                      <a:pPr marL="0" lvl="0" indent="0" algn="ctr" rtl="0">
                        <a:spcBef>
                          <a:spcPts val="0"/>
                        </a:spcBef>
                        <a:spcAft>
                          <a:spcPts val="0"/>
                        </a:spcAft>
                        <a:buClr>
                          <a:schemeClr val="dk1"/>
                        </a:buClr>
                        <a:buSzPts val="1100"/>
                        <a:buFont typeface="Arial"/>
                        <a:buNone/>
                      </a:pPr>
                      <a:r>
                        <a:rPr lang="en">
                          <a:solidFill>
                            <a:schemeClr val="dk2"/>
                          </a:solidFill>
                        </a:rPr>
                        <a:t>Jonathan Diaz EE</a:t>
                      </a:r>
                      <a:endParaRPr sz="1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2"/>
                          </a:solidFill>
                        </a:rPr>
                        <a:t>Jay Kurczy EE</a:t>
                      </a:r>
                      <a:endParaRPr sz="1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2"/>
                          </a:solidFill>
                        </a:rPr>
                        <a:t>Paul Wilson CpE</a:t>
                      </a:r>
                      <a:endParaRPr sz="1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2"/>
                          </a:solidFill>
                        </a:rPr>
                        <a:t>Brandon Therrien CpE</a:t>
                      </a:r>
                      <a:endParaRPr sz="100"/>
                    </a:p>
                  </a:txBody>
                  <a:tcPr marL="91425" marR="91425" marT="91425" marB="91425"/>
                </a:tc>
                <a:extLst>
                  <a:ext uri="{0D108BD9-81ED-4DB2-BD59-A6C34878D82A}">
                    <a16:rowId xmlns:a16="http://schemas.microsoft.com/office/drawing/2014/main" val="10000"/>
                  </a:ext>
                </a:extLst>
              </a:tr>
              <a:tr h="1813675">
                <a:tc>
                  <a:txBody>
                    <a:bodyPr/>
                    <a:lstStyle/>
                    <a:p>
                      <a:pPr marL="0" lvl="0" indent="0" algn="l" rtl="0">
                        <a:spcBef>
                          <a:spcPts val="0"/>
                        </a:spcBef>
                        <a:spcAft>
                          <a:spcPts val="0"/>
                        </a:spcAft>
                        <a:buNone/>
                      </a:pPr>
                      <a:r>
                        <a:rPr lang="en"/>
                        <a:t>Primary:</a:t>
                      </a:r>
                      <a:endParaRPr/>
                    </a:p>
                    <a:p>
                      <a:pPr marL="0" lvl="0" indent="0" algn="l" rtl="0">
                        <a:spcBef>
                          <a:spcPts val="0"/>
                        </a:spcBef>
                        <a:spcAft>
                          <a:spcPts val="0"/>
                        </a:spcAft>
                        <a:buNone/>
                      </a:pPr>
                      <a:r>
                        <a:rPr lang="en"/>
                        <a:t>Hardware</a:t>
                      </a:r>
                      <a:endParaRPr/>
                    </a:p>
                    <a:p>
                      <a:pPr marL="0" lvl="0" indent="0" algn="l" rtl="0">
                        <a:spcBef>
                          <a:spcPts val="0"/>
                        </a:spcBef>
                        <a:spcAft>
                          <a:spcPts val="0"/>
                        </a:spcAft>
                        <a:buNone/>
                      </a:pPr>
                      <a:endParaRPr/>
                    </a:p>
                    <a:p>
                      <a:pPr marL="0" lvl="0" indent="0" algn="l" rtl="0">
                        <a:spcBef>
                          <a:spcPts val="0"/>
                        </a:spcBef>
                        <a:spcAft>
                          <a:spcPts val="0"/>
                        </a:spcAft>
                        <a:buNone/>
                      </a:pPr>
                      <a:r>
                        <a:rPr lang="en"/>
                        <a:t>Secondary:</a:t>
                      </a:r>
                      <a:endParaRPr/>
                    </a:p>
                    <a:p>
                      <a:pPr marL="0" lvl="0" indent="0" algn="l" rtl="0">
                        <a:spcBef>
                          <a:spcPts val="0"/>
                        </a:spcBef>
                        <a:spcAft>
                          <a:spcPts val="0"/>
                        </a:spcAft>
                        <a:buNone/>
                      </a:pPr>
                      <a:r>
                        <a:rPr lang="en"/>
                        <a:t>LED Driver</a:t>
                      </a:r>
                      <a:endParaRPr/>
                    </a:p>
                    <a:p>
                      <a:pPr marL="0" lvl="0" indent="0" algn="l" rtl="0">
                        <a:spcBef>
                          <a:spcPts val="0"/>
                        </a:spcBef>
                        <a:spcAft>
                          <a:spcPts val="0"/>
                        </a:spcAft>
                        <a:buNone/>
                      </a:pPr>
                      <a:r>
                        <a:rPr lang="en"/>
                        <a:t>PCB Design</a:t>
                      </a:r>
                      <a:endParaRPr/>
                    </a:p>
                  </a:txBody>
                  <a:tcPr marL="91425" marR="91425" marT="91425" marB="91425"/>
                </a:tc>
                <a:tc>
                  <a:txBody>
                    <a:bodyPr/>
                    <a:lstStyle/>
                    <a:p>
                      <a:pPr marL="0" lvl="0" indent="0" algn="l" rtl="0">
                        <a:spcBef>
                          <a:spcPts val="0"/>
                        </a:spcBef>
                        <a:spcAft>
                          <a:spcPts val="0"/>
                        </a:spcAft>
                        <a:buNone/>
                      </a:pPr>
                      <a:r>
                        <a:rPr lang="en"/>
                        <a:t>Primary:</a:t>
                      </a:r>
                      <a:endParaRPr/>
                    </a:p>
                    <a:p>
                      <a:pPr marL="0" lvl="0" indent="0" algn="l" rtl="0">
                        <a:spcBef>
                          <a:spcPts val="0"/>
                        </a:spcBef>
                        <a:spcAft>
                          <a:spcPts val="0"/>
                        </a:spcAft>
                        <a:buNone/>
                      </a:pPr>
                      <a:r>
                        <a:rPr lang="en"/>
                        <a:t>Hardware</a:t>
                      </a:r>
                      <a:endParaRPr/>
                    </a:p>
                    <a:p>
                      <a:pPr marL="0" lvl="0" indent="0" algn="l" rtl="0">
                        <a:spcBef>
                          <a:spcPts val="0"/>
                        </a:spcBef>
                        <a:spcAft>
                          <a:spcPts val="0"/>
                        </a:spcAft>
                        <a:buNone/>
                      </a:pPr>
                      <a:endParaRPr/>
                    </a:p>
                    <a:p>
                      <a:pPr marL="0" lvl="0" indent="0" algn="l" rtl="0">
                        <a:spcBef>
                          <a:spcPts val="0"/>
                        </a:spcBef>
                        <a:spcAft>
                          <a:spcPts val="0"/>
                        </a:spcAft>
                        <a:buNone/>
                      </a:pPr>
                      <a:r>
                        <a:rPr lang="en"/>
                        <a:t>Secondary:</a:t>
                      </a:r>
                      <a:endParaRPr/>
                    </a:p>
                    <a:p>
                      <a:pPr marL="0" lvl="0" indent="0" algn="l" rtl="0">
                        <a:spcBef>
                          <a:spcPts val="0"/>
                        </a:spcBef>
                        <a:spcAft>
                          <a:spcPts val="0"/>
                        </a:spcAft>
                        <a:buNone/>
                      </a:pPr>
                      <a:r>
                        <a:rPr lang="en"/>
                        <a:t>Anti-Theft System</a:t>
                      </a:r>
                      <a:endParaRPr/>
                    </a:p>
                    <a:p>
                      <a:pPr marL="0" lvl="0" indent="0" algn="l" rtl="0">
                        <a:spcBef>
                          <a:spcPts val="0"/>
                        </a:spcBef>
                        <a:spcAft>
                          <a:spcPts val="0"/>
                        </a:spcAft>
                        <a:buNone/>
                      </a:pPr>
                      <a:r>
                        <a:rPr lang="en"/>
                        <a:t>RFID</a:t>
                      </a:r>
                      <a:endParaRPr/>
                    </a:p>
                  </a:txBody>
                  <a:tcPr marL="91425" marR="91425" marT="91425" marB="91425"/>
                </a:tc>
                <a:tc>
                  <a:txBody>
                    <a:bodyPr/>
                    <a:lstStyle/>
                    <a:p>
                      <a:pPr marL="0" lvl="0" indent="0" algn="l" rtl="0">
                        <a:spcBef>
                          <a:spcPts val="0"/>
                        </a:spcBef>
                        <a:spcAft>
                          <a:spcPts val="0"/>
                        </a:spcAft>
                        <a:buNone/>
                      </a:pPr>
                      <a:r>
                        <a:rPr lang="en"/>
                        <a:t>Primary:</a:t>
                      </a:r>
                      <a:endParaRPr/>
                    </a:p>
                    <a:p>
                      <a:pPr marL="0" lvl="0" indent="0" algn="l" rtl="0">
                        <a:spcBef>
                          <a:spcPts val="0"/>
                        </a:spcBef>
                        <a:spcAft>
                          <a:spcPts val="0"/>
                        </a:spcAft>
                        <a:buNone/>
                      </a:pPr>
                      <a:r>
                        <a:rPr lang="en"/>
                        <a:t>MCU</a:t>
                      </a:r>
                      <a:endParaRPr/>
                    </a:p>
                    <a:p>
                      <a:pPr marL="0" lvl="0" indent="0" algn="l" rtl="0">
                        <a:spcBef>
                          <a:spcPts val="0"/>
                        </a:spcBef>
                        <a:spcAft>
                          <a:spcPts val="0"/>
                        </a:spcAft>
                        <a:buNone/>
                      </a:pPr>
                      <a:endParaRPr/>
                    </a:p>
                    <a:p>
                      <a:pPr marL="0" lvl="0" indent="0" algn="l" rtl="0">
                        <a:spcBef>
                          <a:spcPts val="0"/>
                        </a:spcBef>
                        <a:spcAft>
                          <a:spcPts val="0"/>
                        </a:spcAft>
                        <a:buNone/>
                      </a:pPr>
                      <a:r>
                        <a:rPr lang="en"/>
                        <a:t>Secondary:</a:t>
                      </a:r>
                      <a:endParaRPr/>
                    </a:p>
                    <a:p>
                      <a:pPr marL="0" lvl="0" indent="0" algn="l" rtl="0">
                        <a:spcBef>
                          <a:spcPts val="0"/>
                        </a:spcBef>
                        <a:spcAft>
                          <a:spcPts val="0"/>
                        </a:spcAft>
                        <a:buClr>
                          <a:schemeClr val="dk1"/>
                        </a:buClr>
                        <a:buSzPts val="1100"/>
                        <a:buFont typeface="Arial"/>
                        <a:buNone/>
                      </a:pPr>
                      <a:r>
                        <a:rPr lang="en">
                          <a:solidFill>
                            <a:schemeClr val="dk1"/>
                          </a:solidFill>
                        </a:rPr>
                        <a:t>Mobile App</a:t>
                      </a:r>
                      <a:endParaRPr/>
                    </a:p>
                  </a:txBody>
                  <a:tcPr marL="91425" marR="91425" marT="91425" marB="91425"/>
                </a:tc>
                <a:tc>
                  <a:txBody>
                    <a:bodyPr/>
                    <a:lstStyle/>
                    <a:p>
                      <a:pPr marL="0" lvl="0" indent="0" algn="l" rtl="0">
                        <a:spcBef>
                          <a:spcPts val="0"/>
                        </a:spcBef>
                        <a:spcAft>
                          <a:spcPts val="0"/>
                        </a:spcAft>
                        <a:buNone/>
                      </a:pPr>
                      <a:r>
                        <a:rPr lang="en"/>
                        <a:t>Primary:</a:t>
                      </a:r>
                      <a:endParaRPr/>
                    </a:p>
                    <a:p>
                      <a:pPr marL="0" lvl="0" indent="0" algn="l" rtl="0">
                        <a:spcBef>
                          <a:spcPts val="0"/>
                        </a:spcBef>
                        <a:spcAft>
                          <a:spcPts val="0"/>
                        </a:spcAft>
                        <a:buNone/>
                      </a:pPr>
                      <a:r>
                        <a:rPr lang="en"/>
                        <a:t>Mobile App</a:t>
                      </a:r>
                      <a:endParaRPr/>
                    </a:p>
                    <a:p>
                      <a:pPr marL="0" lvl="0" indent="0" algn="l" rtl="0">
                        <a:spcBef>
                          <a:spcPts val="0"/>
                        </a:spcBef>
                        <a:spcAft>
                          <a:spcPts val="0"/>
                        </a:spcAft>
                        <a:buNone/>
                      </a:pPr>
                      <a:endParaRPr/>
                    </a:p>
                    <a:p>
                      <a:pPr marL="0" lvl="0" indent="0" algn="l" rtl="0">
                        <a:spcBef>
                          <a:spcPts val="0"/>
                        </a:spcBef>
                        <a:spcAft>
                          <a:spcPts val="0"/>
                        </a:spcAft>
                        <a:buNone/>
                      </a:pPr>
                      <a:r>
                        <a:rPr lang="en"/>
                        <a:t>Secondary:</a:t>
                      </a:r>
                      <a:endParaRPr/>
                    </a:p>
                    <a:p>
                      <a:pPr marL="0" lvl="0" indent="0" algn="l" rtl="0">
                        <a:spcBef>
                          <a:spcPts val="0"/>
                        </a:spcBef>
                        <a:spcAft>
                          <a:spcPts val="0"/>
                        </a:spcAft>
                        <a:buClr>
                          <a:schemeClr val="dk1"/>
                        </a:buClr>
                        <a:buSzPts val="1100"/>
                        <a:buFont typeface="Arial"/>
                        <a:buNone/>
                      </a:pPr>
                      <a:r>
                        <a:rPr lang="en">
                          <a:solidFill>
                            <a:schemeClr val="dk1"/>
                          </a:solidFill>
                        </a:rPr>
                        <a:t>MCU</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Progress</a:t>
            </a:r>
            <a:endParaRPr/>
          </a:p>
        </p:txBody>
      </p:sp>
      <p:pic>
        <p:nvPicPr>
          <p:cNvPr id="244" name="Google Shape;244;p41" title="Chart"/>
          <p:cNvPicPr preferRelativeResize="0"/>
          <p:nvPr/>
        </p:nvPicPr>
        <p:blipFill>
          <a:blip r:embed="rId3">
            <a:alphaModFix/>
          </a:blip>
          <a:stretch>
            <a:fillRect/>
          </a:stretch>
        </p:blipFill>
        <p:spPr>
          <a:xfrm>
            <a:off x="1969108" y="1251337"/>
            <a:ext cx="5205774" cy="3218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458488" y="171850"/>
            <a:ext cx="4227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Requirements</a:t>
            </a:r>
            <a:endParaRPr/>
          </a:p>
        </p:txBody>
      </p:sp>
      <p:graphicFrame>
        <p:nvGraphicFramePr>
          <p:cNvPr id="70" name="Google Shape;70;p15"/>
          <p:cNvGraphicFramePr/>
          <p:nvPr/>
        </p:nvGraphicFramePr>
        <p:xfrm>
          <a:off x="2419863" y="744550"/>
          <a:ext cx="4304250" cy="3779450"/>
        </p:xfrm>
        <a:graphic>
          <a:graphicData uri="http://schemas.openxmlformats.org/drawingml/2006/table">
            <a:tbl>
              <a:tblPr>
                <a:noFill/>
                <a:tableStyleId>{50E9BA1D-1DFC-42D9-BCCC-4DF747F323BD}</a:tableStyleId>
              </a:tblPr>
              <a:tblGrid>
                <a:gridCol w="2152125">
                  <a:extLst>
                    <a:ext uri="{9D8B030D-6E8A-4147-A177-3AD203B41FA5}">
                      <a16:colId xmlns:a16="http://schemas.microsoft.com/office/drawing/2014/main" val="20000"/>
                    </a:ext>
                  </a:extLst>
                </a:gridCol>
                <a:gridCol w="2152125">
                  <a:extLst>
                    <a:ext uri="{9D8B030D-6E8A-4147-A177-3AD203B41FA5}">
                      <a16:colId xmlns:a16="http://schemas.microsoft.com/office/drawing/2014/main" val="20001"/>
                    </a:ext>
                  </a:extLst>
                </a:gridCol>
              </a:tblGrid>
              <a:tr h="304775">
                <a:tc>
                  <a:txBody>
                    <a:bodyPr/>
                    <a:lstStyle/>
                    <a:p>
                      <a:pPr marL="0" lvl="0" indent="0" algn="ctr" rtl="0">
                        <a:spcBef>
                          <a:spcPts val="0"/>
                        </a:spcBef>
                        <a:spcAft>
                          <a:spcPts val="0"/>
                        </a:spcAft>
                        <a:buNone/>
                      </a:pPr>
                      <a:r>
                        <a:rPr lang="en" sz="800"/>
                        <a:t>Software</a:t>
                      </a:r>
                      <a:endParaRPr sz="800"/>
                    </a:p>
                  </a:txBody>
                  <a:tcPr marL="91425" marR="91425" marT="91425" marB="91425"/>
                </a:tc>
                <a:tc>
                  <a:txBody>
                    <a:bodyPr/>
                    <a:lstStyle/>
                    <a:p>
                      <a:pPr marL="0" lvl="0" indent="0" algn="ctr" rtl="0">
                        <a:spcBef>
                          <a:spcPts val="0"/>
                        </a:spcBef>
                        <a:spcAft>
                          <a:spcPts val="0"/>
                        </a:spcAft>
                        <a:buNone/>
                      </a:pPr>
                      <a:r>
                        <a:rPr lang="en" sz="800"/>
                        <a:t>Hardware</a:t>
                      </a:r>
                      <a:endParaRPr sz="800"/>
                    </a:p>
                  </a:txBody>
                  <a:tcPr marL="91425" marR="91425" marT="91425" marB="91425"/>
                </a:tc>
                <a:extLst>
                  <a:ext uri="{0D108BD9-81ED-4DB2-BD59-A6C34878D82A}">
                    <a16:rowId xmlns:a16="http://schemas.microsoft.com/office/drawing/2014/main" val="10000"/>
                  </a:ext>
                </a:extLst>
              </a:tr>
              <a:tr h="3474675">
                <a:tc>
                  <a:txBody>
                    <a:bodyPr/>
                    <a:lstStyle/>
                    <a:p>
                      <a:pPr marL="0" lvl="0" indent="0" algn="ctr" rtl="0">
                        <a:spcBef>
                          <a:spcPts val="0"/>
                        </a:spcBef>
                        <a:spcAft>
                          <a:spcPts val="0"/>
                        </a:spcAft>
                        <a:buNone/>
                      </a:pPr>
                      <a:r>
                        <a:rPr lang="en" sz="800">
                          <a:solidFill>
                            <a:schemeClr val="dk1"/>
                          </a:solidFill>
                        </a:rPr>
                        <a:t>Support iOS And Android (iPhone 8+, Android API 28+)</a:t>
                      </a:r>
                      <a:endParaRPr sz="800">
                        <a:solidFill>
                          <a:schemeClr val="dk1"/>
                        </a:solidFill>
                      </a:endParaRPr>
                    </a:p>
                    <a:p>
                      <a:pPr marL="0" lvl="0" indent="0" algn="ctr" rtl="0">
                        <a:spcBef>
                          <a:spcPts val="0"/>
                        </a:spcBef>
                        <a:spcAft>
                          <a:spcPts val="0"/>
                        </a:spcAft>
                        <a:buNone/>
                      </a:pPr>
                      <a:endParaRPr sz="800">
                        <a:solidFill>
                          <a:schemeClr val="dk1"/>
                        </a:solidFill>
                      </a:endParaRPr>
                    </a:p>
                    <a:p>
                      <a:pPr marL="0" lvl="0" indent="0" algn="ctr" rtl="0">
                        <a:spcBef>
                          <a:spcPts val="0"/>
                        </a:spcBef>
                        <a:spcAft>
                          <a:spcPts val="0"/>
                        </a:spcAft>
                        <a:buNone/>
                      </a:pPr>
                      <a:r>
                        <a:rPr lang="en" sz="800">
                          <a:solidFill>
                            <a:schemeClr val="dk1"/>
                          </a:solidFill>
                        </a:rPr>
                        <a:t>Bluetooth 5.0 LE Compatible</a:t>
                      </a:r>
                      <a:endParaRPr sz="800">
                        <a:solidFill>
                          <a:schemeClr val="dk1"/>
                        </a:solidFill>
                      </a:endParaRPr>
                    </a:p>
                    <a:p>
                      <a:pPr marL="0" lvl="0" indent="0" algn="ctr" rtl="0">
                        <a:spcBef>
                          <a:spcPts val="0"/>
                        </a:spcBef>
                        <a:spcAft>
                          <a:spcPts val="0"/>
                        </a:spcAft>
                        <a:buNone/>
                      </a:pPr>
                      <a:endParaRPr sz="800">
                        <a:solidFill>
                          <a:schemeClr val="dk1"/>
                        </a:solidFill>
                      </a:endParaRPr>
                    </a:p>
                    <a:p>
                      <a:pPr marL="0" lvl="0" indent="0" algn="ctr" rtl="0">
                        <a:spcBef>
                          <a:spcPts val="0"/>
                        </a:spcBef>
                        <a:spcAft>
                          <a:spcPts val="0"/>
                        </a:spcAft>
                        <a:buNone/>
                      </a:pPr>
                      <a:r>
                        <a:rPr lang="en" sz="800">
                          <a:solidFill>
                            <a:schemeClr val="dk1"/>
                          </a:solidFill>
                        </a:rPr>
                        <a:t>Maximum Size of 1GB</a:t>
                      </a:r>
                      <a:endParaRPr sz="800">
                        <a:solidFill>
                          <a:schemeClr val="dk1"/>
                        </a:solidFill>
                      </a:endParaRPr>
                    </a:p>
                    <a:p>
                      <a:pPr marL="0" lvl="0" indent="0" algn="ctr" rtl="0">
                        <a:spcBef>
                          <a:spcPts val="0"/>
                        </a:spcBef>
                        <a:spcAft>
                          <a:spcPts val="0"/>
                        </a:spcAft>
                        <a:buNone/>
                      </a:pPr>
                      <a:endParaRPr sz="800">
                        <a:solidFill>
                          <a:schemeClr val="dk1"/>
                        </a:solidFill>
                      </a:endParaRPr>
                    </a:p>
                    <a:p>
                      <a:pPr marL="0" lvl="0" indent="0" algn="ctr" rtl="0">
                        <a:spcBef>
                          <a:spcPts val="0"/>
                        </a:spcBef>
                        <a:spcAft>
                          <a:spcPts val="0"/>
                        </a:spcAft>
                        <a:buNone/>
                      </a:pPr>
                      <a:r>
                        <a:rPr lang="en" sz="800">
                          <a:solidFill>
                            <a:schemeClr val="dk1"/>
                          </a:solidFill>
                        </a:rPr>
                        <a:t>Maximum RAM Usage of 512MB</a:t>
                      </a:r>
                      <a:endParaRPr sz="800">
                        <a:solidFill>
                          <a:schemeClr val="dk1"/>
                        </a:solidFill>
                      </a:endParaRPr>
                    </a:p>
                  </a:txBody>
                  <a:tcPr marL="91425" marR="91425" marT="91425" marB="91425"/>
                </a:tc>
                <a:tc>
                  <a:txBody>
                    <a:bodyPr/>
                    <a:lstStyle/>
                    <a:p>
                      <a:pPr marL="0" lvl="0" indent="0" algn="ctr" rtl="0">
                        <a:spcBef>
                          <a:spcPts val="0"/>
                        </a:spcBef>
                        <a:spcAft>
                          <a:spcPts val="0"/>
                        </a:spcAft>
                        <a:buNone/>
                      </a:pPr>
                      <a:r>
                        <a:rPr lang="en" sz="800"/>
                        <a:t>USB Recharging (Type B or C)</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Lighting of at least 75 lumens</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2000mAh Rechargeable Battery</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Operational for 5 - 10 Hours</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Recharge within 5 hours</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IPX6 Waterproof</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Alarm at least 100dB</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MCU Architecture that is 16-bit or greater</a:t>
                      </a:r>
                      <a:endParaRPr sz="8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2458488" y="171850"/>
            <a:ext cx="4227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Budget</a:t>
            </a:r>
            <a:endParaRPr/>
          </a:p>
        </p:txBody>
      </p:sp>
      <p:graphicFrame>
        <p:nvGraphicFramePr>
          <p:cNvPr id="250" name="Google Shape;250;p42"/>
          <p:cNvGraphicFramePr/>
          <p:nvPr/>
        </p:nvGraphicFramePr>
        <p:xfrm>
          <a:off x="2458538" y="744550"/>
          <a:ext cx="4226925" cy="4328070"/>
        </p:xfrm>
        <a:graphic>
          <a:graphicData uri="http://schemas.openxmlformats.org/drawingml/2006/table">
            <a:tbl>
              <a:tblPr>
                <a:noFill/>
                <a:tableStyleId>{50E9BA1D-1DFC-42D9-BCCC-4DF747F323BD}</a:tableStyleId>
              </a:tblPr>
              <a:tblGrid>
                <a:gridCol w="1408975">
                  <a:extLst>
                    <a:ext uri="{9D8B030D-6E8A-4147-A177-3AD203B41FA5}">
                      <a16:colId xmlns:a16="http://schemas.microsoft.com/office/drawing/2014/main" val="20000"/>
                    </a:ext>
                  </a:extLst>
                </a:gridCol>
                <a:gridCol w="1408975">
                  <a:extLst>
                    <a:ext uri="{9D8B030D-6E8A-4147-A177-3AD203B41FA5}">
                      <a16:colId xmlns:a16="http://schemas.microsoft.com/office/drawing/2014/main" val="20001"/>
                    </a:ext>
                  </a:extLst>
                </a:gridCol>
                <a:gridCol w="1408975">
                  <a:extLst>
                    <a:ext uri="{9D8B030D-6E8A-4147-A177-3AD203B41FA5}">
                      <a16:colId xmlns:a16="http://schemas.microsoft.com/office/drawing/2014/main" val="20002"/>
                    </a:ext>
                  </a:extLst>
                </a:gridCol>
              </a:tblGrid>
              <a:tr h="255500">
                <a:tc>
                  <a:txBody>
                    <a:bodyPr/>
                    <a:lstStyle/>
                    <a:p>
                      <a:pPr marL="0" lvl="0" indent="0" algn="ctr" rtl="0">
                        <a:spcBef>
                          <a:spcPts val="0"/>
                        </a:spcBef>
                        <a:spcAft>
                          <a:spcPts val="0"/>
                        </a:spcAft>
                        <a:buNone/>
                      </a:pPr>
                      <a:r>
                        <a:rPr lang="en" sz="800"/>
                        <a:t>Item</a:t>
                      </a:r>
                      <a:endParaRPr sz="800"/>
                    </a:p>
                  </a:txBody>
                  <a:tcPr marL="91425" marR="91425" marT="91425" marB="91425"/>
                </a:tc>
                <a:tc>
                  <a:txBody>
                    <a:bodyPr/>
                    <a:lstStyle/>
                    <a:p>
                      <a:pPr marL="0" lvl="0" indent="0" algn="ctr" rtl="0">
                        <a:spcBef>
                          <a:spcPts val="0"/>
                        </a:spcBef>
                        <a:spcAft>
                          <a:spcPts val="0"/>
                        </a:spcAft>
                        <a:buNone/>
                      </a:pPr>
                      <a:r>
                        <a:rPr lang="en" sz="800"/>
                        <a:t>Quantity</a:t>
                      </a:r>
                      <a:endParaRPr sz="800"/>
                    </a:p>
                  </a:txBody>
                  <a:tcPr marL="91425" marR="91425" marT="91425" marB="91425"/>
                </a:tc>
                <a:tc>
                  <a:txBody>
                    <a:bodyPr/>
                    <a:lstStyle/>
                    <a:p>
                      <a:pPr marL="0" lvl="0" indent="0" algn="ctr" rtl="0">
                        <a:spcBef>
                          <a:spcPts val="0"/>
                        </a:spcBef>
                        <a:spcAft>
                          <a:spcPts val="0"/>
                        </a:spcAft>
                        <a:buNone/>
                      </a:pPr>
                      <a:r>
                        <a:rPr lang="en" sz="800"/>
                        <a:t>Price</a:t>
                      </a:r>
                      <a:endParaRPr sz="800"/>
                    </a:p>
                  </a:txBody>
                  <a:tcPr marL="91425" marR="91425" marT="91425" marB="91425"/>
                </a:tc>
                <a:extLst>
                  <a:ext uri="{0D108BD9-81ED-4DB2-BD59-A6C34878D82A}">
                    <a16:rowId xmlns:a16="http://schemas.microsoft.com/office/drawing/2014/main" val="10000"/>
                  </a:ext>
                </a:extLst>
              </a:tr>
              <a:tr h="2708475">
                <a:tc>
                  <a:txBody>
                    <a:bodyPr/>
                    <a:lstStyle/>
                    <a:p>
                      <a:pPr marL="0" lvl="0" indent="0" algn="r" rtl="0">
                        <a:spcBef>
                          <a:spcPts val="0"/>
                        </a:spcBef>
                        <a:spcAft>
                          <a:spcPts val="0"/>
                        </a:spcAft>
                        <a:buNone/>
                      </a:pPr>
                      <a:r>
                        <a:rPr lang="en" sz="800">
                          <a:solidFill>
                            <a:schemeClr val="dk1"/>
                          </a:solidFill>
                        </a:rPr>
                        <a:t>3D Printed Material</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Buttons</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MCU</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PCBs</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Main Battery</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9V Backup Battery</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Alarm</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Headlights</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Brake Lights</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Turn Signal Lights</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RFID</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Sensor</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None/>
                      </a:pPr>
                      <a:r>
                        <a:rPr lang="en" sz="800">
                          <a:solidFill>
                            <a:schemeClr val="dk1"/>
                          </a:solidFill>
                        </a:rPr>
                        <a:t>Misc Hardware</a:t>
                      </a:r>
                      <a:endParaRPr sz="800">
                        <a:solidFill>
                          <a:schemeClr val="dk1"/>
                        </a:solidFill>
                      </a:endParaRPr>
                    </a:p>
                    <a:p>
                      <a:pPr marL="0" lvl="0" indent="0" algn="r" rtl="0">
                        <a:spcBef>
                          <a:spcPts val="0"/>
                        </a:spcBef>
                        <a:spcAft>
                          <a:spcPts val="0"/>
                        </a:spcAft>
                        <a:buNone/>
                      </a:pPr>
                      <a:endParaRPr sz="800">
                        <a:solidFill>
                          <a:schemeClr val="dk1"/>
                        </a:solidFill>
                      </a:endParaRPr>
                    </a:p>
                    <a:p>
                      <a:pPr marL="0" lvl="0" indent="0" algn="r" rtl="0">
                        <a:spcBef>
                          <a:spcPts val="0"/>
                        </a:spcBef>
                        <a:spcAft>
                          <a:spcPts val="0"/>
                        </a:spcAft>
                        <a:buClr>
                          <a:schemeClr val="dk1"/>
                        </a:buClr>
                        <a:buSzPts val="1100"/>
                        <a:buFont typeface="Arial"/>
                        <a:buNone/>
                      </a:pPr>
                      <a:r>
                        <a:rPr lang="en" sz="800">
                          <a:solidFill>
                            <a:schemeClr val="dk1"/>
                          </a:solidFill>
                        </a:rPr>
                        <a:t>Bicycle</a:t>
                      </a:r>
                      <a:endParaRPr sz="800">
                        <a:solidFill>
                          <a:schemeClr val="dk1"/>
                        </a:solidFill>
                      </a:endParaRPr>
                    </a:p>
                    <a:p>
                      <a:pPr marL="0" lvl="0" indent="0" algn="r" rtl="0">
                        <a:spcBef>
                          <a:spcPts val="0"/>
                        </a:spcBef>
                        <a:spcAft>
                          <a:spcPts val="0"/>
                        </a:spcAft>
                        <a:buClr>
                          <a:schemeClr val="dk1"/>
                        </a:buClr>
                        <a:buSzPts val="1100"/>
                        <a:buFont typeface="Arial"/>
                        <a:buNone/>
                      </a:pPr>
                      <a:endParaRPr sz="800">
                        <a:solidFill>
                          <a:schemeClr val="dk1"/>
                        </a:solidFill>
                      </a:endParaRPr>
                    </a:p>
                    <a:p>
                      <a:pPr marL="0" lvl="0" indent="0" algn="r" rtl="0">
                        <a:spcBef>
                          <a:spcPts val="0"/>
                        </a:spcBef>
                        <a:spcAft>
                          <a:spcPts val="0"/>
                        </a:spcAft>
                        <a:buClr>
                          <a:schemeClr val="dk1"/>
                        </a:buClr>
                        <a:buSzPts val="1100"/>
                        <a:buFont typeface="Arial"/>
                        <a:buNone/>
                      </a:pPr>
                      <a:r>
                        <a:rPr lang="en" sz="800">
                          <a:solidFill>
                            <a:schemeClr val="dk1"/>
                          </a:solidFill>
                        </a:rPr>
                        <a:t>LED Drivers</a:t>
                      </a:r>
                      <a:endParaRPr sz="800">
                        <a:solidFill>
                          <a:schemeClr val="dk1"/>
                        </a:solidFill>
                      </a:endParaRPr>
                    </a:p>
                  </a:txBody>
                  <a:tcPr marL="91425" marR="91425" marT="91425" marB="91425"/>
                </a:tc>
                <a:tc>
                  <a:txBody>
                    <a:bodyPr/>
                    <a:lstStyle/>
                    <a:p>
                      <a:pPr marL="0" lvl="0" indent="0" algn="ctr" rtl="0">
                        <a:spcBef>
                          <a:spcPts val="0"/>
                        </a:spcBef>
                        <a:spcAft>
                          <a:spcPts val="0"/>
                        </a:spcAft>
                        <a:buNone/>
                      </a:pPr>
                      <a:r>
                        <a:rPr lang="en" sz="800"/>
                        <a:t>x Cubic Inches</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2</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x Layers, x Square Inches</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2</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2</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x</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1</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2-3</a:t>
                      </a:r>
                      <a:endParaRPr sz="800"/>
                    </a:p>
                  </a:txBody>
                  <a:tcPr marL="91425" marR="91425" marT="91425" marB="91425"/>
                </a:tc>
                <a:tc>
                  <a:txBody>
                    <a:bodyPr/>
                    <a:lstStyle/>
                    <a:p>
                      <a:pPr marL="0" lvl="0" indent="0" algn="l" rtl="0">
                        <a:spcBef>
                          <a:spcPts val="0"/>
                        </a:spcBef>
                        <a:spcAft>
                          <a:spcPts val="0"/>
                        </a:spcAft>
                        <a:buNone/>
                      </a:pPr>
                      <a:r>
                        <a:rPr lang="en" sz="800"/>
                        <a:t>$15.00 / Cubic Inch</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$7.99</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$10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$20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$50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&lt; $5</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&lt; $5</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$15</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$10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$10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$20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$10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a:t>$20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 sz="800" b="1"/>
                        <a:t>OWNED</a:t>
                      </a:r>
                      <a:endParaRPr sz="800" b="1"/>
                    </a:p>
                    <a:p>
                      <a:pPr marL="0" lvl="0" indent="0" algn="l" rtl="0">
                        <a:spcBef>
                          <a:spcPts val="0"/>
                        </a:spcBef>
                        <a:spcAft>
                          <a:spcPts val="0"/>
                        </a:spcAft>
                        <a:buNone/>
                      </a:pPr>
                      <a:endParaRPr sz="800" b="1"/>
                    </a:p>
                    <a:p>
                      <a:pPr marL="0" lvl="0" indent="0" algn="l" rtl="0">
                        <a:spcBef>
                          <a:spcPts val="0"/>
                        </a:spcBef>
                        <a:spcAft>
                          <a:spcPts val="0"/>
                        </a:spcAft>
                        <a:buNone/>
                      </a:pPr>
                      <a:r>
                        <a:rPr lang="en" sz="800"/>
                        <a:t>$30</a:t>
                      </a:r>
                      <a:endParaRPr sz="800"/>
                    </a:p>
                  </a:txBody>
                  <a:tcPr marL="91425" marR="91425" marT="91425" marB="91425"/>
                </a:tc>
                <a:extLst>
                  <a:ext uri="{0D108BD9-81ED-4DB2-BD59-A6C34878D82A}">
                    <a16:rowId xmlns:a16="http://schemas.microsoft.com/office/drawing/2014/main" val="10001"/>
                  </a:ext>
                </a:extLst>
              </a:tr>
              <a:tr h="255500">
                <a:tc gridSpan="2">
                  <a:txBody>
                    <a:bodyPr/>
                    <a:lstStyle/>
                    <a:p>
                      <a:pPr marL="0" lvl="0" indent="0" algn="r" rtl="0">
                        <a:spcBef>
                          <a:spcPts val="0"/>
                        </a:spcBef>
                        <a:spcAft>
                          <a:spcPts val="0"/>
                        </a:spcAft>
                        <a:buNone/>
                      </a:pPr>
                      <a:r>
                        <a:rPr lang="en" sz="800">
                          <a:solidFill>
                            <a:schemeClr val="dk1"/>
                          </a:solidFill>
                        </a:rPr>
                        <a:t>Total:</a:t>
                      </a:r>
                      <a:endParaRPr sz="800">
                        <a:solidFill>
                          <a:schemeClr val="dk1"/>
                        </a:solidFill>
                      </a:endParaRPr>
                    </a:p>
                  </a:txBody>
                  <a:tcPr marL="91425" marR="91425" marT="91425" marB="91425"/>
                </a:tc>
                <a:tc hMerge="1">
                  <a:txBody>
                    <a:bodyPr/>
                    <a:lstStyle/>
                    <a:p>
                      <a:endParaRPr lang="en-US"/>
                    </a:p>
                  </a:txBody>
                  <a:tcPr/>
                </a:tc>
                <a:tc>
                  <a:txBody>
                    <a:bodyPr/>
                    <a:lstStyle/>
                    <a:p>
                      <a:pPr marL="0" lvl="0" indent="0" algn="l" rtl="0">
                        <a:spcBef>
                          <a:spcPts val="0"/>
                        </a:spcBef>
                        <a:spcAft>
                          <a:spcPts val="0"/>
                        </a:spcAft>
                        <a:buNone/>
                      </a:pPr>
                      <a:r>
                        <a:rPr lang="en" sz="800"/>
                        <a:t>&lt; ~$230</a:t>
                      </a:r>
                      <a:endParaRPr sz="8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Milestones</a:t>
            </a:r>
            <a:endParaRPr/>
          </a:p>
        </p:txBody>
      </p:sp>
      <p:pic>
        <p:nvPicPr>
          <p:cNvPr id="256" name="Google Shape;256;p43"/>
          <p:cNvPicPr preferRelativeResize="0"/>
          <p:nvPr/>
        </p:nvPicPr>
        <p:blipFill>
          <a:blip r:embed="rId3">
            <a:alphaModFix/>
          </a:blip>
          <a:stretch>
            <a:fillRect/>
          </a:stretch>
        </p:blipFill>
        <p:spPr>
          <a:xfrm>
            <a:off x="1815178" y="1207725"/>
            <a:ext cx="4731000" cy="3305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Objectives</a:t>
            </a:r>
            <a:endParaRPr/>
          </a:p>
        </p:txBody>
      </p:sp>
      <p:sp>
        <p:nvSpPr>
          <p:cNvPr id="262" name="Google Shape;262;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Refer to Milestones Chart</a:t>
            </a:r>
            <a:endParaRPr/>
          </a:p>
          <a:p>
            <a:pPr marL="914400" lvl="1" indent="-317500" algn="l" rtl="0">
              <a:spcBef>
                <a:spcPts val="0"/>
              </a:spcBef>
              <a:spcAft>
                <a:spcPts val="0"/>
              </a:spcAft>
              <a:buSzPts val="1400"/>
              <a:buChar char="○"/>
            </a:pPr>
            <a:r>
              <a:rPr lang="en"/>
              <a:t>Final Building and Testing Needed</a:t>
            </a:r>
            <a:endParaRPr/>
          </a:p>
          <a:p>
            <a:pPr marL="914400" lvl="1" indent="-317500" algn="l" rtl="0">
              <a:spcBef>
                <a:spcPts val="0"/>
              </a:spcBef>
              <a:spcAft>
                <a:spcPts val="0"/>
              </a:spcAft>
              <a:buSzPts val="1400"/>
              <a:buChar char="○"/>
            </a:pPr>
            <a:r>
              <a:rPr lang="en"/>
              <a:t>Wait for shipping of PCB and other Hardware</a:t>
            </a:r>
            <a:endParaRPr/>
          </a:p>
          <a:p>
            <a:pPr marL="914400" lvl="1" indent="-317500" algn="l" rtl="0">
              <a:spcBef>
                <a:spcPts val="0"/>
              </a:spcBef>
              <a:spcAft>
                <a:spcPts val="0"/>
              </a:spcAft>
              <a:buSzPts val="1400"/>
              <a:buChar char="○"/>
            </a:pPr>
            <a:r>
              <a:rPr lang="en"/>
              <a:t>Finalize App and integrate with Hardware</a:t>
            </a:r>
            <a:endParaRPr/>
          </a:p>
          <a:p>
            <a:pPr marL="914400" lvl="1" indent="-317500" algn="l" rtl="0">
              <a:spcBef>
                <a:spcPts val="0"/>
              </a:spcBef>
              <a:spcAft>
                <a:spcPts val="0"/>
              </a:spcAft>
              <a:buSzPts val="1400"/>
              <a:buChar char="○"/>
            </a:pPr>
            <a:r>
              <a:rPr lang="en"/>
              <a:t>Troubleshoot and make Adjustment as Needed</a:t>
            </a:r>
            <a:endParaRPr/>
          </a:p>
          <a:p>
            <a:pPr marL="914400" lvl="1" indent="-317500" algn="l" rtl="0">
              <a:spcBef>
                <a:spcPts val="0"/>
              </a:spcBef>
              <a:spcAft>
                <a:spcPts val="0"/>
              </a:spcAft>
              <a:buSzPts val="1400"/>
              <a:buChar char="○"/>
            </a:pPr>
            <a:r>
              <a:rPr lang="en"/>
              <a:t>Build Website and Write Final Report</a:t>
            </a: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58488" y="171850"/>
            <a:ext cx="4227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Goals And Objectives</a:t>
            </a:r>
            <a:endParaRPr/>
          </a:p>
        </p:txBody>
      </p:sp>
      <p:graphicFrame>
        <p:nvGraphicFramePr>
          <p:cNvPr id="76" name="Google Shape;76;p16"/>
          <p:cNvGraphicFramePr/>
          <p:nvPr/>
        </p:nvGraphicFramePr>
        <p:xfrm>
          <a:off x="2982713" y="744550"/>
          <a:ext cx="3178550" cy="3413700"/>
        </p:xfrm>
        <a:graphic>
          <a:graphicData uri="http://schemas.openxmlformats.org/drawingml/2006/table">
            <a:tbl>
              <a:tblPr>
                <a:noFill/>
                <a:tableStyleId>{50E9BA1D-1DFC-42D9-BCCC-4DF747F323BD}</a:tableStyleId>
              </a:tblPr>
              <a:tblGrid>
                <a:gridCol w="3178550">
                  <a:extLst>
                    <a:ext uri="{9D8B030D-6E8A-4147-A177-3AD203B41FA5}">
                      <a16:colId xmlns:a16="http://schemas.microsoft.com/office/drawing/2014/main" val="20000"/>
                    </a:ext>
                  </a:extLst>
                </a:gridCol>
              </a:tblGrid>
              <a:tr h="304775">
                <a:tc>
                  <a:txBody>
                    <a:bodyPr/>
                    <a:lstStyle/>
                    <a:p>
                      <a:pPr marL="0" lvl="0" indent="0" algn="ctr" rtl="0">
                        <a:spcBef>
                          <a:spcPts val="0"/>
                        </a:spcBef>
                        <a:spcAft>
                          <a:spcPts val="0"/>
                        </a:spcAft>
                        <a:buNone/>
                      </a:pPr>
                      <a:r>
                        <a:rPr lang="en" sz="800"/>
                        <a:t>Objectives</a:t>
                      </a:r>
                      <a:endParaRPr sz="800"/>
                    </a:p>
                  </a:txBody>
                  <a:tcPr marL="91425" marR="91425" marT="91425" marB="91425"/>
                </a:tc>
                <a:extLst>
                  <a:ext uri="{0D108BD9-81ED-4DB2-BD59-A6C34878D82A}">
                    <a16:rowId xmlns:a16="http://schemas.microsoft.com/office/drawing/2014/main" val="10000"/>
                  </a:ext>
                </a:extLst>
              </a:tr>
              <a:tr h="3108925">
                <a:tc>
                  <a:txBody>
                    <a:bodyPr/>
                    <a:lstStyle/>
                    <a:p>
                      <a:pPr marL="0" lvl="0" indent="0" algn="ctr" rtl="0">
                        <a:spcBef>
                          <a:spcPts val="0"/>
                        </a:spcBef>
                        <a:spcAft>
                          <a:spcPts val="0"/>
                        </a:spcAft>
                        <a:buNone/>
                      </a:pPr>
                      <a:r>
                        <a:rPr lang="en" sz="800">
                          <a:solidFill>
                            <a:schemeClr val="dk1"/>
                          </a:solidFill>
                        </a:rPr>
                        <a:t>Rectify bicyclist safety by creating a viable product</a:t>
                      </a:r>
                      <a:endParaRPr sz="800">
                        <a:solidFill>
                          <a:schemeClr val="dk1"/>
                        </a:solidFill>
                      </a:endParaRPr>
                    </a:p>
                    <a:p>
                      <a:pPr marL="0" lvl="0" indent="0" algn="ctr" rtl="0">
                        <a:spcBef>
                          <a:spcPts val="0"/>
                        </a:spcBef>
                        <a:spcAft>
                          <a:spcPts val="0"/>
                        </a:spcAft>
                        <a:buClr>
                          <a:schemeClr val="dk1"/>
                        </a:buClr>
                        <a:buSzPts val="1100"/>
                        <a:buFont typeface="Arial"/>
                        <a:buNone/>
                      </a:pPr>
                      <a:endParaRPr sz="800">
                        <a:solidFill>
                          <a:schemeClr val="dk1"/>
                        </a:solidFill>
                      </a:endParaRPr>
                    </a:p>
                    <a:p>
                      <a:pPr marL="0" lvl="0" indent="0" algn="ctr" rtl="0">
                        <a:spcBef>
                          <a:spcPts val="0"/>
                        </a:spcBef>
                        <a:spcAft>
                          <a:spcPts val="0"/>
                        </a:spcAft>
                        <a:buNone/>
                      </a:pPr>
                      <a:r>
                        <a:rPr lang="en" sz="800"/>
                        <a:t>Small and Portable</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Waterproof and environment proof</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Tamper proof</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Bluetooth capable</a:t>
                      </a:r>
                      <a:endParaRPr sz="800"/>
                    </a:p>
                    <a:p>
                      <a:pPr marL="0" lvl="0" indent="0" algn="ctr" rtl="0">
                        <a:spcBef>
                          <a:spcPts val="0"/>
                        </a:spcBef>
                        <a:spcAft>
                          <a:spcPts val="0"/>
                        </a:spcAft>
                        <a:buNone/>
                      </a:pPr>
                      <a:br>
                        <a:rPr lang="en" sz="800"/>
                      </a:br>
                      <a:r>
                        <a:rPr lang="en" sz="800"/>
                        <a:t>Fast and accessible charging</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Long battery life</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Front and tail lights plus turn signals</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Anti-theft alarm with motion detection</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Wide compatibility</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Remotely controllable</a:t>
                      </a:r>
                      <a:endParaRPr sz="800"/>
                    </a:p>
                    <a:p>
                      <a:pPr marL="0" lvl="0" indent="0" algn="ctr" rtl="0">
                        <a:spcBef>
                          <a:spcPts val="0"/>
                        </a:spcBef>
                        <a:spcAft>
                          <a:spcPts val="0"/>
                        </a:spcAft>
                        <a:buNone/>
                      </a:pPr>
                      <a:endParaRPr sz="800"/>
                    </a:p>
                    <a:p>
                      <a:pPr marL="0" lvl="0" indent="0" algn="ctr" rtl="0">
                        <a:spcBef>
                          <a:spcPts val="0"/>
                        </a:spcBef>
                        <a:spcAft>
                          <a:spcPts val="0"/>
                        </a:spcAft>
                        <a:buNone/>
                      </a:pPr>
                      <a:r>
                        <a:rPr lang="en" sz="800"/>
                        <a:t>Adjustable brightness</a:t>
                      </a:r>
                      <a:endParaRPr sz="8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Diagram</a:t>
            </a:r>
            <a:endParaRPr/>
          </a:p>
        </p:txBody>
      </p:sp>
      <p:pic>
        <p:nvPicPr>
          <p:cNvPr id="82" name="Google Shape;82;p17"/>
          <p:cNvPicPr preferRelativeResize="0"/>
          <p:nvPr/>
        </p:nvPicPr>
        <p:blipFill>
          <a:blip r:embed="rId3">
            <a:alphaModFix/>
          </a:blip>
          <a:stretch>
            <a:fillRect/>
          </a:stretch>
        </p:blipFill>
        <p:spPr>
          <a:xfrm>
            <a:off x="1354674" y="1042250"/>
            <a:ext cx="5916400" cy="384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Software Design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Software Block Diagram</a:t>
            </a:r>
            <a:endParaRPr/>
          </a:p>
        </p:txBody>
      </p:sp>
      <p:pic>
        <p:nvPicPr>
          <p:cNvPr id="93" name="Google Shape;93;p19"/>
          <p:cNvPicPr preferRelativeResize="0"/>
          <p:nvPr/>
        </p:nvPicPr>
        <p:blipFill>
          <a:blip r:embed="rId3">
            <a:alphaModFix/>
          </a:blip>
          <a:stretch>
            <a:fillRect/>
          </a:stretch>
        </p:blipFill>
        <p:spPr>
          <a:xfrm>
            <a:off x="2090738" y="1169988"/>
            <a:ext cx="4962525" cy="3381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 UI Design</a:t>
            </a:r>
            <a:endParaRPr/>
          </a:p>
        </p:txBody>
      </p:sp>
      <p:pic>
        <p:nvPicPr>
          <p:cNvPr id="99" name="Google Shape;99;p20"/>
          <p:cNvPicPr preferRelativeResize="0"/>
          <p:nvPr/>
        </p:nvPicPr>
        <p:blipFill>
          <a:blip r:embed="rId3">
            <a:alphaModFix/>
          </a:blip>
          <a:stretch>
            <a:fillRect/>
          </a:stretch>
        </p:blipFill>
        <p:spPr>
          <a:xfrm>
            <a:off x="183722" y="1068802"/>
            <a:ext cx="1330800" cy="3136779"/>
          </a:xfrm>
          <a:prstGeom prst="rect">
            <a:avLst/>
          </a:prstGeom>
          <a:noFill/>
          <a:ln w="12700" cap="flat" cmpd="sng">
            <a:solidFill>
              <a:srgbClr val="000000"/>
            </a:solidFill>
            <a:prstDash val="solid"/>
            <a:miter lim="8000"/>
            <a:headEnd type="none" w="sm" len="sm"/>
            <a:tailEnd type="none" w="sm" len="sm"/>
          </a:ln>
        </p:spPr>
      </p:pic>
      <p:pic>
        <p:nvPicPr>
          <p:cNvPr id="100" name="Google Shape;100;p20"/>
          <p:cNvPicPr preferRelativeResize="0"/>
          <p:nvPr/>
        </p:nvPicPr>
        <p:blipFill rotWithShape="1">
          <a:blip r:embed="rId4">
            <a:alphaModFix/>
          </a:blip>
          <a:srcRect t="1322"/>
          <a:stretch/>
        </p:blipFill>
        <p:spPr>
          <a:xfrm>
            <a:off x="1629509" y="1064623"/>
            <a:ext cx="1352150" cy="3145122"/>
          </a:xfrm>
          <a:prstGeom prst="rect">
            <a:avLst/>
          </a:prstGeom>
          <a:noFill/>
          <a:ln w="12700" cap="flat" cmpd="sng">
            <a:solidFill>
              <a:srgbClr val="000000"/>
            </a:solidFill>
            <a:prstDash val="solid"/>
            <a:miter lim="8000"/>
            <a:headEnd type="none" w="sm" len="sm"/>
            <a:tailEnd type="none" w="sm" len="sm"/>
          </a:ln>
        </p:spPr>
      </p:pic>
      <p:pic>
        <p:nvPicPr>
          <p:cNvPr id="101" name="Google Shape;101;p20"/>
          <p:cNvPicPr preferRelativeResize="0"/>
          <p:nvPr/>
        </p:nvPicPr>
        <p:blipFill rotWithShape="1">
          <a:blip r:embed="rId5">
            <a:alphaModFix/>
          </a:blip>
          <a:srcRect t="507" r="1224"/>
          <a:stretch/>
        </p:blipFill>
        <p:spPr>
          <a:xfrm>
            <a:off x="3037921" y="1060459"/>
            <a:ext cx="1330800" cy="3153464"/>
          </a:xfrm>
          <a:prstGeom prst="rect">
            <a:avLst/>
          </a:prstGeom>
          <a:noFill/>
          <a:ln w="12700" cap="flat" cmpd="sng">
            <a:solidFill>
              <a:srgbClr val="000000"/>
            </a:solidFill>
            <a:prstDash val="solid"/>
            <a:miter lim="8000"/>
            <a:headEnd type="none" w="sm" len="sm"/>
            <a:tailEnd type="none" w="sm" len="sm"/>
          </a:ln>
        </p:spPr>
      </p:pic>
      <p:pic>
        <p:nvPicPr>
          <p:cNvPr id="102" name="Google Shape;102;p20"/>
          <p:cNvPicPr preferRelativeResize="0"/>
          <p:nvPr/>
        </p:nvPicPr>
        <p:blipFill>
          <a:blip r:embed="rId6">
            <a:alphaModFix/>
          </a:blip>
          <a:stretch>
            <a:fillRect/>
          </a:stretch>
        </p:blipFill>
        <p:spPr>
          <a:xfrm>
            <a:off x="5892125" y="1854925"/>
            <a:ext cx="3053251" cy="1433650"/>
          </a:xfrm>
          <a:prstGeom prst="rect">
            <a:avLst/>
          </a:prstGeom>
          <a:noFill/>
          <a:ln>
            <a:noFill/>
          </a:ln>
        </p:spPr>
      </p:pic>
      <p:pic>
        <p:nvPicPr>
          <p:cNvPr id="103" name="Google Shape;103;p20"/>
          <p:cNvPicPr preferRelativeResize="0"/>
          <p:nvPr/>
        </p:nvPicPr>
        <p:blipFill>
          <a:blip r:embed="rId7">
            <a:alphaModFix/>
          </a:blip>
          <a:stretch>
            <a:fillRect/>
          </a:stretch>
        </p:blipFill>
        <p:spPr>
          <a:xfrm>
            <a:off x="4499475" y="1060450"/>
            <a:ext cx="1330800" cy="3153475"/>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Mobile Application</a:t>
            </a:r>
            <a:endParaRPr/>
          </a:p>
        </p:txBody>
      </p:sp>
      <p:sp>
        <p:nvSpPr>
          <p:cNvPr id="109" name="Google Shape;109;p21"/>
          <p:cNvSpPr txBox="1">
            <a:spLocks noGrp="1"/>
          </p:cNvSpPr>
          <p:nvPr>
            <p:ph type="body" idx="1"/>
          </p:nvPr>
        </p:nvSpPr>
        <p:spPr>
          <a:xfrm>
            <a:off x="311700" y="1152475"/>
            <a:ext cx="8520600" cy="216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Target Operating System Platforms: iOS and Android</a:t>
            </a:r>
            <a:endParaRPr/>
          </a:p>
          <a:p>
            <a:pPr marL="0" lvl="0" indent="0" algn="l" rtl="0">
              <a:spcBef>
                <a:spcPts val="1200"/>
              </a:spcBef>
              <a:spcAft>
                <a:spcPts val="1200"/>
              </a:spcAft>
              <a:buNone/>
            </a:pPr>
            <a:endParaRPr/>
          </a:p>
        </p:txBody>
      </p:sp>
      <p:graphicFrame>
        <p:nvGraphicFramePr>
          <p:cNvPr id="110" name="Google Shape;110;p21"/>
          <p:cNvGraphicFramePr/>
          <p:nvPr/>
        </p:nvGraphicFramePr>
        <p:xfrm>
          <a:off x="952500" y="1775650"/>
          <a:ext cx="7239000" cy="2568824"/>
        </p:xfrm>
        <a:graphic>
          <a:graphicData uri="http://schemas.openxmlformats.org/drawingml/2006/table">
            <a:tbl>
              <a:tblPr>
                <a:noFill/>
                <a:tableStyleId>{50E9BA1D-1DFC-42D9-BCCC-4DF747F323BD}</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06925">
                <a:tc>
                  <a:txBody>
                    <a:bodyPr/>
                    <a:lstStyle/>
                    <a:p>
                      <a:pPr marL="0" lvl="0" indent="0" algn="l" rtl="0">
                        <a:lnSpc>
                          <a:spcPct val="115000"/>
                        </a:lnSpc>
                        <a:spcBef>
                          <a:spcPts val="0"/>
                        </a:spcBef>
                        <a:spcAft>
                          <a:spcPts val="1200"/>
                        </a:spcAft>
                        <a:buNone/>
                      </a:pPr>
                      <a:r>
                        <a:rPr lang="en" sz="1200" b="1">
                          <a:solidFill>
                            <a:schemeClr val="dk2"/>
                          </a:solidFill>
                        </a:rPr>
                        <a:t>Development Approach</a:t>
                      </a:r>
                      <a:endParaRPr sz="1200" b="1">
                        <a:solidFill>
                          <a:schemeClr val="dk2"/>
                        </a:solidFill>
                      </a:endParaRPr>
                    </a:p>
                  </a:txBody>
                  <a:tcPr marL="91425" marR="91425" marT="91425" marB="91425"/>
                </a:tc>
                <a:tc>
                  <a:txBody>
                    <a:bodyPr/>
                    <a:lstStyle/>
                    <a:p>
                      <a:pPr marL="0" lvl="0" indent="0" algn="l" rtl="0">
                        <a:spcBef>
                          <a:spcPts val="0"/>
                        </a:spcBef>
                        <a:spcAft>
                          <a:spcPts val="0"/>
                        </a:spcAft>
                        <a:buNone/>
                      </a:pPr>
                      <a:r>
                        <a:rPr lang="en" sz="1200" b="1"/>
                        <a:t>Advantages</a:t>
                      </a:r>
                      <a:endParaRPr sz="1200" b="1"/>
                    </a:p>
                  </a:txBody>
                  <a:tcPr marL="91425" marR="91425" marT="91425" marB="91425"/>
                </a:tc>
                <a:tc>
                  <a:txBody>
                    <a:bodyPr/>
                    <a:lstStyle/>
                    <a:p>
                      <a:pPr marL="0" lvl="0" indent="0" algn="l" rtl="0">
                        <a:lnSpc>
                          <a:spcPct val="115000"/>
                        </a:lnSpc>
                        <a:spcBef>
                          <a:spcPts val="0"/>
                        </a:spcBef>
                        <a:spcAft>
                          <a:spcPts val="1200"/>
                        </a:spcAft>
                        <a:buNone/>
                      </a:pPr>
                      <a:r>
                        <a:rPr lang="en" sz="1200" b="1">
                          <a:solidFill>
                            <a:schemeClr val="dk2"/>
                          </a:solidFill>
                        </a:rPr>
                        <a:t>Disadvantages</a:t>
                      </a:r>
                      <a:endParaRPr sz="1200" b="1">
                        <a:solidFill>
                          <a:schemeClr val="dk2"/>
                        </a:solidFill>
                      </a:endParaRPr>
                    </a:p>
                  </a:txBody>
                  <a:tcPr marL="91425" marR="91425" marT="91425" marB="91425"/>
                </a:tc>
                <a:extLst>
                  <a:ext uri="{0D108BD9-81ED-4DB2-BD59-A6C34878D82A}">
                    <a16:rowId xmlns:a16="http://schemas.microsoft.com/office/drawing/2014/main" val="10000"/>
                  </a:ext>
                </a:extLst>
              </a:tr>
              <a:tr h="730525">
                <a:tc>
                  <a:txBody>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dk2"/>
                          </a:solidFill>
                        </a:rPr>
                        <a:t>Native Code</a:t>
                      </a:r>
                      <a:endParaRPr sz="1200"/>
                    </a:p>
                  </a:txBody>
                  <a:tcPr marL="91425" marR="91425" marT="91425" marB="91425"/>
                </a:tc>
                <a:tc>
                  <a:txBody>
                    <a:bodyPr/>
                    <a:lstStyle/>
                    <a:p>
                      <a:pPr marL="0" lvl="0" indent="0" algn="l" rtl="0">
                        <a:spcBef>
                          <a:spcPts val="0"/>
                        </a:spcBef>
                        <a:spcAft>
                          <a:spcPts val="0"/>
                        </a:spcAft>
                        <a:buNone/>
                      </a:pPr>
                      <a:r>
                        <a:rPr lang="en" sz="1200"/>
                        <a:t>Performant</a:t>
                      </a:r>
                      <a:endParaRPr sz="1200"/>
                    </a:p>
                    <a:p>
                      <a:pPr marL="0" lvl="0" indent="0" algn="l" rtl="0">
                        <a:spcBef>
                          <a:spcPts val="0"/>
                        </a:spcBef>
                        <a:spcAft>
                          <a:spcPts val="0"/>
                        </a:spcAft>
                        <a:buNone/>
                      </a:pPr>
                      <a:r>
                        <a:rPr lang="en" sz="1200"/>
                        <a:t>Operating system vendor supported Software Development Kit (SDK)</a:t>
                      </a:r>
                      <a:endParaRPr sz="1200"/>
                    </a:p>
                  </a:txBody>
                  <a:tcPr marL="91425" marR="91425" marT="91425" marB="91425"/>
                </a:tc>
                <a:tc>
                  <a:txBody>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dk2"/>
                          </a:solidFill>
                        </a:rPr>
                        <a:t>Large in scope for two separate operating systems</a:t>
                      </a:r>
                      <a:endParaRPr sz="1200"/>
                    </a:p>
                  </a:txBody>
                  <a:tcPr marL="91425" marR="91425" marT="91425" marB="91425"/>
                </a:tc>
                <a:extLst>
                  <a:ext uri="{0D108BD9-81ED-4DB2-BD59-A6C34878D82A}">
                    <a16:rowId xmlns:a16="http://schemas.microsoft.com/office/drawing/2014/main" val="10001"/>
                  </a:ext>
                </a:extLst>
              </a:tr>
              <a:tr h="518725">
                <a:tc>
                  <a:txBody>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dk2"/>
                          </a:solidFill>
                        </a:rPr>
                        <a:t>Web-App</a:t>
                      </a:r>
                      <a:endParaRPr sz="1200"/>
                    </a:p>
                  </a:txBody>
                  <a:tcPr marL="91425" marR="91425" marT="91425" marB="91425"/>
                </a:tc>
                <a:tc>
                  <a:txBody>
                    <a:bodyPr/>
                    <a:lstStyle/>
                    <a:p>
                      <a:pPr marL="0" lvl="0" indent="0" algn="l" rtl="0">
                        <a:spcBef>
                          <a:spcPts val="0"/>
                        </a:spcBef>
                        <a:spcAft>
                          <a:spcPts val="0"/>
                        </a:spcAft>
                        <a:buNone/>
                      </a:pPr>
                      <a:r>
                        <a:rPr lang="en" sz="1200"/>
                        <a:t>Easy to get an app up and running</a:t>
                      </a:r>
                      <a:endParaRPr sz="1200"/>
                    </a:p>
                  </a:txBody>
                  <a:tcPr marL="91425" marR="91425" marT="91425" marB="91425"/>
                </a:tc>
                <a:tc>
                  <a:txBody>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dk2"/>
                          </a:solidFill>
                        </a:rPr>
                        <a:t>Difficult to work with OS APIs</a:t>
                      </a:r>
                      <a:endParaRPr sz="1200"/>
                    </a:p>
                  </a:txBody>
                  <a:tcPr marL="91425" marR="91425" marT="91425" marB="91425"/>
                </a:tc>
                <a:extLst>
                  <a:ext uri="{0D108BD9-81ED-4DB2-BD59-A6C34878D82A}">
                    <a16:rowId xmlns:a16="http://schemas.microsoft.com/office/drawing/2014/main" val="10002"/>
                  </a:ext>
                </a:extLst>
              </a:tr>
              <a:tr h="730525">
                <a:tc>
                  <a:txBody>
                    <a:bodyPr/>
                    <a:lstStyle/>
                    <a:p>
                      <a:pPr marL="0" lvl="0" indent="0" algn="l" rtl="0">
                        <a:lnSpc>
                          <a:spcPct val="115000"/>
                        </a:lnSpc>
                        <a:spcBef>
                          <a:spcPts val="0"/>
                        </a:spcBef>
                        <a:spcAft>
                          <a:spcPts val="1200"/>
                        </a:spcAft>
                        <a:buClr>
                          <a:schemeClr val="dk1"/>
                        </a:buClr>
                        <a:buSzPts val="1100"/>
                        <a:buFont typeface="Arial"/>
                        <a:buNone/>
                      </a:pPr>
                      <a:r>
                        <a:rPr lang="en" sz="1200" b="1">
                          <a:solidFill>
                            <a:schemeClr val="dk2"/>
                          </a:solidFill>
                        </a:rPr>
                        <a:t>Cross-Platform Third-Party SDK</a:t>
                      </a:r>
                      <a:endParaRPr sz="1200" b="1"/>
                    </a:p>
                  </a:txBody>
                  <a:tcPr marL="91425" marR="91425" marT="91425" marB="91425"/>
                </a:tc>
                <a:tc>
                  <a:txBody>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dk2"/>
                          </a:solidFill>
                        </a:rPr>
                        <a:t>Allows for simpler code bases</a:t>
                      </a:r>
                      <a:endParaRPr sz="1200"/>
                    </a:p>
                  </a:txBody>
                  <a:tcPr marL="91425" marR="91425" marT="91425" marB="91425"/>
                </a:tc>
                <a:tc>
                  <a:txBody>
                    <a:bodyPr/>
                    <a:lstStyle/>
                    <a:p>
                      <a:pPr marL="0" lvl="0" indent="0" algn="l" rtl="0">
                        <a:lnSpc>
                          <a:spcPct val="115000"/>
                        </a:lnSpc>
                        <a:spcBef>
                          <a:spcPts val="0"/>
                        </a:spcBef>
                        <a:spcAft>
                          <a:spcPts val="1200"/>
                        </a:spcAft>
                        <a:buClr>
                          <a:schemeClr val="dk1"/>
                        </a:buClr>
                        <a:buSzPts val="1100"/>
                        <a:buFont typeface="Arial"/>
                        <a:buNone/>
                      </a:pPr>
                      <a:r>
                        <a:rPr lang="en" sz="1200"/>
                        <a:t>Restricted in terms of capabilities</a:t>
                      </a:r>
                      <a:endParaRPr sz="12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2553</Words>
  <Application>Microsoft Office PowerPoint</Application>
  <PresentationFormat>On-screen Show (16:9)</PresentationFormat>
  <Paragraphs>507</Paragraphs>
  <Slides>32</Slides>
  <Notes>32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Simple Light</vt:lpstr>
      <vt:lpstr>SAFE-T Secure, Anti-Theft, Flexible, Engineered Taillight App-Controlled Taillight with Turn Signals for Bicyclists with Theft-detection  </vt:lpstr>
      <vt:lpstr>Problem / Motivation</vt:lpstr>
      <vt:lpstr>Requirements</vt:lpstr>
      <vt:lpstr>Goals And Objectives</vt:lpstr>
      <vt:lpstr>System Diagram</vt:lpstr>
      <vt:lpstr>Software Design </vt:lpstr>
      <vt:lpstr>Software Block Diagram</vt:lpstr>
      <vt:lpstr>App UI Design</vt:lpstr>
      <vt:lpstr>Mobile Application</vt:lpstr>
      <vt:lpstr>Cross-Platform Third-Party SDK Selection</vt:lpstr>
      <vt:lpstr>MCU Software for the ESP32</vt:lpstr>
      <vt:lpstr>Wireless Communication and Interface</vt:lpstr>
      <vt:lpstr>Software Design Challenges</vt:lpstr>
      <vt:lpstr>Hardware Design</vt:lpstr>
      <vt:lpstr>Microcontroller Board Schematic</vt:lpstr>
      <vt:lpstr>Microcontroller PCB Design</vt:lpstr>
      <vt:lpstr>PCB Design: Microcontroller Selection</vt:lpstr>
      <vt:lpstr>PCB Design: Voltage Regulator Selection</vt:lpstr>
      <vt:lpstr>Parts Selection: LEDs for Lighting System </vt:lpstr>
      <vt:lpstr>Parts Selection: LED Driver </vt:lpstr>
      <vt:lpstr>Parts Selection: RFID </vt:lpstr>
      <vt:lpstr>Parts Selection: Battery </vt:lpstr>
      <vt:lpstr>Parts Selection: Battery Charger </vt:lpstr>
      <vt:lpstr>Theft Detection</vt:lpstr>
      <vt:lpstr>Standards &amp; Constraints</vt:lpstr>
      <vt:lpstr>Hardware Design Challenges</vt:lpstr>
      <vt:lpstr>Administrative Content</vt:lpstr>
      <vt:lpstr>Team Responsibilities</vt:lpstr>
      <vt:lpstr>Current Progress</vt:lpstr>
      <vt:lpstr>Budget</vt:lpstr>
      <vt:lpstr>Milestones</vt:lpstr>
      <vt:lpstr>Future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 Secure, Anti-Theft, Flexible, Engineered Taillight App-Controlled Taillight with Turn Signals for Bicyclists with Theft-detection  </dc:title>
  <cp:lastModifiedBy>Brandon Therrien</cp:lastModifiedBy>
  <cp:revision>1</cp:revision>
  <dcterms:modified xsi:type="dcterms:W3CDTF">2022-04-22T17:28:34Z</dcterms:modified>
</cp:coreProperties>
</file>