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48"/>
  </p:notesMasterIdLst>
  <p:sldIdLst>
    <p:sldId id="256" r:id="rId5"/>
    <p:sldId id="258" r:id="rId6"/>
    <p:sldId id="257" r:id="rId7"/>
    <p:sldId id="312" r:id="rId8"/>
    <p:sldId id="314" r:id="rId9"/>
    <p:sldId id="259" r:id="rId10"/>
    <p:sldId id="305" r:id="rId11"/>
    <p:sldId id="281" r:id="rId12"/>
    <p:sldId id="261" r:id="rId13"/>
    <p:sldId id="294" r:id="rId14"/>
    <p:sldId id="262" r:id="rId15"/>
    <p:sldId id="270" r:id="rId16"/>
    <p:sldId id="273" r:id="rId17"/>
    <p:sldId id="311" r:id="rId18"/>
    <p:sldId id="282" r:id="rId19"/>
    <p:sldId id="264" r:id="rId20"/>
    <p:sldId id="289" r:id="rId21"/>
    <p:sldId id="265" r:id="rId22"/>
    <p:sldId id="293" r:id="rId23"/>
    <p:sldId id="271" r:id="rId24"/>
    <p:sldId id="301" r:id="rId25"/>
    <p:sldId id="315" r:id="rId26"/>
    <p:sldId id="317" r:id="rId27"/>
    <p:sldId id="318" r:id="rId28"/>
    <p:sldId id="310" r:id="rId29"/>
    <p:sldId id="330" r:id="rId30"/>
    <p:sldId id="295" r:id="rId31"/>
    <p:sldId id="263" r:id="rId32"/>
    <p:sldId id="320" r:id="rId33"/>
    <p:sldId id="321" r:id="rId34"/>
    <p:sldId id="322" r:id="rId35"/>
    <p:sldId id="323" r:id="rId36"/>
    <p:sldId id="328" r:id="rId37"/>
    <p:sldId id="326" r:id="rId38"/>
    <p:sldId id="327" r:id="rId39"/>
    <p:sldId id="324" r:id="rId40"/>
    <p:sldId id="325" r:id="rId41"/>
    <p:sldId id="276" r:id="rId42"/>
    <p:sldId id="297" r:id="rId43"/>
    <p:sldId id="283" r:id="rId44"/>
    <p:sldId id="329" r:id="rId45"/>
    <p:sldId id="280" r:id="rId46"/>
    <p:sldId id="30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9FC91-4471-6DCB-FA5F-096DE39FE7C6}" v="2" dt="2022-03-22T19:53:13.674"/>
    <p1510:client id="{8811D54F-0F2F-421B-E26D-43C9AD7B5F02}" v="22" dt="2022-04-14T03:08:28.428"/>
    <p1510:client id="{943EDB7A-706D-4E90-BFD3-671F17C668A7}" v="1049" dt="2022-02-17T06:26:30.772"/>
    <p1510:client id="{9CE7B24F-0FB2-31DD-CAF9-9065FC31BAED}" v="2181" dt="2022-02-17T05:52:53.216"/>
    <p1510:client id="{A26D13FA-DCCF-4598-3199-C9FA372F2566}" v="273" dt="2022-02-17T05:52:41.648"/>
    <p1510:client id="{C7540D90-421A-CBCD-B93D-77B2FFDBE423}" v="17" dt="2022-02-17T05:26:22.649"/>
    <p1510:client id="{CD2E3E2F-7A0C-0EE2-DE51-833D4DFF78BF}" v="5" dt="2022-04-11T03:06:43.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DF47B-50B5-433B-87FF-24218794931B}"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71E1C-EB3F-4126-B0DC-3D2C26BB97ED}" type="slidenum">
              <a:rPr lang="en-US" smtClean="0"/>
              <a:t>‹#›</a:t>
            </a:fld>
            <a:endParaRPr lang="en-US"/>
          </a:p>
        </p:txBody>
      </p:sp>
    </p:spTree>
    <p:extLst>
      <p:ext uri="{BB962C8B-B14F-4D97-AF65-F5344CB8AC3E}">
        <p14:creationId xmlns:p14="http://schemas.microsoft.com/office/powerpoint/2010/main" val="186169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t>
            </a:r>
            <a:br>
              <a:rPr lang="en-US">
                <a:cs typeface="+mn-lt"/>
              </a:rPr>
            </a:br>
            <a:r>
              <a:rPr lang="en-US"/>
              <a:t>Good afternoon everyone, we are group 27, my name is Angel Garcia,</a:t>
            </a:r>
          </a:p>
          <a:p>
            <a:r>
              <a:rPr lang="en-US"/>
              <a:t>For our project we are making a chromesthesia simulation device.</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CA871E1C-EB3F-4126-B0DC-3D2C26BB97ED}" type="slidenum">
              <a:rPr lang="en-US" smtClean="0"/>
              <a:t>1</a:t>
            </a:fld>
            <a:endParaRPr lang="en-US"/>
          </a:p>
        </p:txBody>
      </p:sp>
    </p:spTree>
    <p:extLst>
      <p:ext uri="{BB962C8B-B14F-4D97-AF65-F5344CB8AC3E}">
        <p14:creationId xmlns:p14="http://schemas.microsoft.com/office/powerpoint/2010/main" val="36396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Next, here is our Components and Hardware Design.</a:t>
            </a:r>
          </a:p>
        </p:txBody>
      </p:sp>
      <p:sp>
        <p:nvSpPr>
          <p:cNvPr id="4" name="Slide Number Placeholder 3"/>
          <p:cNvSpPr>
            <a:spLocks noGrp="1"/>
          </p:cNvSpPr>
          <p:nvPr>
            <p:ph type="sldNum" sz="quarter" idx="5"/>
          </p:nvPr>
        </p:nvSpPr>
        <p:spPr/>
        <p:txBody>
          <a:bodyPr/>
          <a:lstStyle/>
          <a:p>
            <a:fld id="{CA871E1C-EB3F-4126-B0DC-3D2C26BB97ED}" type="slidenum">
              <a:rPr lang="en-US" smtClean="0"/>
              <a:t>10</a:t>
            </a:fld>
            <a:endParaRPr lang="en-US"/>
          </a:p>
        </p:txBody>
      </p:sp>
    </p:spTree>
    <p:extLst>
      <p:ext uri="{BB962C8B-B14F-4D97-AF65-F5344CB8AC3E}">
        <p14:creationId xmlns:p14="http://schemas.microsoft.com/office/powerpoint/2010/main" val="41343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Our Device Block Diagram is shown here. Our device should take directional audio inputs from a source, along with a visual input, which is our optical capture device. The devices to capture these inputs will be placed on our build. We will process this data with an algorithm, which will use 3d sound localization to figure out where the sound is coming from. Our software will also take the frequencies and render an image, which is then output to a screen.</a:t>
            </a:r>
            <a:endParaRPr lang="en-US"/>
          </a:p>
        </p:txBody>
      </p:sp>
      <p:sp>
        <p:nvSpPr>
          <p:cNvPr id="4" name="Slide Number Placeholder 3"/>
          <p:cNvSpPr>
            <a:spLocks noGrp="1"/>
          </p:cNvSpPr>
          <p:nvPr>
            <p:ph type="sldNum" sz="quarter" idx="5"/>
          </p:nvPr>
        </p:nvSpPr>
        <p:spPr/>
        <p:txBody>
          <a:bodyPr/>
          <a:lstStyle/>
          <a:p>
            <a:fld id="{CA871E1C-EB3F-4126-B0DC-3D2C26BB97ED}" type="slidenum">
              <a:rPr lang="en-US" smtClean="0"/>
              <a:t>11</a:t>
            </a:fld>
            <a:endParaRPr lang="en-US"/>
          </a:p>
        </p:txBody>
      </p:sp>
    </p:spTree>
    <p:extLst>
      <p:ext uri="{BB962C8B-B14F-4D97-AF65-F5344CB8AC3E}">
        <p14:creationId xmlns:p14="http://schemas.microsoft.com/office/powerpoint/2010/main" val="425415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 – As for our microprocessor, this is needed to process data from the camera and microphones. This data will be read, and stored as a dataset. With the amount of information we will be processing, it is important we have a high quality, fast microprocessor for the job to process our data as smooth as possible.</a:t>
            </a:r>
          </a:p>
        </p:txBody>
      </p:sp>
      <p:sp>
        <p:nvSpPr>
          <p:cNvPr id="4" name="Slide Number Placeholder 3"/>
          <p:cNvSpPr>
            <a:spLocks noGrp="1"/>
          </p:cNvSpPr>
          <p:nvPr>
            <p:ph type="sldNum" sz="quarter" idx="5"/>
          </p:nvPr>
        </p:nvSpPr>
        <p:spPr/>
        <p:txBody>
          <a:bodyPr/>
          <a:lstStyle/>
          <a:p>
            <a:fld id="{CA871E1C-EB3F-4126-B0DC-3D2C26BB97ED}" type="slidenum">
              <a:rPr lang="en-US" smtClean="0"/>
              <a:t>12</a:t>
            </a:fld>
            <a:endParaRPr lang="en-US"/>
          </a:p>
        </p:txBody>
      </p:sp>
    </p:spTree>
    <p:extLst>
      <p:ext uri="{BB962C8B-B14F-4D97-AF65-F5344CB8AC3E}">
        <p14:creationId xmlns:p14="http://schemas.microsoft.com/office/powerpoint/2010/main" val="324806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Here is our MCU comparison table. Note, while we have pictures of the entire board, we are evaluating based on the Chip, not the board itself. We were very interested in the Processor Speed for the graphics we need to render.</a:t>
            </a:r>
          </a:p>
        </p:txBody>
      </p:sp>
      <p:sp>
        <p:nvSpPr>
          <p:cNvPr id="4" name="Slide Number Placeholder 3"/>
          <p:cNvSpPr>
            <a:spLocks noGrp="1"/>
          </p:cNvSpPr>
          <p:nvPr>
            <p:ph type="sldNum" sz="quarter" idx="5"/>
          </p:nvPr>
        </p:nvSpPr>
        <p:spPr/>
        <p:txBody>
          <a:bodyPr/>
          <a:lstStyle/>
          <a:p>
            <a:fld id="{CA871E1C-EB3F-4126-B0DC-3D2C26BB97ED}" type="slidenum">
              <a:rPr lang="en-US" smtClean="0"/>
              <a:t>13</a:t>
            </a:fld>
            <a:endParaRPr lang="en-US"/>
          </a:p>
        </p:txBody>
      </p:sp>
    </p:spTree>
    <p:extLst>
      <p:ext uri="{BB962C8B-B14F-4D97-AF65-F5344CB8AC3E}">
        <p14:creationId xmlns:p14="http://schemas.microsoft.com/office/powerpoint/2010/main" val="367277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In order to properly render graphics, we need a strong board with a proper video engine to do this. We will only be using the Raspberry Pi Graphics processing, and we will mount our PCB on top of it.</a:t>
            </a:r>
          </a:p>
        </p:txBody>
      </p:sp>
      <p:sp>
        <p:nvSpPr>
          <p:cNvPr id="4" name="Slide Number Placeholder 3"/>
          <p:cNvSpPr>
            <a:spLocks noGrp="1"/>
          </p:cNvSpPr>
          <p:nvPr>
            <p:ph type="sldNum" sz="quarter" idx="5"/>
          </p:nvPr>
        </p:nvSpPr>
        <p:spPr/>
        <p:txBody>
          <a:bodyPr/>
          <a:lstStyle/>
          <a:p>
            <a:fld id="{CA871E1C-EB3F-4126-B0DC-3D2C26BB97ED}" type="slidenum">
              <a:rPr lang="en-US" smtClean="0"/>
              <a:t>14</a:t>
            </a:fld>
            <a:endParaRPr lang="en-US"/>
          </a:p>
        </p:txBody>
      </p:sp>
    </p:spTree>
    <p:extLst>
      <p:ext uri="{BB962C8B-B14F-4D97-AF65-F5344CB8AC3E}">
        <p14:creationId xmlns:p14="http://schemas.microsoft.com/office/powerpoint/2010/main" val="43601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The MSP430 is a board we have plenty of experiencing using in classes at UCF, so we decided to use the chip from this board to handle audio data processing. Unfortunately, it was not powerful enough to handle the video processing we needed. Since we all owned the board, it made initial design work a lot more simple, since we did not have to spend additional money.</a:t>
            </a:r>
          </a:p>
        </p:txBody>
      </p:sp>
      <p:sp>
        <p:nvSpPr>
          <p:cNvPr id="4" name="Slide Number Placeholder 3"/>
          <p:cNvSpPr>
            <a:spLocks noGrp="1"/>
          </p:cNvSpPr>
          <p:nvPr>
            <p:ph type="sldNum" sz="quarter" idx="5"/>
          </p:nvPr>
        </p:nvSpPr>
        <p:spPr/>
        <p:txBody>
          <a:bodyPr/>
          <a:lstStyle/>
          <a:p>
            <a:fld id="{CA871E1C-EB3F-4126-B0DC-3D2C26BB97ED}" type="slidenum">
              <a:rPr lang="en-US" smtClean="0"/>
              <a:t>15</a:t>
            </a:fld>
            <a:endParaRPr lang="en-US"/>
          </a:p>
        </p:txBody>
      </p:sp>
    </p:spTree>
    <p:extLst>
      <p:ext uri="{BB962C8B-B14F-4D97-AF65-F5344CB8AC3E}">
        <p14:creationId xmlns:p14="http://schemas.microsoft.com/office/powerpoint/2010/main" val="101674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Brooke</a:t>
            </a:r>
          </a:p>
        </p:txBody>
      </p:sp>
      <p:sp>
        <p:nvSpPr>
          <p:cNvPr id="4" name="Slide Number Placeholder 3"/>
          <p:cNvSpPr>
            <a:spLocks noGrp="1"/>
          </p:cNvSpPr>
          <p:nvPr>
            <p:ph type="sldNum" sz="quarter" idx="5"/>
          </p:nvPr>
        </p:nvSpPr>
        <p:spPr/>
        <p:txBody>
          <a:bodyPr/>
          <a:lstStyle/>
          <a:p>
            <a:fld id="{CA871E1C-EB3F-4126-B0DC-3D2C26BB97ED}" type="slidenum">
              <a:rPr lang="en-US" smtClean="0"/>
              <a:t>16</a:t>
            </a:fld>
            <a:endParaRPr lang="en-US"/>
          </a:p>
        </p:txBody>
      </p:sp>
    </p:spTree>
    <p:extLst>
      <p:ext uri="{BB962C8B-B14F-4D97-AF65-F5344CB8AC3E}">
        <p14:creationId xmlns:p14="http://schemas.microsoft.com/office/powerpoint/2010/main" val="50040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 – the display we ended up choosing was the </a:t>
            </a:r>
            <a:r>
              <a:rPr lang="en-US" err="1">
                <a:cs typeface="Calibri"/>
              </a:rPr>
              <a:t>greekpi</a:t>
            </a:r>
            <a:r>
              <a:rPr lang="en-US">
                <a:cs typeface="Calibri"/>
              </a:rPr>
              <a:t> 7 inch LCD display. We chose this because it is very user friendly, it displays full color, and we believe it was a pretty reasonable price along with being on amazon so the shipping was extremely quick.</a:t>
            </a:r>
          </a:p>
        </p:txBody>
      </p:sp>
      <p:sp>
        <p:nvSpPr>
          <p:cNvPr id="4" name="Slide Number Placeholder 3"/>
          <p:cNvSpPr>
            <a:spLocks noGrp="1"/>
          </p:cNvSpPr>
          <p:nvPr>
            <p:ph type="sldNum" sz="quarter" idx="5"/>
          </p:nvPr>
        </p:nvSpPr>
        <p:spPr/>
        <p:txBody>
          <a:bodyPr/>
          <a:lstStyle/>
          <a:p>
            <a:fld id="{CA871E1C-EB3F-4126-B0DC-3D2C26BB97ED}" type="slidenum">
              <a:rPr lang="en-US" smtClean="0"/>
              <a:t>17</a:t>
            </a:fld>
            <a:endParaRPr lang="en-US"/>
          </a:p>
        </p:txBody>
      </p:sp>
    </p:spTree>
    <p:extLst>
      <p:ext uri="{BB962C8B-B14F-4D97-AF65-F5344CB8AC3E}">
        <p14:creationId xmlns:p14="http://schemas.microsoft.com/office/powerpoint/2010/main" val="35682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Our camera we selected is the </a:t>
            </a:r>
            <a:r>
              <a:rPr lang="en-US" err="1">
                <a:cs typeface="Calibri"/>
              </a:rPr>
              <a:t>Arducam</a:t>
            </a:r>
            <a:r>
              <a:rPr lang="en-US">
                <a:cs typeface="Calibri"/>
              </a:rPr>
              <a:t> Mini Module OV2640, which provides us enough resolution to handle 1600 x 1200 video. We spent a lot of time reviewing different cameras, and this one met all of our requirements for resolution, power and frames per second.</a:t>
            </a:r>
          </a:p>
        </p:txBody>
      </p:sp>
      <p:sp>
        <p:nvSpPr>
          <p:cNvPr id="4" name="Slide Number Placeholder 3"/>
          <p:cNvSpPr>
            <a:spLocks noGrp="1"/>
          </p:cNvSpPr>
          <p:nvPr>
            <p:ph type="sldNum" sz="quarter" idx="5"/>
          </p:nvPr>
        </p:nvSpPr>
        <p:spPr/>
        <p:txBody>
          <a:bodyPr/>
          <a:lstStyle/>
          <a:p>
            <a:fld id="{CA871E1C-EB3F-4126-B0DC-3D2C26BB97ED}" type="slidenum">
              <a:rPr lang="en-US" smtClean="0"/>
              <a:t>18</a:t>
            </a:fld>
            <a:endParaRPr lang="en-US"/>
          </a:p>
        </p:txBody>
      </p:sp>
    </p:spTree>
    <p:extLst>
      <p:ext uri="{BB962C8B-B14F-4D97-AF65-F5344CB8AC3E}">
        <p14:creationId xmlns:p14="http://schemas.microsoft.com/office/powerpoint/2010/main" val="427109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 – this is our power supply comparison table. During our initial round of researching we ended up looking into Nickel cadmium, nickel metal hydrides, 9V </a:t>
            </a:r>
            <a:r>
              <a:rPr lang="en-US" err="1">
                <a:cs typeface="Calibri"/>
              </a:rPr>
              <a:t>batteriers</a:t>
            </a:r>
            <a:r>
              <a:rPr lang="en-US">
                <a:cs typeface="Calibri"/>
              </a:rPr>
              <a:t> and Lithium ion batteries. We ended up deciding on using a lithium ion battery for our project.</a:t>
            </a:r>
          </a:p>
        </p:txBody>
      </p:sp>
      <p:sp>
        <p:nvSpPr>
          <p:cNvPr id="4" name="Slide Number Placeholder 3"/>
          <p:cNvSpPr>
            <a:spLocks noGrp="1"/>
          </p:cNvSpPr>
          <p:nvPr>
            <p:ph type="sldNum" sz="quarter" idx="5"/>
          </p:nvPr>
        </p:nvSpPr>
        <p:spPr/>
        <p:txBody>
          <a:bodyPr/>
          <a:lstStyle/>
          <a:p>
            <a:fld id="{CA871E1C-EB3F-4126-B0DC-3D2C26BB97ED}" type="slidenum">
              <a:rPr lang="en-US" smtClean="0"/>
              <a:t>19</a:t>
            </a:fld>
            <a:endParaRPr lang="en-US"/>
          </a:p>
        </p:txBody>
      </p:sp>
    </p:spTree>
    <p:extLst>
      <p:ext uri="{BB962C8B-B14F-4D97-AF65-F5344CB8AC3E}">
        <p14:creationId xmlns:p14="http://schemas.microsoft.com/office/powerpoint/2010/main" val="32899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t>
            </a:r>
            <a:br>
              <a:rPr lang="en-US">
                <a:cs typeface="+mn-lt"/>
              </a:rPr>
            </a:br>
            <a:r>
              <a:rPr lang="en-US"/>
              <a:t>Essentially we wanted to design a device that would take audio and visual inputs and produce an output to simulate similar experience a person with chromesthesia would experience. The way it will work is by combining audio input devices, like microphones, along with an optical capture device such as a camera,  on a single platform which can be oriented and pointed in any direction.</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CA871E1C-EB3F-4126-B0DC-3D2C26BB97ED}" type="slidenum">
              <a:rPr lang="en-US" smtClean="0"/>
              <a:t>2</a:t>
            </a:fld>
            <a:endParaRPr lang="en-US"/>
          </a:p>
        </p:txBody>
      </p:sp>
    </p:spTree>
    <p:extLst>
      <p:ext uri="{BB962C8B-B14F-4D97-AF65-F5344CB8AC3E}">
        <p14:creationId xmlns:p14="http://schemas.microsoft.com/office/powerpoint/2010/main" val="2107749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 – Due to our power hungry video processing, We picked the lithium ion battery because we needed to make sure we use a battery that is safe and had high energy density. These batteries are capable of holding a charge for at least 2 hours in a practical setting and they are also able to charge in a short amount of time.</a:t>
            </a:r>
          </a:p>
        </p:txBody>
      </p:sp>
      <p:sp>
        <p:nvSpPr>
          <p:cNvPr id="4" name="Slide Number Placeholder 3"/>
          <p:cNvSpPr>
            <a:spLocks noGrp="1"/>
          </p:cNvSpPr>
          <p:nvPr>
            <p:ph type="sldNum" sz="quarter" idx="5"/>
          </p:nvPr>
        </p:nvSpPr>
        <p:spPr/>
        <p:txBody>
          <a:bodyPr/>
          <a:lstStyle/>
          <a:p>
            <a:fld id="{CA871E1C-EB3F-4126-B0DC-3D2C26BB97ED}" type="slidenum">
              <a:rPr lang="en-US" smtClean="0"/>
              <a:t>20</a:t>
            </a:fld>
            <a:endParaRPr lang="en-US"/>
          </a:p>
        </p:txBody>
      </p:sp>
    </p:spTree>
    <p:extLst>
      <p:ext uri="{BB962C8B-B14F-4D97-AF65-F5344CB8AC3E}">
        <p14:creationId xmlns:p14="http://schemas.microsoft.com/office/powerpoint/2010/main" val="2968464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first part of our schematics where it is the overall picture, with all of our components.</a:t>
            </a:r>
          </a:p>
        </p:txBody>
      </p:sp>
      <p:sp>
        <p:nvSpPr>
          <p:cNvPr id="4" name="Slide Number Placeholder 3"/>
          <p:cNvSpPr>
            <a:spLocks noGrp="1"/>
          </p:cNvSpPr>
          <p:nvPr>
            <p:ph type="sldNum" sz="quarter" idx="5"/>
          </p:nvPr>
        </p:nvSpPr>
        <p:spPr/>
        <p:txBody>
          <a:bodyPr/>
          <a:lstStyle/>
          <a:p>
            <a:fld id="{CA871E1C-EB3F-4126-B0DC-3D2C26BB97ED}" type="slidenum">
              <a:rPr lang="en-US" smtClean="0"/>
              <a:t>21</a:t>
            </a:fld>
            <a:endParaRPr lang="en-US"/>
          </a:p>
        </p:txBody>
      </p:sp>
    </p:spTree>
    <p:extLst>
      <p:ext uri="{BB962C8B-B14F-4D97-AF65-F5344CB8AC3E}">
        <p14:creationId xmlns:p14="http://schemas.microsoft.com/office/powerpoint/2010/main" val="1270252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it starts with the </a:t>
            </a:r>
            <a:r>
              <a:rPr lang="en-US" err="1"/>
              <a:t>usb</a:t>
            </a:r>
            <a:r>
              <a:rPr lang="en-US"/>
              <a:t> input here on the top left, which connects to the battery charger, which has a battery discharge protection which makes sure that the battery doesn’t discharge when its not plugged in or in use. The discharge protection is then connected to a step up converter which would step up the voltage if it is low to 5v which is then connected to a drop down regulator which will take the 5v and drop it down to 3.3 as needed. The 3.3v will power up the components we have connected to the MCU which are our microphones. </a:t>
            </a:r>
            <a:br>
              <a:rPr lang="en-US">
                <a:cs typeface="+mn-lt"/>
              </a:rPr>
            </a:br>
            <a:endParaRPr lang="en-US"/>
          </a:p>
        </p:txBody>
      </p:sp>
      <p:sp>
        <p:nvSpPr>
          <p:cNvPr id="4" name="Slide Number Placeholder 3"/>
          <p:cNvSpPr>
            <a:spLocks noGrp="1"/>
          </p:cNvSpPr>
          <p:nvPr>
            <p:ph type="sldNum" sz="quarter" idx="5"/>
          </p:nvPr>
        </p:nvSpPr>
        <p:spPr/>
        <p:txBody>
          <a:bodyPr/>
          <a:lstStyle/>
          <a:p>
            <a:fld id="{CA871E1C-EB3F-4126-B0DC-3D2C26BB97ED}" type="slidenum">
              <a:rPr lang="en-US" smtClean="0"/>
              <a:t>22</a:t>
            </a:fld>
            <a:endParaRPr lang="en-US"/>
          </a:p>
        </p:txBody>
      </p:sp>
    </p:spTree>
    <p:extLst>
      <p:ext uri="{BB962C8B-B14F-4D97-AF65-F5344CB8AC3E}">
        <p14:creationId xmlns:p14="http://schemas.microsoft.com/office/powerpoint/2010/main" val="2905758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microphones are connected to the MCU via ports 52 to 54. We have the two LEDs that will tell us if the MCU is powered on or not. We have the reset button to reset the microcontroller whenever  it is needed. We also have some test points(TP) that the microphones are connected to on the left hand side in ports 25 through 28. The TEST/</a:t>
            </a:r>
            <a:r>
              <a:rPr lang="en-US" err="1"/>
              <a:t>RESEt</a:t>
            </a:r>
            <a:r>
              <a:rPr lang="en-US"/>
              <a:t>, TXD,RXD ports are all connected to our </a:t>
            </a:r>
            <a:r>
              <a:rPr lang="en-US" err="1"/>
              <a:t>ezfet</a:t>
            </a:r>
            <a:r>
              <a:rPr lang="en-US"/>
              <a:t> pin header, which allows for serial communication between the </a:t>
            </a:r>
            <a:r>
              <a:rPr lang="en-US" err="1"/>
              <a:t>mcu</a:t>
            </a:r>
            <a:r>
              <a:rPr lang="en-US"/>
              <a:t> and the components that are connected and then Our I2c header allows us to have communication between our raspberry pi and MCU</a:t>
            </a:r>
          </a:p>
          <a:p>
            <a:endParaRPr lang="en-US">
              <a:cs typeface="Calibri"/>
            </a:endParaRPr>
          </a:p>
        </p:txBody>
      </p:sp>
      <p:sp>
        <p:nvSpPr>
          <p:cNvPr id="4" name="Slide Number Placeholder 3"/>
          <p:cNvSpPr>
            <a:spLocks noGrp="1"/>
          </p:cNvSpPr>
          <p:nvPr>
            <p:ph type="sldNum" sz="quarter" idx="5"/>
          </p:nvPr>
        </p:nvSpPr>
        <p:spPr/>
        <p:txBody>
          <a:bodyPr/>
          <a:lstStyle/>
          <a:p>
            <a:fld id="{CA871E1C-EB3F-4126-B0DC-3D2C26BB97ED}" type="slidenum">
              <a:rPr lang="en-US" smtClean="0"/>
              <a:t>23</a:t>
            </a:fld>
            <a:endParaRPr lang="en-US"/>
          </a:p>
        </p:txBody>
      </p:sp>
    </p:spTree>
    <p:extLst>
      <p:ext uri="{BB962C8B-B14F-4D97-AF65-F5344CB8AC3E}">
        <p14:creationId xmlns:p14="http://schemas.microsoft.com/office/powerpoint/2010/main" val="415683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our schematics for our microphones that will be connected to the Microcontroller.</a:t>
            </a:r>
          </a:p>
        </p:txBody>
      </p:sp>
      <p:sp>
        <p:nvSpPr>
          <p:cNvPr id="4" name="Slide Number Placeholder 3"/>
          <p:cNvSpPr>
            <a:spLocks noGrp="1"/>
          </p:cNvSpPr>
          <p:nvPr>
            <p:ph type="sldNum" sz="quarter" idx="5"/>
          </p:nvPr>
        </p:nvSpPr>
        <p:spPr/>
        <p:txBody>
          <a:bodyPr/>
          <a:lstStyle/>
          <a:p>
            <a:fld id="{CA871E1C-EB3F-4126-B0DC-3D2C26BB97ED}" type="slidenum">
              <a:rPr lang="en-US" smtClean="0"/>
              <a:t>24</a:t>
            </a:fld>
            <a:endParaRPr lang="en-US"/>
          </a:p>
        </p:txBody>
      </p:sp>
    </p:spTree>
    <p:extLst>
      <p:ext uri="{BB962C8B-B14F-4D97-AF65-F5344CB8AC3E}">
        <p14:creationId xmlns:p14="http://schemas.microsoft.com/office/powerpoint/2010/main" val="385964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 the left, here we have our PCB design that we did through </a:t>
            </a:r>
            <a:r>
              <a:rPr lang="en-US" err="1">
                <a:cs typeface="Calibri"/>
              </a:rPr>
              <a:t>Kicad</a:t>
            </a:r>
            <a:r>
              <a:rPr lang="en-US">
                <a:cs typeface="Calibri"/>
              </a:rPr>
              <a:t>, and on the right is a render that we were able to do.</a:t>
            </a:r>
          </a:p>
        </p:txBody>
      </p:sp>
      <p:sp>
        <p:nvSpPr>
          <p:cNvPr id="4" name="Slide Number Placeholder 3"/>
          <p:cNvSpPr>
            <a:spLocks noGrp="1"/>
          </p:cNvSpPr>
          <p:nvPr>
            <p:ph type="sldNum" sz="quarter" idx="5"/>
          </p:nvPr>
        </p:nvSpPr>
        <p:spPr/>
        <p:txBody>
          <a:bodyPr/>
          <a:lstStyle/>
          <a:p>
            <a:fld id="{CA871E1C-EB3F-4126-B0DC-3D2C26BB97ED}" type="slidenum">
              <a:rPr lang="en-US" smtClean="0"/>
              <a:t>25</a:t>
            </a:fld>
            <a:endParaRPr lang="en-US"/>
          </a:p>
        </p:txBody>
      </p:sp>
    </p:spTree>
    <p:extLst>
      <p:ext uri="{BB962C8B-B14F-4D97-AF65-F5344CB8AC3E}">
        <p14:creationId xmlns:p14="http://schemas.microsoft.com/office/powerpoint/2010/main" val="101084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render of how it will look like overall. We made the </a:t>
            </a:r>
            <a:r>
              <a:rPr lang="en-US" err="1">
                <a:cs typeface="Calibri"/>
              </a:rPr>
              <a:t>pcb</a:t>
            </a:r>
            <a:r>
              <a:rPr lang="en-US">
                <a:cs typeface="Calibri"/>
              </a:rPr>
              <a:t> compact and sort of like a hat for the raspberry pi to save space.</a:t>
            </a:r>
          </a:p>
        </p:txBody>
      </p:sp>
      <p:sp>
        <p:nvSpPr>
          <p:cNvPr id="4" name="Slide Number Placeholder 3"/>
          <p:cNvSpPr>
            <a:spLocks noGrp="1"/>
          </p:cNvSpPr>
          <p:nvPr>
            <p:ph type="sldNum" sz="quarter" idx="5"/>
          </p:nvPr>
        </p:nvSpPr>
        <p:spPr/>
        <p:txBody>
          <a:bodyPr/>
          <a:lstStyle/>
          <a:p>
            <a:fld id="{CA871E1C-EB3F-4126-B0DC-3D2C26BB97ED}" type="slidenum">
              <a:rPr lang="en-US" smtClean="0"/>
              <a:t>26</a:t>
            </a:fld>
            <a:endParaRPr lang="en-US"/>
          </a:p>
        </p:txBody>
      </p:sp>
    </p:spTree>
    <p:extLst>
      <p:ext uri="{BB962C8B-B14F-4D97-AF65-F5344CB8AC3E}">
        <p14:creationId xmlns:p14="http://schemas.microsoft.com/office/powerpoint/2010/main" val="4274772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27</a:t>
            </a:fld>
            <a:endParaRPr lang="en-US"/>
          </a:p>
        </p:txBody>
      </p:sp>
    </p:spTree>
    <p:extLst>
      <p:ext uri="{BB962C8B-B14F-4D97-AF65-F5344CB8AC3E}">
        <p14:creationId xmlns:p14="http://schemas.microsoft.com/office/powerpoint/2010/main" val="251213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28</a:t>
            </a:fld>
            <a:endParaRPr lang="en-US"/>
          </a:p>
        </p:txBody>
      </p:sp>
    </p:spTree>
    <p:extLst>
      <p:ext uri="{BB962C8B-B14F-4D97-AF65-F5344CB8AC3E}">
        <p14:creationId xmlns:p14="http://schemas.microsoft.com/office/powerpoint/2010/main" val="1215706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29</a:t>
            </a:fld>
            <a:endParaRPr lang="en-US"/>
          </a:p>
        </p:txBody>
      </p:sp>
    </p:spTree>
    <p:extLst>
      <p:ext uri="{BB962C8B-B14F-4D97-AF65-F5344CB8AC3E}">
        <p14:creationId xmlns:p14="http://schemas.microsoft.com/office/powerpoint/2010/main" val="416743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t>
            </a:r>
            <a:br>
              <a:rPr lang="en-US">
                <a:cs typeface="+mn-lt"/>
              </a:rPr>
            </a:br>
            <a:r>
              <a:rPr lang="en-US"/>
              <a:t>Our motivation for this project was for one, to challenge ourselves and create a unique technological device. We feel like this is close to augmented reality which is something currently being developed and improved on as the days go by. Our other reason for our motivation was to create awareness of chromesthesia and synesthetes overall. </a:t>
            </a:r>
            <a:endParaRPr lang="en-US">
              <a:cs typeface="Calibri"/>
            </a:endParaRPr>
          </a:p>
        </p:txBody>
      </p:sp>
      <p:sp>
        <p:nvSpPr>
          <p:cNvPr id="4" name="Slide Number Placeholder 3"/>
          <p:cNvSpPr>
            <a:spLocks noGrp="1"/>
          </p:cNvSpPr>
          <p:nvPr>
            <p:ph type="sldNum" sz="quarter" idx="5"/>
          </p:nvPr>
        </p:nvSpPr>
        <p:spPr/>
        <p:txBody>
          <a:bodyPr/>
          <a:lstStyle/>
          <a:p>
            <a:fld id="{CA871E1C-EB3F-4126-B0DC-3D2C26BB97ED}" type="slidenum">
              <a:rPr lang="en-US" smtClean="0"/>
              <a:t>3</a:t>
            </a:fld>
            <a:endParaRPr lang="en-US"/>
          </a:p>
        </p:txBody>
      </p:sp>
    </p:spTree>
    <p:extLst>
      <p:ext uri="{BB962C8B-B14F-4D97-AF65-F5344CB8AC3E}">
        <p14:creationId xmlns:p14="http://schemas.microsoft.com/office/powerpoint/2010/main" val="517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30</a:t>
            </a:fld>
            <a:endParaRPr lang="en-US"/>
          </a:p>
        </p:txBody>
      </p:sp>
    </p:spTree>
    <p:extLst>
      <p:ext uri="{BB962C8B-B14F-4D97-AF65-F5344CB8AC3E}">
        <p14:creationId xmlns:p14="http://schemas.microsoft.com/office/powerpoint/2010/main" val="940048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31</a:t>
            </a:fld>
            <a:endParaRPr lang="en-US"/>
          </a:p>
        </p:txBody>
      </p:sp>
    </p:spTree>
    <p:extLst>
      <p:ext uri="{BB962C8B-B14F-4D97-AF65-F5344CB8AC3E}">
        <p14:creationId xmlns:p14="http://schemas.microsoft.com/office/powerpoint/2010/main" val="2808040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32</a:t>
            </a:fld>
            <a:endParaRPr lang="en-US"/>
          </a:p>
        </p:txBody>
      </p:sp>
    </p:spTree>
    <p:extLst>
      <p:ext uri="{BB962C8B-B14F-4D97-AF65-F5344CB8AC3E}">
        <p14:creationId xmlns:p14="http://schemas.microsoft.com/office/powerpoint/2010/main" val="303883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Brooke</a:t>
            </a:r>
          </a:p>
        </p:txBody>
      </p:sp>
      <p:sp>
        <p:nvSpPr>
          <p:cNvPr id="4" name="Slide Number Placeholder 3"/>
          <p:cNvSpPr>
            <a:spLocks noGrp="1"/>
          </p:cNvSpPr>
          <p:nvPr>
            <p:ph type="sldNum" sz="quarter" idx="5"/>
          </p:nvPr>
        </p:nvSpPr>
        <p:spPr/>
        <p:txBody>
          <a:bodyPr/>
          <a:lstStyle/>
          <a:p>
            <a:fld id="{CA871E1C-EB3F-4126-B0DC-3D2C26BB97ED}" type="slidenum">
              <a:rPr lang="en-US" smtClean="0"/>
              <a:t>33</a:t>
            </a:fld>
            <a:endParaRPr lang="en-US"/>
          </a:p>
        </p:txBody>
      </p:sp>
    </p:spTree>
    <p:extLst>
      <p:ext uri="{BB962C8B-B14F-4D97-AF65-F5344CB8AC3E}">
        <p14:creationId xmlns:p14="http://schemas.microsoft.com/office/powerpoint/2010/main" val="73219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Brooke</a:t>
            </a:r>
          </a:p>
        </p:txBody>
      </p:sp>
      <p:sp>
        <p:nvSpPr>
          <p:cNvPr id="4" name="Slide Number Placeholder 3"/>
          <p:cNvSpPr>
            <a:spLocks noGrp="1"/>
          </p:cNvSpPr>
          <p:nvPr>
            <p:ph type="sldNum" sz="quarter" idx="5"/>
          </p:nvPr>
        </p:nvSpPr>
        <p:spPr/>
        <p:txBody>
          <a:bodyPr/>
          <a:lstStyle/>
          <a:p>
            <a:fld id="{CA871E1C-EB3F-4126-B0DC-3D2C26BB97ED}" type="slidenum">
              <a:rPr lang="en-US" smtClean="0"/>
              <a:t>34</a:t>
            </a:fld>
            <a:endParaRPr lang="en-US"/>
          </a:p>
        </p:txBody>
      </p:sp>
    </p:spTree>
    <p:extLst>
      <p:ext uri="{BB962C8B-B14F-4D97-AF65-F5344CB8AC3E}">
        <p14:creationId xmlns:p14="http://schemas.microsoft.com/office/powerpoint/2010/main" val="1292573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Brooke</a:t>
            </a:r>
          </a:p>
        </p:txBody>
      </p:sp>
      <p:sp>
        <p:nvSpPr>
          <p:cNvPr id="4" name="Slide Number Placeholder 3"/>
          <p:cNvSpPr>
            <a:spLocks noGrp="1"/>
          </p:cNvSpPr>
          <p:nvPr>
            <p:ph type="sldNum" sz="quarter" idx="5"/>
          </p:nvPr>
        </p:nvSpPr>
        <p:spPr/>
        <p:txBody>
          <a:bodyPr/>
          <a:lstStyle/>
          <a:p>
            <a:fld id="{CA871E1C-EB3F-4126-B0DC-3D2C26BB97ED}" type="slidenum">
              <a:rPr lang="en-US" smtClean="0"/>
              <a:t>35</a:t>
            </a:fld>
            <a:endParaRPr lang="en-US"/>
          </a:p>
        </p:txBody>
      </p:sp>
    </p:spTree>
    <p:extLst>
      <p:ext uri="{BB962C8B-B14F-4D97-AF65-F5344CB8AC3E}">
        <p14:creationId xmlns:p14="http://schemas.microsoft.com/office/powerpoint/2010/main" val="1209344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36</a:t>
            </a:fld>
            <a:endParaRPr lang="en-US"/>
          </a:p>
        </p:txBody>
      </p:sp>
    </p:spTree>
    <p:extLst>
      <p:ext uri="{BB962C8B-B14F-4D97-AF65-F5344CB8AC3E}">
        <p14:creationId xmlns:p14="http://schemas.microsoft.com/office/powerpoint/2010/main" val="3054648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37</a:t>
            </a:fld>
            <a:endParaRPr lang="en-US"/>
          </a:p>
        </p:txBody>
      </p:sp>
    </p:spTree>
    <p:extLst>
      <p:ext uri="{BB962C8B-B14F-4D97-AF65-F5344CB8AC3E}">
        <p14:creationId xmlns:p14="http://schemas.microsoft.com/office/powerpoint/2010/main" val="2316556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5"/>
          </p:nvPr>
        </p:nvSpPr>
        <p:spPr/>
        <p:txBody>
          <a:bodyPr/>
          <a:lstStyle/>
          <a:p>
            <a:fld id="{CA871E1C-EB3F-4126-B0DC-3D2C26BB97ED}" type="slidenum">
              <a:rPr lang="en-US" smtClean="0"/>
              <a:t>38</a:t>
            </a:fld>
            <a:endParaRPr lang="en-US"/>
          </a:p>
        </p:txBody>
      </p:sp>
    </p:spTree>
    <p:extLst>
      <p:ext uri="{BB962C8B-B14F-4D97-AF65-F5344CB8AC3E}">
        <p14:creationId xmlns:p14="http://schemas.microsoft.com/office/powerpoint/2010/main" val="3655007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A871E1C-EB3F-4126-B0DC-3D2C26BB97ED}" type="slidenum">
              <a:rPr lang="en-US" smtClean="0"/>
              <a:t>40</a:t>
            </a:fld>
            <a:endParaRPr lang="en-US"/>
          </a:p>
        </p:txBody>
      </p:sp>
    </p:spTree>
    <p:extLst>
      <p:ext uri="{BB962C8B-B14F-4D97-AF65-F5344CB8AC3E}">
        <p14:creationId xmlns:p14="http://schemas.microsoft.com/office/powerpoint/2010/main" val="336943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Brooke</a:t>
            </a:r>
          </a:p>
        </p:txBody>
      </p:sp>
      <p:sp>
        <p:nvSpPr>
          <p:cNvPr id="4" name="Slide Number Placeholder 3"/>
          <p:cNvSpPr>
            <a:spLocks noGrp="1"/>
          </p:cNvSpPr>
          <p:nvPr>
            <p:ph type="sldNum" sz="quarter" idx="5"/>
          </p:nvPr>
        </p:nvSpPr>
        <p:spPr/>
        <p:txBody>
          <a:bodyPr/>
          <a:lstStyle/>
          <a:p>
            <a:fld id="{CA871E1C-EB3F-4126-B0DC-3D2C26BB97ED}" type="slidenum">
              <a:rPr lang="en-US" smtClean="0"/>
              <a:t>4</a:t>
            </a:fld>
            <a:endParaRPr lang="en-US"/>
          </a:p>
        </p:txBody>
      </p:sp>
    </p:spTree>
    <p:extLst>
      <p:ext uri="{BB962C8B-B14F-4D97-AF65-F5344CB8AC3E}">
        <p14:creationId xmlns:p14="http://schemas.microsoft.com/office/powerpoint/2010/main" val="1304601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A871E1C-EB3F-4126-B0DC-3D2C26BB97ED}" type="slidenum">
              <a:rPr lang="en-US" smtClean="0"/>
              <a:t>42</a:t>
            </a:fld>
            <a:endParaRPr lang="en-US"/>
          </a:p>
        </p:txBody>
      </p:sp>
    </p:spTree>
    <p:extLst>
      <p:ext uri="{BB962C8B-B14F-4D97-AF65-F5344CB8AC3E}">
        <p14:creationId xmlns:p14="http://schemas.microsoft.com/office/powerpoint/2010/main" val="44976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Brooke</a:t>
            </a:r>
          </a:p>
        </p:txBody>
      </p:sp>
      <p:sp>
        <p:nvSpPr>
          <p:cNvPr id="4" name="Slide Number Placeholder 3"/>
          <p:cNvSpPr>
            <a:spLocks noGrp="1"/>
          </p:cNvSpPr>
          <p:nvPr>
            <p:ph type="sldNum" sz="quarter" idx="5"/>
          </p:nvPr>
        </p:nvSpPr>
        <p:spPr/>
        <p:txBody>
          <a:bodyPr/>
          <a:lstStyle/>
          <a:p>
            <a:fld id="{CA871E1C-EB3F-4126-B0DC-3D2C26BB97ED}" type="slidenum">
              <a:rPr lang="en-US" smtClean="0"/>
              <a:t>5</a:t>
            </a:fld>
            <a:endParaRPr lang="en-US"/>
          </a:p>
        </p:txBody>
      </p:sp>
    </p:spTree>
    <p:extLst>
      <p:ext uri="{BB962C8B-B14F-4D97-AF65-F5344CB8AC3E}">
        <p14:creationId xmlns:p14="http://schemas.microsoft.com/office/powerpoint/2010/main" val="395102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READ AS IS</a:t>
            </a:r>
          </a:p>
        </p:txBody>
      </p:sp>
      <p:sp>
        <p:nvSpPr>
          <p:cNvPr id="4" name="Slide Number Placeholder 3"/>
          <p:cNvSpPr>
            <a:spLocks noGrp="1"/>
          </p:cNvSpPr>
          <p:nvPr>
            <p:ph type="sldNum" sz="quarter" idx="5"/>
          </p:nvPr>
        </p:nvSpPr>
        <p:spPr/>
        <p:txBody>
          <a:bodyPr/>
          <a:lstStyle/>
          <a:p>
            <a:fld id="{CA871E1C-EB3F-4126-B0DC-3D2C26BB97ED}" type="slidenum">
              <a:rPr lang="en-US" smtClean="0"/>
              <a:t>6</a:t>
            </a:fld>
            <a:endParaRPr lang="en-US"/>
          </a:p>
        </p:txBody>
      </p:sp>
    </p:spTree>
    <p:extLst>
      <p:ext uri="{BB962C8B-B14F-4D97-AF65-F5344CB8AC3E}">
        <p14:creationId xmlns:p14="http://schemas.microsoft.com/office/powerpoint/2010/main" val="219679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Angel</a:t>
            </a:r>
            <a:br>
              <a:rPr lang="en-US">
                <a:cs typeface="+mn-lt"/>
              </a:rPr>
            </a:br>
            <a:r>
              <a:rPr lang="en-US"/>
              <a:t>We ended up finding two projects that were related to chromesthesia. The first one was named the sound color project, which was a </a:t>
            </a:r>
            <a:r>
              <a:rPr lang="en-US" err="1"/>
              <a:t>Javascript</a:t>
            </a:r>
            <a:r>
              <a:rPr lang="en-US"/>
              <a:t> web app that would analyze frequency and volume. It would use an audio input source such as a device’s microphone and these two variables would then be transformed into light, color, and textures using a predetermined color pattern and mapping audible into visual quantities. The second one was a prototype called EMOCOMU, which was developed by a PhD student in Spain where by moving around in space freely with no physical touch with the console through a joystick, her device would let users change sounds, pictures and colors by moving and interacting with the console through the Kinect technology. We referenced both of these projects to get a start on our projects and avoid any similar constraints.</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CA871E1C-EB3F-4126-B0DC-3D2C26BB97ED}" type="slidenum">
              <a:rPr lang="en-US" smtClean="0"/>
              <a:t>7</a:t>
            </a:fld>
            <a:endParaRPr lang="en-US"/>
          </a:p>
        </p:txBody>
      </p:sp>
    </p:spTree>
    <p:extLst>
      <p:ext uri="{BB962C8B-B14F-4D97-AF65-F5344CB8AC3E}">
        <p14:creationId xmlns:p14="http://schemas.microsoft.com/office/powerpoint/2010/main" val="275208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As for our project constraints, we want our device to be economical and environmental, due to supply chain issues and our budget we have set. We also need to manage the scope of our project, as we have other commitments, as well as limited industry knowledge.</a:t>
            </a:r>
          </a:p>
        </p:txBody>
      </p:sp>
      <p:sp>
        <p:nvSpPr>
          <p:cNvPr id="4" name="Slide Number Placeholder 3"/>
          <p:cNvSpPr>
            <a:spLocks noGrp="1"/>
          </p:cNvSpPr>
          <p:nvPr>
            <p:ph type="sldNum" sz="quarter" idx="5"/>
          </p:nvPr>
        </p:nvSpPr>
        <p:spPr/>
        <p:txBody>
          <a:bodyPr/>
          <a:lstStyle/>
          <a:p>
            <a:fld id="{CA871E1C-EB3F-4126-B0DC-3D2C26BB97ED}" type="slidenum">
              <a:rPr lang="en-US" smtClean="0"/>
              <a:t>8</a:t>
            </a:fld>
            <a:endParaRPr lang="en-US"/>
          </a:p>
        </p:txBody>
      </p:sp>
    </p:spTree>
    <p:extLst>
      <p:ext uri="{BB962C8B-B14F-4D97-AF65-F5344CB8AC3E}">
        <p14:creationId xmlns:p14="http://schemas.microsoft.com/office/powerpoint/2010/main" val="304177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Wes – Here are our Engineering Specifications. We expect to process our audio input between the frequency range of 20 Hz to 20k Hz, then our </a:t>
            </a:r>
            <a:r>
              <a:rPr lang="en-US" err="1">
                <a:cs typeface="Calibri"/>
              </a:rPr>
              <a:t>algoritm</a:t>
            </a:r>
            <a:r>
              <a:rPr lang="en-US">
                <a:cs typeface="Calibri"/>
              </a:rPr>
              <a:t> should take this frequency and set a color to display. We want our power consumption for our camera to be no less than 6.7 watts, and now greater than 10 watts. Our screen resolution should be 1024 x 600, to provide an accurate visual representation. We also wish to have a frequency detection range between 10 to 15 meters. We will power this device with a Lithium Ion Battery, which will give us 2 to 3 hours of power.</a:t>
            </a:r>
            <a:endParaRPr lang="en-US" err="1"/>
          </a:p>
        </p:txBody>
      </p:sp>
      <p:sp>
        <p:nvSpPr>
          <p:cNvPr id="4" name="Slide Number Placeholder 3"/>
          <p:cNvSpPr>
            <a:spLocks noGrp="1"/>
          </p:cNvSpPr>
          <p:nvPr>
            <p:ph type="sldNum" sz="quarter" idx="5"/>
          </p:nvPr>
        </p:nvSpPr>
        <p:spPr/>
        <p:txBody>
          <a:bodyPr/>
          <a:lstStyle/>
          <a:p>
            <a:fld id="{CA871E1C-EB3F-4126-B0DC-3D2C26BB97ED}" type="slidenum">
              <a:rPr lang="en-US" smtClean="0"/>
              <a:t>9</a:t>
            </a:fld>
            <a:endParaRPr lang="en-US"/>
          </a:p>
        </p:txBody>
      </p:sp>
    </p:spTree>
    <p:extLst>
      <p:ext uri="{BB962C8B-B14F-4D97-AF65-F5344CB8AC3E}">
        <p14:creationId xmlns:p14="http://schemas.microsoft.com/office/powerpoint/2010/main" val="31888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241623-A064-4BED-B073-BA4D61433402}"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80001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9162186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3285899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9836559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39434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408324-A84C-4A45-93B6-78D079CCE772}" type="datetime1">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5100306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408324-A84C-4A45-93B6-78D079CCE772}" type="datetime1">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485734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6ED0C-1DA7-41F0-94CF-6218B1FEDFF1}"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10289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F02AB-6034-4B88-BC5A-7C17CB0EF809}"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74863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3E5F3-28EE-488F-BD53-B744C06C3DEC}"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78608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44892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158CFD-9357-46BE-A189-D637A67C8730}"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75914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4742EE-B331-4632-BD10-A82FED6B6FC0}" type="datetime1">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34175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BA835-D13F-49F4-8F11-5D576AC65FAD}" type="datetime1">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37624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392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48983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98840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4408324-A84C-4A45-93B6-78D079CCE772}" type="datetime1">
              <a:rPr lang="en-US" smtClean="0"/>
              <a:t>4/13/2022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190011042"/>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B0D9-647A-4D21-B617-8201637FC279}"/>
              </a:ext>
            </a:extLst>
          </p:cNvPr>
          <p:cNvSpPr>
            <a:spLocks noGrp="1"/>
          </p:cNvSpPr>
          <p:nvPr>
            <p:ph type="ctrTitle"/>
          </p:nvPr>
        </p:nvSpPr>
        <p:spPr>
          <a:xfrm>
            <a:off x="5369441" y="375249"/>
            <a:ext cx="5441285" cy="2364964"/>
          </a:xfrm>
        </p:spPr>
        <p:txBody>
          <a:bodyPr vert="horz" lIns="91440" tIns="45720" rIns="91440" bIns="45720" rtlCol="0">
            <a:normAutofit fontScale="90000"/>
          </a:bodyPr>
          <a:lstStyle/>
          <a:p>
            <a:pPr>
              <a:lnSpc>
                <a:spcPct val="90000"/>
              </a:lnSpc>
            </a:pPr>
            <a:r>
              <a:rPr lang="en-US"/>
              <a:t>Group 27:</a:t>
            </a:r>
            <a:br>
              <a:rPr lang="en-US"/>
            </a:br>
            <a:r>
              <a:rPr lang="en-US"/>
              <a:t>Chromesthesia Simulation Device</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3" name="Subtitle 2">
            <a:extLst>
              <a:ext uri="{FF2B5EF4-FFF2-40B4-BE49-F238E27FC236}">
                <a16:creationId xmlns:a16="http://schemas.microsoft.com/office/drawing/2014/main" id="{6CD2BC51-2217-4AD6-A496-803ED2871A66}"/>
              </a:ext>
            </a:extLst>
          </p:cNvPr>
          <p:cNvSpPr>
            <a:spLocks noGrp="1"/>
          </p:cNvSpPr>
          <p:nvPr>
            <p:ph type="subTitle" idx="1"/>
          </p:nvPr>
        </p:nvSpPr>
        <p:spPr>
          <a:xfrm>
            <a:off x="5369441" y="2926081"/>
            <a:ext cx="5441286" cy="3722914"/>
          </a:xfrm>
        </p:spPr>
        <p:txBody>
          <a:bodyPr vert="horz" lIns="91440" tIns="45720" rIns="91440" bIns="45720" rtlCol="0">
            <a:normAutofit/>
          </a:bodyPr>
          <a:lstStyle/>
          <a:p>
            <a:pPr>
              <a:lnSpc>
                <a:spcPct val="90000"/>
              </a:lnSpc>
              <a:buClr>
                <a:srgbClr val="411195"/>
              </a:buClr>
            </a:pPr>
            <a:r>
              <a:rPr lang="en-US" sz="1900">
                <a:solidFill>
                  <a:srgbClr val="EDB813"/>
                </a:solidFill>
              </a:rPr>
              <a:t>Angel Garcia – </a:t>
            </a:r>
            <a:r>
              <a:rPr lang="en-US" sz="1900" err="1">
                <a:solidFill>
                  <a:srgbClr val="EDB813"/>
                </a:solidFill>
              </a:rPr>
              <a:t>CpE</a:t>
            </a:r>
            <a:endParaRPr lang="en-US" err="1"/>
          </a:p>
          <a:p>
            <a:pPr>
              <a:lnSpc>
                <a:spcPct val="90000"/>
              </a:lnSpc>
            </a:pP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a:lnSpc>
                <a:spcPct val="90000"/>
              </a:lnSpc>
            </a:pPr>
            <a:r>
              <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rPr>
              <a:t>Wesley Ellery – </a:t>
            </a:r>
            <a:r>
              <a:rPr lang="en-US" sz="1900" err="1">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rPr>
              <a:t>CpE</a:t>
            </a: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marL="0" marR="0">
              <a:lnSpc>
                <a:spcPct val="90000"/>
              </a:lnSpc>
              <a:buClr>
                <a:srgbClr val="411195"/>
              </a:buClr>
            </a:pPr>
            <a:endParaRPr lang="en-US" sz="1900">
              <a:solidFill>
                <a:srgbClr val="EDB813"/>
              </a:solidFill>
            </a:endParaRPr>
          </a:p>
          <a:p>
            <a:pPr>
              <a:lnSpc>
                <a:spcPct val="90000"/>
              </a:lnSpc>
              <a:buClr>
                <a:srgbClr val="411195"/>
              </a:buClr>
            </a:pPr>
            <a:r>
              <a:rPr lang="en-US" sz="1900">
                <a:solidFill>
                  <a:srgbClr val="EDB813"/>
                </a:solidFill>
              </a:rPr>
              <a:t>Nicholas Alban – EE</a:t>
            </a: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marL="0" marR="0">
              <a:lnSpc>
                <a:spcPct val="90000"/>
              </a:lnSpc>
              <a:buClr>
                <a:srgbClr val="411195"/>
              </a:buClr>
            </a:pPr>
            <a:endParaRPr lang="en-US" sz="1900">
              <a:solidFill>
                <a:srgbClr val="EDB813"/>
              </a:solidFill>
            </a:endParaRPr>
          </a:p>
          <a:p>
            <a:pPr>
              <a:lnSpc>
                <a:spcPct val="90000"/>
              </a:lnSpc>
              <a:buClr>
                <a:srgbClr val="411195"/>
              </a:buClr>
            </a:pPr>
            <a:r>
              <a:rPr lang="en-US" sz="1900">
                <a:solidFill>
                  <a:srgbClr val="EDB813"/>
                </a:solidFill>
              </a:rPr>
              <a:t>Brooke Roeder- EE</a:t>
            </a:r>
            <a:endParaRPr lang="en-US" sz="1900">
              <a:ln>
                <a:solidFill>
                  <a:prstClr val="black">
                    <a:lumMod val="75000"/>
                    <a:lumOff val="25000"/>
                    <a:alpha val="10000"/>
                  </a:prstClr>
                </a:solidFill>
              </a:ln>
              <a:solidFill>
                <a:srgbClr val="EDB813"/>
              </a:solidFill>
              <a:effectLst>
                <a:outerShdw blurRad="9525" dist="25400" dir="14640000" algn="tl" rotWithShape="0">
                  <a:prstClr val="black">
                    <a:alpha val="30000"/>
                  </a:prstClr>
                </a:outerShdw>
              </a:effectLst>
            </a:endParaRPr>
          </a:p>
          <a:p>
            <a:pPr>
              <a:lnSpc>
                <a:spcPct val="90000"/>
              </a:lnSpc>
              <a:buClr>
                <a:srgbClr val="411195"/>
              </a:buClr>
            </a:pPr>
            <a:endParaRPr lang="en-US" sz="1900">
              <a:solidFill>
                <a:srgbClr val="EDB813"/>
              </a:solidFill>
            </a:endParaRPr>
          </a:p>
        </p:txBody>
      </p:sp>
      <p:pic>
        <p:nvPicPr>
          <p:cNvPr id="1044" name="Picture 84">
            <a:extLst>
              <a:ext uri="{FF2B5EF4-FFF2-40B4-BE49-F238E27FC236}">
                <a16:creationId xmlns:a16="http://schemas.microsoft.com/office/drawing/2014/main" id="{921F6D7D-004A-4CAE-B291-06EF058C4A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1028" name="Picture 4" descr="UCF's Logos and Identity System | UCF Brand &amp; Style Guide">
            <a:extLst>
              <a:ext uri="{FF2B5EF4-FFF2-40B4-BE49-F238E27FC236}">
                <a16:creationId xmlns:a16="http://schemas.microsoft.com/office/drawing/2014/main" id="{B231620C-FF53-4C97-AF3B-EBF9C2D3EA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54" r="2928"/>
          <a:stretch/>
        </p:blipFill>
        <p:spPr bwMode="auto">
          <a:xfrm>
            <a:off x="643339" y="643464"/>
            <a:ext cx="3551912" cy="5120304"/>
          </a:xfrm>
          <a:prstGeom prst="rect">
            <a:avLst/>
          </a:prstGeom>
          <a:solidFill>
            <a:srgbClr val="FFFFFF">
              <a:shade val="85000"/>
            </a:srgbClr>
          </a:solidFill>
        </p:spPr>
      </p:pic>
      <p:pic>
        <p:nvPicPr>
          <p:cNvPr id="4" name="Picture 5">
            <a:extLst>
              <a:ext uri="{FF2B5EF4-FFF2-40B4-BE49-F238E27FC236}">
                <a16:creationId xmlns:a16="http://schemas.microsoft.com/office/drawing/2014/main" id="{CF1FE60E-A23F-4B5D-BEB9-7DB69D2080B2}"/>
              </a:ext>
            </a:extLst>
          </p:cNvPr>
          <p:cNvPicPr>
            <a:picLocks noChangeAspect="1"/>
          </p:cNvPicPr>
          <p:nvPr/>
        </p:nvPicPr>
        <p:blipFill>
          <a:blip r:embed="rId6"/>
          <a:stretch>
            <a:fillRect/>
          </a:stretch>
        </p:blipFill>
        <p:spPr>
          <a:xfrm>
            <a:off x="9336359" y="2741922"/>
            <a:ext cx="618894" cy="779427"/>
          </a:xfrm>
          <a:prstGeom prst="rect">
            <a:avLst/>
          </a:prstGeom>
        </p:spPr>
      </p:pic>
      <p:pic>
        <p:nvPicPr>
          <p:cNvPr id="5" name="Picture 5">
            <a:extLst>
              <a:ext uri="{FF2B5EF4-FFF2-40B4-BE49-F238E27FC236}">
                <a16:creationId xmlns:a16="http://schemas.microsoft.com/office/drawing/2014/main" id="{4025A0B5-50A4-4E28-BB73-1FB47CB1D530}"/>
              </a:ext>
            </a:extLst>
          </p:cNvPr>
          <p:cNvPicPr>
            <a:picLocks noChangeAspect="1"/>
          </p:cNvPicPr>
          <p:nvPr/>
        </p:nvPicPr>
        <p:blipFill>
          <a:blip r:embed="rId7"/>
          <a:stretch>
            <a:fillRect/>
          </a:stretch>
        </p:blipFill>
        <p:spPr>
          <a:xfrm>
            <a:off x="9335992" y="3615043"/>
            <a:ext cx="617180" cy="743699"/>
          </a:xfrm>
          <a:prstGeom prst="rect">
            <a:avLst/>
          </a:prstGeom>
        </p:spPr>
      </p:pic>
      <p:pic>
        <p:nvPicPr>
          <p:cNvPr id="6" name="Picture 5">
            <a:extLst>
              <a:ext uri="{FF2B5EF4-FFF2-40B4-BE49-F238E27FC236}">
                <a16:creationId xmlns:a16="http://schemas.microsoft.com/office/drawing/2014/main" id="{B03B63E6-5A3D-4187-B373-ED7392763811}"/>
              </a:ext>
            </a:extLst>
          </p:cNvPr>
          <p:cNvPicPr>
            <a:picLocks noChangeAspect="1"/>
          </p:cNvPicPr>
          <p:nvPr/>
        </p:nvPicPr>
        <p:blipFill>
          <a:blip r:embed="rId8"/>
          <a:stretch>
            <a:fillRect/>
          </a:stretch>
        </p:blipFill>
        <p:spPr>
          <a:xfrm>
            <a:off x="9357476" y="5116739"/>
            <a:ext cx="615749" cy="774259"/>
          </a:xfrm>
          <a:prstGeom prst="rect">
            <a:avLst/>
          </a:prstGeom>
        </p:spPr>
      </p:pic>
      <p:pic>
        <p:nvPicPr>
          <p:cNvPr id="7" name="Picture 7">
            <a:extLst>
              <a:ext uri="{FF2B5EF4-FFF2-40B4-BE49-F238E27FC236}">
                <a16:creationId xmlns:a16="http://schemas.microsoft.com/office/drawing/2014/main" id="{6BC92068-A569-4273-AE35-920629953199}"/>
              </a:ext>
            </a:extLst>
          </p:cNvPr>
          <p:cNvPicPr>
            <a:picLocks noChangeAspect="1"/>
          </p:cNvPicPr>
          <p:nvPr/>
        </p:nvPicPr>
        <p:blipFill rotWithShape="1">
          <a:blip r:embed="rId9"/>
          <a:srcRect t="7524" r="6977" b="28226"/>
          <a:stretch/>
        </p:blipFill>
        <p:spPr>
          <a:xfrm>
            <a:off x="9296399" y="4357164"/>
            <a:ext cx="670804" cy="656106"/>
          </a:xfrm>
          <a:prstGeom prst="rect">
            <a:avLst/>
          </a:prstGeom>
        </p:spPr>
      </p:pic>
    </p:spTree>
    <p:extLst>
      <p:ext uri="{BB962C8B-B14F-4D97-AF65-F5344CB8AC3E}">
        <p14:creationId xmlns:p14="http://schemas.microsoft.com/office/powerpoint/2010/main" val="150299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0C76-7E04-46FB-93C2-D9D091A7A682}"/>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a:t>Electrical Components &amp; Hardware Design</a:t>
            </a:r>
          </a:p>
        </p:txBody>
      </p:sp>
    </p:spTree>
    <p:extLst>
      <p:ext uri="{BB962C8B-B14F-4D97-AF65-F5344CB8AC3E}">
        <p14:creationId xmlns:p14="http://schemas.microsoft.com/office/powerpoint/2010/main" val="66524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0413-554D-4781-B565-83FFFDDE5694}"/>
              </a:ext>
            </a:extLst>
          </p:cNvPr>
          <p:cNvSpPr>
            <a:spLocks noGrp="1"/>
          </p:cNvSpPr>
          <p:nvPr>
            <p:ph type="title"/>
          </p:nvPr>
        </p:nvSpPr>
        <p:spPr>
          <a:xfrm>
            <a:off x="919119" y="255639"/>
            <a:ext cx="10353762" cy="970450"/>
          </a:xfrm>
        </p:spPr>
        <p:txBody>
          <a:bodyPr/>
          <a:lstStyle/>
          <a:p>
            <a:r>
              <a:rPr lang="en-US"/>
              <a:t>Device Block Diagram Overview</a:t>
            </a:r>
          </a:p>
        </p:txBody>
      </p:sp>
      <p:pic>
        <p:nvPicPr>
          <p:cNvPr id="3" name="Picture 5" descr="Diagram&#10;&#10;Description automatically generated">
            <a:extLst>
              <a:ext uri="{FF2B5EF4-FFF2-40B4-BE49-F238E27FC236}">
                <a16:creationId xmlns:a16="http://schemas.microsoft.com/office/drawing/2014/main" id="{1BCA840F-5253-47ED-93B5-3587C0DF7FA5}"/>
              </a:ext>
            </a:extLst>
          </p:cNvPr>
          <p:cNvPicPr>
            <a:picLocks noChangeAspect="1"/>
          </p:cNvPicPr>
          <p:nvPr/>
        </p:nvPicPr>
        <p:blipFill>
          <a:blip r:embed="rId3"/>
          <a:stretch>
            <a:fillRect/>
          </a:stretch>
        </p:blipFill>
        <p:spPr>
          <a:xfrm>
            <a:off x="2345473" y="1628020"/>
            <a:ext cx="8383857" cy="4419716"/>
          </a:xfrm>
          <a:prstGeom prst="rect">
            <a:avLst/>
          </a:prstGeom>
        </p:spPr>
      </p:pic>
    </p:spTree>
    <p:extLst>
      <p:ext uri="{BB962C8B-B14F-4D97-AF65-F5344CB8AC3E}">
        <p14:creationId xmlns:p14="http://schemas.microsoft.com/office/powerpoint/2010/main" val="309451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9F66-44FF-4024-B0C2-026F33530F82}"/>
              </a:ext>
            </a:extLst>
          </p:cNvPr>
          <p:cNvSpPr>
            <a:spLocks noGrp="1"/>
          </p:cNvSpPr>
          <p:nvPr>
            <p:ph type="title"/>
          </p:nvPr>
        </p:nvSpPr>
        <p:spPr/>
        <p:txBody>
          <a:bodyPr/>
          <a:lstStyle/>
          <a:p>
            <a:r>
              <a:rPr lang="en-US" dirty="0"/>
              <a:t>Microprocessor</a:t>
            </a:r>
          </a:p>
        </p:txBody>
      </p:sp>
      <p:sp>
        <p:nvSpPr>
          <p:cNvPr id="3" name="Content Placeholder 2">
            <a:extLst>
              <a:ext uri="{FF2B5EF4-FFF2-40B4-BE49-F238E27FC236}">
                <a16:creationId xmlns:a16="http://schemas.microsoft.com/office/drawing/2014/main" id="{FA8EFFE6-87E7-4B1E-B9BE-931E7072E4C2}"/>
              </a:ext>
            </a:extLst>
          </p:cNvPr>
          <p:cNvSpPr>
            <a:spLocks noGrp="1"/>
          </p:cNvSpPr>
          <p:nvPr>
            <p:ph idx="1"/>
          </p:nvPr>
        </p:nvSpPr>
        <p:spPr>
          <a:xfrm>
            <a:off x="913795" y="1882574"/>
            <a:ext cx="5050277" cy="4058751"/>
          </a:xfrm>
        </p:spPr>
        <p:txBody>
          <a:bodyPr/>
          <a:lstStyle/>
          <a:p>
            <a:pPr indent="-305435"/>
            <a:r>
              <a:rPr lang="en-US" dirty="0"/>
              <a:t>A microprocessor is needed to receive data from the camera and microphones</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Will read and store all the data as a dataset</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Process visual data smoothly</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t>Necessary for datasheets to be available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6" name="Picture 6" descr="Diagram&#10;&#10;Description automatically generated">
            <a:extLst>
              <a:ext uri="{FF2B5EF4-FFF2-40B4-BE49-F238E27FC236}">
                <a16:creationId xmlns:a16="http://schemas.microsoft.com/office/drawing/2014/main" id="{74EF8481-510A-4C2F-8FBB-4B2B3C7D79B5}"/>
              </a:ext>
            </a:extLst>
          </p:cNvPr>
          <p:cNvPicPr>
            <a:picLocks noChangeAspect="1"/>
          </p:cNvPicPr>
          <p:nvPr/>
        </p:nvPicPr>
        <p:blipFill>
          <a:blip r:embed="rId3"/>
          <a:stretch>
            <a:fillRect/>
          </a:stretch>
        </p:blipFill>
        <p:spPr>
          <a:xfrm>
            <a:off x="6099716" y="1955600"/>
            <a:ext cx="5884127" cy="3374262"/>
          </a:xfrm>
          <a:prstGeom prst="rect">
            <a:avLst/>
          </a:prstGeom>
        </p:spPr>
      </p:pic>
    </p:spTree>
    <p:extLst>
      <p:ext uri="{BB962C8B-B14F-4D97-AF65-F5344CB8AC3E}">
        <p14:creationId xmlns:p14="http://schemas.microsoft.com/office/powerpoint/2010/main" val="61721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C56C-DEFE-4D32-8BA7-362E4D06D721}"/>
              </a:ext>
            </a:extLst>
          </p:cNvPr>
          <p:cNvSpPr>
            <a:spLocks noGrp="1"/>
          </p:cNvSpPr>
          <p:nvPr>
            <p:ph type="title"/>
          </p:nvPr>
        </p:nvSpPr>
        <p:spPr>
          <a:xfrm>
            <a:off x="919118" y="0"/>
            <a:ext cx="10353762" cy="845052"/>
          </a:xfrm>
        </p:spPr>
        <p:txBody>
          <a:bodyPr/>
          <a:lstStyle/>
          <a:p>
            <a:r>
              <a:rPr lang="en-US"/>
              <a:t>MCU Comparisons</a:t>
            </a:r>
          </a:p>
        </p:txBody>
      </p:sp>
      <p:pic>
        <p:nvPicPr>
          <p:cNvPr id="5" name="Picture 5" descr="A picture containing diagram&#10;&#10;Description automatically generated">
            <a:extLst>
              <a:ext uri="{FF2B5EF4-FFF2-40B4-BE49-F238E27FC236}">
                <a16:creationId xmlns:a16="http://schemas.microsoft.com/office/drawing/2014/main" id="{76458F97-CDB7-467A-A2DE-495A1EF9B518}"/>
              </a:ext>
            </a:extLst>
          </p:cNvPr>
          <p:cNvPicPr>
            <a:picLocks noChangeAspect="1"/>
          </p:cNvPicPr>
          <p:nvPr/>
        </p:nvPicPr>
        <p:blipFill>
          <a:blip r:embed="rId3"/>
          <a:stretch>
            <a:fillRect/>
          </a:stretch>
        </p:blipFill>
        <p:spPr>
          <a:xfrm>
            <a:off x="2029522" y="1234700"/>
            <a:ext cx="8671930" cy="4397893"/>
          </a:xfrm>
          <a:prstGeom prst="rect">
            <a:avLst/>
          </a:prstGeom>
        </p:spPr>
      </p:pic>
    </p:spTree>
    <p:extLst>
      <p:ext uri="{BB962C8B-B14F-4D97-AF65-F5344CB8AC3E}">
        <p14:creationId xmlns:p14="http://schemas.microsoft.com/office/powerpoint/2010/main" val="391543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FD7F-90CF-4B17-8A88-66A537E75D90}"/>
              </a:ext>
            </a:extLst>
          </p:cNvPr>
          <p:cNvSpPr>
            <a:spLocks noGrp="1"/>
          </p:cNvSpPr>
          <p:nvPr>
            <p:ph type="title"/>
          </p:nvPr>
        </p:nvSpPr>
        <p:spPr>
          <a:xfrm>
            <a:off x="464235" y="281354"/>
            <a:ext cx="3528310" cy="1298696"/>
          </a:xfrm>
        </p:spPr>
        <p:txBody>
          <a:bodyPr anchor="b">
            <a:normAutofit/>
          </a:bodyPr>
          <a:lstStyle/>
          <a:p>
            <a:pPr algn="l"/>
            <a:r>
              <a:rPr lang="en-US" sz="2800"/>
              <a:t>Raspberry Pi 4 Model B 2GB</a:t>
            </a:r>
            <a:endParaRPr lang="en-US"/>
          </a:p>
        </p:txBody>
      </p:sp>
      <p:sp>
        <p:nvSpPr>
          <p:cNvPr id="3" name="Content Placeholder 2">
            <a:extLst>
              <a:ext uri="{FF2B5EF4-FFF2-40B4-BE49-F238E27FC236}">
                <a16:creationId xmlns:a16="http://schemas.microsoft.com/office/drawing/2014/main" id="{58D5D4D5-763E-4B91-89D8-AC16E95B1739}"/>
              </a:ext>
            </a:extLst>
          </p:cNvPr>
          <p:cNvSpPr>
            <a:spLocks noGrp="1"/>
          </p:cNvSpPr>
          <p:nvPr>
            <p:ph idx="1"/>
          </p:nvPr>
        </p:nvSpPr>
        <p:spPr>
          <a:xfrm>
            <a:off x="464235" y="1732449"/>
            <a:ext cx="3528310" cy="4358862"/>
          </a:xfrm>
        </p:spPr>
        <p:txBody>
          <a:bodyPr anchor="t">
            <a:normAutofit/>
          </a:bodyPr>
          <a:lstStyle/>
          <a:p>
            <a:pPr indent="-305435"/>
            <a:endParaRPr lang="en-US" sz="16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1600"/>
              <a:t>Datasheets also readily available </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Device needed a video engine, so instead of a single microcontroller, we went with a system on a chip (SoC) for video processing.</a:t>
            </a:r>
            <a:endParaRPr lang="en-US" sz="1600"/>
          </a:p>
          <a:p>
            <a:pPr indent="-30543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In order to encode and decode the video effectively, we needed something faster with a data bus bandwidth of at least 32bit with an integrated GPU</a:t>
            </a:r>
          </a:p>
          <a:p>
            <a:pPr indent="-30543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RPi 4 had enough RAM and processing power for the task we needed it to do</a:t>
            </a:r>
          </a:p>
        </p:txBody>
      </p:sp>
      <p:pic>
        <p:nvPicPr>
          <p:cNvPr id="10" name="Picture 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6" name="Picture 6" descr="A picture containing text, electronics, screenshot&#10;&#10;Description automatically generated">
            <a:extLst>
              <a:ext uri="{FF2B5EF4-FFF2-40B4-BE49-F238E27FC236}">
                <a16:creationId xmlns:a16="http://schemas.microsoft.com/office/drawing/2014/main" id="{620C906B-903B-4F09-9381-6BE092600F8F}"/>
              </a:ext>
            </a:extLst>
          </p:cNvPr>
          <p:cNvPicPr>
            <a:picLocks noChangeAspect="1"/>
          </p:cNvPicPr>
          <p:nvPr/>
        </p:nvPicPr>
        <p:blipFill>
          <a:blip r:embed="rId5"/>
          <a:stretch>
            <a:fillRect/>
          </a:stretch>
        </p:blipFill>
        <p:spPr>
          <a:xfrm>
            <a:off x="4724400" y="1057941"/>
            <a:ext cx="7361663" cy="4481924"/>
          </a:xfrm>
          <a:prstGeom prst="rect">
            <a:avLst/>
          </a:prstGeom>
        </p:spPr>
      </p:pic>
    </p:spTree>
    <p:extLst>
      <p:ext uri="{BB962C8B-B14F-4D97-AF65-F5344CB8AC3E}">
        <p14:creationId xmlns:p14="http://schemas.microsoft.com/office/powerpoint/2010/main" val="161568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FD7F-90CF-4B17-8A88-66A537E75D90}"/>
              </a:ext>
            </a:extLst>
          </p:cNvPr>
          <p:cNvSpPr>
            <a:spLocks noGrp="1"/>
          </p:cNvSpPr>
          <p:nvPr>
            <p:ph type="title"/>
          </p:nvPr>
        </p:nvSpPr>
        <p:spPr>
          <a:xfrm>
            <a:off x="464235" y="281354"/>
            <a:ext cx="3528310" cy="1298696"/>
          </a:xfrm>
        </p:spPr>
        <p:txBody>
          <a:bodyPr anchor="b">
            <a:normAutofit/>
          </a:bodyPr>
          <a:lstStyle/>
          <a:p>
            <a:pPr algn="l"/>
            <a:r>
              <a:rPr lang="en-US" sz="2800"/>
              <a:t>MSP430FR6989</a:t>
            </a:r>
          </a:p>
        </p:txBody>
      </p:sp>
      <p:sp>
        <p:nvSpPr>
          <p:cNvPr id="3" name="Content Placeholder 2">
            <a:extLst>
              <a:ext uri="{FF2B5EF4-FFF2-40B4-BE49-F238E27FC236}">
                <a16:creationId xmlns:a16="http://schemas.microsoft.com/office/drawing/2014/main" id="{58D5D4D5-763E-4B91-89D8-AC16E95B1739}"/>
              </a:ext>
            </a:extLst>
          </p:cNvPr>
          <p:cNvSpPr>
            <a:spLocks noGrp="1"/>
          </p:cNvSpPr>
          <p:nvPr>
            <p:ph idx="1"/>
          </p:nvPr>
        </p:nvSpPr>
        <p:spPr>
          <a:xfrm>
            <a:off x="464235" y="1732449"/>
            <a:ext cx="3528310" cy="4358862"/>
          </a:xfrm>
        </p:spPr>
        <p:txBody>
          <a:bodyPr anchor="t">
            <a:normAutofit/>
          </a:bodyPr>
          <a:lstStyle/>
          <a:p>
            <a:pPr indent="-305435"/>
            <a:endParaRPr lang="en-US" sz="16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1600"/>
              <a:t>Datasheets also readily available </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1600"/>
              <a:t>All group members familiar with this MCU due to classes in Embedded Systems</a:t>
            </a:r>
          </a:p>
          <a:p>
            <a:pPr indent="-30543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Each member owned one so was easy to start working with it</a:t>
            </a:r>
          </a:p>
          <a:p>
            <a:pPr indent="-30543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No video engine or GPU, could not process higher resolution RGB images</a:t>
            </a:r>
          </a:p>
          <a:p>
            <a:pPr indent="-30543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Perfect for the audio data processing</a:t>
            </a:r>
          </a:p>
        </p:txBody>
      </p:sp>
      <p:pic>
        <p:nvPicPr>
          <p:cNvPr id="10" name="Picture 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a:extLst>
              <a:ext uri="{FF2B5EF4-FFF2-40B4-BE49-F238E27FC236}">
                <a16:creationId xmlns:a16="http://schemas.microsoft.com/office/drawing/2014/main" id="{B0ED01D1-82DD-4E65-A687-91257AC83D22}"/>
              </a:ext>
            </a:extLst>
          </p:cNvPr>
          <p:cNvPicPr>
            <a:picLocks noChangeAspect="1"/>
          </p:cNvPicPr>
          <p:nvPr/>
        </p:nvPicPr>
        <p:blipFill rotWithShape="1">
          <a:blip r:embed="rId5"/>
          <a:srcRect r="3278"/>
          <a:stretch/>
        </p:blipFill>
        <p:spPr>
          <a:xfrm>
            <a:off x="4926437" y="616866"/>
            <a:ext cx="6376563" cy="5805705"/>
          </a:xfrm>
          <a:prstGeom prst="rect">
            <a:avLst/>
          </a:prstGeom>
        </p:spPr>
      </p:pic>
    </p:spTree>
    <p:extLst>
      <p:ext uri="{BB962C8B-B14F-4D97-AF65-F5344CB8AC3E}">
        <p14:creationId xmlns:p14="http://schemas.microsoft.com/office/powerpoint/2010/main" val="314907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9D7F-B549-4B4B-B46A-917D638C7F76}"/>
              </a:ext>
            </a:extLst>
          </p:cNvPr>
          <p:cNvSpPr>
            <a:spLocks noGrp="1"/>
          </p:cNvSpPr>
          <p:nvPr>
            <p:ph type="title"/>
          </p:nvPr>
        </p:nvSpPr>
        <p:spPr>
          <a:xfrm>
            <a:off x="913795" y="609600"/>
            <a:ext cx="3078749" cy="970450"/>
          </a:xfrm>
        </p:spPr>
        <p:txBody>
          <a:bodyPr anchor="b">
            <a:normAutofit/>
          </a:bodyPr>
          <a:lstStyle/>
          <a:p>
            <a:pPr algn="l"/>
            <a:r>
              <a:rPr lang="en-US" sz="2800"/>
              <a:t>Microphones</a:t>
            </a:r>
          </a:p>
        </p:txBody>
      </p:sp>
      <p:sp>
        <p:nvSpPr>
          <p:cNvPr id="11" name="Content Placeholder 2">
            <a:extLst>
              <a:ext uri="{FF2B5EF4-FFF2-40B4-BE49-F238E27FC236}">
                <a16:creationId xmlns:a16="http://schemas.microsoft.com/office/drawing/2014/main" id="{9B974FD4-6522-4431-99A1-93920B591D30}"/>
              </a:ext>
            </a:extLst>
          </p:cNvPr>
          <p:cNvSpPr>
            <a:spLocks noGrp="1"/>
          </p:cNvSpPr>
          <p:nvPr>
            <p:ph idx="1"/>
          </p:nvPr>
        </p:nvSpPr>
        <p:spPr>
          <a:xfrm>
            <a:off x="913795" y="1732449"/>
            <a:ext cx="3078749" cy="4058751"/>
          </a:xfrm>
        </p:spPr>
        <p:txBody>
          <a:bodyPr anchor="t">
            <a:normAutofit lnSpcReduction="10000"/>
          </a:bodyPr>
          <a:lstStyle/>
          <a:p>
            <a:pPr indent="-30543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Device needs microphones that can detect audio signals with a narrow cone</a:t>
            </a:r>
            <a:endParaRPr lang="en-US"/>
          </a:p>
          <a:p>
            <a:pPr marL="719455" lvl="1" indent="-269875"/>
            <a:r>
              <a:rPr lang="en-US" sz="1400"/>
              <a:t>We want it to work in a unidirectional manner</a:t>
            </a:r>
            <a:endParaRPr lang="en-US" sz="140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400">
                <a:ln>
                  <a:solidFill>
                    <a:prstClr val="black">
                      <a:lumMod val="75000"/>
                      <a:lumOff val="25000"/>
                      <a:alpha val="10000"/>
                    </a:prstClr>
                  </a:solidFill>
                </a:ln>
                <a:effectLst>
                  <a:outerShdw blurRad="9525" dist="25400" dir="14640000" algn="tl" rotWithShape="0">
                    <a:prstClr val="black">
                      <a:alpha val="30000"/>
                    </a:prstClr>
                  </a:outerShdw>
                </a:effectLst>
              </a:rPr>
              <a:t>Larger cones would result in detecting signals beyond the scope of the camera's aperture.</a:t>
            </a:r>
            <a:endParaRPr lang="en-US" sz="1400"/>
          </a:p>
          <a:p>
            <a:pPr indent="-305435"/>
            <a:r>
              <a:rPr lang="en-US" sz="1600"/>
              <a:t>Design requires 3 small microphones</a:t>
            </a:r>
            <a:endParaRPr lang="en-US" sz="16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1600"/>
              <a:t>When all frequencies are acquired, the average will be taken and sorted through our algorithm</a:t>
            </a:r>
            <a:endParaRPr lang="en-US" sz="16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sz="16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12" name="Picture 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7" name="Picture 17">
            <a:extLst>
              <a:ext uri="{FF2B5EF4-FFF2-40B4-BE49-F238E27FC236}">
                <a16:creationId xmlns:a16="http://schemas.microsoft.com/office/drawing/2014/main" id="{76871B95-D3FF-4A69-B418-30B521414D0F}"/>
              </a:ext>
            </a:extLst>
          </p:cNvPr>
          <p:cNvPicPr>
            <a:picLocks noChangeAspect="1"/>
          </p:cNvPicPr>
          <p:nvPr/>
        </p:nvPicPr>
        <p:blipFill>
          <a:blip r:embed="rId5"/>
          <a:stretch>
            <a:fillRect/>
          </a:stretch>
        </p:blipFill>
        <p:spPr>
          <a:xfrm>
            <a:off x="8124302" y="509318"/>
            <a:ext cx="2412380" cy="2412380"/>
          </a:xfrm>
          <a:prstGeom prst="rect">
            <a:avLst/>
          </a:prstGeom>
        </p:spPr>
      </p:pic>
      <p:pic>
        <p:nvPicPr>
          <p:cNvPr id="3" name="Picture 2">
            <a:extLst>
              <a:ext uri="{FF2B5EF4-FFF2-40B4-BE49-F238E27FC236}">
                <a16:creationId xmlns:a16="http://schemas.microsoft.com/office/drawing/2014/main" id="{7354D309-FF97-43CA-B59F-AD713FEFEB60}"/>
              </a:ext>
            </a:extLst>
          </p:cNvPr>
          <p:cNvPicPr>
            <a:picLocks noChangeAspect="1"/>
          </p:cNvPicPr>
          <p:nvPr/>
        </p:nvPicPr>
        <p:blipFill>
          <a:blip r:embed="rId6"/>
          <a:stretch>
            <a:fillRect/>
          </a:stretch>
        </p:blipFill>
        <p:spPr>
          <a:xfrm>
            <a:off x="6208267" y="3179820"/>
            <a:ext cx="4328415" cy="3437000"/>
          </a:xfrm>
          <a:prstGeom prst="rect">
            <a:avLst/>
          </a:prstGeom>
        </p:spPr>
      </p:pic>
      <p:sp>
        <p:nvSpPr>
          <p:cNvPr id="4" name="TextBox 3">
            <a:extLst>
              <a:ext uri="{FF2B5EF4-FFF2-40B4-BE49-F238E27FC236}">
                <a16:creationId xmlns:a16="http://schemas.microsoft.com/office/drawing/2014/main" id="{5A6C4CBA-EF6C-43DC-A6D0-014D99D2337A}"/>
              </a:ext>
            </a:extLst>
          </p:cNvPr>
          <p:cNvSpPr txBox="1"/>
          <p:nvPr/>
        </p:nvSpPr>
        <p:spPr>
          <a:xfrm>
            <a:off x="4765351" y="1094825"/>
            <a:ext cx="3078748" cy="1477328"/>
          </a:xfrm>
          <a:prstGeom prst="rect">
            <a:avLst/>
          </a:prstGeom>
          <a:noFill/>
        </p:spPr>
        <p:txBody>
          <a:bodyPr wrap="square" rtlCol="0">
            <a:spAutoFit/>
          </a:bodyPr>
          <a:lstStyle/>
          <a:p>
            <a:r>
              <a:rPr lang="en-US"/>
              <a:t>dB Unlimited MU06442:</a:t>
            </a:r>
          </a:p>
          <a:p>
            <a:pPr marL="285750" indent="-285750">
              <a:buSzPct val="70000"/>
              <a:buFont typeface="Wingdings 2" panose="05020102010507070707" pitchFamily="18" charset="2"/>
              <a:buChar char="±"/>
            </a:pPr>
            <a:r>
              <a:rPr lang="en-US"/>
              <a:t>Electret microphone</a:t>
            </a:r>
          </a:p>
          <a:p>
            <a:pPr marL="285750" indent="-285750">
              <a:buSzPct val="70000"/>
              <a:buFont typeface="Wingdings 2" panose="05020102010507070707" pitchFamily="18" charset="2"/>
              <a:buChar char="±"/>
            </a:pPr>
            <a:r>
              <a:rPr lang="en-US"/>
              <a:t>Unidirectional</a:t>
            </a:r>
          </a:p>
          <a:p>
            <a:pPr marL="285750" indent="-285750">
              <a:buSzPct val="70000"/>
              <a:buFont typeface="Wingdings 2" panose="05020102010507070707" pitchFamily="18" charset="2"/>
              <a:buChar char="±"/>
            </a:pPr>
            <a:r>
              <a:rPr lang="en-US"/>
              <a:t>40~20k Hz</a:t>
            </a:r>
          </a:p>
          <a:p>
            <a:endParaRPr lang="en-US"/>
          </a:p>
        </p:txBody>
      </p:sp>
    </p:spTree>
    <p:extLst>
      <p:ext uri="{BB962C8B-B14F-4D97-AF65-F5344CB8AC3E}">
        <p14:creationId xmlns:p14="http://schemas.microsoft.com/office/powerpoint/2010/main" val="300422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6F323-8F09-453D-BEDE-E8308C39FCDC}"/>
              </a:ext>
            </a:extLst>
          </p:cNvPr>
          <p:cNvSpPr>
            <a:spLocks noGrp="1"/>
          </p:cNvSpPr>
          <p:nvPr>
            <p:ph type="title"/>
          </p:nvPr>
        </p:nvSpPr>
        <p:spPr>
          <a:xfrm>
            <a:off x="913795" y="609600"/>
            <a:ext cx="3078749" cy="970450"/>
          </a:xfrm>
        </p:spPr>
        <p:txBody>
          <a:bodyPr anchor="b">
            <a:normAutofit/>
          </a:bodyPr>
          <a:lstStyle/>
          <a:p>
            <a:pPr algn="l"/>
            <a:r>
              <a:rPr lang="en-US" sz="2800">
                <a:ln>
                  <a:solidFill>
                    <a:srgbClr val="404040">
                      <a:alpha val="10000"/>
                    </a:srgbClr>
                  </a:solidFill>
                </a:ln>
                <a:solidFill>
                  <a:srgbClr val="DADADA"/>
                </a:solidFill>
                <a:effectLst>
                  <a:outerShdw blurRad="9525" dist="25400" dir="14640000" algn="tl" rotWithShape="0">
                    <a:prstClr val="black">
                      <a:alpha val="30000"/>
                    </a:prstClr>
                  </a:outerShdw>
                </a:effectLst>
              </a:rPr>
              <a:t>Display Panel</a:t>
            </a:r>
            <a:endParaRPr lang="en-US" sz="2800">
              <a:ln>
                <a:solidFill>
                  <a:srgbClr val="404040">
                    <a:alpha val="10000"/>
                  </a:srgbClr>
                </a:solidFill>
              </a:ln>
              <a:solidFill>
                <a:srgbClr val="DADADA"/>
              </a:solidFill>
            </a:endParaRPr>
          </a:p>
        </p:txBody>
      </p:sp>
      <p:sp>
        <p:nvSpPr>
          <p:cNvPr id="6" name="Content Placeholder 7">
            <a:extLst>
              <a:ext uri="{FF2B5EF4-FFF2-40B4-BE49-F238E27FC236}">
                <a16:creationId xmlns:a16="http://schemas.microsoft.com/office/drawing/2014/main" id="{5A3EA901-2BE3-497B-A9C3-A3A1E17D2FE0}"/>
              </a:ext>
            </a:extLst>
          </p:cNvPr>
          <p:cNvSpPr>
            <a:spLocks noGrp="1"/>
          </p:cNvSpPr>
          <p:nvPr>
            <p:ph idx="1"/>
          </p:nvPr>
        </p:nvSpPr>
        <p:spPr>
          <a:xfrm>
            <a:off x="913795" y="1732449"/>
            <a:ext cx="3078749" cy="4482084"/>
          </a:xfrm>
        </p:spPr>
        <p:txBody>
          <a:bodyPr anchor="t">
            <a:normAutofit/>
          </a:bodyPr>
          <a:lstStyle/>
          <a:p>
            <a:pPr marL="37465" indent="0">
              <a:buClr>
                <a:srgbClr val="459841"/>
              </a:buClr>
              <a:buNone/>
            </a:pPr>
            <a:r>
              <a:rPr lang="en-US" sz="1600" err="1">
                <a:ln>
                  <a:solidFill>
                    <a:srgbClr val="404040">
                      <a:alpha val="10000"/>
                    </a:srgbClr>
                  </a:solidFill>
                </a:ln>
                <a:solidFill>
                  <a:srgbClr val="DADADA"/>
                </a:solidFill>
                <a:latin typeface="+mj-lt"/>
              </a:rPr>
              <a:t>GeekPi</a:t>
            </a:r>
            <a:r>
              <a:rPr lang="en-US" sz="1600">
                <a:ln>
                  <a:solidFill>
                    <a:srgbClr val="404040">
                      <a:alpha val="10000"/>
                    </a:srgbClr>
                  </a:solidFill>
                </a:ln>
                <a:solidFill>
                  <a:srgbClr val="DADADA"/>
                </a:solidFill>
                <a:latin typeface="+mj-lt"/>
              </a:rPr>
              <a:t> 7 inch 1024 x 600 HDMI Screen LCD Display with Driver Board Monitor for Raspberry Pi</a:t>
            </a:r>
          </a:p>
          <a:p>
            <a:pPr indent="-305435">
              <a:buClr>
                <a:srgbClr val="459841"/>
              </a:buClr>
            </a:pPr>
            <a:r>
              <a:rPr lang="en-US" sz="1600">
                <a:ln>
                  <a:solidFill>
                    <a:srgbClr val="404040">
                      <a:alpha val="10000"/>
                    </a:srgbClr>
                  </a:solidFill>
                </a:ln>
                <a:solidFill>
                  <a:srgbClr val="DADADA"/>
                </a:solidFill>
                <a:effectLst>
                  <a:outerShdw blurRad="9525" dist="25400" dir="14640000" algn="tl" rotWithShape="0">
                    <a:prstClr val="black">
                      <a:alpha val="30000"/>
                    </a:prstClr>
                  </a:outerShdw>
                </a:effectLst>
              </a:rPr>
              <a:t>Extremely user friendly </a:t>
            </a:r>
            <a:endParaRPr lang="en-US"/>
          </a:p>
          <a:p>
            <a:pPr indent="-305435">
              <a:buClr>
                <a:srgbClr val="459841"/>
              </a:buClr>
            </a:pPr>
            <a:r>
              <a:rPr lang="en-US" sz="1600">
                <a:ln>
                  <a:solidFill>
                    <a:srgbClr val="404040">
                      <a:alpha val="10000"/>
                    </a:srgbClr>
                  </a:solidFill>
                </a:ln>
                <a:solidFill>
                  <a:srgbClr val="DADADA"/>
                </a:solidFill>
                <a:effectLst>
                  <a:outerShdw blurRad="9525" dist="25400" dir="14640000" algn="tl" rotWithShape="0">
                    <a:prstClr val="black">
                      <a:alpha val="30000"/>
                    </a:prstClr>
                  </a:outerShdw>
                </a:effectLst>
              </a:rPr>
              <a:t>Full Color </a:t>
            </a:r>
          </a:p>
          <a:p>
            <a:pPr indent="-305435">
              <a:buClr>
                <a:srgbClr val="459841"/>
              </a:buClr>
            </a:pPr>
            <a:r>
              <a:rPr lang="en-US" sz="1600">
                <a:ln>
                  <a:solidFill>
                    <a:srgbClr val="404040">
                      <a:alpha val="10000"/>
                    </a:srgbClr>
                  </a:solidFill>
                </a:ln>
                <a:solidFill>
                  <a:srgbClr val="DADADA"/>
                </a:solidFill>
                <a:effectLst>
                  <a:outerShdw blurRad="9525" dist="25400" dir="14640000" algn="tl" rotWithShape="0">
                    <a:prstClr val="black">
                      <a:alpha val="30000"/>
                    </a:prstClr>
                  </a:outerShdw>
                </a:effectLst>
              </a:rPr>
              <a:t>$49.98</a:t>
            </a:r>
          </a:p>
          <a:p>
            <a:pPr indent="-305435">
              <a:buClr>
                <a:srgbClr val="459841"/>
              </a:buClr>
            </a:pPr>
            <a:r>
              <a:rPr lang="en-US" sz="1600">
                <a:ln>
                  <a:solidFill>
                    <a:srgbClr val="404040">
                      <a:alpha val="10000"/>
                    </a:srgbClr>
                  </a:solidFill>
                </a:ln>
                <a:solidFill>
                  <a:srgbClr val="DADADA"/>
                </a:solidFill>
                <a:effectLst>
                  <a:outerShdw blurRad="9525" dist="25400" dir="14640000" algn="tl" rotWithShape="0">
                    <a:prstClr val="black">
                      <a:alpha val="30000"/>
                    </a:prstClr>
                  </a:outerShdw>
                </a:effectLst>
              </a:rPr>
              <a:t>7” wide display</a:t>
            </a:r>
          </a:p>
          <a:p>
            <a:pPr indent="-305435">
              <a:buClr>
                <a:srgbClr val="459841"/>
              </a:buClr>
            </a:pPr>
            <a:r>
              <a:rPr lang="en-US" sz="1600">
                <a:ln>
                  <a:solidFill>
                    <a:srgbClr val="404040">
                      <a:alpha val="10000"/>
                    </a:srgbClr>
                  </a:solidFill>
                </a:ln>
                <a:solidFill>
                  <a:srgbClr val="DADADA"/>
                </a:solidFill>
                <a:effectLst>
                  <a:outerShdw blurRad="9525" dist="25400" dir="14640000" algn="tl" rotWithShape="0">
                    <a:prstClr val="black">
                      <a:alpha val="30000"/>
                    </a:prstClr>
                  </a:outerShdw>
                </a:effectLst>
              </a:rPr>
              <a:t>Comes ready for use</a:t>
            </a:r>
          </a:p>
          <a:p>
            <a:pPr indent="-305435">
              <a:buClr>
                <a:srgbClr val="459841"/>
              </a:buClr>
            </a:pPr>
            <a:endParaRPr lang="en-US" sz="1600">
              <a:ln>
                <a:solidFill>
                  <a:srgbClr val="404040">
                    <a:alpha val="10000"/>
                  </a:srgbClr>
                </a:solidFill>
              </a:ln>
              <a:solidFill>
                <a:srgbClr val="DADADA"/>
              </a:solidFill>
              <a:effectLst>
                <a:outerShdw blurRad="9525" dist="25400" dir="14640000" algn="tl" rotWithShape="0">
                  <a:prstClr val="black">
                    <a:alpha val="30000"/>
                  </a:prstClr>
                </a:outerShdw>
              </a:effectLst>
            </a:endParaRPr>
          </a:p>
        </p:txBody>
      </p:sp>
      <p:pic>
        <p:nvPicPr>
          <p:cNvPr id="7" name="Picture 6">
            <a:extLst>
              <a:ext uri="{FF2B5EF4-FFF2-40B4-BE49-F238E27FC236}">
                <a16:creationId xmlns:a16="http://schemas.microsoft.com/office/drawing/2014/main" id="{B22E4768-D850-4C9B-9830-AC369DB759D0}"/>
              </a:ext>
            </a:extLst>
          </p:cNvPr>
          <p:cNvPicPr>
            <a:picLocks noChangeAspect="1"/>
          </p:cNvPicPr>
          <p:nvPr/>
        </p:nvPicPr>
        <p:blipFill>
          <a:blip r:embed="rId3"/>
          <a:stretch>
            <a:fillRect/>
          </a:stretch>
        </p:blipFill>
        <p:spPr>
          <a:xfrm>
            <a:off x="5546360" y="643466"/>
            <a:ext cx="5362151" cy="5571067"/>
          </a:xfrm>
          <a:prstGeom prst="rect">
            <a:avLst/>
          </a:prstGeom>
        </p:spPr>
      </p:pic>
    </p:spTree>
    <p:extLst>
      <p:ext uri="{BB962C8B-B14F-4D97-AF65-F5344CB8AC3E}">
        <p14:creationId xmlns:p14="http://schemas.microsoft.com/office/powerpoint/2010/main" val="188596858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FE7B-AE1F-4B97-8646-F1BBEA996189}"/>
              </a:ext>
            </a:extLst>
          </p:cNvPr>
          <p:cNvSpPr>
            <a:spLocks noGrp="1"/>
          </p:cNvSpPr>
          <p:nvPr>
            <p:ph type="title"/>
          </p:nvPr>
        </p:nvSpPr>
        <p:spPr>
          <a:xfrm>
            <a:off x="1370693" y="4511814"/>
            <a:ext cx="9440034" cy="1130260"/>
          </a:xfrm>
        </p:spPr>
        <p:txBody>
          <a:bodyPr vert="horz" lIns="91440" tIns="45720" rIns="91440" bIns="45720" rtlCol="0" anchor="b">
            <a:normAutofit/>
          </a:bodyPr>
          <a:lstStyle/>
          <a:p>
            <a:r>
              <a:rPr lang="en-US" sz="4800"/>
              <a:t>Camera Comparison</a:t>
            </a:r>
          </a:p>
        </p:txBody>
      </p:sp>
      <p:pic>
        <p:nvPicPr>
          <p:cNvPr id="9" name="Picture 8">
            <a:extLst>
              <a:ext uri="{FF2B5EF4-FFF2-40B4-BE49-F238E27FC236}">
                <a16:creationId xmlns:a16="http://schemas.microsoft.com/office/drawing/2014/main" id="{D04C0182-96E7-4A1B-8EAB-F910C2F3ED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28022" y="547807"/>
            <a:ext cx="10935956" cy="3816806"/>
          </a:xfrm>
          <a:prstGeom prst="rect">
            <a:avLst/>
          </a:prstGeom>
        </p:spPr>
      </p:pic>
      <p:pic>
        <p:nvPicPr>
          <p:cNvPr id="4" name="Picture 4" descr="A picture containing electronics, circuit&#10;&#10;Description automatically generated">
            <a:extLst>
              <a:ext uri="{FF2B5EF4-FFF2-40B4-BE49-F238E27FC236}">
                <a16:creationId xmlns:a16="http://schemas.microsoft.com/office/drawing/2014/main" id="{C1B9ABC3-B757-4351-B9E4-678836A62BD7}"/>
              </a:ext>
            </a:extLst>
          </p:cNvPr>
          <p:cNvPicPr>
            <a:picLocks noChangeAspect="1"/>
          </p:cNvPicPr>
          <p:nvPr/>
        </p:nvPicPr>
        <p:blipFill>
          <a:blip r:embed="rId5"/>
          <a:stretch>
            <a:fillRect/>
          </a:stretch>
        </p:blipFill>
        <p:spPr>
          <a:xfrm>
            <a:off x="1682678" y="839047"/>
            <a:ext cx="3452493" cy="3219450"/>
          </a:xfrm>
          <a:prstGeom prst="rect">
            <a:avLst/>
          </a:prstGeom>
        </p:spPr>
      </p:pic>
      <p:pic>
        <p:nvPicPr>
          <p:cNvPr id="3" name="Picture 4" descr="Table&#10;&#10;Description automatically generated">
            <a:extLst>
              <a:ext uri="{FF2B5EF4-FFF2-40B4-BE49-F238E27FC236}">
                <a16:creationId xmlns:a16="http://schemas.microsoft.com/office/drawing/2014/main" id="{DEA794D2-088C-48FA-AF18-D6B21E213B56}"/>
              </a:ext>
            </a:extLst>
          </p:cNvPr>
          <p:cNvPicPr>
            <a:picLocks noChangeAspect="1"/>
          </p:cNvPicPr>
          <p:nvPr/>
        </p:nvPicPr>
        <p:blipFill>
          <a:blip r:embed="rId6"/>
          <a:stretch>
            <a:fillRect/>
          </a:stretch>
        </p:blipFill>
        <p:spPr>
          <a:xfrm>
            <a:off x="6524420" y="839047"/>
            <a:ext cx="4395153" cy="3219450"/>
          </a:xfrm>
          <a:prstGeom prst="rect">
            <a:avLst/>
          </a:prstGeom>
        </p:spPr>
      </p:pic>
      <p:sp>
        <p:nvSpPr>
          <p:cNvPr id="5" name="TextBox 4">
            <a:extLst>
              <a:ext uri="{FF2B5EF4-FFF2-40B4-BE49-F238E27FC236}">
                <a16:creationId xmlns:a16="http://schemas.microsoft.com/office/drawing/2014/main" id="{5908D004-7BBE-4AED-AF29-99C909FD2578}"/>
              </a:ext>
            </a:extLst>
          </p:cNvPr>
          <p:cNvSpPr txBox="1"/>
          <p:nvPr/>
        </p:nvSpPr>
        <p:spPr>
          <a:xfrm>
            <a:off x="2094571" y="406462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Arducam</a:t>
            </a:r>
            <a:r>
              <a:rPr lang="en-US"/>
              <a:t> Mini Module Camera Shield with OV2640</a:t>
            </a:r>
          </a:p>
        </p:txBody>
      </p:sp>
    </p:spTree>
    <p:extLst>
      <p:ext uri="{BB962C8B-B14F-4D97-AF65-F5344CB8AC3E}">
        <p14:creationId xmlns:p14="http://schemas.microsoft.com/office/powerpoint/2010/main" val="413509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6A67-6471-4E7B-9BB5-68C99FB4A265}"/>
              </a:ext>
            </a:extLst>
          </p:cNvPr>
          <p:cNvSpPr>
            <a:spLocks noGrp="1"/>
          </p:cNvSpPr>
          <p:nvPr>
            <p:ph type="title"/>
          </p:nvPr>
        </p:nvSpPr>
        <p:spPr/>
        <p:txBody>
          <a:bodyPr/>
          <a:lstStyle/>
          <a:p>
            <a:r>
              <a:rPr lang="en-US"/>
              <a:t>Power Supply Table</a:t>
            </a:r>
          </a:p>
        </p:txBody>
      </p:sp>
      <p:pic>
        <p:nvPicPr>
          <p:cNvPr id="3" name="Picture 4" descr="Table&#10;&#10;Description automatically generated">
            <a:extLst>
              <a:ext uri="{FF2B5EF4-FFF2-40B4-BE49-F238E27FC236}">
                <a16:creationId xmlns:a16="http://schemas.microsoft.com/office/drawing/2014/main" id="{304A8DC0-72EF-4447-9722-12F4315C8700}"/>
              </a:ext>
            </a:extLst>
          </p:cNvPr>
          <p:cNvPicPr>
            <a:picLocks noChangeAspect="1"/>
          </p:cNvPicPr>
          <p:nvPr/>
        </p:nvPicPr>
        <p:blipFill>
          <a:blip r:embed="rId3"/>
          <a:stretch>
            <a:fillRect/>
          </a:stretch>
        </p:blipFill>
        <p:spPr>
          <a:xfrm>
            <a:off x="1732157" y="1793028"/>
            <a:ext cx="8857784" cy="3569308"/>
          </a:xfrm>
          <a:prstGeom prst="rect">
            <a:avLst/>
          </a:prstGeom>
        </p:spPr>
      </p:pic>
    </p:spTree>
    <p:extLst>
      <p:ext uri="{BB962C8B-B14F-4D97-AF65-F5344CB8AC3E}">
        <p14:creationId xmlns:p14="http://schemas.microsoft.com/office/powerpoint/2010/main" val="422262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9612-80DF-40F8-891D-B3D79BC8B910}"/>
              </a:ext>
            </a:extLst>
          </p:cNvPr>
          <p:cNvSpPr>
            <a:spLocks noGrp="1"/>
          </p:cNvSpPr>
          <p:nvPr>
            <p:ph type="title"/>
          </p:nvPr>
        </p:nvSpPr>
        <p:spPr/>
        <p:txBody>
          <a:bodyPr/>
          <a:lstStyle/>
          <a:p>
            <a:r>
              <a:rPr lang="en-US"/>
              <a:t>Project Overview</a:t>
            </a:r>
          </a:p>
        </p:txBody>
      </p:sp>
      <p:sp>
        <p:nvSpPr>
          <p:cNvPr id="3" name="Content Placeholder 2">
            <a:extLst>
              <a:ext uri="{FF2B5EF4-FFF2-40B4-BE49-F238E27FC236}">
                <a16:creationId xmlns:a16="http://schemas.microsoft.com/office/drawing/2014/main" id="{5E128023-9C78-4972-AB85-91A709511AAA}"/>
              </a:ext>
            </a:extLst>
          </p:cNvPr>
          <p:cNvSpPr>
            <a:spLocks noGrp="1"/>
          </p:cNvSpPr>
          <p:nvPr>
            <p:ph idx="1"/>
          </p:nvPr>
        </p:nvSpPr>
        <p:spPr>
          <a:xfrm>
            <a:off x="913795" y="1732449"/>
            <a:ext cx="6626487" cy="4058751"/>
          </a:xfrm>
        </p:spPr>
        <p:txBody>
          <a:bodyPr/>
          <a:lstStyle/>
          <a:p>
            <a:pPr indent="-305435"/>
            <a:r>
              <a:rPr lang="en-US"/>
              <a:t>We strived to design a device that would take audio and visual inputs and produce a visual output to simulate the visual experiences a person with chromesthesia would experience.</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a:t>The way it will work is by combining audio input devices and an optical capture device on a single platform that can be oriented and pointed in any direction. </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marL="36830" indent="0">
              <a:buNone/>
            </a:pP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Picture 5">
            <a:extLst>
              <a:ext uri="{FF2B5EF4-FFF2-40B4-BE49-F238E27FC236}">
                <a16:creationId xmlns:a16="http://schemas.microsoft.com/office/drawing/2014/main" id="{2597E4A4-DB99-46A9-8A88-9C8B3FA32FF2}"/>
              </a:ext>
            </a:extLst>
          </p:cNvPr>
          <p:cNvPicPr>
            <a:picLocks noChangeAspect="1"/>
          </p:cNvPicPr>
          <p:nvPr/>
        </p:nvPicPr>
        <p:blipFill>
          <a:blip r:embed="rId3"/>
          <a:stretch>
            <a:fillRect/>
          </a:stretch>
        </p:blipFill>
        <p:spPr>
          <a:xfrm>
            <a:off x="8377752" y="2402"/>
            <a:ext cx="3235711" cy="2171897"/>
          </a:xfrm>
          <a:prstGeom prst="rect">
            <a:avLst/>
          </a:prstGeom>
        </p:spPr>
      </p:pic>
      <p:pic>
        <p:nvPicPr>
          <p:cNvPr id="6" name="Picture 7">
            <a:extLst>
              <a:ext uri="{FF2B5EF4-FFF2-40B4-BE49-F238E27FC236}">
                <a16:creationId xmlns:a16="http://schemas.microsoft.com/office/drawing/2014/main" id="{30F956C5-88D9-45F8-AF8D-E8181A00F903}"/>
              </a:ext>
            </a:extLst>
          </p:cNvPr>
          <p:cNvPicPr>
            <a:picLocks noChangeAspect="1"/>
          </p:cNvPicPr>
          <p:nvPr/>
        </p:nvPicPr>
        <p:blipFill>
          <a:blip r:embed="rId4"/>
          <a:stretch>
            <a:fillRect/>
          </a:stretch>
        </p:blipFill>
        <p:spPr>
          <a:xfrm>
            <a:off x="8376425" y="2174952"/>
            <a:ext cx="3254297" cy="2266485"/>
          </a:xfrm>
          <a:prstGeom prst="rect">
            <a:avLst/>
          </a:prstGeom>
        </p:spPr>
      </p:pic>
      <p:pic>
        <p:nvPicPr>
          <p:cNvPr id="8" name="Picture 8" descr="A picture containing indoor, table, cluttered, several&#10;&#10;Description automatically generated">
            <a:extLst>
              <a:ext uri="{FF2B5EF4-FFF2-40B4-BE49-F238E27FC236}">
                <a16:creationId xmlns:a16="http://schemas.microsoft.com/office/drawing/2014/main" id="{5D762C70-609A-4199-9445-2DDE770B26D4}"/>
              </a:ext>
            </a:extLst>
          </p:cNvPr>
          <p:cNvPicPr>
            <a:picLocks noChangeAspect="1"/>
          </p:cNvPicPr>
          <p:nvPr/>
        </p:nvPicPr>
        <p:blipFill>
          <a:blip r:embed="rId5"/>
          <a:stretch>
            <a:fillRect/>
          </a:stretch>
        </p:blipFill>
        <p:spPr>
          <a:xfrm>
            <a:off x="2271355" y="1481392"/>
            <a:ext cx="6157154" cy="4305862"/>
          </a:xfrm>
          <a:prstGeom prst="rect">
            <a:avLst/>
          </a:prstGeom>
        </p:spPr>
      </p:pic>
    </p:spTree>
    <p:extLst>
      <p:ext uri="{BB962C8B-B14F-4D97-AF65-F5344CB8AC3E}">
        <p14:creationId xmlns:p14="http://schemas.microsoft.com/office/powerpoint/2010/main" val="142588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A225-E22F-44E7-92E0-5D289E12A1FA}"/>
              </a:ext>
            </a:extLst>
          </p:cNvPr>
          <p:cNvSpPr>
            <a:spLocks noGrp="1"/>
          </p:cNvSpPr>
          <p:nvPr>
            <p:ph type="title"/>
          </p:nvPr>
        </p:nvSpPr>
        <p:spPr>
          <a:xfrm>
            <a:off x="913795" y="609600"/>
            <a:ext cx="5978072" cy="1329596"/>
          </a:xfrm>
        </p:spPr>
        <p:txBody>
          <a:bodyPr>
            <a:normAutofit/>
          </a:bodyPr>
          <a:lstStyle/>
          <a:p>
            <a:r>
              <a:rPr lang="en-US"/>
              <a:t>Power Supply</a:t>
            </a:r>
          </a:p>
        </p:txBody>
      </p:sp>
      <p:sp>
        <p:nvSpPr>
          <p:cNvPr id="3" name="Content Placeholder 2">
            <a:extLst>
              <a:ext uri="{FF2B5EF4-FFF2-40B4-BE49-F238E27FC236}">
                <a16:creationId xmlns:a16="http://schemas.microsoft.com/office/drawing/2014/main" id="{2B7F0E94-361E-44EA-BAB2-34B1CC920D20}"/>
              </a:ext>
            </a:extLst>
          </p:cNvPr>
          <p:cNvSpPr>
            <a:spLocks noGrp="1"/>
          </p:cNvSpPr>
          <p:nvPr>
            <p:ph idx="1"/>
          </p:nvPr>
        </p:nvSpPr>
        <p:spPr>
          <a:xfrm>
            <a:off x="931410" y="1939196"/>
            <a:ext cx="5978072" cy="3567225"/>
          </a:xfrm>
        </p:spPr>
        <p:txBody>
          <a:bodyPr anchor="ctr">
            <a:normAutofit/>
          </a:bodyPr>
          <a:lstStyle/>
          <a:p>
            <a:pPr indent="-305435">
              <a:buClr>
                <a:srgbClr val="CB305C"/>
              </a:buClr>
            </a:pPr>
            <a:r>
              <a:rPr lang="en-US">
                <a:ln>
                  <a:solidFill>
                    <a:prstClr val="black">
                      <a:lumMod val="75000"/>
                      <a:lumOff val="25000"/>
                      <a:alpha val="10000"/>
                    </a:prstClr>
                  </a:solidFill>
                </a:ln>
                <a:effectLst>
                  <a:outerShdw blurRad="9525" dist="25400" dir="14640000" algn="tl" rotWithShape="0">
                    <a:prstClr val="black">
                      <a:alpha val="30000"/>
                    </a:prstClr>
                  </a:outerShdw>
                </a:effectLst>
              </a:rPr>
              <a:t>Video processing is power hungry, so we decided on a lithium ion battery, since they are safe and have high energy density</a:t>
            </a:r>
          </a:p>
          <a:p>
            <a:pPr indent="-305435">
              <a:buClr>
                <a:srgbClr val="CB305C"/>
              </a:buClr>
            </a:pPr>
            <a:r>
              <a:rPr lang="en-US">
                <a:ln>
                  <a:solidFill>
                    <a:prstClr val="black">
                      <a:lumMod val="75000"/>
                      <a:lumOff val="25000"/>
                      <a:alpha val="10000"/>
                    </a:prstClr>
                  </a:solidFill>
                </a:ln>
                <a:effectLst>
                  <a:outerShdw blurRad="9525" dist="25400" dir="14640000" algn="tl" rotWithShape="0">
                    <a:prstClr val="black">
                      <a:alpha val="30000"/>
                    </a:prstClr>
                  </a:outerShdw>
                </a:effectLst>
              </a:rPr>
              <a:t>Ideal battery would hold a charge for at least two hours in order to be useful for educational and practical setting</a:t>
            </a:r>
            <a:endParaRPr lang="en-US"/>
          </a:p>
          <a:p>
            <a:pPr indent="-305435">
              <a:buClr>
                <a:srgbClr val="CB305C"/>
              </a:buClr>
            </a:pPr>
            <a:r>
              <a:rPr lang="en-US">
                <a:ln>
                  <a:solidFill>
                    <a:prstClr val="black">
                      <a:lumMod val="75000"/>
                      <a:lumOff val="25000"/>
                      <a:alpha val="10000"/>
                    </a:prstClr>
                  </a:solidFill>
                </a:ln>
                <a:effectLst>
                  <a:outerShdw blurRad="9525" dist="25400" dir="14640000" algn="tl" rotWithShape="0">
                    <a:prstClr val="black">
                      <a:alpha val="30000"/>
                    </a:prstClr>
                  </a:outerShdw>
                </a:effectLst>
              </a:rPr>
              <a:t>Ideal battery would be able charge in a short period of time and not lose too much charge when not in use</a:t>
            </a:r>
          </a:p>
          <a:p>
            <a:pPr indent="-305435">
              <a:buClr>
                <a:srgbClr val="CB305C"/>
              </a:buClr>
            </a:pPr>
            <a:endParaRPr lang="en-US"/>
          </a:p>
        </p:txBody>
      </p:sp>
      <p:pic>
        <p:nvPicPr>
          <p:cNvPr id="24"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4" descr="A picture containing calendar&#10;&#10;Description automatically generated">
            <a:extLst>
              <a:ext uri="{FF2B5EF4-FFF2-40B4-BE49-F238E27FC236}">
                <a16:creationId xmlns:a16="http://schemas.microsoft.com/office/drawing/2014/main" id="{4440EB4A-ED87-4C3B-BE5C-746CDD4B45B1}"/>
              </a:ext>
            </a:extLst>
          </p:cNvPr>
          <p:cNvPicPr>
            <a:picLocks noChangeAspect="1"/>
          </p:cNvPicPr>
          <p:nvPr/>
        </p:nvPicPr>
        <p:blipFill>
          <a:blip r:embed="rId5"/>
          <a:stretch>
            <a:fillRect/>
          </a:stretch>
        </p:blipFill>
        <p:spPr>
          <a:xfrm>
            <a:off x="8373275" y="1232210"/>
            <a:ext cx="2452134" cy="4114800"/>
          </a:xfrm>
          <a:prstGeom prst="rect">
            <a:avLst/>
          </a:prstGeom>
        </p:spPr>
      </p:pic>
    </p:spTree>
    <p:extLst>
      <p:ext uri="{BB962C8B-B14F-4D97-AF65-F5344CB8AC3E}">
        <p14:creationId xmlns:p14="http://schemas.microsoft.com/office/powerpoint/2010/main" val="232027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A46EEB-10AB-4E52-AF22-A848AE925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 schematic&#10;&#10;Description automatically generated">
            <a:extLst>
              <a:ext uri="{FF2B5EF4-FFF2-40B4-BE49-F238E27FC236}">
                <a16:creationId xmlns:a16="http://schemas.microsoft.com/office/drawing/2014/main" id="{54B07891-D615-4119-9D75-03E900ACC46E}"/>
              </a:ext>
            </a:extLst>
          </p:cNvPr>
          <p:cNvPicPr>
            <a:picLocks noChangeAspect="1"/>
          </p:cNvPicPr>
          <p:nvPr/>
        </p:nvPicPr>
        <p:blipFill>
          <a:blip r:embed="rId4"/>
          <a:stretch>
            <a:fillRect/>
          </a:stretch>
        </p:blipFill>
        <p:spPr>
          <a:xfrm>
            <a:off x="-3906" y="-3240"/>
            <a:ext cx="12199812" cy="6971943"/>
          </a:xfrm>
          <a:prstGeom prst="rect">
            <a:avLst/>
          </a:prstGeom>
        </p:spPr>
      </p:pic>
      <p:sp>
        <p:nvSpPr>
          <p:cNvPr id="4" name="Title 1">
            <a:extLst>
              <a:ext uri="{FF2B5EF4-FFF2-40B4-BE49-F238E27FC236}">
                <a16:creationId xmlns:a16="http://schemas.microsoft.com/office/drawing/2014/main" id="{293660F8-7450-473B-B7F8-FC85A1EE8D9D}"/>
              </a:ext>
            </a:extLst>
          </p:cNvPr>
          <p:cNvSpPr txBox="1">
            <a:spLocks/>
          </p:cNvSpPr>
          <p:nvPr/>
        </p:nvSpPr>
        <p:spPr>
          <a:xfrm>
            <a:off x="6443617" y="-1203572"/>
            <a:ext cx="3137262" cy="26331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400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rPr>
              <a:t>PCB, Project Schematic</a:t>
            </a:r>
            <a:endParaRPr lang="en-US" sz="4000">
              <a:ln>
                <a:solidFill>
                  <a:prstClr val="black">
                    <a:lumMod val="75000"/>
                    <a:lumOff val="25000"/>
                    <a:alpha val="10000"/>
                  </a:prstClr>
                </a:solidFill>
              </a:ln>
              <a:solidFill>
                <a:schemeClr val="bg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85188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317BCE-F7B2-4C17-A55C-CB7D42640A69}"/>
              </a:ext>
            </a:extLst>
          </p:cNvPr>
          <p:cNvSpPr>
            <a:spLocks noGrp="1"/>
          </p:cNvSpPr>
          <p:nvPr>
            <p:ph type="body" idx="1"/>
          </p:nvPr>
        </p:nvSpPr>
        <p:spPr>
          <a:xfrm>
            <a:off x="861789" y="4334933"/>
            <a:ext cx="3382831" cy="1185333"/>
          </a:xfrm>
        </p:spPr>
        <p:txBody>
          <a:bodyPr vert="horz" lIns="91440" tIns="45720" rIns="91440" bIns="45720" rtlCol="0" anchor="t">
            <a:normAutofit/>
          </a:bodyPr>
          <a:lstStyle/>
          <a:p>
            <a:pPr algn="l"/>
            <a:endParaRPr lang="en-US">
              <a:solidFill>
                <a:srgbClr val="E9B46F"/>
              </a:solidFill>
            </a:endParaRPr>
          </a:p>
        </p:txBody>
      </p:sp>
      <p:pic>
        <p:nvPicPr>
          <p:cNvPr id="9" name="Picture 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1" name="Picture 1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6" name="Picture 6" descr="Diagram, schematic&#10;&#10;Description automatically generated">
            <a:extLst>
              <a:ext uri="{FF2B5EF4-FFF2-40B4-BE49-F238E27FC236}">
                <a16:creationId xmlns:a16="http://schemas.microsoft.com/office/drawing/2014/main" id="{9CD875CE-25E8-40F4-81BC-A0C1DC8FC1B8}"/>
              </a:ext>
            </a:extLst>
          </p:cNvPr>
          <p:cNvPicPr>
            <a:picLocks noChangeAspect="1"/>
          </p:cNvPicPr>
          <p:nvPr/>
        </p:nvPicPr>
        <p:blipFill>
          <a:blip r:embed="rId5"/>
          <a:stretch>
            <a:fillRect/>
          </a:stretch>
        </p:blipFill>
        <p:spPr>
          <a:xfrm>
            <a:off x="66875" y="-3969"/>
            <a:ext cx="12199813" cy="6865940"/>
          </a:xfrm>
          <a:prstGeom prst="rect">
            <a:avLst/>
          </a:prstGeom>
        </p:spPr>
      </p:pic>
      <p:sp>
        <p:nvSpPr>
          <p:cNvPr id="2" name="Title 1">
            <a:extLst>
              <a:ext uri="{FF2B5EF4-FFF2-40B4-BE49-F238E27FC236}">
                <a16:creationId xmlns:a16="http://schemas.microsoft.com/office/drawing/2014/main" id="{0F25A0FF-100A-45BE-9351-553581155E06}"/>
              </a:ext>
            </a:extLst>
          </p:cNvPr>
          <p:cNvSpPr>
            <a:spLocks noGrp="1"/>
          </p:cNvSpPr>
          <p:nvPr>
            <p:ph type="title"/>
          </p:nvPr>
        </p:nvSpPr>
        <p:spPr>
          <a:xfrm>
            <a:off x="7782458" y="-754618"/>
            <a:ext cx="4191295" cy="3508841"/>
          </a:xfrm>
        </p:spPr>
        <p:txBody>
          <a:bodyPr vert="horz" lIns="91440" tIns="45720" rIns="91440" bIns="45720" rtlCol="0" anchor="b">
            <a:normAutofit/>
          </a:bodyPr>
          <a:lstStyle/>
          <a:p>
            <a:pPr algn="l"/>
            <a:r>
              <a:rPr lang="en-US" sz="4200">
                <a:solidFill>
                  <a:schemeClr val="bg1"/>
                </a:solidFill>
              </a:rPr>
              <a:t>Battery and Charging, Project Schematic </a:t>
            </a:r>
            <a:endParaRPr lang="en-US" sz="4200">
              <a:ln>
                <a:solidFill>
                  <a:prstClr val="black">
                    <a:lumMod val="75000"/>
                    <a:lumOff val="25000"/>
                    <a:alpha val="10000"/>
                  </a:prstClr>
                </a:solidFill>
              </a:ln>
              <a:solidFill>
                <a:schemeClr val="bg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74801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B89806-BB74-42F5-B648-588FEE92EFA0}"/>
              </a:ext>
            </a:extLst>
          </p:cNvPr>
          <p:cNvSpPr>
            <a:spLocks noGrp="1"/>
          </p:cNvSpPr>
          <p:nvPr>
            <p:ph type="body" idx="1"/>
          </p:nvPr>
        </p:nvSpPr>
        <p:spPr>
          <a:xfrm>
            <a:off x="861789" y="4334933"/>
            <a:ext cx="3382831" cy="1185333"/>
          </a:xfrm>
        </p:spPr>
        <p:txBody>
          <a:bodyPr vert="horz" lIns="91440" tIns="45720" rIns="91440" bIns="45720" rtlCol="0" anchor="t">
            <a:normAutofit/>
          </a:bodyPr>
          <a:lstStyle/>
          <a:p>
            <a:pPr algn="l"/>
            <a:endParaRPr lang="en-US">
              <a:solidFill>
                <a:srgbClr val="ECC288"/>
              </a:solidFill>
            </a:endParaRPr>
          </a:p>
        </p:txBody>
      </p:sp>
      <p:pic>
        <p:nvPicPr>
          <p:cNvPr id="9" name="Picture 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1" name="Picture 1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5" name="Picture 5" descr="Diagram, schematic&#10;&#10;Description automatically generated">
            <a:extLst>
              <a:ext uri="{FF2B5EF4-FFF2-40B4-BE49-F238E27FC236}">
                <a16:creationId xmlns:a16="http://schemas.microsoft.com/office/drawing/2014/main" id="{24902856-810A-4F89-AAAF-88BD1AEFDC6E}"/>
              </a:ext>
            </a:extLst>
          </p:cNvPr>
          <p:cNvPicPr>
            <a:picLocks noChangeAspect="1"/>
          </p:cNvPicPr>
          <p:nvPr/>
        </p:nvPicPr>
        <p:blipFill>
          <a:blip r:embed="rId5"/>
          <a:stretch>
            <a:fillRect/>
          </a:stretch>
        </p:blipFill>
        <p:spPr>
          <a:xfrm>
            <a:off x="35172" y="1561"/>
            <a:ext cx="12199813" cy="6854878"/>
          </a:xfrm>
          <a:prstGeom prst="rect">
            <a:avLst/>
          </a:prstGeom>
        </p:spPr>
      </p:pic>
      <p:sp>
        <p:nvSpPr>
          <p:cNvPr id="2" name="Title 1">
            <a:extLst>
              <a:ext uri="{FF2B5EF4-FFF2-40B4-BE49-F238E27FC236}">
                <a16:creationId xmlns:a16="http://schemas.microsoft.com/office/drawing/2014/main" id="{408B6E51-2CA2-4078-ACE8-DE4F8962197A}"/>
              </a:ext>
            </a:extLst>
          </p:cNvPr>
          <p:cNvSpPr>
            <a:spLocks noGrp="1"/>
          </p:cNvSpPr>
          <p:nvPr>
            <p:ph type="title"/>
          </p:nvPr>
        </p:nvSpPr>
        <p:spPr>
          <a:xfrm>
            <a:off x="5902714" y="-776540"/>
            <a:ext cx="2024910" cy="2669166"/>
          </a:xfrm>
        </p:spPr>
        <p:txBody>
          <a:bodyPr vert="horz" lIns="91440" tIns="45720" rIns="91440" bIns="45720" rtlCol="0" anchor="b">
            <a:noAutofit/>
          </a:bodyPr>
          <a:lstStyle/>
          <a:p>
            <a:pPr algn="l"/>
            <a:r>
              <a:rPr lang="en-US" sz="3200">
                <a:solidFill>
                  <a:schemeClr val="bg1"/>
                </a:solidFill>
              </a:rPr>
              <a:t>MSP430, Project Schematic</a:t>
            </a:r>
            <a:endParaRPr lang="en-US" sz="3200">
              <a:ln>
                <a:solidFill>
                  <a:prstClr val="black">
                    <a:lumMod val="75000"/>
                    <a:lumOff val="25000"/>
                    <a:alpha val="10000"/>
                  </a:prstClr>
                </a:solidFill>
              </a:ln>
              <a:solidFill>
                <a:schemeClr val="bg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46255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715734D-9153-4B0E-B164-E38076C78EB1}"/>
              </a:ext>
            </a:extLst>
          </p:cNvPr>
          <p:cNvSpPr>
            <a:spLocks noGrp="1"/>
          </p:cNvSpPr>
          <p:nvPr>
            <p:ph type="body" idx="1"/>
          </p:nvPr>
        </p:nvSpPr>
        <p:spPr>
          <a:xfrm>
            <a:off x="8094617" y="3598339"/>
            <a:ext cx="3137262" cy="1675335"/>
          </a:xfrm>
        </p:spPr>
        <p:txBody>
          <a:bodyPr vert="horz" lIns="91440" tIns="45720" rIns="91440" bIns="45720" rtlCol="0" anchor="t">
            <a:normAutofit/>
          </a:bodyPr>
          <a:lstStyle/>
          <a:p>
            <a:endParaRPr lang="en-US" sz="1600">
              <a:ln>
                <a:solidFill>
                  <a:srgbClr val="404040">
                    <a:alpha val="9804"/>
                  </a:srgbClr>
                </a:solidFill>
              </a:ln>
              <a:solidFill>
                <a:srgbClr val="35C197"/>
              </a:solidFill>
            </a:endParaRPr>
          </a:p>
        </p:txBody>
      </p:sp>
      <p:sp>
        <p:nvSpPr>
          <p:cNvPr id="17" name="Rectangle 10">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 schematic&#10;&#10;Description automatically generated">
            <a:extLst>
              <a:ext uri="{FF2B5EF4-FFF2-40B4-BE49-F238E27FC236}">
                <a16:creationId xmlns:a16="http://schemas.microsoft.com/office/drawing/2014/main" id="{751E1E87-5DD9-4316-AC67-08E971A9DCBA}"/>
              </a:ext>
            </a:extLst>
          </p:cNvPr>
          <p:cNvPicPr>
            <a:picLocks noChangeAspect="1"/>
          </p:cNvPicPr>
          <p:nvPr/>
        </p:nvPicPr>
        <p:blipFill>
          <a:blip r:embed="rId3"/>
          <a:stretch>
            <a:fillRect/>
          </a:stretch>
        </p:blipFill>
        <p:spPr>
          <a:xfrm>
            <a:off x="-33214" y="-933"/>
            <a:ext cx="12199814" cy="6859867"/>
          </a:xfrm>
          <a:prstGeom prst="rect">
            <a:avLst/>
          </a:prstGeom>
        </p:spPr>
      </p:pic>
      <p:sp>
        <p:nvSpPr>
          <p:cNvPr id="2" name="Title 1">
            <a:extLst>
              <a:ext uri="{FF2B5EF4-FFF2-40B4-BE49-F238E27FC236}">
                <a16:creationId xmlns:a16="http://schemas.microsoft.com/office/drawing/2014/main" id="{F3499843-D422-4779-B473-EC953BB900C3}"/>
              </a:ext>
            </a:extLst>
          </p:cNvPr>
          <p:cNvSpPr>
            <a:spLocks noGrp="1"/>
          </p:cNvSpPr>
          <p:nvPr>
            <p:ph type="title"/>
          </p:nvPr>
        </p:nvSpPr>
        <p:spPr>
          <a:xfrm>
            <a:off x="5906309" y="-451342"/>
            <a:ext cx="3137262" cy="2633146"/>
          </a:xfrm>
        </p:spPr>
        <p:txBody>
          <a:bodyPr vert="horz" lIns="91440" tIns="45720" rIns="91440" bIns="45720" rtlCol="0" anchor="b">
            <a:normAutofit/>
          </a:bodyPr>
          <a:lstStyle/>
          <a:p>
            <a:r>
              <a:rPr lang="en-US" sz="3700">
                <a:solidFill>
                  <a:schemeClr val="tx1"/>
                </a:solidFill>
              </a:rPr>
              <a:t>Microphones, Project Schematic</a:t>
            </a:r>
            <a:endParaRPr lang="en-US" sz="3700">
              <a:ln>
                <a:solidFill>
                  <a:prstClr val="white">
                    <a:lumMod val="75000"/>
                    <a:lumOff val="25000"/>
                    <a:alpha val="10000"/>
                  </a:prstClr>
                </a:solidFill>
              </a:ln>
              <a:solidFill>
                <a:schemeClr val="tx1"/>
              </a:solidFill>
              <a:effectLst>
                <a:outerShdw blurRad="9525" dist="25400" dir="14640000" algn="tl" rotWithShape="0">
                  <a:prstClr val="white">
                    <a:alpha val="30000"/>
                  </a:prstClr>
                </a:outerShdw>
              </a:effectLst>
            </a:endParaRPr>
          </a:p>
        </p:txBody>
      </p:sp>
    </p:spTree>
    <p:extLst>
      <p:ext uri="{BB962C8B-B14F-4D97-AF65-F5344CB8AC3E}">
        <p14:creationId xmlns:p14="http://schemas.microsoft.com/office/powerpoint/2010/main" val="241764788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660F8-7450-473B-B7F8-FC85A1EE8D9D}"/>
              </a:ext>
            </a:extLst>
          </p:cNvPr>
          <p:cNvSpPr txBox="1">
            <a:spLocks/>
          </p:cNvSpPr>
          <p:nvPr/>
        </p:nvSpPr>
        <p:spPr>
          <a:xfrm>
            <a:off x="2446046" y="154856"/>
            <a:ext cx="7489805" cy="97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Printed Circuit Board Layout</a:t>
            </a:r>
          </a:p>
        </p:txBody>
      </p:sp>
      <p:sp>
        <p:nvSpPr>
          <p:cNvPr id="11" name="TextBox 10">
            <a:extLst>
              <a:ext uri="{FF2B5EF4-FFF2-40B4-BE49-F238E27FC236}">
                <a16:creationId xmlns:a16="http://schemas.microsoft.com/office/drawing/2014/main" id="{C1F10F08-61A7-4753-AB26-8910276B534A}"/>
              </a:ext>
            </a:extLst>
          </p:cNvPr>
          <p:cNvSpPr txBox="1"/>
          <p:nvPr/>
        </p:nvSpPr>
        <p:spPr>
          <a:xfrm>
            <a:off x="3464122" y="6072560"/>
            <a:ext cx="184731" cy="369332"/>
          </a:xfrm>
          <a:prstGeom prst="rect">
            <a:avLst/>
          </a:prstGeom>
          <a:noFill/>
        </p:spPr>
        <p:txBody>
          <a:bodyPr wrap="none" lIns="91440" tIns="45720" rIns="91440" bIns="45720" rtlCol="0" anchor="t">
            <a:spAutoFit/>
          </a:bodyPr>
          <a:lstStyle/>
          <a:p>
            <a:endParaRPr lang="en-US"/>
          </a:p>
        </p:txBody>
      </p:sp>
      <p:pic>
        <p:nvPicPr>
          <p:cNvPr id="2" name="Picture 2">
            <a:extLst>
              <a:ext uri="{FF2B5EF4-FFF2-40B4-BE49-F238E27FC236}">
                <a16:creationId xmlns:a16="http://schemas.microsoft.com/office/drawing/2014/main" id="{27386B40-F389-41E6-961D-67C4952E0C1D}"/>
              </a:ext>
            </a:extLst>
          </p:cNvPr>
          <p:cNvPicPr>
            <a:picLocks noChangeAspect="1"/>
          </p:cNvPicPr>
          <p:nvPr/>
        </p:nvPicPr>
        <p:blipFill>
          <a:blip r:embed="rId3"/>
          <a:stretch>
            <a:fillRect/>
          </a:stretch>
        </p:blipFill>
        <p:spPr>
          <a:xfrm>
            <a:off x="-84786" y="1459467"/>
            <a:ext cx="7168286" cy="5642062"/>
          </a:xfrm>
          <a:prstGeom prst="rect">
            <a:avLst/>
          </a:prstGeom>
        </p:spPr>
      </p:pic>
      <p:pic>
        <p:nvPicPr>
          <p:cNvPr id="3" name="Picture 4" descr="A picture containing text, electronics, circuit&#10;&#10;Description automatically generated">
            <a:extLst>
              <a:ext uri="{FF2B5EF4-FFF2-40B4-BE49-F238E27FC236}">
                <a16:creationId xmlns:a16="http://schemas.microsoft.com/office/drawing/2014/main" id="{F9185E96-EDCA-45E9-A971-44E3BC566CCE}"/>
              </a:ext>
            </a:extLst>
          </p:cNvPr>
          <p:cNvPicPr>
            <a:picLocks noChangeAspect="1"/>
          </p:cNvPicPr>
          <p:nvPr/>
        </p:nvPicPr>
        <p:blipFill>
          <a:blip r:embed="rId4"/>
          <a:stretch>
            <a:fillRect/>
          </a:stretch>
        </p:blipFill>
        <p:spPr>
          <a:xfrm>
            <a:off x="6099719" y="1459116"/>
            <a:ext cx="5921296" cy="4766818"/>
          </a:xfrm>
          <a:prstGeom prst="rect">
            <a:avLst/>
          </a:prstGeom>
        </p:spPr>
      </p:pic>
    </p:spTree>
    <p:extLst>
      <p:ext uri="{BB962C8B-B14F-4D97-AF65-F5344CB8AC3E}">
        <p14:creationId xmlns:p14="http://schemas.microsoft.com/office/powerpoint/2010/main" val="280529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AC5A-051B-44D4-A128-CF2A12A1CF6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C7A65B6-6DD9-4720-8032-9542292F1A96}"/>
              </a:ext>
            </a:extLst>
          </p:cNvPr>
          <p:cNvSpPr>
            <a:spLocks noGrp="1"/>
          </p:cNvSpPr>
          <p:nvPr>
            <p:ph type="body" idx="1"/>
          </p:nvPr>
        </p:nvSpPr>
        <p:spPr/>
        <p:txBody>
          <a:bodyPr/>
          <a:lstStyle/>
          <a:p>
            <a:endParaRPr lang="en-US"/>
          </a:p>
        </p:txBody>
      </p:sp>
      <p:pic>
        <p:nvPicPr>
          <p:cNvPr id="4" name="Picture 4" descr="A picture containing electronics&#10;&#10;Description automatically generated">
            <a:extLst>
              <a:ext uri="{FF2B5EF4-FFF2-40B4-BE49-F238E27FC236}">
                <a16:creationId xmlns:a16="http://schemas.microsoft.com/office/drawing/2014/main" id="{D76FAEB1-E74F-4DD5-A54D-7F003F2271CF}"/>
              </a:ext>
            </a:extLst>
          </p:cNvPr>
          <p:cNvPicPr>
            <a:picLocks noChangeAspect="1"/>
          </p:cNvPicPr>
          <p:nvPr/>
        </p:nvPicPr>
        <p:blipFill>
          <a:blip r:embed="rId3"/>
          <a:stretch>
            <a:fillRect/>
          </a:stretch>
        </p:blipFill>
        <p:spPr>
          <a:xfrm>
            <a:off x="1017373" y="814522"/>
            <a:ext cx="10157252" cy="5115686"/>
          </a:xfrm>
          <a:prstGeom prst="rect">
            <a:avLst/>
          </a:prstGeom>
        </p:spPr>
      </p:pic>
    </p:spTree>
    <p:extLst>
      <p:ext uri="{BB962C8B-B14F-4D97-AF65-F5344CB8AC3E}">
        <p14:creationId xmlns:p14="http://schemas.microsoft.com/office/powerpoint/2010/main" val="2926106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3DBD9-1682-4E57-8CD1-54A00E2595A8}"/>
              </a:ext>
            </a:extLst>
          </p:cNvPr>
          <p:cNvSpPr>
            <a:spLocks noGrp="1"/>
          </p:cNvSpPr>
          <p:nvPr>
            <p:ph type="title"/>
          </p:nvPr>
        </p:nvSpPr>
        <p:spPr>
          <a:xfrm>
            <a:off x="913795" y="1257301"/>
            <a:ext cx="6672865" cy="4343399"/>
          </a:xfrm>
        </p:spPr>
        <p:txBody>
          <a:bodyPr vert="horz" lIns="91440" tIns="45720" rIns="91440" bIns="45720" rtlCol="0" anchor="ctr">
            <a:normAutofit/>
          </a:bodyPr>
          <a:lstStyle/>
          <a:p>
            <a:r>
              <a:rPr lang="en-US" sz="5400"/>
              <a:t>Software Design</a:t>
            </a:r>
          </a:p>
        </p:txBody>
      </p:sp>
    </p:spTree>
    <p:extLst>
      <p:ext uri="{BB962C8B-B14F-4D97-AF65-F5344CB8AC3E}">
        <p14:creationId xmlns:p14="http://schemas.microsoft.com/office/powerpoint/2010/main" val="2106553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19ED-31C8-4ABF-A465-B42A1A8EB90F}"/>
              </a:ext>
            </a:extLst>
          </p:cNvPr>
          <p:cNvSpPr>
            <a:spLocks noGrp="1"/>
          </p:cNvSpPr>
          <p:nvPr>
            <p:ph type="title"/>
          </p:nvPr>
        </p:nvSpPr>
        <p:spPr>
          <a:xfrm>
            <a:off x="971253" y="353962"/>
            <a:ext cx="10353762" cy="970450"/>
          </a:xfrm>
        </p:spPr>
        <p:txBody>
          <a:bodyPr/>
          <a:lstStyle/>
          <a:p>
            <a:r>
              <a:rPr lang="en-US"/>
              <a:t>Software Block Diagram</a:t>
            </a:r>
          </a:p>
        </p:txBody>
      </p:sp>
      <p:pic>
        <p:nvPicPr>
          <p:cNvPr id="4" name="Picture 4" descr="Diagram&#10;&#10;Description automatically generated">
            <a:extLst>
              <a:ext uri="{FF2B5EF4-FFF2-40B4-BE49-F238E27FC236}">
                <a16:creationId xmlns:a16="http://schemas.microsoft.com/office/drawing/2014/main" id="{7DEEC3B5-8314-4D43-94DC-A62E2F76A9BF}"/>
              </a:ext>
            </a:extLst>
          </p:cNvPr>
          <p:cNvPicPr>
            <a:picLocks noChangeAspect="1"/>
          </p:cNvPicPr>
          <p:nvPr/>
        </p:nvPicPr>
        <p:blipFill>
          <a:blip r:embed="rId3"/>
          <a:stretch>
            <a:fillRect/>
          </a:stretch>
        </p:blipFill>
        <p:spPr>
          <a:xfrm>
            <a:off x="4176130" y="1721276"/>
            <a:ext cx="7445298" cy="3824327"/>
          </a:xfrm>
          <a:prstGeom prst="rect">
            <a:avLst/>
          </a:prstGeom>
        </p:spPr>
      </p:pic>
      <p:sp>
        <p:nvSpPr>
          <p:cNvPr id="3" name="Content Placeholder 2">
            <a:extLst>
              <a:ext uri="{FF2B5EF4-FFF2-40B4-BE49-F238E27FC236}">
                <a16:creationId xmlns:a16="http://schemas.microsoft.com/office/drawing/2014/main" id="{957FA878-65CB-4871-9C7E-E343D45C7D80}"/>
              </a:ext>
            </a:extLst>
          </p:cNvPr>
          <p:cNvSpPr txBox="1">
            <a:spLocks/>
          </p:cNvSpPr>
          <p:nvPr/>
        </p:nvSpPr>
        <p:spPr>
          <a:xfrm>
            <a:off x="393405" y="1472253"/>
            <a:ext cx="3514348" cy="4077336"/>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Flowchart highlighting Datapath from input to output</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Highlights where certain processes are handled</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Within each of these microcontrollers (MSP430 &amp; Raspberry PI), the software will be written to receive and deliver the specified data in the flowchart</a:t>
            </a:r>
            <a:endParaRPr lang="en-US" err="1">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04189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C3EC-9A37-4A2F-AC5A-B2C7B52EF4AF}"/>
              </a:ext>
            </a:extLst>
          </p:cNvPr>
          <p:cNvSpPr>
            <a:spLocks noGrp="1"/>
          </p:cNvSpPr>
          <p:nvPr>
            <p:ph type="title"/>
          </p:nvPr>
        </p:nvSpPr>
        <p:spPr/>
        <p:txBody>
          <a:bodyPr>
            <a:normAutofit/>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Audio Processing Software Flowchart</a:t>
            </a:r>
          </a:p>
        </p:txBody>
      </p:sp>
      <p:sp>
        <p:nvSpPr>
          <p:cNvPr id="5" name="TextBox 4">
            <a:extLst>
              <a:ext uri="{FF2B5EF4-FFF2-40B4-BE49-F238E27FC236}">
                <a16:creationId xmlns:a16="http://schemas.microsoft.com/office/drawing/2014/main" id="{4F8FC531-7469-413A-9C5A-0E23B96807B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to add text</a:t>
            </a:r>
          </a:p>
        </p:txBody>
      </p:sp>
      <p:sp>
        <p:nvSpPr>
          <p:cNvPr id="6" name="TextBox 5">
            <a:extLst>
              <a:ext uri="{FF2B5EF4-FFF2-40B4-BE49-F238E27FC236}">
                <a16:creationId xmlns:a16="http://schemas.microsoft.com/office/drawing/2014/main" id="{8AD83F21-1935-4687-9AB4-CEA45E3E5CB8}"/>
              </a:ext>
            </a:extLst>
          </p:cNvPr>
          <p:cNvSpPr txBox="1"/>
          <p:nvPr/>
        </p:nvSpPr>
        <p:spPr>
          <a:xfrm>
            <a:off x="9299885" y="1465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8" name="Picture 8" descr="Diagram&#10;&#10;Description automatically generated">
            <a:extLst>
              <a:ext uri="{FF2B5EF4-FFF2-40B4-BE49-F238E27FC236}">
                <a16:creationId xmlns:a16="http://schemas.microsoft.com/office/drawing/2014/main" id="{24530144-0750-4D6A-81D6-B740F44403FB}"/>
              </a:ext>
            </a:extLst>
          </p:cNvPr>
          <p:cNvPicPr>
            <a:picLocks noGrp="1" noChangeAspect="1"/>
          </p:cNvPicPr>
          <p:nvPr>
            <p:ph idx="1"/>
          </p:nvPr>
        </p:nvPicPr>
        <p:blipFill>
          <a:blip r:embed="rId3"/>
          <a:stretch>
            <a:fillRect/>
          </a:stretch>
        </p:blipFill>
        <p:spPr>
          <a:xfrm>
            <a:off x="4098472" y="1995519"/>
            <a:ext cx="7567622" cy="3151609"/>
          </a:xfrm>
        </p:spPr>
      </p:pic>
      <p:sp>
        <p:nvSpPr>
          <p:cNvPr id="3" name="Content Placeholder 2">
            <a:extLst>
              <a:ext uri="{FF2B5EF4-FFF2-40B4-BE49-F238E27FC236}">
                <a16:creationId xmlns:a16="http://schemas.microsoft.com/office/drawing/2014/main" id="{64008B90-419F-4C36-BEEA-0C71747FBD2D}"/>
              </a:ext>
            </a:extLst>
          </p:cNvPr>
          <p:cNvSpPr txBox="1">
            <a:spLocks/>
          </p:cNvSpPr>
          <p:nvPr/>
        </p:nvSpPr>
        <p:spPr>
          <a:xfrm>
            <a:off x="477039" y="2169205"/>
            <a:ext cx="3514348" cy="4077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Flowchart detailing the functions and data from start to end of the Software handing the audio inputs</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All functions will be performed on the MSP430</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05291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useBgFill="1">
        <p:nvSpPr>
          <p:cNvPr id="39" name="Rectangle 41">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3">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537A2247-0CF6-4AF1-BF3F-B29EB41AEDB4}"/>
              </a:ext>
            </a:extLst>
          </p:cNvPr>
          <p:cNvSpPr>
            <a:spLocks noGrp="1"/>
          </p:cNvSpPr>
          <p:nvPr>
            <p:ph idx="1"/>
          </p:nvPr>
        </p:nvSpPr>
        <p:spPr>
          <a:xfrm>
            <a:off x="1235528" y="1615042"/>
            <a:ext cx="5798318" cy="3309258"/>
          </a:xfrm>
        </p:spPr>
        <p:txBody>
          <a:bodyPr>
            <a:normAutofit/>
          </a:bodyPr>
          <a:lstStyle/>
          <a:p>
            <a:pPr indent="-305435" algn="just"/>
            <a:r>
              <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Simply a compelling technological device to create</a:t>
            </a:r>
            <a:endParaRPr lang="en-US">
              <a:solidFill>
                <a:schemeClr val="tx1"/>
              </a:solidFill>
            </a:endParaRPr>
          </a:p>
          <a:p>
            <a:pPr marL="719455" lvl="1" indent="-269875" algn="just"/>
            <a:r>
              <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Augmented reality is an up and coming field</a:t>
            </a:r>
          </a:p>
          <a:p>
            <a:pPr indent="-305435" algn="just"/>
            <a:r>
              <a:rPr lang="en-US">
                <a:solidFill>
                  <a:schemeClr val="tx1"/>
                </a:solidFill>
              </a:rPr>
              <a:t>Create a device which can have educational applications from a consumer point of view</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lgn="just"/>
            <a:r>
              <a:rPr lang="en-US">
                <a:solidFill>
                  <a:schemeClr val="tx1"/>
                </a:solidFill>
              </a:rPr>
              <a:t>Create awareness of Chromesthesia, and Synesthetes overall (about 1 in 3000 individuals)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
        <p:nvSpPr>
          <p:cNvPr id="4" name="TextBox 3">
            <a:extLst>
              <a:ext uri="{FF2B5EF4-FFF2-40B4-BE49-F238E27FC236}">
                <a16:creationId xmlns:a16="http://schemas.microsoft.com/office/drawing/2014/main" id="{7F842406-17B2-4FB7-B21E-2AFAA99DA769}"/>
              </a:ext>
            </a:extLst>
          </p:cNvPr>
          <p:cNvSpPr txBox="1"/>
          <p:nvPr/>
        </p:nvSpPr>
        <p:spPr>
          <a:xfrm>
            <a:off x="1235528" y="590843"/>
            <a:ext cx="7233223" cy="923330"/>
          </a:xfrm>
          <a:prstGeom prst="rect">
            <a:avLst/>
          </a:prstGeom>
          <a:noFill/>
        </p:spPr>
        <p:txBody>
          <a:bodyPr wrap="square" rtlCol="0">
            <a:spAutoFit/>
          </a:bodyPr>
          <a:lstStyle/>
          <a:p>
            <a:r>
              <a:rPr lang="en-US" sz="5400"/>
              <a:t>Motivation</a:t>
            </a:r>
          </a:p>
        </p:txBody>
      </p:sp>
      <p:pic>
        <p:nvPicPr>
          <p:cNvPr id="5" name="Picture 5">
            <a:extLst>
              <a:ext uri="{FF2B5EF4-FFF2-40B4-BE49-F238E27FC236}">
                <a16:creationId xmlns:a16="http://schemas.microsoft.com/office/drawing/2014/main" id="{C6D15299-0AAC-427B-8EAE-A5D4D7BEA057}"/>
              </a:ext>
            </a:extLst>
          </p:cNvPr>
          <p:cNvPicPr>
            <a:picLocks noChangeAspect="1"/>
          </p:cNvPicPr>
          <p:nvPr/>
        </p:nvPicPr>
        <p:blipFill>
          <a:blip r:embed="rId5"/>
          <a:stretch>
            <a:fillRect/>
          </a:stretch>
        </p:blipFill>
        <p:spPr>
          <a:xfrm>
            <a:off x="7372815" y="3909205"/>
            <a:ext cx="4248614" cy="2821710"/>
          </a:xfrm>
          <a:prstGeom prst="rect">
            <a:avLst/>
          </a:prstGeom>
        </p:spPr>
      </p:pic>
    </p:spTree>
    <p:extLst>
      <p:ext uri="{BB962C8B-B14F-4D97-AF65-F5344CB8AC3E}">
        <p14:creationId xmlns:p14="http://schemas.microsoft.com/office/powerpoint/2010/main" val="287611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2BEB-1A8C-401A-905E-523F1F558E2A}"/>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Audio Processing Functions</a:t>
            </a:r>
            <a:endParaRPr lang="en-US" dirty="0"/>
          </a:p>
        </p:txBody>
      </p:sp>
      <p:sp>
        <p:nvSpPr>
          <p:cNvPr id="3" name="Content Placeholder 2">
            <a:extLst>
              <a:ext uri="{FF2B5EF4-FFF2-40B4-BE49-F238E27FC236}">
                <a16:creationId xmlns:a16="http://schemas.microsoft.com/office/drawing/2014/main" id="{10F27303-56A1-4F70-9480-87EC914D8D6C}"/>
              </a:ext>
            </a:extLst>
          </p:cNvPr>
          <p:cNvSpPr>
            <a:spLocks noGrp="1"/>
          </p:cNvSpPr>
          <p:nvPr>
            <p:ph idx="1"/>
          </p:nvPr>
        </p:nvSpPr>
        <p:spPr>
          <a:xfrm>
            <a:off x="913795" y="1714307"/>
            <a:ext cx="4597830" cy="2627235"/>
          </a:xfrm>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Fourier Transform</a:t>
            </a: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Mathematically decompose a signal into its constituent frequencies</a:t>
            </a: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Will determine frequencies of audio input signals from microphones</a:t>
            </a: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Fast Fourier Transform (FFT) - a common method</a:t>
            </a:r>
          </a:p>
        </p:txBody>
      </p:sp>
      <p:pic>
        <p:nvPicPr>
          <p:cNvPr id="4" name="Picture 4" descr="Diagram, engineering drawing&#10;&#10;Description automatically generated">
            <a:extLst>
              <a:ext uri="{FF2B5EF4-FFF2-40B4-BE49-F238E27FC236}">
                <a16:creationId xmlns:a16="http://schemas.microsoft.com/office/drawing/2014/main" id="{F747A910-CB8B-4A21-A56E-E91EAB6B67A1}"/>
              </a:ext>
            </a:extLst>
          </p:cNvPr>
          <p:cNvPicPr>
            <a:picLocks noChangeAspect="1"/>
          </p:cNvPicPr>
          <p:nvPr/>
        </p:nvPicPr>
        <p:blipFill>
          <a:blip r:embed="rId3"/>
          <a:stretch>
            <a:fillRect/>
          </a:stretch>
        </p:blipFill>
        <p:spPr>
          <a:xfrm>
            <a:off x="6564572" y="1712974"/>
            <a:ext cx="3932663" cy="2424459"/>
          </a:xfrm>
          <a:prstGeom prst="rect">
            <a:avLst/>
          </a:prstGeom>
        </p:spPr>
      </p:pic>
      <p:pic>
        <p:nvPicPr>
          <p:cNvPr id="5" name="Picture 5" descr="A picture containing chart&#10;&#10;Description automatically generated">
            <a:extLst>
              <a:ext uri="{FF2B5EF4-FFF2-40B4-BE49-F238E27FC236}">
                <a16:creationId xmlns:a16="http://schemas.microsoft.com/office/drawing/2014/main" id="{F12F15ED-E503-48B2-880B-1F6C77600D82}"/>
              </a:ext>
            </a:extLst>
          </p:cNvPr>
          <p:cNvPicPr>
            <a:picLocks noChangeAspect="1"/>
          </p:cNvPicPr>
          <p:nvPr/>
        </p:nvPicPr>
        <p:blipFill>
          <a:blip r:embed="rId4"/>
          <a:stretch>
            <a:fillRect/>
          </a:stretch>
        </p:blipFill>
        <p:spPr>
          <a:xfrm>
            <a:off x="7540083" y="4500624"/>
            <a:ext cx="4257907" cy="1982703"/>
          </a:xfrm>
          <a:prstGeom prst="rect">
            <a:avLst/>
          </a:prstGeom>
        </p:spPr>
      </p:pic>
      <p:pic>
        <p:nvPicPr>
          <p:cNvPr id="6" name="Picture 6" descr="Chart, histogram&#10;&#10;Description automatically generated">
            <a:extLst>
              <a:ext uri="{FF2B5EF4-FFF2-40B4-BE49-F238E27FC236}">
                <a16:creationId xmlns:a16="http://schemas.microsoft.com/office/drawing/2014/main" id="{27E9C835-15EB-4C8C-B3F6-6FCAE4081709}"/>
              </a:ext>
            </a:extLst>
          </p:cNvPr>
          <p:cNvPicPr>
            <a:picLocks noChangeAspect="1"/>
          </p:cNvPicPr>
          <p:nvPr/>
        </p:nvPicPr>
        <p:blipFill>
          <a:blip r:embed="rId5"/>
          <a:stretch>
            <a:fillRect/>
          </a:stretch>
        </p:blipFill>
        <p:spPr>
          <a:xfrm>
            <a:off x="3376961" y="4498819"/>
            <a:ext cx="3821151" cy="2014189"/>
          </a:xfrm>
          <a:prstGeom prst="rect">
            <a:avLst/>
          </a:prstGeom>
        </p:spPr>
      </p:pic>
    </p:spTree>
    <p:extLst>
      <p:ext uri="{BB962C8B-B14F-4D97-AF65-F5344CB8AC3E}">
        <p14:creationId xmlns:p14="http://schemas.microsoft.com/office/powerpoint/2010/main" val="3379568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3E28-237B-4535-8ADC-8D7B740B3DDC}"/>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Audio Processing Functions</a:t>
            </a:r>
            <a:endParaRPr lang="en-US" dirty="0"/>
          </a:p>
        </p:txBody>
      </p:sp>
      <p:sp>
        <p:nvSpPr>
          <p:cNvPr id="3" name="Content Placeholder 2">
            <a:extLst>
              <a:ext uri="{FF2B5EF4-FFF2-40B4-BE49-F238E27FC236}">
                <a16:creationId xmlns:a16="http://schemas.microsoft.com/office/drawing/2014/main" id="{9AB0484E-F4B0-4CE1-87E8-AA65219B7F23}"/>
              </a:ext>
            </a:extLst>
          </p:cNvPr>
          <p:cNvSpPr>
            <a:spLocks noGrp="1"/>
          </p:cNvSpPr>
          <p:nvPr>
            <p:ph idx="1"/>
          </p:nvPr>
        </p:nvSpPr>
        <p:spPr>
          <a:xfrm>
            <a:off x="913795" y="1713864"/>
            <a:ext cx="3514348" cy="4077336"/>
          </a:xfrm>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Noise Filtering</a:t>
            </a: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Reducing the excess noise in the frequency data from the Fourier Transform</a:t>
            </a:r>
          </a:p>
          <a:p>
            <a:pPr marL="719455" lvl="1" indent="-26987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Will improve accuracy of desired frequencies</a:t>
            </a:r>
          </a:p>
          <a:p>
            <a:pPr marL="1025525" lvl="2" indent="-215900"/>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Possibly Bandpass filtering</a:t>
            </a:r>
          </a:p>
          <a:p>
            <a:pPr marL="719455" lvl="1" indent="-26987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4" name="Picture 4" descr="A picture containing graphical user interface&#10;&#10;Description automatically generated">
            <a:extLst>
              <a:ext uri="{FF2B5EF4-FFF2-40B4-BE49-F238E27FC236}">
                <a16:creationId xmlns:a16="http://schemas.microsoft.com/office/drawing/2014/main" id="{7164F7B4-032F-41AE-BC64-B5422689D373}"/>
              </a:ext>
            </a:extLst>
          </p:cNvPr>
          <p:cNvPicPr>
            <a:picLocks noChangeAspect="1"/>
          </p:cNvPicPr>
          <p:nvPr/>
        </p:nvPicPr>
        <p:blipFill>
          <a:blip r:embed="rId3"/>
          <a:stretch>
            <a:fillRect/>
          </a:stretch>
        </p:blipFill>
        <p:spPr>
          <a:xfrm>
            <a:off x="5858107" y="2028593"/>
            <a:ext cx="4769004" cy="3572107"/>
          </a:xfrm>
          <a:prstGeom prst="rect">
            <a:avLst/>
          </a:prstGeom>
        </p:spPr>
      </p:pic>
    </p:spTree>
    <p:extLst>
      <p:ext uri="{BB962C8B-B14F-4D97-AF65-F5344CB8AC3E}">
        <p14:creationId xmlns:p14="http://schemas.microsoft.com/office/powerpoint/2010/main" val="1740320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A49F-AC05-43DD-A8B2-C0871024AB0A}"/>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Audio Processing Functions</a:t>
            </a:r>
            <a:endParaRPr lang="en-US"/>
          </a:p>
        </p:txBody>
      </p:sp>
      <p:sp>
        <p:nvSpPr>
          <p:cNvPr id="3" name="Content Placeholder 2">
            <a:extLst>
              <a:ext uri="{FF2B5EF4-FFF2-40B4-BE49-F238E27FC236}">
                <a16:creationId xmlns:a16="http://schemas.microsoft.com/office/drawing/2014/main" id="{70FD34E0-F2D7-4F1C-B044-CC33A9D470A8}"/>
              </a:ext>
            </a:extLst>
          </p:cNvPr>
          <p:cNvSpPr>
            <a:spLocks noGrp="1"/>
          </p:cNvSpPr>
          <p:nvPr>
            <p:ph idx="1"/>
          </p:nvPr>
        </p:nvSpPr>
        <p:spPr>
          <a:xfrm>
            <a:off x="913795" y="1713864"/>
            <a:ext cx="4982592" cy="4077336"/>
          </a:xfrm>
        </p:spPr>
        <p:txBody>
          <a:bodyPr>
            <a:normAutofit fontScale="92500"/>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Obtaining Frequency of Audio</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Convert the input signal from Analog input to a numerical value of the frequency that can be sent to the Raspberry PI</a:t>
            </a: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3D Sound Localization</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Determines the direction of the audio frequency source using the known physical orientation of the microphones and the received audio input signals from each microphone</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Used to send polar coordinates to Raspberry PI for audio source localization</a:t>
            </a:r>
          </a:p>
        </p:txBody>
      </p:sp>
      <p:pic>
        <p:nvPicPr>
          <p:cNvPr id="4" name="Picture 4" descr="Diagram&#10;&#10;Description automatically generated">
            <a:extLst>
              <a:ext uri="{FF2B5EF4-FFF2-40B4-BE49-F238E27FC236}">
                <a16:creationId xmlns:a16="http://schemas.microsoft.com/office/drawing/2014/main" id="{CFC9E4F4-F4FF-4B12-AEB8-4752C870C964}"/>
              </a:ext>
            </a:extLst>
          </p:cNvPr>
          <p:cNvPicPr>
            <a:picLocks noChangeAspect="1"/>
          </p:cNvPicPr>
          <p:nvPr/>
        </p:nvPicPr>
        <p:blipFill>
          <a:blip r:embed="rId3"/>
          <a:stretch>
            <a:fillRect/>
          </a:stretch>
        </p:blipFill>
        <p:spPr>
          <a:xfrm>
            <a:off x="6703741" y="4119068"/>
            <a:ext cx="4954858" cy="1872302"/>
          </a:xfrm>
          <a:prstGeom prst="rect">
            <a:avLst/>
          </a:prstGeom>
        </p:spPr>
      </p:pic>
      <p:pic>
        <p:nvPicPr>
          <p:cNvPr id="6" name="Picture 5" descr="A picture containing chart&#10;&#10;Description automatically generated">
            <a:extLst>
              <a:ext uri="{FF2B5EF4-FFF2-40B4-BE49-F238E27FC236}">
                <a16:creationId xmlns:a16="http://schemas.microsoft.com/office/drawing/2014/main" id="{70FC3E5D-69E4-4CEC-94CF-D8A5270066AC}"/>
              </a:ext>
            </a:extLst>
          </p:cNvPr>
          <p:cNvPicPr>
            <a:picLocks noChangeAspect="1"/>
          </p:cNvPicPr>
          <p:nvPr/>
        </p:nvPicPr>
        <p:blipFill>
          <a:blip r:embed="rId4"/>
          <a:stretch>
            <a:fillRect/>
          </a:stretch>
        </p:blipFill>
        <p:spPr>
          <a:xfrm>
            <a:off x="6973229" y="1712820"/>
            <a:ext cx="4257907" cy="1982703"/>
          </a:xfrm>
          <a:prstGeom prst="rect">
            <a:avLst/>
          </a:prstGeom>
        </p:spPr>
      </p:pic>
    </p:spTree>
    <p:extLst>
      <p:ext uri="{BB962C8B-B14F-4D97-AF65-F5344CB8AC3E}">
        <p14:creationId xmlns:p14="http://schemas.microsoft.com/office/powerpoint/2010/main" val="79422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A49F-AC05-43DD-A8B2-C0871024AB0A}"/>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Visual Software Flowchart</a:t>
            </a:r>
            <a:endParaRPr lang="en-US"/>
          </a:p>
        </p:txBody>
      </p:sp>
      <p:sp>
        <p:nvSpPr>
          <p:cNvPr id="3" name="Content Placeholder 2">
            <a:extLst>
              <a:ext uri="{FF2B5EF4-FFF2-40B4-BE49-F238E27FC236}">
                <a16:creationId xmlns:a16="http://schemas.microsoft.com/office/drawing/2014/main" id="{70FD34E0-F2D7-4F1C-B044-CC33A9D470A8}"/>
              </a:ext>
            </a:extLst>
          </p:cNvPr>
          <p:cNvSpPr>
            <a:spLocks noGrp="1"/>
          </p:cNvSpPr>
          <p:nvPr>
            <p:ph idx="1"/>
          </p:nvPr>
        </p:nvSpPr>
        <p:spPr>
          <a:xfrm>
            <a:off x="913795" y="1713864"/>
            <a:ext cx="3347080" cy="4077336"/>
          </a:xfrm>
        </p:spPr>
        <p:txBody>
          <a:bodyPr>
            <a:normAutofit/>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Flowchart detailing the functions and data from start to end of the Software handing the audio inputs</a:t>
            </a: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All functions will be performed on the Raspberry PI</a:t>
            </a:r>
          </a:p>
        </p:txBody>
      </p:sp>
      <p:pic>
        <p:nvPicPr>
          <p:cNvPr id="5" name="Picture 12" descr="Diagram&#10;&#10;Description automatically generated">
            <a:extLst>
              <a:ext uri="{FF2B5EF4-FFF2-40B4-BE49-F238E27FC236}">
                <a16:creationId xmlns:a16="http://schemas.microsoft.com/office/drawing/2014/main" id="{65328ADD-B67D-43B3-8828-B856A85C41CB}"/>
              </a:ext>
            </a:extLst>
          </p:cNvPr>
          <p:cNvPicPr>
            <a:picLocks noChangeAspect="1"/>
          </p:cNvPicPr>
          <p:nvPr/>
        </p:nvPicPr>
        <p:blipFill>
          <a:blip r:embed="rId3"/>
          <a:stretch>
            <a:fillRect/>
          </a:stretch>
        </p:blipFill>
        <p:spPr>
          <a:xfrm>
            <a:off x="4323748" y="1954810"/>
            <a:ext cx="7277035" cy="3584825"/>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425502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5D34-7FC1-4644-A030-796A95EF32DA}"/>
              </a:ext>
            </a:extLst>
          </p:cNvPr>
          <p:cNvSpPr>
            <a:spLocks noGrp="1"/>
          </p:cNvSpPr>
          <p:nvPr>
            <p:ph type="title"/>
          </p:nvPr>
        </p:nvSpPr>
        <p:spPr/>
        <p:txBody>
          <a:bodyPr/>
          <a:lstStyle/>
          <a:p>
            <a:r>
              <a:rPr lang="en-US"/>
              <a:t>Frequency-to-Color Algorithm</a:t>
            </a:r>
          </a:p>
        </p:txBody>
      </p:sp>
      <p:pic>
        <p:nvPicPr>
          <p:cNvPr id="7" name="Picture 6" descr="Chart, histogram&#10;&#10;Description automatically generated">
            <a:extLst>
              <a:ext uri="{FF2B5EF4-FFF2-40B4-BE49-F238E27FC236}">
                <a16:creationId xmlns:a16="http://schemas.microsoft.com/office/drawing/2014/main" id="{A63FEFF1-6824-4D18-8FEB-8B20046D8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972" y="1863296"/>
            <a:ext cx="3878457" cy="312981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66E60FE-588D-47FE-9642-3840D14D51E5}"/>
                  </a:ext>
                </a:extLst>
              </p:cNvPr>
              <p:cNvSpPr txBox="1">
                <a:spLocks/>
              </p:cNvSpPr>
              <p:nvPr/>
            </p:nvSpPr>
            <p:spPr>
              <a:xfrm>
                <a:off x="251642" y="1863295"/>
                <a:ext cx="3878457" cy="4077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r>
                  <a:rPr lang="en-US" sz="1800">
                    <a:ln>
                      <a:solidFill>
                        <a:prstClr val="black">
                          <a:lumMod val="75000"/>
                          <a:lumOff val="25000"/>
                          <a:alpha val="10000"/>
                        </a:prstClr>
                      </a:solidFill>
                    </a:ln>
                    <a:effectLst>
                      <a:outerShdw blurRad="9525" dist="25400" dir="14640000" algn="tl" rotWithShape="0">
                        <a:prstClr val="black">
                          <a:alpha val="30000"/>
                        </a:prstClr>
                      </a:outerShdw>
                    </a:effectLst>
                  </a:rPr>
                  <a:t>The pitch class and pitch height (octave) are calculated from the frequency detected</a:t>
                </a:r>
              </a:p>
              <a:p>
                <a:pPr indent="-305435"/>
                <a:r>
                  <a:rPr lang="en-US" sz="1800">
                    <a:ln>
                      <a:solidFill>
                        <a:prstClr val="black">
                          <a:lumMod val="75000"/>
                          <a:lumOff val="25000"/>
                          <a:alpha val="10000"/>
                        </a:prstClr>
                      </a:solidFill>
                    </a:ln>
                    <a:effectLst>
                      <a:outerShdw blurRad="9525" dist="25400" dir="14640000" algn="tl" rotWithShape="0">
                        <a:prstClr val="black">
                          <a:alpha val="30000"/>
                        </a:prstClr>
                      </a:outerShdw>
                    </a:effectLst>
                  </a:rPr>
                  <a:t>The pitch class determines the hue, and the octave determines the lightness of the color</a:t>
                </a:r>
              </a:p>
              <a:p>
                <a:pPr marL="36900" indent="0">
                  <a:buNone/>
                </a:pPr>
                <a:r>
                  <a:rPr lang="en-US" sz="1800">
                    <a:effectLst/>
                    <a:ea typeface="Calibri" panose="020F0502020204030204" pitchFamily="34" charset="0"/>
                    <a:cs typeface="Times New Roman" panose="02020603050405020304" pitchFamily="18" charset="0"/>
                  </a:rPr>
                  <a:t>Key number: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12</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440</m:t>
                                </m:r>
                              </m:den>
                            </m:f>
                          </m:e>
                        </m:d>
                      </m:e>
                    </m:func>
                    <m:r>
                      <a:rPr lang="en-US" sz="1800" i="1">
                        <a:effectLst/>
                        <a:latin typeface="Cambria Math" panose="02040503050406030204" pitchFamily="18" charset="0"/>
                        <a:ea typeface="Calibri" panose="020F0502020204030204" pitchFamily="34" charset="0"/>
                        <a:cs typeface="Times New Roman" panose="02020603050405020304" pitchFamily="18" charset="0"/>
                      </a:rPr>
                      <m:t>+57</m:t>
                    </m:r>
                  </m:oMath>
                </a14:m>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r>
                  <a:rPr lang="en-US" sz="1800"/>
                  <a:t>Pitch class: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%12</m:t>
                    </m:r>
                  </m:oMath>
                </a14:m>
                <a:endParaRPr lang="en-US" sz="1800"/>
              </a:p>
              <a:p>
                <a:pPr marL="36900" indent="0">
                  <a:buNone/>
                </a:pPr>
                <a:r>
                  <a:rPr lang="en-US" sz="1800"/>
                  <a:t>Octave: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𝑜</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𝑓𝑙𝑜𝑜𝑟</m:t>
                    </m:r>
                    <m:d>
                      <m:dPr>
                        <m:ctrlPr>
                          <a:rPr lang="en-US" sz="1600" i="1">
                            <a:effectLst/>
                            <a:latin typeface="Cambria Math" panose="02040503050406030204" pitchFamily="18" charset="0"/>
                          </a:rPr>
                        </m:ctrlPr>
                      </m:dPr>
                      <m:e>
                        <m:f>
                          <m:fPr>
                            <m:ctrlPr>
                              <a:rPr lang="en-US" sz="1600"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den>
                        </m:f>
                      </m:e>
                    </m:d>
                  </m:oMath>
                </a14:m>
                <a:endParaRPr lang="en-US" sz="1800"/>
              </a:p>
              <a:p>
                <a:pPr marL="36900" indent="0">
                  <a:buNone/>
                </a:pPr>
                <a:endParaRPr lang="en-US" sz="1800"/>
              </a:p>
              <a:p>
                <a:pPr marL="37465" indent="0">
                  <a:buNone/>
                </a:pPr>
                <a:endParaRPr lang="en-US" sz="1800">
                  <a:ln>
                    <a:solidFill>
                      <a:prstClr val="black">
                        <a:lumMod val="75000"/>
                        <a:lumOff val="25000"/>
                        <a:alpha val="10000"/>
                      </a:prstClr>
                    </a:solidFill>
                  </a:ln>
                  <a:effectLst>
                    <a:outerShdw blurRad="9525" dist="25400" dir="14640000" algn="tl" rotWithShape="0">
                      <a:prstClr val="black">
                        <a:alpha val="30000"/>
                      </a:prstClr>
                    </a:outerShdw>
                  </a:effectLst>
                </a:endParaRPr>
              </a:p>
            </p:txBody>
          </p:sp>
        </mc:Choice>
        <mc:Fallback xmlns="">
          <p:sp>
            <p:nvSpPr>
              <p:cNvPr id="9" name="Content Placeholder 2">
                <a:extLst>
                  <a:ext uri="{FF2B5EF4-FFF2-40B4-BE49-F238E27FC236}">
                    <a16:creationId xmlns:a16="http://schemas.microsoft.com/office/drawing/2014/main" id="{366E60FE-588D-47FE-9642-3840D14D51E5}"/>
                  </a:ext>
                </a:extLst>
              </p:cNvPr>
              <p:cNvSpPr txBox="1">
                <a:spLocks noRot="1" noChangeAspect="1" noMove="1" noResize="1" noEditPoints="1" noAdjustHandles="1" noChangeArrowheads="1" noChangeShapeType="1" noTextEdit="1"/>
              </p:cNvSpPr>
              <p:nvPr/>
            </p:nvSpPr>
            <p:spPr>
              <a:xfrm>
                <a:off x="251642" y="1863295"/>
                <a:ext cx="3878457" cy="4077336"/>
              </a:xfrm>
              <a:prstGeom prst="rect">
                <a:avLst/>
              </a:prstGeom>
              <a:blipFill>
                <a:blip r:embed="rId4"/>
                <a:stretch>
                  <a:fillRect/>
                </a:stretch>
              </a:blipFill>
              <a:effectLst>
                <a:outerShdw blurRad="25400" dir="17880000">
                  <a:srgbClr val="000000">
                    <a:alpha val="46000"/>
                  </a:srgbClr>
                </a:outerShdw>
              </a:effectLst>
            </p:spPr>
            <p:txBody>
              <a:bodyPr/>
              <a:lstStyle/>
              <a:p>
                <a:r>
                  <a:rPr lang="en-US">
                    <a:noFill/>
                  </a:rPr>
                  <a:t> </a:t>
                </a:r>
              </a:p>
            </p:txBody>
          </p:sp>
        </mc:Fallback>
      </mc:AlternateContent>
      <p:pic>
        <p:nvPicPr>
          <p:cNvPr id="12" name="Content Placeholder 11">
            <a:extLst>
              <a:ext uri="{FF2B5EF4-FFF2-40B4-BE49-F238E27FC236}">
                <a16:creationId xmlns:a16="http://schemas.microsoft.com/office/drawing/2014/main" id="{A3AE5EE3-3828-419D-AAA2-3112B5978D53}"/>
              </a:ext>
            </a:extLst>
          </p:cNvPr>
          <p:cNvPicPr>
            <a:picLocks noGrp="1" noChangeAspect="1"/>
          </p:cNvPicPr>
          <p:nvPr>
            <p:ph idx="1"/>
          </p:nvPr>
        </p:nvPicPr>
        <p:blipFill>
          <a:blip r:embed="rId5"/>
          <a:stretch>
            <a:fillRect/>
          </a:stretch>
        </p:blipFill>
        <p:spPr>
          <a:xfrm>
            <a:off x="8446302" y="1863295"/>
            <a:ext cx="3232489" cy="3129810"/>
          </a:xfrm>
          <a:prstGeom prst="rect">
            <a:avLst/>
          </a:prstGeom>
        </p:spPr>
      </p:pic>
    </p:spTree>
    <p:extLst>
      <p:ext uri="{BB962C8B-B14F-4D97-AF65-F5344CB8AC3E}">
        <p14:creationId xmlns:p14="http://schemas.microsoft.com/office/powerpoint/2010/main" val="561489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746F-BB78-4A17-803E-CE27C78D66CE}"/>
              </a:ext>
            </a:extLst>
          </p:cNvPr>
          <p:cNvSpPr>
            <a:spLocks noGrp="1"/>
          </p:cNvSpPr>
          <p:nvPr>
            <p:ph type="title"/>
          </p:nvPr>
        </p:nvSpPr>
        <p:spPr/>
        <p:txBody>
          <a:bodyPr/>
          <a:lstStyle/>
          <a:p>
            <a:r>
              <a:rPr lang="en-US"/>
              <a:t>Frequency-to-Color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2CC5D9-04F4-4892-A3A7-0071298F57D5}"/>
                  </a:ext>
                </a:extLst>
              </p:cNvPr>
              <p:cNvSpPr>
                <a:spLocks noGrp="1"/>
              </p:cNvSpPr>
              <p:nvPr>
                <p:ph idx="1"/>
              </p:nvPr>
            </p:nvSpPr>
            <p:spPr>
              <a:xfrm>
                <a:off x="770020" y="1696353"/>
                <a:ext cx="10124557" cy="4058751"/>
              </a:xfrm>
            </p:spPr>
            <p:txBody>
              <a:bodyPr>
                <a:normAutofit fontScale="92500"/>
              </a:bodyPr>
              <a:lstStyle/>
              <a:p>
                <a:pPr marL="36900" indent="0">
                  <a:buNone/>
                </a:pPr>
                <a:r>
                  <a:rPr lang="en-US" sz="1800">
                    <a:effectLst/>
                    <a:ea typeface="Calibri" panose="020F0502020204030204" pitchFamily="34" charset="0"/>
                    <a:cs typeface="Times New Roman" panose="02020603050405020304" pitchFamily="18" charset="0"/>
                  </a:rPr>
                  <a:t>Pitch class to hue:</a:t>
                </a:r>
              </a:p>
              <a:p>
                <a:pPr marL="36900" indent="0">
                  <a:buNone/>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h</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effectLst/>
                                  <a:latin typeface="Cambria Math" panose="02040503050406030204" pitchFamily="18" charset="0"/>
                                  <a:ea typeface="Calibri" panose="020F0502020204030204" pitchFamily="34" charset="0"/>
                                  <a:cs typeface="Times New Roman" panose="02020603050405020304" pitchFamily="18" charset="0"/>
                                </a:rPr>
                                <m:t>20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  &amp;0≤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+20,  &amp;2≤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&lt;4</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60</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−180,  &amp;4≤</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&lt;5</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45</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𝑝</m:t>
                              </m:r>
                              <m:r>
                                <a:rPr lang="en-US" sz="1800" i="1">
                                  <a:effectLst/>
                                  <a:latin typeface="Cambria Math" panose="02040503050406030204" pitchFamily="18" charset="0"/>
                                  <a:ea typeface="Cambria Math" panose="02040503050406030204" pitchFamily="18" charset="0"/>
                                  <a:cs typeface="Cambria Math" panose="02040503050406030204" pitchFamily="18" charset="0"/>
                                </a:rPr>
                                <m:t>−105,  &amp;5≤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&lt;6</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30</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𝑝</m:t>
                              </m:r>
                              <m:r>
                                <a:rPr lang="en-US" sz="1800" i="1">
                                  <a:effectLst/>
                                  <a:latin typeface="Cambria Math" panose="02040503050406030204" pitchFamily="18" charset="0"/>
                                  <a:ea typeface="Cambria Math" panose="02040503050406030204" pitchFamily="18" charset="0"/>
                                  <a:cs typeface="Cambria Math" panose="02040503050406030204" pitchFamily="18" charset="0"/>
                                </a:rPr>
                                <m:t>−15,  &amp;6≤</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&lt;7</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45</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𝑝</m:t>
                              </m:r>
                              <m:r>
                                <a:rPr lang="en-US" sz="1800" i="1">
                                  <a:effectLst/>
                                  <a:latin typeface="Cambria Math" panose="02040503050406030204" pitchFamily="18" charset="0"/>
                                  <a:ea typeface="Cambria Math" panose="02040503050406030204" pitchFamily="18" charset="0"/>
                                  <a:cs typeface="Cambria Math" panose="02040503050406030204" pitchFamily="18" charset="0"/>
                                </a:rPr>
                                <m:t>−120,  &amp;7≤</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&lt;8</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30</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  &amp;8≤</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&lt;9</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15</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𝑝</m:t>
                              </m:r>
                              <m:r>
                                <a:rPr lang="en-US" sz="1800" i="1">
                                  <a:effectLst/>
                                  <a:latin typeface="Cambria Math" panose="02040503050406030204" pitchFamily="18" charset="0"/>
                                  <a:ea typeface="Cambria Math" panose="02040503050406030204" pitchFamily="18" charset="0"/>
                                  <a:cs typeface="Cambria Math" panose="02040503050406030204" pitchFamily="18" charset="0"/>
                                </a:rPr>
                                <m:t>+135,  &amp;9≤</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&lt;11</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60</m:t>
                              </m:r>
                              <m:r>
                                <a:rPr lang="en-US" sz="1800" i="1">
                                  <a:effectLst/>
                                  <a:latin typeface="Cambria Math" panose="02040503050406030204" pitchFamily="18" charset="0"/>
                                  <a:ea typeface="Cambria Math" panose="02040503050406030204" pitchFamily="18" charset="0"/>
                                  <a:cs typeface="Cambria Math" panose="02040503050406030204" pitchFamily="18" charset="0"/>
                                </a:rPr>
                                <m:t>𝑝</m:t>
                              </m:r>
                              <m:r>
                                <a:rPr lang="en-US" sz="1800" i="1">
                                  <a:effectLst/>
                                  <a:latin typeface="Cambria Math" panose="02040503050406030204" pitchFamily="18" charset="0"/>
                                  <a:ea typeface="Cambria Math" panose="02040503050406030204" pitchFamily="18" charset="0"/>
                                  <a:cs typeface="Cambria Math" panose="02040503050406030204" pitchFamily="18" charset="0"/>
                                </a:rPr>
                                <m:t>−360,  &amp;11≤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&lt;12</m:t>
                              </m:r>
                            </m:e>
                          </m:eqArr>
                        </m:e>
                      </m:d>
                    </m:oMath>
                  </m:oMathPara>
                </a14:m>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US" sz="1800"/>
              </a:p>
              <a:p>
                <a:pPr marL="36900" indent="0">
                  <a:buNone/>
                </a:pPr>
                <a:r>
                  <a:rPr lang="en-US" sz="1800"/>
                  <a:t>Octave to lightness:</a:t>
                </a:r>
              </a:p>
              <a:p>
                <a:pPr marL="36900" indent="0">
                  <a:buNone/>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𝑙</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=0.08</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𝑜</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+0.18</m:t>
                      </m:r>
                    </m:oMath>
                  </m:oMathPara>
                </a14:m>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US" sz="1800"/>
              </a:p>
            </p:txBody>
          </p:sp>
        </mc:Choice>
        <mc:Fallback xmlns="">
          <p:sp>
            <p:nvSpPr>
              <p:cNvPr id="3" name="Content Placeholder 2">
                <a:extLst>
                  <a:ext uri="{FF2B5EF4-FFF2-40B4-BE49-F238E27FC236}">
                    <a16:creationId xmlns:a16="http://schemas.microsoft.com/office/drawing/2014/main" id="{712CC5D9-04F4-4892-A3A7-0071298F57D5}"/>
                  </a:ext>
                </a:extLst>
              </p:cNvPr>
              <p:cNvSpPr>
                <a:spLocks noGrp="1" noRot="1" noChangeAspect="1" noMove="1" noResize="1" noEditPoints="1" noAdjustHandles="1" noChangeArrowheads="1" noChangeShapeType="1" noTextEdit="1"/>
              </p:cNvSpPr>
              <p:nvPr>
                <p:ph idx="1"/>
              </p:nvPr>
            </p:nvSpPr>
            <p:spPr>
              <a:xfrm>
                <a:off x="770020" y="1696353"/>
                <a:ext cx="10124557" cy="4058751"/>
              </a:xfrm>
              <a:blipFill>
                <a:blip r:embed="rId3"/>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1A80D05-CD15-422C-9158-8A70EE06BCA4}"/>
              </a:ext>
            </a:extLst>
          </p:cNvPr>
          <p:cNvPicPr>
            <a:picLocks noChangeAspect="1"/>
          </p:cNvPicPr>
          <p:nvPr/>
        </p:nvPicPr>
        <p:blipFill>
          <a:blip r:embed="rId4"/>
          <a:stretch>
            <a:fillRect/>
          </a:stretch>
        </p:blipFill>
        <p:spPr>
          <a:xfrm>
            <a:off x="4255621" y="2051183"/>
            <a:ext cx="3670110" cy="2755631"/>
          </a:xfrm>
          <a:prstGeom prst="rect">
            <a:avLst/>
          </a:prstGeom>
        </p:spPr>
      </p:pic>
      <p:pic>
        <p:nvPicPr>
          <p:cNvPr id="10" name="Picture 9">
            <a:extLst>
              <a:ext uri="{FF2B5EF4-FFF2-40B4-BE49-F238E27FC236}">
                <a16:creationId xmlns:a16="http://schemas.microsoft.com/office/drawing/2014/main" id="{8D37E63F-F7A4-4B17-8B95-91481130C32B}"/>
              </a:ext>
            </a:extLst>
          </p:cNvPr>
          <p:cNvPicPr>
            <a:picLocks noChangeAspect="1"/>
          </p:cNvPicPr>
          <p:nvPr/>
        </p:nvPicPr>
        <p:blipFill>
          <a:blip r:embed="rId5"/>
          <a:stretch>
            <a:fillRect/>
          </a:stretch>
        </p:blipFill>
        <p:spPr>
          <a:xfrm>
            <a:off x="8113422" y="2051183"/>
            <a:ext cx="3670110" cy="2755631"/>
          </a:xfrm>
          <a:prstGeom prst="rect">
            <a:avLst/>
          </a:prstGeom>
        </p:spPr>
      </p:pic>
    </p:spTree>
    <p:extLst>
      <p:ext uri="{BB962C8B-B14F-4D97-AF65-F5344CB8AC3E}">
        <p14:creationId xmlns:p14="http://schemas.microsoft.com/office/powerpoint/2010/main" val="1786818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76CA-85C1-4427-A555-342CA187E10C}"/>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Visual Processing Functions</a:t>
            </a:r>
          </a:p>
        </p:txBody>
      </p:sp>
      <p:sp>
        <p:nvSpPr>
          <p:cNvPr id="3" name="Content Placeholder 2">
            <a:extLst>
              <a:ext uri="{FF2B5EF4-FFF2-40B4-BE49-F238E27FC236}">
                <a16:creationId xmlns:a16="http://schemas.microsoft.com/office/drawing/2014/main" id="{C0031BF5-A28D-4FDE-A236-B9A596D35393}"/>
              </a:ext>
            </a:extLst>
          </p:cNvPr>
          <p:cNvSpPr>
            <a:spLocks noGrp="1"/>
          </p:cNvSpPr>
          <p:nvPr>
            <p:ph idx="1"/>
          </p:nvPr>
        </p:nvSpPr>
        <p:spPr>
          <a:xfrm>
            <a:off x="913795" y="1713864"/>
            <a:ext cx="5177738" cy="4467628"/>
          </a:xfrm>
        </p:spPr>
        <p:txBody>
          <a:bodyPr>
            <a:normAutofit lnSpcReduction="10000"/>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Frequency-To-Color Algorithm</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Function to determine the color corresponding to a given frequency</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RGB value output</a:t>
            </a: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Pixel Coordinate Calculation of Audio Source</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Calculates the pixel location of the audio source using:</a:t>
            </a:r>
          </a:p>
          <a:p>
            <a:pPr marL="1025525" lvl="2" indent="-215900"/>
            <a:r>
              <a:rPr lang="en-US">
                <a:ln>
                  <a:solidFill>
                    <a:prstClr val="black">
                      <a:lumMod val="75000"/>
                      <a:lumOff val="25000"/>
                      <a:alpha val="10000"/>
                    </a:prstClr>
                  </a:solidFill>
                </a:ln>
                <a:effectLst>
                  <a:outerShdw blurRad="9525" dist="25400" dir="14640000" algn="tl" rotWithShape="0">
                    <a:prstClr val="black">
                      <a:alpha val="30000"/>
                    </a:prstClr>
                  </a:outerShdw>
                </a:effectLst>
              </a:rPr>
              <a:t>The known pixel resolution of the image </a:t>
            </a:r>
          </a:p>
          <a:p>
            <a:pPr marL="1025525" lvl="2" indent="-215900"/>
            <a:r>
              <a:rPr lang="en-US">
                <a:ln>
                  <a:solidFill>
                    <a:prstClr val="black">
                      <a:lumMod val="75000"/>
                      <a:lumOff val="25000"/>
                      <a:alpha val="10000"/>
                    </a:prstClr>
                  </a:solidFill>
                </a:ln>
                <a:effectLst>
                  <a:outerShdw blurRad="9525" dist="25400" dir="14640000" algn="tl" rotWithShape="0">
                    <a:prstClr val="black">
                      <a:alpha val="30000"/>
                    </a:prstClr>
                  </a:outerShdw>
                </a:effectLst>
              </a:rPr>
              <a:t>The approximate polar coordinates representing the direction of the audio source from center of microphone array/camera aperture</a:t>
            </a:r>
          </a:p>
          <a:p>
            <a:pPr marL="1025525" lvl="2" indent="-215900"/>
            <a:r>
              <a:rPr lang="en-US">
                <a:ln>
                  <a:solidFill>
                    <a:prstClr val="black">
                      <a:lumMod val="75000"/>
                      <a:lumOff val="25000"/>
                      <a:alpha val="10000"/>
                    </a:prstClr>
                  </a:solidFill>
                </a:ln>
                <a:effectLst>
                  <a:outerShdw blurRad="9525" dist="25400" dir="14640000" algn="tl" rotWithShape="0">
                    <a:prstClr val="black">
                      <a:alpha val="30000"/>
                    </a:prstClr>
                  </a:outerShdw>
                </a:effectLst>
              </a:rPr>
              <a:t>(X, Y) coordinate output</a:t>
            </a: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776790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DF7-DC9C-4CAF-B661-A5724E6B0BB9}"/>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Visual Processing Functions</a:t>
            </a:r>
          </a:p>
        </p:txBody>
      </p:sp>
      <p:sp>
        <p:nvSpPr>
          <p:cNvPr id="3" name="Content Placeholder 2">
            <a:extLst>
              <a:ext uri="{FF2B5EF4-FFF2-40B4-BE49-F238E27FC236}">
                <a16:creationId xmlns:a16="http://schemas.microsoft.com/office/drawing/2014/main" id="{E775FCD7-A7D7-429B-B852-6B51BFE371F1}"/>
              </a:ext>
            </a:extLst>
          </p:cNvPr>
          <p:cNvSpPr>
            <a:spLocks noGrp="1"/>
          </p:cNvSpPr>
          <p:nvPr>
            <p:ph idx="1"/>
          </p:nvPr>
        </p:nvSpPr>
        <p:spPr>
          <a:xfrm>
            <a:off x="913795" y="1713864"/>
            <a:ext cx="5177738" cy="4077336"/>
          </a:xfrm>
        </p:spPr>
        <p:txBody>
          <a:bodyPr>
            <a:normAutofit fontScale="92500" lnSpcReduction="10000"/>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Image Generation/Acquisition</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Acquiring the image using the camera module</a:t>
            </a: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Image Enhancement</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Using image acquired from camera module</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Enhances quality of image</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Reduces noise</a:t>
            </a: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Editing Image with Frequency Colors</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Apply a color gradient corresponding to the detected frequency using the pixel coordinates corresponding to the location of the audio source and the RGB color corresponding to the frequency</a:t>
            </a:r>
          </a:p>
        </p:txBody>
      </p:sp>
    </p:spTree>
    <p:extLst>
      <p:ext uri="{BB962C8B-B14F-4D97-AF65-F5344CB8AC3E}">
        <p14:creationId xmlns:p14="http://schemas.microsoft.com/office/powerpoint/2010/main" val="1594870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60" name="Picture 2059" descr="Computer script on a screen">
            <a:extLst>
              <a:ext uri="{FF2B5EF4-FFF2-40B4-BE49-F238E27FC236}">
                <a16:creationId xmlns:a16="http://schemas.microsoft.com/office/drawing/2014/main" id="{4E89A2A1-233A-49A6-96E8-DEA782DF6904}"/>
              </a:ext>
            </a:extLst>
          </p:cNvPr>
          <p:cNvPicPr>
            <a:picLocks noChangeAspect="1"/>
          </p:cNvPicPr>
          <p:nvPr/>
        </p:nvPicPr>
        <p:blipFill rotWithShape="1">
          <a:blip r:embed="rId4"/>
          <a:srcRect l="1886" r="38867" b="-3"/>
          <a:stretch/>
        </p:blipFill>
        <p:spPr>
          <a:xfrm>
            <a:off x="-8622" y="10"/>
            <a:ext cx="6096000" cy="6857990"/>
          </a:xfrm>
          <a:prstGeom prst="rect">
            <a:avLst/>
          </a:prstGeom>
        </p:spPr>
      </p:pic>
      <p:pic>
        <p:nvPicPr>
          <p:cNvPr id="80" name="Picture 7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0585B5BE-1CA4-4401-8DE3-ACCB13CDC4D7}"/>
              </a:ext>
            </a:extLst>
          </p:cNvPr>
          <p:cNvSpPr>
            <a:spLocks noGrp="1"/>
          </p:cNvSpPr>
          <p:nvPr>
            <p:ph type="title"/>
          </p:nvPr>
        </p:nvSpPr>
        <p:spPr>
          <a:xfrm>
            <a:off x="6900493" y="609600"/>
            <a:ext cx="4538124" cy="970450"/>
          </a:xfrm>
        </p:spPr>
        <p:txBody>
          <a:bodyPr anchor="b">
            <a:normAutofit/>
          </a:bodyPr>
          <a:lstStyle/>
          <a:p>
            <a:pPr algn="l"/>
            <a:r>
              <a:rPr lang="en-US" sz="3200"/>
              <a:t>Programming Languages</a:t>
            </a:r>
          </a:p>
        </p:txBody>
      </p:sp>
      <p:sp>
        <p:nvSpPr>
          <p:cNvPr id="3" name="Content Placeholder 2">
            <a:extLst>
              <a:ext uri="{FF2B5EF4-FFF2-40B4-BE49-F238E27FC236}">
                <a16:creationId xmlns:a16="http://schemas.microsoft.com/office/drawing/2014/main" id="{D9ED7980-94C1-4A2F-97EE-08D57CF1815C}"/>
              </a:ext>
            </a:extLst>
          </p:cNvPr>
          <p:cNvSpPr>
            <a:spLocks noGrp="1"/>
          </p:cNvSpPr>
          <p:nvPr>
            <p:ph idx="1"/>
          </p:nvPr>
        </p:nvSpPr>
        <p:spPr>
          <a:xfrm>
            <a:off x="6900493" y="1732449"/>
            <a:ext cx="4403596" cy="4058751"/>
          </a:xfrm>
        </p:spPr>
        <p:txBody>
          <a:bodyPr anchor="t">
            <a:normAutofit/>
          </a:bodyPr>
          <a:lstStyle/>
          <a:p>
            <a:pPr indent="-305435"/>
            <a:r>
              <a:rPr lang="en-US" sz="1800">
                <a:ln>
                  <a:solidFill>
                    <a:prstClr val="black">
                      <a:lumMod val="75000"/>
                      <a:lumOff val="25000"/>
                      <a:alpha val="10000"/>
                    </a:prstClr>
                  </a:solidFill>
                </a:ln>
                <a:effectLst>
                  <a:outerShdw blurRad="9525" dist="25400" dir="14640000" algn="tl" rotWithShape="0">
                    <a:prstClr val="black">
                      <a:alpha val="30000"/>
                    </a:prstClr>
                  </a:outerShdw>
                </a:effectLst>
              </a:rPr>
              <a:t>Programming languages will include the C and Python. </a:t>
            </a:r>
          </a:p>
          <a:p>
            <a:pPr marL="719455" lvl="1" indent="-26987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C will be used for the MSP430</a:t>
            </a:r>
          </a:p>
          <a:p>
            <a:pPr marL="719455" lvl="1" indent="-269875"/>
            <a:r>
              <a:rPr lang="en-US" sz="1600">
                <a:ln>
                  <a:solidFill>
                    <a:prstClr val="black">
                      <a:lumMod val="75000"/>
                      <a:lumOff val="25000"/>
                      <a:alpha val="10000"/>
                    </a:prstClr>
                  </a:solidFill>
                </a:ln>
                <a:effectLst>
                  <a:outerShdw blurRad="9525" dist="25400" dir="14640000" algn="tl" rotWithShape="0">
                    <a:prstClr val="black">
                      <a:alpha val="30000"/>
                    </a:prstClr>
                  </a:outerShdw>
                </a:effectLst>
              </a:rPr>
              <a:t>Python will be used for image processing on the Raspberry PI</a:t>
            </a:r>
          </a:p>
          <a:p>
            <a:pPr marL="719455" lvl="1" indent="-269875"/>
            <a:endParaRPr lang="en-US" sz="160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endParaRPr lang="en-US" sz="16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76783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D64B-AA3A-4110-9C23-96F5B87BCC04}"/>
              </a:ext>
            </a:extLst>
          </p:cNvPr>
          <p:cNvSpPr>
            <a:spLocks noGrp="1"/>
          </p:cNvSpPr>
          <p:nvPr>
            <p:ph type="title"/>
          </p:nvPr>
        </p:nvSpPr>
        <p:spPr>
          <a:xfrm>
            <a:off x="1370693" y="4477814"/>
            <a:ext cx="9440034" cy="1017059"/>
          </a:xfrm>
        </p:spPr>
        <p:txBody>
          <a:bodyPr vert="horz" lIns="91440" tIns="45720" rIns="91440" bIns="45720" rtlCol="0" anchor="b">
            <a:normAutofit/>
          </a:bodyPr>
          <a:lstStyle/>
          <a:p>
            <a:r>
              <a:rPr lang="en-US" sz="4800"/>
              <a:t>Administrative Details</a:t>
            </a:r>
          </a:p>
        </p:txBody>
      </p:sp>
      <p:pic>
        <p:nvPicPr>
          <p:cNvPr id="6" name="Graphic 5" descr="Check List">
            <a:extLst>
              <a:ext uri="{FF2B5EF4-FFF2-40B4-BE49-F238E27FC236}">
                <a16:creationId xmlns:a16="http://schemas.microsoft.com/office/drawing/2014/main" id="{4D0E67F4-AA61-484D-A247-5BB487B80C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3378" y="1064806"/>
            <a:ext cx="2782808" cy="2782808"/>
          </a:xfrm>
          <a:prstGeom prst="rect">
            <a:avLst/>
          </a:prstGeom>
        </p:spPr>
      </p:pic>
    </p:spTree>
    <p:extLst>
      <p:ext uri="{BB962C8B-B14F-4D97-AF65-F5344CB8AC3E}">
        <p14:creationId xmlns:p14="http://schemas.microsoft.com/office/powerpoint/2010/main" val="282056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E7C9C-AC77-437D-BC9A-B2E70F519C00}"/>
              </a:ext>
            </a:extLst>
          </p:cNvPr>
          <p:cNvSpPr>
            <a:spLocks noGrp="1"/>
          </p:cNvSpPr>
          <p:nvPr>
            <p:ph type="title"/>
          </p:nvPr>
        </p:nvSpPr>
        <p:spPr>
          <a:xfrm>
            <a:off x="913795" y="609600"/>
            <a:ext cx="3078749" cy="970450"/>
          </a:xfrm>
        </p:spPr>
        <p:txBody>
          <a:bodyPr anchor="b">
            <a:normAutofit/>
          </a:bodyPr>
          <a:lstStyle/>
          <a:p>
            <a:pPr algn="l"/>
            <a:r>
              <a:rPr lang="en-US" sz="2800">
                <a:ln>
                  <a:solidFill>
                    <a:srgbClr val="404040">
                      <a:alpha val="10000"/>
                    </a:srgbClr>
                  </a:solidFill>
                </a:ln>
                <a:solidFill>
                  <a:srgbClr val="DADADA"/>
                </a:solidFill>
                <a:effectLst>
                  <a:outerShdw blurRad="9525" dist="25400" dir="14640000" algn="tl" rotWithShape="0">
                    <a:prstClr val="black">
                      <a:alpha val="30000"/>
                    </a:prstClr>
                  </a:outerShdw>
                </a:effectLst>
              </a:rPr>
              <a:t>What is Chromesthesia?</a:t>
            </a:r>
            <a:endParaRPr lang="en-US" sz="2800">
              <a:ln>
                <a:solidFill>
                  <a:srgbClr val="404040">
                    <a:alpha val="10000"/>
                  </a:srgbClr>
                </a:solidFill>
              </a:ln>
              <a:solidFill>
                <a:srgbClr val="DADADA"/>
              </a:solidFill>
            </a:endParaRPr>
          </a:p>
        </p:txBody>
      </p:sp>
      <p:sp>
        <p:nvSpPr>
          <p:cNvPr id="3" name="Content Placeholder 2">
            <a:extLst>
              <a:ext uri="{FF2B5EF4-FFF2-40B4-BE49-F238E27FC236}">
                <a16:creationId xmlns:a16="http://schemas.microsoft.com/office/drawing/2014/main" id="{4FB52581-B0DF-423C-9A81-FAB7949BC353}"/>
              </a:ext>
            </a:extLst>
          </p:cNvPr>
          <p:cNvSpPr>
            <a:spLocks noGrp="1"/>
          </p:cNvSpPr>
          <p:nvPr>
            <p:ph idx="1"/>
          </p:nvPr>
        </p:nvSpPr>
        <p:spPr>
          <a:xfrm>
            <a:off x="913795" y="1732449"/>
            <a:ext cx="3078749" cy="4482084"/>
          </a:xfrm>
        </p:spPr>
        <p:txBody>
          <a:bodyPr anchor="t">
            <a:normAutofit/>
          </a:bodyPr>
          <a:lstStyle/>
          <a:p>
            <a:pPr indent="-305435"/>
            <a:r>
              <a:rPr lang="en-US" sz="1500">
                <a:ln>
                  <a:solidFill>
                    <a:srgbClr val="404040">
                      <a:alpha val="10000"/>
                    </a:srgbClr>
                  </a:solidFill>
                </a:ln>
                <a:solidFill>
                  <a:srgbClr val="DADADA"/>
                </a:solidFill>
                <a:effectLst>
                  <a:outerShdw blurRad="9525" dist="25400" dir="14640000" algn="tl" rotWithShape="0">
                    <a:prstClr val="black">
                      <a:alpha val="30000"/>
                    </a:prstClr>
                  </a:outerShdw>
                </a:effectLst>
              </a:rPr>
              <a:t>Chromesthesia is an audio-visual variant of the phenomenon called "synesthesia", which is when the stimulation of one sensory or cognitive pathway leads to involuntary experiences in a second sensory or cognitive pathway. </a:t>
            </a:r>
          </a:p>
          <a:p>
            <a:pPr indent="-305435"/>
            <a:r>
              <a:rPr lang="en-US" sz="1500">
                <a:ln>
                  <a:solidFill>
                    <a:srgbClr val="404040">
                      <a:alpha val="10000"/>
                    </a:srgbClr>
                  </a:solidFill>
                </a:ln>
                <a:solidFill>
                  <a:srgbClr val="DADADA"/>
                </a:solidFill>
                <a:effectLst>
                  <a:outerShdw blurRad="9525" dist="25400" dir="14640000" algn="tl" rotWithShape="0">
                    <a:prstClr val="black">
                      <a:alpha val="30000"/>
                    </a:prstClr>
                  </a:outerShdw>
                </a:effectLst>
              </a:rPr>
              <a:t>Chromesthesia is the involuntary association of sounds to visual effects such as shapes and colors.</a:t>
            </a:r>
          </a:p>
          <a:p>
            <a:pPr indent="-305435"/>
            <a:r>
              <a:rPr lang="en-US" sz="1500">
                <a:ln>
                  <a:solidFill>
                    <a:srgbClr val="404040">
                      <a:alpha val="10000"/>
                    </a:srgbClr>
                  </a:solidFill>
                </a:ln>
                <a:solidFill>
                  <a:srgbClr val="DADADA"/>
                </a:solidFill>
                <a:effectLst>
                  <a:outerShdw blurRad="9525" dist="25400" dir="14640000" algn="tl" rotWithShape="0">
                    <a:prstClr val="black">
                      <a:alpha val="30000"/>
                    </a:prstClr>
                  </a:outerShdw>
                </a:effectLst>
              </a:rPr>
              <a:t>It is well known with related research that lower frequencies are associated with dark colors and high frequencies are paired with bright colors.</a:t>
            </a:r>
          </a:p>
        </p:txBody>
      </p:sp>
      <p:pic>
        <p:nvPicPr>
          <p:cNvPr id="4" name="Picture 4" descr="A picture containing table&#10;&#10;Description automatically generated">
            <a:extLst>
              <a:ext uri="{FF2B5EF4-FFF2-40B4-BE49-F238E27FC236}">
                <a16:creationId xmlns:a16="http://schemas.microsoft.com/office/drawing/2014/main" id="{9133F2C9-10C1-46E5-A23F-5F3F7001298B}"/>
              </a:ext>
            </a:extLst>
          </p:cNvPr>
          <p:cNvPicPr>
            <a:picLocks noChangeAspect="1"/>
          </p:cNvPicPr>
          <p:nvPr/>
        </p:nvPicPr>
        <p:blipFill>
          <a:blip r:embed="rId3"/>
          <a:stretch>
            <a:fillRect/>
          </a:stretch>
        </p:blipFill>
        <p:spPr>
          <a:xfrm>
            <a:off x="4636851" y="372409"/>
            <a:ext cx="7432071" cy="4198886"/>
          </a:xfrm>
          <a:prstGeom prst="rect">
            <a:avLst/>
          </a:prstGeom>
        </p:spPr>
      </p:pic>
    </p:spTree>
    <p:extLst>
      <p:ext uri="{BB962C8B-B14F-4D97-AF65-F5344CB8AC3E}">
        <p14:creationId xmlns:p14="http://schemas.microsoft.com/office/powerpoint/2010/main" val="251528347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D398-3B69-48A4-B422-42A88AA945D2}"/>
              </a:ext>
            </a:extLst>
          </p:cNvPr>
          <p:cNvSpPr>
            <a:spLocks noGrp="1"/>
          </p:cNvSpPr>
          <p:nvPr>
            <p:ph type="title"/>
          </p:nvPr>
        </p:nvSpPr>
        <p:spPr>
          <a:xfrm>
            <a:off x="1380100" y="577722"/>
            <a:ext cx="9440034" cy="881374"/>
          </a:xfrm>
        </p:spPr>
        <p:txBody>
          <a:bodyPr vert="horz" lIns="91440" tIns="45720" rIns="91440" bIns="45720" rtlCol="0" anchor="b">
            <a:normAutofit/>
          </a:bodyPr>
          <a:lstStyle/>
          <a:p>
            <a:r>
              <a:rPr lang="en-US" sz="4800"/>
              <a:t>Project Budget</a:t>
            </a:r>
          </a:p>
        </p:txBody>
      </p:sp>
      <p:graphicFrame>
        <p:nvGraphicFramePr>
          <p:cNvPr id="6" name="Table 6">
            <a:extLst>
              <a:ext uri="{FF2B5EF4-FFF2-40B4-BE49-F238E27FC236}">
                <a16:creationId xmlns:a16="http://schemas.microsoft.com/office/drawing/2014/main" id="{ABFE76A0-C658-4FE7-901E-CBE5ED422E26}"/>
              </a:ext>
            </a:extLst>
          </p:cNvPr>
          <p:cNvGraphicFramePr>
            <a:graphicFrameLocks noGrp="1"/>
          </p:cNvGraphicFramePr>
          <p:nvPr>
            <p:extLst>
              <p:ext uri="{D42A27DB-BD31-4B8C-83A1-F6EECF244321}">
                <p14:modId xmlns:p14="http://schemas.microsoft.com/office/powerpoint/2010/main" val="570967100"/>
              </p:ext>
            </p:extLst>
          </p:nvPr>
        </p:nvGraphicFramePr>
        <p:xfrm>
          <a:off x="1418103" y="2054574"/>
          <a:ext cx="9475476" cy="2987541"/>
        </p:xfrm>
        <a:graphic>
          <a:graphicData uri="http://schemas.openxmlformats.org/drawingml/2006/table">
            <a:tbl>
              <a:tblPr firstRow="1" bandRow="1">
                <a:tableStyleId>{35758FB7-9AC5-4552-8A53-C91805E547FA}</a:tableStyleId>
              </a:tblPr>
              <a:tblGrid>
                <a:gridCol w="1082454">
                  <a:extLst>
                    <a:ext uri="{9D8B030D-6E8A-4147-A177-3AD203B41FA5}">
                      <a16:colId xmlns:a16="http://schemas.microsoft.com/office/drawing/2014/main" val="1696037759"/>
                    </a:ext>
                  </a:extLst>
                </a:gridCol>
                <a:gridCol w="2717286">
                  <a:extLst>
                    <a:ext uri="{9D8B030D-6E8A-4147-A177-3AD203B41FA5}">
                      <a16:colId xmlns:a16="http://schemas.microsoft.com/office/drawing/2014/main" val="1694088630"/>
                    </a:ext>
                  </a:extLst>
                </a:gridCol>
                <a:gridCol w="2178652">
                  <a:extLst>
                    <a:ext uri="{9D8B030D-6E8A-4147-A177-3AD203B41FA5}">
                      <a16:colId xmlns:a16="http://schemas.microsoft.com/office/drawing/2014/main" val="3764897329"/>
                    </a:ext>
                  </a:extLst>
                </a:gridCol>
                <a:gridCol w="1133543">
                  <a:extLst>
                    <a:ext uri="{9D8B030D-6E8A-4147-A177-3AD203B41FA5}">
                      <a16:colId xmlns:a16="http://schemas.microsoft.com/office/drawing/2014/main" val="3505308701"/>
                    </a:ext>
                  </a:extLst>
                </a:gridCol>
                <a:gridCol w="1326486">
                  <a:extLst>
                    <a:ext uri="{9D8B030D-6E8A-4147-A177-3AD203B41FA5}">
                      <a16:colId xmlns:a16="http://schemas.microsoft.com/office/drawing/2014/main" val="2416086757"/>
                    </a:ext>
                  </a:extLst>
                </a:gridCol>
                <a:gridCol w="1037055">
                  <a:extLst>
                    <a:ext uri="{9D8B030D-6E8A-4147-A177-3AD203B41FA5}">
                      <a16:colId xmlns:a16="http://schemas.microsoft.com/office/drawing/2014/main" val="2048069925"/>
                    </a:ext>
                  </a:extLst>
                </a:gridCol>
              </a:tblGrid>
              <a:tr h="262018">
                <a:tc>
                  <a:txBody>
                    <a:bodyPr/>
                    <a:lstStyle/>
                    <a:p>
                      <a:r>
                        <a:rPr lang="en-US" sz="1000"/>
                        <a:t>Component</a:t>
                      </a:r>
                    </a:p>
                  </a:txBody>
                  <a:tcPr marL="81036" marR="81036" marT="40518" marB="40518"/>
                </a:tc>
                <a:tc>
                  <a:txBody>
                    <a:bodyPr/>
                    <a:lstStyle/>
                    <a:p>
                      <a:r>
                        <a:rPr lang="en-US" sz="1000"/>
                        <a:t>Part</a:t>
                      </a:r>
                    </a:p>
                  </a:txBody>
                  <a:tcPr marL="81036" marR="81036" marT="40518" marB="40518"/>
                </a:tc>
                <a:tc>
                  <a:txBody>
                    <a:bodyPr/>
                    <a:lstStyle/>
                    <a:p>
                      <a:r>
                        <a:rPr lang="en-US" sz="1000"/>
                        <a:t>Vendor</a:t>
                      </a:r>
                    </a:p>
                  </a:txBody>
                  <a:tcPr marL="81036" marR="81036" marT="40518" marB="40518"/>
                </a:tc>
                <a:tc>
                  <a:txBody>
                    <a:bodyPr/>
                    <a:lstStyle/>
                    <a:p>
                      <a:r>
                        <a:rPr lang="en-US" sz="1000"/>
                        <a:t>Quantity</a:t>
                      </a:r>
                    </a:p>
                  </a:txBody>
                  <a:tcPr marL="81036" marR="81036" marT="40518" marB="40518"/>
                </a:tc>
                <a:tc>
                  <a:txBody>
                    <a:bodyPr/>
                    <a:lstStyle/>
                    <a:p>
                      <a:r>
                        <a:rPr lang="en-US" sz="1000"/>
                        <a:t>Price/Unit</a:t>
                      </a:r>
                    </a:p>
                  </a:txBody>
                  <a:tcPr marL="81036" marR="81036" marT="40518" marB="40518"/>
                </a:tc>
                <a:tc>
                  <a:txBody>
                    <a:bodyPr/>
                    <a:lstStyle/>
                    <a:p>
                      <a:pPr lvl="0">
                        <a:buNone/>
                      </a:pPr>
                      <a:r>
                        <a:rPr lang="en-US" sz="1000"/>
                        <a:t>Total Cost</a:t>
                      </a:r>
                    </a:p>
                  </a:txBody>
                  <a:tcPr marL="81036" marR="81036" marT="40518" marB="40518"/>
                </a:tc>
                <a:extLst>
                  <a:ext uri="{0D108BD9-81ED-4DB2-BD59-A6C34878D82A}">
                    <a16:rowId xmlns:a16="http://schemas.microsoft.com/office/drawing/2014/main" val="2260553682"/>
                  </a:ext>
                </a:extLst>
              </a:tr>
              <a:tr h="410584">
                <a:tc>
                  <a:txBody>
                    <a:bodyPr/>
                    <a:lstStyle/>
                    <a:p>
                      <a:r>
                        <a:rPr lang="en-US" sz="1000"/>
                        <a:t>Camera</a:t>
                      </a:r>
                    </a:p>
                  </a:txBody>
                  <a:tcPr marL="81036" marR="81036" marT="40518" marB="40518"/>
                </a:tc>
                <a:tc>
                  <a:txBody>
                    <a:bodyPr/>
                    <a:lstStyle/>
                    <a:p>
                      <a:r>
                        <a:rPr lang="en-US" sz="1000" err="1"/>
                        <a:t>Arducam</a:t>
                      </a:r>
                      <a:r>
                        <a:rPr lang="en-US" sz="1000"/>
                        <a:t> Mini Module Camera Shield with OV2640 2 Megapixels Lens</a:t>
                      </a:r>
                    </a:p>
                  </a:txBody>
                  <a:tcPr marL="81036" marR="81036" marT="40518" marB="40518"/>
                </a:tc>
                <a:tc>
                  <a:txBody>
                    <a:bodyPr/>
                    <a:lstStyle/>
                    <a:p>
                      <a:r>
                        <a:rPr lang="en-US" sz="1000"/>
                        <a:t>Amazon.com</a:t>
                      </a:r>
                    </a:p>
                  </a:txBody>
                  <a:tcPr marL="81036" marR="81036" marT="40518" marB="40518"/>
                </a:tc>
                <a:tc>
                  <a:txBody>
                    <a:bodyPr/>
                    <a:lstStyle/>
                    <a:p>
                      <a:r>
                        <a:rPr lang="en-US" sz="1000"/>
                        <a:t>1</a:t>
                      </a:r>
                    </a:p>
                  </a:txBody>
                  <a:tcPr marL="81036" marR="81036" marT="40518" marB="40518"/>
                </a:tc>
                <a:tc>
                  <a:txBody>
                    <a:bodyPr/>
                    <a:lstStyle/>
                    <a:p>
                      <a:r>
                        <a:rPr lang="en-US" sz="1000"/>
                        <a:t>$25.99</a:t>
                      </a:r>
                    </a:p>
                  </a:txBody>
                  <a:tcPr marL="81036" marR="81036" marT="40518" marB="40518"/>
                </a:tc>
                <a:tc>
                  <a:txBody>
                    <a:bodyPr/>
                    <a:lstStyle/>
                    <a:p>
                      <a:pPr lvl="0">
                        <a:buNone/>
                      </a:pPr>
                      <a:r>
                        <a:rPr lang="en-US" sz="1000"/>
                        <a:t>$25.99</a:t>
                      </a:r>
                    </a:p>
                  </a:txBody>
                  <a:tcPr marL="81036" marR="81036" marT="40518" marB="40518"/>
                </a:tc>
                <a:extLst>
                  <a:ext uri="{0D108BD9-81ED-4DB2-BD59-A6C34878D82A}">
                    <a16:rowId xmlns:a16="http://schemas.microsoft.com/office/drawing/2014/main" val="1408311236"/>
                  </a:ext>
                </a:extLst>
              </a:tr>
              <a:tr h="262018">
                <a:tc>
                  <a:txBody>
                    <a:bodyPr/>
                    <a:lstStyle/>
                    <a:p>
                      <a:r>
                        <a:rPr lang="en-US" sz="1000"/>
                        <a:t>PCB</a:t>
                      </a:r>
                    </a:p>
                  </a:txBody>
                  <a:tcPr marL="81036" marR="81036" marT="40518" marB="40518"/>
                </a:tc>
                <a:tc>
                  <a:txBody>
                    <a:bodyPr/>
                    <a:lstStyle/>
                    <a:p>
                      <a:r>
                        <a:rPr lang="en-US" sz="1000"/>
                        <a:t>Custom Design</a:t>
                      </a:r>
                    </a:p>
                  </a:txBody>
                  <a:tcPr marL="81036" marR="81036" marT="40518" marB="40518"/>
                </a:tc>
                <a:tc>
                  <a:txBody>
                    <a:bodyPr/>
                    <a:lstStyle/>
                    <a:p>
                      <a:r>
                        <a:rPr lang="en-US" sz="1000"/>
                        <a:t>PCBway.com</a:t>
                      </a:r>
                    </a:p>
                  </a:txBody>
                  <a:tcPr marL="81036" marR="81036" marT="40518" marB="40518"/>
                </a:tc>
                <a:tc>
                  <a:txBody>
                    <a:bodyPr/>
                    <a:lstStyle/>
                    <a:p>
                      <a:r>
                        <a:rPr lang="en-US" sz="1000"/>
                        <a:t>5</a:t>
                      </a:r>
                    </a:p>
                  </a:txBody>
                  <a:tcPr marL="81036" marR="81036" marT="40518" marB="40518"/>
                </a:tc>
                <a:tc>
                  <a:txBody>
                    <a:bodyPr/>
                    <a:lstStyle/>
                    <a:p>
                      <a:r>
                        <a:rPr lang="en-US" sz="1000"/>
                        <a:t>$7</a:t>
                      </a:r>
                    </a:p>
                  </a:txBody>
                  <a:tcPr marL="81036" marR="81036" marT="40518" marB="40518"/>
                </a:tc>
                <a:tc>
                  <a:txBody>
                    <a:bodyPr/>
                    <a:lstStyle/>
                    <a:p>
                      <a:pPr lvl="0">
                        <a:buNone/>
                      </a:pPr>
                      <a:r>
                        <a:rPr lang="en-US" sz="1000"/>
                        <a:t>$35</a:t>
                      </a:r>
                    </a:p>
                  </a:txBody>
                  <a:tcPr marL="81036" marR="81036" marT="40518" marB="40518"/>
                </a:tc>
                <a:extLst>
                  <a:ext uri="{0D108BD9-81ED-4DB2-BD59-A6C34878D82A}">
                    <a16:rowId xmlns:a16="http://schemas.microsoft.com/office/drawing/2014/main" val="2205894414"/>
                  </a:ext>
                </a:extLst>
              </a:tr>
              <a:tr h="410584">
                <a:tc>
                  <a:txBody>
                    <a:bodyPr/>
                    <a:lstStyle/>
                    <a:p>
                      <a:pPr lvl="0">
                        <a:buNone/>
                      </a:pPr>
                      <a:r>
                        <a:rPr lang="en-US" sz="1000"/>
                        <a:t>Microcontroller</a:t>
                      </a:r>
                    </a:p>
                  </a:txBody>
                  <a:tcPr marL="81036" marR="81036" marT="40518" marB="40518"/>
                </a:tc>
                <a:tc>
                  <a:txBody>
                    <a:bodyPr/>
                    <a:lstStyle/>
                    <a:p>
                      <a:pPr lvl="0" algn="l">
                        <a:lnSpc>
                          <a:spcPct val="100000"/>
                        </a:lnSpc>
                        <a:spcBef>
                          <a:spcPts val="0"/>
                        </a:spcBef>
                        <a:spcAft>
                          <a:spcPts val="0"/>
                        </a:spcAft>
                        <a:buNone/>
                      </a:pPr>
                      <a:r>
                        <a:rPr lang="en-US" sz="1000" b="0" i="0" u="none" strike="noStrike" noProof="0">
                          <a:latin typeface="Calisto MT"/>
                        </a:rPr>
                        <a:t>Raspberry Pi 4 Model B 2GB</a:t>
                      </a:r>
                    </a:p>
                    <a:p>
                      <a:pPr lvl="0">
                        <a:buNone/>
                      </a:pPr>
                      <a:endParaRPr lang="en-US" sz="1000"/>
                    </a:p>
                  </a:txBody>
                  <a:tcPr marL="81036" marR="81036" marT="40518" marB="40518"/>
                </a:tc>
                <a:tc>
                  <a:txBody>
                    <a:bodyPr/>
                    <a:lstStyle/>
                    <a:p>
                      <a:pPr lvl="0">
                        <a:buNone/>
                      </a:pPr>
                      <a:r>
                        <a:rPr lang="en-US" sz="1000"/>
                        <a:t>Amazon.com</a:t>
                      </a:r>
                    </a:p>
                  </a:txBody>
                  <a:tcPr marL="81036" marR="81036" marT="40518" marB="40518"/>
                </a:tc>
                <a:tc>
                  <a:txBody>
                    <a:bodyPr/>
                    <a:lstStyle/>
                    <a:p>
                      <a:pPr lvl="0">
                        <a:buNone/>
                      </a:pPr>
                      <a:r>
                        <a:rPr lang="en-US" sz="1000"/>
                        <a:t>1</a:t>
                      </a:r>
                    </a:p>
                  </a:txBody>
                  <a:tcPr marL="81036" marR="81036" marT="40518" marB="40518"/>
                </a:tc>
                <a:tc>
                  <a:txBody>
                    <a:bodyPr/>
                    <a:lstStyle/>
                    <a:p>
                      <a:pPr lvl="0">
                        <a:buNone/>
                      </a:pPr>
                      <a:r>
                        <a:rPr lang="en-US" sz="1000" b="0" i="0" u="none" strike="noStrike" noProof="0">
                          <a:latin typeface="Calisto MT"/>
                        </a:rPr>
                        <a:t>$106.49</a:t>
                      </a:r>
                      <a:endParaRPr lang="en-US" sz="1000"/>
                    </a:p>
                  </a:txBody>
                  <a:tcPr marL="81036" marR="81036" marT="40518" marB="40518"/>
                </a:tc>
                <a:tc>
                  <a:txBody>
                    <a:bodyPr/>
                    <a:lstStyle/>
                    <a:p>
                      <a:pPr lvl="0">
                        <a:buNone/>
                      </a:pPr>
                      <a:r>
                        <a:rPr lang="en-US" sz="1000" b="0" i="0" u="none" strike="noStrike" noProof="0">
                          <a:latin typeface="Calisto MT"/>
                        </a:rPr>
                        <a:t>$106.49</a:t>
                      </a:r>
                      <a:endParaRPr lang="en-US" sz="1000"/>
                    </a:p>
                  </a:txBody>
                  <a:tcPr marL="81036" marR="81036" marT="40518" marB="40518"/>
                </a:tc>
                <a:extLst>
                  <a:ext uri="{0D108BD9-81ED-4DB2-BD59-A6C34878D82A}">
                    <a16:rowId xmlns:a16="http://schemas.microsoft.com/office/drawing/2014/main" val="3605345457"/>
                  </a:ext>
                </a:extLst>
              </a:tr>
              <a:tr h="707717">
                <a:tc>
                  <a:txBody>
                    <a:bodyPr/>
                    <a:lstStyle/>
                    <a:p>
                      <a:pPr lvl="0">
                        <a:buNone/>
                      </a:pPr>
                      <a:r>
                        <a:rPr lang="en-US" sz="1000"/>
                        <a:t>Display</a:t>
                      </a:r>
                    </a:p>
                  </a:txBody>
                  <a:tcPr marL="81036" marR="81036" marT="40518" marB="40518"/>
                </a:tc>
                <a:tc>
                  <a:txBody>
                    <a:bodyPr/>
                    <a:lstStyle/>
                    <a:p>
                      <a:pPr lvl="0" algn="l">
                        <a:lnSpc>
                          <a:spcPct val="100000"/>
                        </a:lnSpc>
                        <a:spcBef>
                          <a:spcPts val="0"/>
                        </a:spcBef>
                        <a:spcAft>
                          <a:spcPts val="0"/>
                        </a:spcAft>
                        <a:buNone/>
                      </a:pPr>
                      <a:r>
                        <a:rPr lang="en-US" sz="1000" b="0" i="0" err="1"/>
                        <a:t>GeekPi</a:t>
                      </a:r>
                      <a:r>
                        <a:rPr lang="en-US" sz="1000" b="0" i="0"/>
                        <a:t> 7 inch 1024 x 600 HDMI Screen LCD Display with Driver Board Monitor for Raspberry Pi</a:t>
                      </a:r>
                      <a:endParaRPr lang="en-US" sz="1000"/>
                    </a:p>
                    <a:p>
                      <a:pPr lvl="0">
                        <a:buNone/>
                      </a:pPr>
                      <a:endParaRPr lang="en-US" sz="1000"/>
                    </a:p>
                  </a:txBody>
                  <a:tcPr marL="81036" marR="81036" marT="40518" marB="40518"/>
                </a:tc>
                <a:tc>
                  <a:txBody>
                    <a:bodyPr/>
                    <a:lstStyle/>
                    <a:p>
                      <a:pPr lvl="0">
                        <a:buNone/>
                      </a:pPr>
                      <a:r>
                        <a:rPr lang="en-US" sz="1000"/>
                        <a:t>Amazon.com</a:t>
                      </a:r>
                    </a:p>
                  </a:txBody>
                  <a:tcPr marL="81036" marR="81036" marT="40518" marB="40518"/>
                </a:tc>
                <a:tc>
                  <a:txBody>
                    <a:bodyPr/>
                    <a:lstStyle/>
                    <a:p>
                      <a:pPr lvl="0">
                        <a:buNone/>
                      </a:pPr>
                      <a:r>
                        <a:rPr lang="en-US" sz="1000"/>
                        <a:t>1</a:t>
                      </a:r>
                    </a:p>
                  </a:txBody>
                  <a:tcPr marL="81036" marR="81036" marT="40518" marB="40518"/>
                </a:tc>
                <a:tc>
                  <a:txBody>
                    <a:bodyPr/>
                    <a:lstStyle/>
                    <a:p>
                      <a:pPr lvl="0">
                        <a:buNone/>
                      </a:pPr>
                      <a:r>
                        <a:rPr lang="en-US" sz="1000" b="0" i="0" u="none" strike="noStrike" noProof="0">
                          <a:latin typeface="Calisto MT"/>
                        </a:rPr>
                        <a:t>$53.23</a:t>
                      </a:r>
                    </a:p>
                  </a:txBody>
                  <a:tcPr marL="81036" marR="81036" marT="40518" marB="40518"/>
                </a:tc>
                <a:tc>
                  <a:txBody>
                    <a:bodyPr/>
                    <a:lstStyle/>
                    <a:p>
                      <a:pPr lvl="0">
                        <a:buNone/>
                      </a:pPr>
                      <a:r>
                        <a:rPr lang="en-US" sz="1000" b="0" i="0" u="none" strike="noStrike" noProof="0">
                          <a:latin typeface="Calisto MT"/>
                        </a:rPr>
                        <a:t>$53.23</a:t>
                      </a:r>
                    </a:p>
                  </a:txBody>
                  <a:tcPr marL="81036" marR="81036" marT="40518" marB="40518"/>
                </a:tc>
                <a:extLst>
                  <a:ext uri="{0D108BD9-81ED-4DB2-BD59-A6C34878D82A}">
                    <a16:rowId xmlns:a16="http://schemas.microsoft.com/office/drawing/2014/main" val="1067145215"/>
                  </a:ext>
                </a:extLst>
              </a:tr>
              <a:tr h="262018">
                <a:tc>
                  <a:txBody>
                    <a:bodyPr/>
                    <a:lstStyle/>
                    <a:p>
                      <a:pPr lvl="0">
                        <a:buNone/>
                      </a:pPr>
                      <a:r>
                        <a:rPr lang="en-US" sz="1000"/>
                        <a:t>Microphone</a:t>
                      </a:r>
                    </a:p>
                  </a:txBody>
                  <a:tcPr marL="81036" marR="81036" marT="40518" marB="40518"/>
                </a:tc>
                <a:tc>
                  <a:txBody>
                    <a:bodyPr/>
                    <a:lstStyle/>
                    <a:p>
                      <a:pPr lvl="0">
                        <a:buNone/>
                      </a:pPr>
                      <a:r>
                        <a:rPr lang="en-US" sz="1000"/>
                        <a:t>DAOKI High Sensitivity Sound Microphone</a:t>
                      </a:r>
                    </a:p>
                  </a:txBody>
                  <a:tcPr marL="81036" marR="81036" marT="40518" marB="40518"/>
                </a:tc>
                <a:tc>
                  <a:txBody>
                    <a:bodyPr/>
                    <a:lstStyle/>
                    <a:p>
                      <a:pPr lvl="0">
                        <a:buNone/>
                      </a:pPr>
                      <a:r>
                        <a:rPr lang="en-US" sz="1000"/>
                        <a:t>Mouser.com</a:t>
                      </a:r>
                    </a:p>
                  </a:txBody>
                  <a:tcPr marL="81036" marR="81036" marT="40518" marB="40518"/>
                </a:tc>
                <a:tc>
                  <a:txBody>
                    <a:bodyPr/>
                    <a:lstStyle/>
                    <a:p>
                      <a:pPr lvl="0">
                        <a:buNone/>
                      </a:pPr>
                      <a:r>
                        <a:rPr lang="en-US" sz="1000"/>
                        <a:t>5</a:t>
                      </a:r>
                    </a:p>
                  </a:txBody>
                  <a:tcPr marL="81036" marR="81036" marT="40518" marB="40518"/>
                </a:tc>
                <a:tc>
                  <a:txBody>
                    <a:bodyPr/>
                    <a:lstStyle/>
                    <a:p>
                      <a:pPr lvl="0">
                        <a:buNone/>
                      </a:pPr>
                      <a:r>
                        <a:rPr lang="en-US" sz="1000" b="0" i="0" u="none" strike="noStrike" noProof="0">
                          <a:latin typeface="Calisto MT"/>
                        </a:rPr>
                        <a:t>$1.14</a:t>
                      </a:r>
                    </a:p>
                  </a:txBody>
                  <a:tcPr marL="81036" marR="81036" marT="40518" marB="40518"/>
                </a:tc>
                <a:tc>
                  <a:txBody>
                    <a:bodyPr/>
                    <a:lstStyle/>
                    <a:p>
                      <a:pPr lvl="0">
                        <a:buNone/>
                      </a:pPr>
                      <a:r>
                        <a:rPr lang="en-US" sz="1000" b="0" i="0" u="none" strike="noStrike" noProof="0">
                          <a:latin typeface="Calisto MT"/>
                        </a:rPr>
                        <a:t>$5.70</a:t>
                      </a:r>
                    </a:p>
                  </a:txBody>
                  <a:tcPr marL="81036" marR="81036" marT="40518" marB="40518"/>
                </a:tc>
                <a:extLst>
                  <a:ext uri="{0D108BD9-81ED-4DB2-BD59-A6C34878D82A}">
                    <a16:rowId xmlns:a16="http://schemas.microsoft.com/office/drawing/2014/main" val="1755687538"/>
                  </a:ext>
                </a:extLst>
              </a:tr>
              <a:tr h="410584">
                <a:tc>
                  <a:txBody>
                    <a:bodyPr/>
                    <a:lstStyle/>
                    <a:p>
                      <a:pPr lvl="0">
                        <a:buNone/>
                      </a:pPr>
                      <a:r>
                        <a:rPr lang="en-US" sz="1000"/>
                        <a:t>Microphone</a:t>
                      </a:r>
                    </a:p>
                  </a:txBody>
                  <a:tcPr marL="81036" marR="81036" marT="40518" marB="40518"/>
                </a:tc>
                <a:tc>
                  <a:txBody>
                    <a:bodyPr/>
                    <a:lstStyle/>
                    <a:p>
                      <a:pPr lvl="0">
                        <a:buNone/>
                      </a:pPr>
                      <a:r>
                        <a:rPr lang="en-US" sz="1000"/>
                        <a:t>DB Unlimited Unidirectional Electret Microphones</a:t>
                      </a:r>
                    </a:p>
                  </a:txBody>
                  <a:tcPr marL="81036" marR="81036" marT="40518" marB="40518"/>
                </a:tc>
                <a:tc>
                  <a:txBody>
                    <a:bodyPr/>
                    <a:lstStyle/>
                    <a:p>
                      <a:pPr lvl="0">
                        <a:buNone/>
                      </a:pPr>
                      <a:r>
                        <a:rPr lang="en-US" sz="1000"/>
                        <a:t>Mouser.com</a:t>
                      </a:r>
                    </a:p>
                  </a:txBody>
                  <a:tcPr marL="81036" marR="81036" marT="40518" marB="40518"/>
                </a:tc>
                <a:tc>
                  <a:txBody>
                    <a:bodyPr/>
                    <a:lstStyle/>
                    <a:p>
                      <a:pPr lvl="0">
                        <a:buNone/>
                      </a:pPr>
                      <a:r>
                        <a:rPr lang="en-US" sz="1000"/>
                        <a:t>6</a:t>
                      </a:r>
                    </a:p>
                  </a:txBody>
                  <a:tcPr marL="81036" marR="81036" marT="40518" marB="40518"/>
                </a:tc>
                <a:tc>
                  <a:txBody>
                    <a:bodyPr/>
                    <a:lstStyle/>
                    <a:p>
                      <a:pPr lvl="0">
                        <a:buNone/>
                      </a:pPr>
                      <a:r>
                        <a:rPr lang="en-US" sz="1000" b="0" i="0" u="none" strike="noStrike" noProof="0">
                          <a:latin typeface="Calisto MT"/>
                        </a:rPr>
                        <a:t>$1.84</a:t>
                      </a:r>
                    </a:p>
                  </a:txBody>
                  <a:tcPr marL="81036" marR="81036" marT="40518" marB="40518"/>
                </a:tc>
                <a:tc>
                  <a:txBody>
                    <a:bodyPr/>
                    <a:lstStyle/>
                    <a:p>
                      <a:pPr lvl="0">
                        <a:buNone/>
                      </a:pPr>
                      <a:r>
                        <a:rPr lang="en-US" sz="1000" b="0" i="0" u="none" strike="noStrike" noProof="0">
                          <a:latin typeface="Calisto MT"/>
                        </a:rPr>
                        <a:t>$11.04</a:t>
                      </a:r>
                    </a:p>
                  </a:txBody>
                  <a:tcPr marL="81036" marR="81036" marT="40518" marB="40518"/>
                </a:tc>
                <a:extLst>
                  <a:ext uri="{0D108BD9-81ED-4DB2-BD59-A6C34878D82A}">
                    <a16:rowId xmlns:a16="http://schemas.microsoft.com/office/drawing/2014/main" val="2564945685"/>
                  </a:ext>
                </a:extLst>
              </a:tr>
              <a:tr h="262018">
                <a:tc>
                  <a:txBody>
                    <a:bodyPr/>
                    <a:lstStyle/>
                    <a:p>
                      <a:pPr lvl="0">
                        <a:buNone/>
                      </a:pPr>
                      <a:r>
                        <a:rPr lang="en-US" sz="1000"/>
                        <a:t>Li-Ion Batteries</a:t>
                      </a:r>
                    </a:p>
                  </a:txBody>
                  <a:tcPr marL="81036" marR="81036" marT="40518" marB="40518"/>
                </a:tc>
                <a:tc>
                  <a:txBody>
                    <a:bodyPr/>
                    <a:lstStyle/>
                    <a:p>
                      <a:pPr lvl="0">
                        <a:buNone/>
                      </a:pPr>
                      <a:r>
                        <a:rPr lang="en-US" sz="1000" b="0" i="0" u="none" strike="noStrike" noProof="0">
                          <a:latin typeface="Calisto MT"/>
                        </a:rPr>
                        <a:t>EVE 25P 18650 2500mAh 20A Battery</a:t>
                      </a:r>
                      <a:endParaRPr lang="en-US" sz="1600"/>
                    </a:p>
                  </a:txBody>
                  <a:tcPr marL="81036" marR="81036" marT="40518" marB="40518"/>
                </a:tc>
                <a:tc>
                  <a:txBody>
                    <a:bodyPr/>
                    <a:lstStyle/>
                    <a:p>
                      <a:pPr lvl="0">
                        <a:buNone/>
                      </a:pPr>
                      <a:r>
                        <a:rPr lang="en-US" sz="1000" b="0" i="0" u="none" strike="noStrike" noProof="0">
                          <a:latin typeface="Calisto MT"/>
                        </a:rPr>
                        <a:t>18650batterystore.com</a:t>
                      </a:r>
                      <a:endParaRPr lang="en-US" sz="1600"/>
                    </a:p>
                  </a:txBody>
                  <a:tcPr marL="81036" marR="81036" marT="40518" marB="40518"/>
                </a:tc>
                <a:tc>
                  <a:txBody>
                    <a:bodyPr/>
                    <a:lstStyle/>
                    <a:p>
                      <a:pPr lvl="0">
                        <a:buNone/>
                      </a:pPr>
                      <a:r>
                        <a:rPr lang="en-US" sz="1000"/>
                        <a:t>4</a:t>
                      </a:r>
                    </a:p>
                  </a:txBody>
                  <a:tcPr marL="81036" marR="81036" marT="40518" marB="40518"/>
                </a:tc>
                <a:tc>
                  <a:txBody>
                    <a:bodyPr/>
                    <a:lstStyle/>
                    <a:p>
                      <a:pPr lvl="0">
                        <a:buNone/>
                      </a:pPr>
                      <a:r>
                        <a:rPr lang="en-US" sz="1000" b="0" i="0" u="none" strike="noStrike" noProof="0">
                          <a:latin typeface="Calisto MT"/>
                        </a:rPr>
                        <a:t>$3.99</a:t>
                      </a:r>
                    </a:p>
                  </a:txBody>
                  <a:tcPr marL="81036" marR="81036" marT="40518" marB="40518"/>
                </a:tc>
                <a:tc>
                  <a:txBody>
                    <a:bodyPr/>
                    <a:lstStyle/>
                    <a:p>
                      <a:pPr lvl="0">
                        <a:buNone/>
                      </a:pPr>
                      <a:r>
                        <a:rPr lang="en-US" sz="1000" b="0" i="0" u="none" strike="noStrike" noProof="0">
                          <a:latin typeface="Calisto MT"/>
                        </a:rPr>
                        <a:t>$17.78</a:t>
                      </a:r>
                    </a:p>
                  </a:txBody>
                  <a:tcPr marL="81036" marR="81036" marT="40518" marB="40518"/>
                </a:tc>
                <a:extLst>
                  <a:ext uri="{0D108BD9-81ED-4DB2-BD59-A6C34878D82A}">
                    <a16:rowId xmlns:a16="http://schemas.microsoft.com/office/drawing/2014/main" val="860858996"/>
                  </a:ext>
                </a:extLst>
              </a:tr>
            </a:tbl>
          </a:graphicData>
        </a:graphic>
      </p:graphicFrame>
    </p:spTree>
    <p:extLst>
      <p:ext uri="{BB962C8B-B14F-4D97-AF65-F5344CB8AC3E}">
        <p14:creationId xmlns:p14="http://schemas.microsoft.com/office/powerpoint/2010/main" val="344952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510A-0C56-4DA9-ACAF-811E59220757}"/>
              </a:ext>
            </a:extLst>
          </p:cNvPr>
          <p:cNvSpPr>
            <a:spLocks noGrp="1"/>
          </p:cNvSpPr>
          <p:nvPr>
            <p:ph type="title"/>
          </p:nvPr>
        </p:nvSpPr>
        <p:spPr/>
        <p:txBody>
          <a:bodyPr/>
          <a:lstStyle/>
          <a:p>
            <a:r>
              <a:rPr lang="en-US"/>
              <a:t>Division of Labor</a:t>
            </a:r>
          </a:p>
        </p:txBody>
      </p:sp>
      <p:graphicFrame>
        <p:nvGraphicFramePr>
          <p:cNvPr id="4" name="Table 4">
            <a:extLst>
              <a:ext uri="{FF2B5EF4-FFF2-40B4-BE49-F238E27FC236}">
                <a16:creationId xmlns:a16="http://schemas.microsoft.com/office/drawing/2014/main" id="{903C4A09-7B09-4723-9FF3-5FFC7275D59E}"/>
              </a:ext>
            </a:extLst>
          </p:cNvPr>
          <p:cNvGraphicFramePr>
            <a:graphicFrameLocks noGrp="1"/>
          </p:cNvGraphicFramePr>
          <p:nvPr>
            <p:ph idx="1"/>
            <p:extLst>
              <p:ext uri="{D42A27DB-BD31-4B8C-83A1-F6EECF244321}">
                <p14:modId xmlns:p14="http://schemas.microsoft.com/office/powerpoint/2010/main" val="4219702439"/>
              </p:ext>
            </p:extLst>
          </p:nvPr>
        </p:nvGraphicFramePr>
        <p:xfrm>
          <a:off x="2032406" y="2077651"/>
          <a:ext cx="8116540" cy="2844800"/>
        </p:xfrm>
        <a:graphic>
          <a:graphicData uri="http://schemas.openxmlformats.org/drawingml/2006/table">
            <a:tbl>
              <a:tblPr firstRow="1" bandRow="1">
                <a:tableStyleId>{5940675A-B579-460E-94D1-54222C63F5DA}</a:tableStyleId>
              </a:tblPr>
              <a:tblGrid>
                <a:gridCol w="4058270">
                  <a:extLst>
                    <a:ext uri="{9D8B030D-6E8A-4147-A177-3AD203B41FA5}">
                      <a16:colId xmlns:a16="http://schemas.microsoft.com/office/drawing/2014/main" val="3068235498"/>
                    </a:ext>
                  </a:extLst>
                </a:gridCol>
                <a:gridCol w="4058270">
                  <a:extLst>
                    <a:ext uri="{9D8B030D-6E8A-4147-A177-3AD203B41FA5}">
                      <a16:colId xmlns:a16="http://schemas.microsoft.com/office/drawing/2014/main" val="2831132369"/>
                    </a:ext>
                  </a:extLst>
                </a:gridCol>
              </a:tblGrid>
              <a:tr h="370840">
                <a:tc>
                  <a:txBody>
                    <a:bodyPr/>
                    <a:lstStyle/>
                    <a:p>
                      <a:pPr algn="ctr"/>
                      <a:r>
                        <a:rPr lang="en-US"/>
                        <a:t>Angel Garcia</a:t>
                      </a:r>
                    </a:p>
                  </a:txBody>
                  <a:tcPr/>
                </a:tc>
                <a:tc>
                  <a:txBody>
                    <a:bodyPr/>
                    <a:lstStyle/>
                    <a:p>
                      <a:pPr algn="ctr"/>
                      <a:r>
                        <a:rPr lang="en-US"/>
                        <a:t>Wesley Ellery</a:t>
                      </a:r>
                    </a:p>
                  </a:txBody>
                  <a:tcPr/>
                </a:tc>
                <a:extLst>
                  <a:ext uri="{0D108BD9-81ED-4DB2-BD59-A6C34878D82A}">
                    <a16:rowId xmlns:a16="http://schemas.microsoft.com/office/drawing/2014/main" val="208638205"/>
                  </a:ext>
                </a:extLst>
              </a:tr>
              <a:tr h="370840">
                <a:tc>
                  <a:txBody>
                    <a:bodyPr/>
                    <a:lstStyle/>
                    <a:p>
                      <a:pPr marL="285750" marR="0" lvl="0" indent="-285750" algn="l">
                        <a:lnSpc>
                          <a:spcPct val="100000"/>
                        </a:lnSpc>
                        <a:spcBef>
                          <a:spcPts val="0"/>
                        </a:spcBef>
                        <a:spcAft>
                          <a:spcPts val="0"/>
                        </a:spcAft>
                        <a:buClr>
                          <a:srgbClr val="FFFFFF"/>
                        </a:buClr>
                        <a:buSzPct val="70000"/>
                        <a:buFont typeface="Wingdings 2" panose="05020102010507070707" pitchFamily="18" charset="2"/>
                        <a:buChar char=""/>
                      </a:pPr>
                      <a:r>
                        <a:rPr lang="en-US" sz="1800" b="0" i="0" u="none" strike="noStrike" noProof="0">
                          <a:latin typeface="Calisto MT"/>
                        </a:rPr>
                        <a:t>Chromesthesia research</a:t>
                      </a:r>
                    </a:p>
                    <a:p>
                      <a:pPr marL="285750" marR="0" lvl="0" indent="-285750" algn="l">
                        <a:lnSpc>
                          <a:spcPct val="100000"/>
                        </a:lnSpc>
                        <a:spcBef>
                          <a:spcPts val="0"/>
                        </a:spcBef>
                        <a:spcAft>
                          <a:spcPts val="0"/>
                        </a:spcAft>
                        <a:buClr>
                          <a:srgbClr val="FFFFFF"/>
                        </a:buClr>
                        <a:buSzPct val="70000"/>
                        <a:buFont typeface="Wingdings 2" panose="05020102010507070707" pitchFamily="18" charset="2"/>
                        <a:buChar char=""/>
                      </a:pPr>
                      <a:r>
                        <a:rPr lang="en-US" sz="1800" b="0" i="0" u="none" strike="noStrike" noProof="0">
                          <a:latin typeface="Calisto MT"/>
                        </a:rPr>
                        <a:t>Product hunting and identification</a:t>
                      </a:r>
                    </a:p>
                    <a:p>
                      <a:pPr marL="285750" marR="0" lvl="0" indent="-285750" algn="l">
                        <a:lnSpc>
                          <a:spcPct val="100000"/>
                        </a:lnSpc>
                        <a:spcBef>
                          <a:spcPts val="0"/>
                        </a:spcBef>
                        <a:spcAft>
                          <a:spcPts val="0"/>
                        </a:spcAft>
                        <a:buClr>
                          <a:srgbClr val="FFFFFF"/>
                        </a:buClr>
                        <a:buSzPct val="70000"/>
                        <a:buFont typeface="Wingdings 2" panose="05020102010507070707" pitchFamily="18" charset="2"/>
                        <a:buChar char=""/>
                      </a:pPr>
                      <a:r>
                        <a:rPr lang="en-US" sz="1800" b="0" i="0" u="none" strike="noStrike" noProof="0">
                          <a:latin typeface="Calisto MT"/>
                        </a:rPr>
                        <a:t>PCB design and schematics</a:t>
                      </a:r>
                    </a:p>
                  </a:txBody>
                  <a:tcPr/>
                </a:tc>
                <a:tc>
                  <a:txBody>
                    <a:bodyPr/>
                    <a:lstStyle/>
                    <a:p>
                      <a:pPr marL="285750" marR="0" lvl="0" indent="-285750" algn="l">
                        <a:lnSpc>
                          <a:spcPct val="100000"/>
                        </a:lnSpc>
                        <a:spcBef>
                          <a:spcPts val="0"/>
                        </a:spcBef>
                        <a:spcAft>
                          <a:spcPts val="0"/>
                        </a:spcAft>
                        <a:buClr>
                          <a:srgbClr val="FFFFFF"/>
                        </a:buClr>
                        <a:buSzPct val="70000"/>
                        <a:buFont typeface="Wingdings 2" panose="05020102010507070707" pitchFamily="18" charset="2"/>
                        <a:buChar char="±"/>
                      </a:pPr>
                      <a:r>
                        <a:rPr lang="en-US" sz="1800" b="0" i="0" u="none" strike="noStrike" noProof="0">
                          <a:latin typeface="Calisto MT"/>
                        </a:rPr>
                        <a:t>Product hunting and identification</a:t>
                      </a:r>
                    </a:p>
                    <a:p>
                      <a:pPr marL="285750" marR="0" lvl="0" indent="-285750" algn="l">
                        <a:lnSpc>
                          <a:spcPct val="100000"/>
                        </a:lnSpc>
                        <a:spcBef>
                          <a:spcPts val="0"/>
                        </a:spcBef>
                        <a:spcAft>
                          <a:spcPts val="0"/>
                        </a:spcAft>
                        <a:buClr>
                          <a:srgbClr val="FFFFFF"/>
                        </a:buClr>
                        <a:buSzPct val="70000"/>
                        <a:buFont typeface="Wingdings 2" panose="05020102010507070707" pitchFamily="18" charset="2"/>
                        <a:buChar char="±"/>
                      </a:pPr>
                      <a:r>
                        <a:rPr lang="en-US" sz="1800" b="0" i="0" u="none" strike="noStrike" noProof="0">
                          <a:latin typeface="Calisto MT"/>
                        </a:rPr>
                        <a:t>PCB design and schematics</a:t>
                      </a:r>
                    </a:p>
                    <a:p>
                      <a:pPr lvl="0" algn="ctr">
                        <a:buNone/>
                      </a:pPr>
                      <a:endParaRPr lang="en-US"/>
                    </a:p>
                  </a:txBody>
                  <a:tcPr/>
                </a:tc>
                <a:extLst>
                  <a:ext uri="{0D108BD9-81ED-4DB2-BD59-A6C34878D82A}">
                    <a16:rowId xmlns:a16="http://schemas.microsoft.com/office/drawing/2014/main" val="488349823"/>
                  </a:ext>
                </a:extLst>
              </a:tr>
              <a:tr h="370840">
                <a:tc>
                  <a:txBody>
                    <a:bodyPr/>
                    <a:lstStyle/>
                    <a:p>
                      <a:pPr algn="ctr"/>
                      <a:r>
                        <a:rPr lang="en-US"/>
                        <a:t>Nicholas Alban</a:t>
                      </a:r>
                    </a:p>
                  </a:txBody>
                  <a:tcPr/>
                </a:tc>
                <a:tc>
                  <a:txBody>
                    <a:bodyPr/>
                    <a:lstStyle/>
                    <a:p>
                      <a:pPr algn="ctr"/>
                      <a:r>
                        <a:rPr lang="en-US"/>
                        <a:t>Brooke Roeder</a:t>
                      </a:r>
                    </a:p>
                  </a:txBody>
                  <a:tcPr/>
                </a:tc>
                <a:extLst>
                  <a:ext uri="{0D108BD9-81ED-4DB2-BD59-A6C34878D82A}">
                    <a16:rowId xmlns:a16="http://schemas.microsoft.com/office/drawing/2014/main" val="3187492353"/>
                  </a:ext>
                </a:extLst>
              </a:tr>
              <a:tr h="370840">
                <a:tc>
                  <a:txBody>
                    <a:bodyPr/>
                    <a:lstStyle/>
                    <a:p>
                      <a:pPr marL="285750" indent="-285750" algn="l">
                        <a:buSzPct val="70000"/>
                        <a:buFont typeface="Wingdings 2" panose="05020102010507070707" pitchFamily="18" charset="2"/>
                        <a:buChar char="±"/>
                      </a:pPr>
                      <a:r>
                        <a:rPr lang="en-US"/>
                        <a:t>Software Development for Audio processing</a:t>
                      </a:r>
                    </a:p>
                    <a:p>
                      <a:pPr marL="285750" lvl="0" indent="-285750" algn="l">
                        <a:buSzPct val="70000"/>
                        <a:buFont typeface="Wingdings 2" panose="05020102010507070707" pitchFamily="18" charset="2"/>
                        <a:buChar char="±"/>
                      </a:pPr>
                      <a:r>
                        <a:rPr lang="en-US"/>
                        <a:t>Software Development for Image Processing</a:t>
                      </a:r>
                    </a:p>
                  </a:txBody>
                  <a:tcPr/>
                </a:tc>
                <a:tc>
                  <a:txBody>
                    <a:bodyPr/>
                    <a:lstStyle/>
                    <a:p>
                      <a:pPr marL="285750" marR="0" lvl="0" indent="-285750" algn="l" defTabSz="457200" rtl="0" eaLnBrk="1" fontAlgn="auto" latinLnBrk="0" hangingPunct="1">
                        <a:lnSpc>
                          <a:spcPct val="100000"/>
                        </a:lnSpc>
                        <a:spcBef>
                          <a:spcPts val="0"/>
                        </a:spcBef>
                        <a:spcAft>
                          <a:spcPts val="0"/>
                        </a:spcAft>
                        <a:buClrTx/>
                        <a:buSzPct val="70000"/>
                        <a:buFont typeface="Wingdings 2" panose="05020102010507070707" pitchFamily="18" charset="2"/>
                        <a:buChar char="±"/>
                        <a:tabLst/>
                        <a:defRPr/>
                      </a:pPr>
                      <a:r>
                        <a:rPr lang="en-US">
                          <a:ln>
                            <a:solidFill>
                              <a:prstClr val="black">
                                <a:lumMod val="75000"/>
                                <a:lumOff val="25000"/>
                                <a:alpha val="10000"/>
                              </a:prstClr>
                            </a:solidFill>
                          </a:ln>
                          <a:solidFill>
                            <a:schemeClr val="tx1"/>
                          </a:solidFill>
                          <a:effectLst/>
                        </a:rPr>
                        <a:t>Pitch-to color algorithm development</a:t>
                      </a:r>
                    </a:p>
                    <a:p>
                      <a:pPr marL="285750" marR="0" lvl="0" indent="-285750" algn="l" defTabSz="457200" rtl="0" eaLnBrk="1" fontAlgn="auto" latinLnBrk="0" hangingPunct="1">
                        <a:lnSpc>
                          <a:spcPct val="100000"/>
                        </a:lnSpc>
                        <a:spcBef>
                          <a:spcPts val="0"/>
                        </a:spcBef>
                        <a:spcAft>
                          <a:spcPts val="0"/>
                        </a:spcAft>
                        <a:buClrTx/>
                        <a:buSzPct val="70000"/>
                        <a:buFont typeface="Wingdings 2" panose="05020102010507070707" pitchFamily="18" charset="2"/>
                        <a:buChar char="±"/>
                        <a:tabLst/>
                        <a:defRPr/>
                      </a:pPr>
                      <a:r>
                        <a:rPr lang="en-US">
                          <a:ln>
                            <a:solidFill>
                              <a:prstClr val="black">
                                <a:lumMod val="75000"/>
                                <a:lumOff val="25000"/>
                                <a:alpha val="10000"/>
                              </a:prstClr>
                            </a:solidFill>
                          </a:ln>
                          <a:solidFill>
                            <a:schemeClr val="tx1"/>
                          </a:solidFill>
                          <a:effectLst/>
                        </a:rPr>
                        <a:t>Microphone and amplifier design</a:t>
                      </a:r>
                    </a:p>
                    <a:p>
                      <a:pPr marL="285750" marR="0" lvl="0" indent="-285750" algn="l" defTabSz="457200" rtl="0" eaLnBrk="1" fontAlgn="auto" latinLnBrk="0" hangingPunct="1">
                        <a:lnSpc>
                          <a:spcPct val="100000"/>
                        </a:lnSpc>
                        <a:spcBef>
                          <a:spcPts val="0"/>
                        </a:spcBef>
                        <a:spcAft>
                          <a:spcPts val="0"/>
                        </a:spcAft>
                        <a:buClrTx/>
                        <a:buSzPct val="70000"/>
                        <a:buFont typeface="Wingdings 2" panose="05020102010507070707" pitchFamily="18" charset="2"/>
                        <a:buChar char="±"/>
                        <a:tabLst/>
                        <a:defRPr/>
                      </a:pPr>
                      <a:r>
                        <a:rPr lang="en-US">
                          <a:ln>
                            <a:solidFill>
                              <a:prstClr val="black">
                                <a:lumMod val="75000"/>
                                <a:lumOff val="25000"/>
                                <a:alpha val="10000"/>
                              </a:prstClr>
                            </a:solidFill>
                          </a:ln>
                          <a:solidFill>
                            <a:schemeClr val="tx1"/>
                          </a:solidFill>
                          <a:effectLst/>
                        </a:rPr>
                        <a:t>Prototype development and testing</a:t>
                      </a:r>
                    </a:p>
                  </a:txBody>
                  <a:tcPr/>
                </a:tc>
                <a:extLst>
                  <a:ext uri="{0D108BD9-81ED-4DB2-BD59-A6C34878D82A}">
                    <a16:rowId xmlns:a16="http://schemas.microsoft.com/office/drawing/2014/main" val="3480864275"/>
                  </a:ext>
                </a:extLst>
              </a:tr>
            </a:tbl>
          </a:graphicData>
        </a:graphic>
      </p:graphicFrame>
    </p:spTree>
    <p:extLst>
      <p:ext uri="{BB962C8B-B14F-4D97-AF65-F5344CB8AC3E}">
        <p14:creationId xmlns:p14="http://schemas.microsoft.com/office/powerpoint/2010/main" val="203249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55D6-BBAA-44FF-A973-22FE5A9517C2}"/>
              </a:ext>
            </a:extLst>
          </p:cNvPr>
          <p:cNvSpPr>
            <a:spLocks noGrp="1"/>
          </p:cNvSpPr>
          <p:nvPr>
            <p:ph type="title"/>
          </p:nvPr>
        </p:nvSpPr>
        <p:spPr>
          <a:xfrm>
            <a:off x="919119" y="440788"/>
            <a:ext cx="10353762" cy="970450"/>
          </a:xfrm>
        </p:spPr>
        <p:txBody>
          <a:bodyPr/>
          <a:lstStyle/>
          <a:p>
            <a:r>
              <a:rPr lang="en-US"/>
              <a:t>Project Progress</a:t>
            </a:r>
          </a:p>
        </p:txBody>
      </p:sp>
      <p:pic>
        <p:nvPicPr>
          <p:cNvPr id="6" name="Picture 6" descr="Chart&#10;&#10;Description automatically generated">
            <a:extLst>
              <a:ext uri="{FF2B5EF4-FFF2-40B4-BE49-F238E27FC236}">
                <a16:creationId xmlns:a16="http://schemas.microsoft.com/office/drawing/2014/main" id="{24B7A19C-CC8E-498C-AA45-58F0693FA2CF}"/>
              </a:ext>
            </a:extLst>
          </p:cNvPr>
          <p:cNvPicPr>
            <a:picLocks noGrp="1" noChangeAspect="1"/>
          </p:cNvPicPr>
          <p:nvPr>
            <p:ph idx="1"/>
          </p:nvPr>
        </p:nvPicPr>
        <p:blipFill>
          <a:blip r:embed="rId3"/>
          <a:stretch>
            <a:fillRect/>
          </a:stretch>
        </p:blipFill>
        <p:spPr>
          <a:xfrm>
            <a:off x="2818158" y="1525491"/>
            <a:ext cx="6566807" cy="4048125"/>
          </a:xfrm>
        </p:spPr>
      </p:pic>
    </p:spTree>
    <p:extLst>
      <p:ext uri="{BB962C8B-B14F-4D97-AF65-F5344CB8AC3E}">
        <p14:creationId xmlns:p14="http://schemas.microsoft.com/office/powerpoint/2010/main" val="3490558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7F5C-5EBD-4FAE-93B1-27B0626C5CD0}"/>
              </a:ext>
            </a:extLst>
          </p:cNvPr>
          <p:cNvSpPr>
            <a:spLocks noGrp="1"/>
          </p:cNvSpPr>
          <p:nvPr>
            <p:ph type="title"/>
          </p:nvPr>
        </p:nvSpPr>
        <p:spPr>
          <a:xfrm>
            <a:off x="462221" y="2701834"/>
            <a:ext cx="11267557" cy="1454331"/>
          </a:xfrm>
        </p:spPr>
        <p:txBody>
          <a:bodyPr>
            <a:normAutofit/>
          </a:bodyPr>
          <a:lstStyle/>
          <a:p>
            <a:r>
              <a:rPr lang="en-US" sz="6000"/>
              <a:t>Questions?</a:t>
            </a:r>
          </a:p>
        </p:txBody>
      </p:sp>
    </p:spTree>
    <p:extLst>
      <p:ext uri="{BB962C8B-B14F-4D97-AF65-F5344CB8AC3E}">
        <p14:creationId xmlns:p14="http://schemas.microsoft.com/office/powerpoint/2010/main" val="52021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86CD8-AA28-449B-94C8-BC9A8F281D98}"/>
              </a:ext>
            </a:extLst>
          </p:cNvPr>
          <p:cNvSpPr>
            <a:spLocks noGrp="1"/>
          </p:cNvSpPr>
          <p:nvPr>
            <p:ph type="title"/>
          </p:nvPr>
        </p:nvSpPr>
        <p:spPr>
          <a:xfrm>
            <a:off x="913795" y="609600"/>
            <a:ext cx="3078749" cy="970450"/>
          </a:xfrm>
        </p:spPr>
        <p:txBody>
          <a:bodyPr anchor="b">
            <a:normAutofit/>
          </a:bodyPr>
          <a:lstStyle/>
          <a:p>
            <a:pPr algn="l"/>
            <a:r>
              <a:rPr lang="en-US" sz="2800">
                <a:ln>
                  <a:solidFill>
                    <a:srgbClr val="404040">
                      <a:alpha val="10000"/>
                    </a:srgbClr>
                  </a:solidFill>
                </a:ln>
                <a:solidFill>
                  <a:srgbClr val="DADADA"/>
                </a:solidFill>
                <a:effectLst>
                  <a:outerShdw blurRad="9525" dist="25400" dir="14640000" algn="tl" rotWithShape="0">
                    <a:prstClr val="black">
                      <a:alpha val="30000"/>
                    </a:prstClr>
                  </a:outerShdw>
                </a:effectLst>
              </a:rPr>
              <a:t>2017 Study in Japan</a:t>
            </a:r>
            <a:endParaRPr lang="en-US" sz="2800">
              <a:ln>
                <a:solidFill>
                  <a:srgbClr val="404040">
                    <a:alpha val="10000"/>
                  </a:srgbClr>
                </a:solidFill>
              </a:ln>
              <a:solidFill>
                <a:srgbClr val="DADADA"/>
              </a:solidFill>
            </a:endParaRPr>
          </a:p>
        </p:txBody>
      </p:sp>
      <p:sp>
        <p:nvSpPr>
          <p:cNvPr id="3" name="Content Placeholder 2">
            <a:extLst>
              <a:ext uri="{FF2B5EF4-FFF2-40B4-BE49-F238E27FC236}">
                <a16:creationId xmlns:a16="http://schemas.microsoft.com/office/drawing/2014/main" id="{20CF9977-EDA9-4A02-95DD-EB8C5EB4AFE4}"/>
              </a:ext>
            </a:extLst>
          </p:cNvPr>
          <p:cNvSpPr>
            <a:spLocks noGrp="1"/>
          </p:cNvSpPr>
          <p:nvPr>
            <p:ph idx="1"/>
          </p:nvPr>
        </p:nvSpPr>
        <p:spPr>
          <a:xfrm>
            <a:off x="913795" y="1732449"/>
            <a:ext cx="3078749" cy="4482084"/>
          </a:xfrm>
        </p:spPr>
        <p:txBody>
          <a:bodyPr anchor="t">
            <a:normAutofit/>
          </a:bodyPr>
          <a:lstStyle/>
          <a:p>
            <a:pPr indent="-305435"/>
            <a:r>
              <a:rPr lang="en-US" sz="1600">
                <a:ln>
                  <a:solidFill>
                    <a:srgbClr val="404040">
                      <a:alpha val="10000"/>
                    </a:srgbClr>
                  </a:solidFill>
                </a:ln>
                <a:solidFill>
                  <a:srgbClr val="DADADA"/>
                </a:solidFill>
                <a:effectLst>
                  <a:outerShdw blurRad="9525" dist="25400" dir="14640000" algn="tl" rotWithShape="0">
                    <a:prstClr val="black">
                      <a:alpha val="30000"/>
                    </a:prstClr>
                  </a:outerShdw>
                </a:effectLst>
              </a:rPr>
              <a:t>15 subjects with moderate to high levels of absolute pitch(the ability to identify without effort the pitch of a note)</a:t>
            </a:r>
          </a:p>
          <a:p>
            <a:pPr indent="-305435"/>
            <a:r>
              <a:rPr lang="en-US" sz="1600">
                <a:ln>
                  <a:solidFill>
                    <a:srgbClr val="404040">
                      <a:alpha val="10000"/>
                    </a:srgbClr>
                  </a:solidFill>
                </a:ln>
                <a:solidFill>
                  <a:srgbClr val="DADADA"/>
                </a:solidFill>
                <a:effectLst>
                  <a:outerShdw blurRad="9525" dist="25400" dir="14640000" algn="tl" rotWithShape="0">
                    <a:prstClr val="black">
                      <a:alpha val="30000"/>
                    </a:prstClr>
                  </a:outerShdw>
                </a:effectLst>
              </a:rPr>
              <a:t>Administered twice a day on two different days half a year apart, order was randomized, and the results pertaining to the RGB values of the colors chosen were recorded and averaged</a:t>
            </a:r>
          </a:p>
        </p:txBody>
      </p:sp>
      <p:pic>
        <p:nvPicPr>
          <p:cNvPr id="4" name="Picture 4">
            <a:extLst>
              <a:ext uri="{FF2B5EF4-FFF2-40B4-BE49-F238E27FC236}">
                <a16:creationId xmlns:a16="http://schemas.microsoft.com/office/drawing/2014/main" id="{26166802-8EEB-41F7-9247-826E68A3933C}"/>
              </a:ext>
            </a:extLst>
          </p:cNvPr>
          <p:cNvPicPr>
            <a:picLocks noChangeAspect="1"/>
          </p:cNvPicPr>
          <p:nvPr/>
        </p:nvPicPr>
        <p:blipFill>
          <a:blip r:embed="rId3"/>
          <a:stretch>
            <a:fillRect/>
          </a:stretch>
        </p:blipFill>
        <p:spPr>
          <a:xfrm>
            <a:off x="4562510" y="950537"/>
            <a:ext cx="7441363" cy="4232097"/>
          </a:xfrm>
          <a:prstGeom prst="rect">
            <a:avLst/>
          </a:prstGeom>
        </p:spPr>
      </p:pic>
    </p:spTree>
    <p:extLst>
      <p:ext uri="{BB962C8B-B14F-4D97-AF65-F5344CB8AC3E}">
        <p14:creationId xmlns:p14="http://schemas.microsoft.com/office/powerpoint/2010/main" val="12009589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32D18-A202-4487-9E04-593F6ED00FC1}"/>
              </a:ext>
            </a:extLst>
          </p:cNvPr>
          <p:cNvSpPr>
            <a:spLocks noGrp="1"/>
          </p:cNvSpPr>
          <p:nvPr>
            <p:ph type="title"/>
          </p:nvPr>
        </p:nvSpPr>
        <p:spPr>
          <a:xfrm>
            <a:off x="615677" y="295827"/>
            <a:ext cx="3422930" cy="2530100"/>
          </a:xfrm>
        </p:spPr>
        <p:txBody>
          <a:bodyPr>
            <a:normAutofit/>
          </a:bodyPr>
          <a:lstStyle/>
          <a:p>
            <a:pPr algn="r"/>
            <a:r>
              <a:rPr lang="en-US" sz="4400">
                <a:solidFill>
                  <a:srgbClr val="FFFFFF"/>
                </a:solidFill>
              </a:rPr>
              <a:t>Goals and Objectives</a:t>
            </a:r>
          </a:p>
        </p:txBody>
      </p:sp>
      <p:sp>
        <p:nvSpPr>
          <p:cNvPr id="3" name="Content Placeholder 2">
            <a:extLst>
              <a:ext uri="{FF2B5EF4-FFF2-40B4-BE49-F238E27FC236}">
                <a16:creationId xmlns:a16="http://schemas.microsoft.com/office/drawing/2014/main" id="{CE7663EE-D6CD-4279-AE3B-F0241D597FE2}"/>
              </a:ext>
            </a:extLst>
          </p:cNvPr>
          <p:cNvSpPr>
            <a:spLocks noGrp="1"/>
          </p:cNvSpPr>
          <p:nvPr>
            <p:ph idx="1"/>
          </p:nvPr>
        </p:nvSpPr>
        <p:spPr>
          <a:xfrm>
            <a:off x="5057357" y="1023324"/>
            <a:ext cx="4986436" cy="4577176"/>
          </a:xfrm>
          <a:effectLst/>
        </p:spPr>
        <p:txBody>
          <a:bodyPr anchor="ctr">
            <a:normAutofit/>
          </a:bodyPr>
          <a:lstStyle/>
          <a:p>
            <a:pPr indent="-305435" algn="just"/>
            <a:r>
              <a:rPr lang="en-US"/>
              <a:t>Design an efficient and user-friendly consumer device that can simulate the chromesthesia phenomenon</a:t>
            </a:r>
            <a:endParaRPr lang="en-US">
              <a:ln>
                <a:solidFill>
                  <a:prstClr val="white">
                    <a:lumMod val="75000"/>
                    <a:lumOff val="25000"/>
                    <a:alpha val="10000"/>
                  </a:prstClr>
                </a:solidFill>
              </a:ln>
              <a:effectLst>
                <a:outerShdw blurRad="9525" dist="25400" dir="14640000" algn="tl" rotWithShape="0">
                  <a:prstClr val="white">
                    <a:alpha val="30000"/>
                  </a:prstClr>
                </a:outerShdw>
              </a:effectLst>
              <a:ea typeface="+mn-lt"/>
              <a:cs typeface="+mn-lt"/>
            </a:endParaRPr>
          </a:p>
          <a:p>
            <a:pPr indent="-305435" algn="just"/>
            <a:r>
              <a:rPr lang="en-US">
                <a:ln>
                  <a:solidFill>
                    <a:prstClr val="white">
                      <a:lumMod val="75000"/>
                      <a:lumOff val="25000"/>
                      <a:alpha val="10000"/>
                    </a:prstClr>
                  </a:solidFill>
                </a:ln>
                <a:effectLst>
                  <a:outerShdw blurRad="9525" dist="25400" dir="14640000" algn="tl" rotWithShape="0">
                    <a:prstClr val="white">
                      <a:alpha val="30000"/>
                    </a:prstClr>
                  </a:outerShdw>
                </a:effectLst>
              </a:rPr>
              <a:t>Low-cost design and good product longevity</a:t>
            </a:r>
          </a:p>
          <a:p>
            <a:pPr indent="-305435" algn="just"/>
            <a:r>
              <a:rPr lang="en-US">
                <a:ln>
                  <a:solidFill>
                    <a:prstClr val="white">
                      <a:lumMod val="75000"/>
                      <a:lumOff val="25000"/>
                      <a:alpha val="10000"/>
                    </a:prstClr>
                  </a:solidFill>
                </a:ln>
                <a:effectLst>
                  <a:outerShdw blurRad="9525" dist="25400" dir="14640000" algn="tl" rotWithShape="0">
                    <a:prstClr val="white">
                      <a:alpha val="30000"/>
                    </a:prstClr>
                  </a:outerShdw>
                </a:effectLst>
              </a:rPr>
              <a:t>Energy efficiency in processing audio and visual data</a:t>
            </a:r>
          </a:p>
          <a:p>
            <a:pPr indent="-305435"/>
            <a:endParaRPr lang="en-US">
              <a:ln>
                <a:solidFill>
                  <a:prstClr val="white">
                    <a:lumMod val="75000"/>
                    <a:lumOff val="25000"/>
                    <a:alpha val="10000"/>
                  </a:prstClr>
                </a:solidFill>
              </a:ln>
              <a:effectLst>
                <a:outerShdw blurRad="9525" dist="25400" dir="14640000" algn="tl" rotWithShape="0">
                  <a:prstClr val="white">
                    <a:alpha val="30000"/>
                  </a:prstClr>
                </a:outerShdw>
              </a:effectLst>
            </a:endParaRPr>
          </a:p>
        </p:txBody>
      </p:sp>
    </p:spTree>
    <p:extLst>
      <p:ext uri="{BB962C8B-B14F-4D97-AF65-F5344CB8AC3E}">
        <p14:creationId xmlns:p14="http://schemas.microsoft.com/office/powerpoint/2010/main" val="9154076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33FA-D089-47D0-B495-1835ABF5D0BA}"/>
              </a:ext>
            </a:extLst>
          </p:cNvPr>
          <p:cNvSpPr>
            <a:spLocks noGrp="1"/>
          </p:cNvSpPr>
          <p:nvPr>
            <p:ph type="title"/>
          </p:nvPr>
        </p:nvSpPr>
        <p:spPr>
          <a:xfrm>
            <a:off x="919119" y="232813"/>
            <a:ext cx="10353762" cy="970450"/>
          </a:xfrm>
        </p:spPr>
        <p:txBody>
          <a:bodyPr/>
          <a:lstStyle/>
          <a:p>
            <a:r>
              <a:rPr lang="en-US"/>
              <a:t>Similar Past Projects</a:t>
            </a:r>
          </a:p>
        </p:txBody>
      </p:sp>
      <p:sp>
        <p:nvSpPr>
          <p:cNvPr id="3" name="Content Placeholder 2">
            <a:extLst>
              <a:ext uri="{FF2B5EF4-FFF2-40B4-BE49-F238E27FC236}">
                <a16:creationId xmlns:a16="http://schemas.microsoft.com/office/drawing/2014/main" id="{95863A48-873C-4581-B839-B978685F3BFF}"/>
              </a:ext>
            </a:extLst>
          </p:cNvPr>
          <p:cNvSpPr>
            <a:spLocks noGrp="1"/>
          </p:cNvSpPr>
          <p:nvPr>
            <p:ph idx="1"/>
          </p:nvPr>
        </p:nvSpPr>
        <p:spPr>
          <a:xfrm>
            <a:off x="973548" y="967068"/>
            <a:ext cx="4951428" cy="4058751"/>
          </a:xfrm>
        </p:spPr>
        <p:txBody>
          <a:bodyPr>
            <a:normAutofit fontScale="92500" lnSpcReduction="10000"/>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Sound Color Project</a:t>
            </a:r>
          </a:p>
          <a:p>
            <a:pPr marL="719455" lvl="1" indent="-269875"/>
            <a:r>
              <a:rPr lang="en-US"/>
              <a:t>Web app created by Kevin Groat(</a:t>
            </a:r>
            <a:r>
              <a:rPr lang="en-US">
                <a:ea typeface="+mn-lt"/>
                <a:cs typeface="+mn-lt"/>
              </a:rPr>
              <a:t>University of Mary Washington) and Derek </a:t>
            </a:r>
            <a:r>
              <a:rPr lang="en-US" err="1">
                <a:ea typeface="+mn-lt"/>
                <a:cs typeface="+mn-lt"/>
              </a:rPr>
              <a:t>Torsani</a:t>
            </a:r>
            <a:r>
              <a:rPr lang="en-US">
                <a:ea typeface="+mn-lt"/>
                <a:cs typeface="+mn-lt"/>
              </a:rPr>
              <a:t> (Musician/Designer)</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rPr>
              <a:t>E-MOCOMU(E-</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MOtion</a:t>
            </a:r>
            <a:r>
              <a:rPr lang="en-US">
                <a:ln>
                  <a:solidFill>
                    <a:prstClr val="black">
                      <a:lumMod val="75000"/>
                      <a:lumOff val="25000"/>
                      <a:alpha val="10000"/>
                    </a:prstClr>
                  </a:solidFill>
                </a:ln>
                <a:effectLst>
                  <a:outerShdw blurRad="9525" dist="25400" dir="14640000" algn="tl" rotWithShape="0">
                    <a:prstClr val="black">
                      <a:alpha val="30000"/>
                    </a:prstClr>
                  </a:outerShdw>
                </a:effectLst>
              </a:rPr>
              <a:t>, </a:t>
            </a:r>
            <a:r>
              <a:rPr lang="en-US" err="1">
                <a:ln>
                  <a:solidFill>
                    <a:prstClr val="black">
                      <a:lumMod val="75000"/>
                      <a:lumOff val="25000"/>
                      <a:alpha val="10000"/>
                    </a:prstClr>
                  </a:solidFill>
                </a:ln>
                <a:effectLst>
                  <a:outerShdw blurRad="9525" dist="25400" dir="14640000" algn="tl" rotWithShape="0">
                    <a:prstClr val="black">
                      <a:alpha val="30000"/>
                    </a:prstClr>
                  </a:outerShdw>
                </a:effectLst>
              </a:rPr>
              <a:t>COlour</a:t>
            </a:r>
            <a:r>
              <a:rPr lang="en-US">
                <a:ln>
                  <a:solidFill>
                    <a:prstClr val="black">
                      <a:lumMod val="75000"/>
                      <a:lumOff val="25000"/>
                      <a:alpha val="10000"/>
                    </a:prstClr>
                  </a:solidFill>
                </a:ln>
                <a:effectLst>
                  <a:outerShdw blurRad="9525" dist="25400" dir="14640000" algn="tl" rotWithShape="0">
                    <a:prstClr val="black">
                      <a:alpha val="30000"/>
                    </a:prstClr>
                  </a:outerShdw>
                </a:effectLst>
              </a:rPr>
              <a:t>, and Music)</a:t>
            </a:r>
          </a:p>
          <a:p>
            <a:pPr marL="719455" lvl="1" indent="-269875"/>
            <a:r>
              <a:rPr lang="en-US">
                <a:ln>
                  <a:solidFill>
                    <a:prstClr val="black">
                      <a:lumMod val="75000"/>
                      <a:lumOff val="25000"/>
                      <a:alpha val="10000"/>
                    </a:prstClr>
                  </a:solidFill>
                </a:ln>
                <a:effectLst>
                  <a:outerShdw blurRad="9525" dist="25400" dir="14640000" algn="tl" rotWithShape="0">
                    <a:prstClr val="black">
                      <a:alpha val="30000"/>
                    </a:prstClr>
                  </a:outerShdw>
                </a:effectLst>
              </a:rPr>
              <a:t>Based on Kinect, which is a technology that allows players to operate and interact with the console without maintaining physical touch with a videogame joystick</a:t>
            </a:r>
          </a:p>
          <a:p>
            <a:pPr indent="-305435"/>
            <a:r>
              <a:rPr lang="en-US"/>
              <a:t>We referenced both these projects to get a start for our project and avoid any similar constraints. </a:t>
            </a: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9" name="TextBox 8">
            <a:extLst>
              <a:ext uri="{FF2B5EF4-FFF2-40B4-BE49-F238E27FC236}">
                <a16:creationId xmlns:a16="http://schemas.microsoft.com/office/drawing/2014/main" id="{185DC641-792F-414F-A3DE-251CBA896D82}"/>
              </a:ext>
            </a:extLst>
          </p:cNvPr>
          <p:cNvSpPr txBox="1"/>
          <p:nvPr/>
        </p:nvSpPr>
        <p:spPr>
          <a:xfrm>
            <a:off x="10628507" y="2105862"/>
            <a:ext cx="1471612" cy="307777"/>
          </a:xfrm>
          <a:prstGeom prst="rect">
            <a:avLst/>
          </a:prstGeom>
          <a:noFill/>
        </p:spPr>
        <p:txBody>
          <a:bodyPr wrap="square" lIns="91440" tIns="45720" rIns="91440" bIns="45720" rtlCol="0" anchor="t">
            <a:spAutoFit/>
          </a:bodyPr>
          <a:lstStyle/>
          <a:p>
            <a:endParaRPr lang="en-US" sz="1400"/>
          </a:p>
        </p:txBody>
      </p:sp>
      <p:sp>
        <p:nvSpPr>
          <p:cNvPr id="12" name="TextBox 11">
            <a:extLst>
              <a:ext uri="{FF2B5EF4-FFF2-40B4-BE49-F238E27FC236}">
                <a16:creationId xmlns:a16="http://schemas.microsoft.com/office/drawing/2014/main" id="{515826F2-32BF-4B1C-965E-851EABDB4932}"/>
              </a:ext>
            </a:extLst>
          </p:cNvPr>
          <p:cNvSpPr txBox="1"/>
          <p:nvPr/>
        </p:nvSpPr>
        <p:spPr>
          <a:xfrm>
            <a:off x="8341276" y="6471298"/>
            <a:ext cx="2670865" cy="307777"/>
          </a:xfrm>
          <a:prstGeom prst="rect">
            <a:avLst/>
          </a:prstGeom>
          <a:noFill/>
        </p:spPr>
        <p:txBody>
          <a:bodyPr wrap="square" lIns="91440" tIns="45720" rIns="91440" bIns="45720" rtlCol="0" anchor="t">
            <a:spAutoFit/>
          </a:bodyPr>
          <a:lstStyle/>
          <a:p>
            <a:endParaRPr lang="en-US" sz="1400"/>
          </a:p>
        </p:txBody>
      </p:sp>
      <p:pic>
        <p:nvPicPr>
          <p:cNvPr id="6" name="Picture 7">
            <a:extLst>
              <a:ext uri="{FF2B5EF4-FFF2-40B4-BE49-F238E27FC236}">
                <a16:creationId xmlns:a16="http://schemas.microsoft.com/office/drawing/2014/main" id="{93CCBE4B-D7B5-4774-950F-D8568A56844A}"/>
              </a:ext>
            </a:extLst>
          </p:cNvPr>
          <p:cNvPicPr>
            <a:picLocks noChangeAspect="1"/>
          </p:cNvPicPr>
          <p:nvPr/>
        </p:nvPicPr>
        <p:blipFill>
          <a:blip r:embed="rId3"/>
          <a:stretch>
            <a:fillRect/>
          </a:stretch>
        </p:blipFill>
        <p:spPr>
          <a:xfrm>
            <a:off x="6565900" y="2650686"/>
            <a:ext cx="4929414" cy="3615841"/>
          </a:xfrm>
          <a:prstGeom prst="rect">
            <a:avLst/>
          </a:prstGeom>
        </p:spPr>
      </p:pic>
    </p:spTree>
    <p:extLst>
      <p:ext uri="{BB962C8B-B14F-4D97-AF65-F5344CB8AC3E}">
        <p14:creationId xmlns:p14="http://schemas.microsoft.com/office/powerpoint/2010/main" val="63425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Freeform: Shape 87">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E8C4DA-C62E-4CCB-9EDF-208D59C8C2A0}"/>
              </a:ext>
            </a:extLst>
          </p:cNvPr>
          <p:cNvSpPr>
            <a:spLocks noGrp="1"/>
          </p:cNvSpPr>
          <p:nvPr>
            <p:ph type="title"/>
          </p:nvPr>
        </p:nvSpPr>
        <p:spPr>
          <a:xfrm>
            <a:off x="900506" y="1118808"/>
            <a:ext cx="4671467" cy="4747683"/>
          </a:xfrm>
        </p:spPr>
        <p:txBody>
          <a:bodyPr anchor="ctr">
            <a:normAutofit/>
          </a:bodyPr>
          <a:lstStyle/>
          <a:p>
            <a:pPr algn="l"/>
            <a:r>
              <a:rPr lang="en-US" sz="4800"/>
              <a:t>Project Constraints</a:t>
            </a:r>
          </a:p>
        </p:txBody>
      </p:sp>
      <p:sp>
        <p:nvSpPr>
          <p:cNvPr id="3" name="Content Placeholder 2">
            <a:extLst>
              <a:ext uri="{FF2B5EF4-FFF2-40B4-BE49-F238E27FC236}">
                <a16:creationId xmlns:a16="http://schemas.microsoft.com/office/drawing/2014/main" id="{B87CB0C7-719A-45ED-BADB-2DC7F5E21CF2}"/>
              </a:ext>
            </a:extLst>
          </p:cNvPr>
          <p:cNvSpPr>
            <a:spLocks noGrp="1"/>
          </p:cNvSpPr>
          <p:nvPr>
            <p:ph idx="1"/>
          </p:nvPr>
        </p:nvSpPr>
        <p:spPr>
          <a:xfrm>
            <a:off x="6498769" y="1118809"/>
            <a:ext cx="5049763" cy="4747681"/>
          </a:xfrm>
          <a:effectLst/>
        </p:spPr>
        <p:txBody>
          <a:bodyPr anchor="ctr">
            <a:normAutofit/>
          </a:bodyPr>
          <a:lstStyle/>
          <a:p>
            <a:pPr indent="-305435">
              <a:buClr>
                <a:srgbClr val="DC6852"/>
              </a:buClr>
            </a:pPr>
            <a:r>
              <a:rPr lang="en-US">
                <a:solidFill>
                  <a:schemeClr val="tx1"/>
                </a:solidFill>
              </a:rPr>
              <a:t>Economical and Environmental</a:t>
            </a:r>
          </a:p>
          <a:p>
            <a:pPr marL="719455" lvl="1" indent="-269875">
              <a:buClr>
                <a:srgbClr val="DC6852"/>
              </a:buClr>
            </a:pPr>
            <a:r>
              <a:rPr lang="en-US">
                <a:solidFill>
                  <a:schemeClr val="tx1"/>
                </a:solidFill>
              </a:rPr>
              <a:t>Chip and Electrical components shortage</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Clr>
                <a:srgbClr val="DC6852"/>
              </a:buClr>
            </a:pPr>
            <a:r>
              <a:rPr lang="en-US">
                <a:solidFill>
                  <a:schemeClr val="tx1"/>
                </a:solidFill>
              </a:rPr>
              <a:t>Pandemic</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Clr>
                <a:srgbClr val="DC6852"/>
              </a:buClr>
            </a:pPr>
            <a:r>
              <a:rPr lang="en-US">
                <a:solidFill>
                  <a:schemeClr val="tx1"/>
                </a:solidFill>
              </a:rPr>
              <a:t>low budget, self-funded project</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buClr>
                <a:srgbClr val="DC6852"/>
              </a:buClr>
            </a:pPr>
            <a:r>
              <a:rPr lang="en-US">
                <a:solidFill>
                  <a:schemeClr val="tx1"/>
                </a:solidFill>
              </a:rPr>
              <a:t>Time and Educational</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Clr>
                <a:srgbClr val="DC6852"/>
              </a:buClr>
            </a:pPr>
            <a:r>
              <a:rPr lang="en-US">
                <a:solidFill>
                  <a:schemeClr val="tx1"/>
                </a:solidFill>
              </a:rPr>
              <a:t>Managing project design time with other classes and work schedules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Clr>
                <a:srgbClr val="DC6852"/>
              </a:buClr>
            </a:pPr>
            <a:r>
              <a:rPr lang="en-US">
                <a:solidFill>
                  <a:schemeClr val="tx1"/>
                </a:solidFill>
              </a:rPr>
              <a:t>Education constraints, using many new hardware and design ideas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buClr>
                <a:srgbClr val="DC6852"/>
              </a:buClr>
            </a:pPr>
            <a:r>
              <a:rPr lang="en-US">
                <a:solidFill>
                  <a:schemeClr val="tx1"/>
                </a:solidFill>
              </a:rPr>
              <a:t>Safety constraints</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Clr>
                <a:srgbClr val="DC6852"/>
              </a:buClr>
            </a:pPr>
            <a:r>
              <a:rPr lang="en-US">
                <a:solidFill>
                  <a:schemeClr val="tx1"/>
                </a:solidFill>
              </a:rPr>
              <a:t>Working with electricity and soldering iron</a:t>
            </a: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buClr>
                <a:srgbClr val="DC6852"/>
              </a:buClr>
            </a:pPr>
            <a:endPar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0847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09BD-4737-4D80-82B9-E2B33FBF3864}"/>
              </a:ext>
            </a:extLst>
          </p:cNvPr>
          <p:cNvSpPr>
            <a:spLocks noGrp="1"/>
          </p:cNvSpPr>
          <p:nvPr>
            <p:ph type="title"/>
          </p:nvPr>
        </p:nvSpPr>
        <p:spPr>
          <a:xfrm>
            <a:off x="919118" y="220449"/>
            <a:ext cx="10353762" cy="737830"/>
          </a:xfrm>
        </p:spPr>
        <p:txBody>
          <a:bodyPr/>
          <a:lstStyle/>
          <a:p>
            <a:r>
              <a:rPr lang="en-US"/>
              <a:t>Engineering Specifications</a:t>
            </a:r>
          </a:p>
        </p:txBody>
      </p:sp>
      <p:pic>
        <p:nvPicPr>
          <p:cNvPr id="5" name="Picture 5" descr="Text&#10;&#10;Description automatically generated">
            <a:extLst>
              <a:ext uri="{FF2B5EF4-FFF2-40B4-BE49-F238E27FC236}">
                <a16:creationId xmlns:a16="http://schemas.microsoft.com/office/drawing/2014/main" id="{4CFB43BA-D017-400D-9382-B26624DCBC01}"/>
              </a:ext>
            </a:extLst>
          </p:cNvPr>
          <p:cNvPicPr>
            <a:picLocks noChangeAspect="1"/>
          </p:cNvPicPr>
          <p:nvPr/>
        </p:nvPicPr>
        <p:blipFill>
          <a:blip r:embed="rId3"/>
          <a:stretch>
            <a:fillRect/>
          </a:stretch>
        </p:blipFill>
        <p:spPr>
          <a:xfrm>
            <a:off x="957532" y="1512016"/>
            <a:ext cx="10276935" cy="3503288"/>
          </a:xfrm>
          <a:prstGeom prst="rect">
            <a:avLst/>
          </a:prstGeom>
        </p:spPr>
      </p:pic>
    </p:spTree>
    <p:extLst>
      <p:ext uri="{BB962C8B-B14F-4D97-AF65-F5344CB8AC3E}">
        <p14:creationId xmlns:p14="http://schemas.microsoft.com/office/powerpoint/2010/main" val="2199898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056A1AAF42D44CB345701EFEEBD76A" ma:contentTypeVersion="4" ma:contentTypeDescription="Create a new document." ma:contentTypeScope="" ma:versionID="39034b636f8fed86e12069fc23d10faa">
  <xsd:schema xmlns:xsd="http://www.w3.org/2001/XMLSchema" xmlns:xs="http://www.w3.org/2001/XMLSchema" xmlns:p="http://schemas.microsoft.com/office/2006/metadata/properties" xmlns:ns3="4a859b39-7d09-4c97-b955-23043eefba89" targetNamespace="http://schemas.microsoft.com/office/2006/metadata/properties" ma:root="true" ma:fieldsID="ff9df199160ca9f58f79f889008b2116" ns3:_="">
    <xsd:import namespace="4a859b39-7d09-4c97-b955-23043eefba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59b39-7d09-4c97-b955-23043eefb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FA1DC7-30B6-4870-854B-E1A5EACCA9EF}">
  <ds:schemaRefs>
    <ds:schemaRef ds:uri="http://schemas.microsoft.com/sharepoint/v3/contenttype/forms"/>
  </ds:schemaRefs>
</ds:datastoreItem>
</file>

<file path=customXml/itemProps2.xml><?xml version="1.0" encoding="utf-8"?>
<ds:datastoreItem xmlns:ds="http://schemas.openxmlformats.org/officeDocument/2006/customXml" ds:itemID="{48D47FCF-9855-4D27-95FC-29F614E55A66}">
  <ds:schemaRefs>
    <ds:schemaRef ds:uri="4a859b39-7d09-4c97-b955-23043eefba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1D95A7-639B-4E6E-AB4C-8BFA3C1B6FE0}">
  <ds:schemaRefs>
    <ds:schemaRef ds:uri="4a859b39-7d09-4c97-b955-23043eefba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2881</Words>
  <Application>Microsoft Office PowerPoint</Application>
  <PresentationFormat>Widescreen</PresentationFormat>
  <Paragraphs>305</Paragraphs>
  <Slides>43</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Calisto MT</vt:lpstr>
      <vt:lpstr>Cambria Math</vt:lpstr>
      <vt:lpstr>Wingdings 2</vt:lpstr>
      <vt:lpstr>Slate</vt:lpstr>
      <vt:lpstr>Group 27: Chromesthesia Simulation Device</vt:lpstr>
      <vt:lpstr>Project Overview</vt:lpstr>
      <vt:lpstr>PowerPoint Presentation</vt:lpstr>
      <vt:lpstr>What is Chromesthesia?</vt:lpstr>
      <vt:lpstr>2017 Study in Japan</vt:lpstr>
      <vt:lpstr>Goals and Objectives</vt:lpstr>
      <vt:lpstr>Similar Past Projects</vt:lpstr>
      <vt:lpstr>Project Constraints</vt:lpstr>
      <vt:lpstr>Engineering Specifications</vt:lpstr>
      <vt:lpstr>Electrical Components &amp; Hardware Design</vt:lpstr>
      <vt:lpstr>Device Block Diagram Overview</vt:lpstr>
      <vt:lpstr>Microprocessor</vt:lpstr>
      <vt:lpstr>MCU Comparisons</vt:lpstr>
      <vt:lpstr>Raspberry Pi 4 Model B 2GB</vt:lpstr>
      <vt:lpstr>MSP430FR6989</vt:lpstr>
      <vt:lpstr>Microphones</vt:lpstr>
      <vt:lpstr>Display Panel</vt:lpstr>
      <vt:lpstr>Camera Comparison</vt:lpstr>
      <vt:lpstr>Power Supply Table</vt:lpstr>
      <vt:lpstr>Power Supply</vt:lpstr>
      <vt:lpstr>PowerPoint Presentation</vt:lpstr>
      <vt:lpstr>Battery and Charging, Project Schematic </vt:lpstr>
      <vt:lpstr>MSP430, Project Schematic</vt:lpstr>
      <vt:lpstr>Microphones, Project Schematic</vt:lpstr>
      <vt:lpstr>PowerPoint Presentation</vt:lpstr>
      <vt:lpstr>PowerPoint Presentation</vt:lpstr>
      <vt:lpstr>Software Design</vt:lpstr>
      <vt:lpstr>Software Block Diagram</vt:lpstr>
      <vt:lpstr>Audio Processing Software Flowchart</vt:lpstr>
      <vt:lpstr>Audio Processing Functions</vt:lpstr>
      <vt:lpstr>Audio Processing Functions</vt:lpstr>
      <vt:lpstr>Audio Processing Functions</vt:lpstr>
      <vt:lpstr>Visual Software Flowchart</vt:lpstr>
      <vt:lpstr>Frequency-to-Color Algorithm</vt:lpstr>
      <vt:lpstr>Frequency-to-Color Algorithm</vt:lpstr>
      <vt:lpstr>Visual Processing Functions</vt:lpstr>
      <vt:lpstr>Visual Processing Functions</vt:lpstr>
      <vt:lpstr>Programming Languages</vt:lpstr>
      <vt:lpstr>Administrative Details</vt:lpstr>
      <vt:lpstr>Project Budget</vt:lpstr>
      <vt:lpstr>Division of Labor</vt:lpstr>
      <vt:lpstr>Project Progress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Cordero</dc:creator>
  <cp:lastModifiedBy>Wesley Ellery</cp:lastModifiedBy>
  <cp:revision>13</cp:revision>
  <dcterms:created xsi:type="dcterms:W3CDTF">2021-09-01T21:26:03Z</dcterms:created>
  <dcterms:modified xsi:type="dcterms:W3CDTF">2022-04-14T03:09:06Z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0x01010012056A1AAF42D44CB345701EFEEBD76A</vt:lpwstr>
  </property>
</Properties>
</file>