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Sorts Mill Goudy"/>
      <p:regular r:id="rId36"/>
      <p: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hh3e/eeaNdy4QLpW8jK3BaTTYY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B4BEAF5-8767-420C-98BC-6D3790F1EAF2}">
  <a:tblStyle styleId="{EB4BEAF5-8767-420C-98BC-6D3790F1EAF2}" styleName="Table_0">
    <a:wholeTbl>
      <a:tcTxStyle b="off" i="off">
        <a:font>
          <a:latin typeface="Goudy Old Style"/>
          <a:ea typeface="Goudy Old Style"/>
          <a:cs typeface="Goudy Old Style"/>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lastCol>
    <a:firstCol>
      <a:tcTxStyle b="on" i="off"/>
    </a:firstCol>
    <a:lastRow>
      <a:tcTxStyle b="on" i="off"/>
      <a:tcStyle>
        <a:tcBdr>
          <a:top>
            <a:ln cap="flat" cmpd="sng" w="25400">
              <a:solidFill>
                <a:schemeClr val="dk1"/>
              </a:solidFill>
              <a:prstDash val="solid"/>
              <a:round/>
              <a:headEnd len="sm" w="sm" type="none"/>
              <a:tailEnd len="sm" w="sm" type="none"/>
            </a:ln>
          </a:top>
        </a:tcBdr>
        <a:fill>
          <a:solidFill>
            <a:srgbClr val="E6E6E6"/>
          </a:solidFill>
        </a:fill>
      </a:tcStyle>
    </a:lastRow>
    <a:seCell>
      <a:tcTxStyle/>
    </a:seCell>
    <a:swCell>
      <a:tcTxStyle/>
    </a:swCell>
    <a:firstRow>
      <a:tcTxStyle b="on" i="off"/>
      <a:tcStyle>
        <a:fill>
          <a:solidFill>
            <a:srgbClr val="E6E6E6"/>
          </a:solidFill>
        </a:fill>
      </a:tcStyle>
    </a:firstRow>
    <a:neCell>
      <a:tcTxStyle/>
    </a:neCell>
    <a:nwCell>
      <a:tcTxStyle/>
    </a:nwCell>
  </a:tblStyle>
  <a:tblStyle styleId="{AA300AE4-E2DF-4AEF-AA05-7D9131073A04}" styleName="Table_1">
    <a:wholeTbl>
      <a:tcTxStyle b="off" i="off">
        <a:font>
          <a:latin typeface="Goudy Old Style"/>
          <a:ea typeface="Goudy Old Style"/>
          <a:cs typeface="Goudy Old Style"/>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1F7"/>
          </a:solidFill>
        </a:fill>
      </a:tcStyle>
    </a:wholeTbl>
    <a:band1H>
      <a:tcTxStyle/>
      <a:tcStyle>
        <a:fill>
          <a:solidFill>
            <a:srgbClr val="CBE3EF"/>
          </a:solidFill>
        </a:fill>
      </a:tcStyle>
    </a:band1H>
    <a:band2H>
      <a:tcTxStyle/>
    </a:band2H>
    <a:band1V>
      <a:tcTxStyle/>
      <a:tcStyle>
        <a:fill>
          <a:solidFill>
            <a:srgbClr val="CBE3EF"/>
          </a:solidFill>
        </a:fill>
      </a:tcStyle>
    </a:band1V>
    <a:band2V>
      <a:tcTxStyle/>
    </a:band2V>
    <a:lastCol>
      <a:tcTxStyle b="on" i="off">
        <a:font>
          <a:latin typeface="Goudy Old Style"/>
          <a:ea typeface="Goudy Old Style"/>
          <a:cs typeface="Goudy Old Style"/>
        </a:font>
        <a:schemeClr val="lt1"/>
      </a:tcTxStyle>
      <a:tcStyle>
        <a:fill>
          <a:solidFill>
            <a:schemeClr val="accent1"/>
          </a:solidFill>
        </a:fill>
      </a:tcStyle>
    </a:lastCol>
    <a:firstCol>
      <a:tcTxStyle b="on" i="off">
        <a:font>
          <a:latin typeface="Goudy Old Style"/>
          <a:ea typeface="Goudy Old Style"/>
          <a:cs typeface="Goudy Old Style"/>
        </a:font>
        <a:schemeClr val="lt1"/>
      </a:tcTxStyle>
      <a:tcStyle>
        <a:fill>
          <a:solidFill>
            <a:schemeClr val="accent1"/>
          </a:solidFill>
        </a:fill>
      </a:tcStyle>
    </a:firstCol>
    <a:lastRow>
      <a:tcTxStyle b="on" i="off">
        <a:font>
          <a:latin typeface="Goudy Old Style"/>
          <a:ea typeface="Goudy Old Style"/>
          <a:cs typeface="Goudy Old Style"/>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Goudy Old Style"/>
          <a:ea typeface="Goudy Old Style"/>
          <a:cs typeface="Goudy Old Style"/>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0621B1E-B020-4AB9-9C22-6F45245C65FA}"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SortsMillGoudy-italic.fntdata"/><Relationship Id="rId14" Type="http://schemas.openxmlformats.org/officeDocument/2006/relationships/slide" Target="slides/slide9.xml"/><Relationship Id="rId36" Type="http://schemas.openxmlformats.org/officeDocument/2006/relationships/font" Target="fonts/SortsMillGoudy-regular.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24ca9f30c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24ca9f30c7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124ca9f30c7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leslie</a:t>
            </a:r>
            <a:endParaRPr/>
          </a:p>
        </p:txBody>
      </p:sp>
      <p:sp>
        <p:nvSpPr>
          <p:cNvPr id="258" name="Google Shape;25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200"/>
              <a:buFont typeface="Arial"/>
              <a:buChar char="•"/>
            </a:pPr>
            <a:r>
              <a:rPr lang="en-US"/>
              <a:t>Power output: 3.5 W</a:t>
            </a:r>
            <a:endParaRPr/>
          </a:p>
          <a:p>
            <a:pPr indent="-342900" lvl="0" marL="342900" rtl="0" algn="l">
              <a:spcBef>
                <a:spcPts val="0"/>
              </a:spcBef>
              <a:spcAft>
                <a:spcPts val="0"/>
              </a:spcAft>
              <a:buClr>
                <a:schemeClr val="dk1"/>
              </a:buClr>
              <a:buSzPts val="1200"/>
              <a:buFont typeface="Arial"/>
              <a:buChar char="•"/>
            </a:pPr>
            <a:r>
              <a:rPr lang="en-US"/>
              <a:t>Voltage: 6V</a:t>
            </a:r>
            <a:endParaRPr/>
          </a:p>
          <a:p>
            <a:pPr indent="-342900" lvl="0" marL="342900" rtl="0" algn="l">
              <a:spcBef>
                <a:spcPts val="0"/>
              </a:spcBef>
              <a:spcAft>
                <a:spcPts val="0"/>
              </a:spcAft>
              <a:buClr>
                <a:schemeClr val="dk1"/>
              </a:buClr>
              <a:buSzPts val="1200"/>
              <a:buFont typeface="Arial"/>
              <a:buChar char="•"/>
            </a:pPr>
            <a:r>
              <a:rPr lang="en-US"/>
              <a:t>19% efficiency</a:t>
            </a:r>
            <a:endParaRPr/>
          </a:p>
          <a:p>
            <a:pPr indent="-342900" lvl="0" marL="342900" rtl="0" algn="l">
              <a:spcBef>
                <a:spcPts val="0"/>
              </a:spcBef>
              <a:spcAft>
                <a:spcPts val="0"/>
              </a:spcAft>
              <a:buClr>
                <a:schemeClr val="dk1"/>
              </a:buClr>
              <a:buSzPts val="1200"/>
              <a:buFont typeface="Arial"/>
              <a:buChar char="•"/>
            </a:pPr>
            <a:r>
              <a:rPr lang="en-US"/>
              <a:t>Waterproof, scratch resistant, and UV resistant. </a:t>
            </a:r>
            <a:endParaRPr/>
          </a:p>
          <a:p>
            <a:pPr indent="-342900" lvl="0" marL="342900" rtl="0" algn="l">
              <a:spcBef>
                <a:spcPts val="0"/>
              </a:spcBef>
              <a:spcAft>
                <a:spcPts val="0"/>
              </a:spcAft>
              <a:buClr>
                <a:schemeClr val="dk1"/>
              </a:buClr>
              <a:buSzPts val="1200"/>
              <a:buFont typeface="Arial"/>
              <a:buChar char="•"/>
            </a:pPr>
            <a:r>
              <a:rPr lang="en-US"/>
              <a:t>Monocrystalline cells</a:t>
            </a:r>
            <a:endParaRPr/>
          </a:p>
          <a:p>
            <a:pPr indent="0" lvl="0" marL="0" rtl="0" algn="l">
              <a:spcBef>
                <a:spcPts val="0"/>
              </a:spcBef>
              <a:spcAft>
                <a:spcPts val="0"/>
              </a:spcAft>
              <a:buNone/>
            </a:pPr>
            <a:r>
              <a:t/>
            </a:r>
            <a:endParaRPr/>
          </a:p>
        </p:txBody>
      </p:sp>
      <p:sp>
        <p:nvSpPr>
          <p:cNvPr id="265" name="Google Shape;26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24ca9f30c7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24ca9f30c7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124ca9f30c7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24ca9f30c7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24ca9f30c7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124ca9f30c7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24ca9f30c7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24ca9f30c7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124ca9f30c7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24ca9f30c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24ca9f30c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124ca9f30c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30"/>
          <p:cNvSpPr txBox="1"/>
          <p:nvPr>
            <p:ph type="ctrTitle"/>
          </p:nvPr>
        </p:nvSpPr>
        <p:spPr>
          <a:xfrm>
            <a:off x="966745" y="1205037"/>
            <a:ext cx="7744993" cy="254133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4400"/>
              <a:buFont typeface="Sorts Mill Goudy"/>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0"/>
          <p:cNvSpPr txBox="1"/>
          <p:nvPr>
            <p:ph idx="1" type="subTitle"/>
          </p:nvPr>
        </p:nvSpPr>
        <p:spPr>
          <a:xfrm>
            <a:off x="966745" y="3949332"/>
            <a:ext cx="7744993" cy="2006735"/>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2"/>
              </a:buClr>
              <a:buSzPts val="3000"/>
              <a:buNone/>
              <a:defRPr sz="2000" cap="none"/>
            </a:lvl1pPr>
            <a:lvl2pPr lvl="1" algn="ctr">
              <a:lnSpc>
                <a:spcPct val="110000"/>
              </a:lnSpc>
              <a:spcBef>
                <a:spcPts val="500"/>
              </a:spcBef>
              <a:spcAft>
                <a:spcPts val="0"/>
              </a:spcAft>
              <a:buClr>
                <a:schemeClr val="dk2"/>
              </a:buClr>
              <a:buSzPts val="2000"/>
              <a:buFont typeface="Sorts Mill Goudy"/>
              <a:buNone/>
              <a:defRPr sz="2000"/>
            </a:lvl2pPr>
            <a:lvl3pPr lvl="2" algn="ctr">
              <a:lnSpc>
                <a:spcPct val="110000"/>
              </a:lnSpc>
              <a:spcBef>
                <a:spcPts val="500"/>
              </a:spcBef>
              <a:spcAft>
                <a:spcPts val="0"/>
              </a:spcAft>
              <a:buClr>
                <a:schemeClr val="dk2"/>
              </a:buClr>
              <a:buSzPts val="2700"/>
              <a:buNone/>
              <a:defRPr sz="1800"/>
            </a:lvl3pPr>
            <a:lvl4pPr lvl="3" algn="ctr">
              <a:lnSpc>
                <a:spcPct val="110000"/>
              </a:lnSpc>
              <a:spcBef>
                <a:spcPts val="500"/>
              </a:spcBef>
              <a:spcAft>
                <a:spcPts val="0"/>
              </a:spcAft>
              <a:buClr>
                <a:schemeClr val="dk2"/>
              </a:buClr>
              <a:buSzPts val="1600"/>
              <a:buFont typeface="Sorts Mill Goudy"/>
              <a:buNone/>
              <a:defRPr sz="1600"/>
            </a:lvl4pPr>
            <a:lvl5pPr lvl="4" algn="ctr">
              <a:lnSpc>
                <a:spcPct val="110000"/>
              </a:lnSpc>
              <a:spcBef>
                <a:spcPts val="500"/>
              </a:spcBef>
              <a:spcAft>
                <a:spcPts val="0"/>
              </a:spcAft>
              <a:buClr>
                <a:schemeClr val="dk2"/>
              </a:buClr>
              <a:buSzPts val="24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 name="Google Shape;23;p30"/>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0"/>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0"/>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77" name="Shape 77"/>
        <p:cNvGrpSpPr/>
        <p:nvPr/>
      </p:nvGrpSpPr>
      <p:grpSpPr>
        <a:xfrm>
          <a:off x="0" y="0"/>
          <a:ext cx="0" cy="0"/>
          <a:chOff x="0" y="0"/>
          <a:chExt cx="0" cy="0"/>
        </a:xfrm>
      </p:grpSpPr>
      <p:grpSp>
        <p:nvGrpSpPr>
          <p:cNvPr id="78" name="Google Shape;78;p39"/>
          <p:cNvGrpSpPr/>
          <p:nvPr/>
        </p:nvGrpSpPr>
        <p:grpSpPr>
          <a:xfrm rot="10800000">
            <a:off x="0" y="1827078"/>
            <a:ext cx="2926300" cy="5030922"/>
            <a:chOff x="9265700" y="2026"/>
            <a:chExt cx="2926300" cy="5030922"/>
          </a:xfrm>
        </p:grpSpPr>
        <p:sp>
          <p:nvSpPr>
            <p:cNvPr id="79" name="Google Shape;79;p39"/>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80" name="Google Shape;80;p39"/>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81" name="Google Shape;81;p39"/>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82" name="Google Shape;82;p39"/>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grpSp>
      <p:sp>
        <p:nvSpPr>
          <p:cNvPr id="83" name="Google Shape;83;p39"/>
          <p:cNvSpPr txBox="1"/>
          <p:nvPr>
            <p:ph type="title"/>
          </p:nvPr>
        </p:nvSpPr>
        <p:spPr>
          <a:xfrm>
            <a:off x="2148186" y="959587"/>
            <a:ext cx="9076329" cy="106427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39"/>
          <p:cNvSpPr txBox="1"/>
          <p:nvPr>
            <p:ph idx="1" type="body"/>
          </p:nvPr>
        </p:nvSpPr>
        <p:spPr>
          <a:xfrm rot="5400000">
            <a:off x="4861273" y="-464830"/>
            <a:ext cx="3650155" cy="9076329"/>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9"/>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9"/>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9"/>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8" name="Shape 88"/>
        <p:cNvGrpSpPr/>
        <p:nvPr/>
      </p:nvGrpSpPr>
      <p:grpSpPr>
        <a:xfrm>
          <a:off x="0" y="0"/>
          <a:ext cx="0" cy="0"/>
          <a:chOff x="0" y="0"/>
          <a:chExt cx="0" cy="0"/>
        </a:xfrm>
      </p:grpSpPr>
      <p:grpSp>
        <p:nvGrpSpPr>
          <p:cNvPr id="89" name="Google Shape;89;p40"/>
          <p:cNvGrpSpPr/>
          <p:nvPr/>
        </p:nvGrpSpPr>
        <p:grpSpPr>
          <a:xfrm rot="10800000">
            <a:off x="0" y="1827078"/>
            <a:ext cx="2926300" cy="5030922"/>
            <a:chOff x="9265700" y="2026"/>
            <a:chExt cx="2926300" cy="5030922"/>
          </a:xfrm>
        </p:grpSpPr>
        <p:sp>
          <p:nvSpPr>
            <p:cNvPr id="90" name="Google Shape;90;p40"/>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91" name="Google Shape;91;p40"/>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92" name="Google Shape;92;p40"/>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93" name="Google Shape;93;p40"/>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grpSp>
      <p:sp>
        <p:nvSpPr>
          <p:cNvPr id="94" name="Google Shape;94;p40"/>
          <p:cNvSpPr txBox="1"/>
          <p:nvPr>
            <p:ph type="title"/>
          </p:nvPr>
        </p:nvSpPr>
        <p:spPr>
          <a:xfrm rot="5400000">
            <a:off x="7587060" y="2410224"/>
            <a:ext cx="5310710" cy="2222769"/>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40"/>
          <p:cNvSpPr txBox="1"/>
          <p:nvPr>
            <p:ph idx="1" type="body"/>
          </p:nvPr>
        </p:nvSpPr>
        <p:spPr>
          <a:xfrm rot="5400000">
            <a:off x="2264988" y="-560535"/>
            <a:ext cx="5310710" cy="8164286"/>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40"/>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0"/>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0"/>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31"/>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1"/>
          <p:cNvSpPr txBox="1"/>
          <p:nvPr>
            <p:ph idx="1" type="body"/>
          </p:nvPr>
        </p:nvSpPr>
        <p:spPr>
          <a:xfrm>
            <a:off x="966744" y="2248257"/>
            <a:ext cx="9076329" cy="3650155"/>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31"/>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1"/>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1"/>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2" name="Shape 32"/>
        <p:cNvGrpSpPr/>
        <p:nvPr/>
      </p:nvGrpSpPr>
      <p:grpSpPr>
        <a:xfrm>
          <a:off x="0" y="0"/>
          <a:ext cx="0" cy="0"/>
          <a:chOff x="0" y="0"/>
          <a:chExt cx="0" cy="0"/>
        </a:xfrm>
      </p:grpSpPr>
      <p:sp>
        <p:nvSpPr>
          <p:cNvPr id="33" name="Google Shape;33;p32"/>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2"/>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2"/>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33"/>
          <p:cNvSpPr txBox="1"/>
          <p:nvPr>
            <p:ph type="title"/>
          </p:nvPr>
        </p:nvSpPr>
        <p:spPr>
          <a:xfrm>
            <a:off x="831850" y="1883229"/>
            <a:ext cx="8214179" cy="330313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6000"/>
              <a:buFont typeface="Sorts Mill Goud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3"/>
          <p:cNvSpPr txBox="1"/>
          <p:nvPr>
            <p:ph idx="1" type="body"/>
          </p:nvPr>
        </p:nvSpPr>
        <p:spPr>
          <a:xfrm>
            <a:off x="831850" y="5295900"/>
            <a:ext cx="8214179" cy="79375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3600"/>
              <a:buNone/>
              <a:defRPr sz="2400">
                <a:solidFill>
                  <a:schemeClr val="dk2"/>
                </a:solidFill>
              </a:defRPr>
            </a:lvl1pPr>
            <a:lvl2pPr indent="-228600" lvl="1" marL="914400" algn="l">
              <a:lnSpc>
                <a:spcPct val="110000"/>
              </a:lnSpc>
              <a:spcBef>
                <a:spcPts val="500"/>
              </a:spcBef>
              <a:spcAft>
                <a:spcPts val="0"/>
              </a:spcAft>
              <a:buClr>
                <a:srgbClr val="888888"/>
              </a:buClr>
              <a:buSzPts val="2000"/>
              <a:buFont typeface="Sorts Mill Goudy"/>
              <a:buNone/>
              <a:defRPr sz="2000">
                <a:solidFill>
                  <a:srgbClr val="888888"/>
                </a:solidFill>
              </a:defRPr>
            </a:lvl2pPr>
            <a:lvl3pPr indent="-228600" lvl="2" marL="1371600" algn="l">
              <a:lnSpc>
                <a:spcPct val="110000"/>
              </a:lnSpc>
              <a:spcBef>
                <a:spcPts val="500"/>
              </a:spcBef>
              <a:spcAft>
                <a:spcPts val="0"/>
              </a:spcAft>
              <a:buClr>
                <a:srgbClr val="888888"/>
              </a:buClr>
              <a:buSzPts val="2700"/>
              <a:buNone/>
              <a:defRPr sz="1800">
                <a:solidFill>
                  <a:srgbClr val="888888"/>
                </a:solidFill>
              </a:defRPr>
            </a:lvl3pPr>
            <a:lvl4pPr indent="-228600" lvl="3" marL="1828800" algn="l">
              <a:lnSpc>
                <a:spcPct val="110000"/>
              </a:lnSpc>
              <a:spcBef>
                <a:spcPts val="500"/>
              </a:spcBef>
              <a:spcAft>
                <a:spcPts val="0"/>
              </a:spcAft>
              <a:buClr>
                <a:srgbClr val="888888"/>
              </a:buClr>
              <a:buSzPts val="1600"/>
              <a:buFont typeface="Sorts Mill Goudy"/>
              <a:buNone/>
              <a:defRPr sz="1600">
                <a:solidFill>
                  <a:srgbClr val="888888"/>
                </a:solidFill>
              </a:defRPr>
            </a:lvl4pPr>
            <a:lvl5pPr indent="-228600" lvl="4" marL="2286000" algn="l">
              <a:lnSpc>
                <a:spcPct val="110000"/>
              </a:lnSpc>
              <a:spcBef>
                <a:spcPts val="500"/>
              </a:spcBef>
              <a:spcAft>
                <a:spcPts val="0"/>
              </a:spcAft>
              <a:buClr>
                <a:srgbClr val="888888"/>
              </a:buClr>
              <a:buSzPts val="24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33"/>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3"/>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3"/>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34"/>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4"/>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4"/>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4"/>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35"/>
          <p:cNvSpPr txBox="1"/>
          <p:nvPr>
            <p:ph type="title"/>
          </p:nvPr>
        </p:nvSpPr>
        <p:spPr>
          <a:xfrm>
            <a:off x="966745" y="960120"/>
            <a:ext cx="9196928" cy="106070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35"/>
          <p:cNvSpPr txBox="1"/>
          <p:nvPr>
            <p:ph idx="1" type="body"/>
          </p:nvPr>
        </p:nvSpPr>
        <p:spPr>
          <a:xfrm>
            <a:off x="967153" y="2062842"/>
            <a:ext cx="4445899" cy="781893"/>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2700"/>
              <a:buNone/>
              <a:defRPr b="1" sz="1800" cap="none"/>
            </a:lvl1pPr>
            <a:lvl2pPr indent="-228600" lvl="1" marL="914400" algn="l">
              <a:lnSpc>
                <a:spcPct val="110000"/>
              </a:lnSpc>
              <a:spcBef>
                <a:spcPts val="500"/>
              </a:spcBef>
              <a:spcAft>
                <a:spcPts val="0"/>
              </a:spcAft>
              <a:buClr>
                <a:schemeClr val="dk2"/>
              </a:buClr>
              <a:buSzPts val="2000"/>
              <a:buFont typeface="Sorts Mill Goudy"/>
              <a:buNone/>
              <a:defRPr b="1" sz="2000"/>
            </a:lvl2pPr>
            <a:lvl3pPr indent="-228600" lvl="2" marL="1371600" algn="l">
              <a:lnSpc>
                <a:spcPct val="110000"/>
              </a:lnSpc>
              <a:spcBef>
                <a:spcPts val="500"/>
              </a:spcBef>
              <a:spcAft>
                <a:spcPts val="0"/>
              </a:spcAft>
              <a:buClr>
                <a:schemeClr val="dk2"/>
              </a:buClr>
              <a:buSzPts val="2700"/>
              <a:buNone/>
              <a:defRPr b="1" sz="1800"/>
            </a:lvl3pPr>
            <a:lvl4pPr indent="-228600" lvl="3" marL="1828800" algn="l">
              <a:lnSpc>
                <a:spcPct val="110000"/>
              </a:lnSpc>
              <a:spcBef>
                <a:spcPts val="500"/>
              </a:spcBef>
              <a:spcAft>
                <a:spcPts val="0"/>
              </a:spcAft>
              <a:buClr>
                <a:schemeClr val="dk2"/>
              </a:buClr>
              <a:buSzPts val="1600"/>
              <a:buFont typeface="Sorts Mill Goudy"/>
              <a:buNone/>
              <a:defRPr b="1" sz="1600"/>
            </a:lvl4pPr>
            <a:lvl5pPr indent="-228600" lvl="4" marL="2286000" algn="l">
              <a:lnSpc>
                <a:spcPct val="110000"/>
              </a:lnSpc>
              <a:spcBef>
                <a:spcPts val="500"/>
              </a:spcBef>
              <a:spcAft>
                <a:spcPts val="0"/>
              </a:spcAft>
              <a:buClr>
                <a:schemeClr val="dk2"/>
              </a:buClr>
              <a:buSzPts val="24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35"/>
          <p:cNvSpPr txBox="1"/>
          <p:nvPr>
            <p:ph idx="2" type="body"/>
          </p:nvPr>
        </p:nvSpPr>
        <p:spPr>
          <a:xfrm>
            <a:off x="966745" y="2882837"/>
            <a:ext cx="4446642" cy="3343793"/>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5"/>
          <p:cNvSpPr txBox="1"/>
          <p:nvPr>
            <p:ph idx="3" type="body"/>
          </p:nvPr>
        </p:nvSpPr>
        <p:spPr>
          <a:xfrm>
            <a:off x="5725280" y="2062842"/>
            <a:ext cx="4467794" cy="781893"/>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2700"/>
              <a:buNone/>
              <a:defRPr b="1" sz="1800" cap="none"/>
            </a:lvl1pPr>
            <a:lvl2pPr indent="-228600" lvl="1" marL="914400" algn="l">
              <a:lnSpc>
                <a:spcPct val="110000"/>
              </a:lnSpc>
              <a:spcBef>
                <a:spcPts val="500"/>
              </a:spcBef>
              <a:spcAft>
                <a:spcPts val="0"/>
              </a:spcAft>
              <a:buClr>
                <a:schemeClr val="dk2"/>
              </a:buClr>
              <a:buSzPts val="2000"/>
              <a:buFont typeface="Sorts Mill Goudy"/>
              <a:buNone/>
              <a:defRPr b="1" sz="2000"/>
            </a:lvl2pPr>
            <a:lvl3pPr indent="-228600" lvl="2" marL="1371600" algn="l">
              <a:lnSpc>
                <a:spcPct val="110000"/>
              </a:lnSpc>
              <a:spcBef>
                <a:spcPts val="500"/>
              </a:spcBef>
              <a:spcAft>
                <a:spcPts val="0"/>
              </a:spcAft>
              <a:buClr>
                <a:schemeClr val="dk2"/>
              </a:buClr>
              <a:buSzPts val="2700"/>
              <a:buNone/>
              <a:defRPr b="1" sz="1800"/>
            </a:lvl3pPr>
            <a:lvl4pPr indent="-228600" lvl="3" marL="1828800" algn="l">
              <a:lnSpc>
                <a:spcPct val="110000"/>
              </a:lnSpc>
              <a:spcBef>
                <a:spcPts val="500"/>
              </a:spcBef>
              <a:spcAft>
                <a:spcPts val="0"/>
              </a:spcAft>
              <a:buClr>
                <a:schemeClr val="dk2"/>
              </a:buClr>
              <a:buSzPts val="1600"/>
              <a:buFont typeface="Sorts Mill Goudy"/>
              <a:buNone/>
              <a:defRPr b="1" sz="1600"/>
            </a:lvl4pPr>
            <a:lvl5pPr indent="-228600" lvl="4" marL="2286000" algn="l">
              <a:lnSpc>
                <a:spcPct val="110000"/>
              </a:lnSpc>
              <a:spcBef>
                <a:spcPts val="500"/>
              </a:spcBef>
              <a:spcAft>
                <a:spcPts val="0"/>
              </a:spcAft>
              <a:buClr>
                <a:schemeClr val="dk2"/>
              </a:buClr>
              <a:buSzPts val="24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35"/>
          <p:cNvSpPr txBox="1"/>
          <p:nvPr>
            <p:ph idx="4" type="body"/>
          </p:nvPr>
        </p:nvSpPr>
        <p:spPr>
          <a:xfrm>
            <a:off x="5724868" y="2882837"/>
            <a:ext cx="4468541" cy="3343793"/>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5"/>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5"/>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5"/>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36"/>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36"/>
          <p:cNvSpPr txBox="1"/>
          <p:nvPr>
            <p:ph idx="1" type="body"/>
          </p:nvPr>
        </p:nvSpPr>
        <p:spPr>
          <a:xfrm>
            <a:off x="966745" y="2250798"/>
            <a:ext cx="4445899" cy="3752673"/>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36"/>
          <p:cNvSpPr txBox="1"/>
          <p:nvPr>
            <p:ph idx="2" type="body"/>
          </p:nvPr>
        </p:nvSpPr>
        <p:spPr>
          <a:xfrm>
            <a:off x="5597174" y="2250798"/>
            <a:ext cx="4445899" cy="3752673"/>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6"/>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6"/>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6"/>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3" name="Shape 63"/>
        <p:cNvGrpSpPr/>
        <p:nvPr/>
      </p:nvGrpSpPr>
      <p:grpSpPr>
        <a:xfrm>
          <a:off x="0" y="0"/>
          <a:ext cx="0" cy="0"/>
          <a:chOff x="0" y="0"/>
          <a:chExt cx="0" cy="0"/>
        </a:xfrm>
      </p:grpSpPr>
      <p:sp>
        <p:nvSpPr>
          <p:cNvPr id="64" name="Google Shape;64;p37"/>
          <p:cNvSpPr txBox="1"/>
          <p:nvPr>
            <p:ph type="title"/>
          </p:nvPr>
        </p:nvSpPr>
        <p:spPr>
          <a:xfrm>
            <a:off x="839788" y="1094014"/>
            <a:ext cx="3932237" cy="1436914"/>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3200"/>
              <a:buFont typeface="Sorts Mill Goud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37"/>
          <p:cNvSpPr txBox="1"/>
          <p:nvPr>
            <p:ph idx="1" type="body"/>
          </p:nvPr>
        </p:nvSpPr>
        <p:spPr>
          <a:xfrm>
            <a:off x="5183188" y="1094014"/>
            <a:ext cx="6172200" cy="4767036"/>
          </a:xfrm>
          <a:prstGeom prst="rect">
            <a:avLst/>
          </a:prstGeom>
          <a:noFill/>
          <a:ln>
            <a:noFill/>
          </a:ln>
        </p:spPr>
        <p:txBody>
          <a:bodyPr anchorCtr="0" anchor="t" bIns="45700" lIns="91425" spcFirstLastPara="1" rIns="91425" wrap="square" tIns="45700">
            <a:normAutofit/>
          </a:bodyPr>
          <a:lstStyle>
            <a:lvl1pPr indent="-533400" lvl="0" marL="457200" algn="l">
              <a:lnSpc>
                <a:spcPct val="110000"/>
              </a:lnSpc>
              <a:spcBef>
                <a:spcPts val="1000"/>
              </a:spcBef>
              <a:spcAft>
                <a:spcPts val="0"/>
              </a:spcAft>
              <a:buClr>
                <a:schemeClr val="dk2"/>
              </a:buClr>
              <a:buSzPts val="4800"/>
              <a:buChar char="∙"/>
              <a:defRPr sz="3200"/>
            </a:lvl1pPr>
            <a:lvl2pPr indent="-228600" lvl="1" marL="914400" algn="l">
              <a:lnSpc>
                <a:spcPct val="110000"/>
              </a:lnSpc>
              <a:spcBef>
                <a:spcPts val="500"/>
              </a:spcBef>
              <a:spcAft>
                <a:spcPts val="0"/>
              </a:spcAft>
              <a:buClr>
                <a:schemeClr val="dk2"/>
              </a:buClr>
              <a:buSzPts val="2800"/>
              <a:buFont typeface="Sorts Mill Goudy"/>
              <a:buNone/>
              <a:defRPr sz="2800"/>
            </a:lvl2pPr>
            <a:lvl3pPr indent="-457200" lvl="2" marL="1371600" algn="l">
              <a:lnSpc>
                <a:spcPct val="110000"/>
              </a:lnSpc>
              <a:spcBef>
                <a:spcPts val="500"/>
              </a:spcBef>
              <a:spcAft>
                <a:spcPts val="0"/>
              </a:spcAft>
              <a:buClr>
                <a:schemeClr val="dk2"/>
              </a:buClr>
              <a:buSzPts val="3600"/>
              <a:buChar char="∙"/>
              <a:defRPr sz="2400"/>
            </a:lvl3pPr>
            <a:lvl4pPr indent="-228600" lvl="3" marL="1828800" algn="l">
              <a:lnSpc>
                <a:spcPct val="110000"/>
              </a:lnSpc>
              <a:spcBef>
                <a:spcPts val="500"/>
              </a:spcBef>
              <a:spcAft>
                <a:spcPts val="0"/>
              </a:spcAft>
              <a:buClr>
                <a:schemeClr val="dk2"/>
              </a:buClr>
              <a:buSzPts val="2000"/>
              <a:buFont typeface="Sorts Mill Goudy"/>
              <a:buNone/>
              <a:defRPr sz="2000"/>
            </a:lvl4pPr>
            <a:lvl5pPr indent="-419100" lvl="4" marL="2286000" algn="l">
              <a:lnSpc>
                <a:spcPct val="110000"/>
              </a:lnSpc>
              <a:spcBef>
                <a:spcPts val="500"/>
              </a:spcBef>
              <a:spcAft>
                <a:spcPts val="0"/>
              </a:spcAft>
              <a:buClr>
                <a:schemeClr val="dk2"/>
              </a:buClr>
              <a:buSzPts val="3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37"/>
          <p:cNvSpPr txBox="1"/>
          <p:nvPr>
            <p:ph idx="2" type="body"/>
          </p:nvPr>
        </p:nvSpPr>
        <p:spPr>
          <a:xfrm>
            <a:off x="839788" y="2618012"/>
            <a:ext cx="3932237" cy="325097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2400"/>
              <a:buNone/>
              <a:defRPr sz="1600"/>
            </a:lvl1pPr>
            <a:lvl2pPr indent="-228600" lvl="1" marL="914400" algn="l">
              <a:lnSpc>
                <a:spcPct val="110000"/>
              </a:lnSpc>
              <a:spcBef>
                <a:spcPts val="500"/>
              </a:spcBef>
              <a:spcAft>
                <a:spcPts val="0"/>
              </a:spcAft>
              <a:buClr>
                <a:schemeClr val="dk2"/>
              </a:buClr>
              <a:buSzPts val="1400"/>
              <a:buFont typeface="Sorts Mill Goudy"/>
              <a:buNone/>
              <a:defRPr sz="1400"/>
            </a:lvl2pPr>
            <a:lvl3pPr indent="-228600" lvl="2" marL="1371600" algn="l">
              <a:lnSpc>
                <a:spcPct val="110000"/>
              </a:lnSpc>
              <a:spcBef>
                <a:spcPts val="500"/>
              </a:spcBef>
              <a:spcAft>
                <a:spcPts val="0"/>
              </a:spcAft>
              <a:buClr>
                <a:schemeClr val="dk2"/>
              </a:buClr>
              <a:buSzPts val="1800"/>
              <a:buNone/>
              <a:defRPr sz="1200"/>
            </a:lvl3pPr>
            <a:lvl4pPr indent="-228600" lvl="3" marL="1828800" algn="l">
              <a:lnSpc>
                <a:spcPct val="110000"/>
              </a:lnSpc>
              <a:spcBef>
                <a:spcPts val="500"/>
              </a:spcBef>
              <a:spcAft>
                <a:spcPts val="0"/>
              </a:spcAft>
              <a:buClr>
                <a:schemeClr val="dk2"/>
              </a:buClr>
              <a:buSzPts val="1000"/>
              <a:buFont typeface="Sorts Mill Goudy"/>
              <a:buNone/>
              <a:defRPr sz="1000"/>
            </a:lvl4pPr>
            <a:lvl5pPr indent="-228600" lvl="4" marL="2286000" algn="l">
              <a:lnSpc>
                <a:spcPct val="110000"/>
              </a:lnSpc>
              <a:spcBef>
                <a:spcPts val="500"/>
              </a:spcBef>
              <a:spcAft>
                <a:spcPts val="0"/>
              </a:spcAft>
              <a:buClr>
                <a:schemeClr val="dk2"/>
              </a:buClr>
              <a:buSzPts val="15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37"/>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7"/>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7"/>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0" name="Shape 70"/>
        <p:cNvGrpSpPr/>
        <p:nvPr/>
      </p:nvGrpSpPr>
      <p:grpSpPr>
        <a:xfrm>
          <a:off x="0" y="0"/>
          <a:ext cx="0" cy="0"/>
          <a:chOff x="0" y="0"/>
          <a:chExt cx="0" cy="0"/>
        </a:xfrm>
      </p:grpSpPr>
      <p:sp>
        <p:nvSpPr>
          <p:cNvPr id="71" name="Google Shape;71;p38"/>
          <p:cNvSpPr txBox="1"/>
          <p:nvPr>
            <p:ph type="title"/>
          </p:nvPr>
        </p:nvSpPr>
        <p:spPr>
          <a:xfrm>
            <a:off x="839788" y="1065120"/>
            <a:ext cx="3932237" cy="146580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3200"/>
              <a:buFont typeface="Sorts Mill Goud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38"/>
          <p:cNvSpPr/>
          <p:nvPr>
            <p:ph idx="2" type="pic"/>
          </p:nvPr>
        </p:nvSpPr>
        <p:spPr>
          <a:xfrm>
            <a:off x="5183188" y="987425"/>
            <a:ext cx="6172200" cy="4873625"/>
          </a:xfrm>
          <a:prstGeom prst="rect">
            <a:avLst/>
          </a:prstGeom>
          <a:noFill/>
          <a:ln>
            <a:noFill/>
          </a:ln>
        </p:spPr>
      </p:sp>
      <p:sp>
        <p:nvSpPr>
          <p:cNvPr id="73" name="Google Shape;73;p38"/>
          <p:cNvSpPr txBox="1"/>
          <p:nvPr>
            <p:ph idx="1" type="body"/>
          </p:nvPr>
        </p:nvSpPr>
        <p:spPr>
          <a:xfrm>
            <a:off x="839788" y="2618014"/>
            <a:ext cx="3932237" cy="32509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2400"/>
              <a:buNone/>
              <a:defRPr sz="1600"/>
            </a:lvl1pPr>
            <a:lvl2pPr indent="-228600" lvl="1" marL="914400" algn="l">
              <a:lnSpc>
                <a:spcPct val="110000"/>
              </a:lnSpc>
              <a:spcBef>
                <a:spcPts val="500"/>
              </a:spcBef>
              <a:spcAft>
                <a:spcPts val="0"/>
              </a:spcAft>
              <a:buClr>
                <a:schemeClr val="dk2"/>
              </a:buClr>
              <a:buSzPts val="1400"/>
              <a:buFont typeface="Sorts Mill Goudy"/>
              <a:buNone/>
              <a:defRPr sz="1400"/>
            </a:lvl2pPr>
            <a:lvl3pPr indent="-228600" lvl="2" marL="1371600" algn="l">
              <a:lnSpc>
                <a:spcPct val="110000"/>
              </a:lnSpc>
              <a:spcBef>
                <a:spcPts val="500"/>
              </a:spcBef>
              <a:spcAft>
                <a:spcPts val="0"/>
              </a:spcAft>
              <a:buClr>
                <a:schemeClr val="dk2"/>
              </a:buClr>
              <a:buSzPts val="1800"/>
              <a:buNone/>
              <a:defRPr sz="1200"/>
            </a:lvl3pPr>
            <a:lvl4pPr indent="-228600" lvl="3" marL="1828800" algn="l">
              <a:lnSpc>
                <a:spcPct val="110000"/>
              </a:lnSpc>
              <a:spcBef>
                <a:spcPts val="500"/>
              </a:spcBef>
              <a:spcAft>
                <a:spcPts val="0"/>
              </a:spcAft>
              <a:buClr>
                <a:schemeClr val="dk2"/>
              </a:buClr>
              <a:buSzPts val="1000"/>
              <a:buFont typeface="Sorts Mill Goudy"/>
              <a:buNone/>
              <a:defRPr sz="1000"/>
            </a:lvl4pPr>
            <a:lvl5pPr indent="-228600" lvl="4" marL="2286000" algn="l">
              <a:lnSpc>
                <a:spcPct val="110000"/>
              </a:lnSpc>
              <a:spcBef>
                <a:spcPts val="500"/>
              </a:spcBef>
              <a:spcAft>
                <a:spcPts val="0"/>
              </a:spcAft>
              <a:buClr>
                <a:schemeClr val="dk2"/>
              </a:buClr>
              <a:buSzPts val="15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38"/>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8"/>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8"/>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grpSp>
        <p:nvGrpSpPr>
          <p:cNvPr id="10" name="Google Shape;10;p29"/>
          <p:cNvGrpSpPr/>
          <p:nvPr/>
        </p:nvGrpSpPr>
        <p:grpSpPr>
          <a:xfrm>
            <a:off x="9265700" y="2026"/>
            <a:ext cx="2926300" cy="5030922"/>
            <a:chOff x="9265700" y="2026"/>
            <a:chExt cx="2926300" cy="5030922"/>
          </a:xfrm>
        </p:grpSpPr>
        <p:sp>
          <p:nvSpPr>
            <p:cNvPr id="11" name="Google Shape;11;p29"/>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2" name="Google Shape;12;p29"/>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3" name="Google Shape;13;p29"/>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4" name="Google Shape;14;p29"/>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grpSp>
      <p:sp>
        <p:nvSpPr>
          <p:cNvPr id="15" name="Google Shape;15;p29"/>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2"/>
              </a:buClr>
              <a:buSzPts val="4000"/>
              <a:buFont typeface="Sorts Mill Goudy"/>
              <a:buNone/>
              <a:defRPr b="0" i="0" sz="4000" u="none" cap="none" strike="noStrike">
                <a:solidFill>
                  <a:schemeClr val="dk2"/>
                </a:solidFill>
                <a:latin typeface="Sorts Mill Goudy"/>
                <a:ea typeface="Sorts Mill Goudy"/>
                <a:cs typeface="Sorts Mill Goudy"/>
                <a:sym typeface="Sorts Mill Goud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29"/>
          <p:cNvSpPr txBox="1"/>
          <p:nvPr>
            <p:ph idx="1" type="body"/>
          </p:nvPr>
        </p:nvSpPr>
        <p:spPr>
          <a:xfrm>
            <a:off x="966744" y="2248257"/>
            <a:ext cx="9076329" cy="3650155"/>
          </a:xfrm>
          <a:prstGeom prst="rect">
            <a:avLst/>
          </a:prstGeom>
          <a:noFill/>
          <a:ln>
            <a:noFill/>
          </a:ln>
        </p:spPr>
        <p:txBody>
          <a:bodyPr anchorCtr="0" anchor="t" bIns="45700" lIns="91425" spcFirstLastPara="1" rIns="91425" wrap="square" tIns="45700">
            <a:normAutofit/>
          </a:bodyPr>
          <a:lstStyle>
            <a:lvl1pPr indent="-419100" lvl="0" marL="457200" marR="0" rtl="0" algn="l">
              <a:lnSpc>
                <a:spcPct val="110000"/>
              </a:lnSpc>
              <a:spcBef>
                <a:spcPts val="1000"/>
              </a:spcBef>
              <a:spcAft>
                <a:spcPts val="0"/>
              </a:spcAft>
              <a:buClr>
                <a:schemeClr val="dk2"/>
              </a:buClr>
              <a:buSzPts val="3000"/>
              <a:buFont typeface="Sorts Mill Goudy"/>
              <a:buChar char="∙"/>
              <a:defRPr b="0" i="0" sz="2000" u="none" cap="none" strike="noStrike">
                <a:solidFill>
                  <a:schemeClr val="dk2"/>
                </a:solidFill>
                <a:latin typeface="Sorts Mill Goudy"/>
                <a:ea typeface="Sorts Mill Goudy"/>
                <a:cs typeface="Sorts Mill Goudy"/>
                <a:sym typeface="Sorts Mill Goudy"/>
              </a:defRPr>
            </a:lvl1pPr>
            <a:lvl2pPr indent="-228600" lvl="1" marL="914400" marR="0" rtl="0" algn="l">
              <a:lnSpc>
                <a:spcPct val="110000"/>
              </a:lnSpc>
              <a:spcBef>
                <a:spcPts val="500"/>
              </a:spcBef>
              <a:spcAft>
                <a:spcPts val="0"/>
              </a:spcAft>
              <a:buClr>
                <a:schemeClr val="dk2"/>
              </a:buClr>
              <a:buSzPts val="1800"/>
              <a:buFont typeface="Sorts Mill Goudy"/>
              <a:buNone/>
              <a:defRPr b="0" i="0" sz="1800" u="none" cap="none" strike="noStrike">
                <a:solidFill>
                  <a:schemeClr val="dk2"/>
                </a:solidFill>
                <a:latin typeface="Sorts Mill Goudy"/>
                <a:ea typeface="Sorts Mill Goudy"/>
                <a:cs typeface="Sorts Mill Goudy"/>
                <a:sym typeface="Sorts Mill Goudy"/>
              </a:defRPr>
            </a:lvl2pPr>
            <a:lvl3pPr indent="-381000" lvl="2" marL="1371600" marR="0" rtl="0" algn="l">
              <a:lnSpc>
                <a:spcPct val="110000"/>
              </a:lnSpc>
              <a:spcBef>
                <a:spcPts val="500"/>
              </a:spcBef>
              <a:spcAft>
                <a:spcPts val="0"/>
              </a:spcAft>
              <a:buClr>
                <a:schemeClr val="dk2"/>
              </a:buClr>
              <a:buSzPts val="2400"/>
              <a:buFont typeface="Sorts Mill Goudy"/>
              <a:buChar char="∙"/>
              <a:defRPr b="0" i="0" sz="1600" u="none" cap="none" strike="noStrike">
                <a:solidFill>
                  <a:schemeClr val="dk2"/>
                </a:solidFill>
                <a:latin typeface="Sorts Mill Goudy"/>
                <a:ea typeface="Sorts Mill Goudy"/>
                <a:cs typeface="Sorts Mill Goudy"/>
                <a:sym typeface="Sorts Mill Goudy"/>
              </a:defRPr>
            </a:lvl3pPr>
            <a:lvl4pPr indent="-228600" lvl="3" marL="1828800" marR="0" rtl="0" algn="l">
              <a:lnSpc>
                <a:spcPct val="110000"/>
              </a:lnSpc>
              <a:spcBef>
                <a:spcPts val="500"/>
              </a:spcBef>
              <a:spcAft>
                <a:spcPts val="0"/>
              </a:spcAft>
              <a:buClr>
                <a:schemeClr val="dk2"/>
              </a:buClr>
              <a:buSzPts val="1400"/>
              <a:buFont typeface="Sorts Mill Goudy"/>
              <a:buNone/>
              <a:defRPr b="0" i="0" sz="1400" u="none" cap="none" strike="noStrike">
                <a:solidFill>
                  <a:schemeClr val="dk2"/>
                </a:solidFill>
                <a:latin typeface="Sorts Mill Goudy"/>
                <a:ea typeface="Sorts Mill Goudy"/>
                <a:cs typeface="Sorts Mill Goudy"/>
                <a:sym typeface="Sorts Mill Goudy"/>
              </a:defRPr>
            </a:lvl4pPr>
            <a:lvl5pPr indent="-361950" lvl="4" marL="2286000" marR="0" rtl="0" algn="l">
              <a:lnSpc>
                <a:spcPct val="110000"/>
              </a:lnSpc>
              <a:spcBef>
                <a:spcPts val="500"/>
              </a:spcBef>
              <a:spcAft>
                <a:spcPts val="0"/>
              </a:spcAft>
              <a:buClr>
                <a:schemeClr val="dk2"/>
              </a:buClr>
              <a:buSzPts val="2100"/>
              <a:buFont typeface="Sorts Mill Goudy"/>
              <a:buChar char="∙"/>
              <a:defRPr b="0" i="0" sz="1400" u="none" cap="none" strike="noStrike">
                <a:solidFill>
                  <a:schemeClr val="dk2"/>
                </a:solidFill>
                <a:latin typeface="Sorts Mill Goudy"/>
                <a:ea typeface="Sorts Mill Goudy"/>
                <a:cs typeface="Sorts Mill Goudy"/>
                <a:sym typeface="Sorts Mill Goudy"/>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rts Mill Goudy"/>
                <a:ea typeface="Sorts Mill Goudy"/>
                <a:cs typeface="Sorts Mill Goudy"/>
                <a:sym typeface="Sorts Mill Goud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rts Mill Goudy"/>
                <a:ea typeface="Sorts Mill Goudy"/>
                <a:cs typeface="Sorts Mill Goudy"/>
                <a:sym typeface="Sorts Mill Goud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rts Mill Goudy"/>
                <a:ea typeface="Sorts Mill Goudy"/>
                <a:cs typeface="Sorts Mill Goudy"/>
                <a:sym typeface="Sorts Mill Goud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rts Mill Goudy"/>
                <a:ea typeface="Sorts Mill Goudy"/>
                <a:cs typeface="Sorts Mill Goudy"/>
                <a:sym typeface="Sorts Mill Goudy"/>
              </a:defRPr>
            </a:lvl9pPr>
          </a:lstStyle>
          <a:p/>
        </p:txBody>
      </p:sp>
      <p:sp>
        <p:nvSpPr>
          <p:cNvPr id="17" name="Google Shape;17;p29"/>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dk2"/>
                </a:solidFill>
                <a:latin typeface="Sorts Mill Goudy"/>
                <a:ea typeface="Sorts Mill Goudy"/>
                <a:cs typeface="Sorts Mill Goudy"/>
                <a:sym typeface="Sorts Mill Goudy"/>
              </a:defRPr>
            </a:lvl1pPr>
            <a:lvl2pPr lvl="1"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2pPr>
            <a:lvl3pPr lvl="2"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3pPr>
            <a:lvl4pPr lvl="3"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4pPr>
            <a:lvl5pPr lvl="4"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5pPr>
            <a:lvl6pPr lvl="5"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6pPr>
            <a:lvl7pPr lvl="6"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7pPr>
            <a:lvl8pPr lvl="7"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8pPr>
            <a:lvl9pPr lvl="8"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9pPr>
          </a:lstStyle>
          <a:p/>
        </p:txBody>
      </p:sp>
      <p:sp>
        <p:nvSpPr>
          <p:cNvPr id="18" name="Google Shape;18;p29"/>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2"/>
                </a:solidFill>
                <a:latin typeface="Sorts Mill Goudy"/>
                <a:ea typeface="Sorts Mill Goudy"/>
                <a:cs typeface="Sorts Mill Goudy"/>
                <a:sym typeface="Sorts Mill Goudy"/>
              </a:defRPr>
            </a:lvl1pPr>
            <a:lvl2pPr lvl="1"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2pPr>
            <a:lvl3pPr lvl="2"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3pPr>
            <a:lvl4pPr lvl="3"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4pPr>
            <a:lvl5pPr lvl="4"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5pPr>
            <a:lvl6pPr lvl="5"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6pPr>
            <a:lvl7pPr lvl="6"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7pPr>
            <a:lvl8pPr lvl="7"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8pPr>
            <a:lvl9pPr lvl="8" marR="0" rtl="0" algn="l">
              <a:spcBef>
                <a:spcPts val="0"/>
              </a:spcBef>
              <a:spcAft>
                <a:spcPts val="0"/>
              </a:spcAft>
              <a:buSzPts val="1400"/>
              <a:buNone/>
              <a:defRPr b="0" i="0" sz="1800" u="none" cap="none" strike="noStrike">
                <a:solidFill>
                  <a:schemeClr val="dk1"/>
                </a:solidFill>
                <a:latin typeface="Sorts Mill Goudy"/>
                <a:ea typeface="Sorts Mill Goudy"/>
                <a:cs typeface="Sorts Mill Goudy"/>
                <a:sym typeface="Sorts Mill Goudy"/>
              </a:defRPr>
            </a:lvl9pPr>
          </a:lstStyle>
          <a:p/>
        </p:txBody>
      </p:sp>
      <p:sp>
        <p:nvSpPr>
          <p:cNvPr id="19" name="Google Shape;19;p29"/>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1pPr>
            <a:lvl2pPr indent="0" lvl="1"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2pPr>
            <a:lvl3pPr indent="0" lvl="2"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3pPr>
            <a:lvl4pPr indent="0" lvl="3"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4pPr>
            <a:lvl5pPr indent="0" lvl="4"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5pPr>
            <a:lvl6pPr indent="0" lvl="5"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6pPr>
            <a:lvl7pPr indent="0" lvl="6"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7pPr>
            <a:lvl8pPr indent="0" lvl="7"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8pPr>
            <a:lvl9pPr indent="0" lvl="8" marL="0" marR="0" rtl="0" algn="r">
              <a:spcBef>
                <a:spcPts val="0"/>
              </a:spcBef>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4.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2" name="Shape 102"/>
        <p:cNvGrpSpPr/>
        <p:nvPr/>
      </p:nvGrpSpPr>
      <p:grpSpPr>
        <a:xfrm>
          <a:off x="0" y="0"/>
          <a:ext cx="0" cy="0"/>
          <a:chOff x="0" y="0"/>
          <a:chExt cx="0" cy="0"/>
        </a:xfrm>
      </p:grpSpPr>
      <p:sp>
        <p:nvSpPr>
          <p:cNvPr id="103" name="Google Shape;103;p1"/>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pic>
        <p:nvPicPr>
          <p:cNvPr id="104" name="Google Shape;104;p1"/>
          <p:cNvPicPr preferRelativeResize="0"/>
          <p:nvPr/>
        </p:nvPicPr>
        <p:blipFill rotWithShape="1">
          <a:blip r:embed="rId3">
            <a:alphaModFix/>
          </a:blip>
          <a:srcRect b="23247" l="0" r="0" t="4406"/>
          <a:stretch/>
        </p:blipFill>
        <p:spPr>
          <a:xfrm>
            <a:off x="106037" y="211026"/>
            <a:ext cx="12191979" cy="6857989"/>
          </a:xfrm>
          <a:prstGeom prst="rect">
            <a:avLst/>
          </a:prstGeom>
          <a:noFill/>
          <a:ln>
            <a:noFill/>
          </a:ln>
        </p:spPr>
      </p:pic>
      <p:sp>
        <p:nvSpPr>
          <p:cNvPr id="105" name="Google Shape;105;p1"/>
          <p:cNvSpPr/>
          <p:nvPr/>
        </p:nvSpPr>
        <p:spPr>
          <a:xfrm>
            <a:off x="4157594" y="805231"/>
            <a:ext cx="3876811" cy="5245563"/>
          </a:xfrm>
          <a:custGeom>
            <a:rect b="b" l="l" r="r" t="t"/>
            <a:pathLst>
              <a:path extrusionOk="0" h="5245563" w="3876811">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rgbClr val="000000">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6" name="Google Shape;106;p1"/>
          <p:cNvSpPr txBox="1"/>
          <p:nvPr>
            <p:ph type="ctrTitle"/>
          </p:nvPr>
        </p:nvSpPr>
        <p:spPr>
          <a:xfrm>
            <a:off x="4521389" y="1826096"/>
            <a:ext cx="3149221" cy="2142699"/>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FFFFFF"/>
              </a:buClr>
              <a:buSzPts val="4000"/>
              <a:buFont typeface="Sorts Mill Goudy"/>
              <a:buNone/>
            </a:pPr>
            <a:r>
              <a:rPr b="1" lang="en-US" sz="4000" cap="none">
                <a:solidFill>
                  <a:srgbClr val="FFFFFF"/>
                </a:solidFill>
                <a:latin typeface="Sorts Mill Goudy"/>
                <a:ea typeface="Sorts Mill Goudy"/>
                <a:cs typeface="Sorts Mill Goudy"/>
                <a:sym typeface="Sorts Mill Goudy"/>
              </a:rPr>
              <a:t>SOLAR CHARGER</a:t>
            </a:r>
            <a:br>
              <a:rPr lang="en-US" sz="2800" cap="none">
                <a:solidFill>
                  <a:srgbClr val="FFFFFF"/>
                </a:solidFill>
                <a:latin typeface="Sorts Mill Goudy"/>
                <a:ea typeface="Sorts Mill Goudy"/>
                <a:cs typeface="Sorts Mill Goudy"/>
                <a:sym typeface="Sorts Mill Goudy"/>
              </a:rPr>
            </a:br>
            <a:r>
              <a:rPr lang="en-US" sz="1400" cap="none">
                <a:solidFill>
                  <a:srgbClr val="FFFFFF"/>
                </a:solidFill>
                <a:latin typeface="Sorts Mill Goudy"/>
                <a:ea typeface="Sorts Mill Goudy"/>
                <a:cs typeface="Sorts Mill Goudy"/>
                <a:sym typeface="Sorts Mill Goudy"/>
              </a:rPr>
              <a:t>UCF SENIOR PROJECT</a:t>
            </a:r>
            <a:endParaRPr sz="2800" cap="none">
              <a:solidFill>
                <a:srgbClr val="FFFFFF"/>
              </a:solidFill>
              <a:latin typeface="Sorts Mill Goudy"/>
              <a:ea typeface="Sorts Mill Goudy"/>
              <a:cs typeface="Sorts Mill Goudy"/>
              <a:sym typeface="Sorts Mill Goudy"/>
            </a:endParaRPr>
          </a:p>
        </p:txBody>
      </p:sp>
      <p:sp>
        <p:nvSpPr>
          <p:cNvPr id="107" name="Google Shape;107;p1"/>
          <p:cNvSpPr txBox="1"/>
          <p:nvPr>
            <p:ph idx="1" type="subTitle"/>
          </p:nvPr>
        </p:nvSpPr>
        <p:spPr>
          <a:xfrm>
            <a:off x="4642513" y="4196605"/>
            <a:ext cx="2906973" cy="948601"/>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rgbClr val="FFFFFF"/>
              </a:buClr>
              <a:buSzPts val="1800"/>
              <a:buNone/>
            </a:pPr>
            <a:r>
              <a:rPr lang="en-US" sz="1200">
                <a:solidFill>
                  <a:srgbClr val="FFFFFF"/>
                </a:solidFill>
              </a:rPr>
              <a:t>JOHN DICKMAN (EE)</a:t>
            </a:r>
            <a:br>
              <a:rPr lang="en-US" sz="1200"/>
            </a:br>
            <a:r>
              <a:rPr lang="en-US" sz="1200">
                <a:solidFill>
                  <a:srgbClr val="FFFFFF"/>
                </a:solidFill>
              </a:rPr>
              <a:t>TYLER MAIGNAN (EE)</a:t>
            </a:r>
            <a:br>
              <a:rPr lang="en-US" sz="1200"/>
            </a:br>
            <a:r>
              <a:rPr lang="en-US" sz="1200">
                <a:solidFill>
                  <a:srgbClr val="FFFFFF"/>
                </a:solidFill>
              </a:rPr>
              <a:t>LUIS NICACIO (EE)</a:t>
            </a:r>
            <a:br>
              <a:rPr lang="en-US" sz="1200"/>
            </a:br>
            <a:r>
              <a:rPr lang="en-US" sz="1200">
                <a:solidFill>
                  <a:srgbClr val="FFFFFF"/>
                </a:solidFill>
              </a:rPr>
              <a:t>LESLIE RECENDIZ (CE)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06"/>
                                        </p:tgtEl>
                                        <p:attrNameLst>
                                          <p:attrName>style.visibility</p:attrName>
                                        </p:attrNameLst>
                                      </p:cBhvr>
                                      <p:to>
                                        <p:strVal val="visible"/>
                                      </p:to>
                                    </p:set>
                                    <p:animEffect filter="fade" transition="in">
                                      <p:cBhvr>
                                        <p:cTn dur="400"/>
                                        <p:tgtEl>
                                          <p:spTgt spid="106"/>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124ca9f30c7_0_7"/>
          <p:cNvSpPr txBox="1"/>
          <p:nvPr>
            <p:ph type="title"/>
          </p:nvPr>
        </p:nvSpPr>
        <p:spPr>
          <a:xfrm>
            <a:off x="966744" y="959587"/>
            <a:ext cx="9076200" cy="1064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MCU Code</a:t>
            </a:r>
            <a:endParaRPr/>
          </a:p>
        </p:txBody>
      </p:sp>
      <p:pic>
        <p:nvPicPr>
          <p:cNvPr descr="Branching diagram outline" id="238" name="Google Shape;238;g124ca9f30c7_0_7"/>
          <p:cNvPicPr preferRelativeResize="0"/>
          <p:nvPr/>
        </p:nvPicPr>
        <p:blipFill rotWithShape="1">
          <a:blip r:embed="rId3">
            <a:alphaModFix/>
          </a:blip>
          <a:srcRect b="0" l="0" r="0" t="0"/>
          <a:stretch/>
        </p:blipFill>
        <p:spPr>
          <a:xfrm>
            <a:off x="9696450" y="395287"/>
            <a:ext cx="1347788" cy="1347788"/>
          </a:xfrm>
          <a:prstGeom prst="rect">
            <a:avLst/>
          </a:prstGeom>
          <a:noFill/>
          <a:ln>
            <a:noFill/>
          </a:ln>
        </p:spPr>
      </p:pic>
      <p:sp>
        <p:nvSpPr>
          <p:cNvPr id="239" name="Google Shape;239;g124ca9f30c7_0_7"/>
          <p:cNvSpPr txBox="1"/>
          <p:nvPr>
            <p:ph idx="4294967295" type="body"/>
          </p:nvPr>
        </p:nvSpPr>
        <p:spPr>
          <a:xfrm>
            <a:off x="966750" y="2248250"/>
            <a:ext cx="4274400" cy="3936000"/>
          </a:xfrm>
          <a:prstGeom prst="rect">
            <a:avLst/>
          </a:prstGeom>
        </p:spPr>
        <p:txBody>
          <a:bodyPr anchorCtr="0" anchor="t" bIns="45700" lIns="91425" spcFirstLastPara="1" rIns="91425" wrap="square" tIns="45700">
            <a:noAutofit/>
          </a:bodyPr>
          <a:lstStyle/>
          <a:p>
            <a:pPr indent="-374650" lvl="0" marL="457200" rtl="0" algn="l">
              <a:spcBef>
                <a:spcPts val="1000"/>
              </a:spcBef>
              <a:spcAft>
                <a:spcPts val="0"/>
              </a:spcAft>
              <a:buSzPts val="2300"/>
              <a:buChar char="∙"/>
            </a:pPr>
            <a:r>
              <a:rPr lang="en-US" sz="1810"/>
              <a:t>It will work as a voltmeter to calculate the output voltage after the voltage booster</a:t>
            </a:r>
            <a:endParaRPr sz="1810"/>
          </a:p>
          <a:p>
            <a:pPr indent="0" lvl="0" marL="457200" rtl="0" algn="l">
              <a:spcBef>
                <a:spcPts val="1000"/>
              </a:spcBef>
              <a:spcAft>
                <a:spcPts val="0"/>
              </a:spcAft>
              <a:buSzPts val="770"/>
              <a:buNone/>
            </a:pPr>
            <a:r>
              <a:t/>
            </a:r>
            <a:endParaRPr sz="1810"/>
          </a:p>
          <a:p>
            <a:pPr indent="-343535" lvl="0" marL="457200" rtl="0" algn="l">
              <a:spcBef>
                <a:spcPts val="1000"/>
              </a:spcBef>
              <a:spcAft>
                <a:spcPts val="0"/>
              </a:spcAft>
              <a:buSzPts val="1810"/>
              <a:buChar char="∙"/>
            </a:pPr>
            <a:r>
              <a:rPr lang="en-US" sz="1810"/>
              <a:t>The MCU will communicate with the LCD screen to display voltage change</a:t>
            </a:r>
            <a:endParaRPr sz="1810"/>
          </a:p>
          <a:p>
            <a:pPr indent="0" lvl="0" marL="457200" rtl="0" algn="l">
              <a:spcBef>
                <a:spcPts val="1000"/>
              </a:spcBef>
              <a:spcAft>
                <a:spcPts val="0"/>
              </a:spcAft>
              <a:buSzPts val="770"/>
              <a:buNone/>
            </a:pPr>
            <a:r>
              <a:t/>
            </a:r>
            <a:endParaRPr sz="1810"/>
          </a:p>
          <a:p>
            <a:pPr indent="-343535" lvl="0" marL="457200" rtl="0" algn="l">
              <a:spcBef>
                <a:spcPts val="1000"/>
              </a:spcBef>
              <a:spcAft>
                <a:spcPts val="0"/>
              </a:spcAft>
              <a:buSzPts val="1810"/>
              <a:buChar char="∙"/>
            </a:pPr>
            <a:r>
              <a:rPr lang="en-US" sz="1810"/>
              <a:t>MCU will also turn on a green LED when charging and red LED when not charging</a:t>
            </a:r>
            <a:endParaRPr sz="1810"/>
          </a:p>
        </p:txBody>
      </p:sp>
      <p:pic>
        <p:nvPicPr>
          <p:cNvPr descr="Screen Shot 2021-12-02 at 9.36.43 AM.png" id="240" name="Google Shape;240;g124ca9f30c7_0_7"/>
          <p:cNvPicPr preferRelativeResize="0"/>
          <p:nvPr/>
        </p:nvPicPr>
        <p:blipFill>
          <a:blip r:embed="rId4">
            <a:alphaModFix/>
          </a:blip>
          <a:stretch>
            <a:fillRect/>
          </a:stretch>
        </p:blipFill>
        <p:spPr>
          <a:xfrm>
            <a:off x="5923300" y="1743075"/>
            <a:ext cx="5711325" cy="4810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4" name="Shape 244"/>
        <p:cNvGrpSpPr/>
        <p:nvPr/>
      </p:nvGrpSpPr>
      <p:grpSpPr>
        <a:xfrm>
          <a:off x="0" y="0"/>
          <a:ext cx="0" cy="0"/>
          <a:chOff x="0" y="0"/>
          <a:chExt cx="0" cy="0"/>
        </a:xfrm>
      </p:grpSpPr>
      <p:grpSp>
        <p:nvGrpSpPr>
          <p:cNvPr id="245" name="Google Shape;245;p26"/>
          <p:cNvGrpSpPr/>
          <p:nvPr/>
        </p:nvGrpSpPr>
        <p:grpSpPr>
          <a:xfrm>
            <a:off x="9265700" y="2026"/>
            <a:ext cx="2926300" cy="5030922"/>
            <a:chOff x="9265700" y="2026"/>
            <a:chExt cx="2926300" cy="5030922"/>
          </a:xfrm>
        </p:grpSpPr>
        <p:sp>
          <p:nvSpPr>
            <p:cNvPr id="246" name="Google Shape;246;p26"/>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47" name="Google Shape;247;p26"/>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48" name="Google Shape;248;p26"/>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49" name="Google Shape;249;p26"/>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grpSp>
      <p:sp>
        <p:nvSpPr>
          <p:cNvPr id="250" name="Google Shape;250;p26"/>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51" name="Google Shape;251;p26"/>
          <p:cNvSpPr/>
          <p:nvPr/>
        </p:nvSpPr>
        <p:spPr>
          <a:xfrm rot="10800000">
            <a:off x="0" y="0"/>
            <a:ext cx="12192000" cy="4604516"/>
          </a:xfrm>
          <a:prstGeom prst="rect">
            <a:avLst/>
          </a:prstGeom>
          <a:gradFill>
            <a:gsLst>
              <a:gs pos="0">
                <a:srgbClr val="000000">
                  <a:alpha val="0"/>
                </a:srgbClr>
              </a:gs>
              <a:gs pos="7000">
                <a:srgbClr val="000000">
                  <a:alpha val="0"/>
                </a:srgbClr>
              </a:gs>
              <a:gs pos="56000">
                <a:srgbClr val="000000">
                  <a:alpha val="55686"/>
                </a:srgbClr>
              </a:gs>
              <a:gs pos="100000">
                <a:srgbClr val="000000">
                  <a:alpha val="62745"/>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52" name="Google Shape;252;p26"/>
          <p:cNvSpPr txBox="1"/>
          <p:nvPr/>
        </p:nvSpPr>
        <p:spPr>
          <a:xfrm>
            <a:off x="2101755" y="617839"/>
            <a:ext cx="7983941" cy="1190874"/>
          </a:xfrm>
          <a:prstGeom prst="rect">
            <a:avLst/>
          </a:prstGeom>
          <a:noFill/>
          <a:ln>
            <a:noFill/>
          </a:ln>
        </p:spPr>
        <p:txBody>
          <a:bodyPr anchorCtr="0" anchor="b" bIns="45700" lIns="91425" spcFirstLastPara="1" rIns="91425" wrap="square" tIns="45700">
            <a:normAutofit/>
          </a:bodyPr>
          <a:lstStyle/>
          <a:p>
            <a:pPr indent="0" lvl="0" marL="0" marR="0" rtl="0" algn="ctr">
              <a:spcBef>
                <a:spcPts val="0"/>
              </a:spcBef>
              <a:spcAft>
                <a:spcPts val="0"/>
              </a:spcAft>
              <a:buNone/>
            </a:pPr>
            <a:r>
              <a:rPr lang="en-US" sz="4400">
                <a:solidFill>
                  <a:srgbClr val="FFFFFF"/>
                </a:solidFill>
                <a:latin typeface="Sorts Mill Goudy"/>
                <a:ea typeface="Sorts Mill Goudy"/>
                <a:cs typeface="Sorts Mill Goudy"/>
                <a:sym typeface="Sorts Mill Goudy"/>
              </a:rPr>
              <a:t>PCB Design</a:t>
            </a:r>
            <a:endParaRPr/>
          </a:p>
        </p:txBody>
      </p:sp>
      <p:pic>
        <p:nvPicPr>
          <p:cNvPr id="253" name="Google Shape;253;p26"/>
          <p:cNvPicPr preferRelativeResize="0"/>
          <p:nvPr/>
        </p:nvPicPr>
        <p:blipFill>
          <a:blip r:embed="rId3">
            <a:alphaModFix/>
          </a:blip>
          <a:stretch>
            <a:fillRect/>
          </a:stretch>
        </p:blipFill>
        <p:spPr>
          <a:xfrm>
            <a:off x="6362682" y="2650800"/>
            <a:ext cx="5169317" cy="2616700"/>
          </a:xfrm>
          <a:prstGeom prst="rect">
            <a:avLst/>
          </a:prstGeom>
          <a:noFill/>
          <a:ln>
            <a:noFill/>
          </a:ln>
        </p:spPr>
      </p:pic>
      <p:pic>
        <p:nvPicPr>
          <p:cNvPr id="254" name="Google Shape;254;p26"/>
          <p:cNvPicPr preferRelativeResize="0"/>
          <p:nvPr/>
        </p:nvPicPr>
        <p:blipFill>
          <a:blip r:embed="rId4">
            <a:alphaModFix/>
          </a:blip>
          <a:stretch>
            <a:fillRect/>
          </a:stretch>
        </p:blipFill>
        <p:spPr>
          <a:xfrm>
            <a:off x="382250" y="2585650"/>
            <a:ext cx="5445800" cy="274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9" name="Shape 259"/>
        <p:cNvGrpSpPr/>
        <p:nvPr/>
      </p:nvGrpSpPr>
      <p:grpSpPr>
        <a:xfrm>
          <a:off x="0" y="0"/>
          <a:ext cx="0" cy="0"/>
          <a:chOff x="0" y="0"/>
          <a:chExt cx="0" cy="0"/>
        </a:xfrm>
      </p:grpSpPr>
      <p:sp>
        <p:nvSpPr>
          <p:cNvPr id="260" name="Google Shape;260;p9"/>
          <p:cNvSpPr txBox="1"/>
          <p:nvPr>
            <p:ph type="title"/>
          </p:nvPr>
        </p:nvSpPr>
        <p:spPr>
          <a:xfrm>
            <a:off x="7424246" y="2714601"/>
            <a:ext cx="4027525" cy="1428795"/>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6000"/>
              <a:buFont typeface="Sorts Mill Goudy"/>
              <a:buNone/>
            </a:pPr>
            <a:r>
              <a:rPr b="1" lang="en-US"/>
              <a:t>Solar Panel</a:t>
            </a:r>
            <a:endParaRPr/>
          </a:p>
        </p:txBody>
      </p:sp>
      <p:pic>
        <p:nvPicPr>
          <p:cNvPr descr="A picture containing indoor&#10;&#10;Description automatically generated" id="261" name="Google Shape;261;p9"/>
          <p:cNvPicPr preferRelativeResize="0"/>
          <p:nvPr/>
        </p:nvPicPr>
        <p:blipFill rotWithShape="1">
          <a:blip r:embed="rId3">
            <a:alphaModFix/>
          </a:blip>
          <a:srcRect b="0" l="0" r="0" t="0"/>
          <a:stretch/>
        </p:blipFill>
        <p:spPr>
          <a:xfrm>
            <a:off x="-51242" y="-2"/>
            <a:ext cx="6858000" cy="68580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0"/>
          <p:cNvSpPr txBox="1"/>
          <p:nvPr>
            <p:ph type="title"/>
          </p:nvPr>
        </p:nvSpPr>
        <p:spPr>
          <a:xfrm>
            <a:off x="398713" y="286711"/>
            <a:ext cx="7939171" cy="96327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dk2"/>
              </a:buClr>
              <a:buSzPct val="100000"/>
              <a:buFont typeface="Sorts Mill Goudy"/>
              <a:buNone/>
            </a:pPr>
            <a:r>
              <a:rPr lang="en-US"/>
              <a:t>Adafruit Solar Panel</a:t>
            </a:r>
            <a:endParaRPr/>
          </a:p>
        </p:txBody>
      </p:sp>
      <p:graphicFrame>
        <p:nvGraphicFramePr>
          <p:cNvPr id="268" name="Google Shape;268;p10"/>
          <p:cNvGraphicFramePr/>
          <p:nvPr/>
        </p:nvGraphicFramePr>
        <p:xfrm>
          <a:off x="1801727" y="1350689"/>
          <a:ext cx="3000000" cy="3000000"/>
        </p:xfrm>
        <a:graphic>
          <a:graphicData uri="http://schemas.openxmlformats.org/drawingml/2006/table">
            <a:tbl>
              <a:tblPr>
                <a:noFill/>
                <a:tableStyleId>{40621B1E-B020-4AB9-9C22-6F45245C65FA}</a:tableStyleId>
              </a:tblPr>
              <a:tblGrid>
                <a:gridCol w="2075225"/>
                <a:gridCol w="2075225"/>
                <a:gridCol w="2075225"/>
                <a:gridCol w="2075225"/>
              </a:tblGrid>
              <a:tr h="962550">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Model</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SLP190S-24 Silver Monocrystalline</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Amerisolar AS-6P 340W Polycrystalline</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AdaFruit Monocrystalline</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04600">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Size</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62.2×31.8×1.38 in</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77 × 39.1 × 2 in</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8.3" x 4.4" x 0.2"</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0900">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Cost</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$245.00</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$212.00</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$45</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28200">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Weight </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41.9 lbs</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50.7 lbs</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140g</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3650">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Power Output</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190W</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340W</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3.5W</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222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Current </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5.16A</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9.07A</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530 mA</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61750">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Temperature Constraints</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-(0.5±0.05)%/ °C</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-0.41%/K</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n/a</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222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Annual output</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267 kWh/Year</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478 kWh/Year</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n/a</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222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Efficiency</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n/a</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17.52%</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19%</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222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Voltage</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24VDC</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37.5VDC</a:t>
                      </a:r>
                      <a:endParaRPr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6V</a:t>
                      </a:r>
                      <a:endParaRPr b="1" sz="28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69" name="Google Shape;269;p10"/>
          <p:cNvSpPr/>
          <p:nvPr/>
        </p:nvSpPr>
        <p:spPr>
          <a:xfrm>
            <a:off x="3294063" y="2238375"/>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Sorts Mill Goudy"/>
              <a:ea typeface="Sorts Mill Goudy"/>
              <a:cs typeface="Sorts Mill Goudy"/>
              <a:sym typeface="Sorts Mill Goud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3" name="Shape 273"/>
        <p:cNvGrpSpPr/>
        <p:nvPr/>
      </p:nvGrpSpPr>
      <p:grpSpPr>
        <a:xfrm>
          <a:off x="0" y="0"/>
          <a:ext cx="0" cy="0"/>
          <a:chOff x="0" y="0"/>
          <a:chExt cx="0" cy="0"/>
        </a:xfrm>
      </p:grpSpPr>
      <p:sp>
        <p:nvSpPr>
          <p:cNvPr id="274" name="Google Shape;274;p11"/>
          <p:cNvSpPr txBox="1"/>
          <p:nvPr>
            <p:ph type="title"/>
          </p:nvPr>
        </p:nvSpPr>
        <p:spPr>
          <a:xfrm>
            <a:off x="7424246" y="2714601"/>
            <a:ext cx="4027525" cy="1428795"/>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6000"/>
              <a:buFont typeface="Sorts Mill Goudy"/>
              <a:buNone/>
            </a:pPr>
            <a:r>
              <a:rPr b="1" lang="en-US"/>
              <a:t>Battery</a:t>
            </a:r>
            <a:endParaRPr/>
          </a:p>
        </p:txBody>
      </p:sp>
      <p:pic>
        <p:nvPicPr>
          <p:cNvPr id="275" name="Google Shape;275;p11"/>
          <p:cNvPicPr preferRelativeResize="0"/>
          <p:nvPr/>
        </p:nvPicPr>
        <p:blipFill rotWithShape="1">
          <a:blip r:embed="rId3">
            <a:alphaModFix/>
          </a:blip>
          <a:srcRect b="0" l="0" r="0" t="0"/>
          <a:stretch/>
        </p:blipFill>
        <p:spPr>
          <a:xfrm>
            <a:off x="-1" y="0"/>
            <a:ext cx="6884625"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2"/>
          <p:cNvSpPr txBox="1"/>
          <p:nvPr>
            <p:ph type="title"/>
          </p:nvPr>
        </p:nvSpPr>
        <p:spPr>
          <a:xfrm>
            <a:off x="567155" y="529389"/>
            <a:ext cx="7265403" cy="1191878"/>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2"/>
              </a:buClr>
              <a:buSzPts val="6000"/>
              <a:buFont typeface="Sorts Mill Goudy"/>
              <a:buNone/>
            </a:pPr>
            <a:r>
              <a:rPr lang="en-US"/>
              <a:t>Lithium-Ion Battery</a:t>
            </a:r>
            <a:endParaRPr/>
          </a:p>
        </p:txBody>
      </p:sp>
      <p:sp>
        <p:nvSpPr>
          <p:cNvPr id="281" name="Google Shape;281;p12"/>
          <p:cNvSpPr txBox="1"/>
          <p:nvPr>
            <p:ph idx="1" type="body"/>
          </p:nvPr>
        </p:nvSpPr>
        <p:spPr>
          <a:xfrm>
            <a:off x="651377" y="1999248"/>
            <a:ext cx="8214179" cy="3535278"/>
          </a:xfrm>
          <a:prstGeom prst="rect">
            <a:avLst/>
          </a:prstGeom>
          <a:noFill/>
          <a:ln>
            <a:noFill/>
          </a:ln>
        </p:spPr>
        <p:txBody>
          <a:bodyPr anchorCtr="0" anchor="t" bIns="45700" lIns="91425" spcFirstLastPara="1" rIns="91425" wrap="square" tIns="45700">
            <a:normAutofit/>
          </a:bodyPr>
          <a:lstStyle/>
          <a:p>
            <a:pPr indent="-342900" lvl="0" marL="342900" rtl="0" algn="l">
              <a:lnSpc>
                <a:spcPct val="110000"/>
              </a:lnSpc>
              <a:spcBef>
                <a:spcPts val="0"/>
              </a:spcBef>
              <a:spcAft>
                <a:spcPts val="0"/>
              </a:spcAft>
              <a:buClr>
                <a:schemeClr val="dk2"/>
              </a:buClr>
              <a:buSzPts val="3600"/>
              <a:buFont typeface="Arial"/>
              <a:buChar char="•"/>
            </a:pPr>
            <a:r>
              <a:rPr lang="en-US"/>
              <a:t>Voltage: 3.7V</a:t>
            </a:r>
            <a:endParaRPr/>
          </a:p>
          <a:p>
            <a:pPr indent="-342900" lvl="0" marL="342900" rtl="0" algn="l">
              <a:lnSpc>
                <a:spcPct val="110000"/>
              </a:lnSpc>
              <a:spcBef>
                <a:spcPts val="1000"/>
              </a:spcBef>
              <a:spcAft>
                <a:spcPts val="0"/>
              </a:spcAft>
              <a:buClr>
                <a:schemeClr val="dk2"/>
              </a:buClr>
              <a:buSzPts val="3600"/>
              <a:buFont typeface="Arial"/>
              <a:buChar char="•"/>
            </a:pPr>
            <a:r>
              <a:rPr lang="en-US"/>
              <a:t>Pre-attached with a 2-pin JST-PH connector.</a:t>
            </a:r>
            <a:endParaRPr/>
          </a:p>
          <a:p>
            <a:pPr indent="-342900" lvl="0" marL="342900" rtl="0" algn="l">
              <a:lnSpc>
                <a:spcPct val="110000"/>
              </a:lnSpc>
              <a:spcBef>
                <a:spcPts val="1000"/>
              </a:spcBef>
              <a:spcAft>
                <a:spcPts val="0"/>
              </a:spcAft>
              <a:buClr>
                <a:schemeClr val="dk2"/>
              </a:buClr>
              <a:buSzPts val="3600"/>
              <a:buFont typeface="Arial"/>
              <a:buChar char="•"/>
            </a:pPr>
            <a:r>
              <a:rPr lang="en-US"/>
              <a:t>Standard charging time: 8 hrs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3"/>
          <p:cNvSpPr txBox="1"/>
          <p:nvPr>
            <p:ph idx="1" type="body"/>
          </p:nvPr>
        </p:nvSpPr>
        <p:spPr>
          <a:xfrm>
            <a:off x="3839111" y="129114"/>
            <a:ext cx="5335487" cy="79375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2"/>
              </a:buClr>
              <a:buSzPts val="5400"/>
              <a:buNone/>
            </a:pPr>
            <a:r>
              <a:rPr lang="en-US" sz="3600"/>
              <a:t>Battery Comparison</a:t>
            </a:r>
            <a:endParaRPr/>
          </a:p>
        </p:txBody>
      </p:sp>
      <p:graphicFrame>
        <p:nvGraphicFramePr>
          <p:cNvPr id="287" name="Google Shape;287;p13"/>
          <p:cNvGraphicFramePr/>
          <p:nvPr/>
        </p:nvGraphicFramePr>
        <p:xfrm>
          <a:off x="2558375" y="922864"/>
          <a:ext cx="3000000" cy="3000000"/>
        </p:xfrm>
        <a:graphic>
          <a:graphicData uri="http://schemas.openxmlformats.org/drawingml/2006/table">
            <a:tbl>
              <a:tblPr>
                <a:noFill/>
                <a:tableStyleId>{40621B1E-B020-4AB9-9C22-6F45245C65FA}</a:tableStyleId>
              </a:tblPr>
              <a:tblGrid>
                <a:gridCol w="2706975"/>
                <a:gridCol w="3816950"/>
              </a:tblGrid>
              <a:tr h="1511975">
                <a:tc>
                  <a:txBody>
                    <a:bodyPr/>
                    <a:lstStyle/>
                    <a:p>
                      <a:pPr indent="0" lvl="0" marL="0" marR="0" rtl="0" algn="l">
                        <a:spcBef>
                          <a:spcPts val="0"/>
                        </a:spcBef>
                        <a:spcAft>
                          <a:spcPts val="0"/>
                        </a:spcAft>
                        <a:buNone/>
                      </a:pPr>
                      <a:r>
                        <a:rPr b="0" i="0" lang="en-US" sz="1000" u="none" strike="noStrike">
                          <a:solidFill>
                            <a:srgbClr val="000000"/>
                          </a:solidFill>
                          <a:latin typeface="Times New Roman"/>
                          <a:ea typeface="Times New Roman"/>
                          <a:cs typeface="Times New Roman"/>
                          <a:sym typeface="Times New Roman"/>
                        </a:rPr>
                        <a:t>Lithium cobalt oxide battery</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0" u="none" strike="noStrike">
                          <a:solidFill>
                            <a:srgbClr val="000000"/>
                          </a:solidFill>
                          <a:latin typeface="Times New Roman"/>
                          <a:ea typeface="Times New Roman"/>
                          <a:cs typeface="Times New Roman"/>
                          <a:sym typeface="Times New Roman"/>
                        </a:rPr>
                        <a:t>The lithium cobalt oxide battery has a stable capacity, great thermal stability, but at elevated temperatures its decomposition generates oxygen, which is dangerous because its an exothermic reaction</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58725">
                <a:tc>
                  <a:txBody>
                    <a:bodyPr/>
                    <a:lstStyle/>
                    <a:p>
                      <a:pPr indent="0" lvl="0" marL="0" marR="0" rtl="0" algn="l">
                        <a:spcBef>
                          <a:spcPts val="0"/>
                        </a:spcBef>
                        <a:spcAft>
                          <a:spcPts val="0"/>
                        </a:spcAft>
                        <a:buNone/>
                      </a:pPr>
                      <a:r>
                        <a:rPr b="0" i="0" lang="en-US" sz="1000" u="none" strike="noStrike">
                          <a:solidFill>
                            <a:srgbClr val="000000"/>
                          </a:solidFill>
                          <a:latin typeface="Times New Roman"/>
                          <a:ea typeface="Times New Roman"/>
                          <a:cs typeface="Times New Roman"/>
                          <a:sym typeface="Times New Roman"/>
                        </a:rPr>
                        <a:t>Lithium-ion ternary battery</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0" u="none" strike="noStrike">
                          <a:solidFill>
                            <a:srgbClr val="000000"/>
                          </a:solidFill>
                          <a:latin typeface="Times New Roman"/>
                          <a:ea typeface="Times New Roman"/>
                          <a:cs typeface="Times New Roman"/>
                          <a:sym typeface="Times New Roman"/>
                        </a:rPr>
                        <a:t>The ternary lithium battery has high energy density, charge, and discharge efficiency, but is not resistant to high temperatures</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11975">
                <a:tc>
                  <a:txBody>
                    <a:bodyPr/>
                    <a:lstStyle/>
                    <a:p>
                      <a:pPr indent="0" lvl="0" marL="0" marR="0" rtl="0" algn="l">
                        <a:spcBef>
                          <a:spcPts val="0"/>
                        </a:spcBef>
                        <a:spcAft>
                          <a:spcPts val="0"/>
                        </a:spcAft>
                        <a:buNone/>
                      </a:pPr>
                      <a:r>
                        <a:rPr b="0" i="0" lang="en-US" sz="1000" u="none" strike="noStrike">
                          <a:solidFill>
                            <a:srgbClr val="000000"/>
                          </a:solidFill>
                          <a:latin typeface="Times New Roman"/>
                          <a:ea typeface="Times New Roman"/>
                          <a:cs typeface="Times New Roman"/>
                          <a:sym typeface="Times New Roman"/>
                        </a:rPr>
                        <a:t>Lithium-ion manganese oxide battery</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000" u="none" strike="noStrike">
                          <a:solidFill>
                            <a:srgbClr val="000000"/>
                          </a:solidFill>
                          <a:latin typeface="Times New Roman"/>
                          <a:ea typeface="Times New Roman"/>
                          <a:cs typeface="Times New Roman"/>
                          <a:sym typeface="Times New Roman"/>
                        </a:rPr>
                        <a:t>The lithium manganese oxide battery has long-term reliability, therefore it’s used in electric cars and other devices. It has a very high temperature tolerance, and has stable discharge capability. </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11975">
                <a:tc>
                  <a:txBody>
                    <a:bodyPr/>
                    <a:lstStyle/>
                    <a:p>
                      <a:pPr indent="0" lvl="0" marL="0" marR="0" rtl="0" algn="l">
                        <a:spcBef>
                          <a:spcPts val="0"/>
                        </a:spcBef>
                        <a:spcAft>
                          <a:spcPts val="0"/>
                        </a:spcAft>
                        <a:buNone/>
                      </a:pPr>
                      <a:r>
                        <a:rPr b="1" i="0" lang="en-US" sz="1000" u="none" strike="noStrike">
                          <a:solidFill>
                            <a:srgbClr val="000000"/>
                          </a:solidFill>
                          <a:latin typeface="Times New Roman"/>
                          <a:ea typeface="Times New Roman"/>
                          <a:cs typeface="Times New Roman"/>
                          <a:sym typeface="Times New Roman"/>
                        </a:rPr>
                        <a:t>Lithium ion battery</a:t>
                      </a:r>
                      <a:endParaRPr b="1"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000" u="none" strike="noStrike">
                          <a:solidFill>
                            <a:srgbClr val="000000"/>
                          </a:solidFill>
                          <a:latin typeface="Times New Roman"/>
                          <a:ea typeface="Times New Roman"/>
                          <a:cs typeface="Times New Roman"/>
                          <a:sym typeface="Times New Roman"/>
                        </a:rPr>
                        <a:t>The lithium ion battery has a very high energy density, meaning it packs a high energy capacity in a small size. This battery has a low self-discharge rate, and outputs constant full power throughout the discharge. </a:t>
                      </a:r>
                      <a:endParaRPr b="1"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1" name="Shape 291"/>
        <p:cNvGrpSpPr/>
        <p:nvPr/>
      </p:nvGrpSpPr>
      <p:grpSpPr>
        <a:xfrm>
          <a:off x="0" y="0"/>
          <a:ext cx="0" cy="0"/>
          <a:chOff x="0" y="0"/>
          <a:chExt cx="0" cy="0"/>
        </a:xfrm>
      </p:grpSpPr>
      <p:sp>
        <p:nvSpPr>
          <p:cNvPr id="292" name="Google Shape;292;p14"/>
          <p:cNvSpPr txBox="1"/>
          <p:nvPr>
            <p:ph type="title"/>
          </p:nvPr>
        </p:nvSpPr>
        <p:spPr>
          <a:xfrm>
            <a:off x="7424246" y="2714601"/>
            <a:ext cx="4577254" cy="1428795"/>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00000"/>
              <a:buFont typeface="Sorts Mill Goudy"/>
              <a:buNone/>
            </a:pPr>
            <a:r>
              <a:rPr b="1" lang="en-US"/>
              <a:t>Voltage Booster</a:t>
            </a:r>
            <a:endParaRPr/>
          </a:p>
        </p:txBody>
      </p:sp>
      <p:pic>
        <p:nvPicPr>
          <p:cNvPr id="293" name="Google Shape;293;p14"/>
          <p:cNvPicPr preferRelativeResize="0"/>
          <p:nvPr/>
        </p:nvPicPr>
        <p:blipFill rotWithShape="1">
          <a:blip r:embed="rId3">
            <a:alphaModFix/>
          </a:blip>
          <a:srcRect b="0" l="0" r="0" t="0"/>
          <a:stretch/>
        </p:blipFill>
        <p:spPr>
          <a:xfrm>
            <a:off x="0" y="-1"/>
            <a:ext cx="6858000" cy="6858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5"/>
          <p:cNvSpPr txBox="1"/>
          <p:nvPr>
            <p:ph idx="1" type="body"/>
          </p:nvPr>
        </p:nvSpPr>
        <p:spPr>
          <a:xfrm>
            <a:off x="966744" y="2248257"/>
            <a:ext cx="9076329" cy="3650155"/>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2"/>
              </a:buClr>
              <a:buSzPts val="3000"/>
              <a:buChar char="∙"/>
            </a:pPr>
            <a:r>
              <a:rPr lang="en-US"/>
              <a:t>The USB connector includes is a 5V power pin</a:t>
            </a:r>
            <a:endParaRPr/>
          </a:p>
          <a:p>
            <a:pPr indent="-228600" lvl="0" marL="228600" rtl="0" algn="l">
              <a:lnSpc>
                <a:spcPct val="110000"/>
              </a:lnSpc>
              <a:spcBef>
                <a:spcPts val="1000"/>
              </a:spcBef>
              <a:spcAft>
                <a:spcPts val="0"/>
              </a:spcAft>
              <a:buClr>
                <a:schemeClr val="dk2"/>
              </a:buClr>
              <a:buSzPts val="3000"/>
              <a:buChar char="∙"/>
            </a:pPr>
            <a:r>
              <a:rPr lang="en-US"/>
              <a:t>Boosts voltage to 5.2V</a:t>
            </a:r>
            <a:endParaRPr/>
          </a:p>
          <a:p>
            <a:pPr indent="-228600" lvl="0" marL="228600" rtl="0" algn="l">
              <a:lnSpc>
                <a:spcPct val="110000"/>
              </a:lnSpc>
              <a:spcBef>
                <a:spcPts val="1000"/>
              </a:spcBef>
              <a:spcAft>
                <a:spcPts val="0"/>
              </a:spcAft>
              <a:buClr>
                <a:schemeClr val="dk2"/>
              </a:buClr>
              <a:buSzPts val="3000"/>
              <a:buChar char="∙"/>
            </a:pPr>
            <a:r>
              <a:rPr lang="en-US"/>
              <a:t>It will range from 3.0 V when it is pretty close to being dead, to 4.2V when fully charged</a:t>
            </a:r>
            <a:endParaRPr/>
          </a:p>
          <a:p>
            <a:pPr indent="-228600" lvl="0" marL="228600" rtl="0" algn="l">
              <a:lnSpc>
                <a:spcPct val="110000"/>
              </a:lnSpc>
              <a:spcBef>
                <a:spcPts val="1000"/>
              </a:spcBef>
              <a:spcAft>
                <a:spcPts val="0"/>
              </a:spcAft>
              <a:buClr>
                <a:schemeClr val="dk2"/>
              </a:buClr>
              <a:buSzPts val="3000"/>
              <a:buChar char="∙"/>
            </a:pPr>
            <a:r>
              <a:rPr lang="en-US"/>
              <a:t>Input voltage: 1.8V</a:t>
            </a:r>
            <a:endParaRPr/>
          </a:p>
          <a:p>
            <a:pPr indent="-38100" lvl="0" marL="228600" rtl="0" algn="l">
              <a:lnSpc>
                <a:spcPct val="110000"/>
              </a:lnSpc>
              <a:spcBef>
                <a:spcPts val="1000"/>
              </a:spcBef>
              <a:spcAft>
                <a:spcPts val="0"/>
              </a:spcAft>
              <a:buClr>
                <a:schemeClr val="dk2"/>
              </a:buClr>
              <a:buSzPts val="3000"/>
              <a:buNone/>
            </a:pPr>
            <a:r>
              <a:t/>
            </a:r>
            <a:endParaRPr/>
          </a:p>
        </p:txBody>
      </p:sp>
      <p:sp>
        <p:nvSpPr>
          <p:cNvPr id="299" name="Google Shape;299;p15"/>
          <p:cNvSpPr txBox="1"/>
          <p:nvPr>
            <p:ph type="title"/>
          </p:nvPr>
        </p:nvSpPr>
        <p:spPr>
          <a:xfrm>
            <a:off x="567155" y="529389"/>
            <a:ext cx="7265403" cy="1191878"/>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Sorts Mill Goudy"/>
              <a:buNone/>
            </a:pPr>
            <a:r>
              <a:rPr lang="en-US"/>
              <a:t>Voltage Booster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6"/>
          <p:cNvSpPr txBox="1"/>
          <p:nvPr>
            <p:ph type="title"/>
          </p:nvPr>
        </p:nvSpPr>
        <p:spPr>
          <a:xfrm>
            <a:off x="2637599" y="228600"/>
            <a:ext cx="7344300" cy="106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Sorts Mill Goudy"/>
              <a:buNone/>
            </a:pPr>
            <a:r>
              <a:rPr lang="en-US"/>
              <a:t>Voltage Booster Comparison</a:t>
            </a:r>
            <a:endParaRPr/>
          </a:p>
        </p:txBody>
      </p:sp>
      <p:graphicFrame>
        <p:nvGraphicFramePr>
          <p:cNvPr id="305" name="Google Shape;305;p16"/>
          <p:cNvGraphicFramePr/>
          <p:nvPr/>
        </p:nvGraphicFramePr>
        <p:xfrm>
          <a:off x="1966034" y="1501812"/>
          <a:ext cx="3000000" cy="3000000"/>
        </p:xfrm>
        <a:graphic>
          <a:graphicData uri="http://schemas.openxmlformats.org/drawingml/2006/table">
            <a:tbl>
              <a:tblPr>
                <a:noFill/>
                <a:tableStyleId>{40621B1E-B020-4AB9-9C22-6F45245C65FA}</a:tableStyleId>
              </a:tblPr>
              <a:tblGrid>
                <a:gridCol w="3810725"/>
                <a:gridCol w="3533675"/>
              </a:tblGrid>
              <a:tr h="1204450">
                <a:tc>
                  <a:txBody>
                    <a:bodyPr/>
                    <a:lstStyle/>
                    <a:p>
                      <a:pPr indent="0" lvl="0" marL="0" marR="0" rtl="0" algn="l">
                        <a:lnSpc>
                          <a:spcPct val="100000"/>
                        </a:lnSpc>
                        <a:spcBef>
                          <a:spcPts val="0"/>
                        </a:spcBef>
                        <a:spcAft>
                          <a:spcPts val="0"/>
                        </a:spcAft>
                        <a:buClr>
                          <a:schemeClr val="dk1"/>
                        </a:buClr>
                        <a:buSzPts val="1800"/>
                        <a:buFont typeface="Sorts Mill Goudy"/>
                        <a:buNone/>
                      </a:pPr>
                      <a:r>
                        <a:rPr b="1" i="0" lang="en-US" sz="1800">
                          <a:solidFill>
                            <a:schemeClr val="dk1"/>
                          </a:solidFill>
                          <a:latin typeface="Sorts Mill Goudy"/>
                          <a:ea typeface="Sorts Mill Goudy"/>
                          <a:cs typeface="Sorts Mill Goudy"/>
                          <a:sym typeface="Sorts Mill Goudy"/>
                        </a:rPr>
                        <a:t>PowerBoost 1000 Basic - 5V USB Boost @ 1000mA from 1.8V+</a:t>
                      </a:r>
                      <a:endParaRPr/>
                    </a:p>
                    <a:p>
                      <a:pPr indent="0" lvl="0" marL="0" marR="0" rtl="0" algn="l">
                        <a:spcBef>
                          <a:spcPts val="0"/>
                        </a:spcBef>
                        <a:spcAft>
                          <a:spcPts val="0"/>
                        </a:spcAft>
                        <a:buNone/>
                      </a:pPr>
                      <a:r>
                        <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lang="en-US" sz="1200"/>
                        <a:t>This voltage booster was the best option for the project. As our project only needed 5V, this voltage booster provides up to 5.2V in the event of undervoltage. Has necessary LED indicators, operates at 90% operating efficiency, weighing at 6 grams and sized at 29 mm x 23 mm x 2mm.</a:t>
                      </a:r>
                      <a:endParaRPr/>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60000">
                <a:tc>
                  <a:txBody>
                    <a:bodyPr/>
                    <a:lstStyle/>
                    <a:p>
                      <a:pPr indent="0" lvl="0" marL="0" marR="0" rtl="0" algn="l">
                        <a:lnSpc>
                          <a:spcPct val="100000"/>
                        </a:lnSpc>
                        <a:spcBef>
                          <a:spcPts val="0"/>
                        </a:spcBef>
                        <a:spcAft>
                          <a:spcPts val="0"/>
                        </a:spcAft>
                        <a:buClr>
                          <a:schemeClr val="dk1"/>
                        </a:buClr>
                        <a:buSzPts val="1800"/>
                        <a:buFont typeface="Sorts Mill Goudy"/>
                        <a:buNone/>
                      </a:pPr>
                      <a:r>
                        <a:rPr b="0" i="0" lang="en-US" sz="1800">
                          <a:solidFill>
                            <a:schemeClr val="dk1"/>
                          </a:solidFill>
                          <a:latin typeface="Sorts Mill Goudy"/>
                          <a:ea typeface="Sorts Mill Goudy"/>
                          <a:cs typeface="Sorts Mill Goudy"/>
                          <a:sym typeface="Sorts Mill Goudy"/>
                        </a:rPr>
                        <a:t>VERTER 5V USB Buck-Boost - 500mA from 3V-5V / 1000ma from 5V-12V</a:t>
                      </a:r>
                      <a:endParaRPr/>
                    </a:p>
                    <a:p>
                      <a:pPr indent="0" lvl="0" marL="0" marR="0" rtl="0" algn="l">
                        <a:spcBef>
                          <a:spcPts val="0"/>
                        </a:spcBef>
                        <a:spcAft>
                          <a:spcPts val="0"/>
                        </a:spcAft>
                        <a:buNone/>
                      </a:pPr>
                      <a:r>
                        <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t>When it came to this voltage booster, it provides some of the same features as the voltage booster above, but when it came to size, it was too small. At 19mm x 32mm x 5mm, it is way too compact for this project. Also, this voltage booster sags to 4.8V, where we need a minimum of 5V.</a:t>
                      </a:r>
                      <a:endParaRPr/>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72600">
                <a:tc>
                  <a:txBody>
                    <a:bodyPr/>
                    <a:lstStyle/>
                    <a:p>
                      <a:pPr indent="0" lvl="0" marL="0" marR="0" rtl="0" algn="l">
                        <a:lnSpc>
                          <a:spcPct val="100000"/>
                        </a:lnSpc>
                        <a:spcBef>
                          <a:spcPts val="0"/>
                        </a:spcBef>
                        <a:spcAft>
                          <a:spcPts val="0"/>
                        </a:spcAft>
                        <a:buClr>
                          <a:schemeClr val="dk1"/>
                        </a:buClr>
                        <a:buSzPts val="1800"/>
                        <a:buFont typeface="Sorts Mill Goudy"/>
                        <a:buNone/>
                      </a:pPr>
                      <a:r>
                        <a:rPr b="0" i="0" lang="en-US" sz="1800">
                          <a:solidFill>
                            <a:schemeClr val="dk1"/>
                          </a:solidFill>
                          <a:latin typeface="Sorts Mill Goudy"/>
                          <a:ea typeface="Sorts Mill Goudy"/>
                          <a:cs typeface="Sorts Mill Goudy"/>
                          <a:sym typeface="Sorts Mill Goudy"/>
                        </a:rPr>
                        <a:t>PowerBoost 1000 Charger - Rechargeable 5V Lipo USB Boost @ 1A - 1000C</a:t>
                      </a:r>
                      <a:endParaRPr/>
                    </a:p>
                    <a:p>
                      <a:pPr indent="0" lvl="0" marL="0" marR="0" rtl="0" algn="l">
                        <a:spcBef>
                          <a:spcPts val="0"/>
                        </a:spcBef>
                        <a:spcAft>
                          <a:spcPts val="0"/>
                        </a:spcAft>
                        <a:buNone/>
                      </a:pPr>
                      <a:r>
                        <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t>This voltage booster also provides the boost of 5.2V, but due to the size of the booster being smaller, at 23mm, 45mm x 10mm. Also, this voltage booster can be used with tablets and provide higher power, where this project is only intended to be used with mobile phones.</a:t>
                      </a:r>
                      <a:endParaRPr/>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72600">
                <a:tc>
                  <a:txBody>
                    <a:bodyPr/>
                    <a:lstStyle/>
                    <a:p>
                      <a:pPr indent="0" lvl="0" marL="0" marR="0" rtl="0" algn="l">
                        <a:lnSpc>
                          <a:spcPct val="100000"/>
                        </a:lnSpc>
                        <a:spcBef>
                          <a:spcPts val="0"/>
                        </a:spcBef>
                        <a:spcAft>
                          <a:spcPts val="0"/>
                        </a:spcAft>
                        <a:buClr>
                          <a:schemeClr val="dk1"/>
                        </a:buClr>
                        <a:buSzPts val="1800"/>
                        <a:buFont typeface="Sorts Mill Goudy"/>
                        <a:buNone/>
                      </a:pPr>
                      <a:r>
                        <a:rPr b="0" i="0" lang="en-US" sz="1800">
                          <a:solidFill>
                            <a:schemeClr val="dk1"/>
                          </a:solidFill>
                          <a:latin typeface="Sorts Mill Goudy"/>
                          <a:ea typeface="Sorts Mill Goudy"/>
                          <a:cs typeface="Sorts Mill Goudy"/>
                          <a:sym typeface="Sorts Mill Goudy"/>
                        </a:rPr>
                        <a:t>PowerBoost 500 Basic - 5V USB Boost @ 500mA from 1.8V+</a:t>
                      </a:r>
                      <a:endParaRPr/>
                    </a:p>
                    <a:p>
                      <a:pPr indent="0" lvl="0" marL="0" marR="0" rtl="0" algn="l">
                        <a:spcBef>
                          <a:spcPts val="0"/>
                        </a:spcBef>
                        <a:spcAft>
                          <a:spcPts val="0"/>
                        </a:spcAft>
                        <a:buNone/>
                      </a:pPr>
                      <a:r>
                        <a:t/>
                      </a:r>
                      <a:endParaRPr sz="1500"/>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t>While looking at this option for a voltage booster, this one is identical to the one chosen above but did not provide enough current. This voltage booster provides 500mA and the one chosen above is 1000mA.</a:t>
                      </a:r>
                      <a:endParaRPr/>
                    </a:p>
                  </a:txBody>
                  <a:tcPr marT="51175" marB="51175" marR="51175" marL="511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306" name="Google Shape;306;p16"/>
          <p:cNvSpPr/>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Sorts Mill Goudy"/>
              <a:ea typeface="Sorts Mill Goudy"/>
              <a:cs typeface="Sorts Mill Goudy"/>
              <a:sym typeface="Sorts Mill Goud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1" name="Shape 111"/>
        <p:cNvGrpSpPr/>
        <p:nvPr/>
      </p:nvGrpSpPr>
      <p:grpSpPr>
        <a:xfrm>
          <a:off x="0" y="0"/>
          <a:ext cx="0" cy="0"/>
          <a:chOff x="0" y="0"/>
          <a:chExt cx="0" cy="0"/>
        </a:xfrm>
      </p:grpSpPr>
      <p:sp>
        <p:nvSpPr>
          <p:cNvPr id="112" name="Google Shape;112;p2"/>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3" name="Google Shape;113;p2"/>
          <p:cNvSpPr txBox="1"/>
          <p:nvPr>
            <p:ph type="title"/>
          </p:nvPr>
        </p:nvSpPr>
        <p:spPr>
          <a:xfrm>
            <a:off x="960120" y="683570"/>
            <a:ext cx="6362700" cy="1508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Sorts Mill Goudy"/>
              <a:buNone/>
            </a:pPr>
            <a:r>
              <a:rPr lang="en-US"/>
              <a:t>Motivation</a:t>
            </a:r>
            <a:endParaRPr/>
          </a:p>
        </p:txBody>
      </p:sp>
      <p:sp>
        <p:nvSpPr>
          <p:cNvPr id="114" name="Google Shape;114;p2"/>
          <p:cNvSpPr/>
          <p:nvPr/>
        </p:nvSpPr>
        <p:spPr>
          <a:xfrm>
            <a:off x="8169556" y="1731566"/>
            <a:ext cx="3152219" cy="4265146"/>
          </a:xfrm>
          <a:custGeom>
            <a:rect b="b" l="l" r="r" t="t"/>
            <a:pathLst>
              <a:path extrusionOk="0" h="5795027" w="4282900">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5" name="Google Shape;115;p2"/>
          <p:cNvSpPr/>
          <p:nvPr/>
        </p:nvSpPr>
        <p:spPr>
          <a:xfrm>
            <a:off x="8221697" y="1802117"/>
            <a:ext cx="3047936" cy="4124044"/>
          </a:xfrm>
          <a:custGeom>
            <a:rect b="b" l="l" r="r" t="t"/>
            <a:pathLst>
              <a:path extrusionOk="0" h="5795027" w="4282900">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6" name="Google Shape;116;p2"/>
          <p:cNvSpPr/>
          <p:nvPr/>
        </p:nvSpPr>
        <p:spPr>
          <a:xfrm>
            <a:off x="9830241" y="1"/>
            <a:ext cx="2361759" cy="2533369"/>
          </a:xfrm>
          <a:custGeom>
            <a:rect b="b" l="l" r="r" t="t"/>
            <a:pathLst>
              <a:path extrusionOk="0" h="2533369" w="2361759">
                <a:moveTo>
                  <a:pt x="2361759" y="2075848"/>
                </a:moveTo>
                <a:lnTo>
                  <a:pt x="2246942" y="2122494"/>
                </a:lnTo>
                <a:cubicBezTo>
                  <a:pt x="2070701" y="2195176"/>
                  <a:pt x="1888395" y="2279660"/>
                  <a:pt x="1716965" y="2412138"/>
                </a:cubicBezTo>
                <a:lnTo>
                  <a:pt x="1573526" y="2533369"/>
                </a:lnTo>
                <a:lnTo>
                  <a:pt x="1435253" y="2412138"/>
                </a:lnTo>
                <a:cubicBezTo>
                  <a:pt x="1092391" y="2147183"/>
                  <a:pt x="706031" y="2074201"/>
                  <a:pt x="411684" y="1903667"/>
                </a:cubicBezTo>
                <a:cubicBezTo>
                  <a:pt x="128650" y="1705759"/>
                  <a:pt x="0" y="1478790"/>
                  <a:pt x="0" y="1025333"/>
                </a:cubicBezTo>
                <a:lnTo>
                  <a:pt x="0" y="801304"/>
                </a:lnTo>
                <a:lnTo>
                  <a:pt x="0" y="507485"/>
                </a:lnTo>
                <a:lnTo>
                  <a:pt x="0" y="294108"/>
                </a:lnTo>
                <a:lnTo>
                  <a:pt x="0" y="0"/>
                </a:ln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7" name="Google Shape;117;p2"/>
          <p:cNvSpPr/>
          <p:nvPr/>
        </p:nvSpPr>
        <p:spPr>
          <a:xfrm>
            <a:off x="9882382" y="0"/>
            <a:ext cx="2309618" cy="2462818"/>
          </a:xfrm>
          <a:custGeom>
            <a:rect b="b" l="l" r="r" t="t"/>
            <a:pathLst>
              <a:path extrusionOk="0" h="2462818" w="2309618">
                <a:moveTo>
                  <a:pt x="0" y="0"/>
                </a:moveTo>
                <a:lnTo>
                  <a:pt x="2309618" y="0"/>
                </a:lnTo>
                <a:lnTo>
                  <a:pt x="2309618" y="2009873"/>
                </a:lnTo>
                <a:lnTo>
                  <a:pt x="2172607" y="2065536"/>
                </a:lnTo>
                <a:cubicBezTo>
                  <a:pt x="2002197" y="2135813"/>
                  <a:pt x="1825922" y="2217503"/>
                  <a:pt x="1660163" y="2345598"/>
                </a:cubicBezTo>
                <a:lnTo>
                  <a:pt x="1521470" y="2462818"/>
                </a:lnTo>
                <a:lnTo>
                  <a:pt x="1387771" y="2345598"/>
                </a:lnTo>
                <a:cubicBezTo>
                  <a:pt x="1056252" y="2089408"/>
                  <a:pt x="682674" y="2018840"/>
                  <a:pt x="398065" y="1853948"/>
                </a:cubicBezTo>
                <a:cubicBezTo>
                  <a:pt x="124394" y="1662588"/>
                  <a:pt x="0" y="1443127"/>
                  <a:pt x="0" y="1004672"/>
                </a:cubicBezTo>
                <a:lnTo>
                  <a:pt x="0" y="788054"/>
                </a:lnTo>
                <a:lnTo>
                  <a:pt x="0" y="503955"/>
                </a:lnTo>
                <a:lnTo>
                  <a:pt x="0" y="297637"/>
                </a:ln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8" name="Google Shape;118;p2"/>
          <p:cNvSpPr/>
          <p:nvPr/>
        </p:nvSpPr>
        <p:spPr>
          <a:xfrm>
            <a:off x="9830241" y="5189445"/>
            <a:ext cx="2361759" cy="1671750"/>
          </a:xfrm>
          <a:custGeom>
            <a:rect b="b" l="l" r="r" t="t"/>
            <a:pathLst>
              <a:path extrusionOk="0" h="1671750" w="2361759">
                <a:moveTo>
                  <a:pt x="0" y="1671750"/>
                </a:moveTo>
                <a:lnTo>
                  <a:pt x="0" y="1642389"/>
                </a:lnTo>
                <a:lnTo>
                  <a:pt x="0" y="1508036"/>
                </a:lnTo>
                <a:cubicBezTo>
                  <a:pt x="0" y="1054580"/>
                  <a:pt x="128651" y="827611"/>
                  <a:pt x="411685" y="629703"/>
                </a:cubicBezTo>
                <a:cubicBezTo>
                  <a:pt x="706033" y="459168"/>
                  <a:pt x="1092393" y="386187"/>
                  <a:pt x="1435254" y="121231"/>
                </a:cubicBezTo>
                <a:lnTo>
                  <a:pt x="1578693" y="0"/>
                </a:lnTo>
                <a:lnTo>
                  <a:pt x="1716967" y="121231"/>
                </a:lnTo>
                <a:cubicBezTo>
                  <a:pt x="1888398" y="253709"/>
                  <a:pt x="2070703" y="338193"/>
                  <a:pt x="2246944" y="410875"/>
                </a:cubicBezTo>
                <a:lnTo>
                  <a:pt x="2361759" y="457521"/>
                </a:ln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9" name="Google Shape;119;p2"/>
          <p:cNvSpPr/>
          <p:nvPr/>
        </p:nvSpPr>
        <p:spPr>
          <a:xfrm>
            <a:off x="9882382" y="5259996"/>
            <a:ext cx="2309618" cy="1598004"/>
          </a:xfrm>
          <a:custGeom>
            <a:rect b="b" l="l" r="r" t="t"/>
            <a:pathLst>
              <a:path extrusionOk="0" h="1598004" w="2309618">
                <a:moveTo>
                  <a:pt x="1526466" y="0"/>
                </a:moveTo>
                <a:lnTo>
                  <a:pt x="1660166" y="117220"/>
                </a:lnTo>
                <a:cubicBezTo>
                  <a:pt x="1825925" y="245316"/>
                  <a:pt x="2002199" y="327005"/>
                  <a:pt x="2172609" y="397282"/>
                </a:cubicBezTo>
                <a:lnTo>
                  <a:pt x="2309618" y="452945"/>
                </a:lnTo>
                <a:lnTo>
                  <a:pt x="2309618" y="1598004"/>
                </a:lnTo>
                <a:lnTo>
                  <a:pt x="0" y="1598004"/>
                </a:lnTo>
                <a:lnTo>
                  <a:pt x="0" y="1588054"/>
                </a:lnTo>
                <a:lnTo>
                  <a:pt x="0" y="1458146"/>
                </a:lnTo>
                <a:cubicBezTo>
                  <a:pt x="0" y="1019692"/>
                  <a:pt x="124395" y="800231"/>
                  <a:pt x="398066" y="608871"/>
                </a:cubicBezTo>
                <a:cubicBezTo>
                  <a:pt x="682676" y="443978"/>
                  <a:pt x="1056254" y="373411"/>
                  <a:pt x="1387773" y="117220"/>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20" name="Google Shape;120;p2"/>
          <p:cNvSpPr txBox="1"/>
          <p:nvPr>
            <p:ph idx="1" type="body"/>
          </p:nvPr>
        </p:nvSpPr>
        <p:spPr>
          <a:xfrm>
            <a:off x="960120" y="2039070"/>
            <a:ext cx="7150800" cy="3650100"/>
          </a:xfrm>
          <a:prstGeom prst="rect">
            <a:avLst/>
          </a:prstGeom>
          <a:noFill/>
          <a:ln>
            <a:noFill/>
          </a:ln>
        </p:spPr>
        <p:txBody>
          <a:bodyPr anchorCtr="0" anchor="t" bIns="45700" lIns="91425" spcFirstLastPara="1" rIns="91425" wrap="square" tIns="45700">
            <a:normAutofit fontScale="85000"/>
          </a:bodyPr>
          <a:lstStyle/>
          <a:p>
            <a:pPr indent="-226695" lvl="0" marL="228600" rtl="0" algn="l">
              <a:lnSpc>
                <a:spcPct val="110000"/>
              </a:lnSpc>
              <a:spcBef>
                <a:spcPts val="0"/>
              </a:spcBef>
              <a:spcAft>
                <a:spcPts val="0"/>
              </a:spcAft>
              <a:buClr>
                <a:schemeClr val="dk2"/>
              </a:buClr>
              <a:buSzPct val="150000"/>
              <a:buChar char="∙"/>
            </a:pPr>
            <a:r>
              <a:rPr lang="en-US" sz="2800"/>
              <a:t>Being able to use renewable energy. It decreases pollution while also being very user-friendly</a:t>
            </a:r>
            <a:endParaRPr/>
          </a:p>
          <a:p>
            <a:pPr indent="-226695" lvl="0" marL="228600" rtl="0" algn="l">
              <a:lnSpc>
                <a:spcPct val="110000"/>
              </a:lnSpc>
              <a:spcBef>
                <a:spcPts val="1000"/>
              </a:spcBef>
              <a:spcAft>
                <a:spcPts val="0"/>
              </a:spcAft>
              <a:buClr>
                <a:schemeClr val="dk2"/>
              </a:buClr>
              <a:buSzPct val="150000"/>
              <a:buChar char="∙"/>
            </a:pPr>
            <a:r>
              <a:rPr lang="en-US" sz="2800"/>
              <a:t>The ability to wirelessly charge a phone/headphones/smart watch</a:t>
            </a:r>
            <a:endParaRPr/>
          </a:p>
          <a:p>
            <a:pPr indent="-226695" lvl="0" marL="228600" rtl="0" algn="l">
              <a:lnSpc>
                <a:spcPct val="110000"/>
              </a:lnSpc>
              <a:spcBef>
                <a:spcPts val="1000"/>
              </a:spcBef>
              <a:spcAft>
                <a:spcPts val="0"/>
              </a:spcAft>
              <a:buClr>
                <a:schemeClr val="dk2"/>
              </a:buClr>
              <a:buSzPct val="150000"/>
              <a:buChar char="∙"/>
            </a:pPr>
            <a:r>
              <a:rPr lang="en-US" sz="2800"/>
              <a:t>Wanted to have a portable way to charge a device without being connected to a power source</a:t>
            </a:r>
            <a:endParaRPr/>
          </a:p>
        </p:txBody>
      </p:sp>
      <p:pic>
        <p:nvPicPr>
          <p:cNvPr descr="Solar Panels with solid fill" id="121" name="Google Shape;121;p2"/>
          <p:cNvPicPr preferRelativeResize="0"/>
          <p:nvPr/>
        </p:nvPicPr>
        <p:blipFill rotWithShape="1">
          <a:blip r:embed="rId3">
            <a:alphaModFix/>
          </a:blip>
          <a:srcRect b="0" l="0" r="0" t="0"/>
          <a:stretch/>
        </p:blipFill>
        <p:spPr>
          <a:xfrm>
            <a:off x="10308015" y="30381"/>
            <a:ext cx="1630633" cy="1630633"/>
          </a:xfrm>
          <a:prstGeom prst="rect">
            <a:avLst/>
          </a:prstGeom>
          <a:noFill/>
          <a:ln>
            <a:noFill/>
          </a:ln>
        </p:spPr>
      </p:pic>
      <p:pic>
        <p:nvPicPr>
          <p:cNvPr descr="USB with solid fill" id="122" name="Google Shape;122;p2"/>
          <p:cNvPicPr preferRelativeResize="0"/>
          <p:nvPr/>
        </p:nvPicPr>
        <p:blipFill rotWithShape="1">
          <a:blip r:embed="rId4">
            <a:alphaModFix/>
          </a:blip>
          <a:srcRect b="0" l="0" r="0" t="0"/>
          <a:stretch/>
        </p:blipFill>
        <p:spPr>
          <a:xfrm>
            <a:off x="8831264" y="3035463"/>
            <a:ext cx="1850861" cy="1850861"/>
          </a:xfrm>
          <a:prstGeom prst="rect">
            <a:avLst/>
          </a:prstGeom>
          <a:noFill/>
          <a:ln>
            <a:noFill/>
          </a:ln>
        </p:spPr>
      </p:pic>
      <p:pic>
        <p:nvPicPr>
          <p:cNvPr descr="Full battery outline" id="123" name="Google Shape;123;p2"/>
          <p:cNvPicPr preferRelativeResize="0"/>
          <p:nvPr/>
        </p:nvPicPr>
        <p:blipFill rotWithShape="1">
          <a:blip r:embed="rId5">
            <a:alphaModFix/>
          </a:blip>
          <a:srcRect b="0" l="0" r="0" t="0"/>
          <a:stretch/>
        </p:blipFill>
        <p:spPr>
          <a:xfrm>
            <a:off x="10682125" y="5703325"/>
            <a:ext cx="1306236" cy="130623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0" name="Shape 310"/>
        <p:cNvGrpSpPr/>
        <p:nvPr/>
      </p:nvGrpSpPr>
      <p:grpSpPr>
        <a:xfrm>
          <a:off x="0" y="0"/>
          <a:ext cx="0" cy="0"/>
          <a:chOff x="0" y="0"/>
          <a:chExt cx="0" cy="0"/>
        </a:xfrm>
      </p:grpSpPr>
      <p:sp>
        <p:nvSpPr>
          <p:cNvPr id="311" name="Google Shape;311;p17"/>
          <p:cNvSpPr txBox="1"/>
          <p:nvPr>
            <p:ph type="title"/>
          </p:nvPr>
        </p:nvSpPr>
        <p:spPr>
          <a:xfrm>
            <a:off x="7424246" y="2714601"/>
            <a:ext cx="4577254" cy="1428795"/>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6000"/>
              <a:buFont typeface="Sorts Mill Goudy"/>
              <a:buNone/>
            </a:pPr>
            <a:r>
              <a:rPr b="1" lang="en-US"/>
              <a:t>Qi Charger</a:t>
            </a:r>
            <a:endParaRPr/>
          </a:p>
        </p:txBody>
      </p:sp>
      <p:pic>
        <p:nvPicPr>
          <p:cNvPr id="312" name="Google Shape;312;p17"/>
          <p:cNvPicPr preferRelativeResize="0"/>
          <p:nvPr/>
        </p:nvPicPr>
        <p:blipFill rotWithShape="1">
          <a:blip r:embed="rId3">
            <a:alphaModFix/>
          </a:blip>
          <a:srcRect b="0" l="0" r="0" t="0"/>
          <a:stretch/>
        </p:blipFill>
        <p:spPr>
          <a:xfrm>
            <a:off x="-1" y="-1"/>
            <a:ext cx="6848841" cy="6858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8"/>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Sorts Mill Goudy"/>
              <a:buNone/>
            </a:pPr>
            <a:r>
              <a:rPr lang="en-US"/>
              <a:t>Wireless Charger</a:t>
            </a:r>
            <a:endParaRPr/>
          </a:p>
        </p:txBody>
      </p:sp>
      <p:sp>
        <p:nvSpPr>
          <p:cNvPr id="318" name="Google Shape;318;p18"/>
          <p:cNvSpPr txBox="1"/>
          <p:nvPr>
            <p:ph idx="1" type="body"/>
          </p:nvPr>
        </p:nvSpPr>
        <p:spPr>
          <a:xfrm>
            <a:off x="966744" y="2248257"/>
            <a:ext cx="9076329" cy="3650155"/>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2"/>
              </a:buClr>
              <a:buSzPts val="3000"/>
              <a:buChar char="∙"/>
            </a:pPr>
            <a:r>
              <a:rPr lang="en-US"/>
              <a:t>Input voltage: 5V</a:t>
            </a:r>
            <a:endParaRPr/>
          </a:p>
          <a:p>
            <a:pPr indent="-228600" lvl="0" marL="228600" rtl="0" algn="l">
              <a:lnSpc>
                <a:spcPct val="110000"/>
              </a:lnSpc>
              <a:spcBef>
                <a:spcPts val="1000"/>
              </a:spcBef>
              <a:spcAft>
                <a:spcPts val="0"/>
              </a:spcAft>
              <a:buClr>
                <a:schemeClr val="dk2"/>
              </a:buClr>
              <a:buSzPts val="3000"/>
              <a:buChar char="∙"/>
            </a:pPr>
            <a:r>
              <a:rPr lang="en-US"/>
              <a:t>Charging distance: 0.078 in - 0.3149in</a:t>
            </a:r>
            <a:endParaRPr/>
          </a:p>
          <a:p>
            <a:pPr indent="-228600" lvl="0" marL="228600" rtl="0" algn="l">
              <a:lnSpc>
                <a:spcPct val="110000"/>
              </a:lnSpc>
              <a:spcBef>
                <a:spcPts val="1000"/>
              </a:spcBef>
              <a:spcAft>
                <a:spcPts val="0"/>
              </a:spcAft>
              <a:buClr>
                <a:schemeClr val="dk2"/>
              </a:buClr>
              <a:buSzPts val="3000"/>
              <a:buChar char="∙"/>
            </a:pPr>
            <a:r>
              <a:rPr lang="en-US"/>
              <a:t>It detects the presence of foreign metal objects in the vicinity of the wireless charging system and disables wireless power transfer when energy leakage exceeds a specified threshold.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2" name="Shape 322"/>
        <p:cNvGrpSpPr/>
        <p:nvPr/>
      </p:nvGrpSpPr>
      <p:grpSpPr>
        <a:xfrm>
          <a:off x="0" y="0"/>
          <a:ext cx="0" cy="0"/>
          <a:chOff x="0" y="0"/>
          <a:chExt cx="0" cy="0"/>
        </a:xfrm>
      </p:grpSpPr>
      <p:grpSp>
        <p:nvGrpSpPr>
          <p:cNvPr id="323" name="Google Shape;323;p19"/>
          <p:cNvGrpSpPr/>
          <p:nvPr/>
        </p:nvGrpSpPr>
        <p:grpSpPr>
          <a:xfrm>
            <a:off x="9265700" y="2026"/>
            <a:ext cx="2926300" cy="5030922"/>
            <a:chOff x="9265700" y="2026"/>
            <a:chExt cx="2926300" cy="5030922"/>
          </a:xfrm>
        </p:grpSpPr>
        <p:sp>
          <p:nvSpPr>
            <p:cNvPr id="324" name="Google Shape;324;p19"/>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25" name="Google Shape;325;p19"/>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26" name="Google Shape;326;p19"/>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27" name="Google Shape;327;p19"/>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grpSp>
      <p:sp>
        <p:nvSpPr>
          <p:cNvPr id="328" name="Google Shape;328;p19"/>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29" name="Google Shape;329;p19"/>
          <p:cNvSpPr/>
          <p:nvPr/>
        </p:nvSpPr>
        <p:spPr>
          <a:xfrm>
            <a:off x="1109595" y="805231"/>
            <a:ext cx="3876811" cy="5245563"/>
          </a:xfrm>
          <a:custGeom>
            <a:rect b="b" l="l" r="r" t="t"/>
            <a:pathLst>
              <a:path extrusionOk="0" h="5245563" w="3876811">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30" name="Google Shape;330;p19"/>
          <p:cNvSpPr txBox="1"/>
          <p:nvPr>
            <p:ph type="title"/>
          </p:nvPr>
        </p:nvSpPr>
        <p:spPr>
          <a:xfrm>
            <a:off x="1473390" y="1826096"/>
            <a:ext cx="3149221" cy="2142699"/>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4000"/>
              <a:buFont typeface="Sorts Mill Goudy"/>
              <a:buNone/>
            </a:pPr>
            <a:r>
              <a:rPr lang="en-US"/>
              <a:t>Table Comparison</a:t>
            </a:r>
            <a:endParaRPr/>
          </a:p>
        </p:txBody>
      </p:sp>
      <p:sp>
        <p:nvSpPr>
          <p:cNvPr id="331" name="Google Shape;331;p19"/>
          <p:cNvSpPr/>
          <p:nvPr/>
        </p:nvSpPr>
        <p:spPr>
          <a:xfrm>
            <a:off x="1040828" y="720724"/>
            <a:ext cx="4014345" cy="5414576"/>
          </a:xfrm>
          <a:custGeom>
            <a:rect b="b" l="l" r="r" t="t"/>
            <a:pathLst>
              <a:path extrusionOk="0" h="5795027" w="4282900">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32" name="Google Shape;332;p19"/>
          <p:cNvSpPr/>
          <p:nvPr/>
        </p:nvSpPr>
        <p:spPr>
          <a:xfrm>
            <a:off x="3187700" y="2247900"/>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Sorts Mill Goudy"/>
              <a:ea typeface="Sorts Mill Goudy"/>
              <a:cs typeface="Sorts Mill Goudy"/>
              <a:sym typeface="Sorts Mill Goudy"/>
            </a:endParaRPr>
          </a:p>
        </p:txBody>
      </p:sp>
      <p:graphicFrame>
        <p:nvGraphicFramePr>
          <p:cNvPr id="333" name="Google Shape;333;p19"/>
          <p:cNvGraphicFramePr/>
          <p:nvPr/>
        </p:nvGraphicFramePr>
        <p:xfrm>
          <a:off x="5418968" y="896722"/>
          <a:ext cx="3000000" cy="3000000"/>
        </p:xfrm>
        <a:graphic>
          <a:graphicData uri="http://schemas.openxmlformats.org/drawingml/2006/table">
            <a:tbl>
              <a:tblPr>
                <a:noFill/>
                <a:tableStyleId>{40621B1E-B020-4AB9-9C22-6F45245C65FA}</a:tableStyleId>
              </a:tblPr>
              <a:tblGrid>
                <a:gridCol w="1905125"/>
                <a:gridCol w="2209325"/>
                <a:gridCol w="2113150"/>
              </a:tblGrid>
              <a:tr h="584550">
                <a:tc>
                  <a:txBody>
                    <a:bodyPr/>
                    <a:lstStyle/>
                    <a:p>
                      <a:pPr indent="0" lvl="0" marL="0" marR="0" rtl="0" algn="just">
                        <a:spcBef>
                          <a:spcPts val="0"/>
                        </a:spcBef>
                        <a:spcAft>
                          <a:spcPts val="0"/>
                        </a:spcAft>
                        <a:buNone/>
                      </a:pPr>
                      <a:r>
                        <a:rPr b="0" i="0" lang="en-US" sz="1300" u="none" strike="noStrike">
                          <a:solidFill>
                            <a:srgbClr val="0F1111"/>
                          </a:solidFill>
                          <a:latin typeface="Times New Roman"/>
                          <a:ea typeface="Times New Roman"/>
                          <a:cs typeface="Times New Roman"/>
                          <a:sym typeface="Times New Roman"/>
                        </a:rPr>
                        <a:t>Technical Details</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Adafruit Qi Wireless Charger</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100" u="none" strike="noStrike">
                          <a:solidFill>
                            <a:srgbClr val="000000"/>
                          </a:solidFill>
                          <a:latin typeface="Times New Roman"/>
                          <a:ea typeface="Times New Roman"/>
                          <a:cs typeface="Times New Roman"/>
                          <a:sym typeface="Times New Roman"/>
                        </a:rPr>
                        <a:t>Gikfun Qi Wireless Charger</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5975">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Input Voltage (V)</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5V</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5V</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5975">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Input Current (A)</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2A</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2A</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84550">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Maximum Output Power (W)</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5</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5</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84550">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Operating Frequency (kHz)</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100 - 200</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NA</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5975">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Charging Distance </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0.078 in - 0.3149in</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0.078 in - 0.3149in</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84550">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Charging Plate Dimensions </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2.1 x 2.1 x 0.2</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4.25” x 3” x 1</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84550">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PCB Dimensions w/ Components</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2.2 x 1.5 x 0.2 in</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NA</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5975">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Weight </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1.6 oz</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.81 oz</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5975">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Price</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$26.95</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$15</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5975">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Needs to be soldered</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300" u="none" strike="noStrike">
                          <a:solidFill>
                            <a:srgbClr val="000000"/>
                          </a:solidFill>
                          <a:latin typeface="Times New Roman"/>
                          <a:ea typeface="Times New Roman"/>
                          <a:cs typeface="Times New Roman"/>
                          <a:sym typeface="Times New Roman"/>
                        </a:rPr>
                        <a:t>No</a:t>
                      </a:r>
                      <a:endParaRPr b="1"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just">
                        <a:spcBef>
                          <a:spcPts val="0"/>
                        </a:spcBef>
                        <a:spcAft>
                          <a:spcPts val="0"/>
                        </a:spcAft>
                        <a:buNone/>
                      </a:pPr>
                      <a:r>
                        <a:rPr b="0" i="0" lang="en-US" sz="1300" u="none" strike="noStrike">
                          <a:solidFill>
                            <a:srgbClr val="000000"/>
                          </a:solidFill>
                          <a:latin typeface="Times New Roman"/>
                          <a:ea typeface="Times New Roman"/>
                          <a:cs typeface="Times New Roman"/>
                          <a:sym typeface="Times New Roman"/>
                        </a:rPr>
                        <a:t>Yes</a:t>
                      </a:r>
                      <a:endParaRPr sz="1900"/>
                    </a:p>
                  </a:txBody>
                  <a:tcPr marT="67600" marB="67600" marR="67600" marL="676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7" name="Shape 337"/>
        <p:cNvGrpSpPr/>
        <p:nvPr/>
      </p:nvGrpSpPr>
      <p:grpSpPr>
        <a:xfrm>
          <a:off x="0" y="0"/>
          <a:ext cx="0" cy="0"/>
          <a:chOff x="0" y="0"/>
          <a:chExt cx="0" cy="0"/>
        </a:xfrm>
      </p:grpSpPr>
      <p:sp>
        <p:nvSpPr>
          <p:cNvPr id="338" name="Google Shape;338;p20"/>
          <p:cNvSpPr txBox="1"/>
          <p:nvPr>
            <p:ph type="title"/>
          </p:nvPr>
        </p:nvSpPr>
        <p:spPr>
          <a:xfrm>
            <a:off x="7109921" y="2714602"/>
            <a:ext cx="4577254" cy="1428795"/>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00000"/>
              <a:buFont typeface="Sorts Mill Goudy"/>
              <a:buNone/>
            </a:pPr>
            <a:r>
              <a:rPr b="1" lang="en-US"/>
              <a:t>3D Printed Frame</a:t>
            </a:r>
            <a:endParaRPr/>
          </a:p>
        </p:txBody>
      </p:sp>
      <p:sp>
        <p:nvSpPr>
          <p:cNvPr id="339" name="Google Shape;339;p20"/>
          <p:cNvSpPr/>
          <p:nvPr/>
        </p:nvSpPr>
        <p:spPr>
          <a:xfrm>
            <a:off x="5974813" y="3244334"/>
            <a:ext cx="2423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Sorts Mill Goudy"/>
                <a:ea typeface="Sorts Mill Goudy"/>
                <a:cs typeface="Sorts Mill Goudy"/>
                <a:sym typeface="Sorts Mill Goudy"/>
              </a:rPr>
              <a:t> </a:t>
            </a:r>
            <a:endParaRPr sz="1800">
              <a:solidFill>
                <a:schemeClr val="dk1"/>
              </a:solidFill>
              <a:latin typeface="Sorts Mill Goudy"/>
              <a:ea typeface="Sorts Mill Goudy"/>
              <a:cs typeface="Sorts Mill Goudy"/>
              <a:sym typeface="Sorts Mill Goudy"/>
            </a:endParaRPr>
          </a:p>
        </p:txBody>
      </p:sp>
      <p:sp>
        <p:nvSpPr>
          <p:cNvPr id="340" name="Google Shape;340;p20"/>
          <p:cNvSpPr/>
          <p:nvPr/>
        </p:nvSpPr>
        <p:spPr>
          <a:xfrm>
            <a:off x="5974813" y="3244334"/>
            <a:ext cx="2423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Sorts Mill Goudy"/>
                <a:ea typeface="Sorts Mill Goudy"/>
                <a:cs typeface="Sorts Mill Goudy"/>
                <a:sym typeface="Sorts Mill Goudy"/>
              </a:rPr>
              <a:t> </a:t>
            </a:r>
            <a:endParaRPr sz="1800">
              <a:solidFill>
                <a:schemeClr val="dk1"/>
              </a:solidFill>
              <a:latin typeface="Sorts Mill Goudy"/>
              <a:ea typeface="Sorts Mill Goudy"/>
              <a:cs typeface="Sorts Mill Goudy"/>
              <a:sym typeface="Sorts Mill Goudy"/>
            </a:endParaRPr>
          </a:p>
        </p:txBody>
      </p:sp>
      <p:pic>
        <p:nvPicPr>
          <p:cNvPr id="341" name="Google Shape;341;p20"/>
          <p:cNvPicPr preferRelativeResize="0"/>
          <p:nvPr/>
        </p:nvPicPr>
        <p:blipFill rotWithShape="1">
          <a:blip r:embed="rId3">
            <a:alphaModFix/>
          </a:blip>
          <a:srcRect b="0" l="0" r="0" t="0"/>
          <a:stretch/>
        </p:blipFill>
        <p:spPr>
          <a:xfrm>
            <a:off x="-2" y="0"/>
            <a:ext cx="6643689"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1"/>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Sorts Mill Goudy"/>
              <a:buNone/>
            </a:pPr>
            <a:r>
              <a:rPr lang="en-US"/>
              <a:t>3D Printed Frame</a:t>
            </a:r>
            <a:endParaRPr/>
          </a:p>
        </p:txBody>
      </p:sp>
      <p:sp>
        <p:nvSpPr>
          <p:cNvPr id="347" name="Google Shape;347;p21"/>
          <p:cNvSpPr txBox="1"/>
          <p:nvPr>
            <p:ph idx="1" type="body"/>
          </p:nvPr>
        </p:nvSpPr>
        <p:spPr>
          <a:xfrm>
            <a:off x="966744" y="2248257"/>
            <a:ext cx="9076329" cy="3650155"/>
          </a:xfrm>
          <a:prstGeom prst="rect">
            <a:avLst/>
          </a:prstGeom>
          <a:noFill/>
          <a:ln>
            <a:noFill/>
          </a:ln>
        </p:spPr>
        <p:txBody>
          <a:bodyPr anchorCtr="0" anchor="t" bIns="45700" lIns="91425" spcFirstLastPara="1" rIns="91425" wrap="square" tIns="45700">
            <a:normAutofit fontScale="92500"/>
          </a:bodyPr>
          <a:lstStyle/>
          <a:p>
            <a:pPr indent="-214312" lvl="0" marL="228600" rtl="0" algn="l">
              <a:lnSpc>
                <a:spcPct val="110000"/>
              </a:lnSpc>
              <a:spcBef>
                <a:spcPts val="0"/>
              </a:spcBef>
              <a:spcAft>
                <a:spcPts val="0"/>
              </a:spcAft>
              <a:buClr>
                <a:schemeClr val="dk2"/>
              </a:buClr>
              <a:buSzPct val="150000"/>
              <a:buFont typeface="Arial"/>
              <a:buChar char="•"/>
            </a:pPr>
            <a:r>
              <a:rPr lang="en-US"/>
              <a:t>We are using PLA Filament because it is the only filament the printer will support</a:t>
            </a:r>
            <a:endParaRPr/>
          </a:p>
          <a:p>
            <a:pPr indent="-214312" lvl="0" marL="228600" rtl="0" algn="l">
              <a:lnSpc>
                <a:spcPct val="110000"/>
              </a:lnSpc>
              <a:spcBef>
                <a:spcPts val="1000"/>
              </a:spcBef>
              <a:spcAft>
                <a:spcPts val="0"/>
              </a:spcAft>
              <a:buClr>
                <a:schemeClr val="dk2"/>
              </a:buClr>
              <a:buSzPct val="150000"/>
              <a:buFont typeface="Arial"/>
              <a:buChar char="•"/>
            </a:pPr>
            <a:r>
              <a:rPr lang="en-US"/>
              <a:t>PLA Filament is made from bio-compostable materials, coming in a $22.95 for 600g</a:t>
            </a:r>
            <a:endParaRPr/>
          </a:p>
          <a:p>
            <a:pPr indent="-214312" lvl="0" marL="228600" rtl="0" algn="l">
              <a:lnSpc>
                <a:spcPct val="110000"/>
              </a:lnSpc>
              <a:spcBef>
                <a:spcPts val="1000"/>
              </a:spcBef>
              <a:spcAft>
                <a:spcPts val="0"/>
              </a:spcAft>
              <a:buClr>
                <a:schemeClr val="dk2"/>
              </a:buClr>
              <a:buSzPct val="150000"/>
              <a:buFont typeface="Arial"/>
              <a:buChar char="•"/>
            </a:pPr>
            <a:r>
              <a:rPr lang="en-US"/>
              <a:t>We will be using the software AutoCad to build the 3D model of the charger case</a:t>
            </a:r>
            <a:endParaRPr/>
          </a:p>
          <a:p>
            <a:pPr indent="-214312" lvl="0" marL="228600" rtl="0" algn="l">
              <a:lnSpc>
                <a:spcPct val="110000"/>
              </a:lnSpc>
              <a:spcBef>
                <a:spcPts val="1000"/>
              </a:spcBef>
              <a:spcAft>
                <a:spcPts val="0"/>
              </a:spcAft>
              <a:buClr>
                <a:schemeClr val="dk2"/>
              </a:buClr>
              <a:buSzPct val="150000"/>
              <a:buFont typeface="Arial"/>
              <a:buChar char="•"/>
            </a:pPr>
            <a:r>
              <a:rPr lang="en-US"/>
              <a:t>Our 3D printer is from XYZprinting, a new company specializing in small scale affordable printers</a:t>
            </a:r>
            <a:endParaRPr/>
          </a:p>
          <a:p>
            <a:pPr indent="-38100" lvl="0" marL="228600" rtl="0" algn="l">
              <a:lnSpc>
                <a:spcPct val="110000"/>
              </a:lnSpc>
              <a:spcBef>
                <a:spcPts val="1000"/>
              </a:spcBef>
              <a:spcAft>
                <a:spcPts val="0"/>
              </a:spcAft>
              <a:buClr>
                <a:schemeClr val="dk2"/>
              </a:buClr>
              <a:buSzPct val="150000"/>
              <a:buFont typeface="Arial"/>
              <a:buNone/>
            </a:pPr>
            <a:r>
              <a:t/>
            </a:r>
            <a:endParaRPr/>
          </a:p>
          <a:p>
            <a:pPr indent="-38100" lvl="0" marL="228600" rtl="0" algn="l">
              <a:lnSpc>
                <a:spcPct val="110000"/>
              </a:lnSpc>
              <a:spcBef>
                <a:spcPts val="1000"/>
              </a:spcBef>
              <a:spcAft>
                <a:spcPts val="0"/>
              </a:spcAft>
              <a:buClr>
                <a:schemeClr val="dk2"/>
              </a:buClr>
              <a:buSzPct val="150000"/>
              <a:buFont typeface="Arial"/>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124ca9f30c7_0_15"/>
          <p:cNvSpPr txBox="1"/>
          <p:nvPr>
            <p:ph type="title"/>
          </p:nvPr>
        </p:nvSpPr>
        <p:spPr>
          <a:xfrm>
            <a:off x="966744" y="959587"/>
            <a:ext cx="9076200" cy="1064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3D Model</a:t>
            </a:r>
            <a:endParaRPr/>
          </a:p>
        </p:txBody>
      </p:sp>
      <p:pic>
        <p:nvPicPr>
          <p:cNvPr id="354" name="Google Shape;354;g124ca9f30c7_0_15"/>
          <p:cNvPicPr preferRelativeResize="0"/>
          <p:nvPr/>
        </p:nvPicPr>
        <p:blipFill>
          <a:blip r:embed="rId3">
            <a:alphaModFix/>
          </a:blip>
          <a:stretch>
            <a:fillRect/>
          </a:stretch>
        </p:blipFill>
        <p:spPr>
          <a:xfrm>
            <a:off x="2873500" y="2212012"/>
            <a:ext cx="5937455" cy="45292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2"/>
          <p:cNvSpPr txBox="1"/>
          <p:nvPr>
            <p:ph type="title"/>
          </p:nvPr>
        </p:nvSpPr>
        <p:spPr>
          <a:xfrm>
            <a:off x="966745" y="960120"/>
            <a:ext cx="9196928" cy="10607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400"/>
              <a:buFont typeface="Sorts Mill Goudy"/>
              <a:buNone/>
            </a:pPr>
            <a:r>
              <a:rPr lang="en-US" sz="4400"/>
              <a:t>Testing Phase</a:t>
            </a:r>
            <a:endParaRPr/>
          </a:p>
        </p:txBody>
      </p:sp>
      <p:sp>
        <p:nvSpPr>
          <p:cNvPr id="360" name="Google Shape;360;p22"/>
          <p:cNvSpPr txBox="1"/>
          <p:nvPr>
            <p:ph idx="1" type="body"/>
          </p:nvPr>
        </p:nvSpPr>
        <p:spPr>
          <a:xfrm>
            <a:off x="967153" y="2062842"/>
            <a:ext cx="4445899" cy="781893"/>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2"/>
              </a:buClr>
              <a:buSzPts val="2700"/>
              <a:buNone/>
            </a:pPr>
            <a:r>
              <a:rPr lang="en-US"/>
              <a:t>HARDWARE</a:t>
            </a:r>
            <a:endParaRPr/>
          </a:p>
        </p:txBody>
      </p:sp>
      <p:sp>
        <p:nvSpPr>
          <p:cNvPr id="361" name="Google Shape;361;p22"/>
          <p:cNvSpPr txBox="1"/>
          <p:nvPr>
            <p:ph idx="2" type="body"/>
          </p:nvPr>
        </p:nvSpPr>
        <p:spPr>
          <a:xfrm>
            <a:off x="966745" y="2882837"/>
            <a:ext cx="4446642" cy="3343793"/>
          </a:xfrm>
          <a:prstGeom prst="rect">
            <a:avLst/>
          </a:prstGeom>
          <a:noFill/>
          <a:ln>
            <a:noFill/>
          </a:ln>
        </p:spPr>
        <p:txBody>
          <a:bodyPr anchorCtr="0" anchor="t" bIns="45700" lIns="91425" spcFirstLastPara="1" rIns="91425" wrap="square" tIns="45700">
            <a:normAutofit/>
          </a:bodyPr>
          <a:lstStyle/>
          <a:p>
            <a:pPr indent="-342900" lvl="1" marL="617220" rtl="0" algn="l">
              <a:lnSpc>
                <a:spcPct val="110000"/>
              </a:lnSpc>
              <a:spcBef>
                <a:spcPts val="0"/>
              </a:spcBef>
              <a:spcAft>
                <a:spcPts val="0"/>
              </a:spcAft>
              <a:buClr>
                <a:schemeClr val="dk2"/>
              </a:buClr>
              <a:buSzPts val="2400"/>
              <a:buFont typeface="Arial"/>
              <a:buChar char="•"/>
            </a:pPr>
            <a:r>
              <a:rPr lang="en-US" sz="2400"/>
              <a:t>We used a voltmeter to evaluate the voltage output of the solar panel, battery charger, etc.</a:t>
            </a:r>
            <a:endParaRPr/>
          </a:p>
          <a:p>
            <a:pPr indent="-342900" lvl="1" marL="617220" rtl="0" algn="l">
              <a:lnSpc>
                <a:spcPct val="110000"/>
              </a:lnSpc>
              <a:spcBef>
                <a:spcPts val="500"/>
              </a:spcBef>
              <a:spcAft>
                <a:spcPts val="0"/>
              </a:spcAft>
              <a:buClr>
                <a:schemeClr val="dk2"/>
              </a:buClr>
              <a:buSzPts val="2400"/>
              <a:buFont typeface="Arial"/>
              <a:buChar char="•"/>
            </a:pPr>
            <a:r>
              <a:rPr lang="en-US" sz="2400"/>
              <a:t>Components must be able to communicate with each other </a:t>
            </a:r>
            <a:endParaRPr/>
          </a:p>
        </p:txBody>
      </p:sp>
      <p:sp>
        <p:nvSpPr>
          <p:cNvPr id="362" name="Google Shape;362;p22"/>
          <p:cNvSpPr txBox="1"/>
          <p:nvPr>
            <p:ph idx="3" type="body"/>
          </p:nvPr>
        </p:nvSpPr>
        <p:spPr>
          <a:xfrm>
            <a:off x="5725280" y="2062842"/>
            <a:ext cx="4467794" cy="781893"/>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2"/>
              </a:buClr>
              <a:buSzPts val="2700"/>
              <a:buNone/>
            </a:pPr>
            <a:r>
              <a:rPr lang="en-US"/>
              <a:t>SOFTWARE</a:t>
            </a:r>
            <a:endParaRPr/>
          </a:p>
        </p:txBody>
      </p:sp>
      <p:sp>
        <p:nvSpPr>
          <p:cNvPr id="363" name="Google Shape;363;p22"/>
          <p:cNvSpPr txBox="1"/>
          <p:nvPr>
            <p:ph idx="4" type="body"/>
          </p:nvPr>
        </p:nvSpPr>
        <p:spPr>
          <a:xfrm>
            <a:off x="5724868" y="2882837"/>
            <a:ext cx="4468541" cy="3343793"/>
          </a:xfrm>
          <a:prstGeom prst="rect">
            <a:avLst/>
          </a:prstGeom>
          <a:noFill/>
          <a:ln>
            <a:noFill/>
          </a:ln>
        </p:spPr>
        <p:txBody>
          <a:bodyPr anchorCtr="0" anchor="t" bIns="45700" lIns="91425" spcFirstLastPara="1" rIns="91425" wrap="square" tIns="45700">
            <a:normAutofit/>
          </a:bodyPr>
          <a:lstStyle/>
          <a:p>
            <a:pPr indent="-342900" lvl="1" marL="617220" rtl="0" algn="l">
              <a:lnSpc>
                <a:spcPct val="110000"/>
              </a:lnSpc>
              <a:spcBef>
                <a:spcPts val="0"/>
              </a:spcBef>
              <a:spcAft>
                <a:spcPts val="0"/>
              </a:spcAft>
              <a:buClr>
                <a:schemeClr val="dk2"/>
              </a:buClr>
              <a:buSzPts val="2400"/>
              <a:buFont typeface="Arial"/>
              <a:buChar char="•"/>
            </a:pPr>
            <a:r>
              <a:rPr lang="en-US" sz="2400"/>
              <a:t>LCD must be able to print to screen</a:t>
            </a:r>
            <a:endParaRPr/>
          </a:p>
          <a:p>
            <a:pPr indent="-342900" lvl="1" marL="617220" rtl="0" algn="l">
              <a:lnSpc>
                <a:spcPct val="110000"/>
              </a:lnSpc>
              <a:spcBef>
                <a:spcPts val="500"/>
              </a:spcBef>
              <a:spcAft>
                <a:spcPts val="0"/>
              </a:spcAft>
              <a:buClr>
                <a:schemeClr val="dk2"/>
              </a:buClr>
              <a:buSzPts val="2400"/>
              <a:buFont typeface="Arial"/>
              <a:buChar char="•"/>
            </a:pPr>
            <a:r>
              <a:rPr lang="en-US" sz="2400"/>
              <a:t>Software must be able to detect the power output from voltage booster and display the change.</a:t>
            </a:r>
            <a:endParaRPr/>
          </a:p>
        </p:txBody>
      </p:sp>
      <p:pic>
        <p:nvPicPr>
          <p:cNvPr descr="Solar Panels outline" id="364" name="Google Shape;364;p22"/>
          <p:cNvPicPr preferRelativeResize="0"/>
          <p:nvPr/>
        </p:nvPicPr>
        <p:blipFill rotWithShape="1">
          <a:blip r:embed="rId3">
            <a:alphaModFix/>
          </a:blip>
          <a:srcRect b="0" l="0" r="0" t="0"/>
          <a:stretch/>
        </p:blipFill>
        <p:spPr>
          <a:xfrm>
            <a:off x="9702981" y="262765"/>
            <a:ext cx="1393644" cy="1393644"/>
          </a:xfrm>
          <a:prstGeom prst="rect">
            <a:avLst/>
          </a:prstGeom>
          <a:noFill/>
          <a:ln>
            <a:noFill/>
          </a:ln>
        </p:spPr>
      </p:pic>
      <p:pic>
        <p:nvPicPr>
          <p:cNvPr descr="Empty battery with solid fill" id="365" name="Google Shape;365;p22"/>
          <p:cNvPicPr preferRelativeResize="0"/>
          <p:nvPr/>
        </p:nvPicPr>
        <p:blipFill rotWithShape="1">
          <a:blip r:embed="rId4">
            <a:alphaModFix/>
          </a:blip>
          <a:srcRect b="0" l="0" r="0" t="0"/>
          <a:stretch/>
        </p:blipFill>
        <p:spPr>
          <a:xfrm>
            <a:off x="11091862" y="2971800"/>
            <a:ext cx="914400" cy="91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3"/>
          <p:cNvSpPr txBox="1"/>
          <p:nvPr>
            <p:ph type="title"/>
          </p:nvPr>
        </p:nvSpPr>
        <p:spPr>
          <a:xfrm>
            <a:off x="580981" y="372748"/>
            <a:ext cx="4962569" cy="106427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400"/>
              <a:buFont typeface="Sorts Mill Goudy"/>
              <a:buNone/>
            </a:pPr>
            <a:r>
              <a:rPr lang="en-US" sz="4400"/>
              <a:t>Budget</a:t>
            </a:r>
            <a:endParaRPr/>
          </a:p>
        </p:txBody>
      </p:sp>
      <p:graphicFrame>
        <p:nvGraphicFramePr>
          <p:cNvPr id="371" name="Google Shape;371;p23"/>
          <p:cNvGraphicFramePr/>
          <p:nvPr/>
        </p:nvGraphicFramePr>
        <p:xfrm>
          <a:off x="3160332" y="1305988"/>
          <a:ext cx="3000000" cy="3000000"/>
        </p:xfrm>
        <a:graphic>
          <a:graphicData uri="http://schemas.openxmlformats.org/drawingml/2006/table">
            <a:tbl>
              <a:tblPr>
                <a:noFill/>
                <a:tableStyleId>{EB4BEAF5-8767-420C-98BC-6D3790F1EAF2}</a:tableStyleId>
              </a:tblPr>
              <a:tblGrid>
                <a:gridCol w="2765075"/>
                <a:gridCol w="2765075"/>
                <a:gridCol w="2765075"/>
              </a:tblGrid>
              <a:tr h="444350">
                <a:tc>
                  <a:txBody>
                    <a:bodyPr/>
                    <a:lstStyle/>
                    <a:p>
                      <a:pPr indent="0" lvl="0" marL="0" marR="0" rtl="0" algn="l">
                        <a:spcBef>
                          <a:spcPts val="0"/>
                        </a:spcBef>
                        <a:spcAft>
                          <a:spcPts val="0"/>
                        </a:spcAft>
                        <a:buNone/>
                      </a:pPr>
                      <a:r>
                        <a:rPr b="1" lang="en-US" sz="1800" u="none" strike="noStrike">
                          <a:solidFill>
                            <a:srgbClr val="000000"/>
                          </a:solidFill>
                        </a:rPr>
                        <a:t>Item</a:t>
                      </a:r>
                      <a:endParaRPr b="1" sz="1800"/>
                    </a:p>
                  </a:txBody>
                  <a:tcPr marT="63200" marB="63200" marR="63200" marL="63200"/>
                </a:tc>
                <a:tc>
                  <a:txBody>
                    <a:bodyPr/>
                    <a:lstStyle/>
                    <a:p>
                      <a:pPr indent="0" lvl="0" marL="0" marR="0" rtl="0" algn="l">
                        <a:spcBef>
                          <a:spcPts val="0"/>
                        </a:spcBef>
                        <a:spcAft>
                          <a:spcPts val="0"/>
                        </a:spcAft>
                        <a:buNone/>
                      </a:pPr>
                      <a:r>
                        <a:rPr b="1" lang="en-US" sz="1800" u="none" strike="noStrike">
                          <a:solidFill>
                            <a:srgbClr val="000000"/>
                          </a:solidFill>
                        </a:rPr>
                        <a:t>Quantity</a:t>
                      </a:r>
                      <a:endParaRPr b="1" sz="1800"/>
                    </a:p>
                  </a:txBody>
                  <a:tcPr marT="63200" marB="63200" marR="63200" marL="63200"/>
                </a:tc>
                <a:tc>
                  <a:txBody>
                    <a:bodyPr/>
                    <a:lstStyle/>
                    <a:p>
                      <a:pPr indent="0" lvl="0" marL="0" marR="0" rtl="0" algn="l">
                        <a:spcBef>
                          <a:spcPts val="0"/>
                        </a:spcBef>
                        <a:spcAft>
                          <a:spcPts val="0"/>
                        </a:spcAft>
                        <a:buNone/>
                      </a:pPr>
                      <a:r>
                        <a:rPr b="1" lang="en-US" sz="1800" u="none" strike="noStrike">
                          <a:solidFill>
                            <a:srgbClr val="000000"/>
                          </a:solidFill>
                        </a:rPr>
                        <a:t>Price</a:t>
                      </a:r>
                      <a:endParaRPr b="1" sz="1800"/>
                    </a:p>
                  </a:txBody>
                  <a:tcPr marT="63200" marB="63200" marR="63200" marL="63200"/>
                </a:tc>
              </a:tr>
              <a:tr h="444350">
                <a:tc>
                  <a:txBody>
                    <a:bodyPr/>
                    <a:lstStyle/>
                    <a:p>
                      <a:pPr indent="0" lvl="0" marL="0" marR="0" rtl="0" algn="l">
                        <a:spcBef>
                          <a:spcPts val="0"/>
                        </a:spcBef>
                        <a:spcAft>
                          <a:spcPts val="0"/>
                        </a:spcAft>
                        <a:buNone/>
                      </a:pPr>
                      <a:r>
                        <a:rPr b="0" lang="en-US" sz="1800" u="none" strike="noStrike">
                          <a:solidFill>
                            <a:srgbClr val="000000"/>
                          </a:solidFill>
                        </a:rPr>
                        <a:t>Lithium Polymer Battery</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1</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$29.95 </a:t>
                      </a:r>
                      <a:endParaRPr sz="1800"/>
                    </a:p>
                  </a:txBody>
                  <a:tcPr marT="63200" marB="63200" marR="63200" marL="63200"/>
                </a:tc>
              </a:tr>
              <a:tr h="444350">
                <a:tc>
                  <a:txBody>
                    <a:bodyPr/>
                    <a:lstStyle/>
                    <a:p>
                      <a:pPr indent="0" lvl="0" marL="0" marR="0" rtl="0" algn="l">
                        <a:spcBef>
                          <a:spcPts val="0"/>
                        </a:spcBef>
                        <a:spcAft>
                          <a:spcPts val="0"/>
                        </a:spcAft>
                        <a:buNone/>
                      </a:pPr>
                      <a:r>
                        <a:rPr b="0" lang="en-US" sz="1800" u="none" strike="noStrike">
                          <a:solidFill>
                            <a:srgbClr val="000000"/>
                          </a:solidFill>
                        </a:rPr>
                        <a:t>Universal Qi charger</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1</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$26.95</a:t>
                      </a:r>
                      <a:endParaRPr sz="1800"/>
                    </a:p>
                  </a:txBody>
                  <a:tcPr marT="63200" marB="63200" marR="63200" marL="63200"/>
                </a:tc>
              </a:tr>
              <a:tr h="444350">
                <a:tc>
                  <a:txBody>
                    <a:bodyPr/>
                    <a:lstStyle/>
                    <a:p>
                      <a:pPr indent="0" lvl="0" marL="0" marR="0" rtl="0" algn="l">
                        <a:spcBef>
                          <a:spcPts val="0"/>
                        </a:spcBef>
                        <a:spcAft>
                          <a:spcPts val="0"/>
                        </a:spcAft>
                        <a:buNone/>
                      </a:pPr>
                      <a:r>
                        <a:rPr b="0" lang="en-US" sz="1800" u="none" strike="noStrike">
                          <a:solidFill>
                            <a:srgbClr val="000000"/>
                          </a:solidFill>
                        </a:rPr>
                        <a:t>PowerBoost 1000</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1</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$14.95</a:t>
                      </a:r>
                      <a:endParaRPr sz="1800"/>
                    </a:p>
                  </a:txBody>
                  <a:tcPr marT="63200" marB="63200" marR="63200" marL="63200"/>
                </a:tc>
              </a:tr>
              <a:tr h="444350">
                <a:tc>
                  <a:txBody>
                    <a:bodyPr/>
                    <a:lstStyle/>
                    <a:p>
                      <a:pPr indent="0" lvl="0" marL="0" marR="0" rtl="0" algn="l">
                        <a:spcBef>
                          <a:spcPts val="0"/>
                        </a:spcBef>
                        <a:spcAft>
                          <a:spcPts val="0"/>
                        </a:spcAft>
                        <a:buNone/>
                      </a:pPr>
                      <a:r>
                        <a:rPr b="0" lang="en-US" sz="1800" u="none" strike="noStrike">
                          <a:solidFill>
                            <a:srgbClr val="000000"/>
                          </a:solidFill>
                        </a:rPr>
                        <a:t>Solar Panel 6V</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1</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$45</a:t>
                      </a:r>
                      <a:endParaRPr sz="1800"/>
                    </a:p>
                  </a:txBody>
                  <a:tcPr marT="63200" marB="63200" marR="63200" marL="63200"/>
                </a:tc>
              </a:tr>
              <a:tr h="528400">
                <a:tc>
                  <a:txBody>
                    <a:bodyPr/>
                    <a:lstStyle/>
                    <a:p>
                      <a:pPr indent="0" lvl="0" marL="0" marR="0" rtl="0" algn="l">
                        <a:spcBef>
                          <a:spcPts val="0"/>
                        </a:spcBef>
                        <a:spcAft>
                          <a:spcPts val="0"/>
                        </a:spcAft>
                        <a:buNone/>
                      </a:pPr>
                      <a:r>
                        <a:rPr b="0" lang="en-US" sz="1800" u="none" strike="noStrike">
                          <a:solidFill>
                            <a:srgbClr val="000000"/>
                          </a:solidFill>
                        </a:rPr>
                        <a:t>Adafruit Universal USB / DC / Solar Lithium Ion/Polymer charge</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1</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$9.95</a:t>
                      </a:r>
                      <a:endParaRPr sz="1800"/>
                    </a:p>
                  </a:txBody>
                  <a:tcPr marT="63200" marB="63200" marR="63200" marL="63200"/>
                </a:tc>
              </a:tr>
              <a:tr h="444350">
                <a:tc>
                  <a:txBody>
                    <a:bodyPr/>
                    <a:lstStyle/>
                    <a:p>
                      <a:pPr indent="0" lvl="0" marL="0" marR="0" rtl="0" algn="l">
                        <a:spcBef>
                          <a:spcPts val="0"/>
                        </a:spcBef>
                        <a:spcAft>
                          <a:spcPts val="0"/>
                        </a:spcAft>
                        <a:buNone/>
                      </a:pPr>
                      <a:r>
                        <a:rPr b="0" lang="en-US" sz="1800" u="none" strike="noStrike">
                          <a:solidFill>
                            <a:srgbClr val="000000"/>
                          </a:solidFill>
                        </a:rPr>
                        <a:t>DC Jack adapter</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1</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$30</a:t>
                      </a:r>
                      <a:endParaRPr sz="1800"/>
                    </a:p>
                  </a:txBody>
                  <a:tcPr marT="63200" marB="63200" marR="63200" marL="63200"/>
                </a:tc>
              </a:tr>
              <a:tr h="444350">
                <a:tc>
                  <a:txBody>
                    <a:bodyPr/>
                    <a:lstStyle/>
                    <a:p>
                      <a:pPr indent="0" lvl="0" marL="0" marR="0" rtl="0" algn="l">
                        <a:spcBef>
                          <a:spcPts val="0"/>
                        </a:spcBef>
                        <a:spcAft>
                          <a:spcPts val="0"/>
                        </a:spcAft>
                        <a:buNone/>
                      </a:pPr>
                      <a:r>
                        <a:rPr b="0" lang="en-US" sz="1800" u="none" strike="noStrike">
                          <a:solidFill>
                            <a:srgbClr val="000000"/>
                          </a:solidFill>
                        </a:rPr>
                        <a:t>3D Printer and filament</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1</a:t>
                      </a:r>
                      <a:endParaRPr sz="1800"/>
                    </a:p>
                  </a:txBody>
                  <a:tcPr marT="63200" marB="63200" marR="63200" marL="63200"/>
                </a:tc>
                <a:tc>
                  <a:txBody>
                    <a:bodyPr/>
                    <a:lstStyle/>
                    <a:p>
                      <a:pPr indent="0" lvl="0" marL="0" marR="0" rtl="0" algn="ctr">
                        <a:spcBef>
                          <a:spcPts val="0"/>
                        </a:spcBef>
                        <a:spcAft>
                          <a:spcPts val="0"/>
                        </a:spcAft>
                        <a:buNone/>
                      </a:pPr>
                      <a:r>
                        <a:rPr b="0" lang="en-US" sz="1800" u="none" strike="noStrike">
                          <a:solidFill>
                            <a:srgbClr val="000000"/>
                          </a:solidFill>
                        </a:rPr>
                        <a:t>Owned</a:t>
                      </a:r>
                      <a:endParaRPr sz="1800"/>
                    </a:p>
                  </a:txBody>
                  <a:tcPr marT="63200" marB="63200" marR="63200" marL="63200"/>
                </a:tc>
              </a:tr>
              <a:tr h="444350">
                <a:tc>
                  <a:txBody>
                    <a:bodyPr/>
                    <a:lstStyle/>
                    <a:p>
                      <a:pPr indent="0" lvl="0" marL="0" marR="0" rtl="0" algn="l">
                        <a:spcBef>
                          <a:spcPts val="0"/>
                        </a:spcBef>
                        <a:spcAft>
                          <a:spcPts val="0"/>
                        </a:spcAft>
                        <a:buNone/>
                      </a:pPr>
                      <a:r>
                        <a:rPr lang="en-US" sz="1800"/>
                        <a:t>PCB</a:t>
                      </a:r>
                      <a:endParaRPr/>
                    </a:p>
                  </a:txBody>
                  <a:tcPr marT="63200" marB="63200" marR="63200" marL="63200"/>
                </a:tc>
                <a:tc>
                  <a:txBody>
                    <a:bodyPr/>
                    <a:lstStyle/>
                    <a:p>
                      <a:pPr indent="0" lvl="0" marL="0" marR="0" rtl="0" algn="ctr">
                        <a:spcBef>
                          <a:spcPts val="0"/>
                        </a:spcBef>
                        <a:spcAft>
                          <a:spcPts val="0"/>
                        </a:spcAft>
                        <a:buNone/>
                      </a:pPr>
                      <a:r>
                        <a:rPr lang="en-US" sz="1800"/>
                        <a:t>2</a:t>
                      </a:r>
                      <a:endParaRPr/>
                    </a:p>
                  </a:txBody>
                  <a:tcPr marT="63200" marB="63200" marR="63200" marL="63200"/>
                </a:tc>
                <a:tc>
                  <a:txBody>
                    <a:bodyPr/>
                    <a:lstStyle/>
                    <a:p>
                      <a:pPr indent="0" lvl="0" marL="0" marR="0" rtl="0" algn="ctr">
                        <a:spcBef>
                          <a:spcPts val="0"/>
                        </a:spcBef>
                        <a:spcAft>
                          <a:spcPts val="0"/>
                        </a:spcAft>
                        <a:buNone/>
                      </a:pPr>
                      <a:r>
                        <a:rPr lang="en-US" sz="1800"/>
                        <a:t>$22</a:t>
                      </a:r>
                      <a:endParaRPr/>
                    </a:p>
                  </a:txBody>
                  <a:tcPr marT="63200" marB="63200" marR="63200" marL="63200"/>
                </a:tc>
              </a:tr>
              <a:tr h="633050">
                <a:tc>
                  <a:txBody>
                    <a:bodyPr/>
                    <a:lstStyle/>
                    <a:p>
                      <a:pPr indent="0" lvl="0" marL="0" marR="0" rtl="0" algn="l">
                        <a:spcBef>
                          <a:spcPts val="0"/>
                        </a:spcBef>
                        <a:spcAft>
                          <a:spcPts val="0"/>
                        </a:spcAft>
                        <a:buNone/>
                      </a:pPr>
                      <a:r>
                        <a:rPr b="0" lang="en-US" sz="1800" u="none" strike="noStrike">
                          <a:solidFill>
                            <a:srgbClr val="000000"/>
                          </a:solidFill>
                        </a:rPr>
                        <a:t>Total Price</a:t>
                      </a:r>
                      <a:endParaRPr sz="1800"/>
                    </a:p>
                  </a:txBody>
                  <a:tcPr marT="63200" marB="63200" marR="63200" marL="63200"/>
                </a:tc>
                <a:tc gridSpan="2">
                  <a:txBody>
                    <a:bodyPr/>
                    <a:lstStyle/>
                    <a:p>
                      <a:pPr indent="0" lvl="0" marL="0" marR="0" rtl="0" algn="l">
                        <a:spcBef>
                          <a:spcPts val="0"/>
                        </a:spcBef>
                        <a:spcAft>
                          <a:spcPts val="0"/>
                        </a:spcAft>
                        <a:buNone/>
                      </a:pPr>
                      <a:r>
                        <a:rPr lang="en-US" sz="1800"/>
                        <a:t> </a:t>
                      </a:r>
                      <a:endParaRPr/>
                    </a:p>
                    <a:p>
                      <a:pPr indent="0" lvl="0" marL="0" marR="0" rtl="0" algn="ctr">
                        <a:spcBef>
                          <a:spcPts val="0"/>
                        </a:spcBef>
                        <a:spcAft>
                          <a:spcPts val="0"/>
                        </a:spcAft>
                        <a:buNone/>
                      </a:pPr>
                      <a:r>
                        <a:rPr b="0" lang="en-US" sz="1800" u="none" strike="noStrike">
                          <a:solidFill>
                            <a:srgbClr val="000000"/>
                          </a:solidFill>
                        </a:rPr>
                        <a:t>$156.8</a:t>
                      </a:r>
                      <a:endParaRPr sz="1800"/>
                    </a:p>
                  </a:txBody>
                  <a:tcPr marT="63200" marB="63200" marR="63200" marL="63200"/>
                </a:tc>
                <a:tc hMerge="1"/>
              </a:tr>
            </a:tbl>
          </a:graphicData>
        </a:graphic>
      </p:graphicFrame>
      <p:sp>
        <p:nvSpPr>
          <p:cNvPr id="372" name="Google Shape;372;p23"/>
          <p:cNvSpPr/>
          <p:nvPr/>
        </p:nvSpPr>
        <p:spPr>
          <a:xfrm>
            <a:off x="383638" y="2315123"/>
            <a:ext cx="17852768" cy="36933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124ca9f30c7_0_38"/>
          <p:cNvSpPr txBox="1"/>
          <p:nvPr>
            <p:ph type="title"/>
          </p:nvPr>
        </p:nvSpPr>
        <p:spPr>
          <a:xfrm>
            <a:off x="966744" y="959587"/>
            <a:ext cx="9076200" cy="1064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Design Constraints</a:t>
            </a:r>
            <a:endParaRPr/>
          </a:p>
        </p:txBody>
      </p:sp>
      <p:sp>
        <p:nvSpPr>
          <p:cNvPr id="379" name="Google Shape;379;g124ca9f30c7_0_38"/>
          <p:cNvSpPr txBox="1"/>
          <p:nvPr/>
        </p:nvSpPr>
        <p:spPr>
          <a:xfrm>
            <a:off x="1248100" y="2445650"/>
            <a:ext cx="6592500" cy="32325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Sorts Mill Goudy"/>
              <a:buChar char="●"/>
            </a:pPr>
            <a:r>
              <a:rPr lang="en-US" sz="2200">
                <a:latin typeface="Sorts Mill Goudy"/>
                <a:ea typeface="Sorts Mill Goudy"/>
                <a:cs typeface="Sorts Mill Goudy"/>
                <a:sym typeface="Sorts Mill Goudy"/>
              </a:rPr>
              <a:t>Economic</a:t>
            </a:r>
            <a:endParaRPr sz="2200">
              <a:latin typeface="Sorts Mill Goudy"/>
              <a:ea typeface="Sorts Mill Goudy"/>
              <a:cs typeface="Sorts Mill Goudy"/>
              <a:sym typeface="Sorts Mill Goudy"/>
            </a:endParaRPr>
          </a:p>
          <a:p>
            <a:pPr indent="-368300" lvl="1" marL="914400" rtl="0" algn="l">
              <a:spcBef>
                <a:spcPts val="0"/>
              </a:spcBef>
              <a:spcAft>
                <a:spcPts val="0"/>
              </a:spcAft>
              <a:buSzPts val="2200"/>
              <a:buFont typeface="Sorts Mill Goudy"/>
              <a:buChar char="○"/>
            </a:pPr>
            <a:r>
              <a:rPr lang="en-US" sz="2200">
                <a:latin typeface="Sorts Mill Goudy"/>
                <a:ea typeface="Sorts Mill Goudy"/>
                <a:cs typeface="Sorts Mill Goudy"/>
                <a:sym typeface="Sorts Mill Goudy"/>
              </a:rPr>
              <a:t>Self-funded by the group</a:t>
            </a:r>
            <a:endParaRPr sz="2200">
              <a:latin typeface="Sorts Mill Goudy"/>
              <a:ea typeface="Sorts Mill Goudy"/>
              <a:cs typeface="Sorts Mill Goudy"/>
              <a:sym typeface="Sorts Mill Goudy"/>
            </a:endParaRPr>
          </a:p>
          <a:p>
            <a:pPr indent="0" lvl="0" marL="914400" rtl="0" algn="l">
              <a:spcBef>
                <a:spcPts val="0"/>
              </a:spcBef>
              <a:spcAft>
                <a:spcPts val="0"/>
              </a:spcAft>
              <a:buNone/>
            </a:pPr>
            <a:r>
              <a:t/>
            </a:r>
            <a:endParaRPr sz="2200">
              <a:latin typeface="Sorts Mill Goudy"/>
              <a:ea typeface="Sorts Mill Goudy"/>
              <a:cs typeface="Sorts Mill Goudy"/>
              <a:sym typeface="Sorts Mill Goudy"/>
            </a:endParaRPr>
          </a:p>
          <a:p>
            <a:pPr indent="-368300" lvl="0" marL="457200" rtl="0" algn="l">
              <a:spcBef>
                <a:spcPts val="0"/>
              </a:spcBef>
              <a:spcAft>
                <a:spcPts val="0"/>
              </a:spcAft>
              <a:buClr>
                <a:schemeClr val="dk1"/>
              </a:buClr>
              <a:buSzPts val="2200"/>
              <a:buFont typeface="Sorts Mill Goudy"/>
              <a:buChar char="●"/>
            </a:pPr>
            <a:r>
              <a:rPr lang="en-US" sz="2200">
                <a:solidFill>
                  <a:schemeClr val="dk1"/>
                </a:solidFill>
                <a:latin typeface="Sorts Mill Goudy"/>
                <a:ea typeface="Sorts Mill Goudy"/>
                <a:cs typeface="Sorts Mill Goudy"/>
                <a:sym typeface="Sorts Mill Goudy"/>
              </a:rPr>
              <a:t>Manufacturability</a:t>
            </a:r>
            <a:endParaRPr sz="2200">
              <a:solidFill>
                <a:schemeClr val="dk1"/>
              </a:solidFill>
              <a:latin typeface="Sorts Mill Goudy"/>
              <a:ea typeface="Sorts Mill Goudy"/>
              <a:cs typeface="Sorts Mill Goudy"/>
              <a:sym typeface="Sorts Mill Goudy"/>
            </a:endParaRPr>
          </a:p>
          <a:p>
            <a:pPr indent="-368300" lvl="1" marL="914400" rtl="0" algn="l">
              <a:spcBef>
                <a:spcPts val="0"/>
              </a:spcBef>
              <a:spcAft>
                <a:spcPts val="0"/>
              </a:spcAft>
              <a:buClr>
                <a:schemeClr val="dk1"/>
              </a:buClr>
              <a:buSzPts val="2200"/>
              <a:buFont typeface="Sorts Mill Goudy"/>
              <a:buChar char="○"/>
            </a:pPr>
            <a:r>
              <a:rPr lang="en-US" sz="2200">
                <a:solidFill>
                  <a:schemeClr val="dk1"/>
                </a:solidFill>
                <a:latin typeface="Sorts Mill Goudy"/>
                <a:ea typeface="Sorts Mill Goudy"/>
                <a:cs typeface="Sorts Mill Goudy"/>
                <a:sym typeface="Sorts Mill Goudy"/>
              </a:rPr>
              <a:t>Availability of parts</a:t>
            </a:r>
            <a:endParaRPr sz="2200">
              <a:solidFill>
                <a:schemeClr val="dk1"/>
              </a:solidFill>
              <a:latin typeface="Sorts Mill Goudy"/>
              <a:ea typeface="Sorts Mill Goudy"/>
              <a:cs typeface="Sorts Mill Goudy"/>
              <a:sym typeface="Sorts Mill Goudy"/>
            </a:endParaRPr>
          </a:p>
          <a:p>
            <a:pPr indent="0" lvl="0" marL="914400" rtl="0" algn="l">
              <a:spcBef>
                <a:spcPts val="0"/>
              </a:spcBef>
              <a:spcAft>
                <a:spcPts val="0"/>
              </a:spcAft>
              <a:buNone/>
            </a:pPr>
            <a:r>
              <a:t/>
            </a:r>
            <a:endParaRPr sz="2200">
              <a:solidFill>
                <a:schemeClr val="dk1"/>
              </a:solidFill>
              <a:latin typeface="Sorts Mill Goudy"/>
              <a:ea typeface="Sorts Mill Goudy"/>
              <a:cs typeface="Sorts Mill Goudy"/>
              <a:sym typeface="Sorts Mill Goudy"/>
            </a:endParaRPr>
          </a:p>
          <a:p>
            <a:pPr indent="-368300" lvl="0" marL="457200" rtl="0" algn="l">
              <a:spcBef>
                <a:spcPts val="0"/>
              </a:spcBef>
              <a:spcAft>
                <a:spcPts val="0"/>
              </a:spcAft>
              <a:buClr>
                <a:schemeClr val="dk1"/>
              </a:buClr>
              <a:buSzPts val="2200"/>
              <a:buFont typeface="Sorts Mill Goudy"/>
              <a:buChar char="●"/>
            </a:pPr>
            <a:r>
              <a:rPr lang="en-US" sz="2200">
                <a:solidFill>
                  <a:schemeClr val="dk1"/>
                </a:solidFill>
                <a:latin typeface="Sorts Mill Goudy"/>
                <a:ea typeface="Sorts Mill Goudy"/>
                <a:cs typeface="Sorts Mill Goudy"/>
                <a:sym typeface="Sorts Mill Goudy"/>
              </a:rPr>
              <a:t>Time</a:t>
            </a:r>
            <a:endParaRPr sz="2200">
              <a:solidFill>
                <a:schemeClr val="dk1"/>
              </a:solidFill>
              <a:latin typeface="Sorts Mill Goudy"/>
              <a:ea typeface="Sorts Mill Goudy"/>
              <a:cs typeface="Sorts Mill Goudy"/>
              <a:sym typeface="Sorts Mill Goudy"/>
            </a:endParaRPr>
          </a:p>
          <a:p>
            <a:pPr indent="-368300" lvl="1" marL="914400" rtl="0" algn="l">
              <a:spcBef>
                <a:spcPts val="0"/>
              </a:spcBef>
              <a:spcAft>
                <a:spcPts val="0"/>
              </a:spcAft>
              <a:buClr>
                <a:schemeClr val="dk1"/>
              </a:buClr>
              <a:buSzPts val="2200"/>
              <a:buFont typeface="Sorts Mill Goudy"/>
              <a:buChar char="○"/>
            </a:pPr>
            <a:r>
              <a:rPr lang="en-US" sz="2200">
                <a:solidFill>
                  <a:schemeClr val="dk1"/>
                </a:solidFill>
                <a:latin typeface="Sorts Mill Goudy"/>
                <a:ea typeface="Sorts Mill Goudy"/>
                <a:cs typeface="Sorts Mill Goudy"/>
                <a:sym typeface="Sorts Mill Goudy"/>
              </a:rPr>
              <a:t>Length of the semester</a:t>
            </a:r>
            <a:endParaRPr sz="2200">
              <a:solidFill>
                <a:schemeClr val="dk1"/>
              </a:solidFill>
              <a:latin typeface="Sorts Mill Goudy"/>
              <a:ea typeface="Sorts Mill Goudy"/>
              <a:cs typeface="Sorts Mill Goudy"/>
              <a:sym typeface="Sorts Mill Goudy"/>
            </a:endParaRPr>
          </a:p>
          <a:p>
            <a:pPr indent="-368300" lvl="1" marL="914400" rtl="0" algn="l">
              <a:spcBef>
                <a:spcPts val="0"/>
              </a:spcBef>
              <a:spcAft>
                <a:spcPts val="0"/>
              </a:spcAft>
              <a:buClr>
                <a:schemeClr val="dk1"/>
              </a:buClr>
              <a:buSzPts val="2200"/>
              <a:buFont typeface="Sorts Mill Goudy"/>
              <a:buChar char="○"/>
            </a:pPr>
            <a:r>
              <a:rPr lang="en-US" sz="2200">
                <a:solidFill>
                  <a:schemeClr val="dk1"/>
                </a:solidFill>
                <a:latin typeface="Sorts Mill Goudy"/>
                <a:ea typeface="Sorts Mill Goudy"/>
                <a:cs typeface="Sorts Mill Goudy"/>
                <a:sym typeface="Sorts Mill Goudy"/>
              </a:rPr>
              <a:t>Wait time for shipping delivery for parts</a:t>
            </a:r>
            <a:endParaRPr sz="2200">
              <a:solidFill>
                <a:schemeClr val="dk1"/>
              </a:solidFill>
              <a:latin typeface="Sorts Mill Goudy"/>
              <a:ea typeface="Sorts Mill Goudy"/>
              <a:cs typeface="Sorts Mill Goudy"/>
              <a:sym typeface="Sorts Mill Goudy"/>
            </a:endParaRPr>
          </a:p>
        </p:txBody>
      </p:sp>
      <p:pic>
        <p:nvPicPr>
          <p:cNvPr descr="Solar Panels outline" id="380" name="Google Shape;380;g124ca9f30c7_0_38"/>
          <p:cNvPicPr preferRelativeResize="0"/>
          <p:nvPr/>
        </p:nvPicPr>
        <p:blipFill rotWithShape="1">
          <a:blip r:embed="rId3">
            <a:alphaModFix/>
          </a:blip>
          <a:srcRect b="0" l="0" r="0" t="0"/>
          <a:stretch/>
        </p:blipFill>
        <p:spPr>
          <a:xfrm>
            <a:off x="9702981" y="262765"/>
            <a:ext cx="1393644" cy="13936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124ca9f30c7_0_26"/>
          <p:cNvSpPr txBox="1"/>
          <p:nvPr>
            <p:ph type="title"/>
          </p:nvPr>
        </p:nvSpPr>
        <p:spPr>
          <a:xfrm>
            <a:off x="966745" y="960120"/>
            <a:ext cx="9196800" cy="1060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Final Design</a:t>
            </a:r>
            <a:endParaRPr/>
          </a:p>
        </p:txBody>
      </p:sp>
      <p:pic>
        <p:nvPicPr>
          <p:cNvPr id="387" name="Google Shape;387;g124ca9f30c7_0_26"/>
          <p:cNvPicPr preferRelativeResize="0"/>
          <p:nvPr/>
        </p:nvPicPr>
        <p:blipFill>
          <a:blip r:embed="rId3">
            <a:alphaModFix/>
          </a:blip>
          <a:stretch>
            <a:fillRect/>
          </a:stretch>
        </p:blipFill>
        <p:spPr>
          <a:xfrm>
            <a:off x="882450" y="2280225"/>
            <a:ext cx="2854449" cy="3805926"/>
          </a:xfrm>
          <a:prstGeom prst="rect">
            <a:avLst/>
          </a:prstGeom>
          <a:noFill/>
          <a:ln>
            <a:noFill/>
          </a:ln>
        </p:spPr>
      </p:pic>
      <p:pic>
        <p:nvPicPr>
          <p:cNvPr id="388" name="Google Shape;388;g124ca9f30c7_0_26"/>
          <p:cNvPicPr preferRelativeResize="0"/>
          <p:nvPr/>
        </p:nvPicPr>
        <p:blipFill rotWithShape="1">
          <a:blip r:embed="rId4">
            <a:alphaModFix/>
          </a:blip>
          <a:srcRect b="27855" l="0" r="0" t="0"/>
          <a:stretch/>
        </p:blipFill>
        <p:spPr>
          <a:xfrm>
            <a:off x="6823000" y="1765176"/>
            <a:ext cx="4491825" cy="4320973"/>
          </a:xfrm>
          <a:prstGeom prst="rect">
            <a:avLst/>
          </a:prstGeom>
          <a:noFill/>
          <a:ln>
            <a:noFill/>
          </a:ln>
        </p:spPr>
      </p:pic>
      <p:sp>
        <p:nvSpPr>
          <p:cNvPr id="389" name="Google Shape;389;g124ca9f30c7_0_26"/>
          <p:cNvSpPr/>
          <p:nvPr/>
        </p:nvSpPr>
        <p:spPr>
          <a:xfrm>
            <a:off x="4179350" y="3573900"/>
            <a:ext cx="2184600" cy="840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124ca9f30c7_0_0"/>
          <p:cNvSpPr txBox="1"/>
          <p:nvPr>
            <p:ph type="title"/>
          </p:nvPr>
        </p:nvSpPr>
        <p:spPr>
          <a:xfrm>
            <a:off x="966744" y="959587"/>
            <a:ext cx="9076200" cy="1064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Goals &amp; Objectives</a:t>
            </a:r>
            <a:endParaRPr/>
          </a:p>
        </p:txBody>
      </p:sp>
      <p:sp>
        <p:nvSpPr>
          <p:cNvPr id="130" name="Google Shape;130;g124ca9f30c7_0_0"/>
          <p:cNvSpPr txBox="1"/>
          <p:nvPr>
            <p:ph idx="1" type="body"/>
          </p:nvPr>
        </p:nvSpPr>
        <p:spPr>
          <a:xfrm>
            <a:off x="966750" y="2248251"/>
            <a:ext cx="9185700" cy="3051300"/>
          </a:xfrm>
          <a:prstGeom prst="rect">
            <a:avLst/>
          </a:prstGeom>
        </p:spPr>
        <p:txBody>
          <a:bodyPr anchorCtr="0" anchor="t" bIns="45700" lIns="91425" spcFirstLastPara="1" rIns="91425" wrap="square" tIns="45700">
            <a:normAutofit/>
          </a:bodyPr>
          <a:lstStyle/>
          <a:p>
            <a:pPr indent="-419100" lvl="0" marL="457200" rtl="0" algn="l">
              <a:spcBef>
                <a:spcPts val="1000"/>
              </a:spcBef>
              <a:spcAft>
                <a:spcPts val="0"/>
              </a:spcAft>
              <a:buSzPts val="3000"/>
              <a:buChar char="∙"/>
            </a:pPr>
            <a:r>
              <a:rPr lang="en-US" sz="2300"/>
              <a:t>Use the solar panel as main source of energy to charge a mobile device when using it outdoors.</a:t>
            </a:r>
            <a:endParaRPr sz="2300"/>
          </a:p>
          <a:p>
            <a:pPr indent="-419100" lvl="0" marL="457200" rtl="0" algn="l">
              <a:spcBef>
                <a:spcPts val="0"/>
              </a:spcBef>
              <a:spcAft>
                <a:spcPts val="0"/>
              </a:spcAft>
              <a:buSzPts val="3000"/>
              <a:buChar char="∙"/>
            </a:pPr>
            <a:r>
              <a:rPr lang="en-US" sz="2300"/>
              <a:t>Be able to switch to battery if solar panel doesn’t provide enough energy.</a:t>
            </a:r>
            <a:endParaRPr sz="2300"/>
          </a:p>
          <a:p>
            <a:pPr indent="-419100" lvl="0" marL="457200" rtl="0" algn="l">
              <a:spcBef>
                <a:spcPts val="0"/>
              </a:spcBef>
              <a:spcAft>
                <a:spcPts val="0"/>
              </a:spcAft>
              <a:buSzPts val="3000"/>
              <a:buChar char="∙"/>
            </a:pPr>
            <a:r>
              <a:rPr lang="en-US" sz="2300"/>
              <a:t>Display the output voltage using LCD</a:t>
            </a:r>
            <a:endParaRPr sz="2300"/>
          </a:p>
        </p:txBody>
      </p:sp>
      <p:pic>
        <p:nvPicPr>
          <p:cNvPr descr="USB with solid fill" id="131" name="Google Shape;131;g124ca9f30c7_0_0"/>
          <p:cNvPicPr preferRelativeResize="0"/>
          <p:nvPr/>
        </p:nvPicPr>
        <p:blipFill rotWithShape="1">
          <a:blip r:embed="rId3">
            <a:alphaModFix/>
          </a:blip>
          <a:srcRect b="0" l="0" r="0" t="0"/>
          <a:stretch/>
        </p:blipFill>
        <p:spPr>
          <a:xfrm>
            <a:off x="9472814" y="115288"/>
            <a:ext cx="1850861" cy="18508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3" name="Shape 393"/>
        <p:cNvGrpSpPr/>
        <p:nvPr/>
      </p:nvGrpSpPr>
      <p:grpSpPr>
        <a:xfrm>
          <a:off x="0" y="0"/>
          <a:ext cx="0" cy="0"/>
          <a:chOff x="0" y="0"/>
          <a:chExt cx="0" cy="0"/>
        </a:xfrm>
      </p:grpSpPr>
      <p:grpSp>
        <p:nvGrpSpPr>
          <p:cNvPr id="394" name="Google Shape;394;p28"/>
          <p:cNvGrpSpPr/>
          <p:nvPr/>
        </p:nvGrpSpPr>
        <p:grpSpPr>
          <a:xfrm>
            <a:off x="9265700" y="2026"/>
            <a:ext cx="2926300" cy="5030922"/>
            <a:chOff x="9265700" y="2026"/>
            <a:chExt cx="2926300" cy="5030922"/>
          </a:xfrm>
        </p:grpSpPr>
        <p:sp>
          <p:nvSpPr>
            <p:cNvPr id="395" name="Google Shape;395;p28"/>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96" name="Google Shape;396;p28"/>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97" name="Google Shape;397;p28"/>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398" name="Google Shape;398;p28"/>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grpSp>
      <p:sp>
        <p:nvSpPr>
          <p:cNvPr id="399" name="Google Shape;399;p28"/>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400" name="Google Shape;400;p28"/>
          <p:cNvSpPr/>
          <p:nvPr/>
        </p:nvSpPr>
        <p:spPr>
          <a:xfrm rot="10800000">
            <a:off x="0" y="0"/>
            <a:ext cx="12192000" cy="4604516"/>
          </a:xfrm>
          <a:prstGeom prst="rect">
            <a:avLst/>
          </a:prstGeom>
          <a:gradFill>
            <a:gsLst>
              <a:gs pos="0">
                <a:srgbClr val="000000">
                  <a:alpha val="0"/>
                </a:srgbClr>
              </a:gs>
              <a:gs pos="7000">
                <a:srgbClr val="000000">
                  <a:alpha val="0"/>
                </a:srgbClr>
              </a:gs>
              <a:gs pos="56000">
                <a:srgbClr val="000000">
                  <a:alpha val="55686"/>
                </a:srgbClr>
              </a:gs>
              <a:gs pos="100000">
                <a:srgbClr val="000000">
                  <a:alpha val="62745"/>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401" name="Google Shape;401;p28"/>
          <p:cNvSpPr txBox="1"/>
          <p:nvPr>
            <p:ph type="title"/>
          </p:nvPr>
        </p:nvSpPr>
        <p:spPr>
          <a:xfrm>
            <a:off x="1947835" y="3031515"/>
            <a:ext cx="7983941" cy="755446"/>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FFFFFF"/>
              </a:buClr>
              <a:buSzPts val="6600"/>
              <a:buFont typeface="Sorts Mill Goudy"/>
              <a:buNone/>
            </a:pPr>
            <a:r>
              <a:rPr lang="en-US" sz="6600">
                <a:solidFill>
                  <a:srgbClr val="FFFFFF"/>
                </a:solidFill>
              </a:rPr>
              <a:t>Questions?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401"/>
                                        </p:tgtEl>
                                        <p:attrNameLst>
                                          <p:attrName>style.visibility</p:attrName>
                                        </p:attrNameLst>
                                      </p:cBhvr>
                                      <p:to>
                                        <p:strVal val="visible"/>
                                      </p:to>
                                    </p:set>
                                    <p:animEffect filter="fade" transition="in">
                                      <p:cBhvr>
                                        <p:cTn dur="4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5"/>
          <p:cNvSpPr txBox="1"/>
          <p:nvPr>
            <p:ph type="title"/>
          </p:nvPr>
        </p:nvSpPr>
        <p:spPr>
          <a:xfrm>
            <a:off x="301982" y="539421"/>
            <a:ext cx="9076329" cy="106427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Sorts Mill Goudy"/>
              <a:buNone/>
            </a:pPr>
            <a:r>
              <a:rPr lang="en-US"/>
              <a:t>Specifications</a:t>
            </a:r>
            <a:endParaRPr/>
          </a:p>
        </p:txBody>
      </p:sp>
      <p:graphicFrame>
        <p:nvGraphicFramePr>
          <p:cNvPr id="138" name="Google Shape;138;p5"/>
          <p:cNvGraphicFramePr/>
          <p:nvPr/>
        </p:nvGraphicFramePr>
        <p:xfrm>
          <a:off x="3611757" y="1603710"/>
          <a:ext cx="3000000" cy="3000000"/>
        </p:xfrm>
        <a:graphic>
          <a:graphicData uri="http://schemas.openxmlformats.org/drawingml/2006/table">
            <a:tbl>
              <a:tblPr bandRow="1" firstRow="1">
                <a:noFill/>
                <a:tableStyleId>{EB4BEAF5-8767-420C-98BC-6D3790F1EAF2}</a:tableStyleId>
              </a:tblPr>
              <a:tblGrid>
                <a:gridCol w="4155725"/>
                <a:gridCol w="4155725"/>
              </a:tblGrid>
              <a:tr h="573650">
                <a:tc>
                  <a:txBody>
                    <a:bodyPr/>
                    <a:lstStyle/>
                    <a:p>
                      <a:pPr indent="0" lvl="0" marL="0" marR="0" rtl="0" algn="ctr">
                        <a:spcBef>
                          <a:spcPts val="0"/>
                        </a:spcBef>
                        <a:spcAft>
                          <a:spcPts val="0"/>
                        </a:spcAft>
                        <a:buNone/>
                      </a:pPr>
                      <a:r>
                        <a:rPr lang="en-US" sz="2800">
                          <a:solidFill>
                            <a:srgbClr val="0C0C0C"/>
                          </a:solidFill>
                        </a:rPr>
                        <a:t>Specification</a:t>
                      </a:r>
                      <a:endParaRPr/>
                    </a:p>
                  </a:txBody>
                  <a:tcPr marT="45725" marB="45725" marR="91450" marL="91450"/>
                </a:tc>
                <a:tc>
                  <a:txBody>
                    <a:bodyPr/>
                    <a:lstStyle/>
                    <a:p>
                      <a:pPr indent="0" lvl="0" marL="0" marR="0" rtl="0" algn="ctr">
                        <a:spcBef>
                          <a:spcPts val="0"/>
                        </a:spcBef>
                        <a:spcAft>
                          <a:spcPts val="0"/>
                        </a:spcAft>
                        <a:buNone/>
                      </a:pPr>
                      <a:r>
                        <a:rPr lang="en-US" sz="2800">
                          <a:solidFill>
                            <a:srgbClr val="0C0C0C"/>
                          </a:solidFill>
                        </a:rPr>
                        <a:t>Target</a:t>
                      </a:r>
                      <a:endParaRPr/>
                    </a:p>
                  </a:txBody>
                  <a:tcPr marT="45725" marB="45725" marR="91450" marL="91450"/>
                </a:tc>
              </a:tr>
              <a:tr h="700125">
                <a:tc>
                  <a:txBody>
                    <a:bodyPr/>
                    <a:lstStyle/>
                    <a:p>
                      <a:pPr indent="0" lvl="0" marL="0" marR="0" rtl="0" algn="l">
                        <a:spcBef>
                          <a:spcPts val="0"/>
                        </a:spcBef>
                        <a:spcAft>
                          <a:spcPts val="0"/>
                        </a:spcAft>
                        <a:buNone/>
                      </a:pPr>
                      <a:r>
                        <a:rPr lang="en-US" sz="1800"/>
                        <a:t>Solar Panel Output</a:t>
                      </a:r>
                      <a:endParaRPr/>
                    </a:p>
                  </a:txBody>
                  <a:tcPr marT="45725" marB="45725" marR="91450" marL="91450"/>
                </a:tc>
                <a:tc>
                  <a:txBody>
                    <a:bodyPr/>
                    <a:lstStyle/>
                    <a:p>
                      <a:pPr indent="0" lvl="0" marL="0" marR="0" rtl="0" algn="ctr">
                        <a:spcBef>
                          <a:spcPts val="0"/>
                        </a:spcBef>
                        <a:spcAft>
                          <a:spcPts val="0"/>
                        </a:spcAft>
                        <a:buNone/>
                      </a:pPr>
                      <a:r>
                        <a:rPr lang="en-US" sz="1800"/>
                        <a:t>6 V</a:t>
                      </a:r>
                      <a:endParaRPr/>
                    </a:p>
                  </a:txBody>
                  <a:tcPr marT="45725" marB="45725" marR="91450" marL="91450"/>
                </a:tc>
              </a:tr>
              <a:tr h="700125">
                <a:tc>
                  <a:txBody>
                    <a:bodyPr/>
                    <a:lstStyle/>
                    <a:p>
                      <a:pPr indent="0" lvl="0" marL="0" marR="0" rtl="0" algn="l">
                        <a:spcBef>
                          <a:spcPts val="0"/>
                        </a:spcBef>
                        <a:spcAft>
                          <a:spcPts val="0"/>
                        </a:spcAft>
                        <a:buNone/>
                      </a:pPr>
                      <a:r>
                        <a:rPr lang="en-US" sz="1800"/>
                        <a:t>Battery Charger Output</a:t>
                      </a:r>
                      <a:endParaRPr/>
                    </a:p>
                  </a:txBody>
                  <a:tcPr marT="45725" marB="45725" marR="91450" marL="91450"/>
                </a:tc>
                <a:tc>
                  <a:txBody>
                    <a:bodyPr/>
                    <a:lstStyle/>
                    <a:p>
                      <a:pPr indent="0" lvl="0" marL="0" marR="0" rtl="0" algn="ctr">
                        <a:spcBef>
                          <a:spcPts val="0"/>
                        </a:spcBef>
                        <a:spcAft>
                          <a:spcPts val="0"/>
                        </a:spcAft>
                        <a:buNone/>
                      </a:pPr>
                      <a:r>
                        <a:rPr lang="en-US" sz="1800"/>
                        <a:t>3.7 V</a:t>
                      </a:r>
                      <a:endParaRPr/>
                    </a:p>
                  </a:txBody>
                  <a:tcPr marT="45725" marB="45725" marR="91450" marL="91450"/>
                </a:tc>
              </a:tr>
              <a:tr h="700125">
                <a:tc>
                  <a:txBody>
                    <a:bodyPr/>
                    <a:lstStyle/>
                    <a:p>
                      <a:pPr indent="0" lvl="0" marL="0" marR="0" rtl="0" algn="l">
                        <a:spcBef>
                          <a:spcPts val="0"/>
                        </a:spcBef>
                        <a:spcAft>
                          <a:spcPts val="0"/>
                        </a:spcAft>
                        <a:buNone/>
                      </a:pPr>
                      <a:r>
                        <a:rPr lang="en-US" sz="1800"/>
                        <a:t>Output Voltage Booster</a:t>
                      </a:r>
                      <a:endParaRPr/>
                    </a:p>
                  </a:txBody>
                  <a:tcPr marT="45725" marB="45725" marR="91450" marL="91450">
                    <a:solidFill>
                      <a:srgbClr val="FFD966"/>
                    </a:solidFill>
                  </a:tcPr>
                </a:tc>
                <a:tc>
                  <a:txBody>
                    <a:bodyPr/>
                    <a:lstStyle/>
                    <a:p>
                      <a:pPr indent="0" lvl="0" marL="0" marR="0" rtl="0" algn="ctr">
                        <a:spcBef>
                          <a:spcPts val="0"/>
                        </a:spcBef>
                        <a:spcAft>
                          <a:spcPts val="0"/>
                        </a:spcAft>
                        <a:buNone/>
                      </a:pPr>
                      <a:r>
                        <a:rPr lang="en-US" sz="1800"/>
                        <a:t>5.0 - </a:t>
                      </a:r>
                      <a:r>
                        <a:rPr b="0" lang="en-US" sz="1800" u="none" strike="noStrike">
                          <a:solidFill>
                            <a:schemeClr val="dk1"/>
                          </a:solidFill>
                        </a:rPr>
                        <a:t>5.</a:t>
                      </a:r>
                      <a:r>
                        <a:rPr lang="en-US" sz="1800"/>
                        <a:t>2</a:t>
                      </a:r>
                      <a:r>
                        <a:rPr b="0" lang="en-US" sz="1800" u="none" strike="noStrike">
                          <a:solidFill>
                            <a:schemeClr val="dk1"/>
                          </a:solidFill>
                        </a:rPr>
                        <a:t> V</a:t>
                      </a:r>
                      <a:endParaRPr sz="1800"/>
                    </a:p>
                  </a:txBody>
                  <a:tcPr marT="45725" marB="45725" marR="91450" marL="91450">
                    <a:solidFill>
                      <a:srgbClr val="FFD966"/>
                    </a:solidFill>
                  </a:tcPr>
                </a:tc>
              </a:tr>
              <a:tr h="700125">
                <a:tc>
                  <a:txBody>
                    <a:bodyPr/>
                    <a:lstStyle/>
                    <a:p>
                      <a:pPr indent="0" lvl="0" marL="0" marR="0" rtl="0" algn="l">
                        <a:spcBef>
                          <a:spcPts val="0"/>
                        </a:spcBef>
                        <a:spcAft>
                          <a:spcPts val="0"/>
                        </a:spcAft>
                        <a:buNone/>
                      </a:pPr>
                      <a:r>
                        <a:rPr lang="en-US" sz="1800"/>
                        <a:t>Output Voltage Booster (with load)</a:t>
                      </a:r>
                      <a:endParaRPr/>
                    </a:p>
                  </a:txBody>
                  <a:tcPr marT="45725" marB="45725" marR="91450" marL="91450">
                    <a:solidFill>
                      <a:srgbClr val="FFD966"/>
                    </a:solidFill>
                  </a:tcPr>
                </a:tc>
                <a:tc>
                  <a:txBody>
                    <a:bodyPr/>
                    <a:lstStyle/>
                    <a:p>
                      <a:pPr indent="0" lvl="0" marL="0" marR="0" rtl="0" algn="ctr">
                        <a:spcBef>
                          <a:spcPts val="0"/>
                        </a:spcBef>
                        <a:spcAft>
                          <a:spcPts val="0"/>
                        </a:spcAft>
                        <a:buNone/>
                      </a:pPr>
                      <a:r>
                        <a:rPr lang="en-US" sz="1800"/>
                        <a:t>4.7 - </a:t>
                      </a:r>
                      <a:r>
                        <a:rPr lang="en-US" sz="1800"/>
                        <a:t>4.9 V</a:t>
                      </a:r>
                      <a:endParaRPr/>
                    </a:p>
                  </a:txBody>
                  <a:tcPr marT="45725" marB="45725" marR="91450" marL="91450">
                    <a:solidFill>
                      <a:srgbClr val="FFD966"/>
                    </a:solidFill>
                  </a:tcPr>
                </a:tc>
              </a:tr>
              <a:tr h="700125">
                <a:tc>
                  <a:txBody>
                    <a:bodyPr/>
                    <a:lstStyle/>
                    <a:p>
                      <a:pPr indent="0" lvl="0" marL="0" marR="0" rtl="0" algn="l">
                        <a:spcBef>
                          <a:spcPts val="0"/>
                        </a:spcBef>
                        <a:spcAft>
                          <a:spcPts val="0"/>
                        </a:spcAft>
                        <a:buNone/>
                      </a:pPr>
                      <a:r>
                        <a:rPr lang="en-US" sz="1800"/>
                        <a:t>Low power mode MCU</a:t>
                      </a:r>
                      <a:endParaRPr sz="1800"/>
                    </a:p>
                  </a:txBody>
                  <a:tcPr marT="45725" marB="45725" marR="91450" marL="91450">
                    <a:solidFill>
                      <a:srgbClr val="FFD966"/>
                    </a:solidFill>
                  </a:tcPr>
                </a:tc>
                <a:tc>
                  <a:txBody>
                    <a:bodyPr/>
                    <a:lstStyle/>
                    <a:p>
                      <a:pPr indent="0" lvl="0" marL="0" marR="0" rtl="0" algn="ctr">
                        <a:spcBef>
                          <a:spcPts val="0"/>
                        </a:spcBef>
                        <a:spcAft>
                          <a:spcPts val="0"/>
                        </a:spcAft>
                        <a:buNone/>
                      </a:pPr>
                      <a:r>
                        <a:rPr lang="en-US" sz="1800"/>
                        <a:t>when Voltage &gt; 5.1</a:t>
                      </a:r>
                      <a:endParaRPr sz="1800"/>
                    </a:p>
                  </a:txBody>
                  <a:tcPr marT="45725" marB="45725" marR="91450" marL="91450">
                    <a:solidFill>
                      <a:srgbClr val="FFD966"/>
                    </a:solidFill>
                  </a:tcPr>
                </a:tc>
              </a:tr>
              <a:tr h="700125">
                <a:tc>
                  <a:txBody>
                    <a:bodyPr/>
                    <a:lstStyle/>
                    <a:p>
                      <a:pPr indent="0" lvl="0" marL="0" marR="0" rtl="0" algn="l">
                        <a:spcBef>
                          <a:spcPts val="0"/>
                        </a:spcBef>
                        <a:spcAft>
                          <a:spcPts val="0"/>
                        </a:spcAft>
                        <a:buNone/>
                      </a:pPr>
                      <a:r>
                        <a:rPr lang="en-US" sz="1800"/>
                        <a:t>Battery Capacity</a:t>
                      </a:r>
                      <a:endParaRPr/>
                    </a:p>
                  </a:txBody>
                  <a:tcPr marT="45725" marB="45725" marR="91450" marL="91450"/>
                </a:tc>
                <a:tc>
                  <a:txBody>
                    <a:bodyPr/>
                    <a:lstStyle/>
                    <a:p>
                      <a:pPr indent="0" lvl="0" marL="0" marR="0" rtl="0" algn="ctr">
                        <a:spcBef>
                          <a:spcPts val="0"/>
                        </a:spcBef>
                        <a:spcAft>
                          <a:spcPts val="0"/>
                        </a:spcAft>
                        <a:buNone/>
                      </a:pPr>
                      <a:r>
                        <a:rPr b="0" lang="en-US" sz="1800" u="none" strike="noStrike">
                          <a:solidFill>
                            <a:schemeClr val="dk1"/>
                          </a:solidFill>
                        </a:rPr>
                        <a:t>10,000 mAh</a:t>
                      </a:r>
                      <a:endParaRPr sz="1800"/>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cxnSp>
        <p:nvCxnSpPr>
          <p:cNvPr id="143" name="Google Shape;143;p3"/>
          <p:cNvCxnSpPr>
            <a:stCxn id="144" idx="2"/>
            <a:endCxn id="145" idx="3"/>
          </p:cNvCxnSpPr>
          <p:nvPr/>
        </p:nvCxnSpPr>
        <p:spPr>
          <a:xfrm rot="-5400000">
            <a:off x="8667835" y="1606752"/>
            <a:ext cx="1980600" cy="2968200"/>
          </a:xfrm>
          <a:prstGeom prst="bentConnector4">
            <a:avLst>
              <a:gd fmla="val -11542" name="adj1"/>
              <a:gd fmla="val 107698" name="adj2"/>
            </a:avLst>
          </a:prstGeom>
          <a:noFill/>
          <a:ln cap="flat" cmpd="sng" w="38100">
            <a:solidFill>
              <a:srgbClr val="7030A0"/>
            </a:solidFill>
            <a:prstDash val="solid"/>
            <a:miter lim="800000"/>
            <a:headEnd len="sm" w="sm" type="none"/>
            <a:tailEnd len="sm" w="sm" type="none"/>
          </a:ln>
        </p:spPr>
      </p:cxnSp>
      <p:cxnSp>
        <p:nvCxnSpPr>
          <p:cNvPr id="146" name="Google Shape;146;p3"/>
          <p:cNvCxnSpPr>
            <a:stCxn id="147" idx="3"/>
          </p:cNvCxnSpPr>
          <p:nvPr/>
        </p:nvCxnSpPr>
        <p:spPr>
          <a:xfrm>
            <a:off x="3860117" y="3616696"/>
            <a:ext cx="892200" cy="0"/>
          </a:xfrm>
          <a:prstGeom prst="straightConnector1">
            <a:avLst/>
          </a:prstGeom>
          <a:noFill/>
          <a:ln cap="flat" cmpd="sng" w="38100">
            <a:solidFill>
              <a:srgbClr val="00B050"/>
            </a:solidFill>
            <a:prstDash val="solid"/>
            <a:miter lim="800000"/>
            <a:headEnd len="sm" w="sm" type="none"/>
            <a:tailEnd len="sm" w="sm" type="none"/>
          </a:ln>
        </p:spPr>
      </p:cxnSp>
      <p:cxnSp>
        <p:nvCxnSpPr>
          <p:cNvPr id="148" name="Google Shape;148;p3"/>
          <p:cNvCxnSpPr>
            <a:endCxn id="149" idx="0"/>
          </p:cNvCxnSpPr>
          <p:nvPr/>
        </p:nvCxnSpPr>
        <p:spPr>
          <a:xfrm>
            <a:off x="5498362" y="3719657"/>
            <a:ext cx="1380000" cy="948600"/>
          </a:xfrm>
          <a:prstGeom prst="bentConnector2">
            <a:avLst/>
          </a:prstGeom>
          <a:noFill/>
          <a:ln cap="flat" cmpd="sng" w="38100">
            <a:solidFill>
              <a:srgbClr val="FF0000"/>
            </a:solidFill>
            <a:prstDash val="solid"/>
            <a:miter lim="800000"/>
            <a:headEnd len="sm" w="sm" type="none"/>
            <a:tailEnd len="sm" w="sm" type="none"/>
          </a:ln>
        </p:spPr>
      </p:cxnSp>
      <p:cxnSp>
        <p:nvCxnSpPr>
          <p:cNvPr id="150" name="Google Shape;150;p3"/>
          <p:cNvCxnSpPr>
            <a:stCxn id="151" idx="2"/>
            <a:endCxn id="152" idx="2"/>
          </p:cNvCxnSpPr>
          <p:nvPr/>
        </p:nvCxnSpPr>
        <p:spPr>
          <a:xfrm flipH="1" rot="10800000">
            <a:off x="5678062" y="2565137"/>
            <a:ext cx="1200300" cy="880200"/>
          </a:xfrm>
          <a:prstGeom prst="bentConnector2">
            <a:avLst/>
          </a:prstGeom>
          <a:noFill/>
          <a:ln cap="flat" cmpd="sng" w="38100">
            <a:solidFill>
              <a:srgbClr val="FF0000"/>
            </a:solidFill>
            <a:prstDash val="solid"/>
            <a:miter lim="800000"/>
            <a:headEnd len="sm" w="sm" type="none"/>
            <a:tailEnd len="sm" w="sm" type="none"/>
          </a:ln>
        </p:spPr>
      </p:cxnSp>
      <p:cxnSp>
        <p:nvCxnSpPr>
          <p:cNvPr id="153" name="Google Shape;153;p3"/>
          <p:cNvCxnSpPr>
            <a:stCxn id="152" idx="3"/>
            <a:endCxn id="154" idx="1"/>
          </p:cNvCxnSpPr>
          <p:nvPr/>
        </p:nvCxnSpPr>
        <p:spPr>
          <a:xfrm>
            <a:off x="7342819" y="2100680"/>
            <a:ext cx="454500" cy="0"/>
          </a:xfrm>
          <a:prstGeom prst="straightConnector1">
            <a:avLst/>
          </a:prstGeom>
          <a:noFill/>
          <a:ln cap="flat" cmpd="sng" w="38100">
            <a:solidFill>
              <a:srgbClr val="00B0F0"/>
            </a:solidFill>
            <a:prstDash val="solid"/>
            <a:miter lim="800000"/>
            <a:headEnd len="sm" w="sm" type="none"/>
            <a:tailEnd len="sm" w="sm" type="none"/>
          </a:ln>
        </p:spPr>
      </p:cxnSp>
      <p:cxnSp>
        <p:nvCxnSpPr>
          <p:cNvPr id="155" name="Google Shape;155;p3"/>
          <p:cNvCxnSpPr>
            <a:stCxn id="154" idx="3"/>
            <a:endCxn id="156" idx="1"/>
          </p:cNvCxnSpPr>
          <p:nvPr/>
        </p:nvCxnSpPr>
        <p:spPr>
          <a:xfrm>
            <a:off x="8550771" y="2100679"/>
            <a:ext cx="454500" cy="0"/>
          </a:xfrm>
          <a:prstGeom prst="straightConnector1">
            <a:avLst/>
          </a:prstGeom>
          <a:noFill/>
          <a:ln cap="flat" cmpd="sng" w="38100">
            <a:solidFill>
              <a:srgbClr val="00B0F0"/>
            </a:solidFill>
            <a:prstDash val="solid"/>
            <a:miter lim="800000"/>
            <a:headEnd len="sm" w="sm" type="none"/>
            <a:tailEnd len="sm" w="sm" type="none"/>
          </a:ln>
        </p:spPr>
      </p:cxnSp>
      <p:cxnSp>
        <p:nvCxnSpPr>
          <p:cNvPr id="157" name="Google Shape;157;p3"/>
          <p:cNvCxnSpPr>
            <a:stCxn id="156" idx="3"/>
            <a:endCxn id="145" idx="1"/>
          </p:cNvCxnSpPr>
          <p:nvPr/>
        </p:nvCxnSpPr>
        <p:spPr>
          <a:xfrm>
            <a:off x="9758722" y="2100679"/>
            <a:ext cx="454500" cy="0"/>
          </a:xfrm>
          <a:prstGeom prst="straightConnector1">
            <a:avLst/>
          </a:prstGeom>
          <a:noFill/>
          <a:ln cap="flat" cmpd="sng" w="38100">
            <a:solidFill>
              <a:srgbClr val="FFC000"/>
            </a:solidFill>
            <a:prstDash val="solid"/>
            <a:miter lim="800000"/>
            <a:headEnd len="sm" w="sm" type="none"/>
            <a:tailEnd len="sm" w="sm" type="none"/>
          </a:ln>
        </p:spPr>
      </p:cxnSp>
      <p:cxnSp>
        <p:nvCxnSpPr>
          <p:cNvPr id="158" name="Google Shape;158;p3"/>
          <p:cNvCxnSpPr>
            <a:stCxn id="154" idx="2"/>
            <a:endCxn id="144" idx="0"/>
          </p:cNvCxnSpPr>
          <p:nvPr/>
        </p:nvCxnSpPr>
        <p:spPr>
          <a:xfrm>
            <a:off x="8174035" y="2477415"/>
            <a:ext cx="0" cy="674700"/>
          </a:xfrm>
          <a:prstGeom prst="straightConnector1">
            <a:avLst/>
          </a:prstGeom>
          <a:noFill/>
          <a:ln cap="flat" cmpd="sng" w="38100">
            <a:solidFill>
              <a:srgbClr val="00B0F0"/>
            </a:solidFill>
            <a:prstDash val="solid"/>
            <a:miter lim="800000"/>
            <a:headEnd len="sm" w="sm" type="none"/>
            <a:tailEnd len="sm" w="sm" type="none"/>
          </a:ln>
        </p:spPr>
      </p:cxnSp>
      <p:cxnSp>
        <p:nvCxnSpPr>
          <p:cNvPr id="159" name="Google Shape;159;p3"/>
          <p:cNvCxnSpPr>
            <a:stCxn id="144" idx="3"/>
            <a:endCxn id="160" idx="1"/>
          </p:cNvCxnSpPr>
          <p:nvPr/>
        </p:nvCxnSpPr>
        <p:spPr>
          <a:xfrm>
            <a:off x="8638492" y="3616695"/>
            <a:ext cx="410700" cy="0"/>
          </a:xfrm>
          <a:prstGeom prst="straightConnector1">
            <a:avLst/>
          </a:prstGeom>
          <a:noFill/>
          <a:ln cap="flat" cmpd="sng" w="38100">
            <a:solidFill>
              <a:srgbClr val="00B0F0"/>
            </a:solidFill>
            <a:prstDash val="solid"/>
            <a:miter lim="800000"/>
            <a:headEnd len="sm" w="sm" type="none"/>
            <a:tailEnd len="sm" w="sm" type="none"/>
          </a:ln>
        </p:spPr>
      </p:cxnSp>
      <p:cxnSp>
        <p:nvCxnSpPr>
          <p:cNvPr id="161" name="Google Shape;161;p3"/>
          <p:cNvCxnSpPr>
            <a:stCxn id="160" idx="3"/>
            <a:endCxn id="162" idx="1"/>
          </p:cNvCxnSpPr>
          <p:nvPr/>
        </p:nvCxnSpPr>
        <p:spPr>
          <a:xfrm>
            <a:off x="9802583" y="3616694"/>
            <a:ext cx="410700" cy="0"/>
          </a:xfrm>
          <a:prstGeom prst="straightConnector1">
            <a:avLst/>
          </a:prstGeom>
          <a:noFill/>
          <a:ln cap="flat" cmpd="sng" w="38100">
            <a:solidFill>
              <a:srgbClr val="00B0F0"/>
            </a:solidFill>
            <a:prstDash val="solid"/>
            <a:miter lim="800000"/>
            <a:headEnd len="sm" w="sm" type="none"/>
            <a:tailEnd len="sm" w="sm" type="none"/>
          </a:ln>
        </p:spPr>
      </p:cxnSp>
      <p:sp>
        <p:nvSpPr>
          <p:cNvPr id="147" name="Google Shape;147;p3"/>
          <p:cNvSpPr/>
          <p:nvPr/>
        </p:nvSpPr>
        <p:spPr>
          <a:xfrm>
            <a:off x="2931202" y="3152239"/>
            <a:ext cx="928915" cy="928915"/>
          </a:xfrm>
          <a:prstGeom prst="rect">
            <a:avLst/>
          </a:prstGeom>
          <a:solidFill>
            <a:srgbClr val="A4DFEF"/>
          </a:solidFill>
          <a:ln cap="flat" cmpd="sng" w="28575">
            <a:solidFill>
              <a:srgbClr val="78D0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Solar Panel</a:t>
            </a:r>
            <a:endParaRPr/>
          </a:p>
        </p:txBody>
      </p:sp>
      <p:sp>
        <p:nvSpPr>
          <p:cNvPr id="151" name="Google Shape;151;p3"/>
          <p:cNvSpPr/>
          <p:nvPr/>
        </p:nvSpPr>
        <p:spPr>
          <a:xfrm>
            <a:off x="4752382" y="3152238"/>
            <a:ext cx="928915" cy="928915"/>
          </a:xfrm>
          <a:custGeom>
            <a:rect b="b" l="l" r="r" t="t"/>
            <a:pathLst>
              <a:path extrusionOk="0" h="928915" w="928915">
                <a:moveTo>
                  <a:pt x="0" y="0"/>
                </a:moveTo>
                <a:lnTo>
                  <a:pt x="928915" y="0"/>
                </a:lnTo>
                <a:cubicBezTo>
                  <a:pt x="927826" y="97670"/>
                  <a:pt x="926738" y="195339"/>
                  <a:pt x="925649" y="293009"/>
                </a:cubicBezTo>
                <a:cubicBezTo>
                  <a:pt x="926738" y="642138"/>
                  <a:pt x="927826" y="716946"/>
                  <a:pt x="928915" y="928915"/>
                </a:cubicBezTo>
                <a:lnTo>
                  <a:pt x="0" y="928915"/>
                </a:lnTo>
                <a:lnTo>
                  <a:pt x="0" y="0"/>
                </a:lnTo>
                <a:close/>
              </a:path>
            </a:pathLst>
          </a:custGeom>
          <a:solidFill>
            <a:srgbClr val="A4DFEF"/>
          </a:solidFill>
          <a:ln cap="flat" cmpd="sng" w="28575">
            <a:solidFill>
              <a:srgbClr val="78D0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Battery Charger</a:t>
            </a:r>
            <a:endParaRPr/>
          </a:p>
        </p:txBody>
      </p:sp>
      <p:sp>
        <p:nvSpPr>
          <p:cNvPr id="152" name="Google Shape;152;p3"/>
          <p:cNvSpPr/>
          <p:nvPr/>
        </p:nvSpPr>
        <p:spPr>
          <a:xfrm>
            <a:off x="6413904" y="1636222"/>
            <a:ext cx="928915" cy="928915"/>
          </a:xfrm>
          <a:prstGeom prst="rect">
            <a:avLst/>
          </a:prstGeom>
          <a:solidFill>
            <a:srgbClr val="A4DFEF"/>
          </a:solidFill>
          <a:ln cap="flat" cmpd="sng" w="28575">
            <a:solidFill>
              <a:srgbClr val="78D0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Voltage Booster</a:t>
            </a:r>
            <a:endParaRPr/>
          </a:p>
        </p:txBody>
      </p:sp>
      <p:sp>
        <p:nvSpPr>
          <p:cNvPr id="149" name="Google Shape;149;p3"/>
          <p:cNvSpPr/>
          <p:nvPr/>
        </p:nvSpPr>
        <p:spPr>
          <a:xfrm>
            <a:off x="6413904" y="4668257"/>
            <a:ext cx="928915" cy="928915"/>
          </a:xfrm>
          <a:prstGeom prst="rect">
            <a:avLst/>
          </a:prstGeom>
          <a:solidFill>
            <a:srgbClr val="A4DFEF"/>
          </a:solidFill>
          <a:ln cap="flat" cmpd="sng" w="28575">
            <a:solidFill>
              <a:srgbClr val="78D0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Battery</a:t>
            </a:r>
            <a:endParaRPr/>
          </a:p>
        </p:txBody>
      </p:sp>
      <p:sp>
        <p:nvSpPr>
          <p:cNvPr id="156" name="Google Shape;156;p3"/>
          <p:cNvSpPr/>
          <p:nvPr/>
        </p:nvSpPr>
        <p:spPr>
          <a:xfrm>
            <a:off x="9005251" y="1723943"/>
            <a:ext cx="753471" cy="753471"/>
          </a:xfrm>
          <a:prstGeom prst="rect">
            <a:avLst/>
          </a:prstGeom>
          <a:solidFill>
            <a:srgbClr val="9AEDB9"/>
          </a:solidFill>
          <a:ln cap="flat" cmpd="sng" w="28575">
            <a:solidFill>
              <a:srgbClr val="68E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USB Port</a:t>
            </a:r>
            <a:endParaRPr/>
          </a:p>
        </p:txBody>
      </p:sp>
      <p:sp>
        <p:nvSpPr>
          <p:cNvPr id="154" name="Google Shape;154;p3"/>
          <p:cNvSpPr/>
          <p:nvPr/>
        </p:nvSpPr>
        <p:spPr>
          <a:xfrm>
            <a:off x="7797299" y="1723943"/>
            <a:ext cx="753472" cy="753472"/>
          </a:xfrm>
          <a:prstGeom prst="rect">
            <a:avLst/>
          </a:prstGeom>
          <a:solidFill>
            <a:srgbClr val="9AEDB9"/>
          </a:solidFill>
          <a:ln cap="flat" cmpd="sng" w="28575">
            <a:solidFill>
              <a:srgbClr val="68E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Bread Board</a:t>
            </a:r>
            <a:endParaRPr/>
          </a:p>
        </p:txBody>
      </p:sp>
      <p:sp>
        <p:nvSpPr>
          <p:cNvPr id="145" name="Google Shape;145;p3"/>
          <p:cNvSpPr/>
          <p:nvPr/>
        </p:nvSpPr>
        <p:spPr>
          <a:xfrm>
            <a:off x="10213202" y="1636220"/>
            <a:ext cx="928915" cy="928915"/>
          </a:xfrm>
          <a:prstGeom prst="rect">
            <a:avLst/>
          </a:prstGeom>
          <a:solidFill>
            <a:srgbClr val="A4DFEF"/>
          </a:solidFill>
          <a:ln cap="flat" cmpd="sng" w="28575">
            <a:solidFill>
              <a:srgbClr val="78D0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Wireless Charger</a:t>
            </a:r>
            <a:endParaRPr/>
          </a:p>
        </p:txBody>
      </p:sp>
      <p:sp>
        <p:nvSpPr>
          <p:cNvPr id="144" name="Google Shape;144;p3"/>
          <p:cNvSpPr/>
          <p:nvPr/>
        </p:nvSpPr>
        <p:spPr>
          <a:xfrm>
            <a:off x="7709577" y="3152237"/>
            <a:ext cx="928915" cy="928915"/>
          </a:xfrm>
          <a:prstGeom prst="rect">
            <a:avLst/>
          </a:prstGeom>
          <a:solidFill>
            <a:srgbClr val="A4DFEF"/>
          </a:solidFill>
          <a:ln cap="flat" cmpd="sng" w="28575">
            <a:solidFill>
              <a:srgbClr val="78D0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Arduino</a:t>
            </a:r>
            <a:endParaRPr/>
          </a:p>
        </p:txBody>
      </p:sp>
      <p:sp>
        <p:nvSpPr>
          <p:cNvPr id="162" name="Google Shape;162;p3"/>
          <p:cNvSpPr/>
          <p:nvPr/>
        </p:nvSpPr>
        <p:spPr>
          <a:xfrm>
            <a:off x="10213202" y="3239958"/>
            <a:ext cx="753471" cy="753471"/>
          </a:xfrm>
          <a:prstGeom prst="rect">
            <a:avLst/>
          </a:prstGeom>
          <a:solidFill>
            <a:srgbClr val="9AEDB9"/>
          </a:solidFill>
          <a:ln cap="flat" cmpd="sng" w="28575">
            <a:solidFill>
              <a:srgbClr val="68E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LCD Panel</a:t>
            </a:r>
            <a:endParaRPr/>
          </a:p>
        </p:txBody>
      </p:sp>
      <p:sp>
        <p:nvSpPr>
          <p:cNvPr id="160" name="Google Shape;160;p3"/>
          <p:cNvSpPr/>
          <p:nvPr/>
        </p:nvSpPr>
        <p:spPr>
          <a:xfrm>
            <a:off x="9049111" y="3239958"/>
            <a:ext cx="753472" cy="753472"/>
          </a:xfrm>
          <a:prstGeom prst="rect">
            <a:avLst/>
          </a:prstGeom>
          <a:solidFill>
            <a:srgbClr val="9AEDB9"/>
          </a:solidFill>
          <a:ln cap="flat" cmpd="sng" w="28575">
            <a:solidFill>
              <a:srgbClr val="68E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300" u="none" cap="none" strike="noStrike">
                <a:solidFill>
                  <a:schemeClr val="lt1"/>
                </a:solidFill>
                <a:latin typeface="Verdana"/>
                <a:ea typeface="Verdana"/>
                <a:cs typeface="Verdana"/>
                <a:sym typeface="Verdana"/>
              </a:rPr>
              <a:t>Bread Board</a:t>
            </a:r>
            <a:endParaRPr/>
          </a:p>
        </p:txBody>
      </p:sp>
      <p:sp>
        <p:nvSpPr>
          <p:cNvPr id="163" name="Google Shape;163;p3"/>
          <p:cNvSpPr txBox="1"/>
          <p:nvPr/>
        </p:nvSpPr>
        <p:spPr>
          <a:xfrm>
            <a:off x="781665" y="1132090"/>
            <a:ext cx="4607169" cy="164637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4800"/>
              <a:buFont typeface="Sorts Mill Goudy"/>
              <a:buNone/>
            </a:pPr>
            <a:r>
              <a:rPr b="0" i="0" lang="en-US" sz="4800" u="none" cap="none" strike="noStrike">
                <a:solidFill>
                  <a:schemeClr val="dk2"/>
                </a:solidFill>
                <a:latin typeface="Sorts Mill Goudy"/>
                <a:ea typeface="Sorts Mill Goudy"/>
                <a:cs typeface="Sorts Mill Goudy"/>
                <a:sym typeface="Sorts Mill Goudy"/>
              </a:rPr>
              <a:t>Block Diagram</a:t>
            </a:r>
            <a:endParaRPr/>
          </a:p>
        </p:txBody>
      </p:sp>
      <p:sp>
        <p:nvSpPr>
          <p:cNvPr id="164" name="Google Shape;164;p3"/>
          <p:cNvSpPr/>
          <p:nvPr/>
        </p:nvSpPr>
        <p:spPr>
          <a:xfrm>
            <a:off x="436501" y="4372123"/>
            <a:ext cx="304391" cy="304391"/>
          </a:xfrm>
          <a:prstGeom prst="rect">
            <a:avLst/>
          </a:prstGeom>
          <a:solidFill>
            <a:srgbClr val="A4DFEF"/>
          </a:solidFill>
          <a:ln cap="flat" cmpd="sng" w="28575">
            <a:solidFill>
              <a:srgbClr val="78D0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00" u="none" cap="none" strike="noStrike">
              <a:solidFill>
                <a:schemeClr val="lt1"/>
              </a:solidFill>
              <a:latin typeface="Verdana"/>
              <a:ea typeface="Verdana"/>
              <a:cs typeface="Verdana"/>
              <a:sym typeface="Verdana"/>
            </a:endParaRPr>
          </a:p>
        </p:txBody>
      </p:sp>
      <p:sp>
        <p:nvSpPr>
          <p:cNvPr id="165" name="Google Shape;165;p3"/>
          <p:cNvSpPr txBox="1"/>
          <p:nvPr/>
        </p:nvSpPr>
        <p:spPr>
          <a:xfrm>
            <a:off x="609351" y="4353662"/>
            <a:ext cx="1538400" cy="4461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600"/>
              <a:buFont typeface="Sorts Mill Goudy"/>
              <a:buNone/>
            </a:pPr>
            <a:r>
              <a:rPr b="0" i="0" lang="en-US" sz="1600" u="none" cap="none" strike="noStrike">
                <a:solidFill>
                  <a:schemeClr val="dk2"/>
                </a:solidFill>
                <a:latin typeface="Sorts Mill Goudy"/>
                <a:ea typeface="Sorts Mill Goudy"/>
                <a:cs typeface="Sorts Mill Goudy"/>
                <a:sym typeface="Sorts Mill Goudy"/>
              </a:rPr>
              <a:t>Module</a:t>
            </a:r>
            <a:endParaRPr b="0" i="0" sz="1800" u="none" cap="none" strike="noStrike">
              <a:solidFill>
                <a:schemeClr val="dk2"/>
              </a:solidFill>
              <a:latin typeface="Sorts Mill Goudy"/>
              <a:ea typeface="Sorts Mill Goudy"/>
              <a:cs typeface="Sorts Mill Goudy"/>
              <a:sym typeface="Sorts Mill Goudy"/>
            </a:endParaRPr>
          </a:p>
        </p:txBody>
      </p:sp>
      <p:sp>
        <p:nvSpPr>
          <p:cNvPr id="166" name="Google Shape;166;p3"/>
          <p:cNvSpPr/>
          <p:nvPr/>
        </p:nvSpPr>
        <p:spPr>
          <a:xfrm>
            <a:off x="436295" y="4747346"/>
            <a:ext cx="304391" cy="304391"/>
          </a:xfrm>
          <a:prstGeom prst="rect">
            <a:avLst/>
          </a:prstGeom>
          <a:solidFill>
            <a:srgbClr val="9AEDB9"/>
          </a:solidFill>
          <a:ln cap="flat" cmpd="sng" w="28575">
            <a:solidFill>
              <a:srgbClr val="68E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00" u="none" cap="none" strike="noStrike">
              <a:solidFill>
                <a:schemeClr val="lt1"/>
              </a:solidFill>
              <a:latin typeface="Verdana"/>
              <a:ea typeface="Verdana"/>
              <a:cs typeface="Verdana"/>
              <a:sym typeface="Verdana"/>
            </a:endParaRPr>
          </a:p>
        </p:txBody>
      </p:sp>
      <p:sp>
        <p:nvSpPr>
          <p:cNvPr id="167" name="Google Shape;167;p3"/>
          <p:cNvSpPr txBox="1"/>
          <p:nvPr/>
        </p:nvSpPr>
        <p:spPr>
          <a:xfrm>
            <a:off x="436297" y="4709575"/>
            <a:ext cx="2791800" cy="44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600"/>
              <a:buFont typeface="Sorts Mill Goudy"/>
              <a:buNone/>
            </a:pPr>
            <a:r>
              <a:rPr b="0" i="0" lang="en-US" sz="1600" u="none" cap="none" strike="noStrike">
                <a:solidFill>
                  <a:schemeClr val="dk2"/>
                </a:solidFill>
                <a:latin typeface="Sorts Mill Goudy"/>
                <a:ea typeface="Sorts Mill Goudy"/>
                <a:cs typeface="Sorts Mill Goudy"/>
                <a:sym typeface="Sorts Mill Goudy"/>
              </a:rPr>
              <a:t>Additional Components</a:t>
            </a:r>
            <a:endParaRPr/>
          </a:p>
        </p:txBody>
      </p:sp>
      <p:cxnSp>
        <p:nvCxnSpPr>
          <p:cNvPr id="168" name="Google Shape;168;p3"/>
          <p:cNvCxnSpPr/>
          <p:nvPr/>
        </p:nvCxnSpPr>
        <p:spPr>
          <a:xfrm>
            <a:off x="436295" y="5264236"/>
            <a:ext cx="304391" cy="0"/>
          </a:xfrm>
          <a:prstGeom prst="straightConnector1">
            <a:avLst/>
          </a:prstGeom>
          <a:noFill/>
          <a:ln cap="flat" cmpd="sng" w="38100">
            <a:solidFill>
              <a:srgbClr val="00B050"/>
            </a:solidFill>
            <a:prstDash val="solid"/>
            <a:miter lim="800000"/>
            <a:headEnd len="sm" w="sm" type="none"/>
            <a:tailEnd len="sm" w="sm" type="none"/>
          </a:ln>
        </p:spPr>
      </p:cxnSp>
      <p:sp>
        <p:nvSpPr>
          <p:cNvPr id="169" name="Google Shape;169;p3"/>
          <p:cNvSpPr txBox="1"/>
          <p:nvPr/>
        </p:nvSpPr>
        <p:spPr>
          <a:xfrm>
            <a:off x="515454" y="5078901"/>
            <a:ext cx="2182131" cy="446056"/>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600"/>
              <a:buFont typeface="Sorts Mill Goudy"/>
              <a:buNone/>
            </a:pPr>
            <a:r>
              <a:rPr b="0" i="0" lang="en-US" sz="1600" u="none" cap="none" strike="noStrike">
                <a:solidFill>
                  <a:schemeClr val="dk2"/>
                </a:solidFill>
                <a:latin typeface="Sorts Mill Goudy"/>
                <a:ea typeface="Sorts Mill Goudy"/>
                <a:cs typeface="Sorts Mill Goudy"/>
                <a:sym typeface="Sorts Mill Goudy"/>
              </a:rPr>
              <a:t>DC to DC Adapter</a:t>
            </a:r>
            <a:endParaRPr/>
          </a:p>
        </p:txBody>
      </p:sp>
      <p:cxnSp>
        <p:nvCxnSpPr>
          <p:cNvPr id="170" name="Google Shape;170;p3"/>
          <p:cNvCxnSpPr/>
          <p:nvPr/>
        </p:nvCxnSpPr>
        <p:spPr>
          <a:xfrm>
            <a:off x="436296" y="5533866"/>
            <a:ext cx="304391" cy="0"/>
          </a:xfrm>
          <a:prstGeom prst="straightConnector1">
            <a:avLst/>
          </a:prstGeom>
          <a:noFill/>
          <a:ln cap="flat" cmpd="sng" w="38100">
            <a:solidFill>
              <a:srgbClr val="FF0000"/>
            </a:solidFill>
            <a:prstDash val="solid"/>
            <a:miter lim="800000"/>
            <a:headEnd len="sm" w="sm" type="none"/>
            <a:tailEnd len="sm" w="sm" type="none"/>
          </a:ln>
        </p:spPr>
      </p:cxnSp>
      <p:sp>
        <p:nvSpPr>
          <p:cNvPr id="171" name="Google Shape;171;p3"/>
          <p:cNvSpPr txBox="1"/>
          <p:nvPr/>
        </p:nvSpPr>
        <p:spPr>
          <a:xfrm>
            <a:off x="515454" y="5372763"/>
            <a:ext cx="1449888" cy="446056"/>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600"/>
              <a:buFont typeface="Sorts Mill Goudy"/>
              <a:buNone/>
            </a:pPr>
            <a:r>
              <a:rPr b="0" i="0" lang="en-US" sz="1600" u="none" cap="none" strike="noStrike">
                <a:solidFill>
                  <a:schemeClr val="dk2"/>
                </a:solidFill>
                <a:latin typeface="Sorts Mill Goudy"/>
                <a:ea typeface="Sorts Mill Goudy"/>
                <a:cs typeface="Sorts Mill Goudy"/>
                <a:sym typeface="Sorts Mill Goudy"/>
              </a:rPr>
              <a:t>JST Cable</a:t>
            </a:r>
            <a:endParaRPr/>
          </a:p>
        </p:txBody>
      </p:sp>
      <p:cxnSp>
        <p:nvCxnSpPr>
          <p:cNvPr id="172" name="Google Shape;172;p3"/>
          <p:cNvCxnSpPr/>
          <p:nvPr/>
        </p:nvCxnSpPr>
        <p:spPr>
          <a:xfrm>
            <a:off x="436297" y="5815219"/>
            <a:ext cx="304391" cy="0"/>
          </a:xfrm>
          <a:prstGeom prst="straightConnector1">
            <a:avLst/>
          </a:prstGeom>
          <a:noFill/>
          <a:ln cap="flat" cmpd="sng" w="38100">
            <a:solidFill>
              <a:srgbClr val="00B0F0"/>
            </a:solidFill>
            <a:prstDash val="solid"/>
            <a:miter lim="800000"/>
            <a:headEnd len="sm" w="sm" type="none"/>
            <a:tailEnd len="sm" w="sm" type="none"/>
          </a:ln>
        </p:spPr>
      </p:cxnSp>
      <p:sp>
        <p:nvSpPr>
          <p:cNvPr id="173" name="Google Shape;173;p3"/>
          <p:cNvSpPr txBox="1"/>
          <p:nvPr/>
        </p:nvSpPr>
        <p:spPr>
          <a:xfrm>
            <a:off x="529735" y="5671281"/>
            <a:ext cx="1697648" cy="446056"/>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600"/>
              <a:buFont typeface="Sorts Mill Goudy"/>
              <a:buNone/>
            </a:pPr>
            <a:r>
              <a:rPr b="0" i="0" lang="en-US" sz="1600" u="none" cap="none" strike="noStrike">
                <a:solidFill>
                  <a:schemeClr val="dk2"/>
                </a:solidFill>
                <a:latin typeface="Sorts Mill Goudy"/>
                <a:ea typeface="Sorts Mill Goudy"/>
                <a:cs typeface="Sorts Mill Goudy"/>
                <a:sym typeface="Sorts Mill Goudy"/>
              </a:rPr>
              <a:t>Jumper Wires</a:t>
            </a:r>
            <a:endParaRPr/>
          </a:p>
        </p:txBody>
      </p:sp>
      <p:cxnSp>
        <p:nvCxnSpPr>
          <p:cNvPr id="174" name="Google Shape;174;p3"/>
          <p:cNvCxnSpPr/>
          <p:nvPr/>
        </p:nvCxnSpPr>
        <p:spPr>
          <a:xfrm>
            <a:off x="436295" y="6094462"/>
            <a:ext cx="304391" cy="0"/>
          </a:xfrm>
          <a:prstGeom prst="straightConnector1">
            <a:avLst/>
          </a:prstGeom>
          <a:noFill/>
          <a:ln cap="flat" cmpd="sng" w="38100">
            <a:solidFill>
              <a:srgbClr val="7030A0"/>
            </a:solidFill>
            <a:prstDash val="solid"/>
            <a:miter lim="800000"/>
            <a:headEnd len="sm" w="sm" type="none"/>
            <a:tailEnd len="sm" w="sm" type="none"/>
          </a:ln>
        </p:spPr>
      </p:cxnSp>
      <p:sp>
        <p:nvSpPr>
          <p:cNvPr id="175" name="Google Shape;175;p3"/>
          <p:cNvSpPr txBox="1"/>
          <p:nvPr/>
        </p:nvSpPr>
        <p:spPr>
          <a:xfrm>
            <a:off x="515454" y="5959158"/>
            <a:ext cx="2471371" cy="446056"/>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600"/>
              <a:buFont typeface="Sorts Mill Goudy"/>
              <a:buNone/>
            </a:pPr>
            <a:r>
              <a:rPr b="0" i="0" lang="en-US" sz="1600" u="none" cap="none" strike="noStrike">
                <a:solidFill>
                  <a:schemeClr val="dk2"/>
                </a:solidFill>
                <a:latin typeface="Sorts Mill Goudy"/>
                <a:ea typeface="Sorts Mill Goudy"/>
                <a:cs typeface="Sorts Mill Goudy"/>
                <a:sym typeface="Sorts Mill Goudy"/>
              </a:rPr>
              <a:t>USB-A to USB-B Cable </a:t>
            </a:r>
            <a:endParaRPr/>
          </a:p>
        </p:txBody>
      </p:sp>
      <p:cxnSp>
        <p:nvCxnSpPr>
          <p:cNvPr id="176" name="Google Shape;176;p3"/>
          <p:cNvCxnSpPr/>
          <p:nvPr/>
        </p:nvCxnSpPr>
        <p:spPr>
          <a:xfrm>
            <a:off x="436295" y="6374943"/>
            <a:ext cx="304391" cy="0"/>
          </a:xfrm>
          <a:prstGeom prst="straightConnector1">
            <a:avLst/>
          </a:prstGeom>
          <a:noFill/>
          <a:ln cap="flat" cmpd="sng" w="38100">
            <a:solidFill>
              <a:srgbClr val="FFC000"/>
            </a:solidFill>
            <a:prstDash val="solid"/>
            <a:miter lim="800000"/>
            <a:headEnd len="sm" w="sm" type="none"/>
            <a:tailEnd len="sm" w="sm" type="none"/>
          </a:ln>
        </p:spPr>
      </p:cxnSp>
      <p:sp>
        <p:nvSpPr>
          <p:cNvPr id="177" name="Google Shape;177;p3"/>
          <p:cNvSpPr txBox="1"/>
          <p:nvPr/>
        </p:nvSpPr>
        <p:spPr>
          <a:xfrm>
            <a:off x="529735" y="6246974"/>
            <a:ext cx="2987188" cy="446056"/>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600"/>
              <a:buFont typeface="Sorts Mill Goudy"/>
              <a:buNone/>
            </a:pPr>
            <a:r>
              <a:rPr b="0" i="0" lang="en-US" sz="1600" u="none" cap="none" strike="noStrike">
                <a:solidFill>
                  <a:schemeClr val="dk2"/>
                </a:solidFill>
                <a:latin typeface="Sorts Mill Goudy"/>
                <a:ea typeface="Sorts Mill Goudy"/>
                <a:cs typeface="Sorts Mill Goudy"/>
                <a:sym typeface="Sorts Mill Goudy"/>
              </a:rPr>
              <a:t>USB-A to Micro-B USB Cable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4"/>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Sorts Mill Goudy"/>
              <a:buNone/>
            </a:pPr>
            <a:r>
              <a:rPr lang="en-US"/>
              <a:t>Work Distribution</a:t>
            </a:r>
            <a:endParaRPr/>
          </a:p>
        </p:txBody>
      </p:sp>
      <p:graphicFrame>
        <p:nvGraphicFramePr>
          <p:cNvPr id="183" name="Google Shape;183;p4"/>
          <p:cNvGraphicFramePr/>
          <p:nvPr/>
        </p:nvGraphicFramePr>
        <p:xfrm>
          <a:off x="864936" y="2023864"/>
          <a:ext cx="3000000" cy="3000000"/>
        </p:xfrm>
        <a:graphic>
          <a:graphicData uri="http://schemas.openxmlformats.org/drawingml/2006/table">
            <a:tbl>
              <a:tblPr bandRow="1" firstRow="1">
                <a:noFill/>
                <a:tableStyleId>{AA300AE4-E2DF-4AEF-AA05-7D9131073A04}</a:tableStyleId>
              </a:tblPr>
              <a:tblGrid>
                <a:gridCol w="1480050"/>
                <a:gridCol w="1480050"/>
                <a:gridCol w="1480050"/>
                <a:gridCol w="1480050"/>
                <a:gridCol w="1480050"/>
                <a:gridCol w="1480050"/>
                <a:gridCol w="1480050"/>
              </a:tblGrid>
              <a:tr h="73137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MCU code</a:t>
                      </a:r>
                      <a:endParaRPr/>
                    </a:p>
                  </a:txBody>
                  <a:tcPr marT="45725" marB="45725" marR="91450" marL="91450"/>
                </a:tc>
                <a:tc>
                  <a:txBody>
                    <a:bodyPr/>
                    <a:lstStyle/>
                    <a:p>
                      <a:pPr indent="0" lvl="0" marL="0" marR="0" rtl="0" algn="l">
                        <a:spcBef>
                          <a:spcPts val="0"/>
                        </a:spcBef>
                        <a:spcAft>
                          <a:spcPts val="0"/>
                        </a:spcAft>
                        <a:buNone/>
                      </a:pPr>
                      <a:r>
                        <a:rPr lang="en-US" sz="1800"/>
                        <a:t>PCB Design</a:t>
                      </a:r>
                      <a:endParaRPr/>
                    </a:p>
                  </a:txBody>
                  <a:tcPr marT="45725" marB="45725" marR="91450" marL="91450"/>
                </a:tc>
                <a:tc>
                  <a:txBody>
                    <a:bodyPr/>
                    <a:lstStyle/>
                    <a:p>
                      <a:pPr indent="0" lvl="0" marL="0" marR="0" rtl="0" algn="l">
                        <a:spcBef>
                          <a:spcPts val="0"/>
                        </a:spcBef>
                        <a:spcAft>
                          <a:spcPts val="0"/>
                        </a:spcAft>
                        <a:buNone/>
                      </a:pPr>
                      <a:r>
                        <a:rPr lang="en-US" sz="1800"/>
                        <a:t>AutoCad</a:t>
                      </a:r>
                      <a:endParaRPr/>
                    </a:p>
                  </a:txBody>
                  <a:tcPr marT="45725" marB="45725" marR="91450" marL="91450"/>
                </a:tc>
                <a:tc>
                  <a:txBody>
                    <a:bodyPr/>
                    <a:lstStyle/>
                    <a:p>
                      <a:pPr indent="0" lvl="0" marL="0" marR="0" rtl="0" algn="l">
                        <a:spcBef>
                          <a:spcPts val="0"/>
                        </a:spcBef>
                        <a:spcAft>
                          <a:spcPts val="0"/>
                        </a:spcAft>
                        <a:buNone/>
                      </a:pPr>
                      <a:r>
                        <a:rPr lang="en-US" sz="1800"/>
                        <a:t>General Hardware</a:t>
                      </a:r>
                      <a:endParaRPr/>
                    </a:p>
                  </a:txBody>
                  <a:tcPr marT="45725" marB="45725" marR="91450" marL="91450"/>
                </a:tc>
                <a:tc>
                  <a:txBody>
                    <a:bodyPr/>
                    <a:lstStyle/>
                    <a:p>
                      <a:pPr indent="0" lvl="0" marL="0" marR="0" rtl="0" algn="l">
                        <a:spcBef>
                          <a:spcPts val="0"/>
                        </a:spcBef>
                        <a:spcAft>
                          <a:spcPts val="0"/>
                        </a:spcAft>
                        <a:buNone/>
                      </a:pPr>
                      <a:r>
                        <a:rPr lang="en-US" sz="1800"/>
                        <a:t>Battery/Qi charger</a:t>
                      </a:r>
                      <a:endParaRPr/>
                    </a:p>
                  </a:txBody>
                  <a:tcPr marT="45725" marB="45725" marR="91450" marL="91450"/>
                </a:tc>
                <a:tc>
                  <a:txBody>
                    <a:bodyPr/>
                    <a:lstStyle/>
                    <a:p>
                      <a:pPr indent="0" lvl="0" marL="0" marR="0" rtl="0" algn="l">
                        <a:spcBef>
                          <a:spcPts val="0"/>
                        </a:spcBef>
                        <a:spcAft>
                          <a:spcPts val="0"/>
                        </a:spcAft>
                        <a:buNone/>
                      </a:pPr>
                      <a:r>
                        <a:rPr lang="en-US" sz="1800"/>
                        <a:t>Soldering</a:t>
                      </a:r>
                      <a:endParaRPr/>
                    </a:p>
                  </a:txBody>
                  <a:tcPr marT="45725" marB="45725" marR="91450" marL="91450"/>
                </a:tc>
              </a:tr>
              <a:tr h="649850">
                <a:tc>
                  <a:txBody>
                    <a:bodyPr/>
                    <a:lstStyle/>
                    <a:p>
                      <a:pPr indent="0" lvl="0" marL="0" marR="0" rtl="0" algn="l">
                        <a:spcBef>
                          <a:spcPts val="0"/>
                        </a:spcBef>
                        <a:spcAft>
                          <a:spcPts val="0"/>
                        </a:spcAft>
                        <a:buNone/>
                      </a:pPr>
                      <a:r>
                        <a:rPr lang="en-US" sz="1800"/>
                        <a:t>Luis</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a:p>
                  </a:txBody>
                  <a:tcPr marT="45725" marB="45725" marR="91450" marL="91450"/>
                </a:tc>
                <a:tc>
                  <a:txBody>
                    <a:bodyPr/>
                    <a:lstStyle/>
                    <a:p>
                      <a:pPr indent="0" lvl="0" marL="0" marR="0" rtl="0" algn="l">
                        <a:spcBef>
                          <a:spcPts val="0"/>
                        </a:spcBef>
                        <a:spcAft>
                          <a:spcPts val="0"/>
                        </a:spcAft>
                        <a:buNone/>
                      </a:pPr>
                      <a:r>
                        <a:rPr lang="en-US" sz="1800"/>
                        <a:t>S</a:t>
                      </a:r>
                      <a:endParaRPr/>
                    </a:p>
                  </a:txBody>
                  <a:tcPr marT="45725" marB="45725" marR="91450" marL="91450"/>
                </a:tc>
                <a:tc>
                  <a:txBody>
                    <a:bodyPr/>
                    <a:lstStyle/>
                    <a:p>
                      <a:pPr indent="0" lvl="0" marL="0" marR="0" rtl="0" algn="l">
                        <a:spcBef>
                          <a:spcPts val="0"/>
                        </a:spcBef>
                        <a:spcAft>
                          <a:spcPts val="0"/>
                        </a:spcAft>
                        <a:buNone/>
                      </a:pPr>
                      <a:r>
                        <a:rPr lang="en-US" sz="1800"/>
                        <a:t>S</a:t>
                      </a:r>
                      <a:endParaRPr/>
                    </a:p>
                  </a:txBody>
                  <a:tcPr marT="45725" marB="45725" marR="91450" marL="91450"/>
                </a:tc>
                <a:tc>
                  <a:txBody>
                    <a:bodyPr/>
                    <a:lstStyle/>
                    <a:p>
                      <a:pPr indent="0" lvl="0" marL="0" marR="0" rtl="0" algn="l">
                        <a:spcBef>
                          <a:spcPts val="0"/>
                        </a:spcBef>
                        <a:spcAft>
                          <a:spcPts val="0"/>
                        </a:spcAft>
                        <a:buNone/>
                      </a:pPr>
                      <a:r>
                        <a:rPr lang="en-US" sz="1800"/>
                        <a:t>S</a:t>
                      </a:r>
                      <a:endParaRPr/>
                    </a:p>
                  </a:txBody>
                  <a:tcPr marT="45725" marB="45725" marR="91450" marL="91450"/>
                </a:tc>
              </a:tr>
              <a:tr h="649850">
                <a:tc>
                  <a:txBody>
                    <a:bodyPr/>
                    <a:lstStyle/>
                    <a:p>
                      <a:pPr indent="0" lvl="0" marL="0" marR="0" rtl="0" algn="l">
                        <a:spcBef>
                          <a:spcPts val="0"/>
                        </a:spcBef>
                        <a:spcAft>
                          <a:spcPts val="0"/>
                        </a:spcAft>
                        <a:buNone/>
                      </a:pPr>
                      <a:r>
                        <a:rPr lang="en-US" sz="1800"/>
                        <a:t>John(Conner)</a:t>
                      </a:r>
                      <a:endParaRPr/>
                    </a:p>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P</a:t>
                      </a:r>
                      <a:endParaRPr/>
                    </a:p>
                  </a:txBody>
                  <a:tcPr marT="45725" marB="45725" marR="91450" marL="91450"/>
                </a:tc>
                <a:tc>
                  <a:txBody>
                    <a:bodyPr/>
                    <a:lstStyle/>
                    <a:p>
                      <a:pPr indent="0" lvl="0" marL="0" marR="0" rtl="0" algn="l">
                        <a:spcBef>
                          <a:spcPts val="0"/>
                        </a:spcBef>
                        <a:spcAft>
                          <a:spcPts val="0"/>
                        </a:spcAft>
                        <a:buNone/>
                      </a:pPr>
                      <a:r>
                        <a:rPr lang="en-US" sz="1600"/>
                        <a:t>S</a:t>
                      </a:r>
                      <a:endParaRPr sz="1600"/>
                    </a:p>
                  </a:txBody>
                  <a:tcPr marT="45725" marB="45725" marR="91450" marL="91450"/>
                </a:tc>
                <a:tc>
                  <a:txBody>
                    <a:bodyPr/>
                    <a:lstStyle/>
                    <a:p>
                      <a:pPr indent="0" lvl="0" marL="0" marR="0" rtl="0" algn="l">
                        <a:spcBef>
                          <a:spcPts val="0"/>
                        </a:spcBef>
                        <a:spcAft>
                          <a:spcPts val="0"/>
                        </a:spcAft>
                        <a:buNone/>
                      </a:pPr>
                      <a:r>
                        <a:rPr lang="en-US" sz="1800"/>
                        <a:t>P</a:t>
                      </a:r>
                      <a:endParaRPr/>
                    </a:p>
                  </a:txBody>
                  <a:tcPr marT="45725" marB="45725" marR="91450" marL="91450"/>
                </a:tc>
                <a:tc>
                  <a:txBody>
                    <a:bodyPr/>
                    <a:lstStyle/>
                    <a:p>
                      <a:pPr indent="0" lvl="0" marL="0" marR="0" rtl="0" algn="l">
                        <a:spcBef>
                          <a:spcPts val="0"/>
                        </a:spcBef>
                        <a:spcAft>
                          <a:spcPts val="0"/>
                        </a:spcAft>
                        <a:buNone/>
                      </a:pPr>
                      <a:r>
                        <a:rPr lang="en-US" sz="1800"/>
                        <a:t>P</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649850">
                <a:tc>
                  <a:txBody>
                    <a:bodyPr/>
                    <a:lstStyle/>
                    <a:p>
                      <a:pPr indent="0" lvl="0" marL="0" marR="0" rtl="0" algn="l">
                        <a:spcBef>
                          <a:spcPts val="0"/>
                        </a:spcBef>
                        <a:spcAft>
                          <a:spcPts val="0"/>
                        </a:spcAft>
                        <a:buNone/>
                      </a:pPr>
                      <a:r>
                        <a:rPr lang="en-US" sz="1800"/>
                        <a:t>Tyler</a:t>
                      </a:r>
                      <a:endParaRPr/>
                    </a:p>
                  </a:txBody>
                  <a:tcPr marT="45725" marB="45725" marR="91450" marL="91450"/>
                </a:tc>
                <a:tc>
                  <a:txBody>
                    <a:bodyPr/>
                    <a:lstStyle/>
                    <a:p>
                      <a:pPr indent="0" lvl="0" marL="0" marR="0" rtl="0" algn="l">
                        <a:spcBef>
                          <a:spcPts val="0"/>
                        </a:spcBef>
                        <a:spcAft>
                          <a:spcPts val="0"/>
                        </a:spcAft>
                        <a:buNone/>
                      </a:pPr>
                      <a:r>
                        <a:rPr lang="en-US" sz="1800"/>
                        <a:t>S</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P</a:t>
                      </a:r>
                      <a:endParaRPr/>
                    </a:p>
                  </a:txBody>
                  <a:tcPr marT="45725" marB="45725" marR="91450" marL="91450"/>
                </a:tc>
                <a:tc>
                  <a:txBody>
                    <a:bodyPr/>
                    <a:lstStyle/>
                    <a:p>
                      <a:pPr indent="0" lvl="0" marL="0" marR="0" rtl="0" algn="l">
                        <a:spcBef>
                          <a:spcPts val="0"/>
                        </a:spcBef>
                        <a:spcAft>
                          <a:spcPts val="0"/>
                        </a:spcAft>
                        <a:buNone/>
                      </a:pPr>
                      <a:r>
                        <a:rPr lang="en-US" sz="1800"/>
                        <a:t>S</a:t>
                      </a:r>
                      <a:endParaRPr/>
                    </a:p>
                  </a:txBody>
                  <a:tcPr marT="45725" marB="45725" marR="91450" marL="91450"/>
                </a:tc>
                <a:tc>
                  <a:txBody>
                    <a:bodyPr/>
                    <a:lstStyle/>
                    <a:p>
                      <a:pPr indent="0" lvl="0" marL="0" marR="0" rtl="0" algn="l">
                        <a:spcBef>
                          <a:spcPts val="0"/>
                        </a:spcBef>
                        <a:spcAft>
                          <a:spcPts val="0"/>
                        </a:spcAft>
                        <a:buNone/>
                      </a:pPr>
                      <a:r>
                        <a:rPr lang="en-US" sz="1800"/>
                        <a:t>S</a:t>
                      </a:r>
                      <a:endParaRPr/>
                    </a:p>
                  </a:txBody>
                  <a:tcPr marT="45725" marB="45725" marR="91450" marL="91450"/>
                </a:tc>
                <a:tc>
                  <a:txBody>
                    <a:bodyPr/>
                    <a:lstStyle/>
                    <a:p>
                      <a:pPr indent="0" lvl="0" marL="0" marR="0" rtl="0" algn="l">
                        <a:spcBef>
                          <a:spcPts val="0"/>
                        </a:spcBef>
                        <a:spcAft>
                          <a:spcPts val="0"/>
                        </a:spcAft>
                        <a:buNone/>
                      </a:pPr>
                      <a:r>
                        <a:rPr lang="en-US" sz="1800"/>
                        <a:t>P</a:t>
                      </a:r>
                      <a:endParaRPr/>
                    </a:p>
                  </a:txBody>
                  <a:tcPr marT="45725" marB="45725" marR="91450" marL="91450"/>
                </a:tc>
              </a:tr>
              <a:tr h="649850">
                <a:tc>
                  <a:txBody>
                    <a:bodyPr/>
                    <a:lstStyle/>
                    <a:p>
                      <a:pPr indent="0" lvl="0" marL="0" marR="0" rtl="0" algn="l">
                        <a:spcBef>
                          <a:spcPts val="0"/>
                        </a:spcBef>
                        <a:spcAft>
                          <a:spcPts val="0"/>
                        </a:spcAft>
                        <a:buNone/>
                      </a:pPr>
                      <a:r>
                        <a:rPr lang="en-US" sz="1800"/>
                        <a:t>Leslie</a:t>
                      </a:r>
                      <a:endParaRPr/>
                    </a:p>
                  </a:txBody>
                  <a:tcPr marT="45725" marB="45725" marR="91450" marL="91450"/>
                </a:tc>
                <a:tc>
                  <a:txBody>
                    <a:bodyPr/>
                    <a:lstStyle/>
                    <a:p>
                      <a:pPr indent="0" lvl="0" marL="0" marR="0" rtl="0" algn="l">
                        <a:spcBef>
                          <a:spcPts val="0"/>
                        </a:spcBef>
                        <a:spcAft>
                          <a:spcPts val="0"/>
                        </a:spcAft>
                        <a:buNone/>
                      </a:pPr>
                      <a:r>
                        <a:rPr lang="en-US" sz="1800"/>
                        <a:t>P</a:t>
                      </a:r>
                      <a:endParaRPr/>
                    </a:p>
                  </a:txBody>
                  <a:tcPr marT="45725" marB="45725" marR="91450" marL="91450"/>
                </a:tc>
                <a:tc>
                  <a:txBody>
                    <a:bodyPr/>
                    <a:lstStyle/>
                    <a:p>
                      <a:pPr indent="0" lvl="0" marL="0" marR="0" rtl="0" algn="l">
                        <a:spcBef>
                          <a:spcPts val="0"/>
                        </a:spcBef>
                        <a:spcAft>
                          <a:spcPts val="0"/>
                        </a:spcAft>
                        <a:buNone/>
                      </a:pPr>
                      <a:r>
                        <a:rPr lang="en-US" sz="1700"/>
                        <a:t>S</a:t>
                      </a:r>
                      <a:endParaRPr sz="1700"/>
                    </a:p>
                  </a:txBody>
                  <a:tcPr marT="45725" marB="45725" marR="91450" marL="91450"/>
                </a:tc>
                <a:tc>
                  <a:txBody>
                    <a:bodyPr/>
                    <a:lstStyle/>
                    <a:p>
                      <a:pPr indent="0" lvl="0" marL="0" marR="0" rtl="0" algn="l">
                        <a:spcBef>
                          <a:spcPts val="0"/>
                        </a:spcBef>
                        <a:spcAft>
                          <a:spcPts val="0"/>
                        </a:spcAft>
                        <a:buNone/>
                      </a:pPr>
                      <a:r>
                        <a:rPr lang="en-US" sz="1800"/>
                        <a:t>P</a:t>
                      </a:r>
                      <a:endParaRPr sz="1800"/>
                    </a:p>
                  </a:txBody>
                  <a:tcPr marT="45725" marB="45725" marR="91450" marL="91450"/>
                </a:tc>
                <a:tc>
                  <a:txBody>
                    <a:bodyPr/>
                    <a:lstStyle/>
                    <a:p>
                      <a:pPr indent="0" lvl="0" marL="0" marR="0" rtl="0" algn="l">
                        <a:spcBef>
                          <a:spcPts val="0"/>
                        </a:spcBef>
                        <a:spcAft>
                          <a:spcPts val="0"/>
                        </a:spcAft>
                        <a:buNone/>
                      </a:pPr>
                      <a:r>
                        <a:rPr lang="en-US" sz="1800"/>
                        <a:t>S</a:t>
                      </a:r>
                      <a:endParaRPr/>
                    </a:p>
                  </a:txBody>
                  <a:tcPr marT="45725" marB="45725" marR="91450" marL="91450"/>
                </a:tc>
                <a:tc>
                  <a:txBody>
                    <a:bodyPr/>
                    <a:lstStyle/>
                    <a:p>
                      <a:pPr indent="0" lvl="0" marL="0" marR="0" rtl="0" algn="l">
                        <a:spcBef>
                          <a:spcPts val="0"/>
                        </a:spcBef>
                        <a:spcAft>
                          <a:spcPts val="0"/>
                        </a:spcAft>
                        <a:buNone/>
                      </a:pPr>
                      <a:r>
                        <a:rPr lang="en-US" sz="1800"/>
                        <a:t>S</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184" name="Google Shape;184;p4"/>
          <p:cNvSpPr txBox="1"/>
          <p:nvPr/>
        </p:nvSpPr>
        <p:spPr>
          <a:xfrm>
            <a:off x="966744" y="5917878"/>
            <a:ext cx="1944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Sorts Mill Goudy"/>
                <a:ea typeface="Sorts Mill Goudy"/>
                <a:cs typeface="Sorts Mill Goudy"/>
                <a:sym typeface="Sorts Mill Goudy"/>
              </a:rPr>
              <a:t>P – Primary</a:t>
            </a:r>
            <a:endParaRPr/>
          </a:p>
          <a:p>
            <a:pPr indent="0" lvl="0" marL="0" marR="0" rtl="0" algn="l">
              <a:spcBef>
                <a:spcPts val="0"/>
              </a:spcBef>
              <a:spcAft>
                <a:spcPts val="0"/>
              </a:spcAft>
              <a:buNone/>
            </a:pPr>
            <a:r>
              <a:rPr lang="en-US" sz="1800">
                <a:solidFill>
                  <a:schemeClr val="dk1"/>
                </a:solidFill>
                <a:latin typeface="Sorts Mill Goudy"/>
                <a:ea typeface="Sorts Mill Goudy"/>
                <a:cs typeface="Sorts Mill Goudy"/>
                <a:sym typeface="Sorts Mill Goudy"/>
              </a:rPr>
              <a:t>S - Secondary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9" name="Shape 189"/>
        <p:cNvGrpSpPr/>
        <p:nvPr/>
      </p:nvGrpSpPr>
      <p:grpSpPr>
        <a:xfrm>
          <a:off x="0" y="0"/>
          <a:ext cx="0" cy="0"/>
          <a:chOff x="0" y="0"/>
          <a:chExt cx="0" cy="0"/>
        </a:xfrm>
      </p:grpSpPr>
      <p:sp>
        <p:nvSpPr>
          <p:cNvPr id="190" name="Google Shape;190;p6"/>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191" name="Google Shape;191;p6"/>
          <p:cNvSpPr/>
          <p:nvPr/>
        </p:nvSpPr>
        <p:spPr>
          <a:xfrm>
            <a:off x="1109594" y="841778"/>
            <a:ext cx="3876811" cy="5127565"/>
          </a:xfrm>
          <a:custGeom>
            <a:rect b="b" l="l" r="r" t="t"/>
            <a:pathLst>
              <a:path extrusionOk="0" h="5127565" w="3876811">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192" name="Google Shape;192;p6"/>
          <p:cNvSpPr/>
          <p:nvPr/>
        </p:nvSpPr>
        <p:spPr>
          <a:xfrm>
            <a:off x="1040827" y="759617"/>
            <a:ext cx="4014345" cy="5291886"/>
          </a:xfrm>
          <a:custGeom>
            <a:rect b="b" l="l" r="r" t="t"/>
            <a:pathLst>
              <a:path extrusionOk="0" h="5302828" w="4014345">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cap="rnd" cmpd="sng" w="25400">
            <a:solidFill>
              <a:srgbClr val="D3CAC8"/>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193" name="Google Shape;193;p6"/>
          <p:cNvSpPr txBox="1"/>
          <p:nvPr>
            <p:ph type="title"/>
          </p:nvPr>
        </p:nvSpPr>
        <p:spPr>
          <a:xfrm>
            <a:off x="1476531" y="2300991"/>
            <a:ext cx="3117954" cy="287811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000"/>
              <a:buFont typeface="Sorts Mill Goudy"/>
              <a:buNone/>
            </a:pPr>
            <a:r>
              <a:rPr lang="en-US"/>
              <a:t>Component Overview</a:t>
            </a:r>
            <a:endParaRPr/>
          </a:p>
        </p:txBody>
      </p:sp>
      <p:grpSp>
        <p:nvGrpSpPr>
          <p:cNvPr id="194" name="Google Shape;194;p6"/>
          <p:cNvGrpSpPr/>
          <p:nvPr/>
        </p:nvGrpSpPr>
        <p:grpSpPr>
          <a:xfrm>
            <a:off x="5718748" y="959259"/>
            <a:ext cx="5520752" cy="4992570"/>
            <a:chOff x="0" y="6759"/>
            <a:chExt cx="5520752" cy="4992570"/>
          </a:xfrm>
        </p:grpSpPr>
        <p:sp>
          <p:nvSpPr>
            <p:cNvPr id="195" name="Google Shape;195;p6"/>
            <p:cNvSpPr/>
            <p:nvPr/>
          </p:nvSpPr>
          <p:spPr>
            <a:xfrm>
              <a:off x="0" y="6759"/>
              <a:ext cx="5520752" cy="752895"/>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6"/>
            <p:cNvSpPr txBox="1"/>
            <p:nvPr/>
          </p:nvSpPr>
          <p:spPr>
            <a:xfrm>
              <a:off x="36753" y="43512"/>
              <a:ext cx="5447246" cy="679389"/>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Sorts Mill Goudy"/>
                <a:buNone/>
              </a:pPr>
              <a:r>
                <a:rPr lang="en-US" sz="3300">
                  <a:solidFill>
                    <a:schemeClr val="lt1"/>
                  </a:solidFill>
                  <a:latin typeface="Sorts Mill Goudy"/>
                  <a:ea typeface="Sorts Mill Goudy"/>
                  <a:cs typeface="Sorts Mill Goudy"/>
                  <a:sym typeface="Sorts Mill Goudy"/>
                </a:rPr>
                <a:t>Microcontroller</a:t>
              </a:r>
              <a:endParaRPr/>
            </a:p>
          </p:txBody>
        </p:sp>
        <p:sp>
          <p:nvSpPr>
            <p:cNvPr id="197" name="Google Shape;197;p6"/>
            <p:cNvSpPr/>
            <p:nvPr/>
          </p:nvSpPr>
          <p:spPr>
            <a:xfrm>
              <a:off x="0" y="854694"/>
              <a:ext cx="5520752" cy="752895"/>
            </a:xfrm>
            <a:prstGeom prst="roundRect">
              <a:avLst>
                <a:gd fmla="val 16667" name="adj"/>
              </a:avLst>
            </a:prstGeom>
            <a:solidFill>
              <a:srgbClr val="C00000">
                <a:alpha val="65882"/>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6"/>
            <p:cNvSpPr txBox="1"/>
            <p:nvPr/>
          </p:nvSpPr>
          <p:spPr>
            <a:xfrm>
              <a:off x="36753" y="891447"/>
              <a:ext cx="5447246" cy="679389"/>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Sorts Mill Goudy"/>
                <a:buNone/>
              </a:pPr>
              <a:r>
                <a:rPr lang="en-US" sz="3300">
                  <a:solidFill>
                    <a:schemeClr val="lt1"/>
                  </a:solidFill>
                  <a:latin typeface="Sorts Mill Goudy"/>
                  <a:ea typeface="Sorts Mill Goudy"/>
                  <a:cs typeface="Sorts Mill Goudy"/>
                  <a:sym typeface="Sorts Mill Goudy"/>
                </a:rPr>
                <a:t>Solar Panel</a:t>
              </a:r>
              <a:endParaRPr/>
            </a:p>
          </p:txBody>
        </p:sp>
        <p:sp>
          <p:nvSpPr>
            <p:cNvPr id="199" name="Google Shape;199;p6"/>
            <p:cNvSpPr/>
            <p:nvPr/>
          </p:nvSpPr>
          <p:spPr>
            <a:xfrm>
              <a:off x="0" y="1702629"/>
              <a:ext cx="5520752" cy="752895"/>
            </a:xfrm>
            <a:prstGeom prst="roundRect">
              <a:avLst>
                <a:gd fmla="val 16667" name="adj"/>
              </a:avLst>
            </a:prstGeom>
            <a:solidFill>
              <a:srgbClr val="00B050">
                <a:alpha val="74117"/>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6"/>
            <p:cNvSpPr txBox="1"/>
            <p:nvPr/>
          </p:nvSpPr>
          <p:spPr>
            <a:xfrm>
              <a:off x="36753" y="1739382"/>
              <a:ext cx="5447246" cy="679389"/>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Sorts Mill Goudy"/>
                <a:buNone/>
              </a:pPr>
              <a:r>
                <a:rPr lang="en-US" sz="3300">
                  <a:solidFill>
                    <a:schemeClr val="lt1"/>
                  </a:solidFill>
                  <a:latin typeface="Sorts Mill Goudy"/>
                  <a:ea typeface="Sorts Mill Goudy"/>
                  <a:cs typeface="Sorts Mill Goudy"/>
                  <a:sym typeface="Sorts Mill Goudy"/>
                </a:rPr>
                <a:t>Lithium-Ion Battery </a:t>
              </a:r>
              <a:endParaRPr/>
            </a:p>
          </p:txBody>
        </p:sp>
        <p:sp>
          <p:nvSpPr>
            <p:cNvPr id="201" name="Google Shape;201;p6"/>
            <p:cNvSpPr/>
            <p:nvPr/>
          </p:nvSpPr>
          <p:spPr>
            <a:xfrm>
              <a:off x="0" y="2550564"/>
              <a:ext cx="5520752" cy="752895"/>
            </a:xfrm>
            <a:prstGeom prst="roundRect">
              <a:avLst>
                <a:gd fmla="val 16667" name="adj"/>
              </a:avLst>
            </a:prstGeom>
            <a:solidFill>
              <a:srgbClr val="7030A0">
                <a:alpha val="75686"/>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6"/>
            <p:cNvSpPr txBox="1"/>
            <p:nvPr/>
          </p:nvSpPr>
          <p:spPr>
            <a:xfrm>
              <a:off x="36753" y="2587317"/>
              <a:ext cx="5447246" cy="679389"/>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Sorts Mill Goudy"/>
                <a:buNone/>
              </a:pPr>
              <a:r>
                <a:rPr lang="en-US" sz="3300">
                  <a:solidFill>
                    <a:schemeClr val="lt1"/>
                  </a:solidFill>
                  <a:latin typeface="Sorts Mill Goudy"/>
                  <a:ea typeface="Sorts Mill Goudy"/>
                  <a:cs typeface="Sorts Mill Goudy"/>
                  <a:sym typeface="Sorts Mill Goudy"/>
                </a:rPr>
                <a:t>Voltage Booster</a:t>
              </a:r>
              <a:endParaRPr/>
            </a:p>
          </p:txBody>
        </p:sp>
        <p:sp>
          <p:nvSpPr>
            <p:cNvPr id="203" name="Google Shape;203;p6"/>
            <p:cNvSpPr/>
            <p:nvPr/>
          </p:nvSpPr>
          <p:spPr>
            <a:xfrm>
              <a:off x="0" y="3398499"/>
              <a:ext cx="5520752" cy="752895"/>
            </a:xfrm>
            <a:prstGeom prst="roundRect">
              <a:avLst>
                <a:gd fmla="val 16667" name="adj"/>
              </a:avLst>
            </a:prstGeom>
            <a:solidFill>
              <a:srgbClr val="0070C0">
                <a:alpha val="6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6"/>
            <p:cNvSpPr txBox="1"/>
            <p:nvPr/>
          </p:nvSpPr>
          <p:spPr>
            <a:xfrm>
              <a:off x="36753" y="3435252"/>
              <a:ext cx="5447246" cy="679389"/>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Sorts Mill Goudy"/>
                <a:buNone/>
              </a:pPr>
              <a:r>
                <a:rPr lang="en-US" sz="3300">
                  <a:solidFill>
                    <a:schemeClr val="lt1"/>
                  </a:solidFill>
                  <a:latin typeface="Sorts Mill Goudy"/>
                  <a:ea typeface="Sorts Mill Goudy"/>
                  <a:cs typeface="Sorts Mill Goudy"/>
                  <a:sym typeface="Sorts Mill Goudy"/>
                </a:rPr>
                <a:t>Qi Charger</a:t>
              </a:r>
              <a:endParaRPr/>
            </a:p>
          </p:txBody>
        </p:sp>
        <p:sp>
          <p:nvSpPr>
            <p:cNvPr id="205" name="Google Shape;205;p6"/>
            <p:cNvSpPr/>
            <p:nvPr/>
          </p:nvSpPr>
          <p:spPr>
            <a:xfrm>
              <a:off x="0" y="4246434"/>
              <a:ext cx="5520752" cy="752895"/>
            </a:xfrm>
            <a:prstGeom prst="roundRect">
              <a:avLst>
                <a:gd fmla="val 16667" name="adj"/>
              </a:avLst>
            </a:prstGeom>
            <a:solidFill>
              <a:srgbClr val="FFC000">
                <a:alpha val="74901"/>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6"/>
            <p:cNvSpPr txBox="1"/>
            <p:nvPr/>
          </p:nvSpPr>
          <p:spPr>
            <a:xfrm>
              <a:off x="36753" y="4283187"/>
              <a:ext cx="5447246" cy="679389"/>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Sorts Mill Goudy"/>
                <a:buNone/>
              </a:pPr>
              <a:r>
                <a:rPr lang="en-US" sz="3300">
                  <a:solidFill>
                    <a:schemeClr val="lt1"/>
                  </a:solidFill>
                  <a:latin typeface="Sorts Mill Goudy"/>
                  <a:ea typeface="Sorts Mill Goudy"/>
                  <a:cs typeface="Sorts Mill Goudy"/>
                  <a:sym typeface="Sorts Mill Goudy"/>
                </a:rPr>
                <a:t>3D Printed Housing</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1" name="Shape 211"/>
        <p:cNvGrpSpPr/>
        <p:nvPr/>
      </p:nvGrpSpPr>
      <p:grpSpPr>
        <a:xfrm>
          <a:off x="0" y="0"/>
          <a:ext cx="0" cy="0"/>
          <a:chOff x="0" y="0"/>
          <a:chExt cx="0" cy="0"/>
        </a:xfrm>
      </p:grpSpPr>
      <p:grpSp>
        <p:nvGrpSpPr>
          <p:cNvPr id="212" name="Google Shape;212;p7"/>
          <p:cNvGrpSpPr/>
          <p:nvPr/>
        </p:nvGrpSpPr>
        <p:grpSpPr>
          <a:xfrm>
            <a:off x="9265700" y="2026"/>
            <a:ext cx="2926300" cy="5030922"/>
            <a:chOff x="9265700" y="2026"/>
            <a:chExt cx="2926300" cy="5030922"/>
          </a:xfrm>
        </p:grpSpPr>
        <p:sp>
          <p:nvSpPr>
            <p:cNvPr id="213" name="Google Shape;213;p7"/>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14" name="Google Shape;214;p7"/>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5A5A2">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15" name="Google Shape;215;p7"/>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16" name="Google Shape;216;p7"/>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5A5A2">
                  <a:alpha val="64705"/>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grpSp>
      <p:sp>
        <p:nvSpPr>
          <p:cNvPr id="217" name="Google Shape;217;p7"/>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pic>
        <p:nvPicPr>
          <p:cNvPr id="218" name="Google Shape;218;p7"/>
          <p:cNvPicPr preferRelativeResize="0"/>
          <p:nvPr/>
        </p:nvPicPr>
        <p:blipFill rotWithShape="1">
          <a:blip r:embed="rId3">
            <a:alphaModFix/>
          </a:blip>
          <a:srcRect b="10014" l="5208" r="0" t="23318"/>
          <a:stretch/>
        </p:blipFill>
        <p:spPr>
          <a:xfrm rot="-5400000">
            <a:off x="15066" y="-28785"/>
            <a:ext cx="6858000" cy="6913593"/>
          </a:xfrm>
          <a:prstGeom prst="rect">
            <a:avLst/>
          </a:prstGeom>
          <a:noFill/>
          <a:ln>
            <a:noFill/>
          </a:ln>
        </p:spPr>
      </p:pic>
      <p:sp>
        <p:nvSpPr>
          <p:cNvPr id="219" name="Google Shape;219;p7"/>
          <p:cNvSpPr/>
          <p:nvPr/>
        </p:nvSpPr>
        <p:spPr>
          <a:xfrm>
            <a:off x="7205594" y="805231"/>
            <a:ext cx="3876811" cy="5245563"/>
          </a:xfrm>
          <a:custGeom>
            <a:rect b="b" l="l" r="r" t="t"/>
            <a:pathLst>
              <a:path extrusionOk="0" h="5245563" w="3876811">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
        <p:nvSpPr>
          <p:cNvPr id="220" name="Google Shape;220;p7"/>
          <p:cNvSpPr txBox="1"/>
          <p:nvPr>
            <p:ph type="title"/>
          </p:nvPr>
        </p:nvSpPr>
        <p:spPr>
          <a:xfrm>
            <a:off x="6955725" y="2895050"/>
            <a:ext cx="5132400" cy="1065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00000"/>
              <a:buFont typeface="Sorts Mill Goudy"/>
              <a:buNone/>
            </a:pPr>
            <a:r>
              <a:rPr b="1" lang="en-US"/>
              <a:t>Microcontroller</a:t>
            </a:r>
            <a:endParaRPr/>
          </a:p>
        </p:txBody>
      </p:sp>
      <p:sp>
        <p:nvSpPr>
          <p:cNvPr id="221" name="Google Shape;221;p7"/>
          <p:cNvSpPr/>
          <p:nvPr/>
        </p:nvSpPr>
        <p:spPr>
          <a:xfrm>
            <a:off x="7136826" y="720724"/>
            <a:ext cx="4014345" cy="5414576"/>
          </a:xfrm>
          <a:custGeom>
            <a:rect b="b" l="l" r="r" t="t"/>
            <a:pathLst>
              <a:path extrusionOk="0" h="5795027" w="4282900">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cap="rnd" cmpd="sng" w="25400">
            <a:solidFill>
              <a:schemeClr val="l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rts Mill Goudy"/>
              <a:ea typeface="Sorts Mill Goudy"/>
              <a:cs typeface="Sorts Mill Goudy"/>
              <a:sym typeface="Sorts Mill Goud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8"/>
          <p:cNvSpPr txBox="1"/>
          <p:nvPr>
            <p:ph type="title"/>
          </p:nvPr>
        </p:nvSpPr>
        <p:spPr>
          <a:xfrm>
            <a:off x="665977" y="416717"/>
            <a:ext cx="6745498" cy="106427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800"/>
              <a:buFont typeface="Sorts Mill Goudy"/>
              <a:buNone/>
            </a:pPr>
            <a:r>
              <a:rPr lang="en-US" sz="4800"/>
              <a:t>Microcontroller</a:t>
            </a:r>
            <a:endParaRPr/>
          </a:p>
        </p:txBody>
      </p:sp>
      <p:pic>
        <p:nvPicPr>
          <p:cNvPr descr="Branching diagram outline" id="228" name="Google Shape;228;p8"/>
          <p:cNvPicPr preferRelativeResize="0"/>
          <p:nvPr/>
        </p:nvPicPr>
        <p:blipFill rotWithShape="1">
          <a:blip r:embed="rId3">
            <a:alphaModFix/>
          </a:blip>
          <a:srcRect b="0" l="0" r="0" t="0"/>
          <a:stretch/>
        </p:blipFill>
        <p:spPr>
          <a:xfrm>
            <a:off x="9696450" y="395287"/>
            <a:ext cx="1347788" cy="1347788"/>
          </a:xfrm>
          <a:prstGeom prst="rect">
            <a:avLst/>
          </a:prstGeom>
          <a:noFill/>
          <a:ln>
            <a:noFill/>
          </a:ln>
        </p:spPr>
      </p:pic>
      <p:pic>
        <p:nvPicPr>
          <p:cNvPr descr="Battery charging outline" id="229" name="Google Shape;229;p8"/>
          <p:cNvPicPr preferRelativeResize="0"/>
          <p:nvPr/>
        </p:nvPicPr>
        <p:blipFill rotWithShape="1">
          <a:blip r:embed="rId4">
            <a:alphaModFix/>
          </a:blip>
          <a:srcRect b="0" l="0" r="0" t="0"/>
          <a:stretch/>
        </p:blipFill>
        <p:spPr>
          <a:xfrm>
            <a:off x="11044238" y="2971800"/>
            <a:ext cx="914400" cy="914400"/>
          </a:xfrm>
          <a:prstGeom prst="rect">
            <a:avLst/>
          </a:prstGeom>
          <a:noFill/>
          <a:ln>
            <a:noFill/>
          </a:ln>
        </p:spPr>
      </p:pic>
      <p:graphicFrame>
        <p:nvGraphicFramePr>
          <p:cNvPr id="230" name="Google Shape;230;p8"/>
          <p:cNvGraphicFramePr/>
          <p:nvPr/>
        </p:nvGraphicFramePr>
        <p:xfrm>
          <a:off x="2024063" y="1719261"/>
          <a:ext cx="3000000" cy="3000000"/>
        </p:xfrm>
        <a:graphic>
          <a:graphicData uri="http://schemas.openxmlformats.org/drawingml/2006/table">
            <a:tbl>
              <a:tblPr>
                <a:noFill/>
                <a:tableStyleId>{40621B1E-B020-4AB9-9C22-6F45245C65FA}</a:tableStyleId>
              </a:tblPr>
              <a:tblGrid>
                <a:gridCol w="1872050"/>
                <a:gridCol w="2230525"/>
                <a:gridCol w="2737975"/>
              </a:tblGrid>
              <a:tr h="443575">
                <a:tc gridSpan="3">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Technical Details Comparison</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hMerge="1"/>
                <a:tc hMerge="1"/>
              </a:tr>
              <a:tr h="967125">
                <a:tc>
                  <a:txBody>
                    <a:bodyPr/>
                    <a:lstStyle/>
                    <a:p>
                      <a:pPr indent="0" lvl="0" marL="0" marR="0" rtl="0" algn="l">
                        <a:spcBef>
                          <a:spcPts val="0"/>
                        </a:spcBef>
                        <a:spcAft>
                          <a:spcPts val="0"/>
                        </a:spcAft>
                        <a:buNone/>
                      </a:pPr>
                      <a:br>
                        <a:rPr lang="en-US" sz="2400"/>
                      </a:b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Arduino Uno R3</a:t>
                      </a:r>
                      <a:endParaRPr b="1"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Seeeduino V4.2</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05350">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Microcontroller</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ATmega328P</a:t>
                      </a:r>
                      <a:endParaRPr b="1"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ATmega328P</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357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Input voltage</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7-12 V</a:t>
                      </a:r>
                      <a:endParaRPr b="1"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3.3 V</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357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Digital I/O pins</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14</a:t>
                      </a:r>
                      <a:endParaRPr b="1"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14</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357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DC current per I/O pin</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20 mA</a:t>
                      </a:r>
                      <a:endParaRPr b="1"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40 mA</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357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Clock speed</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16 MHz</a:t>
                      </a:r>
                      <a:endParaRPr b="1"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16 MHz</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3575">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Size </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1" i="0" lang="en-US" sz="1600" u="none" strike="noStrike">
                          <a:solidFill>
                            <a:srgbClr val="000000"/>
                          </a:solidFill>
                          <a:latin typeface="Times New Roman"/>
                          <a:ea typeface="Times New Roman"/>
                          <a:cs typeface="Times New Roman"/>
                          <a:sym typeface="Times New Roman"/>
                        </a:rPr>
                        <a:t>2.7 in x 2.1 in</a:t>
                      </a:r>
                      <a:endParaRPr b="1"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spcBef>
                          <a:spcPts val="0"/>
                        </a:spcBef>
                        <a:spcAft>
                          <a:spcPts val="0"/>
                        </a:spcAft>
                        <a:buNone/>
                      </a:pPr>
                      <a:r>
                        <a:rPr b="0" i="0" lang="en-US" sz="1600" u="none" strike="noStrike">
                          <a:solidFill>
                            <a:srgbClr val="000000"/>
                          </a:solidFill>
                          <a:latin typeface="Times New Roman"/>
                          <a:ea typeface="Times New Roman"/>
                          <a:cs typeface="Times New Roman"/>
                          <a:sym typeface="Times New Roman"/>
                        </a:rPr>
                        <a:t>4.5 in x 3.1 in x 0.98 in</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31" name="Google Shape;231;p8"/>
          <p:cNvSpPr/>
          <p:nvPr/>
        </p:nvSpPr>
        <p:spPr>
          <a:xfrm>
            <a:off x="2760662" y="2559050"/>
            <a:ext cx="16412987" cy="54935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Sorts Mill Goudy"/>
              <a:ea typeface="Sorts Mill Goudy"/>
              <a:cs typeface="Sorts Mill Goudy"/>
              <a:sym typeface="Sorts Mill Goudy"/>
            </a:endParaRPr>
          </a:p>
        </p:txBody>
      </p:sp>
    </p:spTree>
  </p:cSld>
  <p:clrMapOvr>
    <a:masterClrMapping/>
  </p:clrMapOvr>
</p:sld>
</file>

<file path=ppt/theme/theme1.xml><?xml version="1.0" encoding="utf-8"?>
<a:theme xmlns:a="http://schemas.openxmlformats.org/drawingml/2006/main" xmlns:r="http://schemas.openxmlformats.org/officeDocument/2006/relationships" name="MarrakeshVTI">
  <a:themeElements>
    <a:clrScheme name="AnalogousFromRegularSeedLeftStep">
      <a:dk1>
        <a:srgbClr val="000000"/>
      </a:dk1>
      <a:lt1>
        <a:srgbClr val="FFFFFF"/>
      </a:lt1>
      <a:dk2>
        <a:srgbClr val="1C322E"/>
      </a:dk2>
      <a:lt2>
        <a:srgbClr val="E8E3E2"/>
      </a:lt2>
      <a:accent1>
        <a:srgbClr val="25AED3"/>
      </a:accent1>
      <a:accent2>
        <a:srgbClr val="14B695"/>
      </a:accent2>
      <a:accent3>
        <a:srgbClr val="21B85A"/>
      </a:accent3>
      <a:accent4>
        <a:srgbClr val="1ABA14"/>
      </a:accent4>
      <a:accent5>
        <a:srgbClr val="63B420"/>
      </a:accent5>
      <a:accent6>
        <a:srgbClr val="96AA12"/>
      </a:accent6>
      <a:hlink>
        <a:srgbClr val="BF5B3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2022-02-06T17:27:52Z</dcterms:created>
  <dc:creator>Leslie Recendiz</dc:creator>
</cp:coreProperties>
</file>