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4.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5.xml" ContentType="application/vnd.openxmlformats-officedocument.themeOverride+xml"/>
  <Override PartName="/ppt/notesSlides/notesSlide33.xml" ContentType="application/vnd.openxmlformats-officedocument.presentationml.notesSlide+xml"/>
  <Override PartName="/ppt/theme/themeOverride6.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7.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8.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9.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10.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11.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2.xml" ContentType="application/vnd.openxmlformats-officedocument.themeOverride+xml"/>
  <Override PartName="/ppt/notesSlides/notesSlide6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 id="2147483673" r:id="rId2"/>
    <p:sldMasterId id="2147483685" r:id="rId3"/>
    <p:sldMasterId id="2147483697" r:id="rId4"/>
    <p:sldMasterId id="2147483709" r:id="rId5"/>
    <p:sldMasterId id="2147483721" r:id="rId6"/>
    <p:sldMasterId id="2147483733" r:id="rId7"/>
    <p:sldMasterId id="2147483745" r:id="rId8"/>
    <p:sldMasterId id="2147483758" r:id="rId9"/>
    <p:sldMasterId id="2147483784" r:id="rId10"/>
  </p:sldMasterIdLst>
  <p:notesMasterIdLst>
    <p:notesMasterId r:id="rId74"/>
  </p:notesMasterIdLst>
  <p:sldIdLst>
    <p:sldId id="256" r:id="rId11"/>
    <p:sldId id="257" r:id="rId12"/>
    <p:sldId id="258" r:id="rId13"/>
    <p:sldId id="259" r:id="rId14"/>
    <p:sldId id="260" r:id="rId15"/>
    <p:sldId id="311" r:id="rId16"/>
    <p:sldId id="264" r:id="rId17"/>
    <p:sldId id="262" r:id="rId18"/>
    <p:sldId id="263" r:id="rId19"/>
    <p:sldId id="265" r:id="rId20"/>
    <p:sldId id="280" r:id="rId21"/>
    <p:sldId id="281" r:id="rId22"/>
    <p:sldId id="282" r:id="rId23"/>
    <p:sldId id="283" r:id="rId24"/>
    <p:sldId id="284" r:id="rId25"/>
    <p:sldId id="309" r:id="rId26"/>
    <p:sldId id="285" r:id="rId27"/>
    <p:sldId id="286" r:id="rId28"/>
    <p:sldId id="287" r:id="rId29"/>
    <p:sldId id="288" r:id="rId30"/>
    <p:sldId id="289" r:id="rId31"/>
    <p:sldId id="290" r:id="rId32"/>
    <p:sldId id="266" r:id="rId33"/>
    <p:sldId id="267" r:id="rId34"/>
    <p:sldId id="316" r:id="rId35"/>
    <p:sldId id="312" r:id="rId36"/>
    <p:sldId id="318" r:id="rId37"/>
    <p:sldId id="321" r:id="rId38"/>
    <p:sldId id="324" r:id="rId39"/>
    <p:sldId id="291" r:id="rId40"/>
    <p:sldId id="292" r:id="rId41"/>
    <p:sldId id="293" r:id="rId42"/>
    <p:sldId id="320" r:id="rId43"/>
    <p:sldId id="319" r:id="rId44"/>
    <p:sldId id="328" r:id="rId45"/>
    <p:sldId id="329" r:id="rId46"/>
    <p:sldId id="330" r:id="rId47"/>
    <p:sldId id="331" r:id="rId48"/>
    <p:sldId id="336" r:id="rId49"/>
    <p:sldId id="274" r:id="rId50"/>
    <p:sldId id="275" r:id="rId51"/>
    <p:sldId id="325" r:id="rId52"/>
    <p:sldId id="332" r:id="rId53"/>
    <p:sldId id="334" r:id="rId54"/>
    <p:sldId id="279" r:id="rId55"/>
    <p:sldId id="337" r:id="rId56"/>
    <p:sldId id="315" r:id="rId57"/>
    <p:sldId id="323" r:id="rId58"/>
    <p:sldId id="335" r:id="rId59"/>
    <p:sldId id="294" r:id="rId60"/>
    <p:sldId id="297" r:id="rId61"/>
    <p:sldId id="298" r:id="rId62"/>
    <p:sldId id="299" r:id="rId63"/>
    <p:sldId id="300" r:id="rId64"/>
    <p:sldId id="313" r:id="rId65"/>
    <p:sldId id="310" r:id="rId66"/>
    <p:sldId id="314" r:id="rId67"/>
    <p:sldId id="301" r:id="rId68"/>
    <p:sldId id="338" r:id="rId69"/>
    <p:sldId id="302" r:id="rId70"/>
    <p:sldId id="303" r:id="rId71"/>
    <p:sldId id="304" r:id="rId72"/>
    <p:sldId id="271" r:id="rId73"/>
  </p:sldIdLst>
  <p:sldSz cx="12192000" cy="6858000"/>
  <p:notesSz cx="6858000" cy="9144000"/>
  <p:embeddedFontLst>
    <p:embeddedFont>
      <p:font typeface="Amatic SC" panose="00000500000000000000" pitchFamily="2" charset="-79"/>
      <p:regular r:id="rId75"/>
      <p:bold r:id="rId76"/>
    </p:embeddedFont>
    <p:embeddedFont>
      <p:font typeface="Calibri" panose="020F0502020204030204" pitchFamily="34" charset="0"/>
      <p:regular r:id="rId77"/>
      <p:bold r:id="rId78"/>
      <p:italic r:id="rId79"/>
      <p:boldItalic r:id="rId80"/>
    </p:embeddedFont>
    <p:embeddedFont>
      <p:font typeface="Calibri Light" panose="020F0302020204030204" pitchFamily="34" charset="0"/>
      <p:regular r:id="rId81"/>
      <p:italic r:id="rId82"/>
    </p:embeddedFont>
    <p:embeddedFont>
      <p:font typeface="Cambria Math" panose="02040503050406030204" pitchFamily="18" charset="0"/>
      <p:regular r:id="rId83"/>
    </p:embeddedFont>
    <p:embeddedFont>
      <p:font typeface="Franklin Gothic" panose="020B0604020202020204" charset="0"/>
      <p:regular r:id="rId84"/>
      <p:bold r:id="rId85"/>
      <p:italic r:id="rId86"/>
      <p:boldItalic r:id="rId87"/>
    </p:embeddedFont>
    <p:embeddedFont>
      <p:font typeface="Libre Franklin" pitchFamily="2" charset="0"/>
      <p:regular r:id="rId88"/>
      <p:bold r:id="rId89"/>
      <p:italic r:id="rId90"/>
      <p:boldItalic r:id="rId91"/>
    </p:embeddedFont>
    <p:embeddedFont>
      <p:font typeface="Source Code Pro" panose="020B0509030403020204" pitchFamily="49"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6" roundtripDataSignature="AMtx7mgdPuCpqWyHcbP0rdU1VatXs+0Cd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3C7"/>
    <a:srgbClr val="323233"/>
    <a:srgbClr val="EF8D22"/>
    <a:srgbClr val="CAB5ED"/>
    <a:srgbClr val="A9EBAF"/>
    <a:srgbClr val="BCD0F1"/>
    <a:srgbClr val="D4E2F5"/>
    <a:srgbClr val="F2B0B6"/>
    <a:srgbClr val="FFFF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60F93E-B283-374A-A265-388C25DB3D19}" v="3660" dt="2022-04-19T14:51:25.166"/>
    <p1510:client id="{5FADAFC3-0C87-4A79-B1FE-35C79A6EA862}" v="6026" dt="2022-04-19T06:07:33.195"/>
    <p1510:client id="{A363BB4E-9E09-4251-848D-7B05B83428A5}" v="3427" dt="2022-04-19T03:42:12.595"/>
    <p1510:client id="{B1036D30-D15C-9A42-9B59-417EB7131B94}" v="2880" dt="2022-04-19T16:38:10.301"/>
    <p1510:client id="{EE29CA3B-59F4-0C44-A36A-C952591F4B90}" v="5524" dt="2022-04-19T17:56:59.699"/>
  </p1510:revLst>
</p1510:revInfo>
</file>

<file path=ppt/tableStyles.xml><?xml version="1.0" encoding="utf-8"?>
<a:tblStyleLst xmlns:a="http://schemas.openxmlformats.org/drawingml/2006/main" def="{6F0D2FCB-0D5A-4FF6-ADF0-22CCBD45C013}">
  <a:tblStyle styleId="{6F0D2FCB-0D5A-4FF6-ADF0-22CCBD45C01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2824F32-3390-4ABE-8DB9-B52BA402FF3D}"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53"/>
  </p:normalViewPr>
  <p:slideViewPr>
    <p:cSldViewPr snapToGrid="0">
      <p:cViewPr varScale="1">
        <p:scale>
          <a:sx n="106" d="100"/>
          <a:sy n="106" d="100"/>
        </p:scale>
        <p:origin x="7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Master" Target="slideMasters/slideMaster5.xml"/><Relationship Id="rId90" Type="http://schemas.openxmlformats.org/officeDocument/2006/relationships/font" Target="fonts/font16.fntdata"/><Relationship Id="rId95" Type="http://schemas.openxmlformats.org/officeDocument/2006/relationships/font" Target="fonts/font21.fntdata"/><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font" Target="fonts/font6.fntdata"/><Relationship Id="rId85" Type="http://schemas.openxmlformats.org/officeDocument/2006/relationships/font" Target="fonts/font11.fntdata"/><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font" Target="fonts/font2.fntdata"/><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font" Target="fonts/font13.fntdata"/><Relationship Id="rId61" Type="http://schemas.openxmlformats.org/officeDocument/2006/relationships/slide" Target="slides/slide51.xml"/><Relationship Id="rId82" Type="http://schemas.openxmlformats.org/officeDocument/2006/relationships/font" Target="fonts/font8.fntdata"/><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font" Target="fonts/font3.fntdata"/><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font" Target="fonts/font19.fntdata"/><Relationship Id="rId98" Type="http://schemas.openxmlformats.org/officeDocument/2006/relationships/viewProps" Target="viewProp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Hello! This is group 9, and we are building the </a:t>
            </a:r>
            <a:r>
              <a:rPr lang="en-US" err="1"/>
              <a:t>OptoSmart</a:t>
            </a:r>
            <a:r>
              <a:rPr lang="en-US"/>
              <a:t> Pet Feeder. This is a presentation summarizing the purpose of our design and how we plan to implement it.</a:t>
            </a:r>
            <a:endParaRPr/>
          </a:p>
        </p:txBody>
      </p:sp>
      <p:sp>
        <p:nvSpPr>
          <p:cNvPr id="114" name="Google Shape;11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110779e2d4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110779e2d4_0_2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is model of what the finished product will look like showing off the food holder, lid system optical system and the collar tag that each pet will wear.</a:t>
            </a:r>
            <a:endParaRPr/>
          </a:p>
        </p:txBody>
      </p:sp>
      <p:sp>
        <p:nvSpPr>
          <p:cNvPr id="211" name="Google Shape;211;g1110779e2d4_0_2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110779e2d4_0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110779e2d4_0_3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Within this section we will cover the reasoning and selection criteria behind the electrical components of the Opto-Smart Pet Feeder as well as discuss the development of the PCBs needed for our device.</a:t>
            </a:r>
            <a:endParaRPr/>
          </a:p>
        </p:txBody>
      </p:sp>
      <p:sp>
        <p:nvSpPr>
          <p:cNvPr id="444" name="Google Shape;444;g1110779e2d4_0_3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0ffa3752c1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0ffa3752c1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Displayed here are the main processing and control systems that will be implemented into our design.</a:t>
            </a:r>
          </a:p>
          <a:p>
            <a:pPr marL="0" lvl="0" indent="0" algn="l" rtl="0">
              <a:spcBef>
                <a:spcPts val="0"/>
              </a:spcBef>
              <a:spcAft>
                <a:spcPts val="0"/>
              </a:spcAft>
              <a:buNone/>
            </a:pPr>
            <a:endParaRPr lang="en-US"/>
          </a:p>
          <a:p>
            <a:pPr marL="0" lvl="0" indent="0" algn="l" rtl="0">
              <a:spcBef>
                <a:spcPts val="0"/>
              </a:spcBef>
              <a:spcAft>
                <a:spcPts val="0"/>
              </a:spcAft>
              <a:buNone/>
            </a:pPr>
            <a:r>
              <a:rPr lang="en-US"/>
              <a:t>The Arduino microcontroller will be utilized for the lower level control of the hardware such as motor control and interpreting voltage readings from the photo-diodes</a:t>
            </a:r>
          </a:p>
          <a:p>
            <a:pPr marL="0" lvl="0" indent="0" algn="l" rtl="0">
              <a:spcBef>
                <a:spcPts val="0"/>
              </a:spcBef>
              <a:spcAft>
                <a:spcPts val="0"/>
              </a:spcAft>
              <a:buNone/>
            </a:pPr>
            <a:endParaRPr lang="en-US"/>
          </a:p>
          <a:p>
            <a:pPr marL="0" lvl="0" indent="0" algn="l" rtl="0">
              <a:spcBef>
                <a:spcPts val="0"/>
              </a:spcBef>
              <a:spcAft>
                <a:spcPts val="0"/>
              </a:spcAft>
              <a:buNone/>
            </a:pPr>
            <a:r>
              <a:rPr lang="en-US"/>
              <a:t>On the other hand, the raspberry pi microprocessor will be used to process all of the image data as well as run the software written for our web application</a:t>
            </a:r>
            <a:endParaRPr/>
          </a:p>
        </p:txBody>
      </p:sp>
      <p:sp>
        <p:nvSpPr>
          <p:cNvPr id="450" name="Google Shape;450;g10ffa3752c1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1141713d74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1141713d74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microprocessor chosen for the design of the Opto-Smart Pet Feeder was the Raspberry Pi 4. This device is needed to be able to process image data from various colored LEDs and send that data easily to the Arduino for further control of the system. Using the Raspberry Pi’s onboard </a:t>
            </a:r>
            <a:r>
              <a:rPr lang="en-US" err="1"/>
              <a:t>wifi</a:t>
            </a:r>
            <a:r>
              <a:rPr lang="en-US"/>
              <a:t> will also be necessary for the development of our user application. Although both the Nvidia Jetson nano and </a:t>
            </a:r>
            <a:r>
              <a:rPr lang="en-US" err="1"/>
              <a:t>BeagleBone</a:t>
            </a:r>
            <a:r>
              <a:rPr lang="en-US"/>
              <a:t> Black contain similar features, the main reason for the selection of the raspberry pi was due to its availability, familiarity, and ability to be interfaced directly with the camera module and the Arduino without the need for any extra hardware.  Responsive serial communication can also be used to directly communicate data to the Arduino.</a:t>
            </a:r>
            <a:endParaRPr/>
          </a:p>
        </p:txBody>
      </p:sp>
      <p:sp>
        <p:nvSpPr>
          <p:cNvPr id="458" name="Google Shape;458;g11141713d74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1141713d74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11141713d74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Displayed here is the Arduino uno which will be receiving data from both the Raspberry pi and external photodiodes in order to control motor timing and movement. </a:t>
            </a:r>
          </a:p>
          <a:p>
            <a:pPr marL="0" lvl="0" indent="0" algn="l" rtl="0">
              <a:spcBef>
                <a:spcPts val="0"/>
              </a:spcBef>
              <a:spcAft>
                <a:spcPts val="0"/>
              </a:spcAft>
              <a:buNone/>
            </a:pPr>
            <a:endParaRPr lang="en-US"/>
          </a:p>
          <a:p>
            <a:pPr marL="0" lvl="0" indent="0" algn="l" rtl="0">
              <a:spcBef>
                <a:spcPts val="0"/>
              </a:spcBef>
              <a:spcAft>
                <a:spcPts val="0"/>
              </a:spcAft>
              <a:buNone/>
            </a:pPr>
            <a:r>
              <a:rPr lang="en-US"/>
              <a:t>This microcontroller board was chosen specifically for its ability to easily interface and communicate with the raspberry pi using USB, in addition to its familiar software environment that allows for motor control to be programmed simply.</a:t>
            </a:r>
          </a:p>
          <a:p>
            <a:pPr marL="0" lvl="0" indent="0" algn="l" rtl="0">
              <a:spcBef>
                <a:spcPts val="0"/>
              </a:spcBef>
              <a:spcAft>
                <a:spcPts val="0"/>
              </a:spcAft>
              <a:buNone/>
            </a:pPr>
            <a:endParaRPr lang="en-US"/>
          </a:p>
          <a:p>
            <a:pPr marL="0" lvl="0" indent="0" algn="l" rtl="0">
              <a:spcBef>
                <a:spcPts val="0"/>
              </a:spcBef>
              <a:spcAft>
                <a:spcPts val="0"/>
              </a:spcAft>
              <a:buNone/>
            </a:pPr>
            <a:r>
              <a:rPr lang="en-US"/>
              <a:t>The many features of the ESP32 would not be utilized in this system, since we already incorporated the Raspberry Pi into our design. The MSP430 board was not selected because it accomplishes the same task as the Arduino with a more complex setup environment.</a:t>
            </a:r>
          </a:p>
          <a:p>
            <a:pPr marL="0" lvl="0" indent="0" algn="l" rtl="0">
              <a:spcBef>
                <a:spcPts val="0"/>
              </a:spcBef>
              <a:spcAft>
                <a:spcPts val="0"/>
              </a:spcAft>
              <a:buNone/>
            </a:pPr>
            <a:endParaRPr lang="en-US"/>
          </a:p>
          <a:p>
            <a:pPr marL="0" lvl="0" indent="0" algn="l" rtl="0">
              <a:spcBef>
                <a:spcPts val="0"/>
              </a:spcBef>
              <a:spcAft>
                <a:spcPts val="0"/>
              </a:spcAft>
              <a:buNone/>
            </a:pPr>
            <a:r>
              <a:rPr lang="en-US"/>
              <a:t>The Arduino uno is also equipped with a 10-bit ADC that provides a great enough resolution to distinguish the voltage drop across the photodiodes when the pet is blocking the IR LEDs</a:t>
            </a:r>
            <a:endParaRPr/>
          </a:p>
        </p:txBody>
      </p:sp>
      <p:sp>
        <p:nvSpPr>
          <p:cNvPr id="481" name="Google Shape;481;g11141713d74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0ffa3752c1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10ffa3752c1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will now discuss the design and development of the power regulation and motor control that will be incorporated into our device’s PCB.</a:t>
            </a:r>
            <a:endParaRPr/>
          </a:p>
        </p:txBody>
      </p:sp>
      <p:sp>
        <p:nvSpPr>
          <p:cNvPr id="503" name="Google Shape;503;g10ffa3752c1_0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110779e2d4_4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110779e2d4_4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motors chosen for the Opto-Smart Pet Feeder were two of the </a:t>
            </a:r>
            <a:r>
              <a:rPr lang="en-US" err="1"/>
              <a:t>Hugwit</a:t>
            </a:r>
            <a:r>
              <a:rPr lang="en-US"/>
              <a:t> 12V 40 rpm DC motors. This motor was chosen over the </a:t>
            </a:r>
            <a:r>
              <a:rPr lang="en-US" err="1"/>
              <a:t>Greartisan</a:t>
            </a:r>
            <a:r>
              <a:rPr lang="en-US"/>
              <a:t> DC motor due to its much greater torque, allowing for the dispenser to be turned even with the weight of the pet food pushing against it.</a:t>
            </a:r>
          </a:p>
          <a:p>
            <a:pPr marL="0" lvl="0" indent="0" algn="l" rtl="0">
              <a:spcBef>
                <a:spcPts val="0"/>
              </a:spcBef>
              <a:spcAft>
                <a:spcPts val="0"/>
              </a:spcAft>
              <a:buNone/>
            </a:pPr>
            <a:endParaRPr lang="en-US"/>
          </a:p>
          <a:p>
            <a:pPr marL="0" lvl="0" indent="0" algn="l" rtl="0">
              <a:spcBef>
                <a:spcPts val="0"/>
              </a:spcBef>
              <a:spcAft>
                <a:spcPts val="0"/>
              </a:spcAft>
              <a:buNone/>
            </a:pPr>
            <a:r>
              <a:rPr lang="en-US"/>
              <a:t>DC motors were chosen over stepper motors since precise incremental movements are not needed when spinning the dispenser or moving the lid up and down. Servo motors also would not suffice for this design since their rotation is limited to 180 degrees.</a:t>
            </a:r>
          </a:p>
          <a:p>
            <a:pPr marL="0" lvl="0" indent="0" algn="l" rtl="0">
              <a:spcBef>
                <a:spcPts val="0"/>
              </a:spcBef>
              <a:spcAft>
                <a:spcPts val="0"/>
              </a:spcAft>
              <a:buNone/>
            </a:pPr>
            <a:endParaRPr lang="en-US"/>
          </a:p>
          <a:p>
            <a:pPr marL="0" lvl="0" indent="0" algn="l" rtl="0">
              <a:spcBef>
                <a:spcPts val="0"/>
              </a:spcBef>
              <a:spcAft>
                <a:spcPts val="0"/>
              </a:spcAft>
              <a:buNone/>
            </a:pPr>
            <a:r>
              <a:rPr lang="en-US"/>
              <a:t>This motor meets all of the required criteria that both the lid and dispensing systems need to function properly. With a specified operating voltage of 12V and a torque of 3.92 nm, there will not be any issues with compatibility, and we will not be limited by the motors torque output. </a:t>
            </a:r>
          </a:p>
          <a:p>
            <a:pPr marL="0" lvl="0" indent="0" algn="l" rtl="0">
              <a:spcBef>
                <a:spcPts val="0"/>
              </a:spcBef>
              <a:spcAft>
                <a:spcPts val="0"/>
              </a:spcAft>
              <a:buNone/>
            </a:pPr>
            <a:endParaRPr lang="en-US"/>
          </a:p>
          <a:p>
            <a:pPr marL="0" lvl="0" indent="0" algn="l" rtl="0">
              <a:spcBef>
                <a:spcPts val="0"/>
              </a:spcBef>
              <a:spcAft>
                <a:spcPts val="0"/>
              </a:spcAft>
              <a:buNone/>
            </a:pPr>
            <a:r>
              <a:rPr lang="en-US"/>
              <a:t>These DC motors can be also be mounted in a variety of positions, making it versatile enough to use with a spinning dispenser and a vertical opening lid</a:t>
            </a:r>
          </a:p>
          <a:p>
            <a:pPr marL="0" lvl="0" indent="0" algn="l" rtl="0">
              <a:spcBef>
                <a:spcPts val="0"/>
              </a:spcBef>
              <a:spcAft>
                <a:spcPts val="0"/>
              </a:spcAft>
              <a:buNone/>
            </a:pPr>
            <a:endParaRPr lang="en-US"/>
          </a:p>
          <a:p>
            <a:pPr marL="0" lvl="0" indent="0" algn="l" rtl="0">
              <a:spcBef>
                <a:spcPts val="0"/>
              </a:spcBef>
              <a:spcAft>
                <a:spcPts val="0"/>
              </a:spcAft>
              <a:buNone/>
            </a:pPr>
            <a:endParaRPr lang="en-US"/>
          </a:p>
        </p:txBody>
      </p:sp>
      <p:sp>
        <p:nvSpPr>
          <p:cNvPr id="511" name="Google Shape;511;g1110779e2d4_4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extLst>
      <p:ext uri="{BB962C8B-B14F-4D97-AF65-F5344CB8AC3E}">
        <p14:creationId xmlns:p14="http://schemas.microsoft.com/office/powerpoint/2010/main" val="2467975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110779e2d4_4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110779e2d4_4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The L293D, L298N, and TB6612FNG chips would all accomplish the task of driving both of the systems motors. However, the L293D chip was selected for our design due to its lower cost and on hand availability for prototype testing. The lower peak output current from the L293D was not an issue since only one motor would be spinning at a time.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We decided to utilize a motor driver chip rather than the use of MOSFETs, since MOSFETs can only drive the motor in a single direction and would take up more space on the PCB.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The L293D motor driver chip will provide power to the motors as well as allow data to be transferred between the Arduino and the motors.</a:t>
            </a: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The Arduino also contains enough IO pins to be able to handle dual motors.</a:t>
            </a:r>
          </a:p>
          <a:p>
            <a:pPr marL="0" lvl="0" indent="0" algn="l" rtl="0">
              <a:spcBef>
                <a:spcPts val="0"/>
              </a:spcBef>
              <a:spcAft>
                <a:spcPts val="0"/>
              </a:spcAft>
              <a:buNone/>
            </a:pPr>
            <a:endParaRPr lang="en-US"/>
          </a:p>
        </p:txBody>
      </p:sp>
      <p:sp>
        <p:nvSpPr>
          <p:cNvPr id="511" name="Google Shape;511;g1110779e2d4_4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1050f065d6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11050f065d6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Shown here is the PCB schematic for the power regulation and motor control systems to be implemented in our design. All schematics and PCB layouts were created with the </a:t>
            </a:r>
            <a:r>
              <a:rPr lang="en-US" err="1"/>
              <a:t>EasyEDA</a:t>
            </a:r>
            <a:r>
              <a:rPr lang="en-US"/>
              <a:t> electrical design software.</a:t>
            </a:r>
            <a:endParaRPr/>
          </a:p>
        </p:txBody>
      </p:sp>
      <p:sp>
        <p:nvSpPr>
          <p:cNvPr id="528" name="Google Shape;528;g11050f065d6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0ffa3752c1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10ffa3752c1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motor control section of our PCB includes the use of the L293D chip connected to multiple pin headers that will allow the motors and Arduino to be directly connected to this IC.</a:t>
            </a:r>
          </a:p>
          <a:p>
            <a:pPr marL="0" lvl="0" indent="0" algn="l" rtl="0">
              <a:spcBef>
                <a:spcPts val="0"/>
              </a:spcBef>
              <a:spcAft>
                <a:spcPts val="0"/>
              </a:spcAft>
              <a:buNone/>
            </a:pPr>
            <a:endParaRPr lang="en-US"/>
          </a:p>
          <a:p>
            <a:pPr marL="0" lvl="0" indent="0" algn="l" rtl="0">
              <a:spcBef>
                <a:spcPts val="0"/>
              </a:spcBef>
              <a:spcAft>
                <a:spcPts val="0"/>
              </a:spcAft>
              <a:buNone/>
            </a:pPr>
            <a:r>
              <a:rPr lang="en-US"/>
              <a:t>The pair of two pin headers are used to connect the leads from both of the motors to the motor driver, while the 6 pin header is used to provide all of the digital input and logic power connections from the Arduino to the L293 chip</a:t>
            </a:r>
          </a:p>
          <a:p>
            <a:pPr marL="0" lvl="0" indent="0" algn="l" rtl="0">
              <a:spcBef>
                <a:spcPts val="0"/>
              </a:spcBef>
              <a:spcAft>
                <a:spcPts val="0"/>
              </a:spcAft>
              <a:buNone/>
            </a:pPr>
            <a:endParaRPr lang="en-US"/>
          </a:p>
          <a:p>
            <a:pPr marL="0" lvl="0" indent="0" algn="l" rtl="0">
              <a:spcBef>
                <a:spcPts val="0"/>
              </a:spcBef>
              <a:spcAft>
                <a:spcPts val="0"/>
              </a:spcAft>
              <a:buNone/>
            </a:pPr>
            <a:r>
              <a:rPr lang="en-US"/>
              <a:t>Additionally, 12V DC power will be delivered directly to the L293D in order to provide adequate power for both of the motors.</a:t>
            </a:r>
            <a:endParaRPr/>
          </a:p>
        </p:txBody>
      </p:sp>
      <p:sp>
        <p:nvSpPr>
          <p:cNvPr id="536" name="Google Shape;536;g10ffa3752c1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10779e2d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1110779e2d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OptoSmart Pet feeder is an automatic feeding device that ensures that your pet is fed on a routine schedule even </a:t>
            </a:r>
            <a:r>
              <a:rPr lang="en-US" err="1"/>
              <a:t>youre</a:t>
            </a:r>
            <a:r>
              <a:rPr lang="en-US"/>
              <a:t>  not present</a:t>
            </a:r>
            <a:endParaRPr/>
          </a:p>
        </p:txBody>
      </p:sp>
      <p:sp>
        <p:nvSpPr>
          <p:cNvPr id="123" name="Google Shape;123;g1110779e2d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0ffa3752c1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0ffa3752c1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power regulation section of our PCB was designed to make use of two separate regulators. </a:t>
            </a:r>
          </a:p>
          <a:p>
            <a:pPr marL="0" lvl="0" indent="0" algn="l" rtl="0">
              <a:spcBef>
                <a:spcPts val="0"/>
              </a:spcBef>
              <a:spcAft>
                <a:spcPts val="0"/>
              </a:spcAft>
              <a:buNone/>
            </a:pPr>
            <a:endParaRPr lang="en-US"/>
          </a:p>
          <a:p>
            <a:pPr marL="0" lvl="0" indent="0" algn="l" rtl="0">
              <a:spcBef>
                <a:spcPts val="0"/>
              </a:spcBef>
              <a:spcAft>
                <a:spcPts val="0"/>
              </a:spcAft>
              <a:buNone/>
            </a:pPr>
            <a:r>
              <a:rPr lang="en-US"/>
              <a:t>Each regulator circuit was designed with TI WEBENCH power designer, making use of the LM2576 switching voltage regulator, which delivers increased efficiency over a linear regulator.</a:t>
            </a: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Both regulator circuits receive an input of 12 V and one will output a constant 5V at 3A while the other outputs 7 V at 1 A</a:t>
            </a:r>
          </a:p>
          <a:p>
            <a:pPr marL="0" lvl="0" indent="0" algn="l" rtl="0">
              <a:spcBef>
                <a:spcPts val="0"/>
              </a:spcBef>
              <a:spcAft>
                <a:spcPts val="0"/>
              </a:spcAft>
              <a:buNone/>
            </a:pPr>
            <a:endParaRPr lang="en-US"/>
          </a:p>
          <a:p>
            <a:pPr marL="0" lvl="0" indent="0" algn="l" rtl="0">
              <a:spcBef>
                <a:spcPts val="0"/>
              </a:spcBef>
              <a:spcAft>
                <a:spcPts val="0"/>
              </a:spcAft>
              <a:buNone/>
            </a:pPr>
            <a:r>
              <a:rPr lang="en-US"/>
              <a:t>The 5V/3A output will be used to power the raspberry pi since its specifications require this exact power delivery in order to be powered from its GPIO pins</a:t>
            </a:r>
          </a:p>
          <a:p>
            <a:pPr marL="0" lvl="0" indent="0" algn="l" rtl="0">
              <a:spcBef>
                <a:spcPts val="0"/>
              </a:spcBef>
              <a:spcAft>
                <a:spcPts val="0"/>
              </a:spcAft>
              <a:buNone/>
            </a:pPr>
            <a:endParaRPr lang="en-US"/>
          </a:p>
          <a:p>
            <a:pPr marL="0" lvl="0" indent="0" algn="l" rtl="0">
              <a:spcBef>
                <a:spcPts val="0"/>
              </a:spcBef>
              <a:spcAft>
                <a:spcPts val="0"/>
              </a:spcAft>
              <a:buNone/>
            </a:pPr>
            <a:r>
              <a:rPr lang="en-US"/>
              <a:t>The 7V/1A output will be used to power the Arduino as its input voltage pin can be provided with a voltage between 6 and 12 V.</a:t>
            </a:r>
          </a:p>
        </p:txBody>
      </p:sp>
      <p:sp>
        <p:nvSpPr>
          <p:cNvPr id="546" name="Google Shape;546;g10ffa3752c1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0ffa3752c1_2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0ffa3752c1_2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Shown here is the PCB board layout created from the previous schematic.</a:t>
            </a:r>
          </a:p>
          <a:p>
            <a:pPr marL="0" lvl="0" indent="0" algn="l" rtl="0">
              <a:spcBef>
                <a:spcPts val="0"/>
              </a:spcBef>
              <a:spcAft>
                <a:spcPts val="0"/>
              </a:spcAft>
              <a:buNone/>
            </a:pPr>
            <a:endParaRPr lang="en-US"/>
          </a:p>
          <a:p>
            <a:pPr marL="0" lvl="0" indent="0" algn="l" rtl="0">
              <a:spcBef>
                <a:spcPts val="0"/>
              </a:spcBef>
              <a:spcAft>
                <a:spcPts val="0"/>
              </a:spcAft>
              <a:buNone/>
            </a:pPr>
            <a:r>
              <a:rPr lang="en-US"/>
              <a:t>Both of the regulator circuits were placed close the power supply in order to avoid as much signal loss as possible.</a:t>
            </a:r>
          </a:p>
          <a:p>
            <a:pPr marL="0" lvl="0" indent="0" algn="l" rtl="0">
              <a:spcBef>
                <a:spcPts val="0"/>
              </a:spcBef>
              <a:spcAft>
                <a:spcPts val="0"/>
              </a:spcAft>
              <a:buNone/>
            </a:pPr>
            <a:endParaRPr lang="en-US"/>
          </a:p>
          <a:p>
            <a:pPr marL="0" lvl="0" indent="0" algn="l" rtl="0">
              <a:spcBef>
                <a:spcPts val="0"/>
              </a:spcBef>
              <a:spcAft>
                <a:spcPts val="0"/>
              </a:spcAft>
              <a:buNone/>
            </a:pPr>
            <a:r>
              <a:rPr lang="en-US"/>
              <a:t>And all of the pin headers were positioned to provide enough room for all connections to be made between them and the other components that will be placed on the board</a:t>
            </a:r>
          </a:p>
          <a:p>
            <a:pPr marL="0" lvl="0" indent="0" algn="l" rtl="0">
              <a:spcBef>
                <a:spcPts val="0"/>
              </a:spcBef>
              <a:spcAft>
                <a:spcPts val="0"/>
              </a:spcAft>
              <a:buNone/>
            </a:pPr>
            <a:endParaRPr lang="en-US"/>
          </a:p>
          <a:p>
            <a:pPr marL="0" lvl="0" indent="0" algn="l" rtl="0">
              <a:spcBef>
                <a:spcPts val="0"/>
              </a:spcBef>
              <a:spcAft>
                <a:spcPts val="0"/>
              </a:spcAft>
              <a:buNone/>
            </a:pPr>
            <a:r>
              <a:rPr lang="en-US"/>
              <a:t>Traces were also implemented on both the top and bottom layers to allow for more efficient routing of the connections, and ground planes were placed on both layers of the board to reduce any noise present.</a:t>
            </a:r>
            <a:endParaRPr/>
          </a:p>
        </p:txBody>
      </p:sp>
      <p:sp>
        <p:nvSpPr>
          <p:cNvPr id="558" name="Google Shape;558;g10ffa3752c1_2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0ffa3752c1_2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0ffa3752c1_2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Shown here is the completed physical PCB layout.</a:t>
            </a:r>
          </a:p>
          <a:p>
            <a:pPr marL="0" lvl="0" indent="0" algn="l" rtl="0">
              <a:spcBef>
                <a:spcPts val="0"/>
              </a:spcBef>
              <a:spcAft>
                <a:spcPts val="0"/>
              </a:spcAft>
              <a:buNone/>
            </a:pPr>
            <a:endParaRPr lang="en-US"/>
          </a:p>
          <a:p>
            <a:pPr marL="0" lvl="0" indent="0" algn="l" rtl="0">
              <a:spcBef>
                <a:spcPts val="0"/>
              </a:spcBef>
              <a:spcAft>
                <a:spcPts val="0"/>
              </a:spcAft>
              <a:buNone/>
            </a:pPr>
            <a:r>
              <a:rPr lang="en-US"/>
              <a:t>All of the components were securely soldered to the board and tested before use.</a:t>
            </a:r>
          </a:p>
          <a:p>
            <a:pPr marL="0" lvl="0" indent="0" algn="l" rtl="0">
              <a:spcBef>
                <a:spcPts val="0"/>
              </a:spcBef>
              <a:spcAft>
                <a:spcPts val="0"/>
              </a:spcAft>
              <a:buNone/>
            </a:pPr>
            <a:endParaRPr lang="en-US"/>
          </a:p>
          <a:p>
            <a:pPr marL="0" lvl="0" indent="0" algn="l" rtl="0">
              <a:spcBef>
                <a:spcPts val="0"/>
              </a:spcBef>
              <a:spcAft>
                <a:spcPts val="0"/>
              </a:spcAft>
              <a:buNone/>
            </a:pPr>
            <a:r>
              <a:rPr lang="en-US"/>
              <a:t>This PCB will also be able to easily fit inside the </a:t>
            </a:r>
            <a:r>
              <a:rPr lang="en-US" err="1"/>
              <a:t>optosmart</a:t>
            </a:r>
            <a:r>
              <a:rPr lang="en-US"/>
              <a:t> Pet Feeder with its compact design that is no longer than 4.5 inches on its longest side</a:t>
            </a:r>
          </a:p>
        </p:txBody>
      </p:sp>
      <p:sp>
        <p:nvSpPr>
          <p:cNvPr id="565" name="Google Shape;565;g10ffa3752c1_2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1050f065d6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1050f065d6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this section, we will focus on how color detection is implemented into the </a:t>
            </a:r>
            <a:r>
              <a:rPr lang="en-US" err="1"/>
              <a:t>OptoSmart</a:t>
            </a:r>
            <a:r>
              <a:rPr lang="en-US"/>
              <a:t> Pet Feeder</a:t>
            </a:r>
            <a:endParaRPr/>
          </a:p>
        </p:txBody>
      </p:sp>
      <p:sp>
        <p:nvSpPr>
          <p:cNvPr id="219" name="Google Shape;219;g11050f065d6_0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110779e2d4_0_3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Each of the collar tags will be equipped with a different LED that is red, blue or green. Each of these colors have been chosen due to their intensity and how responsive they are when interfacing with the camera system.</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The camera system will be interfaced within the dog bowl in order to allow it to see the pet collar LED color as it approaches</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Our system will them interpret which color collar is approaching. If it is the color assigned to the bowl it will open the lid and allow the pet to eat from it. If it is the incorrect color the system will not activate and the food will be safe from any other pets trying to sneak in. This will ensure that a pet is only eating out of their own bowl preventing them from over or under eating</a:t>
            </a:r>
          </a:p>
        </p:txBody>
      </p:sp>
      <p:sp>
        <p:nvSpPr>
          <p:cNvPr id="224" name="Google Shape;224;g1110779e2d4_0_3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choosing a camera </a:t>
            </a:r>
            <a:r>
              <a:rPr lang="en-US" err="1"/>
              <a:t>sytems</a:t>
            </a:r>
            <a:r>
              <a:rPr lang="en-US"/>
              <a:t> we needed one that could consistently monitor the </a:t>
            </a:r>
            <a:r>
              <a:rPr lang="en-US" err="1"/>
              <a:t>souranding</a:t>
            </a:r>
            <a:r>
              <a:rPr lang="en-US"/>
              <a:t> area. We needed enough </a:t>
            </a:r>
            <a:r>
              <a:rPr lang="en-US" err="1"/>
              <a:t>ewaolution</a:t>
            </a:r>
            <a:r>
              <a:rPr lang="en-US"/>
              <a:t> to be able to detect the red green or blue colors and an interface that would be able to interface to the </a:t>
            </a:r>
            <a:r>
              <a:rPr lang="en-US" err="1"/>
              <a:t>ras</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9793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1141713d74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1141713d74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11141713d74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1702572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43875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choosing our collar tag LED we were deciding between using 3 single color LEDs or 1 multi color LED. We ended up using the 3 Single LEDs for simplicity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74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110779e2d4_0_3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a:p>
        </p:txBody>
      </p:sp>
      <p:sp>
        <p:nvSpPr>
          <p:cNvPr id="224" name="Google Shape;224;g1110779e2d4_0_3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6881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1050f065d6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11050f065d6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motivation behind the OptoSmart pet feeder was the knowledge that many pet owners have very busy lives that keeps them away from home. This device would ensure a constant feeding schedule for the pet, improving their quality of life through a routine. </a:t>
            </a:r>
          </a:p>
          <a:p>
            <a:pPr marL="0" lvl="0" indent="0" algn="l" rtl="0">
              <a:lnSpc>
                <a:spcPct val="100000"/>
              </a:lnSpc>
              <a:spcBef>
                <a:spcPts val="0"/>
              </a:spcBef>
              <a:spcAft>
                <a:spcPts val="0"/>
              </a:spcAft>
              <a:buSzPts val="1400"/>
              <a:buNone/>
            </a:pPr>
            <a:r>
              <a:rPr lang="en-US"/>
              <a:t>This device also aims at ensuring that pet owners with multiple pets can breathe easy knowing that no food stealing is taking place since the lid will only open when it is that pets turn to eat.</a:t>
            </a:r>
          </a:p>
        </p:txBody>
      </p:sp>
      <p:sp>
        <p:nvSpPr>
          <p:cNvPr id="131" name="Google Shape;131;g11050f065d6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0ffa3752c1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0ffa3752c1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addition to the main PCB for the Opto-Smart Pet Feeder, three separate, smaller PCBs will be made to fit inside the pet’s collar tag. These PCBs contain a battery powered circuit that turns on and off a colored LED with the use of a manual switch. Each one of the three PCBs will contain a different colored LED to allow for multiple different pets to utilize the same feeding system.</a:t>
            </a:r>
            <a:endParaRPr/>
          </a:p>
        </p:txBody>
      </p:sp>
      <p:sp>
        <p:nvSpPr>
          <p:cNvPr id="572" name="Google Shape;572;g10ffa3752c1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0ffa3752c1_2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0ffa3752c1_2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PCB will be powered by two CR1632 coin batteries in series. Each battery is rated for 3V, and the limiting resistor values were calculated individually based on the operating current of each of the three different color LEDs that were used. In the case of the red LED, the limiting resistor of approximately 195 Ohms will provide the adequate operating current of 20 mA.</a:t>
            </a:r>
            <a:endParaRPr/>
          </a:p>
        </p:txBody>
      </p:sp>
      <p:sp>
        <p:nvSpPr>
          <p:cNvPr id="581" name="Google Shape;581;g10ffa3752c1_2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0ffa3752c1_2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10ffa3752c1_2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Shown here is the PCB board layout for the collar tag’s internal PCB. The LED was placed within the center of the board in order to properly align with the lens that will be placed on the outside of the collar housing. The switch for the LED is also placed on the opposite side of the PCB to help prevent the pet from turning off the LED on its collar. Once the PCBs arrived, there were some changes that had to be made during testing in order to optimize the functionality of the circuit. It was found that a single 3V battery provided enough power for the single LED to remain on, so a jumper was placed across the other battery terminal. The type of switch placed on the back of the </a:t>
            </a:r>
            <a:r>
              <a:rPr lang="en-US" err="1"/>
              <a:t>pcb</a:t>
            </a:r>
            <a:r>
              <a:rPr lang="en-US"/>
              <a:t> was also changed to a toggle switch.</a:t>
            </a:r>
            <a:endParaRPr/>
          </a:p>
        </p:txBody>
      </p:sp>
      <p:sp>
        <p:nvSpPr>
          <p:cNvPr id="593" name="Google Shape;593;g10ffa3752c1_2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1e46c63936_1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1e46c63936_1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b="0" i="0" u="none" strike="noStrike" cap="none">
                <a:solidFill>
                  <a:schemeClr val="dk1"/>
                </a:solidFill>
                <a:effectLst/>
                <a:latin typeface="Calibri"/>
                <a:ea typeface="Calibri"/>
                <a:cs typeface="Calibri"/>
                <a:sym typeface="Calibri"/>
              </a:rPr>
              <a:t> Our LED collar PCB and lens housings were printed using the Lockheed Martin Innovation Lab 3-D printers. </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b="0" i="0" u="none" strike="noStrike" cap="none">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b="0" i="0" u="none" strike="noStrike" cap="none">
                <a:solidFill>
                  <a:schemeClr val="dk1"/>
                </a:solidFill>
                <a:effectLst/>
                <a:latin typeface="Calibri"/>
                <a:ea typeface="Calibri"/>
                <a:cs typeface="Calibri"/>
                <a:sym typeface="Calibri"/>
              </a:rPr>
              <a:t>Our lens holder is fixed upon the collar PCB housing and then was attached to the pet’s collar. The collar PCB housing is designed as two pieces that can tightly fit together, which creates a sturdy housing for our PCB, while also allowing us to open the lid if needed to access the PCB. Using a 3-D printer, allowed us to keep our design lightweight, while also allowing for easy updates and tweaks to our design throughout the engineering process. </a:t>
            </a:r>
          </a:p>
          <a:p>
            <a:pPr marL="0" lvl="0" indent="0" algn="l" rtl="0">
              <a:spcBef>
                <a:spcPts val="0"/>
              </a:spcBef>
              <a:spcAft>
                <a:spcPts val="0"/>
              </a:spcAft>
              <a:buClr>
                <a:schemeClr val="dk1"/>
              </a:buClr>
              <a:buSzPts val="1400"/>
              <a:buFont typeface="Arial"/>
              <a:buNone/>
            </a:pPr>
            <a:endParaRPr/>
          </a:p>
        </p:txBody>
      </p:sp>
      <p:sp>
        <p:nvSpPr>
          <p:cNvPr id="141" name="Google Shape;141;g11e46c63936_1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extLst>
      <p:ext uri="{BB962C8B-B14F-4D97-AF65-F5344CB8AC3E}">
        <p14:creationId xmlns:p14="http://schemas.microsoft.com/office/powerpoint/2010/main" val="2320493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1e46c63936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11e46c63936_1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 Here you can see the spot sizes for our LED. The top row is with our Lens, and the bottom row is without a lens. As you can see the lens causes the light to be strong in the area of the lens. </a:t>
            </a:r>
            <a:endParaRPr/>
          </a:p>
        </p:txBody>
      </p:sp>
      <p:sp>
        <p:nvSpPr>
          <p:cNvPr id="164" name="Google Shape;164;g11e46c63936_1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1110779e2d4_2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g1110779e2d4_2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0189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1050f065d6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1050f065d6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Our color detection software demo was able to demonstrate that we can process an image and recognize if there is either red, green, or blue LED light present. As shown in these pictures we were able to detect the LED light and recognize it as blue. We also tested out the functionality of adding the lens as shown on the image on the right and it significantly increased the visibility of the light.</a:t>
            </a:r>
            <a:endParaRPr/>
          </a:p>
        </p:txBody>
      </p:sp>
      <p:sp>
        <p:nvSpPr>
          <p:cNvPr id="251" name="Google Shape;251;g11050f065d6_0_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1097318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1050f065d6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1050f065d6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we have our demonstration of the Red LED light being detected by our color detection software. </a:t>
            </a:r>
          </a:p>
        </p:txBody>
      </p:sp>
      <p:sp>
        <p:nvSpPr>
          <p:cNvPr id="251" name="Google Shape;251;g11050f065d6_0_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43796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1050f065d6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1050f065d6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we have our demonstration of the Green LED light being detected by our color detection software. </a:t>
            </a:r>
          </a:p>
          <a:p>
            <a:pPr marL="0" lvl="0" indent="0" algn="l" rtl="0">
              <a:spcBef>
                <a:spcPts val="0"/>
              </a:spcBef>
              <a:spcAft>
                <a:spcPts val="0"/>
              </a:spcAft>
              <a:buNone/>
            </a:pPr>
            <a:r>
              <a:rPr lang="en-US"/>
              <a:t>For our green LED demonstration we similarly were able to sort the light based off of its color and saw a greater area of detection when using the lens.</a:t>
            </a:r>
          </a:p>
        </p:txBody>
      </p:sp>
      <p:sp>
        <p:nvSpPr>
          <p:cNvPr id="251" name="Google Shape;251;g11050f065d6_0_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244225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1050f065d6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1050f065d6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this section, we will focus on how color detection is implemented into the OptoSmart Pet Feeder</a:t>
            </a:r>
            <a:endParaRPr/>
          </a:p>
        </p:txBody>
      </p:sp>
      <p:sp>
        <p:nvSpPr>
          <p:cNvPr id="219" name="Google Shape;219;g11050f065d6_0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2605023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0c73ea11a3_0_3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goals for this project are to deliver a quality product that is simple to set up for your average pet owner, easy for the pet to get the food and robust enough to withstand the pet's daily feeding rituals. all while being completely safe for the pet to use.</a:t>
            </a:r>
          </a:p>
          <a:p>
            <a:pPr marL="0" lvl="0" indent="0" algn="l" rtl="0">
              <a:lnSpc>
                <a:spcPct val="100000"/>
              </a:lnSpc>
              <a:spcBef>
                <a:spcPts val="0"/>
              </a:spcBef>
              <a:spcAft>
                <a:spcPts val="0"/>
              </a:spcAft>
              <a:buSzPts val="1400"/>
              <a:buNone/>
            </a:pPr>
            <a:endParaRPr lang="en-US"/>
          </a:p>
        </p:txBody>
      </p:sp>
      <p:sp>
        <p:nvSpPr>
          <p:cNvPr id="137" name="Google Shape;137;g10c73ea11a3_0_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110779e2d4_0_3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the camera system detects the correct colored LED the infrared LEDs will turn on, food is dispensed and the lid is raised.</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These IR LEDs will be placed above the food bowl that are aligned with photodiodes to measure a voltage difference. This detects the presence of a pet</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The photodiodes have been chosen to match the wavelength of the IR </a:t>
            </a:r>
            <a:r>
              <a:rPr lang="en-US" err="1"/>
              <a:t>leds</a:t>
            </a:r>
            <a:r>
              <a:rPr lang="en-US"/>
              <a:t> which in turn reduces system noise.</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The photodiode voltage is measured by the </a:t>
            </a:r>
            <a:r>
              <a:rPr lang="en-US" err="1"/>
              <a:t>arduino</a:t>
            </a:r>
            <a:r>
              <a:rPr lang="en-US"/>
              <a:t> and an average on value is recorded by the system</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when a voltage drop is detected the system is put into a countdown loop and holds until the </a:t>
            </a:r>
            <a:r>
              <a:rPr lang="en-US" err="1"/>
              <a:t>the</a:t>
            </a:r>
            <a:r>
              <a:rPr lang="en-US"/>
              <a:t> voltage returns to its original "on" value, this means the pet is at the food bowl</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when the voltage rises again, a user </a:t>
            </a:r>
            <a:r>
              <a:rPr lang="en-US" err="1"/>
              <a:t>programmiable</a:t>
            </a:r>
            <a:r>
              <a:rPr lang="en-US"/>
              <a:t> countdown is then triggered, and if the system </a:t>
            </a:r>
            <a:r>
              <a:rPr lang="en-US" err="1"/>
              <a:t>dosent</a:t>
            </a:r>
            <a:r>
              <a:rPr lang="en-US"/>
              <a:t> see a drop in voltage, the lid is then lowered</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In the event a voltage drop is detected, then the countdown is reset, and the lid stays raised until a rise in voltage is detected again.</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endParaRPr/>
          </a:p>
        </p:txBody>
      </p:sp>
      <p:sp>
        <p:nvSpPr>
          <p:cNvPr id="303" name="Google Shape;303;g1110779e2d4_0_3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110779e2d4_4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110779e2d4_4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is a flowchart of the IR light detection system highlighting the process that was discussed in the previous slide.</a:t>
            </a:r>
          </a:p>
          <a:p>
            <a:pPr marL="0" lvl="0" indent="0" algn="l" rtl="0">
              <a:spcBef>
                <a:spcPts val="0"/>
              </a:spcBef>
              <a:spcAft>
                <a:spcPts val="0"/>
              </a:spcAft>
              <a:buNone/>
            </a:pPr>
            <a:endParaRPr lang="en-US"/>
          </a:p>
          <a:p>
            <a:pPr marL="0" lvl="0" indent="0" algn="l" rtl="0">
              <a:spcBef>
                <a:spcPts val="0"/>
              </a:spcBef>
              <a:spcAft>
                <a:spcPts val="0"/>
              </a:spcAft>
              <a:buNone/>
            </a:pPr>
            <a:r>
              <a:rPr lang="en-US"/>
              <a:t>The process starts with the camera system detecting the correct color on the pet tag, which then activates the detection system, where the proper amount of food is dispensed, and the lid raises.</a:t>
            </a:r>
          </a:p>
          <a:p>
            <a:pPr marL="0" lvl="0" indent="0" algn="l" rtl="0">
              <a:spcBef>
                <a:spcPts val="0"/>
              </a:spcBef>
              <a:spcAft>
                <a:spcPts val="0"/>
              </a:spcAft>
              <a:buNone/>
            </a:pPr>
            <a:endParaRPr lang="en-US"/>
          </a:p>
          <a:p>
            <a:pPr marL="0" lvl="0" indent="0" algn="l" rtl="0">
              <a:spcBef>
                <a:spcPts val="0"/>
              </a:spcBef>
              <a:spcAft>
                <a:spcPts val="0"/>
              </a:spcAft>
              <a:buNone/>
            </a:pPr>
            <a:r>
              <a:rPr lang="en-US"/>
              <a:t>from there, the system will remain on standby until a drop in voltage is detected, where the system will go into a loop where the lid will close only when the pet is finished eating.</a:t>
            </a:r>
          </a:p>
          <a:p>
            <a:pPr marL="0" lvl="0" indent="0" algn="l" rtl="0">
              <a:spcBef>
                <a:spcPts val="0"/>
              </a:spcBef>
              <a:spcAft>
                <a:spcPts val="0"/>
              </a:spcAft>
              <a:buNone/>
            </a:pPr>
            <a:endParaRPr lang="en-US"/>
          </a:p>
          <a:p>
            <a:pPr marL="0" lvl="0" indent="0" algn="l" rtl="0">
              <a:spcBef>
                <a:spcPts val="0"/>
              </a:spcBef>
              <a:spcAft>
                <a:spcPts val="0"/>
              </a:spcAft>
              <a:buNone/>
            </a:pPr>
            <a:r>
              <a:rPr lang="en-US"/>
              <a:t>When the pet is finished, the lid will close and the detection system will turn off.</a:t>
            </a:r>
            <a:endParaRPr/>
          </a:p>
        </p:txBody>
      </p:sp>
      <p:sp>
        <p:nvSpPr>
          <p:cNvPr id="310" name="Google Shape;310;g1110779e2d4_4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 detection is one of the most crucial features for the </a:t>
            </a:r>
            <a:r>
              <a:rPr lang="en-US" err="1"/>
              <a:t>opto</a:t>
            </a:r>
            <a:r>
              <a:rPr lang="en-US"/>
              <a:t> smart pet feeder since it ensures that the lid to our feeder will close properly. Care had to be taken when selecting LEDs. The wavelength that was selected was due to the abundance of 950nm LEDs in the market. 950nm light is also easier to detect with standard cameras, compared to longer wavelength light. This made troubleshooting easier.  After a great length of time researching the optimal component, we narrowed down the list of LEDs to 3 that emit 950nm light. The deciding factor that won us over is the higher operating current and the wider viewing angle of the SFH 4546-AWBW compared to the NTE30048 or the MTE9460N5</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91136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equations we used when deciding what photodiode we needed to use in our design. We knew that we needed to operate our photodiodes with a reverse bias to improve their quantum efficiency and to improve their response time. In our design, we needed a reasonably high photocurrent in order to achieve a decent responsivity, or how sensitive our photodiode is to light. We chose to negate any attenuation due to our light source and the detector being most sensitive at 950nm, creating a narrow bandpass filter. With an improved responsivity, our device can better detect the photovoltage coming from the photodiode. We determined that we needed at least 50 micro amps of photocurrent per 10 micro watts with a responsivity of .5 amps/watt.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15842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compared three different photodiodes together to see what would best fit for our project. Photocurrent and responsivity were most important when deciding which component to use. In the end, we went with the BPV23FL due to its reasonably high photocurrent and its responsivity fitting the criteria for the detection system. An added bonus for this device is that it was the cheapest out of the three as well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04641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110779e2d4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is the data from testing the IR Light detection system.</a:t>
            </a:r>
          </a:p>
          <a:p>
            <a:pPr marL="0" lvl="0" indent="0" algn="l" rtl="0">
              <a:spcBef>
                <a:spcPts val="0"/>
              </a:spcBef>
              <a:spcAft>
                <a:spcPts val="0"/>
              </a:spcAft>
              <a:buNone/>
            </a:pPr>
            <a:r>
              <a:rPr lang="en-US"/>
              <a:t> </a:t>
            </a:r>
          </a:p>
          <a:p>
            <a:pPr marL="0" lvl="0" indent="0" algn="l" rtl="0">
              <a:spcBef>
                <a:spcPts val="0"/>
              </a:spcBef>
              <a:spcAft>
                <a:spcPts val="0"/>
              </a:spcAft>
              <a:buNone/>
            </a:pPr>
            <a:r>
              <a:rPr lang="en-US"/>
              <a:t>In this test, we supplied power to a single IR LED and aligned it with a single photodiode.</a:t>
            </a:r>
          </a:p>
          <a:p>
            <a:pPr marL="0" lvl="0" indent="0" algn="l" rtl="0">
              <a:spcBef>
                <a:spcPts val="0"/>
              </a:spcBef>
              <a:spcAft>
                <a:spcPts val="0"/>
              </a:spcAft>
              <a:buNone/>
            </a:pPr>
            <a:endParaRPr lang="en-US"/>
          </a:p>
          <a:p>
            <a:pPr marL="0" lvl="0" indent="0" algn="l" rtl="0">
              <a:spcBef>
                <a:spcPts val="0"/>
              </a:spcBef>
              <a:spcAft>
                <a:spcPts val="0"/>
              </a:spcAft>
              <a:buNone/>
            </a:pPr>
            <a:r>
              <a:rPr lang="en-US"/>
              <a:t>In each trial of interrupting the voltage we saw  the voltage difference averaged 100mV between the un-</a:t>
            </a:r>
            <a:r>
              <a:rPr lang="en-US" err="1"/>
              <a:t>interruped</a:t>
            </a:r>
            <a:r>
              <a:rPr lang="en-US"/>
              <a:t> and interrupted voltages.</a:t>
            </a:r>
          </a:p>
          <a:p>
            <a:pPr marL="0" lvl="0" indent="0" algn="l" rtl="0">
              <a:spcBef>
                <a:spcPts val="0"/>
              </a:spcBef>
              <a:spcAft>
                <a:spcPts val="0"/>
              </a:spcAft>
              <a:buNone/>
            </a:pPr>
            <a:endParaRPr lang="en-US"/>
          </a:p>
          <a:p>
            <a:pPr marL="0" lvl="0" indent="0" algn="l" rtl="0">
              <a:spcBef>
                <a:spcPts val="0"/>
              </a:spcBef>
              <a:spcAft>
                <a:spcPts val="0"/>
              </a:spcAft>
              <a:buNone/>
            </a:pPr>
            <a:r>
              <a:rPr lang="en-US"/>
              <a:t>Even though this is a detectable difference, we used several photodiodes and LEDs in the final design to increase the difference between the two voltage states.</a:t>
            </a:r>
          </a:p>
        </p:txBody>
      </p:sp>
      <p:sp>
        <p:nvSpPr>
          <p:cNvPr id="435" name="Google Shape;435;g1110779e2d4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1050f065d6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1050f065d6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this section, we will focus on how color detection is implemented into the OptoSmart Pet Feeder</a:t>
            </a:r>
            <a:endParaRPr/>
          </a:p>
        </p:txBody>
      </p:sp>
      <p:sp>
        <p:nvSpPr>
          <p:cNvPr id="219" name="Google Shape;219;g11050f065d6_0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36298136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1110779e2d4_2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g1110779e2d4_2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6676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1110779e2d4_2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g1110779e2d4_2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45850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1110779e2d4_2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g1110779e2d4_2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1234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110779e2d4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1110779e2d4_0_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is a list of the objectives for this The OptoSmart Pet Feeder, which are</a:t>
            </a:r>
          </a:p>
          <a:p>
            <a:pPr marL="0" lvl="0" indent="0" algn="l" rtl="0">
              <a:lnSpc>
                <a:spcPct val="100000"/>
              </a:lnSpc>
              <a:spcBef>
                <a:spcPts val="0"/>
              </a:spcBef>
              <a:spcAft>
                <a:spcPts val="0"/>
              </a:spcAft>
              <a:buSzPts val="1400"/>
              <a:buNone/>
            </a:pPr>
            <a:r>
              <a:rPr lang="en-US"/>
              <a:t>*</a:t>
            </a:r>
            <a:r>
              <a:rPr lang="en-US" err="1"/>
              <a:t>elminating</a:t>
            </a:r>
            <a:r>
              <a:rPr lang="en-US"/>
              <a:t> stress from feeding your pet</a:t>
            </a:r>
          </a:p>
          <a:p>
            <a:pPr marL="0" lvl="0" indent="0" algn="l" rtl="0">
              <a:lnSpc>
                <a:spcPct val="100000"/>
              </a:lnSpc>
              <a:spcBef>
                <a:spcPts val="0"/>
              </a:spcBef>
              <a:spcAft>
                <a:spcPts val="0"/>
              </a:spcAft>
              <a:buSzPts val="1400"/>
              <a:buNone/>
            </a:pPr>
            <a:r>
              <a:rPr lang="en-US"/>
              <a:t>*the ability to </a:t>
            </a:r>
            <a:r>
              <a:rPr lang="en-US" err="1"/>
              <a:t>recognise</a:t>
            </a:r>
            <a:r>
              <a:rPr lang="en-US"/>
              <a:t> if the pet is present</a:t>
            </a:r>
          </a:p>
          <a:p>
            <a:pPr marL="0" lvl="0" indent="0" algn="l" rtl="0">
              <a:lnSpc>
                <a:spcPct val="100000"/>
              </a:lnSpc>
              <a:spcBef>
                <a:spcPts val="0"/>
              </a:spcBef>
              <a:spcAft>
                <a:spcPts val="0"/>
              </a:spcAft>
              <a:buSzPts val="1400"/>
              <a:buNone/>
            </a:pPr>
            <a:r>
              <a:rPr lang="en-US"/>
              <a:t>*To tell the difference between pets</a:t>
            </a:r>
          </a:p>
          <a:p>
            <a:pPr marL="0" lvl="0" indent="0" algn="l" rtl="0">
              <a:lnSpc>
                <a:spcPct val="100000"/>
              </a:lnSpc>
              <a:spcBef>
                <a:spcPts val="0"/>
              </a:spcBef>
              <a:spcAft>
                <a:spcPts val="0"/>
              </a:spcAft>
              <a:buSzPts val="1400"/>
              <a:buNone/>
            </a:pPr>
            <a:r>
              <a:rPr lang="en-US"/>
              <a:t>*ensure that pets are fed</a:t>
            </a:r>
          </a:p>
          <a:p>
            <a:pPr marL="0" lvl="0" indent="0" algn="l" rtl="0">
              <a:lnSpc>
                <a:spcPct val="100000"/>
              </a:lnSpc>
              <a:spcBef>
                <a:spcPts val="0"/>
              </a:spcBef>
              <a:spcAft>
                <a:spcPts val="0"/>
              </a:spcAft>
              <a:buSzPts val="1400"/>
              <a:buNone/>
            </a:pPr>
            <a:r>
              <a:rPr lang="en-US"/>
              <a:t>*Dispense food at the correct time</a:t>
            </a:r>
          </a:p>
          <a:p>
            <a:pPr marL="0" lvl="0" indent="0" algn="l" rtl="0">
              <a:lnSpc>
                <a:spcPct val="100000"/>
              </a:lnSpc>
              <a:spcBef>
                <a:spcPts val="0"/>
              </a:spcBef>
              <a:spcAft>
                <a:spcPts val="0"/>
              </a:spcAft>
              <a:buSzPts val="1400"/>
              <a:buNone/>
            </a:pPr>
            <a:r>
              <a:rPr lang="en-US"/>
              <a:t>*Prevent the pets from overeating</a:t>
            </a:r>
          </a:p>
          <a:p>
            <a:pPr marL="0" lvl="0" indent="0" algn="l" rtl="0">
              <a:lnSpc>
                <a:spcPct val="100000"/>
              </a:lnSpc>
              <a:spcBef>
                <a:spcPts val="0"/>
              </a:spcBef>
              <a:spcAft>
                <a:spcPts val="0"/>
              </a:spcAft>
              <a:buSzPts val="1400"/>
              <a:buNone/>
            </a:pPr>
            <a:r>
              <a:rPr lang="en-US"/>
              <a:t>*Dispense the right amount of food each time</a:t>
            </a:r>
          </a:p>
          <a:p>
            <a:pPr marL="0" lvl="0" indent="0" algn="l" rtl="0">
              <a:lnSpc>
                <a:spcPct val="100000"/>
              </a:lnSpc>
              <a:spcBef>
                <a:spcPts val="0"/>
              </a:spcBef>
              <a:spcAft>
                <a:spcPts val="0"/>
              </a:spcAft>
              <a:buSzPts val="1400"/>
              <a:buNone/>
            </a:pPr>
            <a:r>
              <a:rPr lang="en-US"/>
              <a:t>*Create a feeding routine for the pet</a:t>
            </a:r>
          </a:p>
          <a:p>
            <a:pPr marL="0" lvl="0" indent="0" algn="l" rtl="0">
              <a:lnSpc>
                <a:spcPct val="100000"/>
              </a:lnSpc>
              <a:spcBef>
                <a:spcPts val="0"/>
              </a:spcBef>
              <a:spcAft>
                <a:spcPts val="0"/>
              </a:spcAft>
              <a:buSzPts val="1400"/>
              <a:buNone/>
            </a:pPr>
            <a:endParaRPr/>
          </a:p>
        </p:txBody>
      </p:sp>
      <p:sp>
        <p:nvSpPr>
          <p:cNvPr id="144" name="Google Shape;144;g1110779e2d4_0_1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110779e2d4_0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1110779e2d4_0_3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In this section, we will discuss the selection and implementation to meet a specific criteria in every software component of the Opto-Smart Pet Feeder as well as to discuss the process of our advanced development of the software programs needed for our smart device.</a:t>
            </a:r>
          </a:p>
        </p:txBody>
      </p:sp>
      <p:sp>
        <p:nvSpPr>
          <p:cNvPr id="600" name="Google Shape;600;g1110779e2d4_0_3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110779e2d4_2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g1110779e2d4_2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110779e2d4_2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is our use case diagram for our web application, starting from the far left, you have a user either being a new user or an pre-existing user, if you are a new user, they must register for our service using their sign up credentials which will be stored inside our secure database. Once sign up, the user may login using their log in credentials to be directed to the home page. Inside the home page, the user may add a dispensing time which will be stored into the database and either view, or remove the dispensing time that they added. ]The user may also select to communicate to the device to dispense the pet food </a:t>
            </a:r>
            <a:r>
              <a:rPr lang="en-US" err="1"/>
              <a:t>immidiatley</a:t>
            </a:r>
            <a:r>
              <a:rPr lang="en-US"/>
              <a:t>, and view the history of the dispensing times inside the home page, once the user is done, they may log out </a:t>
            </a:r>
            <a:r>
              <a:rPr lang="en-US" err="1"/>
              <a:t>saftely</a:t>
            </a:r>
            <a:r>
              <a:rPr lang="en-US"/>
              <a:t> to end their use of our web application service.</a:t>
            </a:r>
            <a:endParaRPr/>
          </a:p>
        </p:txBody>
      </p:sp>
      <p:sp>
        <p:nvSpPr>
          <p:cNvPr id="629" name="Google Shape;629;g1110779e2d4_2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110779e2d4_2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a:solidFill>
                  <a:schemeClr val="dk1"/>
                </a:solidFill>
                <a:effectLst/>
                <a:latin typeface="Calibri"/>
                <a:ea typeface="Calibri"/>
                <a:cs typeface="Calibri"/>
                <a:sym typeface="Calibri"/>
              </a:rPr>
              <a:t>An ERD illustrates how “entities” such as objects or concepts relate to each other within a system. Many input </a:t>
            </a:r>
            <a:endParaRPr/>
          </a:p>
        </p:txBody>
      </p:sp>
      <p:sp>
        <p:nvSpPr>
          <p:cNvPr id="636" name="Google Shape;636;g1110779e2d4_2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110779e2d4_2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g1110779e2d4_2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110779e2d4_2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g1110779e2d4_2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86000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1110779e2d4_2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rgbClr val="3F3F3F"/>
                </a:solidFill>
                <a:latin typeface="Source Code Pro" panose="020B0509030403020204" pitchFamily="49" charset="0"/>
                <a:ea typeface="Source Code Pro" panose="020B0509030403020204" pitchFamily="49" charset="0"/>
                <a:cs typeface="Amatic SC" pitchFamily="2" charset="-79"/>
                <a:sym typeface="Libre Franklin"/>
              </a:rPr>
              <a:t>Here is our web application homepage where users can command specific dispensing actions once signed in. starting from the top, Users can either dispense food immediately with the feed now button, </a:t>
            </a:r>
            <a:r>
              <a:rPr lang="en-US" sz="1200" b="0" i="0" u="none" strike="noStrike" cap="none">
                <a:solidFill>
                  <a:schemeClr val="dk1"/>
                </a:solidFill>
                <a:effectLst/>
                <a:latin typeface="Calibri"/>
                <a:ea typeface="Calibri"/>
                <a:cs typeface="Calibri"/>
                <a:sym typeface="Calibri"/>
              </a:rPr>
              <a:t>schedule a one-time feeding for the pet by choosing a proper date and time to dispense the food and clicking the “schedule one-time feed” button</a:t>
            </a:r>
            <a:r>
              <a:rPr lang="en-US">
                <a:effectLst/>
              </a:rPr>
              <a:t> </a:t>
            </a:r>
            <a:r>
              <a:rPr lang="en-US" sz="1200">
                <a:solidFill>
                  <a:srgbClr val="3F3F3F"/>
                </a:solidFill>
                <a:latin typeface="Source Code Pro" panose="020B0509030403020204" pitchFamily="49" charset="0"/>
                <a:ea typeface="Source Code Pro" panose="020B0509030403020204" pitchFamily="49" charset="0"/>
                <a:cs typeface="Amatic SC" pitchFamily="2" charset="-79"/>
                <a:sym typeface="Libre Franklin"/>
              </a:rPr>
              <a:t>, or</a:t>
            </a:r>
            <a:r>
              <a:rPr lang="en-US" sz="1200" b="0" i="0" u="none" strike="noStrike" cap="none">
                <a:solidFill>
                  <a:schemeClr val="dk1"/>
                </a:solidFill>
                <a:effectLst/>
                <a:latin typeface="Calibri"/>
                <a:ea typeface="Calibri"/>
                <a:cs typeface="Calibri"/>
                <a:sym typeface="Calibri"/>
              </a:rPr>
              <a:t> users can schedule a daily dispensing of the food by again choosing the desired date and time to dispense and clicking “schedule repeating daily feed”. After the user is done using the website, they can logout using the log out button to safely exit out of the program.</a:t>
            </a:r>
          </a:p>
        </p:txBody>
      </p:sp>
      <p:sp>
        <p:nvSpPr>
          <p:cNvPr id="651" name="Google Shape;651;g1110779e2d4_2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1110779e2d4_2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a:solidFill>
                  <a:schemeClr val="dk1"/>
                </a:solidFill>
                <a:effectLst/>
                <a:latin typeface="Calibri"/>
                <a:ea typeface="Calibri"/>
                <a:cs typeface="Calibri"/>
                <a:sym typeface="Calibri"/>
              </a:rPr>
              <a:t>Once clicking on the history button in the home page, users will be directed to a list of the full history of every dispensing activity done by the pet feeder since the account’s creation to view the times the pet food was dispensed and through which method.</a:t>
            </a:r>
          </a:p>
        </p:txBody>
      </p:sp>
      <p:sp>
        <p:nvSpPr>
          <p:cNvPr id="651" name="Google Shape;651;g1110779e2d4_2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94189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110779e2d4_0_3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1110779e2d4_0_3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this section, we will focus on some of the Planning Aspects of the </a:t>
            </a:r>
            <a:r>
              <a:rPr lang="en-US" err="1"/>
              <a:t>opto</a:t>
            </a:r>
            <a:r>
              <a:rPr lang="en-US"/>
              <a:t> smart pet feeder.</a:t>
            </a:r>
            <a:endParaRPr/>
          </a:p>
        </p:txBody>
      </p:sp>
      <p:sp>
        <p:nvSpPr>
          <p:cNvPr id="648" name="Google Shape;648;g1110779e2d4_0_3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work distribution for our project is illustrated in the table above, indicating primary and secondary roles. Tyler’s primary roles involved the IR Detection system and enclosure design. Cassidy’s primary roles consisted of the collar tag and camera system design. </a:t>
            </a:r>
            <a:r>
              <a:rPr lang="en-US" err="1"/>
              <a:t>Rickys</a:t>
            </a:r>
            <a:r>
              <a:rPr lang="en-US"/>
              <a:t> two primary roles were development of the web application and software design. And Jacob’s primary roles were the design of the </a:t>
            </a:r>
            <a:r>
              <a:rPr lang="en-US" err="1"/>
              <a:t>pcbs</a:t>
            </a:r>
            <a:r>
              <a:rPr lang="en-US"/>
              <a:t> and electrical systems.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3560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0c73ea11a3_0_6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 Here you see the engineering requirements for the Opto-Smart pet feeder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Highlighted in purple we have our demonstratable requirements, shown here our camera detection, photodiode response time and the dispenser lid closing time are the main requirements our project is focused towards satisfying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24" name="Google Shape;124;g10c73ea11a3_0_6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1110779e2d4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a:t>
            </a:r>
            <a:r>
              <a:rPr lang="en-US" err="1"/>
              <a:t>optosmart</a:t>
            </a:r>
            <a:r>
              <a:rPr lang="en-US"/>
              <a:t> pet feeder budget is shown here. We have approximately $196 allocated to the optical components and $350 allocated to the non-optical components bringing the cost to an estimated grand total of 546$. We have purchased many of the parts already, there is a column in this table indicating what has and has not been purchased already. We will receive $500 donated from the CREOL fund to fund our project. The rest of the cost will be split evenly among group members. </a:t>
            </a:r>
            <a:endParaRPr/>
          </a:p>
        </p:txBody>
      </p:sp>
      <p:sp>
        <p:nvSpPr>
          <p:cNvPr id="653" name="Google Shape;653;g1110779e2d4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110779e2d4_0_2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Many design constraints played a role in the design of our </a:t>
            </a:r>
            <a:r>
              <a:rPr lang="en-US" err="1"/>
              <a:t>opto</a:t>
            </a:r>
            <a:r>
              <a:rPr lang="en-US"/>
              <a:t> smart pet feeder:</a:t>
            </a:r>
            <a:endParaRPr/>
          </a:p>
        </p:txBody>
      </p:sp>
      <p:sp>
        <p:nvSpPr>
          <p:cNvPr id="661" name="Google Shape;661;g1110779e2d4_0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110779e2d4_0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Some standards were a key part in our design process</a:t>
            </a:r>
            <a:endParaRPr/>
          </a:p>
        </p:txBody>
      </p:sp>
      <p:sp>
        <p:nvSpPr>
          <p:cNvPr id="668" name="Google Shape;668;g1110779e2d4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1e456367fb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were able to test 3 of the design requirements of our project. We were able to test the Camera detection range. photo diode response time the lid motor activation time and the cameras color detection.</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After 10 tests, the cameras mean detection range was approximately 12 feet. This is above our requirement of 5 feet.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Next, we tested the photodiode response time. After 10 tests, the average response time was 1.588 seconds with a variance of 0.0658 seconds. This meets our requirement of less than 10 seconds. </a:t>
            </a:r>
          </a:p>
          <a:p>
            <a:pPr marL="0" lvl="0" indent="0" algn="l" rtl="0">
              <a:spcBef>
                <a:spcPts val="0"/>
              </a:spcBef>
              <a:spcAft>
                <a:spcPts val="0"/>
              </a:spcAft>
              <a:buSzPts val="1400"/>
              <a:buNone/>
            </a:pPr>
            <a:endParaRPr lang="en-US"/>
          </a:p>
          <a:p>
            <a:pPr marL="0" lvl="0" indent="0" algn="l" rtl="0">
              <a:spcBef>
                <a:spcPts val="0"/>
              </a:spcBef>
              <a:spcAft>
                <a:spcPts val="0"/>
              </a:spcAft>
              <a:buSzPts val="1400"/>
              <a:buNone/>
            </a:pPr>
            <a:r>
              <a:rPr lang="en-US"/>
              <a:t>Third, we tested the lid motor closing time by seeing how long it would take for the motor to activate from the time the IR LEDs detect an object. After 10 trials the average was 30.714 seconds with a variance of 0.0563 seconds. this meets our requirements of 30 seconds +- 10 seconds</a:t>
            </a:r>
            <a:endParaRPr/>
          </a:p>
          <a:p>
            <a:pPr marL="0" lvl="0" indent="0" algn="l" rtl="0">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Finally, we were also able to show that our color detection meets our design specification since we can detect the 3 colors: red, green, and blue. </a:t>
            </a:r>
            <a:endParaRPr/>
          </a:p>
          <a:p>
            <a:pPr marL="0" lvl="0" indent="0" algn="l" rtl="0">
              <a:lnSpc>
                <a:spcPct val="100000"/>
              </a:lnSpc>
              <a:spcBef>
                <a:spcPts val="0"/>
              </a:spcBef>
              <a:spcAft>
                <a:spcPts val="0"/>
              </a:spcAft>
              <a:buSzPts val="1400"/>
              <a:buNone/>
            </a:pPr>
            <a:endParaRPr/>
          </a:p>
        </p:txBody>
      </p:sp>
      <p:sp>
        <p:nvSpPr>
          <p:cNvPr id="215" name="Google Shape;215;g11e456367fb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1050f065d6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the overall block diagram of the </a:t>
            </a:r>
            <a:r>
              <a:rPr lang="en-US" err="1"/>
              <a:t>OptoSmart</a:t>
            </a:r>
            <a:r>
              <a:rPr lang="en-US"/>
              <a:t> pet feeder system. This diagram lists the many different systems of the design. which include power, mechanics, optical, the MCUs and the user interface. power lines are denoted in red while control lines are black. </a:t>
            </a:r>
          </a:p>
          <a:p>
            <a:pPr marL="0" lvl="0" indent="0" algn="l" rtl="0">
              <a:lnSpc>
                <a:spcPct val="100000"/>
              </a:lnSpc>
              <a:spcBef>
                <a:spcPts val="0"/>
              </a:spcBef>
              <a:spcAft>
                <a:spcPts val="0"/>
              </a:spcAft>
              <a:buSzPts val="1400"/>
              <a:buNone/>
            </a:pPr>
            <a:r>
              <a:rPr lang="en-US"/>
              <a:t>The system takes AC wall power, which is then converted to 12v DC which powers the dispenser and the lid motors. Then the power is regulated to 5V/ 3A which powers the Raspberry Pi, there is also the 7v/1A regulator that powers the </a:t>
            </a:r>
            <a:r>
              <a:rPr lang="en-US" err="1"/>
              <a:t>arduino</a:t>
            </a:r>
            <a:r>
              <a:rPr lang="en-US"/>
              <a:t> and the IR LEDs. We then have the MCUs that are responsible for controlling the optical system and the motor system. An external user interface that changes system parameters will interface with the raspberry pi.</a:t>
            </a:r>
            <a:endParaRPr/>
          </a:p>
        </p:txBody>
      </p:sp>
      <p:sp>
        <p:nvSpPr>
          <p:cNvPr id="202" name="Google Shape;202;g11050f065d6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0c73ea11a3_0_3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slide highlights the features of the pet feeding system</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**Read list</a:t>
            </a:r>
            <a:endParaRPr/>
          </a:p>
        </p:txBody>
      </p:sp>
      <p:sp>
        <p:nvSpPr>
          <p:cNvPr id="184" name="Google Shape;184;g10c73ea11a3_0_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0c73ea11a3_0_3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slide illustrates the features of the project. The core features </a:t>
            </a:r>
            <a:r>
              <a:rPr lang="en-US" err="1"/>
              <a:t>thet</a:t>
            </a:r>
            <a:r>
              <a:rPr lang="en-US"/>
              <a:t> were integral into the design of the  such as the identification collar tag, a camera system that </a:t>
            </a:r>
            <a:endParaRPr/>
          </a:p>
        </p:txBody>
      </p:sp>
      <p:sp>
        <p:nvSpPr>
          <p:cNvPr id="192" name="Google Shape;192;g10c73ea11a3_0_3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1"/>
        <p:cNvGrpSpPr/>
        <p:nvPr/>
      </p:nvGrpSpPr>
      <p:grpSpPr>
        <a:xfrm>
          <a:off x="0" y="0"/>
          <a:ext cx="0" cy="0"/>
          <a:chOff x="0" y="0"/>
          <a:chExt cx="0" cy="0"/>
        </a:xfrm>
      </p:grpSpPr>
      <p:sp>
        <p:nvSpPr>
          <p:cNvPr id="62" name="Google Shape;62;g10c73ea11a3_0_572"/>
          <p:cNvSpPr txBox="1">
            <a:spLocks noGrp="1"/>
          </p:cNvSpPr>
          <p:nvPr>
            <p:ph type="title"/>
          </p:nvPr>
        </p:nvSpPr>
        <p:spPr>
          <a:xfrm>
            <a:off x="581192" y="702156"/>
            <a:ext cx="11029500" cy="11886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rgbClr val="FEFEFE"/>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 name="Google Shape;63;g10c73ea11a3_0_572"/>
          <p:cNvSpPr txBox="1">
            <a:spLocks noGrp="1"/>
          </p:cNvSpPr>
          <p:nvPr>
            <p:ph type="body" idx="1"/>
          </p:nvPr>
        </p:nvSpPr>
        <p:spPr>
          <a:xfrm>
            <a:off x="581192" y="2340864"/>
            <a:ext cx="11029500" cy="3634500"/>
          </a:xfrm>
          <a:prstGeom prst="rect">
            <a:avLst/>
          </a:prstGeom>
          <a:noFill/>
          <a:ln>
            <a:noFill/>
          </a:ln>
        </p:spPr>
        <p:txBody>
          <a:bodyPr spcFirstLastPara="1" wrap="square" lIns="91425" tIns="45700" rIns="91425" bIns="45700" anchor="ctr" anchorCtr="0">
            <a:normAutofit/>
          </a:bodyPr>
          <a:lstStyle>
            <a:lvl1pPr marL="457200" lvl="0" indent="-333756" algn="l" rtl="0">
              <a:lnSpc>
                <a:spcPct val="110000"/>
              </a:lnSpc>
              <a:spcBef>
                <a:spcPts val="360"/>
              </a:spcBef>
              <a:spcAft>
                <a:spcPts val="0"/>
              </a:spcAft>
              <a:buSzPts val="1656"/>
              <a:buChar char="◼"/>
              <a:defRPr/>
            </a:lvl1pPr>
            <a:lvl2pPr marL="914400" lvl="1" indent="-333756" algn="l" rtl="0">
              <a:lnSpc>
                <a:spcPct val="100000"/>
              </a:lnSpc>
              <a:spcBef>
                <a:spcPts val="600"/>
              </a:spcBef>
              <a:spcAft>
                <a:spcPts val="0"/>
              </a:spcAft>
              <a:buSzPts val="1656"/>
              <a:buChar char="◼"/>
              <a:defRPr/>
            </a:lvl2pPr>
            <a:lvl3pPr marL="1371600" lvl="2" indent="-333756" algn="l" rtl="0">
              <a:lnSpc>
                <a:spcPct val="100000"/>
              </a:lnSpc>
              <a:spcBef>
                <a:spcPts val="600"/>
              </a:spcBef>
              <a:spcAft>
                <a:spcPts val="0"/>
              </a:spcAft>
              <a:buSzPts val="1656"/>
              <a:buChar char="◼"/>
              <a:defRPr/>
            </a:lvl3pPr>
            <a:lvl4pPr marL="1828800" lvl="3" indent="-333756" algn="l" rtl="0">
              <a:lnSpc>
                <a:spcPct val="100000"/>
              </a:lnSpc>
              <a:spcBef>
                <a:spcPts val="600"/>
              </a:spcBef>
              <a:spcAft>
                <a:spcPts val="0"/>
              </a:spcAft>
              <a:buSzPts val="1656"/>
              <a:buChar char="◼"/>
              <a:defRPr/>
            </a:lvl4pPr>
            <a:lvl5pPr marL="2286000" lvl="4" indent="-333756" algn="l" rtl="0">
              <a:lnSpc>
                <a:spcPct val="100000"/>
              </a:lnSpc>
              <a:spcBef>
                <a:spcPts val="600"/>
              </a:spcBef>
              <a:spcAft>
                <a:spcPts val="0"/>
              </a:spcAft>
              <a:buSzPts val="1656"/>
              <a:buChar char="◼"/>
              <a:defRPr/>
            </a:lvl5pPr>
            <a:lvl6pPr marL="2743200" lvl="5" indent="-333756" algn="l" rtl="0">
              <a:lnSpc>
                <a:spcPct val="100000"/>
              </a:lnSpc>
              <a:spcBef>
                <a:spcPts val="600"/>
              </a:spcBef>
              <a:spcAft>
                <a:spcPts val="0"/>
              </a:spcAft>
              <a:buSzPts val="1656"/>
              <a:buChar char="◼"/>
              <a:defRPr/>
            </a:lvl6pPr>
            <a:lvl7pPr marL="3200400" lvl="6" indent="-333756" algn="l" rtl="0">
              <a:lnSpc>
                <a:spcPct val="100000"/>
              </a:lnSpc>
              <a:spcBef>
                <a:spcPts val="600"/>
              </a:spcBef>
              <a:spcAft>
                <a:spcPts val="0"/>
              </a:spcAft>
              <a:buSzPts val="1656"/>
              <a:buChar char="◼"/>
              <a:defRPr/>
            </a:lvl7pPr>
            <a:lvl8pPr marL="3657600" lvl="7" indent="-333756" algn="l" rtl="0">
              <a:lnSpc>
                <a:spcPct val="100000"/>
              </a:lnSpc>
              <a:spcBef>
                <a:spcPts val="600"/>
              </a:spcBef>
              <a:spcAft>
                <a:spcPts val="0"/>
              </a:spcAft>
              <a:buSzPts val="1656"/>
              <a:buChar char="◼"/>
              <a:defRPr/>
            </a:lvl8pPr>
            <a:lvl9pPr marL="4114800" lvl="8" indent="-333756" algn="l" rtl="0">
              <a:lnSpc>
                <a:spcPct val="100000"/>
              </a:lnSpc>
              <a:spcBef>
                <a:spcPts val="600"/>
              </a:spcBef>
              <a:spcAft>
                <a:spcPts val="600"/>
              </a:spcAft>
              <a:buSzPts val="1656"/>
              <a:buChar char="◼"/>
              <a:defRPr/>
            </a:lvl9pPr>
          </a:lstStyle>
          <a:p>
            <a:endParaRPr/>
          </a:p>
        </p:txBody>
      </p:sp>
      <p:sp>
        <p:nvSpPr>
          <p:cNvPr id="64" name="Google Shape;64;g10c73ea11a3_0_572"/>
          <p:cNvSpPr txBox="1">
            <a:spLocks noGrp="1"/>
          </p:cNvSpPr>
          <p:nvPr>
            <p:ph type="dt" idx="10"/>
          </p:nvPr>
        </p:nvSpPr>
        <p:spPr>
          <a:xfrm>
            <a:off x="7605951" y="6423914"/>
            <a:ext cx="28449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 name="Google Shape;65;g10c73ea11a3_0_572"/>
          <p:cNvSpPr txBox="1">
            <a:spLocks noGrp="1"/>
          </p:cNvSpPr>
          <p:nvPr>
            <p:ph type="ftr" idx="11"/>
          </p:nvPr>
        </p:nvSpPr>
        <p:spPr>
          <a:xfrm>
            <a:off x="581192" y="6423914"/>
            <a:ext cx="69171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 name="Google Shape;66;g10c73ea11a3_0_572"/>
          <p:cNvSpPr txBox="1">
            <a:spLocks noGrp="1"/>
          </p:cNvSpPr>
          <p:nvPr>
            <p:ph type="sldNum" idx="12"/>
          </p:nvPr>
        </p:nvSpPr>
        <p:spPr>
          <a:xfrm>
            <a:off x="10558300" y="6423914"/>
            <a:ext cx="1052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E43C-BBB1-396D-4E9A-CDF1F57A2F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EA6C4D-978B-2DCE-C7B2-B808761F54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404ACD-2487-2B1A-3705-6CDC8CB01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9E7EF-58CF-E5BE-54F1-791574B74BD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065AA4D-01B0-2D87-0DDF-983B2D7B4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DC4E6E-2F55-DA2B-92C1-BF21F25FB2E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66165934"/>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128B4-6F16-2454-3E8A-A6EF583070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A0D392-23FE-31E9-B6A7-F9B84C1171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74FB8-4A93-64C6-30C1-B7E8425F86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AFCFC6-811A-162F-BA98-860760D21EA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9D700BC-FD01-A223-D13A-A9FECD82A9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23D9D5-5636-0043-98EC-9124A012877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0939998"/>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22363-2D1D-C8E4-D909-BCD73509DF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58B2B6-7077-AECA-646A-314825BC05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5BCE30-5886-0DE6-AE6A-4B0E2B0749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7F973-44A8-AA9B-BAB2-A3E3F5086AA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1579F66-8B02-E4E6-A53A-2089AB63B0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42F697-B159-D111-3C4E-38AD3104969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62072087"/>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82232-AB9F-D6FF-CE8B-C81F0C79A2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559D77-39B1-8304-54C1-AD947E651D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D1C042-0934-C64E-4BED-5FF6C25A015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F57BA47-34F8-AA12-9754-448D52CA20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109D7-1729-4002-1269-56E6216A482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96039429"/>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A31E1B-23CD-4248-944B-9710E9A264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6181E2-23F8-4104-E1A3-1BB954B855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8B272-DEEB-C211-758A-A090D519F9D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DB81686-BBCC-A944-6143-01482AEFF5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0B8E6-C039-9857-75F4-05A5C34008B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7729017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379D2-CF28-14AA-182B-BE169367D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A0C218-7E37-B019-0E5C-89124D60C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A3C7A-345A-3629-2698-9E067AE0D55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6CFE2D3-9C48-0C08-72ED-30B0ECAAB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8A7F1-2C94-594B-11EF-FB94F6633D6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8954834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D5A49-ED0E-4BD8-3BB5-B40A665E78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DFAC23-3E85-54E9-2A7F-F6692AF77C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F449D-440A-6408-E25C-900F894FAA4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9A93807-C19D-D0D0-6247-6284BEA38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F2B04-D79F-123B-FFD6-8AA7DCCE4E6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0332813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F607F-7A7C-6DAA-9334-2F3549A6A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DCDAB9-3795-E7EE-5131-B03EEF0F9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CADC35-5958-9D1F-8EAE-70D3FBAF28A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0197C27-E423-6918-376E-970D6A480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C94F3-C9F6-2494-5BB9-31A49E40766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3344053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26DA-0C00-3A02-74AE-E355A2AB69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84D6D2-A67E-F43E-6F73-E17ED916C1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3CE40-5435-F0CD-7F87-55EBB30ED72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876B2A-E838-9A1D-3E94-B5257852A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C3553-D4D0-668E-508D-6E170029533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64339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9834-2DE5-4B5F-010F-DF519E3626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5290E8-06F2-8078-0E04-EB5CD3520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780083-7055-B8C7-ADD3-FF24580F021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E8ACA8-D949-3A5D-0B7A-C74D95B2E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F80D1-E168-846D-C80D-CFEDA41C00C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10671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D71D-E838-95D6-57A7-D01075FEA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FD64-E3C1-ED1C-11EF-3733F19CE2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8C0021-BC30-63C1-3DF8-B455328869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07C99A-B110-3AE8-D2E9-42C56C5E8BC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3DDEC72-ABCE-5494-1328-91AFD99E81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456A5-3A93-5F9A-4854-369C9ACC1B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9474539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F6261-08CD-393E-1FE9-E3A409EB8A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BDE75A-A1AB-7ACC-87BF-55D69C081E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23A0F5-5878-C5D8-2CFE-CC53958E42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FC60F2-1F85-AB35-B080-5DD1316CC4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39BFD7-37FB-FE88-38D0-67F14A613D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ABEAE5-8EBD-AFED-9AC6-E12AF98E451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B1A9138-6146-E28C-9C95-8F0BD105F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91D5D7-747F-915E-4754-AA24E7B96EC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891107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FFAF-9146-FED3-9F31-6BFAB23703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18B63-745F-BDBE-6EE1-EC8885033A5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0C00351-3976-9476-5F49-367529A091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5F31E0-ADCC-1A5C-C0D2-7B7387C1812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1381529"/>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8E85D4-5ED8-4840-77CD-BA934648C0E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47E0F94-0D11-D59F-7CC9-CEE47DA1A1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0B63A0-C444-AF3B-BE41-BB476AC900B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6411991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F607F-7A7C-6DAA-9334-2F3549A6A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DCDAB9-3795-E7EE-5131-B03EEF0F9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CADC35-5958-9D1F-8EAE-70D3FBAF28A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0197C27-E423-6918-376E-970D6A480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C94F3-C9F6-2494-5BB9-31A49E40766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4430764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7F76-E56A-07BE-ECD0-065F036BC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5A41C-5311-F57C-B2C6-C19DC3167B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61DFDC-AF81-FFA1-C1DE-2ABB033D9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59956-CC88-FE66-CB9D-C50035FBF3D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9FC6CF8-659D-A25C-84FF-B33042AB0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195E9F-2365-FDEE-B229-814756EE79F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7311056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E43C-BBB1-396D-4E9A-CDF1F57A2F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EA6C4D-978B-2DCE-C7B2-B808761F54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404ACD-2487-2B1A-3705-6CDC8CB01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9E7EF-58CF-E5BE-54F1-791574B74BD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065AA4D-01B0-2D87-0DDF-983B2D7B4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DC4E6E-2F55-DA2B-92C1-BF21F25FB2E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29624182"/>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379D2-CF28-14AA-182B-BE169367D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A0C218-7E37-B019-0E5C-89124D60C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A3C7A-345A-3629-2698-9E067AE0D55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6CFE2D3-9C48-0C08-72ED-30B0ECAAB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8A7F1-2C94-594B-11EF-FB94F6633D6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48844422"/>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D5A49-ED0E-4BD8-3BB5-B40A665E78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DFAC23-3E85-54E9-2A7F-F6692AF77C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F449D-440A-6408-E25C-900F894FAA4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9A93807-C19D-D0D0-6247-6284BEA38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F2B04-D79F-123B-FFD6-8AA7DCCE4E6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6834747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F607F-7A7C-6DAA-9334-2F3549A6A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DCDAB9-3795-E7EE-5131-B03EEF0F9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CADC35-5958-9D1F-8EAE-70D3FBAF28A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0197C27-E423-6918-376E-970D6A480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C94F3-C9F6-2494-5BB9-31A49E40766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0200571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26DA-0C00-3A02-74AE-E355A2AB69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84D6D2-A67E-F43E-6F73-E17ED916C1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3CE40-5435-F0CD-7F87-55EBB30ED72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876B2A-E838-9A1D-3E94-B5257852A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C3553-D4D0-668E-508D-6E170029533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95382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9834-2DE5-4B5F-010F-DF519E3626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5290E8-06F2-8078-0E04-EB5CD3520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780083-7055-B8C7-ADD3-FF24580F021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E8ACA8-D949-3A5D-0B7A-C74D95B2E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F80D1-E168-846D-C80D-CFEDA41C00C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53119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D71D-E838-95D6-57A7-D01075FEA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FD64-E3C1-ED1C-11EF-3733F19CE2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8C0021-BC30-63C1-3DF8-B455328869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07C99A-B110-3AE8-D2E9-42C56C5E8BC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3DDEC72-ABCE-5494-1328-91AFD99E81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456A5-3A93-5F9A-4854-369C9ACC1B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96587368"/>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F6261-08CD-393E-1FE9-E3A409EB8A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BDE75A-A1AB-7ACC-87BF-55D69C081E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23A0F5-5878-C5D8-2CFE-CC53958E42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FC60F2-1F85-AB35-B080-5DD1316CC4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39BFD7-37FB-FE88-38D0-67F14A613D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ABEAE5-8EBD-AFED-9AC6-E12AF98E451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B1A9138-6146-E28C-9C95-8F0BD105F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91D5D7-747F-915E-4754-AA24E7B96EC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9219015"/>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FFAF-9146-FED3-9F31-6BFAB23703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18B63-745F-BDBE-6EE1-EC8885033A5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0C00351-3976-9476-5F49-367529A091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5F31E0-ADCC-1A5C-C0D2-7B7387C1812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6962144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26DA-0C00-3A02-74AE-E355A2AB69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84D6D2-A67E-F43E-6F73-E17ED916C1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3CE40-5435-F0CD-7F87-55EBB30ED72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876B2A-E838-9A1D-3E94-B5257852A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C3553-D4D0-668E-508D-6E170029533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307269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8E85D4-5ED8-4840-77CD-BA934648C0E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47E0F94-0D11-D59F-7CC9-CEE47DA1A1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0B63A0-C444-AF3B-BE41-BB476AC900B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6373623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7F76-E56A-07BE-ECD0-065F036BC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5A41C-5311-F57C-B2C6-C19DC3167B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61DFDC-AF81-FFA1-C1DE-2ABB033D9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59956-CC88-FE66-CB9D-C50035FBF3D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9FC6CF8-659D-A25C-84FF-B33042AB0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195E9F-2365-FDEE-B229-814756EE79F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89186504"/>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E43C-BBB1-396D-4E9A-CDF1F57A2F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EA6C4D-978B-2DCE-C7B2-B808761F54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404ACD-2487-2B1A-3705-6CDC8CB01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9E7EF-58CF-E5BE-54F1-791574B74BD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065AA4D-01B0-2D87-0DDF-983B2D7B4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DC4E6E-2F55-DA2B-92C1-BF21F25FB2E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69853554"/>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379D2-CF28-14AA-182B-BE169367D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A0C218-7E37-B019-0E5C-89124D60C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A3C7A-345A-3629-2698-9E067AE0D55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6CFE2D3-9C48-0C08-72ED-30B0ECAAB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8A7F1-2C94-594B-11EF-FB94F6633D6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42795210"/>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D5A49-ED0E-4BD8-3BB5-B40A665E78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DFAC23-3E85-54E9-2A7F-F6692AF77C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F449D-440A-6408-E25C-900F894FAA4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9A93807-C19D-D0D0-6247-6284BEA38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F2B04-D79F-123B-FFD6-8AA7DCCE4E6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1900493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F607F-7A7C-6DAA-9334-2F3549A6A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DCDAB9-3795-E7EE-5131-B03EEF0F9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CADC35-5958-9D1F-8EAE-70D3FBAF28A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0197C27-E423-6918-376E-970D6A480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C94F3-C9F6-2494-5BB9-31A49E40766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20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26DA-0C00-3A02-74AE-E355A2AB69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84D6D2-A67E-F43E-6F73-E17ED916C1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3CE40-5435-F0CD-7F87-55EBB30ED72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876B2A-E838-9A1D-3E94-B5257852A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C3553-D4D0-668E-508D-6E170029533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93259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9834-2DE5-4B5F-010F-DF519E3626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5290E8-06F2-8078-0E04-EB5CD3520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780083-7055-B8C7-ADD3-FF24580F021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E8ACA8-D949-3A5D-0B7A-C74D95B2E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F80D1-E168-846D-C80D-CFEDA41C00C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63095907"/>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D71D-E838-95D6-57A7-D01075FEA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FD64-E3C1-ED1C-11EF-3733F19CE2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8C0021-BC30-63C1-3DF8-B455328869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07C99A-B110-3AE8-D2E9-42C56C5E8BC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3DDEC72-ABCE-5494-1328-91AFD99E81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456A5-3A93-5F9A-4854-369C9ACC1B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83847654"/>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F6261-08CD-393E-1FE9-E3A409EB8A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BDE75A-A1AB-7ACC-87BF-55D69C081E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23A0F5-5878-C5D8-2CFE-CC53958E42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FC60F2-1F85-AB35-B080-5DD1316CC4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39BFD7-37FB-FE88-38D0-67F14A613D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ABEAE5-8EBD-AFED-9AC6-E12AF98E451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B1A9138-6146-E28C-9C95-8F0BD105F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91D5D7-747F-915E-4754-AA24E7B96EC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0025471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9834-2DE5-4B5F-010F-DF519E3626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5290E8-06F2-8078-0E04-EB5CD3520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780083-7055-B8C7-ADD3-FF24580F021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E8ACA8-D949-3A5D-0B7A-C74D95B2E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F80D1-E168-846D-C80D-CFEDA41C00C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913522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FFAF-9146-FED3-9F31-6BFAB23703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18B63-745F-BDBE-6EE1-EC8885033A5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0C00351-3976-9476-5F49-367529A091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5F31E0-ADCC-1A5C-C0D2-7B7387C1812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66945793"/>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8E85D4-5ED8-4840-77CD-BA934648C0E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47E0F94-0D11-D59F-7CC9-CEE47DA1A1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0B63A0-C444-AF3B-BE41-BB476AC900B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6377864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7F76-E56A-07BE-ECD0-065F036BC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5A41C-5311-F57C-B2C6-C19DC3167B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61DFDC-AF81-FFA1-C1DE-2ABB033D9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59956-CC88-FE66-CB9D-C50035FBF3D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9FC6CF8-659D-A25C-84FF-B33042AB0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195E9F-2365-FDEE-B229-814756EE79F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98797443"/>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E43C-BBB1-396D-4E9A-CDF1F57A2F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EA6C4D-978B-2DCE-C7B2-B808761F54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404ACD-2487-2B1A-3705-6CDC8CB01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9E7EF-58CF-E5BE-54F1-791574B74BD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065AA4D-01B0-2D87-0DDF-983B2D7B4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DC4E6E-2F55-DA2B-92C1-BF21F25FB2E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92373122"/>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379D2-CF28-14AA-182B-BE169367D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A0C218-7E37-B019-0E5C-89124D60C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A3C7A-345A-3629-2698-9E067AE0D55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6CFE2D3-9C48-0C08-72ED-30B0ECAAB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8A7F1-2C94-594B-11EF-FB94F6633D6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49243236"/>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D5A49-ED0E-4BD8-3BB5-B40A665E78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DFAC23-3E85-54E9-2A7F-F6692AF77C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F449D-440A-6408-E25C-900F894FAA4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9A93807-C19D-D0D0-6247-6284BEA38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F2B04-D79F-123B-FFD6-8AA7DCCE4E6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4180951"/>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F607F-7A7C-6DAA-9334-2F3549A6A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DCDAB9-3795-E7EE-5131-B03EEF0F9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CADC35-5958-9D1F-8EAE-70D3FBAF28A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0197C27-E423-6918-376E-970D6A480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C94F3-C9F6-2494-5BB9-31A49E40766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144047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26DA-0C00-3A02-74AE-E355A2AB69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84D6D2-A67E-F43E-6F73-E17ED916C1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3CE40-5435-F0CD-7F87-55EBB30ED72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876B2A-E838-9A1D-3E94-B5257852A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C3553-D4D0-668E-508D-6E170029533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623528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9834-2DE5-4B5F-010F-DF519E3626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5290E8-06F2-8078-0E04-EB5CD3520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780083-7055-B8C7-ADD3-FF24580F021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E8ACA8-D949-3A5D-0B7A-C74D95B2E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F80D1-E168-846D-C80D-CFEDA41C00C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39909140"/>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D71D-E838-95D6-57A7-D01075FEA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FD64-E3C1-ED1C-11EF-3733F19CE2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8C0021-BC30-63C1-3DF8-B455328869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07C99A-B110-3AE8-D2E9-42C56C5E8BC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3DDEC72-ABCE-5494-1328-91AFD99E81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456A5-3A93-5F9A-4854-369C9ACC1B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8983422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D71D-E838-95D6-57A7-D01075FEA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FD64-E3C1-ED1C-11EF-3733F19CE2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8C0021-BC30-63C1-3DF8-B455328869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07C99A-B110-3AE8-D2E9-42C56C5E8BC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3DDEC72-ABCE-5494-1328-91AFD99E81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456A5-3A93-5F9A-4854-369C9ACC1B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32144448"/>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F6261-08CD-393E-1FE9-E3A409EB8A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BDE75A-A1AB-7ACC-87BF-55D69C081E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23A0F5-5878-C5D8-2CFE-CC53958E42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FC60F2-1F85-AB35-B080-5DD1316CC4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39BFD7-37FB-FE88-38D0-67F14A613D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ABEAE5-8EBD-AFED-9AC6-E12AF98E451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B1A9138-6146-E28C-9C95-8F0BD105F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91D5D7-747F-915E-4754-AA24E7B96EC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32090873"/>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FFAF-9146-FED3-9F31-6BFAB23703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18B63-745F-BDBE-6EE1-EC8885033A5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0C00351-3976-9476-5F49-367529A091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5F31E0-ADCC-1A5C-C0D2-7B7387C1812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4757012"/>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8E85D4-5ED8-4840-77CD-BA934648C0E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47E0F94-0D11-D59F-7CC9-CEE47DA1A1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0B63A0-C444-AF3B-BE41-BB476AC900B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85841976"/>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7F76-E56A-07BE-ECD0-065F036BC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5A41C-5311-F57C-B2C6-C19DC3167B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61DFDC-AF81-FFA1-C1DE-2ABB033D9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59956-CC88-FE66-CB9D-C50035FBF3D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9FC6CF8-659D-A25C-84FF-B33042AB0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195E9F-2365-FDEE-B229-814756EE79F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98098256"/>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E43C-BBB1-396D-4E9A-CDF1F57A2F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EA6C4D-978B-2DCE-C7B2-B808761F54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404ACD-2487-2B1A-3705-6CDC8CB01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9E7EF-58CF-E5BE-54F1-791574B74BD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065AA4D-01B0-2D87-0DDF-983B2D7B4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DC4E6E-2F55-DA2B-92C1-BF21F25FB2E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68947141"/>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379D2-CF28-14AA-182B-BE169367D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A0C218-7E37-B019-0E5C-89124D60C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A3C7A-345A-3629-2698-9E067AE0D55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6CFE2D3-9C48-0C08-72ED-30B0ECAAB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8A7F1-2C94-594B-11EF-FB94F6633D6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77152589"/>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D5A49-ED0E-4BD8-3BB5-B40A665E78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DFAC23-3E85-54E9-2A7F-F6692AF77C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F449D-440A-6408-E25C-900F894FAA4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9A93807-C19D-D0D0-6247-6284BEA38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F2B04-D79F-123B-FFD6-8AA7DCCE4E6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11281025"/>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F607F-7A7C-6DAA-9334-2F3549A6A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DCDAB9-3795-E7EE-5131-B03EEF0F9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CADC35-5958-9D1F-8EAE-70D3FBAF28A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0197C27-E423-6918-376E-970D6A480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C94F3-C9F6-2494-5BB9-31A49E40766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04001741"/>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26DA-0C00-3A02-74AE-E355A2AB69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84D6D2-A67E-F43E-6F73-E17ED916C1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3CE40-5435-F0CD-7F87-55EBB30ED72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876B2A-E838-9A1D-3E94-B5257852A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C3553-D4D0-668E-508D-6E170029533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253478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9834-2DE5-4B5F-010F-DF519E3626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5290E8-06F2-8078-0E04-EB5CD3520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780083-7055-B8C7-ADD3-FF24580F021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E8ACA8-D949-3A5D-0B7A-C74D95B2E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F80D1-E168-846D-C80D-CFEDA41C00C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62751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F6261-08CD-393E-1FE9-E3A409EB8A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BDE75A-A1AB-7ACC-87BF-55D69C081E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23A0F5-5878-C5D8-2CFE-CC53958E42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FC60F2-1F85-AB35-B080-5DD1316CC4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39BFD7-37FB-FE88-38D0-67F14A613D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ABEAE5-8EBD-AFED-9AC6-E12AF98E451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B1A9138-6146-E28C-9C95-8F0BD105F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91D5D7-747F-915E-4754-AA24E7B96EC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62285596"/>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D71D-E838-95D6-57A7-D01075FEA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FD64-E3C1-ED1C-11EF-3733F19CE2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8C0021-BC30-63C1-3DF8-B455328869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07C99A-B110-3AE8-D2E9-42C56C5E8BC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3DDEC72-ABCE-5494-1328-91AFD99E81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456A5-3A93-5F9A-4854-369C9ACC1B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24595829"/>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F6261-08CD-393E-1FE9-E3A409EB8A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BDE75A-A1AB-7ACC-87BF-55D69C081E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23A0F5-5878-C5D8-2CFE-CC53958E42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FC60F2-1F85-AB35-B080-5DD1316CC4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39BFD7-37FB-FE88-38D0-67F14A613D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ABEAE5-8EBD-AFED-9AC6-E12AF98E451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B1A9138-6146-E28C-9C95-8F0BD105F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91D5D7-747F-915E-4754-AA24E7B96EC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08796545"/>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FFAF-9146-FED3-9F31-6BFAB23703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18B63-745F-BDBE-6EE1-EC8885033A5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0C00351-3976-9476-5F49-367529A091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5F31E0-ADCC-1A5C-C0D2-7B7387C1812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57295906"/>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8E85D4-5ED8-4840-77CD-BA934648C0E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47E0F94-0D11-D59F-7CC9-CEE47DA1A1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0B63A0-C444-AF3B-BE41-BB476AC900B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47109704"/>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7F76-E56A-07BE-ECD0-065F036BC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5A41C-5311-F57C-B2C6-C19DC3167B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61DFDC-AF81-FFA1-C1DE-2ABB033D9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59956-CC88-FE66-CB9D-C50035FBF3D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9FC6CF8-659D-A25C-84FF-B33042AB0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195E9F-2365-FDEE-B229-814756EE79F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07894453"/>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E43C-BBB1-396D-4E9A-CDF1F57A2F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EA6C4D-978B-2DCE-C7B2-B808761F54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404ACD-2487-2B1A-3705-6CDC8CB01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9E7EF-58CF-E5BE-54F1-791574B74BD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065AA4D-01B0-2D87-0DDF-983B2D7B4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DC4E6E-2F55-DA2B-92C1-BF21F25FB2E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9528698"/>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379D2-CF28-14AA-182B-BE169367D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A0C218-7E37-B019-0E5C-89124D60C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A3C7A-345A-3629-2698-9E067AE0D55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6CFE2D3-9C48-0C08-72ED-30B0ECAAB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8A7F1-2C94-594B-11EF-FB94F6633D6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45211887"/>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D5A49-ED0E-4BD8-3BB5-B40A665E78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DFAC23-3E85-54E9-2A7F-F6692AF77C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F449D-440A-6408-E25C-900F894FAA4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9A93807-C19D-D0D0-6247-6284BEA38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F2B04-D79F-123B-FFD6-8AA7DCCE4E6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43656132"/>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F607F-7A7C-6DAA-9334-2F3549A6A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DCDAB9-3795-E7EE-5131-B03EEF0F9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CADC35-5958-9D1F-8EAE-70D3FBAF28A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0197C27-E423-6918-376E-970D6A480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C94F3-C9F6-2494-5BB9-31A49E40766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34002753"/>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26DA-0C00-3A02-74AE-E355A2AB69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84D6D2-A67E-F43E-6F73-E17ED916C1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3CE40-5435-F0CD-7F87-55EBB30ED72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876B2A-E838-9A1D-3E94-B5257852A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C3553-D4D0-668E-508D-6E170029533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88492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FFAF-9146-FED3-9F31-6BFAB23703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18B63-745F-BDBE-6EE1-EC8885033A5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0C00351-3976-9476-5F49-367529A091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5F31E0-ADCC-1A5C-C0D2-7B7387C1812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64260500"/>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9834-2DE5-4B5F-010F-DF519E3626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5290E8-06F2-8078-0E04-EB5CD3520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780083-7055-B8C7-ADD3-FF24580F021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E8ACA8-D949-3A5D-0B7A-C74D95B2E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F80D1-E168-846D-C80D-CFEDA41C00C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243051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D71D-E838-95D6-57A7-D01075FEA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FD64-E3C1-ED1C-11EF-3733F19CE2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8C0021-BC30-63C1-3DF8-B455328869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07C99A-B110-3AE8-D2E9-42C56C5E8BC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3DDEC72-ABCE-5494-1328-91AFD99E81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456A5-3A93-5F9A-4854-369C9ACC1B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86469818"/>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F6261-08CD-393E-1FE9-E3A409EB8A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BDE75A-A1AB-7ACC-87BF-55D69C081E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23A0F5-5878-C5D8-2CFE-CC53958E42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FC60F2-1F85-AB35-B080-5DD1316CC4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39BFD7-37FB-FE88-38D0-67F14A613D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ABEAE5-8EBD-AFED-9AC6-E12AF98E451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B1A9138-6146-E28C-9C95-8F0BD105F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91D5D7-747F-915E-4754-AA24E7B96EC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42622803"/>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FFAF-9146-FED3-9F31-6BFAB23703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18B63-745F-BDBE-6EE1-EC8885033A5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0C00351-3976-9476-5F49-367529A091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5F31E0-ADCC-1A5C-C0D2-7B7387C1812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20764889"/>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8E85D4-5ED8-4840-77CD-BA934648C0E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47E0F94-0D11-D59F-7CC9-CEE47DA1A1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0B63A0-C444-AF3B-BE41-BB476AC900B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34586604"/>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7F76-E56A-07BE-ECD0-065F036BC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5A41C-5311-F57C-B2C6-C19DC3167B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61DFDC-AF81-FFA1-C1DE-2ABB033D9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59956-CC88-FE66-CB9D-C50035FBF3D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9FC6CF8-659D-A25C-84FF-B33042AB0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195E9F-2365-FDEE-B229-814756EE79F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7324285"/>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E43C-BBB1-396D-4E9A-CDF1F57A2F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EA6C4D-978B-2DCE-C7B2-B808761F54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404ACD-2487-2B1A-3705-6CDC8CB01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9E7EF-58CF-E5BE-54F1-791574B74BD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065AA4D-01B0-2D87-0DDF-983B2D7B4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DC4E6E-2F55-DA2B-92C1-BF21F25FB2E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54818343"/>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379D2-CF28-14AA-182B-BE169367D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A0C218-7E37-B019-0E5C-89124D60C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A3C7A-345A-3629-2698-9E067AE0D55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6CFE2D3-9C48-0C08-72ED-30B0ECAAB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8A7F1-2C94-594B-11EF-FB94F6633D6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58984215"/>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D5A49-ED0E-4BD8-3BB5-B40A665E78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DFAC23-3E85-54E9-2A7F-F6692AF77C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F449D-440A-6408-E25C-900F894FAA4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9A93807-C19D-D0D0-6247-6284BEA38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F2B04-D79F-123B-FFD6-8AA7DCCE4E6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74124154"/>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7"/>
        <p:cNvGrpSpPr/>
        <p:nvPr/>
      </p:nvGrpSpPr>
      <p:grpSpPr>
        <a:xfrm>
          <a:off x="0" y="0"/>
          <a:ext cx="0" cy="0"/>
          <a:chOff x="0" y="0"/>
          <a:chExt cx="0" cy="0"/>
        </a:xfrm>
      </p:grpSpPr>
      <p:sp>
        <p:nvSpPr>
          <p:cNvPr id="48" name="Google Shape;48;g11e456367fb_0_15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49" name="Google Shape;49;g11e456367fb_0_15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endParaRPr/>
          </a:p>
        </p:txBody>
      </p:sp>
      <p:sp>
        <p:nvSpPr>
          <p:cNvPr id="50" name="Google Shape;50;g11e456367fb_0_15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8127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8E85D4-5ED8-4840-77CD-BA934648C0E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47E0F94-0D11-D59F-7CC9-CEE47DA1A1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0B63A0-C444-AF3B-BE41-BB476AC900B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45263948"/>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F607F-7A7C-6DAA-9334-2F3549A6A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DCDAB9-3795-E7EE-5131-B03EEF0F9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CADC35-5958-9D1F-8EAE-70D3FBAF28A6}"/>
              </a:ext>
            </a:extLst>
          </p:cNvPr>
          <p:cNvSpPr>
            <a:spLocks noGrp="1"/>
          </p:cNvSpPr>
          <p:nvPr>
            <p:ph type="dt" sz="half" idx="10"/>
          </p:nvPr>
        </p:nvSpPr>
        <p:spPr/>
        <p:txBody>
          <a:bodyPr/>
          <a:lstStyle/>
          <a:p>
            <a:fld id="{C587A52E-5C26-0F40-BE23-1A30B969F535}" type="datetimeFigureOut">
              <a:rPr lang="en-US" smtClean="0"/>
              <a:t>4/19/2022</a:t>
            </a:fld>
            <a:endParaRPr lang="en-US"/>
          </a:p>
        </p:txBody>
      </p:sp>
      <p:sp>
        <p:nvSpPr>
          <p:cNvPr id="5" name="Footer Placeholder 4">
            <a:extLst>
              <a:ext uri="{FF2B5EF4-FFF2-40B4-BE49-F238E27FC236}">
                <a16:creationId xmlns:a16="http://schemas.microsoft.com/office/drawing/2014/main" id="{C0197C27-E423-6918-376E-970D6A480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C94F3-C9F6-2494-5BB9-31A49E40766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82606909"/>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26DA-0C00-3A02-74AE-E355A2AB69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84D6D2-A67E-F43E-6F73-E17ED916C1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3CE40-5435-F0CD-7F87-55EBB30ED72A}"/>
              </a:ext>
            </a:extLst>
          </p:cNvPr>
          <p:cNvSpPr>
            <a:spLocks noGrp="1"/>
          </p:cNvSpPr>
          <p:nvPr>
            <p:ph type="dt" sz="half" idx="10"/>
          </p:nvPr>
        </p:nvSpPr>
        <p:spPr/>
        <p:txBody>
          <a:bodyPr/>
          <a:lstStyle/>
          <a:p>
            <a:fld id="{C587A52E-5C26-0F40-BE23-1A30B969F535}" type="datetimeFigureOut">
              <a:rPr lang="en-US" smtClean="0"/>
              <a:t>4/19/2022</a:t>
            </a:fld>
            <a:endParaRPr lang="en-US"/>
          </a:p>
        </p:txBody>
      </p:sp>
      <p:sp>
        <p:nvSpPr>
          <p:cNvPr id="5" name="Footer Placeholder 4">
            <a:extLst>
              <a:ext uri="{FF2B5EF4-FFF2-40B4-BE49-F238E27FC236}">
                <a16:creationId xmlns:a16="http://schemas.microsoft.com/office/drawing/2014/main" id="{24876B2A-E838-9A1D-3E94-B5257852A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C3553-D4D0-668E-508D-6E170029533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80135133"/>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9834-2DE5-4B5F-010F-DF519E3626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5290E8-06F2-8078-0E04-EB5CD3520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780083-7055-B8C7-ADD3-FF24580F021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E8ACA8-D949-3A5D-0B7A-C74D95B2E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F80D1-E168-846D-C80D-CFEDA41C00C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78449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D71D-E838-95D6-57A7-D01075FEA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FD64-E3C1-ED1C-11EF-3733F19CE2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8C0021-BC30-63C1-3DF8-B455328869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07C99A-B110-3AE8-D2E9-42C56C5E8BCA}"/>
              </a:ext>
            </a:extLst>
          </p:cNvPr>
          <p:cNvSpPr>
            <a:spLocks noGrp="1"/>
          </p:cNvSpPr>
          <p:nvPr>
            <p:ph type="dt" sz="half" idx="10"/>
          </p:nvPr>
        </p:nvSpPr>
        <p:spPr/>
        <p:txBody>
          <a:bodyPr/>
          <a:lstStyle/>
          <a:p>
            <a:fld id="{C587A52E-5C26-0F40-BE23-1A30B969F535}" type="datetimeFigureOut">
              <a:rPr lang="en-US" smtClean="0"/>
              <a:t>4/19/2022</a:t>
            </a:fld>
            <a:endParaRPr lang="en-US"/>
          </a:p>
        </p:txBody>
      </p:sp>
      <p:sp>
        <p:nvSpPr>
          <p:cNvPr id="6" name="Footer Placeholder 5">
            <a:extLst>
              <a:ext uri="{FF2B5EF4-FFF2-40B4-BE49-F238E27FC236}">
                <a16:creationId xmlns:a16="http://schemas.microsoft.com/office/drawing/2014/main" id="{83DDEC72-ABCE-5494-1328-91AFD99E81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456A5-3A93-5F9A-4854-369C9ACC1B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56580689"/>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F6261-08CD-393E-1FE9-E3A409EB8A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BDE75A-A1AB-7ACC-87BF-55D69C081E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23A0F5-5878-C5D8-2CFE-CC53958E42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FC60F2-1F85-AB35-B080-5DD1316CC4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39BFD7-37FB-FE88-38D0-67F14A613D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ABEAE5-8EBD-AFED-9AC6-E12AF98E4514}"/>
              </a:ext>
            </a:extLst>
          </p:cNvPr>
          <p:cNvSpPr>
            <a:spLocks noGrp="1"/>
          </p:cNvSpPr>
          <p:nvPr>
            <p:ph type="dt" sz="half" idx="10"/>
          </p:nvPr>
        </p:nvSpPr>
        <p:spPr/>
        <p:txBody>
          <a:bodyPr/>
          <a:lstStyle/>
          <a:p>
            <a:fld id="{C587A52E-5C26-0F40-BE23-1A30B969F535}" type="datetimeFigureOut">
              <a:rPr lang="en-US" smtClean="0"/>
              <a:t>4/19/2022</a:t>
            </a:fld>
            <a:endParaRPr lang="en-US"/>
          </a:p>
        </p:txBody>
      </p:sp>
      <p:sp>
        <p:nvSpPr>
          <p:cNvPr id="8" name="Footer Placeholder 7">
            <a:extLst>
              <a:ext uri="{FF2B5EF4-FFF2-40B4-BE49-F238E27FC236}">
                <a16:creationId xmlns:a16="http://schemas.microsoft.com/office/drawing/2014/main" id="{CB1A9138-6146-E28C-9C95-8F0BD105F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91D5D7-747F-915E-4754-AA24E7B96EC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33863985"/>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FFAF-9146-FED3-9F31-6BFAB23703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18B63-745F-BDBE-6EE1-EC8885033A5F}"/>
              </a:ext>
            </a:extLst>
          </p:cNvPr>
          <p:cNvSpPr>
            <a:spLocks noGrp="1"/>
          </p:cNvSpPr>
          <p:nvPr>
            <p:ph type="dt" sz="half" idx="10"/>
          </p:nvPr>
        </p:nvSpPr>
        <p:spPr/>
        <p:txBody>
          <a:bodyPr/>
          <a:lstStyle/>
          <a:p>
            <a:fld id="{C587A52E-5C26-0F40-BE23-1A30B969F535}" type="datetimeFigureOut">
              <a:rPr lang="en-US" smtClean="0"/>
              <a:t>4/19/2022</a:t>
            </a:fld>
            <a:endParaRPr lang="en-US"/>
          </a:p>
        </p:txBody>
      </p:sp>
      <p:sp>
        <p:nvSpPr>
          <p:cNvPr id="4" name="Footer Placeholder 3">
            <a:extLst>
              <a:ext uri="{FF2B5EF4-FFF2-40B4-BE49-F238E27FC236}">
                <a16:creationId xmlns:a16="http://schemas.microsoft.com/office/drawing/2014/main" id="{30C00351-3976-9476-5F49-367529A091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5F31E0-ADCC-1A5C-C0D2-7B7387C1812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86852714"/>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8E85D4-5ED8-4840-77CD-BA934648C0E0}"/>
              </a:ext>
            </a:extLst>
          </p:cNvPr>
          <p:cNvSpPr>
            <a:spLocks noGrp="1"/>
          </p:cNvSpPr>
          <p:nvPr>
            <p:ph type="dt" sz="half" idx="10"/>
          </p:nvPr>
        </p:nvSpPr>
        <p:spPr/>
        <p:txBody>
          <a:bodyPr/>
          <a:lstStyle/>
          <a:p>
            <a:fld id="{C587A52E-5C26-0F40-BE23-1A30B969F535}" type="datetimeFigureOut">
              <a:rPr lang="en-US" smtClean="0"/>
              <a:t>4/19/2022</a:t>
            </a:fld>
            <a:endParaRPr lang="en-US"/>
          </a:p>
        </p:txBody>
      </p:sp>
      <p:sp>
        <p:nvSpPr>
          <p:cNvPr id="3" name="Footer Placeholder 2">
            <a:extLst>
              <a:ext uri="{FF2B5EF4-FFF2-40B4-BE49-F238E27FC236}">
                <a16:creationId xmlns:a16="http://schemas.microsoft.com/office/drawing/2014/main" id="{947E0F94-0D11-D59F-7CC9-CEE47DA1A1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0B63A0-C444-AF3B-BE41-BB476AC900B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880125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7F76-E56A-07BE-ECD0-065F036BC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5A41C-5311-F57C-B2C6-C19DC3167B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61DFDC-AF81-FFA1-C1DE-2ABB033D9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59956-CC88-FE66-CB9D-C50035FBF3DF}"/>
              </a:ext>
            </a:extLst>
          </p:cNvPr>
          <p:cNvSpPr>
            <a:spLocks noGrp="1"/>
          </p:cNvSpPr>
          <p:nvPr>
            <p:ph type="dt" sz="half" idx="10"/>
          </p:nvPr>
        </p:nvSpPr>
        <p:spPr/>
        <p:txBody>
          <a:bodyPr/>
          <a:lstStyle/>
          <a:p>
            <a:fld id="{C587A52E-5C26-0F40-BE23-1A30B969F535}" type="datetimeFigureOut">
              <a:rPr lang="en-US" smtClean="0"/>
              <a:t>4/19/2022</a:t>
            </a:fld>
            <a:endParaRPr lang="en-US"/>
          </a:p>
        </p:txBody>
      </p:sp>
      <p:sp>
        <p:nvSpPr>
          <p:cNvPr id="6" name="Footer Placeholder 5">
            <a:extLst>
              <a:ext uri="{FF2B5EF4-FFF2-40B4-BE49-F238E27FC236}">
                <a16:creationId xmlns:a16="http://schemas.microsoft.com/office/drawing/2014/main" id="{09FC6CF8-659D-A25C-84FF-B33042AB0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195E9F-2365-FDEE-B229-814756EE79F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57357228"/>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E43C-BBB1-396D-4E9A-CDF1F57A2F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EA6C4D-978B-2DCE-C7B2-B808761F54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404ACD-2487-2B1A-3705-6CDC8CB01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9E7EF-58CF-E5BE-54F1-791574B74BDF}"/>
              </a:ext>
            </a:extLst>
          </p:cNvPr>
          <p:cNvSpPr>
            <a:spLocks noGrp="1"/>
          </p:cNvSpPr>
          <p:nvPr>
            <p:ph type="dt" sz="half" idx="10"/>
          </p:nvPr>
        </p:nvSpPr>
        <p:spPr/>
        <p:txBody>
          <a:bodyPr/>
          <a:lstStyle/>
          <a:p>
            <a:fld id="{C587A52E-5C26-0F40-BE23-1A30B969F535}" type="datetimeFigureOut">
              <a:rPr lang="en-US" smtClean="0"/>
              <a:t>4/19/2022</a:t>
            </a:fld>
            <a:endParaRPr lang="en-US"/>
          </a:p>
        </p:txBody>
      </p:sp>
      <p:sp>
        <p:nvSpPr>
          <p:cNvPr id="6" name="Footer Placeholder 5">
            <a:extLst>
              <a:ext uri="{FF2B5EF4-FFF2-40B4-BE49-F238E27FC236}">
                <a16:creationId xmlns:a16="http://schemas.microsoft.com/office/drawing/2014/main" id="{1065AA4D-01B0-2D87-0DDF-983B2D7B4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DC4E6E-2F55-DA2B-92C1-BF21F25FB2E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38612380"/>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379D2-CF28-14AA-182B-BE169367D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A0C218-7E37-B019-0E5C-89124D60C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A3C7A-345A-3629-2698-9E067AE0D55C}"/>
              </a:ext>
            </a:extLst>
          </p:cNvPr>
          <p:cNvSpPr>
            <a:spLocks noGrp="1"/>
          </p:cNvSpPr>
          <p:nvPr>
            <p:ph type="dt" sz="half" idx="10"/>
          </p:nvPr>
        </p:nvSpPr>
        <p:spPr/>
        <p:txBody>
          <a:bodyPr/>
          <a:lstStyle/>
          <a:p>
            <a:fld id="{C587A52E-5C26-0F40-BE23-1A30B969F535}" type="datetimeFigureOut">
              <a:rPr lang="en-US" smtClean="0"/>
              <a:t>4/19/2022</a:t>
            </a:fld>
            <a:endParaRPr lang="en-US"/>
          </a:p>
        </p:txBody>
      </p:sp>
      <p:sp>
        <p:nvSpPr>
          <p:cNvPr id="5" name="Footer Placeholder 4">
            <a:extLst>
              <a:ext uri="{FF2B5EF4-FFF2-40B4-BE49-F238E27FC236}">
                <a16:creationId xmlns:a16="http://schemas.microsoft.com/office/drawing/2014/main" id="{46CFE2D3-9C48-0C08-72ED-30B0ECAAB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8A7F1-2C94-594B-11EF-FB94F6633D6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5962357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7F76-E56A-07BE-ECD0-065F036BC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5A41C-5311-F57C-B2C6-C19DC3167B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61DFDC-AF81-FFA1-C1DE-2ABB033D9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59956-CC88-FE66-CB9D-C50035FBF3D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9FC6CF8-659D-A25C-84FF-B33042AB0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195E9F-2365-FDEE-B229-814756EE79F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11991812"/>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D5A49-ED0E-4BD8-3BB5-B40A665E78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DFAC23-3E85-54E9-2A7F-F6692AF77C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F449D-440A-6408-E25C-900F894FAA42}"/>
              </a:ext>
            </a:extLst>
          </p:cNvPr>
          <p:cNvSpPr>
            <a:spLocks noGrp="1"/>
          </p:cNvSpPr>
          <p:nvPr>
            <p:ph type="dt" sz="half" idx="10"/>
          </p:nvPr>
        </p:nvSpPr>
        <p:spPr/>
        <p:txBody>
          <a:bodyPr/>
          <a:lstStyle/>
          <a:p>
            <a:fld id="{C587A52E-5C26-0F40-BE23-1A30B969F535}" type="datetimeFigureOut">
              <a:rPr lang="en-US" smtClean="0"/>
              <a:t>4/19/2022</a:t>
            </a:fld>
            <a:endParaRPr lang="en-US"/>
          </a:p>
        </p:txBody>
      </p:sp>
      <p:sp>
        <p:nvSpPr>
          <p:cNvPr id="5" name="Footer Placeholder 4">
            <a:extLst>
              <a:ext uri="{FF2B5EF4-FFF2-40B4-BE49-F238E27FC236}">
                <a16:creationId xmlns:a16="http://schemas.microsoft.com/office/drawing/2014/main" id="{39A93807-C19D-D0D0-6247-6284BEA38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F2B04-D79F-123B-FFD6-8AA7DCCE4E6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10993283"/>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sp>
        <p:nvSpPr>
          <p:cNvPr id="83" name="Google Shape;83;g10c73ea11a3_0_99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84" name="Google Shape;84;g10c73ea11a3_0_992"/>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85" name="Google Shape;85;g10c73ea11a3_0_992"/>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86" name="Google Shape;86;g10c73ea11a3_0_99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939182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8"/>
        <p:cNvGrpSpPr/>
        <p:nvPr/>
      </p:nvGrpSpPr>
      <p:grpSpPr>
        <a:xfrm>
          <a:off x="0" y="0"/>
          <a:ext cx="0" cy="0"/>
          <a:chOff x="0" y="0"/>
          <a:chExt cx="0" cy="0"/>
        </a:xfrm>
      </p:grpSpPr>
      <p:sp>
        <p:nvSpPr>
          <p:cNvPr id="79" name="Google Shape;79;g10c73ea11a3_0_98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80" name="Google Shape;80;g10c73ea11a3_0_988"/>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81" name="Google Shape;81;g10c73ea11a3_0_98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84632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255AA-55E9-A7AA-5050-DD1E4DCDC5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6057BB-F39F-E448-F41E-91B4700D4B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6BB298-B461-8EE5-BED2-30B26F5569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1C2A2E1-60CE-ABFC-021E-ABC07252E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74993F-77ED-EA6D-3F15-A80F7203EF9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96864536"/>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C56BA-21D3-0BCF-970C-61CC7FFC3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EDC9FC-F507-51DD-F773-90A38C2886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0DBD5-8454-483C-56D2-5B44B80C9F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639556C-7733-F82C-826A-0445E0344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3F330D-6FDC-9E4D-5D67-53E56582EE6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431158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8EED1-871B-67EB-0D53-72DA9386BE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846111-4907-80DA-D191-811A5BEE6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C18C5C-0742-D45B-DF98-2836AA6F111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BA278B9-FF20-9B1D-D2BC-409C8E93B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2F682-E669-6003-4783-BCF0C34B154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078465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51FF3-1C1C-A3F3-5EE5-E955410C4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53985-EF6B-B74F-BC9A-F9A110F74A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3A8CCD-BC10-F482-C8BD-51C1BA81C0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3250B9-1A85-D5FA-C745-447FA0392BE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EF461E8-5F38-1A91-C725-438081DACF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18574D-3476-DA1B-E4BD-A5302DFB14E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60280940"/>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E1668-1657-6B44-9E8B-540FFB9F26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62ED81-BF0F-9A78-EE75-4DA11253A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8CD2E-8776-BC46-9069-54F207A37B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C6E840-B284-C7B0-3D81-2936F0E39D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74E9E7-4795-1AA3-1FB5-D4A0615237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CE0F44-73C6-8309-314C-D54D09ED2D3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912E444-30A3-FF97-2BBD-655C2E4D97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31F432-593E-91C2-8F6C-0F72D5CB554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47698406"/>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B80CA-7558-F0F6-8BB4-E5CC92F82A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55CB11-F0AE-A16E-BEA9-EF6BAC55C0D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4F78E61-C0AD-CE40-D7C9-FF8DCD271A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C0B386-1895-45BD-337B-FAF1C6F6C51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23708336"/>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D8A890-B985-9883-37D9-2CC50BFEBB6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458A848-9866-3F17-EC60-CD1C2947D3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882386-F25C-293D-D4CC-7ACF32BE890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1842189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8.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
        <p:cNvGrpSpPr/>
        <p:nvPr/>
      </p:nvGrpSpPr>
      <p:grpSpPr>
        <a:xfrm>
          <a:off x="0" y="0"/>
          <a:ext cx="0" cy="0"/>
          <a:chOff x="0" y="0"/>
          <a:chExt cx="0" cy="0"/>
        </a:xfrm>
      </p:grpSpPr>
      <p:sp>
        <p:nvSpPr>
          <p:cNvPr id="53" name="Google Shape;53;g10c73ea11a3_0_563"/>
          <p:cNvSpPr txBox="1">
            <a:spLocks noGrp="1"/>
          </p:cNvSpPr>
          <p:nvPr>
            <p:ph type="title"/>
          </p:nvPr>
        </p:nvSpPr>
        <p:spPr>
          <a:xfrm>
            <a:off x="581192" y="705124"/>
            <a:ext cx="11029500" cy="11895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FEFEFE"/>
              </a:buClr>
              <a:buSzPts val="2800"/>
              <a:buFont typeface="Franklin Gothic"/>
              <a:buNone/>
              <a:defRPr sz="2800" b="0" i="0" u="none" strike="noStrike" cap="none">
                <a:solidFill>
                  <a:srgbClr val="FEFEFE"/>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54" name="Google Shape;54;g10c73ea11a3_0_563"/>
          <p:cNvSpPr txBox="1">
            <a:spLocks noGrp="1"/>
          </p:cNvSpPr>
          <p:nvPr>
            <p:ph type="body" idx="1"/>
          </p:nvPr>
        </p:nvSpPr>
        <p:spPr>
          <a:xfrm>
            <a:off x="581192" y="2336002"/>
            <a:ext cx="11029500" cy="3651900"/>
          </a:xfrm>
          <a:prstGeom prst="rect">
            <a:avLst/>
          </a:prstGeom>
          <a:noFill/>
          <a:ln>
            <a:noFill/>
          </a:ln>
        </p:spPr>
        <p:txBody>
          <a:bodyPr spcFirstLastPara="1" wrap="square" lIns="91425" tIns="45700" rIns="91425" bIns="45700" anchor="ctr" anchorCtr="0">
            <a:normAutofit/>
          </a:bodyPr>
          <a:lstStyle>
            <a:lvl1pPr marL="457200" marR="0" lvl="0" indent="-327914" algn="l" rtl="0">
              <a:lnSpc>
                <a:spcPct val="110000"/>
              </a:lnSpc>
              <a:spcBef>
                <a:spcPts val="340"/>
              </a:spcBef>
              <a:spcAft>
                <a:spcPts val="0"/>
              </a:spcAft>
              <a:buClr>
                <a:schemeClr val="accent1"/>
              </a:buClr>
              <a:buSzPts val="1564"/>
              <a:buFont typeface="Noto Sans Symbols"/>
              <a:buChar char="◼"/>
              <a:defRPr sz="1700" b="0" i="0" u="none" strike="noStrike" cap="none">
                <a:solidFill>
                  <a:srgbClr val="FEFEFE"/>
                </a:solidFill>
                <a:latin typeface="Libre Franklin"/>
                <a:ea typeface="Libre Franklin"/>
                <a:cs typeface="Libre Franklin"/>
                <a:sym typeface="Libre Franklin"/>
              </a:defRPr>
            </a:lvl1pPr>
            <a:lvl2pPr marL="914400" marR="0" lvl="1" indent="-310387" algn="l" rtl="0">
              <a:lnSpc>
                <a:spcPct val="100000"/>
              </a:lnSpc>
              <a:spcBef>
                <a:spcPts val="600"/>
              </a:spcBef>
              <a:spcAft>
                <a:spcPts val="0"/>
              </a:spcAft>
              <a:buClr>
                <a:schemeClr val="accent1"/>
              </a:buClr>
              <a:buSzPts val="1288"/>
              <a:buFont typeface="Noto Sans Symbols"/>
              <a:buChar char="◼"/>
              <a:defRPr sz="1400" b="0" i="0" u="none" strike="noStrike" cap="none">
                <a:solidFill>
                  <a:srgbClr val="FEFEFE"/>
                </a:solidFill>
                <a:latin typeface="Libre Franklin"/>
                <a:ea typeface="Libre Franklin"/>
                <a:cs typeface="Libre Franklin"/>
                <a:sym typeface="Libre Franklin"/>
              </a:defRPr>
            </a:lvl2pPr>
            <a:lvl3pPr marL="1371600" marR="0" lvl="2" indent="-304546" algn="l" rtl="0">
              <a:lnSpc>
                <a:spcPct val="100000"/>
              </a:lnSpc>
              <a:spcBef>
                <a:spcPts val="600"/>
              </a:spcBef>
              <a:spcAft>
                <a:spcPts val="0"/>
              </a:spcAft>
              <a:buClr>
                <a:schemeClr val="accent1"/>
              </a:buClr>
              <a:buSzPts val="1196"/>
              <a:buFont typeface="Noto Sans Symbols"/>
              <a:buChar char="◼"/>
              <a:defRPr sz="1300" b="0" i="0" u="none" strike="noStrike" cap="none">
                <a:solidFill>
                  <a:srgbClr val="FEFEFE"/>
                </a:solidFill>
                <a:latin typeface="Libre Franklin"/>
                <a:ea typeface="Libre Franklin"/>
                <a:cs typeface="Libre Franklin"/>
                <a:sym typeface="Libre Franklin"/>
              </a:defRPr>
            </a:lvl3pPr>
            <a:lvl4pPr marL="1828800" marR="0" lvl="3" indent="-292861" algn="l" rtl="0">
              <a:lnSpc>
                <a:spcPct val="100000"/>
              </a:lnSpc>
              <a:spcBef>
                <a:spcPts val="600"/>
              </a:spcBef>
              <a:spcAft>
                <a:spcPts val="0"/>
              </a:spcAft>
              <a:buClr>
                <a:schemeClr val="accent1"/>
              </a:buClr>
              <a:buSzPts val="1012"/>
              <a:buFont typeface="Noto Sans Symbols"/>
              <a:buChar char="◼"/>
              <a:defRPr sz="1100" b="0" i="0" u="none" strike="noStrike" cap="none">
                <a:solidFill>
                  <a:srgbClr val="FEFEFE"/>
                </a:solidFill>
                <a:latin typeface="Libre Franklin"/>
                <a:ea typeface="Libre Franklin"/>
                <a:cs typeface="Libre Franklin"/>
                <a:sym typeface="Libre Franklin"/>
              </a:defRPr>
            </a:lvl4pPr>
            <a:lvl5pPr marL="2286000" marR="0" lvl="4" indent="-292861" algn="l" rtl="0">
              <a:lnSpc>
                <a:spcPct val="100000"/>
              </a:lnSpc>
              <a:spcBef>
                <a:spcPts val="600"/>
              </a:spcBef>
              <a:spcAft>
                <a:spcPts val="0"/>
              </a:spcAft>
              <a:buClr>
                <a:schemeClr val="accent1"/>
              </a:buClr>
              <a:buSzPts val="1012"/>
              <a:buFont typeface="Noto Sans Symbols"/>
              <a:buChar char="◼"/>
              <a:defRPr sz="1100" b="0" i="0" u="none" strike="noStrike" cap="none">
                <a:solidFill>
                  <a:srgbClr val="FEFEFE"/>
                </a:solidFill>
                <a:latin typeface="Libre Franklin"/>
                <a:ea typeface="Libre Franklin"/>
                <a:cs typeface="Libre Franklin"/>
                <a:sym typeface="Libre Franklin"/>
              </a:defRPr>
            </a:lvl5pPr>
            <a:lvl6pPr marL="2743200" marR="0" lvl="5"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lt2"/>
                </a:solidFill>
                <a:latin typeface="Libre Franklin"/>
                <a:ea typeface="Libre Franklin"/>
                <a:cs typeface="Libre Franklin"/>
                <a:sym typeface="Libre Franklin"/>
              </a:defRPr>
            </a:lvl6pPr>
            <a:lvl7pPr marL="3200400" marR="0" lvl="6"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lt2"/>
                </a:solidFill>
                <a:latin typeface="Libre Franklin"/>
                <a:ea typeface="Libre Franklin"/>
                <a:cs typeface="Libre Franklin"/>
                <a:sym typeface="Libre Franklin"/>
              </a:defRPr>
            </a:lvl7pPr>
            <a:lvl8pPr marL="3657600" marR="0" lvl="7"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lt2"/>
                </a:solidFill>
                <a:latin typeface="Libre Franklin"/>
                <a:ea typeface="Libre Franklin"/>
                <a:cs typeface="Libre Franklin"/>
                <a:sym typeface="Libre Franklin"/>
              </a:defRPr>
            </a:lvl8pPr>
            <a:lvl9pPr marL="4114800" marR="0" lvl="8" indent="-298703"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lt2"/>
                </a:solidFill>
                <a:latin typeface="Libre Franklin"/>
                <a:ea typeface="Libre Franklin"/>
                <a:cs typeface="Libre Franklin"/>
                <a:sym typeface="Libre Franklin"/>
              </a:defRPr>
            </a:lvl9pPr>
          </a:lstStyle>
          <a:p>
            <a:endParaRPr/>
          </a:p>
        </p:txBody>
      </p:sp>
      <p:sp>
        <p:nvSpPr>
          <p:cNvPr id="55" name="Google Shape;55;g10c73ea11a3_0_563"/>
          <p:cNvSpPr txBox="1">
            <a:spLocks noGrp="1"/>
          </p:cNvSpPr>
          <p:nvPr>
            <p:ph type="dt" idx="10"/>
          </p:nvPr>
        </p:nvSpPr>
        <p:spPr>
          <a:xfrm>
            <a:off x="7605951" y="6423914"/>
            <a:ext cx="28449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rgbClr val="FEFEFE"/>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56" name="Google Shape;56;g10c73ea11a3_0_563"/>
          <p:cNvSpPr txBox="1">
            <a:spLocks noGrp="1"/>
          </p:cNvSpPr>
          <p:nvPr>
            <p:ph type="ftr" idx="11"/>
          </p:nvPr>
        </p:nvSpPr>
        <p:spPr>
          <a:xfrm>
            <a:off x="581192" y="6423914"/>
            <a:ext cx="69171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EFEFE"/>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57" name="Google Shape;57;g10c73ea11a3_0_563"/>
          <p:cNvSpPr txBox="1">
            <a:spLocks noGrp="1"/>
          </p:cNvSpPr>
          <p:nvPr>
            <p:ph type="sldNum" idx="12"/>
          </p:nvPr>
        </p:nvSpPr>
        <p:spPr>
          <a:xfrm>
            <a:off x="10558300" y="6423914"/>
            <a:ext cx="1052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EFEFE"/>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58" name="Google Shape;58;g10c73ea11a3_0_563"/>
          <p:cNvSpPr/>
          <p:nvPr/>
        </p:nvSpPr>
        <p:spPr>
          <a:xfrm>
            <a:off x="446534" y="457200"/>
            <a:ext cx="3703200" cy="95100"/>
          </a:xfrm>
          <a:prstGeom prst="rect">
            <a:avLst/>
          </a:prstGeom>
          <a:solidFill>
            <a:srgbClr val="4653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g10c73ea11a3_0_563"/>
          <p:cNvSpPr/>
          <p:nvPr/>
        </p:nvSpPr>
        <p:spPr>
          <a:xfrm>
            <a:off x="8042147" y="453643"/>
            <a:ext cx="3703200" cy="98700"/>
          </a:xfrm>
          <a:prstGeom prst="rect">
            <a:avLst/>
          </a:prstGeom>
          <a:solidFill>
            <a:srgbClr val="969F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g10c73ea11a3_0_563"/>
          <p:cNvSpPr/>
          <p:nvPr/>
        </p:nvSpPr>
        <p:spPr>
          <a:xfrm>
            <a:off x="4241830" y="457200"/>
            <a:ext cx="3703200" cy="91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4FAEE1-E83B-004F-B5FC-6784E31EF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BE1D40-9E25-A7C9-2246-0D19BDF4FF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68D9C-BA85-545E-3A80-E63E0C7CA1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7D650AE-F8FE-3F02-EFA7-B4BF8831C7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DDF187-DE35-9595-1C3C-C06E294EBC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8454181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EF9099-A40C-E1A2-8560-635A7B79AC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2447EE-C954-586F-AFFD-39B29BF91A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55A8D-CAD8-A106-0C5B-55A03E134B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57B8D64-A5DF-ABCC-4300-FDCAF07A83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A8FEAA-27FF-16FF-3196-FD9340B308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825568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EF9099-A40C-E1A2-8560-635A7B79AC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2447EE-C954-586F-AFFD-39B29BF91A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55A8D-CAD8-A106-0C5B-55A03E134B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57B8D64-A5DF-ABCC-4300-FDCAF07A83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A8FEAA-27FF-16FF-3196-FD9340B308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1999343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EF9099-A40C-E1A2-8560-635A7B79AC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2447EE-C954-586F-AFFD-39B29BF91A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55A8D-CAD8-A106-0C5B-55A03E134B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57B8D64-A5DF-ABCC-4300-FDCAF07A83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A8FEAA-27FF-16FF-3196-FD9340B308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26050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EF9099-A40C-E1A2-8560-635A7B79AC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2447EE-C954-586F-AFFD-39B29BF91A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55A8D-CAD8-A106-0C5B-55A03E134B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57B8D64-A5DF-ABCC-4300-FDCAF07A83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A8FEAA-27FF-16FF-3196-FD9340B308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8239171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EF9099-A40C-E1A2-8560-635A7B79AC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2447EE-C954-586F-AFFD-39B29BF91A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55A8D-CAD8-A106-0C5B-55A03E134B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57B8D64-A5DF-ABCC-4300-FDCAF07A83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A8FEAA-27FF-16FF-3196-FD9340B308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6700866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EF9099-A40C-E1A2-8560-635A7B79AC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2447EE-C954-586F-AFFD-39B29BF91A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55A8D-CAD8-A106-0C5B-55A03E134B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57B8D64-A5DF-ABCC-4300-FDCAF07A83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A8FEAA-27FF-16FF-3196-FD9340B308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2477026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EF9099-A40C-E1A2-8560-635A7B79AC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2447EE-C954-586F-AFFD-39B29BF91A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55A8D-CAD8-A106-0C5B-55A03E134B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57B8D64-A5DF-ABCC-4300-FDCAF07A83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A8FEAA-27FF-16FF-3196-FD9340B308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6478658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EF9099-A40C-E1A2-8560-635A7B79AC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2447EE-C954-586F-AFFD-39B29BF91A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55A8D-CAD8-A106-0C5B-55A03E134B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57B8D64-A5DF-ABCC-4300-FDCAF07A83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A8FEAA-27FF-16FF-3196-FD9340B308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4208916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6.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9.m4a"/><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57.xml"/><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png"/><Relationship Id="rId3" Type="http://schemas.openxmlformats.org/officeDocument/2006/relationships/audio" Target="../media/media10.m4a"/><Relationship Id="rId7" Type="http://schemas.openxmlformats.org/officeDocument/2006/relationships/image" Target="../media/image23.png"/><Relationship Id="rId12" Type="http://schemas.microsoft.com/office/2007/relationships/hdphoto" Target="../media/hdphoto5.wdp"/><Relationship Id="rId2" Type="http://schemas.microsoft.com/office/2007/relationships/media" Target="../media/media10.m4a"/><Relationship Id="rId1" Type="http://schemas.openxmlformats.org/officeDocument/2006/relationships/themeOverride" Target="../theme/themeOverride2.xml"/><Relationship Id="rId6" Type="http://schemas.openxmlformats.org/officeDocument/2006/relationships/image" Target="../media/image1.png"/><Relationship Id="rId11" Type="http://schemas.openxmlformats.org/officeDocument/2006/relationships/image" Target="../media/image25.png"/><Relationship Id="rId5" Type="http://schemas.openxmlformats.org/officeDocument/2006/relationships/notesSlide" Target="../notesSlides/notesSlide11.xml"/><Relationship Id="rId10" Type="http://schemas.microsoft.com/office/2007/relationships/hdphoto" Target="../media/hdphoto4.wdp"/><Relationship Id="rId4" Type="http://schemas.openxmlformats.org/officeDocument/2006/relationships/slideLayout" Target="../slideLayouts/slideLayout68.xml"/><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2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91.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6.wdp"/><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91.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7.wdp"/><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3.png"/><Relationship Id="rId3" Type="http://schemas.openxmlformats.org/officeDocument/2006/relationships/slideLayout" Target="../slideLayouts/slideLayout80.xml"/><Relationship Id="rId7" Type="http://schemas.openxmlformats.org/officeDocument/2006/relationships/image" Target="../media/image29.png"/><Relationship Id="rId12"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8.wdp"/><Relationship Id="rId11" Type="http://schemas.microsoft.com/office/2007/relationships/hdphoto" Target="../media/hdphoto11.wdp"/><Relationship Id="rId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notesSlide" Target="../notesSlides/notesSlide16.xml"/><Relationship Id="rId9"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image" Target="../media/image31.png"/><Relationship Id="rId12" Type="http://schemas.microsoft.com/office/2007/relationships/hdphoto" Target="../media/hdphoto15.wdp"/><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12.wdp"/><Relationship Id="rId11" Type="http://schemas.openxmlformats.org/officeDocument/2006/relationships/image" Target="../media/image25.png"/><Relationship Id="rId5" Type="http://schemas.openxmlformats.org/officeDocument/2006/relationships/image" Target="../media/image30.png"/><Relationship Id="rId10" Type="http://schemas.microsoft.com/office/2007/relationships/hdphoto" Target="../media/hdphoto14.wdp"/><Relationship Id="rId4" Type="http://schemas.openxmlformats.org/officeDocument/2006/relationships/notesSlide" Target="../notesSlides/notesSlide17.xml"/><Relationship Id="rId9" Type="http://schemas.openxmlformats.org/officeDocument/2006/relationships/image" Target="../media/image28.png"/><Relationship Id="rId1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2.xml"/><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3.png"/><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2.xml"/><Relationship Id="rId7" Type="http://schemas.microsoft.com/office/2007/relationships/hdphoto" Target="../media/hdphoto16.wdp"/><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audio" Target="../media/media22.m4a"/><Relationship Id="rId7" Type="http://schemas.openxmlformats.org/officeDocument/2006/relationships/image" Target="../media/image35.png"/><Relationship Id="rId2" Type="http://schemas.microsoft.com/office/2007/relationships/media" Target="../media/media22.m4a"/><Relationship Id="rId1" Type="http://schemas.openxmlformats.org/officeDocument/2006/relationships/themeOverride" Target="../theme/themeOverride3.xml"/><Relationship Id="rId6" Type="http://schemas.openxmlformats.org/officeDocument/2006/relationships/image" Target="../media/image34.png"/><Relationship Id="rId5" Type="http://schemas.openxmlformats.org/officeDocument/2006/relationships/notesSlide" Target="../notesSlides/notesSlide23.xml"/><Relationship Id="rId10" Type="http://schemas.openxmlformats.org/officeDocument/2006/relationships/image" Target="../media/image17.png"/><Relationship Id="rId4" Type="http://schemas.openxmlformats.org/officeDocument/2006/relationships/slideLayout" Target="../slideLayouts/slideLayout68.xml"/><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9.xml"/><Relationship Id="rId7" Type="http://schemas.microsoft.com/office/2007/relationships/hdphoto" Target="../media/hdphoto18.wdp"/><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slideLayout" Target="../slideLayouts/slideLayout69.xml"/><Relationship Id="rId7" Type="http://schemas.openxmlformats.org/officeDocument/2006/relationships/image" Target="../media/image39.png"/><Relationship Id="rId12" Type="http://schemas.openxmlformats.org/officeDocument/2006/relationships/image" Target="../media/image17.png"/><Relationship Id="rId2" Type="http://schemas.openxmlformats.org/officeDocument/2006/relationships/audio" Target="../media/media24.m4a"/><Relationship Id="rId1" Type="http://schemas.microsoft.com/office/2007/relationships/media" Target="../media/media24.m4a"/><Relationship Id="rId6" Type="http://schemas.microsoft.com/office/2007/relationships/hdphoto" Target="../media/hdphoto19.wdp"/><Relationship Id="rId11" Type="http://schemas.microsoft.com/office/2007/relationships/hdphoto" Target="../media/hdphoto21.wdp"/><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notesSlide" Target="../notesSlides/notesSlide25.xml"/><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91.xml"/><Relationship Id="rId7" Type="http://schemas.openxmlformats.org/officeDocument/2006/relationships/image" Target="../media/image34.png"/><Relationship Id="rId2" Type="http://schemas.openxmlformats.org/officeDocument/2006/relationships/audio" Target="../media/media25.m4a"/><Relationship Id="rId1" Type="http://schemas.microsoft.com/office/2007/relationships/media" Target="../media/media25.m4a"/><Relationship Id="rId6" Type="http://schemas.microsoft.com/office/2007/relationships/hdphoto" Target="../media/hdphoto22.wdp"/><Relationship Id="rId5" Type="http://schemas.openxmlformats.org/officeDocument/2006/relationships/image" Target="../media/image4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slideLayout" Target="../slideLayouts/slideLayout69.xml"/><Relationship Id="rId7" Type="http://schemas.openxmlformats.org/officeDocument/2006/relationships/image" Target="../media/image43.png"/><Relationship Id="rId2" Type="http://schemas.openxmlformats.org/officeDocument/2006/relationships/audio" Target="../media/media26.m4a"/><Relationship Id="rId1" Type="http://schemas.microsoft.com/office/2007/relationships/media" Target="../media/media26.m4a"/><Relationship Id="rId6" Type="http://schemas.microsoft.com/office/2007/relationships/hdphoto" Target="../media/hdphoto23.wdp"/><Relationship Id="rId5" Type="http://schemas.openxmlformats.org/officeDocument/2006/relationships/image" Target="../media/image42.png"/><Relationship Id="rId10" Type="http://schemas.openxmlformats.org/officeDocument/2006/relationships/image" Target="../media/image17.png"/><Relationship Id="rId4" Type="http://schemas.openxmlformats.org/officeDocument/2006/relationships/notesSlide" Target="../notesSlides/notesSlide27.xml"/><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slideLayout" Target="../slideLayouts/slideLayout69.xml"/><Relationship Id="rId7" Type="http://schemas.openxmlformats.org/officeDocument/2006/relationships/image" Target="../media/image45.png"/><Relationship Id="rId2" Type="http://schemas.openxmlformats.org/officeDocument/2006/relationships/audio" Target="../media/media27.m4a"/><Relationship Id="rId1" Type="http://schemas.microsoft.com/office/2007/relationships/media" Target="../media/media27.m4a"/><Relationship Id="rId6" Type="http://schemas.microsoft.com/office/2007/relationships/hdphoto" Target="../media/hdphoto25.wdp"/><Relationship Id="rId5" Type="http://schemas.openxmlformats.org/officeDocument/2006/relationships/image" Target="../media/image44.png"/><Relationship Id="rId10" Type="http://schemas.openxmlformats.org/officeDocument/2006/relationships/image" Target="../media/image17.png"/><Relationship Id="rId4" Type="http://schemas.openxmlformats.org/officeDocument/2006/relationships/notesSlide" Target="../notesSlides/notesSlide28.xml"/><Relationship Id="rId9"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17.png"/><Relationship Id="rId2" Type="http://schemas.microsoft.com/office/2007/relationships/media" Target="../media/media28.m4a"/><Relationship Id="rId1" Type="http://schemas.openxmlformats.org/officeDocument/2006/relationships/themeOverride" Target="../theme/themeOverride4.xml"/><Relationship Id="rId6" Type="http://schemas.openxmlformats.org/officeDocument/2006/relationships/image" Target="../media/image34.png"/><Relationship Id="rId5" Type="http://schemas.openxmlformats.org/officeDocument/2006/relationships/notesSlide" Target="../notesSlides/notesSlide29.xml"/><Relationship Id="rId4"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2.xml"/><Relationship Id="rId7" Type="http://schemas.openxmlformats.org/officeDocument/2006/relationships/image" Target="../media/image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2.xml"/><Relationship Id="rId7" Type="http://schemas.openxmlformats.org/officeDocument/2006/relationships/image" Target="../media/image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92.xml"/><Relationship Id="rId7" Type="http://schemas.openxmlformats.org/officeDocument/2006/relationships/image" Target="../media/image3.png"/><Relationship Id="rId2" Type="http://schemas.openxmlformats.org/officeDocument/2006/relationships/audio" Target="../media/media31.m4a"/><Relationship Id="rId1" Type="http://schemas.microsoft.com/office/2007/relationships/media" Target="../media/media31.m4a"/><Relationship Id="rId6" Type="http://schemas.microsoft.com/office/2007/relationships/hdphoto" Target="../media/hdphoto27.wdp"/><Relationship Id="rId5" Type="http://schemas.openxmlformats.org/officeDocument/2006/relationships/image" Target="../media/image47.png"/><Relationship Id="rId10" Type="http://schemas.openxmlformats.org/officeDocument/2006/relationships/image" Target="../media/image1.png"/><Relationship Id="rId4" Type="http://schemas.openxmlformats.org/officeDocument/2006/relationships/notesSlide" Target="../notesSlides/notesSlide32.xml"/><Relationship Id="rId9" Type="http://schemas.microsoft.com/office/2007/relationships/hdphoto" Target="../media/hdphoto28.wdp"/></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media32.m4a"/><Relationship Id="rId7" Type="http://schemas.openxmlformats.org/officeDocument/2006/relationships/image" Target="../media/image50.png"/><Relationship Id="rId2" Type="http://schemas.microsoft.com/office/2007/relationships/media" Target="../media/media32.m4a"/><Relationship Id="rId1" Type="http://schemas.openxmlformats.org/officeDocument/2006/relationships/themeOverride" Target="../theme/themeOverride5.xml"/><Relationship Id="rId6" Type="http://schemas.openxmlformats.org/officeDocument/2006/relationships/image" Target="../media/image49.png"/><Relationship Id="rId5" Type="http://schemas.openxmlformats.org/officeDocument/2006/relationships/notesSlide" Target="../notesSlides/notesSlide33.xml"/><Relationship Id="rId10" Type="http://schemas.openxmlformats.org/officeDocument/2006/relationships/image" Target="../media/image17.png"/><Relationship Id="rId4" Type="http://schemas.openxmlformats.org/officeDocument/2006/relationships/slideLayout" Target="../slideLayouts/slideLayout79.xml"/><Relationship Id="rId9" Type="http://schemas.openxmlformats.org/officeDocument/2006/relationships/image" Target="../media/image34.pn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7.png"/><Relationship Id="rId3" Type="http://schemas.openxmlformats.org/officeDocument/2006/relationships/audio" Target="../media/media33.m4a"/><Relationship Id="rId7" Type="http://schemas.openxmlformats.org/officeDocument/2006/relationships/image" Target="../media/image53.png"/><Relationship Id="rId12" Type="http://schemas.openxmlformats.org/officeDocument/2006/relationships/image" Target="../media/image34.png"/><Relationship Id="rId2" Type="http://schemas.microsoft.com/office/2007/relationships/media" Target="../media/media33.m4a"/><Relationship Id="rId1" Type="http://schemas.openxmlformats.org/officeDocument/2006/relationships/themeOverride" Target="../theme/themeOverride6.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notesSlide" Target="../notesSlides/notesSlide34.xml"/><Relationship Id="rId10" Type="http://schemas.openxmlformats.org/officeDocument/2006/relationships/image" Target="../media/image56.png"/><Relationship Id="rId4" Type="http://schemas.openxmlformats.org/officeDocument/2006/relationships/slideLayout" Target="../slideLayouts/slideLayout93.xml"/><Relationship Id="rId9"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svg"/><Relationship Id="rId3" Type="http://schemas.openxmlformats.org/officeDocument/2006/relationships/slideLayout" Target="../slideLayouts/slideLayout82.xml"/><Relationship Id="rId7" Type="http://schemas.microsoft.com/office/2007/relationships/hdphoto" Target="../media/hdphoto29.wdp"/><Relationship Id="rId12" Type="http://schemas.openxmlformats.org/officeDocument/2006/relationships/image" Target="../media/image61.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4.png"/><Relationship Id="rId11" Type="http://schemas.microsoft.com/office/2007/relationships/hdphoto" Target="../media/hdphoto31.wdp"/><Relationship Id="rId5" Type="http://schemas.openxmlformats.org/officeDocument/2006/relationships/image" Target="../media/image58.jpeg"/><Relationship Id="rId10" Type="http://schemas.openxmlformats.org/officeDocument/2006/relationships/image" Target="../media/image60.png"/><Relationship Id="rId4" Type="http://schemas.openxmlformats.org/officeDocument/2006/relationships/notesSlide" Target="../notesSlides/notesSlide35.xml"/><Relationship Id="rId9" Type="http://schemas.microsoft.com/office/2007/relationships/hdphoto" Target="../media/hdphoto30.wdp"/><Relationship Id="rId14" Type="http://schemas.openxmlformats.org/officeDocument/2006/relationships/image" Target="../media/image17.pn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80.xml"/><Relationship Id="rId7" Type="http://schemas.openxmlformats.org/officeDocument/2006/relationships/image" Target="../media/image64.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3.png"/><Relationship Id="rId5" Type="http://schemas.openxmlformats.org/officeDocument/2006/relationships/image" Target="../media/image58.jpeg"/><Relationship Id="rId10" Type="http://schemas.openxmlformats.org/officeDocument/2006/relationships/image" Target="../media/image17.png"/><Relationship Id="rId4" Type="http://schemas.openxmlformats.org/officeDocument/2006/relationships/notesSlide" Target="../notesSlides/notesSlide36.xml"/><Relationship Id="rId9" Type="http://schemas.openxmlformats.org/officeDocument/2006/relationships/image" Target="../media/image66.png"/></Relationships>
</file>

<file path=ppt/slides/_rels/slide3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80.xml"/><Relationship Id="rId7" Type="http://schemas.openxmlformats.org/officeDocument/2006/relationships/image" Target="../media/image36.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7.png"/><Relationship Id="rId5" Type="http://schemas.openxmlformats.org/officeDocument/2006/relationships/image" Target="../media/image58.jpeg"/><Relationship Id="rId10" Type="http://schemas.openxmlformats.org/officeDocument/2006/relationships/image" Target="../media/image17.png"/><Relationship Id="rId4" Type="http://schemas.openxmlformats.org/officeDocument/2006/relationships/notesSlide" Target="../notesSlides/notesSlide37.xml"/><Relationship Id="rId9" Type="http://schemas.openxmlformats.org/officeDocument/2006/relationships/image" Target="../media/image69.png"/></Relationships>
</file>

<file path=ppt/slides/_rels/slide3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80.xml"/><Relationship Id="rId7" Type="http://schemas.openxmlformats.org/officeDocument/2006/relationships/image" Target="../media/image71.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70.png"/><Relationship Id="rId5" Type="http://schemas.openxmlformats.org/officeDocument/2006/relationships/image" Target="../media/image58.jpeg"/><Relationship Id="rId10" Type="http://schemas.openxmlformats.org/officeDocument/2006/relationships/image" Target="../media/image17.png"/><Relationship Id="rId4" Type="http://schemas.openxmlformats.org/officeDocument/2006/relationships/notesSlide" Target="../notesSlides/notesSlide38.xml"/><Relationship Id="rId9" Type="http://schemas.openxmlformats.org/officeDocument/2006/relationships/image" Target="../media/image73.png"/></Relationships>
</file>

<file path=ppt/slides/_rels/slide3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media38.m4a"/><Relationship Id="rId7" Type="http://schemas.openxmlformats.org/officeDocument/2006/relationships/image" Target="../media/image74.png"/><Relationship Id="rId2" Type="http://schemas.microsoft.com/office/2007/relationships/media" Target="../media/media38.m4a"/><Relationship Id="rId1" Type="http://schemas.openxmlformats.org/officeDocument/2006/relationships/themeOverride" Target="../theme/themeOverride7.xml"/><Relationship Id="rId6" Type="http://schemas.openxmlformats.org/officeDocument/2006/relationships/image" Target="../media/image4.png"/><Relationship Id="rId5" Type="http://schemas.openxmlformats.org/officeDocument/2006/relationships/notesSlide" Target="../notesSlides/notesSlide39.xml"/><Relationship Id="rId4" Type="http://schemas.openxmlformats.org/officeDocument/2006/relationships/slideLayout" Target="../slideLayouts/slideLayout93.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40.m4a"/><Relationship Id="rId7" Type="http://schemas.openxmlformats.org/officeDocument/2006/relationships/image" Target="../media/image4.png"/><Relationship Id="rId2" Type="http://schemas.microsoft.com/office/2007/relationships/media" Target="../media/media40.m4a"/><Relationship Id="rId1" Type="http://schemas.openxmlformats.org/officeDocument/2006/relationships/themeOverride" Target="../theme/themeOverride8.xml"/><Relationship Id="rId6" Type="http://schemas.openxmlformats.org/officeDocument/2006/relationships/image" Target="../media/image76.png"/><Relationship Id="rId5" Type="http://schemas.openxmlformats.org/officeDocument/2006/relationships/notesSlide" Target="../notesSlides/notesSlide41.xml"/><Relationship Id="rId4"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77.png"/><Relationship Id="rId5" Type="http://schemas.openxmlformats.org/officeDocument/2006/relationships/image" Target="../media/image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5.xml"/><Relationship Id="rId7" Type="http://schemas.microsoft.com/office/2007/relationships/hdphoto" Target="../media/hdphoto32.wdp"/><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78.png"/><Relationship Id="rId5" Type="http://schemas.openxmlformats.org/officeDocument/2006/relationships/image" Target="../media/image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media45.m4a"/><Relationship Id="rId7" Type="http://schemas.microsoft.com/office/2007/relationships/hdphoto" Target="../media/hdphoto33.wdp"/><Relationship Id="rId2" Type="http://schemas.microsoft.com/office/2007/relationships/media" Target="../media/media45.m4a"/><Relationship Id="rId1" Type="http://schemas.openxmlformats.org/officeDocument/2006/relationships/themeOverride" Target="../theme/themeOverride9.xml"/><Relationship Id="rId6" Type="http://schemas.openxmlformats.org/officeDocument/2006/relationships/image" Target="../media/image79.png"/><Relationship Id="rId11" Type="http://schemas.openxmlformats.org/officeDocument/2006/relationships/image" Target="../media/image17.png"/><Relationship Id="rId5" Type="http://schemas.openxmlformats.org/officeDocument/2006/relationships/notesSlide" Target="../notesSlides/notesSlide46.xml"/><Relationship Id="rId10" Type="http://schemas.microsoft.com/office/2007/relationships/hdphoto" Target="../media/hdphoto34.wdp"/><Relationship Id="rId4" Type="http://schemas.openxmlformats.org/officeDocument/2006/relationships/slideLayout" Target="../slideLayouts/slideLayout80.xml"/><Relationship Id="rId9" Type="http://schemas.openxmlformats.org/officeDocument/2006/relationships/image" Target="../media/image80.png"/></Relationships>
</file>

<file path=ppt/slides/_rels/slide4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82.xml"/><Relationship Id="rId7" Type="http://schemas.microsoft.com/office/2007/relationships/hdphoto" Target="../media/hdphoto5.wdp"/><Relationship Id="rId12" Type="http://schemas.openxmlformats.org/officeDocument/2006/relationships/image" Target="../media/image17.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5.png"/><Relationship Id="rId11" Type="http://schemas.microsoft.com/office/2007/relationships/hdphoto" Target="../media/hdphoto36.wdp"/><Relationship Id="rId5" Type="http://schemas.openxmlformats.org/officeDocument/2006/relationships/image" Target="../media/image58.jpeg"/><Relationship Id="rId10" Type="http://schemas.openxmlformats.org/officeDocument/2006/relationships/image" Target="../media/image82.png"/><Relationship Id="rId4" Type="http://schemas.openxmlformats.org/officeDocument/2006/relationships/notesSlide" Target="../notesSlides/notesSlide47.xml"/><Relationship Id="rId9" Type="http://schemas.microsoft.com/office/2007/relationships/hdphoto" Target="../media/hdphoto35.wdp"/></Relationships>
</file>

<file path=ppt/slides/_rels/slide4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82.xml"/><Relationship Id="rId7" Type="http://schemas.microsoft.com/office/2007/relationships/hdphoto" Target="../media/hdphoto37.wdp"/><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83.png"/><Relationship Id="rId5" Type="http://schemas.openxmlformats.org/officeDocument/2006/relationships/image" Target="../media/image58.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82.xml"/><Relationship Id="rId7" Type="http://schemas.microsoft.com/office/2007/relationships/hdphoto" Target="../media/hdphoto38.wdp"/><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84.png"/><Relationship Id="rId11" Type="http://schemas.openxmlformats.org/officeDocument/2006/relationships/image" Target="../media/image17.png"/><Relationship Id="rId5" Type="http://schemas.openxmlformats.org/officeDocument/2006/relationships/image" Target="../media/image58.jpeg"/><Relationship Id="rId10" Type="http://schemas.openxmlformats.org/officeDocument/2006/relationships/image" Target="../media/image86.png"/><Relationship Id="rId4" Type="http://schemas.openxmlformats.org/officeDocument/2006/relationships/notesSlide" Target="../notesSlides/notesSlide49.xml"/><Relationship Id="rId9" Type="http://schemas.microsoft.com/office/2007/relationships/hdphoto" Target="../media/hdphoto39.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5.xml"/><Relationship Id="rId9" Type="http://schemas.openxmlformats.org/officeDocument/2006/relationships/image" Target="../media/image12.png"/><Relationship Id="rId1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microsoft.com/office/2007/relationships/hdphoto" Target="../media/hdphoto40.wdp"/><Relationship Id="rId3" Type="http://schemas.openxmlformats.org/officeDocument/2006/relationships/audio" Target="../media/media49.m4a"/><Relationship Id="rId7" Type="http://schemas.openxmlformats.org/officeDocument/2006/relationships/image" Target="../media/image87.png"/><Relationship Id="rId2" Type="http://schemas.microsoft.com/office/2007/relationships/media" Target="../media/media49.m4a"/><Relationship Id="rId1" Type="http://schemas.openxmlformats.org/officeDocument/2006/relationships/themeOverride" Target="../theme/themeOverride10.xml"/><Relationship Id="rId6" Type="http://schemas.openxmlformats.org/officeDocument/2006/relationships/image" Target="../media/image58.jpeg"/><Relationship Id="rId5" Type="http://schemas.openxmlformats.org/officeDocument/2006/relationships/notesSlide" Target="../notesSlides/notesSlide50.xml"/><Relationship Id="rId10" Type="http://schemas.openxmlformats.org/officeDocument/2006/relationships/image" Target="../media/image17.png"/><Relationship Id="rId4" Type="http://schemas.openxmlformats.org/officeDocument/2006/relationships/slideLayout" Target="../slideLayouts/slideLayout80.xml"/><Relationship Id="rId9" Type="http://schemas.openxmlformats.org/officeDocument/2006/relationships/image" Target="../media/image88.png"/></Relationships>
</file>

<file path=ppt/slides/_rels/slide5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1.png"/><Relationship Id="rId3" Type="http://schemas.openxmlformats.org/officeDocument/2006/relationships/slideLayout" Target="../slideLayouts/slideLayout82.xml"/><Relationship Id="rId7" Type="http://schemas.microsoft.com/office/2007/relationships/hdphoto" Target="../media/hdphoto4.wdp"/><Relationship Id="rId12" Type="http://schemas.openxmlformats.org/officeDocument/2006/relationships/image" Target="../media/image90.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4.png"/><Relationship Id="rId11" Type="http://schemas.microsoft.com/office/2007/relationships/hdphoto" Target="../media/hdphoto41.wdp"/><Relationship Id="rId5" Type="http://schemas.openxmlformats.org/officeDocument/2006/relationships/image" Target="../media/image58.jpeg"/><Relationship Id="rId15" Type="http://schemas.openxmlformats.org/officeDocument/2006/relationships/image" Target="../media/image17.png"/><Relationship Id="rId10" Type="http://schemas.openxmlformats.org/officeDocument/2006/relationships/image" Target="../media/image89.png"/><Relationship Id="rId4" Type="http://schemas.openxmlformats.org/officeDocument/2006/relationships/notesSlide" Target="../notesSlides/notesSlide51.xml"/><Relationship Id="rId9" Type="http://schemas.microsoft.com/office/2007/relationships/hdphoto" Target="../media/hdphoto31.wdp"/><Relationship Id="rId14" Type="http://schemas.openxmlformats.org/officeDocument/2006/relationships/image" Target="../media/image62.sv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17.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91.png"/><Relationship Id="rId5" Type="http://schemas.openxmlformats.org/officeDocument/2006/relationships/image" Target="../media/image58.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17.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92.png"/><Relationship Id="rId5" Type="http://schemas.openxmlformats.org/officeDocument/2006/relationships/image" Target="../media/image58.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17.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58.jpeg"/><Relationship Id="rId5" Type="http://schemas.openxmlformats.org/officeDocument/2006/relationships/image" Target="../media/image93.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17.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58.jpeg"/><Relationship Id="rId5" Type="http://schemas.openxmlformats.org/officeDocument/2006/relationships/image" Target="../media/image94.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17.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58.jpeg"/><Relationship Id="rId5" Type="http://schemas.openxmlformats.org/officeDocument/2006/relationships/image" Target="../media/image95.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17.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58.jpeg"/><Relationship Id="rId5" Type="http://schemas.openxmlformats.org/officeDocument/2006/relationships/image" Target="../media/image96.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audio" Target="../media/media57.m4a"/><Relationship Id="rId7" Type="http://schemas.openxmlformats.org/officeDocument/2006/relationships/image" Target="../media/image97.png"/><Relationship Id="rId2" Type="http://schemas.microsoft.com/office/2007/relationships/media" Target="../media/media57.m4a"/><Relationship Id="rId1" Type="http://schemas.openxmlformats.org/officeDocument/2006/relationships/themeOverride" Target="../theme/themeOverride11.xml"/><Relationship Id="rId6" Type="http://schemas.openxmlformats.org/officeDocument/2006/relationships/image" Target="../media/image34.png"/><Relationship Id="rId11" Type="http://schemas.openxmlformats.org/officeDocument/2006/relationships/image" Target="../media/image17.png"/><Relationship Id="rId5" Type="http://schemas.openxmlformats.org/officeDocument/2006/relationships/notesSlide" Target="../notesSlides/notesSlide58.xml"/><Relationship Id="rId10" Type="http://schemas.openxmlformats.org/officeDocument/2006/relationships/image" Target="../media/image100.svg"/><Relationship Id="rId4" Type="http://schemas.openxmlformats.org/officeDocument/2006/relationships/slideLayout" Target="../slideLayouts/slideLayout93.xml"/><Relationship Id="rId9" Type="http://schemas.openxmlformats.org/officeDocument/2006/relationships/image" Target="../media/image99.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95.xml"/><Relationship Id="rId7" Type="http://schemas.openxmlformats.org/officeDocument/2006/relationships/image" Target="../media/image102.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101.png"/><Relationship Id="rId5" Type="http://schemas.openxmlformats.org/officeDocument/2006/relationships/image" Target="../media/image34.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95.xml"/><Relationship Id="rId7" Type="http://schemas.openxmlformats.org/officeDocument/2006/relationships/image" Target="../media/image17.png"/><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9.png"/><Relationship Id="rId5" Type="http://schemas.openxmlformats.org/officeDocument/2006/relationships/image" Target="../media/image34.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95.xml"/><Relationship Id="rId7" Type="http://schemas.openxmlformats.org/officeDocument/2006/relationships/image" Target="../media/image17.png"/><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103.png"/><Relationship Id="rId5" Type="http://schemas.openxmlformats.org/officeDocument/2006/relationships/image" Target="../media/image34.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62.m4a"/><Relationship Id="rId7" Type="http://schemas.openxmlformats.org/officeDocument/2006/relationships/image" Target="../media/image34.png"/><Relationship Id="rId2" Type="http://schemas.microsoft.com/office/2007/relationships/media" Target="../media/media62.m4a"/><Relationship Id="rId1" Type="http://schemas.openxmlformats.org/officeDocument/2006/relationships/themeOverride" Target="../theme/themeOverride12.xml"/><Relationship Id="rId6" Type="http://schemas.openxmlformats.org/officeDocument/2006/relationships/image" Target="../media/image9.png"/><Relationship Id="rId5" Type="http://schemas.openxmlformats.org/officeDocument/2006/relationships/notesSlide" Target="../notesSlides/notesSlide63.xml"/><Relationship Id="rId4"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8.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5"/>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E6E96DB-E911-432F-84CA-107EF65666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4995" y="6051550"/>
            <a:ext cx="609600" cy="609600"/>
          </a:xfrm>
          <a:prstGeom prst="rect">
            <a:avLst/>
          </a:prstGeom>
        </p:spPr>
      </p:pic>
      <p:sp>
        <p:nvSpPr>
          <p:cNvPr id="116" name="Google Shape;116;p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ibre Franklin"/>
              <a:buNone/>
            </a:pPr>
            <a:endParaRPr sz="1800" b="0" i="0" u="none" strike="noStrike" cap="none">
              <a:solidFill>
                <a:srgbClr val="FFFFFF"/>
              </a:solidFill>
              <a:latin typeface="Libre Franklin"/>
              <a:ea typeface="Libre Franklin"/>
              <a:cs typeface="Libre Franklin"/>
              <a:sym typeface="Libre Franklin"/>
            </a:endParaRPr>
          </a:p>
        </p:txBody>
      </p:sp>
      <p:pic>
        <p:nvPicPr>
          <p:cNvPr id="117" name="Google Shape;117;p1" descr="A dog looking at the camera"/>
          <p:cNvPicPr preferRelativeResize="0"/>
          <p:nvPr/>
        </p:nvPicPr>
        <p:blipFill rotWithShape="1">
          <a:blip r:embed="rId6">
            <a:alphaModFix amt="40000"/>
          </a:blip>
          <a:srcRect/>
          <a:stretch/>
        </p:blipFill>
        <p:spPr>
          <a:xfrm>
            <a:off x="0" y="0"/>
            <a:ext cx="12191980" cy="6857990"/>
          </a:xfrm>
          <a:prstGeom prst="rect">
            <a:avLst/>
          </a:prstGeom>
          <a:noFill/>
          <a:ln>
            <a:noFill/>
          </a:ln>
        </p:spPr>
      </p:pic>
      <p:sp>
        <p:nvSpPr>
          <p:cNvPr id="9" name="TextBox 8">
            <a:extLst>
              <a:ext uri="{FF2B5EF4-FFF2-40B4-BE49-F238E27FC236}">
                <a16:creationId xmlns:a16="http://schemas.microsoft.com/office/drawing/2014/main" id="{D6C538DD-2868-7203-3CF5-89872A32BE34}"/>
              </a:ext>
            </a:extLst>
          </p:cNvPr>
          <p:cNvSpPr txBox="1"/>
          <p:nvPr/>
        </p:nvSpPr>
        <p:spPr>
          <a:xfrm>
            <a:off x="5250886" y="6176633"/>
            <a:ext cx="1690207" cy="1169551"/>
          </a:xfrm>
          <a:prstGeom prst="rect">
            <a:avLst/>
          </a:prstGeom>
          <a:noFill/>
        </p:spPr>
        <p:txBody>
          <a:bodyPr wrap="square">
            <a:spAutoFit/>
          </a:bodyPr>
          <a:lstStyle/>
          <a:p>
            <a:pPr algn="l" rtl="0">
              <a:spcBef>
                <a:spcPts val="0"/>
              </a:spcBef>
              <a:spcAft>
                <a:spcPts val="0"/>
              </a:spcAft>
            </a:pPr>
            <a:r>
              <a:rPr lang="en-US" sz="2800" b="1" i="0" u="none" strike="noStrike">
                <a:solidFill>
                  <a:srgbClr val="FFFFFF"/>
                </a:solidFill>
                <a:effectLst/>
                <a:latin typeface="Source Code Pro" panose="020B0509030403020204" pitchFamily="49" charset="0"/>
              </a:rPr>
              <a:t>GROUP 9</a:t>
            </a:r>
            <a:endParaRPr lang="en-US" b="0" i="0" u="none" strike="noStrike">
              <a:solidFill>
                <a:srgbClr val="000000"/>
              </a:solidFill>
              <a:effectLst/>
            </a:endParaRPr>
          </a:p>
          <a:p>
            <a:br>
              <a:rPr lang="en-US"/>
            </a:br>
            <a:br>
              <a:rPr lang="en-US"/>
            </a:br>
            <a:endParaRPr lang="en-US"/>
          </a:p>
        </p:txBody>
      </p:sp>
      <p:sp>
        <p:nvSpPr>
          <p:cNvPr id="14" name="TextBox 13">
            <a:extLst>
              <a:ext uri="{FF2B5EF4-FFF2-40B4-BE49-F238E27FC236}">
                <a16:creationId xmlns:a16="http://schemas.microsoft.com/office/drawing/2014/main" id="{458A174B-14B4-F7B3-BD40-AB416249B537}"/>
              </a:ext>
            </a:extLst>
          </p:cNvPr>
          <p:cNvSpPr txBox="1"/>
          <p:nvPr/>
        </p:nvSpPr>
        <p:spPr>
          <a:xfrm>
            <a:off x="3198652" y="552770"/>
            <a:ext cx="6094602" cy="1107996"/>
          </a:xfrm>
          <a:prstGeom prst="rect">
            <a:avLst/>
          </a:prstGeom>
          <a:noFill/>
        </p:spPr>
        <p:txBody>
          <a:bodyPr wrap="square">
            <a:spAutoFit/>
          </a:bodyPr>
          <a:lstStyle/>
          <a:p>
            <a:r>
              <a:rPr lang="en-US" sz="6600" b="1" i="0" u="none" strike="noStrike">
                <a:solidFill>
                  <a:srgbClr val="FFFFFF"/>
                </a:solidFill>
                <a:effectLst/>
                <a:latin typeface="Amatic SC" pitchFamily="2" charset="-79"/>
                <a:cs typeface="Amatic SC" pitchFamily="2" charset="-79"/>
              </a:rPr>
              <a:t>OPTO-SMART PET FEEDER</a:t>
            </a:r>
            <a:endParaRPr lang="en-US" sz="6600"/>
          </a:p>
        </p:txBody>
      </p:sp>
      <p:pic>
        <p:nvPicPr>
          <p:cNvPr id="7" name="Picture 6">
            <a:extLst>
              <a:ext uri="{FF2B5EF4-FFF2-40B4-BE49-F238E27FC236}">
                <a16:creationId xmlns:a16="http://schemas.microsoft.com/office/drawing/2014/main" id="{280E6731-CF7C-46C6-9CCF-4FFC43F2C82C}"/>
              </a:ext>
            </a:extLst>
          </p:cNvPr>
          <p:cNvPicPr>
            <a:picLocks noChangeAspect="1"/>
          </p:cNvPicPr>
          <p:nvPr/>
        </p:nvPicPr>
        <p:blipFill>
          <a:blip r:embed="rId7"/>
          <a:stretch>
            <a:fillRect/>
          </a:stretch>
        </p:blipFill>
        <p:spPr>
          <a:xfrm>
            <a:off x="449072" y="4767072"/>
            <a:ext cx="1252728" cy="1252728"/>
          </a:xfrm>
          <a:prstGeom prst="rect">
            <a:avLst/>
          </a:prstGeom>
        </p:spPr>
      </p:pic>
      <p:sp>
        <p:nvSpPr>
          <p:cNvPr id="3" name="TextBox 2">
            <a:extLst>
              <a:ext uri="{FF2B5EF4-FFF2-40B4-BE49-F238E27FC236}">
                <a16:creationId xmlns:a16="http://schemas.microsoft.com/office/drawing/2014/main" id="{29A868CC-EFF8-4798-BB21-8AC4D8F9932B}"/>
              </a:ext>
            </a:extLst>
          </p:cNvPr>
          <p:cNvSpPr txBox="1"/>
          <p:nvPr/>
        </p:nvSpPr>
        <p:spPr>
          <a:xfrm>
            <a:off x="175281" y="6137930"/>
            <a:ext cx="1976628" cy="523220"/>
          </a:xfrm>
          <a:prstGeom prst="rect">
            <a:avLst/>
          </a:prstGeom>
          <a:noFill/>
        </p:spPr>
        <p:txBody>
          <a:bodyPr wrap="square" rtlCol="0">
            <a:spAutoFit/>
          </a:bodyPr>
          <a:lstStyle/>
          <a:p>
            <a:r>
              <a:rPr lang="en-US" sz="1400" b="1" i="0" u="none" strike="noStrike">
                <a:solidFill>
                  <a:srgbClr val="FFFFFF"/>
                </a:solidFill>
                <a:effectLst/>
                <a:latin typeface="Source Code Pro" panose="020B0509030403020204" pitchFamily="49" charset="0"/>
              </a:rPr>
              <a:t>JACOB HAAS (EE)</a:t>
            </a:r>
            <a:endParaRPr lang="en-US" b="0" i="0" u="none" strike="noStrike">
              <a:solidFill>
                <a:srgbClr val="000000"/>
              </a:solidFill>
              <a:effectLst/>
            </a:endParaRPr>
          </a:p>
          <a:p>
            <a:endParaRPr lang="en-US"/>
          </a:p>
        </p:txBody>
      </p:sp>
      <p:pic>
        <p:nvPicPr>
          <p:cNvPr id="10" name="Picture 9">
            <a:extLst>
              <a:ext uri="{FF2B5EF4-FFF2-40B4-BE49-F238E27FC236}">
                <a16:creationId xmlns:a16="http://schemas.microsoft.com/office/drawing/2014/main" id="{9B0A217F-5DFE-4E11-91CF-C1845F81E75F}"/>
              </a:ext>
            </a:extLst>
          </p:cNvPr>
          <p:cNvPicPr>
            <a:picLocks noChangeAspect="1"/>
          </p:cNvPicPr>
          <p:nvPr/>
        </p:nvPicPr>
        <p:blipFill>
          <a:blip r:embed="rId8"/>
          <a:stretch>
            <a:fillRect/>
          </a:stretch>
        </p:blipFill>
        <p:spPr>
          <a:xfrm>
            <a:off x="2756472" y="4767072"/>
            <a:ext cx="1250339" cy="1251425"/>
          </a:xfrm>
          <a:prstGeom prst="rect">
            <a:avLst/>
          </a:prstGeom>
        </p:spPr>
      </p:pic>
      <p:sp>
        <p:nvSpPr>
          <p:cNvPr id="12" name="TextBox 11">
            <a:extLst>
              <a:ext uri="{FF2B5EF4-FFF2-40B4-BE49-F238E27FC236}">
                <a16:creationId xmlns:a16="http://schemas.microsoft.com/office/drawing/2014/main" id="{D39DE845-3F37-4618-95AC-B80129E6982D}"/>
              </a:ext>
            </a:extLst>
          </p:cNvPr>
          <p:cNvSpPr txBox="1"/>
          <p:nvPr/>
        </p:nvSpPr>
        <p:spPr>
          <a:xfrm>
            <a:off x="2210336" y="6137930"/>
            <a:ext cx="2342613" cy="523220"/>
          </a:xfrm>
          <a:prstGeom prst="rect">
            <a:avLst/>
          </a:prstGeom>
          <a:noFill/>
        </p:spPr>
        <p:txBody>
          <a:bodyPr wrap="square" rtlCol="0">
            <a:spAutoFit/>
          </a:bodyPr>
          <a:lstStyle/>
          <a:p>
            <a:pPr algn="l" rtl="0">
              <a:spcBef>
                <a:spcPts val="880"/>
              </a:spcBef>
              <a:spcAft>
                <a:spcPts val="0"/>
              </a:spcAft>
            </a:pPr>
            <a:r>
              <a:rPr lang="en-US" sz="1400" b="1" i="0" u="none" strike="noStrike">
                <a:solidFill>
                  <a:srgbClr val="FFFFFF"/>
                </a:solidFill>
                <a:effectLst/>
                <a:latin typeface="Source Code Pro" panose="020B0509030403020204" pitchFamily="49" charset="0"/>
              </a:rPr>
              <a:t>TYLER KNIGHT (CREOL)</a:t>
            </a:r>
            <a:endParaRPr lang="en-US" b="0" i="0" u="none" strike="noStrike">
              <a:solidFill>
                <a:srgbClr val="000000"/>
              </a:solidFill>
              <a:effectLst/>
            </a:endParaRPr>
          </a:p>
          <a:p>
            <a:endParaRPr lang="en-US"/>
          </a:p>
        </p:txBody>
      </p:sp>
      <p:pic>
        <p:nvPicPr>
          <p:cNvPr id="13" name="Picture 12">
            <a:extLst>
              <a:ext uri="{FF2B5EF4-FFF2-40B4-BE49-F238E27FC236}">
                <a16:creationId xmlns:a16="http://schemas.microsoft.com/office/drawing/2014/main" id="{39121F16-85B8-4762-BA00-65023178D915}"/>
              </a:ext>
            </a:extLst>
          </p:cNvPr>
          <p:cNvPicPr>
            <a:picLocks noChangeAspect="1"/>
          </p:cNvPicPr>
          <p:nvPr/>
        </p:nvPicPr>
        <p:blipFill>
          <a:blip r:embed="rId9"/>
          <a:srcRect/>
          <a:stretch/>
        </p:blipFill>
        <p:spPr>
          <a:xfrm>
            <a:off x="7927730" y="4765769"/>
            <a:ext cx="1252728" cy="1252728"/>
          </a:xfrm>
          <a:prstGeom prst="rect">
            <a:avLst/>
          </a:prstGeom>
        </p:spPr>
      </p:pic>
      <p:sp>
        <p:nvSpPr>
          <p:cNvPr id="15" name="TextBox 14">
            <a:extLst>
              <a:ext uri="{FF2B5EF4-FFF2-40B4-BE49-F238E27FC236}">
                <a16:creationId xmlns:a16="http://schemas.microsoft.com/office/drawing/2014/main" id="{5C3D7B85-DC53-478C-AAA8-D2C8F68C3EF6}"/>
              </a:ext>
            </a:extLst>
          </p:cNvPr>
          <p:cNvSpPr txBox="1"/>
          <p:nvPr/>
        </p:nvSpPr>
        <p:spPr>
          <a:xfrm>
            <a:off x="7382787" y="6176633"/>
            <a:ext cx="2342613" cy="523220"/>
          </a:xfrm>
          <a:prstGeom prst="rect">
            <a:avLst/>
          </a:prstGeom>
          <a:noFill/>
        </p:spPr>
        <p:txBody>
          <a:bodyPr wrap="square" rtlCol="0">
            <a:spAutoFit/>
          </a:bodyPr>
          <a:lstStyle/>
          <a:p>
            <a:pPr algn="l" rtl="0">
              <a:spcBef>
                <a:spcPts val="880"/>
              </a:spcBef>
              <a:spcAft>
                <a:spcPts val="0"/>
              </a:spcAft>
            </a:pPr>
            <a:r>
              <a:rPr lang="en-US" sz="1400" b="1" i="0" u="none" strike="noStrike">
                <a:solidFill>
                  <a:srgbClr val="FFFFFF"/>
                </a:solidFill>
                <a:effectLst/>
                <a:latin typeface="Source Code Pro" panose="020B0509030403020204" pitchFamily="49" charset="0"/>
              </a:rPr>
              <a:t>CASSIDY COLL (CREOL)</a:t>
            </a:r>
            <a:endParaRPr lang="en-US" b="0" i="0" u="none" strike="noStrike">
              <a:solidFill>
                <a:srgbClr val="000000"/>
              </a:solidFill>
              <a:effectLst/>
            </a:endParaRPr>
          </a:p>
          <a:p>
            <a:endParaRPr lang="en-US"/>
          </a:p>
        </p:txBody>
      </p:sp>
      <p:pic>
        <p:nvPicPr>
          <p:cNvPr id="16" name="Picture 15">
            <a:extLst>
              <a:ext uri="{FF2B5EF4-FFF2-40B4-BE49-F238E27FC236}">
                <a16:creationId xmlns:a16="http://schemas.microsoft.com/office/drawing/2014/main" id="{7674835E-947A-471B-83F1-07EB9B8CBD30}"/>
              </a:ext>
            </a:extLst>
          </p:cNvPr>
          <p:cNvPicPr>
            <a:picLocks noChangeAspect="1"/>
          </p:cNvPicPr>
          <p:nvPr/>
        </p:nvPicPr>
        <p:blipFill>
          <a:blip r:embed="rId10"/>
          <a:srcRect/>
          <a:stretch/>
        </p:blipFill>
        <p:spPr>
          <a:xfrm>
            <a:off x="10232741" y="4769461"/>
            <a:ext cx="1250339" cy="1250339"/>
          </a:xfrm>
          <a:prstGeom prst="rect">
            <a:avLst/>
          </a:prstGeom>
        </p:spPr>
      </p:pic>
      <p:sp>
        <p:nvSpPr>
          <p:cNvPr id="17" name="TextBox 16">
            <a:extLst>
              <a:ext uri="{FF2B5EF4-FFF2-40B4-BE49-F238E27FC236}">
                <a16:creationId xmlns:a16="http://schemas.microsoft.com/office/drawing/2014/main" id="{3B8BCA06-2DFF-499C-9F48-CBD8B98BF561}"/>
              </a:ext>
            </a:extLst>
          </p:cNvPr>
          <p:cNvSpPr txBox="1"/>
          <p:nvPr/>
        </p:nvSpPr>
        <p:spPr>
          <a:xfrm>
            <a:off x="9842254" y="6176633"/>
            <a:ext cx="2342613" cy="523220"/>
          </a:xfrm>
          <a:prstGeom prst="rect">
            <a:avLst/>
          </a:prstGeom>
          <a:noFill/>
        </p:spPr>
        <p:txBody>
          <a:bodyPr wrap="square" rtlCol="0">
            <a:spAutoFit/>
          </a:bodyPr>
          <a:lstStyle/>
          <a:p>
            <a:pPr algn="l" rtl="0">
              <a:spcBef>
                <a:spcPts val="880"/>
              </a:spcBef>
              <a:spcAft>
                <a:spcPts val="0"/>
              </a:spcAft>
            </a:pPr>
            <a:r>
              <a:rPr lang="en-US" sz="1400" b="1" i="0" u="none" strike="noStrike">
                <a:solidFill>
                  <a:srgbClr val="FFFFFF"/>
                </a:solidFill>
                <a:effectLst/>
                <a:latin typeface="Source Code Pro" panose="020B0509030403020204" pitchFamily="49" charset="0"/>
              </a:rPr>
              <a:t>RICKY EGAWA (CPE)</a:t>
            </a:r>
            <a:endParaRPr lang="en-US" b="0" i="0" u="none" strike="noStrike">
              <a:solidFill>
                <a:srgbClr val="000000"/>
              </a:solidFill>
              <a:effectLst/>
            </a:endParaRPr>
          </a:p>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10936"/>
    </mc:Choice>
    <mc:Fallback xmlns="">
      <p:transition spd="slow" advTm="10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212"/>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EA84577-989E-4D4C-AC60-DDB08B60305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pic>
        <p:nvPicPr>
          <p:cNvPr id="5" name="Picture 4">
            <a:extLst>
              <a:ext uri="{FF2B5EF4-FFF2-40B4-BE49-F238E27FC236}">
                <a16:creationId xmlns:a16="http://schemas.microsoft.com/office/drawing/2014/main" id="{A88E7D38-BE01-264E-6386-B83C257BA3D8}"/>
              </a:ext>
            </a:extLst>
          </p:cNvPr>
          <p:cNvPicPr>
            <a:picLocks noChangeAspect="1"/>
          </p:cNvPicPr>
          <p:nvPr/>
        </p:nvPicPr>
        <p:blipFill>
          <a:blip r:embed="rId7"/>
          <a:stretch>
            <a:fillRect/>
          </a:stretch>
        </p:blipFill>
        <p:spPr>
          <a:xfrm>
            <a:off x="10941661" y="5617991"/>
            <a:ext cx="1250339" cy="1251425"/>
          </a:xfrm>
          <a:prstGeom prst="rect">
            <a:avLst/>
          </a:prstGeom>
        </p:spPr>
      </p:pic>
      <p:pic>
        <p:nvPicPr>
          <p:cNvPr id="2" name="Picture 1">
            <a:extLst>
              <a:ext uri="{FF2B5EF4-FFF2-40B4-BE49-F238E27FC236}">
                <a16:creationId xmlns:a16="http://schemas.microsoft.com/office/drawing/2014/main" id="{038959E1-6E50-4811-A7BA-8824A4FF0DC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131" b="95902" l="5946" r="90000">
                        <a14:foregroundMark x1="12342" y1="65738" x2="10360" y2="73115"/>
                        <a14:foregroundMark x1="10360" y1="73115" x2="12162" y2="83934"/>
                        <a14:foregroundMark x1="6486" y1="88197" x2="12072" y2="93607"/>
                        <a14:foregroundMark x1="12072" y1="93607" x2="21351" y2="91967"/>
                        <a14:foregroundMark x1="21351" y1="91967" x2="26667" y2="92459"/>
                        <a14:foregroundMark x1="6306" y1="88852" x2="6306" y2="88852"/>
                        <a14:foregroundMark x1="43063" y1="92459" x2="43063" y2="92459"/>
                        <a14:foregroundMark x1="57027" y1="93934" x2="57027" y2="93934"/>
                        <a14:foregroundMark x1="56036" y1="94262" x2="57928" y2="77705"/>
                        <a14:foregroundMark x1="57928" y1="77705" x2="66667" y2="49016"/>
                        <a14:foregroundMark x1="66667" y1="49016" x2="72162" y2="38852"/>
                        <a14:foregroundMark x1="54505" y1="75246" x2="54955" y2="55738"/>
                        <a14:foregroundMark x1="65405" y1="73934" x2="71081" y2="63279"/>
                        <a14:foregroundMark x1="71081" y1="63279" x2="71081" y2="63279"/>
                        <a14:foregroundMark x1="74324" y1="22459" x2="73874" y2="5082"/>
                        <a14:foregroundMark x1="73874" y1="5082" x2="69459" y2="2623"/>
                        <a14:foregroundMark x1="69459" y1="2623" x2="67117" y2="8689"/>
                        <a14:foregroundMark x1="67117" y1="8689" x2="67477" y2="25246"/>
                        <a14:foregroundMark x1="67477" y1="25246" x2="69009" y2="29344"/>
                        <a14:foregroundMark x1="69009" y1="2295" x2="69009" y2="2295"/>
                        <a14:foregroundMark x1="33604" y1="78197" x2="30811" y2="75246"/>
                        <a14:foregroundMark x1="20721" y1="88525" x2="20721" y2="88525"/>
                        <a14:foregroundMark x1="82613" y1="95902" x2="82613" y2="95902"/>
                        <a14:foregroundMark x1="8198" y1="72459" x2="10811" y2="65902"/>
                        <a14:foregroundMark x1="10811" y1="65902" x2="14595" y2="62623"/>
                        <a14:foregroundMark x1="14595" y1="62623" x2="20000" y2="62951"/>
                        <a14:foregroundMark x1="20000" y1="62951" x2="29550" y2="70328"/>
                        <a14:foregroundMark x1="20090" y1="90164" x2="20090" y2="90164"/>
                      </a14:backgroundRemoval>
                    </a14:imgEffect>
                  </a14:imgLayer>
                </a14:imgProps>
              </a:ext>
            </a:extLst>
          </a:blip>
          <a:stretch>
            <a:fillRect/>
          </a:stretch>
        </p:blipFill>
        <p:spPr>
          <a:xfrm>
            <a:off x="108382" y="238972"/>
            <a:ext cx="12065235" cy="6630444"/>
          </a:xfrm>
          <a:prstGeom prst="rect">
            <a:avLst/>
          </a:prstGeom>
        </p:spPr>
      </p:pic>
      <p:sp>
        <p:nvSpPr>
          <p:cNvPr id="215" name="Google Shape;215;g1110779e2d4_0_226"/>
          <p:cNvSpPr txBox="1">
            <a:spLocks noGrp="1"/>
          </p:cNvSpPr>
          <p:nvPr>
            <p:ph type="ctrTitle"/>
          </p:nvPr>
        </p:nvSpPr>
        <p:spPr>
          <a:xfrm>
            <a:off x="510017" y="227556"/>
            <a:ext cx="11029500" cy="11886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3F3F3F"/>
              </a:buClr>
              <a:buSzPts val="2800"/>
              <a:buFont typeface="Franklin Gothic"/>
              <a:buNone/>
            </a:pPr>
            <a:r>
              <a:rPr lang="en-US" sz="6000">
                <a:latin typeface="Amatic SC" pitchFamily="2" charset="-79"/>
                <a:cs typeface="Amatic SC" pitchFamily="2" charset="-79"/>
              </a:rPr>
              <a:t>PET FEEDER DESIGN</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272"/>
    </mc:Choice>
    <mc:Fallback xmlns="">
      <p:transition spd="slow" advTm="11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445"/>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DB77CC18-5D66-4998-AA8B-39B1BAE7A25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10" name="Google Shape;221;g11050f065d6_0_73">
            <a:extLst>
              <a:ext uri="{FF2B5EF4-FFF2-40B4-BE49-F238E27FC236}">
                <a16:creationId xmlns:a16="http://schemas.microsoft.com/office/drawing/2014/main" id="{0441B823-3F37-E23C-1F8C-AB91F799ACE5}"/>
              </a:ext>
            </a:extLst>
          </p:cNvPr>
          <p:cNvSpPr txBox="1">
            <a:spLocks/>
          </p:cNvSpPr>
          <p:nvPr/>
        </p:nvSpPr>
        <p:spPr>
          <a:xfrm>
            <a:off x="415650" y="2839195"/>
            <a:ext cx="11360700" cy="1179600"/>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Tx/>
              <a:buFontTx/>
            </a:pPr>
            <a:r>
              <a:rPr lang="en-US" sz="8800">
                <a:latin typeface="Amatic SC" pitchFamily="2" charset="-79"/>
                <a:ea typeface="Source Code Pro" panose="020B0509030403020204" pitchFamily="49" charset="0"/>
                <a:cs typeface="Amatic SC" pitchFamily="2" charset="-79"/>
              </a:rPr>
              <a:t>Main Electrical</a:t>
            </a:r>
            <a:r>
              <a:rPr lang="en-US" sz="8800">
                <a:solidFill>
                  <a:srgbClr val="05058C"/>
                </a:solidFill>
              </a:rPr>
              <a:t> </a:t>
            </a:r>
            <a:r>
              <a:rPr lang="en-US" sz="8800">
                <a:latin typeface="Amatic SC" pitchFamily="2" charset="-79"/>
                <a:ea typeface="Source Code Pro" panose="020B0509030403020204" pitchFamily="49" charset="0"/>
                <a:cs typeface="Amatic SC" pitchFamily="2" charset="-79"/>
              </a:rPr>
              <a:t>Components</a:t>
            </a:r>
            <a:endParaRPr lang="en-US" sz="8800">
              <a:latin typeface="Amatic SC" pitchFamily="2" charset="-79"/>
              <a:cs typeface="Amatic SC" pitchFamily="2" charset="-79"/>
            </a:endParaRPr>
          </a:p>
        </p:txBody>
      </p:sp>
      <p:pic>
        <p:nvPicPr>
          <p:cNvPr id="6" name="Picture 5">
            <a:extLst>
              <a:ext uri="{FF2B5EF4-FFF2-40B4-BE49-F238E27FC236}">
                <a16:creationId xmlns:a16="http://schemas.microsoft.com/office/drawing/2014/main" id="{097B3C68-FFF1-D1F7-95DA-8517F975E5C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07" b="99223" l="9002" r="95908">
                        <a14:foregroundMark x1="75123" y1="3756" x2="2455" y2="8549"/>
                        <a14:foregroundMark x1="9772" y1="52224" x2="16039" y2="89637"/>
                        <a14:foregroundMark x1="9052" y1="47927" x2="9018" y2="47724"/>
                        <a14:foregroundMark x1="9191" y1="48756" x2="9052" y2="47927"/>
                        <a14:foregroundMark x1="8698" y1="45815" x2="8700" y2="45825"/>
                        <a14:foregroundMark x1="4299" y1="19560" x2="4820" y2="22668"/>
                        <a14:foregroundMark x1="2455" y1="8549" x2="4299" y2="19560"/>
                        <a14:foregroundMark x1="16039" y1="89637" x2="86252" y2="83938"/>
                        <a14:foregroundMark x1="86252" y1="83938" x2="80687" y2="43782"/>
                        <a14:foregroundMark x1="76923" y1="3238" x2="66448" y2="4275"/>
                        <a14:foregroundMark x1="66448" y1="4275" x2="32733" y2="14896"/>
                        <a14:foregroundMark x1="32733" y1="14896" x2="25532" y2="34585"/>
                        <a14:foregroundMark x1="25532" y1="34585" x2="27823" y2="66580"/>
                        <a14:foregroundMark x1="12930" y1="60233" x2="9002" y2="5699"/>
                        <a14:foregroundMark x1="50082" y1="45725" x2="54664" y2="61010"/>
                        <a14:foregroundMark x1="54664" y1="61010" x2="67921" y2="75648"/>
                        <a14:foregroundMark x1="67921" y1="75648" x2="79705" y2="78756"/>
                        <a14:foregroundMark x1="72340" y1="86658" x2="31588" y2="88083"/>
                        <a14:foregroundMark x1="31588" y1="88083" x2="18658" y2="92876"/>
                        <a14:foregroundMark x1="18658" y1="92876" x2="12930" y2="93005"/>
                        <a14:foregroundMark x1="25696" y1="64896" x2="33061" y2="82254"/>
                        <a14:foregroundMark x1="47954" y1="55829" x2="47300" y2="74870"/>
                        <a14:foregroundMark x1="51882" y1="79016" x2="55974" y2="79275"/>
                        <a14:foregroundMark x1="52209" y1="80311" x2="52209" y2="80311"/>
                        <a14:foregroundMark x1="55974" y1="79016" x2="48282" y2="79016"/>
                        <a14:foregroundMark x1="56628" y1="79793" x2="47300" y2="79793"/>
                        <a14:foregroundMark x1="59902" y1="78497" x2="46972" y2="79275"/>
                        <a14:foregroundMark x1="46972" y1="79275" x2="32733" y2="64637"/>
                        <a14:foregroundMark x1="33061" y1="64637" x2="33061" y2="64637"/>
                        <a14:foregroundMark x1="60884" y1="29145" x2="63339" y2="34326"/>
                        <a14:foregroundMark x1="86907" y1="46762" x2="86579" y2="54793"/>
                        <a14:foregroundMark x1="86579" y1="54793" x2="93453" y2="85104"/>
                        <a14:foregroundMark x1="93453" y1="85104" x2="84615" y2="89767"/>
                        <a14:foregroundMark x1="84615" y1="89767" x2="76596" y2="90285"/>
                        <a14:foregroundMark x1="86579" y1="30311" x2="86579" y2="30311"/>
                        <a14:foregroundMark x1="88380" y1="21114" x2="88380" y2="21114"/>
                        <a14:foregroundMark x1="87725" y1="91710" x2="82488" y2="93264"/>
                        <a14:foregroundMark x1="82488" y1="93912" x2="90180" y2="93912"/>
                        <a14:foregroundMark x1="90835" y1="93264" x2="90835" y2="93264"/>
                        <a14:foregroundMark x1="91162" y1="93912" x2="91162" y2="93912"/>
                        <a14:foregroundMark x1="89689" y1="93653" x2="86907" y2="99352"/>
                        <a14:foregroundMark x1="37152" y1="1943" x2="37152" y2="1943"/>
                        <a14:foregroundMark x1="36498" y1="4663" x2="36498" y2="4663"/>
                        <a14:foregroundMark x1="36170" y1="3756" x2="36170" y2="3756"/>
                        <a14:foregroundMark x1="36498" y1="2461" x2="36498" y2="2461"/>
                        <a14:foregroundMark x1="89853" y1="1036" x2="84615" y2="8549"/>
                        <a14:foregroundMark x1="84615" y1="8549" x2="84452" y2="17358"/>
                        <a14:foregroundMark x1="84452" y1="17358" x2="84779" y2="25518"/>
                        <a14:foregroundMark x1="84779" y1="25518" x2="84288" y2="29793"/>
                        <a14:foregroundMark x1="95908" y1="1425" x2="86088" y2="33938"/>
                        <a14:foregroundMark x1="69722" y1="1554" x2="72340" y2="4275"/>
                        <a14:backgroundMark x1="6383" y1="22668" x2="6383" y2="31218"/>
                        <a14:backgroundMark x1="6383" y1="31218" x2="8183" y2="45855"/>
                        <a14:backgroundMark x1="9002" y1="47927" x2="9002" y2="47927"/>
                        <a14:backgroundMark x1="8347" y1="49870" x2="8347" y2="44948"/>
                        <a14:backgroundMark x1="9002" y1="52850" x2="8838" y2="47280"/>
                        <a14:backgroundMark x1="5565" y1="19560" x2="5565" y2="19560"/>
                        <a14:backgroundMark x1="5892" y1="7772" x2="5892" y2="7772"/>
                      </a14:backgroundRemoval>
                    </a14:imgEffect>
                  </a14:imgLayer>
                </a14:imgProps>
              </a:ext>
            </a:extLst>
          </a:blip>
          <a:srcRect l="6534" t="902" r="2773" b="4144"/>
          <a:stretch/>
        </p:blipFill>
        <p:spPr>
          <a:xfrm rot="16384653">
            <a:off x="4650362" y="3743169"/>
            <a:ext cx="2057297" cy="2721507"/>
          </a:xfrm>
          <a:prstGeom prst="rect">
            <a:avLst/>
          </a:prstGeom>
        </p:spPr>
      </p:pic>
      <p:pic>
        <p:nvPicPr>
          <p:cNvPr id="7" name="Google Shape;462;g11141713d74_0_22">
            <a:extLst>
              <a:ext uri="{FF2B5EF4-FFF2-40B4-BE49-F238E27FC236}">
                <a16:creationId xmlns:a16="http://schemas.microsoft.com/office/drawing/2014/main" id="{E1DB77A5-0E13-FEB5-FEA8-2BCA2DA11D19}"/>
              </a:ext>
            </a:extLst>
          </p:cNvPr>
          <p:cNvPicPr preferRelativeResize="0"/>
          <p:nvPr/>
        </p:nvPicPr>
        <p:blipFill rotWithShape="1">
          <a:blip r:embed="rId9">
            <a:alphaModFix/>
            <a:extLst>
              <a:ext uri="{BEBA8EAE-BF5A-486C-A8C5-ECC9F3942E4B}">
                <a14:imgProps xmlns:a14="http://schemas.microsoft.com/office/drawing/2010/main">
                  <a14:imgLayer r:embed="rId10">
                    <a14:imgEffect>
                      <a14:backgroundRemoval t="9000" b="91667" l="9800" r="88400">
                        <a14:foregroundMark x1="12400" y1="12667" x2="16600" y2="86667"/>
                        <a14:foregroundMark x1="16600" y1="86667" x2="31400" y2="85000"/>
                        <a14:foregroundMark x1="31400" y1="85000" x2="57400" y2="87333"/>
                        <a14:foregroundMark x1="57400" y1="87333" x2="57400" y2="87333"/>
                        <a14:foregroundMark x1="65000" y1="88333" x2="78200" y2="88000"/>
                        <a14:foregroundMark x1="78200" y1="88000" x2="83000" y2="69333"/>
                        <a14:foregroundMark x1="83000" y1="69333" x2="80600" y2="17667"/>
                        <a14:foregroundMark x1="80600" y1="17667" x2="67600" y2="11667"/>
                        <a14:foregroundMark x1="67600" y1="11667" x2="14200" y2="13667"/>
                        <a14:foregroundMark x1="14200" y1="13667" x2="14200" y2="79667"/>
                        <a14:foregroundMark x1="14200" y1="79667" x2="19800" y2="86000"/>
                        <a14:foregroundMark x1="12400" y1="87667" x2="13000" y2="29000"/>
                        <a14:foregroundMark x1="50400" y1="83333" x2="50400" y2="68667"/>
                        <a14:foregroundMark x1="43200" y1="77333" x2="40600" y2="77667"/>
                        <a14:foregroundMark x1="36600" y1="89667" x2="42000" y2="90000"/>
                        <a14:foregroundMark x1="60200" y1="91667" x2="60200" y2="91667"/>
                        <a14:foregroundMark x1="84000" y1="90000" x2="83800" y2="68667"/>
                        <a14:foregroundMark x1="83800" y1="68667" x2="82200" y2="67667"/>
                        <a14:foregroundMark x1="86800" y1="59000" x2="86200" y2="47000"/>
                        <a14:foregroundMark x1="87800" y1="55333" x2="88400" y2="45667"/>
                        <a14:foregroundMark x1="9800" y1="10333" x2="9800" y2="10333"/>
                        <a14:foregroundMark x1="13000" y1="9000" x2="10200" y2="12667"/>
                      </a14:backgroundRemoval>
                    </a14:imgEffect>
                  </a14:imgLayer>
                </a14:imgProps>
              </a:ext>
            </a:extLst>
          </a:blip>
          <a:srcRect l="9955" r="9947"/>
          <a:stretch/>
        </p:blipFill>
        <p:spPr>
          <a:xfrm rot="1280751">
            <a:off x="9617942" y="510080"/>
            <a:ext cx="2173278" cy="1774318"/>
          </a:xfrm>
          <a:prstGeom prst="rect">
            <a:avLst/>
          </a:prstGeom>
          <a:noFill/>
          <a:ln>
            <a:noFill/>
          </a:ln>
        </p:spPr>
      </p:pic>
      <p:pic>
        <p:nvPicPr>
          <p:cNvPr id="8" name="Google Shape;485;g11141713d74_0_2">
            <a:extLst>
              <a:ext uri="{FF2B5EF4-FFF2-40B4-BE49-F238E27FC236}">
                <a16:creationId xmlns:a16="http://schemas.microsoft.com/office/drawing/2014/main" id="{073F6513-33DA-C28D-9523-27D70C70BEFA}"/>
              </a:ext>
            </a:extLst>
          </p:cNvPr>
          <p:cNvPicPr preferRelativeResize="0"/>
          <p:nvPr/>
        </p:nvPicPr>
        <p:blipFill>
          <a:blip r:embed="rId11">
            <a:alphaModFix/>
            <a:extLst>
              <a:ext uri="{BEBA8EAE-BF5A-486C-A8C5-ECC9F3942E4B}">
                <a14:imgProps xmlns:a14="http://schemas.microsoft.com/office/drawing/2010/main">
                  <a14:imgLayer r:embed="rId12">
                    <a14:imgEffect>
                      <a14:backgroundRemoval t="10000" b="91395" l="8014" r="94948">
                        <a14:foregroundMark x1="7666" y1="36512" x2="14808" y2="17442"/>
                        <a14:foregroundMark x1="14808" y1="17442" x2="34146" y2="14651"/>
                        <a14:foregroundMark x1="34146" y1="14651" x2="50697" y2="14651"/>
                        <a14:foregroundMark x1="50697" y1="14651" x2="91115" y2="12558"/>
                        <a14:foregroundMark x1="14983" y1="11163" x2="14983" y2="20233"/>
                        <a14:foregroundMark x1="6794" y1="39070" x2="20732" y2="26744"/>
                        <a14:foregroundMark x1="20732" y1="26744" x2="8188" y2="32558"/>
                        <a14:foregroundMark x1="33972" y1="76047" x2="45122" y2="76744"/>
                        <a14:foregroundMark x1="19512" y1="66744" x2="19512" y2="66744"/>
                        <a14:foregroundMark x1="92509" y1="40930" x2="94948" y2="53953"/>
                        <a14:foregroundMark x1="41289" y1="57674" x2="35889" y2="50698"/>
                        <a14:foregroundMark x1="41812" y1="88140" x2="17073" y2="88372"/>
                        <a14:foregroundMark x1="63589" y1="91395" x2="63589" y2="91395"/>
                        <a14:foregroundMark x1="61672" y1="90930" x2="78746" y2="89767"/>
                        <a14:foregroundMark x1="78746" y1="89767" x2="88328" y2="90233"/>
                      </a14:backgroundRemoval>
                    </a14:imgEffect>
                  </a14:imgLayer>
                </a14:imgProps>
              </a:ext>
            </a:extLst>
          </a:blip>
          <a:stretch>
            <a:fillRect/>
          </a:stretch>
        </p:blipFill>
        <p:spPr>
          <a:xfrm rot="20925495">
            <a:off x="550816" y="596807"/>
            <a:ext cx="2176248" cy="1600864"/>
          </a:xfrm>
          <a:prstGeom prst="rect">
            <a:avLst/>
          </a:prstGeom>
          <a:noFill/>
          <a:ln>
            <a:noFill/>
          </a:ln>
        </p:spPr>
      </p:pic>
      <p:pic>
        <p:nvPicPr>
          <p:cNvPr id="5" name="Picture 4">
            <a:extLst>
              <a:ext uri="{FF2B5EF4-FFF2-40B4-BE49-F238E27FC236}">
                <a16:creationId xmlns:a16="http://schemas.microsoft.com/office/drawing/2014/main" id="{0B6CE2D4-364B-681B-5405-D497A73189AA}"/>
              </a:ext>
            </a:extLst>
          </p:cNvPr>
          <p:cNvPicPr>
            <a:picLocks noChangeAspect="1"/>
          </p:cNvPicPr>
          <p:nvPr/>
        </p:nvPicPr>
        <p:blipFill>
          <a:blip r:embed="rId13"/>
          <a:stretch>
            <a:fillRect/>
          </a:stretch>
        </p:blipFill>
        <p:spPr>
          <a:xfrm>
            <a:off x="10939272" y="5605272"/>
            <a:ext cx="1252728" cy="1252728"/>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432"/>
    </mc:Choice>
    <mc:Fallback xmlns="">
      <p:transition spd="slow" advTm="12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451"/>
        <p:cNvGrpSpPr/>
        <p:nvPr/>
      </p:nvGrpSpPr>
      <p:grpSpPr>
        <a:xfrm>
          <a:off x="0" y="0"/>
          <a:ext cx="0" cy="0"/>
          <a:chOff x="0" y="0"/>
          <a:chExt cx="0" cy="0"/>
        </a:xfrm>
      </p:grpSpPr>
      <p:sp>
        <p:nvSpPr>
          <p:cNvPr id="452" name="Google Shape;452;g10ffa3752c1_0_54"/>
          <p:cNvSpPr txBox="1">
            <a:spLocks noGrp="1"/>
          </p:cNvSpPr>
          <p:nvPr>
            <p:ph type="title"/>
          </p:nvPr>
        </p:nvSpPr>
        <p:spPr>
          <a:xfrm>
            <a:off x="-2546268" y="0"/>
            <a:ext cx="10515600" cy="1325563"/>
          </a:xfrm>
          <a:prstGeom prst="rect">
            <a:avLst/>
          </a:prstGeom>
        </p:spPr>
        <p:txBody>
          <a:bodyPr spcFirstLastPara="1" wrap="square" lIns="121900" tIns="121900" rIns="121900" bIns="121900" anchor="t" anchorCtr="0">
            <a:normAutofit/>
          </a:bodyPr>
          <a:lstStyle/>
          <a:p>
            <a:pPr marL="0" lvl="0" indent="0" algn="ctr" rtl="0">
              <a:spcBef>
                <a:spcPts val="0"/>
              </a:spcBef>
              <a:spcAft>
                <a:spcPts val="0"/>
              </a:spcAft>
              <a:buNone/>
            </a:pPr>
            <a:r>
              <a:rPr lang="en-US">
                <a:latin typeface="Amatic SC" pitchFamily="2" charset="-79"/>
                <a:cs typeface="Amatic SC" pitchFamily="2" charset="-79"/>
              </a:rPr>
              <a:t>Microcontroller/Microprocessor</a:t>
            </a:r>
          </a:p>
        </p:txBody>
      </p:sp>
      <p:pic>
        <p:nvPicPr>
          <p:cNvPr id="453" name="Google Shape;453;g10ffa3752c1_0_54"/>
          <p:cNvPicPr preferRelativeResize="0"/>
          <p:nvPr/>
        </p:nvPicPr>
        <p:blipFill>
          <a:blip r:embed="rId5"/>
          <a:srcRect/>
          <a:stretch/>
        </p:blipFill>
        <p:spPr>
          <a:xfrm>
            <a:off x="1632095" y="-472259"/>
            <a:ext cx="8484177" cy="7461663"/>
          </a:xfrm>
          <a:prstGeom prst="rect">
            <a:avLst/>
          </a:prstGeom>
          <a:noFill/>
          <a:ln>
            <a:noFill/>
          </a:ln>
        </p:spPr>
      </p:pic>
      <p:pic>
        <p:nvPicPr>
          <p:cNvPr id="5" name="Audio 4">
            <a:hlinkClick r:id="" action="ppaction://media"/>
            <a:extLst>
              <a:ext uri="{FF2B5EF4-FFF2-40B4-BE49-F238E27FC236}">
                <a16:creationId xmlns:a16="http://schemas.microsoft.com/office/drawing/2014/main" id="{6CCF6F9A-4F42-4E4D-BBB9-A85B7A87F8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7" name="Picture 6">
            <a:extLst>
              <a:ext uri="{FF2B5EF4-FFF2-40B4-BE49-F238E27FC236}">
                <a16:creationId xmlns:a16="http://schemas.microsoft.com/office/drawing/2014/main" id="{79C6DA1A-4855-43B2-A60A-EEB1320D7354}"/>
              </a:ext>
            </a:extLst>
          </p:cNvPr>
          <p:cNvPicPr>
            <a:picLocks noChangeAspect="1"/>
          </p:cNvPicPr>
          <p:nvPr/>
        </p:nvPicPr>
        <p:blipFill>
          <a:blip r:embed="rId7"/>
          <a:stretch>
            <a:fillRect/>
          </a:stretch>
        </p:blipFill>
        <p:spPr>
          <a:xfrm>
            <a:off x="10939272" y="5605272"/>
            <a:ext cx="1252728" cy="1252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969"/>
    </mc:Choice>
    <mc:Fallback xmlns="">
      <p:transition spd="slow" advTm="25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459"/>
        <p:cNvGrpSpPr/>
        <p:nvPr/>
      </p:nvGrpSpPr>
      <p:grpSpPr>
        <a:xfrm>
          <a:off x="0" y="0"/>
          <a:ext cx="0" cy="0"/>
          <a:chOff x="0" y="0"/>
          <a:chExt cx="0" cy="0"/>
        </a:xfrm>
      </p:grpSpPr>
      <p:sp>
        <p:nvSpPr>
          <p:cNvPr id="460" name="Google Shape;460;g11141713d74_0_22"/>
          <p:cNvSpPr txBox="1">
            <a:spLocks noGrp="1"/>
          </p:cNvSpPr>
          <p:nvPr>
            <p:ph type="title"/>
          </p:nvPr>
        </p:nvSpPr>
        <p:spPr>
          <a:xfrm>
            <a:off x="-3443132" y="58089"/>
            <a:ext cx="11360700" cy="763500"/>
          </a:xfrm>
          <a:prstGeom prst="rect">
            <a:avLst/>
          </a:prstGeom>
        </p:spPr>
        <p:txBody>
          <a:bodyPr spcFirstLastPara="1" wrap="square" lIns="121900" tIns="121900" rIns="121900" bIns="121900" anchor="t" anchorCtr="0">
            <a:normAutofit fontScale="90000"/>
          </a:bodyPr>
          <a:lstStyle/>
          <a:p>
            <a:pPr marL="0" lvl="0" indent="0" algn="ctr" rtl="0">
              <a:spcBef>
                <a:spcPts val="0"/>
              </a:spcBef>
              <a:spcAft>
                <a:spcPts val="0"/>
              </a:spcAft>
              <a:buNone/>
            </a:pPr>
            <a:r>
              <a:rPr lang="en-US">
                <a:latin typeface="Amatic SC" pitchFamily="2" charset="-79"/>
                <a:cs typeface="Amatic SC" pitchFamily="2" charset="-79"/>
              </a:rPr>
              <a:t>Microprocessor (Raspberry Pi 4)</a:t>
            </a:r>
          </a:p>
        </p:txBody>
      </p:sp>
      <p:sp>
        <p:nvSpPr>
          <p:cNvPr id="461" name="Google Shape;461;g11141713d74_0_22"/>
          <p:cNvSpPr txBox="1">
            <a:spLocks noGrp="1"/>
          </p:cNvSpPr>
          <p:nvPr>
            <p:ph type="body" idx="1"/>
          </p:nvPr>
        </p:nvSpPr>
        <p:spPr>
          <a:xfrm>
            <a:off x="4721400" y="153898"/>
            <a:ext cx="5333100" cy="2236305"/>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b="1">
                <a:latin typeface="Source Code Pro" panose="020B0509030403020204" pitchFamily="49" charset="0"/>
                <a:ea typeface="Source Code Pro" panose="020B0509030403020204" pitchFamily="49" charset="0"/>
              </a:rPr>
              <a:t>Purpose:</a:t>
            </a:r>
          </a:p>
          <a:p>
            <a:pPr marL="0" lvl="0" indent="0" algn="l" rtl="0">
              <a:spcBef>
                <a:spcPts val="1600"/>
              </a:spcBef>
              <a:spcAft>
                <a:spcPts val="0"/>
              </a:spcAft>
              <a:buNone/>
            </a:pPr>
            <a:r>
              <a:rPr lang="en-US" sz="1500">
                <a:latin typeface="Source Code Pro" panose="020B0509030403020204" pitchFamily="49" charset="0"/>
                <a:ea typeface="Source Code Pro" panose="020B0509030403020204" pitchFamily="49" charset="0"/>
              </a:rPr>
              <a:t>To process the image data presented from the pet collar LEDs and deliver the data to the Arduino for motor control. Additionally, provide the processing power necessary for the web application.</a:t>
            </a:r>
          </a:p>
          <a:p>
            <a:pPr marL="0" lvl="0" indent="0" algn="l" rtl="0">
              <a:spcBef>
                <a:spcPts val="1600"/>
              </a:spcBef>
              <a:spcAft>
                <a:spcPts val="0"/>
              </a:spcAft>
              <a:buNone/>
            </a:pPr>
            <a:endParaRPr lang="en-US" sz="1500">
              <a:latin typeface="Source Code Pro" panose="020B0509030403020204" pitchFamily="49" charset="0"/>
              <a:ea typeface="Source Code Pro" panose="020B0509030403020204" pitchFamily="49" charset="0"/>
            </a:endParaRPr>
          </a:p>
          <a:p>
            <a:pPr marL="457200" lvl="0" indent="0" algn="l" rtl="0">
              <a:spcBef>
                <a:spcPts val="1600"/>
              </a:spcBef>
              <a:spcAft>
                <a:spcPts val="1600"/>
              </a:spcAft>
              <a:buNone/>
            </a:pPr>
            <a:endParaRPr/>
          </a:p>
        </p:txBody>
      </p:sp>
      <p:sp>
        <p:nvSpPr>
          <p:cNvPr id="463" name="Google Shape;463;g11141713d74_0_22"/>
          <p:cNvSpPr txBox="1"/>
          <p:nvPr/>
        </p:nvSpPr>
        <p:spPr>
          <a:xfrm>
            <a:off x="120831" y="1661307"/>
            <a:ext cx="1805672" cy="400079"/>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Source Code Pro" panose="020B0509030403020204" pitchFamily="49" charset="0"/>
                <a:ea typeface="Source Code Pro" panose="020B0509030403020204" pitchFamily="49" charset="0"/>
              </a:rPr>
              <a:t>Camera Input</a:t>
            </a:r>
          </a:p>
        </p:txBody>
      </p:sp>
      <p:sp>
        <p:nvSpPr>
          <p:cNvPr id="464" name="Google Shape;464;g11141713d74_0_22"/>
          <p:cNvSpPr txBox="1"/>
          <p:nvPr/>
        </p:nvSpPr>
        <p:spPr>
          <a:xfrm>
            <a:off x="2450982" y="1722511"/>
            <a:ext cx="16494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Source Code Pro" panose="020B0509030403020204" pitchFamily="49" charset="0"/>
                <a:ea typeface="Source Code Pro" panose="020B0509030403020204" pitchFamily="49" charset="0"/>
              </a:rPr>
              <a:t>Arduino Uno</a:t>
            </a:r>
          </a:p>
        </p:txBody>
      </p:sp>
      <p:cxnSp>
        <p:nvCxnSpPr>
          <p:cNvPr id="465" name="Google Shape;465;g11141713d74_0_22"/>
          <p:cNvCxnSpPr/>
          <p:nvPr/>
        </p:nvCxnSpPr>
        <p:spPr>
          <a:xfrm rot="10800000" flipH="1">
            <a:off x="2615630" y="2280611"/>
            <a:ext cx="204600" cy="370500"/>
          </a:xfrm>
          <a:prstGeom prst="straightConnector1">
            <a:avLst/>
          </a:prstGeom>
          <a:noFill/>
          <a:ln w="9525" cap="flat" cmpd="sng">
            <a:solidFill>
              <a:schemeClr val="dk2"/>
            </a:solidFill>
            <a:prstDash val="solid"/>
            <a:round/>
            <a:headEnd type="none" w="med" len="med"/>
            <a:tailEnd type="triangle" w="med" len="med"/>
          </a:ln>
        </p:spPr>
      </p:cxnSp>
      <p:cxnSp>
        <p:nvCxnSpPr>
          <p:cNvPr id="466" name="Google Shape;466;g11141713d74_0_22"/>
          <p:cNvCxnSpPr/>
          <p:nvPr/>
        </p:nvCxnSpPr>
        <p:spPr>
          <a:xfrm>
            <a:off x="1090912" y="2265086"/>
            <a:ext cx="268500" cy="370500"/>
          </a:xfrm>
          <a:prstGeom prst="straightConnector1">
            <a:avLst/>
          </a:prstGeom>
          <a:noFill/>
          <a:ln w="9525" cap="flat" cmpd="sng">
            <a:solidFill>
              <a:schemeClr val="dk2"/>
            </a:solidFill>
            <a:prstDash val="solid"/>
            <a:round/>
            <a:headEnd type="none" w="med" len="med"/>
            <a:tailEnd type="triangle" w="med" len="med"/>
          </a:ln>
        </p:spPr>
      </p:cxnSp>
      <p:sp>
        <p:nvSpPr>
          <p:cNvPr id="467" name="Google Shape;467;g11141713d74_0_22"/>
          <p:cNvSpPr txBox="1"/>
          <p:nvPr/>
        </p:nvSpPr>
        <p:spPr>
          <a:xfrm>
            <a:off x="1391918" y="5900000"/>
            <a:ext cx="1291800" cy="61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Source Code Pro" panose="020B0509030403020204" pitchFamily="49" charset="0"/>
                <a:ea typeface="Source Code Pro" panose="020B0509030403020204" pitchFamily="49" charset="0"/>
              </a:rPr>
              <a:t>Web Software</a:t>
            </a:r>
          </a:p>
        </p:txBody>
      </p:sp>
      <p:cxnSp>
        <p:nvCxnSpPr>
          <p:cNvPr id="469" name="Google Shape;469;g11141713d74_0_22"/>
          <p:cNvCxnSpPr/>
          <p:nvPr/>
        </p:nvCxnSpPr>
        <p:spPr>
          <a:xfrm rot="10800000">
            <a:off x="1606564" y="5350968"/>
            <a:ext cx="102300" cy="447300"/>
          </a:xfrm>
          <a:prstGeom prst="straightConnector1">
            <a:avLst/>
          </a:prstGeom>
          <a:noFill/>
          <a:ln w="9525" cap="flat" cmpd="sng">
            <a:solidFill>
              <a:schemeClr val="dk2"/>
            </a:solidFill>
            <a:prstDash val="solid"/>
            <a:round/>
            <a:headEnd type="none" w="med" len="med"/>
            <a:tailEnd type="triangle" w="med" len="med"/>
          </a:ln>
        </p:spPr>
      </p:cxnSp>
      <p:cxnSp>
        <p:nvCxnSpPr>
          <p:cNvPr id="470" name="Google Shape;470;g11141713d74_0_22"/>
          <p:cNvCxnSpPr/>
          <p:nvPr/>
        </p:nvCxnSpPr>
        <p:spPr>
          <a:xfrm>
            <a:off x="2002581" y="5351681"/>
            <a:ext cx="127800" cy="370500"/>
          </a:xfrm>
          <a:prstGeom prst="straightConnector1">
            <a:avLst/>
          </a:prstGeom>
          <a:noFill/>
          <a:ln w="9525" cap="flat" cmpd="sng">
            <a:solidFill>
              <a:schemeClr val="dk2"/>
            </a:solidFill>
            <a:prstDash val="solid"/>
            <a:round/>
            <a:headEnd type="none" w="med" len="med"/>
            <a:tailEnd type="triangle" w="med" len="med"/>
          </a:ln>
        </p:spPr>
      </p:cxnSp>
      <p:graphicFrame>
        <p:nvGraphicFramePr>
          <p:cNvPr id="471" name="Google Shape;471;g11141713d74_0_22"/>
          <p:cNvGraphicFramePr/>
          <p:nvPr>
            <p:extLst>
              <p:ext uri="{D42A27DB-BD31-4B8C-83A1-F6EECF244321}">
                <p14:modId xmlns:p14="http://schemas.microsoft.com/office/powerpoint/2010/main" val="1078502222"/>
              </p:ext>
            </p:extLst>
          </p:nvPr>
        </p:nvGraphicFramePr>
        <p:xfrm>
          <a:off x="5058629" y="1971790"/>
          <a:ext cx="5244428" cy="3568210"/>
        </p:xfrm>
        <a:graphic>
          <a:graphicData uri="http://schemas.openxmlformats.org/drawingml/2006/table">
            <a:tbl>
              <a:tblPr>
                <a:noFill/>
                <a:tableStyleId>{82824F32-3390-4ABE-8DB9-B52BA402FF3D}</a:tableStyleId>
              </a:tblPr>
              <a:tblGrid>
                <a:gridCol w="1311107">
                  <a:extLst>
                    <a:ext uri="{9D8B030D-6E8A-4147-A177-3AD203B41FA5}">
                      <a16:colId xmlns:a16="http://schemas.microsoft.com/office/drawing/2014/main" val="20000"/>
                    </a:ext>
                  </a:extLst>
                </a:gridCol>
                <a:gridCol w="1311107">
                  <a:extLst>
                    <a:ext uri="{9D8B030D-6E8A-4147-A177-3AD203B41FA5}">
                      <a16:colId xmlns:a16="http://schemas.microsoft.com/office/drawing/2014/main" val="20001"/>
                    </a:ext>
                  </a:extLst>
                </a:gridCol>
                <a:gridCol w="1311107">
                  <a:extLst>
                    <a:ext uri="{9D8B030D-6E8A-4147-A177-3AD203B41FA5}">
                      <a16:colId xmlns:a16="http://schemas.microsoft.com/office/drawing/2014/main" val="1688910050"/>
                    </a:ext>
                  </a:extLst>
                </a:gridCol>
                <a:gridCol w="1311107">
                  <a:extLst>
                    <a:ext uri="{9D8B030D-6E8A-4147-A177-3AD203B41FA5}">
                      <a16:colId xmlns:a16="http://schemas.microsoft.com/office/drawing/2014/main" val="3900946921"/>
                    </a:ext>
                  </a:extLst>
                </a:gridCol>
              </a:tblGrid>
              <a:tr h="528365">
                <a:tc>
                  <a:txBody>
                    <a:bodyPr/>
                    <a:lstStyle/>
                    <a:p>
                      <a:pPr marL="0" lvl="0" indent="0" algn="ctr" rtl="0">
                        <a:spcBef>
                          <a:spcPts val="0"/>
                        </a:spcBef>
                        <a:spcAft>
                          <a:spcPts val="0"/>
                        </a:spcAft>
                        <a:buNone/>
                      </a:pPr>
                      <a:r>
                        <a:rPr lang="en-US" sz="1200">
                          <a:latin typeface="Source Code Pro" panose="020B0509030403020204" pitchFamily="49" charset="0"/>
                          <a:ea typeface="Source Code Pro" panose="020B0509030403020204" pitchFamily="49" charset="0"/>
                        </a:rPr>
                        <a:t>Model</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Raspberry Pi 4 (Model B)</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Nvidia Jetson Nano</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lvl="0" indent="0" algn="l" rtl="0">
                        <a:spcBef>
                          <a:spcPts val="0"/>
                        </a:spcBef>
                        <a:spcAft>
                          <a:spcPts val="0"/>
                        </a:spcAft>
                        <a:buNone/>
                      </a:pPr>
                      <a:r>
                        <a:rPr lang="en-US" sz="1200" err="1">
                          <a:latin typeface="Source Code Pro" panose="020B0509030403020204" pitchFamily="49" charset="0"/>
                          <a:ea typeface="Source Code Pro" panose="020B0509030403020204" pitchFamily="49" charset="0"/>
                        </a:rPr>
                        <a:t>BeagleBone</a:t>
                      </a:r>
                      <a:r>
                        <a:rPr lang="en-US" sz="1200">
                          <a:latin typeface="Source Code Pro" panose="020B0509030403020204" pitchFamily="49" charset="0"/>
                          <a:ea typeface="Source Code Pro" panose="020B0509030403020204" pitchFamily="49" charset="0"/>
                        </a:rPr>
                        <a:t> Black</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1065750">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Price (for kit)</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≈$70.00 (for standalone)</a:t>
                      </a:r>
                    </a:p>
                    <a:p>
                      <a:pPr marL="0" lvl="0" indent="0" algn="l" rtl="0">
                        <a:spcBef>
                          <a:spcPts val="0"/>
                        </a:spcBef>
                        <a:spcAft>
                          <a:spcPts val="0"/>
                        </a:spcAft>
                        <a:buNone/>
                      </a:pPr>
                      <a:endParaRPr lang="en-US" sz="1200">
                        <a:latin typeface="Source Code Pro" panose="020B0509030403020204" pitchFamily="49" charset="0"/>
                        <a:ea typeface="Source Code Pro" panose="020B0509030403020204" pitchFamily="49" charset="0"/>
                      </a:endParaRPr>
                    </a:p>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$127.79 (for kit)</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latin typeface="Source Code Pro" panose="020B0509030403020204" pitchFamily="49" charset="0"/>
                          <a:ea typeface="Source Code Pro" panose="020B0509030403020204" pitchFamily="49" charset="0"/>
                        </a:rPr>
                        <a:t>≈$99.99 (Extremely Low stock)</a:t>
                      </a:r>
                    </a:p>
                    <a:p>
                      <a:pPr marL="0" lvl="0" indent="0" algn="l" rtl="0">
                        <a:spcBef>
                          <a:spcPts val="0"/>
                        </a:spcBef>
                        <a:spcAft>
                          <a:spcPts val="0"/>
                        </a:spcAft>
                        <a:buNone/>
                      </a:pP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≈$70.00</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1"/>
                  </a:ext>
                </a:extLst>
              </a:tr>
              <a:tr h="349237">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Cores</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4</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4</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1</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2"/>
                  </a:ext>
                </a:extLst>
              </a:tr>
              <a:tr h="349237">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Clock Speed </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1.5 GHz</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1.43 GHz</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1 GHz</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3"/>
                  </a:ext>
                </a:extLst>
              </a:tr>
              <a:tr h="528365">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GPIO</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40 Pins</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40 Pins</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Max of 69 Pins</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4"/>
                  </a:ext>
                </a:extLst>
              </a:tr>
              <a:tr h="349237">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Memory</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4 GB</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4 GB</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4 GB</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5"/>
                  </a:ext>
                </a:extLst>
              </a:tr>
              <a:tr h="349237">
                <a:tc gridSpan="4">
                  <a:txBody>
                    <a:bodyPr/>
                    <a:lstStyle/>
                    <a:p>
                      <a:pPr marL="0" lvl="0" indent="0" algn="ctr" rtl="0">
                        <a:spcBef>
                          <a:spcPts val="0"/>
                        </a:spcBef>
                        <a:spcAft>
                          <a:spcPts val="0"/>
                        </a:spcAft>
                        <a:buNone/>
                      </a:pPr>
                      <a:r>
                        <a:rPr lang="en-US" sz="1200">
                          <a:latin typeface="Source Code Pro" panose="020B0509030403020204" pitchFamily="49" charset="0"/>
                          <a:ea typeface="Source Code Pro" panose="020B0509030403020204" pitchFamily="49" charset="0"/>
                        </a:rPr>
                        <a:t>Chosen Component</a:t>
                      </a:r>
                      <a:endParaRPr sz="1200">
                        <a:latin typeface="Source Code Pro" panose="020B0509030403020204" pitchFamily="49" charset="0"/>
                        <a:ea typeface="Source Code Pro" panose="020B0509030403020204" pitchFamily="49" charset="0"/>
                      </a:endParaRPr>
                    </a:p>
                  </a:txBody>
                  <a:tcPr marL="85055" marR="85055" marT="85055" marB="850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pPr marL="0" lvl="0" indent="0" algn="l" rtl="0">
                        <a:spcBef>
                          <a:spcPts val="0"/>
                        </a:spcBef>
                        <a:spcAft>
                          <a:spcPts val="0"/>
                        </a:spcAft>
                        <a:buNone/>
                      </a:pPr>
                      <a:endParaRPr sz="1100">
                        <a:latin typeface="Source Code Pro" panose="020B0509030403020204" pitchFamily="49" charset="0"/>
                        <a:ea typeface="Source Code Pro" panose="020B0509030403020204" pitchFamily="49" charset="0"/>
                      </a:endParaRPr>
                    </a:p>
                  </a:txBody>
                  <a:tcPr marL="86836" marR="86836" marT="86836" marB="86836">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6">
                        <a:lumMod val="60000"/>
                        <a:lumOff val="40000"/>
                      </a:schemeClr>
                    </a:solidFill>
                  </a:tcPr>
                </a:tc>
                <a:tc hMerge="1">
                  <a:txBody>
                    <a:bodyPr/>
                    <a:lstStyle/>
                    <a:p>
                      <a:pPr marL="0" lvl="0" indent="0" algn="l" rtl="0">
                        <a:spcBef>
                          <a:spcPts val="0"/>
                        </a:spcBef>
                        <a:spcAft>
                          <a:spcPts val="0"/>
                        </a:spcAft>
                        <a:buNone/>
                      </a:pPr>
                      <a:endParaRPr sz="1100">
                        <a:latin typeface="Source Code Pro" panose="020B0509030403020204" pitchFamily="49" charset="0"/>
                        <a:ea typeface="Source Code Pro" panose="020B0509030403020204" pitchFamily="49" charset="0"/>
                      </a:endParaRPr>
                    </a:p>
                  </a:txBody>
                  <a:tcPr marL="86836" marR="86836" marT="86836" marB="86836">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1">
                        <a:lumMod val="60000"/>
                        <a:lumOff val="40000"/>
                      </a:schemeClr>
                    </a:solidFill>
                  </a:tcPr>
                </a:tc>
                <a:tc hMerge="1">
                  <a:txBody>
                    <a:bodyPr/>
                    <a:lstStyle/>
                    <a:p>
                      <a:pPr marL="0" lvl="0" indent="0" algn="l" rtl="0">
                        <a:spcBef>
                          <a:spcPts val="0"/>
                        </a:spcBef>
                        <a:spcAft>
                          <a:spcPts val="0"/>
                        </a:spcAft>
                        <a:buNone/>
                      </a:pPr>
                      <a:endParaRPr sz="1100">
                        <a:latin typeface="Source Code Pro" panose="020B0509030403020204" pitchFamily="49" charset="0"/>
                        <a:ea typeface="Source Code Pro" panose="020B0509030403020204" pitchFamily="49" charset="0"/>
                      </a:endParaRPr>
                    </a:p>
                  </a:txBody>
                  <a:tcPr marL="86836" marR="86836" marT="86836" marB="86836">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1">
                        <a:lumMod val="60000"/>
                        <a:lumOff val="40000"/>
                      </a:schemeClr>
                    </a:solidFill>
                  </a:tcPr>
                </a:tc>
                <a:extLst>
                  <a:ext uri="{0D108BD9-81ED-4DB2-BD59-A6C34878D82A}">
                    <a16:rowId xmlns:a16="http://schemas.microsoft.com/office/drawing/2014/main" val="1191570180"/>
                  </a:ext>
                </a:extLst>
              </a:tr>
            </a:tbl>
          </a:graphicData>
        </a:graphic>
      </p:graphicFrame>
      <p:cxnSp>
        <p:nvCxnSpPr>
          <p:cNvPr id="472" name="Google Shape;472;g11141713d74_0_22"/>
          <p:cNvCxnSpPr/>
          <p:nvPr/>
        </p:nvCxnSpPr>
        <p:spPr>
          <a:xfrm>
            <a:off x="466868" y="2836261"/>
            <a:ext cx="3141900" cy="12600"/>
          </a:xfrm>
          <a:prstGeom prst="straightConnector1">
            <a:avLst/>
          </a:prstGeom>
          <a:noFill/>
          <a:ln w="9525" cap="flat" cmpd="sng">
            <a:solidFill>
              <a:schemeClr val="dk2"/>
            </a:solidFill>
            <a:prstDash val="solid"/>
            <a:round/>
            <a:headEnd type="none" w="med" len="med"/>
            <a:tailEnd type="none" w="med" len="med"/>
          </a:ln>
        </p:spPr>
      </p:cxnSp>
      <p:sp>
        <p:nvSpPr>
          <p:cNvPr id="473" name="Google Shape;473;g11141713d74_0_22"/>
          <p:cNvSpPr txBox="1"/>
          <p:nvPr/>
        </p:nvSpPr>
        <p:spPr>
          <a:xfrm>
            <a:off x="1756751" y="2591246"/>
            <a:ext cx="600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85.6mm</a:t>
            </a:r>
            <a:endParaRPr sz="800"/>
          </a:p>
        </p:txBody>
      </p:sp>
      <p:cxnSp>
        <p:nvCxnSpPr>
          <p:cNvPr id="474" name="Google Shape;474;g11141713d74_0_22"/>
          <p:cNvCxnSpPr/>
          <p:nvPr/>
        </p:nvCxnSpPr>
        <p:spPr>
          <a:xfrm rot="10800000" flipH="1">
            <a:off x="345844" y="2941646"/>
            <a:ext cx="6900" cy="2052900"/>
          </a:xfrm>
          <a:prstGeom prst="straightConnector1">
            <a:avLst/>
          </a:prstGeom>
          <a:noFill/>
          <a:ln w="9525" cap="flat" cmpd="sng">
            <a:solidFill>
              <a:schemeClr val="dk2"/>
            </a:solidFill>
            <a:prstDash val="solid"/>
            <a:round/>
            <a:headEnd type="none" w="med" len="med"/>
            <a:tailEnd type="none" w="med" len="med"/>
          </a:ln>
        </p:spPr>
      </p:cxnSp>
      <p:sp>
        <p:nvSpPr>
          <p:cNvPr id="475" name="Google Shape;475;g11141713d74_0_22"/>
          <p:cNvSpPr txBox="1"/>
          <p:nvPr/>
        </p:nvSpPr>
        <p:spPr>
          <a:xfrm rot="-5400000">
            <a:off x="-34808" y="3703211"/>
            <a:ext cx="599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56.5mm</a:t>
            </a:r>
            <a:endParaRPr sz="800"/>
          </a:p>
        </p:txBody>
      </p:sp>
      <p:cxnSp>
        <p:nvCxnSpPr>
          <p:cNvPr id="476" name="Google Shape;476;g11141713d74_0_22"/>
          <p:cNvCxnSpPr>
            <a:cxnSpLocks/>
          </p:cNvCxnSpPr>
          <p:nvPr/>
        </p:nvCxnSpPr>
        <p:spPr>
          <a:xfrm>
            <a:off x="4410443" y="1129396"/>
            <a:ext cx="0" cy="5162277"/>
          </a:xfrm>
          <a:prstGeom prst="straightConnector1">
            <a:avLst/>
          </a:prstGeom>
          <a:noFill/>
          <a:ln w="28575" cap="flat" cmpd="sng">
            <a:solidFill>
              <a:schemeClr val="dk2"/>
            </a:solidFill>
            <a:prstDash val="solid"/>
            <a:round/>
            <a:headEnd type="none" w="med" len="med"/>
            <a:tailEnd type="none" w="med" len="med"/>
          </a:ln>
        </p:spPr>
      </p:cxnSp>
      <p:sp>
        <p:nvSpPr>
          <p:cNvPr id="477" name="Google Shape;477;g11141713d74_0_22"/>
          <p:cNvSpPr txBox="1"/>
          <p:nvPr/>
        </p:nvSpPr>
        <p:spPr>
          <a:xfrm>
            <a:off x="4720505" y="5441617"/>
            <a:ext cx="6210000" cy="1444981"/>
          </a:xfrm>
          <a:prstGeom prst="rect">
            <a:avLst/>
          </a:prstGeom>
          <a:noFill/>
          <a:ln>
            <a:noFill/>
          </a:ln>
        </p:spPr>
        <p:txBody>
          <a:bodyPr spcFirstLastPara="1" wrap="square" lIns="91425" tIns="91425" rIns="91425" bIns="91425" anchor="t" anchorCtr="0">
            <a:spAutoFit/>
          </a:bodyPr>
          <a:lstStyle/>
          <a:p>
            <a:pPr marL="306000" indent="-306000">
              <a:lnSpc>
                <a:spcPct val="110000"/>
              </a:lnSpc>
              <a:spcBef>
                <a:spcPts val="940"/>
              </a:spcBef>
              <a:buClr>
                <a:srgbClr val="4472C4"/>
              </a:buClr>
              <a:buSzPts val="1564"/>
              <a:buFont typeface=".Apple Color Emoji UI"/>
              <a:buChar char="🐾"/>
            </a:pPr>
            <a:r>
              <a:rPr lang="en-US" sz="1100">
                <a:solidFill>
                  <a:srgbClr val="3F3F3F"/>
                </a:solidFill>
                <a:latin typeface="Source Code Pro" panose="020B0509030403020204" pitchFamily="49" charset="0"/>
                <a:ea typeface="Source Code Pro" panose="020B0509030403020204" pitchFamily="49" charset="0"/>
                <a:cs typeface="Amatic SC" pitchFamily="2" charset="-79"/>
              </a:rPr>
              <a:t>Ease of interfacing with camera module (made for Raspberry Pi)</a:t>
            </a:r>
          </a:p>
          <a:p>
            <a:pPr marL="306000" indent="-306000">
              <a:lnSpc>
                <a:spcPct val="110000"/>
              </a:lnSpc>
              <a:spcBef>
                <a:spcPts val="940"/>
              </a:spcBef>
              <a:buClr>
                <a:srgbClr val="4472C4"/>
              </a:buClr>
              <a:buSzPts val="1564"/>
              <a:buFont typeface=".Apple Color Emoji UI"/>
              <a:buChar char="🐾"/>
            </a:pPr>
            <a:r>
              <a:rPr lang="en-US" sz="1100">
                <a:solidFill>
                  <a:srgbClr val="3F3F3F"/>
                </a:solidFill>
                <a:latin typeface="Source Code Pro" panose="020B0509030403020204" pitchFamily="49" charset="0"/>
                <a:ea typeface="Source Code Pro" panose="020B0509030403020204" pitchFamily="49" charset="0"/>
                <a:cs typeface="Amatic SC" pitchFamily="2" charset="-79"/>
              </a:rPr>
              <a:t>Can communicate serially with microcontroller</a:t>
            </a:r>
          </a:p>
          <a:p>
            <a:pPr marL="306000" indent="-306000">
              <a:lnSpc>
                <a:spcPct val="110000"/>
              </a:lnSpc>
              <a:spcBef>
                <a:spcPts val="940"/>
              </a:spcBef>
              <a:buClr>
                <a:srgbClr val="4472C4"/>
              </a:buClr>
              <a:buSzPts val="1564"/>
              <a:buFont typeface=".Apple Color Emoji UI"/>
              <a:buChar char="🐾"/>
            </a:pPr>
            <a:r>
              <a:rPr lang="en-US" sz="1100">
                <a:solidFill>
                  <a:srgbClr val="3F3F3F"/>
                </a:solidFill>
                <a:latin typeface="Source Code Pro" panose="020B0509030403020204" pitchFamily="49" charset="0"/>
                <a:ea typeface="Source Code Pro" panose="020B0509030403020204" pitchFamily="49" charset="0"/>
                <a:cs typeface="Amatic SC" pitchFamily="2" charset="-79"/>
              </a:rPr>
              <a:t>CPU can process image data as well as run the developed web application</a:t>
            </a:r>
          </a:p>
          <a:p>
            <a:pPr marL="457200" lvl="0" indent="-298450" algn="l" rtl="0">
              <a:spcBef>
                <a:spcPts val="0"/>
              </a:spcBef>
              <a:spcAft>
                <a:spcPts val="0"/>
              </a:spcAft>
              <a:buSzPts val="1100"/>
              <a:buChar char="●"/>
            </a:pPr>
            <a:endParaRPr lang="en-US" sz="1100">
              <a:latin typeface="Source Code Pro" panose="020B0509030403020204" pitchFamily="49" charset="0"/>
              <a:ea typeface="Source Code Pro" panose="020B0509030403020204" pitchFamily="49" charset="0"/>
            </a:endParaRPr>
          </a:p>
        </p:txBody>
      </p:sp>
      <p:pic>
        <p:nvPicPr>
          <p:cNvPr id="22" name="Google Shape;462;g11141713d74_0_22">
            <a:extLst>
              <a:ext uri="{FF2B5EF4-FFF2-40B4-BE49-F238E27FC236}">
                <a16:creationId xmlns:a16="http://schemas.microsoft.com/office/drawing/2014/main" id="{2579EBA0-A665-72AB-746F-2481D136FE74}"/>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9000" b="91667" l="9800" r="88400">
                        <a14:foregroundMark x1="12400" y1="12667" x2="16600" y2="86667"/>
                        <a14:foregroundMark x1="16600" y1="86667" x2="31400" y2="85000"/>
                        <a14:foregroundMark x1="31400" y1="85000" x2="57400" y2="87333"/>
                        <a14:foregroundMark x1="57400" y1="87333" x2="57400" y2="87333"/>
                        <a14:foregroundMark x1="65000" y1="88333" x2="78200" y2="88000"/>
                        <a14:foregroundMark x1="78200" y1="88000" x2="83000" y2="69333"/>
                        <a14:foregroundMark x1="83000" y1="69333" x2="80600" y2="17667"/>
                        <a14:foregroundMark x1="80600" y1="17667" x2="67600" y2="11667"/>
                        <a14:foregroundMark x1="67600" y1="11667" x2="14200" y2="13667"/>
                        <a14:foregroundMark x1="14200" y1="13667" x2="14200" y2="79667"/>
                        <a14:foregroundMark x1="14200" y1="79667" x2="19800" y2="86000"/>
                        <a14:foregroundMark x1="12400" y1="87667" x2="13000" y2="29000"/>
                        <a14:foregroundMark x1="50400" y1="83333" x2="50400" y2="68667"/>
                        <a14:foregroundMark x1="43200" y1="77333" x2="40600" y2="77667"/>
                        <a14:foregroundMark x1="36600" y1="89667" x2="42000" y2="90000"/>
                        <a14:foregroundMark x1="60200" y1="91667" x2="60200" y2="91667"/>
                        <a14:foregroundMark x1="84000" y1="90000" x2="83800" y2="68667"/>
                        <a14:foregroundMark x1="83800" y1="68667" x2="82200" y2="67667"/>
                        <a14:foregroundMark x1="86800" y1="59000" x2="86200" y2="47000"/>
                        <a14:foregroundMark x1="87800" y1="55333" x2="88400" y2="45667"/>
                        <a14:foregroundMark x1="9800" y1="10333" x2="9800" y2="10333"/>
                        <a14:foregroundMark x1="13000" y1="9000" x2="10200" y2="12667"/>
                      </a14:backgroundRemoval>
                    </a14:imgEffect>
                  </a14:imgLayer>
                </a14:imgProps>
              </a:ext>
            </a:extLst>
          </a:blip>
          <a:srcRect l="9955" r="9947"/>
          <a:stretch/>
        </p:blipFill>
        <p:spPr>
          <a:xfrm>
            <a:off x="418941" y="2800707"/>
            <a:ext cx="3233541" cy="2395986"/>
          </a:xfrm>
          <a:prstGeom prst="rect">
            <a:avLst/>
          </a:prstGeom>
          <a:noFill/>
          <a:ln>
            <a:noFill/>
          </a:ln>
        </p:spPr>
      </p:pic>
      <p:pic>
        <p:nvPicPr>
          <p:cNvPr id="3" name="Audio 2">
            <a:hlinkClick r:id="" action="ppaction://media"/>
            <a:extLst>
              <a:ext uri="{FF2B5EF4-FFF2-40B4-BE49-F238E27FC236}">
                <a16:creationId xmlns:a16="http://schemas.microsoft.com/office/drawing/2014/main" id="{FC295AC4-EACB-4105-85A6-4EA322E5BF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23" name="Picture 22">
            <a:extLst>
              <a:ext uri="{FF2B5EF4-FFF2-40B4-BE49-F238E27FC236}">
                <a16:creationId xmlns:a16="http://schemas.microsoft.com/office/drawing/2014/main" id="{F6A85DC7-2813-4169-89DD-080674B2EFDC}"/>
              </a:ext>
            </a:extLst>
          </p:cNvPr>
          <p:cNvPicPr>
            <a:picLocks noChangeAspect="1"/>
          </p:cNvPicPr>
          <p:nvPr/>
        </p:nvPicPr>
        <p:blipFill>
          <a:blip r:embed="rId8"/>
          <a:stretch>
            <a:fillRect/>
          </a:stretch>
        </p:blipFill>
        <p:spPr>
          <a:xfrm>
            <a:off x="10939272" y="5605272"/>
            <a:ext cx="1252728" cy="1252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175"/>
    </mc:Choice>
    <mc:Fallback xmlns="">
      <p:transition spd="slow" advTm="48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482"/>
        <p:cNvGrpSpPr/>
        <p:nvPr/>
      </p:nvGrpSpPr>
      <p:grpSpPr>
        <a:xfrm>
          <a:off x="0" y="0"/>
          <a:ext cx="0" cy="0"/>
          <a:chOff x="0" y="0"/>
          <a:chExt cx="0" cy="0"/>
        </a:xfrm>
      </p:grpSpPr>
      <p:sp>
        <p:nvSpPr>
          <p:cNvPr id="483" name="Google Shape;483;g11141713d74_0_2"/>
          <p:cNvSpPr txBox="1">
            <a:spLocks noGrp="1"/>
          </p:cNvSpPr>
          <p:nvPr>
            <p:ph type="title"/>
          </p:nvPr>
        </p:nvSpPr>
        <p:spPr>
          <a:xfrm>
            <a:off x="-2429256" y="377668"/>
            <a:ext cx="11360700" cy="763500"/>
          </a:xfrm>
          <a:prstGeom prst="rect">
            <a:avLst/>
          </a:prstGeom>
        </p:spPr>
        <p:txBody>
          <a:bodyPr spcFirstLastPara="1" wrap="square" lIns="121900" tIns="121900" rIns="121900" bIns="121900" anchor="t" anchorCtr="0">
            <a:normAutofit fontScale="90000"/>
          </a:bodyPr>
          <a:lstStyle/>
          <a:p>
            <a:pPr marL="0" lvl="0" indent="0" algn="ctr" rtl="0">
              <a:spcBef>
                <a:spcPts val="0"/>
              </a:spcBef>
              <a:spcAft>
                <a:spcPts val="0"/>
              </a:spcAft>
              <a:buNone/>
            </a:pPr>
            <a:r>
              <a:rPr lang="it-IT">
                <a:latin typeface="Amatic SC" pitchFamily="2" charset="-79"/>
                <a:cs typeface="Amatic SC" pitchFamily="2" charset="-79"/>
              </a:rPr>
              <a:t>Microcontroller Board (Arduino Uno Rev3)</a:t>
            </a:r>
          </a:p>
        </p:txBody>
      </p:sp>
      <p:sp>
        <p:nvSpPr>
          <p:cNvPr id="484" name="Google Shape;484;g11141713d74_0_2"/>
          <p:cNvSpPr txBox="1">
            <a:spLocks noGrp="1"/>
          </p:cNvSpPr>
          <p:nvPr>
            <p:ph type="body" idx="1"/>
          </p:nvPr>
        </p:nvSpPr>
        <p:spPr>
          <a:xfrm>
            <a:off x="4434233" y="1167567"/>
            <a:ext cx="5333100" cy="31509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1100" b="1">
                <a:latin typeface="Source Code Pro" panose="020B0509030403020204" pitchFamily="49" charset="0"/>
                <a:ea typeface="Source Code Pro" panose="020B0509030403020204" pitchFamily="49" charset="0"/>
              </a:rPr>
              <a:t>Purpose:</a:t>
            </a:r>
          </a:p>
          <a:p>
            <a:pPr marL="0" lvl="0" indent="0" algn="l" rtl="0">
              <a:spcBef>
                <a:spcPts val="1600"/>
              </a:spcBef>
              <a:spcAft>
                <a:spcPts val="0"/>
              </a:spcAft>
              <a:buNone/>
            </a:pPr>
            <a:r>
              <a:rPr lang="en-US" sz="1100">
                <a:latin typeface="Source Code Pro" panose="020B0509030403020204" pitchFamily="49" charset="0"/>
                <a:ea typeface="Source Code Pro" panose="020B0509030403020204" pitchFamily="49" charset="0"/>
              </a:rPr>
              <a:t>Read input data from Raspberry Pi and Photodiodes to control when each of the lid or dispenser motors should be activated.</a:t>
            </a:r>
          </a:p>
          <a:p>
            <a:pPr marL="0" lvl="0" indent="0" algn="l" rtl="0">
              <a:spcBef>
                <a:spcPts val="1600"/>
              </a:spcBef>
              <a:spcAft>
                <a:spcPts val="0"/>
              </a:spcAft>
              <a:buNone/>
            </a:pPr>
            <a:r>
              <a:rPr lang="en-US" sz="1100" b="1">
                <a:latin typeface="Source Code Pro" panose="020B0509030403020204" pitchFamily="49" charset="0"/>
                <a:ea typeface="Source Code Pro" panose="020B0509030403020204" pitchFamily="49" charset="0"/>
              </a:rPr>
              <a:t>Selection Criteria:</a:t>
            </a:r>
            <a:endParaRPr lang="en-US" sz="1100">
              <a:latin typeface="Source Code Pro" panose="020B0509030403020204" pitchFamily="49" charset="0"/>
              <a:ea typeface="Source Code Pro" panose="020B0509030403020204" pitchFamily="49" charset="0"/>
            </a:endParaRPr>
          </a:p>
          <a:p>
            <a:pPr marL="457200" lvl="0" indent="-316706" algn="l" rtl="0">
              <a:spcBef>
                <a:spcPts val="1600"/>
              </a:spcBef>
              <a:spcAft>
                <a:spcPts val="0"/>
              </a:spcAft>
              <a:buSzPct val="100000"/>
              <a:buChar char="●"/>
            </a:pPr>
            <a:r>
              <a:rPr lang="en-US" sz="1100">
                <a:latin typeface="Source Code Pro" panose="020B0509030403020204" pitchFamily="49" charset="0"/>
                <a:ea typeface="Source Code Pro" panose="020B0509030403020204" pitchFamily="49" charset="0"/>
              </a:rPr>
              <a:t>Ease of communication with Raspberry Pi </a:t>
            </a:r>
          </a:p>
          <a:p>
            <a:pPr marL="457200" lvl="0" indent="-316706" algn="l" rtl="0">
              <a:spcBef>
                <a:spcPts val="0"/>
              </a:spcBef>
              <a:spcAft>
                <a:spcPts val="0"/>
              </a:spcAft>
              <a:buSzPct val="100000"/>
              <a:buChar char="●"/>
            </a:pPr>
            <a:r>
              <a:rPr lang="en-US" sz="1100">
                <a:latin typeface="Source Code Pro" panose="020B0509030403020204" pitchFamily="49" charset="0"/>
                <a:ea typeface="Source Code Pro" panose="020B0509030403020204" pitchFamily="49" charset="0"/>
              </a:rPr>
              <a:t>ADC with 10 bit resolution to convert analog voltages to digital signals</a:t>
            </a:r>
          </a:p>
          <a:p>
            <a:pPr marL="457200" lvl="0" indent="-316706" algn="l" rtl="0">
              <a:spcBef>
                <a:spcPts val="0"/>
              </a:spcBef>
              <a:spcAft>
                <a:spcPts val="0"/>
              </a:spcAft>
              <a:buSzPct val="100000"/>
              <a:buChar char="●"/>
            </a:pPr>
            <a:r>
              <a:rPr lang="en-US" sz="1100">
                <a:latin typeface="Source Code Pro" panose="020B0509030403020204" pitchFamily="49" charset="0"/>
                <a:ea typeface="Source Code Pro" panose="020B0509030403020204" pitchFamily="49" charset="0"/>
              </a:rPr>
              <a:t>Ease of programming motor control in response to data from Raspberry Pi/photodiode voltages</a:t>
            </a:r>
          </a:p>
          <a:p>
            <a:pPr marL="457200" lvl="0" indent="-316706" algn="l" rtl="0">
              <a:spcBef>
                <a:spcPts val="0"/>
              </a:spcBef>
              <a:spcAft>
                <a:spcPts val="0"/>
              </a:spcAft>
              <a:buSzPct val="100000"/>
              <a:buChar char="●"/>
            </a:pPr>
            <a:r>
              <a:rPr lang="en-US" sz="1100">
                <a:latin typeface="Source Code Pro" panose="020B0509030403020204" pitchFamily="49" charset="0"/>
                <a:ea typeface="Source Code Pro" panose="020B0509030403020204" pitchFamily="49" charset="0"/>
              </a:rPr>
              <a:t>No need for extra power from the TI or ESP chips</a:t>
            </a:r>
          </a:p>
          <a:p>
            <a:pPr marL="457200" lvl="0" indent="0" algn="l" rtl="0">
              <a:spcBef>
                <a:spcPts val="1600"/>
              </a:spcBef>
              <a:spcAft>
                <a:spcPts val="1600"/>
              </a:spcAft>
              <a:buNone/>
            </a:pPr>
            <a:endParaRPr/>
          </a:p>
        </p:txBody>
      </p:sp>
      <p:sp>
        <p:nvSpPr>
          <p:cNvPr id="487" name="Google Shape;487;g11141713d74_0_2"/>
          <p:cNvSpPr txBox="1"/>
          <p:nvPr/>
        </p:nvSpPr>
        <p:spPr>
          <a:xfrm>
            <a:off x="326550" y="1765507"/>
            <a:ext cx="14826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t>Raspberry Pi 4</a:t>
            </a:r>
            <a:endParaRPr/>
          </a:p>
        </p:txBody>
      </p:sp>
      <p:sp>
        <p:nvSpPr>
          <p:cNvPr id="488" name="Google Shape;488;g11141713d74_0_2"/>
          <p:cNvSpPr txBox="1"/>
          <p:nvPr/>
        </p:nvSpPr>
        <p:spPr>
          <a:xfrm>
            <a:off x="2689875" y="1765507"/>
            <a:ext cx="8700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a:t>Motors</a:t>
            </a:r>
            <a:endParaRPr/>
          </a:p>
        </p:txBody>
      </p:sp>
      <p:cxnSp>
        <p:nvCxnSpPr>
          <p:cNvPr id="489" name="Google Shape;489;g11141713d74_0_2"/>
          <p:cNvCxnSpPr/>
          <p:nvPr/>
        </p:nvCxnSpPr>
        <p:spPr>
          <a:xfrm rot="10800000" flipH="1">
            <a:off x="2780275" y="2246669"/>
            <a:ext cx="204600" cy="370500"/>
          </a:xfrm>
          <a:prstGeom prst="straightConnector1">
            <a:avLst/>
          </a:prstGeom>
          <a:noFill/>
          <a:ln w="9525" cap="flat" cmpd="sng">
            <a:solidFill>
              <a:schemeClr val="dk2"/>
            </a:solidFill>
            <a:prstDash val="solid"/>
            <a:round/>
            <a:headEnd type="none" w="med" len="med"/>
            <a:tailEnd type="triangle" w="med" len="med"/>
          </a:ln>
        </p:spPr>
      </p:cxnSp>
      <p:cxnSp>
        <p:nvCxnSpPr>
          <p:cNvPr id="490" name="Google Shape;490;g11141713d74_0_2"/>
          <p:cNvCxnSpPr/>
          <p:nvPr/>
        </p:nvCxnSpPr>
        <p:spPr>
          <a:xfrm>
            <a:off x="1272750" y="2279782"/>
            <a:ext cx="268500" cy="370500"/>
          </a:xfrm>
          <a:prstGeom prst="straightConnector1">
            <a:avLst/>
          </a:prstGeom>
          <a:noFill/>
          <a:ln w="9525" cap="flat" cmpd="sng">
            <a:solidFill>
              <a:schemeClr val="dk2"/>
            </a:solidFill>
            <a:prstDash val="solid"/>
            <a:round/>
            <a:headEnd type="none" w="med" len="med"/>
            <a:tailEnd type="triangle" w="med" len="med"/>
          </a:ln>
        </p:spPr>
      </p:cxnSp>
      <p:cxnSp>
        <p:nvCxnSpPr>
          <p:cNvPr id="491" name="Google Shape;491;g11141713d74_0_2"/>
          <p:cNvCxnSpPr/>
          <p:nvPr/>
        </p:nvCxnSpPr>
        <p:spPr>
          <a:xfrm flipH="1">
            <a:off x="3081800" y="2278619"/>
            <a:ext cx="178800" cy="306600"/>
          </a:xfrm>
          <a:prstGeom prst="straightConnector1">
            <a:avLst/>
          </a:prstGeom>
          <a:noFill/>
          <a:ln w="9525" cap="flat" cmpd="sng">
            <a:solidFill>
              <a:schemeClr val="dk2"/>
            </a:solidFill>
            <a:prstDash val="solid"/>
            <a:round/>
            <a:headEnd type="none" w="med" len="med"/>
            <a:tailEnd type="triangle" w="med" len="med"/>
          </a:ln>
        </p:spPr>
      </p:cxnSp>
      <p:sp>
        <p:nvSpPr>
          <p:cNvPr id="492" name="Google Shape;492;g11141713d74_0_2"/>
          <p:cNvSpPr txBox="1"/>
          <p:nvPr/>
        </p:nvSpPr>
        <p:spPr>
          <a:xfrm>
            <a:off x="95550" y="5799619"/>
            <a:ext cx="12918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t>Photodiodes</a:t>
            </a:r>
            <a:endParaRPr/>
          </a:p>
        </p:txBody>
      </p:sp>
      <p:cxnSp>
        <p:nvCxnSpPr>
          <p:cNvPr id="493" name="Google Shape;493;g11141713d74_0_2"/>
          <p:cNvCxnSpPr/>
          <p:nvPr/>
        </p:nvCxnSpPr>
        <p:spPr>
          <a:xfrm rot="10800000" flipH="1">
            <a:off x="550450" y="5341594"/>
            <a:ext cx="485700" cy="332400"/>
          </a:xfrm>
          <a:prstGeom prst="straightConnector1">
            <a:avLst/>
          </a:prstGeom>
          <a:noFill/>
          <a:ln w="9525" cap="flat" cmpd="sng">
            <a:solidFill>
              <a:schemeClr val="dk2"/>
            </a:solidFill>
            <a:prstDash val="solid"/>
            <a:round/>
            <a:headEnd type="none" w="med" len="med"/>
            <a:tailEnd type="triangle" w="med" len="med"/>
          </a:ln>
        </p:spPr>
      </p:cxnSp>
      <p:cxnSp>
        <p:nvCxnSpPr>
          <p:cNvPr id="494" name="Google Shape;494;g11141713d74_0_2"/>
          <p:cNvCxnSpPr/>
          <p:nvPr/>
        </p:nvCxnSpPr>
        <p:spPr>
          <a:xfrm>
            <a:off x="916275" y="2888819"/>
            <a:ext cx="2643600" cy="0"/>
          </a:xfrm>
          <a:prstGeom prst="straightConnector1">
            <a:avLst/>
          </a:prstGeom>
          <a:noFill/>
          <a:ln w="9525" cap="flat" cmpd="sng">
            <a:solidFill>
              <a:schemeClr val="dk2"/>
            </a:solidFill>
            <a:prstDash val="solid"/>
            <a:round/>
            <a:headEnd type="none" w="med" len="med"/>
            <a:tailEnd type="none" w="med" len="med"/>
          </a:ln>
        </p:spPr>
      </p:cxnSp>
      <p:sp>
        <p:nvSpPr>
          <p:cNvPr id="495" name="Google Shape;495;g11141713d74_0_2"/>
          <p:cNvSpPr txBox="1"/>
          <p:nvPr/>
        </p:nvSpPr>
        <p:spPr>
          <a:xfrm>
            <a:off x="1857462" y="2620091"/>
            <a:ext cx="606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68.6mm</a:t>
            </a:r>
            <a:endParaRPr sz="800"/>
          </a:p>
        </p:txBody>
      </p:sp>
      <p:cxnSp>
        <p:nvCxnSpPr>
          <p:cNvPr id="496" name="Google Shape;496;g11141713d74_0_2"/>
          <p:cNvCxnSpPr/>
          <p:nvPr/>
        </p:nvCxnSpPr>
        <p:spPr>
          <a:xfrm rot="10800000" flipH="1">
            <a:off x="680650" y="2958894"/>
            <a:ext cx="12600" cy="2056800"/>
          </a:xfrm>
          <a:prstGeom prst="straightConnector1">
            <a:avLst/>
          </a:prstGeom>
          <a:noFill/>
          <a:ln w="9525" cap="flat" cmpd="sng">
            <a:solidFill>
              <a:schemeClr val="dk2"/>
            </a:solidFill>
            <a:prstDash val="solid"/>
            <a:round/>
            <a:headEnd type="none" w="med" len="med"/>
            <a:tailEnd type="none" w="med" len="med"/>
          </a:ln>
        </p:spPr>
      </p:cxnSp>
      <p:sp>
        <p:nvSpPr>
          <p:cNvPr id="497" name="Google Shape;497;g11141713d74_0_2"/>
          <p:cNvSpPr txBox="1"/>
          <p:nvPr/>
        </p:nvSpPr>
        <p:spPr>
          <a:xfrm rot="-5400000">
            <a:off x="1351950" y="3914825"/>
            <a:ext cx="606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53.4mm</a:t>
            </a:r>
            <a:endParaRPr sz="800"/>
          </a:p>
        </p:txBody>
      </p:sp>
      <p:graphicFrame>
        <p:nvGraphicFramePr>
          <p:cNvPr id="498" name="Google Shape;498;g11141713d74_0_2"/>
          <p:cNvGraphicFramePr/>
          <p:nvPr>
            <p:extLst>
              <p:ext uri="{D42A27DB-BD31-4B8C-83A1-F6EECF244321}">
                <p14:modId xmlns:p14="http://schemas.microsoft.com/office/powerpoint/2010/main" val="1457580123"/>
              </p:ext>
            </p:extLst>
          </p:nvPr>
        </p:nvGraphicFramePr>
        <p:xfrm>
          <a:off x="4555667" y="3730746"/>
          <a:ext cx="6134983" cy="3009297"/>
        </p:xfrm>
        <a:graphic>
          <a:graphicData uri="http://schemas.openxmlformats.org/drawingml/2006/table">
            <a:tbl>
              <a:tblPr>
                <a:tableStyleId>{BDBED569-4797-4DF1-A0F4-6AAB3CD982D8}</a:tableStyleId>
              </a:tblPr>
              <a:tblGrid>
                <a:gridCol w="1653259">
                  <a:extLst>
                    <a:ext uri="{9D8B030D-6E8A-4147-A177-3AD203B41FA5}">
                      <a16:colId xmlns:a16="http://schemas.microsoft.com/office/drawing/2014/main" val="20000"/>
                    </a:ext>
                  </a:extLst>
                </a:gridCol>
                <a:gridCol w="1536932">
                  <a:extLst>
                    <a:ext uri="{9D8B030D-6E8A-4147-A177-3AD203B41FA5}">
                      <a16:colId xmlns:a16="http://schemas.microsoft.com/office/drawing/2014/main" val="20001"/>
                    </a:ext>
                  </a:extLst>
                </a:gridCol>
                <a:gridCol w="1685213">
                  <a:extLst>
                    <a:ext uri="{9D8B030D-6E8A-4147-A177-3AD203B41FA5}">
                      <a16:colId xmlns:a16="http://schemas.microsoft.com/office/drawing/2014/main" val="946335140"/>
                    </a:ext>
                  </a:extLst>
                </a:gridCol>
                <a:gridCol w="1259579">
                  <a:extLst>
                    <a:ext uri="{9D8B030D-6E8A-4147-A177-3AD203B41FA5}">
                      <a16:colId xmlns:a16="http://schemas.microsoft.com/office/drawing/2014/main" val="990990580"/>
                    </a:ext>
                  </a:extLst>
                </a:gridCol>
              </a:tblGrid>
              <a:tr h="491824">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Microcontroller</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Arduino Uno (ATmega328P)</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TI(MSP430FR6989)</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ESP32-S3-WROOM-1</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655858">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Price</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$23.00 (Previously obtained)</a:t>
                      </a: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$20.00 (Previously obtained)</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$15.00</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1"/>
                  </a:ext>
                </a:extLst>
              </a:tr>
              <a:tr h="327790">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Clock Speed</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16 MHz</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16 MHz</a:t>
                      </a: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240 MHz</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2"/>
                  </a:ext>
                </a:extLst>
              </a:tr>
              <a:tr h="327790">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Memory</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32 KB</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128 KB</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8 MB</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3"/>
                  </a:ext>
                </a:extLst>
              </a:tr>
              <a:tr h="327790">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Digital I/O</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14 Lines</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40 Lines</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45 Lines</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4"/>
                  </a:ext>
                </a:extLst>
              </a:tr>
              <a:tr h="376159">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Analog Inputs</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6 Inputs</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16 Inputs</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l" rtl="0">
                        <a:spcBef>
                          <a:spcPts val="0"/>
                        </a:spcBef>
                        <a:spcAft>
                          <a:spcPts val="0"/>
                        </a:spcAft>
                        <a:buNone/>
                      </a:pPr>
                      <a:r>
                        <a:rPr lang="en-US" sz="1200">
                          <a:latin typeface="Source Code Pro" panose="020B0509030403020204" pitchFamily="49" charset="0"/>
                          <a:ea typeface="Source Code Pro" panose="020B0509030403020204" pitchFamily="49" charset="0"/>
                        </a:rPr>
                        <a:t>18 Inputs</a:t>
                      </a:r>
                      <a:endParaRPr sz="1200">
                        <a:latin typeface="Source Code Pro" panose="020B0509030403020204" pitchFamily="49" charset="0"/>
                        <a:ea typeface="Source Code Pro" panose="020B0509030403020204" pitchFamily="49" charset="0"/>
                      </a:endParaRPr>
                    </a:p>
                  </a:txBody>
                  <a:tcPr marL="81878" marR="81878" marT="81878" marB="818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5"/>
                  </a:ext>
                </a:extLst>
              </a:tr>
              <a:tr h="327790">
                <a:tc gridSpan="4">
                  <a:txBody>
                    <a:bodyPr/>
                    <a:lstStyle/>
                    <a:p>
                      <a:pPr marL="0" lvl="0" indent="0" algn="ctr" rtl="0">
                        <a:spcBef>
                          <a:spcPts val="0"/>
                        </a:spcBef>
                        <a:spcAft>
                          <a:spcPts val="0"/>
                        </a:spcAft>
                        <a:buNone/>
                      </a:pPr>
                      <a:r>
                        <a:rPr lang="en-US" sz="1200">
                          <a:latin typeface="Source Code Pro" panose="020B0509030403020204" pitchFamily="49" charset="0"/>
                          <a:ea typeface="Source Code Pro" panose="020B0509030403020204" pitchFamily="49" charset="0"/>
                        </a:rPr>
                        <a:t>Chosen Component</a:t>
                      </a:r>
                      <a:endParaRPr sz="1200">
                        <a:latin typeface="Source Code Pro" panose="020B0509030403020204" pitchFamily="49" charset="0"/>
                        <a:ea typeface="Source Code Pro" panose="020B0509030403020204" pitchFamily="49" charset="0"/>
                      </a:endParaRPr>
                    </a:p>
                  </a:txBody>
                  <a:tcPr marL="84219" marR="84219" marT="84219" marB="842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pPr marL="0" lvl="0" indent="0" algn="l" rtl="0">
                        <a:spcBef>
                          <a:spcPts val="0"/>
                        </a:spcBef>
                        <a:spcAft>
                          <a:spcPts val="0"/>
                        </a:spcAft>
                        <a:buNone/>
                      </a:pPr>
                      <a:endParaRPr sz="1100">
                        <a:latin typeface="Source Code Pro" panose="020B0509030403020204" pitchFamily="49" charset="0"/>
                        <a:ea typeface="Source Code Pro" panose="020B0509030403020204" pitchFamily="49" charset="0"/>
                      </a:endParaRPr>
                    </a:p>
                  </a:txBody>
                  <a:tcPr marL="86070" marR="86070" marT="86070" marB="86070">
                    <a:solidFill>
                      <a:schemeClr val="accent6">
                        <a:lumMod val="60000"/>
                        <a:lumOff val="40000"/>
                      </a:schemeClr>
                    </a:solidFill>
                  </a:tcPr>
                </a:tc>
                <a:tc hMerge="1">
                  <a:txBody>
                    <a:bodyPr/>
                    <a:lstStyle/>
                    <a:p>
                      <a:pPr marL="0" lvl="0" indent="0" algn="l" rtl="0">
                        <a:spcBef>
                          <a:spcPts val="0"/>
                        </a:spcBef>
                        <a:spcAft>
                          <a:spcPts val="0"/>
                        </a:spcAft>
                        <a:buNone/>
                      </a:pPr>
                      <a:endParaRPr sz="1100">
                        <a:latin typeface="Source Code Pro" panose="020B0509030403020204" pitchFamily="49" charset="0"/>
                        <a:ea typeface="Source Code Pro" panose="020B0509030403020204" pitchFamily="49" charset="0"/>
                      </a:endParaRPr>
                    </a:p>
                  </a:txBody>
                  <a:tcPr marL="86070" marR="86070" marT="86070" marB="86070">
                    <a:solidFill>
                      <a:schemeClr val="accent1">
                        <a:lumMod val="60000"/>
                        <a:lumOff val="40000"/>
                      </a:schemeClr>
                    </a:solidFill>
                  </a:tcPr>
                </a:tc>
                <a:tc hMerge="1">
                  <a:txBody>
                    <a:bodyPr/>
                    <a:lstStyle/>
                    <a:p>
                      <a:pPr marL="0" lvl="0" indent="0" algn="l" rtl="0">
                        <a:spcBef>
                          <a:spcPts val="0"/>
                        </a:spcBef>
                        <a:spcAft>
                          <a:spcPts val="0"/>
                        </a:spcAft>
                        <a:buNone/>
                      </a:pPr>
                      <a:endParaRPr sz="1100">
                        <a:latin typeface="Source Code Pro" panose="020B0509030403020204" pitchFamily="49" charset="0"/>
                        <a:ea typeface="Source Code Pro" panose="020B0509030403020204" pitchFamily="49" charset="0"/>
                      </a:endParaRPr>
                    </a:p>
                  </a:txBody>
                  <a:tcPr marL="86070" marR="86070" marT="86070" marB="86070">
                    <a:solidFill>
                      <a:schemeClr val="accent1">
                        <a:lumMod val="60000"/>
                        <a:lumOff val="40000"/>
                      </a:schemeClr>
                    </a:solidFill>
                  </a:tcPr>
                </a:tc>
                <a:extLst>
                  <a:ext uri="{0D108BD9-81ED-4DB2-BD59-A6C34878D82A}">
                    <a16:rowId xmlns:a16="http://schemas.microsoft.com/office/drawing/2014/main" val="2599931110"/>
                  </a:ext>
                </a:extLst>
              </a:tr>
            </a:tbl>
          </a:graphicData>
        </a:graphic>
      </p:graphicFrame>
      <p:cxnSp>
        <p:nvCxnSpPr>
          <p:cNvPr id="499" name="Google Shape;499;g11141713d74_0_2"/>
          <p:cNvCxnSpPr>
            <a:cxnSpLocks/>
          </p:cNvCxnSpPr>
          <p:nvPr/>
        </p:nvCxnSpPr>
        <p:spPr>
          <a:xfrm>
            <a:off x="4280333" y="1569850"/>
            <a:ext cx="0" cy="4957010"/>
          </a:xfrm>
          <a:prstGeom prst="straightConnector1">
            <a:avLst/>
          </a:prstGeom>
          <a:noFill/>
          <a:ln w="28575" cap="flat" cmpd="sng">
            <a:solidFill>
              <a:schemeClr val="dk2"/>
            </a:solidFill>
            <a:prstDash val="solid"/>
            <a:round/>
            <a:headEnd type="none" w="med" len="med"/>
            <a:tailEnd type="none" w="med" len="med"/>
          </a:ln>
        </p:spPr>
      </p:cxnSp>
      <p:pic>
        <p:nvPicPr>
          <p:cNvPr id="21" name="Google Shape;485;g11141713d74_0_2">
            <a:extLst>
              <a:ext uri="{FF2B5EF4-FFF2-40B4-BE49-F238E27FC236}">
                <a16:creationId xmlns:a16="http://schemas.microsoft.com/office/drawing/2014/main" id="{3CB2C235-0905-4EDB-E2D1-A8BF1FC9EFB1}"/>
              </a:ext>
            </a:extLst>
          </p:cNvPr>
          <p:cNvPicPr preferRelativeResize="0"/>
          <p:nvPr/>
        </p:nvPicPr>
        <p:blipFill>
          <a:blip r:embed="rId5">
            <a:alphaModFix/>
            <a:extLst>
              <a:ext uri="{BEBA8EAE-BF5A-486C-A8C5-ECC9F3942E4B}">
                <a14:imgProps xmlns:a14="http://schemas.microsoft.com/office/drawing/2010/main">
                  <a14:imgLayer r:embed="rId6">
                    <a14:imgEffect>
                      <a14:backgroundRemoval t="10000" b="91395" l="8014" r="94948">
                        <a14:foregroundMark x1="7666" y1="36512" x2="14808" y2="17442"/>
                        <a14:foregroundMark x1="14808" y1="17442" x2="34146" y2="14651"/>
                        <a14:foregroundMark x1="34146" y1="14651" x2="50697" y2="14651"/>
                        <a14:foregroundMark x1="50697" y1="14651" x2="91115" y2="12558"/>
                        <a14:foregroundMark x1="14983" y1="11163" x2="14983" y2="20233"/>
                        <a14:foregroundMark x1="6794" y1="39070" x2="20732" y2="26744"/>
                        <a14:foregroundMark x1="20732" y1="26744" x2="8188" y2="32558"/>
                        <a14:foregroundMark x1="33972" y1="76047" x2="45122" y2="76744"/>
                        <a14:foregroundMark x1="19512" y1="66744" x2="19512" y2="66744"/>
                        <a14:foregroundMark x1="92509" y1="40930" x2="94948" y2="53953"/>
                        <a14:foregroundMark x1="41289" y1="57674" x2="35889" y2="50698"/>
                        <a14:foregroundMark x1="41812" y1="88140" x2="17073" y2="88372"/>
                        <a14:foregroundMark x1="63589" y1="91395" x2="63589" y2="91395"/>
                        <a14:foregroundMark x1="61672" y1="90930" x2="78746" y2="89767"/>
                        <a14:foregroundMark x1="78746" y1="89767" x2="88328" y2="90233"/>
                      </a14:backgroundRemoval>
                    </a14:imgEffect>
                  </a14:imgLayer>
                </a14:imgProps>
              </a:ext>
            </a:extLst>
          </a:blip>
          <a:stretch>
            <a:fillRect/>
          </a:stretch>
        </p:blipFill>
        <p:spPr>
          <a:xfrm>
            <a:off x="814686" y="2821945"/>
            <a:ext cx="2856299" cy="2394023"/>
          </a:xfrm>
          <a:prstGeom prst="rect">
            <a:avLst/>
          </a:prstGeom>
          <a:noFill/>
          <a:ln>
            <a:noFill/>
          </a:ln>
        </p:spPr>
      </p:pic>
      <p:pic>
        <p:nvPicPr>
          <p:cNvPr id="8" name="Audio 7">
            <a:hlinkClick r:id="" action="ppaction://media"/>
            <a:extLst>
              <a:ext uri="{FF2B5EF4-FFF2-40B4-BE49-F238E27FC236}">
                <a16:creationId xmlns:a16="http://schemas.microsoft.com/office/drawing/2014/main" id="{431CD396-FA49-4265-A03E-6D9D2A1E3A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23" name="Picture 22">
            <a:extLst>
              <a:ext uri="{FF2B5EF4-FFF2-40B4-BE49-F238E27FC236}">
                <a16:creationId xmlns:a16="http://schemas.microsoft.com/office/drawing/2014/main" id="{AE52AC8B-05E3-4749-A4E8-CF52294496FD}"/>
              </a:ext>
            </a:extLst>
          </p:cNvPr>
          <p:cNvPicPr>
            <a:picLocks noChangeAspect="1"/>
          </p:cNvPicPr>
          <p:nvPr/>
        </p:nvPicPr>
        <p:blipFill>
          <a:blip r:embed="rId8"/>
          <a:stretch>
            <a:fillRect/>
          </a:stretch>
        </p:blipFill>
        <p:spPr>
          <a:xfrm>
            <a:off x="10939272" y="5605272"/>
            <a:ext cx="1252728" cy="1252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506"/>
    </mc:Choice>
    <mc:Fallback xmlns="">
      <p:transition spd="slow" advTm="53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504"/>
        <p:cNvGrpSpPr/>
        <p:nvPr/>
      </p:nvGrpSpPr>
      <p:grpSpPr>
        <a:xfrm>
          <a:off x="0" y="0"/>
          <a:ext cx="0" cy="0"/>
          <a:chOff x="0" y="0"/>
          <a:chExt cx="0" cy="0"/>
        </a:xfrm>
      </p:grpSpPr>
      <p:sp>
        <p:nvSpPr>
          <p:cNvPr id="505" name="Google Shape;505;g10ffa3752c1_0_63"/>
          <p:cNvSpPr txBox="1">
            <a:spLocks noGrp="1"/>
          </p:cNvSpPr>
          <p:nvPr>
            <p:ph type="title"/>
          </p:nvPr>
        </p:nvSpPr>
        <p:spPr>
          <a:xfrm>
            <a:off x="-3104407" y="0"/>
            <a:ext cx="10515600" cy="1325563"/>
          </a:xfrm>
          <a:prstGeom prst="rect">
            <a:avLst/>
          </a:prstGeom>
        </p:spPr>
        <p:txBody>
          <a:bodyPr spcFirstLastPara="1" wrap="square" lIns="121900" tIns="121900" rIns="121900" bIns="121900" anchor="t" anchorCtr="0">
            <a:normAutofit/>
          </a:bodyPr>
          <a:lstStyle/>
          <a:p>
            <a:pPr marL="0" lvl="0" indent="0" algn="ctr" rtl="0">
              <a:spcBef>
                <a:spcPts val="0"/>
              </a:spcBef>
              <a:spcAft>
                <a:spcPts val="0"/>
              </a:spcAft>
              <a:buNone/>
            </a:pPr>
            <a:r>
              <a:rPr lang="en-US">
                <a:latin typeface="Amatic SC" pitchFamily="2" charset="-79"/>
                <a:cs typeface="Amatic SC" pitchFamily="2" charset="-79"/>
              </a:rPr>
              <a:t>Power and Motor Control</a:t>
            </a:r>
          </a:p>
        </p:txBody>
      </p:sp>
      <p:pic>
        <p:nvPicPr>
          <p:cNvPr id="506" name="Google Shape;506;g10ffa3752c1_0_63"/>
          <p:cNvPicPr preferRelativeResize="0"/>
          <p:nvPr/>
        </p:nvPicPr>
        <p:blipFill>
          <a:blip r:embed="rId5"/>
          <a:srcRect/>
          <a:stretch/>
        </p:blipFill>
        <p:spPr>
          <a:xfrm>
            <a:off x="1724628" y="-490847"/>
            <a:ext cx="8773610" cy="7556665"/>
          </a:xfrm>
          <a:prstGeom prst="rect">
            <a:avLst/>
          </a:prstGeom>
          <a:noFill/>
          <a:ln>
            <a:noFill/>
          </a:ln>
        </p:spPr>
      </p:pic>
      <p:pic>
        <p:nvPicPr>
          <p:cNvPr id="4" name="Audio 3">
            <a:hlinkClick r:id="" action="ppaction://media"/>
            <a:extLst>
              <a:ext uri="{FF2B5EF4-FFF2-40B4-BE49-F238E27FC236}">
                <a16:creationId xmlns:a16="http://schemas.microsoft.com/office/drawing/2014/main" id="{DD3C41E4-A465-49E6-B266-698B15B9E4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8" name="Picture 7">
            <a:extLst>
              <a:ext uri="{FF2B5EF4-FFF2-40B4-BE49-F238E27FC236}">
                <a16:creationId xmlns:a16="http://schemas.microsoft.com/office/drawing/2014/main" id="{269B9DF8-85C3-44F9-9E15-8DCF3D855430}"/>
              </a:ext>
            </a:extLst>
          </p:cNvPr>
          <p:cNvPicPr>
            <a:picLocks noChangeAspect="1"/>
          </p:cNvPicPr>
          <p:nvPr/>
        </p:nvPicPr>
        <p:blipFill>
          <a:blip r:embed="rId7"/>
          <a:stretch>
            <a:fillRect/>
          </a:stretch>
        </p:blipFill>
        <p:spPr>
          <a:xfrm>
            <a:off x="10939272" y="5605272"/>
            <a:ext cx="1252728" cy="1252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81"/>
    </mc:Choice>
    <mc:Fallback xmlns="">
      <p:transition spd="slow" advTm="9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512"/>
        <p:cNvGrpSpPr/>
        <p:nvPr/>
      </p:nvGrpSpPr>
      <p:grpSpPr>
        <a:xfrm>
          <a:off x="0" y="0"/>
          <a:ext cx="0" cy="0"/>
          <a:chOff x="0" y="0"/>
          <a:chExt cx="0" cy="0"/>
        </a:xfrm>
      </p:grpSpPr>
      <p:sp>
        <p:nvSpPr>
          <p:cNvPr id="513" name="Google Shape;513;g1110779e2d4_4_58"/>
          <p:cNvSpPr txBox="1">
            <a:spLocks noGrp="1"/>
          </p:cNvSpPr>
          <p:nvPr>
            <p:ph type="ctrTitle"/>
          </p:nvPr>
        </p:nvSpPr>
        <p:spPr>
          <a:xfrm>
            <a:off x="807549" y="326325"/>
            <a:ext cx="6918570" cy="8244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SzPts val="990"/>
              <a:buNone/>
            </a:pPr>
            <a:r>
              <a:rPr lang="en-US" sz="3300">
                <a:latin typeface="Amatic SC" pitchFamily="2" charset="-79"/>
                <a:cs typeface="Amatic SC" pitchFamily="2" charset="-79"/>
              </a:rPr>
              <a:t>DC Motors(</a:t>
            </a:r>
            <a:r>
              <a:rPr lang="en-US" sz="3300" err="1">
                <a:latin typeface="Amatic SC" pitchFamily="2" charset="-79"/>
                <a:cs typeface="Amatic SC" pitchFamily="2" charset="-79"/>
              </a:rPr>
              <a:t>Hugwit</a:t>
            </a:r>
            <a:r>
              <a:rPr lang="en-US" sz="3300">
                <a:latin typeface="Amatic SC" pitchFamily="2" charset="-79"/>
                <a:cs typeface="Amatic SC" pitchFamily="2" charset="-79"/>
              </a:rPr>
              <a:t> 12V 40rpm)</a:t>
            </a:r>
          </a:p>
        </p:txBody>
      </p:sp>
      <p:pic>
        <p:nvPicPr>
          <p:cNvPr id="514" name="Google Shape;514;g1110779e2d4_4_58"/>
          <p:cNvPicPr preferRelativeResize="0"/>
          <p:nvPr/>
        </p:nvPicPr>
        <p:blipFill>
          <a:blip r:embed="rId5">
            <a:extLst>
              <a:ext uri="{BEBA8EAE-BF5A-486C-A8C5-ECC9F3942E4B}">
                <a14:imgProps xmlns:a14="http://schemas.microsoft.com/office/drawing/2010/main">
                  <a14:imgLayer r:embed="rId6">
                    <a14:imgEffect>
                      <a14:backgroundRemoval t="9963" b="97385" l="3620" r="97398">
                        <a14:foregroundMark x1="5656" y1="51183" x2="9389" y2="38854"/>
                        <a14:foregroundMark x1="3846" y1="44956" x2="3846" y2="44956"/>
                        <a14:foregroundMark x1="87896" y1="57659" x2="87896" y2="57659"/>
                        <a14:foregroundMark x1="89706" y1="52677" x2="89706" y2="52677"/>
                        <a14:foregroundMark x1="93891" y1="51557" x2="93891" y2="51557"/>
                        <a14:foregroundMark x1="71946" y1="88543" x2="72964" y2="93400"/>
                        <a14:foregroundMark x1="82692" y1="97509" x2="80317" y2="93400"/>
                        <a14:foregroundMark x1="94748" y1="56823" x2="95249" y2="52677"/>
                        <a14:foregroundMark x1="93641" y1="65992" x2="94724" y2="57024"/>
                        <a14:foregroundMark x1="93022" y1="71115" x2="93453" y2="67545"/>
                        <a14:foregroundMark x1="92661" y1="74097" x2="92781" y2="73106"/>
                        <a14:foregroundMark x1="92421" y1="76090" x2="92661" y2="74097"/>
                        <a14:foregroundMark x1="96734" y1="61725" x2="97398" y2="57036"/>
                        <a14:foregroundMark x1="95969" y1="67123" x2="96677" y2="62127"/>
                        <a14:foregroundMark x1="95475" y1="70610" x2="95969" y2="67123"/>
                        <a14:backgroundMark x1="75792" y1="94645" x2="78507" y2="94894"/>
                        <a14:backgroundMark x1="93439" y1="67497" x2="92081" y2="55666"/>
                        <a14:backgroundMark x1="92421" y1="74346" x2="92647" y2="55915"/>
                        <a14:backgroundMark x1="93665" y1="72603" x2="94457" y2="53300"/>
                        <a14:backgroundMark x1="96833" y1="62017" x2="95023" y2="57908"/>
                        <a14:backgroundMark x1="92873" y1="74097" x2="92873" y2="74097"/>
                        <a14:backgroundMark x1="91855" y1="75592" x2="94457" y2="55044"/>
                        <a14:backgroundMark x1="97059" y1="67123" x2="97059" y2="67123"/>
                        <a14:backgroundMark x1="95814" y1="68618" x2="94683" y2="54795"/>
                      </a14:backgroundRemoval>
                    </a14:imgEffect>
                  </a14:imgLayer>
                </a14:imgProps>
              </a:ext>
            </a:extLst>
          </a:blip>
          <a:srcRect/>
          <a:stretch/>
        </p:blipFill>
        <p:spPr>
          <a:xfrm>
            <a:off x="8606390" y="271552"/>
            <a:ext cx="1935713" cy="1758346"/>
          </a:xfrm>
          <a:prstGeom prst="rect">
            <a:avLst/>
          </a:prstGeom>
          <a:noFill/>
          <a:ln>
            <a:noFill/>
          </a:ln>
        </p:spPr>
      </p:pic>
      <p:sp>
        <p:nvSpPr>
          <p:cNvPr id="515" name="Google Shape;515;g1110779e2d4_4_58"/>
          <p:cNvSpPr/>
          <p:nvPr/>
        </p:nvSpPr>
        <p:spPr>
          <a:xfrm>
            <a:off x="8366184" y="175996"/>
            <a:ext cx="2439772" cy="206170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g1110779e2d4_4_58"/>
          <p:cNvSpPr txBox="1"/>
          <p:nvPr/>
        </p:nvSpPr>
        <p:spPr>
          <a:xfrm>
            <a:off x="850600" y="1046975"/>
            <a:ext cx="6208200" cy="333293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500" b="1">
                <a:solidFill>
                  <a:schemeClr val="dk2"/>
                </a:solidFill>
                <a:latin typeface="Source Code Pro" panose="020B0509030403020204" pitchFamily="49" charset="0"/>
                <a:ea typeface="Source Code Pro" panose="020B0509030403020204" pitchFamily="49" charset="0"/>
              </a:rPr>
              <a:t>Purpose:</a:t>
            </a:r>
          </a:p>
          <a:p>
            <a:pPr marL="0" lvl="0" indent="0" algn="l" rtl="0">
              <a:lnSpc>
                <a:spcPct val="115000"/>
              </a:lnSpc>
              <a:spcBef>
                <a:spcPts val="0"/>
              </a:spcBef>
              <a:spcAft>
                <a:spcPts val="0"/>
              </a:spcAft>
              <a:buNone/>
            </a:pPr>
            <a:r>
              <a:rPr lang="en-US" sz="1500">
                <a:solidFill>
                  <a:schemeClr val="dk2"/>
                </a:solidFill>
                <a:latin typeface="Source Code Pro" panose="020B0509030403020204" pitchFamily="49" charset="0"/>
                <a:ea typeface="Source Code Pro" panose="020B0509030403020204" pitchFamily="49" charset="0"/>
              </a:rPr>
              <a:t>To open and close the lid of the bowl as well as allow food to be dispensed by spinning the metal disk with cutouts</a:t>
            </a:r>
          </a:p>
          <a:p>
            <a:pPr marL="0" lvl="0" indent="0" algn="l" rtl="0">
              <a:lnSpc>
                <a:spcPct val="115000"/>
              </a:lnSpc>
              <a:spcBef>
                <a:spcPts val="1600"/>
              </a:spcBef>
              <a:spcAft>
                <a:spcPts val="0"/>
              </a:spcAft>
              <a:buClr>
                <a:schemeClr val="dk1"/>
              </a:buClr>
              <a:buSzPts val="1100"/>
              <a:buFont typeface="Arial"/>
              <a:buNone/>
            </a:pPr>
            <a:r>
              <a:rPr lang="en-US" sz="1500" b="1">
                <a:solidFill>
                  <a:schemeClr val="dk2"/>
                </a:solidFill>
                <a:latin typeface="Source Code Pro" panose="020B0509030403020204" pitchFamily="49" charset="0"/>
                <a:ea typeface="Source Code Pro" panose="020B0509030403020204" pitchFamily="49" charset="0"/>
              </a:rPr>
              <a:t>Selection Criteria:</a:t>
            </a:r>
          </a:p>
          <a:p>
            <a:pPr marL="306000" indent="-306000">
              <a:lnSpc>
                <a:spcPct val="110000"/>
              </a:lnSpc>
              <a:spcBef>
                <a:spcPts val="940"/>
              </a:spcBef>
              <a:buClr>
                <a:srgbClr val="4472C4"/>
              </a:buClr>
              <a:buSzPts val="1564"/>
              <a:buFont typeface=".Apple Color Emoji UI"/>
              <a:buChar char="🐾"/>
            </a:pPr>
            <a:r>
              <a:rPr lang="en-US" sz="1500">
                <a:solidFill>
                  <a:srgbClr val="3F3F3F"/>
                </a:solidFill>
                <a:latin typeface="Source Code Pro" panose="020B0509030403020204" pitchFamily="49" charset="0"/>
                <a:ea typeface="Source Code Pro" panose="020B0509030403020204" pitchFamily="49" charset="0"/>
                <a:cs typeface="Amatic SC" pitchFamily="2" charset="-79"/>
              </a:rPr>
              <a:t>DC motors chosen due to simplicity and no need for precise increments of movement</a:t>
            </a:r>
          </a:p>
          <a:p>
            <a:pPr marL="306000" indent="-306000">
              <a:lnSpc>
                <a:spcPct val="110000"/>
              </a:lnSpc>
              <a:spcBef>
                <a:spcPts val="940"/>
              </a:spcBef>
              <a:buClr>
                <a:srgbClr val="4472C4"/>
              </a:buClr>
              <a:buSzPts val="1564"/>
              <a:buFont typeface=".Apple Color Emoji UI"/>
              <a:buChar char="🐾"/>
            </a:pPr>
            <a:r>
              <a:rPr lang="en-US" sz="1500">
                <a:solidFill>
                  <a:srgbClr val="3F3F3F"/>
                </a:solidFill>
                <a:latin typeface="Source Code Pro" panose="020B0509030403020204" pitchFamily="49" charset="0"/>
                <a:ea typeface="Source Code Pro" panose="020B0509030403020204" pitchFamily="49" charset="0"/>
                <a:cs typeface="Amatic SC" pitchFamily="2" charset="-79"/>
              </a:rPr>
              <a:t>Works with a 12 V power source</a:t>
            </a:r>
          </a:p>
          <a:p>
            <a:pPr marL="306000" indent="-306000">
              <a:lnSpc>
                <a:spcPct val="110000"/>
              </a:lnSpc>
              <a:spcBef>
                <a:spcPts val="940"/>
              </a:spcBef>
              <a:buClr>
                <a:srgbClr val="4472C4"/>
              </a:buClr>
              <a:buSzPts val="1564"/>
              <a:buFont typeface=".Apple Color Emoji UI"/>
              <a:buChar char="🐾"/>
            </a:pPr>
            <a:r>
              <a:rPr lang="en-US" sz="1500">
                <a:solidFill>
                  <a:srgbClr val="3F3F3F"/>
                </a:solidFill>
                <a:latin typeface="Source Code Pro" panose="020B0509030403020204" pitchFamily="49" charset="0"/>
                <a:ea typeface="Source Code Pro" panose="020B0509030403020204" pitchFamily="49" charset="0"/>
                <a:cs typeface="Amatic SC" pitchFamily="2" charset="-79"/>
              </a:rPr>
              <a:t>Has enough torque to be able to lift the lid and spin metal plate</a:t>
            </a:r>
          </a:p>
        </p:txBody>
      </p:sp>
      <p:pic>
        <p:nvPicPr>
          <p:cNvPr id="517" name="Google Shape;517;g1110779e2d4_4_58"/>
          <p:cNvPicPr preferRelativeResize="0"/>
          <p:nvPr/>
        </p:nvPicPr>
        <p:blipFill>
          <a:blip r:embed="rId7">
            <a:alphaModFix/>
            <a:extLst>
              <a:ext uri="{BEBA8EAE-BF5A-486C-A8C5-ECC9F3942E4B}">
                <a14:imgProps xmlns:a14="http://schemas.microsoft.com/office/drawing/2010/main">
                  <a14:imgLayer r:embed="rId8">
                    <a14:imgEffect>
                      <a14:backgroundRemoval t="8000" b="90000" l="10000" r="90000">
                        <a14:foregroundMark x1="10900" y1="51733" x2="10400" y2="39733"/>
                        <a14:foregroundMark x1="20100" y1="61333" x2="22500" y2="45200"/>
                        <a14:foregroundMark x1="28800" y1="63467" x2="28800" y2="53733"/>
                        <a14:foregroundMark x1="37000" y1="72267" x2="40900" y2="57333"/>
                        <a14:foregroundMark x1="43700" y1="75333" x2="47100" y2="71067"/>
                        <a14:foregroundMark x1="53500" y1="80000" x2="54600" y2="71467"/>
                        <a14:foregroundMark x1="62100" y1="89200" x2="62500" y2="83333"/>
                        <a14:foregroundMark x1="73600" y1="42800" x2="73600" y2="42800"/>
                        <a14:foregroundMark x1="82400" y1="49067" x2="82400" y2="49067"/>
                        <a14:foregroundMark x1="20000" y1="8000" x2="20000" y2="8000"/>
                        <a14:foregroundMark x1="10000" y1="53200" x2="11800" y2="42133"/>
                      </a14:backgroundRemoval>
                    </a14:imgEffect>
                  </a14:imgLayer>
                </a14:imgProps>
              </a:ext>
            </a:extLst>
          </a:blip>
          <a:stretch>
            <a:fillRect/>
          </a:stretch>
        </p:blipFill>
        <p:spPr>
          <a:xfrm rot="1024316">
            <a:off x="2115484" y="4372544"/>
            <a:ext cx="1949376" cy="1462022"/>
          </a:xfrm>
          <a:prstGeom prst="rect">
            <a:avLst/>
          </a:prstGeom>
          <a:noFill/>
          <a:ln>
            <a:noFill/>
          </a:ln>
        </p:spPr>
      </p:pic>
      <p:cxnSp>
        <p:nvCxnSpPr>
          <p:cNvPr id="518" name="Google Shape;518;g1110779e2d4_4_58"/>
          <p:cNvCxnSpPr>
            <a:cxnSpLocks/>
          </p:cNvCxnSpPr>
          <p:nvPr/>
        </p:nvCxnSpPr>
        <p:spPr>
          <a:xfrm flipH="1">
            <a:off x="3742811" y="4841843"/>
            <a:ext cx="804475" cy="198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521" name="Google Shape;521;g1110779e2d4_4_58"/>
          <p:cNvCxnSpPr/>
          <p:nvPr/>
        </p:nvCxnSpPr>
        <p:spPr>
          <a:xfrm flipH="1">
            <a:off x="1993151" y="5241620"/>
            <a:ext cx="507900" cy="1626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522" name="Google Shape;522;g1110779e2d4_4_58"/>
          <p:cNvCxnSpPr/>
          <p:nvPr/>
        </p:nvCxnSpPr>
        <p:spPr>
          <a:xfrm rot="10800000" flipH="1">
            <a:off x="1598945" y="5111952"/>
            <a:ext cx="609900" cy="1935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523" name="Google Shape;523;g1110779e2d4_4_58"/>
          <p:cNvCxnSpPr/>
          <p:nvPr/>
        </p:nvCxnSpPr>
        <p:spPr>
          <a:xfrm>
            <a:off x="7052501" y="1322825"/>
            <a:ext cx="12600" cy="4847400"/>
          </a:xfrm>
          <a:prstGeom prst="straightConnector1">
            <a:avLst/>
          </a:prstGeom>
          <a:noFill/>
          <a:ln w="28575" cap="flat" cmpd="sng">
            <a:solidFill>
              <a:schemeClr val="dk2"/>
            </a:solidFill>
            <a:prstDash val="solid"/>
            <a:round/>
            <a:headEnd type="none" w="med" len="med"/>
            <a:tailEnd type="none" w="med" len="med"/>
          </a:ln>
        </p:spPr>
      </p:cxnSp>
      <p:graphicFrame>
        <p:nvGraphicFramePr>
          <p:cNvPr id="524" name="Google Shape;524;g1110779e2d4_4_58"/>
          <p:cNvGraphicFramePr/>
          <p:nvPr>
            <p:extLst>
              <p:ext uri="{D42A27DB-BD31-4B8C-83A1-F6EECF244321}">
                <p14:modId xmlns:p14="http://schemas.microsoft.com/office/powerpoint/2010/main" val="3221139528"/>
              </p:ext>
            </p:extLst>
          </p:nvPr>
        </p:nvGraphicFramePr>
        <p:xfrm>
          <a:off x="7639841" y="2380735"/>
          <a:ext cx="3985817" cy="3097714"/>
        </p:xfrm>
        <a:graphic>
          <a:graphicData uri="http://schemas.openxmlformats.org/drawingml/2006/table">
            <a:tbl>
              <a:tblPr>
                <a:noFill/>
                <a:tableStyleId>{82824F32-3390-4ABE-8DB9-B52BA402FF3D}</a:tableStyleId>
              </a:tblPr>
              <a:tblGrid>
                <a:gridCol w="1399619">
                  <a:extLst>
                    <a:ext uri="{9D8B030D-6E8A-4147-A177-3AD203B41FA5}">
                      <a16:colId xmlns:a16="http://schemas.microsoft.com/office/drawing/2014/main" val="20000"/>
                    </a:ext>
                  </a:extLst>
                </a:gridCol>
                <a:gridCol w="1293099">
                  <a:extLst>
                    <a:ext uri="{9D8B030D-6E8A-4147-A177-3AD203B41FA5}">
                      <a16:colId xmlns:a16="http://schemas.microsoft.com/office/drawing/2014/main" val="20001"/>
                    </a:ext>
                  </a:extLst>
                </a:gridCol>
                <a:gridCol w="1293099">
                  <a:extLst>
                    <a:ext uri="{9D8B030D-6E8A-4147-A177-3AD203B41FA5}">
                      <a16:colId xmlns:a16="http://schemas.microsoft.com/office/drawing/2014/main" val="1955430039"/>
                    </a:ext>
                  </a:extLst>
                </a:gridCol>
              </a:tblGrid>
              <a:tr h="507992">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Manufacturer</a:t>
                      </a:r>
                      <a:endParaRPr sz="1300">
                        <a:latin typeface="Source Code Pro" panose="020B0509030403020204" pitchFamily="49" charset="0"/>
                        <a:ea typeface="Source Code Pro" panose="020B0509030403020204" pitchFamily="49" charset="0"/>
                      </a:endParaRPr>
                    </a:p>
                  </a:txBody>
                  <a:tcPr marL="66073" marR="66073" marT="66073" marB="660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lvl="0" indent="0" algn="ctr" rtl="0">
                        <a:spcBef>
                          <a:spcPts val="0"/>
                        </a:spcBef>
                        <a:spcAft>
                          <a:spcPts val="0"/>
                        </a:spcAft>
                        <a:buNone/>
                      </a:pPr>
                      <a:r>
                        <a:rPr lang="en-US" sz="1300" err="1">
                          <a:latin typeface="Source Code Pro" panose="020B0509030403020204" pitchFamily="49" charset="0"/>
                          <a:ea typeface="Source Code Pro" panose="020B0509030403020204" pitchFamily="49" charset="0"/>
                        </a:rPr>
                        <a:t>Hugwit</a:t>
                      </a:r>
                      <a:endParaRPr sz="1300">
                        <a:latin typeface="Source Code Pro" panose="020B0509030403020204" pitchFamily="49" charset="0"/>
                        <a:ea typeface="Source Code Pro" panose="020B0509030403020204" pitchFamily="49" charset="0"/>
                      </a:endParaRPr>
                    </a:p>
                  </a:txBody>
                  <a:tcPr marL="66073" marR="66073" marT="66073" marB="660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ctr" rtl="0">
                        <a:spcBef>
                          <a:spcPts val="0"/>
                        </a:spcBef>
                        <a:spcAft>
                          <a:spcPts val="0"/>
                        </a:spcAft>
                        <a:buNone/>
                      </a:pPr>
                      <a:r>
                        <a:rPr lang="en-US" sz="1300" err="1">
                          <a:latin typeface="Source Code Pro" panose="020B0509030403020204" pitchFamily="49" charset="0"/>
                          <a:ea typeface="Source Code Pro" panose="020B0509030403020204" pitchFamily="49" charset="0"/>
                        </a:rPr>
                        <a:t>Greartisan</a:t>
                      </a:r>
                      <a:r>
                        <a:rPr lang="en-US" sz="1300">
                          <a:latin typeface="Source Code Pro" panose="020B0509030403020204" pitchFamily="49" charset="0"/>
                          <a:ea typeface="Source Code Pro" panose="020B0509030403020204" pitchFamily="49" charset="0"/>
                        </a:rPr>
                        <a:t> DC</a:t>
                      </a:r>
                      <a:endParaRPr sz="1300">
                        <a:latin typeface="Source Code Pro" panose="020B0509030403020204" pitchFamily="49" charset="0"/>
                        <a:ea typeface="Source Code Pro" panose="020B0509030403020204" pitchFamily="49" charset="0"/>
                      </a:endParaRPr>
                    </a:p>
                  </a:txBody>
                  <a:tcPr marL="66073" marR="66073" marT="66073" marB="660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507992">
                <a:tc>
                  <a:txBody>
                    <a:bodyPr/>
                    <a:lstStyle/>
                    <a:p>
                      <a:pPr marL="0" lvl="0" indent="0" algn="ctr" rtl="0">
                        <a:spcBef>
                          <a:spcPts val="0"/>
                        </a:spcBef>
                        <a:spcAft>
                          <a:spcPts val="0"/>
                        </a:spcAft>
                        <a:buNone/>
                      </a:pPr>
                      <a:r>
                        <a:rPr lang="en-US" sz="1300" kern="1200">
                          <a:solidFill>
                            <a:srgbClr val="000000"/>
                          </a:solidFill>
                          <a:latin typeface="Source Code Pro" panose="020B0509030403020204" pitchFamily="49" charset="0"/>
                          <a:ea typeface="Source Code Pro" panose="020B0509030403020204" pitchFamily="49" charset="0"/>
                          <a:cs typeface="Arial"/>
                        </a:rPr>
                        <a:t>Part Number</a:t>
                      </a:r>
                      <a:endParaRPr sz="1300" kern="1200">
                        <a:solidFill>
                          <a:srgbClr val="000000"/>
                        </a:solidFill>
                        <a:latin typeface="Source Code Pro" panose="020B0509030403020204" pitchFamily="49" charset="0"/>
                        <a:ea typeface="Source Code Pro" panose="020B0509030403020204" pitchFamily="49" charset="0"/>
                        <a:cs typeface="Arial"/>
                      </a:endParaRPr>
                    </a:p>
                  </a:txBody>
                  <a:tcPr marL="66073" marR="66073" marT="66073" marB="660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ctr" rtl="0">
                        <a:spcBef>
                          <a:spcPts val="0"/>
                        </a:spcBef>
                        <a:spcAft>
                          <a:spcPts val="0"/>
                        </a:spcAft>
                        <a:buNone/>
                      </a:pPr>
                      <a:r>
                        <a:rPr lang="en-US" sz="1300" kern="1200">
                          <a:solidFill>
                            <a:srgbClr val="000000"/>
                          </a:solidFill>
                          <a:latin typeface="Source Code Pro" panose="020B0509030403020204" pitchFamily="49" charset="0"/>
                          <a:ea typeface="Source Code Pro" panose="020B0509030403020204" pitchFamily="49" charset="0"/>
                          <a:cs typeface="Arial"/>
                          <a:sym typeface="Arial"/>
                        </a:rPr>
                        <a:t>A58SW31ZY</a:t>
                      </a:r>
                      <a:endParaRPr sz="1300" kern="1200">
                        <a:solidFill>
                          <a:srgbClr val="000000"/>
                        </a:solidFill>
                        <a:latin typeface="Source Code Pro" panose="020B0509030403020204" pitchFamily="49" charset="0"/>
                        <a:ea typeface="Source Code Pro" panose="020B0509030403020204" pitchFamily="49" charset="0"/>
                        <a:cs typeface="Arial"/>
                      </a:endParaRPr>
                    </a:p>
                  </a:txBody>
                  <a:tcPr marL="66073" marR="66073" marT="66073" marB="660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t"/>
                      <a:r>
                        <a:rPr lang="en-US" sz="1300">
                          <a:solidFill>
                            <a:schemeClr val="tx1"/>
                          </a:solidFill>
                          <a:effectLst/>
                          <a:latin typeface="Source Code Pro" panose="020B0509030403020204" pitchFamily="49" charset="0"/>
                          <a:ea typeface="Source Code Pro" panose="020B0509030403020204" pitchFamily="49" charset="0"/>
                        </a:rPr>
                        <a:t>B071XCX1LH</a:t>
                      </a:r>
                    </a:p>
                  </a:txBody>
                  <a:tcPr marL="133350" marR="133350" marT="66675" marB="5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4169172909"/>
                  </a:ext>
                </a:extLst>
              </a:tr>
              <a:tr h="325666">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Price</a:t>
                      </a:r>
                      <a:endParaRPr sz="1300">
                        <a:latin typeface="Source Code Pro" panose="020B0509030403020204" pitchFamily="49" charset="0"/>
                        <a:ea typeface="Source Code Pro" panose="020B0509030403020204" pitchFamily="49" charset="0"/>
                      </a:endParaRPr>
                    </a:p>
                  </a:txBody>
                  <a:tcPr marL="66073" marR="66073" marT="66073" marB="660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$29.99</a:t>
                      </a:r>
                      <a:endParaRPr sz="1300">
                        <a:latin typeface="Source Code Pro" panose="020B0509030403020204" pitchFamily="49" charset="0"/>
                        <a:ea typeface="Source Code Pro" panose="020B0509030403020204" pitchFamily="49" charset="0"/>
                      </a:endParaRPr>
                    </a:p>
                  </a:txBody>
                  <a:tcPr marL="66073" marR="66073" marT="66073" marB="660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$14.99</a:t>
                      </a:r>
                      <a:endParaRPr sz="1300">
                        <a:latin typeface="Source Code Pro" panose="020B0509030403020204" pitchFamily="49" charset="0"/>
                        <a:ea typeface="Source Code Pro" panose="020B0509030403020204" pitchFamily="49" charset="0"/>
                      </a:endParaRPr>
                    </a:p>
                  </a:txBody>
                  <a:tcPr marL="66073" marR="66073" marT="66073" marB="660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1"/>
                  </a:ext>
                </a:extLst>
              </a:tr>
              <a:tr h="317487">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Torque</a:t>
                      </a:r>
                      <a:endParaRPr sz="1300">
                        <a:latin typeface="Source Code Pro" panose="020B0509030403020204" pitchFamily="49" charset="0"/>
                        <a:ea typeface="Source Code Pro" panose="020B0509030403020204" pitchFamily="49" charset="0"/>
                      </a:endParaRPr>
                    </a:p>
                  </a:txBody>
                  <a:tcPr marL="66073" marR="66073" marT="66073" marB="660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3.92 Nm</a:t>
                      </a:r>
                      <a:endParaRPr sz="1300">
                        <a:latin typeface="Source Code Pro" panose="020B0509030403020204" pitchFamily="49" charset="0"/>
                        <a:ea typeface="Source Code Pro" panose="020B0509030403020204" pitchFamily="49" charset="0"/>
                      </a:endParaRPr>
                    </a:p>
                  </a:txBody>
                  <a:tcPr marL="66073" marR="66073" marT="66073" marB="660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0.706 Nm</a:t>
                      </a:r>
                      <a:endParaRPr sz="1300">
                        <a:latin typeface="Source Code Pro" panose="020B0509030403020204" pitchFamily="49" charset="0"/>
                        <a:ea typeface="Source Code Pro" panose="020B0509030403020204" pitchFamily="49" charset="0"/>
                      </a:endParaRPr>
                    </a:p>
                  </a:txBody>
                  <a:tcPr marL="66073" marR="66073" marT="66073" marB="660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2"/>
                  </a:ext>
                </a:extLst>
              </a:tr>
              <a:tr h="507992">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Motor Voltage</a:t>
                      </a:r>
                      <a:endParaRPr sz="1300">
                        <a:latin typeface="Source Code Pro" panose="020B0509030403020204" pitchFamily="49" charset="0"/>
                        <a:ea typeface="Source Code Pro" panose="020B0509030403020204" pitchFamily="49" charset="0"/>
                      </a:endParaRPr>
                    </a:p>
                  </a:txBody>
                  <a:tcPr marL="66073" marR="66073" marT="66073" marB="660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12V DC</a:t>
                      </a:r>
                      <a:endParaRPr sz="1300">
                        <a:latin typeface="Source Code Pro" panose="020B0509030403020204" pitchFamily="49" charset="0"/>
                        <a:ea typeface="Source Code Pro" panose="020B0509030403020204" pitchFamily="49" charset="0"/>
                      </a:endParaRPr>
                    </a:p>
                  </a:txBody>
                  <a:tcPr marL="66073" marR="66073" marT="66073" marB="660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12V DC</a:t>
                      </a:r>
                      <a:endParaRPr sz="1300">
                        <a:latin typeface="Source Code Pro" panose="020B0509030403020204" pitchFamily="49" charset="0"/>
                        <a:ea typeface="Source Code Pro" panose="020B0509030403020204" pitchFamily="49" charset="0"/>
                      </a:endParaRPr>
                    </a:p>
                  </a:txBody>
                  <a:tcPr marL="66073" marR="66073" marT="66073" marB="660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3"/>
                  </a:ext>
                </a:extLst>
              </a:tr>
              <a:tr h="507992">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No load speed</a:t>
                      </a:r>
                      <a:endParaRPr sz="1300">
                        <a:latin typeface="Source Code Pro" panose="020B0509030403020204" pitchFamily="49" charset="0"/>
                        <a:ea typeface="Source Code Pro" panose="020B0509030403020204" pitchFamily="49" charset="0"/>
                      </a:endParaRPr>
                    </a:p>
                  </a:txBody>
                  <a:tcPr marL="66073" marR="66073" marT="66073" marB="660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40 rpm</a:t>
                      </a:r>
                      <a:endParaRPr sz="1300">
                        <a:latin typeface="Source Code Pro" panose="020B0509030403020204" pitchFamily="49" charset="0"/>
                        <a:ea typeface="Source Code Pro" panose="020B0509030403020204" pitchFamily="49" charset="0"/>
                      </a:endParaRPr>
                    </a:p>
                  </a:txBody>
                  <a:tcPr marL="66073" marR="66073" marT="66073" marB="660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50 rpm</a:t>
                      </a:r>
                      <a:endParaRPr sz="1300">
                        <a:latin typeface="Source Code Pro" panose="020B0509030403020204" pitchFamily="49" charset="0"/>
                        <a:ea typeface="Source Code Pro" panose="020B0509030403020204" pitchFamily="49" charset="0"/>
                      </a:endParaRPr>
                    </a:p>
                  </a:txBody>
                  <a:tcPr marL="66073" marR="66073" marT="66073" marB="660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4"/>
                  </a:ext>
                </a:extLst>
              </a:tr>
              <a:tr h="344032">
                <a:tc gridSpan="3">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Chosen Component</a:t>
                      </a:r>
                      <a:endParaRPr sz="1300">
                        <a:latin typeface="Source Code Pro" panose="020B0509030403020204" pitchFamily="49" charset="0"/>
                        <a:ea typeface="Source Code Pro" panose="020B0509030403020204" pitchFamily="49" charset="0"/>
                      </a:endParaRPr>
                    </a:p>
                  </a:txBody>
                  <a:tcPr marL="66073" marR="66073" marT="66073" marB="660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pPr marL="0" lvl="0" indent="0" algn="ctr" rtl="0">
                        <a:spcBef>
                          <a:spcPts val="0"/>
                        </a:spcBef>
                        <a:spcAft>
                          <a:spcPts val="0"/>
                        </a:spcAft>
                        <a:buNone/>
                      </a:pPr>
                      <a:endParaRPr sz="1300"/>
                    </a:p>
                  </a:txBody>
                  <a:tcPr marL="66073" marR="66073" marT="66073" marB="66073">
                    <a:solidFill>
                      <a:schemeClr val="accent6">
                        <a:lumMod val="60000"/>
                        <a:lumOff val="40000"/>
                      </a:schemeClr>
                    </a:solidFill>
                  </a:tcPr>
                </a:tc>
                <a:tc hMerge="1">
                  <a:txBody>
                    <a:bodyPr/>
                    <a:lstStyle/>
                    <a:p>
                      <a:pPr marL="0" lvl="0" indent="0" algn="ctr" rtl="0">
                        <a:spcBef>
                          <a:spcPts val="0"/>
                        </a:spcBef>
                        <a:spcAft>
                          <a:spcPts val="0"/>
                        </a:spcAft>
                        <a:buNone/>
                      </a:pPr>
                      <a:endParaRPr sz="1300"/>
                    </a:p>
                  </a:txBody>
                  <a:tcPr marL="66073" marR="66073" marT="66073" marB="66073">
                    <a:solidFill>
                      <a:schemeClr val="accent1">
                        <a:lumMod val="60000"/>
                        <a:lumOff val="40000"/>
                      </a:schemeClr>
                    </a:solidFill>
                  </a:tcPr>
                </a:tc>
                <a:extLst>
                  <a:ext uri="{0D108BD9-81ED-4DB2-BD59-A6C34878D82A}">
                    <a16:rowId xmlns:a16="http://schemas.microsoft.com/office/drawing/2014/main" val="533294498"/>
                  </a:ext>
                </a:extLst>
              </a:tr>
            </a:tbl>
          </a:graphicData>
        </a:graphic>
      </p:graphicFrame>
      <p:cxnSp>
        <p:nvCxnSpPr>
          <p:cNvPr id="3" name="Straight Arrow Connector 2">
            <a:extLst>
              <a:ext uri="{FF2B5EF4-FFF2-40B4-BE49-F238E27FC236}">
                <a16:creationId xmlns:a16="http://schemas.microsoft.com/office/drawing/2014/main" id="{C6B59332-C321-4A6E-A51C-8D3CC806D237}"/>
              </a:ext>
            </a:extLst>
          </p:cNvPr>
          <p:cNvCxnSpPr>
            <a:cxnSpLocks/>
          </p:cNvCxnSpPr>
          <p:nvPr/>
        </p:nvCxnSpPr>
        <p:spPr>
          <a:xfrm>
            <a:off x="8501865" y="1373672"/>
            <a:ext cx="1511186" cy="79098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D048BD36-927D-4163-AD64-B998C1B5D2C5}"/>
              </a:ext>
            </a:extLst>
          </p:cNvPr>
          <p:cNvSpPr txBox="1"/>
          <p:nvPr/>
        </p:nvSpPr>
        <p:spPr>
          <a:xfrm rot="1714260">
            <a:off x="8630586" y="1646120"/>
            <a:ext cx="959135" cy="307777"/>
          </a:xfrm>
          <a:prstGeom prst="rect">
            <a:avLst/>
          </a:prstGeom>
          <a:noFill/>
        </p:spPr>
        <p:txBody>
          <a:bodyPr wrap="square" rtlCol="0">
            <a:spAutoFit/>
          </a:bodyPr>
          <a:lstStyle/>
          <a:p>
            <a:r>
              <a:rPr lang="en-US"/>
              <a:t>133.1mm</a:t>
            </a:r>
          </a:p>
        </p:txBody>
      </p:sp>
      <p:sp>
        <p:nvSpPr>
          <p:cNvPr id="5" name="Rectangle 4">
            <a:extLst>
              <a:ext uri="{FF2B5EF4-FFF2-40B4-BE49-F238E27FC236}">
                <a16:creationId xmlns:a16="http://schemas.microsoft.com/office/drawing/2014/main" id="{1D20BFC8-C09E-43A9-B2FE-1AFA79203DD9}"/>
              </a:ext>
            </a:extLst>
          </p:cNvPr>
          <p:cNvSpPr/>
          <p:nvPr/>
        </p:nvSpPr>
        <p:spPr>
          <a:xfrm rot="1713431">
            <a:off x="4677888" y="4374104"/>
            <a:ext cx="1474186" cy="7788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oogle Shape;514;g1110779e2d4_4_58">
            <a:extLst>
              <a:ext uri="{FF2B5EF4-FFF2-40B4-BE49-F238E27FC236}">
                <a16:creationId xmlns:a16="http://schemas.microsoft.com/office/drawing/2014/main" id="{B8DD6889-C3C7-0AD8-7EF8-BCB62180E0D6}"/>
              </a:ext>
            </a:extLst>
          </p:cNvPr>
          <p:cNvPicPr preferRelativeResize="0"/>
          <p:nvPr/>
        </p:nvPicPr>
        <p:blipFill>
          <a:blip r:embed="rId5">
            <a:extLst>
              <a:ext uri="{BEBA8EAE-BF5A-486C-A8C5-ECC9F3942E4B}">
                <a14:imgProps xmlns:a14="http://schemas.microsoft.com/office/drawing/2010/main">
                  <a14:imgLayer r:embed="rId9">
                    <a14:imgEffect>
                      <a14:backgroundRemoval t="9963" b="97385" l="3620" r="97398">
                        <a14:foregroundMark x1="5656" y1="51183" x2="9389" y2="38854"/>
                        <a14:foregroundMark x1="3846" y1="44956" x2="3846" y2="44956"/>
                        <a14:foregroundMark x1="87896" y1="57659" x2="87896" y2="57659"/>
                        <a14:foregroundMark x1="89706" y1="52677" x2="89706" y2="52677"/>
                        <a14:foregroundMark x1="93891" y1="51557" x2="93891" y2="51557"/>
                        <a14:foregroundMark x1="71946" y1="88543" x2="72964" y2="93400"/>
                        <a14:foregroundMark x1="82692" y1="97509" x2="80317" y2="93400"/>
                        <a14:foregroundMark x1="94748" y1="56823" x2="95249" y2="52677"/>
                        <a14:foregroundMark x1="93641" y1="65992" x2="94724" y2="57024"/>
                        <a14:foregroundMark x1="93022" y1="71115" x2="93453" y2="67545"/>
                        <a14:foregroundMark x1="92661" y1="74097" x2="92781" y2="73106"/>
                        <a14:foregroundMark x1="92421" y1="76090" x2="92661" y2="74097"/>
                        <a14:foregroundMark x1="96734" y1="61725" x2="97398" y2="57036"/>
                        <a14:foregroundMark x1="95969" y1="67123" x2="96677" y2="62127"/>
                        <a14:foregroundMark x1="95475" y1="70610" x2="95969" y2="67123"/>
                        <a14:backgroundMark x1="75792" y1="94645" x2="78507" y2="94894"/>
                        <a14:backgroundMark x1="93439" y1="67497" x2="92081" y2="55666"/>
                        <a14:backgroundMark x1="92421" y1="74346" x2="92647" y2="55915"/>
                        <a14:backgroundMark x1="93665" y1="72603" x2="94457" y2="53300"/>
                        <a14:backgroundMark x1="96833" y1="62017" x2="95023" y2="57908"/>
                        <a14:backgroundMark x1="92873" y1="74097" x2="92873" y2="74097"/>
                        <a14:backgroundMark x1="91855" y1="75592" x2="94457" y2="55044"/>
                        <a14:backgroundMark x1="97059" y1="67123" x2="97059" y2="67123"/>
                        <a14:backgroundMark x1="95814" y1="68618" x2="94683" y2="54795"/>
                      </a14:backgroundRemoval>
                    </a14:imgEffect>
                  </a14:imgLayer>
                </a14:imgProps>
              </a:ext>
            </a:extLst>
          </a:blip>
          <a:srcRect/>
          <a:stretch/>
        </p:blipFill>
        <p:spPr>
          <a:xfrm>
            <a:off x="4818268" y="4004964"/>
            <a:ext cx="1204554" cy="1357686"/>
          </a:xfrm>
          <a:prstGeom prst="rect">
            <a:avLst/>
          </a:prstGeom>
          <a:noFill/>
          <a:ln>
            <a:noFill/>
          </a:ln>
        </p:spPr>
      </p:pic>
      <p:pic>
        <p:nvPicPr>
          <p:cNvPr id="21" name="Google Shape;485;g11141713d74_0_2">
            <a:extLst>
              <a:ext uri="{FF2B5EF4-FFF2-40B4-BE49-F238E27FC236}">
                <a16:creationId xmlns:a16="http://schemas.microsoft.com/office/drawing/2014/main" id="{92CCCB00-2D77-4EFA-8750-A7C06CDE7770}"/>
              </a:ext>
            </a:extLst>
          </p:cNvPr>
          <p:cNvPicPr preferRelativeResize="0"/>
          <p:nvPr/>
        </p:nvPicPr>
        <p:blipFill>
          <a:blip r:embed="rId10">
            <a:alphaModFix/>
            <a:extLst>
              <a:ext uri="{BEBA8EAE-BF5A-486C-A8C5-ECC9F3942E4B}">
                <a14:imgProps xmlns:a14="http://schemas.microsoft.com/office/drawing/2010/main">
                  <a14:imgLayer r:embed="rId11">
                    <a14:imgEffect>
                      <a14:backgroundRemoval t="10000" b="91395" l="8014" r="94948">
                        <a14:foregroundMark x1="7666" y1="36512" x2="14808" y2="17442"/>
                        <a14:foregroundMark x1="14808" y1="17442" x2="34146" y2="14651"/>
                        <a14:foregroundMark x1="34146" y1="14651" x2="50697" y2="14651"/>
                        <a14:foregroundMark x1="50697" y1="14651" x2="91115" y2="12558"/>
                        <a14:foregroundMark x1="14983" y1="11163" x2="14983" y2="20233"/>
                        <a14:foregroundMark x1="6794" y1="39070" x2="20732" y2="26744"/>
                        <a14:foregroundMark x1="20732" y1="26744" x2="8188" y2="32558"/>
                        <a14:foregroundMark x1="33972" y1="76047" x2="45122" y2="76744"/>
                        <a14:foregroundMark x1="19512" y1="66744" x2="19512" y2="66744"/>
                        <a14:foregroundMark x1="92509" y1="40930" x2="94948" y2="53953"/>
                        <a14:foregroundMark x1="41289" y1="57674" x2="35889" y2="50698"/>
                        <a14:foregroundMark x1="41812" y1="88140" x2="17073" y2="88372"/>
                        <a14:foregroundMark x1="63589" y1="91395" x2="63589" y2="91395"/>
                        <a14:foregroundMark x1="61672" y1="90930" x2="78746" y2="89767"/>
                        <a14:foregroundMark x1="78746" y1="89767" x2="88328" y2="90233"/>
                      </a14:backgroundRemoval>
                    </a14:imgEffect>
                  </a14:imgLayer>
                </a14:imgProps>
              </a:ext>
            </a:extLst>
          </a:blip>
          <a:stretch>
            <a:fillRect/>
          </a:stretch>
        </p:blipFill>
        <p:spPr>
          <a:xfrm rot="2057577">
            <a:off x="395416" y="5227996"/>
            <a:ext cx="1631292" cy="1214607"/>
          </a:xfrm>
          <a:prstGeom prst="rect">
            <a:avLst/>
          </a:prstGeom>
          <a:noFill/>
          <a:ln>
            <a:noFill/>
          </a:ln>
        </p:spPr>
      </p:pic>
      <p:pic>
        <p:nvPicPr>
          <p:cNvPr id="17" name="Audio 16">
            <a:hlinkClick r:id="" action="ppaction://media"/>
            <a:extLst>
              <a:ext uri="{FF2B5EF4-FFF2-40B4-BE49-F238E27FC236}">
                <a16:creationId xmlns:a16="http://schemas.microsoft.com/office/drawing/2014/main" id="{1FBA4BCD-BA9B-4197-AFC5-FBB9854F01F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pic>
        <p:nvPicPr>
          <p:cNvPr id="18" name="Picture 17">
            <a:extLst>
              <a:ext uri="{FF2B5EF4-FFF2-40B4-BE49-F238E27FC236}">
                <a16:creationId xmlns:a16="http://schemas.microsoft.com/office/drawing/2014/main" id="{B933F40B-EFC3-953F-7365-690B0B0182C3}"/>
              </a:ext>
            </a:extLst>
          </p:cNvPr>
          <p:cNvPicPr>
            <a:picLocks noChangeAspect="1"/>
          </p:cNvPicPr>
          <p:nvPr/>
        </p:nvPicPr>
        <p:blipFill>
          <a:blip r:embed="rId13"/>
          <a:stretch>
            <a:fillRect/>
          </a:stretch>
        </p:blipFill>
        <p:spPr>
          <a:xfrm>
            <a:off x="10939272" y="5543861"/>
            <a:ext cx="1252728" cy="1252728"/>
          </a:xfrm>
          <a:prstGeom prst="rect">
            <a:avLst/>
          </a:prstGeom>
        </p:spPr>
      </p:pic>
    </p:spTree>
    <p:extLst>
      <p:ext uri="{BB962C8B-B14F-4D97-AF65-F5344CB8AC3E}">
        <p14:creationId xmlns:p14="http://schemas.microsoft.com/office/powerpoint/2010/main" val="2738996417"/>
      </p:ext>
    </p:extLst>
  </p:cSld>
  <p:clrMapOvr>
    <a:masterClrMapping/>
  </p:clrMapOvr>
  <mc:AlternateContent xmlns:mc="http://schemas.openxmlformats.org/markup-compatibility/2006" xmlns:p14="http://schemas.microsoft.com/office/powerpoint/2010/main">
    <mc:Choice Requires="p14">
      <p:transition spd="slow" p14:dur="2000" advTm="59382"/>
    </mc:Choice>
    <mc:Fallback xmlns="">
      <p:transition spd="slow" advTm="59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512"/>
        <p:cNvGrpSpPr/>
        <p:nvPr/>
      </p:nvGrpSpPr>
      <p:grpSpPr>
        <a:xfrm>
          <a:off x="0" y="0"/>
          <a:ext cx="0" cy="0"/>
          <a:chOff x="0" y="0"/>
          <a:chExt cx="0" cy="0"/>
        </a:xfrm>
      </p:grpSpPr>
      <p:sp>
        <p:nvSpPr>
          <p:cNvPr id="513" name="Google Shape;513;g1110779e2d4_4_58"/>
          <p:cNvSpPr txBox="1">
            <a:spLocks noGrp="1"/>
          </p:cNvSpPr>
          <p:nvPr>
            <p:ph type="ctrTitle"/>
          </p:nvPr>
        </p:nvSpPr>
        <p:spPr>
          <a:xfrm>
            <a:off x="807550" y="326325"/>
            <a:ext cx="6294300" cy="8244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SzPts val="990"/>
              <a:buNone/>
            </a:pPr>
            <a:r>
              <a:rPr lang="en-US" sz="4400">
                <a:latin typeface="Amatic SC" pitchFamily="2" charset="-79"/>
                <a:cs typeface="Amatic SC" pitchFamily="2" charset="-79"/>
              </a:rPr>
              <a:t>Motor Driver </a:t>
            </a:r>
          </a:p>
        </p:txBody>
      </p:sp>
      <p:pic>
        <p:nvPicPr>
          <p:cNvPr id="514" name="Google Shape;514;g1110779e2d4_4_58"/>
          <p:cNvPicPr preferRelativeResize="0"/>
          <p:nvPr/>
        </p:nvPicPr>
        <p:blipFill>
          <a:blip r:embed="rId5">
            <a:alphaModFix/>
            <a:extLst>
              <a:ext uri="{BEBA8EAE-BF5A-486C-A8C5-ECC9F3942E4B}">
                <a14:imgProps xmlns:a14="http://schemas.microsoft.com/office/drawing/2010/main">
                  <a14:imgLayer r:embed="rId6">
                    <a14:imgEffect>
                      <a14:backgroundRemoval t="9561" b="93023" l="7328" r="93966">
                        <a14:foregroundMark x1="7543" y1="47804" x2="7543" y2="44961"/>
                        <a14:foregroundMark x1="22414" y1="70026" x2="24353" y2="88630"/>
                        <a14:foregroundMark x1="31681" y1="61757" x2="32112" y2="72351"/>
                        <a14:foregroundMark x1="40733" y1="57106" x2="44828" y2="77003"/>
                        <a14:foregroundMark x1="34698" y1="80620" x2="34698" y2="80620"/>
                        <a14:foregroundMark x1="32974" y1="78036" x2="32974" y2="68992"/>
                        <a14:foregroundMark x1="33836" y1="85271" x2="32759" y2="78553"/>
                        <a14:foregroundMark x1="53664" y1="73643" x2="52586" y2="49871"/>
                        <a14:foregroundMark x1="52586" y1="49871" x2="52371" y2="49354"/>
                        <a14:foregroundMark x1="63362" y1="68734" x2="61207" y2="47804"/>
                        <a14:foregroundMark x1="73060" y1="62791" x2="69612" y2="42636"/>
                        <a14:foregroundMark x1="79526" y1="41344" x2="82328" y2="49871"/>
                        <a14:foregroundMark x1="90733" y1="36434" x2="94181" y2="52972"/>
                        <a14:foregroundMark x1="83190" y1="57106" x2="83190" y2="57106"/>
                        <a14:foregroundMark x1="82112" y1="60724" x2="82112" y2="45995"/>
                        <a14:foregroundMark x1="25216" y1="93023" x2="25216" y2="93023"/>
                        <a14:foregroundMark x1="61853" y1="83204" x2="61853" y2="83204"/>
                        <a14:foregroundMark x1="67241" y1="83204" x2="67241" y2="83204"/>
                        <a14:foregroundMark x1="68966" y1="82946" x2="68966" y2="82946"/>
                        <a14:foregroundMark x1="74784" y1="82946" x2="74784" y2="82946"/>
                        <a14:foregroundMark x1="65302" y1="83204" x2="65302" y2="83204"/>
                        <a14:foregroundMark x1="67241" y1="82171" x2="67241" y2="82171"/>
                        <a14:foregroundMark x1="65302" y1="82171" x2="65733" y2="80879"/>
                        <a14:foregroundMark x1="65043" y1="82946" x2="65302" y2="82171"/>
                        <a14:foregroundMark x1="64871" y1="83463" x2="65043" y2="82946"/>
                        <a14:foregroundMark x1="64871" y1="82171" x2="64871" y2="82171"/>
                        <a14:foregroundMark x1="65158" y1="82171" x2="65302" y2="81654"/>
                        <a14:foregroundMark x1="64943" y1="82946" x2="65158" y2="82171"/>
                        <a14:foregroundMark x1="64871" y1="83204" x2="64943" y2="82946"/>
                        <a14:foregroundMark x1="65373" y1="82946" x2="65948" y2="84496"/>
                        <a14:foregroundMark x1="65086" y1="82171" x2="65373" y2="82946"/>
                        <a14:foregroundMark x1="64871" y1="81395" x2="64871" y2="81395"/>
                        <a14:foregroundMark x1="65388" y1="82171" x2="65733" y2="80103"/>
                        <a14:foregroundMark x1="65302" y1="82687" x2="65388" y2="82171"/>
                        <a14:foregroundMark x1="65929" y1="82946" x2="66164" y2="83463"/>
                        <a14:foregroundMark x1="65576" y1="82171" x2="65929" y2="82946"/>
                        <a14:foregroundMark x1="64871" y1="80620" x2="65576" y2="82171"/>
                        <a14:backgroundMark x1="30819" y1="86563" x2="28879" y2="78811"/>
                        <a14:backgroundMark x1="40086" y1="82171" x2="37500" y2="67183"/>
                        <a14:backgroundMark x1="50216" y1="78811" x2="47629" y2="64599"/>
                        <a14:backgroundMark x1="58836" y1="74419" x2="57328" y2="58140"/>
                        <a14:backgroundMark x1="68966" y1="70543" x2="68534" y2="57623"/>
                        <a14:backgroundMark x1="67672" y1="54005" x2="67672" y2="54005"/>
                        <a14:backgroundMark x1="73707" y1="67442" x2="76509" y2="48579"/>
                        <a14:backgroundMark x1="26724" y1="80620" x2="26724" y2="71576"/>
                        <a14:backgroundMark x1="85129" y1="59432" x2="85345" y2="47545"/>
                        <a14:backgroundMark x1="65948" y1="82171" x2="65948" y2="82171"/>
                        <a14:backgroundMark x1="66595" y1="82946" x2="66595" y2="82946"/>
                      </a14:backgroundRemoval>
                    </a14:imgEffect>
                  </a14:imgLayer>
                </a14:imgProps>
              </a:ext>
            </a:extLst>
          </a:blip>
          <a:stretch>
            <a:fillRect/>
          </a:stretch>
        </p:blipFill>
        <p:spPr>
          <a:xfrm>
            <a:off x="8478559" y="214643"/>
            <a:ext cx="1727461" cy="1440800"/>
          </a:xfrm>
          <a:prstGeom prst="rect">
            <a:avLst/>
          </a:prstGeom>
          <a:noFill/>
          <a:ln>
            <a:noFill/>
          </a:ln>
        </p:spPr>
      </p:pic>
      <p:sp>
        <p:nvSpPr>
          <p:cNvPr id="515" name="Google Shape;515;g1110779e2d4_4_58"/>
          <p:cNvSpPr/>
          <p:nvPr/>
        </p:nvSpPr>
        <p:spPr>
          <a:xfrm>
            <a:off x="8458946" y="179318"/>
            <a:ext cx="1755672" cy="1494813"/>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g1110779e2d4_4_58"/>
          <p:cNvSpPr txBox="1"/>
          <p:nvPr/>
        </p:nvSpPr>
        <p:spPr>
          <a:xfrm>
            <a:off x="850600" y="1046975"/>
            <a:ext cx="6208200" cy="313416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500" b="1">
                <a:solidFill>
                  <a:schemeClr val="dk2"/>
                </a:solidFill>
                <a:latin typeface="Source Code Pro" panose="020B0509030403020204" pitchFamily="49" charset="0"/>
                <a:ea typeface="Source Code Pro" panose="020B0509030403020204" pitchFamily="49" charset="0"/>
              </a:rPr>
              <a:t>Purpose:</a:t>
            </a:r>
          </a:p>
          <a:p>
            <a:pPr marL="0" lvl="0" indent="0" algn="l" rtl="0">
              <a:lnSpc>
                <a:spcPct val="115000"/>
              </a:lnSpc>
              <a:spcBef>
                <a:spcPts val="1600"/>
              </a:spcBef>
              <a:spcAft>
                <a:spcPts val="0"/>
              </a:spcAft>
              <a:buNone/>
            </a:pPr>
            <a:r>
              <a:rPr lang="en-US" sz="1500">
                <a:solidFill>
                  <a:schemeClr val="dk2"/>
                </a:solidFill>
                <a:latin typeface="Source Code Pro" panose="020B0509030403020204" pitchFamily="49" charset="0"/>
                <a:ea typeface="Source Code Pro" panose="020B0509030403020204" pitchFamily="49" charset="0"/>
              </a:rPr>
              <a:t>Allow for separate control of the lid opening motor and the food dispensing motor.</a:t>
            </a:r>
          </a:p>
          <a:p>
            <a:pPr marL="0" lvl="0" indent="0" algn="l" rtl="0">
              <a:lnSpc>
                <a:spcPct val="115000"/>
              </a:lnSpc>
              <a:spcBef>
                <a:spcPts val="1600"/>
              </a:spcBef>
              <a:spcAft>
                <a:spcPts val="0"/>
              </a:spcAft>
              <a:buClr>
                <a:schemeClr val="dk1"/>
              </a:buClr>
              <a:buSzPts val="1100"/>
              <a:buFont typeface="Arial"/>
              <a:buNone/>
            </a:pPr>
            <a:r>
              <a:rPr lang="en-US" sz="1500" b="1">
                <a:solidFill>
                  <a:schemeClr val="dk2"/>
                </a:solidFill>
                <a:latin typeface="Source Code Pro" panose="020B0509030403020204" pitchFamily="49" charset="0"/>
                <a:ea typeface="Source Code Pro" panose="020B0509030403020204" pitchFamily="49" charset="0"/>
              </a:rPr>
              <a:t>Selection Criteria:</a:t>
            </a:r>
            <a:endParaRPr lang="en-US" sz="1500">
              <a:solidFill>
                <a:schemeClr val="dk2"/>
              </a:solidFill>
              <a:latin typeface="Source Code Pro" panose="020B0509030403020204" pitchFamily="49" charset="0"/>
              <a:ea typeface="Source Code Pro" panose="020B0509030403020204" pitchFamily="49" charset="0"/>
            </a:endParaRPr>
          </a:p>
          <a:p>
            <a:pPr marL="306000" indent="-306000">
              <a:lnSpc>
                <a:spcPct val="110000"/>
              </a:lnSpc>
              <a:spcBef>
                <a:spcPts val="940"/>
              </a:spcBef>
              <a:buClr>
                <a:srgbClr val="4472C4"/>
              </a:buClr>
              <a:buSzPts val="1564"/>
              <a:buFont typeface=".Apple Color Emoji UI"/>
              <a:buChar char="🐾"/>
            </a:pPr>
            <a:r>
              <a:rPr lang="en-US" sz="1500">
                <a:solidFill>
                  <a:srgbClr val="3F3F3F"/>
                </a:solidFill>
                <a:latin typeface="Source Code Pro" panose="020B0509030403020204" pitchFamily="49" charset="0"/>
                <a:ea typeface="Source Code Pro" panose="020B0509030403020204" pitchFamily="49" charset="0"/>
                <a:cs typeface="Amatic SC" pitchFamily="2" charset="-79"/>
              </a:rPr>
              <a:t>Ease of interfacing with Arduino digital IO</a:t>
            </a:r>
          </a:p>
          <a:p>
            <a:pPr marL="306000" indent="-306000">
              <a:lnSpc>
                <a:spcPct val="110000"/>
              </a:lnSpc>
              <a:spcBef>
                <a:spcPts val="940"/>
              </a:spcBef>
              <a:buClr>
                <a:srgbClr val="4472C4"/>
              </a:buClr>
              <a:buSzPts val="1564"/>
              <a:buFont typeface=".Apple Color Emoji UI"/>
              <a:buChar char="🐾"/>
            </a:pPr>
            <a:r>
              <a:rPr lang="en-US" sz="1500">
                <a:solidFill>
                  <a:srgbClr val="3F3F3F"/>
                </a:solidFill>
                <a:latin typeface="Source Code Pro" panose="020B0509030403020204" pitchFamily="49" charset="0"/>
                <a:ea typeface="Source Code Pro" panose="020B0509030403020204" pitchFamily="49" charset="0"/>
                <a:cs typeface="Amatic SC" pitchFamily="2" charset="-79"/>
              </a:rPr>
              <a:t>Controls two motors with a single IC</a:t>
            </a:r>
          </a:p>
          <a:p>
            <a:pPr marL="306000" indent="-306000">
              <a:lnSpc>
                <a:spcPct val="110000"/>
              </a:lnSpc>
              <a:spcBef>
                <a:spcPts val="940"/>
              </a:spcBef>
              <a:buClr>
                <a:srgbClr val="4472C4"/>
              </a:buClr>
              <a:buSzPts val="1564"/>
              <a:buFont typeface=".Apple Color Emoji UI"/>
              <a:buChar char="🐾"/>
            </a:pPr>
            <a:r>
              <a:rPr lang="en-US" sz="1500">
                <a:solidFill>
                  <a:srgbClr val="3F3F3F"/>
                </a:solidFill>
                <a:latin typeface="Source Code Pro" panose="020B0509030403020204" pitchFamily="49" charset="0"/>
                <a:ea typeface="Source Code Pro" panose="020B0509030403020204" pitchFamily="49" charset="0"/>
                <a:cs typeface="Amatic SC" pitchFamily="2" charset="-79"/>
              </a:rPr>
              <a:t>Can interface with both DC and stepper motors</a:t>
            </a:r>
          </a:p>
          <a:p>
            <a:pPr marL="306000" indent="-306000">
              <a:lnSpc>
                <a:spcPct val="110000"/>
              </a:lnSpc>
              <a:spcBef>
                <a:spcPts val="940"/>
              </a:spcBef>
              <a:buClr>
                <a:srgbClr val="4472C4"/>
              </a:buClr>
              <a:buSzPts val="1564"/>
              <a:buFont typeface=".Apple Color Emoji UI"/>
              <a:buChar char="🐾"/>
            </a:pPr>
            <a:r>
              <a:rPr lang="en-US" sz="1500">
                <a:solidFill>
                  <a:srgbClr val="3F3F3F"/>
                </a:solidFill>
                <a:latin typeface="Source Code Pro" panose="020B0509030403020204" pitchFamily="49" charset="0"/>
                <a:ea typeface="Source Code Pro" panose="020B0509030403020204" pitchFamily="49" charset="0"/>
                <a:cs typeface="Amatic SC" pitchFamily="2" charset="-79"/>
              </a:rPr>
              <a:t>Form factor is able to be mounted easily to PCB</a:t>
            </a:r>
          </a:p>
        </p:txBody>
      </p:sp>
      <p:pic>
        <p:nvPicPr>
          <p:cNvPr id="517" name="Google Shape;517;g1110779e2d4_4_58"/>
          <p:cNvPicPr preferRelativeResize="0"/>
          <p:nvPr/>
        </p:nvPicPr>
        <p:blipFill>
          <a:blip r:embed="rId7">
            <a:alphaModFix/>
            <a:extLst>
              <a:ext uri="{BEBA8EAE-BF5A-486C-A8C5-ECC9F3942E4B}">
                <a14:imgProps xmlns:a14="http://schemas.microsoft.com/office/drawing/2010/main">
                  <a14:imgLayer r:embed="rId8">
                    <a14:imgEffect>
                      <a14:backgroundRemoval t="10000" b="90000" l="9400" r="90000">
                        <a14:foregroundMark x1="11400" y1="54533" x2="9800" y2="32533"/>
                        <a14:foregroundMark x1="19400" y1="60267" x2="19400" y2="46267"/>
                        <a14:foregroundMark x1="28300" y1="64533" x2="33200" y2="45467"/>
                        <a14:foregroundMark x1="35900" y1="68667" x2="41400" y2="54000"/>
                        <a14:foregroundMark x1="45100" y1="77467" x2="50100" y2="62400"/>
                        <a14:foregroundMark x1="53300" y1="83733" x2="57700" y2="71867"/>
                        <a14:foregroundMark x1="64000" y1="88267" x2="64500" y2="79867"/>
                        <a14:foregroundMark x1="74200" y1="41733" x2="74200" y2="41733"/>
                        <a14:foregroundMark x1="64300" y1="36800" x2="64300" y2="36800"/>
                        <a14:foregroundMark x1="81100" y1="48000" x2="81100" y2="48000"/>
                        <a14:foregroundMark x1="83400" y1="46933" x2="83400" y2="46933"/>
                        <a14:foregroundMark x1="65400" y1="36267" x2="65400" y2="36267"/>
                        <a14:foregroundMark x1="9400" y1="55467" x2="15000" y2="44800"/>
                        <a14:foregroundMark x1="18200" y1="10133" x2="18200" y2="10133"/>
                        <a14:backgroundMark x1="14400" y1="47333" x2="14400" y2="47333"/>
                      </a14:backgroundRemoval>
                    </a14:imgEffect>
                  </a14:imgLayer>
                </a14:imgProps>
              </a:ext>
            </a:extLst>
          </a:blip>
          <a:stretch>
            <a:fillRect/>
          </a:stretch>
        </p:blipFill>
        <p:spPr>
          <a:xfrm rot="1109079">
            <a:off x="2115484" y="4372544"/>
            <a:ext cx="1949376" cy="1462022"/>
          </a:xfrm>
          <a:prstGeom prst="rect">
            <a:avLst/>
          </a:prstGeom>
          <a:noFill/>
          <a:ln>
            <a:noFill/>
          </a:ln>
        </p:spPr>
      </p:pic>
      <p:cxnSp>
        <p:nvCxnSpPr>
          <p:cNvPr id="518" name="Google Shape;518;g1110779e2d4_4_58"/>
          <p:cNvCxnSpPr/>
          <p:nvPr/>
        </p:nvCxnSpPr>
        <p:spPr>
          <a:xfrm flipH="1">
            <a:off x="3742811" y="4841843"/>
            <a:ext cx="967200" cy="1980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521" name="Google Shape;521;g1110779e2d4_4_58"/>
          <p:cNvCxnSpPr/>
          <p:nvPr/>
        </p:nvCxnSpPr>
        <p:spPr>
          <a:xfrm flipH="1">
            <a:off x="1993151" y="5241620"/>
            <a:ext cx="507900" cy="1626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522" name="Google Shape;522;g1110779e2d4_4_58"/>
          <p:cNvCxnSpPr/>
          <p:nvPr/>
        </p:nvCxnSpPr>
        <p:spPr>
          <a:xfrm rot="10800000" flipH="1">
            <a:off x="1598945" y="5111952"/>
            <a:ext cx="609900" cy="193500"/>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523" name="Google Shape;523;g1110779e2d4_4_58"/>
          <p:cNvCxnSpPr/>
          <p:nvPr/>
        </p:nvCxnSpPr>
        <p:spPr>
          <a:xfrm>
            <a:off x="7004845" y="1267688"/>
            <a:ext cx="12600" cy="4847400"/>
          </a:xfrm>
          <a:prstGeom prst="straightConnector1">
            <a:avLst/>
          </a:prstGeom>
          <a:noFill/>
          <a:ln w="28575" cap="flat" cmpd="sng">
            <a:solidFill>
              <a:schemeClr val="dk2"/>
            </a:solidFill>
            <a:prstDash val="solid"/>
            <a:round/>
            <a:headEnd type="none" w="med" len="med"/>
            <a:tailEnd type="none" w="med" len="med"/>
          </a:ln>
        </p:spPr>
      </p:cxnSp>
      <p:graphicFrame>
        <p:nvGraphicFramePr>
          <p:cNvPr id="524" name="Google Shape;524;g1110779e2d4_4_58"/>
          <p:cNvGraphicFramePr/>
          <p:nvPr>
            <p:extLst>
              <p:ext uri="{D42A27DB-BD31-4B8C-83A1-F6EECF244321}">
                <p14:modId xmlns:p14="http://schemas.microsoft.com/office/powerpoint/2010/main" val="1858496191"/>
              </p:ext>
            </p:extLst>
          </p:nvPr>
        </p:nvGraphicFramePr>
        <p:xfrm>
          <a:off x="7253790" y="1816869"/>
          <a:ext cx="4769033" cy="3746345"/>
        </p:xfrm>
        <a:graphic>
          <a:graphicData uri="http://schemas.openxmlformats.org/drawingml/2006/table">
            <a:tbl>
              <a:tblPr>
                <a:noFill/>
                <a:tableStyleId>{82824F32-3390-4ABE-8DB9-B52BA402FF3D}</a:tableStyleId>
              </a:tblPr>
              <a:tblGrid>
                <a:gridCol w="1376924">
                  <a:extLst>
                    <a:ext uri="{9D8B030D-6E8A-4147-A177-3AD203B41FA5}">
                      <a16:colId xmlns:a16="http://schemas.microsoft.com/office/drawing/2014/main" val="20000"/>
                    </a:ext>
                  </a:extLst>
                </a:gridCol>
                <a:gridCol w="1272057">
                  <a:extLst>
                    <a:ext uri="{9D8B030D-6E8A-4147-A177-3AD203B41FA5}">
                      <a16:colId xmlns:a16="http://schemas.microsoft.com/office/drawing/2014/main" val="20001"/>
                    </a:ext>
                  </a:extLst>
                </a:gridCol>
                <a:gridCol w="989349">
                  <a:extLst>
                    <a:ext uri="{9D8B030D-6E8A-4147-A177-3AD203B41FA5}">
                      <a16:colId xmlns:a16="http://schemas.microsoft.com/office/drawing/2014/main" val="1563617441"/>
                    </a:ext>
                  </a:extLst>
                </a:gridCol>
                <a:gridCol w="1130703">
                  <a:extLst>
                    <a:ext uri="{9D8B030D-6E8A-4147-A177-3AD203B41FA5}">
                      <a16:colId xmlns:a16="http://schemas.microsoft.com/office/drawing/2014/main" val="3335107166"/>
                    </a:ext>
                  </a:extLst>
                </a:gridCol>
              </a:tblGrid>
              <a:tr h="534741">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Motor Driver IC</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L293D</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L298N</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a:solidFill>
                            <a:srgbClr val="000000"/>
                          </a:solidFill>
                          <a:effectLst/>
                          <a:latin typeface="Source Code Pro" panose="020B0509030403020204" pitchFamily="49" charset="0"/>
                          <a:ea typeface="Source Code Pro" panose="020B0509030403020204" pitchFamily="49" charset="0"/>
                          <a:cs typeface="Arial"/>
                        </a:rPr>
                        <a:t>TB6612FNG</a:t>
                      </a:r>
                    </a:p>
                    <a:p>
                      <a:pPr marL="0" lvl="0" indent="0" algn="ctr" rtl="0">
                        <a:spcBef>
                          <a:spcPts val="0"/>
                        </a:spcBef>
                        <a:spcAft>
                          <a:spcPts val="0"/>
                        </a:spcAft>
                        <a:buNone/>
                      </a:pP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534741">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Manufacturer</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TI</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STM</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Toshiba</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50269814"/>
                  </a:ext>
                </a:extLst>
              </a:tr>
              <a:tr h="334205">
                <a:tc>
                  <a:txBody>
                    <a:bodyPr/>
                    <a:lstStyle/>
                    <a:p>
                      <a:pPr marL="0" lvl="0" indent="0" algn="ctr" defTabSz="914400" rtl="0" eaLnBrk="1" latinLnBrk="0" hangingPunct="1">
                        <a:spcBef>
                          <a:spcPts val="0"/>
                        </a:spcBef>
                        <a:spcAft>
                          <a:spcPts val="0"/>
                        </a:spcAft>
                        <a:buNone/>
                      </a:pPr>
                      <a:r>
                        <a:rPr lang="en-US" sz="1300" kern="1200">
                          <a:solidFill>
                            <a:srgbClr val="000000"/>
                          </a:solidFill>
                          <a:latin typeface="Source Code Pro" panose="020B0509030403020204" pitchFamily="49" charset="0"/>
                          <a:ea typeface="Source Code Pro" panose="020B0509030403020204" pitchFamily="49" charset="0"/>
                          <a:cs typeface="Arial"/>
                        </a:rPr>
                        <a:t>Price</a:t>
                      </a:r>
                      <a:endParaRPr sz="1300" kern="1200">
                        <a:solidFill>
                          <a:srgbClr val="000000"/>
                        </a:solidFill>
                        <a:latin typeface="Source Code Pro" panose="020B0509030403020204" pitchFamily="49" charset="0"/>
                        <a:ea typeface="Source Code Pro" panose="020B0509030403020204" pitchFamily="49" charset="0"/>
                        <a:cs typeface="Arial"/>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ctr" defTabSz="914400" rtl="0" eaLnBrk="1" latinLnBrk="0" hangingPunct="1">
                        <a:spcBef>
                          <a:spcPts val="0"/>
                        </a:spcBef>
                        <a:spcAft>
                          <a:spcPts val="0"/>
                        </a:spcAft>
                        <a:buNone/>
                      </a:pPr>
                      <a:r>
                        <a:rPr lang="en-US" sz="1300" kern="1200">
                          <a:solidFill>
                            <a:srgbClr val="000000"/>
                          </a:solidFill>
                          <a:latin typeface="Source Code Pro" panose="020B0509030403020204" pitchFamily="49" charset="0"/>
                          <a:ea typeface="Source Code Pro" panose="020B0509030403020204" pitchFamily="49" charset="0"/>
                          <a:cs typeface="Arial"/>
                        </a:rPr>
                        <a:t>$4.50 (previously obtained)</a:t>
                      </a:r>
                      <a:endParaRPr sz="1300" kern="1200">
                        <a:solidFill>
                          <a:srgbClr val="000000"/>
                        </a:solidFill>
                        <a:latin typeface="Source Code Pro" panose="020B0509030403020204" pitchFamily="49" charset="0"/>
                        <a:ea typeface="Source Code Pro" panose="020B0509030403020204" pitchFamily="49" charset="0"/>
                        <a:cs typeface="Arial"/>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ctr" defTabSz="914400" rtl="0" eaLnBrk="1" latinLnBrk="0" hangingPunct="1">
                        <a:spcBef>
                          <a:spcPts val="0"/>
                        </a:spcBef>
                        <a:spcAft>
                          <a:spcPts val="0"/>
                        </a:spcAft>
                        <a:buNone/>
                      </a:pPr>
                      <a:r>
                        <a:rPr lang="en-US" sz="1300" kern="1200">
                          <a:solidFill>
                            <a:srgbClr val="000000"/>
                          </a:solidFill>
                          <a:latin typeface="Source Code Pro" panose="020B0509030403020204" pitchFamily="49" charset="0"/>
                          <a:ea typeface="Source Code Pro" panose="020B0509030403020204" pitchFamily="49" charset="0"/>
                          <a:cs typeface="Arial"/>
                        </a:rPr>
                        <a:t>$8.58</a:t>
                      </a:r>
                      <a:endParaRPr sz="1300" kern="1200">
                        <a:solidFill>
                          <a:srgbClr val="000000"/>
                        </a:solidFill>
                        <a:latin typeface="Source Code Pro" panose="020B0509030403020204" pitchFamily="49" charset="0"/>
                        <a:ea typeface="Source Code Pro" panose="020B0509030403020204" pitchFamily="49" charset="0"/>
                        <a:cs typeface="Arial"/>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ctr" defTabSz="914400" rtl="0" eaLnBrk="1" latinLnBrk="0" hangingPunct="1">
                        <a:spcBef>
                          <a:spcPts val="0"/>
                        </a:spcBef>
                        <a:spcAft>
                          <a:spcPts val="0"/>
                        </a:spcAft>
                        <a:buNone/>
                      </a:pPr>
                      <a:r>
                        <a:rPr lang="en-US" sz="1300" kern="1200">
                          <a:solidFill>
                            <a:srgbClr val="000000"/>
                          </a:solidFill>
                          <a:latin typeface="Source Code Pro" panose="020B0509030403020204" pitchFamily="49" charset="0"/>
                          <a:ea typeface="Source Code Pro" panose="020B0509030403020204" pitchFamily="49" charset="0"/>
                          <a:cs typeface="Arial"/>
                        </a:rPr>
                        <a:t>$9.95</a:t>
                      </a:r>
                      <a:endParaRPr sz="1300" kern="1200">
                        <a:solidFill>
                          <a:srgbClr val="000000"/>
                        </a:solidFill>
                        <a:latin typeface="Source Code Pro" panose="020B0509030403020204" pitchFamily="49" charset="0"/>
                        <a:ea typeface="Source Code Pro" panose="020B0509030403020204" pitchFamily="49" charset="0"/>
                        <a:cs typeface="Arial"/>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1"/>
                  </a:ext>
                </a:extLst>
              </a:tr>
              <a:tr h="534741">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Logic Voltage</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5V</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4.5-7V</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2.7V-5.5V</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2"/>
                  </a:ext>
                </a:extLst>
              </a:tr>
              <a:tr h="534741">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Motor Voltage</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4.5V-36V</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2.5V-46V</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2.5V-13.5V</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3"/>
                  </a:ext>
                </a:extLst>
              </a:tr>
              <a:tr h="534741">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Peak Output Current</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1.2A</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3A</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3A</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4115286819"/>
                  </a:ext>
                </a:extLst>
              </a:tr>
              <a:tr h="334205">
                <a:tc gridSpan="4">
                  <a:txBody>
                    <a:bodyPr/>
                    <a:lstStyle/>
                    <a:p>
                      <a:pPr marL="0" lvl="0" indent="0" algn="ctr" rtl="0">
                        <a:spcBef>
                          <a:spcPts val="0"/>
                        </a:spcBef>
                        <a:spcAft>
                          <a:spcPts val="0"/>
                        </a:spcAft>
                        <a:buNone/>
                      </a:pPr>
                      <a:r>
                        <a:rPr lang="en-US" sz="1300">
                          <a:latin typeface="Source Code Pro" panose="020B0509030403020204" pitchFamily="49" charset="0"/>
                          <a:ea typeface="Source Code Pro" panose="020B0509030403020204" pitchFamily="49" charset="0"/>
                        </a:rPr>
                        <a:t>Chosen Component</a:t>
                      </a:r>
                      <a:endParaRPr sz="1300">
                        <a:latin typeface="Source Code Pro" panose="020B0509030403020204" pitchFamily="49" charset="0"/>
                        <a:ea typeface="Source Code Pro" panose="020B0509030403020204" pitchFamily="49" charset="0"/>
                      </a:endParaRPr>
                    </a:p>
                  </a:txBody>
                  <a:tcPr marL="66834" marR="66834" marT="66834" marB="668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pPr marL="0" lvl="0" indent="0" algn="ctr" rtl="0">
                        <a:spcBef>
                          <a:spcPts val="0"/>
                        </a:spcBef>
                        <a:spcAft>
                          <a:spcPts val="0"/>
                        </a:spcAft>
                        <a:buNone/>
                      </a:pPr>
                      <a:endParaRPr>
                        <a:latin typeface="Source Code Pro" panose="020B0509030403020204" pitchFamily="49" charset="0"/>
                        <a:ea typeface="Source Code Pro" panose="020B0509030403020204" pitchFamily="49" charset="0"/>
                      </a:endParaRPr>
                    </a:p>
                  </a:txBody>
                  <a:tcPr marL="91425" marR="91425" marT="91425" marB="91425">
                    <a:solidFill>
                      <a:schemeClr val="accent1">
                        <a:lumMod val="60000"/>
                        <a:lumOff val="40000"/>
                      </a:schemeClr>
                    </a:solidFill>
                  </a:tcPr>
                </a:tc>
                <a:tc hMerge="1">
                  <a:txBody>
                    <a:bodyPr/>
                    <a:lstStyle/>
                    <a:p>
                      <a:pPr marL="0" lvl="0" indent="0" algn="ctr" rtl="0">
                        <a:spcBef>
                          <a:spcPts val="0"/>
                        </a:spcBef>
                        <a:spcAft>
                          <a:spcPts val="0"/>
                        </a:spcAft>
                        <a:buNone/>
                      </a:pPr>
                      <a:endParaRPr sz="1300">
                        <a:latin typeface="Source Code Pro" panose="020B0509030403020204" pitchFamily="49" charset="0"/>
                        <a:ea typeface="Source Code Pro" panose="020B0509030403020204" pitchFamily="49" charset="0"/>
                      </a:endParaRPr>
                    </a:p>
                  </a:txBody>
                  <a:tcPr marL="66834" marR="66834" marT="66834" marB="66834">
                    <a:solidFill>
                      <a:schemeClr val="accent1">
                        <a:lumMod val="60000"/>
                        <a:lumOff val="40000"/>
                      </a:schemeClr>
                    </a:solidFill>
                  </a:tcPr>
                </a:tc>
                <a:tc hMerge="1">
                  <a:txBody>
                    <a:bodyPr/>
                    <a:lstStyle/>
                    <a:p>
                      <a:pPr marL="0" lvl="0" indent="0" algn="ctr" rtl="0">
                        <a:spcBef>
                          <a:spcPts val="0"/>
                        </a:spcBef>
                        <a:spcAft>
                          <a:spcPts val="0"/>
                        </a:spcAft>
                        <a:buNone/>
                      </a:pPr>
                      <a:endParaRPr sz="1300">
                        <a:latin typeface="Source Code Pro" panose="020B0509030403020204" pitchFamily="49" charset="0"/>
                        <a:ea typeface="Source Code Pro" panose="020B0509030403020204" pitchFamily="49" charset="0"/>
                      </a:endParaRPr>
                    </a:p>
                  </a:txBody>
                  <a:tcPr marL="66834" marR="66834" marT="66834" marB="66834">
                    <a:solidFill>
                      <a:schemeClr val="accent1">
                        <a:lumMod val="60000"/>
                        <a:lumOff val="40000"/>
                      </a:schemeClr>
                    </a:solidFill>
                  </a:tcPr>
                </a:tc>
                <a:extLst>
                  <a:ext uri="{0D108BD9-81ED-4DB2-BD59-A6C34878D82A}">
                    <a16:rowId xmlns:a16="http://schemas.microsoft.com/office/drawing/2014/main" val="3577769280"/>
                  </a:ext>
                </a:extLst>
              </a:tr>
            </a:tbl>
          </a:graphicData>
        </a:graphic>
      </p:graphicFrame>
      <p:sp>
        <p:nvSpPr>
          <p:cNvPr id="3" name="Rectangle 2">
            <a:extLst>
              <a:ext uri="{FF2B5EF4-FFF2-40B4-BE49-F238E27FC236}">
                <a16:creationId xmlns:a16="http://schemas.microsoft.com/office/drawing/2014/main" id="{5EA61351-7574-4A49-85C1-72E54D5A732F}"/>
              </a:ext>
            </a:extLst>
          </p:cNvPr>
          <p:cNvSpPr/>
          <p:nvPr/>
        </p:nvSpPr>
        <p:spPr>
          <a:xfrm rot="19015843">
            <a:off x="2568458" y="4171129"/>
            <a:ext cx="922618" cy="17268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oogle Shape;514;g1110779e2d4_4_58">
            <a:extLst>
              <a:ext uri="{FF2B5EF4-FFF2-40B4-BE49-F238E27FC236}">
                <a16:creationId xmlns:a16="http://schemas.microsoft.com/office/drawing/2014/main" id="{1369CCC0-CE17-3714-3569-A734CF361131}"/>
              </a:ext>
            </a:extLst>
          </p:cNvPr>
          <p:cNvPicPr preferRelativeResize="0"/>
          <p:nvPr/>
        </p:nvPicPr>
        <p:blipFill>
          <a:blip r:embed="rId9">
            <a:extLst>
              <a:ext uri="{BEBA8EAE-BF5A-486C-A8C5-ECC9F3942E4B}">
                <a14:imgProps xmlns:a14="http://schemas.microsoft.com/office/drawing/2010/main">
                  <a14:imgLayer r:embed="rId10">
                    <a14:imgEffect>
                      <a14:backgroundRemoval t="9963" b="97385" l="3620" r="97398">
                        <a14:foregroundMark x1="5656" y1="51183" x2="9389" y2="38854"/>
                        <a14:foregroundMark x1="3846" y1="44956" x2="3846" y2="44956"/>
                        <a14:foregroundMark x1="87896" y1="57659" x2="87896" y2="57659"/>
                        <a14:foregroundMark x1="89706" y1="52677" x2="89706" y2="52677"/>
                        <a14:foregroundMark x1="93891" y1="51557" x2="93891" y2="51557"/>
                        <a14:foregroundMark x1="71946" y1="88543" x2="72964" y2="93400"/>
                        <a14:foregroundMark x1="82692" y1="97509" x2="80317" y2="93400"/>
                        <a14:foregroundMark x1="94748" y1="56823" x2="95249" y2="52677"/>
                        <a14:foregroundMark x1="93641" y1="65992" x2="94724" y2="57024"/>
                        <a14:foregroundMark x1="93022" y1="71115" x2="93453" y2="67545"/>
                        <a14:foregroundMark x1="92661" y1="74097" x2="92781" y2="73106"/>
                        <a14:foregroundMark x1="92421" y1="76090" x2="92661" y2="74097"/>
                        <a14:foregroundMark x1="96734" y1="61725" x2="97398" y2="57036"/>
                        <a14:foregroundMark x1="95969" y1="67123" x2="96677" y2="62127"/>
                        <a14:foregroundMark x1="95475" y1="70610" x2="95969" y2="67123"/>
                        <a14:backgroundMark x1="75792" y1="94645" x2="78507" y2="94894"/>
                        <a14:backgroundMark x1="93439" y1="67497" x2="92081" y2="55666"/>
                        <a14:backgroundMark x1="92421" y1="74346" x2="92647" y2="55915"/>
                        <a14:backgroundMark x1="93665" y1="72603" x2="94457" y2="53300"/>
                        <a14:backgroundMark x1="96833" y1="62017" x2="95023" y2="57908"/>
                        <a14:backgroundMark x1="92873" y1="74097" x2="92873" y2="74097"/>
                        <a14:backgroundMark x1="91855" y1="75592" x2="94457" y2="55044"/>
                        <a14:backgroundMark x1="97059" y1="67123" x2="97059" y2="67123"/>
                        <a14:backgroundMark x1="95814" y1="68618" x2="94683" y2="54795"/>
                      </a14:backgroundRemoval>
                    </a14:imgEffect>
                  </a14:imgLayer>
                </a14:imgProps>
              </a:ext>
            </a:extLst>
          </a:blip>
          <a:srcRect/>
          <a:stretch/>
        </p:blipFill>
        <p:spPr>
          <a:xfrm>
            <a:off x="4818268" y="4004964"/>
            <a:ext cx="1204554" cy="1357686"/>
          </a:xfrm>
          <a:prstGeom prst="rect">
            <a:avLst/>
          </a:prstGeom>
          <a:noFill/>
          <a:ln>
            <a:noFill/>
          </a:ln>
        </p:spPr>
      </p:pic>
      <p:pic>
        <p:nvPicPr>
          <p:cNvPr id="20" name="Google Shape;485;g11141713d74_0_2">
            <a:extLst>
              <a:ext uri="{FF2B5EF4-FFF2-40B4-BE49-F238E27FC236}">
                <a16:creationId xmlns:a16="http://schemas.microsoft.com/office/drawing/2014/main" id="{B4C1FE22-A77B-3884-8825-73CE1AA6612B}"/>
              </a:ext>
            </a:extLst>
          </p:cNvPr>
          <p:cNvPicPr preferRelativeResize="0"/>
          <p:nvPr/>
        </p:nvPicPr>
        <p:blipFill>
          <a:blip r:embed="rId11">
            <a:alphaModFix/>
            <a:extLst>
              <a:ext uri="{BEBA8EAE-BF5A-486C-A8C5-ECC9F3942E4B}">
                <a14:imgProps xmlns:a14="http://schemas.microsoft.com/office/drawing/2010/main">
                  <a14:imgLayer r:embed="rId12">
                    <a14:imgEffect>
                      <a14:backgroundRemoval t="10000" b="91395" l="8014" r="94948">
                        <a14:foregroundMark x1="7666" y1="36512" x2="14808" y2="17442"/>
                        <a14:foregroundMark x1="14808" y1="17442" x2="34146" y2="14651"/>
                        <a14:foregroundMark x1="34146" y1="14651" x2="50697" y2="14651"/>
                        <a14:foregroundMark x1="50697" y1="14651" x2="91115" y2="12558"/>
                        <a14:foregroundMark x1="14983" y1="11163" x2="14983" y2="20233"/>
                        <a14:foregroundMark x1="6794" y1="39070" x2="20732" y2="26744"/>
                        <a14:foregroundMark x1="20732" y1="26744" x2="8188" y2="32558"/>
                        <a14:foregroundMark x1="33972" y1="76047" x2="45122" y2="76744"/>
                        <a14:foregroundMark x1="19512" y1="66744" x2="19512" y2="66744"/>
                        <a14:foregroundMark x1="92509" y1="40930" x2="94948" y2="53953"/>
                        <a14:foregroundMark x1="41289" y1="57674" x2="35889" y2="50698"/>
                        <a14:foregroundMark x1="41812" y1="88140" x2="17073" y2="88372"/>
                        <a14:foregroundMark x1="63589" y1="91395" x2="63589" y2="91395"/>
                        <a14:foregroundMark x1="61672" y1="90930" x2="78746" y2="89767"/>
                        <a14:foregroundMark x1="78746" y1="89767" x2="88328" y2="90233"/>
                      </a14:backgroundRemoval>
                    </a14:imgEffect>
                  </a14:imgLayer>
                </a14:imgProps>
              </a:ext>
            </a:extLst>
          </a:blip>
          <a:stretch>
            <a:fillRect/>
          </a:stretch>
        </p:blipFill>
        <p:spPr>
          <a:xfrm rot="2057577">
            <a:off x="395416" y="5227996"/>
            <a:ext cx="1631292" cy="1214607"/>
          </a:xfrm>
          <a:prstGeom prst="rect">
            <a:avLst/>
          </a:prstGeom>
          <a:noFill/>
          <a:ln>
            <a:noFill/>
          </a:ln>
        </p:spPr>
      </p:pic>
      <p:pic>
        <p:nvPicPr>
          <p:cNvPr id="6" name="Audio 5">
            <a:hlinkClick r:id="" action="ppaction://media"/>
            <a:extLst>
              <a:ext uri="{FF2B5EF4-FFF2-40B4-BE49-F238E27FC236}">
                <a16:creationId xmlns:a16="http://schemas.microsoft.com/office/drawing/2014/main" id="{5B346AB5-A1FA-42DD-A59C-39A4D44BF3B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pic>
        <p:nvPicPr>
          <p:cNvPr id="19" name="Picture 18">
            <a:extLst>
              <a:ext uri="{FF2B5EF4-FFF2-40B4-BE49-F238E27FC236}">
                <a16:creationId xmlns:a16="http://schemas.microsoft.com/office/drawing/2014/main" id="{B7AB2D07-31C5-4B73-9198-363A5F8C29C7}"/>
              </a:ext>
            </a:extLst>
          </p:cNvPr>
          <p:cNvPicPr>
            <a:picLocks noChangeAspect="1"/>
          </p:cNvPicPr>
          <p:nvPr/>
        </p:nvPicPr>
        <p:blipFill>
          <a:blip r:embed="rId14"/>
          <a:stretch>
            <a:fillRect/>
          </a:stretch>
        </p:blipFill>
        <p:spPr>
          <a:xfrm>
            <a:off x="10939272" y="5625994"/>
            <a:ext cx="1252728" cy="1252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257"/>
    </mc:Choice>
    <mc:Fallback xmlns="">
      <p:transition spd="slow" advTm="49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529"/>
        <p:cNvGrpSpPr/>
        <p:nvPr/>
      </p:nvGrpSpPr>
      <p:grpSpPr>
        <a:xfrm>
          <a:off x="0" y="0"/>
          <a:ext cx="0" cy="0"/>
          <a:chOff x="0" y="0"/>
          <a:chExt cx="0" cy="0"/>
        </a:xfrm>
      </p:grpSpPr>
      <p:sp>
        <p:nvSpPr>
          <p:cNvPr id="530" name="Google Shape;530;g11050f065d6_0_113"/>
          <p:cNvSpPr txBox="1">
            <a:spLocks noGrp="1"/>
          </p:cNvSpPr>
          <p:nvPr>
            <p:ph type="title"/>
          </p:nvPr>
        </p:nvSpPr>
        <p:spPr>
          <a:xfrm>
            <a:off x="415600" y="441942"/>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latin typeface="Amatic SC" pitchFamily="2" charset="-79"/>
                <a:cs typeface="Amatic SC" pitchFamily="2" charset="-79"/>
              </a:rPr>
              <a:t>Main PCB Schematic</a:t>
            </a:r>
          </a:p>
        </p:txBody>
      </p:sp>
      <p:pic>
        <p:nvPicPr>
          <p:cNvPr id="3" name="Picture 2" descr="Diagram, schematic&#10;&#10;Description automatically generated">
            <a:extLst>
              <a:ext uri="{FF2B5EF4-FFF2-40B4-BE49-F238E27FC236}">
                <a16:creationId xmlns:a16="http://schemas.microsoft.com/office/drawing/2014/main" id="{923D8990-8BA6-40C9-A0AF-DA781AB3B639}"/>
              </a:ext>
            </a:extLst>
          </p:cNvPr>
          <p:cNvPicPr>
            <a:picLocks noChangeAspect="1"/>
          </p:cNvPicPr>
          <p:nvPr/>
        </p:nvPicPr>
        <p:blipFill>
          <a:blip r:embed="rId5"/>
          <a:stretch>
            <a:fillRect/>
          </a:stretch>
        </p:blipFill>
        <p:spPr>
          <a:xfrm>
            <a:off x="1857967" y="1167636"/>
            <a:ext cx="8889678" cy="5537964"/>
          </a:xfrm>
          <a:prstGeom prst="rect">
            <a:avLst/>
          </a:prstGeom>
        </p:spPr>
      </p:pic>
      <p:pic>
        <p:nvPicPr>
          <p:cNvPr id="2" name="Audio 1">
            <a:hlinkClick r:id="" action="ppaction://media"/>
            <a:extLst>
              <a:ext uri="{FF2B5EF4-FFF2-40B4-BE49-F238E27FC236}">
                <a16:creationId xmlns:a16="http://schemas.microsoft.com/office/drawing/2014/main" id="{2E346CE8-4F74-4619-B48E-16F50FD923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11" name="Picture 10">
            <a:extLst>
              <a:ext uri="{FF2B5EF4-FFF2-40B4-BE49-F238E27FC236}">
                <a16:creationId xmlns:a16="http://schemas.microsoft.com/office/drawing/2014/main" id="{FF21BABB-FA2F-4E59-BF64-6DC2AACCD538}"/>
              </a:ext>
            </a:extLst>
          </p:cNvPr>
          <p:cNvPicPr>
            <a:picLocks noChangeAspect="1"/>
          </p:cNvPicPr>
          <p:nvPr/>
        </p:nvPicPr>
        <p:blipFill>
          <a:blip r:embed="rId7"/>
          <a:stretch>
            <a:fillRect/>
          </a:stretch>
        </p:blipFill>
        <p:spPr>
          <a:xfrm>
            <a:off x="10939272" y="5605272"/>
            <a:ext cx="1252728" cy="1252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941"/>
    </mc:Choice>
    <mc:Fallback xmlns="">
      <p:transition spd="slow" advTm="13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537"/>
        <p:cNvGrpSpPr/>
        <p:nvPr/>
      </p:nvGrpSpPr>
      <p:grpSpPr>
        <a:xfrm>
          <a:off x="0" y="0"/>
          <a:ext cx="0" cy="0"/>
          <a:chOff x="0" y="0"/>
          <a:chExt cx="0" cy="0"/>
        </a:xfrm>
      </p:grpSpPr>
      <p:pic>
        <p:nvPicPr>
          <p:cNvPr id="8" name="Picture 7" descr="Diagram, schematic&#10;&#10;Description automatically generated">
            <a:extLst>
              <a:ext uri="{FF2B5EF4-FFF2-40B4-BE49-F238E27FC236}">
                <a16:creationId xmlns:a16="http://schemas.microsoft.com/office/drawing/2014/main" id="{854A8D7B-B339-4DDE-8561-6DD6F0DD2681}"/>
              </a:ext>
            </a:extLst>
          </p:cNvPr>
          <p:cNvPicPr>
            <a:picLocks noChangeAspect="1"/>
          </p:cNvPicPr>
          <p:nvPr/>
        </p:nvPicPr>
        <p:blipFill>
          <a:blip r:embed="rId5"/>
          <a:stretch>
            <a:fillRect/>
          </a:stretch>
        </p:blipFill>
        <p:spPr>
          <a:xfrm>
            <a:off x="1481035" y="1095869"/>
            <a:ext cx="9042537" cy="5633190"/>
          </a:xfrm>
          <a:prstGeom prst="rect">
            <a:avLst/>
          </a:prstGeom>
        </p:spPr>
      </p:pic>
      <p:sp>
        <p:nvSpPr>
          <p:cNvPr id="538" name="Google Shape;538;g10ffa3752c1_0_23"/>
          <p:cNvSpPr txBox="1">
            <a:spLocks noGrp="1"/>
          </p:cNvSpPr>
          <p:nvPr>
            <p:ph type="title"/>
          </p:nvPr>
        </p:nvSpPr>
        <p:spPr>
          <a:xfrm>
            <a:off x="415600" y="441942"/>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latin typeface="Amatic SC" pitchFamily="2" charset="-79"/>
                <a:cs typeface="Amatic SC" pitchFamily="2" charset="-79"/>
              </a:rPr>
              <a:t>Main PCB Schematic</a:t>
            </a:r>
          </a:p>
        </p:txBody>
      </p:sp>
      <p:sp>
        <p:nvSpPr>
          <p:cNvPr id="540" name="Google Shape;540;g10ffa3752c1_0_23"/>
          <p:cNvSpPr/>
          <p:nvPr/>
        </p:nvSpPr>
        <p:spPr>
          <a:xfrm>
            <a:off x="1615669" y="1095869"/>
            <a:ext cx="4324493" cy="3196532"/>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g10ffa3752c1_0_23"/>
          <p:cNvSpPr txBox="1"/>
          <p:nvPr/>
        </p:nvSpPr>
        <p:spPr>
          <a:xfrm>
            <a:off x="4487078" y="709580"/>
            <a:ext cx="136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accent1"/>
                </a:solidFill>
              </a:rPr>
              <a:t>Motor Control</a:t>
            </a:r>
            <a:endParaRPr>
              <a:solidFill>
                <a:schemeClr val="accent1"/>
              </a:solidFill>
            </a:endParaRPr>
          </a:p>
        </p:txBody>
      </p:sp>
      <p:pic>
        <p:nvPicPr>
          <p:cNvPr id="3" name="Audio 2">
            <a:hlinkClick r:id="" action="ppaction://media"/>
            <a:extLst>
              <a:ext uri="{FF2B5EF4-FFF2-40B4-BE49-F238E27FC236}">
                <a16:creationId xmlns:a16="http://schemas.microsoft.com/office/drawing/2014/main" id="{358B0B7C-30BF-49F8-B936-12B20FD726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11" name="Picture 10">
            <a:extLst>
              <a:ext uri="{FF2B5EF4-FFF2-40B4-BE49-F238E27FC236}">
                <a16:creationId xmlns:a16="http://schemas.microsoft.com/office/drawing/2014/main" id="{0E2B3AD4-4713-4E53-BB5C-B03825B07A4E}"/>
              </a:ext>
            </a:extLst>
          </p:cNvPr>
          <p:cNvPicPr>
            <a:picLocks noChangeAspect="1"/>
          </p:cNvPicPr>
          <p:nvPr/>
        </p:nvPicPr>
        <p:blipFill>
          <a:blip r:embed="rId7"/>
          <a:stretch>
            <a:fillRect/>
          </a:stretch>
        </p:blipFill>
        <p:spPr>
          <a:xfrm>
            <a:off x="10939272" y="5605272"/>
            <a:ext cx="1252728" cy="1252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166"/>
    </mc:Choice>
    <mc:Fallback xmlns="">
      <p:transition spd="slow" advTm="34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124"/>
        <p:cNvGrpSpPr/>
        <p:nvPr/>
      </p:nvGrpSpPr>
      <p:grpSpPr>
        <a:xfrm>
          <a:off x="0" y="0"/>
          <a:ext cx="0" cy="0"/>
          <a:chOff x="0" y="0"/>
          <a:chExt cx="0" cy="0"/>
        </a:xfrm>
      </p:grpSpPr>
      <p:pic>
        <p:nvPicPr>
          <p:cNvPr id="127" name="Google Shape;127;g1110779e2d4_0_0"/>
          <p:cNvPicPr preferRelativeResize="0"/>
          <p:nvPr/>
        </p:nvPicPr>
        <p:blipFill>
          <a:blip r:embed="rId5">
            <a:alphaModFix/>
          </a:blip>
          <a:stretch>
            <a:fillRect/>
          </a:stretch>
        </p:blipFill>
        <p:spPr>
          <a:xfrm>
            <a:off x="581200" y="4621675"/>
            <a:ext cx="1953050" cy="1953050"/>
          </a:xfrm>
          <a:prstGeom prst="rect">
            <a:avLst/>
          </a:prstGeom>
          <a:noFill/>
          <a:ln>
            <a:noFill/>
          </a:ln>
        </p:spPr>
      </p:pic>
      <p:sp>
        <p:nvSpPr>
          <p:cNvPr id="13" name="TextBox 12">
            <a:extLst>
              <a:ext uri="{FF2B5EF4-FFF2-40B4-BE49-F238E27FC236}">
                <a16:creationId xmlns:a16="http://schemas.microsoft.com/office/drawing/2014/main" id="{72CA3E24-8EDF-FDFA-6CAF-3EA57335D40E}"/>
              </a:ext>
            </a:extLst>
          </p:cNvPr>
          <p:cNvSpPr txBox="1"/>
          <p:nvPr/>
        </p:nvSpPr>
        <p:spPr>
          <a:xfrm>
            <a:off x="2946633" y="798073"/>
            <a:ext cx="6094602" cy="1292662"/>
          </a:xfrm>
          <a:prstGeom prst="rect">
            <a:avLst/>
          </a:prstGeom>
          <a:noFill/>
        </p:spPr>
        <p:txBody>
          <a:bodyPr wrap="square">
            <a:spAutoFit/>
          </a:bodyPr>
          <a:lstStyle/>
          <a:p>
            <a:pPr algn="ctr" rtl="0">
              <a:spcBef>
                <a:spcPts val="0"/>
              </a:spcBef>
              <a:spcAft>
                <a:spcPts val="0"/>
              </a:spcAft>
            </a:pPr>
            <a:r>
              <a:rPr lang="en-US" sz="3600" b="1" i="0" u="none" strike="noStrike">
                <a:solidFill>
                  <a:srgbClr val="212121"/>
                </a:solidFill>
                <a:effectLst/>
                <a:latin typeface="Amatic SC" pitchFamily="2" charset="-79"/>
                <a:cs typeface="Amatic SC" pitchFamily="2" charset="-79"/>
              </a:rPr>
              <a:t>What is the Opto-Smart Pet Feeder?</a:t>
            </a:r>
            <a:endParaRPr lang="en-US" sz="3600" b="0" i="0" u="none" strike="noStrike">
              <a:solidFill>
                <a:srgbClr val="000000"/>
              </a:solidFill>
              <a:effectLst/>
            </a:endParaRPr>
          </a:p>
          <a:p>
            <a:br>
              <a:rPr lang="en-US"/>
            </a:br>
            <a:br>
              <a:rPr lang="en-US"/>
            </a:br>
            <a:endParaRPr lang="en-US"/>
          </a:p>
        </p:txBody>
      </p:sp>
      <p:sp>
        <p:nvSpPr>
          <p:cNvPr id="15" name="TextBox 14">
            <a:extLst>
              <a:ext uri="{FF2B5EF4-FFF2-40B4-BE49-F238E27FC236}">
                <a16:creationId xmlns:a16="http://schemas.microsoft.com/office/drawing/2014/main" id="{25839969-815B-0D80-2A4F-73BADD372299}"/>
              </a:ext>
            </a:extLst>
          </p:cNvPr>
          <p:cNvSpPr txBox="1"/>
          <p:nvPr/>
        </p:nvSpPr>
        <p:spPr>
          <a:xfrm>
            <a:off x="960773" y="2644170"/>
            <a:ext cx="10270454" cy="1569660"/>
          </a:xfrm>
          <a:prstGeom prst="rect">
            <a:avLst/>
          </a:prstGeom>
          <a:noFill/>
        </p:spPr>
        <p:txBody>
          <a:bodyPr wrap="square">
            <a:spAutoFit/>
          </a:bodyPr>
          <a:lstStyle/>
          <a:p>
            <a:r>
              <a:rPr lang="en-US" sz="2400" b="0" i="0" u="none" strike="noStrike">
                <a:solidFill>
                  <a:srgbClr val="666666"/>
                </a:solidFill>
                <a:effectLst/>
                <a:latin typeface="Source Code Pro" panose="020B0509030403020204" pitchFamily="49" charset="0"/>
              </a:rPr>
              <a:t>An autonomous feeding device for pets that utilizes optical and photonic technology to ensure that the user’s pets are being routinely fed without needing the owner of the pet to be physically present with them</a:t>
            </a:r>
            <a:endParaRPr lang="en-US" sz="2400"/>
          </a:p>
        </p:txBody>
      </p:sp>
      <p:pic>
        <p:nvPicPr>
          <p:cNvPr id="9" name="Audio 8">
            <a:hlinkClick r:id="" action="ppaction://media"/>
            <a:extLst>
              <a:ext uri="{FF2B5EF4-FFF2-40B4-BE49-F238E27FC236}">
                <a16:creationId xmlns:a16="http://schemas.microsoft.com/office/drawing/2014/main" id="{067AAA9A-3D70-4438-9272-6093FBE6BE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7" name="Picture 6">
            <a:extLst>
              <a:ext uri="{FF2B5EF4-FFF2-40B4-BE49-F238E27FC236}">
                <a16:creationId xmlns:a16="http://schemas.microsoft.com/office/drawing/2014/main" id="{768B29BA-ADD9-E8C7-7FE5-421DB2F7AC4C}"/>
              </a:ext>
            </a:extLst>
          </p:cNvPr>
          <p:cNvPicPr>
            <a:picLocks noChangeAspect="1"/>
          </p:cNvPicPr>
          <p:nvPr/>
        </p:nvPicPr>
        <p:blipFill>
          <a:blip r:embed="rId7"/>
          <a:stretch>
            <a:fillRect/>
          </a:stretch>
        </p:blipFill>
        <p:spPr>
          <a:xfrm>
            <a:off x="10941660" y="5617991"/>
            <a:ext cx="1250339" cy="1251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80"/>
    </mc:Choice>
    <mc:Fallback xmlns="">
      <p:transition spd="slow" advTm="8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547"/>
        <p:cNvGrpSpPr/>
        <p:nvPr/>
      </p:nvGrpSpPr>
      <p:grpSpPr>
        <a:xfrm>
          <a:off x="0" y="0"/>
          <a:ext cx="0" cy="0"/>
          <a:chOff x="0" y="0"/>
          <a:chExt cx="0" cy="0"/>
        </a:xfrm>
      </p:grpSpPr>
      <p:pic>
        <p:nvPicPr>
          <p:cNvPr id="10" name="Picture 9" descr="Diagram, schematic&#10;&#10;Description automatically generated">
            <a:extLst>
              <a:ext uri="{FF2B5EF4-FFF2-40B4-BE49-F238E27FC236}">
                <a16:creationId xmlns:a16="http://schemas.microsoft.com/office/drawing/2014/main" id="{4AF61AEA-2508-42DE-99A0-D27637B0EADA}"/>
              </a:ext>
            </a:extLst>
          </p:cNvPr>
          <p:cNvPicPr>
            <a:picLocks noChangeAspect="1"/>
          </p:cNvPicPr>
          <p:nvPr/>
        </p:nvPicPr>
        <p:blipFill>
          <a:blip r:embed="rId5"/>
          <a:stretch>
            <a:fillRect/>
          </a:stretch>
        </p:blipFill>
        <p:spPr>
          <a:xfrm>
            <a:off x="1768589" y="1205442"/>
            <a:ext cx="8654821" cy="5391656"/>
          </a:xfrm>
          <a:prstGeom prst="rect">
            <a:avLst/>
          </a:prstGeom>
        </p:spPr>
      </p:pic>
      <p:sp>
        <p:nvSpPr>
          <p:cNvPr id="548" name="Google Shape;548;g10ffa3752c1_0_29"/>
          <p:cNvSpPr txBox="1">
            <a:spLocks noGrp="1"/>
          </p:cNvSpPr>
          <p:nvPr>
            <p:ph type="title"/>
          </p:nvPr>
        </p:nvSpPr>
        <p:spPr>
          <a:xfrm>
            <a:off x="415600" y="441942"/>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latin typeface="Amatic SC" pitchFamily="2" charset="-79"/>
                <a:cs typeface="Amatic SC" pitchFamily="2" charset="-79"/>
              </a:rPr>
              <a:t>Main PCB Schematic</a:t>
            </a:r>
          </a:p>
        </p:txBody>
      </p:sp>
      <p:sp>
        <p:nvSpPr>
          <p:cNvPr id="550" name="Google Shape;550;g10ffa3752c1_0_29"/>
          <p:cNvSpPr/>
          <p:nvPr/>
        </p:nvSpPr>
        <p:spPr>
          <a:xfrm>
            <a:off x="3245090" y="4400120"/>
            <a:ext cx="2674448" cy="2196978"/>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g10ffa3752c1_0_29"/>
          <p:cNvSpPr txBox="1"/>
          <p:nvPr/>
        </p:nvSpPr>
        <p:spPr>
          <a:xfrm>
            <a:off x="6222049" y="6457800"/>
            <a:ext cx="160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accent1"/>
                </a:solidFill>
              </a:rPr>
              <a:t>Power Regulation</a:t>
            </a:r>
            <a:endParaRPr>
              <a:solidFill>
                <a:schemeClr val="accent1"/>
              </a:solidFill>
            </a:endParaRPr>
          </a:p>
        </p:txBody>
      </p:sp>
      <p:sp>
        <p:nvSpPr>
          <p:cNvPr id="552" name="Google Shape;552;g10ffa3752c1_0_29"/>
          <p:cNvSpPr/>
          <p:nvPr/>
        </p:nvSpPr>
        <p:spPr>
          <a:xfrm>
            <a:off x="6112667" y="1286704"/>
            <a:ext cx="4310743" cy="2580233"/>
          </a:xfrm>
          <a:prstGeom prst="rect">
            <a:avLst/>
          </a:prstGeom>
          <a:no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g10ffa3752c1_0_29"/>
          <p:cNvSpPr txBox="1"/>
          <p:nvPr/>
        </p:nvSpPr>
        <p:spPr>
          <a:xfrm>
            <a:off x="8584296" y="886504"/>
            <a:ext cx="160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00B050"/>
                </a:solidFill>
              </a:rPr>
              <a:t>Power Delivery</a:t>
            </a:r>
            <a:endParaRPr>
              <a:solidFill>
                <a:srgbClr val="00B050"/>
              </a:solidFill>
            </a:endParaRPr>
          </a:p>
        </p:txBody>
      </p:sp>
      <p:sp>
        <p:nvSpPr>
          <p:cNvPr id="11" name="Google Shape;550;g10ffa3752c1_0_29">
            <a:extLst>
              <a:ext uri="{FF2B5EF4-FFF2-40B4-BE49-F238E27FC236}">
                <a16:creationId xmlns:a16="http://schemas.microsoft.com/office/drawing/2014/main" id="{C63D28E3-F892-4284-B9B2-28F1BD60C8BD}"/>
              </a:ext>
            </a:extLst>
          </p:cNvPr>
          <p:cNvSpPr/>
          <p:nvPr/>
        </p:nvSpPr>
        <p:spPr>
          <a:xfrm>
            <a:off x="6022665" y="3973859"/>
            <a:ext cx="4310743" cy="2516318"/>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Audio 2">
            <a:hlinkClick r:id="" action="ppaction://media"/>
            <a:extLst>
              <a:ext uri="{FF2B5EF4-FFF2-40B4-BE49-F238E27FC236}">
                <a16:creationId xmlns:a16="http://schemas.microsoft.com/office/drawing/2014/main" id="{C7222958-2B7E-4D40-856B-E74CD5BAD0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14" name="Picture 13">
            <a:extLst>
              <a:ext uri="{FF2B5EF4-FFF2-40B4-BE49-F238E27FC236}">
                <a16:creationId xmlns:a16="http://schemas.microsoft.com/office/drawing/2014/main" id="{6494783C-969E-4FBA-AD68-8730B7676D9F}"/>
              </a:ext>
            </a:extLst>
          </p:cNvPr>
          <p:cNvPicPr>
            <a:picLocks noChangeAspect="1"/>
          </p:cNvPicPr>
          <p:nvPr/>
        </p:nvPicPr>
        <p:blipFill>
          <a:blip r:embed="rId7"/>
          <a:stretch>
            <a:fillRect/>
          </a:stretch>
        </p:blipFill>
        <p:spPr>
          <a:xfrm>
            <a:off x="10939272" y="5605272"/>
            <a:ext cx="1252728" cy="1252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330"/>
    </mc:Choice>
    <mc:Fallback xmlns="">
      <p:transition spd="slow" advTm="46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559"/>
        <p:cNvGrpSpPr/>
        <p:nvPr/>
      </p:nvGrpSpPr>
      <p:grpSpPr>
        <a:xfrm>
          <a:off x="0" y="0"/>
          <a:ext cx="0" cy="0"/>
          <a:chOff x="0" y="0"/>
          <a:chExt cx="0" cy="0"/>
        </a:xfrm>
      </p:grpSpPr>
      <p:pic>
        <p:nvPicPr>
          <p:cNvPr id="8" name="Picture 7">
            <a:extLst>
              <a:ext uri="{FF2B5EF4-FFF2-40B4-BE49-F238E27FC236}">
                <a16:creationId xmlns:a16="http://schemas.microsoft.com/office/drawing/2014/main" id="{8A59BAA9-5A51-47A9-AA2C-77B4C5863B31}"/>
              </a:ext>
            </a:extLst>
          </p:cNvPr>
          <p:cNvPicPr>
            <a:picLocks noChangeAspect="1"/>
          </p:cNvPicPr>
          <p:nvPr/>
        </p:nvPicPr>
        <p:blipFill>
          <a:blip r:embed="rId5"/>
          <a:stretch>
            <a:fillRect/>
          </a:stretch>
        </p:blipFill>
        <p:spPr>
          <a:xfrm>
            <a:off x="10934072" y="5605272"/>
            <a:ext cx="1252728" cy="1252728"/>
          </a:xfrm>
          <a:prstGeom prst="rect">
            <a:avLst/>
          </a:prstGeom>
        </p:spPr>
      </p:pic>
      <p:sp>
        <p:nvSpPr>
          <p:cNvPr id="560" name="Google Shape;560;g10ffa3752c1_2_19"/>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latin typeface="Amatic SC" pitchFamily="2" charset="-79"/>
                <a:cs typeface="Amatic SC" pitchFamily="2" charset="-79"/>
              </a:rPr>
              <a:t>Main PCB Layout</a:t>
            </a:r>
          </a:p>
        </p:txBody>
      </p:sp>
      <p:pic>
        <p:nvPicPr>
          <p:cNvPr id="3" name="Picture 2">
            <a:extLst>
              <a:ext uri="{FF2B5EF4-FFF2-40B4-BE49-F238E27FC236}">
                <a16:creationId xmlns:a16="http://schemas.microsoft.com/office/drawing/2014/main" id="{3FD5FC68-4BF3-4559-8B75-ADD6F9CCC0D4}"/>
              </a:ext>
            </a:extLst>
          </p:cNvPr>
          <p:cNvPicPr>
            <a:picLocks noChangeAspect="1"/>
          </p:cNvPicPr>
          <p:nvPr/>
        </p:nvPicPr>
        <p:blipFill rotWithShape="1">
          <a:blip r:embed="rId6"/>
          <a:srcRect l="957"/>
          <a:stretch/>
        </p:blipFill>
        <p:spPr>
          <a:xfrm>
            <a:off x="3306965" y="1547812"/>
            <a:ext cx="6101544" cy="4069217"/>
          </a:xfrm>
          <a:prstGeom prst="rect">
            <a:avLst/>
          </a:prstGeom>
        </p:spPr>
      </p:pic>
      <p:cxnSp>
        <p:nvCxnSpPr>
          <p:cNvPr id="9" name="Straight Arrow Connector 8">
            <a:extLst>
              <a:ext uri="{FF2B5EF4-FFF2-40B4-BE49-F238E27FC236}">
                <a16:creationId xmlns:a16="http://schemas.microsoft.com/office/drawing/2014/main" id="{EF2CFBCF-FC44-4FF6-9F89-1D25DF92DB12}"/>
              </a:ext>
            </a:extLst>
          </p:cNvPr>
          <p:cNvCxnSpPr>
            <a:cxnSpLocks/>
          </p:cNvCxnSpPr>
          <p:nvPr/>
        </p:nvCxnSpPr>
        <p:spPr>
          <a:xfrm>
            <a:off x="2978133" y="1547812"/>
            <a:ext cx="0" cy="406921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539581BD-6F6F-4D6C-9B6F-CB92E1285E43}"/>
              </a:ext>
            </a:extLst>
          </p:cNvPr>
          <p:cNvSpPr txBox="1"/>
          <p:nvPr/>
        </p:nvSpPr>
        <p:spPr>
          <a:xfrm rot="16200000">
            <a:off x="2112756" y="3432366"/>
            <a:ext cx="930063" cy="307777"/>
          </a:xfrm>
          <a:prstGeom prst="rect">
            <a:avLst/>
          </a:prstGeom>
          <a:noFill/>
        </p:spPr>
        <p:txBody>
          <a:bodyPr wrap="none" rtlCol="0">
            <a:spAutoFit/>
          </a:bodyPr>
          <a:lstStyle/>
          <a:p>
            <a:r>
              <a:rPr lang="en-US"/>
              <a:t>72.39mm</a:t>
            </a:r>
          </a:p>
        </p:txBody>
      </p:sp>
      <p:sp>
        <p:nvSpPr>
          <p:cNvPr id="12" name="TextBox 11">
            <a:extLst>
              <a:ext uri="{FF2B5EF4-FFF2-40B4-BE49-F238E27FC236}">
                <a16:creationId xmlns:a16="http://schemas.microsoft.com/office/drawing/2014/main" id="{81BA1383-DF88-4C31-833C-BB86622BBB85}"/>
              </a:ext>
            </a:extLst>
          </p:cNvPr>
          <p:cNvSpPr txBox="1"/>
          <p:nvPr/>
        </p:nvSpPr>
        <p:spPr>
          <a:xfrm>
            <a:off x="6096697" y="6068371"/>
            <a:ext cx="1029449" cy="307777"/>
          </a:xfrm>
          <a:prstGeom prst="rect">
            <a:avLst/>
          </a:prstGeom>
          <a:noFill/>
        </p:spPr>
        <p:txBody>
          <a:bodyPr wrap="none" rtlCol="0">
            <a:spAutoFit/>
          </a:bodyPr>
          <a:lstStyle/>
          <a:p>
            <a:r>
              <a:rPr lang="en-US"/>
              <a:t>107.82mm</a:t>
            </a:r>
          </a:p>
        </p:txBody>
      </p:sp>
      <p:cxnSp>
        <p:nvCxnSpPr>
          <p:cNvPr id="13" name="Straight Arrow Connector 12">
            <a:extLst>
              <a:ext uri="{FF2B5EF4-FFF2-40B4-BE49-F238E27FC236}">
                <a16:creationId xmlns:a16="http://schemas.microsoft.com/office/drawing/2014/main" id="{F3133D60-C602-4E3E-BFEE-3A4D6A7FE8AC}"/>
              </a:ext>
            </a:extLst>
          </p:cNvPr>
          <p:cNvCxnSpPr>
            <a:cxnSpLocks/>
          </p:cNvCxnSpPr>
          <p:nvPr/>
        </p:nvCxnSpPr>
        <p:spPr>
          <a:xfrm>
            <a:off x="3204523" y="5804822"/>
            <a:ext cx="6203986"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5" name="Audio 4">
            <a:hlinkClick r:id="" action="ppaction://media"/>
            <a:extLst>
              <a:ext uri="{FF2B5EF4-FFF2-40B4-BE49-F238E27FC236}">
                <a16:creationId xmlns:a16="http://schemas.microsoft.com/office/drawing/2014/main" id="{84F48C9B-8A16-4EB6-B40E-035408FB8E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308"/>
    </mc:Choice>
    <mc:Fallback xmlns="">
      <p:transition spd="slow" advTm="32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566"/>
        <p:cNvGrpSpPr/>
        <p:nvPr/>
      </p:nvGrpSpPr>
      <p:grpSpPr>
        <a:xfrm>
          <a:off x="0" y="0"/>
          <a:ext cx="0" cy="0"/>
          <a:chOff x="0" y="0"/>
          <a:chExt cx="0" cy="0"/>
        </a:xfrm>
      </p:grpSpPr>
      <p:pic>
        <p:nvPicPr>
          <p:cNvPr id="20" name="Picture 19">
            <a:extLst>
              <a:ext uri="{FF2B5EF4-FFF2-40B4-BE49-F238E27FC236}">
                <a16:creationId xmlns:a16="http://schemas.microsoft.com/office/drawing/2014/main" id="{91296F07-AE3F-47A8-A20E-167F9DC64C48}"/>
              </a:ext>
            </a:extLst>
          </p:cNvPr>
          <p:cNvPicPr>
            <a:picLocks noChangeAspect="1"/>
          </p:cNvPicPr>
          <p:nvPr/>
        </p:nvPicPr>
        <p:blipFill>
          <a:blip r:embed="rId5"/>
          <a:stretch>
            <a:fillRect/>
          </a:stretch>
        </p:blipFill>
        <p:spPr>
          <a:xfrm>
            <a:off x="10939272" y="5605272"/>
            <a:ext cx="1252728" cy="1252728"/>
          </a:xfrm>
          <a:prstGeom prst="rect">
            <a:avLst/>
          </a:prstGeom>
        </p:spPr>
      </p:pic>
      <p:sp>
        <p:nvSpPr>
          <p:cNvPr id="567" name="Google Shape;567;g10ffa3752c1_2_12"/>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latin typeface="Amatic SC" pitchFamily="2" charset="-79"/>
                <a:cs typeface="Amatic SC" pitchFamily="2" charset="-79"/>
              </a:rPr>
              <a:t>Main PCB Layout</a:t>
            </a:r>
          </a:p>
        </p:txBody>
      </p:sp>
      <p:pic>
        <p:nvPicPr>
          <p:cNvPr id="16" name="Picture 15">
            <a:extLst>
              <a:ext uri="{FF2B5EF4-FFF2-40B4-BE49-F238E27FC236}">
                <a16:creationId xmlns:a16="http://schemas.microsoft.com/office/drawing/2014/main" id="{6B68FBD7-42BC-4028-A2D5-5DD5A35DEC4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07" b="99223" l="9002" r="95908">
                        <a14:foregroundMark x1="75123" y1="3756" x2="2455" y2="8549"/>
                        <a14:foregroundMark x1="9772" y1="52224" x2="16039" y2="89637"/>
                        <a14:foregroundMark x1="9052" y1="47927" x2="9018" y2="47724"/>
                        <a14:foregroundMark x1="9191" y1="48756" x2="9052" y2="47927"/>
                        <a14:foregroundMark x1="8698" y1="45815" x2="8700" y2="45825"/>
                        <a14:foregroundMark x1="4299" y1="19560" x2="4820" y2="22668"/>
                        <a14:foregroundMark x1="2455" y1="8549" x2="4299" y2="19560"/>
                        <a14:foregroundMark x1="16039" y1="89637" x2="86252" y2="83938"/>
                        <a14:foregroundMark x1="86252" y1="83938" x2="80687" y2="43782"/>
                        <a14:foregroundMark x1="76923" y1="3238" x2="66448" y2="4275"/>
                        <a14:foregroundMark x1="66448" y1="4275" x2="32733" y2="14896"/>
                        <a14:foregroundMark x1="32733" y1="14896" x2="25532" y2="34585"/>
                        <a14:foregroundMark x1="25532" y1="34585" x2="27823" y2="66580"/>
                        <a14:foregroundMark x1="12930" y1="60233" x2="9002" y2="5699"/>
                        <a14:foregroundMark x1="50082" y1="45725" x2="54664" y2="61010"/>
                        <a14:foregroundMark x1="54664" y1="61010" x2="67921" y2="75648"/>
                        <a14:foregroundMark x1="67921" y1="75648" x2="79705" y2="78756"/>
                        <a14:foregroundMark x1="72340" y1="86658" x2="31588" y2="88083"/>
                        <a14:foregroundMark x1="31588" y1="88083" x2="18658" y2="92876"/>
                        <a14:foregroundMark x1="18658" y1="92876" x2="12930" y2="93005"/>
                        <a14:foregroundMark x1="25696" y1="64896" x2="33061" y2="82254"/>
                        <a14:foregroundMark x1="47954" y1="55829" x2="47300" y2="74870"/>
                        <a14:foregroundMark x1="51882" y1="79016" x2="55974" y2="79275"/>
                        <a14:foregroundMark x1="52209" y1="80311" x2="52209" y2="80311"/>
                        <a14:foregroundMark x1="55974" y1="79016" x2="48282" y2="79016"/>
                        <a14:foregroundMark x1="56628" y1="79793" x2="47300" y2="79793"/>
                        <a14:foregroundMark x1="59902" y1="78497" x2="46972" y2="79275"/>
                        <a14:foregroundMark x1="46972" y1="79275" x2="32733" y2="64637"/>
                        <a14:foregroundMark x1="33061" y1="64637" x2="33061" y2="64637"/>
                        <a14:foregroundMark x1="60884" y1="29145" x2="63339" y2="34326"/>
                        <a14:foregroundMark x1="86907" y1="46762" x2="86579" y2="54793"/>
                        <a14:foregroundMark x1="86579" y1="54793" x2="93453" y2="85104"/>
                        <a14:foregroundMark x1="93453" y1="85104" x2="84615" y2="89767"/>
                        <a14:foregroundMark x1="84615" y1="89767" x2="76596" y2="90285"/>
                        <a14:foregroundMark x1="86579" y1="30311" x2="86579" y2="30311"/>
                        <a14:foregroundMark x1="88380" y1="21114" x2="88380" y2="21114"/>
                        <a14:foregroundMark x1="87725" y1="91710" x2="82488" y2="93264"/>
                        <a14:foregroundMark x1="82488" y1="93912" x2="90180" y2="93912"/>
                        <a14:foregroundMark x1="90835" y1="93264" x2="90835" y2="93264"/>
                        <a14:foregroundMark x1="91162" y1="93912" x2="91162" y2="93912"/>
                        <a14:foregroundMark x1="89689" y1="93653" x2="86907" y2="99352"/>
                        <a14:foregroundMark x1="37152" y1="1943" x2="37152" y2="1943"/>
                        <a14:foregroundMark x1="36498" y1="4663" x2="36498" y2="4663"/>
                        <a14:foregroundMark x1="36170" y1="3756" x2="36170" y2="3756"/>
                        <a14:foregroundMark x1="36498" y1="2461" x2="36498" y2="2461"/>
                        <a14:foregroundMark x1="89853" y1="1036" x2="84615" y2="8549"/>
                        <a14:foregroundMark x1="84615" y1="8549" x2="84452" y2="17358"/>
                        <a14:foregroundMark x1="84452" y1="17358" x2="84779" y2="25518"/>
                        <a14:foregroundMark x1="84779" y1="25518" x2="84288" y2="29793"/>
                        <a14:foregroundMark x1="95908" y1="1425" x2="86088" y2="33938"/>
                        <a14:foregroundMark x1="69722" y1="1554" x2="72340" y2="4275"/>
                        <a14:backgroundMark x1="6383" y1="22668" x2="6383" y2="31218"/>
                        <a14:backgroundMark x1="6383" y1="31218" x2="8183" y2="45855"/>
                        <a14:backgroundMark x1="9002" y1="47927" x2="9002" y2="47927"/>
                        <a14:backgroundMark x1="8347" y1="49870" x2="8347" y2="44948"/>
                        <a14:backgroundMark x1="9002" y1="52850" x2="8838" y2="47280"/>
                        <a14:backgroundMark x1="5565" y1="19560" x2="5565" y2="19560"/>
                        <a14:backgroundMark x1="5892" y1="7772" x2="5892" y2="7772"/>
                      </a14:backgroundRemoval>
                    </a14:imgEffect>
                  </a14:imgLayer>
                </a14:imgProps>
              </a:ext>
            </a:extLst>
          </a:blip>
          <a:srcRect l="6534" t="902" r="2773" b="4144"/>
          <a:stretch/>
        </p:blipFill>
        <p:spPr>
          <a:xfrm rot="16200000">
            <a:off x="3765591" y="805557"/>
            <a:ext cx="4333380" cy="5732436"/>
          </a:xfrm>
          <a:prstGeom prst="rect">
            <a:avLst/>
          </a:prstGeom>
        </p:spPr>
      </p:pic>
      <p:pic>
        <p:nvPicPr>
          <p:cNvPr id="5" name="Audio 4">
            <a:hlinkClick r:id="" action="ppaction://media"/>
            <a:extLst>
              <a:ext uri="{FF2B5EF4-FFF2-40B4-BE49-F238E27FC236}">
                <a16:creationId xmlns:a16="http://schemas.microsoft.com/office/drawing/2014/main" id="{2377F933-A6FB-48A9-9C32-DFA31D0D0E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887"/>
    </mc:Choice>
    <mc:Fallback xmlns="">
      <p:transition spd="slow" advTm="18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220"/>
        <p:cNvGrpSpPr/>
        <p:nvPr/>
      </p:nvGrpSpPr>
      <p:grpSpPr>
        <a:xfrm>
          <a:off x="0" y="0"/>
          <a:ext cx="0" cy="0"/>
          <a:chOff x="0" y="0"/>
          <a:chExt cx="0" cy="0"/>
        </a:xfrm>
      </p:grpSpPr>
      <p:pic>
        <p:nvPicPr>
          <p:cNvPr id="5" name="Picture 4" descr="A person smiling at the camera&#10;&#10;Description automatically generated with medium confidence">
            <a:extLst>
              <a:ext uri="{FF2B5EF4-FFF2-40B4-BE49-F238E27FC236}">
                <a16:creationId xmlns:a16="http://schemas.microsoft.com/office/drawing/2014/main" id="{C55CE17D-6C2E-28AC-2AB8-44B2BAB5BFE6}"/>
              </a:ext>
            </a:extLst>
          </p:cNvPr>
          <p:cNvPicPr>
            <a:picLocks noChangeAspect="1"/>
          </p:cNvPicPr>
          <p:nvPr/>
        </p:nvPicPr>
        <p:blipFill>
          <a:blip r:embed="rId6"/>
          <a:stretch>
            <a:fillRect/>
          </a:stretch>
        </p:blipFill>
        <p:spPr>
          <a:xfrm>
            <a:off x="10939272" y="5605272"/>
            <a:ext cx="1252728" cy="1252728"/>
          </a:xfrm>
          <a:prstGeom prst="rect">
            <a:avLst/>
          </a:prstGeom>
        </p:spPr>
      </p:pic>
      <p:sp>
        <p:nvSpPr>
          <p:cNvPr id="221" name="Google Shape;221;g11050f065d6_0_73"/>
          <p:cNvSpPr txBox="1">
            <a:spLocks noGrp="1"/>
          </p:cNvSpPr>
          <p:nvPr>
            <p:ph type="ctrTitle"/>
          </p:nvPr>
        </p:nvSpPr>
        <p:spPr>
          <a:xfrm>
            <a:off x="415650" y="2839195"/>
            <a:ext cx="11360700" cy="1179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8800">
                <a:latin typeface="Amatic SC" pitchFamily="2" charset="-79"/>
                <a:cs typeface="Amatic SC" pitchFamily="2" charset="-79"/>
              </a:rPr>
              <a:t>Color Detection</a:t>
            </a:r>
          </a:p>
        </p:txBody>
      </p:sp>
      <p:pic>
        <p:nvPicPr>
          <p:cNvPr id="3" name="Picture 2" descr="A picture containing text, indoor&#10;&#10;Description automatically generated">
            <a:extLst>
              <a:ext uri="{FF2B5EF4-FFF2-40B4-BE49-F238E27FC236}">
                <a16:creationId xmlns:a16="http://schemas.microsoft.com/office/drawing/2014/main" id="{2C9A3B8D-644C-15D8-9ECC-9DF46B6C6B6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7190" l="2070" r="96358">
                        <a14:foregroundMark x1="57616" y1="11888" x2="56788" y2="0"/>
                        <a14:foregroundMark x1="2152" y1="8213" x2="60513" y2="68444"/>
                        <a14:foregroundMark x1="60513" y1="68444" x2="62831" y2="78818"/>
                        <a14:foregroundMark x1="62831" y1="78818" x2="49503" y2="87392"/>
                        <a14:foregroundMark x1="49503" y1="87392" x2="38411" y2="87968"/>
                        <a14:foregroundMark x1="38411" y1="87968" x2="26490" y2="81772"/>
                        <a14:foregroundMark x1="26490" y1="81772" x2="19205" y2="69452"/>
                        <a14:foregroundMark x1="19205" y1="69452" x2="15811" y2="47983"/>
                        <a14:foregroundMark x1="61258" y1="96974" x2="90728" y2="97190"/>
                        <a14:foregroundMark x1="90728" y1="97190" x2="96358" y2="96974"/>
                        <a14:foregroundMark x1="93295" y1="76153" x2="93295" y2="76153"/>
                        <a14:foregroundMark x1="92715" y1="84870" x2="91308" y2="37320"/>
                        <a14:foregroundMark x1="74284" y1="81251" x2="73179" y2="83862"/>
                        <a14:foregroundMark x1="86589" y1="71542" x2="86589" y2="79611"/>
                        <a14:foregroundMark x1="86589" y1="79611" x2="89073" y2="85807"/>
                        <a14:foregroundMark x1="3891" y1="87752" x2="3891" y2="87752"/>
                        <a14:foregroundMark x1="2732" y1="92867" x2="2732" y2="79755"/>
                        <a14:foregroundMark x1="2732" y1="87536" x2="9437" y2="86095"/>
                        <a14:backgroundMark x1="31954" y1="10663" x2="46689" y2="29755"/>
                        <a14:backgroundMark x1="46689" y1="29755" x2="47268" y2="31268"/>
                        <a14:backgroundMark x1="63162" y1="78818" x2="73841" y2="79251"/>
                        <a14:backgroundMark x1="73841" y1="79251" x2="79884" y2="84078"/>
                        <a14:backgroundMark x1="79884" y1="84078" x2="79884" y2="84150"/>
                        <a14:backgroundMark x1="50083" y1="28818" x2="32036" y2="3458"/>
                        <a14:backgroundMark x1="32036" y1="3458" x2="30877" y2="0"/>
                        <a14:backgroundMark x1="31705" y1="20389" x2="24586" y2="13689"/>
                        <a14:backgroundMark x1="24586" y1="13689" x2="22517" y2="0"/>
                      </a14:backgroundRemoval>
                    </a14:imgEffect>
                  </a14:imgLayer>
                </a14:imgProps>
              </a:ext>
            </a:extLst>
          </a:blip>
          <a:stretch>
            <a:fillRect/>
          </a:stretch>
        </p:blipFill>
        <p:spPr>
          <a:xfrm>
            <a:off x="0" y="2768128"/>
            <a:ext cx="3665684" cy="4211895"/>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F0B10717-9273-31CF-98BE-E429B2C506F1}"/>
              </a:ext>
            </a:extLst>
          </p:cNvPr>
          <p:cNvPicPr>
            <a:picLocks noChangeAspect="1"/>
          </p:cNvPicPr>
          <p:nvPr/>
        </p:nvPicPr>
        <p:blipFill>
          <a:blip r:embed="rId9"/>
          <a:stretch>
            <a:fillRect/>
          </a:stretch>
        </p:blipFill>
        <p:spPr>
          <a:xfrm>
            <a:off x="8964643" y="352269"/>
            <a:ext cx="3085117" cy="2415859"/>
          </a:xfrm>
          <a:prstGeom prst="rect">
            <a:avLst/>
          </a:prstGeom>
        </p:spPr>
      </p:pic>
      <p:pic>
        <p:nvPicPr>
          <p:cNvPr id="2" name="Audio 1">
            <a:hlinkClick r:id="" action="ppaction://media"/>
            <a:extLst>
              <a:ext uri="{FF2B5EF4-FFF2-40B4-BE49-F238E27FC236}">
                <a16:creationId xmlns:a16="http://schemas.microsoft.com/office/drawing/2014/main" id="{7B1482D1-8BD3-CDEA-490E-DD034F360F4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26800" y="58928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408"/>
    </mc:Choice>
    <mc:Fallback xmlns="">
      <p:transition spd="slow" advTm="5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225"/>
        <p:cNvGrpSpPr/>
        <p:nvPr/>
      </p:nvGrpSpPr>
      <p:grpSpPr>
        <a:xfrm>
          <a:off x="0" y="0"/>
          <a:ext cx="0" cy="0"/>
          <a:chOff x="0" y="0"/>
          <a:chExt cx="0" cy="0"/>
        </a:xfrm>
      </p:grpSpPr>
      <p:pic>
        <p:nvPicPr>
          <p:cNvPr id="7" name="Picture 6" descr="A person smiling at the camera&#10;&#10;Description automatically generated with medium confidence">
            <a:extLst>
              <a:ext uri="{FF2B5EF4-FFF2-40B4-BE49-F238E27FC236}">
                <a16:creationId xmlns:a16="http://schemas.microsoft.com/office/drawing/2014/main" id="{DD1858DE-D55B-00E3-247E-4F1BEB5D346D}"/>
              </a:ext>
            </a:extLst>
          </p:cNvPr>
          <p:cNvPicPr>
            <a:picLocks noChangeAspect="1"/>
          </p:cNvPicPr>
          <p:nvPr/>
        </p:nvPicPr>
        <p:blipFill>
          <a:blip r:embed="rId5"/>
          <a:stretch>
            <a:fillRect/>
          </a:stretch>
        </p:blipFill>
        <p:spPr>
          <a:xfrm>
            <a:off x="10939272" y="5605272"/>
            <a:ext cx="1252728" cy="1252728"/>
          </a:xfrm>
          <a:prstGeom prst="rect">
            <a:avLst/>
          </a:prstGeom>
        </p:spPr>
      </p:pic>
      <p:sp>
        <p:nvSpPr>
          <p:cNvPr id="226" name="Google Shape;226;g1110779e2d4_0_390"/>
          <p:cNvSpPr txBox="1">
            <a:spLocks noGrp="1"/>
          </p:cNvSpPr>
          <p:nvPr>
            <p:ph type="title"/>
          </p:nvPr>
        </p:nvSpPr>
        <p:spPr>
          <a:xfrm>
            <a:off x="581192" y="702156"/>
            <a:ext cx="11029500" cy="90497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3F3F3F"/>
              </a:buClr>
              <a:buSzPts val="2800"/>
              <a:buFont typeface="Franklin Gothic"/>
              <a:buNone/>
            </a:pPr>
            <a:r>
              <a:rPr lang="en-US" sz="4400">
                <a:latin typeface="Amatic SC" pitchFamily="2" charset="-79"/>
                <a:cs typeface="Amatic SC" pitchFamily="2" charset="-79"/>
              </a:rPr>
              <a:t>Color Detection</a:t>
            </a:r>
          </a:p>
        </p:txBody>
      </p:sp>
      <p:sp>
        <p:nvSpPr>
          <p:cNvPr id="227" name="Google Shape;227;g1110779e2d4_0_390"/>
          <p:cNvSpPr txBox="1">
            <a:spLocks noGrp="1"/>
          </p:cNvSpPr>
          <p:nvPr>
            <p:ph idx="1"/>
          </p:nvPr>
        </p:nvSpPr>
        <p:spPr>
          <a:xfrm>
            <a:off x="109044" y="1089891"/>
            <a:ext cx="11103900" cy="4367700"/>
          </a:xfrm>
          <a:prstGeom prst="rect">
            <a:avLst/>
          </a:prstGeom>
          <a:noFill/>
          <a:ln>
            <a:noFill/>
          </a:ln>
        </p:spPr>
        <p:txBody>
          <a:bodyPr spcFirstLastPara="1" wrap="square" lIns="91425" tIns="45700" rIns="91425" bIns="45700" anchor="ctr" anchorCtr="0">
            <a:normAutofit/>
          </a:bodyPr>
          <a:lstStyle/>
          <a:p>
            <a:pPr indent="-349250">
              <a:lnSpc>
                <a:spcPct val="200000"/>
              </a:lnSpc>
              <a:spcBef>
                <a:spcPts val="0"/>
              </a:spcBef>
              <a:buClr>
                <a:schemeClr val="bg2"/>
              </a:buClr>
              <a:buSzPct val="96000"/>
              <a:buFont typeface=".Apple Color Emoji UI"/>
              <a:buChar char="🐾"/>
            </a:pPr>
            <a:endParaRPr lang="en-US" sz="1900">
              <a:solidFill>
                <a:schemeClr val="dk1"/>
              </a:solidFill>
              <a:latin typeface="Source Code Pro" panose="020B0509030403020204" pitchFamily="49" charset="0"/>
              <a:ea typeface="Source Code Pro" panose="020B0509030403020204" pitchFamily="49" charset="0"/>
              <a:cs typeface="Arial"/>
              <a:sym typeface="Arial"/>
            </a:endParaRPr>
          </a:p>
          <a:p>
            <a:pPr indent="-349250">
              <a:lnSpc>
                <a:spcPct val="200000"/>
              </a:lnSpc>
              <a:spcBef>
                <a:spcPts val="0"/>
              </a:spcBef>
              <a:buClr>
                <a:schemeClr val="bg2"/>
              </a:buClr>
              <a:buSzPct val="96000"/>
              <a:buFont typeface=".Apple Color Emoji UI"/>
              <a:buChar char="🐾"/>
            </a:pPr>
            <a:r>
              <a:rPr lang="en-US" sz="1800">
                <a:solidFill>
                  <a:schemeClr val="dk1"/>
                </a:solidFill>
                <a:latin typeface="Source Code Pro" panose="020B0509030403020204" pitchFamily="49" charset="0"/>
                <a:ea typeface="Source Code Pro" panose="020B0509030403020204" pitchFamily="49" charset="0"/>
                <a:cs typeface="Arial"/>
                <a:sym typeface="Arial"/>
              </a:rPr>
              <a:t>Each collar will be equipped with either a Red, Blue, or Green LED </a:t>
            </a:r>
          </a:p>
          <a:p>
            <a:pPr indent="-349250">
              <a:lnSpc>
                <a:spcPct val="200000"/>
              </a:lnSpc>
              <a:spcBef>
                <a:spcPts val="0"/>
              </a:spcBef>
              <a:buClr>
                <a:schemeClr val="bg2"/>
              </a:buClr>
              <a:buSzPct val="96000"/>
              <a:buFont typeface=".Apple Color Emoji UI"/>
              <a:buChar char="🐾"/>
            </a:pPr>
            <a:r>
              <a:rPr lang="en-US" sz="1800">
                <a:solidFill>
                  <a:schemeClr val="dk1"/>
                </a:solidFill>
                <a:latin typeface="Source Code Pro" panose="020B0509030403020204" pitchFamily="49" charset="0"/>
                <a:ea typeface="Source Code Pro" panose="020B0509030403020204" pitchFamily="49" charset="0"/>
                <a:cs typeface="Arial"/>
                <a:sym typeface="Arial"/>
              </a:rPr>
              <a:t>The camera interfaced in the dog bowl will see the color </a:t>
            </a:r>
          </a:p>
          <a:p>
            <a:pPr marL="457200" lvl="0" indent="-349250" algn="l" rtl="0">
              <a:lnSpc>
                <a:spcPct val="200000"/>
              </a:lnSpc>
              <a:spcBef>
                <a:spcPts val="0"/>
              </a:spcBef>
              <a:spcAft>
                <a:spcPts val="0"/>
              </a:spcAft>
              <a:buClr>
                <a:srgbClr val="509C34"/>
              </a:buClr>
              <a:buSzPts val="1900"/>
              <a:buFont typeface=".Apple Color Emoji UI"/>
              <a:buChar char="🐾"/>
            </a:pPr>
            <a:r>
              <a:rPr lang="en-US" sz="1800">
                <a:solidFill>
                  <a:schemeClr val="dk1"/>
                </a:solidFill>
                <a:latin typeface="Source Code Pro" panose="020B0509030403020204" pitchFamily="49" charset="0"/>
                <a:ea typeface="Source Code Pro" panose="020B0509030403020204" pitchFamily="49" charset="0"/>
                <a:cs typeface="Arial"/>
                <a:sym typeface="Arial"/>
              </a:rPr>
              <a:t>Our system will be able to interpret which pet collar color the camera sees</a:t>
            </a:r>
          </a:p>
          <a:p>
            <a:pPr marL="457200" lvl="0" indent="-349250" algn="l" rtl="0">
              <a:lnSpc>
                <a:spcPct val="200000"/>
              </a:lnSpc>
              <a:spcBef>
                <a:spcPts val="0"/>
              </a:spcBef>
              <a:spcAft>
                <a:spcPts val="0"/>
              </a:spcAft>
              <a:buClr>
                <a:schemeClr val="bg2"/>
              </a:buClr>
              <a:buSzPct val="96000"/>
              <a:buFont typeface=".Apple Color Emoji UI"/>
              <a:buChar char="🐾"/>
            </a:pPr>
            <a:r>
              <a:rPr lang="en-US" sz="1800">
                <a:solidFill>
                  <a:schemeClr val="dk1"/>
                </a:solidFill>
                <a:latin typeface="Source Code Pro" panose="020B0509030403020204" pitchFamily="49" charset="0"/>
                <a:ea typeface="Source Code Pro" panose="020B0509030403020204" pitchFamily="49" charset="0"/>
                <a:cs typeface="Arial"/>
                <a:sym typeface="Arial"/>
              </a:rPr>
              <a:t>If the color detected is the one programmed into that feeder, it will open the lid</a:t>
            </a:r>
          </a:p>
          <a:p>
            <a:pPr marL="457200" lvl="0" indent="0" algn="l" rtl="0">
              <a:lnSpc>
                <a:spcPct val="200000"/>
              </a:lnSpc>
              <a:spcBef>
                <a:spcPts val="0"/>
              </a:spcBef>
              <a:spcAft>
                <a:spcPts val="0"/>
              </a:spcAft>
              <a:buNone/>
            </a:pPr>
            <a:endParaRPr sz="190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D7111FBF-E5B7-0A6E-EE55-49505C72DAA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245" b="89971" l="9944" r="89970">
                        <a14:foregroundMark x1="46909" y1="8260" x2="62776" y2="10442"/>
                        <a14:foregroundMark x1="78859" y1="66313" x2="80199" y2="65959"/>
                        <a14:foregroundMark x1="54561" y1="3245" x2="54561" y2="3245"/>
                        <a14:backgroundMark x1="41634" y1="81829" x2="65153" y2="85074"/>
                        <a14:backgroundMark x1="43796" y1="78997" x2="71552" y2="83304"/>
                      </a14:backgroundRemoval>
                    </a14:imgEffect>
                  </a14:imgLayer>
                </a14:imgProps>
              </a:ext>
            </a:extLst>
          </a:blip>
          <a:stretch>
            <a:fillRect/>
          </a:stretch>
        </p:blipFill>
        <p:spPr>
          <a:xfrm>
            <a:off x="3458274" y="4154178"/>
            <a:ext cx="4405439" cy="3227861"/>
          </a:xfrm>
          <a:prstGeom prst="rect">
            <a:avLst/>
          </a:prstGeom>
        </p:spPr>
      </p:pic>
      <p:pic>
        <p:nvPicPr>
          <p:cNvPr id="9" name="Audio 8">
            <a:hlinkClick r:id="" action="ppaction://media"/>
            <a:extLst>
              <a:ext uri="{FF2B5EF4-FFF2-40B4-BE49-F238E27FC236}">
                <a16:creationId xmlns:a16="http://schemas.microsoft.com/office/drawing/2014/main" id="{B206EF91-A694-FB12-E290-EB3BE462EF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124"/>
    </mc:Choice>
    <mc:Fallback xmlns="">
      <p:transition spd="slow" advTm="38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738DFD-4897-8A90-2AF0-B206353D867B}"/>
              </a:ext>
            </a:extLst>
          </p:cNvPr>
          <p:cNvSpPr/>
          <p:nvPr/>
        </p:nvSpPr>
        <p:spPr>
          <a:xfrm>
            <a:off x="7351751" y="2313251"/>
            <a:ext cx="3684728" cy="4567470"/>
          </a:xfrm>
          <a:prstGeom prst="rect">
            <a:avLst/>
          </a:prstGeom>
          <a:solidFill>
            <a:srgbClr val="A9E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8C2D31-E4C5-5187-2C76-4DC29971FF80}"/>
              </a:ext>
            </a:extLst>
          </p:cNvPr>
          <p:cNvSpPr>
            <a:spLocks noGrp="1"/>
          </p:cNvSpPr>
          <p:nvPr>
            <p:ph type="title"/>
          </p:nvPr>
        </p:nvSpPr>
        <p:spPr>
          <a:xfrm>
            <a:off x="838199" y="106417"/>
            <a:ext cx="10515600" cy="1325563"/>
          </a:xfrm>
        </p:spPr>
        <p:txBody>
          <a:bodyPr/>
          <a:lstStyle/>
          <a:p>
            <a:pPr algn="ctr"/>
            <a:r>
              <a:rPr lang="en-US">
                <a:latin typeface="Amatic SC" pitchFamily="2" charset="-79"/>
                <a:cs typeface="Amatic SC" pitchFamily="2" charset="-79"/>
              </a:rPr>
              <a:t>Color Detection technology comparisons</a:t>
            </a:r>
          </a:p>
        </p:txBody>
      </p:sp>
      <p:pic>
        <p:nvPicPr>
          <p:cNvPr id="4" name="Content Placeholder 3" descr="A picture containing text, electronics&#10;&#10;Description automatically generated">
            <a:extLst>
              <a:ext uri="{FF2B5EF4-FFF2-40B4-BE49-F238E27FC236}">
                <a16:creationId xmlns:a16="http://schemas.microsoft.com/office/drawing/2014/main" id="{3B3C084F-720A-3F4C-A7BD-B7F763A3B7C0}"/>
              </a:ext>
            </a:extLst>
          </p:cNvPr>
          <p:cNvPicPr>
            <a:picLocks noGrp="1" noChangeAspect="1"/>
          </p:cNvPicPr>
          <p:nvPr>
            <p:ph idx="1"/>
          </p:nvPr>
        </p:nvPicPr>
        <p:blipFill>
          <a:blip r:embed="rId5" cstate="print">
            <a:extLst>
              <a:ext uri="{BEBA8EAE-BF5A-486C-A8C5-ECC9F3942E4B}">
                <a14:imgProps xmlns:a14="http://schemas.microsoft.com/office/drawing/2010/main">
                  <a14:imgLayer r:embed="rId6">
                    <a14:imgEffect>
                      <a14:backgroundRemoval t="531" b="95491" l="9441" r="90559">
                        <a14:foregroundMark x1="37762" y1="2653" x2="36713" y2="58090"/>
                        <a14:foregroundMark x1="74476" y1="531" x2="52448" y2="17772"/>
                        <a14:foregroundMark x1="52448" y1="17772" x2="42308" y2="45093"/>
                        <a14:foregroundMark x1="85315" y1="41645" x2="85664" y2="63130"/>
                        <a14:foregroundMark x1="85664" y1="63130" x2="85664" y2="85411"/>
                        <a14:foregroundMark x1="85664" y1="85411" x2="32517" y2="92838"/>
                        <a14:foregroundMark x1="32517" y1="92838" x2="12937" y2="77984"/>
                        <a14:foregroundMark x1="12937" y1="77984" x2="18531" y2="53050"/>
                        <a14:foregroundMark x1="18531" y1="53050" x2="19231" y2="52255"/>
                        <a14:foregroundMark x1="19930" y1="88329" x2="45455" y2="94695"/>
                        <a14:foregroundMark x1="45455" y1="94695" x2="68531" y2="94164"/>
                        <a14:foregroundMark x1="68531" y1="94164" x2="88811" y2="86737"/>
                        <a14:foregroundMark x1="16434" y1="59947" x2="16434" y2="59947"/>
                        <a14:foregroundMark x1="17133" y1="58886" x2="17133" y2="58886"/>
                        <a14:foregroundMark x1="17133" y1="59416" x2="17133" y2="59416"/>
                        <a14:foregroundMark x1="22378" y1="59416" x2="22378" y2="59416"/>
                        <a14:foregroundMark x1="18182" y1="61538" x2="18182" y2="61538"/>
                        <a14:foregroundMark x1="18182" y1="58886" x2="18182" y2="58886"/>
                        <a14:foregroundMark x1="20979" y1="45623" x2="20979" y2="45623"/>
                        <a14:foregroundMark x1="21678" y1="46154" x2="48601" y2="67639"/>
                        <a14:foregroundMark x1="19231" y1="91777" x2="19231" y2="91777"/>
                        <a14:foregroundMark x1="89161" y1="95491" x2="89161" y2="95491"/>
                        <a14:foregroundMark x1="85664" y1="95491" x2="90559" y2="60477"/>
                      </a14:backgroundRemoval>
                    </a14:imgEffect>
                  </a14:imgLayer>
                </a14:imgProps>
              </a:ext>
              <a:ext uri="{28A0092B-C50C-407E-A947-70E740481C1C}">
                <a14:useLocalDpi xmlns:a14="http://schemas.microsoft.com/office/drawing/2010/main" val="0"/>
              </a:ext>
            </a:extLst>
          </a:blip>
          <a:stretch>
            <a:fillRect/>
          </a:stretch>
        </p:blipFill>
        <p:spPr>
          <a:xfrm rot="16200000">
            <a:off x="711657" y="2563781"/>
            <a:ext cx="2100921" cy="234588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BE386DCB-EA1F-367D-17D4-262715BCCD3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37" b="94027" l="8190" r="89871">
                        <a14:foregroundMark x1="8190" y1="88274" x2="24569" y2="88938"/>
                        <a14:foregroundMark x1="89871" y1="29204" x2="67672" y2="7522"/>
                        <a14:foregroundMark x1="67672" y1="7522" x2="66595" y2="6858"/>
                        <a14:foregroundMark x1="17457" y1="93584" x2="19612" y2="94027"/>
                        <a14:foregroundMark x1="80603" y1="38053" x2="82759" y2="37389"/>
                      </a14:backgroundRemoval>
                    </a14:imgEffect>
                  </a14:imgLayer>
                </a14:imgProps>
              </a:ext>
              <a:ext uri="{28A0092B-C50C-407E-A947-70E740481C1C}">
                <a14:useLocalDpi xmlns:a14="http://schemas.microsoft.com/office/drawing/2010/main" val="0"/>
              </a:ext>
            </a:extLst>
          </a:blip>
          <a:stretch>
            <a:fillRect/>
          </a:stretch>
        </p:blipFill>
        <p:spPr>
          <a:xfrm>
            <a:off x="4735100" y="2743144"/>
            <a:ext cx="1988025" cy="1937090"/>
          </a:xfrm>
          <a:prstGeom prst="rect">
            <a:avLst/>
          </a:prstGeom>
        </p:spPr>
      </p:pic>
      <p:sp>
        <p:nvSpPr>
          <p:cNvPr id="6" name="TextBox 5">
            <a:extLst>
              <a:ext uri="{FF2B5EF4-FFF2-40B4-BE49-F238E27FC236}">
                <a16:creationId xmlns:a16="http://schemas.microsoft.com/office/drawing/2014/main" id="{8DFDC509-A308-8B9D-F6F4-955FBF4B347E}"/>
              </a:ext>
            </a:extLst>
          </p:cNvPr>
          <p:cNvSpPr txBox="1"/>
          <p:nvPr/>
        </p:nvSpPr>
        <p:spPr>
          <a:xfrm>
            <a:off x="1803764" y="1135392"/>
            <a:ext cx="7749309" cy="830997"/>
          </a:xfrm>
          <a:prstGeom prst="rect">
            <a:avLst/>
          </a:prstGeom>
          <a:noFill/>
        </p:spPr>
        <p:txBody>
          <a:bodyPr wrap="square" rtlCol="0">
            <a:spAutoFit/>
          </a:bodyPr>
          <a:lstStyle/>
          <a:p>
            <a:r>
              <a:rPr lang="en-US" sz="1200" b="1">
                <a:latin typeface="Source Code Pro" panose="020B0509030403020204" pitchFamily="49" charset="0"/>
                <a:ea typeface="Source Code Pro" panose="020B0509030403020204" pitchFamily="49" charset="0"/>
              </a:rPr>
              <a:t>What we need:</a:t>
            </a:r>
          </a:p>
          <a:p>
            <a:pPr marL="171450" indent="-171450">
              <a:buFont typeface="Arial" panose="020B0604020202020204" pitchFamily="34" charset="0"/>
              <a:buChar char="•"/>
            </a:pPr>
            <a:r>
              <a:rPr lang="en-US" sz="1200">
                <a:latin typeface="Source Code Pro" panose="020B0509030403020204" pitchFamily="49" charset="0"/>
                <a:ea typeface="Source Code Pro" panose="020B0509030403020204" pitchFamily="49" charset="0"/>
              </a:rPr>
              <a:t>A camera system that will be constantly monitoring in front of the pet feeder</a:t>
            </a:r>
          </a:p>
          <a:p>
            <a:pPr marL="171450" indent="-171450">
              <a:buFont typeface="Arial" panose="020B0604020202020204" pitchFamily="34" charset="0"/>
              <a:buChar char="•"/>
            </a:pPr>
            <a:r>
              <a:rPr lang="en-US" sz="1200">
                <a:latin typeface="Source Code Pro" panose="020B0509030403020204" pitchFamily="49" charset="0"/>
                <a:ea typeface="Source Code Pro" panose="020B0509030403020204" pitchFamily="49" charset="0"/>
              </a:rPr>
              <a:t>Ability to detect RGB values</a:t>
            </a:r>
          </a:p>
          <a:p>
            <a:pPr marL="171450" indent="-171450">
              <a:buFont typeface="Arial" panose="020B0604020202020204" pitchFamily="34" charset="0"/>
              <a:buChar char="•"/>
            </a:pPr>
            <a:r>
              <a:rPr lang="en-US" sz="1200">
                <a:latin typeface="Source Code Pro" panose="020B0509030403020204" pitchFamily="49" charset="0"/>
                <a:ea typeface="Source Code Pro" panose="020B0509030403020204" pitchFamily="49" charset="0"/>
              </a:rPr>
              <a:t>Able to interface with a raspberry pi</a:t>
            </a:r>
          </a:p>
        </p:txBody>
      </p:sp>
      <p:sp>
        <p:nvSpPr>
          <p:cNvPr id="7" name="TextBox 6">
            <a:extLst>
              <a:ext uri="{FF2B5EF4-FFF2-40B4-BE49-F238E27FC236}">
                <a16:creationId xmlns:a16="http://schemas.microsoft.com/office/drawing/2014/main" id="{E8DA0DF7-9540-DD7C-7BAC-D22CD58A6E79}"/>
              </a:ext>
            </a:extLst>
          </p:cNvPr>
          <p:cNvSpPr txBox="1"/>
          <p:nvPr/>
        </p:nvSpPr>
        <p:spPr>
          <a:xfrm>
            <a:off x="630820" y="4855441"/>
            <a:ext cx="2752436" cy="3016210"/>
          </a:xfrm>
          <a:prstGeom prst="rect">
            <a:avLst/>
          </a:prstGeom>
          <a:noFill/>
        </p:spPr>
        <p:txBody>
          <a:bodyPr wrap="square" rtlCol="0">
            <a:spAutoFit/>
          </a:bodyPr>
          <a:lstStyle/>
          <a:p>
            <a:r>
              <a:rPr lang="en-US" sz="1200" b="1">
                <a:latin typeface="Source Code Pro" panose="020B0509030403020204" pitchFamily="49" charset="0"/>
                <a:ea typeface="Source Code Pro" panose="020B0509030403020204" pitchFamily="49" charset="0"/>
              </a:rPr>
              <a:t>Raspberry Pi Camera v2</a:t>
            </a:r>
          </a:p>
          <a:p>
            <a:endParaRPr lang="en-US" sz="1200" b="1">
              <a:latin typeface="Source Code Pro" panose="020B0509030403020204" pitchFamily="49" charset="0"/>
              <a:ea typeface="Source Code Pro" panose="020B0509030403020204" pitchFamily="49" charset="0"/>
            </a:endParaRPr>
          </a:p>
          <a:p>
            <a:pPr marL="171450" indent="-171450">
              <a:buFont typeface="Arial" panose="020B0604020202020204" pitchFamily="34" charset="0"/>
              <a:buChar char="•"/>
            </a:pPr>
            <a:r>
              <a:rPr lang="en-US" sz="1200">
                <a:latin typeface="Source Code Pro" panose="020B0509030403020204" pitchFamily="49" charset="0"/>
                <a:ea typeface="Source Code Pro" panose="020B0509030403020204" pitchFamily="49" charset="0"/>
              </a:rPr>
              <a:t>First device considered</a:t>
            </a:r>
          </a:p>
          <a:p>
            <a:pPr marL="285750" indent="-285750">
              <a:buFont typeface="Arial" panose="020B0604020202020204" pitchFamily="34" charset="0"/>
              <a:buChar char="•"/>
            </a:pPr>
            <a:r>
              <a:rPr lang="en-US" sz="1200">
                <a:latin typeface="Source Code Pro" panose="020B0509030403020204" pitchFamily="49" charset="0"/>
                <a:ea typeface="Source Code Pro" panose="020B0509030403020204" pitchFamily="49" charset="0"/>
              </a:rPr>
              <a:t>Made by the company that makes the Raspberry pi</a:t>
            </a:r>
          </a:p>
          <a:p>
            <a:pPr marL="285750" indent="-285750">
              <a:buFont typeface="Arial" panose="020B0604020202020204" pitchFamily="34" charset="0"/>
              <a:buChar char="•"/>
            </a:pPr>
            <a:r>
              <a:rPr lang="en-US" sz="1200">
                <a:latin typeface="Source Code Pro" panose="020B0509030403020204" pitchFamily="49" charset="0"/>
                <a:ea typeface="Source Code Pro" panose="020B0509030403020204" pitchFamily="49" charset="0"/>
              </a:rPr>
              <a:t>8 megapixels with a resolution of 3280 x 2464 </a:t>
            </a:r>
            <a:r>
              <a:rPr lang="en-US" sz="1200" err="1">
                <a:latin typeface="Source Code Pro" panose="020B0509030403020204" pitchFamily="49" charset="0"/>
                <a:ea typeface="Source Code Pro" panose="020B0509030403020204" pitchFamily="49" charset="0"/>
              </a:rPr>
              <a:t>ppi</a:t>
            </a:r>
            <a:endParaRPr lang="en-US" sz="1200">
              <a:latin typeface="Source Code Pro" panose="020B0509030403020204" pitchFamily="49" charset="0"/>
              <a:ea typeface="Source Code Pro" panose="020B0509030403020204" pitchFamily="49" charset="0"/>
            </a:endParaRPr>
          </a:p>
          <a:p>
            <a:pPr marL="285750" indent="-285750">
              <a:buFont typeface="Arial" panose="020B0604020202020204" pitchFamily="34" charset="0"/>
              <a:buChar char="•"/>
            </a:pPr>
            <a:r>
              <a:rPr lang="en-US" sz="1200">
                <a:latin typeface="Source Code Pro" panose="020B0509030403020204" pitchFamily="49" charset="0"/>
                <a:ea typeface="Source Code Pro" panose="020B0509030403020204" pitchFamily="49" charset="0"/>
              </a:rPr>
              <a:t>Small, only 25mm x 23mm x 9mm</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endParaRPr lang="en-US"/>
          </a:p>
          <a:p>
            <a:endParaRPr lang="en-US"/>
          </a:p>
        </p:txBody>
      </p:sp>
      <p:sp>
        <p:nvSpPr>
          <p:cNvPr id="8" name="TextBox 7">
            <a:extLst>
              <a:ext uri="{FF2B5EF4-FFF2-40B4-BE49-F238E27FC236}">
                <a16:creationId xmlns:a16="http://schemas.microsoft.com/office/drawing/2014/main" id="{1F734B68-4107-D449-3C3A-8D262591B698}"/>
              </a:ext>
            </a:extLst>
          </p:cNvPr>
          <p:cNvSpPr txBox="1"/>
          <p:nvPr/>
        </p:nvSpPr>
        <p:spPr>
          <a:xfrm>
            <a:off x="3885067" y="5126395"/>
            <a:ext cx="2964873" cy="1569660"/>
          </a:xfrm>
          <a:prstGeom prst="rect">
            <a:avLst/>
          </a:prstGeom>
          <a:noFill/>
        </p:spPr>
        <p:txBody>
          <a:bodyPr wrap="square" rtlCol="0">
            <a:spAutoFit/>
          </a:bodyPr>
          <a:lstStyle/>
          <a:p>
            <a:pPr lvl="2"/>
            <a:r>
              <a:rPr lang="en-US" sz="1200" b="1">
                <a:latin typeface="Source Code Pro" panose="020B0509030403020204" pitchFamily="49" charset="0"/>
                <a:ea typeface="Source Code Pro" panose="020B0509030403020204" pitchFamily="49" charset="0"/>
              </a:rPr>
              <a:t>BBTO OV5647 Mini Camera Module</a:t>
            </a:r>
          </a:p>
          <a:p>
            <a:pPr lvl="2"/>
            <a:endParaRPr lang="en-US" sz="1200" b="1">
              <a:latin typeface="Source Code Pro" panose="020B0509030403020204" pitchFamily="49" charset="0"/>
              <a:ea typeface="Source Code Pro" panose="020B0509030403020204" pitchFamily="49" charset="0"/>
            </a:endParaRPr>
          </a:p>
          <a:p>
            <a:pPr marL="171450" lvl="2" indent="-171450">
              <a:buFont typeface="Arial" panose="020B0604020202020204" pitchFamily="34" charset="0"/>
              <a:buChar char="•"/>
            </a:pPr>
            <a:r>
              <a:rPr lang="en-US" sz="1200">
                <a:latin typeface="Source Code Pro" panose="020B0509030403020204" pitchFamily="49" charset="0"/>
                <a:ea typeface="Source Code Pro" panose="020B0509030403020204" pitchFamily="49" charset="0"/>
              </a:rPr>
              <a:t>2 pack sold on Amazon</a:t>
            </a:r>
          </a:p>
          <a:p>
            <a:pPr marL="171450" lvl="2" indent="-171450">
              <a:buFont typeface="Arial" panose="020B0604020202020204" pitchFamily="34" charset="0"/>
              <a:buChar char="•"/>
            </a:pPr>
            <a:r>
              <a:rPr lang="en-US" sz="1200">
                <a:latin typeface="Source Code Pro" panose="020B0509030403020204" pitchFamily="49" charset="0"/>
                <a:ea typeface="Source Code Pro" panose="020B0509030403020204" pitchFamily="49" charset="0"/>
              </a:rPr>
              <a:t>Compatible with Raspberry Pi</a:t>
            </a:r>
          </a:p>
          <a:p>
            <a:pPr marL="171450" lvl="2" indent="-171450">
              <a:buFont typeface="Arial" panose="020B0604020202020204" pitchFamily="34" charset="0"/>
              <a:buChar char="•"/>
            </a:pPr>
            <a:r>
              <a:rPr lang="en-US" sz="1200">
                <a:latin typeface="Source Code Pro" panose="020B0509030403020204" pitchFamily="49" charset="0"/>
                <a:ea typeface="Source Code Pro" panose="020B0509030403020204" pitchFamily="49" charset="0"/>
              </a:rPr>
              <a:t>5 megapixels 2592 x 1944 </a:t>
            </a:r>
            <a:r>
              <a:rPr lang="en-US" sz="1200" err="1">
                <a:latin typeface="Source Code Pro" panose="020B0509030403020204" pitchFamily="49" charset="0"/>
                <a:ea typeface="Source Code Pro" panose="020B0509030403020204" pitchFamily="49" charset="0"/>
              </a:rPr>
              <a:t>ppi</a:t>
            </a:r>
            <a:endParaRPr lang="en-US" sz="1200">
              <a:latin typeface="Source Code Pro" panose="020B0509030403020204" pitchFamily="49" charset="0"/>
              <a:ea typeface="Source Code Pro" panose="020B0509030403020204" pitchFamily="49" charset="0"/>
            </a:endParaRPr>
          </a:p>
          <a:p>
            <a:pPr marL="171450" lvl="2" indent="-171450">
              <a:buFont typeface="Arial" panose="020B0604020202020204" pitchFamily="34" charset="0"/>
              <a:buChar char="•"/>
            </a:pPr>
            <a:r>
              <a:rPr lang="en-US" sz="1200">
                <a:latin typeface="Source Code Pro" panose="020B0509030403020204" pitchFamily="49" charset="0"/>
                <a:ea typeface="Source Code Pro" panose="020B0509030403020204" pitchFamily="49" charset="0"/>
              </a:rPr>
              <a:t>Compact size of 25mm x 24mm x 9 mm</a:t>
            </a:r>
          </a:p>
          <a:p>
            <a:pPr lvl="2"/>
            <a:endParaRPr lang="en-US" sz="1200" b="1">
              <a:latin typeface="Source Code Pro" panose="020B0509030403020204" pitchFamily="49" charset="0"/>
              <a:ea typeface="Source Code Pro" panose="020B0509030403020204" pitchFamily="49" charset="0"/>
            </a:endParaRPr>
          </a:p>
        </p:txBody>
      </p:sp>
      <p:sp>
        <p:nvSpPr>
          <p:cNvPr id="9" name="TextBox 8">
            <a:extLst>
              <a:ext uri="{FF2B5EF4-FFF2-40B4-BE49-F238E27FC236}">
                <a16:creationId xmlns:a16="http://schemas.microsoft.com/office/drawing/2014/main" id="{20B9781E-CDAE-E755-38E2-0EE065B9F8CC}"/>
              </a:ext>
            </a:extLst>
          </p:cNvPr>
          <p:cNvSpPr txBox="1"/>
          <p:nvPr/>
        </p:nvSpPr>
        <p:spPr>
          <a:xfrm>
            <a:off x="4310083" y="2100464"/>
            <a:ext cx="3168073" cy="307777"/>
          </a:xfrm>
          <a:prstGeom prst="rect">
            <a:avLst/>
          </a:prstGeom>
          <a:noFill/>
        </p:spPr>
        <p:txBody>
          <a:bodyPr wrap="square" rtlCol="0">
            <a:spAutoFit/>
          </a:bodyPr>
          <a:lstStyle/>
          <a:p>
            <a:r>
              <a:rPr lang="en-US" u="sng">
                <a:latin typeface="Source Code Pro" panose="020B0509030403020204" pitchFamily="49" charset="0"/>
                <a:ea typeface="Source Code Pro" panose="020B0509030403020204" pitchFamily="49" charset="0"/>
              </a:rPr>
              <a:t>Options Under </a:t>
            </a:r>
            <a:r>
              <a:rPr lang="en-US" u="sng">
                <a:latin typeface="Source Code Pro" panose="020B0509030403020204" pitchFamily="49" charset="0"/>
                <a:ea typeface="Source Code Pro" panose="020B0509030403020204" pitchFamily="49" charset="0"/>
                <a:cs typeface="Amatic SC" pitchFamily="2" charset="-79"/>
              </a:rPr>
              <a:t>Consideration</a:t>
            </a:r>
          </a:p>
        </p:txBody>
      </p:sp>
      <p:pic>
        <p:nvPicPr>
          <p:cNvPr id="11" name="Picture 10" descr="A person smiling at the camera&#10;&#10;Description automatically generated with medium confidence">
            <a:extLst>
              <a:ext uri="{FF2B5EF4-FFF2-40B4-BE49-F238E27FC236}">
                <a16:creationId xmlns:a16="http://schemas.microsoft.com/office/drawing/2014/main" id="{413133C2-CEF7-4305-551E-3EC65E84056D}"/>
              </a:ext>
            </a:extLst>
          </p:cNvPr>
          <p:cNvPicPr>
            <a:picLocks noChangeAspect="1"/>
          </p:cNvPicPr>
          <p:nvPr/>
        </p:nvPicPr>
        <p:blipFill>
          <a:blip r:embed="rId9"/>
          <a:stretch>
            <a:fillRect/>
          </a:stretch>
        </p:blipFill>
        <p:spPr>
          <a:xfrm>
            <a:off x="10939272" y="5605272"/>
            <a:ext cx="1252728" cy="1252728"/>
          </a:xfrm>
          <a:prstGeom prst="rect">
            <a:avLst/>
          </a:prstGeom>
        </p:spPr>
      </p:pic>
      <p:pic>
        <p:nvPicPr>
          <p:cNvPr id="10" name="Picture 9" descr="A picture containing electronics&#10;&#10;Description automatically generated">
            <a:extLst>
              <a:ext uri="{FF2B5EF4-FFF2-40B4-BE49-F238E27FC236}">
                <a16:creationId xmlns:a16="http://schemas.microsoft.com/office/drawing/2014/main" id="{4C924B59-5B64-7CD2-77E7-7A63DBFF7AB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527" b="97725" l="2062" r="96760">
                        <a14:foregroundMark x1="4124" y1="18089" x2="15611" y2="48237"/>
                        <a14:foregroundMark x1="15611" y1="48237" x2="49043" y2="56883"/>
                        <a14:foregroundMark x1="49043" y1="56883" x2="78498" y2="49716"/>
                        <a14:foregroundMark x1="78498" y1="49716" x2="93814" y2="31854"/>
                        <a14:foregroundMark x1="93814" y1="31854" x2="84978" y2="7736"/>
                        <a14:foregroundMark x1="84978" y1="7736" x2="21944" y2="17292"/>
                        <a14:foregroundMark x1="21944" y1="17292" x2="15317" y2="41297"/>
                        <a14:foregroundMark x1="15317" y1="41297" x2="22091" y2="91240"/>
                        <a14:foregroundMark x1="22091" y1="91240" x2="5302" y2="77702"/>
                        <a14:foregroundMark x1="75994" y1="63140" x2="89543" y2="42776"/>
                        <a14:foregroundMark x1="89543" y1="42776" x2="90722" y2="38339"/>
                        <a14:foregroundMark x1="92784" y1="44710" x2="92047" y2="66439"/>
                        <a14:foregroundMark x1="92047" y1="66439" x2="70250" y2="63140"/>
                        <a14:foregroundMark x1="95287" y1="81456" x2="83800" y2="77361"/>
                        <a14:foregroundMark x1="96465" y1="80205" x2="96465" y2="80205"/>
                        <a14:foregroundMark x1="2062" y1="75427" x2="32842" y2="97725"/>
                        <a14:foregroundMark x1="7364" y1="15927" x2="68778" y2="8077"/>
                        <a14:foregroundMark x1="68778" y1="8077" x2="95140" y2="18089"/>
                        <a14:foregroundMark x1="95140" y1="18089" x2="95558" y2="20055"/>
                        <a14:foregroundMark x1="35788" y1="11490" x2="80854" y2="3527"/>
                        <a14:foregroundMark x1="29161" y1="20933" x2="29161" y2="20933"/>
                        <a14:backgroundMark x1="2946" y1="55859" x2="2209" y2="31741"/>
                        <a14:backgroundMark x1="2209" y1="31741" x2="1620" y2="31399"/>
                        <a14:backgroundMark x1="99411" y1="17179" x2="99411" y2="17179"/>
                        <a14:backgroundMark x1="92784" y1="5119" x2="99411" y2="13993"/>
                        <a14:backgroundMark x1="96171" y1="20023" x2="98085" y2="41524"/>
                        <a14:backgroundMark x1="98085" y1="41524" x2="98085" y2="41524"/>
                        <a14:backgroundMark x1="96465" y1="54266" x2="99853" y2="75199"/>
                        <a14:backgroundMark x1="5007" y1="59272" x2="2062" y2="59613"/>
                      </a14:backgroundRemoval>
                    </a14:imgEffect>
                  </a14:imgLayer>
                </a14:imgProps>
              </a:ext>
            </a:extLst>
          </a:blip>
          <a:stretch>
            <a:fillRect/>
          </a:stretch>
        </p:blipFill>
        <p:spPr>
          <a:xfrm>
            <a:off x="8541866" y="2618817"/>
            <a:ext cx="1726516" cy="2235813"/>
          </a:xfrm>
          <a:prstGeom prst="rect">
            <a:avLst/>
          </a:prstGeom>
        </p:spPr>
      </p:pic>
      <p:sp>
        <p:nvSpPr>
          <p:cNvPr id="12" name="TextBox 11">
            <a:extLst>
              <a:ext uri="{FF2B5EF4-FFF2-40B4-BE49-F238E27FC236}">
                <a16:creationId xmlns:a16="http://schemas.microsoft.com/office/drawing/2014/main" id="{4B8B1DD2-5914-A59F-03E3-DF80634F2A8F}"/>
              </a:ext>
            </a:extLst>
          </p:cNvPr>
          <p:cNvSpPr txBox="1"/>
          <p:nvPr/>
        </p:nvSpPr>
        <p:spPr>
          <a:xfrm>
            <a:off x="7324695" y="4941729"/>
            <a:ext cx="3608757" cy="1938992"/>
          </a:xfrm>
          <a:prstGeom prst="rect">
            <a:avLst/>
          </a:prstGeom>
          <a:noFill/>
        </p:spPr>
        <p:txBody>
          <a:bodyPr wrap="square" rtlCol="0">
            <a:spAutoFit/>
          </a:bodyPr>
          <a:lstStyle/>
          <a:p>
            <a:pPr lvl="2"/>
            <a:r>
              <a:rPr lang="en-US" sz="1200" b="1">
                <a:latin typeface="Source Code Pro" panose="020B0509030403020204" pitchFamily="49" charset="0"/>
                <a:ea typeface="Source Code Pro" panose="020B0509030403020204" pitchFamily="49" charset="0"/>
              </a:rPr>
              <a:t>Jun-Electron 5 MP, 1080P Video Camera Module</a:t>
            </a:r>
          </a:p>
          <a:p>
            <a:pPr lvl="2"/>
            <a:endParaRPr lang="en-US" sz="1200" b="1">
              <a:latin typeface="Source Code Pro" panose="020B0509030403020204" pitchFamily="49" charset="0"/>
              <a:ea typeface="Source Code Pro" panose="020B0509030403020204" pitchFamily="49" charset="0"/>
            </a:endParaRPr>
          </a:p>
          <a:p>
            <a:pPr marL="171450" lvl="2" indent="-171450">
              <a:buFont typeface="Arial" panose="020B0604020202020204" pitchFamily="34" charset="0"/>
              <a:buChar char="•"/>
            </a:pPr>
            <a:r>
              <a:rPr lang="en-US" sz="1200">
                <a:latin typeface="Source Code Pro" panose="020B0509030403020204" pitchFamily="49" charset="0"/>
                <a:ea typeface="Source Code Pro" panose="020B0509030403020204" pitchFamily="49" charset="0"/>
              </a:rPr>
              <a:t>Comes with a case</a:t>
            </a:r>
          </a:p>
          <a:p>
            <a:pPr marL="171450" lvl="2" indent="-171450">
              <a:buFont typeface="Arial" panose="020B0604020202020204" pitchFamily="34" charset="0"/>
              <a:buChar char="•"/>
            </a:pPr>
            <a:r>
              <a:rPr lang="en-US" sz="1200">
                <a:latin typeface="Source Code Pro" panose="020B0509030403020204" pitchFamily="49" charset="0"/>
                <a:ea typeface="Source Code Pro" panose="020B0509030403020204" pitchFamily="49" charset="0"/>
              </a:rPr>
              <a:t>Compatible with Raspberry Pi 4 Model B</a:t>
            </a:r>
          </a:p>
          <a:p>
            <a:pPr marL="171450" lvl="2" indent="-171450">
              <a:buFont typeface="Arial" panose="020B0604020202020204" pitchFamily="34" charset="0"/>
              <a:buChar char="•"/>
            </a:pPr>
            <a:r>
              <a:rPr lang="en-US" sz="1200">
                <a:latin typeface="Source Code Pro" panose="020B0509030403020204" pitchFamily="49" charset="0"/>
                <a:ea typeface="Source Code Pro" panose="020B0509030403020204" pitchFamily="49" charset="0"/>
              </a:rPr>
              <a:t>5 Megapixels sensor with OV5647 webcam sensor in a fixed-focus lens</a:t>
            </a:r>
          </a:p>
          <a:p>
            <a:pPr marL="171450" lvl="2" indent="-171450">
              <a:buFont typeface="Arial" panose="020B0604020202020204" pitchFamily="34" charset="0"/>
              <a:buChar char="•"/>
            </a:pPr>
            <a:r>
              <a:rPr lang="en-US" sz="1200">
                <a:latin typeface="Source Code Pro" panose="020B0509030403020204" pitchFamily="49" charset="0"/>
                <a:ea typeface="Source Code Pro" panose="020B0509030403020204" pitchFamily="49" charset="0"/>
              </a:rPr>
              <a:t>Compact size of ‎3.15 x 2.76 x 1.1 inches</a:t>
            </a:r>
            <a:endParaRPr lang="en-US" sz="1200" b="1">
              <a:latin typeface="Source Code Pro" panose="020B0509030403020204" pitchFamily="49" charset="0"/>
              <a:ea typeface="Source Code Pro" panose="020B0509030403020204" pitchFamily="49" charset="0"/>
            </a:endParaRPr>
          </a:p>
        </p:txBody>
      </p:sp>
      <p:sp>
        <p:nvSpPr>
          <p:cNvPr id="13" name="TextBox 12">
            <a:extLst>
              <a:ext uri="{FF2B5EF4-FFF2-40B4-BE49-F238E27FC236}">
                <a16:creationId xmlns:a16="http://schemas.microsoft.com/office/drawing/2014/main" id="{1B969B99-6469-A32A-60D2-7A798D5DE06E}"/>
              </a:ext>
            </a:extLst>
          </p:cNvPr>
          <p:cNvSpPr txBox="1"/>
          <p:nvPr/>
        </p:nvSpPr>
        <p:spPr>
          <a:xfrm>
            <a:off x="2909455" y="-1343891"/>
            <a:ext cx="184731" cy="307777"/>
          </a:xfrm>
          <a:prstGeom prst="rect">
            <a:avLst/>
          </a:prstGeom>
          <a:noFill/>
        </p:spPr>
        <p:txBody>
          <a:bodyPr wrap="none" rtlCol="0">
            <a:spAutoFit/>
          </a:bodyPr>
          <a:lstStyle/>
          <a:p>
            <a:endParaRPr lang="en-US"/>
          </a:p>
        </p:txBody>
      </p:sp>
      <p:pic>
        <p:nvPicPr>
          <p:cNvPr id="16" name="Audio 15">
            <a:hlinkClick r:id="" action="ppaction://media"/>
            <a:extLst>
              <a:ext uri="{FF2B5EF4-FFF2-40B4-BE49-F238E27FC236}">
                <a16:creationId xmlns:a16="http://schemas.microsoft.com/office/drawing/2014/main" id="{960C6600-B58B-9F7B-E193-B864027CEF8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
        <p:nvSpPr>
          <p:cNvPr id="15" name="TextBox 14">
            <a:extLst>
              <a:ext uri="{FF2B5EF4-FFF2-40B4-BE49-F238E27FC236}">
                <a16:creationId xmlns:a16="http://schemas.microsoft.com/office/drawing/2014/main" id="{B6C6AE18-479F-D452-34AB-E47D6CFA717B}"/>
              </a:ext>
            </a:extLst>
          </p:cNvPr>
          <p:cNvSpPr txBox="1"/>
          <p:nvPr/>
        </p:nvSpPr>
        <p:spPr>
          <a:xfrm>
            <a:off x="8772867" y="2256676"/>
            <a:ext cx="1010653" cy="523220"/>
          </a:xfrm>
          <a:prstGeom prst="rect">
            <a:avLst/>
          </a:prstGeom>
          <a:noFill/>
        </p:spPr>
        <p:txBody>
          <a:bodyPr wrap="square" rtlCol="0">
            <a:spAutoFit/>
          </a:bodyPr>
          <a:lstStyle/>
          <a:p>
            <a:r>
              <a:rPr lang="en-US" sz="2800" b="1" kern="1200">
                <a:solidFill>
                  <a:schemeClr val="tx1"/>
                </a:solidFill>
                <a:latin typeface="Amatic SC" pitchFamily="2" charset="-79"/>
                <a:ea typeface="+mj-ea"/>
                <a:cs typeface="Amatic SC" pitchFamily="2" charset="-79"/>
              </a:rPr>
              <a:t>Selected</a:t>
            </a:r>
          </a:p>
        </p:txBody>
      </p:sp>
    </p:spTree>
    <p:extLst>
      <p:ext uri="{BB962C8B-B14F-4D97-AF65-F5344CB8AC3E}">
        <p14:creationId xmlns:p14="http://schemas.microsoft.com/office/powerpoint/2010/main" val="2712065491"/>
      </p:ext>
    </p:extLst>
  </p:cSld>
  <p:clrMapOvr>
    <a:masterClrMapping/>
  </p:clrMapOvr>
  <mc:AlternateContent xmlns:mc="http://schemas.openxmlformats.org/markup-compatibility/2006" xmlns:p14="http://schemas.microsoft.com/office/powerpoint/2010/main">
    <mc:Choice Requires="p14">
      <p:transition spd="slow" p14:dur="2000" advTm="15801"/>
    </mc:Choice>
    <mc:Fallback xmlns="">
      <p:transition spd="slow" advTm="15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459"/>
        <p:cNvGrpSpPr/>
        <p:nvPr/>
      </p:nvGrpSpPr>
      <p:grpSpPr>
        <a:xfrm>
          <a:off x="0" y="0"/>
          <a:ext cx="0" cy="0"/>
          <a:chOff x="0" y="0"/>
          <a:chExt cx="0" cy="0"/>
        </a:xfrm>
      </p:grpSpPr>
      <p:sp>
        <p:nvSpPr>
          <p:cNvPr id="460" name="Google Shape;460;g11141713d74_0_22"/>
          <p:cNvSpPr txBox="1">
            <a:spLocks noGrp="1"/>
          </p:cNvSpPr>
          <p:nvPr>
            <p:ph type="title"/>
          </p:nvPr>
        </p:nvSpPr>
        <p:spPr>
          <a:prstGeom prst="rect">
            <a:avLst/>
          </a:prstGeom>
        </p:spPr>
        <p:txBody>
          <a:bodyPr spcFirstLastPara="1" wrap="square" lIns="121900" tIns="121900" rIns="121900" bIns="121900" anchor="t" anchorCtr="0">
            <a:noAutofit/>
          </a:bodyPr>
          <a:lstStyle/>
          <a:p>
            <a:pPr lvl="0" algn="ctr"/>
            <a:r>
              <a:rPr lang="en-US">
                <a:latin typeface="Amatic SC" pitchFamily="2" charset="-79"/>
                <a:ea typeface="Source Code Pro" panose="020B0509030403020204" pitchFamily="49" charset="0"/>
                <a:cs typeface="Amatic SC" pitchFamily="2" charset="-79"/>
              </a:rPr>
              <a:t>Selected Color Detection Camera (Jun-Electron 5 MP)</a:t>
            </a:r>
          </a:p>
        </p:txBody>
      </p:sp>
      <p:sp>
        <p:nvSpPr>
          <p:cNvPr id="461" name="Google Shape;461;g11141713d74_0_22"/>
          <p:cNvSpPr txBox="1">
            <a:spLocks noGrp="1"/>
          </p:cNvSpPr>
          <p:nvPr>
            <p:ph type="body" idx="1"/>
          </p:nvPr>
        </p:nvSpPr>
        <p:spPr>
          <a:xfrm>
            <a:off x="6355802" y="1259397"/>
            <a:ext cx="5333100" cy="2236305"/>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b="1">
                <a:latin typeface="Source Code Pro" panose="020B0509030403020204" pitchFamily="49" charset="0"/>
                <a:ea typeface="Source Code Pro" panose="020B0509030403020204" pitchFamily="49" charset="0"/>
              </a:rPr>
              <a:t>Purpose:</a:t>
            </a:r>
          </a:p>
          <a:p>
            <a:pPr marL="0" lvl="0" indent="0">
              <a:spcBef>
                <a:spcPts val="1600"/>
              </a:spcBef>
              <a:buNone/>
            </a:pPr>
            <a:r>
              <a:rPr lang="en-US" sz="1500">
                <a:latin typeface="Source Code Pro" panose="020B0509030403020204" pitchFamily="49" charset="0"/>
                <a:ea typeface="Source Code Pro" panose="020B0509030403020204" pitchFamily="49" charset="0"/>
              </a:rPr>
              <a:t>To take high-resolution photographs, along with full HD 1080p video, and can be fully controlled programmatically through the raspberry pi 4.</a:t>
            </a:r>
          </a:p>
          <a:p>
            <a:pPr marL="457200" lvl="0" indent="0" algn="l" rtl="0">
              <a:spcBef>
                <a:spcPts val="1600"/>
              </a:spcBef>
              <a:spcAft>
                <a:spcPts val="1600"/>
              </a:spcAft>
              <a:buNone/>
            </a:pPr>
            <a:endParaRPr/>
          </a:p>
        </p:txBody>
      </p:sp>
      <p:sp>
        <p:nvSpPr>
          <p:cNvPr id="463" name="Google Shape;463;g11141713d74_0_22"/>
          <p:cNvSpPr txBox="1"/>
          <p:nvPr/>
        </p:nvSpPr>
        <p:spPr>
          <a:xfrm>
            <a:off x="748306" y="1984681"/>
            <a:ext cx="2575527" cy="400079"/>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Source Code Pro" panose="020B0509030403020204" pitchFamily="49" charset="0"/>
                <a:ea typeface="Source Code Pro" panose="020B0509030403020204" pitchFamily="49" charset="0"/>
              </a:rPr>
              <a:t>High resolution Image </a:t>
            </a:r>
          </a:p>
        </p:txBody>
      </p:sp>
      <p:sp>
        <p:nvSpPr>
          <p:cNvPr id="464" name="Google Shape;464;g11141713d74_0_22"/>
          <p:cNvSpPr txBox="1"/>
          <p:nvPr/>
        </p:nvSpPr>
        <p:spPr>
          <a:xfrm>
            <a:off x="3462950" y="1875500"/>
            <a:ext cx="1847048" cy="400079"/>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Source Code Pro" panose="020B0509030403020204" pitchFamily="49" charset="0"/>
                <a:ea typeface="Source Code Pro" panose="020B0509030403020204" pitchFamily="49" charset="0"/>
              </a:rPr>
              <a:t>Raspberry Pi 4</a:t>
            </a:r>
          </a:p>
        </p:txBody>
      </p:sp>
      <p:cxnSp>
        <p:nvCxnSpPr>
          <p:cNvPr id="465" name="Google Shape;465;g11141713d74_0_22"/>
          <p:cNvCxnSpPr/>
          <p:nvPr/>
        </p:nvCxnSpPr>
        <p:spPr>
          <a:xfrm rot="10800000" flipH="1">
            <a:off x="3954475" y="2377550"/>
            <a:ext cx="204600" cy="370500"/>
          </a:xfrm>
          <a:prstGeom prst="straightConnector1">
            <a:avLst/>
          </a:prstGeom>
          <a:noFill/>
          <a:ln w="9525" cap="flat" cmpd="sng">
            <a:solidFill>
              <a:schemeClr val="dk2"/>
            </a:solidFill>
            <a:prstDash val="solid"/>
            <a:round/>
            <a:headEnd type="none" w="med" len="med"/>
            <a:tailEnd type="triangle" w="med" len="med"/>
          </a:ln>
        </p:spPr>
      </p:cxnSp>
      <p:cxnSp>
        <p:nvCxnSpPr>
          <p:cNvPr id="466" name="Google Shape;466;g11141713d74_0_22"/>
          <p:cNvCxnSpPr/>
          <p:nvPr/>
        </p:nvCxnSpPr>
        <p:spPr>
          <a:xfrm>
            <a:off x="2364225" y="2417563"/>
            <a:ext cx="268500" cy="370500"/>
          </a:xfrm>
          <a:prstGeom prst="straightConnector1">
            <a:avLst/>
          </a:prstGeom>
          <a:noFill/>
          <a:ln w="9525" cap="flat" cmpd="sng">
            <a:solidFill>
              <a:schemeClr val="dk2"/>
            </a:solidFill>
            <a:prstDash val="solid"/>
            <a:round/>
            <a:headEnd type="none" w="med" len="med"/>
            <a:tailEnd type="triangle" w="med" len="med"/>
          </a:ln>
        </p:spPr>
      </p:cxnSp>
      <p:sp>
        <p:nvSpPr>
          <p:cNvPr id="468" name="Google Shape;468;g11141713d74_0_22"/>
          <p:cNvSpPr/>
          <p:nvPr/>
        </p:nvSpPr>
        <p:spPr>
          <a:xfrm>
            <a:off x="1265200" y="2849900"/>
            <a:ext cx="3872400" cy="2535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71" name="Google Shape;471;g11141713d74_0_22"/>
          <p:cNvGraphicFramePr/>
          <p:nvPr>
            <p:extLst>
              <p:ext uri="{D42A27DB-BD31-4B8C-83A1-F6EECF244321}">
                <p14:modId xmlns:p14="http://schemas.microsoft.com/office/powerpoint/2010/main" val="626685159"/>
              </p:ext>
            </p:extLst>
          </p:nvPr>
        </p:nvGraphicFramePr>
        <p:xfrm>
          <a:off x="7918399" y="3012065"/>
          <a:ext cx="2866142" cy="1654064"/>
        </p:xfrm>
        <a:graphic>
          <a:graphicData uri="http://schemas.openxmlformats.org/drawingml/2006/table">
            <a:tbl>
              <a:tblPr>
                <a:noFill/>
                <a:tableStyleId>{82824F32-3390-4ABE-8DB9-B52BA402FF3D}</a:tableStyleId>
              </a:tblPr>
              <a:tblGrid>
                <a:gridCol w="1436996">
                  <a:extLst>
                    <a:ext uri="{9D8B030D-6E8A-4147-A177-3AD203B41FA5}">
                      <a16:colId xmlns:a16="http://schemas.microsoft.com/office/drawing/2014/main" val="20000"/>
                    </a:ext>
                  </a:extLst>
                </a:gridCol>
                <a:gridCol w="1429146">
                  <a:extLst>
                    <a:ext uri="{9D8B030D-6E8A-4147-A177-3AD203B41FA5}">
                      <a16:colId xmlns:a16="http://schemas.microsoft.com/office/drawing/2014/main" val="20001"/>
                    </a:ext>
                  </a:extLst>
                </a:gridCol>
              </a:tblGrid>
              <a:tr h="521073">
                <a:tc>
                  <a:txBody>
                    <a:bodyPr/>
                    <a:lstStyle/>
                    <a:p>
                      <a:pPr marL="0" lvl="0" indent="0" algn="ctr" rtl="0">
                        <a:spcBef>
                          <a:spcPts val="0"/>
                        </a:spcBef>
                        <a:spcAft>
                          <a:spcPts val="0"/>
                        </a:spcAft>
                        <a:buNone/>
                      </a:pPr>
                      <a:r>
                        <a:rPr lang="en-US" sz="1100">
                          <a:latin typeface="Source Code Pro" panose="020B0509030403020204" pitchFamily="49" charset="0"/>
                          <a:ea typeface="Source Code Pro" panose="020B0509030403020204" pitchFamily="49" charset="0"/>
                        </a:rPr>
                        <a:t>Model</a:t>
                      </a:r>
                      <a:endParaRPr sz="1100">
                        <a:latin typeface="Source Code Pro" panose="020B0509030403020204" pitchFamily="49" charset="0"/>
                        <a:ea typeface="Source Code Pro" panose="020B0509030403020204" pitchFamily="49" charset="0"/>
                      </a:endParaRPr>
                    </a:p>
                  </a:txBody>
                  <a:tcPr marL="86836" marR="86836" marT="86836" marB="86836">
                    <a:lnB w="9525" cap="flat" cmpd="sng">
                      <a:solidFill>
                        <a:srgbClr val="9E9E9E"/>
                      </a:solidFill>
                      <a:prstDash val="solid"/>
                      <a:round/>
                      <a:headEnd type="none" w="sm" len="sm"/>
                      <a:tailEnd type="none" w="sm" len="sm"/>
                    </a:lnB>
                    <a:solidFill>
                      <a:srgbClr val="888888"/>
                    </a:solidFill>
                  </a:tcPr>
                </a:tc>
                <a:tc>
                  <a:txBody>
                    <a:bodyPr/>
                    <a:lstStyle/>
                    <a:p>
                      <a:pPr marL="0" lvl="0" indent="0" algn="l" rtl="0">
                        <a:spcBef>
                          <a:spcPts val="0"/>
                        </a:spcBef>
                        <a:spcAft>
                          <a:spcPts val="0"/>
                        </a:spcAft>
                        <a:buNone/>
                      </a:pPr>
                      <a:r>
                        <a:rPr lang="en-US" sz="1100">
                          <a:latin typeface="Source Code Pro" panose="020B0509030403020204" pitchFamily="49" charset="0"/>
                          <a:ea typeface="Source Code Pro" panose="020B0509030403020204" pitchFamily="49" charset="0"/>
                        </a:rPr>
                        <a:t>8541612991</a:t>
                      </a:r>
                      <a:endParaRPr sz="1100">
                        <a:latin typeface="Source Code Pro" panose="020B0509030403020204" pitchFamily="49" charset="0"/>
                        <a:ea typeface="Source Code Pro" panose="020B0509030403020204" pitchFamily="49" charset="0"/>
                      </a:endParaRPr>
                    </a:p>
                  </a:txBody>
                  <a:tcPr marL="86836" marR="86836" marT="86836" marB="86836">
                    <a:lnB w="9525" cap="flat" cmpd="sng">
                      <a:solidFill>
                        <a:srgbClr val="9E9E9E"/>
                      </a:solidFill>
                      <a:prstDash val="solid"/>
                      <a:round/>
                      <a:headEnd type="none" w="sm" len="sm"/>
                      <a:tailEnd type="none" w="sm" len="sm"/>
                    </a:lnB>
                    <a:solidFill>
                      <a:srgbClr val="888888"/>
                    </a:solidFill>
                  </a:tcPr>
                </a:tc>
                <a:extLst>
                  <a:ext uri="{0D108BD9-81ED-4DB2-BD59-A6C34878D82A}">
                    <a16:rowId xmlns:a16="http://schemas.microsoft.com/office/drawing/2014/main" val="10000"/>
                  </a:ext>
                </a:extLst>
              </a:tr>
              <a:tr h="347372">
                <a:tc>
                  <a:txBody>
                    <a:bodyPr/>
                    <a:lstStyle/>
                    <a:p>
                      <a:pPr marL="0" lvl="0" indent="0" algn="l" rtl="0">
                        <a:spcBef>
                          <a:spcPts val="0"/>
                        </a:spcBef>
                        <a:spcAft>
                          <a:spcPts val="0"/>
                        </a:spcAft>
                        <a:buNone/>
                      </a:pPr>
                      <a:r>
                        <a:rPr lang="en-US" sz="1100">
                          <a:latin typeface="Source Code Pro" panose="020B0509030403020204" pitchFamily="49" charset="0"/>
                          <a:ea typeface="Source Code Pro" panose="020B0509030403020204" pitchFamily="49" charset="0"/>
                        </a:rPr>
                        <a:t>Price</a:t>
                      </a:r>
                      <a:endParaRPr sz="1100">
                        <a:latin typeface="Source Code Pro" panose="020B0509030403020204" pitchFamily="49" charset="0"/>
                        <a:ea typeface="Source Code Pro" panose="020B0509030403020204" pitchFamily="49" charset="0"/>
                      </a:endParaRPr>
                    </a:p>
                  </a:txBody>
                  <a:tcPr marL="86836" marR="86836" marT="86836" marB="86836">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100">
                          <a:latin typeface="Source Code Pro" panose="020B0509030403020204" pitchFamily="49" charset="0"/>
                          <a:ea typeface="Source Code Pro" panose="020B0509030403020204" pitchFamily="49" charset="0"/>
                        </a:rPr>
                        <a:t>$12.99</a:t>
                      </a:r>
                      <a:endParaRPr sz="1100">
                        <a:latin typeface="Source Code Pro" panose="020B0509030403020204" pitchFamily="49" charset="0"/>
                        <a:ea typeface="Source Code Pro" panose="020B0509030403020204" pitchFamily="49" charset="0"/>
                      </a:endParaRPr>
                    </a:p>
                  </a:txBody>
                  <a:tcPr marL="86836" marR="86836" marT="86836" marB="86836">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47372">
                <a:tc>
                  <a:txBody>
                    <a:bodyPr/>
                    <a:lstStyle/>
                    <a:p>
                      <a:pPr marL="0" lvl="0" indent="0" algn="l" rtl="0">
                        <a:spcBef>
                          <a:spcPts val="0"/>
                        </a:spcBef>
                        <a:spcAft>
                          <a:spcPts val="0"/>
                        </a:spcAft>
                        <a:buNone/>
                      </a:pPr>
                      <a:r>
                        <a:rPr lang="en-US" sz="1100">
                          <a:latin typeface="Source Code Pro" panose="020B0509030403020204" pitchFamily="49" charset="0"/>
                          <a:ea typeface="Source Code Pro" panose="020B0509030403020204" pitchFamily="49" charset="0"/>
                        </a:rPr>
                        <a:t>Port Type</a:t>
                      </a:r>
                      <a:endParaRPr sz="1100">
                        <a:latin typeface="Source Code Pro" panose="020B0509030403020204" pitchFamily="49" charset="0"/>
                        <a:ea typeface="Source Code Pro" panose="020B0509030403020204" pitchFamily="49" charset="0"/>
                      </a:endParaRPr>
                    </a:p>
                  </a:txBody>
                  <a:tcPr marL="86836" marR="86836" marT="86836" marB="86836">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1">
                        <a:lumMod val="85000"/>
                      </a:schemeClr>
                    </a:solidFill>
                  </a:tcPr>
                </a:tc>
                <a:tc>
                  <a:txBody>
                    <a:bodyPr/>
                    <a:lstStyle/>
                    <a:p>
                      <a:pPr marL="0" lvl="0" indent="0" algn="l" rtl="0">
                        <a:spcBef>
                          <a:spcPts val="0"/>
                        </a:spcBef>
                        <a:spcAft>
                          <a:spcPts val="0"/>
                        </a:spcAft>
                        <a:buNone/>
                      </a:pPr>
                      <a:r>
                        <a:rPr lang="en-US" sz="1100">
                          <a:latin typeface="Source Code Pro" panose="020B0509030403020204" pitchFamily="49" charset="0"/>
                          <a:ea typeface="Source Code Pro" panose="020B0509030403020204" pitchFamily="49" charset="0"/>
                        </a:rPr>
                        <a:t>CSI</a:t>
                      </a:r>
                      <a:endParaRPr sz="1100">
                        <a:latin typeface="Source Code Pro" panose="020B0509030403020204" pitchFamily="49" charset="0"/>
                        <a:ea typeface="Source Code Pro" panose="020B0509030403020204" pitchFamily="49" charset="0"/>
                      </a:endParaRPr>
                    </a:p>
                  </a:txBody>
                  <a:tcPr marL="86836" marR="86836" marT="86836" marB="86836">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2"/>
                  </a:ext>
                </a:extLst>
              </a:tr>
              <a:tr h="438247">
                <a:tc>
                  <a:txBody>
                    <a:bodyPr/>
                    <a:lstStyle/>
                    <a:p>
                      <a:pPr marL="0" lvl="0" indent="0" algn="l" rtl="0">
                        <a:spcBef>
                          <a:spcPts val="0"/>
                        </a:spcBef>
                        <a:spcAft>
                          <a:spcPts val="0"/>
                        </a:spcAft>
                        <a:buNone/>
                      </a:pPr>
                      <a:r>
                        <a:rPr lang="en-US" sz="1100">
                          <a:latin typeface="Source Code Pro" panose="020B0509030403020204" pitchFamily="49" charset="0"/>
                          <a:ea typeface="Source Code Pro" panose="020B0509030403020204" pitchFamily="49" charset="0"/>
                        </a:rPr>
                        <a:t>Resolution </a:t>
                      </a:r>
                      <a:endParaRPr sz="1100">
                        <a:latin typeface="Source Code Pro" panose="020B0509030403020204" pitchFamily="49" charset="0"/>
                        <a:ea typeface="Source Code Pro" panose="020B0509030403020204" pitchFamily="49" charset="0"/>
                      </a:endParaRPr>
                    </a:p>
                  </a:txBody>
                  <a:tcPr marL="86836" marR="86836" marT="86836" marB="86836">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100">
                          <a:latin typeface="Source Code Pro" panose="020B0509030403020204" pitchFamily="49" charset="0"/>
                          <a:ea typeface="Source Code Pro" panose="020B0509030403020204" pitchFamily="49" charset="0"/>
                        </a:rPr>
                        <a:t>1080p</a:t>
                      </a:r>
                      <a:endParaRPr sz="1100">
                        <a:latin typeface="Source Code Pro" panose="020B0509030403020204" pitchFamily="49" charset="0"/>
                        <a:ea typeface="Source Code Pro" panose="020B0509030403020204" pitchFamily="49" charset="0"/>
                      </a:endParaRPr>
                    </a:p>
                  </a:txBody>
                  <a:tcPr marL="86836" marR="86836" marT="86836" marB="86836">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3" name="Picture 2" descr="Graphical user interface&#10;&#10;Description automatically generated">
            <a:extLst>
              <a:ext uri="{FF2B5EF4-FFF2-40B4-BE49-F238E27FC236}">
                <a16:creationId xmlns:a16="http://schemas.microsoft.com/office/drawing/2014/main" id="{51CA847D-3E73-A163-08FA-FD3885B1891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520" b="87588" l="6858" r="90337">
                        <a14:foregroundMark x1="13591" y1="38232" x2="18454" y2="20258"/>
                        <a14:foregroundMark x1="18454" y1="20258" x2="28865" y2="23009"/>
                        <a14:foregroundMark x1="71820" y1="82201" x2="90337" y2="77927"/>
                        <a14:foregroundMark x1="90337" y1="77927" x2="82357" y2="72775"/>
                        <a14:foregroundMark x1="85661" y1="69672" x2="85661" y2="69672"/>
                        <a14:foregroundMark x1="78491" y1="87588" x2="83292" y2="82201"/>
                        <a14:foregroundMark x1="6858" y1="30211" x2="6858" y2="30211"/>
                        <a14:foregroundMark x1="22132" y1="18091" x2="22132" y2="18091"/>
                        <a14:foregroundMark x1="20262" y1="14520" x2="20262" y2="14520"/>
                      </a14:backgroundRemoval>
                    </a14:imgEffect>
                  </a14:imgLayer>
                </a14:imgProps>
              </a:ext>
            </a:extLst>
          </a:blip>
          <a:srcRect l="4684" t="12328" r="4433" b="8652"/>
          <a:stretch/>
        </p:blipFill>
        <p:spPr>
          <a:xfrm>
            <a:off x="1761477" y="3094201"/>
            <a:ext cx="2289904" cy="2120102"/>
          </a:xfrm>
          <a:prstGeom prst="rect">
            <a:avLst/>
          </a:prstGeom>
        </p:spPr>
      </p:pic>
      <p:sp>
        <p:nvSpPr>
          <p:cNvPr id="473" name="Google Shape;473;g11141713d74_0_22"/>
          <p:cNvSpPr txBox="1"/>
          <p:nvPr/>
        </p:nvSpPr>
        <p:spPr>
          <a:xfrm rot="2853525">
            <a:off x="3497896" y="4087184"/>
            <a:ext cx="600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3.15 in</a:t>
            </a:r>
            <a:endParaRPr sz="800"/>
          </a:p>
        </p:txBody>
      </p:sp>
      <p:cxnSp>
        <p:nvCxnSpPr>
          <p:cNvPr id="474" name="Google Shape;474;g11141713d74_0_22"/>
          <p:cNvCxnSpPr>
            <a:cxnSpLocks/>
          </p:cNvCxnSpPr>
          <p:nvPr/>
        </p:nvCxnSpPr>
        <p:spPr>
          <a:xfrm flipV="1">
            <a:off x="2778913" y="3989889"/>
            <a:ext cx="558267" cy="499978"/>
          </a:xfrm>
          <a:prstGeom prst="straightConnector1">
            <a:avLst/>
          </a:prstGeom>
          <a:noFill/>
          <a:ln w="9525" cap="flat" cmpd="sng">
            <a:solidFill>
              <a:schemeClr val="dk2"/>
            </a:solidFill>
            <a:prstDash val="solid"/>
            <a:round/>
            <a:headEnd type="none" w="med" len="med"/>
            <a:tailEnd type="none" w="med" len="med"/>
          </a:ln>
        </p:spPr>
      </p:cxnSp>
      <p:sp>
        <p:nvSpPr>
          <p:cNvPr id="475" name="Google Shape;475;g11141713d74_0_22"/>
          <p:cNvSpPr txBox="1"/>
          <p:nvPr/>
        </p:nvSpPr>
        <p:spPr>
          <a:xfrm rot="19029036">
            <a:off x="2699486" y="4000352"/>
            <a:ext cx="599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2.76 in</a:t>
            </a:r>
            <a:endParaRPr sz="800"/>
          </a:p>
        </p:txBody>
      </p:sp>
      <p:cxnSp>
        <p:nvCxnSpPr>
          <p:cNvPr id="476" name="Google Shape;476;g11141713d74_0_22"/>
          <p:cNvCxnSpPr/>
          <p:nvPr/>
        </p:nvCxnSpPr>
        <p:spPr>
          <a:xfrm>
            <a:off x="5829600" y="1855450"/>
            <a:ext cx="6600" cy="4157100"/>
          </a:xfrm>
          <a:prstGeom prst="straightConnector1">
            <a:avLst/>
          </a:prstGeom>
          <a:noFill/>
          <a:ln w="28575" cap="flat" cmpd="sng">
            <a:solidFill>
              <a:schemeClr val="dk2"/>
            </a:solidFill>
            <a:prstDash val="solid"/>
            <a:round/>
            <a:headEnd type="none" w="med" len="med"/>
            <a:tailEnd type="none" w="med" len="med"/>
          </a:ln>
        </p:spPr>
      </p:cxnSp>
      <p:sp>
        <p:nvSpPr>
          <p:cNvPr id="477" name="Google Shape;477;g11141713d74_0_22"/>
          <p:cNvSpPr txBox="1"/>
          <p:nvPr/>
        </p:nvSpPr>
        <p:spPr>
          <a:xfrm>
            <a:off x="6487953" y="5329260"/>
            <a:ext cx="4438847" cy="692467"/>
          </a:xfrm>
          <a:prstGeom prst="rect">
            <a:avLst/>
          </a:prstGeom>
          <a:noFill/>
          <a:ln>
            <a:noFill/>
          </a:ln>
        </p:spPr>
        <p:txBody>
          <a:bodyPr spcFirstLastPara="1" wrap="square" lIns="91425" tIns="91425" rIns="91425" bIns="91425" anchor="t" anchorCtr="0">
            <a:spAutoFit/>
          </a:bodyPr>
          <a:lstStyle/>
          <a:p>
            <a:pPr marL="457200" lvl="0" indent="-298450">
              <a:buSzPts val="1100"/>
              <a:buChar char="●"/>
            </a:pPr>
            <a:r>
              <a:rPr lang="en-US" sz="1100">
                <a:latin typeface="Source Code Pro" panose="020B0509030403020204" pitchFamily="49" charset="0"/>
                <a:ea typeface="Source Code Pro" panose="020B0509030403020204" pitchFamily="49" charset="0"/>
              </a:rPr>
              <a:t>Compatible with Raspberry Pi 4 Model B</a:t>
            </a:r>
          </a:p>
          <a:p>
            <a:pPr marL="457200" lvl="0" indent="-298450">
              <a:buSzPts val="1100"/>
              <a:buChar char="●"/>
            </a:pPr>
            <a:r>
              <a:rPr lang="en-US" sz="1100">
                <a:latin typeface="Source Code Pro" panose="020B0509030403020204" pitchFamily="49" charset="0"/>
                <a:ea typeface="Source Code Pro" panose="020B0509030403020204" pitchFamily="49" charset="0"/>
              </a:rPr>
              <a:t>5 Megapixels sensor with OV5647 webcam sensor in a fixed-focus lens</a:t>
            </a:r>
          </a:p>
        </p:txBody>
      </p:sp>
      <p:cxnSp>
        <p:nvCxnSpPr>
          <p:cNvPr id="472" name="Google Shape;472;g11141713d74_0_22"/>
          <p:cNvCxnSpPr>
            <a:cxnSpLocks/>
          </p:cNvCxnSpPr>
          <p:nvPr/>
        </p:nvCxnSpPr>
        <p:spPr>
          <a:xfrm>
            <a:off x="3462950" y="3989889"/>
            <a:ext cx="491524" cy="558257"/>
          </a:xfrm>
          <a:prstGeom prst="straightConnector1">
            <a:avLst/>
          </a:prstGeom>
          <a:noFill/>
          <a:ln w="9525" cap="flat" cmpd="sng">
            <a:solidFill>
              <a:schemeClr val="dk2"/>
            </a:solidFill>
            <a:prstDash val="solid"/>
            <a:round/>
            <a:headEnd type="none" w="med" len="med"/>
            <a:tailEnd type="none" w="med" len="med"/>
          </a:ln>
        </p:spPr>
      </p:cxnSp>
      <p:pic>
        <p:nvPicPr>
          <p:cNvPr id="19" name="Picture 18" descr="A person smiling at the camera&#10;&#10;Description automatically generated with medium confidence">
            <a:extLst>
              <a:ext uri="{FF2B5EF4-FFF2-40B4-BE49-F238E27FC236}">
                <a16:creationId xmlns:a16="http://schemas.microsoft.com/office/drawing/2014/main" id="{B3B7FC9A-957C-A880-3EE4-BE2EE1B2A607}"/>
              </a:ext>
            </a:extLst>
          </p:cNvPr>
          <p:cNvPicPr>
            <a:picLocks noChangeAspect="1"/>
          </p:cNvPicPr>
          <p:nvPr/>
        </p:nvPicPr>
        <p:blipFill>
          <a:blip r:embed="rId7"/>
          <a:stretch>
            <a:fillRect/>
          </a:stretch>
        </p:blipFill>
        <p:spPr>
          <a:xfrm>
            <a:off x="10939272" y="5605272"/>
            <a:ext cx="1252728" cy="1252728"/>
          </a:xfrm>
          <a:prstGeom prst="rect">
            <a:avLst/>
          </a:prstGeom>
        </p:spPr>
      </p:pic>
      <p:pic>
        <p:nvPicPr>
          <p:cNvPr id="5" name="Audio 4">
            <a:hlinkClick r:id="" action="ppaction://media"/>
            <a:extLst>
              <a:ext uri="{FF2B5EF4-FFF2-40B4-BE49-F238E27FC236}">
                <a16:creationId xmlns:a16="http://schemas.microsoft.com/office/drawing/2014/main" id="{24E4D80D-8FE0-03DA-E146-A6C7669DC3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4464804"/>
      </p:ext>
    </p:extLst>
  </p:cSld>
  <p:clrMapOvr>
    <a:masterClrMapping/>
  </p:clrMapOvr>
  <mc:AlternateContent xmlns:mc="http://schemas.openxmlformats.org/markup-compatibility/2006" xmlns:p14="http://schemas.microsoft.com/office/powerpoint/2010/main">
    <mc:Choice Requires="p14">
      <p:transition spd="slow" p14:dur="2000" advTm="7396"/>
    </mc:Choice>
    <mc:Fallback xmlns="">
      <p:transition spd="slow" advTm="7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6899BC8-ED6B-0CEA-47F9-85600F2BBD38}"/>
              </a:ext>
            </a:extLst>
          </p:cNvPr>
          <p:cNvSpPr/>
          <p:nvPr/>
        </p:nvSpPr>
        <p:spPr>
          <a:xfrm>
            <a:off x="2045423" y="1848678"/>
            <a:ext cx="3684728" cy="5009322"/>
          </a:xfrm>
          <a:prstGeom prst="rect">
            <a:avLst/>
          </a:prstGeom>
          <a:solidFill>
            <a:srgbClr val="A9E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3426CF-2391-BB87-4609-6F30E6F1CBF7}"/>
              </a:ext>
            </a:extLst>
          </p:cNvPr>
          <p:cNvSpPr>
            <a:spLocks noGrp="1"/>
          </p:cNvSpPr>
          <p:nvPr>
            <p:ph type="title"/>
          </p:nvPr>
        </p:nvSpPr>
        <p:spPr/>
        <p:txBody>
          <a:bodyPr/>
          <a:lstStyle/>
          <a:p>
            <a:br>
              <a:rPr lang="en-US" b="1"/>
            </a:br>
            <a:endParaRPr lang="en-US"/>
          </a:p>
        </p:txBody>
      </p:sp>
      <p:sp>
        <p:nvSpPr>
          <p:cNvPr id="5" name="TextBox 4">
            <a:extLst>
              <a:ext uri="{FF2B5EF4-FFF2-40B4-BE49-F238E27FC236}">
                <a16:creationId xmlns:a16="http://schemas.microsoft.com/office/drawing/2014/main" id="{511512E1-1CAB-0E27-6193-B4ADACD62DC8}"/>
              </a:ext>
            </a:extLst>
          </p:cNvPr>
          <p:cNvSpPr txBox="1"/>
          <p:nvPr/>
        </p:nvSpPr>
        <p:spPr>
          <a:xfrm>
            <a:off x="2845343" y="365125"/>
            <a:ext cx="7433642" cy="769441"/>
          </a:xfrm>
          <a:prstGeom prst="rect">
            <a:avLst/>
          </a:prstGeom>
          <a:noFill/>
        </p:spPr>
        <p:txBody>
          <a:bodyPr wrap="square">
            <a:spAutoFit/>
          </a:bodyPr>
          <a:lstStyle/>
          <a:p>
            <a:r>
              <a:rPr lang="en-US" sz="4400">
                <a:latin typeface="Amatic SC" pitchFamily="2" charset="-79"/>
                <a:cs typeface="Amatic SC" pitchFamily="2" charset="-79"/>
              </a:rPr>
              <a:t>Color Detection technology comparisons</a:t>
            </a:r>
            <a:endParaRPr lang="en-US" sz="4400"/>
          </a:p>
        </p:txBody>
      </p:sp>
      <p:pic>
        <p:nvPicPr>
          <p:cNvPr id="6" name="Picture 5" descr="LA1951 - N-BK7 Plano-Convex Lens, Ø1in, f = 25 mm, Uncoated">
            <a:extLst>
              <a:ext uri="{FF2B5EF4-FFF2-40B4-BE49-F238E27FC236}">
                <a16:creationId xmlns:a16="http://schemas.microsoft.com/office/drawing/2014/main" id="{22D339AD-506D-5805-C162-4113AC5C9E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32586" y="1709685"/>
            <a:ext cx="2390198" cy="2390198"/>
          </a:xfrm>
          <a:prstGeom prst="rect">
            <a:avLst/>
          </a:prstGeom>
          <a:noFill/>
          <a:ln>
            <a:noFill/>
          </a:ln>
        </p:spPr>
      </p:pic>
      <p:pic>
        <p:nvPicPr>
          <p:cNvPr id="2050" name="Picture 2" descr="FRP125 - Ø1in Fresnel Lens, f = 25 mm">
            <a:extLst>
              <a:ext uri="{FF2B5EF4-FFF2-40B4-BE49-F238E27FC236}">
                <a16:creationId xmlns:a16="http://schemas.microsoft.com/office/drawing/2014/main" id="{D509855B-0E6C-53EE-4CAA-1F9A6CAE19F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6000" r="92667">
                        <a14:foregroundMark x1="6333" y1="58000" x2="7333" y2="42000"/>
                        <a14:foregroundMark x1="92667" y1="59333" x2="92667" y2="45667"/>
                      </a14:backgroundRemoval>
                    </a14:imgEffect>
                  </a14:imgLayer>
                </a14:imgProps>
              </a:ext>
              <a:ext uri="{28A0092B-C50C-407E-A947-70E740481C1C}">
                <a14:useLocalDpi xmlns:a14="http://schemas.microsoft.com/office/drawing/2010/main" val="0"/>
              </a:ext>
            </a:extLst>
          </a:blip>
          <a:srcRect/>
          <a:stretch>
            <a:fillRect/>
          </a:stretch>
        </p:blipFill>
        <p:spPr bwMode="auto">
          <a:xfrm>
            <a:off x="7019414" y="1559883"/>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A479692-7FB3-4BAD-2D59-A886C95F3555}"/>
              </a:ext>
            </a:extLst>
          </p:cNvPr>
          <p:cNvSpPr txBox="1"/>
          <p:nvPr/>
        </p:nvSpPr>
        <p:spPr>
          <a:xfrm>
            <a:off x="4775710" y="1036663"/>
            <a:ext cx="4027122" cy="523220"/>
          </a:xfrm>
          <a:prstGeom prst="rect">
            <a:avLst/>
          </a:prstGeom>
          <a:noFill/>
        </p:spPr>
        <p:txBody>
          <a:bodyPr wrap="square" rtlCol="0">
            <a:spAutoFit/>
          </a:bodyPr>
          <a:lstStyle/>
          <a:p>
            <a:r>
              <a:rPr lang="en-US" sz="2800">
                <a:latin typeface="Amatic SC" pitchFamily="2" charset="-79"/>
                <a:cs typeface="Amatic SC" pitchFamily="2" charset="-79"/>
              </a:rPr>
              <a:t>Lens for LED Collar tags</a:t>
            </a:r>
          </a:p>
        </p:txBody>
      </p:sp>
      <p:sp>
        <p:nvSpPr>
          <p:cNvPr id="8" name="TextBox 7">
            <a:extLst>
              <a:ext uri="{FF2B5EF4-FFF2-40B4-BE49-F238E27FC236}">
                <a16:creationId xmlns:a16="http://schemas.microsoft.com/office/drawing/2014/main" id="{9CB6FFFA-6E27-F8CB-403F-E9D96C41D234}"/>
              </a:ext>
            </a:extLst>
          </p:cNvPr>
          <p:cNvSpPr txBox="1"/>
          <p:nvPr/>
        </p:nvSpPr>
        <p:spPr>
          <a:xfrm>
            <a:off x="2263819" y="3969078"/>
            <a:ext cx="3446454" cy="2985433"/>
          </a:xfrm>
          <a:prstGeom prst="rect">
            <a:avLst/>
          </a:prstGeom>
          <a:noFill/>
        </p:spPr>
        <p:txBody>
          <a:bodyPr wrap="square" rtlCol="0">
            <a:spAutoFit/>
          </a:bodyPr>
          <a:lstStyle/>
          <a:p>
            <a:pPr algn="ctr"/>
            <a:r>
              <a:rPr lang="en-US" sz="1600" b="1">
                <a:latin typeface="Source Code Pro" panose="020B0509030403020204" pitchFamily="49" charset="0"/>
                <a:ea typeface="Source Code Pro" panose="020B0509030403020204" pitchFamily="49" charset="0"/>
              </a:rPr>
              <a:t>LA 1951 – N-BK7 Planoconvex Lens</a:t>
            </a:r>
          </a:p>
          <a:p>
            <a:pPr algn="ctr"/>
            <a:endParaRPr lang="en-US" sz="1600">
              <a:latin typeface="Source Code Pro" panose="020B0509030403020204" pitchFamily="49" charset="0"/>
              <a:ea typeface="Source Code Pro" panose="020B0509030403020204" pitchFamily="49" charset="0"/>
            </a:endParaRPr>
          </a:p>
          <a:p>
            <a:pPr marL="285750" indent="-285750">
              <a:buFont typeface="Arial" panose="020B0604020202020204" pitchFamily="34" charset="0"/>
              <a:buChar char="•"/>
            </a:pPr>
            <a:r>
              <a:rPr lang="en-US" sz="1600">
                <a:latin typeface="Source Code Pro" panose="020B0509030403020204" pitchFamily="49" charset="0"/>
                <a:ea typeface="Source Code Pro" panose="020B0509030403020204" pitchFamily="49" charset="0"/>
              </a:rPr>
              <a:t>25mm focal length 1” diameter</a:t>
            </a:r>
          </a:p>
          <a:p>
            <a:pPr marL="285750" indent="-285750">
              <a:buFont typeface="Arial" panose="020B0604020202020204" pitchFamily="34" charset="0"/>
              <a:buChar char="•"/>
            </a:pPr>
            <a:r>
              <a:rPr lang="en-US" sz="1600">
                <a:latin typeface="Source Code Pro" panose="020B0509030403020204" pitchFamily="49" charset="0"/>
                <a:ea typeface="Source Code Pro" panose="020B0509030403020204" pitchFamily="49" charset="0"/>
              </a:rPr>
              <a:t>$25.14 / lens – we require 3</a:t>
            </a:r>
          </a:p>
          <a:p>
            <a:pPr marL="285750" indent="-285750">
              <a:buFont typeface="Arial" panose="020B0604020202020204" pitchFamily="34" charset="0"/>
              <a:buChar char="•"/>
            </a:pPr>
            <a:r>
              <a:rPr lang="en-US" sz="1600">
                <a:latin typeface="Source Code Pro" panose="020B0509030403020204" pitchFamily="49" charset="0"/>
                <a:ea typeface="Source Code Pro" panose="020B0509030403020204" pitchFamily="49" charset="0"/>
              </a:rPr>
              <a:t>Great light dispersion at the wavelengths we are using</a:t>
            </a:r>
          </a:p>
          <a:p>
            <a:endParaRPr lang="en-US"/>
          </a:p>
          <a:p>
            <a:endParaRPr lang="en-US"/>
          </a:p>
        </p:txBody>
      </p:sp>
      <p:sp>
        <p:nvSpPr>
          <p:cNvPr id="10" name="TextBox 9">
            <a:extLst>
              <a:ext uri="{FF2B5EF4-FFF2-40B4-BE49-F238E27FC236}">
                <a16:creationId xmlns:a16="http://schemas.microsoft.com/office/drawing/2014/main" id="{E23AE2B5-9340-93E4-5741-74A9E32AFDF1}"/>
              </a:ext>
            </a:extLst>
          </p:cNvPr>
          <p:cNvSpPr txBox="1"/>
          <p:nvPr/>
        </p:nvSpPr>
        <p:spPr>
          <a:xfrm>
            <a:off x="6566187" y="4099883"/>
            <a:ext cx="3446454" cy="2954655"/>
          </a:xfrm>
          <a:prstGeom prst="rect">
            <a:avLst/>
          </a:prstGeom>
          <a:noFill/>
        </p:spPr>
        <p:txBody>
          <a:bodyPr wrap="square" rtlCol="0">
            <a:spAutoFit/>
          </a:bodyPr>
          <a:lstStyle/>
          <a:p>
            <a:pPr algn="ctr"/>
            <a:r>
              <a:rPr lang="en-US" sz="1600" b="1">
                <a:latin typeface="Source Code Pro" panose="020B0509030403020204" pitchFamily="49" charset="0"/>
                <a:ea typeface="Source Code Pro" panose="020B0509030403020204" pitchFamily="49" charset="0"/>
              </a:rPr>
              <a:t>FRP125 – Fresnel Lens</a:t>
            </a:r>
          </a:p>
          <a:p>
            <a:endParaRPr lang="en-US" sz="1600" b="1">
              <a:latin typeface="Source Code Pro" panose="020B0509030403020204" pitchFamily="49" charset="0"/>
              <a:ea typeface="Source Code Pro" panose="020B0509030403020204" pitchFamily="49" charset="0"/>
            </a:endParaRPr>
          </a:p>
          <a:p>
            <a:pPr marL="285750" indent="-285750">
              <a:buFont typeface="Arial" panose="020B0604020202020204" pitchFamily="34" charset="0"/>
              <a:buChar char="•"/>
            </a:pPr>
            <a:r>
              <a:rPr lang="en-US" sz="1600">
                <a:latin typeface="Source Code Pro" panose="020B0509030403020204" pitchFamily="49" charset="0"/>
                <a:ea typeface="Source Code Pro" panose="020B0509030403020204" pitchFamily="49" charset="0"/>
              </a:rPr>
              <a:t>25mm focal length 1” diameter</a:t>
            </a:r>
          </a:p>
          <a:p>
            <a:pPr marL="285750" indent="-285750">
              <a:buFont typeface="Arial" panose="020B0604020202020204" pitchFamily="34" charset="0"/>
              <a:buChar char="•"/>
            </a:pPr>
            <a:r>
              <a:rPr lang="en-US" sz="1600">
                <a:latin typeface="Source Code Pro" panose="020B0509030403020204" pitchFamily="49" charset="0"/>
                <a:ea typeface="Source Code Pro" panose="020B0509030403020204" pitchFamily="49" charset="0"/>
              </a:rPr>
              <a:t>$23.85 / lens – we require 3</a:t>
            </a:r>
          </a:p>
          <a:p>
            <a:pPr marL="285750" indent="-285750">
              <a:buFont typeface="Arial" panose="020B0604020202020204" pitchFamily="34" charset="0"/>
              <a:buChar char="•"/>
            </a:pPr>
            <a:r>
              <a:rPr lang="en-US" sz="1600">
                <a:latin typeface="Source Code Pro" panose="020B0509030403020204" pitchFamily="49" charset="0"/>
                <a:ea typeface="Source Code Pro" panose="020B0509030403020204" pitchFamily="49" charset="0"/>
              </a:rPr>
              <a:t>Great light dispersion with blue and green, very poor with red</a:t>
            </a:r>
          </a:p>
          <a:p>
            <a:endParaRPr lang="en-US"/>
          </a:p>
          <a:p>
            <a:endParaRPr lang="en-US"/>
          </a:p>
          <a:p>
            <a:endParaRPr lang="en-US"/>
          </a:p>
        </p:txBody>
      </p:sp>
      <p:pic>
        <p:nvPicPr>
          <p:cNvPr id="9" name="Picture 8" descr="A person smiling at the camera&#10;&#10;Description automatically generated with medium confidence">
            <a:extLst>
              <a:ext uri="{FF2B5EF4-FFF2-40B4-BE49-F238E27FC236}">
                <a16:creationId xmlns:a16="http://schemas.microsoft.com/office/drawing/2014/main" id="{14936E83-6062-E7EA-8762-E29D56528FE8}"/>
              </a:ext>
            </a:extLst>
          </p:cNvPr>
          <p:cNvPicPr>
            <a:picLocks noChangeAspect="1"/>
          </p:cNvPicPr>
          <p:nvPr/>
        </p:nvPicPr>
        <p:blipFill>
          <a:blip r:embed="rId9"/>
          <a:stretch>
            <a:fillRect/>
          </a:stretch>
        </p:blipFill>
        <p:spPr>
          <a:xfrm>
            <a:off x="10939272" y="5605272"/>
            <a:ext cx="1252728" cy="1252728"/>
          </a:xfrm>
          <a:prstGeom prst="rect">
            <a:avLst/>
          </a:prstGeom>
        </p:spPr>
      </p:pic>
      <p:pic>
        <p:nvPicPr>
          <p:cNvPr id="12" name="Audio 11">
            <a:hlinkClick r:id="" action="ppaction://media"/>
            <a:extLst>
              <a:ext uri="{FF2B5EF4-FFF2-40B4-BE49-F238E27FC236}">
                <a16:creationId xmlns:a16="http://schemas.microsoft.com/office/drawing/2014/main" id="{6D0B2633-83F8-B542-B617-78CB77D98E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
        <p:nvSpPr>
          <p:cNvPr id="15" name="TextBox 14">
            <a:extLst>
              <a:ext uri="{FF2B5EF4-FFF2-40B4-BE49-F238E27FC236}">
                <a16:creationId xmlns:a16="http://schemas.microsoft.com/office/drawing/2014/main" id="{4CFEF557-7642-3A37-1440-A2F61BEF7012}"/>
              </a:ext>
            </a:extLst>
          </p:cNvPr>
          <p:cNvSpPr txBox="1"/>
          <p:nvPr/>
        </p:nvSpPr>
        <p:spPr>
          <a:xfrm>
            <a:off x="3382460" y="1811224"/>
            <a:ext cx="1010653" cy="523220"/>
          </a:xfrm>
          <a:prstGeom prst="rect">
            <a:avLst/>
          </a:prstGeom>
          <a:noFill/>
        </p:spPr>
        <p:txBody>
          <a:bodyPr wrap="square" rtlCol="0">
            <a:spAutoFit/>
          </a:bodyPr>
          <a:lstStyle/>
          <a:p>
            <a:r>
              <a:rPr lang="en-US" sz="2800" b="1" kern="1200">
                <a:solidFill>
                  <a:schemeClr val="tx1"/>
                </a:solidFill>
                <a:latin typeface="Amatic SC" pitchFamily="2" charset="-79"/>
                <a:ea typeface="+mj-ea"/>
                <a:cs typeface="Amatic SC" pitchFamily="2" charset="-79"/>
              </a:rPr>
              <a:t>Selected</a:t>
            </a:r>
          </a:p>
        </p:txBody>
      </p:sp>
    </p:spTree>
    <p:extLst>
      <p:ext uri="{BB962C8B-B14F-4D97-AF65-F5344CB8AC3E}">
        <p14:creationId xmlns:p14="http://schemas.microsoft.com/office/powerpoint/2010/main" val="2871073012"/>
      </p:ext>
    </p:extLst>
  </p:cSld>
  <p:clrMapOvr>
    <a:masterClrMapping/>
  </p:clrMapOvr>
  <mc:AlternateContent xmlns:mc="http://schemas.openxmlformats.org/markup-compatibility/2006" xmlns:p14="http://schemas.microsoft.com/office/powerpoint/2010/main">
    <mc:Choice Requires="p14">
      <p:transition spd="slow" p14:dur="2000" advTm="14798"/>
    </mc:Choice>
    <mc:Fallback xmlns="">
      <p:transition spd="slow" advTm="14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76E968-F258-2AB0-67C3-DB8858749D53}"/>
              </a:ext>
            </a:extLst>
          </p:cNvPr>
          <p:cNvSpPr/>
          <p:nvPr/>
        </p:nvSpPr>
        <p:spPr>
          <a:xfrm>
            <a:off x="4716379" y="1825625"/>
            <a:ext cx="3818020" cy="4318501"/>
          </a:xfrm>
          <a:prstGeom prst="rect">
            <a:avLst/>
          </a:prstGeom>
          <a:solidFill>
            <a:srgbClr val="A9E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B5ED98-DC8C-1CF5-7EBE-77441F1C16CB}"/>
              </a:ext>
            </a:extLst>
          </p:cNvPr>
          <p:cNvSpPr>
            <a:spLocks noGrp="1"/>
          </p:cNvSpPr>
          <p:nvPr>
            <p:ph type="title"/>
          </p:nvPr>
        </p:nvSpPr>
        <p:spPr>
          <a:xfrm>
            <a:off x="838200" y="842682"/>
            <a:ext cx="10515600" cy="824754"/>
          </a:xfrm>
        </p:spPr>
        <p:txBody>
          <a:bodyPr>
            <a:normAutofit fontScale="90000"/>
          </a:bodyPr>
          <a:lstStyle/>
          <a:p>
            <a:pPr algn="ctr"/>
            <a:r>
              <a:rPr lang="en-US" sz="4900">
                <a:latin typeface="Amatic SC" pitchFamily="2" charset="-79"/>
                <a:cs typeface="Amatic SC" pitchFamily="2" charset="-79"/>
              </a:rPr>
              <a:t>Color Detection technology comparisons</a:t>
            </a:r>
            <a:br>
              <a:rPr lang="en-US"/>
            </a:br>
            <a:endParaRPr lang="en-US"/>
          </a:p>
        </p:txBody>
      </p:sp>
      <p:sp>
        <p:nvSpPr>
          <p:cNvPr id="7" name="TextBox 6">
            <a:extLst>
              <a:ext uri="{FF2B5EF4-FFF2-40B4-BE49-F238E27FC236}">
                <a16:creationId xmlns:a16="http://schemas.microsoft.com/office/drawing/2014/main" id="{1F1C5C63-48A2-DD1E-97DE-725FD55282BA}"/>
              </a:ext>
            </a:extLst>
          </p:cNvPr>
          <p:cNvSpPr txBox="1"/>
          <p:nvPr/>
        </p:nvSpPr>
        <p:spPr>
          <a:xfrm>
            <a:off x="3908612" y="1240850"/>
            <a:ext cx="6096000" cy="584775"/>
          </a:xfrm>
          <a:prstGeom prst="rect">
            <a:avLst/>
          </a:prstGeom>
          <a:noFill/>
        </p:spPr>
        <p:txBody>
          <a:bodyPr wrap="square">
            <a:spAutoFit/>
          </a:bodyPr>
          <a:lstStyle/>
          <a:p>
            <a:r>
              <a:rPr lang="en-US" sz="3200">
                <a:latin typeface="Amatic SC" pitchFamily="2" charset="-79"/>
                <a:cs typeface="Amatic SC" pitchFamily="2" charset="-79"/>
              </a:rPr>
              <a:t>Single Color LED vs multi color led</a:t>
            </a:r>
          </a:p>
        </p:txBody>
      </p:sp>
      <p:pic>
        <p:nvPicPr>
          <p:cNvPr id="3076" name="Picture 4" descr="NTE30159 NTE Electronics, Inc | Optoelectronics | DigiKey Marketplace">
            <a:extLst>
              <a:ext uri="{FF2B5EF4-FFF2-40B4-BE49-F238E27FC236}">
                <a16:creationId xmlns:a16="http://schemas.microsoft.com/office/drawing/2014/main" id="{6A91BBE9-7A88-4809-4EA3-4D2B159886C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78" b="92889" l="6667" r="92000">
                        <a14:foregroundMark x1="6667" y1="20889" x2="28889" y2="10667"/>
                        <a14:foregroundMark x1="22667" y1="5778" x2="22667" y2="5778"/>
                        <a14:foregroundMark x1="88000" y1="84000" x2="88000" y2="84000"/>
                        <a14:foregroundMark x1="80889" y1="75556" x2="80889" y2="75556"/>
                        <a14:foregroundMark x1="74667" y1="69333" x2="74667" y2="69333"/>
                        <a14:foregroundMark x1="92444" y1="82667" x2="92444" y2="82667"/>
                        <a14:foregroundMark x1="90222" y1="92889" x2="90222" y2="92889"/>
                      </a14:backgroundRemoval>
                    </a14:imgEffect>
                  </a14:imgLayer>
                </a14:imgProps>
              </a:ext>
              <a:ext uri="{28A0092B-C50C-407E-A947-70E740481C1C}">
                <a14:useLocalDpi xmlns:a14="http://schemas.microsoft.com/office/drawing/2010/main" val="0"/>
              </a:ext>
            </a:extLst>
          </a:blip>
          <a:srcRect/>
          <a:stretch>
            <a:fillRect/>
          </a:stretch>
        </p:blipFill>
        <p:spPr bwMode="auto">
          <a:xfrm rot="838660">
            <a:off x="10999526" y="3036409"/>
            <a:ext cx="1014459" cy="111868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ound with Domed Top">
            <a:extLst>
              <a:ext uri="{FF2B5EF4-FFF2-40B4-BE49-F238E27FC236}">
                <a16:creationId xmlns:a16="http://schemas.microsoft.com/office/drawing/2014/main" id="{D6F52E1A-64CE-8897-EB8B-BCADEF8FA2E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6719" r="90000">
                        <a14:foregroundMark x1="6719" y1="21250" x2="6719" y2="21250"/>
                      </a14:backgroundRemoval>
                    </a14:imgEffect>
                  </a14:imgLayer>
                </a14:imgProps>
              </a:ext>
              <a:ext uri="{28A0092B-C50C-407E-A947-70E740481C1C}">
                <a14:useLocalDpi xmlns:a14="http://schemas.microsoft.com/office/drawing/2010/main" val="0"/>
              </a:ext>
            </a:extLst>
          </a:blip>
          <a:srcRect/>
          <a:stretch>
            <a:fillRect/>
          </a:stretch>
        </p:blipFill>
        <p:spPr bwMode="auto">
          <a:xfrm rot="4002547">
            <a:off x="-236715" y="3072732"/>
            <a:ext cx="1729814" cy="17298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smiling at the camera&#10;&#10;Description automatically generated with medium confidence">
            <a:extLst>
              <a:ext uri="{FF2B5EF4-FFF2-40B4-BE49-F238E27FC236}">
                <a16:creationId xmlns:a16="http://schemas.microsoft.com/office/drawing/2014/main" id="{38C80B67-6B40-DEC4-F563-A1531C033D2B}"/>
              </a:ext>
            </a:extLst>
          </p:cNvPr>
          <p:cNvPicPr>
            <a:picLocks noChangeAspect="1"/>
          </p:cNvPicPr>
          <p:nvPr/>
        </p:nvPicPr>
        <p:blipFill>
          <a:blip r:embed="rId9"/>
          <a:stretch>
            <a:fillRect/>
          </a:stretch>
        </p:blipFill>
        <p:spPr>
          <a:xfrm>
            <a:off x="10939272" y="5605272"/>
            <a:ext cx="1252728" cy="1252728"/>
          </a:xfrm>
          <a:prstGeom prst="rect">
            <a:avLst/>
          </a:prstGeom>
        </p:spPr>
      </p:pic>
      <p:graphicFrame>
        <p:nvGraphicFramePr>
          <p:cNvPr id="8" name="Table 9">
            <a:extLst>
              <a:ext uri="{FF2B5EF4-FFF2-40B4-BE49-F238E27FC236}">
                <a16:creationId xmlns:a16="http://schemas.microsoft.com/office/drawing/2014/main" id="{4C320192-A379-F06C-60BD-80F7AF2A623F}"/>
              </a:ext>
            </a:extLst>
          </p:cNvPr>
          <p:cNvGraphicFramePr>
            <a:graphicFrameLocks noGrp="1"/>
          </p:cNvGraphicFramePr>
          <p:nvPr>
            <p:extLst>
              <p:ext uri="{D42A27DB-BD31-4B8C-83A1-F6EECF244321}">
                <p14:modId xmlns:p14="http://schemas.microsoft.com/office/powerpoint/2010/main" val="2474249873"/>
              </p:ext>
            </p:extLst>
          </p:nvPr>
        </p:nvGraphicFramePr>
        <p:xfrm>
          <a:off x="1332335" y="2265171"/>
          <a:ext cx="9527329" cy="3367737"/>
        </p:xfrm>
        <a:graphic>
          <a:graphicData uri="http://schemas.openxmlformats.org/drawingml/2006/table">
            <a:tbl>
              <a:tblPr firstRow="1" bandRow="1">
                <a:tableStyleId>{6F0D2FCB-0D5A-4FF6-ADF0-22CCBD45C013}</a:tableStyleId>
              </a:tblPr>
              <a:tblGrid>
                <a:gridCol w="3414477">
                  <a:extLst>
                    <a:ext uri="{9D8B030D-6E8A-4147-A177-3AD203B41FA5}">
                      <a16:colId xmlns:a16="http://schemas.microsoft.com/office/drawing/2014/main" val="844785019"/>
                    </a:ext>
                  </a:extLst>
                </a:gridCol>
                <a:gridCol w="1331259">
                  <a:extLst>
                    <a:ext uri="{9D8B030D-6E8A-4147-A177-3AD203B41FA5}">
                      <a16:colId xmlns:a16="http://schemas.microsoft.com/office/drawing/2014/main" val="2910092040"/>
                    </a:ext>
                  </a:extLst>
                </a:gridCol>
                <a:gridCol w="1196788">
                  <a:extLst>
                    <a:ext uri="{9D8B030D-6E8A-4147-A177-3AD203B41FA5}">
                      <a16:colId xmlns:a16="http://schemas.microsoft.com/office/drawing/2014/main" val="1247107024"/>
                    </a:ext>
                  </a:extLst>
                </a:gridCol>
                <a:gridCol w="1250576">
                  <a:extLst>
                    <a:ext uri="{9D8B030D-6E8A-4147-A177-3AD203B41FA5}">
                      <a16:colId xmlns:a16="http://schemas.microsoft.com/office/drawing/2014/main" val="2180309460"/>
                    </a:ext>
                  </a:extLst>
                </a:gridCol>
                <a:gridCol w="766483">
                  <a:extLst>
                    <a:ext uri="{9D8B030D-6E8A-4147-A177-3AD203B41FA5}">
                      <a16:colId xmlns:a16="http://schemas.microsoft.com/office/drawing/2014/main" val="3245764378"/>
                    </a:ext>
                  </a:extLst>
                </a:gridCol>
                <a:gridCol w="766482">
                  <a:extLst>
                    <a:ext uri="{9D8B030D-6E8A-4147-A177-3AD203B41FA5}">
                      <a16:colId xmlns:a16="http://schemas.microsoft.com/office/drawing/2014/main" val="281506578"/>
                    </a:ext>
                  </a:extLst>
                </a:gridCol>
                <a:gridCol w="801264">
                  <a:extLst>
                    <a:ext uri="{9D8B030D-6E8A-4147-A177-3AD203B41FA5}">
                      <a16:colId xmlns:a16="http://schemas.microsoft.com/office/drawing/2014/main" val="1494797226"/>
                    </a:ext>
                  </a:extLst>
                </a:gridCol>
              </a:tblGrid>
              <a:tr h="317087">
                <a:tc>
                  <a:txBody>
                    <a:bodyPr/>
                    <a:lstStyle/>
                    <a:p>
                      <a:pPr algn="ctr"/>
                      <a:endParaRPr lang="en-US" sz="1600">
                        <a:latin typeface="Source Code Pro" panose="020B0509030403020204" pitchFamily="49" charset="0"/>
                        <a:ea typeface="Source Code Pro" panose="020B0509030403020204" pitchFamily="49" charset="0"/>
                      </a:endParaRPr>
                    </a:p>
                  </a:txBody>
                  <a:tcPr/>
                </a:tc>
                <a:tc>
                  <a:txBody>
                    <a:bodyPr/>
                    <a:lstStyle/>
                    <a:p>
                      <a:pPr algn="ctr"/>
                      <a:r>
                        <a:rPr lang="en-US" sz="1600" b="1">
                          <a:latin typeface="Source Code Pro" panose="020B0509030403020204" pitchFamily="49" charset="0"/>
                          <a:ea typeface="Source Code Pro" panose="020B0509030403020204" pitchFamily="49" charset="0"/>
                        </a:rPr>
                        <a:t>RL5 – R8030</a:t>
                      </a:r>
                    </a:p>
                  </a:txBody>
                  <a:tcPr>
                    <a:solidFill>
                      <a:srgbClr val="F2B0B6"/>
                    </a:solidFill>
                  </a:tcPr>
                </a:tc>
                <a:tc>
                  <a:txBody>
                    <a:bodyPr/>
                    <a:lstStyle/>
                    <a:p>
                      <a:pPr algn="ctr"/>
                      <a:r>
                        <a:rPr lang="en-US" sz="1600" b="1">
                          <a:latin typeface="Source Code Pro" panose="020B0509030403020204" pitchFamily="49" charset="0"/>
                          <a:ea typeface="Source Code Pro" panose="020B0509030403020204" pitchFamily="49" charset="0"/>
                        </a:rPr>
                        <a:t>ALMD-CM3E-Y1002</a:t>
                      </a:r>
                      <a:endParaRPr lang="en-US" sz="1600" b="1">
                        <a:highlight>
                          <a:srgbClr val="00FF00"/>
                        </a:highlight>
                        <a:latin typeface="Source Code Pro" panose="020B0509030403020204" pitchFamily="49" charset="0"/>
                        <a:ea typeface="Source Code Pro" panose="020B0509030403020204" pitchFamily="49" charset="0"/>
                      </a:endParaRPr>
                    </a:p>
                  </a:txBody>
                  <a:tcPr>
                    <a:solidFill>
                      <a:srgbClr val="A9EBAF"/>
                    </a:solidFill>
                  </a:tcPr>
                </a:tc>
                <a:tc>
                  <a:txBody>
                    <a:bodyPr/>
                    <a:lstStyle/>
                    <a:p>
                      <a:pPr algn="ctr"/>
                      <a:r>
                        <a:rPr lang="en-US" sz="1600" b="1">
                          <a:latin typeface="Source Code Pro" panose="020B0509030403020204" pitchFamily="49" charset="0"/>
                          <a:ea typeface="Source Code Pro" panose="020B0509030403020204" pitchFamily="49" charset="0"/>
                        </a:rPr>
                        <a:t>C503B-BCS-CV0Z0461</a:t>
                      </a:r>
                      <a:endParaRPr lang="en-US" sz="1600" b="1">
                        <a:highlight>
                          <a:srgbClr val="00FF00"/>
                        </a:highlight>
                        <a:latin typeface="Source Code Pro" panose="020B0509030403020204" pitchFamily="49" charset="0"/>
                        <a:ea typeface="Source Code Pro" panose="020B0509030403020204" pitchFamily="49" charset="0"/>
                      </a:endParaRPr>
                    </a:p>
                  </a:txBody>
                  <a:tcPr>
                    <a:solidFill>
                      <a:srgbClr val="D4E2F5"/>
                    </a:solidFill>
                  </a:tcPr>
                </a:tc>
                <a:tc gridSpan="3">
                  <a:txBody>
                    <a:bodyPr/>
                    <a:lstStyle/>
                    <a:p>
                      <a:pPr algn="ctr"/>
                      <a:r>
                        <a:rPr lang="en-US" sz="1600" b="1">
                          <a:latin typeface="Source Code Pro" panose="020B0509030403020204" pitchFamily="49" charset="0"/>
                          <a:ea typeface="Source Code Pro" panose="020B0509030403020204" pitchFamily="49" charset="0"/>
                        </a:rPr>
                        <a:t>NTE30159</a:t>
                      </a:r>
                    </a:p>
                  </a:txBody>
                  <a:tcPr/>
                </a:tc>
                <a:tc hMerge="1">
                  <a:txBody>
                    <a:bodyPr/>
                    <a:lstStyle/>
                    <a:p>
                      <a:endParaRPr lang="en-US" sz="1600" b="1">
                        <a:latin typeface="Source Code Pro" panose="020B0509030403020204" pitchFamily="49" charset="0"/>
                        <a:ea typeface="Source Code Pro" panose="020B0509030403020204" pitchFamily="49" charset="0"/>
                      </a:endParaRPr>
                    </a:p>
                  </a:txBody>
                  <a:tcPr/>
                </a:tc>
                <a:tc hMerge="1">
                  <a:txBody>
                    <a:bodyPr/>
                    <a:lstStyle/>
                    <a:p>
                      <a:endParaRPr lang="en-US" sz="1600" b="1">
                        <a:latin typeface="Source Code Pro" panose="020B0509030403020204" pitchFamily="49" charset="0"/>
                        <a:ea typeface="Source Code Pro" panose="020B0509030403020204" pitchFamily="49" charset="0"/>
                      </a:endParaRPr>
                    </a:p>
                  </a:txBody>
                  <a:tcPr/>
                </a:tc>
                <a:extLst>
                  <a:ext uri="{0D108BD9-81ED-4DB2-BD59-A6C34878D82A}">
                    <a16:rowId xmlns:a16="http://schemas.microsoft.com/office/drawing/2014/main" val="548092228"/>
                  </a:ext>
                </a:extLst>
              </a:tr>
              <a:tr h="401219">
                <a:tc>
                  <a:txBody>
                    <a:bodyPr/>
                    <a:lstStyle/>
                    <a:p>
                      <a:pPr algn="ctr"/>
                      <a:r>
                        <a:rPr lang="en-US" sz="1600" b="0">
                          <a:latin typeface="Source Code Pro" panose="020B0509030403020204" pitchFamily="49" charset="0"/>
                          <a:ea typeface="Source Code Pro" panose="020B0509030403020204" pitchFamily="49" charset="0"/>
                        </a:rPr>
                        <a:t>Type</a:t>
                      </a:r>
                    </a:p>
                  </a:txBody>
                  <a:tcPr>
                    <a:noFill/>
                  </a:tcPr>
                </a:tc>
                <a:tc>
                  <a:txBody>
                    <a:bodyPr/>
                    <a:lstStyle/>
                    <a:p>
                      <a:pPr algn="ctr"/>
                      <a:r>
                        <a:rPr lang="en-US" sz="1600" b="0" kern="1200">
                          <a:solidFill>
                            <a:srgbClr val="000000"/>
                          </a:solidFill>
                          <a:latin typeface="Source Code Pro" panose="020B0509030403020204" pitchFamily="49" charset="0"/>
                          <a:ea typeface="Source Code Pro" panose="020B0509030403020204" pitchFamily="49" charset="0"/>
                          <a:cs typeface="Arial"/>
                        </a:rPr>
                        <a:t>Single</a:t>
                      </a:r>
                    </a:p>
                  </a:txBody>
                  <a:tcPr>
                    <a:solidFill>
                      <a:srgbClr val="F2B0B6"/>
                    </a:solidFill>
                  </a:tcPr>
                </a:tc>
                <a:tc>
                  <a:txBody>
                    <a:bodyPr/>
                    <a:lstStyle/>
                    <a:p>
                      <a:pPr algn="ctr"/>
                      <a:r>
                        <a:rPr lang="en-US" sz="1600" b="0" kern="1200">
                          <a:solidFill>
                            <a:srgbClr val="000000"/>
                          </a:solidFill>
                          <a:latin typeface="Source Code Pro" panose="020B0509030403020204" pitchFamily="49" charset="0"/>
                          <a:ea typeface="Source Code Pro" panose="020B0509030403020204" pitchFamily="49" charset="0"/>
                          <a:cs typeface="Arial"/>
                        </a:rPr>
                        <a:t>Single</a:t>
                      </a:r>
                    </a:p>
                  </a:txBody>
                  <a:tcPr>
                    <a:solidFill>
                      <a:srgbClr val="A9EBA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a:solidFill>
                            <a:srgbClr val="000000"/>
                          </a:solidFill>
                          <a:latin typeface="Source Code Pro" panose="020B0509030403020204" pitchFamily="49" charset="0"/>
                          <a:ea typeface="Source Code Pro" panose="020B0509030403020204" pitchFamily="49" charset="0"/>
                          <a:cs typeface="Arial"/>
                        </a:rPr>
                        <a:t>Single</a:t>
                      </a:r>
                    </a:p>
                  </a:txBody>
                  <a:tcPr>
                    <a:solidFill>
                      <a:srgbClr val="D4E2F5"/>
                    </a:solidFill>
                  </a:tcPr>
                </a:tc>
                <a:tc gridSpan="3">
                  <a:txBody>
                    <a:bodyPr/>
                    <a:lstStyle/>
                    <a:p>
                      <a:pPr algn="ctr"/>
                      <a:r>
                        <a:rPr lang="en-US" sz="1600" b="0">
                          <a:latin typeface="Source Code Pro" panose="020B0509030403020204" pitchFamily="49" charset="0"/>
                          <a:ea typeface="Source Code Pro" panose="020B0509030403020204" pitchFamily="49" charset="0"/>
                        </a:rPr>
                        <a:t>Multi</a:t>
                      </a:r>
                    </a:p>
                  </a:txBody>
                  <a:tcPr/>
                </a:tc>
                <a:tc hMerge="1">
                  <a:txBody>
                    <a:bodyPr/>
                    <a:lstStyle/>
                    <a:p>
                      <a:endParaRPr lang="en-US" sz="1600" b="0">
                        <a:latin typeface="Source Code Pro" panose="020B0509030403020204" pitchFamily="49" charset="0"/>
                        <a:ea typeface="Source Code Pro" panose="020B0509030403020204" pitchFamily="49" charset="0"/>
                      </a:endParaRPr>
                    </a:p>
                  </a:txBody>
                  <a:tcPr/>
                </a:tc>
                <a:tc hMerge="1">
                  <a:txBody>
                    <a:bodyPr/>
                    <a:lstStyle/>
                    <a:p>
                      <a:endParaRPr lang="en-US" sz="1600" b="0">
                        <a:latin typeface="Source Code Pro" panose="020B0509030403020204" pitchFamily="49" charset="0"/>
                        <a:ea typeface="Source Code Pro" panose="020B0509030403020204" pitchFamily="49" charset="0"/>
                      </a:endParaRPr>
                    </a:p>
                  </a:txBody>
                  <a:tcPr/>
                </a:tc>
                <a:extLst>
                  <a:ext uri="{0D108BD9-81ED-4DB2-BD59-A6C34878D82A}">
                    <a16:rowId xmlns:a16="http://schemas.microsoft.com/office/drawing/2014/main" val="3727683848"/>
                  </a:ext>
                </a:extLst>
              </a:tr>
              <a:tr h="276322">
                <a:tc>
                  <a:txBody>
                    <a:bodyPr/>
                    <a:lstStyle/>
                    <a:p>
                      <a:pPr algn="ctr"/>
                      <a:r>
                        <a:rPr lang="en-US" sz="1600" b="0" kern="1200">
                          <a:solidFill>
                            <a:srgbClr val="000000"/>
                          </a:solidFill>
                          <a:latin typeface="Source Code Pro" panose="020B0509030403020204" pitchFamily="49" charset="0"/>
                          <a:ea typeface="Source Code Pro" panose="020B0509030403020204" pitchFamily="49" charset="0"/>
                          <a:cs typeface="Arial"/>
                        </a:rPr>
                        <a:t>Wavelength (nm)</a:t>
                      </a:r>
                    </a:p>
                  </a:txBody>
                  <a:tcPr>
                    <a:noFill/>
                  </a:tcPr>
                </a:tc>
                <a:tc>
                  <a:txBody>
                    <a:bodyPr/>
                    <a:lstStyle/>
                    <a:p>
                      <a:pPr algn="ctr"/>
                      <a:r>
                        <a:rPr lang="en-US" sz="1600">
                          <a:latin typeface="Source Code Pro" panose="020B0509030403020204" pitchFamily="49" charset="0"/>
                          <a:ea typeface="Source Code Pro" panose="020B0509030403020204" pitchFamily="49" charset="0"/>
                        </a:rPr>
                        <a:t>630</a:t>
                      </a:r>
                    </a:p>
                  </a:txBody>
                  <a:tcPr>
                    <a:solidFill>
                      <a:srgbClr val="F2B0B6"/>
                    </a:solidFill>
                  </a:tcPr>
                </a:tc>
                <a:tc>
                  <a:txBody>
                    <a:bodyPr/>
                    <a:lstStyle/>
                    <a:p>
                      <a:pPr algn="ctr"/>
                      <a:r>
                        <a:rPr lang="en-US" sz="1600">
                          <a:latin typeface="Source Code Pro" panose="020B0509030403020204" pitchFamily="49" charset="0"/>
                          <a:ea typeface="Source Code Pro" panose="020B0509030403020204" pitchFamily="49" charset="0"/>
                        </a:rPr>
                        <a:t>525</a:t>
                      </a:r>
                    </a:p>
                  </a:txBody>
                  <a:tcPr>
                    <a:solidFill>
                      <a:srgbClr val="A9EBAF"/>
                    </a:solidFill>
                  </a:tcPr>
                </a:tc>
                <a:tc>
                  <a:txBody>
                    <a:bodyPr/>
                    <a:lstStyle/>
                    <a:p>
                      <a:pPr algn="ctr"/>
                      <a:r>
                        <a:rPr lang="en-US" sz="1600">
                          <a:latin typeface="Source Code Pro" panose="020B0509030403020204" pitchFamily="49" charset="0"/>
                          <a:ea typeface="Source Code Pro" panose="020B0509030403020204" pitchFamily="49" charset="0"/>
                        </a:rPr>
                        <a:t>470</a:t>
                      </a:r>
                    </a:p>
                  </a:txBody>
                  <a:tcPr>
                    <a:solidFill>
                      <a:srgbClr val="D4E2F5"/>
                    </a:solidFill>
                  </a:tcPr>
                </a:tc>
                <a:tc>
                  <a:txBody>
                    <a:bodyPr/>
                    <a:lstStyle/>
                    <a:p>
                      <a:pPr algn="ctr"/>
                      <a:r>
                        <a:rPr lang="en-US" sz="1600">
                          <a:latin typeface="Source Code Pro" panose="020B0509030403020204" pitchFamily="49" charset="0"/>
                          <a:ea typeface="Source Code Pro" panose="020B0509030403020204" pitchFamily="49" charset="0"/>
                        </a:rPr>
                        <a:t>625</a:t>
                      </a:r>
                    </a:p>
                  </a:txBody>
                  <a:tcPr>
                    <a:solidFill>
                      <a:srgbClr val="F2B0B6"/>
                    </a:solidFill>
                  </a:tcPr>
                </a:tc>
                <a:tc>
                  <a:txBody>
                    <a:bodyPr/>
                    <a:lstStyle/>
                    <a:p>
                      <a:pPr algn="ctr"/>
                      <a:r>
                        <a:rPr lang="en-US" sz="1600">
                          <a:latin typeface="Source Code Pro" panose="020B0509030403020204" pitchFamily="49" charset="0"/>
                          <a:ea typeface="Source Code Pro" panose="020B0509030403020204" pitchFamily="49" charset="0"/>
                        </a:rPr>
                        <a:t>525</a:t>
                      </a:r>
                    </a:p>
                  </a:txBody>
                  <a:tcPr>
                    <a:solidFill>
                      <a:srgbClr val="A9EBAF"/>
                    </a:solidFill>
                  </a:tcPr>
                </a:tc>
                <a:tc>
                  <a:txBody>
                    <a:bodyPr/>
                    <a:lstStyle/>
                    <a:p>
                      <a:pPr algn="ctr"/>
                      <a:r>
                        <a:rPr lang="en-US" sz="1600">
                          <a:latin typeface="Source Code Pro" panose="020B0509030403020204" pitchFamily="49" charset="0"/>
                          <a:ea typeface="Source Code Pro" panose="020B0509030403020204" pitchFamily="49" charset="0"/>
                        </a:rPr>
                        <a:t>465</a:t>
                      </a:r>
                    </a:p>
                  </a:txBody>
                  <a:tcPr>
                    <a:solidFill>
                      <a:srgbClr val="D4E2F5"/>
                    </a:solidFill>
                  </a:tcPr>
                </a:tc>
                <a:extLst>
                  <a:ext uri="{0D108BD9-81ED-4DB2-BD59-A6C34878D82A}">
                    <a16:rowId xmlns:a16="http://schemas.microsoft.com/office/drawing/2014/main" val="1052143770"/>
                  </a:ext>
                </a:extLst>
              </a:tr>
              <a:tr h="276322">
                <a:tc>
                  <a:txBody>
                    <a:bodyPr/>
                    <a:lstStyle/>
                    <a:p>
                      <a:pPr algn="ctr"/>
                      <a:r>
                        <a:rPr lang="en-US" sz="1600" b="0" kern="1200">
                          <a:solidFill>
                            <a:srgbClr val="000000"/>
                          </a:solidFill>
                          <a:latin typeface="Source Code Pro" panose="020B0509030403020204" pitchFamily="49" charset="0"/>
                          <a:ea typeface="Source Code Pro" panose="020B0509030403020204" pitchFamily="49" charset="0"/>
                          <a:cs typeface="Arial"/>
                        </a:rPr>
                        <a:t>Intensity (mcd)</a:t>
                      </a:r>
                    </a:p>
                  </a:txBody>
                  <a:tcPr>
                    <a:noFill/>
                  </a:tcPr>
                </a:tc>
                <a:tc>
                  <a:txBody>
                    <a:bodyPr/>
                    <a:lstStyle/>
                    <a:p>
                      <a:pPr algn="ctr"/>
                      <a:r>
                        <a:rPr lang="en-US" sz="1600">
                          <a:latin typeface="Source Code Pro" panose="020B0509030403020204" pitchFamily="49" charset="0"/>
                          <a:ea typeface="Source Code Pro" panose="020B0509030403020204" pitchFamily="49" charset="0"/>
                        </a:rPr>
                        <a:t>8000</a:t>
                      </a:r>
                    </a:p>
                  </a:txBody>
                  <a:tcPr>
                    <a:solidFill>
                      <a:srgbClr val="F2B0B6"/>
                    </a:solidFill>
                  </a:tcPr>
                </a:tc>
                <a:tc>
                  <a:txBody>
                    <a:bodyPr/>
                    <a:lstStyle/>
                    <a:p>
                      <a:pPr algn="ctr"/>
                      <a:r>
                        <a:rPr lang="en-US" sz="1600">
                          <a:latin typeface="Source Code Pro" panose="020B0509030403020204" pitchFamily="49" charset="0"/>
                          <a:ea typeface="Source Code Pro" panose="020B0509030403020204" pitchFamily="49" charset="0"/>
                        </a:rPr>
                        <a:t>9300</a:t>
                      </a:r>
                    </a:p>
                  </a:txBody>
                  <a:tcPr>
                    <a:solidFill>
                      <a:srgbClr val="A9EBAF"/>
                    </a:solidFill>
                  </a:tcPr>
                </a:tc>
                <a:tc>
                  <a:txBody>
                    <a:bodyPr/>
                    <a:lstStyle/>
                    <a:p>
                      <a:pPr algn="ctr"/>
                      <a:r>
                        <a:rPr lang="en-US" sz="1600" kern="1200">
                          <a:solidFill>
                            <a:srgbClr val="000000"/>
                          </a:solidFill>
                          <a:latin typeface="Source Code Pro" panose="020B0509030403020204" pitchFamily="49" charset="0"/>
                          <a:ea typeface="Source Code Pro" panose="020B0509030403020204" pitchFamily="49" charset="0"/>
                          <a:cs typeface="Arial"/>
                        </a:rPr>
                        <a:t>4800</a:t>
                      </a:r>
                    </a:p>
                  </a:txBody>
                  <a:tcPr>
                    <a:solidFill>
                      <a:srgbClr val="D4E2F5"/>
                    </a:solidFill>
                  </a:tcPr>
                </a:tc>
                <a:tc>
                  <a:txBody>
                    <a:bodyPr/>
                    <a:lstStyle/>
                    <a:p>
                      <a:pPr algn="ctr"/>
                      <a:r>
                        <a:rPr lang="en-US" sz="1600" kern="1200">
                          <a:solidFill>
                            <a:srgbClr val="000000"/>
                          </a:solidFill>
                          <a:latin typeface="Source Code Pro" panose="020B0509030403020204" pitchFamily="49" charset="0"/>
                          <a:ea typeface="Source Code Pro" panose="020B0509030403020204" pitchFamily="49" charset="0"/>
                          <a:cs typeface="Arial"/>
                        </a:rPr>
                        <a:t>9000</a:t>
                      </a:r>
                    </a:p>
                  </a:txBody>
                  <a:tcPr>
                    <a:solidFill>
                      <a:srgbClr val="F2B0B6"/>
                    </a:solidFill>
                  </a:tcPr>
                </a:tc>
                <a:tc>
                  <a:txBody>
                    <a:bodyPr/>
                    <a:lstStyle/>
                    <a:p>
                      <a:pPr algn="ctr"/>
                      <a:r>
                        <a:rPr lang="en-US" sz="1600" kern="1200">
                          <a:solidFill>
                            <a:srgbClr val="000000"/>
                          </a:solidFill>
                          <a:latin typeface="Source Code Pro" panose="020B0509030403020204" pitchFamily="49" charset="0"/>
                          <a:ea typeface="Source Code Pro" panose="020B0509030403020204" pitchFamily="49" charset="0"/>
                          <a:cs typeface="Arial"/>
                        </a:rPr>
                        <a:t>7000</a:t>
                      </a:r>
                    </a:p>
                  </a:txBody>
                  <a:tcPr>
                    <a:solidFill>
                      <a:srgbClr val="A9EBAF"/>
                    </a:solidFill>
                  </a:tcPr>
                </a:tc>
                <a:tc>
                  <a:txBody>
                    <a:bodyPr/>
                    <a:lstStyle/>
                    <a:p>
                      <a:pPr algn="ctr"/>
                      <a:r>
                        <a:rPr lang="en-US" sz="1600" kern="1200">
                          <a:solidFill>
                            <a:srgbClr val="000000"/>
                          </a:solidFill>
                          <a:latin typeface="Source Code Pro" panose="020B0509030403020204" pitchFamily="49" charset="0"/>
                          <a:ea typeface="Source Code Pro" panose="020B0509030403020204" pitchFamily="49" charset="0"/>
                          <a:cs typeface="Arial"/>
                        </a:rPr>
                        <a:t>6500</a:t>
                      </a:r>
                    </a:p>
                  </a:txBody>
                  <a:tcPr>
                    <a:solidFill>
                      <a:srgbClr val="D4E2F5"/>
                    </a:solidFill>
                  </a:tcPr>
                </a:tc>
                <a:extLst>
                  <a:ext uri="{0D108BD9-81ED-4DB2-BD59-A6C34878D82A}">
                    <a16:rowId xmlns:a16="http://schemas.microsoft.com/office/drawing/2014/main" val="2186549806"/>
                  </a:ext>
                </a:extLst>
              </a:tr>
              <a:tr h="401219">
                <a:tc>
                  <a:txBody>
                    <a:bodyPr/>
                    <a:lstStyle/>
                    <a:p>
                      <a:pPr algn="ctr"/>
                      <a:r>
                        <a:rPr lang="en-US" sz="1600" b="0" kern="1200">
                          <a:solidFill>
                            <a:srgbClr val="000000"/>
                          </a:solidFill>
                          <a:latin typeface="Source Code Pro" panose="020B0509030403020204" pitchFamily="49" charset="0"/>
                          <a:ea typeface="Source Code Pro" panose="020B0509030403020204" pitchFamily="49" charset="0"/>
                          <a:cs typeface="Arial"/>
                        </a:rPr>
                        <a:t>Viewing Angle (deg) </a:t>
                      </a:r>
                    </a:p>
                  </a:txBody>
                  <a:tcPr/>
                </a:tc>
                <a:tc>
                  <a:txBody>
                    <a:bodyPr/>
                    <a:lstStyle/>
                    <a:p>
                      <a:pPr algn="ctr"/>
                      <a:r>
                        <a:rPr lang="en-US" sz="1600">
                          <a:latin typeface="Source Code Pro" panose="020B0509030403020204" pitchFamily="49" charset="0"/>
                          <a:ea typeface="Source Code Pro" panose="020B0509030403020204" pitchFamily="49" charset="0"/>
                        </a:rPr>
                        <a:t>30</a:t>
                      </a:r>
                    </a:p>
                  </a:txBody>
                  <a:tcPr>
                    <a:solidFill>
                      <a:srgbClr val="F2B0B6"/>
                    </a:solidFill>
                  </a:tcPr>
                </a:tc>
                <a:tc>
                  <a:txBody>
                    <a:bodyPr/>
                    <a:lstStyle/>
                    <a:p>
                      <a:pPr algn="ctr"/>
                      <a:r>
                        <a:rPr lang="en-US" sz="1600">
                          <a:latin typeface="Source Code Pro" panose="020B0509030403020204" pitchFamily="49" charset="0"/>
                          <a:ea typeface="Source Code Pro" panose="020B0509030403020204" pitchFamily="49" charset="0"/>
                        </a:rPr>
                        <a:t>30</a:t>
                      </a:r>
                    </a:p>
                  </a:txBody>
                  <a:tcPr>
                    <a:solidFill>
                      <a:srgbClr val="A9EBAF"/>
                    </a:solidFill>
                  </a:tcPr>
                </a:tc>
                <a:tc>
                  <a:txBody>
                    <a:bodyPr/>
                    <a:lstStyle/>
                    <a:p>
                      <a:pPr algn="ctr"/>
                      <a:r>
                        <a:rPr lang="en-US" sz="1600" kern="1200">
                          <a:solidFill>
                            <a:srgbClr val="000000"/>
                          </a:solidFill>
                          <a:latin typeface="Source Code Pro" panose="020B0509030403020204" pitchFamily="49" charset="0"/>
                          <a:ea typeface="Source Code Pro" panose="020B0509030403020204" pitchFamily="49" charset="0"/>
                          <a:cs typeface="Arial"/>
                        </a:rPr>
                        <a:t>30</a:t>
                      </a:r>
                    </a:p>
                  </a:txBody>
                  <a:tcPr>
                    <a:solidFill>
                      <a:srgbClr val="D4E2F5"/>
                    </a:solidFill>
                  </a:tcPr>
                </a:tc>
                <a:tc>
                  <a:txBody>
                    <a:bodyPr/>
                    <a:lstStyle/>
                    <a:p>
                      <a:pPr algn="ctr"/>
                      <a:r>
                        <a:rPr lang="en-US" sz="1600" kern="1200">
                          <a:solidFill>
                            <a:srgbClr val="000000"/>
                          </a:solidFill>
                          <a:latin typeface="Source Code Pro" panose="020B0509030403020204" pitchFamily="49" charset="0"/>
                          <a:ea typeface="Source Code Pro" panose="020B0509030403020204" pitchFamily="49" charset="0"/>
                          <a:cs typeface="Arial"/>
                        </a:rPr>
                        <a:t>30</a:t>
                      </a:r>
                    </a:p>
                  </a:txBody>
                  <a:tcPr>
                    <a:solidFill>
                      <a:srgbClr val="F2B0B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rgbClr val="000000"/>
                          </a:solidFill>
                          <a:latin typeface="Source Code Pro" panose="020B0509030403020204" pitchFamily="49" charset="0"/>
                          <a:ea typeface="Source Code Pro" panose="020B0509030403020204" pitchFamily="49" charset="0"/>
                          <a:cs typeface="Arial"/>
                        </a:rPr>
                        <a:t>30</a:t>
                      </a:r>
                    </a:p>
                  </a:txBody>
                  <a:tcPr>
                    <a:solidFill>
                      <a:srgbClr val="A9EBA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rgbClr val="000000"/>
                          </a:solidFill>
                          <a:latin typeface="Source Code Pro" panose="020B0509030403020204" pitchFamily="49" charset="0"/>
                          <a:ea typeface="Source Code Pro" panose="020B0509030403020204" pitchFamily="49" charset="0"/>
                          <a:cs typeface="Arial"/>
                        </a:rPr>
                        <a:t>30</a:t>
                      </a:r>
                    </a:p>
                  </a:txBody>
                  <a:tcPr>
                    <a:solidFill>
                      <a:srgbClr val="D4E2F5"/>
                    </a:solidFill>
                  </a:tcPr>
                </a:tc>
                <a:extLst>
                  <a:ext uri="{0D108BD9-81ED-4DB2-BD59-A6C34878D82A}">
                    <a16:rowId xmlns:a16="http://schemas.microsoft.com/office/drawing/2014/main" val="3537867338"/>
                  </a:ext>
                </a:extLst>
              </a:tr>
              <a:tr h="276322">
                <a:tc>
                  <a:txBody>
                    <a:bodyPr/>
                    <a:lstStyle/>
                    <a:p>
                      <a:pPr algn="ctr"/>
                      <a:r>
                        <a:rPr lang="en-US" sz="1600" b="0" kern="1200">
                          <a:solidFill>
                            <a:srgbClr val="000000"/>
                          </a:solidFill>
                          <a:latin typeface="Source Code Pro" panose="020B0509030403020204" pitchFamily="49" charset="0"/>
                          <a:ea typeface="Source Code Pro" panose="020B0509030403020204" pitchFamily="49" charset="0"/>
                          <a:cs typeface="Arial"/>
                        </a:rPr>
                        <a:t>Forward Voltage</a:t>
                      </a:r>
                    </a:p>
                  </a:txBody>
                  <a:tcPr/>
                </a:tc>
                <a:tc>
                  <a:txBody>
                    <a:bodyPr/>
                    <a:lstStyle/>
                    <a:p>
                      <a:pPr algn="ctr"/>
                      <a:r>
                        <a:rPr lang="en-US" sz="1600">
                          <a:latin typeface="Source Code Pro" panose="020B0509030403020204" pitchFamily="49" charset="0"/>
                          <a:ea typeface="Source Code Pro" panose="020B0509030403020204" pitchFamily="49" charset="0"/>
                        </a:rPr>
                        <a:t>2.2</a:t>
                      </a:r>
                    </a:p>
                  </a:txBody>
                  <a:tcPr>
                    <a:solidFill>
                      <a:srgbClr val="F2B0B6"/>
                    </a:solidFill>
                  </a:tcPr>
                </a:tc>
                <a:tc>
                  <a:txBody>
                    <a:bodyPr/>
                    <a:lstStyle/>
                    <a:p>
                      <a:pPr algn="ctr"/>
                      <a:r>
                        <a:rPr lang="en-US" sz="1600">
                          <a:latin typeface="Source Code Pro" panose="020B0509030403020204" pitchFamily="49" charset="0"/>
                          <a:ea typeface="Source Code Pro" panose="020B0509030403020204" pitchFamily="49" charset="0"/>
                        </a:rPr>
                        <a:t>3.2</a:t>
                      </a:r>
                    </a:p>
                  </a:txBody>
                  <a:tcPr>
                    <a:solidFill>
                      <a:srgbClr val="A9EBAF"/>
                    </a:solidFill>
                  </a:tcPr>
                </a:tc>
                <a:tc>
                  <a:txBody>
                    <a:bodyPr/>
                    <a:lstStyle/>
                    <a:p>
                      <a:pPr algn="ctr"/>
                      <a:r>
                        <a:rPr lang="en-US" sz="1600" kern="1200">
                          <a:solidFill>
                            <a:srgbClr val="000000"/>
                          </a:solidFill>
                          <a:latin typeface="Source Code Pro" panose="020B0509030403020204" pitchFamily="49" charset="0"/>
                          <a:ea typeface="Source Code Pro" panose="020B0509030403020204" pitchFamily="49" charset="0"/>
                          <a:cs typeface="Arial"/>
                        </a:rPr>
                        <a:t>3.2</a:t>
                      </a:r>
                    </a:p>
                  </a:txBody>
                  <a:tcPr>
                    <a:solidFill>
                      <a:srgbClr val="D4E2F5"/>
                    </a:solidFill>
                  </a:tcPr>
                </a:tc>
                <a:tc>
                  <a:txBody>
                    <a:bodyPr/>
                    <a:lstStyle/>
                    <a:p>
                      <a:pPr algn="ctr"/>
                      <a:r>
                        <a:rPr lang="en-US" sz="1600" kern="1200">
                          <a:solidFill>
                            <a:srgbClr val="000000"/>
                          </a:solidFill>
                          <a:latin typeface="Source Code Pro" panose="020B0509030403020204" pitchFamily="49" charset="0"/>
                          <a:ea typeface="Source Code Pro" panose="020B0509030403020204" pitchFamily="49" charset="0"/>
                          <a:cs typeface="Arial"/>
                        </a:rPr>
                        <a:t>2.1 </a:t>
                      </a:r>
                    </a:p>
                  </a:txBody>
                  <a:tcPr>
                    <a:solidFill>
                      <a:srgbClr val="F2B0B6"/>
                    </a:solidFill>
                  </a:tcPr>
                </a:tc>
                <a:tc>
                  <a:txBody>
                    <a:bodyPr/>
                    <a:lstStyle/>
                    <a:p>
                      <a:pPr algn="ctr"/>
                      <a:r>
                        <a:rPr lang="en-US" sz="1600" kern="1200">
                          <a:solidFill>
                            <a:srgbClr val="000000"/>
                          </a:solidFill>
                          <a:latin typeface="Source Code Pro" panose="020B0509030403020204" pitchFamily="49" charset="0"/>
                          <a:ea typeface="Source Code Pro" panose="020B0509030403020204" pitchFamily="49" charset="0"/>
                          <a:cs typeface="Arial"/>
                        </a:rPr>
                        <a:t>3</a:t>
                      </a:r>
                    </a:p>
                  </a:txBody>
                  <a:tcPr>
                    <a:solidFill>
                      <a:srgbClr val="A9EBAF"/>
                    </a:solidFill>
                  </a:tcPr>
                </a:tc>
                <a:tc>
                  <a:txBody>
                    <a:bodyPr/>
                    <a:lstStyle/>
                    <a:p>
                      <a:pPr algn="ctr"/>
                      <a:r>
                        <a:rPr lang="en-US" sz="1600" kern="1200">
                          <a:solidFill>
                            <a:srgbClr val="000000"/>
                          </a:solidFill>
                          <a:latin typeface="Source Code Pro" panose="020B0509030403020204" pitchFamily="49" charset="0"/>
                          <a:ea typeface="Source Code Pro" panose="020B0509030403020204" pitchFamily="49" charset="0"/>
                          <a:cs typeface="Arial"/>
                        </a:rPr>
                        <a:t>3</a:t>
                      </a:r>
                    </a:p>
                  </a:txBody>
                  <a:tcPr>
                    <a:solidFill>
                      <a:srgbClr val="D4E2F5"/>
                    </a:solidFill>
                  </a:tcPr>
                </a:tc>
                <a:extLst>
                  <a:ext uri="{0D108BD9-81ED-4DB2-BD59-A6C34878D82A}">
                    <a16:rowId xmlns:a16="http://schemas.microsoft.com/office/drawing/2014/main" val="822673440"/>
                  </a:ext>
                </a:extLst>
              </a:tr>
              <a:tr h="401219">
                <a:tc>
                  <a:txBody>
                    <a:bodyPr/>
                    <a:lstStyle/>
                    <a:p>
                      <a:pPr algn="ctr"/>
                      <a:r>
                        <a:rPr lang="en-US" sz="1600" b="0" kern="1200">
                          <a:solidFill>
                            <a:srgbClr val="000000"/>
                          </a:solidFill>
                          <a:latin typeface="Source Code Pro" panose="020B0509030403020204" pitchFamily="49" charset="0"/>
                          <a:ea typeface="Source Code Pro" panose="020B0509030403020204" pitchFamily="49" charset="0"/>
                          <a:cs typeface="Arial"/>
                        </a:rPr>
                        <a:t>Operating Current (mA)</a:t>
                      </a:r>
                    </a:p>
                  </a:txBody>
                  <a:tcPr/>
                </a:tc>
                <a:tc>
                  <a:txBody>
                    <a:bodyPr/>
                    <a:lstStyle/>
                    <a:p>
                      <a:pPr algn="ctr"/>
                      <a:r>
                        <a:rPr lang="en-US" sz="1600">
                          <a:latin typeface="Source Code Pro" panose="020B0509030403020204" pitchFamily="49" charset="0"/>
                          <a:ea typeface="Source Code Pro" panose="020B0509030403020204" pitchFamily="49" charset="0"/>
                        </a:rPr>
                        <a:t>20</a:t>
                      </a:r>
                    </a:p>
                  </a:txBody>
                  <a:tcPr>
                    <a:solidFill>
                      <a:srgbClr val="F2B0B6"/>
                    </a:solidFill>
                  </a:tcPr>
                </a:tc>
                <a:tc>
                  <a:txBody>
                    <a:bodyPr/>
                    <a:lstStyle/>
                    <a:p>
                      <a:pPr algn="ctr"/>
                      <a:r>
                        <a:rPr lang="en-US" sz="1600">
                          <a:latin typeface="Source Code Pro" panose="020B0509030403020204" pitchFamily="49" charset="0"/>
                          <a:ea typeface="Source Code Pro" panose="020B0509030403020204" pitchFamily="49" charset="0"/>
                        </a:rPr>
                        <a:t>30</a:t>
                      </a:r>
                    </a:p>
                  </a:txBody>
                  <a:tcPr>
                    <a:solidFill>
                      <a:srgbClr val="A9EBAF"/>
                    </a:solidFill>
                  </a:tcPr>
                </a:tc>
                <a:tc>
                  <a:txBody>
                    <a:bodyPr/>
                    <a:lstStyle/>
                    <a:p>
                      <a:pPr algn="ctr"/>
                      <a:r>
                        <a:rPr lang="en-US" sz="1600" kern="1200">
                          <a:solidFill>
                            <a:srgbClr val="000000"/>
                          </a:solidFill>
                          <a:latin typeface="Source Code Pro" panose="020B0509030403020204" pitchFamily="49" charset="0"/>
                          <a:ea typeface="Source Code Pro" panose="020B0509030403020204" pitchFamily="49" charset="0"/>
                          <a:cs typeface="Arial"/>
                        </a:rPr>
                        <a:t>20</a:t>
                      </a:r>
                    </a:p>
                  </a:txBody>
                  <a:tcPr>
                    <a:solidFill>
                      <a:srgbClr val="D4E2F5"/>
                    </a:solidFill>
                  </a:tcPr>
                </a:tc>
                <a:tc>
                  <a:txBody>
                    <a:bodyPr/>
                    <a:lstStyle/>
                    <a:p>
                      <a:pPr algn="ctr"/>
                      <a:r>
                        <a:rPr lang="en-US" sz="1600" kern="1200">
                          <a:solidFill>
                            <a:srgbClr val="000000"/>
                          </a:solidFill>
                          <a:latin typeface="Source Code Pro" panose="020B0509030403020204" pitchFamily="49" charset="0"/>
                          <a:ea typeface="Source Code Pro" panose="020B0509030403020204" pitchFamily="49" charset="0"/>
                          <a:cs typeface="Arial"/>
                        </a:rPr>
                        <a:t>20</a:t>
                      </a:r>
                    </a:p>
                  </a:txBody>
                  <a:tcPr>
                    <a:solidFill>
                      <a:srgbClr val="F2B0B6"/>
                    </a:solidFill>
                  </a:tcPr>
                </a:tc>
                <a:tc>
                  <a:txBody>
                    <a:bodyPr/>
                    <a:lstStyle/>
                    <a:p>
                      <a:pPr algn="ctr"/>
                      <a:r>
                        <a:rPr lang="en-US" sz="1600" kern="1200">
                          <a:solidFill>
                            <a:srgbClr val="000000"/>
                          </a:solidFill>
                          <a:latin typeface="Source Code Pro" panose="020B0509030403020204" pitchFamily="49" charset="0"/>
                          <a:ea typeface="Source Code Pro" panose="020B0509030403020204" pitchFamily="49" charset="0"/>
                          <a:cs typeface="Arial"/>
                        </a:rPr>
                        <a:t>20 </a:t>
                      </a:r>
                    </a:p>
                  </a:txBody>
                  <a:tcPr>
                    <a:solidFill>
                      <a:srgbClr val="A9EBAF"/>
                    </a:solidFill>
                  </a:tcPr>
                </a:tc>
                <a:tc>
                  <a:txBody>
                    <a:bodyPr/>
                    <a:lstStyle/>
                    <a:p>
                      <a:pPr algn="ctr"/>
                      <a:r>
                        <a:rPr lang="en-US" sz="1600" kern="1200">
                          <a:solidFill>
                            <a:srgbClr val="000000"/>
                          </a:solidFill>
                          <a:latin typeface="Source Code Pro" panose="020B0509030403020204" pitchFamily="49" charset="0"/>
                          <a:ea typeface="Source Code Pro" panose="020B0509030403020204" pitchFamily="49" charset="0"/>
                          <a:cs typeface="Arial"/>
                        </a:rPr>
                        <a:t>20 </a:t>
                      </a:r>
                    </a:p>
                  </a:txBody>
                  <a:tcPr>
                    <a:solidFill>
                      <a:srgbClr val="D4E2F5"/>
                    </a:solidFill>
                  </a:tcPr>
                </a:tc>
                <a:extLst>
                  <a:ext uri="{0D108BD9-81ED-4DB2-BD59-A6C34878D82A}">
                    <a16:rowId xmlns:a16="http://schemas.microsoft.com/office/drawing/2014/main" val="1491404138"/>
                  </a:ext>
                </a:extLst>
              </a:tr>
              <a:tr h="276322">
                <a:tc>
                  <a:txBody>
                    <a:bodyPr/>
                    <a:lstStyle/>
                    <a:p>
                      <a:pPr algn="ctr"/>
                      <a:r>
                        <a:rPr lang="en-US" sz="1600" b="0">
                          <a:latin typeface="Source Code Pro" panose="020B0509030403020204" pitchFamily="49" charset="0"/>
                          <a:ea typeface="Source Code Pro" panose="020B0509030403020204" pitchFamily="49" charset="0"/>
                        </a:rPr>
                        <a:t>Cost ($)</a:t>
                      </a:r>
                    </a:p>
                  </a:txBody>
                  <a:tcPr/>
                </a:tc>
                <a:tc>
                  <a:txBody>
                    <a:bodyPr/>
                    <a:lstStyle/>
                    <a:p>
                      <a:pPr algn="ctr"/>
                      <a:r>
                        <a:rPr lang="en-US" sz="1600">
                          <a:latin typeface="Source Code Pro" panose="020B0509030403020204" pitchFamily="49" charset="0"/>
                          <a:ea typeface="Source Code Pro" panose="020B0509030403020204" pitchFamily="49" charset="0"/>
                        </a:rPr>
                        <a:t>$0.28</a:t>
                      </a:r>
                    </a:p>
                  </a:txBody>
                  <a:tcPr>
                    <a:solidFill>
                      <a:srgbClr val="F2B0B6"/>
                    </a:solidFill>
                  </a:tcPr>
                </a:tc>
                <a:tc>
                  <a:txBody>
                    <a:bodyPr/>
                    <a:lstStyle/>
                    <a:p>
                      <a:pPr algn="ctr"/>
                      <a:r>
                        <a:rPr lang="en-US" sz="1600">
                          <a:latin typeface="Source Code Pro" panose="020B0509030403020204" pitchFamily="49" charset="0"/>
                          <a:ea typeface="Source Code Pro" panose="020B0509030403020204" pitchFamily="49" charset="0"/>
                        </a:rPr>
                        <a:t>$1.47</a:t>
                      </a:r>
                    </a:p>
                  </a:txBody>
                  <a:tcPr>
                    <a:solidFill>
                      <a:srgbClr val="A9EBAF"/>
                    </a:solidFill>
                  </a:tcPr>
                </a:tc>
                <a:tc>
                  <a:txBody>
                    <a:bodyPr/>
                    <a:lstStyle/>
                    <a:p>
                      <a:pPr algn="ctr"/>
                      <a:r>
                        <a:rPr lang="en-US" sz="1600" kern="1200">
                          <a:solidFill>
                            <a:srgbClr val="000000"/>
                          </a:solidFill>
                          <a:latin typeface="Source Code Pro" panose="020B0509030403020204" pitchFamily="49" charset="0"/>
                          <a:ea typeface="Source Code Pro" panose="020B0509030403020204" pitchFamily="49" charset="0"/>
                          <a:cs typeface="Arial"/>
                        </a:rPr>
                        <a:t>$0.21</a:t>
                      </a:r>
                    </a:p>
                  </a:txBody>
                  <a:tcPr>
                    <a:solidFill>
                      <a:srgbClr val="D4E2F5"/>
                    </a:solidFill>
                  </a:tcPr>
                </a:tc>
                <a:tc gridSpan="3">
                  <a:txBody>
                    <a:bodyPr/>
                    <a:lstStyle/>
                    <a:p>
                      <a:pPr algn="ctr"/>
                      <a:r>
                        <a:rPr lang="en-US" sz="1600" kern="1200">
                          <a:solidFill>
                            <a:srgbClr val="000000"/>
                          </a:solidFill>
                          <a:latin typeface="Source Code Pro" panose="020B0509030403020204" pitchFamily="49" charset="0"/>
                          <a:ea typeface="Source Code Pro" panose="020B0509030403020204" pitchFamily="49" charset="0"/>
                          <a:cs typeface="Arial"/>
                        </a:rPr>
                        <a:t>$0.80</a:t>
                      </a:r>
                    </a:p>
                  </a:txBody>
                  <a:tcPr>
                    <a:noFill/>
                  </a:tcPr>
                </a:tc>
                <a:tc hMerge="1">
                  <a:txBody>
                    <a:bodyPr/>
                    <a:lstStyle/>
                    <a:p>
                      <a:pPr algn="ctr"/>
                      <a:endParaRPr lang="en-US" sz="1600" kern="1200">
                        <a:solidFill>
                          <a:srgbClr val="000000"/>
                        </a:solidFill>
                        <a:latin typeface="Source Code Pro" panose="020B0509030403020204" pitchFamily="49" charset="0"/>
                        <a:ea typeface="Source Code Pro" panose="020B0509030403020204" pitchFamily="49" charset="0"/>
                        <a:cs typeface="Arial"/>
                      </a:endParaRPr>
                    </a:p>
                  </a:txBody>
                  <a:tcPr>
                    <a:solidFill>
                      <a:srgbClr val="A9EBAF"/>
                    </a:solidFill>
                  </a:tcPr>
                </a:tc>
                <a:tc hMerge="1">
                  <a:txBody>
                    <a:bodyPr/>
                    <a:lstStyle/>
                    <a:p>
                      <a:pPr algn="ctr"/>
                      <a:endParaRPr lang="en-US" sz="1600" kern="1200">
                        <a:solidFill>
                          <a:srgbClr val="000000"/>
                        </a:solidFill>
                        <a:latin typeface="Source Code Pro" panose="020B0509030403020204" pitchFamily="49" charset="0"/>
                        <a:ea typeface="Source Code Pro" panose="020B0509030403020204" pitchFamily="49" charset="0"/>
                        <a:cs typeface="Arial"/>
                      </a:endParaRPr>
                    </a:p>
                  </a:txBody>
                  <a:tcPr>
                    <a:solidFill>
                      <a:srgbClr val="D4E2F5"/>
                    </a:solidFill>
                  </a:tcPr>
                </a:tc>
                <a:extLst>
                  <a:ext uri="{0D108BD9-81ED-4DB2-BD59-A6C34878D82A}">
                    <a16:rowId xmlns:a16="http://schemas.microsoft.com/office/drawing/2014/main" val="1121814097"/>
                  </a:ext>
                </a:extLst>
              </a:tr>
            </a:tbl>
          </a:graphicData>
        </a:graphic>
      </p:graphicFrame>
      <p:pic>
        <p:nvPicPr>
          <p:cNvPr id="11" name="Audio 10">
            <a:hlinkClick r:id="" action="ppaction://media"/>
            <a:extLst>
              <a:ext uri="{FF2B5EF4-FFF2-40B4-BE49-F238E27FC236}">
                <a16:creationId xmlns:a16="http://schemas.microsoft.com/office/drawing/2014/main" id="{344F0E77-F049-4C54-B950-9A40F94A0D5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
        <p:nvSpPr>
          <p:cNvPr id="12" name="TextBox 11">
            <a:extLst>
              <a:ext uri="{FF2B5EF4-FFF2-40B4-BE49-F238E27FC236}">
                <a16:creationId xmlns:a16="http://schemas.microsoft.com/office/drawing/2014/main" id="{B6DCD81E-D103-804B-EFA8-DE9F3DB6A1D1}"/>
              </a:ext>
            </a:extLst>
          </p:cNvPr>
          <p:cNvSpPr txBox="1"/>
          <p:nvPr/>
        </p:nvSpPr>
        <p:spPr>
          <a:xfrm>
            <a:off x="6120062" y="5659296"/>
            <a:ext cx="1010653" cy="523220"/>
          </a:xfrm>
          <a:prstGeom prst="rect">
            <a:avLst/>
          </a:prstGeom>
          <a:noFill/>
        </p:spPr>
        <p:txBody>
          <a:bodyPr wrap="square" rtlCol="0">
            <a:spAutoFit/>
          </a:bodyPr>
          <a:lstStyle/>
          <a:p>
            <a:r>
              <a:rPr lang="en-US" sz="2800" b="1" kern="1200">
                <a:solidFill>
                  <a:schemeClr val="tx1"/>
                </a:solidFill>
                <a:latin typeface="Amatic SC" pitchFamily="2" charset="-79"/>
                <a:ea typeface="+mj-ea"/>
                <a:cs typeface="Amatic SC" pitchFamily="2" charset="-79"/>
              </a:rPr>
              <a:t>Selected</a:t>
            </a:r>
          </a:p>
        </p:txBody>
      </p:sp>
    </p:spTree>
    <p:extLst>
      <p:ext uri="{BB962C8B-B14F-4D97-AF65-F5344CB8AC3E}">
        <p14:creationId xmlns:p14="http://schemas.microsoft.com/office/powerpoint/2010/main" val="2387934341"/>
      </p:ext>
    </p:extLst>
  </p:cSld>
  <p:clrMapOvr>
    <a:masterClrMapping/>
  </p:clrMapOvr>
  <mc:AlternateContent xmlns:mc="http://schemas.openxmlformats.org/markup-compatibility/2006" xmlns:p14="http://schemas.microsoft.com/office/powerpoint/2010/main">
    <mc:Choice Requires="p14">
      <p:transition spd="slow" p14:dur="2000" advTm="12128"/>
    </mc:Choice>
    <mc:Fallback xmlns="">
      <p:transition spd="slow" advTm="12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225"/>
        <p:cNvGrpSpPr/>
        <p:nvPr/>
      </p:nvGrpSpPr>
      <p:grpSpPr>
        <a:xfrm>
          <a:off x="0" y="0"/>
          <a:ext cx="0" cy="0"/>
          <a:chOff x="0" y="0"/>
          <a:chExt cx="0" cy="0"/>
        </a:xfrm>
      </p:grpSpPr>
      <p:pic>
        <p:nvPicPr>
          <p:cNvPr id="7" name="Picture 6" descr="A person smiling at the camera&#10;&#10;Description automatically generated with medium confidence">
            <a:extLst>
              <a:ext uri="{FF2B5EF4-FFF2-40B4-BE49-F238E27FC236}">
                <a16:creationId xmlns:a16="http://schemas.microsoft.com/office/drawing/2014/main" id="{DD1858DE-D55B-00E3-247E-4F1BEB5D346D}"/>
              </a:ext>
            </a:extLst>
          </p:cNvPr>
          <p:cNvPicPr>
            <a:picLocks noChangeAspect="1"/>
          </p:cNvPicPr>
          <p:nvPr/>
        </p:nvPicPr>
        <p:blipFill>
          <a:blip r:embed="rId6"/>
          <a:stretch>
            <a:fillRect/>
          </a:stretch>
        </p:blipFill>
        <p:spPr>
          <a:xfrm>
            <a:off x="10939272" y="5605272"/>
            <a:ext cx="1252728" cy="1252728"/>
          </a:xfrm>
          <a:prstGeom prst="rect">
            <a:avLst/>
          </a:prstGeom>
        </p:spPr>
      </p:pic>
      <p:sp>
        <p:nvSpPr>
          <p:cNvPr id="226" name="Google Shape;226;g1110779e2d4_0_390"/>
          <p:cNvSpPr txBox="1">
            <a:spLocks noGrp="1"/>
          </p:cNvSpPr>
          <p:nvPr>
            <p:ph type="title"/>
          </p:nvPr>
        </p:nvSpPr>
        <p:spPr>
          <a:xfrm>
            <a:off x="581192" y="702156"/>
            <a:ext cx="11029500" cy="90497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3F3F3F"/>
              </a:buClr>
              <a:buSzPts val="2800"/>
              <a:buFont typeface="Franklin Gothic"/>
              <a:buNone/>
            </a:pPr>
            <a:r>
              <a:rPr lang="en-US" sz="4400">
                <a:latin typeface="Amatic SC" pitchFamily="2" charset="-79"/>
                <a:cs typeface="Amatic SC" pitchFamily="2" charset="-79"/>
              </a:rPr>
              <a:t>LED Safety</a:t>
            </a:r>
          </a:p>
        </p:txBody>
      </p:sp>
      <p:sp>
        <p:nvSpPr>
          <p:cNvPr id="227" name="Google Shape;227;g1110779e2d4_0_390"/>
          <p:cNvSpPr txBox="1">
            <a:spLocks noGrp="1"/>
          </p:cNvSpPr>
          <p:nvPr>
            <p:ph idx="1"/>
          </p:nvPr>
        </p:nvSpPr>
        <p:spPr>
          <a:xfrm>
            <a:off x="1055076" y="1089891"/>
            <a:ext cx="10157867" cy="4367700"/>
          </a:xfrm>
          <a:prstGeom prst="rect">
            <a:avLst/>
          </a:prstGeom>
          <a:noFill/>
          <a:ln>
            <a:noFill/>
          </a:ln>
        </p:spPr>
        <p:txBody>
          <a:bodyPr spcFirstLastPara="1" wrap="square" lIns="91425" tIns="45700" rIns="91425" bIns="45700" anchor="ctr" anchorCtr="0">
            <a:normAutofit/>
          </a:bodyPr>
          <a:lstStyle/>
          <a:p>
            <a:pPr marL="0" indent="0">
              <a:lnSpc>
                <a:spcPct val="200000"/>
              </a:lnSpc>
              <a:spcBef>
                <a:spcPts val="0"/>
              </a:spcBef>
              <a:buClr>
                <a:schemeClr val="bg2"/>
              </a:buClr>
              <a:buSzPct val="96000"/>
              <a:buNone/>
            </a:pPr>
            <a:r>
              <a:rPr lang="en-US" sz="1900">
                <a:solidFill>
                  <a:schemeClr val="dk1"/>
                </a:solidFill>
                <a:latin typeface="Source Code Pro" panose="020B0509030403020204" pitchFamily="49" charset="0"/>
                <a:ea typeface="Source Code Pro" panose="020B0509030403020204" pitchFamily="49" charset="0"/>
                <a:cs typeface="Arial"/>
                <a:sym typeface="Arial"/>
              </a:rPr>
              <a:t>IEC62471 recommends that detailed measurements are not required for sources having a luminance of less than </a:t>
            </a:r>
            <a:r>
              <a:rPr lang="en-US" sz="1800">
                <a:latin typeface="Source Code Pro" panose="020B0509030403020204" pitchFamily="49" charset="0"/>
                <a:ea typeface="Source Code Pro" panose="020B0509030403020204" pitchFamily="49" charset="0"/>
              </a:rPr>
              <a:t>10</a:t>
            </a:r>
            <a:r>
              <a:rPr lang="en-US" sz="1800" baseline="30000">
                <a:latin typeface="Source Code Pro" panose="020B0509030403020204" pitchFamily="49" charset="0"/>
                <a:ea typeface="Source Code Pro" panose="020B0509030403020204" pitchFamily="49" charset="0"/>
              </a:rPr>
              <a:t>4</a:t>
            </a:r>
            <a:r>
              <a:rPr lang="en-US" sz="1800">
                <a:latin typeface="Source Code Pro" panose="020B0509030403020204" pitchFamily="49" charset="0"/>
                <a:ea typeface="Source Code Pro" panose="020B0509030403020204" pitchFamily="49" charset="0"/>
              </a:rPr>
              <a:t>cd/m</a:t>
            </a:r>
            <a:r>
              <a:rPr lang="en-US" sz="1800" baseline="30000">
                <a:latin typeface="Source Code Pro" panose="020B0509030403020204" pitchFamily="49" charset="0"/>
                <a:ea typeface="Source Code Pro" panose="020B0509030403020204" pitchFamily="49" charset="0"/>
              </a:rPr>
              <a:t>2</a:t>
            </a:r>
            <a:r>
              <a:rPr lang="en-US" sz="1900">
                <a:solidFill>
                  <a:schemeClr val="dk1"/>
                </a:solidFill>
                <a:latin typeface="Source Code Pro" panose="020B0509030403020204" pitchFamily="49" charset="0"/>
                <a:ea typeface="Source Code Pro" panose="020B0509030403020204" pitchFamily="49" charset="0"/>
                <a:cs typeface="Arial"/>
                <a:sym typeface="Arial"/>
              </a:rPr>
              <a:t> Our light sources are dispersed using a lens and the viewer is never in direct line of sight of the LEDs.</a:t>
            </a:r>
          </a:p>
        </p:txBody>
      </p:sp>
      <p:pic>
        <p:nvPicPr>
          <p:cNvPr id="4" name="Audio 3">
            <a:hlinkClick r:id="" action="ppaction://media"/>
            <a:extLst>
              <a:ext uri="{FF2B5EF4-FFF2-40B4-BE49-F238E27FC236}">
                <a16:creationId xmlns:a16="http://schemas.microsoft.com/office/drawing/2014/main" id="{EC54C516-A3C8-F7C7-BF76-032AD2E0C55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303172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3653"/>
    </mc:Choice>
    <mc:Fallback xmlns="">
      <p:transition spd="slow" advTm="13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132"/>
        <p:cNvGrpSpPr/>
        <p:nvPr/>
      </p:nvGrpSpPr>
      <p:grpSpPr>
        <a:xfrm>
          <a:off x="0" y="0"/>
          <a:ext cx="0" cy="0"/>
          <a:chOff x="0" y="0"/>
          <a:chExt cx="0" cy="0"/>
        </a:xfrm>
      </p:grpSpPr>
      <p:sp>
        <p:nvSpPr>
          <p:cNvPr id="10" name="TextBox 9">
            <a:extLst>
              <a:ext uri="{FF2B5EF4-FFF2-40B4-BE49-F238E27FC236}">
                <a16:creationId xmlns:a16="http://schemas.microsoft.com/office/drawing/2014/main" id="{2D0FA81F-9290-1AD4-B84E-DF38BF927421}"/>
              </a:ext>
            </a:extLst>
          </p:cNvPr>
          <p:cNvSpPr txBox="1"/>
          <p:nvPr/>
        </p:nvSpPr>
        <p:spPr>
          <a:xfrm>
            <a:off x="602260" y="1479812"/>
            <a:ext cx="10987480" cy="4240713"/>
          </a:xfrm>
          <a:prstGeom prst="rect">
            <a:avLst/>
          </a:prstGeom>
          <a:noFill/>
        </p:spPr>
        <p:txBody>
          <a:bodyPr wrap="square">
            <a:spAutoFit/>
          </a:bodyPr>
          <a:lstStyle/>
          <a:p>
            <a:pPr marL="342900" indent="-342900" algn="l" rtl="0" fontAlgn="base">
              <a:spcBef>
                <a:spcPts val="360"/>
              </a:spcBef>
              <a:spcAft>
                <a:spcPts val="0"/>
              </a:spcAft>
              <a:buFont typeface=".Apple Color Emoji UI"/>
              <a:buChar char="🐾"/>
            </a:pPr>
            <a:r>
              <a:rPr lang="en-US" sz="2060" b="0" i="0" u="none" strike="noStrike">
                <a:solidFill>
                  <a:srgbClr val="666666"/>
                </a:solidFill>
                <a:effectLst/>
                <a:latin typeface="Source Code Pro" panose="020B0509030403020204" pitchFamily="49" charset="0"/>
              </a:rPr>
              <a:t> Routines are good for pets</a:t>
            </a:r>
            <a:endParaRPr lang="en-US" sz="1483" b="0" i="0" u="none" strike="noStrike">
              <a:solidFill>
                <a:srgbClr val="666666"/>
              </a:solidFill>
              <a:effectLst/>
              <a:latin typeface="Source Code Pro" panose="020B0509030403020204" pitchFamily="49" charset="0"/>
            </a:endParaRPr>
          </a:p>
          <a:p>
            <a:pPr marL="742950" lvl="1" indent="-285750" algn="l" rtl="0" fontAlgn="base">
              <a:spcBef>
                <a:spcPts val="0"/>
              </a:spcBef>
              <a:spcAft>
                <a:spcPts val="0"/>
              </a:spcAft>
              <a:buFont typeface=".Apple Color Emoji UI"/>
              <a:buChar char="🐾"/>
            </a:pPr>
            <a:r>
              <a:rPr lang="en-US" sz="1673" b="0" i="0" u="none" strike="noStrike">
                <a:solidFill>
                  <a:srgbClr val="666666"/>
                </a:solidFill>
                <a:effectLst/>
                <a:latin typeface="Source Code Pro" panose="020B0509030403020204" pitchFamily="49" charset="0"/>
              </a:rPr>
              <a:t>Pets thrive getting their food at the same time each day</a:t>
            </a:r>
            <a:endParaRPr lang="en-US" sz="1483" b="0" i="0" u="none" strike="noStrike">
              <a:solidFill>
                <a:srgbClr val="666666"/>
              </a:solidFill>
              <a:effectLst/>
              <a:latin typeface="Source Code Pro" panose="020B0509030403020204" pitchFamily="49" charset="0"/>
            </a:endParaRPr>
          </a:p>
          <a:p>
            <a:pPr marL="742950" lvl="1" indent="-285750" algn="l" rtl="0" fontAlgn="base">
              <a:spcBef>
                <a:spcPts val="0"/>
              </a:spcBef>
              <a:spcAft>
                <a:spcPts val="0"/>
              </a:spcAft>
              <a:buFont typeface=".Apple Color Emoji UI"/>
              <a:buChar char="🐾"/>
            </a:pPr>
            <a:r>
              <a:rPr lang="en-US" sz="1673" b="0" i="0" u="none" strike="noStrike">
                <a:solidFill>
                  <a:srgbClr val="666666"/>
                </a:solidFill>
                <a:effectLst/>
                <a:latin typeface="Source Code Pro" panose="020B0509030403020204" pitchFamily="49" charset="0"/>
              </a:rPr>
              <a:t>Chance of pets getting stressed waiting for food</a:t>
            </a:r>
            <a:endParaRPr lang="en-US" sz="1483" b="0" i="0" u="none" strike="noStrike">
              <a:solidFill>
                <a:srgbClr val="666666"/>
              </a:solidFill>
              <a:effectLst/>
              <a:latin typeface="Source Code Pro" panose="020B0509030403020204" pitchFamily="49" charset="0"/>
            </a:endParaRPr>
          </a:p>
          <a:p>
            <a:pPr marL="742950" lvl="1" indent="-285750" algn="l" rtl="0" fontAlgn="base">
              <a:spcBef>
                <a:spcPts val="0"/>
              </a:spcBef>
              <a:spcAft>
                <a:spcPts val="0"/>
              </a:spcAft>
              <a:buFont typeface=".Apple Color Emoji UI"/>
              <a:buChar char="🐾"/>
            </a:pPr>
            <a:r>
              <a:rPr lang="en-US" sz="1673" b="0" i="0" u="none" strike="noStrike">
                <a:solidFill>
                  <a:srgbClr val="666666"/>
                </a:solidFill>
                <a:effectLst/>
                <a:latin typeface="Source Code Pro" panose="020B0509030403020204" pitchFamily="49" charset="0"/>
              </a:rPr>
              <a:t>Other pets can steal food from other dog bowls</a:t>
            </a:r>
            <a:br>
              <a:rPr lang="en-US" b="0" i="0" u="none" strike="noStrike">
                <a:solidFill>
                  <a:srgbClr val="000000"/>
                </a:solidFill>
                <a:effectLst/>
              </a:rPr>
            </a:br>
            <a:endParaRPr lang="en-US" b="0" i="0" u="none" strike="noStrike">
              <a:solidFill>
                <a:srgbClr val="000000"/>
              </a:solidFill>
              <a:effectLst/>
            </a:endParaRPr>
          </a:p>
          <a:p>
            <a:pPr marL="342900" indent="-342900" algn="l" rtl="0" fontAlgn="base">
              <a:spcBef>
                <a:spcPts val="360"/>
              </a:spcBef>
              <a:spcAft>
                <a:spcPts val="0"/>
              </a:spcAft>
              <a:buFont typeface=".Apple Color Emoji UI"/>
              <a:buChar char="🐾"/>
            </a:pPr>
            <a:r>
              <a:rPr lang="en-US" sz="2060" b="0" i="0" u="none" strike="noStrike">
                <a:solidFill>
                  <a:srgbClr val="666666"/>
                </a:solidFill>
                <a:effectLst/>
                <a:latin typeface="Source Code Pro" panose="020B0509030403020204" pitchFamily="49" charset="0"/>
              </a:rPr>
              <a:t>Pets going hungry</a:t>
            </a:r>
            <a:endParaRPr lang="en-US" sz="1483" b="0" i="0" u="none" strike="noStrike">
              <a:solidFill>
                <a:srgbClr val="666666"/>
              </a:solidFill>
              <a:effectLst/>
              <a:latin typeface="Source Code Pro" panose="020B0509030403020204" pitchFamily="49" charset="0"/>
            </a:endParaRPr>
          </a:p>
          <a:p>
            <a:pPr marL="742950" lvl="1" indent="-285750" algn="l" rtl="0" fontAlgn="base">
              <a:spcBef>
                <a:spcPts val="0"/>
              </a:spcBef>
              <a:spcAft>
                <a:spcPts val="0"/>
              </a:spcAft>
              <a:buFont typeface=".Apple Color Emoji UI"/>
              <a:buChar char="🐾"/>
            </a:pPr>
            <a:r>
              <a:rPr lang="en-US" sz="1673" b="0" i="0" u="none" strike="noStrike">
                <a:solidFill>
                  <a:srgbClr val="666666"/>
                </a:solidFill>
                <a:effectLst/>
                <a:latin typeface="Source Code Pro" panose="020B0509030403020204" pitchFamily="49" charset="0"/>
              </a:rPr>
              <a:t>People have busy lifestyles and can sometimes forget to feed their pets</a:t>
            </a:r>
            <a:endParaRPr lang="en-US" sz="1483" b="0" i="0" u="none" strike="noStrike">
              <a:solidFill>
                <a:srgbClr val="666666"/>
              </a:solidFill>
              <a:effectLst/>
              <a:latin typeface="Source Code Pro" panose="020B0509030403020204" pitchFamily="49" charset="0"/>
            </a:endParaRPr>
          </a:p>
          <a:p>
            <a:pPr marL="742950" lvl="1" indent="-285750" algn="l" rtl="0" fontAlgn="base">
              <a:spcBef>
                <a:spcPts val="0"/>
              </a:spcBef>
              <a:spcAft>
                <a:spcPts val="0"/>
              </a:spcAft>
              <a:buFont typeface=".Apple Color Emoji UI"/>
              <a:buChar char="🐾"/>
            </a:pPr>
            <a:r>
              <a:rPr lang="en-US" sz="1673" b="0" i="0" u="none" strike="noStrike">
                <a:solidFill>
                  <a:srgbClr val="666666"/>
                </a:solidFill>
                <a:effectLst/>
                <a:latin typeface="Source Code Pro" panose="020B0509030403020204" pitchFamily="49" charset="0"/>
              </a:rPr>
              <a:t>Overfeeding can occur when pets are fed manually</a:t>
            </a:r>
            <a:br>
              <a:rPr lang="en-US" b="0" i="0" u="none" strike="noStrike">
                <a:solidFill>
                  <a:srgbClr val="000000"/>
                </a:solidFill>
                <a:effectLst/>
              </a:rPr>
            </a:br>
            <a:endParaRPr lang="en-US" b="0" i="0" u="none" strike="noStrike">
              <a:solidFill>
                <a:srgbClr val="000000"/>
              </a:solidFill>
              <a:effectLst/>
            </a:endParaRPr>
          </a:p>
          <a:p>
            <a:pPr marL="342900" indent="-342900" algn="l" rtl="0" fontAlgn="base">
              <a:spcBef>
                <a:spcPts val="360"/>
              </a:spcBef>
              <a:spcAft>
                <a:spcPts val="0"/>
              </a:spcAft>
              <a:buFont typeface=".Apple Color Emoji UI"/>
              <a:buChar char="🐾"/>
            </a:pPr>
            <a:r>
              <a:rPr lang="en-US" sz="2060" b="0" i="0" u="none" strike="noStrike">
                <a:solidFill>
                  <a:srgbClr val="666666"/>
                </a:solidFill>
                <a:effectLst/>
                <a:latin typeface="Source Code Pro" panose="020B0509030403020204" pitchFamily="49" charset="0"/>
              </a:rPr>
              <a:t>Room in the Market</a:t>
            </a:r>
            <a:endParaRPr lang="en-US" sz="1483" b="0" i="0" u="none" strike="noStrike">
              <a:solidFill>
                <a:srgbClr val="666666"/>
              </a:solidFill>
              <a:effectLst/>
              <a:latin typeface="Source Code Pro" panose="020B0509030403020204" pitchFamily="49" charset="0"/>
            </a:endParaRPr>
          </a:p>
          <a:p>
            <a:pPr marL="742950" lvl="1" indent="-285750" algn="l" rtl="0" fontAlgn="base">
              <a:spcBef>
                <a:spcPts val="0"/>
              </a:spcBef>
              <a:spcAft>
                <a:spcPts val="0"/>
              </a:spcAft>
              <a:buFont typeface=".Apple Color Emoji UI"/>
              <a:buChar char="🐾"/>
            </a:pPr>
            <a:r>
              <a:rPr lang="en-US" sz="1673" b="0" i="0" u="none" strike="noStrike">
                <a:solidFill>
                  <a:srgbClr val="666666"/>
                </a:solidFill>
                <a:effectLst/>
                <a:latin typeface="Source Code Pro" panose="020B0509030403020204" pitchFamily="49" charset="0"/>
              </a:rPr>
              <a:t>No other pet feeder on the market incorporates optics and electronics similar to our design</a:t>
            </a:r>
            <a:br>
              <a:rPr lang="en-US" b="0" i="0" u="none" strike="noStrike">
                <a:solidFill>
                  <a:srgbClr val="000000"/>
                </a:solidFill>
                <a:effectLst/>
              </a:rPr>
            </a:br>
            <a:endParaRPr lang="en-US" b="0" i="0" u="none" strike="noStrike">
              <a:solidFill>
                <a:srgbClr val="000000"/>
              </a:solidFill>
              <a:effectLst/>
            </a:endParaRPr>
          </a:p>
          <a:p>
            <a:br>
              <a:rPr lang="en-US"/>
            </a:br>
            <a:br>
              <a:rPr lang="en-US"/>
            </a:br>
            <a:endParaRPr lang="en-US"/>
          </a:p>
        </p:txBody>
      </p:sp>
      <p:sp>
        <p:nvSpPr>
          <p:cNvPr id="8" name="TextBox 7">
            <a:extLst>
              <a:ext uri="{FF2B5EF4-FFF2-40B4-BE49-F238E27FC236}">
                <a16:creationId xmlns:a16="http://schemas.microsoft.com/office/drawing/2014/main" id="{24AAE679-E8CF-EA41-67E9-A8EA36F9539D}"/>
              </a:ext>
            </a:extLst>
          </p:cNvPr>
          <p:cNvSpPr txBox="1"/>
          <p:nvPr/>
        </p:nvSpPr>
        <p:spPr>
          <a:xfrm>
            <a:off x="4388617" y="378009"/>
            <a:ext cx="3414766" cy="769441"/>
          </a:xfrm>
          <a:prstGeom prst="rect">
            <a:avLst/>
          </a:prstGeom>
          <a:noFill/>
        </p:spPr>
        <p:txBody>
          <a:bodyPr wrap="square">
            <a:spAutoFit/>
          </a:bodyPr>
          <a:lstStyle/>
          <a:p>
            <a:r>
              <a:rPr lang="en-US" sz="4400" b="1" i="0" u="none" strike="noStrike">
                <a:solidFill>
                  <a:srgbClr val="212121"/>
                </a:solidFill>
                <a:effectLst/>
                <a:latin typeface="Amatic SC" pitchFamily="2" charset="-79"/>
                <a:cs typeface="Amatic SC" pitchFamily="2" charset="-79"/>
              </a:rPr>
              <a:t>Project Motivation</a:t>
            </a:r>
            <a:endParaRPr lang="en-US" sz="4400"/>
          </a:p>
        </p:txBody>
      </p:sp>
      <p:pic>
        <p:nvPicPr>
          <p:cNvPr id="16" name="Audio 15">
            <a:hlinkClick r:id="" action="ppaction://media"/>
            <a:extLst>
              <a:ext uri="{FF2B5EF4-FFF2-40B4-BE49-F238E27FC236}">
                <a16:creationId xmlns:a16="http://schemas.microsoft.com/office/drawing/2014/main" id="{E40D3F1B-369B-4AD3-82B6-F8A45A26D0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9" name="Picture 8">
            <a:extLst>
              <a:ext uri="{FF2B5EF4-FFF2-40B4-BE49-F238E27FC236}">
                <a16:creationId xmlns:a16="http://schemas.microsoft.com/office/drawing/2014/main" id="{EDEFAC65-94BF-E1D6-43AA-21EEC5A6CD82}"/>
              </a:ext>
            </a:extLst>
          </p:cNvPr>
          <p:cNvPicPr>
            <a:picLocks noChangeAspect="1"/>
          </p:cNvPicPr>
          <p:nvPr/>
        </p:nvPicPr>
        <p:blipFill>
          <a:blip r:embed="rId6"/>
          <a:stretch>
            <a:fillRect/>
          </a:stretch>
        </p:blipFill>
        <p:spPr>
          <a:xfrm>
            <a:off x="10941660" y="5617991"/>
            <a:ext cx="1250339" cy="1251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049"/>
    </mc:Choice>
    <mc:Fallback xmlns="">
      <p:transition spd="slow" advTm="26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573"/>
        <p:cNvGrpSpPr/>
        <p:nvPr/>
      </p:nvGrpSpPr>
      <p:grpSpPr>
        <a:xfrm>
          <a:off x="0" y="0"/>
          <a:ext cx="0" cy="0"/>
          <a:chOff x="0" y="0"/>
          <a:chExt cx="0" cy="0"/>
        </a:xfrm>
      </p:grpSpPr>
      <p:pic>
        <p:nvPicPr>
          <p:cNvPr id="3" name="Picture 2">
            <a:extLst>
              <a:ext uri="{FF2B5EF4-FFF2-40B4-BE49-F238E27FC236}">
                <a16:creationId xmlns:a16="http://schemas.microsoft.com/office/drawing/2014/main" id="{DB9F4023-97E3-4400-A83F-E0ED1CFF23D1}"/>
              </a:ext>
            </a:extLst>
          </p:cNvPr>
          <p:cNvPicPr>
            <a:picLocks noChangeAspect="1"/>
          </p:cNvPicPr>
          <p:nvPr/>
        </p:nvPicPr>
        <p:blipFill>
          <a:blip r:embed="rId5"/>
          <a:stretch>
            <a:fillRect/>
          </a:stretch>
        </p:blipFill>
        <p:spPr>
          <a:xfrm>
            <a:off x="3671998" y="1950441"/>
            <a:ext cx="4847903" cy="3893469"/>
          </a:xfrm>
          <a:prstGeom prst="rect">
            <a:avLst/>
          </a:prstGeom>
        </p:spPr>
      </p:pic>
      <p:sp>
        <p:nvSpPr>
          <p:cNvPr id="574" name="Google Shape;574;g10ffa3752c1_0_72"/>
          <p:cNvSpPr txBox="1">
            <a:spLocks noGrp="1"/>
          </p:cNvSpPr>
          <p:nvPr>
            <p:ph type="title"/>
          </p:nvPr>
        </p:nvSpPr>
        <p:spPr>
          <a:xfrm>
            <a:off x="415600" y="441942"/>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latin typeface="Amatic SC" pitchFamily="2" charset="-79"/>
                <a:cs typeface="Amatic SC" pitchFamily="2" charset="-79"/>
              </a:rPr>
              <a:t>Collar PCB Schematic</a:t>
            </a:r>
          </a:p>
        </p:txBody>
      </p:sp>
      <p:sp>
        <p:nvSpPr>
          <p:cNvPr id="576" name="Google Shape;576;g10ffa3752c1_0_72"/>
          <p:cNvSpPr/>
          <p:nvPr/>
        </p:nvSpPr>
        <p:spPr>
          <a:xfrm>
            <a:off x="3582150" y="1890677"/>
            <a:ext cx="5033700" cy="4008234"/>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a:extLst>
              <a:ext uri="{FF2B5EF4-FFF2-40B4-BE49-F238E27FC236}">
                <a16:creationId xmlns:a16="http://schemas.microsoft.com/office/drawing/2014/main" id="{C0307760-D33A-43F4-8498-EBBF5905F425}"/>
              </a:ext>
            </a:extLst>
          </p:cNvPr>
          <p:cNvPicPr>
            <a:picLocks noChangeAspect="1"/>
          </p:cNvPicPr>
          <p:nvPr/>
        </p:nvPicPr>
        <p:blipFill>
          <a:blip r:embed="rId6"/>
          <a:stretch>
            <a:fillRect/>
          </a:stretch>
        </p:blipFill>
        <p:spPr>
          <a:xfrm>
            <a:off x="10939272" y="5605272"/>
            <a:ext cx="1252728" cy="1252728"/>
          </a:xfrm>
          <a:prstGeom prst="rect">
            <a:avLst/>
          </a:prstGeom>
        </p:spPr>
      </p:pic>
      <p:sp>
        <p:nvSpPr>
          <p:cNvPr id="12" name="Google Shape;577;g10ffa3752c1_0_72">
            <a:extLst>
              <a:ext uri="{FF2B5EF4-FFF2-40B4-BE49-F238E27FC236}">
                <a16:creationId xmlns:a16="http://schemas.microsoft.com/office/drawing/2014/main" id="{79FC2289-696E-4307-A0E6-0022606D9750}"/>
              </a:ext>
            </a:extLst>
          </p:cNvPr>
          <p:cNvSpPr txBox="1"/>
          <p:nvPr/>
        </p:nvSpPr>
        <p:spPr>
          <a:xfrm>
            <a:off x="262403" y="1512392"/>
            <a:ext cx="2870700" cy="2559132"/>
          </a:xfrm>
          <a:prstGeom prst="rect">
            <a:avLst/>
          </a:prstGeom>
          <a:noFill/>
          <a:ln>
            <a:noFill/>
          </a:ln>
        </p:spPr>
        <p:txBody>
          <a:bodyPr spcFirstLastPara="1" wrap="square" lIns="91425" tIns="91425" rIns="91425" bIns="91425" anchor="t" anchorCtr="0">
            <a:spAutoFit/>
          </a:bodyPr>
          <a:lstStyle/>
          <a:p>
            <a:pPr marL="306000" indent="-306000">
              <a:lnSpc>
                <a:spcPct val="110000"/>
              </a:lnSpc>
              <a:spcBef>
                <a:spcPts val="940"/>
              </a:spcBef>
              <a:buClr>
                <a:srgbClr val="4472C4"/>
              </a:buClr>
              <a:buSzPts val="1564"/>
              <a:buFont typeface=".Apple Color Emoji UI"/>
              <a:buChar char="🐾"/>
            </a:pPr>
            <a:r>
              <a:rPr lang="en-US" sz="1200">
                <a:solidFill>
                  <a:srgbClr val="3F3F3F"/>
                </a:solidFill>
                <a:latin typeface="Source Code Pro" panose="020B0509030403020204" pitchFamily="49" charset="0"/>
                <a:ea typeface="Source Code Pro" panose="020B0509030403020204" pitchFamily="49" charset="0"/>
                <a:cs typeface="Amatic SC" pitchFamily="2" charset="-79"/>
              </a:rPr>
              <a:t>PCB inside the collar tag housing that will power a colored LED.</a:t>
            </a:r>
          </a:p>
          <a:p>
            <a:pPr marL="306000" indent="-306000">
              <a:lnSpc>
                <a:spcPct val="110000"/>
              </a:lnSpc>
              <a:spcBef>
                <a:spcPts val="940"/>
              </a:spcBef>
              <a:buClr>
                <a:srgbClr val="4472C4"/>
              </a:buClr>
              <a:buSzPts val="1564"/>
              <a:buFont typeface=".Apple Color Emoji UI"/>
              <a:buChar char="🐾"/>
            </a:pPr>
            <a:r>
              <a:rPr lang="en-US" sz="1200">
                <a:solidFill>
                  <a:srgbClr val="3F3F3F"/>
                </a:solidFill>
                <a:latin typeface="Source Code Pro" panose="020B0509030403020204" pitchFamily="49" charset="0"/>
                <a:ea typeface="Source Code Pro" panose="020B0509030403020204" pitchFamily="49" charset="0"/>
                <a:cs typeface="Amatic SC" pitchFamily="2" charset="-79"/>
              </a:rPr>
              <a:t>Can be turned on and off with a switch.</a:t>
            </a:r>
          </a:p>
          <a:p>
            <a:pPr marL="306000" indent="-306000">
              <a:lnSpc>
                <a:spcPct val="110000"/>
              </a:lnSpc>
              <a:spcBef>
                <a:spcPts val="940"/>
              </a:spcBef>
              <a:buClr>
                <a:srgbClr val="4472C4"/>
              </a:buClr>
              <a:buSzPts val="1564"/>
              <a:buFont typeface=".Apple Color Emoji UI"/>
              <a:buChar char="🐾"/>
            </a:pPr>
            <a:r>
              <a:rPr lang="en-US" sz="1200">
                <a:solidFill>
                  <a:srgbClr val="3F3F3F"/>
                </a:solidFill>
                <a:latin typeface="Source Code Pro" panose="020B0509030403020204" pitchFamily="49" charset="0"/>
                <a:ea typeface="Source Code Pro" panose="020B0509030403020204" pitchFamily="49" charset="0"/>
                <a:cs typeface="Amatic SC" pitchFamily="2" charset="-79"/>
              </a:rPr>
              <a:t>Three variations of this circuit will be used with a different LED color for each one.</a:t>
            </a:r>
            <a:endParaRPr lang="en-US" sz="1200"/>
          </a:p>
          <a:p>
            <a:pPr marL="457200" lvl="0" indent="-311150" algn="l" rtl="0">
              <a:spcBef>
                <a:spcPts val="0"/>
              </a:spcBef>
              <a:spcAft>
                <a:spcPts val="0"/>
              </a:spcAft>
              <a:buSzPts val="1300"/>
              <a:buChar char="●"/>
            </a:pPr>
            <a:endParaRPr sz="1300"/>
          </a:p>
        </p:txBody>
      </p:sp>
      <p:pic>
        <p:nvPicPr>
          <p:cNvPr id="2" name="Audio 1">
            <a:hlinkClick r:id="" action="ppaction://media"/>
            <a:extLst>
              <a:ext uri="{FF2B5EF4-FFF2-40B4-BE49-F238E27FC236}">
                <a16:creationId xmlns:a16="http://schemas.microsoft.com/office/drawing/2014/main" id="{77A81C07-F23E-4A11-BFAF-A3332600C5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064"/>
    </mc:Choice>
    <mc:Fallback xmlns="">
      <p:transition spd="slow" advTm="25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582"/>
        <p:cNvGrpSpPr/>
        <p:nvPr/>
      </p:nvGrpSpPr>
      <p:grpSpPr>
        <a:xfrm>
          <a:off x="0" y="0"/>
          <a:ext cx="0" cy="0"/>
          <a:chOff x="0" y="0"/>
          <a:chExt cx="0" cy="0"/>
        </a:xfrm>
      </p:grpSpPr>
      <p:pic>
        <p:nvPicPr>
          <p:cNvPr id="10" name="Picture 9">
            <a:extLst>
              <a:ext uri="{FF2B5EF4-FFF2-40B4-BE49-F238E27FC236}">
                <a16:creationId xmlns:a16="http://schemas.microsoft.com/office/drawing/2014/main" id="{08C9A6B8-33B4-4D2F-81EE-0CB4B8489117}"/>
              </a:ext>
            </a:extLst>
          </p:cNvPr>
          <p:cNvPicPr>
            <a:picLocks noChangeAspect="1"/>
          </p:cNvPicPr>
          <p:nvPr/>
        </p:nvPicPr>
        <p:blipFill>
          <a:blip r:embed="rId5"/>
          <a:stretch>
            <a:fillRect/>
          </a:stretch>
        </p:blipFill>
        <p:spPr>
          <a:xfrm>
            <a:off x="3582150" y="1962125"/>
            <a:ext cx="5298983" cy="4255742"/>
          </a:xfrm>
          <a:prstGeom prst="rect">
            <a:avLst/>
          </a:prstGeom>
        </p:spPr>
      </p:pic>
      <p:sp>
        <p:nvSpPr>
          <p:cNvPr id="583" name="Google Shape;583;g10ffa3752c1_2_28"/>
          <p:cNvSpPr txBox="1">
            <a:spLocks noGrp="1"/>
          </p:cNvSpPr>
          <p:nvPr>
            <p:ph type="title"/>
          </p:nvPr>
        </p:nvSpPr>
        <p:spPr>
          <a:xfrm>
            <a:off x="415600" y="441942"/>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latin typeface="Amatic SC" pitchFamily="2" charset="-79"/>
                <a:cs typeface="Amatic SC" pitchFamily="2" charset="-79"/>
              </a:rPr>
              <a:t>Collar PCB Schematic</a:t>
            </a:r>
          </a:p>
        </p:txBody>
      </p:sp>
      <p:sp>
        <p:nvSpPr>
          <p:cNvPr id="586" name="Google Shape;586;g10ffa3752c1_2_28"/>
          <p:cNvSpPr/>
          <p:nvPr/>
        </p:nvSpPr>
        <p:spPr>
          <a:xfrm>
            <a:off x="3867475" y="3375717"/>
            <a:ext cx="1871008" cy="2485508"/>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g10ffa3752c1_2_28"/>
          <p:cNvSpPr/>
          <p:nvPr/>
        </p:nvSpPr>
        <p:spPr>
          <a:xfrm rot="5400000">
            <a:off x="7091262" y="1850753"/>
            <a:ext cx="756683" cy="139509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g10ffa3752c1_2_28"/>
          <p:cNvSpPr txBox="1"/>
          <p:nvPr/>
        </p:nvSpPr>
        <p:spPr>
          <a:xfrm>
            <a:off x="4184255" y="5821232"/>
            <a:ext cx="145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accent1"/>
                </a:solidFill>
              </a:rPr>
              <a:t>Battery Power</a:t>
            </a:r>
            <a:endParaRPr>
              <a:solidFill>
                <a:schemeClr val="accent1"/>
              </a:solidFill>
            </a:endParaRPr>
          </a:p>
        </p:txBody>
      </p:sp>
      <p:sp>
        <p:nvSpPr>
          <p:cNvPr id="589" name="Google Shape;589;g10ffa3752c1_2_28"/>
          <p:cNvSpPr txBox="1"/>
          <p:nvPr/>
        </p:nvSpPr>
        <p:spPr>
          <a:xfrm>
            <a:off x="6949449" y="1869426"/>
            <a:ext cx="121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accent1"/>
                </a:solidFill>
              </a:rPr>
              <a:t>Color LED</a:t>
            </a:r>
            <a:endParaRPr>
              <a:solidFill>
                <a:schemeClr val="accent1"/>
              </a:solidFill>
            </a:endParaRPr>
          </a:p>
        </p:txBody>
      </p:sp>
      <p:pic>
        <p:nvPicPr>
          <p:cNvPr id="14" name="Picture 13">
            <a:extLst>
              <a:ext uri="{FF2B5EF4-FFF2-40B4-BE49-F238E27FC236}">
                <a16:creationId xmlns:a16="http://schemas.microsoft.com/office/drawing/2014/main" id="{15891C9C-627F-4419-B76D-97273F541F15}"/>
              </a:ext>
            </a:extLst>
          </p:cNvPr>
          <p:cNvPicPr>
            <a:picLocks noChangeAspect="1"/>
          </p:cNvPicPr>
          <p:nvPr/>
        </p:nvPicPr>
        <p:blipFill>
          <a:blip r:embed="rId6"/>
          <a:stretch>
            <a:fillRect/>
          </a:stretch>
        </p:blipFill>
        <p:spPr>
          <a:xfrm>
            <a:off x="10939272" y="5605272"/>
            <a:ext cx="1252728" cy="1252728"/>
          </a:xfrm>
          <a:prstGeom prst="rect">
            <a:avLst/>
          </a:prstGeom>
        </p:spPr>
      </p:pic>
      <p:sp>
        <p:nvSpPr>
          <p:cNvPr id="15" name="Google Shape;576;g10ffa3752c1_0_72">
            <a:extLst>
              <a:ext uri="{FF2B5EF4-FFF2-40B4-BE49-F238E27FC236}">
                <a16:creationId xmlns:a16="http://schemas.microsoft.com/office/drawing/2014/main" id="{8E870531-DEC7-4691-A38B-4A60E415D2CC}"/>
              </a:ext>
            </a:extLst>
          </p:cNvPr>
          <p:cNvSpPr/>
          <p:nvPr/>
        </p:nvSpPr>
        <p:spPr>
          <a:xfrm>
            <a:off x="3451345" y="1835674"/>
            <a:ext cx="5548276" cy="4482623"/>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Audio 1">
            <a:hlinkClick r:id="" action="ppaction://media"/>
            <a:extLst>
              <a:ext uri="{FF2B5EF4-FFF2-40B4-BE49-F238E27FC236}">
                <a16:creationId xmlns:a16="http://schemas.microsoft.com/office/drawing/2014/main" id="{05BAD55D-D460-450A-8692-7D8FB75B47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584"/>
    </mc:Choice>
    <mc:Fallback xmlns="">
      <p:transition spd="slow" advTm="25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594"/>
        <p:cNvGrpSpPr/>
        <p:nvPr/>
      </p:nvGrpSpPr>
      <p:grpSpPr>
        <a:xfrm>
          <a:off x="0" y="0"/>
          <a:ext cx="0" cy="0"/>
          <a:chOff x="0" y="0"/>
          <a:chExt cx="0" cy="0"/>
        </a:xfrm>
      </p:grpSpPr>
      <p:sp>
        <p:nvSpPr>
          <p:cNvPr id="595" name="Google Shape;595;g10ffa3752c1_2_46"/>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latin typeface="Amatic SC" pitchFamily="2" charset="-79"/>
                <a:cs typeface="Amatic SC" pitchFamily="2" charset="-79"/>
              </a:rPr>
              <a:t>Collar PCB Layout</a:t>
            </a:r>
          </a:p>
        </p:txBody>
      </p:sp>
      <p:pic>
        <p:nvPicPr>
          <p:cNvPr id="3" name="Picture 2">
            <a:extLst>
              <a:ext uri="{FF2B5EF4-FFF2-40B4-BE49-F238E27FC236}">
                <a16:creationId xmlns:a16="http://schemas.microsoft.com/office/drawing/2014/main" id="{25555E4A-79EE-4360-9830-AC27748BEF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217" b="89862" l="9816" r="89877">
                        <a14:foregroundMark x1="21779" y1="8986" x2="15644" y2="83641"/>
                        <a14:foregroundMark x1="15644" y1="83641" x2="30982" y2="90323"/>
                        <a14:foregroundMark x1="30982" y1="90323" x2="74540" y2="91705"/>
                        <a14:foregroundMark x1="74540" y1="91705" x2="87730" y2="83641"/>
                        <a14:foregroundMark x1="87730" y1="83641" x2="90491" y2="53456"/>
                        <a14:foregroundMark x1="90491" y1="53456" x2="84356" y2="12673"/>
                        <a14:foregroundMark x1="84356" y1="12673" x2="36503" y2="9217"/>
                        <a14:foregroundMark x1="36503" y1="9217" x2="21779" y2="10138"/>
                      </a14:backgroundRemoval>
                    </a14:imgEffect>
                  </a14:imgLayer>
                </a14:imgProps>
              </a:ext>
            </a:extLst>
          </a:blip>
          <a:stretch>
            <a:fillRect/>
          </a:stretch>
        </p:blipFill>
        <p:spPr>
          <a:xfrm>
            <a:off x="2990850" y="1735091"/>
            <a:ext cx="3105150" cy="4133850"/>
          </a:xfrm>
          <a:prstGeom prst="rect">
            <a:avLst/>
          </a:prstGeom>
        </p:spPr>
      </p:pic>
      <p:cxnSp>
        <p:nvCxnSpPr>
          <p:cNvPr id="8" name="Straight Arrow Connector 7">
            <a:extLst>
              <a:ext uri="{FF2B5EF4-FFF2-40B4-BE49-F238E27FC236}">
                <a16:creationId xmlns:a16="http://schemas.microsoft.com/office/drawing/2014/main" id="{2FE9CC92-81A9-4C99-92FC-158F10141678}"/>
              </a:ext>
            </a:extLst>
          </p:cNvPr>
          <p:cNvCxnSpPr>
            <a:cxnSpLocks/>
          </p:cNvCxnSpPr>
          <p:nvPr/>
        </p:nvCxnSpPr>
        <p:spPr>
          <a:xfrm>
            <a:off x="2625367" y="1961184"/>
            <a:ext cx="0" cy="371260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BDE724CC-5B1B-45A2-BEFA-3403B1781CF6}"/>
              </a:ext>
            </a:extLst>
          </p:cNvPr>
          <p:cNvCxnSpPr>
            <a:cxnSpLocks/>
          </p:cNvCxnSpPr>
          <p:nvPr/>
        </p:nvCxnSpPr>
        <p:spPr>
          <a:xfrm flipH="1">
            <a:off x="3422769" y="6198974"/>
            <a:ext cx="224131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FE4F287D-C8FC-45C0-8F7D-DEA9A90FC7DD}"/>
              </a:ext>
            </a:extLst>
          </p:cNvPr>
          <p:cNvPicPr>
            <a:picLocks noChangeAspect="1"/>
          </p:cNvPicPr>
          <p:nvPr/>
        </p:nvPicPr>
        <p:blipFill>
          <a:blip r:embed="rId7"/>
          <a:stretch>
            <a:fillRect/>
          </a:stretch>
        </p:blipFill>
        <p:spPr>
          <a:xfrm>
            <a:off x="10939272" y="5572610"/>
            <a:ext cx="1252728" cy="1252728"/>
          </a:xfrm>
          <a:prstGeom prst="rect">
            <a:avLst/>
          </a:prstGeom>
        </p:spPr>
      </p:pic>
      <p:sp>
        <p:nvSpPr>
          <p:cNvPr id="12" name="TextBox 11">
            <a:extLst>
              <a:ext uri="{FF2B5EF4-FFF2-40B4-BE49-F238E27FC236}">
                <a16:creationId xmlns:a16="http://schemas.microsoft.com/office/drawing/2014/main" id="{0ECE8528-7C58-46A5-AD6C-C8E5D2B7CF09}"/>
              </a:ext>
            </a:extLst>
          </p:cNvPr>
          <p:cNvSpPr txBox="1"/>
          <p:nvPr/>
        </p:nvSpPr>
        <p:spPr>
          <a:xfrm rot="16200000">
            <a:off x="1823706" y="3505549"/>
            <a:ext cx="930063" cy="307777"/>
          </a:xfrm>
          <a:prstGeom prst="rect">
            <a:avLst/>
          </a:prstGeom>
          <a:noFill/>
        </p:spPr>
        <p:txBody>
          <a:bodyPr wrap="none" rtlCol="0">
            <a:spAutoFit/>
          </a:bodyPr>
          <a:lstStyle/>
          <a:p>
            <a:r>
              <a:rPr lang="en-US"/>
              <a:t>48.26mm</a:t>
            </a:r>
          </a:p>
        </p:txBody>
      </p:sp>
      <p:sp>
        <p:nvSpPr>
          <p:cNvPr id="13" name="TextBox 12">
            <a:extLst>
              <a:ext uri="{FF2B5EF4-FFF2-40B4-BE49-F238E27FC236}">
                <a16:creationId xmlns:a16="http://schemas.microsoft.com/office/drawing/2014/main" id="{47A688C7-813C-4714-8CEC-2A18237B23EF}"/>
              </a:ext>
            </a:extLst>
          </p:cNvPr>
          <p:cNvSpPr txBox="1"/>
          <p:nvPr/>
        </p:nvSpPr>
        <p:spPr>
          <a:xfrm>
            <a:off x="4078343" y="6221231"/>
            <a:ext cx="930063" cy="307777"/>
          </a:xfrm>
          <a:prstGeom prst="rect">
            <a:avLst/>
          </a:prstGeom>
          <a:noFill/>
        </p:spPr>
        <p:txBody>
          <a:bodyPr wrap="none" rtlCol="0">
            <a:spAutoFit/>
          </a:bodyPr>
          <a:lstStyle/>
          <a:p>
            <a:r>
              <a:rPr lang="en-US"/>
              <a:t>34.42mm</a:t>
            </a:r>
          </a:p>
        </p:txBody>
      </p:sp>
      <p:pic>
        <p:nvPicPr>
          <p:cNvPr id="14" name="Google Shape;240;g11e46c63936_0_85">
            <a:extLst>
              <a:ext uri="{FF2B5EF4-FFF2-40B4-BE49-F238E27FC236}">
                <a16:creationId xmlns:a16="http://schemas.microsoft.com/office/drawing/2014/main" id="{D0C7B54D-19E4-4AB0-AED1-C57BC8C82C02}"/>
              </a:ext>
            </a:extLst>
          </p:cNvPr>
          <p:cNvPicPr preferRelativeResize="0"/>
          <p:nvPr/>
        </p:nvPicPr>
        <p:blipFill>
          <a:blip r:embed="rId8">
            <a:alphaModFix/>
            <a:extLst>
              <a:ext uri="{BEBA8EAE-BF5A-486C-A8C5-ECC9F3942E4B}">
                <a14:imgProps xmlns:a14="http://schemas.microsoft.com/office/drawing/2010/main">
                  <a14:imgLayer r:embed="rId9">
                    <a14:imgEffect>
                      <a14:backgroundRemoval t="7541" b="94002" l="799" r="98668">
                        <a14:foregroundMark x1="30892" y1="81405" x2="82091" y2="88689"/>
                        <a14:foregroundMark x1="82091" y1="88689" x2="92543" y2="80634"/>
                        <a14:foregroundMark x1="92543" y1="80634" x2="94208" y2="61354"/>
                        <a14:foregroundMark x1="94208" y1="61354" x2="90546" y2="25793"/>
                        <a14:foregroundMark x1="90546" y1="25793" x2="85819" y2="11740"/>
                        <a14:foregroundMark x1="85819" y1="11740" x2="58189" y2="8398"/>
                        <a14:foregroundMark x1="58189" y1="8398" x2="32490" y2="18423"/>
                        <a14:foregroundMark x1="32490" y1="18423" x2="19707" y2="17224"/>
                        <a14:foregroundMark x1="19707" y1="17224" x2="7790" y2="23051"/>
                        <a14:foregroundMark x1="7790" y1="23051" x2="9121" y2="56812"/>
                        <a14:foregroundMark x1="9121" y1="56812" x2="4660" y2="72665"/>
                        <a14:foregroundMark x1="4660" y1="72665" x2="16245" y2="86204"/>
                        <a14:foregroundMark x1="16245" y1="86204" x2="35087" y2="82519"/>
                        <a14:foregroundMark x1="53595" y1="94087" x2="53595" y2="94087"/>
                        <a14:foregroundMark x1="6991" y1="90231" x2="2264" y2="75578"/>
                        <a14:foregroundMark x1="2264" y1="75578" x2="866" y2="34876"/>
                        <a14:foregroundMark x1="866" y1="34876" x2="7523" y2="21594"/>
                        <a14:foregroundMark x1="7523" y1="21594" x2="17377" y2="13111"/>
                        <a14:foregroundMark x1="17377" y1="13111" x2="42543" y2="7541"/>
                        <a14:foregroundMark x1="42543" y1="7541" x2="42543" y2="8312"/>
                        <a14:foregroundMark x1="10320" y1="9512" x2="799" y2="22708"/>
                        <a14:foregroundMark x1="799" y1="22708" x2="1931" y2="42588"/>
                        <a14:foregroundMark x1="34820" y1="80634" x2="73768" y2="17909"/>
                        <a14:foregroundMark x1="73768" y1="17909" x2="75100" y2="16452"/>
                        <a14:foregroundMark x1="86485" y1="50985" x2="46871" y2="26221"/>
                        <a14:foregroundMark x1="46871" y1="26221" x2="42876" y2="21765"/>
                        <a14:foregroundMark x1="94541" y1="31020" x2="98336" y2="64353"/>
                        <a14:foregroundMark x1="98336" y1="64353" x2="45872" y2="77549"/>
                        <a14:foregroundMark x1="36551" y1="89032" x2="63116" y2="88346"/>
                        <a14:foregroundMark x1="63116" y1="88346" x2="88482" y2="91517"/>
                        <a14:foregroundMark x1="88482" y1="91517" x2="92077" y2="69066"/>
                        <a14:foregroundMark x1="92077" y1="69066" x2="90080" y2="59469"/>
                        <a14:foregroundMark x1="47071" y1="92888" x2="31491" y2="89032"/>
                        <a14:foregroundMark x1="15379" y1="74122" x2="25233" y2="67952"/>
                        <a14:foregroundMark x1="22836" y1="83290" x2="21638" y2="77892"/>
                        <a14:foregroundMark x1="14514" y1="71037" x2="10786" y2="29220"/>
                        <a14:foregroundMark x1="10786" y1="29220" x2="24967" y2="24593"/>
                        <a14:foregroundMark x1="24967" y1="24593" x2="57190" y2="23222"/>
                        <a14:foregroundMark x1="57190" y1="23222" x2="63449" y2="18680"/>
                        <a14:foregroundMark x1="55992" y1="24507" x2="49933" y2="50557"/>
                        <a14:foregroundMark x1="49933" y1="50557" x2="64581" y2="53299"/>
                        <a14:foregroundMark x1="64581" y1="53299" x2="52929" y2="14996"/>
                        <a14:foregroundMark x1="52929" y1="14996" x2="38149" y2="13368"/>
                        <a14:foregroundMark x1="38149" y1="13368" x2="41278" y2="36247"/>
                        <a14:foregroundMark x1="41278" y1="36247" x2="50399" y2="48415"/>
                        <a14:foregroundMark x1="50399" y1="48415" x2="58988" y2="39846"/>
                        <a14:foregroundMark x1="52996" y1="61011" x2="24035" y2="12853"/>
                        <a14:foregroundMark x1="24035" y1="12853" x2="27963" y2="36075"/>
                        <a14:foregroundMark x1="27963" y1="36075" x2="36152" y2="54413"/>
                        <a14:foregroundMark x1="36152" y1="54413" x2="36285" y2="54499"/>
                        <a14:foregroundMark x1="31225" y1="35219" x2="31225" y2="35219"/>
                        <a14:foregroundMark x1="31225" y1="60240" x2="31491" y2="42502"/>
                        <a14:foregroundMark x1="31491" y1="42502" x2="26032" y2="25193"/>
                        <a14:foregroundMark x1="26032" y1="25193" x2="14647" y2="18766"/>
                        <a14:foregroundMark x1="14647" y1="18766" x2="23169" y2="8655"/>
                        <a14:foregroundMark x1="23169" y1="8655" x2="77630" y2="15338"/>
                        <a14:foregroundMark x1="77630" y1="15338" x2="86418" y2="30677"/>
                        <a14:foregroundMark x1="86418" y1="30677" x2="89015" y2="86118"/>
                        <a14:foregroundMark x1="89015" y1="86118" x2="95140" y2="71808"/>
                        <a14:foregroundMark x1="95140" y1="71808" x2="98668" y2="32219"/>
                        <a14:foregroundMark x1="98668" y1="32219" x2="95206" y2="16281"/>
                        <a14:foregroundMark x1="95206" y1="16281" x2="83156" y2="9512"/>
                        <a14:foregroundMark x1="83156" y1="9512" x2="82557" y2="9512"/>
                      </a14:backgroundRemoval>
                    </a14:imgEffect>
                  </a14:imgLayer>
                </a14:imgProps>
              </a:ext>
            </a:extLst>
          </a:blip>
          <a:stretch>
            <a:fillRect/>
          </a:stretch>
        </p:blipFill>
        <p:spPr>
          <a:xfrm rot="5400000">
            <a:off x="6917420" y="2202762"/>
            <a:ext cx="4193643" cy="3258304"/>
          </a:xfrm>
          <a:prstGeom prst="rect">
            <a:avLst/>
          </a:prstGeom>
          <a:noFill/>
          <a:ln>
            <a:noFill/>
          </a:ln>
        </p:spPr>
      </p:pic>
      <p:sp>
        <p:nvSpPr>
          <p:cNvPr id="6" name="TextBox 5">
            <a:extLst>
              <a:ext uri="{FF2B5EF4-FFF2-40B4-BE49-F238E27FC236}">
                <a16:creationId xmlns:a16="http://schemas.microsoft.com/office/drawing/2014/main" id="{808084A0-D2C6-45ED-8218-BF2DC89FF449}"/>
              </a:ext>
            </a:extLst>
          </p:cNvPr>
          <p:cNvSpPr txBox="1"/>
          <p:nvPr/>
        </p:nvSpPr>
        <p:spPr>
          <a:xfrm>
            <a:off x="233758" y="1792434"/>
            <a:ext cx="2391610" cy="1263551"/>
          </a:xfrm>
          <a:prstGeom prst="rect">
            <a:avLst/>
          </a:prstGeom>
          <a:noFill/>
        </p:spPr>
        <p:txBody>
          <a:bodyPr wrap="square" rtlCol="0">
            <a:spAutoFit/>
          </a:bodyPr>
          <a:lstStyle/>
          <a:p>
            <a:pPr marL="306000" indent="-306000">
              <a:lnSpc>
                <a:spcPct val="110000"/>
              </a:lnSpc>
              <a:spcBef>
                <a:spcPts val="940"/>
              </a:spcBef>
              <a:buClr>
                <a:srgbClr val="4472C4"/>
              </a:buClr>
              <a:buSzPts val="1564"/>
              <a:buFont typeface=".Apple Color Emoji UI"/>
              <a:buChar char="🐾"/>
            </a:pPr>
            <a:r>
              <a:rPr lang="en-US">
                <a:solidFill>
                  <a:srgbClr val="3F3F3F"/>
                </a:solidFill>
                <a:latin typeface="Source Code Pro" panose="020B0509030403020204" pitchFamily="49" charset="0"/>
                <a:ea typeface="Source Code Pro" panose="020B0509030403020204" pitchFamily="49" charset="0"/>
                <a:cs typeface="Amatic SC" pitchFamily="2" charset="-79"/>
              </a:rPr>
              <a:t>Slight changes had to be made to physical PCB design for proper function.</a:t>
            </a:r>
            <a:endParaRPr lang="en-US"/>
          </a:p>
        </p:txBody>
      </p:sp>
      <p:cxnSp>
        <p:nvCxnSpPr>
          <p:cNvPr id="15" name="Straight Arrow Connector 14">
            <a:extLst>
              <a:ext uri="{FF2B5EF4-FFF2-40B4-BE49-F238E27FC236}">
                <a16:creationId xmlns:a16="http://schemas.microsoft.com/office/drawing/2014/main" id="{68F067F3-4F16-4CB1-B2BA-E7B2776FF269}"/>
              </a:ext>
            </a:extLst>
          </p:cNvPr>
          <p:cNvCxnSpPr/>
          <p:nvPr/>
        </p:nvCxnSpPr>
        <p:spPr>
          <a:xfrm>
            <a:off x="6302168" y="3618783"/>
            <a:ext cx="8593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3FACD98A-6A7C-4212-9943-2C8C503448A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035"/>
    </mc:Choice>
    <mc:Fallback xmlns="">
      <p:transition spd="slow" advTm="43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142"/>
        <p:cNvGrpSpPr/>
        <p:nvPr/>
      </p:nvGrpSpPr>
      <p:grpSpPr>
        <a:xfrm>
          <a:off x="0" y="0"/>
          <a:ext cx="0" cy="0"/>
          <a:chOff x="0" y="0"/>
          <a:chExt cx="0" cy="0"/>
        </a:xfrm>
      </p:grpSpPr>
      <p:pic>
        <p:nvPicPr>
          <p:cNvPr id="8" name="Picture 7" descr="A picture containing red, close&#10;&#10;Description automatically generated">
            <a:extLst>
              <a:ext uri="{FF2B5EF4-FFF2-40B4-BE49-F238E27FC236}">
                <a16:creationId xmlns:a16="http://schemas.microsoft.com/office/drawing/2014/main" id="{F89CA3D6-EE0E-2FC5-1DCF-5E2DED0E70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2142" y="3143220"/>
            <a:ext cx="2468096" cy="3301276"/>
          </a:xfrm>
          <a:prstGeom prst="rect">
            <a:avLst/>
          </a:prstGeom>
          <a:noFill/>
          <a:ln>
            <a:noFill/>
          </a:ln>
        </p:spPr>
      </p:pic>
      <p:pic>
        <p:nvPicPr>
          <p:cNvPr id="6" name="Picture 5" descr="A picture containing indoor, blue, plastic&#10;&#10;Description automatically generated">
            <a:extLst>
              <a:ext uri="{FF2B5EF4-FFF2-40B4-BE49-F238E27FC236}">
                <a16:creationId xmlns:a16="http://schemas.microsoft.com/office/drawing/2014/main" id="{C52C17E7-817B-C2D6-341B-6515DB37EEB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09829" y="3028961"/>
            <a:ext cx="2791011" cy="3489279"/>
          </a:xfrm>
          <a:prstGeom prst="rect">
            <a:avLst/>
          </a:prstGeom>
          <a:noFill/>
          <a:ln>
            <a:noFill/>
          </a:ln>
        </p:spPr>
      </p:pic>
      <p:pic>
        <p:nvPicPr>
          <p:cNvPr id="7" name="Picture 6" descr="A picture containing green&#10;&#10;Description automatically generated">
            <a:extLst>
              <a:ext uri="{FF2B5EF4-FFF2-40B4-BE49-F238E27FC236}">
                <a16:creationId xmlns:a16="http://schemas.microsoft.com/office/drawing/2014/main" id="{4518EC37-4130-F8AB-2465-69A5B269E6D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51214" y="3429000"/>
            <a:ext cx="3065755" cy="3015496"/>
          </a:xfrm>
          <a:prstGeom prst="rect">
            <a:avLst/>
          </a:prstGeom>
          <a:noFill/>
          <a:ln>
            <a:noFill/>
          </a:ln>
        </p:spPr>
      </p:pic>
      <p:sp>
        <p:nvSpPr>
          <p:cNvPr id="2" name="TextBox 1">
            <a:extLst>
              <a:ext uri="{FF2B5EF4-FFF2-40B4-BE49-F238E27FC236}">
                <a16:creationId xmlns:a16="http://schemas.microsoft.com/office/drawing/2014/main" id="{9AA7F95C-5947-AB1F-B491-EA3D6D7C0214}"/>
              </a:ext>
            </a:extLst>
          </p:cNvPr>
          <p:cNvSpPr txBox="1"/>
          <p:nvPr/>
        </p:nvSpPr>
        <p:spPr>
          <a:xfrm>
            <a:off x="2925745" y="339760"/>
            <a:ext cx="6723530" cy="769441"/>
          </a:xfrm>
          <a:prstGeom prst="rect">
            <a:avLst/>
          </a:prstGeom>
          <a:noFill/>
        </p:spPr>
        <p:txBody>
          <a:bodyPr wrap="square" rtlCol="0">
            <a:spAutoFit/>
          </a:bodyPr>
          <a:lstStyle/>
          <a:p>
            <a:pPr algn="ctr"/>
            <a:r>
              <a:rPr lang="en-US" sz="4400">
                <a:latin typeface="Amatic SC" pitchFamily="2" charset="-79"/>
                <a:cs typeface="Amatic SC" pitchFamily="2" charset="-79"/>
              </a:rPr>
              <a:t>Pet Collar Tag Structural Design</a:t>
            </a:r>
          </a:p>
        </p:txBody>
      </p:sp>
      <p:sp>
        <p:nvSpPr>
          <p:cNvPr id="4" name="TextBox 3">
            <a:extLst>
              <a:ext uri="{FF2B5EF4-FFF2-40B4-BE49-F238E27FC236}">
                <a16:creationId xmlns:a16="http://schemas.microsoft.com/office/drawing/2014/main" id="{1D730D63-288E-466C-7314-23102E67D4C4}"/>
              </a:ext>
            </a:extLst>
          </p:cNvPr>
          <p:cNvSpPr txBox="1"/>
          <p:nvPr/>
        </p:nvSpPr>
        <p:spPr>
          <a:xfrm>
            <a:off x="2271504" y="1124268"/>
            <a:ext cx="7978589" cy="1815882"/>
          </a:xfrm>
          <a:prstGeom prst="rect">
            <a:avLst/>
          </a:prstGeom>
          <a:noFill/>
        </p:spPr>
        <p:txBody>
          <a:bodyPr wrap="square" rtlCol="0">
            <a:spAutoFit/>
          </a:bodyPr>
          <a:lstStyle/>
          <a:p>
            <a:pPr marL="285750" indent="-285750">
              <a:buFont typeface=".Apple Color Emoji UI"/>
              <a:buChar char="🐾"/>
            </a:pPr>
            <a:r>
              <a:rPr lang="en-US" sz="1600">
                <a:latin typeface="Source Code Pro" panose="020B0509030403020204" pitchFamily="49" charset="0"/>
                <a:ea typeface="Source Code Pro" panose="020B0509030403020204" pitchFamily="49" charset="0"/>
              </a:rPr>
              <a:t>Collar tag enclosures were printed using the Lockheed Martin Innovation Lab 3-D Printers</a:t>
            </a:r>
          </a:p>
          <a:p>
            <a:pPr marL="285750" indent="-285750">
              <a:buFont typeface=".Apple Color Emoji UI"/>
              <a:buChar char="🐾"/>
            </a:pPr>
            <a:endParaRPr lang="en-US" sz="1600">
              <a:latin typeface="Source Code Pro" panose="020B0509030403020204" pitchFamily="49" charset="0"/>
              <a:ea typeface="Source Code Pro" panose="020B0509030403020204" pitchFamily="49" charset="0"/>
            </a:endParaRPr>
          </a:p>
          <a:p>
            <a:pPr marL="285750" indent="-285750">
              <a:buFont typeface=".Apple Color Emoji UI"/>
              <a:buChar char="🐾"/>
            </a:pPr>
            <a:r>
              <a:rPr lang="en-US" sz="1600">
                <a:latin typeface="Source Code Pro" panose="020B0509030403020204" pitchFamily="49" charset="0"/>
                <a:ea typeface="Source Code Pro" panose="020B0509030403020204" pitchFamily="49" charset="0"/>
              </a:rPr>
              <a:t>Lens holder fixed onto PCB housing and then can be attached to pet’s collar </a:t>
            </a:r>
          </a:p>
          <a:p>
            <a:pPr marL="285750" indent="-285750">
              <a:buFont typeface=".Apple Color Emoji UI"/>
              <a:buChar char="🐾"/>
            </a:pPr>
            <a:endParaRPr lang="en-US" sz="1600">
              <a:latin typeface="Source Code Pro" panose="020B0509030403020204" pitchFamily="49" charset="0"/>
              <a:ea typeface="Source Code Pro" panose="020B0509030403020204" pitchFamily="49" charset="0"/>
            </a:endParaRPr>
          </a:p>
          <a:p>
            <a:pPr marL="285750" indent="-285750">
              <a:buFont typeface=".Apple Color Emoji UI"/>
              <a:buChar char="🐾"/>
            </a:pPr>
            <a:r>
              <a:rPr lang="en-US" sz="1600">
                <a:latin typeface="Source Code Pro" panose="020B0509030403020204" pitchFamily="49" charset="0"/>
                <a:ea typeface="Source Code Pro" panose="020B0509030403020204" pitchFamily="49" charset="0"/>
              </a:rPr>
              <a:t>Molded plastic allows for a sturdy lightweight design</a:t>
            </a:r>
          </a:p>
        </p:txBody>
      </p:sp>
      <p:pic>
        <p:nvPicPr>
          <p:cNvPr id="9" name="Picture 8" descr="A person smiling at the camera&#10;&#10;Description automatically generated with medium confidence">
            <a:extLst>
              <a:ext uri="{FF2B5EF4-FFF2-40B4-BE49-F238E27FC236}">
                <a16:creationId xmlns:a16="http://schemas.microsoft.com/office/drawing/2014/main" id="{DCA515CA-6EA3-9B96-6A0E-9B9E9DB842AA}"/>
              </a:ext>
            </a:extLst>
          </p:cNvPr>
          <p:cNvPicPr>
            <a:picLocks noChangeAspect="1"/>
          </p:cNvPicPr>
          <p:nvPr/>
        </p:nvPicPr>
        <p:blipFill>
          <a:blip r:embed="rId9"/>
          <a:stretch>
            <a:fillRect/>
          </a:stretch>
        </p:blipFill>
        <p:spPr>
          <a:xfrm>
            <a:off x="10939272" y="5605272"/>
            <a:ext cx="1252728" cy="1252728"/>
          </a:xfrm>
          <a:prstGeom prst="rect">
            <a:avLst/>
          </a:prstGeom>
        </p:spPr>
      </p:pic>
      <p:pic>
        <p:nvPicPr>
          <p:cNvPr id="14" name="Audio 13">
            <a:hlinkClick r:id="" action="ppaction://media"/>
            <a:extLst>
              <a:ext uri="{FF2B5EF4-FFF2-40B4-BE49-F238E27FC236}">
                <a16:creationId xmlns:a16="http://schemas.microsoft.com/office/drawing/2014/main" id="{E23868ED-1E63-3160-0CFA-5188D9ED7E6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819336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1829"/>
    </mc:Choice>
    <mc:Fallback xmlns="">
      <p:transition spd="slow" advTm="31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165"/>
        <p:cNvGrpSpPr/>
        <p:nvPr/>
      </p:nvGrpSpPr>
      <p:grpSpPr>
        <a:xfrm>
          <a:off x="0" y="0"/>
          <a:ext cx="0" cy="0"/>
          <a:chOff x="0" y="0"/>
          <a:chExt cx="0" cy="0"/>
        </a:xfrm>
      </p:grpSpPr>
      <p:pic>
        <p:nvPicPr>
          <p:cNvPr id="166" name="Google Shape;166;g11e46c63936_1_16"/>
          <p:cNvPicPr preferRelativeResize="0"/>
          <p:nvPr/>
        </p:nvPicPr>
        <p:blipFill>
          <a:blip r:embed="rId6">
            <a:alphaModFix/>
          </a:blip>
          <a:stretch>
            <a:fillRect/>
          </a:stretch>
        </p:blipFill>
        <p:spPr>
          <a:xfrm rot="5400000">
            <a:off x="4599296" y="3066236"/>
            <a:ext cx="2873449" cy="3831301"/>
          </a:xfrm>
          <a:prstGeom prst="rect">
            <a:avLst/>
          </a:prstGeom>
          <a:noFill/>
          <a:ln>
            <a:noFill/>
          </a:ln>
        </p:spPr>
      </p:pic>
      <p:pic>
        <p:nvPicPr>
          <p:cNvPr id="167" name="Google Shape;167;g11e46c63936_1_16"/>
          <p:cNvPicPr preferRelativeResize="0"/>
          <p:nvPr/>
        </p:nvPicPr>
        <p:blipFill>
          <a:blip r:embed="rId7">
            <a:alphaModFix/>
          </a:blip>
          <a:stretch>
            <a:fillRect/>
          </a:stretch>
        </p:blipFill>
        <p:spPr>
          <a:xfrm rot="-5400000">
            <a:off x="4603795" y="-148154"/>
            <a:ext cx="2864452" cy="3819249"/>
          </a:xfrm>
          <a:prstGeom prst="rect">
            <a:avLst/>
          </a:prstGeom>
          <a:noFill/>
          <a:ln>
            <a:noFill/>
          </a:ln>
        </p:spPr>
      </p:pic>
      <p:pic>
        <p:nvPicPr>
          <p:cNvPr id="168" name="Google Shape;168;g11e46c63936_1_16"/>
          <p:cNvPicPr preferRelativeResize="0"/>
          <p:nvPr/>
        </p:nvPicPr>
        <p:blipFill>
          <a:blip r:embed="rId8">
            <a:alphaModFix/>
          </a:blip>
          <a:stretch>
            <a:fillRect/>
          </a:stretch>
        </p:blipFill>
        <p:spPr>
          <a:xfrm rot="5400000">
            <a:off x="623790" y="3072261"/>
            <a:ext cx="2864425" cy="3819249"/>
          </a:xfrm>
          <a:prstGeom prst="rect">
            <a:avLst/>
          </a:prstGeom>
          <a:noFill/>
          <a:ln>
            <a:noFill/>
          </a:ln>
        </p:spPr>
      </p:pic>
      <p:pic>
        <p:nvPicPr>
          <p:cNvPr id="169" name="Google Shape;169;g11e46c63936_1_16"/>
          <p:cNvPicPr preferRelativeResize="0"/>
          <p:nvPr/>
        </p:nvPicPr>
        <p:blipFill>
          <a:blip r:embed="rId9">
            <a:alphaModFix/>
          </a:blip>
          <a:stretch>
            <a:fillRect/>
          </a:stretch>
        </p:blipFill>
        <p:spPr>
          <a:xfrm rot="-5400000">
            <a:off x="620915" y="-151941"/>
            <a:ext cx="2870150" cy="3826852"/>
          </a:xfrm>
          <a:prstGeom prst="rect">
            <a:avLst/>
          </a:prstGeom>
          <a:noFill/>
          <a:ln>
            <a:noFill/>
          </a:ln>
        </p:spPr>
      </p:pic>
      <p:pic>
        <p:nvPicPr>
          <p:cNvPr id="170" name="Google Shape;170;g11e46c63936_1_16"/>
          <p:cNvPicPr preferRelativeResize="0"/>
          <p:nvPr/>
        </p:nvPicPr>
        <p:blipFill>
          <a:blip r:embed="rId10">
            <a:alphaModFix/>
          </a:blip>
          <a:stretch>
            <a:fillRect/>
          </a:stretch>
        </p:blipFill>
        <p:spPr>
          <a:xfrm rot="5400000">
            <a:off x="8581540" y="3066242"/>
            <a:ext cx="2873476" cy="3831301"/>
          </a:xfrm>
          <a:prstGeom prst="rect">
            <a:avLst/>
          </a:prstGeom>
          <a:noFill/>
          <a:ln>
            <a:noFill/>
          </a:ln>
        </p:spPr>
      </p:pic>
      <p:pic>
        <p:nvPicPr>
          <p:cNvPr id="171" name="Google Shape;171;g11e46c63936_1_16"/>
          <p:cNvPicPr preferRelativeResize="0"/>
          <p:nvPr/>
        </p:nvPicPr>
        <p:blipFill>
          <a:blip r:embed="rId11">
            <a:alphaModFix/>
          </a:blip>
          <a:stretch>
            <a:fillRect/>
          </a:stretch>
        </p:blipFill>
        <p:spPr>
          <a:xfrm rot="-5400000">
            <a:off x="8579466" y="-145867"/>
            <a:ext cx="2861000" cy="3814676"/>
          </a:xfrm>
          <a:prstGeom prst="rect">
            <a:avLst/>
          </a:prstGeom>
          <a:noFill/>
          <a:ln>
            <a:noFill/>
          </a:ln>
        </p:spPr>
      </p:pic>
      <p:sp>
        <p:nvSpPr>
          <p:cNvPr id="10" name="TextBox 9">
            <a:extLst>
              <a:ext uri="{FF2B5EF4-FFF2-40B4-BE49-F238E27FC236}">
                <a16:creationId xmlns:a16="http://schemas.microsoft.com/office/drawing/2014/main" id="{4E25B873-AEBA-C592-4281-E574554A4EC5}"/>
              </a:ext>
            </a:extLst>
          </p:cNvPr>
          <p:cNvSpPr txBox="1"/>
          <p:nvPr/>
        </p:nvSpPr>
        <p:spPr>
          <a:xfrm>
            <a:off x="3048000" y="3280192"/>
            <a:ext cx="6096000" cy="307777"/>
          </a:xfrm>
          <a:prstGeom prst="rect">
            <a:avLst/>
          </a:prstGeom>
          <a:noFill/>
        </p:spPr>
        <p:txBody>
          <a:bodyPr wrap="square">
            <a:spAutoFit/>
          </a:bodyPr>
          <a:lstStyle/>
          <a:p>
            <a:r>
              <a:rPr lang="en-US" b="0" i="0" u="none" strike="noStrike">
                <a:solidFill>
                  <a:srgbClr val="000000"/>
                </a:solidFill>
                <a:effectLst/>
              </a:rPr>
              <a:t> </a:t>
            </a:r>
            <a:endParaRPr lang="en-US"/>
          </a:p>
        </p:txBody>
      </p:sp>
      <p:sp>
        <p:nvSpPr>
          <p:cNvPr id="12" name="TextBox 11">
            <a:extLst>
              <a:ext uri="{FF2B5EF4-FFF2-40B4-BE49-F238E27FC236}">
                <a16:creationId xmlns:a16="http://schemas.microsoft.com/office/drawing/2014/main" id="{7513A310-6C14-4D5D-181C-486EE9B690A6}"/>
              </a:ext>
            </a:extLst>
          </p:cNvPr>
          <p:cNvSpPr txBox="1"/>
          <p:nvPr/>
        </p:nvSpPr>
        <p:spPr>
          <a:xfrm>
            <a:off x="3048000" y="3280192"/>
            <a:ext cx="6096000" cy="307777"/>
          </a:xfrm>
          <a:prstGeom prst="rect">
            <a:avLst/>
          </a:prstGeom>
          <a:noFill/>
        </p:spPr>
        <p:txBody>
          <a:bodyPr wrap="square">
            <a:spAutoFit/>
          </a:bodyPr>
          <a:lstStyle/>
          <a:p>
            <a:r>
              <a:rPr lang="en-US" b="0" i="0" u="none" strike="noStrike">
                <a:solidFill>
                  <a:srgbClr val="000000"/>
                </a:solidFill>
                <a:effectLst/>
              </a:rPr>
              <a:t> </a:t>
            </a:r>
            <a:endParaRPr lang="en-US"/>
          </a:p>
        </p:txBody>
      </p:sp>
      <p:pic>
        <p:nvPicPr>
          <p:cNvPr id="11" name="Picture 10" descr="A person smiling at the camera&#10;&#10;Description automatically generated with medium confidence">
            <a:extLst>
              <a:ext uri="{FF2B5EF4-FFF2-40B4-BE49-F238E27FC236}">
                <a16:creationId xmlns:a16="http://schemas.microsoft.com/office/drawing/2014/main" id="{0D739DC7-E485-EF1F-5C1C-EC74C52618C5}"/>
              </a:ext>
            </a:extLst>
          </p:cNvPr>
          <p:cNvPicPr>
            <a:picLocks noChangeAspect="1"/>
          </p:cNvPicPr>
          <p:nvPr/>
        </p:nvPicPr>
        <p:blipFill>
          <a:blip r:embed="rId12"/>
          <a:stretch>
            <a:fillRect/>
          </a:stretch>
        </p:blipFill>
        <p:spPr>
          <a:xfrm>
            <a:off x="10939272" y="5605272"/>
            <a:ext cx="1252728" cy="1252728"/>
          </a:xfrm>
          <a:prstGeom prst="rect">
            <a:avLst/>
          </a:prstGeom>
        </p:spPr>
      </p:pic>
      <p:pic>
        <p:nvPicPr>
          <p:cNvPr id="13" name="Audio 12">
            <a:hlinkClick r:id="" action="ppaction://media"/>
            <a:extLst>
              <a:ext uri="{FF2B5EF4-FFF2-40B4-BE49-F238E27FC236}">
                <a16:creationId xmlns:a16="http://schemas.microsoft.com/office/drawing/2014/main" id="{7ACA2E89-C74D-B1AE-B5F3-56DAA5E70629}"/>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232822" y="5825236"/>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7760"/>
    </mc:Choice>
    <mc:Fallback xmlns="">
      <p:transition spd="slow" advTm="17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606"/>
        <p:cNvGrpSpPr/>
        <p:nvPr/>
      </p:nvGrpSpPr>
      <p:grpSpPr>
        <a:xfrm>
          <a:off x="0" y="0"/>
          <a:ext cx="0" cy="0"/>
          <a:chOff x="0" y="0"/>
          <a:chExt cx="0" cy="0"/>
        </a:xfrm>
      </p:grpSpPr>
      <p:sp>
        <p:nvSpPr>
          <p:cNvPr id="607" name="Google Shape;607;g1110779e2d4_2_4"/>
          <p:cNvSpPr txBox="1">
            <a:spLocks noGrp="1"/>
          </p:cNvSpPr>
          <p:nvPr>
            <p:ph type="title"/>
          </p:nvPr>
        </p:nvSpPr>
        <p:spPr>
          <a:xfrm>
            <a:off x="581250" y="205224"/>
            <a:ext cx="11029500" cy="8154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3F3F3F"/>
              </a:buClr>
              <a:buSzPts val="3600"/>
              <a:buFont typeface="Franklin Gothic"/>
              <a:buNone/>
            </a:pPr>
            <a:r>
              <a:rPr lang="en-US" sz="4400">
                <a:latin typeface="Amatic SC" pitchFamily="2" charset="-79"/>
                <a:cs typeface="Amatic SC" pitchFamily="2" charset="-79"/>
              </a:rPr>
              <a:t>Color Detection Software Overview</a:t>
            </a:r>
            <a:endParaRPr sz="4400">
              <a:latin typeface="Amatic SC" pitchFamily="2" charset="-79"/>
              <a:cs typeface="Amatic SC" pitchFamily="2" charset="-79"/>
            </a:endParaRPr>
          </a:p>
        </p:txBody>
      </p:sp>
      <p:sp>
        <p:nvSpPr>
          <p:cNvPr id="608" name="Google Shape;608;g1110779e2d4_2_4"/>
          <p:cNvSpPr txBox="1"/>
          <p:nvPr/>
        </p:nvSpPr>
        <p:spPr>
          <a:xfrm>
            <a:off x="554175" y="1724125"/>
            <a:ext cx="1102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sp>
        <p:nvSpPr>
          <p:cNvPr id="609" name="Google Shape;609;g1110779e2d4_2_4"/>
          <p:cNvSpPr txBox="1"/>
          <p:nvPr/>
        </p:nvSpPr>
        <p:spPr>
          <a:xfrm>
            <a:off x="1077588" y="1027792"/>
            <a:ext cx="10506087" cy="3927199"/>
          </a:xfrm>
          <a:prstGeom prst="rect">
            <a:avLst/>
          </a:prstGeom>
          <a:noFill/>
          <a:ln>
            <a:noFill/>
          </a:ln>
        </p:spPr>
        <p:txBody>
          <a:bodyPr spcFirstLastPara="1" wrap="square" lIns="91425" tIns="91425" rIns="91425" bIns="91425" anchor="t" anchorCtr="0">
            <a:spAutoFit/>
          </a:bodyPr>
          <a:lstStyle/>
          <a:p>
            <a:pPr marL="306000" indent="-306000">
              <a:lnSpc>
                <a:spcPct val="110000"/>
              </a:lnSpc>
              <a:spcBef>
                <a:spcPts val="940"/>
              </a:spcBef>
              <a:buClr>
                <a:schemeClr val="accent1"/>
              </a:buClr>
              <a:buSzPts val="1564"/>
              <a:buFont typeface=".Apple Color Emoji UI"/>
              <a:buChar char="🐾"/>
            </a:pPr>
            <a:r>
              <a:rPr lang="en-US" sz="1700">
                <a:solidFill>
                  <a:srgbClr val="3F3F3F"/>
                </a:solidFill>
                <a:latin typeface="Source Code Pro" panose="020B0509030403020204" pitchFamily="49" charset="0"/>
                <a:ea typeface="Source Code Pro" panose="020B0509030403020204" pitchFamily="49" charset="0"/>
                <a:cs typeface="Libre Franklin"/>
                <a:sym typeface="Libre Franklin"/>
              </a:rPr>
              <a:t>The color detection software will be run on the Raspberry Pi 4</a:t>
            </a:r>
          </a:p>
          <a:p>
            <a:pPr marL="306000" indent="-306000">
              <a:lnSpc>
                <a:spcPct val="110000"/>
              </a:lnSpc>
              <a:spcBef>
                <a:spcPts val="940"/>
              </a:spcBef>
              <a:buClr>
                <a:schemeClr val="accent1"/>
              </a:buClr>
              <a:buSzPts val="1564"/>
              <a:buFont typeface=".Apple Color Emoji UI"/>
              <a:buChar char="🐾"/>
            </a:pPr>
            <a:r>
              <a:rPr lang="en-US" sz="1700">
                <a:solidFill>
                  <a:srgbClr val="3F3F3F"/>
                </a:solidFill>
                <a:latin typeface="Source Code Pro" panose="020B0509030403020204" pitchFamily="49" charset="0"/>
                <a:ea typeface="Source Code Pro" panose="020B0509030403020204" pitchFamily="49" charset="0"/>
                <a:cs typeface="Libre Franklin"/>
                <a:sym typeface="Libre Franklin"/>
              </a:rPr>
              <a:t>The color detection software was developed using the Visual Studio Code.</a:t>
            </a:r>
          </a:p>
          <a:p>
            <a:pPr marL="306000" lvl="0" indent="-306000">
              <a:lnSpc>
                <a:spcPct val="110000"/>
              </a:lnSpc>
              <a:spcBef>
                <a:spcPts val="940"/>
              </a:spcBef>
              <a:buClr>
                <a:schemeClr val="accent1"/>
              </a:buClr>
              <a:buSzPts val="1564"/>
              <a:buFont typeface=".Apple Color Emoji UI"/>
              <a:buChar char="🐾"/>
            </a:pPr>
            <a:r>
              <a:rPr lang="en-US" sz="1700">
                <a:solidFill>
                  <a:srgbClr val="3F3F3F"/>
                </a:solidFill>
                <a:latin typeface="Source Code Pro" panose="020B0509030403020204" pitchFamily="49" charset="0"/>
                <a:ea typeface="Source Code Pro" panose="020B0509030403020204" pitchFamily="49" charset="0"/>
                <a:cs typeface="Libre Franklin"/>
                <a:sym typeface="Libre Franklin"/>
              </a:rPr>
              <a:t>Python was used for the writing of the software programs for the Raspberry Pi 4 device</a:t>
            </a:r>
          </a:p>
          <a:p>
            <a:pPr lvl="1">
              <a:lnSpc>
                <a:spcPct val="110000"/>
              </a:lnSpc>
              <a:spcBef>
                <a:spcPts val="940"/>
              </a:spcBef>
              <a:buClr>
                <a:schemeClr val="accent1"/>
              </a:buClr>
              <a:buSzPts val="1564"/>
            </a:pPr>
            <a:r>
              <a:rPr lang="en-US" sz="1700" b="1">
                <a:solidFill>
                  <a:srgbClr val="3F3F3F"/>
                </a:solidFill>
                <a:latin typeface="Source Code Pro" panose="020B0509030403020204" pitchFamily="49" charset="0"/>
                <a:ea typeface="Source Code Pro" panose="020B0509030403020204" pitchFamily="49" charset="0"/>
                <a:cs typeface="Libre Franklin"/>
                <a:sym typeface="Libre Franklin"/>
              </a:rPr>
              <a:t>Description</a:t>
            </a:r>
          </a:p>
          <a:p>
            <a:pPr marL="306000" indent="-306000">
              <a:lnSpc>
                <a:spcPct val="110000"/>
              </a:lnSpc>
              <a:spcBef>
                <a:spcPts val="940"/>
              </a:spcBef>
              <a:buClr>
                <a:schemeClr val="accent1"/>
              </a:buClr>
              <a:buSzPts val="1564"/>
              <a:buFont typeface=".Apple Color Emoji UI"/>
              <a:buChar char="🐾"/>
            </a:pPr>
            <a:r>
              <a:rPr lang="en-US" sz="1700">
                <a:solidFill>
                  <a:srgbClr val="3F3F3F"/>
                </a:solidFill>
                <a:latin typeface="Source Code Pro" panose="020B0509030403020204" pitchFamily="49" charset="0"/>
                <a:ea typeface="Source Code Pro" panose="020B0509030403020204" pitchFamily="49" charset="0"/>
                <a:cs typeface="Libre Franklin"/>
                <a:sym typeface="Libre Franklin"/>
              </a:rPr>
              <a:t>The color detection software allows for the camera to detect the LED light attached to the collar of the pet to further determine whether the color of the LED light attached to the pet is correct. Once the correct LED color has been detected, the code will activate the Arduino microcontroller and its uploaded code to power the attached motors to ultimately open the lid for the pet to eat the food.</a:t>
            </a:r>
          </a:p>
        </p:txBody>
      </p:sp>
      <p:pic>
        <p:nvPicPr>
          <p:cNvPr id="6" name="Picture 5">
            <a:extLst>
              <a:ext uri="{FF2B5EF4-FFF2-40B4-BE49-F238E27FC236}">
                <a16:creationId xmlns:a16="http://schemas.microsoft.com/office/drawing/2014/main" id="{D42FBEF8-CAC6-E72D-7F68-F4DF29E5D2B1}"/>
              </a:ext>
            </a:extLst>
          </p:cNvPr>
          <p:cNvPicPr>
            <a:picLocks noChangeAspect="1"/>
          </p:cNvPicPr>
          <p:nvPr/>
        </p:nvPicPr>
        <p:blipFill>
          <a:blip r:embed="rId5"/>
          <a:stretch>
            <a:fillRect/>
          </a:stretch>
        </p:blipFill>
        <p:spPr>
          <a:xfrm>
            <a:off x="10939272" y="5607221"/>
            <a:ext cx="1252728" cy="1252728"/>
          </a:xfrm>
          <a:prstGeom prst="rect">
            <a:avLst/>
          </a:prstGeom>
        </p:spPr>
      </p:pic>
      <p:pic>
        <p:nvPicPr>
          <p:cNvPr id="7" name="Google Shape;462;g11141713d74_0_22">
            <a:extLst>
              <a:ext uri="{FF2B5EF4-FFF2-40B4-BE49-F238E27FC236}">
                <a16:creationId xmlns:a16="http://schemas.microsoft.com/office/drawing/2014/main" id="{39865BA8-2651-FACF-3B23-8DD7EB442CBA}"/>
              </a:ext>
            </a:extLst>
          </p:cNvPr>
          <p:cNvPicPr preferRelativeResize="0"/>
          <p:nvPr/>
        </p:nvPicPr>
        <p:blipFill rotWithShape="1">
          <a:blip r:embed="rId6">
            <a:alphaModFix/>
            <a:extLst>
              <a:ext uri="{BEBA8EAE-BF5A-486C-A8C5-ECC9F3942E4B}">
                <a14:imgProps xmlns:a14="http://schemas.microsoft.com/office/drawing/2010/main">
                  <a14:imgLayer r:embed="rId7">
                    <a14:imgEffect>
                      <a14:backgroundRemoval t="9000" b="91667" l="9800" r="88400">
                        <a14:foregroundMark x1="12400" y1="12667" x2="16600" y2="86667"/>
                        <a14:foregroundMark x1="16600" y1="86667" x2="31400" y2="85000"/>
                        <a14:foregroundMark x1="31400" y1="85000" x2="57400" y2="87333"/>
                        <a14:foregroundMark x1="57400" y1="87333" x2="57400" y2="87333"/>
                        <a14:foregroundMark x1="65000" y1="88333" x2="78200" y2="88000"/>
                        <a14:foregroundMark x1="78200" y1="88000" x2="83000" y2="69333"/>
                        <a14:foregroundMark x1="83000" y1="69333" x2="80600" y2="17667"/>
                        <a14:foregroundMark x1="80600" y1="17667" x2="67600" y2="11667"/>
                        <a14:foregroundMark x1="67600" y1="11667" x2="14200" y2="13667"/>
                        <a14:foregroundMark x1="14200" y1="13667" x2="14200" y2="79667"/>
                        <a14:foregroundMark x1="14200" y1="79667" x2="19800" y2="86000"/>
                        <a14:foregroundMark x1="12400" y1="87667" x2="13000" y2="29000"/>
                        <a14:foregroundMark x1="50400" y1="83333" x2="50400" y2="68667"/>
                        <a14:foregroundMark x1="43200" y1="77333" x2="40600" y2="77667"/>
                        <a14:foregroundMark x1="36600" y1="89667" x2="42000" y2="90000"/>
                        <a14:foregroundMark x1="60200" y1="91667" x2="60200" y2="91667"/>
                        <a14:foregroundMark x1="84000" y1="90000" x2="83800" y2="68667"/>
                        <a14:foregroundMark x1="83800" y1="68667" x2="82200" y2="67667"/>
                        <a14:foregroundMark x1="86800" y1="59000" x2="86200" y2="47000"/>
                        <a14:foregroundMark x1="87800" y1="55333" x2="88400" y2="45667"/>
                        <a14:foregroundMark x1="9800" y1="10333" x2="9800" y2="10333"/>
                        <a14:foregroundMark x1="13000" y1="9000" x2="10200" y2="12667"/>
                      </a14:backgroundRemoval>
                    </a14:imgEffect>
                  </a14:imgLayer>
                </a14:imgProps>
              </a:ext>
            </a:extLst>
          </a:blip>
          <a:srcRect l="9955" r="9947"/>
          <a:stretch/>
        </p:blipFill>
        <p:spPr>
          <a:xfrm rot="20794375">
            <a:off x="709288" y="4943049"/>
            <a:ext cx="2173278" cy="1774318"/>
          </a:xfrm>
          <a:prstGeom prst="rect">
            <a:avLst/>
          </a:prstGeom>
          <a:noFill/>
          <a:ln>
            <a:noFill/>
          </a:ln>
        </p:spPr>
      </p:pic>
      <p:pic>
        <p:nvPicPr>
          <p:cNvPr id="5" name="Picture 4" descr="Icon&#10;&#10;Description automatically generated">
            <a:extLst>
              <a:ext uri="{FF2B5EF4-FFF2-40B4-BE49-F238E27FC236}">
                <a16:creationId xmlns:a16="http://schemas.microsoft.com/office/drawing/2014/main" id="{181B28F1-3271-305A-BD9C-8270BC73DF2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050" b="92835" l="9780" r="93388">
                        <a14:foregroundMark x1="67218" y1="90810" x2="88705" y2="79128"/>
                        <a14:foregroundMark x1="88705" y1="79128" x2="91598" y2="19938"/>
                        <a14:foregroundMark x1="91598" y1="19938" x2="69835" y2="8567"/>
                        <a14:foregroundMark x1="69835" y1="8567" x2="67769" y2="9813"/>
                        <a14:foregroundMark x1="74105" y1="92835" x2="75482" y2="7944"/>
                        <a14:foregroundMark x1="72039" y1="4050" x2="72039" y2="4050"/>
                        <a14:foregroundMark x1="92562" y1="16511" x2="93388" y2="81153"/>
                      </a14:backgroundRemoval>
                    </a14:imgEffect>
                  </a14:imgLayer>
                </a14:imgProps>
              </a:ext>
            </a:extLst>
          </a:blip>
          <a:stretch>
            <a:fillRect/>
          </a:stretch>
        </p:blipFill>
        <p:spPr>
          <a:xfrm>
            <a:off x="4287590" y="4926161"/>
            <a:ext cx="2025569" cy="1791206"/>
          </a:xfrm>
          <a:prstGeom prst="rect">
            <a:avLst/>
          </a:prstGeom>
        </p:spPr>
      </p:pic>
      <p:pic>
        <p:nvPicPr>
          <p:cNvPr id="10" name="Picture 9" descr="Logo&#10;&#10;Description automatically generated">
            <a:extLst>
              <a:ext uri="{FF2B5EF4-FFF2-40B4-BE49-F238E27FC236}">
                <a16:creationId xmlns:a16="http://schemas.microsoft.com/office/drawing/2014/main" id="{FF51BB45-EC29-98AB-C01B-D6ABEA10AA4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96" b="89583" l="6010" r="89904">
                        <a14:foregroundMark x1="12019" y1="45313" x2="12019" y2="45313"/>
                        <a14:foregroundMark x1="6010" y1="47396" x2="6010" y2="47396"/>
                        <a14:foregroundMark x1="33173" y1="58333" x2="33173" y2="58333"/>
                        <a14:foregroundMark x1="38942" y1="56250" x2="38942" y2="56250"/>
                        <a14:foregroundMark x1="44471" y1="56771" x2="44471" y2="56771"/>
                        <a14:foregroundMark x1="46194" y1="63542" x2="46635" y2="68750"/>
                        <a14:foregroundMark x1="43990" y1="37500" x2="45562" y2="56069"/>
                        <a14:foregroundMark x1="53606" y1="37500" x2="57212" y2="37500"/>
                        <a14:foregroundMark x1="56971" y1="58854" x2="56971" y2="58854"/>
                        <a14:foregroundMark x1="60704" y1="43039" x2="60577" y2="26563"/>
                        <a14:foregroundMark x1="60759" y1="50279" x2="60741" y2="47936"/>
                        <a14:foregroundMark x1="66154" y1="54422" x2="67067" y2="57813"/>
                        <a14:foregroundMark x1="62019" y1="39063" x2="62819" y2="42036"/>
                        <a14:foregroundMark x1="81010" y1="40625" x2="81250" y2="55729"/>
                        <a14:foregroundMark x1="82212" y1="38542" x2="85096" y2="38542"/>
                        <a14:foregroundMark x1="71875" y1="38542" x2="72596" y2="37500"/>
                        <a14:foregroundMark x1="71635" y1="40625" x2="70192" y2="50000"/>
                        <a14:foregroundMark x1="36058" y1="38021" x2="36058" y2="38021"/>
                        <a14:backgroundMark x1="47596" y1="61458" x2="47596" y2="61458"/>
                        <a14:backgroundMark x1="45673" y1="63542" x2="45673" y2="63542"/>
                        <a14:backgroundMark x1="42788" y1="63542" x2="46154" y2="63542"/>
                        <a14:backgroundMark x1="62019" y1="48438" x2="64904" y2="56250"/>
                        <a14:backgroundMark x1="62260" y1="44792" x2="62260" y2="44792"/>
                        <a14:backgroundMark x1="62981" y1="48958" x2="62260" y2="43229"/>
                        <a14:backgroundMark x1="62500" y1="42188" x2="62981" y2="46875"/>
                      </a14:backgroundRemoval>
                    </a14:imgEffect>
                  </a14:imgLayer>
                </a14:imgProps>
              </a:ext>
            </a:extLst>
          </a:blip>
          <a:stretch>
            <a:fillRect/>
          </a:stretch>
        </p:blipFill>
        <p:spPr>
          <a:xfrm>
            <a:off x="7406204" y="5126463"/>
            <a:ext cx="2641600" cy="1219200"/>
          </a:xfrm>
          <a:prstGeom prst="rect">
            <a:avLst/>
          </a:prstGeom>
        </p:spPr>
      </p:pic>
      <p:pic>
        <p:nvPicPr>
          <p:cNvPr id="11" name="Graphic 10" descr="Badge Tm outline">
            <a:extLst>
              <a:ext uri="{FF2B5EF4-FFF2-40B4-BE49-F238E27FC236}">
                <a16:creationId xmlns:a16="http://schemas.microsoft.com/office/drawing/2014/main" id="{5466025D-0546-22E1-EAF7-A34CC6A2DF0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27518" y="5480876"/>
            <a:ext cx="105534" cy="109562"/>
          </a:xfrm>
          <a:prstGeom prst="rect">
            <a:avLst/>
          </a:prstGeom>
        </p:spPr>
      </p:pic>
      <p:pic>
        <p:nvPicPr>
          <p:cNvPr id="4" name="Audio 3">
            <a:hlinkClick r:id="" action="ppaction://media"/>
            <a:extLst>
              <a:ext uri="{FF2B5EF4-FFF2-40B4-BE49-F238E27FC236}">
                <a16:creationId xmlns:a16="http://schemas.microsoft.com/office/drawing/2014/main" id="{00287E9C-AA30-55FD-713C-AA9E3CF5189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4069210193"/>
      </p:ext>
    </p:extLst>
  </p:cSld>
  <p:clrMapOvr>
    <a:masterClrMapping/>
  </p:clrMapOvr>
  <mc:AlternateContent xmlns:mc="http://schemas.openxmlformats.org/markup-compatibility/2006" xmlns:p14="http://schemas.microsoft.com/office/powerpoint/2010/main">
    <mc:Choice Requires="p14">
      <p:transition spd="slow" p14:dur="2000" advTm="42987"/>
    </mc:Choice>
    <mc:Fallback xmlns="">
      <p:transition spd="slow" advTm="42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2"/>
        <p14:stopEvt time="5" objId="2"/>
        <p14:playEvt time="5" objId="2"/>
        <p14:stopEvt time="42474" objId="2"/>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252"/>
        <p:cNvGrpSpPr/>
        <p:nvPr/>
      </p:nvGrpSpPr>
      <p:grpSpPr>
        <a:xfrm>
          <a:off x="0" y="0"/>
          <a:ext cx="0" cy="0"/>
          <a:chOff x="0" y="0"/>
          <a:chExt cx="0" cy="0"/>
        </a:xfrm>
      </p:grpSpPr>
      <p:sp>
        <p:nvSpPr>
          <p:cNvPr id="253" name="Google Shape;253;g11050f065d6_0_86"/>
          <p:cNvSpPr txBox="1">
            <a:spLocks noGrp="1"/>
          </p:cNvSpPr>
          <p:nvPr>
            <p:ph type="ctrTitle"/>
          </p:nvPr>
        </p:nvSpPr>
        <p:spPr>
          <a:xfrm>
            <a:off x="361525" y="257199"/>
            <a:ext cx="11360700" cy="8793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SzPts val="990"/>
              <a:buNone/>
            </a:pPr>
            <a:r>
              <a:rPr lang="en-US" sz="3600">
                <a:solidFill>
                  <a:srgbClr val="3F3F3F"/>
                </a:solidFill>
                <a:latin typeface="Amatic SC" pitchFamily="2" charset="-79"/>
                <a:ea typeface="Franklin Gothic"/>
                <a:cs typeface="Amatic SC" pitchFamily="2" charset="-79"/>
                <a:sym typeface="Franklin Gothic"/>
              </a:rPr>
              <a:t>Color Detection Software Demo : </a:t>
            </a:r>
            <a:r>
              <a:rPr lang="en-US" sz="3800">
                <a:latin typeface="Amatic SC" pitchFamily="2" charset="-79"/>
                <a:ea typeface="Franklin Gothic"/>
                <a:cs typeface="Amatic SC" pitchFamily="2" charset="-79"/>
                <a:sym typeface="Franklin Gothic"/>
              </a:rPr>
              <a:t>Blue LED Detection</a:t>
            </a:r>
          </a:p>
        </p:txBody>
      </p:sp>
      <p:sp>
        <p:nvSpPr>
          <p:cNvPr id="258" name="Google Shape;258;g11050f065d6_0_86"/>
          <p:cNvSpPr/>
          <p:nvPr/>
        </p:nvSpPr>
        <p:spPr>
          <a:xfrm rot="5400000">
            <a:off x="3554711" y="3540699"/>
            <a:ext cx="6181800" cy="494100"/>
          </a:xfrm>
          <a:prstGeom prst="mathMinus">
            <a:avLst>
              <a:gd name="adj1" fmla="val 23520"/>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FF00"/>
              </a:solidFill>
              <a:highlight>
                <a:srgbClr val="00FF00"/>
              </a:highlight>
            </a:endParaRPr>
          </a:p>
        </p:txBody>
      </p:sp>
      <p:pic>
        <p:nvPicPr>
          <p:cNvPr id="11" name="Picture 10">
            <a:extLst>
              <a:ext uri="{FF2B5EF4-FFF2-40B4-BE49-F238E27FC236}">
                <a16:creationId xmlns:a16="http://schemas.microsoft.com/office/drawing/2014/main" id="{FBEF49D5-DD1F-DF69-FE68-36607654A93C}"/>
              </a:ext>
            </a:extLst>
          </p:cNvPr>
          <p:cNvPicPr>
            <a:picLocks noChangeAspect="1"/>
          </p:cNvPicPr>
          <p:nvPr/>
        </p:nvPicPr>
        <p:blipFill>
          <a:blip r:embed="rId5"/>
          <a:stretch>
            <a:fillRect/>
          </a:stretch>
        </p:blipFill>
        <p:spPr>
          <a:xfrm>
            <a:off x="10939272" y="5625921"/>
            <a:ext cx="1252728" cy="1252728"/>
          </a:xfrm>
          <a:prstGeom prst="rect">
            <a:avLst/>
          </a:prstGeom>
        </p:spPr>
      </p:pic>
      <p:pic>
        <p:nvPicPr>
          <p:cNvPr id="5" name="Picture 4">
            <a:extLst>
              <a:ext uri="{FF2B5EF4-FFF2-40B4-BE49-F238E27FC236}">
                <a16:creationId xmlns:a16="http://schemas.microsoft.com/office/drawing/2014/main" id="{43839D7D-5A6F-9855-C073-6D8D6E4D828C}"/>
              </a:ext>
            </a:extLst>
          </p:cNvPr>
          <p:cNvPicPr>
            <a:picLocks noChangeAspect="1"/>
          </p:cNvPicPr>
          <p:nvPr/>
        </p:nvPicPr>
        <p:blipFill>
          <a:blip r:embed="rId6"/>
          <a:stretch>
            <a:fillRect/>
          </a:stretch>
        </p:blipFill>
        <p:spPr>
          <a:xfrm>
            <a:off x="2830678" y="1136499"/>
            <a:ext cx="3492679" cy="2758845"/>
          </a:xfrm>
          <a:prstGeom prst="rect">
            <a:avLst/>
          </a:prstGeom>
        </p:spPr>
      </p:pic>
      <p:pic>
        <p:nvPicPr>
          <p:cNvPr id="7" name="Picture 6" descr="A blue jellyfish in the dark&#10;&#10;Description automatically generated with low confidence">
            <a:extLst>
              <a:ext uri="{FF2B5EF4-FFF2-40B4-BE49-F238E27FC236}">
                <a16:creationId xmlns:a16="http://schemas.microsoft.com/office/drawing/2014/main" id="{7EB18CEB-23E0-ACA4-3989-69147A58F65B}"/>
              </a:ext>
            </a:extLst>
          </p:cNvPr>
          <p:cNvPicPr>
            <a:picLocks noChangeAspect="1"/>
          </p:cNvPicPr>
          <p:nvPr/>
        </p:nvPicPr>
        <p:blipFill>
          <a:blip r:embed="rId7"/>
          <a:stretch>
            <a:fillRect/>
          </a:stretch>
        </p:blipFill>
        <p:spPr>
          <a:xfrm>
            <a:off x="7043068" y="1388960"/>
            <a:ext cx="4787900" cy="37719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CE8CCC6E-50BE-4EED-A536-802090E228D8}"/>
              </a:ext>
            </a:extLst>
          </p:cNvPr>
          <p:cNvPicPr>
            <a:picLocks noChangeAspect="1"/>
          </p:cNvPicPr>
          <p:nvPr/>
        </p:nvPicPr>
        <p:blipFill>
          <a:blip r:embed="rId8"/>
          <a:stretch>
            <a:fillRect/>
          </a:stretch>
        </p:blipFill>
        <p:spPr>
          <a:xfrm>
            <a:off x="2842507" y="4048004"/>
            <a:ext cx="3492679" cy="2751527"/>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BF851192-5450-93DE-0FBF-41D4B40FBCC4}"/>
              </a:ext>
            </a:extLst>
          </p:cNvPr>
          <p:cNvPicPr>
            <a:picLocks noChangeAspect="1"/>
          </p:cNvPicPr>
          <p:nvPr/>
        </p:nvPicPr>
        <p:blipFill>
          <a:blip r:embed="rId9"/>
          <a:stretch>
            <a:fillRect/>
          </a:stretch>
        </p:blipFill>
        <p:spPr>
          <a:xfrm>
            <a:off x="211118" y="2104999"/>
            <a:ext cx="2400300" cy="3365500"/>
          </a:xfrm>
          <a:prstGeom prst="rect">
            <a:avLst/>
          </a:prstGeom>
        </p:spPr>
      </p:pic>
      <p:pic>
        <p:nvPicPr>
          <p:cNvPr id="4" name="Audio 3">
            <a:hlinkClick r:id="" action="ppaction://media"/>
            <a:extLst>
              <a:ext uri="{FF2B5EF4-FFF2-40B4-BE49-F238E27FC236}">
                <a16:creationId xmlns:a16="http://schemas.microsoft.com/office/drawing/2014/main" id="{B56D2EF4-B080-FFAD-36C0-59EC6BD7AB4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79200" y="6065849"/>
            <a:ext cx="812800" cy="812800"/>
          </a:xfrm>
          <a:prstGeom prst="rect">
            <a:avLst/>
          </a:prstGeom>
        </p:spPr>
      </p:pic>
    </p:spTree>
    <p:extLst>
      <p:ext uri="{BB962C8B-B14F-4D97-AF65-F5344CB8AC3E}">
        <p14:creationId xmlns:p14="http://schemas.microsoft.com/office/powerpoint/2010/main" val="2675026637"/>
      </p:ext>
    </p:extLst>
  </p:cSld>
  <p:clrMapOvr>
    <a:masterClrMapping/>
  </p:clrMapOvr>
  <mc:AlternateContent xmlns:mc="http://schemas.openxmlformats.org/markup-compatibility/2006" xmlns:p14="http://schemas.microsoft.com/office/powerpoint/2010/main">
    <mc:Choice Requires="p14">
      <p:transition spd="slow" p14:dur="2000" advTm="15616"/>
    </mc:Choice>
    <mc:Fallback xmlns="">
      <p:transition spd="slow" advTm="15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 objId="3"/>
        <p14:stopEvt time="15168" objId="3"/>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252"/>
        <p:cNvGrpSpPr/>
        <p:nvPr/>
      </p:nvGrpSpPr>
      <p:grpSpPr>
        <a:xfrm>
          <a:off x="0" y="0"/>
          <a:ext cx="0" cy="0"/>
          <a:chOff x="0" y="0"/>
          <a:chExt cx="0" cy="0"/>
        </a:xfrm>
      </p:grpSpPr>
      <p:sp>
        <p:nvSpPr>
          <p:cNvPr id="253" name="Google Shape;253;g11050f065d6_0_86"/>
          <p:cNvSpPr txBox="1">
            <a:spLocks noGrp="1"/>
          </p:cNvSpPr>
          <p:nvPr>
            <p:ph type="ctrTitle"/>
          </p:nvPr>
        </p:nvSpPr>
        <p:spPr>
          <a:xfrm>
            <a:off x="361525" y="257199"/>
            <a:ext cx="11360700" cy="8793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SzPts val="990"/>
              <a:buNone/>
            </a:pPr>
            <a:r>
              <a:rPr lang="en-US" sz="3600">
                <a:solidFill>
                  <a:srgbClr val="3F3F3F"/>
                </a:solidFill>
                <a:latin typeface="Amatic SC" pitchFamily="2" charset="-79"/>
                <a:ea typeface="Franklin Gothic"/>
                <a:cs typeface="Amatic SC" pitchFamily="2" charset="-79"/>
                <a:sym typeface="Franklin Gothic"/>
              </a:rPr>
              <a:t>Color Detection Software Demo : </a:t>
            </a:r>
            <a:r>
              <a:rPr lang="en-US" sz="3800">
                <a:solidFill>
                  <a:srgbClr val="3F3F3F"/>
                </a:solidFill>
                <a:latin typeface="Amatic SC" pitchFamily="2" charset="-79"/>
                <a:ea typeface="Franklin Gothic"/>
                <a:cs typeface="Amatic SC" pitchFamily="2" charset="-79"/>
                <a:sym typeface="Franklin Gothic"/>
              </a:rPr>
              <a:t>Red</a:t>
            </a:r>
            <a:r>
              <a:rPr lang="en-US" sz="3800">
                <a:latin typeface="Amatic SC" pitchFamily="2" charset="-79"/>
                <a:ea typeface="Franklin Gothic"/>
                <a:cs typeface="Amatic SC" pitchFamily="2" charset="-79"/>
                <a:sym typeface="Franklin Gothic"/>
              </a:rPr>
              <a:t> LED Detection</a:t>
            </a:r>
          </a:p>
        </p:txBody>
      </p:sp>
      <p:pic>
        <p:nvPicPr>
          <p:cNvPr id="11" name="Picture 10">
            <a:extLst>
              <a:ext uri="{FF2B5EF4-FFF2-40B4-BE49-F238E27FC236}">
                <a16:creationId xmlns:a16="http://schemas.microsoft.com/office/drawing/2014/main" id="{FBEF49D5-DD1F-DF69-FE68-36607654A93C}"/>
              </a:ext>
            </a:extLst>
          </p:cNvPr>
          <p:cNvPicPr>
            <a:picLocks noChangeAspect="1"/>
          </p:cNvPicPr>
          <p:nvPr/>
        </p:nvPicPr>
        <p:blipFill>
          <a:blip r:embed="rId5"/>
          <a:stretch>
            <a:fillRect/>
          </a:stretch>
        </p:blipFill>
        <p:spPr>
          <a:xfrm>
            <a:off x="10939272" y="5591464"/>
            <a:ext cx="1252728" cy="1252728"/>
          </a:xfrm>
          <a:prstGeom prst="rect">
            <a:avLst/>
          </a:prstGeom>
        </p:spPr>
      </p:pic>
      <p:sp>
        <p:nvSpPr>
          <p:cNvPr id="10" name="Google Shape;269;g11050f065d6_0_93">
            <a:extLst>
              <a:ext uri="{FF2B5EF4-FFF2-40B4-BE49-F238E27FC236}">
                <a16:creationId xmlns:a16="http://schemas.microsoft.com/office/drawing/2014/main" id="{641F875A-522E-7642-934A-0578675029E7}"/>
              </a:ext>
            </a:extLst>
          </p:cNvPr>
          <p:cNvSpPr/>
          <p:nvPr/>
        </p:nvSpPr>
        <p:spPr>
          <a:xfrm rot="5400000">
            <a:off x="3586398" y="3540699"/>
            <a:ext cx="6181800" cy="494100"/>
          </a:xfrm>
          <a:prstGeom prst="mathMinus">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FF00"/>
              </a:solidFill>
              <a:highlight>
                <a:srgbClr val="00FF00"/>
              </a:highlight>
            </a:endParaRPr>
          </a:p>
        </p:txBody>
      </p:sp>
      <p:pic>
        <p:nvPicPr>
          <p:cNvPr id="4" name="Picture 3" descr="A picture containing text, indoor, person, wall&#10;&#10;Description automatically generated">
            <a:extLst>
              <a:ext uri="{FF2B5EF4-FFF2-40B4-BE49-F238E27FC236}">
                <a16:creationId xmlns:a16="http://schemas.microsoft.com/office/drawing/2014/main" id="{BD8CB20F-B2C2-09DE-D9A3-E52D928BD743}"/>
              </a:ext>
            </a:extLst>
          </p:cNvPr>
          <p:cNvPicPr>
            <a:picLocks noChangeAspect="1"/>
          </p:cNvPicPr>
          <p:nvPr/>
        </p:nvPicPr>
        <p:blipFill>
          <a:blip r:embed="rId6"/>
          <a:stretch>
            <a:fillRect/>
          </a:stretch>
        </p:blipFill>
        <p:spPr>
          <a:xfrm>
            <a:off x="2842507" y="1136499"/>
            <a:ext cx="3492679" cy="2751527"/>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A27FB360-32AD-00A3-D720-1642196E5E12}"/>
              </a:ext>
            </a:extLst>
          </p:cNvPr>
          <p:cNvPicPr>
            <a:picLocks noChangeAspect="1"/>
          </p:cNvPicPr>
          <p:nvPr/>
        </p:nvPicPr>
        <p:blipFill>
          <a:blip r:embed="rId7"/>
          <a:stretch>
            <a:fillRect/>
          </a:stretch>
        </p:blipFill>
        <p:spPr>
          <a:xfrm>
            <a:off x="7145884" y="1348232"/>
            <a:ext cx="4800600" cy="3759200"/>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5E0644BE-7F2E-5135-069E-4D55FA24F5D2}"/>
              </a:ext>
            </a:extLst>
          </p:cNvPr>
          <p:cNvPicPr>
            <a:picLocks noChangeAspect="1"/>
          </p:cNvPicPr>
          <p:nvPr/>
        </p:nvPicPr>
        <p:blipFill>
          <a:blip r:embed="rId8"/>
          <a:stretch>
            <a:fillRect/>
          </a:stretch>
        </p:blipFill>
        <p:spPr>
          <a:xfrm>
            <a:off x="2832954" y="4041157"/>
            <a:ext cx="3533919" cy="2769324"/>
          </a:xfrm>
          <a:prstGeom prst="rect">
            <a:avLst/>
          </a:prstGeom>
        </p:spPr>
      </p:pic>
      <p:pic>
        <p:nvPicPr>
          <p:cNvPr id="16" name="Picture 15" descr="Graphical user interface, text, application&#10;&#10;Description automatically generated">
            <a:extLst>
              <a:ext uri="{FF2B5EF4-FFF2-40B4-BE49-F238E27FC236}">
                <a16:creationId xmlns:a16="http://schemas.microsoft.com/office/drawing/2014/main" id="{5A76E821-1A6B-F7BB-45E7-53BB748476F7}"/>
              </a:ext>
            </a:extLst>
          </p:cNvPr>
          <p:cNvPicPr>
            <a:picLocks noChangeAspect="1"/>
          </p:cNvPicPr>
          <p:nvPr/>
        </p:nvPicPr>
        <p:blipFill>
          <a:blip r:embed="rId9"/>
          <a:stretch>
            <a:fillRect/>
          </a:stretch>
        </p:blipFill>
        <p:spPr>
          <a:xfrm>
            <a:off x="245516" y="2186226"/>
            <a:ext cx="2413000" cy="3403600"/>
          </a:xfrm>
          <a:prstGeom prst="rect">
            <a:avLst/>
          </a:prstGeom>
        </p:spPr>
      </p:pic>
      <p:pic>
        <p:nvPicPr>
          <p:cNvPr id="3" name="Audio 2">
            <a:hlinkClick r:id="" action="ppaction://media"/>
            <a:extLst>
              <a:ext uri="{FF2B5EF4-FFF2-40B4-BE49-F238E27FC236}">
                <a16:creationId xmlns:a16="http://schemas.microsoft.com/office/drawing/2014/main" id="{8E8638CE-C43C-4930-3331-D98FAF9F475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570278403"/>
      </p:ext>
    </p:extLst>
  </p:cSld>
  <p:clrMapOvr>
    <a:masterClrMapping/>
  </p:clrMapOvr>
  <mc:AlternateContent xmlns:mc="http://schemas.openxmlformats.org/markup-compatibility/2006" xmlns:p14="http://schemas.microsoft.com/office/powerpoint/2010/main">
    <mc:Choice Requires="p14">
      <p:transition spd="slow" p14:dur="2000" advTm="7562"/>
    </mc:Choice>
    <mc:Fallback xmlns="">
      <p:transition spd="slow" advTm="7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 objId="5"/>
        <p14:stopEvt time="7398" objId="5"/>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252"/>
        <p:cNvGrpSpPr/>
        <p:nvPr/>
      </p:nvGrpSpPr>
      <p:grpSpPr>
        <a:xfrm>
          <a:off x="0" y="0"/>
          <a:ext cx="0" cy="0"/>
          <a:chOff x="0" y="0"/>
          <a:chExt cx="0" cy="0"/>
        </a:xfrm>
      </p:grpSpPr>
      <p:sp>
        <p:nvSpPr>
          <p:cNvPr id="253" name="Google Shape;253;g11050f065d6_0_86"/>
          <p:cNvSpPr txBox="1">
            <a:spLocks noGrp="1"/>
          </p:cNvSpPr>
          <p:nvPr>
            <p:ph type="ctrTitle"/>
          </p:nvPr>
        </p:nvSpPr>
        <p:spPr>
          <a:xfrm>
            <a:off x="361525" y="257199"/>
            <a:ext cx="11360700" cy="879300"/>
          </a:xfrm>
          <a:prstGeom prst="rect">
            <a:avLst/>
          </a:prstGeom>
        </p:spPr>
        <p:txBody>
          <a:bodyPr spcFirstLastPara="1" wrap="square" lIns="121900" tIns="121900" rIns="121900" bIns="121900" anchor="b" anchorCtr="0">
            <a:noAutofit/>
          </a:bodyPr>
          <a:lstStyle/>
          <a:p>
            <a:pPr marL="0" lvl="0" indent="0" rtl="0">
              <a:spcBef>
                <a:spcPts val="0"/>
              </a:spcBef>
              <a:spcAft>
                <a:spcPts val="0"/>
              </a:spcAft>
              <a:buSzPts val="990"/>
              <a:buNone/>
            </a:pPr>
            <a:r>
              <a:rPr lang="en-US" sz="3600">
                <a:solidFill>
                  <a:srgbClr val="3F3F3F"/>
                </a:solidFill>
                <a:latin typeface="Amatic SC" pitchFamily="2" charset="-79"/>
                <a:ea typeface="Franklin Gothic"/>
                <a:cs typeface="Amatic SC" pitchFamily="2" charset="-79"/>
                <a:sym typeface="Franklin Gothic"/>
              </a:rPr>
              <a:t>Color Detection Software Demo : </a:t>
            </a:r>
            <a:r>
              <a:rPr lang="en-US" sz="3800">
                <a:solidFill>
                  <a:srgbClr val="3F3F3F"/>
                </a:solidFill>
                <a:latin typeface="Amatic SC" pitchFamily="2" charset="-79"/>
                <a:ea typeface="Franklin Gothic"/>
                <a:cs typeface="Amatic SC" pitchFamily="2" charset="-79"/>
                <a:sym typeface="Franklin Gothic"/>
              </a:rPr>
              <a:t>Green</a:t>
            </a:r>
            <a:r>
              <a:rPr lang="en-US" sz="3800">
                <a:latin typeface="Amatic SC" pitchFamily="2" charset="-79"/>
                <a:ea typeface="Franklin Gothic"/>
                <a:cs typeface="Amatic SC" pitchFamily="2" charset="-79"/>
                <a:sym typeface="Franklin Gothic"/>
              </a:rPr>
              <a:t> LED Detection</a:t>
            </a:r>
          </a:p>
        </p:txBody>
      </p:sp>
      <p:pic>
        <p:nvPicPr>
          <p:cNvPr id="11" name="Picture 10">
            <a:extLst>
              <a:ext uri="{FF2B5EF4-FFF2-40B4-BE49-F238E27FC236}">
                <a16:creationId xmlns:a16="http://schemas.microsoft.com/office/drawing/2014/main" id="{FBEF49D5-DD1F-DF69-FE68-36607654A93C}"/>
              </a:ext>
            </a:extLst>
          </p:cNvPr>
          <p:cNvPicPr>
            <a:picLocks noChangeAspect="1"/>
          </p:cNvPicPr>
          <p:nvPr/>
        </p:nvPicPr>
        <p:blipFill>
          <a:blip r:embed="rId5"/>
          <a:stretch>
            <a:fillRect/>
          </a:stretch>
        </p:blipFill>
        <p:spPr>
          <a:xfrm>
            <a:off x="10939272" y="5625212"/>
            <a:ext cx="1252728" cy="1252728"/>
          </a:xfrm>
          <a:prstGeom prst="rect">
            <a:avLst/>
          </a:prstGeom>
        </p:spPr>
      </p:pic>
      <p:sp>
        <p:nvSpPr>
          <p:cNvPr id="13" name="Google Shape;284;g11050f065d6_0_106">
            <a:extLst>
              <a:ext uri="{FF2B5EF4-FFF2-40B4-BE49-F238E27FC236}">
                <a16:creationId xmlns:a16="http://schemas.microsoft.com/office/drawing/2014/main" id="{52D91336-3D45-A373-3B85-0C37D53FB117}"/>
              </a:ext>
            </a:extLst>
          </p:cNvPr>
          <p:cNvSpPr/>
          <p:nvPr/>
        </p:nvSpPr>
        <p:spPr>
          <a:xfrm rot="5400000">
            <a:off x="3619658" y="3511750"/>
            <a:ext cx="6181800" cy="494100"/>
          </a:xfrm>
          <a:prstGeom prst="mathMinus">
            <a:avLst>
              <a:gd name="adj1" fmla="val 2352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FF00"/>
              </a:solidFill>
              <a:highlight>
                <a:srgbClr val="00FF00"/>
              </a:highlight>
            </a:endParaRPr>
          </a:p>
        </p:txBody>
      </p:sp>
      <p:pic>
        <p:nvPicPr>
          <p:cNvPr id="5" name="Picture 4" descr="A hand holding a toy&#10;&#10;Description automatically generated with low confidence">
            <a:extLst>
              <a:ext uri="{FF2B5EF4-FFF2-40B4-BE49-F238E27FC236}">
                <a16:creationId xmlns:a16="http://schemas.microsoft.com/office/drawing/2014/main" id="{97810209-E6B3-3A89-453F-656A75DE21AE}"/>
              </a:ext>
            </a:extLst>
          </p:cNvPr>
          <p:cNvPicPr>
            <a:picLocks noChangeAspect="1"/>
          </p:cNvPicPr>
          <p:nvPr/>
        </p:nvPicPr>
        <p:blipFill>
          <a:blip r:embed="rId6"/>
          <a:stretch>
            <a:fillRect/>
          </a:stretch>
        </p:blipFill>
        <p:spPr>
          <a:xfrm>
            <a:off x="2832954" y="1136499"/>
            <a:ext cx="3533919" cy="279142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5A74FD4B-8FDD-8EE8-6B97-517FF7EB2510}"/>
              </a:ext>
            </a:extLst>
          </p:cNvPr>
          <p:cNvPicPr>
            <a:picLocks noChangeAspect="1"/>
          </p:cNvPicPr>
          <p:nvPr/>
        </p:nvPicPr>
        <p:blipFill>
          <a:blip r:embed="rId7"/>
          <a:stretch>
            <a:fillRect/>
          </a:stretch>
        </p:blipFill>
        <p:spPr>
          <a:xfrm>
            <a:off x="6971957" y="1232788"/>
            <a:ext cx="5041892" cy="3924428"/>
          </a:xfrm>
          <a:prstGeom prst="rect">
            <a:avLst/>
          </a:prstGeom>
        </p:spPr>
      </p:pic>
      <p:pic>
        <p:nvPicPr>
          <p:cNvPr id="15" name="Picture 14" descr="Graphical user interface, text, application&#10;&#10;Description automatically generated">
            <a:extLst>
              <a:ext uri="{FF2B5EF4-FFF2-40B4-BE49-F238E27FC236}">
                <a16:creationId xmlns:a16="http://schemas.microsoft.com/office/drawing/2014/main" id="{4674C7F4-0BF6-BC70-E4C5-2DF183E706EC}"/>
              </a:ext>
            </a:extLst>
          </p:cNvPr>
          <p:cNvPicPr>
            <a:picLocks noChangeAspect="1"/>
          </p:cNvPicPr>
          <p:nvPr/>
        </p:nvPicPr>
        <p:blipFill>
          <a:blip r:embed="rId8"/>
          <a:stretch>
            <a:fillRect/>
          </a:stretch>
        </p:blipFill>
        <p:spPr>
          <a:xfrm>
            <a:off x="178151" y="2088750"/>
            <a:ext cx="2400300" cy="3340100"/>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F1FE82FC-E8F5-1D4F-582D-EC0E583F5534}"/>
              </a:ext>
            </a:extLst>
          </p:cNvPr>
          <p:cNvPicPr>
            <a:picLocks noChangeAspect="1"/>
          </p:cNvPicPr>
          <p:nvPr/>
        </p:nvPicPr>
        <p:blipFill>
          <a:blip r:embed="rId9"/>
          <a:stretch>
            <a:fillRect/>
          </a:stretch>
        </p:blipFill>
        <p:spPr>
          <a:xfrm>
            <a:off x="2832444" y="4077077"/>
            <a:ext cx="3533919" cy="2772623"/>
          </a:xfrm>
          <a:prstGeom prst="rect">
            <a:avLst/>
          </a:prstGeom>
        </p:spPr>
      </p:pic>
      <p:pic>
        <p:nvPicPr>
          <p:cNvPr id="6" name="Audio 5">
            <a:hlinkClick r:id="" action="ppaction://media"/>
            <a:extLst>
              <a:ext uri="{FF2B5EF4-FFF2-40B4-BE49-F238E27FC236}">
                <a16:creationId xmlns:a16="http://schemas.microsoft.com/office/drawing/2014/main" id="{CC857D9E-49A0-0594-42C7-C7E15748AE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79200" y="6065140"/>
            <a:ext cx="812800" cy="812800"/>
          </a:xfrm>
          <a:prstGeom prst="rect">
            <a:avLst/>
          </a:prstGeom>
        </p:spPr>
      </p:pic>
    </p:spTree>
    <p:extLst>
      <p:ext uri="{BB962C8B-B14F-4D97-AF65-F5344CB8AC3E}">
        <p14:creationId xmlns:p14="http://schemas.microsoft.com/office/powerpoint/2010/main" val="1053423159"/>
      </p:ext>
    </p:extLst>
  </p:cSld>
  <p:clrMapOvr>
    <a:masterClrMapping/>
  </p:clrMapOvr>
  <mc:AlternateContent xmlns:mc="http://schemas.openxmlformats.org/markup-compatibility/2006" xmlns:p14="http://schemas.microsoft.com/office/powerpoint/2010/main">
    <mc:Choice Requires="p14">
      <p:transition spd="slow" p14:dur="2000" advTm="8106"/>
    </mc:Choice>
    <mc:Fallback xmlns="">
      <p:transition spd="slow" advTm="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5" objId="3"/>
        <p14:stopEvt time="8037" objId="3"/>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220"/>
        <p:cNvGrpSpPr/>
        <p:nvPr/>
      </p:nvGrpSpPr>
      <p:grpSpPr>
        <a:xfrm>
          <a:off x="0" y="0"/>
          <a:ext cx="0" cy="0"/>
          <a:chOff x="0" y="0"/>
          <a:chExt cx="0" cy="0"/>
        </a:xfrm>
      </p:grpSpPr>
      <p:pic>
        <p:nvPicPr>
          <p:cNvPr id="6" name="Picture 5">
            <a:extLst>
              <a:ext uri="{FF2B5EF4-FFF2-40B4-BE49-F238E27FC236}">
                <a16:creationId xmlns:a16="http://schemas.microsoft.com/office/drawing/2014/main" id="{86097B98-922A-61A7-88A6-1CD05E18450F}"/>
              </a:ext>
            </a:extLst>
          </p:cNvPr>
          <p:cNvPicPr>
            <a:picLocks noChangeAspect="1"/>
          </p:cNvPicPr>
          <p:nvPr/>
        </p:nvPicPr>
        <p:blipFill>
          <a:blip r:embed="rId6"/>
          <a:stretch>
            <a:fillRect/>
          </a:stretch>
        </p:blipFill>
        <p:spPr>
          <a:xfrm>
            <a:off x="10941661" y="5617991"/>
            <a:ext cx="1250339" cy="1251425"/>
          </a:xfrm>
          <a:prstGeom prst="rect">
            <a:avLst/>
          </a:prstGeom>
        </p:spPr>
      </p:pic>
      <p:sp>
        <p:nvSpPr>
          <p:cNvPr id="221" name="Google Shape;221;g11050f065d6_0_73"/>
          <p:cNvSpPr txBox="1">
            <a:spLocks noGrp="1"/>
          </p:cNvSpPr>
          <p:nvPr>
            <p:ph type="ctrTitle"/>
          </p:nvPr>
        </p:nvSpPr>
        <p:spPr>
          <a:xfrm>
            <a:off x="415650" y="2839195"/>
            <a:ext cx="11360700" cy="1179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8800">
                <a:latin typeface="Amatic SC" pitchFamily="2" charset="-79"/>
                <a:cs typeface="Amatic SC" pitchFamily="2" charset="-79"/>
              </a:rPr>
              <a:t>IR LED Detection</a:t>
            </a:r>
          </a:p>
        </p:txBody>
      </p:sp>
      <p:pic>
        <p:nvPicPr>
          <p:cNvPr id="2" name="Picture 1">
            <a:extLst>
              <a:ext uri="{FF2B5EF4-FFF2-40B4-BE49-F238E27FC236}">
                <a16:creationId xmlns:a16="http://schemas.microsoft.com/office/drawing/2014/main" id="{6E657E43-DD7A-5129-D66D-79490B745848}"/>
              </a:ext>
            </a:extLst>
          </p:cNvPr>
          <p:cNvPicPr>
            <a:picLocks noChangeAspect="1"/>
          </p:cNvPicPr>
          <p:nvPr/>
        </p:nvPicPr>
        <p:blipFill>
          <a:blip r:embed="rId7"/>
          <a:stretch>
            <a:fillRect/>
          </a:stretch>
        </p:blipFill>
        <p:spPr>
          <a:xfrm rot="16200000">
            <a:off x="1198118" y="2960238"/>
            <a:ext cx="2822055" cy="937512"/>
          </a:xfrm>
          <a:prstGeom prst="rect">
            <a:avLst/>
          </a:prstGeom>
        </p:spPr>
      </p:pic>
      <p:pic>
        <p:nvPicPr>
          <p:cNvPr id="4" name="Picture 3">
            <a:extLst>
              <a:ext uri="{FF2B5EF4-FFF2-40B4-BE49-F238E27FC236}">
                <a16:creationId xmlns:a16="http://schemas.microsoft.com/office/drawing/2014/main" id="{D969C127-9BCB-9E73-AC63-EA47CDB9BA83}"/>
              </a:ext>
            </a:extLst>
          </p:cNvPr>
          <p:cNvPicPr>
            <a:picLocks noChangeAspect="1"/>
          </p:cNvPicPr>
          <p:nvPr/>
        </p:nvPicPr>
        <p:blipFill>
          <a:blip r:embed="rId8"/>
          <a:stretch>
            <a:fillRect/>
          </a:stretch>
        </p:blipFill>
        <p:spPr>
          <a:xfrm rot="5400000">
            <a:off x="8248489" y="2883578"/>
            <a:ext cx="2822055" cy="1090833"/>
          </a:xfrm>
          <a:prstGeom prst="rect">
            <a:avLst/>
          </a:prstGeom>
        </p:spPr>
      </p:pic>
      <p:pic>
        <p:nvPicPr>
          <p:cNvPr id="7" name="Audio 6">
            <a:hlinkClick r:id="" action="ppaction://media"/>
            <a:extLst>
              <a:ext uri="{FF2B5EF4-FFF2-40B4-BE49-F238E27FC236}">
                <a16:creationId xmlns:a16="http://schemas.microsoft.com/office/drawing/2014/main" id="{4573DE7F-4E6C-41CE-9C52-76F0FA6D71C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92346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068"/>
    </mc:Choice>
    <mc:Fallback xmlns="">
      <p:transition spd="slow" advTm="7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138"/>
        <p:cNvGrpSpPr/>
        <p:nvPr/>
      </p:nvGrpSpPr>
      <p:grpSpPr>
        <a:xfrm>
          <a:off x="0" y="0"/>
          <a:ext cx="0" cy="0"/>
          <a:chOff x="0" y="0"/>
          <a:chExt cx="0" cy="0"/>
        </a:xfrm>
      </p:grpSpPr>
      <p:sp>
        <p:nvSpPr>
          <p:cNvPr id="8" name="TextBox 7">
            <a:extLst>
              <a:ext uri="{FF2B5EF4-FFF2-40B4-BE49-F238E27FC236}">
                <a16:creationId xmlns:a16="http://schemas.microsoft.com/office/drawing/2014/main" id="{106A4A64-8089-1D8F-B9B6-192025F4131C}"/>
              </a:ext>
            </a:extLst>
          </p:cNvPr>
          <p:cNvSpPr txBox="1"/>
          <p:nvPr/>
        </p:nvSpPr>
        <p:spPr>
          <a:xfrm>
            <a:off x="4708236" y="530356"/>
            <a:ext cx="2775528" cy="830997"/>
          </a:xfrm>
          <a:prstGeom prst="rect">
            <a:avLst/>
          </a:prstGeom>
          <a:noFill/>
        </p:spPr>
        <p:txBody>
          <a:bodyPr wrap="square">
            <a:spAutoFit/>
          </a:bodyPr>
          <a:lstStyle/>
          <a:p>
            <a:r>
              <a:rPr lang="en-US" sz="4800" b="1" i="0" u="none" strike="noStrike">
                <a:solidFill>
                  <a:srgbClr val="212121"/>
                </a:solidFill>
                <a:effectLst/>
                <a:latin typeface="Amatic SC" pitchFamily="2" charset="-79"/>
                <a:cs typeface="Amatic SC" pitchFamily="2" charset="-79"/>
              </a:rPr>
              <a:t>Project</a:t>
            </a:r>
            <a:r>
              <a:rPr lang="en-US" sz="3600" b="1" i="0" u="none" strike="noStrike">
                <a:solidFill>
                  <a:srgbClr val="212121"/>
                </a:solidFill>
                <a:effectLst/>
                <a:latin typeface="Amatic SC" pitchFamily="2" charset="-79"/>
                <a:cs typeface="Amatic SC" pitchFamily="2" charset="-79"/>
              </a:rPr>
              <a:t> </a:t>
            </a:r>
            <a:r>
              <a:rPr lang="en-US" sz="4400" b="1" i="0" u="none" strike="noStrike">
                <a:solidFill>
                  <a:srgbClr val="212121"/>
                </a:solidFill>
                <a:effectLst/>
                <a:latin typeface="Amatic SC" pitchFamily="2" charset="-79"/>
                <a:cs typeface="Amatic SC" pitchFamily="2" charset="-79"/>
              </a:rPr>
              <a:t>Goals</a:t>
            </a:r>
            <a:endParaRPr lang="en-US" sz="3600"/>
          </a:p>
        </p:txBody>
      </p:sp>
      <p:sp>
        <p:nvSpPr>
          <p:cNvPr id="11" name="TextBox 10">
            <a:extLst>
              <a:ext uri="{FF2B5EF4-FFF2-40B4-BE49-F238E27FC236}">
                <a16:creationId xmlns:a16="http://schemas.microsoft.com/office/drawing/2014/main" id="{04292767-35AB-2D4D-E716-29697FBE106B}"/>
              </a:ext>
            </a:extLst>
          </p:cNvPr>
          <p:cNvSpPr txBox="1"/>
          <p:nvPr/>
        </p:nvSpPr>
        <p:spPr>
          <a:xfrm>
            <a:off x="877455" y="1755231"/>
            <a:ext cx="8068838" cy="3667671"/>
          </a:xfrm>
          <a:prstGeom prst="rect">
            <a:avLst/>
          </a:prstGeom>
          <a:noFill/>
        </p:spPr>
        <p:txBody>
          <a:bodyPr wrap="square">
            <a:spAutoFit/>
          </a:bodyPr>
          <a:lstStyle/>
          <a:p>
            <a:pPr marL="342900" indent="-342900" algn="l" rtl="0" fontAlgn="base">
              <a:spcBef>
                <a:spcPts val="360"/>
              </a:spcBef>
              <a:spcAft>
                <a:spcPts val="0"/>
              </a:spcAft>
              <a:buFont typeface=".Apple Color Emoji UI"/>
              <a:buChar char="🐾"/>
            </a:pPr>
            <a:r>
              <a:rPr lang="en-US" sz="2400" b="0" i="0" u="none" strike="noStrike">
                <a:solidFill>
                  <a:srgbClr val="666666"/>
                </a:solidFill>
                <a:effectLst/>
                <a:latin typeface="Source Code Pro" panose="020B0509030403020204" pitchFamily="49" charset="0"/>
              </a:rPr>
              <a:t> Minimize the users time with easy to use software allowing for simple and routine pet feeding</a:t>
            </a:r>
            <a:endParaRPr lang="en-US" sz="1656" b="0" i="0" u="none" strike="noStrike">
              <a:solidFill>
                <a:srgbClr val="666666"/>
              </a:solidFill>
              <a:effectLst/>
              <a:latin typeface="Source Code Pro" panose="020B0509030403020204" pitchFamily="49" charset="0"/>
            </a:endParaRPr>
          </a:p>
          <a:p>
            <a:pPr marL="800100" lvl="1" indent="-342900" algn="l" rtl="0" fontAlgn="base">
              <a:spcBef>
                <a:spcPts val="0"/>
              </a:spcBef>
              <a:spcAft>
                <a:spcPts val="0"/>
              </a:spcAft>
              <a:buFont typeface=".Apple Color Emoji UI"/>
              <a:buChar char="🐾"/>
            </a:pPr>
            <a:r>
              <a:rPr lang="en-US" sz="1900" b="0" i="0" u="none" strike="noStrike">
                <a:solidFill>
                  <a:srgbClr val="666666"/>
                </a:solidFill>
                <a:effectLst/>
                <a:latin typeface="Source Code Pro" panose="020B0509030403020204" pitchFamily="49" charset="0"/>
              </a:rPr>
              <a:t>Simple to use app with programmable dates and times</a:t>
            </a:r>
            <a:endParaRPr lang="en-US" sz="1656" b="0" i="0" u="none" strike="noStrike">
              <a:solidFill>
                <a:srgbClr val="666666"/>
              </a:solidFill>
              <a:effectLst/>
              <a:latin typeface="Source Code Pro" panose="020B0509030403020204" pitchFamily="49" charset="0"/>
            </a:endParaRPr>
          </a:p>
          <a:p>
            <a:pPr marL="800100" lvl="1" indent="-342900" algn="l" rtl="0" fontAlgn="base">
              <a:spcBef>
                <a:spcPts val="0"/>
              </a:spcBef>
              <a:spcAft>
                <a:spcPts val="0"/>
              </a:spcAft>
              <a:buFont typeface=".Apple Color Emoji UI"/>
              <a:buChar char="🐾"/>
            </a:pPr>
            <a:r>
              <a:rPr lang="en-US" sz="1900" b="0" i="0" u="none" strike="noStrike">
                <a:solidFill>
                  <a:srgbClr val="666666"/>
                </a:solidFill>
                <a:effectLst/>
                <a:latin typeface="Source Code Pro" panose="020B0509030403020204" pitchFamily="49" charset="0"/>
              </a:rPr>
              <a:t>Automatic pet identification</a:t>
            </a:r>
            <a:br>
              <a:rPr lang="en-US" b="0" i="0" u="none" strike="noStrike">
                <a:solidFill>
                  <a:srgbClr val="000000"/>
                </a:solidFill>
                <a:effectLst/>
              </a:rPr>
            </a:br>
            <a:r>
              <a:rPr lang="en-US" b="0" i="0" u="none" strike="noStrike">
                <a:solidFill>
                  <a:srgbClr val="000000"/>
                </a:solidFill>
                <a:effectLst/>
              </a:rPr>
              <a:t> </a:t>
            </a:r>
          </a:p>
          <a:p>
            <a:pPr marL="342900" indent="-342900" algn="l" rtl="0" fontAlgn="base">
              <a:spcBef>
                <a:spcPts val="360"/>
              </a:spcBef>
              <a:spcAft>
                <a:spcPts val="0"/>
              </a:spcAft>
              <a:buFont typeface=".Apple Color Emoji UI"/>
              <a:buChar char="🐾"/>
            </a:pPr>
            <a:r>
              <a:rPr lang="en-US" sz="2400" b="0" i="0" u="none" strike="noStrike">
                <a:solidFill>
                  <a:srgbClr val="666666"/>
                </a:solidFill>
                <a:effectLst/>
                <a:latin typeface="Source Code Pro" panose="020B0509030403020204" pitchFamily="49" charset="0"/>
              </a:rPr>
              <a:t>Safe for pets to use</a:t>
            </a:r>
            <a:endParaRPr lang="en-US" sz="1656" b="0" i="0" u="none" strike="noStrike">
              <a:solidFill>
                <a:srgbClr val="666666"/>
              </a:solidFill>
              <a:effectLst/>
              <a:latin typeface="Source Code Pro" panose="020B0509030403020204" pitchFamily="49" charset="0"/>
            </a:endParaRPr>
          </a:p>
          <a:p>
            <a:pPr marL="800100" lvl="1" indent="-342900" algn="l" rtl="0" fontAlgn="base">
              <a:spcBef>
                <a:spcPts val="0"/>
              </a:spcBef>
              <a:spcAft>
                <a:spcPts val="0"/>
              </a:spcAft>
              <a:buFont typeface=".Apple Color Emoji UI"/>
              <a:buChar char="🐾"/>
            </a:pPr>
            <a:r>
              <a:rPr lang="en-US" sz="1900" b="0" i="0" u="none" strike="noStrike">
                <a:solidFill>
                  <a:srgbClr val="666666"/>
                </a:solidFill>
                <a:effectLst/>
                <a:latin typeface="Source Code Pro" panose="020B0509030403020204" pitchFamily="49" charset="0"/>
              </a:rPr>
              <a:t>Quickly dispenses food</a:t>
            </a:r>
            <a:endParaRPr lang="en-US" sz="1656" b="0" i="0" u="none" strike="noStrike">
              <a:solidFill>
                <a:srgbClr val="666666"/>
              </a:solidFill>
              <a:effectLst/>
              <a:latin typeface="Source Code Pro" panose="020B0509030403020204" pitchFamily="49" charset="0"/>
            </a:endParaRPr>
          </a:p>
          <a:p>
            <a:pPr marL="800100" lvl="1" indent="-342900" algn="l" rtl="0" fontAlgn="base">
              <a:spcBef>
                <a:spcPts val="600"/>
              </a:spcBef>
              <a:spcAft>
                <a:spcPts val="0"/>
              </a:spcAft>
              <a:buFont typeface=".Apple Color Emoji UI"/>
              <a:buChar char="🐾"/>
            </a:pPr>
            <a:r>
              <a:rPr lang="en-US" sz="1900" b="0" i="0" u="none" strike="noStrike">
                <a:solidFill>
                  <a:srgbClr val="666666"/>
                </a:solidFill>
                <a:effectLst/>
                <a:latin typeface="Source Code Pro" panose="020B0509030403020204" pitchFamily="49" charset="0"/>
              </a:rPr>
              <a:t>keep other pets from stealing other pets food using an automatic lid</a:t>
            </a:r>
            <a:endParaRPr lang="en-US" sz="1656" b="0" i="0" u="none" strike="noStrike">
              <a:solidFill>
                <a:srgbClr val="666666"/>
              </a:solidFill>
              <a:effectLst/>
              <a:latin typeface="Source Code Pro" panose="020B0509030403020204" pitchFamily="49" charset="0"/>
            </a:endParaRPr>
          </a:p>
        </p:txBody>
      </p:sp>
      <p:sp>
        <p:nvSpPr>
          <p:cNvPr id="13" name="TextBox 12">
            <a:extLst>
              <a:ext uri="{FF2B5EF4-FFF2-40B4-BE49-F238E27FC236}">
                <a16:creationId xmlns:a16="http://schemas.microsoft.com/office/drawing/2014/main" id="{E81D234C-9078-55C4-B52C-B051644635BF}"/>
              </a:ext>
            </a:extLst>
          </p:cNvPr>
          <p:cNvSpPr txBox="1"/>
          <p:nvPr/>
        </p:nvSpPr>
        <p:spPr>
          <a:xfrm>
            <a:off x="3052119" y="3281290"/>
            <a:ext cx="6104238" cy="307777"/>
          </a:xfrm>
          <a:prstGeom prst="rect">
            <a:avLst/>
          </a:prstGeom>
          <a:noFill/>
        </p:spPr>
        <p:txBody>
          <a:bodyPr wrap="square">
            <a:spAutoFit/>
          </a:bodyPr>
          <a:lstStyle/>
          <a:p>
            <a:endParaRPr lang="en-US"/>
          </a:p>
        </p:txBody>
      </p:sp>
      <p:pic>
        <p:nvPicPr>
          <p:cNvPr id="2" name="Audio 1">
            <a:hlinkClick r:id="" action="ppaction://media"/>
            <a:extLst>
              <a:ext uri="{FF2B5EF4-FFF2-40B4-BE49-F238E27FC236}">
                <a16:creationId xmlns:a16="http://schemas.microsoft.com/office/drawing/2014/main" id="{774F42C0-764F-4766-A1CF-56BE3B4C06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7" name="Picture 6">
            <a:extLst>
              <a:ext uri="{FF2B5EF4-FFF2-40B4-BE49-F238E27FC236}">
                <a16:creationId xmlns:a16="http://schemas.microsoft.com/office/drawing/2014/main" id="{A92F75B3-629B-BB25-B4AB-A751BB751BDD}"/>
              </a:ext>
            </a:extLst>
          </p:cNvPr>
          <p:cNvPicPr>
            <a:picLocks noChangeAspect="1"/>
          </p:cNvPicPr>
          <p:nvPr/>
        </p:nvPicPr>
        <p:blipFill>
          <a:blip r:embed="rId6"/>
          <a:stretch>
            <a:fillRect/>
          </a:stretch>
        </p:blipFill>
        <p:spPr>
          <a:xfrm>
            <a:off x="10941660" y="5617991"/>
            <a:ext cx="1250339" cy="1251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684"/>
    </mc:Choice>
    <mc:Fallback xmlns="">
      <p:transition spd="slow" advTm="14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304"/>
        <p:cNvGrpSpPr/>
        <p:nvPr/>
      </p:nvGrpSpPr>
      <p:grpSpPr>
        <a:xfrm>
          <a:off x="0" y="0"/>
          <a:ext cx="0" cy="0"/>
          <a:chOff x="0" y="0"/>
          <a:chExt cx="0" cy="0"/>
        </a:xfrm>
      </p:grpSpPr>
      <p:pic>
        <p:nvPicPr>
          <p:cNvPr id="5" name="Picture 4">
            <a:extLst>
              <a:ext uri="{FF2B5EF4-FFF2-40B4-BE49-F238E27FC236}">
                <a16:creationId xmlns:a16="http://schemas.microsoft.com/office/drawing/2014/main" id="{48FC9F48-B254-6E9F-7FCB-341BD20A3F44}"/>
              </a:ext>
            </a:extLst>
          </p:cNvPr>
          <p:cNvPicPr>
            <a:picLocks noChangeAspect="1"/>
          </p:cNvPicPr>
          <p:nvPr/>
        </p:nvPicPr>
        <p:blipFill>
          <a:blip r:embed="rId5"/>
          <a:stretch>
            <a:fillRect/>
          </a:stretch>
        </p:blipFill>
        <p:spPr>
          <a:xfrm>
            <a:off x="10941661" y="5617991"/>
            <a:ext cx="1250339" cy="1251425"/>
          </a:xfrm>
          <a:prstGeom prst="rect">
            <a:avLst/>
          </a:prstGeom>
        </p:spPr>
      </p:pic>
      <p:sp>
        <p:nvSpPr>
          <p:cNvPr id="305" name="Google Shape;305;g1110779e2d4_0_383"/>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3F3F3F"/>
              </a:buClr>
              <a:buSzPts val="2800"/>
              <a:buFont typeface="Franklin Gothic"/>
              <a:buNone/>
            </a:pPr>
            <a:r>
              <a:rPr lang="en-US" sz="4400">
                <a:latin typeface="Amatic SC" pitchFamily="2" charset="-79"/>
                <a:ea typeface="Source Code Pro" panose="020B0509030403020204" pitchFamily="49" charset="0"/>
                <a:cs typeface="Amatic SC" pitchFamily="2" charset="-79"/>
              </a:rPr>
              <a:t>IR Light Detection</a:t>
            </a:r>
          </a:p>
        </p:txBody>
      </p:sp>
      <p:sp>
        <p:nvSpPr>
          <p:cNvPr id="306" name="Google Shape;306;g1110779e2d4_0_383"/>
          <p:cNvSpPr txBox="1">
            <a:spLocks noGrp="1"/>
          </p:cNvSpPr>
          <p:nvPr>
            <p:ph idx="1"/>
          </p:nvPr>
        </p:nvSpPr>
        <p:spPr>
          <a:xfrm>
            <a:off x="581200" y="1959875"/>
            <a:ext cx="11103900" cy="4367700"/>
          </a:xfrm>
          <a:prstGeom prst="rect">
            <a:avLst/>
          </a:prstGeom>
          <a:noFill/>
          <a:ln>
            <a:noFill/>
          </a:ln>
        </p:spPr>
        <p:txBody>
          <a:bodyPr spcFirstLastPara="1" wrap="square" lIns="91425" tIns="45700" rIns="91425" bIns="45700" anchor="ctr" anchorCtr="0">
            <a:normAutofit fontScale="85000" lnSpcReduction="10000"/>
          </a:bodyPr>
          <a:lstStyle/>
          <a:p>
            <a:pPr marL="457200" lvl="0" indent="-349250" algn="l" rtl="0">
              <a:lnSpc>
                <a:spcPct val="200000"/>
              </a:lnSpc>
              <a:spcBef>
                <a:spcPts val="0"/>
              </a:spcBef>
              <a:spcAft>
                <a:spcPts val="0"/>
              </a:spcAft>
              <a:buClr>
                <a:srgbClr val="509C34"/>
              </a:buClr>
              <a:buSzPts val="1900"/>
              <a:buFont typeface=".Apple Color Emoji UI"/>
              <a:buChar char="🐾"/>
            </a:pPr>
            <a:r>
              <a:rPr lang="en-US" sz="1900">
                <a:solidFill>
                  <a:schemeClr val="dk1"/>
                </a:solidFill>
                <a:latin typeface="Source Code Pro" panose="020B0509030403020204" pitchFamily="49" charset="0"/>
                <a:ea typeface="Source Code Pro" panose="020B0509030403020204" pitchFamily="49" charset="0"/>
                <a:cs typeface="Arial"/>
                <a:sym typeface="Arial"/>
              </a:rPr>
              <a:t>IR LEDs are positioned above the bowl to detect the presence of the pet</a:t>
            </a:r>
          </a:p>
          <a:p>
            <a:pPr marL="457200" lvl="0" indent="-349250" algn="l" rtl="0">
              <a:lnSpc>
                <a:spcPct val="200000"/>
              </a:lnSpc>
              <a:spcBef>
                <a:spcPts val="0"/>
              </a:spcBef>
              <a:spcAft>
                <a:spcPts val="0"/>
              </a:spcAft>
              <a:buClr>
                <a:srgbClr val="509C34"/>
              </a:buClr>
              <a:buSzPts val="1900"/>
              <a:buFont typeface=".Apple Color Emoji UI"/>
              <a:buChar char="🐾"/>
            </a:pPr>
            <a:r>
              <a:rPr lang="en-US" sz="1900">
                <a:solidFill>
                  <a:schemeClr val="dk1"/>
                </a:solidFill>
                <a:latin typeface="Source Code Pro" panose="020B0509030403020204" pitchFamily="49" charset="0"/>
                <a:ea typeface="Source Code Pro" panose="020B0509030403020204" pitchFamily="49" charset="0"/>
                <a:cs typeface="Arial"/>
                <a:sym typeface="Arial"/>
              </a:rPr>
              <a:t>When the camera system detects the pet the lid will rise, and the IR LEDS will turn on</a:t>
            </a:r>
          </a:p>
          <a:p>
            <a:pPr marL="457200" lvl="0" indent="-349250" algn="l" rtl="0">
              <a:lnSpc>
                <a:spcPct val="200000"/>
              </a:lnSpc>
              <a:spcBef>
                <a:spcPts val="0"/>
              </a:spcBef>
              <a:spcAft>
                <a:spcPts val="0"/>
              </a:spcAft>
              <a:buClr>
                <a:srgbClr val="509C34"/>
              </a:buClr>
              <a:buSzPts val="1900"/>
              <a:buFont typeface=".Apple Color Emoji UI"/>
              <a:buChar char="🐾"/>
            </a:pPr>
            <a:r>
              <a:rPr lang="en-US" sz="1900">
                <a:solidFill>
                  <a:schemeClr val="dk1"/>
                </a:solidFill>
                <a:latin typeface="Source Code Pro" panose="020B0509030403020204" pitchFamily="49" charset="0"/>
                <a:ea typeface="Source Code Pro" panose="020B0509030403020204" pitchFamily="49" charset="0"/>
                <a:cs typeface="Arial"/>
                <a:sym typeface="Arial"/>
              </a:rPr>
              <a:t>Photodiodes peak detection wavelength matching the wavelength of the LEDs, reducing system noise</a:t>
            </a:r>
          </a:p>
          <a:p>
            <a:pPr marL="457200" lvl="0" indent="-349250" algn="l" rtl="0">
              <a:lnSpc>
                <a:spcPct val="200000"/>
              </a:lnSpc>
              <a:spcBef>
                <a:spcPts val="0"/>
              </a:spcBef>
              <a:spcAft>
                <a:spcPts val="0"/>
              </a:spcAft>
              <a:buClr>
                <a:srgbClr val="509C34"/>
              </a:buClr>
              <a:buSzPts val="1900"/>
              <a:buFont typeface=".Apple Color Emoji UI"/>
              <a:buChar char="🐾"/>
            </a:pPr>
            <a:r>
              <a:rPr lang="en-US" sz="1900">
                <a:solidFill>
                  <a:schemeClr val="dk1"/>
                </a:solidFill>
                <a:latin typeface="Source Code Pro" panose="020B0509030403020204" pitchFamily="49" charset="0"/>
                <a:ea typeface="Source Code Pro" panose="020B0509030403020204" pitchFamily="49" charset="0"/>
                <a:cs typeface="Arial"/>
                <a:sym typeface="Arial"/>
              </a:rPr>
              <a:t>Photodiode voltage is measured by the Arduino</a:t>
            </a:r>
          </a:p>
          <a:p>
            <a:pPr marL="457200" lvl="0" indent="-349250" algn="l" rtl="0">
              <a:lnSpc>
                <a:spcPct val="200000"/>
              </a:lnSpc>
              <a:spcBef>
                <a:spcPts val="0"/>
              </a:spcBef>
              <a:spcAft>
                <a:spcPts val="0"/>
              </a:spcAft>
              <a:buClr>
                <a:srgbClr val="509C34"/>
              </a:buClr>
              <a:buSzPts val="1900"/>
              <a:buFont typeface=".Apple Color Emoji UI"/>
              <a:buChar char="🐾"/>
            </a:pPr>
            <a:r>
              <a:rPr lang="en-US" sz="1900">
                <a:solidFill>
                  <a:schemeClr val="dk1"/>
                </a:solidFill>
                <a:latin typeface="Source Code Pro" panose="020B0509030403020204" pitchFamily="49" charset="0"/>
                <a:ea typeface="Source Code Pro" panose="020B0509030403020204" pitchFamily="49" charset="0"/>
                <a:cs typeface="Arial"/>
                <a:sym typeface="Arial"/>
              </a:rPr>
              <a:t>When a voltage drop is detected, the system knows that the pet is present</a:t>
            </a:r>
          </a:p>
          <a:p>
            <a:pPr marL="457200" lvl="0" indent="-349250" algn="l" rtl="0">
              <a:lnSpc>
                <a:spcPct val="200000"/>
              </a:lnSpc>
              <a:spcBef>
                <a:spcPts val="0"/>
              </a:spcBef>
              <a:spcAft>
                <a:spcPts val="0"/>
              </a:spcAft>
              <a:buClr>
                <a:srgbClr val="509C34"/>
              </a:buClr>
              <a:buSzPts val="1900"/>
              <a:buFont typeface=".Apple Color Emoji UI"/>
              <a:buChar char="🐾"/>
            </a:pPr>
            <a:r>
              <a:rPr lang="en-US" sz="1900">
                <a:solidFill>
                  <a:schemeClr val="dk1"/>
                </a:solidFill>
                <a:latin typeface="Source Code Pro" panose="020B0509030403020204" pitchFamily="49" charset="0"/>
                <a:ea typeface="Source Code Pro" panose="020B0509030403020204" pitchFamily="49" charset="0"/>
                <a:cs typeface="Arial"/>
                <a:sym typeface="Arial"/>
              </a:rPr>
              <a:t>When voltage rises the pet is no longer present and a countdown is triggered</a:t>
            </a:r>
          </a:p>
          <a:p>
            <a:pPr marL="457200" lvl="0" indent="-349250" algn="l" rtl="0">
              <a:lnSpc>
                <a:spcPct val="200000"/>
              </a:lnSpc>
              <a:spcBef>
                <a:spcPts val="0"/>
              </a:spcBef>
              <a:spcAft>
                <a:spcPts val="0"/>
              </a:spcAft>
              <a:buClr>
                <a:srgbClr val="509C34"/>
              </a:buClr>
              <a:buSzPts val="1900"/>
              <a:buFont typeface=".Apple Color Emoji UI"/>
              <a:buChar char="🐾"/>
            </a:pPr>
            <a:r>
              <a:rPr lang="en-US" sz="1900">
                <a:solidFill>
                  <a:schemeClr val="dk1"/>
                </a:solidFill>
                <a:latin typeface="Source Code Pro" panose="020B0509030403020204" pitchFamily="49" charset="0"/>
                <a:ea typeface="Source Code Pro" panose="020B0509030403020204" pitchFamily="49" charset="0"/>
                <a:cs typeface="Arial"/>
                <a:sym typeface="Arial"/>
              </a:rPr>
              <a:t>If no voltage drop is detected, then the lid is lowered.</a:t>
            </a:r>
            <a:endParaRPr lang="en-US">
              <a:latin typeface="Source Code Pro" panose="020B0509030403020204" pitchFamily="49" charset="0"/>
              <a:ea typeface="Source Code Pro" panose="020B0509030403020204" pitchFamily="49" charset="0"/>
            </a:endParaRPr>
          </a:p>
        </p:txBody>
      </p:sp>
      <p:pic>
        <p:nvPicPr>
          <p:cNvPr id="2" name="Audio 1">
            <a:hlinkClick r:id="" action="ppaction://media"/>
            <a:extLst>
              <a:ext uri="{FF2B5EF4-FFF2-40B4-BE49-F238E27FC236}">
                <a16:creationId xmlns:a16="http://schemas.microsoft.com/office/drawing/2014/main" id="{5FCE454B-75B1-4A41-9172-CFA603323F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060"/>
    </mc:Choice>
    <mc:Fallback xmlns="">
      <p:transition spd="slow" advTm="61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311"/>
        <p:cNvGrpSpPr/>
        <p:nvPr/>
      </p:nvGrpSpPr>
      <p:grpSpPr>
        <a:xfrm>
          <a:off x="0" y="0"/>
          <a:ext cx="0" cy="0"/>
          <a:chOff x="0" y="0"/>
          <a:chExt cx="0" cy="0"/>
        </a:xfrm>
      </p:grpSpPr>
      <p:sp>
        <p:nvSpPr>
          <p:cNvPr id="312" name="Google Shape;312;g1110779e2d4_4_4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endParaRPr/>
          </a:p>
        </p:txBody>
      </p:sp>
      <p:sp>
        <p:nvSpPr>
          <p:cNvPr id="313" name="Google Shape;313;g1110779e2d4_4_46"/>
          <p:cNvSpPr txBox="1">
            <a:spLocks noGrp="1"/>
          </p:cNvSpPr>
          <p:nvPr>
            <p:ph idx="1"/>
          </p:nvPr>
        </p:nvSpPr>
        <p:spPr>
          <a:prstGeom prst="rect">
            <a:avLst/>
          </a:prstGeom>
        </p:spPr>
        <p:txBody>
          <a:bodyPr spcFirstLastPara="1" wrap="square" lIns="91425" tIns="45700" rIns="91425" bIns="45700" anchor="ctr" anchorCtr="0">
            <a:normAutofit/>
          </a:bodyPr>
          <a:lstStyle/>
          <a:p>
            <a:pPr marL="0" lvl="0" indent="0" algn="l" rtl="0">
              <a:spcBef>
                <a:spcPts val="360"/>
              </a:spcBef>
              <a:spcAft>
                <a:spcPts val="0"/>
              </a:spcAft>
              <a:buNone/>
            </a:pPr>
            <a:endParaRPr/>
          </a:p>
        </p:txBody>
      </p:sp>
      <p:sp>
        <p:nvSpPr>
          <p:cNvPr id="314" name="Google Shape;314;g1110779e2d4_4_46"/>
          <p:cNvSpPr txBox="1"/>
          <p:nvPr/>
        </p:nvSpPr>
        <p:spPr>
          <a:xfrm>
            <a:off x="823675" y="358125"/>
            <a:ext cx="53718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b="1">
                <a:latin typeface="Franklin Gothic"/>
                <a:ea typeface="Franklin Gothic"/>
                <a:cs typeface="Franklin Gothic"/>
                <a:sym typeface="Franklin Gothic"/>
              </a:rPr>
              <a:t>IR Light Detection Flowchart</a:t>
            </a:r>
            <a:endParaRPr sz="2700" b="1">
              <a:latin typeface="Franklin Gothic"/>
              <a:ea typeface="Franklin Gothic"/>
              <a:cs typeface="Franklin Gothic"/>
              <a:sym typeface="Franklin Gothic"/>
            </a:endParaRPr>
          </a:p>
        </p:txBody>
      </p:sp>
      <p:pic>
        <p:nvPicPr>
          <p:cNvPr id="315" name="Google Shape;315;g1110779e2d4_4_46"/>
          <p:cNvPicPr preferRelativeResize="0"/>
          <p:nvPr/>
        </p:nvPicPr>
        <p:blipFill>
          <a:blip r:embed="rId6">
            <a:alphaModFix/>
          </a:blip>
          <a:stretch>
            <a:fillRect/>
          </a:stretch>
        </p:blipFill>
        <p:spPr>
          <a:xfrm>
            <a:off x="-1" y="0"/>
            <a:ext cx="12192001" cy="7010401"/>
          </a:xfrm>
          <a:prstGeom prst="rect">
            <a:avLst/>
          </a:prstGeom>
          <a:noFill/>
          <a:ln>
            <a:noFill/>
          </a:ln>
        </p:spPr>
      </p:pic>
      <p:sp>
        <p:nvSpPr>
          <p:cNvPr id="316" name="Google Shape;316;g1110779e2d4_4_46"/>
          <p:cNvSpPr txBox="1"/>
          <p:nvPr/>
        </p:nvSpPr>
        <p:spPr>
          <a:xfrm>
            <a:off x="214875" y="161150"/>
            <a:ext cx="6159600" cy="86174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400" b="1">
                <a:latin typeface="Amatic SC" pitchFamily="2" charset="-79"/>
                <a:ea typeface="Franklin Gothic"/>
                <a:cs typeface="Amatic SC" pitchFamily="2" charset="-79"/>
                <a:sym typeface="Franklin Gothic"/>
              </a:rPr>
              <a:t>IR Light Detection Flowchart</a:t>
            </a:r>
          </a:p>
        </p:txBody>
      </p:sp>
      <p:pic>
        <p:nvPicPr>
          <p:cNvPr id="8" name="Picture 7">
            <a:extLst>
              <a:ext uri="{FF2B5EF4-FFF2-40B4-BE49-F238E27FC236}">
                <a16:creationId xmlns:a16="http://schemas.microsoft.com/office/drawing/2014/main" id="{CA4045A7-BF2F-E013-50D7-82D5B277FD0E}"/>
              </a:ext>
            </a:extLst>
          </p:cNvPr>
          <p:cNvPicPr>
            <a:picLocks noChangeAspect="1"/>
          </p:cNvPicPr>
          <p:nvPr/>
        </p:nvPicPr>
        <p:blipFill>
          <a:blip r:embed="rId7"/>
          <a:stretch>
            <a:fillRect/>
          </a:stretch>
        </p:blipFill>
        <p:spPr>
          <a:xfrm>
            <a:off x="10941661" y="5617991"/>
            <a:ext cx="1250339" cy="1251425"/>
          </a:xfrm>
          <a:prstGeom prst="rect">
            <a:avLst/>
          </a:prstGeom>
        </p:spPr>
      </p:pic>
      <p:pic>
        <p:nvPicPr>
          <p:cNvPr id="4" name="Audio 3">
            <a:hlinkClick r:id="" action="ppaction://media"/>
            <a:extLst>
              <a:ext uri="{FF2B5EF4-FFF2-40B4-BE49-F238E27FC236}">
                <a16:creationId xmlns:a16="http://schemas.microsoft.com/office/drawing/2014/main" id="{1D02267A-4C1D-CC42-970A-2C19684395B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5036"/>
    </mc:Choice>
    <mc:Fallback xmlns="">
      <p:transition spd="slow" advTm="35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2E2C17-BB33-729B-08AA-B87EC29D96AC}"/>
              </a:ext>
            </a:extLst>
          </p:cNvPr>
          <p:cNvPicPr>
            <a:picLocks noChangeAspect="1"/>
          </p:cNvPicPr>
          <p:nvPr/>
        </p:nvPicPr>
        <p:blipFill>
          <a:blip r:embed="rId5"/>
          <a:stretch>
            <a:fillRect/>
          </a:stretch>
        </p:blipFill>
        <p:spPr>
          <a:xfrm>
            <a:off x="10941661" y="5617991"/>
            <a:ext cx="1250339" cy="1251425"/>
          </a:xfrm>
          <a:prstGeom prst="rect">
            <a:avLst/>
          </a:prstGeom>
        </p:spPr>
      </p:pic>
      <p:sp>
        <p:nvSpPr>
          <p:cNvPr id="2" name="Title 1">
            <a:extLst>
              <a:ext uri="{FF2B5EF4-FFF2-40B4-BE49-F238E27FC236}">
                <a16:creationId xmlns:a16="http://schemas.microsoft.com/office/drawing/2014/main" id="{168C2D31-E4C5-5187-2C76-4DC29971FF80}"/>
              </a:ext>
            </a:extLst>
          </p:cNvPr>
          <p:cNvSpPr>
            <a:spLocks noGrp="1"/>
          </p:cNvSpPr>
          <p:nvPr>
            <p:ph type="title"/>
          </p:nvPr>
        </p:nvSpPr>
        <p:spPr/>
        <p:txBody>
          <a:bodyPr/>
          <a:lstStyle/>
          <a:p>
            <a:pPr algn="ctr"/>
            <a:r>
              <a:rPr lang="en-US">
                <a:latin typeface="Amatic SC" pitchFamily="2" charset="-79"/>
                <a:cs typeface="Amatic SC" pitchFamily="2" charset="-79"/>
              </a:rPr>
              <a:t>IR Detection technology comparisons</a:t>
            </a:r>
          </a:p>
        </p:txBody>
      </p:sp>
      <p:sp>
        <p:nvSpPr>
          <p:cNvPr id="10" name="TextBox 9">
            <a:extLst>
              <a:ext uri="{FF2B5EF4-FFF2-40B4-BE49-F238E27FC236}">
                <a16:creationId xmlns:a16="http://schemas.microsoft.com/office/drawing/2014/main" id="{F42A9E78-8F75-E268-D2FF-D65F35D025B6}"/>
              </a:ext>
            </a:extLst>
          </p:cNvPr>
          <p:cNvSpPr txBox="1"/>
          <p:nvPr/>
        </p:nvSpPr>
        <p:spPr>
          <a:xfrm>
            <a:off x="4082438" y="1158121"/>
            <a:ext cx="4027122" cy="523220"/>
          </a:xfrm>
          <a:prstGeom prst="rect">
            <a:avLst/>
          </a:prstGeom>
          <a:noFill/>
        </p:spPr>
        <p:txBody>
          <a:bodyPr wrap="square" rtlCol="0">
            <a:spAutoFit/>
          </a:bodyPr>
          <a:lstStyle/>
          <a:p>
            <a:pPr algn="ctr"/>
            <a:r>
              <a:rPr lang="en-US" sz="2800">
                <a:latin typeface="Amatic SC" pitchFamily="2" charset="-79"/>
                <a:cs typeface="Amatic SC" pitchFamily="2" charset="-79"/>
              </a:rPr>
              <a:t>LED Comparison</a:t>
            </a:r>
          </a:p>
        </p:txBody>
      </p:sp>
      <p:graphicFrame>
        <p:nvGraphicFramePr>
          <p:cNvPr id="3" name="Table 2">
            <a:extLst>
              <a:ext uri="{FF2B5EF4-FFF2-40B4-BE49-F238E27FC236}">
                <a16:creationId xmlns:a16="http://schemas.microsoft.com/office/drawing/2014/main" id="{75AE6677-1834-0ABF-A2D5-5BCFBC265AA8}"/>
              </a:ext>
            </a:extLst>
          </p:cNvPr>
          <p:cNvGraphicFramePr>
            <a:graphicFrameLocks noGrp="1"/>
          </p:cNvGraphicFramePr>
          <p:nvPr>
            <p:extLst>
              <p:ext uri="{D42A27DB-BD31-4B8C-83A1-F6EECF244321}">
                <p14:modId xmlns:p14="http://schemas.microsoft.com/office/powerpoint/2010/main" val="3880017648"/>
              </p:ext>
            </p:extLst>
          </p:nvPr>
        </p:nvGraphicFramePr>
        <p:xfrm>
          <a:off x="1775012" y="1690689"/>
          <a:ext cx="8373035" cy="4524736"/>
        </p:xfrm>
        <a:graphic>
          <a:graphicData uri="http://schemas.openxmlformats.org/drawingml/2006/table">
            <a:tbl>
              <a:tblPr firstRow="1" firstCol="1" bandRow="1">
                <a:tableStyleId>{6F0D2FCB-0D5A-4FF6-ADF0-22CCBD45C013}</a:tableStyleId>
              </a:tblPr>
              <a:tblGrid>
                <a:gridCol w="2532761">
                  <a:extLst>
                    <a:ext uri="{9D8B030D-6E8A-4147-A177-3AD203B41FA5}">
                      <a16:colId xmlns:a16="http://schemas.microsoft.com/office/drawing/2014/main" val="3664616443"/>
                    </a:ext>
                  </a:extLst>
                </a:gridCol>
                <a:gridCol w="2028697">
                  <a:extLst>
                    <a:ext uri="{9D8B030D-6E8A-4147-A177-3AD203B41FA5}">
                      <a16:colId xmlns:a16="http://schemas.microsoft.com/office/drawing/2014/main" val="3697612344"/>
                    </a:ext>
                  </a:extLst>
                </a:gridCol>
                <a:gridCol w="1838357">
                  <a:extLst>
                    <a:ext uri="{9D8B030D-6E8A-4147-A177-3AD203B41FA5}">
                      <a16:colId xmlns:a16="http://schemas.microsoft.com/office/drawing/2014/main" val="668587508"/>
                    </a:ext>
                  </a:extLst>
                </a:gridCol>
                <a:gridCol w="1973220">
                  <a:extLst>
                    <a:ext uri="{9D8B030D-6E8A-4147-A177-3AD203B41FA5}">
                      <a16:colId xmlns:a16="http://schemas.microsoft.com/office/drawing/2014/main" val="3891435346"/>
                    </a:ext>
                  </a:extLst>
                </a:gridCol>
              </a:tblGrid>
              <a:tr h="650925">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 </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5">
                        <a:lumMod val="75000"/>
                      </a:schemeClr>
                    </a:solidFill>
                  </a:tcPr>
                </a:tc>
                <a:tc>
                  <a:txBody>
                    <a:bodyPr/>
                    <a:lstStyle/>
                    <a:p>
                      <a:pPr marL="0" marR="0" algn="ctr">
                        <a:spcBef>
                          <a:spcPts val="0"/>
                        </a:spcBef>
                        <a:spcAft>
                          <a:spcPts val="0"/>
                        </a:spcAft>
                      </a:pPr>
                      <a:r>
                        <a:rPr lang="en-US" sz="1400" b="1">
                          <a:solidFill>
                            <a:schemeClr val="tx1"/>
                          </a:solidFill>
                          <a:effectLst/>
                          <a:latin typeface="Source Code Pro" panose="020B0509030403020204" pitchFamily="49" charset="0"/>
                          <a:ea typeface="Source Code Pro" panose="020B0509030403020204" pitchFamily="49" charset="0"/>
                        </a:rPr>
                        <a:t>NTE30048</a:t>
                      </a:r>
                      <a:endParaRPr lang="en-US" sz="1200" b="1">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5">
                        <a:lumMod val="75000"/>
                      </a:schemeClr>
                    </a:solidFill>
                  </a:tcPr>
                </a:tc>
                <a:tc>
                  <a:txBody>
                    <a:bodyPr/>
                    <a:lstStyle/>
                    <a:p>
                      <a:pPr marL="0" marR="0" algn="ctr">
                        <a:spcBef>
                          <a:spcPts val="0"/>
                        </a:spcBef>
                        <a:spcAft>
                          <a:spcPts val="0"/>
                        </a:spcAft>
                      </a:pPr>
                      <a:r>
                        <a:rPr lang="en-US" sz="1400" b="1">
                          <a:solidFill>
                            <a:schemeClr val="tx1"/>
                          </a:solidFill>
                          <a:effectLst/>
                          <a:latin typeface="Source Code Pro" panose="020B0509030403020204" pitchFamily="49" charset="0"/>
                          <a:ea typeface="Source Code Pro" panose="020B0509030403020204" pitchFamily="49" charset="0"/>
                        </a:rPr>
                        <a:t>SFH 4546 -AWBW</a:t>
                      </a:r>
                      <a:endParaRPr lang="en-US" sz="1200" b="1">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400" b="1">
                          <a:solidFill>
                            <a:schemeClr val="tx1"/>
                          </a:solidFill>
                          <a:effectLst/>
                          <a:latin typeface="Source Code Pro" panose="020B0509030403020204" pitchFamily="49" charset="0"/>
                          <a:ea typeface="Source Code Pro" panose="020B0509030403020204" pitchFamily="49" charset="0"/>
                        </a:rPr>
                        <a:t>MTE9460N5</a:t>
                      </a:r>
                      <a:endParaRPr lang="en-US" sz="1200" b="1">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5">
                        <a:lumMod val="75000"/>
                      </a:schemeClr>
                    </a:solidFill>
                  </a:tcPr>
                </a:tc>
                <a:extLst>
                  <a:ext uri="{0D108BD9-81ED-4DB2-BD59-A6C34878D82A}">
                    <a16:rowId xmlns:a16="http://schemas.microsoft.com/office/drawing/2014/main" val="1983001906"/>
                  </a:ext>
                </a:extLst>
              </a:tr>
              <a:tr h="474633">
                <a:tc>
                  <a:txBody>
                    <a:bodyPr/>
                    <a:lstStyle/>
                    <a:p>
                      <a:pPr marL="0" marR="0" algn="ctr">
                        <a:spcBef>
                          <a:spcPts val="0"/>
                        </a:spcBef>
                        <a:spcAft>
                          <a:spcPts val="0"/>
                        </a:spcAft>
                      </a:pPr>
                      <a:r>
                        <a:rPr lang="en-US" sz="1200">
                          <a:effectLst/>
                          <a:latin typeface="Source Code Pro" panose="020B0509030403020204" pitchFamily="49" charset="0"/>
                          <a:ea typeface="Source Code Pro" panose="020B0509030403020204" pitchFamily="49" charset="0"/>
                        </a:rPr>
                        <a:t>Wavelength (nm)</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effectLst/>
                          <a:latin typeface="Source Code Pro" panose="020B0509030403020204" pitchFamily="49" charset="0"/>
                          <a:ea typeface="Source Code Pro" panose="020B0509030403020204" pitchFamily="49" charset="0"/>
                        </a:rPr>
                        <a:t>950</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effectLst/>
                          <a:latin typeface="Source Code Pro" panose="020B0509030403020204" pitchFamily="49" charset="0"/>
                          <a:ea typeface="Source Code Pro" panose="020B0509030403020204" pitchFamily="49" charset="0"/>
                        </a:rPr>
                        <a:t>950</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200">
                          <a:effectLst/>
                          <a:latin typeface="Source Code Pro" panose="020B0509030403020204" pitchFamily="49" charset="0"/>
                          <a:ea typeface="Source Code Pro" panose="020B0509030403020204" pitchFamily="49" charset="0"/>
                        </a:rPr>
                        <a:t>950</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1327069050"/>
                  </a:ext>
                </a:extLst>
              </a:tr>
              <a:tr h="650925">
                <a:tc>
                  <a:txBody>
                    <a:bodyPr/>
                    <a:lstStyle/>
                    <a:p>
                      <a:pPr marL="0" marR="0" algn="ctr">
                        <a:spcBef>
                          <a:spcPts val="0"/>
                        </a:spcBef>
                        <a:spcAft>
                          <a:spcPts val="0"/>
                        </a:spcAft>
                      </a:pPr>
                      <a:r>
                        <a:rPr lang="en-US" sz="1400">
                          <a:effectLst/>
                          <a:latin typeface="Source Code Pro" panose="020B0509030403020204" pitchFamily="49" charset="0"/>
                          <a:ea typeface="Source Code Pro" panose="020B0509030403020204" pitchFamily="49" charset="0"/>
                        </a:rPr>
                        <a:t>Operating Current (mA)</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effectLst/>
                          <a:latin typeface="Source Code Pro" panose="020B0509030403020204" pitchFamily="49" charset="0"/>
                          <a:ea typeface="Source Code Pro" panose="020B0509030403020204" pitchFamily="49" charset="0"/>
                        </a:rPr>
                        <a:t>50</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effectLst/>
                          <a:latin typeface="Source Code Pro" panose="020B0509030403020204" pitchFamily="49" charset="0"/>
                          <a:ea typeface="Source Code Pro" panose="020B0509030403020204" pitchFamily="49" charset="0"/>
                        </a:rPr>
                        <a:t>100</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200">
                          <a:effectLst/>
                          <a:latin typeface="Source Code Pro" panose="020B0509030403020204" pitchFamily="49" charset="0"/>
                          <a:ea typeface="Source Code Pro" panose="020B0509030403020204" pitchFamily="49" charset="0"/>
                        </a:rPr>
                        <a:t> </a:t>
                      </a:r>
                    </a:p>
                    <a:p>
                      <a:pPr marL="0" marR="0" algn="ctr">
                        <a:spcBef>
                          <a:spcPts val="0"/>
                        </a:spcBef>
                        <a:spcAft>
                          <a:spcPts val="0"/>
                        </a:spcAft>
                      </a:pPr>
                      <a:r>
                        <a:rPr lang="en-US" sz="1200">
                          <a:effectLst/>
                          <a:latin typeface="Source Code Pro" panose="020B0509030403020204" pitchFamily="49" charset="0"/>
                          <a:ea typeface="Source Code Pro" panose="020B0509030403020204" pitchFamily="49" charset="0"/>
                        </a:rPr>
                        <a:t>100</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2872261402"/>
                  </a:ext>
                </a:extLst>
              </a:tr>
              <a:tr h="650925">
                <a:tc>
                  <a:txBody>
                    <a:bodyPr/>
                    <a:lstStyle/>
                    <a:p>
                      <a:pPr marL="0" marR="0" algn="ctr">
                        <a:spcBef>
                          <a:spcPts val="0"/>
                        </a:spcBef>
                        <a:spcAft>
                          <a:spcPts val="0"/>
                        </a:spcAft>
                      </a:pPr>
                      <a:r>
                        <a:rPr lang="en-US" sz="1400">
                          <a:effectLst/>
                          <a:latin typeface="Source Code Pro" panose="020B0509030403020204" pitchFamily="49" charset="0"/>
                          <a:ea typeface="Source Code Pro" panose="020B0509030403020204" pitchFamily="49" charset="0"/>
                        </a:rPr>
                        <a:t>Forward Voltage (V)</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effectLst/>
                          <a:latin typeface="Source Code Pro" panose="020B0509030403020204" pitchFamily="49" charset="0"/>
                          <a:ea typeface="Source Code Pro" panose="020B0509030403020204" pitchFamily="49" charset="0"/>
                        </a:rPr>
                        <a:t>1.4</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effectLst/>
                          <a:latin typeface="Source Code Pro" panose="020B0509030403020204" pitchFamily="49" charset="0"/>
                          <a:ea typeface="Source Code Pro" panose="020B0509030403020204" pitchFamily="49" charset="0"/>
                        </a:rPr>
                        <a:t>1.4</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200">
                          <a:effectLst/>
                          <a:latin typeface="Source Code Pro" panose="020B0509030403020204" pitchFamily="49" charset="0"/>
                          <a:ea typeface="Source Code Pro" panose="020B0509030403020204" pitchFamily="49" charset="0"/>
                        </a:rPr>
                        <a:t>1.3</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89388515"/>
                  </a:ext>
                </a:extLst>
              </a:tr>
              <a:tr h="836903">
                <a:tc>
                  <a:txBody>
                    <a:bodyPr/>
                    <a:lstStyle/>
                    <a:p>
                      <a:pPr marL="0" marR="0" algn="ctr">
                        <a:spcBef>
                          <a:spcPts val="0"/>
                        </a:spcBef>
                        <a:spcAft>
                          <a:spcPts val="0"/>
                        </a:spcAft>
                      </a:pPr>
                      <a:r>
                        <a:rPr lang="en-US" sz="1400">
                          <a:effectLst/>
                          <a:latin typeface="Source Code Pro" panose="020B0509030403020204" pitchFamily="49" charset="0"/>
                          <a:ea typeface="Source Code Pro" panose="020B0509030403020204" pitchFamily="49" charset="0"/>
                        </a:rPr>
                        <a:t>Viewing Angle (deg)</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effectLst/>
                          <a:latin typeface="Source Code Pro" panose="020B0509030403020204" pitchFamily="49" charset="0"/>
                          <a:ea typeface="Source Code Pro" panose="020B0509030403020204" pitchFamily="49" charset="0"/>
                        </a:rPr>
                        <a:t>40</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effectLst/>
                          <a:latin typeface="Source Code Pro" panose="020B0509030403020204" pitchFamily="49" charset="0"/>
                          <a:ea typeface="Source Code Pro" panose="020B0509030403020204" pitchFamily="49" charset="0"/>
                        </a:rPr>
                        <a:t>40</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200">
                          <a:effectLst/>
                          <a:latin typeface="Source Code Pro" panose="020B0509030403020204" pitchFamily="49" charset="0"/>
                          <a:ea typeface="Source Code Pro" panose="020B0509030403020204" pitchFamily="49" charset="0"/>
                        </a:rPr>
                        <a:t> </a:t>
                      </a:r>
                    </a:p>
                    <a:p>
                      <a:pPr marL="0" marR="0" algn="just">
                        <a:spcBef>
                          <a:spcPts val="0"/>
                        </a:spcBef>
                        <a:spcAft>
                          <a:spcPts val="0"/>
                        </a:spcAft>
                      </a:pPr>
                      <a:r>
                        <a:rPr lang="en-US" sz="1200">
                          <a:effectLst/>
                          <a:latin typeface="Source Code Pro" panose="020B0509030403020204" pitchFamily="49" charset="0"/>
                          <a:ea typeface="Source Code Pro" panose="020B0509030403020204" pitchFamily="49" charset="0"/>
                        </a:rPr>
                        <a:t> </a:t>
                      </a:r>
                    </a:p>
                    <a:p>
                      <a:pPr marL="0" marR="0" algn="ctr">
                        <a:spcBef>
                          <a:spcPts val="0"/>
                        </a:spcBef>
                        <a:spcAft>
                          <a:spcPts val="0"/>
                        </a:spcAft>
                      </a:pPr>
                      <a:r>
                        <a:rPr lang="en-US" sz="1200">
                          <a:effectLst/>
                          <a:latin typeface="Source Code Pro" panose="020B0509030403020204" pitchFamily="49" charset="0"/>
                          <a:ea typeface="Source Code Pro" panose="020B0509030403020204" pitchFamily="49" charset="0"/>
                        </a:rPr>
                        <a:t>20</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3393432074"/>
                  </a:ext>
                </a:extLst>
              </a:tr>
              <a:tr h="764482">
                <a:tc>
                  <a:txBody>
                    <a:bodyPr/>
                    <a:lstStyle/>
                    <a:p>
                      <a:pPr marL="0" marR="0" algn="ctr">
                        <a:spcBef>
                          <a:spcPts val="0"/>
                        </a:spcBef>
                        <a:spcAft>
                          <a:spcPts val="0"/>
                        </a:spcAft>
                      </a:pPr>
                      <a:r>
                        <a:rPr lang="en-US" sz="1400">
                          <a:effectLst/>
                          <a:latin typeface="Source Code Pro" panose="020B0509030403020204" pitchFamily="49" charset="0"/>
                          <a:ea typeface="Source Code Pro" panose="020B0509030403020204" pitchFamily="49" charset="0"/>
                        </a:rPr>
                        <a:t>Cost</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effectLst/>
                          <a:latin typeface="Source Code Pro" panose="020B0509030403020204" pitchFamily="49" charset="0"/>
                          <a:ea typeface="Source Code Pro" panose="020B0509030403020204" pitchFamily="49" charset="0"/>
                        </a:rPr>
                        <a:t>$0.71</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effectLst/>
                          <a:latin typeface="Source Code Pro" panose="020B0509030403020204" pitchFamily="49" charset="0"/>
                          <a:ea typeface="Source Code Pro" panose="020B0509030403020204" pitchFamily="49" charset="0"/>
                        </a:rPr>
                        <a:t>$0.87</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200">
                          <a:effectLst/>
                          <a:latin typeface="Source Code Pro" panose="020B0509030403020204" pitchFamily="49" charset="0"/>
                          <a:ea typeface="Source Code Pro" panose="020B0509030403020204" pitchFamily="49" charset="0"/>
                        </a:rPr>
                        <a:t>$6.21</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2695770663"/>
                  </a:ext>
                </a:extLst>
              </a:tr>
              <a:tr h="495943">
                <a:tc gridSpan="4">
                  <a:txBody>
                    <a:bodyPr/>
                    <a:lstStyle/>
                    <a:p>
                      <a:pPr marL="0" marR="0" algn="ctr">
                        <a:spcBef>
                          <a:spcPts val="0"/>
                        </a:spcBef>
                        <a:spcAft>
                          <a:spcPts val="0"/>
                        </a:spcAft>
                      </a:pPr>
                      <a:r>
                        <a:rPr lang="en-US" sz="1200">
                          <a:effectLst/>
                          <a:latin typeface="Source Code Pro" panose="020B0509030403020204" pitchFamily="49" charset="0"/>
                          <a:ea typeface="Source Code Pro" panose="020B0509030403020204" pitchFamily="49" charset="0"/>
                        </a:rPr>
                        <a:t>Chosen Component</a:t>
                      </a:r>
                      <a:endParaRPr lang="en-US" sz="1200">
                        <a:solidFill>
                          <a:srgbClr val="2F5496"/>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6">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6730126"/>
                  </a:ext>
                </a:extLst>
              </a:tr>
            </a:tbl>
          </a:graphicData>
        </a:graphic>
      </p:graphicFrame>
      <p:pic>
        <p:nvPicPr>
          <p:cNvPr id="9" name="Audio 8">
            <a:hlinkClick r:id="" action="ppaction://media"/>
            <a:extLst>
              <a:ext uri="{FF2B5EF4-FFF2-40B4-BE49-F238E27FC236}">
                <a16:creationId xmlns:a16="http://schemas.microsoft.com/office/drawing/2014/main" id="{E658FD5A-9E55-427F-A824-A187699A75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77924030"/>
      </p:ext>
    </p:extLst>
  </p:cSld>
  <p:clrMapOvr>
    <a:masterClrMapping/>
  </p:clrMapOvr>
  <mc:AlternateContent xmlns:mc="http://schemas.openxmlformats.org/markup-compatibility/2006" xmlns:p14="http://schemas.microsoft.com/office/powerpoint/2010/main">
    <mc:Choice Requires="p14">
      <p:transition spd="slow" p14:dur="2000" advTm="50328"/>
    </mc:Choice>
    <mc:Fallback xmlns="">
      <p:transition spd="slow" advTm="50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1F368D-96C9-6042-C809-31CB4EF0C727}"/>
              </a:ext>
            </a:extLst>
          </p:cNvPr>
          <p:cNvPicPr>
            <a:picLocks noChangeAspect="1"/>
          </p:cNvPicPr>
          <p:nvPr/>
        </p:nvPicPr>
        <p:blipFill>
          <a:blip r:embed="rId5"/>
          <a:stretch>
            <a:fillRect/>
          </a:stretch>
        </p:blipFill>
        <p:spPr>
          <a:xfrm>
            <a:off x="10941661" y="5617991"/>
            <a:ext cx="1250339" cy="1251425"/>
          </a:xfrm>
          <a:prstGeom prst="rect">
            <a:avLst/>
          </a:prstGeom>
        </p:spPr>
      </p:pic>
      <p:sp>
        <p:nvSpPr>
          <p:cNvPr id="2" name="Title 1">
            <a:extLst>
              <a:ext uri="{FF2B5EF4-FFF2-40B4-BE49-F238E27FC236}">
                <a16:creationId xmlns:a16="http://schemas.microsoft.com/office/drawing/2014/main" id="{00C583AF-CDA2-5350-4BA9-49DD75DA68C2}"/>
              </a:ext>
            </a:extLst>
          </p:cNvPr>
          <p:cNvSpPr>
            <a:spLocks noGrp="1"/>
          </p:cNvSpPr>
          <p:nvPr>
            <p:ph type="title"/>
          </p:nvPr>
        </p:nvSpPr>
        <p:spPr/>
        <p:txBody>
          <a:bodyPr/>
          <a:lstStyle/>
          <a:p>
            <a:pPr algn="ctr"/>
            <a:r>
              <a:rPr lang="en-US">
                <a:latin typeface="Amatic SC" pitchFamily="2" charset="-79"/>
                <a:cs typeface="Amatic SC" pitchFamily="2" charset="-79"/>
              </a:rPr>
              <a:t>Photodiode Detection</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DC49EC7-52AA-B83C-B438-9FDCE6A4B31B}"/>
                  </a:ext>
                </a:extLst>
              </p:cNvPr>
              <p:cNvSpPr>
                <a:spLocks noGrp="1"/>
              </p:cNvSpPr>
              <p:nvPr>
                <p:ph idx="1"/>
              </p:nvPr>
            </p:nvSpPr>
            <p:spPr/>
            <p:txBody>
              <a:bodyPr>
                <a:normAutofit fontScale="92500"/>
              </a:bodyPr>
              <a:lstStyle/>
              <a:p>
                <a:r>
                  <a:rPr lang="en-US">
                    <a:latin typeface="Source Code Pro" panose="020B0509030403020204" pitchFamily="49" charset="0"/>
                    <a:ea typeface="Source Code Pro" panose="020B0509030403020204" pitchFamily="49" charset="0"/>
                  </a:rPr>
                  <a:t>Photodiodes must be operated with a reversed bias</a:t>
                </a:r>
              </a:p>
              <a:p>
                <a:pPr lvl="1"/>
                <a:r>
                  <a:rPr lang="en-US">
                    <a:latin typeface="Source Code Pro" panose="020B0509030403020204" pitchFamily="49" charset="0"/>
                    <a:ea typeface="Source Code Pro" panose="020B0509030403020204" pitchFamily="49" charset="0"/>
                  </a:rPr>
                  <a:t>Improves quantum efficiency</a:t>
                </a:r>
              </a:p>
              <a:p>
                <a:pPr lvl="1"/>
                <a:r>
                  <a:rPr lang="en-US">
                    <a:latin typeface="Source Code Pro" panose="020B0509030403020204" pitchFamily="49" charset="0"/>
                    <a:ea typeface="Source Code Pro" panose="020B0509030403020204" pitchFamily="49" charset="0"/>
                  </a:rPr>
                  <a:t>Improves response time (better response = safer device)</a:t>
                </a:r>
              </a:p>
              <a:p>
                <a:pPr marL="457200" lvl="1" indent="0">
                  <a:buNone/>
                </a:pPr>
                <a:endParaRPr lang="en-US">
                  <a:latin typeface="Source Code Pro" panose="020B0509030403020204" pitchFamily="49" charset="0"/>
                  <a:ea typeface="Source Code Pro" panose="020B0509030403020204" pitchFamily="49" charset="0"/>
                </a:endParaRPr>
              </a:p>
              <a:p>
                <a:pPr marL="457200" lvl="1" indent="0" algn="ctr">
                  <a:buNone/>
                </a:pPr>
                <a:r>
                  <a:rPr lang="en-US">
                    <a:latin typeface="Source Code Pro" panose="020B0509030403020204" pitchFamily="49" charset="0"/>
                    <a:ea typeface="Source Code Pro" panose="020B0509030403020204" pitchFamily="49" charset="0"/>
                  </a:rPr>
                  <a:t>Equations used when determining the perfect photodiode</a:t>
                </a:r>
              </a:p>
              <a:p>
                <a:pPr marL="0" indent="0" algn="ctr">
                  <a:buNone/>
                </a:pP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𝑝h</m:t>
                        </m:r>
                      </m:sub>
                    </m:sSub>
                    <m:r>
                      <a:rPr lang="en-US" i="1">
                        <a:latin typeface="Cambria Math" panose="02040503050406030204" pitchFamily="18" charset="0"/>
                      </a:rPr>
                      <m:t>= </m:t>
                    </m:r>
                    <m:r>
                      <a:rPr lang="en-US" sz="2000" i="1">
                        <a:latin typeface="Cambria Math" panose="02040503050406030204" pitchFamily="18" charset="0"/>
                      </a:rPr>
                      <m:t> </m:t>
                    </m:r>
                    <m:sSub>
                      <m:sSubPr>
                        <m:ctrlPr>
                          <a:rPr lang="en-US" b="1" i="1">
                            <a:latin typeface="Cambria Math" panose="02040503050406030204" pitchFamily="18" charset="0"/>
                          </a:rPr>
                        </m:ctrlPr>
                      </m:sSubPr>
                      <m:e>
                        <m:r>
                          <a:rPr lang="en-US" sz="2000" i="1">
                            <a:latin typeface="Cambria Math" panose="02040503050406030204" pitchFamily="18" charset="0"/>
                          </a:rPr>
                          <m:t> </m:t>
                        </m:r>
                        <m:r>
                          <a:rPr lang="en-US" sz="2000" b="1" i="1">
                            <a:latin typeface="Cambria Math" panose="02040503050406030204" pitchFamily="18" charset="0"/>
                          </a:rPr>
                          <m:t>𝛈</m:t>
                        </m:r>
                      </m:e>
                      <m:sub>
                        <m:r>
                          <a:rPr lang="en-US" b="1" i="1">
                            <a:latin typeface="Cambria Math" panose="02040503050406030204" pitchFamily="18" charset="0"/>
                          </a:rPr>
                          <m:t>𝑶𝒗𝒆𝒓𝒂𝒍𝒍</m:t>
                        </m:r>
                      </m:sub>
                    </m:sSub>
                    <m:f>
                      <m:fPr>
                        <m:ctrlPr>
                          <a:rPr lang="en-US" b="1" i="1">
                            <a:latin typeface="Cambria Math" panose="02040503050406030204" pitchFamily="18" charset="0"/>
                          </a:rPr>
                        </m:ctrlPr>
                      </m:fPr>
                      <m:num>
                        <m:r>
                          <a:rPr lang="en-US" b="1" i="1">
                            <a:latin typeface="Cambria Math" panose="02040503050406030204" pitchFamily="18" charset="0"/>
                          </a:rPr>
                          <m:t>𝑸</m:t>
                        </m:r>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𝑷</m:t>
                            </m:r>
                          </m:e>
                          <m:sub>
                            <m:r>
                              <a:rPr lang="en-US" b="1" i="1">
                                <a:latin typeface="Cambria Math" panose="02040503050406030204" pitchFamily="18" charset="0"/>
                              </a:rPr>
                              <m:t>𝒐𝒑𝒕</m:t>
                            </m:r>
                          </m:sub>
                        </m:sSub>
                      </m:num>
                      <m:den>
                        <m:r>
                          <a:rPr lang="en-US" b="1" i="1">
                            <a:latin typeface="Cambria Math" panose="02040503050406030204" pitchFamily="18" charset="0"/>
                          </a:rPr>
                          <m:t>𝒉</m:t>
                        </m:r>
                        <m:r>
                          <a:rPr lang="en-US" b="1" i="1">
                            <a:latin typeface="Cambria Math" panose="02040503050406030204" pitchFamily="18" charset="0"/>
                          </a:rPr>
                          <m:t> </m:t>
                        </m:r>
                        <m:r>
                          <a:rPr lang="en-US" b="1" i="1">
                            <a:latin typeface="Cambria Math" panose="02040503050406030204" pitchFamily="18" charset="0"/>
                          </a:rPr>
                          <m:t>𝒇</m:t>
                        </m:r>
                      </m:den>
                    </m:f>
                  </m:oMath>
                </a14:m>
                <a:r>
                  <a:rPr lang="en-US">
                    <a:latin typeface="Source Code Pro" panose="020B0509030403020204" pitchFamily="49" charset="0"/>
                    <a:ea typeface="Source Code Pro" panose="020B0509030403020204" pitchFamily="49" charset="0"/>
                  </a:rPr>
                  <a:t> </a:t>
                </a:r>
              </a:p>
              <a:p>
                <a:pPr marL="0" indent="0" algn="ctr">
                  <a:buNone/>
                </a:pPr>
                <a:r>
                  <a:rPr lang="en-US">
                    <a:latin typeface="Source Code Pro" panose="020B0509030403020204" pitchFamily="49" charset="0"/>
                    <a:ea typeface="Source Code Pro" panose="020B0509030403020204" pitchFamily="49" charset="0"/>
                  </a:rPr>
                  <a:t>(Photocurrent – higher the better)</a:t>
                </a:r>
              </a:p>
              <a:p>
                <a:pPr marL="0" indent="0" algn="ctr">
                  <a:buNone/>
                </a:pPr>
                <a14:m>
                  <m:oMath xmlns:m="http://schemas.openxmlformats.org/officeDocument/2006/math">
                    <m:r>
                      <a:rPr lang="en-US" i="1">
                        <a:latin typeface="Cambria Math" panose="02040503050406030204" pitchFamily="18" charset="0"/>
                      </a:rPr>
                      <m:t>𝑅</m:t>
                    </m:r>
                    <m:r>
                      <a:rPr lang="en-US" i="1">
                        <a:latin typeface="Cambria Math" panose="02040503050406030204" pitchFamily="18" charset="0"/>
                      </a:rPr>
                      <m:t> =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𝑝h</m:t>
                            </m:r>
                          </m:sub>
                        </m:sSub>
                      </m:num>
                      <m:den>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𝑜𝑝𝑡</m:t>
                            </m:r>
                          </m:sub>
                        </m:sSub>
                      </m:den>
                    </m:f>
                  </m:oMath>
                </a14:m>
                <a:r>
                  <a:rPr lang="en-US">
                    <a:latin typeface="Source Code Pro" panose="020B0509030403020204" pitchFamily="49" charset="0"/>
                    <a:ea typeface="Source Code Pro" panose="020B0509030403020204" pitchFamily="49" charset="0"/>
                  </a:rPr>
                  <a:t> (A/W)</a:t>
                </a:r>
              </a:p>
              <a:p>
                <a:pPr marL="0" indent="0" algn="ctr">
                  <a:buNone/>
                </a:pPr>
                <a:r>
                  <a:rPr lang="en-US">
                    <a:latin typeface="Source Code Pro" panose="020B0509030403020204" pitchFamily="49" charset="0"/>
                    <a:ea typeface="Source Code Pro" panose="020B0509030403020204" pitchFamily="49" charset="0"/>
                  </a:rPr>
                  <a:t>(Responsivity – higher the better)</a:t>
                </a:r>
              </a:p>
            </p:txBody>
          </p:sp>
        </mc:Choice>
        <mc:Fallback xmlns="">
          <p:sp>
            <p:nvSpPr>
              <p:cNvPr id="3" name="Content Placeholder 2">
                <a:extLst>
                  <a:ext uri="{FF2B5EF4-FFF2-40B4-BE49-F238E27FC236}">
                    <a16:creationId xmlns:a16="http://schemas.microsoft.com/office/drawing/2014/main" id="{6DC49EC7-52AA-B83C-B438-9FDCE6A4B31B}"/>
                  </a:ext>
                </a:extLst>
              </p:cNvPr>
              <p:cNvSpPr>
                <a:spLocks noGrp="1" noRot="1" noChangeAspect="1" noMove="1" noResize="1" noEditPoints="1" noAdjustHandles="1" noChangeArrowheads="1" noChangeShapeType="1" noTextEdit="1"/>
              </p:cNvSpPr>
              <p:nvPr>
                <p:ph idx="1"/>
              </p:nvPr>
            </p:nvSpPr>
            <p:spPr>
              <a:blipFill>
                <a:blip r:embed="rId6"/>
                <a:stretch>
                  <a:fillRect l="-928" t="-2241" b="-2941"/>
                </a:stretch>
              </a:blipFill>
            </p:spPr>
            <p:txBody>
              <a:bodyPr/>
              <a:lstStyle/>
              <a:p>
                <a:r>
                  <a:rPr lang="en-US">
                    <a:noFill/>
                  </a:rPr>
                  <a:t> </a:t>
                </a:r>
              </a:p>
            </p:txBody>
          </p:sp>
        </mc:Fallback>
      </mc:AlternateContent>
      <p:pic>
        <p:nvPicPr>
          <p:cNvPr id="6" name="Audio 5">
            <a:hlinkClick r:id="" action="ppaction://media"/>
            <a:extLst>
              <a:ext uri="{FF2B5EF4-FFF2-40B4-BE49-F238E27FC236}">
                <a16:creationId xmlns:a16="http://schemas.microsoft.com/office/drawing/2014/main" id="{352FD32F-5AAE-4437-A698-6589BFDC5D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935627"/>
      </p:ext>
    </p:extLst>
  </p:cSld>
  <p:clrMapOvr>
    <a:masterClrMapping/>
  </p:clrMapOvr>
  <mc:AlternateContent xmlns:mc="http://schemas.openxmlformats.org/markup-compatibility/2006" xmlns:p14="http://schemas.microsoft.com/office/powerpoint/2010/main">
    <mc:Choice Requires="p14">
      <p:transition spd="slow" p14:dur="2000" advTm="48586"/>
    </mc:Choice>
    <mc:Fallback xmlns="">
      <p:transition spd="slow" advTm="48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EBB22D-5B2A-C555-AF3C-A2B50CB8B8C9}"/>
              </a:ext>
            </a:extLst>
          </p:cNvPr>
          <p:cNvPicPr>
            <a:picLocks noChangeAspect="1"/>
          </p:cNvPicPr>
          <p:nvPr/>
        </p:nvPicPr>
        <p:blipFill>
          <a:blip r:embed="rId5"/>
          <a:stretch>
            <a:fillRect/>
          </a:stretch>
        </p:blipFill>
        <p:spPr>
          <a:xfrm>
            <a:off x="10941661" y="5617991"/>
            <a:ext cx="1250339" cy="1251425"/>
          </a:xfrm>
          <a:prstGeom prst="rect">
            <a:avLst/>
          </a:prstGeom>
        </p:spPr>
      </p:pic>
      <p:sp>
        <p:nvSpPr>
          <p:cNvPr id="2" name="Title 1">
            <a:extLst>
              <a:ext uri="{FF2B5EF4-FFF2-40B4-BE49-F238E27FC236}">
                <a16:creationId xmlns:a16="http://schemas.microsoft.com/office/drawing/2014/main" id="{0DA2C4F3-8CAF-E2B3-63AB-81BE2C077D90}"/>
              </a:ext>
            </a:extLst>
          </p:cNvPr>
          <p:cNvSpPr>
            <a:spLocks noGrp="1"/>
          </p:cNvSpPr>
          <p:nvPr>
            <p:ph type="title"/>
          </p:nvPr>
        </p:nvSpPr>
        <p:spPr/>
        <p:txBody>
          <a:bodyPr/>
          <a:lstStyle/>
          <a:p>
            <a:pPr algn="ctr"/>
            <a:r>
              <a:rPr lang="en-US">
                <a:latin typeface="Amatic SC" pitchFamily="2" charset="-79"/>
                <a:cs typeface="Amatic SC" pitchFamily="2" charset="-79"/>
              </a:rPr>
              <a:t>IR Detection technology comparisons</a:t>
            </a:r>
            <a:endParaRPr lang="en-US"/>
          </a:p>
        </p:txBody>
      </p:sp>
      <p:sp>
        <p:nvSpPr>
          <p:cNvPr id="5" name="TextBox 4">
            <a:extLst>
              <a:ext uri="{FF2B5EF4-FFF2-40B4-BE49-F238E27FC236}">
                <a16:creationId xmlns:a16="http://schemas.microsoft.com/office/drawing/2014/main" id="{AB164BCD-6174-E022-9519-5189C54B847D}"/>
              </a:ext>
            </a:extLst>
          </p:cNvPr>
          <p:cNvSpPr txBox="1"/>
          <p:nvPr/>
        </p:nvSpPr>
        <p:spPr>
          <a:xfrm>
            <a:off x="4643718" y="1179294"/>
            <a:ext cx="3227294" cy="646331"/>
          </a:xfrm>
          <a:prstGeom prst="rect">
            <a:avLst/>
          </a:prstGeom>
          <a:noFill/>
        </p:spPr>
        <p:txBody>
          <a:bodyPr wrap="square">
            <a:spAutoFit/>
          </a:bodyPr>
          <a:lstStyle/>
          <a:p>
            <a:r>
              <a:rPr lang="en-US" sz="3600">
                <a:latin typeface="Amatic SC" pitchFamily="2" charset="-79"/>
                <a:cs typeface="Amatic SC" pitchFamily="2" charset="-79"/>
              </a:rPr>
              <a:t>Photodiode Detection</a:t>
            </a:r>
            <a:endParaRPr lang="en-US" sz="3600"/>
          </a:p>
        </p:txBody>
      </p:sp>
      <p:graphicFrame>
        <p:nvGraphicFramePr>
          <p:cNvPr id="6" name="Table 5">
            <a:extLst>
              <a:ext uri="{FF2B5EF4-FFF2-40B4-BE49-F238E27FC236}">
                <a16:creationId xmlns:a16="http://schemas.microsoft.com/office/drawing/2014/main" id="{42007A20-CD7B-3E58-0746-7E2BE056DACD}"/>
              </a:ext>
            </a:extLst>
          </p:cNvPr>
          <p:cNvGraphicFramePr>
            <a:graphicFrameLocks noGrp="1"/>
          </p:cNvGraphicFramePr>
          <p:nvPr>
            <p:extLst>
              <p:ext uri="{D42A27DB-BD31-4B8C-83A1-F6EECF244321}">
                <p14:modId xmlns:p14="http://schemas.microsoft.com/office/powerpoint/2010/main" val="1279366077"/>
              </p:ext>
            </p:extLst>
          </p:nvPr>
        </p:nvGraphicFramePr>
        <p:xfrm>
          <a:off x="2097741" y="1840379"/>
          <a:ext cx="7978588" cy="4667251"/>
        </p:xfrm>
        <a:graphic>
          <a:graphicData uri="http://schemas.openxmlformats.org/drawingml/2006/table">
            <a:tbl>
              <a:tblPr firstRow="1" firstCol="1" bandRow="1">
                <a:tableStyleId>{6F0D2FCB-0D5A-4FF6-ADF0-22CCBD45C013}</a:tableStyleId>
              </a:tblPr>
              <a:tblGrid>
                <a:gridCol w="2931824">
                  <a:extLst>
                    <a:ext uri="{9D8B030D-6E8A-4147-A177-3AD203B41FA5}">
                      <a16:colId xmlns:a16="http://schemas.microsoft.com/office/drawing/2014/main" val="75717518"/>
                    </a:ext>
                  </a:extLst>
                </a:gridCol>
                <a:gridCol w="1553080">
                  <a:extLst>
                    <a:ext uri="{9D8B030D-6E8A-4147-A177-3AD203B41FA5}">
                      <a16:colId xmlns:a16="http://schemas.microsoft.com/office/drawing/2014/main" val="1953518466"/>
                    </a:ext>
                  </a:extLst>
                </a:gridCol>
                <a:gridCol w="1749332">
                  <a:extLst>
                    <a:ext uri="{9D8B030D-6E8A-4147-A177-3AD203B41FA5}">
                      <a16:colId xmlns:a16="http://schemas.microsoft.com/office/drawing/2014/main" val="4125414797"/>
                    </a:ext>
                  </a:extLst>
                </a:gridCol>
                <a:gridCol w="1744352">
                  <a:extLst>
                    <a:ext uri="{9D8B030D-6E8A-4147-A177-3AD203B41FA5}">
                      <a16:colId xmlns:a16="http://schemas.microsoft.com/office/drawing/2014/main" val="600575407"/>
                    </a:ext>
                  </a:extLst>
                </a:gridCol>
              </a:tblGrid>
              <a:tr h="774588">
                <a:tc>
                  <a:txBody>
                    <a:bodyPr/>
                    <a:lstStyle/>
                    <a:p>
                      <a:pPr marL="0" marR="0" algn="ctr">
                        <a:spcBef>
                          <a:spcPts val="0"/>
                        </a:spcBef>
                        <a:spcAft>
                          <a:spcPts val="0"/>
                        </a:spcAft>
                      </a:pPr>
                      <a:r>
                        <a:rPr lang="en-US" sz="1200" b="1">
                          <a:solidFill>
                            <a:schemeClr val="tx1"/>
                          </a:solidFill>
                          <a:effectLst/>
                          <a:latin typeface="Source Code Pro" panose="020B0509030403020204" pitchFamily="49" charset="0"/>
                          <a:ea typeface="Source Code Pro" panose="020B0509030403020204" pitchFamily="49" charset="0"/>
                        </a:rPr>
                        <a:t> </a:t>
                      </a:r>
                    </a:p>
                    <a:p>
                      <a:pPr marL="0" marR="0" algn="ctr">
                        <a:spcBef>
                          <a:spcPts val="0"/>
                        </a:spcBef>
                        <a:spcAft>
                          <a:spcPts val="0"/>
                        </a:spcAft>
                      </a:pPr>
                      <a:r>
                        <a:rPr lang="en-US" sz="1200" b="1">
                          <a:solidFill>
                            <a:schemeClr val="tx1"/>
                          </a:solidFill>
                          <a:effectLst/>
                          <a:latin typeface="Source Code Pro" panose="020B0509030403020204" pitchFamily="49" charset="0"/>
                          <a:ea typeface="Source Code Pro" panose="020B0509030403020204" pitchFamily="49" charset="0"/>
                        </a:rPr>
                        <a:t> </a:t>
                      </a:r>
                    </a:p>
                    <a:p>
                      <a:pPr marL="0" marR="0" algn="ctr">
                        <a:spcBef>
                          <a:spcPts val="0"/>
                        </a:spcBef>
                        <a:spcAft>
                          <a:spcPts val="0"/>
                        </a:spcAft>
                      </a:pPr>
                      <a:r>
                        <a:rPr lang="en-US" sz="1200" b="1">
                          <a:solidFill>
                            <a:schemeClr val="tx1"/>
                          </a:solidFill>
                          <a:effectLst/>
                          <a:latin typeface="Source Code Pro" panose="020B0509030403020204" pitchFamily="49" charset="0"/>
                          <a:ea typeface="Source Code Pro" panose="020B0509030403020204" pitchFamily="49" charset="0"/>
                        </a:rPr>
                        <a:t> </a:t>
                      </a:r>
                      <a:endParaRPr lang="en-US" sz="1200" b="1">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5">
                        <a:lumMod val="75000"/>
                      </a:schemeClr>
                    </a:solidFill>
                  </a:tcPr>
                </a:tc>
                <a:tc>
                  <a:txBody>
                    <a:bodyPr/>
                    <a:lstStyle/>
                    <a:p>
                      <a:pPr marL="0" marR="0" algn="ctr">
                        <a:spcBef>
                          <a:spcPts val="0"/>
                        </a:spcBef>
                        <a:spcAft>
                          <a:spcPts val="0"/>
                        </a:spcAft>
                      </a:pPr>
                      <a:r>
                        <a:rPr lang="en-US" sz="1200" b="1">
                          <a:solidFill>
                            <a:schemeClr val="tx1"/>
                          </a:solidFill>
                          <a:effectLst/>
                          <a:latin typeface="Source Code Pro" panose="020B0509030403020204" pitchFamily="49" charset="0"/>
                          <a:ea typeface="Source Code Pro" panose="020B0509030403020204" pitchFamily="49" charset="0"/>
                        </a:rPr>
                        <a:t>S2386-5K</a:t>
                      </a:r>
                      <a:endParaRPr lang="en-US" sz="1200" b="1">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5">
                        <a:lumMod val="75000"/>
                      </a:schemeClr>
                    </a:solidFill>
                  </a:tcPr>
                </a:tc>
                <a:tc>
                  <a:txBody>
                    <a:bodyPr/>
                    <a:lstStyle/>
                    <a:p>
                      <a:pPr marL="0" marR="0" algn="ctr">
                        <a:spcBef>
                          <a:spcPts val="0"/>
                        </a:spcBef>
                        <a:spcAft>
                          <a:spcPts val="0"/>
                        </a:spcAft>
                      </a:pPr>
                      <a:r>
                        <a:rPr lang="en-US" sz="1200" b="1">
                          <a:solidFill>
                            <a:schemeClr val="tx1"/>
                          </a:solidFill>
                          <a:effectLst/>
                          <a:latin typeface="Source Code Pro" panose="020B0509030403020204" pitchFamily="49" charset="0"/>
                          <a:ea typeface="Source Code Pro" panose="020B0509030403020204" pitchFamily="49" charset="0"/>
                        </a:rPr>
                        <a:t>BPV23FL</a:t>
                      </a:r>
                      <a:endParaRPr lang="en-US" sz="1200" b="1">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200" b="1">
                          <a:solidFill>
                            <a:schemeClr val="tx1"/>
                          </a:solidFill>
                          <a:effectLst/>
                          <a:latin typeface="Source Code Pro" panose="020B0509030403020204" pitchFamily="49" charset="0"/>
                          <a:ea typeface="Source Code Pro" panose="020B0509030403020204" pitchFamily="49" charset="0"/>
                        </a:rPr>
                        <a:t>BPW82</a:t>
                      </a:r>
                      <a:endParaRPr lang="en-US" sz="1200" b="1">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5">
                        <a:lumMod val="75000"/>
                      </a:schemeClr>
                    </a:solidFill>
                  </a:tcPr>
                </a:tc>
                <a:extLst>
                  <a:ext uri="{0D108BD9-81ED-4DB2-BD59-A6C34878D82A}">
                    <a16:rowId xmlns:a16="http://schemas.microsoft.com/office/drawing/2014/main" val="85927917"/>
                  </a:ext>
                </a:extLst>
              </a:tr>
              <a:tr h="516392">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Peak Wavelength Sensitivity (nm)</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960</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950</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950</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1779747719"/>
                  </a:ext>
                </a:extLst>
              </a:tr>
              <a:tr h="278816">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Dark Current (nA)</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0.005</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2</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2</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1666590745"/>
                  </a:ext>
                </a:extLst>
              </a:tr>
              <a:tr h="258196">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Reverse Voltage (V)</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30</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60</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60</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1929739403"/>
                  </a:ext>
                </a:extLst>
              </a:tr>
              <a:tr h="258196">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Rise Time (ns)</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1.8</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70</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100</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2252522267"/>
                  </a:ext>
                </a:extLst>
              </a:tr>
              <a:tr h="516392">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Fall Time</a:t>
                      </a:r>
                    </a:p>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(ns)</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70</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100</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947847138"/>
                  </a:ext>
                </a:extLst>
              </a:tr>
              <a:tr h="774588">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Photo</a:t>
                      </a:r>
                    </a:p>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current</a:t>
                      </a:r>
                    </a:p>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(uA)</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4.4</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63</a:t>
                      </a: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45</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1724455899"/>
                  </a:ext>
                </a:extLst>
              </a:tr>
              <a:tr h="516392">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Responsivity</a:t>
                      </a:r>
                    </a:p>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(A/W)</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0.6</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0.6</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0.000209</a:t>
                      </a:r>
                    </a:p>
                  </a:txBody>
                  <a:tcPr marL="68580" marR="68580" marT="0" marB="0" anchor="ctr">
                    <a:solidFill>
                      <a:schemeClr val="accent1">
                        <a:lumMod val="60000"/>
                        <a:lumOff val="40000"/>
                      </a:schemeClr>
                    </a:solidFill>
                  </a:tcPr>
                </a:tc>
                <a:extLst>
                  <a:ext uri="{0D108BD9-81ED-4DB2-BD59-A6C34878D82A}">
                    <a16:rowId xmlns:a16="http://schemas.microsoft.com/office/drawing/2014/main" val="1680192785"/>
                  </a:ext>
                </a:extLst>
              </a:tr>
              <a:tr h="258196">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Cost ($)</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$13.98</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$1.03</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$1.07</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1871633477"/>
                  </a:ext>
                </a:extLst>
              </a:tr>
              <a:tr h="515495">
                <a:tc gridSpan="4">
                  <a:txBody>
                    <a:bodyPr/>
                    <a:lstStyle/>
                    <a:p>
                      <a:pPr marL="0" marR="0" algn="ctr">
                        <a:spcBef>
                          <a:spcPts val="0"/>
                        </a:spcBef>
                        <a:spcAft>
                          <a:spcPts val="0"/>
                        </a:spcAft>
                      </a:pPr>
                      <a:r>
                        <a:rPr lang="en-US" sz="1200">
                          <a:solidFill>
                            <a:schemeClr val="tx1"/>
                          </a:solidFill>
                          <a:effectLst/>
                          <a:latin typeface="Source Code Pro" panose="020B0509030403020204" pitchFamily="49" charset="0"/>
                          <a:ea typeface="Source Code Pro" panose="020B0509030403020204" pitchFamily="49" charset="0"/>
                        </a:rPr>
                        <a:t>Chosen Component</a:t>
                      </a:r>
                      <a:endParaRPr lang="en-US" sz="12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6">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1441982"/>
                  </a:ext>
                </a:extLst>
              </a:tr>
            </a:tbl>
          </a:graphicData>
        </a:graphic>
      </p:graphicFrame>
      <p:pic>
        <p:nvPicPr>
          <p:cNvPr id="3" name="Audio 2">
            <a:hlinkClick r:id="" action="ppaction://media"/>
            <a:extLst>
              <a:ext uri="{FF2B5EF4-FFF2-40B4-BE49-F238E27FC236}">
                <a16:creationId xmlns:a16="http://schemas.microsoft.com/office/drawing/2014/main" id="{5FC5D1A3-49B1-42D0-BF37-9CFB0E565D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77785395"/>
      </p:ext>
    </p:extLst>
  </p:cSld>
  <p:clrMapOvr>
    <a:masterClrMapping/>
  </p:clrMapOvr>
  <mc:AlternateContent xmlns:mc="http://schemas.openxmlformats.org/markup-compatibility/2006" xmlns:p14="http://schemas.microsoft.com/office/powerpoint/2010/main">
    <mc:Choice Requires="p14">
      <p:transition spd="slow" p14:dur="2000" advTm="27293"/>
    </mc:Choice>
    <mc:Fallback xmlns="">
      <p:transition spd="slow" advTm="27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436"/>
        <p:cNvGrpSpPr/>
        <p:nvPr/>
      </p:nvGrpSpPr>
      <p:grpSpPr>
        <a:xfrm>
          <a:off x="0" y="0"/>
          <a:ext cx="0" cy="0"/>
          <a:chOff x="0" y="0"/>
          <a:chExt cx="0" cy="0"/>
        </a:xfrm>
      </p:grpSpPr>
      <p:pic>
        <p:nvPicPr>
          <p:cNvPr id="7" name="Picture 6">
            <a:extLst>
              <a:ext uri="{FF2B5EF4-FFF2-40B4-BE49-F238E27FC236}">
                <a16:creationId xmlns:a16="http://schemas.microsoft.com/office/drawing/2014/main" id="{45D15571-B027-209F-A422-50910C8B29C5}"/>
              </a:ext>
            </a:extLst>
          </p:cNvPr>
          <p:cNvPicPr>
            <a:picLocks noChangeAspect="1"/>
          </p:cNvPicPr>
          <p:nvPr/>
        </p:nvPicPr>
        <p:blipFill>
          <a:blip r:embed="rId5"/>
          <a:stretch>
            <a:fillRect/>
          </a:stretch>
        </p:blipFill>
        <p:spPr>
          <a:xfrm>
            <a:off x="10941661" y="5617991"/>
            <a:ext cx="1250339" cy="1251425"/>
          </a:xfrm>
          <a:prstGeom prst="rect">
            <a:avLst/>
          </a:prstGeom>
        </p:spPr>
      </p:pic>
      <p:sp>
        <p:nvSpPr>
          <p:cNvPr id="437" name="Google Shape;437;g1110779e2d4_0_73"/>
          <p:cNvSpPr txBox="1">
            <a:spLocks noGrp="1"/>
          </p:cNvSpPr>
          <p:nvPr>
            <p:ph type="title"/>
          </p:nvPr>
        </p:nvSpPr>
        <p:spPr>
          <a:xfrm>
            <a:off x="603700" y="353184"/>
            <a:ext cx="11029500" cy="8154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3F3F3F"/>
              </a:buClr>
              <a:buSzPts val="3600"/>
              <a:buFont typeface="Franklin Gothic"/>
              <a:buNone/>
            </a:pPr>
            <a:r>
              <a:rPr lang="en-US" sz="4400">
                <a:latin typeface="Amatic SC" pitchFamily="2" charset="-79"/>
                <a:ea typeface="Source Code Pro" panose="020B0509030403020204" pitchFamily="49" charset="0"/>
                <a:cs typeface="Amatic SC" pitchFamily="2" charset="-79"/>
              </a:rPr>
              <a:t>Optical Design Demo : IR Light Detection</a:t>
            </a:r>
          </a:p>
        </p:txBody>
      </p:sp>
      <p:pic>
        <p:nvPicPr>
          <p:cNvPr id="2" name="Picture 1">
            <a:extLst>
              <a:ext uri="{FF2B5EF4-FFF2-40B4-BE49-F238E27FC236}">
                <a16:creationId xmlns:a16="http://schemas.microsoft.com/office/drawing/2014/main" id="{1CF29E35-39BB-F5FC-6401-A7B76E4EE2B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65" b="99034" l="26563" r="54576">
                        <a14:foregroundMark x1="27567" y1="69565" x2="27623" y2="83213"/>
                        <a14:foregroundMark x1="27623" y1="83213" x2="33817" y2="98551"/>
                        <a14:foregroundMark x1="50781" y1="66184" x2="51786" y2="79710"/>
                        <a14:foregroundMark x1="51786" y1="79710" x2="53237" y2="85990"/>
                        <a14:foregroundMark x1="40290" y1="38527" x2="42522" y2="10749"/>
                        <a14:foregroundMark x1="42522" y1="10749" x2="46875" y2="19082"/>
                        <a14:foregroundMark x1="46875" y1="19082" x2="46540" y2="41425"/>
                        <a14:foregroundMark x1="48549" y1="26932" x2="48438" y2="9783"/>
                        <a14:foregroundMark x1="48438" y1="9783" x2="41741" y2="3865"/>
                        <a14:foregroundMark x1="41741" y1="3865" x2="41518" y2="21981"/>
                        <a14:foregroundMark x1="41518" y1="21981" x2="42299" y2="25966"/>
                        <a14:foregroundMark x1="54576" y1="94203" x2="54576" y2="99034"/>
                        <a14:foregroundMark x1="53906" y1="97826" x2="53683" y2="95048"/>
                        <a14:foregroundMark x1="52958" y1="98913" x2="53516" y2="93357"/>
                        <a14:foregroundMark x1="26563" y1="67150" x2="26563" y2="92150"/>
                        <a14:foregroundMark x1="26563" y1="92150" x2="27679" y2="92391"/>
                      </a14:backgroundRemoval>
                    </a14:imgEffect>
                  </a14:imgLayer>
                </a14:imgProps>
              </a:ext>
            </a:extLst>
          </a:blip>
          <a:srcRect l="24274" r="42942"/>
          <a:stretch/>
        </p:blipFill>
        <p:spPr>
          <a:xfrm>
            <a:off x="842682" y="1994755"/>
            <a:ext cx="2914361" cy="4107426"/>
          </a:xfrm>
          <a:prstGeom prst="rect">
            <a:avLst/>
          </a:prstGeom>
        </p:spPr>
      </p:pic>
      <p:graphicFrame>
        <p:nvGraphicFramePr>
          <p:cNvPr id="5" name="Table 4">
            <a:extLst>
              <a:ext uri="{FF2B5EF4-FFF2-40B4-BE49-F238E27FC236}">
                <a16:creationId xmlns:a16="http://schemas.microsoft.com/office/drawing/2014/main" id="{9A254214-2AC6-F90C-4F8D-386783C4D3D6}"/>
              </a:ext>
            </a:extLst>
          </p:cNvPr>
          <p:cNvGraphicFramePr>
            <a:graphicFrameLocks noGrp="1"/>
          </p:cNvGraphicFramePr>
          <p:nvPr>
            <p:extLst>
              <p:ext uri="{D42A27DB-BD31-4B8C-83A1-F6EECF244321}">
                <p14:modId xmlns:p14="http://schemas.microsoft.com/office/powerpoint/2010/main" val="1737236684"/>
              </p:ext>
            </p:extLst>
          </p:nvPr>
        </p:nvGraphicFramePr>
        <p:xfrm>
          <a:off x="4257260" y="2727066"/>
          <a:ext cx="6942817" cy="2312401"/>
        </p:xfrm>
        <a:graphic>
          <a:graphicData uri="http://schemas.openxmlformats.org/drawingml/2006/table">
            <a:tbl>
              <a:tblPr>
                <a:noFill/>
              </a:tblPr>
              <a:tblGrid>
                <a:gridCol w="1686340">
                  <a:extLst>
                    <a:ext uri="{9D8B030D-6E8A-4147-A177-3AD203B41FA5}">
                      <a16:colId xmlns:a16="http://schemas.microsoft.com/office/drawing/2014/main" val="612929230"/>
                    </a:ext>
                  </a:extLst>
                </a:gridCol>
                <a:gridCol w="2407805">
                  <a:extLst>
                    <a:ext uri="{9D8B030D-6E8A-4147-A177-3AD203B41FA5}">
                      <a16:colId xmlns:a16="http://schemas.microsoft.com/office/drawing/2014/main" val="3733947000"/>
                    </a:ext>
                  </a:extLst>
                </a:gridCol>
                <a:gridCol w="2848672">
                  <a:extLst>
                    <a:ext uri="{9D8B030D-6E8A-4147-A177-3AD203B41FA5}">
                      <a16:colId xmlns:a16="http://schemas.microsoft.com/office/drawing/2014/main" val="84379835"/>
                    </a:ext>
                  </a:extLst>
                </a:gridCol>
              </a:tblGrid>
              <a:tr h="312535">
                <a:tc gridSpan="2">
                  <a:txBody>
                    <a:bodyPr/>
                    <a:lstStyle/>
                    <a:p>
                      <a:pPr marL="0" marR="0" lvl="0" indent="0" algn="ctr" defTabSz="914400" rtl="0" eaLnBrk="1" latinLnBrk="0" hangingPunct="1">
                        <a:lnSpc>
                          <a:spcPct val="115000"/>
                        </a:lnSpc>
                        <a:spcBef>
                          <a:spcPts val="0"/>
                        </a:spcBef>
                        <a:spcAft>
                          <a:spcPts val="0"/>
                        </a:spcAft>
                        <a:buClr>
                          <a:srgbClr val="000000"/>
                        </a:buClr>
                        <a:buSzPts val="1200"/>
                        <a:buFont typeface="Arial"/>
                        <a:buNone/>
                      </a:pPr>
                      <a:endParaRPr sz="1700" kern="1200">
                        <a:solidFill>
                          <a:schemeClr val="tx1"/>
                        </a:solidFill>
                        <a:latin typeface="Times New Roman"/>
                        <a:ea typeface="Times New Roman"/>
                        <a:cs typeface="Times New Roman"/>
                        <a:sym typeface="Times New Roman"/>
                      </a:endParaRPr>
                    </a:p>
                  </a:txBody>
                  <a:tcPr marL="68575" marR="6857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latinLnBrk="0" hangingPunct="1">
                        <a:lnSpc>
                          <a:spcPct val="115000"/>
                        </a:lnSpc>
                        <a:spcBef>
                          <a:spcPts val="0"/>
                        </a:spcBef>
                        <a:spcAft>
                          <a:spcPts val="0"/>
                        </a:spcAft>
                        <a:buClr>
                          <a:srgbClr val="000000"/>
                        </a:buClr>
                        <a:buSzPts val="1200"/>
                        <a:buFont typeface="Arial"/>
                        <a:buNone/>
                      </a:pPr>
                      <a:endParaRPr sz="1700" kern="1200">
                        <a:solidFill>
                          <a:schemeClr val="tx1"/>
                        </a:solidFill>
                        <a:latin typeface="Times New Roman"/>
                        <a:ea typeface="Times New Roman"/>
                        <a:cs typeface="Times New Roman"/>
                        <a:sym typeface="Times New Roman"/>
                      </a:endParaRPr>
                    </a:p>
                  </a:txBody>
                  <a:tcPr marL="68575" marR="6857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latinLnBrk="0" hangingPunct="1">
                        <a:lnSpc>
                          <a:spcPct val="115000"/>
                        </a:lnSpc>
                        <a:spcBef>
                          <a:spcPts val="0"/>
                        </a:spcBef>
                        <a:spcAft>
                          <a:spcPts val="0"/>
                        </a:spcAft>
                        <a:buNone/>
                      </a:pPr>
                      <a:r>
                        <a:rPr lang="en-US" sz="1700" kern="1200">
                          <a:solidFill>
                            <a:schemeClr val="tx1"/>
                          </a:solidFill>
                          <a:latin typeface="Times New Roman"/>
                          <a:ea typeface="Times New Roman"/>
                          <a:cs typeface="Times New Roman"/>
                          <a:sym typeface="Times New Roman"/>
                        </a:rPr>
                        <a:t>Average</a:t>
                      </a:r>
                      <a:endParaRPr sz="1700" kern="1200">
                        <a:solidFill>
                          <a:schemeClr val="tx1"/>
                        </a:solidFill>
                        <a:latin typeface="Times New Roman"/>
                        <a:ea typeface="Times New Roman"/>
                        <a:cs typeface="Times New Roman"/>
                        <a:sym typeface="Times New Roman"/>
                      </a:endParaRPr>
                    </a:p>
                  </a:txBody>
                  <a:tcPr marL="68575" marR="6857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221975"/>
                  </a:ext>
                </a:extLst>
              </a:tr>
              <a:tr h="516330">
                <a:tc>
                  <a:txBody>
                    <a:bodyPr/>
                    <a:lstStyle/>
                    <a:p>
                      <a:pPr marL="0" marR="0" lvl="0" indent="0" algn="ctr" defTabSz="914400" rtl="0" eaLnBrk="1" latinLnBrk="0" hangingPunct="1">
                        <a:lnSpc>
                          <a:spcPct val="115000"/>
                        </a:lnSpc>
                        <a:spcBef>
                          <a:spcPts val="0"/>
                        </a:spcBef>
                        <a:spcAft>
                          <a:spcPts val="0"/>
                        </a:spcAft>
                        <a:buClr>
                          <a:srgbClr val="000000"/>
                        </a:buClr>
                        <a:buSzPts val="1200"/>
                        <a:buFont typeface="Arial"/>
                        <a:buNone/>
                      </a:pPr>
                      <a:r>
                        <a:rPr lang="en-US" sz="1700" kern="1200">
                          <a:solidFill>
                            <a:schemeClr val="tx1"/>
                          </a:solidFill>
                          <a:latin typeface="Times New Roman"/>
                          <a:ea typeface="Times New Roman"/>
                          <a:cs typeface="Times New Roman"/>
                          <a:sym typeface="Times New Roman"/>
                        </a:rPr>
                        <a:t>LED/Photodiode</a:t>
                      </a:r>
                      <a:endParaRPr sz="1700" kern="1200">
                        <a:solidFill>
                          <a:schemeClr val="tx1"/>
                        </a:solidFill>
                        <a:latin typeface="Times New Roman"/>
                        <a:ea typeface="Times New Roman"/>
                        <a:cs typeface="Times New Roman"/>
                        <a:sym typeface="Times New Roman"/>
                      </a:endParaRPr>
                    </a:p>
                  </a:txBody>
                  <a:tcPr marL="68575" marR="6857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latinLnBrk="0" hangingPunct="1">
                        <a:lnSpc>
                          <a:spcPct val="115000"/>
                        </a:lnSpc>
                        <a:spcBef>
                          <a:spcPts val="0"/>
                        </a:spcBef>
                        <a:spcAft>
                          <a:spcPts val="0"/>
                        </a:spcAft>
                        <a:buClr>
                          <a:srgbClr val="000000"/>
                        </a:buClr>
                        <a:buSzPts val="1200"/>
                        <a:buFont typeface="Arial"/>
                        <a:buNone/>
                      </a:pPr>
                      <a:r>
                        <a:rPr lang="en-US" sz="1700" kern="1200">
                          <a:solidFill>
                            <a:schemeClr val="tx1"/>
                          </a:solidFill>
                          <a:latin typeface="Times New Roman"/>
                          <a:ea typeface="Times New Roman"/>
                          <a:cs typeface="Times New Roman"/>
                          <a:sym typeface="Times New Roman"/>
                        </a:rPr>
                        <a:t>Voltage Drop</a:t>
                      </a:r>
                    </a:p>
                    <a:p>
                      <a:pPr marL="0" marR="0" lvl="0" indent="0" algn="ctr" defTabSz="914400" rtl="0" eaLnBrk="1" latinLnBrk="0" hangingPunct="1">
                        <a:lnSpc>
                          <a:spcPct val="115000"/>
                        </a:lnSpc>
                        <a:spcBef>
                          <a:spcPts val="0"/>
                        </a:spcBef>
                        <a:spcAft>
                          <a:spcPts val="0"/>
                        </a:spcAft>
                        <a:buClr>
                          <a:srgbClr val="000000"/>
                        </a:buClr>
                        <a:buSzPts val="1200"/>
                        <a:buFont typeface="Arial"/>
                        <a:buNone/>
                      </a:pPr>
                      <a:r>
                        <a:rPr lang="en-US" sz="1700" kern="1200">
                          <a:solidFill>
                            <a:schemeClr val="tx1"/>
                          </a:solidFill>
                          <a:latin typeface="Times New Roman"/>
                          <a:ea typeface="Times New Roman"/>
                          <a:cs typeface="Times New Roman"/>
                          <a:sym typeface="Times New Roman"/>
                        </a:rPr>
                        <a:t> (per LED/Photodiode)</a:t>
                      </a:r>
                      <a:endParaRPr sz="1700" kern="1200">
                        <a:solidFill>
                          <a:schemeClr val="tx1"/>
                        </a:solidFill>
                        <a:latin typeface="Times New Roman"/>
                        <a:ea typeface="Times New Roman"/>
                        <a:cs typeface="Times New Roman"/>
                        <a:sym typeface="Times New Roman"/>
                      </a:endParaRPr>
                    </a:p>
                  </a:txBody>
                  <a:tcPr marL="68575" marR="6857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latinLnBrk="0" hangingPunct="1">
                        <a:lnSpc>
                          <a:spcPct val="115000"/>
                        </a:lnSpc>
                        <a:spcBef>
                          <a:spcPts val="0"/>
                        </a:spcBef>
                        <a:spcAft>
                          <a:spcPts val="0"/>
                        </a:spcAft>
                        <a:buNone/>
                      </a:pPr>
                      <a:r>
                        <a:rPr lang="en-US" sz="1700" kern="1200">
                          <a:solidFill>
                            <a:schemeClr val="tx1"/>
                          </a:solidFill>
                          <a:latin typeface="Times New Roman"/>
                          <a:ea typeface="Times New Roman"/>
                          <a:cs typeface="Times New Roman"/>
                          <a:sym typeface="Times New Roman"/>
                        </a:rPr>
                        <a:t>0.103 V</a:t>
                      </a:r>
                      <a:endParaRPr sz="1700" kern="1200">
                        <a:solidFill>
                          <a:schemeClr val="tx1"/>
                        </a:solidFill>
                        <a:latin typeface="Times New Roman"/>
                        <a:ea typeface="Times New Roman"/>
                        <a:cs typeface="Times New Roman"/>
                        <a:sym typeface="Times New Roman"/>
                      </a:endParaRPr>
                    </a:p>
                  </a:txBody>
                  <a:tcPr marL="68575" marR="6857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1845487"/>
                  </a:ext>
                </a:extLst>
              </a:tr>
              <a:tr h="312535">
                <a:tc>
                  <a:txBody>
                    <a:bodyPr/>
                    <a:lstStyle/>
                    <a:p>
                      <a:pPr marL="0" marR="0" lvl="0" indent="0" algn="ctr" defTabSz="914400" rtl="0" eaLnBrk="1" latinLnBrk="0" hangingPunct="1">
                        <a:lnSpc>
                          <a:spcPct val="115000"/>
                        </a:lnSpc>
                        <a:spcBef>
                          <a:spcPts val="0"/>
                        </a:spcBef>
                        <a:spcAft>
                          <a:spcPts val="0"/>
                        </a:spcAft>
                        <a:buClr>
                          <a:srgbClr val="000000"/>
                        </a:buClr>
                        <a:buSzPts val="1200"/>
                        <a:buFont typeface="Arial"/>
                        <a:buNone/>
                      </a:pPr>
                      <a:r>
                        <a:rPr lang="en-US" sz="1700" kern="1200">
                          <a:solidFill>
                            <a:schemeClr val="tx1"/>
                          </a:solidFill>
                          <a:latin typeface="Times New Roman"/>
                          <a:ea typeface="Times New Roman"/>
                          <a:cs typeface="Times New Roman"/>
                          <a:sym typeface="Times New Roman"/>
                        </a:rPr>
                        <a:t>Photodiodes</a:t>
                      </a:r>
                      <a:endParaRPr sz="1700" kern="1200">
                        <a:solidFill>
                          <a:schemeClr val="tx1"/>
                        </a:solidFill>
                        <a:latin typeface="Times New Roman"/>
                        <a:ea typeface="Times New Roman"/>
                        <a:cs typeface="Times New Roman"/>
                        <a:sym typeface="Times New Roman"/>
                      </a:endParaRPr>
                    </a:p>
                  </a:txBody>
                  <a:tcPr marL="68575" marR="6857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latinLnBrk="0" hangingPunct="1">
                        <a:lnSpc>
                          <a:spcPct val="115000"/>
                        </a:lnSpc>
                        <a:spcBef>
                          <a:spcPts val="0"/>
                        </a:spcBef>
                        <a:spcAft>
                          <a:spcPts val="0"/>
                        </a:spcAft>
                        <a:buClr>
                          <a:srgbClr val="000000"/>
                        </a:buClr>
                        <a:buSzPts val="1200"/>
                        <a:buFont typeface="Arial"/>
                        <a:buNone/>
                      </a:pPr>
                      <a:r>
                        <a:rPr lang="en-US" sz="1700" kern="1200">
                          <a:solidFill>
                            <a:schemeClr val="tx1"/>
                          </a:solidFill>
                          <a:latin typeface="Times New Roman"/>
                          <a:ea typeface="Times New Roman"/>
                          <a:cs typeface="Times New Roman"/>
                          <a:sym typeface="Times New Roman"/>
                        </a:rPr>
                        <a:t>Response time</a:t>
                      </a:r>
                      <a:endParaRPr sz="1700" kern="1200">
                        <a:solidFill>
                          <a:schemeClr val="tx1"/>
                        </a:solidFill>
                        <a:latin typeface="Times New Roman"/>
                        <a:ea typeface="Times New Roman"/>
                        <a:cs typeface="Times New Roman"/>
                        <a:sym typeface="Times New Roman"/>
                      </a:endParaRPr>
                    </a:p>
                  </a:txBody>
                  <a:tcPr marL="68575" marR="6857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latinLnBrk="0" hangingPunct="1">
                        <a:lnSpc>
                          <a:spcPct val="115000"/>
                        </a:lnSpc>
                        <a:spcBef>
                          <a:spcPts val="0"/>
                        </a:spcBef>
                        <a:spcAft>
                          <a:spcPts val="0"/>
                        </a:spcAft>
                        <a:buNone/>
                      </a:pPr>
                      <a:r>
                        <a:rPr lang="en-US" sz="1700" kern="1200">
                          <a:solidFill>
                            <a:schemeClr val="tx1"/>
                          </a:solidFill>
                          <a:latin typeface="Times New Roman"/>
                          <a:ea typeface="Times New Roman"/>
                          <a:cs typeface="Times New Roman"/>
                          <a:sym typeface="Times New Roman"/>
                        </a:rPr>
                        <a:t>1.588 seconds</a:t>
                      </a:r>
                      <a:endParaRPr sz="1700" kern="1200">
                        <a:solidFill>
                          <a:schemeClr val="tx1"/>
                        </a:solidFill>
                        <a:latin typeface="Times New Roman"/>
                        <a:ea typeface="Times New Roman"/>
                        <a:cs typeface="Times New Roman"/>
                        <a:sym typeface="Times New Roman"/>
                      </a:endParaRPr>
                    </a:p>
                  </a:txBody>
                  <a:tcPr marL="68575" marR="6857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4133710"/>
                  </a:ext>
                </a:extLst>
              </a:tr>
              <a:tr h="643900">
                <a:tc>
                  <a:txBody>
                    <a:bodyPr/>
                    <a:lstStyle/>
                    <a:p>
                      <a:pPr marL="0" marR="0" lvl="0" indent="0" algn="ctr" rtl="0">
                        <a:lnSpc>
                          <a:spcPct val="115000"/>
                        </a:lnSpc>
                        <a:spcBef>
                          <a:spcPts val="0"/>
                        </a:spcBef>
                        <a:spcAft>
                          <a:spcPts val="0"/>
                        </a:spcAft>
                        <a:buNone/>
                      </a:pPr>
                      <a:r>
                        <a:rPr lang="en-US" sz="1600">
                          <a:solidFill>
                            <a:schemeClr val="tx1"/>
                          </a:solidFill>
                          <a:latin typeface="Times New Roman"/>
                          <a:ea typeface="Times New Roman"/>
                          <a:cs typeface="Times New Roman"/>
                          <a:sym typeface="Times New Roman"/>
                        </a:rPr>
                        <a:t>Lid Motor</a:t>
                      </a:r>
                      <a:endParaRPr sz="1600" u="none" strike="noStrike" cap="none">
                        <a:solidFill>
                          <a:schemeClr val="tx1"/>
                        </a:solidFill>
                        <a:latin typeface="Times New Roman"/>
                        <a:ea typeface="Times New Roman"/>
                        <a:cs typeface="Times New Roman"/>
                        <a:sym typeface="Times New Roman"/>
                      </a:endParaRPr>
                    </a:p>
                  </a:txBody>
                  <a:tcPr marL="68575" marR="6857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None/>
                      </a:pPr>
                      <a:r>
                        <a:rPr lang="en-US" sz="1600">
                          <a:solidFill>
                            <a:schemeClr val="tx1"/>
                          </a:solidFill>
                          <a:latin typeface="Times New Roman"/>
                          <a:ea typeface="Times New Roman"/>
                          <a:cs typeface="Times New Roman"/>
                          <a:sym typeface="Times New Roman"/>
                        </a:rPr>
                        <a:t>Activation Time</a:t>
                      </a:r>
                      <a:endParaRPr sz="1600" u="none" strike="noStrike" cap="none">
                        <a:solidFill>
                          <a:schemeClr val="tx1"/>
                        </a:solidFill>
                        <a:latin typeface="Times New Roman"/>
                        <a:ea typeface="Times New Roman"/>
                        <a:cs typeface="Times New Roman"/>
                        <a:sym typeface="Times New Roman"/>
                      </a:endParaRPr>
                    </a:p>
                  </a:txBody>
                  <a:tcPr marL="68575" marR="6857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None/>
                      </a:pPr>
                      <a:r>
                        <a:rPr lang="en-US" sz="1600">
                          <a:solidFill>
                            <a:schemeClr val="tx1"/>
                          </a:solidFill>
                          <a:latin typeface="Times New Roman"/>
                          <a:ea typeface="Times New Roman"/>
                          <a:cs typeface="Times New Roman"/>
                          <a:sym typeface="Times New Roman"/>
                        </a:rPr>
                        <a:t>30.714 seconds</a:t>
                      </a:r>
                      <a:endParaRPr sz="1600" u="none" strike="noStrike" cap="none">
                        <a:solidFill>
                          <a:schemeClr val="tx1"/>
                        </a:solidFill>
                        <a:latin typeface="Times New Roman"/>
                        <a:ea typeface="Times New Roman"/>
                        <a:cs typeface="Times New Roman"/>
                        <a:sym typeface="Times New Roman"/>
                      </a:endParaRPr>
                    </a:p>
                  </a:txBody>
                  <a:tcPr marL="68575" marR="6857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8001114"/>
                  </a:ext>
                </a:extLst>
              </a:tr>
            </a:tbl>
          </a:graphicData>
        </a:graphic>
      </p:graphicFrame>
      <p:pic>
        <p:nvPicPr>
          <p:cNvPr id="4" name="Audio 3">
            <a:hlinkClick r:id="" action="ppaction://media"/>
            <a:extLst>
              <a:ext uri="{FF2B5EF4-FFF2-40B4-BE49-F238E27FC236}">
                <a16:creationId xmlns:a16="http://schemas.microsoft.com/office/drawing/2014/main" id="{32E5864C-BFA6-49FB-A33C-E08A3E0E80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37"/>
    </mc:Choice>
    <mc:Fallback xmlns="">
      <p:transition spd="slow" advTm="28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220"/>
        <p:cNvGrpSpPr/>
        <p:nvPr/>
      </p:nvGrpSpPr>
      <p:grpSpPr>
        <a:xfrm>
          <a:off x="0" y="0"/>
          <a:ext cx="0" cy="0"/>
          <a:chOff x="0" y="0"/>
          <a:chExt cx="0" cy="0"/>
        </a:xfrm>
      </p:grpSpPr>
      <p:sp>
        <p:nvSpPr>
          <p:cNvPr id="221" name="Google Shape;221;g11050f065d6_0_73"/>
          <p:cNvSpPr txBox="1">
            <a:spLocks noGrp="1"/>
          </p:cNvSpPr>
          <p:nvPr>
            <p:ph type="ctrTitle"/>
          </p:nvPr>
        </p:nvSpPr>
        <p:spPr>
          <a:xfrm>
            <a:off x="415650" y="2839195"/>
            <a:ext cx="11360700" cy="1179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8800">
                <a:latin typeface="Amatic SC" pitchFamily="2" charset="-79"/>
                <a:cs typeface="Amatic SC" pitchFamily="2" charset="-79"/>
              </a:rPr>
              <a:t>Lid / Dispenser</a:t>
            </a:r>
          </a:p>
        </p:txBody>
      </p:sp>
      <p:pic>
        <p:nvPicPr>
          <p:cNvPr id="5" name="Picture 4" descr="A picture containing text, indoor, container&#10;&#10;Description automatically generated">
            <a:extLst>
              <a:ext uri="{FF2B5EF4-FFF2-40B4-BE49-F238E27FC236}">
                <a16:creationId xmlns:a16="http://schemas.microsoft.com/office/drawing/2014/main" id="{F415859B-8813-E4A0-96D8-44A75A0719C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92" b="99330" l="6947" r="90037">
                        <a14:foregroundMark x1="11700" y1="4981" x2="81079" y2="9100"/>
                        <a14:foregroundMark x1="9963" y1="93678" x2="58958" y2="94061"/>
                        <a14:foregroundMark x1="58958" y1="94061" x2="85375" y2="92625"/>
                        <a14:foregroundMark x1="85375" y1="92625" x2="92779" y2="90134"/>
                        <a14:foregroundMark x1="86523" y1="47475" x2="79982" y2="2874"/>
                        <a14:foregroundMark x1="87197" y1="52071" x2="86779" y2="49223"/>
                        <a14:foregroundMark x1="92779" y1="90134" x2="89713" y2="69226"/>
                        <a14:foregroundMark x1="79982" y1="2874" x2="18282" y2="2490"/>
                        <a14:foregroundMark x1="18282" y1="2490" x2="14899" y2="12644"/>
                        <a14:foregroundMark x1="14899" y1="12644" x2="13803" y2="89080"/>
                        <a14:foregroundMark x1="13803" y1="89080" x2="37020" y2="90996"/>
                        <a14:foregroundMark x1="37020" y1="90996" x2="71481" y2="88506"/>
                        <a14:foregroundMark x1="18099" y1="66475" x2="19470" y2="81609"/>
                        <a14:foregroundMark x1="19470" y1="81609" x2="23126" y2="88985"/>
                        <a14:foregroundMark x1="23126" y1="88985" x2="30987" y2="91571"/>
                        <a14:foregroundMark x1="30987" y1="91571" x2="68373" y2="80843"/>
                        <a14:foregroundMark x1="68373" y1="80843" x2="75777" y2="70977"/>
                        <a14:foregroundMark x1="75777" y1="70977" x2="76234" y2="63123"/>
                        <a14:foregroundMark x1="76234" y1="63123" x2="73583" y2="36111"/>
                        <a14:foregroundMark x1="73583" y1="36111" x2="73949" y2="33333"/>
                        <a14:foregroundMark x1="28793" y1="83238" x2="68190" y2="83621"/>
                        <a14:foregroundMark x1="68190" y1="83621" x2="77605" y2="82567"/>
                        <a14:foregroundMark x1="77605" y1="82567" x2="86654" y2="78831"/>
                        <a14:foregroundMark x1="86654" y1="78831" x2="85558" y2="67050"/>
                        <a14:foregroundMark x1="85558" y1="67050" x2="81079" y2="49521"/>
                        <a14:foregroundMark x1="81079" y1="49521" x2="81079" y2="47893"/>
                        <a14:foregroundMark x1="23400" y1="82854" x2="32541" y2="83238"/>
                        <a14:foregroundMark x1="32541" y1="83238" x2="69287" y2="81801"/>
                        <a14:foregroundMark x1="67916" y1="76916" x2="15631" y2="77299"/>
                        <a14:foregroundMark x1="10969" y1="68391" x2="10969" y2="79502"/>
                        <a14:foregroundMark x1="7038" y1="91858" x2="7038" y2="99330"/>
                        <a14:foregroundMark x1="85009" y1="60536" x2="85009" y2="70211"/>
                        <a14:foregroundMark x1="30530" y1="49330" x2="30530" y2="49330"/>
                        <a14:foregroundMark x1="39762" y1="59387" x2="30439" y2="52874"/>
                        <a14:foregroundMark x1="30439" y1="52874" x2="31261" y2="46360"/>
                        <a14:foregroundMark x1="36929" y1="52299" x2="28793" y2="51628"/>
                        <a14:foregroundMark x1="37294" y1="51245" x2="30896" y2="51628"/>
                        <a14:foregroundMark x1="7221" y1="94444" x2="7313" y2="81034"/>
                        <a14:foregroundMark x1="11517" y1="1341" x2="66545" y2="4789"/>
                        <a14:foregroundMark x1="66545" y1="4789" x2="82998" y2="287"/>
                        <a14:foregroundMark x1="82998" y1="287" x2="82998" y2="670"/>
                        <a14:foregroundMark x1="86289" y1="62069" x2="87660" y2="69349"/>
                        <a14:foregroundMark x1="87660" y1="69349" x2="90037" y2="73659"/>
                        <a14:backgroundMark x1="6399" y1="37835" x2="6399" y2="37835"/>
                        <a14:backgroundMark x1="5667" y1="35920" x2="5667" y2="55268"/>
                        <a14:backgroundMark x1="62888" y1="99713" x2="62888" y2="99713"/>
                        <a14:backgroundMark x1="84644" y1="47510" x2="87652" y2="61790"/>
                        <a14:backgroundMark x1="87996" y1="62716" x2="91408" y2="69061"/>
                        <a14:backgroundMark x1="91408" y1="69061" x2="92139" y2="69444"/>
                        <a14:backgroundMark x1="86746" y1="49330" x2="87112" y2="44540"/>
                        <a14:backgroundMark x1="10420" y1="34962" x2="10420" y2="37835"/>
                      </a14:backgroundRemoval>
                    </a14:imgEffect>
                  </a14:imgLayer>
                </a14:imgProps>
              </a:ext>
            </a:extLst>
          </a:blip>
          <a:srcRect t="4818" b="7322"/>
          <a:stretch/>
        </p:blipFill>
        <p:spPr>
          <a:xfrm>
            <a:off x="-1" y="3669806"/>
            <a:ext cx="3574473" cy="2997002"/>
          </a:xfrm>
          <a:prstGeom prst="rect">
            <a:avLst/>
          </a:prstGeom>
        </p:spPr>
      </p:pic>
      <p:pic>
        <p:nvPicPr>
          <p:cNvPr id="7" name="Picture 6">
            <a:extLst>
              <a:ext uri="{FF2B5EF4-FFF2-40B4-BE49-F238E27FC236}">
                <a16:creationId xmlns:a16="http://schemas.microsoft.com/office/drawing/2014/main" id="{B886E722-60CD-FFC1-1836-E310D34C98C3}"/>
              </a:ext>
            </a:extLst>
          </p:cNvPr>
          <p:cNvPicPr>
            <a:picLocks noChangeAspect="1"/>
          </p:cNvPicPr>
          <p:nvPr/>
        </p:nvPicPr>
        <p:blipFill>
          <a:blip r:embed="rId8"/>
          <a:stretch>
            <a:fillRect/>
          </a:stretch>
        </p:blipFill>
        <p:spPr>
          <a:xfrm>
            <a:off x="10939272" y="5602648"/>
            <a:ext cx="1252728" cy="1252728"/>
          </a:xfrm>
          <a:prstGeom prst="rect">
            <a:avLst/>
          </a:prstGeom>
        </p:spPr>
      </p:pic>
      <p:pic>
        <p:nvPicPr>
          <p:cNvPr id="6" name="Picture 5">
            <a:extLst>
              <a:ext uri="{FF2B5EF4-FFF2-40B4-BE49-F238E27FC236}">
                <a16:creationId xmlns:a16="http://schemas.microsoft.com/office/drawing/2014/main" id="{F843512D-F285-2278-7CF5-FC13CA87C70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89" b="89900" l="4106" r="94807">
                        <a14:foregroundMark x1="68478" y1="76618" x2="84420" y2="71429"/>
                        <a14:foregroundMark x1="84420" y1="71429" x2="93357" y2="64007"/>
                        <a14:foregroundMark x1="93357" y1="64007" x2="94807" y2="56920"/>
                        <a14:foregroundMark x1="94807" y1="56920" x2="89010" y2="45089"/>
                        <a14:foregroundMark x1="10870" y1="44364" x2="13164" y2="59375"/>
                        <a14:foregroundMark x1="13164" y1="59375" x2="25483" y2="73996"/>
                        <a14:foregroundMark x1="25483" y1="73996" x2="25483" y2="74163"/>
                        <a14:foregroundMark x1="14976" y1="70815" x2="14976" y2="70815"/>
                        <a14:foregroundMark x1="18720" y1="72266" x2="6884" y2="62444"/>
                        <a14:foregroundMark x1="6884" y1="62444" x2="4106" y2="53627"/>
                        <a14:foregroundMark x1="4106" y1="53627" x2="9903" y2="46540"/>
                        <a14:foregroundMark x1="9903" y1="46540" x2="11836" y2="45815"/>
                        <a14:foregroundMark x1="23913" y1="74665" x2="37440" y2="77958"/>
                        <a14:foregroundMark x1="37440" y1="77958" x2="54348" y2="77623"/>
                        <a14:foregroundMark x1="54348" y1="77623" x2="71739" y2="74665"/>
                        <a14:backgroundMark x1="40700" y1="31975" x2="76932" y2="34933"/>
                        <a14:backgroundMark x1="76932" y1="34933" x2="96377" y2="40011"/>
                        <a14:backgroundMark x1="55435" y1="80748" x2="55435" y2="80748"/>
                        <a14:backgroundMark x1="50121" y1="80971" x2="50121" y2="80971"/>
                        <a14:backgroundMark x1="48068" y1="80748" x2="48068" y2="80748"/>
                        <a14:backgroundMark x1="49155" y1="80748" x2="49155" y2="80748"/>
                        <a14:backgroundMark x1="51208" y1="80469" x2="51208" y2="80469"/>
                        <a14:backgroundMark x1="43720" y1="32868" x2="43720" y2="32868"/>
                        <a14:backgroundMark x1="43116" y1="33873" x2="43116" y2="33873"/>
                        <a14:backgroundMark x1="46256" y1="80859" x2="46256" y2="80859"/>
                        <a14:backgroundMark x1="44203" y1="80859" x2="64614" y2="81585"/>
                      </a14:backgroundRemoval>
                    </a14:imgEffect>
                  </a14:imgLayer>
                </a14:imgProps>
              </a:ext>
            </a:extLst>
          </a:blip>
          <a:stretch>
            <a:fillRect/>
          </a:stretch>
        </p:blipFill>
        <p:spPr>
          <a:xfrm>
            <a:off x="9010983" y="-1698410"/>
            <a:ext cx="2765367" cy="5984949"/>
          </a:xfrm>
          <a:prstGeom prst="rect">
            <a:avLst/>
          </a:prstGeom>
        </p:spPr>
      </p:pic>
      <p:pic>
        <p:nvPicPr>
          <p:cNvPr id="3" name="Audio 2">
            <a:hlinkClick r:id="" action="ppaction://media"/>
            <a:extLst>
              <a:ext uri="{FF2B5EF4-FFF2-40B4-BE49-F238E27FC236}">
                <a16:creationId xmlns:a16="http://schemas.microsoft.com/office/drawing/2014/main" id="{B4D8F5D3-0CDE-0787-C6AB-07BF75849AA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379200" y="6054608"/>
            <a:ext cx="812800" cy="812800"/>
          </a:xfrm>
          <a:prstGeom prst="rect">
            <a:avLst/>
          </a:prstGeom>
        </p:spPr>
      </p:pic>
    </p:spTree>
    <p:extLst>
      <p:ext uri="{BB962C8B-B14F-4D97-AF65-F5344CB8AC3E}">
        <p14:creationId xmlns:p14="http://schemas.microsoft.com/office/powerpoint/2010/main" val="4614139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768"/>
    </mc:Choice>
    <mc:Fallback xmlns="">
      <p:transition spd="slow" advTm="8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6" objId="2"/>
        <p14:stopEvt time="8328" objId="2"/>
      </p14:showEvtLst>
    </p:ext>
  </p:extLs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606"/>
        <p:cNvGrpSpPr/>
        <p:nvPr/>
      </p:nvGrpSpPr>
      <p:grpSpPr>
        <a:xfrm>
          <a:off x="0" y="0"/>
          <a:ext cx="0" cy="0"/>
          <a:chOff x="0" y="0"/>
          <a:chExt cx="0" cy="0"/>
        </a:xfrm>
      </p:grpSpPr>
      <p:sp>
        <p:nvSpPr>
          <p:cNvPr id="607" name="Google Shape;607;g1110779e2d4_2_4"/>
          <p:cNvSpPr txBox="1">
            <a:spLocks noGrp="1"/>
          </p:cNvSpPr>
          <p:nvPr>
            <p:ph type="title"/>
          </p:nvPr>
        </p:nvSpPr>
        <p:spPr>
          <a:xfrm>
            <a:off x="581250" y="208002"/>
            <a:ext cx="11029500" cy="8154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3F3F3F"/>
              </a:buClr>
              <a:buSzPts val="3600"/>
              <a:buFont typeface="Franklin Gothic"/>
              <a:buNone/>
            </a:pPr>
            <a:r>
              <a:rPr lang="en-US">
                <a:latin typeface="Amatic SC" pitchFamily="2" charset="-79"/>
                <a:cs typeface="Amatic SC" pitchFamily="2" charset="-79"/>
              </a:rPr>
              <a:t>Lid System Software Overview</a:t>
            </a:r>
          </a:p>
        </p:txBody>
      </p:sp>
      <p:sp>
        <p:nvSpPr>
          <p:cNvPr id="608" name="Google Shape;608;g1110779e2d4_2_4"/>
          <p:cNvSpPr txBox="1"/>
          <p:nvPr/>
        </p:nvSpPr>
        <p:spPr>
          <a:xfrm>
            <a:off x="554175" y="1724125"/>
            <a:ext cx="1102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sp>
        <p:nvSpPr>
          <p:cNvPr id="609" name="Google Shape;609;g1110779e2d4_2_4"/>
          <p:cNvSpPr txBox="1"/>
          <p:nvPr/>
        </p:nvSpPr>
        <p:spPr>
          <a:xfrm>
            <a:off x="292468" y="1058550"/>
            <a:ext cx="10506087" cy="4214970"/>
          </a:xfrm>
          <a:prstGeom prst="rect">
            <a:avLst/>
          </a:prstGeom>
          <a:noFill/>
          <a:ln>
            <a:noFill/>
          </a:ln>
        </p:spPr>
        <p:txBody>
          <a:bodyPr spcFirstLastPara="1" wrap="square" lIns="91425" tIns="91425" rIns="91425" bIns="91425" anchor="t" anchorCtr="0">
            <a:spAutoFit/>
          </a:bodyPr>
          <a:lstStyle/>
          <a:p>
            <a:pPr marL="306000" indent="-306000">
              <a:lnSpc>
                <a:spcPct val="110000"/>
              </a:lnSpc>
              <a:spcBef>
                <a:spcPts val="940"/>
              </a:spcBef>
              <a:buClr>
                <a:srgbClr val="4472C4"/>
              </a:buClr>
              <a:buSzPts val="1564"/>
              <a:buFont typeface=".Apple Color Emoji UI"/>
              <a:buChar char="🐾"/>
            </a:pPr>
            <a:r>
              <a:rPr lang="en-US" sz="1700">
                <a:solidFill>
                  <a:srgbClr val="3F3F3F"/>
                </a:solidFill>
                <a:latin typeface="Source Code Pro" panose="020B0509030403020204" pitchFamily="49" charset="0"/>
                <a:ea typeface="Source Code Pro" panose="020B0509030403020204" pitchFamily="49" charset="0"/>
                <a:cs typeface="Amatic SC" pitchFamily="2" charset="-79"/>
                <a:sym typeface="Libre Franklin"/>
              </a:rPr>
              <a:t>The lid system software will be run on the Arduino Uno Rev 3</a:t>
            </a:r>
          </a:p>
          <a:p>
            <a:pPr marL="306000" indent="-306000">
              <a:lnSpc>
                <a:spcPct val="110000"/>
              </a:lnSpc>
              <a:spcBef>
                <a:spcPts val="940"/>
              </a:spcBef>
              <a:buClr>
                <a:srgbClr val="4472C4"/>
              </a:buClr>
              <a:buSzPts val="1564"/>
              <a:buFont typeface=".Apple Color Emoji UI"/>
              <a:buChar char="🐾"/>
            </a:pPr>
            <a:r>
              <a:rPr lang="en-US" sz="1700">
                <a:solidFill>
                  <a:srgbClr val="3F3F3F"/>
                </a:solidFill>
                <a:latin typeface="Source Code Pro" panose="020B0509030403020204" pitchFamily="49" charset="0"/>
                <a:ea typeface="Source Code Pro" panose="020B0509030403020204" pitchFamily="49" charset="0"/>
                <a:cs typeface="Amatic SC" pitchFamily="2" charset="-79"/>
                <a:sym typeface="Libre Franklin"/>
              </a:rPr>
              <a:t>The software to control the lid system was developed using the Arduino IDE. </a:t>
            </a:r>
          </a:p>
          <a:p>
            <a:pPr marL="306000" lvl="0" indent="-306000">
              <a:lnSpc>
                <a:spcPct val="110000"/>
              </a:lnSpc>
              <a:spcBef>
                <a:spcPts val="940"/>
              </a:spcBef>
              <a:buClr>
                <a:srgbClr val="4472C4"/>
              </a:buClr>
              <a:buSzPts val="1564"/>
              <a:buFont typeface=".Apple Color Emoji UI"/>
              <a:buChar char="🐾"/>
            </a:pPr>
            <a:r>
              <a:rPr lang="en-US" sz="1700">
                <a:solidFill>
                  <a:srgbClr val="3F3F3F"/>
                </a:solidFill>
                <a:latin typeface="Source Code Pro" panose="020B0509030403020204" pitchFamily="49" charset="0"/>
                <a:ea typeface="Source Code Pro" panose="020B0509030403020204" pitchFamily="49" charset="0"/>
                <a:cs typeface="Amatic SC" pitchFamily="2" charset="-79"/>
                <a:sym typeface="Libre Franklin"/>
              </a:rPr>
              <a:t>C/C++ languages were all integrally used for the writing of the software programs for the Arduino device</a:t>
            </a:r>
          </a:p>
          <a:p>
            <a:pPr lvl="0">
              <a:lnSpc>
                <a:spcPct val="110000"/>
              </a:lnSpc>
              <a:spcBef>
                <a:spcPts val="940"/>
              </a:spcBef>
              <a:buClr>
                <a:srgbClr val="4472C4"/>
              </a:buClr>
              <a:buSzPts val="1564"/>
            </a:pPr>
            <a:r>
              <a:rPr lang="en-US" sz="1700" b="1">
                <a:solidFill>
                  <a:srgbClr val="3F3F3F"/>
                </a:solidFill>
                <a:latin typeface="Source Code Pro" panose="020B0509030403020204" pitchFamily="49" charset="0"/>
                <a:ea typeface="Source Code Pro" panose="020B0509030403020204" pitchFamily="49" charset="0"/>
                <a:cs typeface="Amatic SC" pitchFamily="2" charset="-79"/>
                <a:sym typeface="Libre Franklin"/>
              </a:rPr>
              <a:t>Description</a:t>
            </a:r>
          </a:p>
          <a:p>
            <a:pPr marL="306000" indent="-306000">
              <a:lnSpc>
                <a:spcPct val="110000"/>
              </a:lnSpc>
              <a:spcBef>
                <a:spcPts val="940"/>
              </a:spcBef>
              <a:buClr>
                <a:srgbClr val="4472C4"/>
              </a:buClr>
              <a:buSzPts val="1564"/>
              <a:buFont typeface=".Apple Color Emoji UI"/>
              <a:buChar char="🐾"/>
            </a:pPr>
            <a:r>
              <a:rPr lang="en-US" sz="1700">
                <a:solidFill>
                  <a:srgbClr val="3F3F3F"/>
                </a:solidFill>
                <a:latin typeface="Source Code Pro" panose="020B0509030403020204" pitchFamily="49" charset="0"/>
                <a:ea typeface="Source Code Pro" panose="020B0509030403020204" pitchFamily="49" charset="0"/>
                <a:cs typeface="Amatic SC" pitchFamily="2" charset="-79"/>
                <a:sym typeface="Libre Franklin"/>
              </a:rPr>
              <a:t>The software first opens the lid once the Raspberry Pi sends a communication to the Arduino that indicates the correct color LED was detected. While the lid is open, the Arduino will continually check if there is a pet blocking the IR LED signal from reaching the photodiodes. When a blockage is sensed, the lid motor will wait 30 seconds after the pet leaves the bowl to turn the lid closed. If the system does not have a pet interrupt the IR LED signal during the 30 seconds, the lid motor will activate and close.</a:t>
            </a:r>
          </a:p>
        </p:txBody>
      </p:sp>
      <p:pic>
        <p:nvPicPr>
          <p:cNvPr id="6" name="Picture 5">
            <a:extLst>
              <a:ext uri="{FF2B5EF4-FFF2-40B4-BE49-F238E27FC236}">
                <a16:creationId xmlns:a16="http://schemas.microsoft.com/office/drawing/2014/main" id="{D573EBA7-ABCD-C2E0-BD1A-03EB9BA34DC0}"/>
              </a:ext>
            </a:extLst>
          </p:cNvPr>
          <p:cNvPicPr>
            <a:picLocks noChangeAspect="1"/>
          </p:cNvPicPr>
          <p:nvPr/>
        </p:nvPicPr>
        <p:blipFill>
          <a:blip r:embed="rId5"/>
          <a:stretch>
            <a:fillRect/>
          </a:stretch>
        </p:blipFill>
        <p:spPr>
          <a:xfrm>
            <a:off x="10939272" y="5602648"/>
            <a:ext cx="1252728" cy="1252728"/>
          </a:xfrm>
          <a:prstGeom prst="rect">
            <a:avLst/>
          </a:prstGeom>
        </p:spPr>
      </p:pic>
      <p:pic>
        <p:nvPicPr>
          <p:cNvPr id="7" name="Google Shape;485;g11141713d74_0_2">
            <a:extLst>
              <a:ext uri="{FF2B5EF4-FFF2-40B4-BE49-F238E27FC236}">
                <a16:creationId xmlns:a16="http://schemas.microsoft.com/office/drawing/2014/main" id="{F0E6C2A9-3ED5-84AF-9E21-8AA71485489D}"/>
              </a:ext>
            </a:extLst>
          </p:cNvPr>
          <p:cNvPicPr preferRelativeResize="0"/>
          <p:nvPr/>
        </p:nvPicPr>
        <p:blipFill>
          <a:blip r:embed="rId6">
            <a:alphaModFix/>
            <a:extLst>
              <a:ext uri="{BEBA8EAE-BF5A-486C-A8C5-ECC9F3942E4B}">
                <a14:imgProps xmlns:a14="http://schemas.microsoft.com/office/drawing/2010/main">
                  <a14:imgLayer r:embed="rId7">
                    <a14:imgEffect>
                      <a14:backgroundRemoval t="10000" b="91395" l="8014" r="94948">
                        <a14:foregroundMark x1="7666" y1="36512" x2="14808" y2="17442"/>
                        <a14:foregroundMark x1="14808" y1="17442" x2="34146" y2="14651"/>
                        <a14:foregroundMark x1="34146" y1="14651" x2="50697" y2="14651"/>
                        <a14:foregroundMark x1="50697" y1="14651" x2="91115" y2="12558"/>
                        <a14:foregroundMark x1="14983" y1="11163" x2="14983" y2="20233"/>
                        <a14:foregroundMark x1="6794" y1="39070" x2="20732" y2="26744"/>
                        <a14:foregroundMark x1="20732" y1="26744" x2="8188" y2="32558"/>
                        <a14:foregroundMark x1="33972" y1="76047" x2="45122" y2="76744"/>
                        <a14:foregroundMark x1="19512" y1="66744" x2="19512" y2="66744"/>
                        <a14:foregroundMark x1="92509" y1="40930" x2="94948" y2="53953"/>
                        <a14:foregroundMark x1="41289" y1="57674" x2="35889" y2="50698"/>
                        <a14:foregroundMark x1="41812" y1="88140" x2="17073" y2="88372"/>
                        <a14:foregroundMark x1="63589" y1="91395" x2="63589" y2="91395"/>
                        <a14:foregroundMark x1="61672" y1="90930" x2="78746" y2="89767"/>
                        <a14:foregroundMark x1="78746" y1="89767" x2="88328" y2="90233"/>
                      </a14:backgroundRemoval>
                    </a14:imgEffect>
                  </a14:imgLayer>
                </a14:imgProps>
              </a:ext>
            </a:extLst>
          </a:blip>
          <a:stretch>
            <a:fillRect/>
          </a:stretch>
        </p:blipFill>
        <p:spPr>
          <a:xfrm rot="20925495">
            <a:off x="9975061" y="107068"/>
            <a:ext cx="1928423" cy="1491992"/>
          </a:xfrm>
          <a:prstGeom prst="rect">
            <a:avLst/>
          </a:prstGeom>
          <a:noFill/>
          <a:ln>
            <a:noFill/>
          </a:ln>
        </p:spPr>
      </p:pic>
      <p:pic>
        <p:nvPicPr>
          <p:cNvPr id="3" name="Picture 2" descr="Icon&#10;&#10;Description automatically generated">
            <a:extLst>
              <a:ext uri="{FF2B5EF4-FFF2-40B4-BE49-F238E27FC236}">
                <a16:creationId xmlns:a16="http://schemas.microsoft.com/office/drawing/2014/main" id="{A7A44EED-D060-D03A-3C36-DE4CDC408EE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759" b="89943" l="9476" r="90121">
                        <a14:foregroundMark x1="33266" y1="8333" x2="33266" y2="8333"/>
                        <a14:foregroundMark x1="73992" y1="7759" x2="73992" y2="7759"/>
                        <a14:foregroundMark x1="90121" y1="32759" x2="90121" y2="32759"/>
                        <a14:foregroundMark x1="70766" y1="32759" x2="70766" y2="32759"/>
                        <a14:foregroundMark x1="34274" y1="31322" x2="34274" y2="31322"/>
                        <a14:foregroundMark x1="22782" y1="74713" x2="22782" y2="74713"/>
                        <a14:foregroundMark x1="28024" y1="73276" x2="28024" y2="73276"/>
                        <a14:foregroundMark x1="38105" y1="72701" x2="38105" y2="72701"/>
                        <a14:foregroundMark x1="50403" y1="78161" x2="50403" y2="78161"/>
                        <a14:foregroundMark x1="63306" y1="77874" x2="63306" y2="77874"/>
                        <a14:foregroundMark x1="72177" y1="69828" x2="72177" y2="69828"/>
                        <a14:foregroundMark x1="86492" y1="79885" x2="86492" y2="79885"/>
                      </a14:backgroundRemoval>
                    </a14:imgEffect>
                  </a14:imgLayer>
                </a14:imgProps>
              </a:ext>
            </a:extLst>
          </a:blip>
          <a:stretch>
            <a:fillRect/>
          </a:stretch>
        </p:blipFill>
        <p:spPr>
          <a:xfrm>
            <a:off x="2583220" y="5247410"/>
            <a:ext cx="2086825" cy="1464143"/>
          </a:xfrm>
          <a:prstGeom prst="rect">
            <a:avLst/>
          </a:prstGeom>
        </p:spPr>
      </p:pic>
      <p:pic>
        <p:nvPicPr>
          <p:cNvPr id="1026" name="Picture 2" descr="Microsoft C/C++ Documentation | Microsoft Docs">
            <a:extLst>
              <a:ext uri="{FF2B5EF4-FFF2-40B4-BE49-F238E27FC236}">
                <a16:creationId xmlns:a16="http://schemas.microsoft.com/office/drawing/2014/main" id="{E0635C73-E334-4161-6865-7859F058455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5000" l="5500" r="90000">
                        <a14:foregroundMark x1="5500" y1="34500" x2="5500" y2="34500"/>
                        <a14:foregroundMark x1="52500" y1="78500" x2="52500" y2="78500"/>
                        <a14:foregroundMark x1="28000" y1="10000" x2="28000" y2="10000"/>
                        <a14:foregroundMark x1="69500" y1="95000" x2="69500" y2="95000"/>
                        <a14:backgroundMark x1="2500" y1="37500" x2="2500" y2="37500"/>
                        <a14:backgroundMark x1="4000" y1="36000" x2="4000" y2="36000"/>
                        <a14:backgroundMark x1="4000" y1="37000" x2="3500" y2="33500"/>
                      </a14:backgroundRemoval>
                    </a14:imgEffect>
                  </a14:imgLayer>
                </a14:imgProps>
              </a:ext>
              <a:ext uri="{28A0092B-C50C-407E-A947-70E740481C1C}">
                <a14:useLocalDpi xmlns:a14="http://schemas.microsoft.com/office/drawing/2010/main" val="0"/>
              </a:ext>
            </a:extLst>
          </a:blip>
          <a:srcRect/>
          <a:stretch>
            <a:fillRect/>
          </a:stretch>
        </p:blipFill>
        <p:spPr bwMode="auto">
          <a:xfrm>
            <a:off x="7023100" y="5263043"/>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9FD1644B-0B03-079A-D607-AFF4945EB72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79200" y="5974243"/>
            <a:ext cx="812800" cy="812800"/>
          </a:xfrm>
          <a:prstGeom prst="rect">
            <a:avLst/>
          </a:prstGeom>
        </p:spPr>
      </p:pic>
    </p:spTree>
    <p:extLst>
      <p:ext uri="{BB962C8B-B14F-4D97-AF65-F5344CB8AC3E}">
        <p14:creationId xmlns:p14="http://schemas.microsoft.com/office/powerpoint/2010/main" val="3628982899"/>
      </p:ext>
    </p:extLst>
  </p:cSld>
  <p:clrMapOvr>
    <a:masterClrMapping/>
  </p:clrMapOvr>
  <mc:AlternateContent xmlns:mc="http://schemas.openxmlformats.org/markup-compatibility/2006" xmlns:p14="http://schemas.microsoft.com/office/powerpoint/2010/main">
    <mc:Choice Requires="p14">
      <p:transition spd="slow" p14:dur="2000" advTm="57536"/>
    </mc:Choice>
    <mc:Fallback xmlns="">
      <p:transition spd="slow" advTm="57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 objId="5"/>
        <p14:stopEvt time="57386" objId="5"/>
      </p14:showEvtLst>
    </p:ext>
  </p:extLs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606"/>
        <p:cNvGrpSpPr/>
        <p:nvPr/>
      </p:nvGrpSpPr>
      <p:grpSpPr>
        <a:xfrm>
          <a:off x="0" y="0"/>
          <a:ext cx="0" cy="0"/>
          <a:chOff x="0" y="0"/>
          <a:chExt cx="0" cy="0"/>
        </a:xfrm>
      </p:grpSpPr>
      <p:pic>
        <p:nvPicPr>
          <p:cNvPr id="6" name="Picture 5">
            <a:extLst>
              <a:ext uri="{FF2B5EF4-FFF2-40B4-BE49-F238E27FC236}">
                <a16:creationId xmlns:a16="http://schemas.microsoft.com/office/drawing/2014/main" id="{3F6BF65F-0053-FF08-6D54-F50DF312C65B}"/>
              </a:ext>
            </a:extLst>
          </p:cNvPr>
          <p:cNvPicPr>
            <a:picLocks noChangeAspect="1"/>
          </p:cNvPicPr>
          <p:nvPr/>
        </p:nvPicPr>
        <p:blipFill>
          <a:blip r:embed="rId5"/>
          <a:stretch>
            <a:fillRect/>
          </a:stretch>
        </p:blipFill>
        <p:spPr>
          <a:xfrm>
            <a:off x="10939272" y="5602648"/>
            <a:ext cx="1252728" cy="1252728"/>
          </a:xfrm>
          <a:prstGeom prst="rect">
            <a:avLst/>
          </a:prstGeom>
        </p:spPr>
      </p:pic>
      <p:sp>
        <p:nvSpPr>
          <p:cNvPr id="607" name="Google Shape;607;g1110779e2d4_2_4"/>
          <p:cNvSpPr txBox="1">
            <a:spLocks noGrp="1"/>
          </p:cNvSpPr>
          <p:nvPr>
            <p:ph type="title"/>
          </p:nvPr>
        </p:nvSpPr>
        <p:spPr>
          <a:xfrm>
            <a:off x="581193" y="642552"/>
            <a:ext cx="11029500" cy="8154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3F3F3F"/>
              </a:buClr>
              <a:buSzPts val="3600"/>
              <a:buFont typeface="Franklin Gothic"/>
              <a:buNone/>
            </a:pPr>
            <a:r>
              <a:rPr lang="en-US">
                <a:latin typeface="Amatic SC" pitchFamily="2" charset="-79"/>
                <a:cs typeface="Amatic SC" pitchFamily="2" charset="-79"/>
              </a:rPr>
              <a:t>Lid System Software implementing Safety</a:t>
            </a:r>
          </a:p>
        </p:txBody>
      </p:sp>
      <p:sp>
        <p:nvSpPr>
          <p:cNvPr id="608" name="Google Shape;608;g1110779e2d4_2_4"/>
          <p:cNvSpPr txBox="1"/>
          <p:nvPr/>
        </p:nvSpPr>
        <p:spPr>
          <a:xfrm>
            <a:off x="554175" y="1724125"/>
            <a:ext cx="11029500" cy="1415742"/>
          </a:xfrm>
          <a:prstGeom prst="rect">
            <a:avLst/>
          </a:prstGeom>
          <a:noFill/>
          <a:ln>
            <a:noFill/>
          </a:ln>
        </p:spPr>
        <p:txBody>
          <a:bodyPr spcFirstLastPara="1" wrap="square" lIns="91425" tIns="91425" rIns="91425" bIns="91425" anchor="t" anchorCtr="0">
            <a:spAutoFit/>
          </a:bodyPr>
          <a:lstStyle/>
          <a:p>
            <a:pPr lvl="0"/>
            <a:r>
              <a:rPr lang="en-US" sz="1600">
                <a:latin typeface="Source Code Pro" panose="020B0509030403020204" pitchFamily="49" charset="0"/>
                <a:ea typeface="Source Code Pro" panose="020B0509030403020204" pitchFamily="49" charset="0"/>
                <a:cs typeface="Libre Franklin"/>
                <a:sym typeface="Libre Franklin"/>
              </a:rPr>
              <a:t>In order to protect the pet’s head from being injured by the lid’s closing action, If the lid system does detect a pet interrupting the IR LED signal during the 30 second feeding period, the lid motor will not close until the blockage that was previously detected  has disappeared. Once the blockage has completely disappeared, the system will activate and close the lid.</a:t>
            </a:r>
          </a:p>
        </p:txBody>
      </p:sp>
      <p:pic>
        <p:nvPicPr>
          <p:cNvPr id="10" name="Picture 9" descr="A picture containing text, indoor&#10;&#10;Description automatically generated">
            <a:extLst>
              <a:ext uri="{FF2B5EF4-FFF2-40B4-BE49-F238E27FC236}">
                <a16:creationId xmlns:a16="http://schemas.microsoft.com/office/drawing/2014/main" id="{61C4C027-22C3-BA8A-7F3E-337C5DECA6A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618" b="98162" l="3950" r="98908">
                        <a14:foregroundMark x1="7311" y1="7941" x2="28319" y2="98235"/>
                        <a14:foregroundMark x1="44118" y1="95956" x2="54790" y2="82353"/>
                        <a14:foregroundMark x1="54790" y1="82353" x2="68739" y2="75588"/>
                        <a14:foregroundMark x1="68739" y1="75588" x2="87059" y2="71985"/>
                        <a14:foregroundMark x1="87059" y1="71985" x2="97647" y2="75368"/>
                        <a14:foregroundMark x1="81345" y1="24044" x2="93361" y2="21838"/>
                        <a14:foregroundMark x1="71092" y1="24412" x2="27731" y2="28015"/>
                        <a14:foregroundMark x1="27731" y1="28015" x2="23193" y2="29338"/>
                        <a14:foregroundMark x1="64706" y1="16544" x2="65546" y2="1618"/>
                        <a14:foregroundMark x1="65546" y1="1618" x2="23866" y2="1985"/>
                        <a14:foregroundMark x1="23866" y1="1985" x2="8067" y2="5368"/>
                        <a14:foregroundMark x1="8067" y1="5368" x2="8655" y2="21103"/>
                        <a14:foregroundMark x1="5210" y1="21103" x2="3950" y2="1618"/>
                        <a14:foregroundMark x1="24034" y1="47279" x2="85210" y2="88456"/>
                        <a14:foregroundMark x1="95713" y1="8290" x2="98908" y2="6838"/>
                        <a14:foregroundMark x1="88235" y1="11691" x2="88833" y2="11419"/>
                        <a14:foregroundMark x1="97172" y1="28857" x2="98067" y2="28897"/>
                        <a14:foregroundMark x1="72857" y1="19559" x2="58655" y2="22647"/>
                        <a14:foregroundMark x1="58655" y1="22647" x2="57395" y2="23676"/>
                        <a14:foregroundMark x1="69832" y1="30809" x2="96387" y2="18088"/>
                        <a14:foregroundMark x1="6303" y1="41544" x2="5378" y2="37279"/>
                        <a14:foregroundMark x1="8824" y1="59118" x2="9496" y2="65515"/>
                        <a14:backgroundMark x1="88235" y1="39779" x2="94622" y2="64118"/>
                        <a14:backgroundMark x1="93361" y1="29706" x2="93361" y2="29706"/>
                        <a14:backgroundMark x1="80504" y1="14338" x2="97227" y2="5735"/>
                        <a14:backgroundMark x1="89076" y1="28897" x2="96807" y2="29338"/>
                        <a14:backgroundMark x1="89076" y1="10956" x2="96387" y2="6471"/>
                        <a14:backgroundMark x1="89496" y1="12059" x2="97227" y2="6471"/>
                        <a14:backgroundMark x1="84790" y1="29706" x2="99328" y2="22574"/>
                        <a14:backgroundMark x1="336" y1="5441" x2="336" y2="5441"/>
                        <a14:backgroundMark x1="924" y1="27794" x2="2185" y2="38750"/>
                        <a14:backgroundMark x1="1765" y1="41765" x2="2689" y2="50294"/>
                      </a14:backgroundRemoval>
                    </a14:imgEffect>
                  </a14:imgLayer>
                </a14:imgProps>
              </a:ext>
            </a:extLst>
          </a:blip>
          <a:srcRect b="11155"/>
          <a:stretch/>
        </p:blipFill>
        <p:spPr>
          <a:xfrm>
            <a:off x="4598194" y="3010979"/>
            <a:ext cx="3338512" cy="3389821"/>
          </a:xfrm>
          <a:prstGeom prst="rect">
            <a:avLst/>
          </a:prstGeom>
        </p:spPr>
      </p:pic>
      <p:pic>
        <p:nvPicPr>
          <p:cNvPr id="3" name="Audio 2">
            <a:hlinkClick r:id="" action="ppaction://media"/>
            <a:extLst>
              <a:ext uri="{FF2B5EF4-FFF2-40B4-BE49-F238E27FC236}">
                <a16:creationId xmlns:a16="http://schemas.microsoft.com/office/drawing/2014/main" id="{E4ECBFB8-E37C-29D7-4804-A75CED4D615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04293" y="5994400"/>
            <a:ext cx="812800" cy="812800"/>
          </a:xfrm>
          <a:prstGeom prst="rect">
            <a:avLst/>
          </a:prstGeom>
        </p:spPr>
      </p:pic>
    </p:spTree>
    <p:extLst>
      <p:ext uri="{BB962C8B-B14F-4D97-AF65-F5344CB8AC3E}">
        <p14:creationId xmlns:p14="http://schemas.microsoft.com/office/powerpoint/2010/main" val="2441223574"/>
      </p:ext>
    </p:extLst>
  </p:cSld>
  <p:clrMapOvr>
    <a:masterClrMapping/>
  </p:clrMapOvr>
  <mc:AlternateContent xmlns:mc="http://schemas.openxmlformats.org/markup-compatibility/2006" xmlns:p14="http://schemas.microsoft.com/office/powerpoint/2010/main">
    <mc:Choice Requires="p14">
      <p:transition spd="slow" p14:dur="2000" advTm="30645"/>
    </mc:Choice>
    <mc:Fallback xmlns="">
      <p:transition spd="slow" advTm="30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 objId="2"/>
        <p14:stopEvt time="30374" objId="2"/>
      </p14:showEvtLst>
    </p:ext>
  </p:extLs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606"/>
        <p:cNvGrpSpPr/>
        <p:nvPr/>
      </p:nvGrpSpPr>
      <p:grpSpPr>
        <a:xfrm>
          <a:off x="0" y="0"/>
          <a:ext cx="0" cy="0"/>
          <a:chOff x="0" y="0"/>
          <a:chExt cx="0" cy="0"/>
        </a:xfrm>
      </p:grpSpPr>
      <p:pic>
        <p:nvPicPr>
          <p:cNvPr id="9" name="Picture 8">
            <a:extLst>
              <a:ext uri="{FF2B5EF4-FFF2-40B4-BE49-F238E27FC236}">
                <a16:creationId xmlns:a16="http://schemas.microsoft.com/office/drawing/2014/main" id="{755AB27B-F3D1-2E25-9E91-895037AE85D0}"/>
              </a:ext>
            </a:extLst>
          </p:cNvPr>
          <p:cNvPicPr>
            <a:picLocks noChangeAspect="1"/>
          </p:cNvPicPr>
          <p:nvPr/>
        </p:nvPicPr>
        <p:blipFill>
          <a:blip r:embed="rId5"/>
          <a:stretch>
            <a:fillRect/>
          </a:stretch>
        </p:blipFill>
        <p:spPr>
          <a:xfrm>
            <a:off x="10939272" y="5607221"/>
            <a:ext cx="1252728" cy="1252728"/>
          </a:xfrm>
          <a:prstGeom prst="rect">
            <a:avLst/>
          </a:prstGeom>
        </p:spPr>
      </p:pic>
      <p:sp>
        <p:nvSpPr>
          <p:cNvPr id="607" name="Google Shape;607;g1110779e2d4_2_4"/>
          <p:cNvSpPr txBox="1">
            <a:spLocks noGrp="1"/>
          </p:cNvSpPr>
          <p:nvPr>
            <p:ph type="title"/>
          </p:nvPr>
        </p:nvSpPr>
        <p:spPr>
          <a:xfrm>
            <a:off x="581250" y="391043"/>
            <a:ext cx="11029500" cy="8154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3F3F3F"/>
              </a:buClr>
              <a:buSzPts val="3600"/>
              <a:buFont typeface="Franklin Gothic"/>
              <a:buNone/>
            </a:pPr>
            <a:r>
              <a:rPr lang="en-US" sz="4400">
                <a:latin typeface="Amatic SC" pitchFamily="2" charset="-79"/>
                <a:cs typeface="Amatic SC" pitchFamily="2" charset="-79"/>
              </a:rPr>
              <a:t>Food Dispenser</a:t>
            </a:r>
            <a:endParaRPr sz="4400">
              <a:latin typeface="Amatic SC" pitchFamily="2" charset="-79"/>
              <a:cs typeface="Amatic SC" pitchFamily="2" charset="-79"/>
            </a:endParaRPr>
          </a:p>
        </p:txBody>
      </p:sp>
      <p:sp>
        <p:nvSpPr>
          <p:cNvPr id="608" name="Google Shape;608;g1110779e2d4_2_4"/>
          <p:cNvSpPr txBox="1"/>
          <p:nvPr/>
        </p:nvSpPr>
        <p:spPr>
          <a:xfrm>
            <a:off x="554175" y="1724125"/>
            <a:ext cx="1102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sp>
        <p:nvSpPr>
          <p:cNvPr id="609" name="Google Shape;609;g1110779e2d4_2_4"/>
          <p:cNvSpPr txBox="1"/>
          <p:nvPr/>
        </p:nvSpPr>
        <p:spPr>
          <a:xfrm>
            <a:off x="1077588" y="1265891"/>
            <a:ext cx="10506087" cy="2833053"/>
          </a:xfrm>
          <a:prstGeom prst="rect">
            <a:avLst/>
          </a:prstGeom>
          <a:noFill/>
          <a:ln>
            <a:noFill/>
          </a:ln>
        </p:spPr>
        <p:txBody>
          <a:bodyPr spcFirstLastPara="1" wrap="square" lIns="91425" tIns="91425" rIns="91425" bIns="91425" anchor="t" anchorCtr="0">
            <a:spAutoFit/>
          </a:bodyPr>
          <a:lstStyle/>
          <a:p>
            <a:pPr marL="306000" indent="-306000">
              <a:lnSpc>
                <a:spcPct val="110000"/>
              </a:lnSpc>
              <a:spcBef>
                <a:spcPts val="940"/>
              </a:spcBef>
              <a:buClr>
                <a:schemeClr val="accent1"/>
              </a:buClr>
              <a:buSzPts val="1564"/>
              <a:buFont typeface=".Apple Color Emoji UI"/>
              <a:buChar char="🐾"/>
            </a:pPr>
            <a:r>
              <a:rPr lang="en-US" sz="1700">
                <a:solidFill>
                  <a:srgbClr val="3F3F3F"/>
                </a:solidFill>
                <a:latin typeface="Source Code Pro" panose="020B0509030403020204" pitchFamily="49" charset="0"/>
                <a:ea typeface="Source Code Pro" panose="020B0509030403020204" pitchFamily="49" charset="0"/>
              </a:rPr>
              <a:t>The Food Dispenser tube and rotating plate were both printed using the Lockheed Martin Innovation Lab 3-D Printers</a:t>
            </a:r>
            <a:endParaRPr lang="en-US" sz="1700">
              <a:solidFill>
                <a:srgbClr val="3F3F3F"/>
              </a:solidFill>
              <a:latin typeface="Source Code Pro" panose="020B0509030403020204" pitchFamily="49" charset="0"/>
              <a:ea typeface="Source Code Pro" panose="020B0509030403020204" pitchFamily="49" charset="0"/>
              <a:cs typeface="Libre Franklin"/>
              <a:sym typeface="Libre Franklin"/>
            </a:endParaRPr>
          </a:p>
          <a:p>
            <a:pPr marL="306000" indent="-306000">
              <a:lnSpc>
                <a:spcPct val="110000"/>
              </a:lnSpc>
              <a:spcBef>
                <a:spcPts val="940"/>
              </a:spcBef>
              <a:buClr>
                <a:schemeClr val="accent1"/>
              </a:buClr>
              <a:buSzPts val="1564"/>
              <a:buFont typeface=".Apple Color Emoji UI"/>
              <a:buChar char="🐾"/>
            </a:pPr>
            <a:r>
              <a:rPr lang="en-US" sz="1700">
                <a:solidFill>
                  <a:srgbClr val="3F3F3F"/>
                </a:solidFill>
                <a:latin typeface="Source Code Pro" panose="020B0509030403020204" pitchFamily="49" charset="0"/>
                <a:ea typeface="Source Code Pro" panose="020B0509030403020204" pitchFamily="49" charset="0"/>
                <a:cs typeface="Libre Franklin"/>
                <a:sym typeface="Libre Franklin"/>
              </a:rPr>
              <a:t>Outputs the correct amount of food in at most 60 seconds as the plastic blades on the rotating plate allowing the food to flow from the container down a tube and into the bowl with the help of gravity.</a:t>
            </a:r>
          </a:p>
          <a:p>
            <a:pPr marL="306000" indent="-306000">
              <a:lnSpc>
                <a:spcPct val="110000"/>
              </a:lnSpc>
              <a:spcBef>
                <a:spcPts val="940"/>
              </a:spcBef>
              <a:buClr>
                <a:schemeClr val="accent1"/>
              </a:buClr>
              <a:buSzPts val="1564"/>
              <a:buFont typeface=".Apple Color Emoji UI"/>
              <a:buChar char="🐾"/>
            </a:pPr>
            <a:r>
              <a:rPr lang="en-US" sz="1700">
                <a:solidFill>
                  <a:srgbClr val="3F3F3F"/>
                </a:solidFill>
                <a:latin typeface="Source Code Pro" panose="020B0509030403020204" pitchFamily="49" charset="0"/>
                <a:ea typeface="Source Code Pro" panose="020B0509030403020204" pitchFamily="49" charset="0"/>
                <a:cs typeface="Libre Franklin"/>
                <a:sym typeface="Libre Franklin"/>
              </a:rPr>
              <a:t>The exact amount of food released per wheel rotation can be determined to calculate and program the time it takes to fully dispense a complete meal (using the wheel rpm)</a:t>
            </a:r>
          </a:p>
        </p:txBody>
      </p:sp>
      <p:pic>
        <p:nvPicPr>
          <p:cNvPr id="10" name="Picture 9" descr="A picture containing red, indoor&#10;&#10;Description automatically generated">
            <a:extLst>
              <a:ext uri="{FF2B5EF4-FFF2-40B4-BE49-F238E27FC236}">
                <a16:creationId xmlns:a16="http://schemas.microsoft.com/office/drawing/2014/main" id="{3AE6224E-4893-9AEF-D696-2E42F78E700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527" b="98566" l="7479" r="91026">
                        <a14:foregroundMark x1="7692" y1="34050" x2="7692" y2="34050"/>
                        <a14:foregroundMark x1="34188" y1="7527" x2="49786" y2="9319"/>
                        <a14:foregroundMark x1="18803" y1="82079" x2="31838" y2="92832"/>
                        <a14:foregroundMark x1="31838" y1="92832" x2="51709" y2="87814"/>
                        <a14:foregroundMark x1="90598" y1="60215" x2="91239" y2="46953"/>
                        <a14:foregroundMark x1="29274" y1="98566" x2="29274" y2="98566"/>
                      </a14:backgroundRemoval>
                    </a14:imgEffect>
                  </a14:imgLayer>
                </a14:imgProps>
              </a:ext>
            </a:extLst>
          </a:blip>
          <a:stretch>
            <a:fillRect/>
          </a:stretch>
        </p:blipFill>
        <p:spPr>
          <a:xfrm>
            <a:off x="507730" y="4344562"/>
            <a:ext cx="3776965" cy="2243582"/>
          </a:xfrm>
          <a:prstGeom prst="rect">
            <a:avLst/>
          </a:prstGeom>
        </p:spPr>
      </p:pic>
      <p:pic>
        <p:nvPicPr>
          <p:cNvPr id="13" name="Picture 12" descr="A picture containing indoor, counter, black, blender&#10;&#10;Description automatically generated">
            <a:extLst>
              <a:ext uri="{FF2B5EF4-FFF2-40B4-BE49-F238E27FC236}">
                <a16:creationId xmlns:a16="http://schemas.microsoft.com/office/drawing/2014/main" id="{156C9F3C-1A9B-16FD-3323-663DFC1841E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296" b="98469" l="20833" r="98810">
                        <a14:foregroundMark x1="33929" y1="3827" x2="56548" y2="8163"/>
                        <a14:foregroundMark x1="56548" y1="8163" x2="78571" y2="5867"/>
                        <a14:foregroundMark x1="78571" y1="5867" x2="82738" y2="4337"/>
                        <a14:foregroundMark x1="79464" y1="3061" x2="40179" y2="3061"/>
                        <a14:foregroundMark x1="40179" y1="80102" x2="64881" y2="90051"/>
                        <a14:foregroundMark x1="64881" y1="90051" x2="79464" y2="75000"/>
                        <a14:foregroundMark x1="79464" y1="75000" x2="79464" y2="75000"/>
                        <a14:foregroundMark x1="50000" y1="89031" x2="41071" y2="76531"/>
                        <a14:foregroundMark x1="23810" y1="91071" x2="47619" y2="91327"/>
                        <a14:foregroundMark x1="47619" y1="91327" x2="72619" y2="91071"/>
                        <a14:foregroundMark x1="72619" y1="91071" x2="98810" y2="97704"/>
                        <a14:foregroundMark x1="81250" y1="92857" x2="95536" y2="81122"/>
                        <a14:foregroundMark x1="21131" y1="82908" x2="63095" y2="97959"/>
                        <a14:foregroundMark x1="63095" y1="97959" x2="35714" y2="93878"/>
                        <a14:foregroundMark x1="35714" y1="93878" x2="63988" y2="92347"/>
                        <a14:foregroundMark x1="63988" y1="92347" x2="21131" y2="80357"/>
                        <a14:foregroundMark x1="20833" y1="96173" x2="20833" y2="98469"/>
                        <a14:foregroundMark x1="36310" y1="2296" x2="36310" y2="2296"/>
                      </a14:backgroundRemoval>
                    </a14:imgEffect>
                  </a14:imgLayer>
                </a14:imgProps>
              </a:ext>
            </a:extLst>
          </a:blip>
          <a:srcRect l="24222" r="4127"/>
          <a:stretch/>
        </p:blipFill>
        <p:spPr>
          <a:xfrm>
            <a:off x="4929187" y="4098944"/>
            <a:ext cx="1528763" cy="2489200"/>
          </a:xfrm>
          <a:prstGeom prst="rect">
            <a:avLst/>
          </a:prstGeom>
        </p:spPr>
      </p:pic>
      <p:pic>
        <p:nvPicPr>
          <p:cNvPr id="15" name="Picture 14" descr="A picture containing food, meal&#10;&#10;Description automatically generated">
            <a:extLst>
              <a:ext uri="{FF2B5EF4-FFF2-40B4-BE49-F238E27FC236}">
                <a16:creationId xmlns:a16="http://schemas.microsoft.com/office/drawing/2014/main" id="{573197BA-AC24-5839-F400-007A9F6E41E8}"/>
              </a:ext>
            </a:extLst>
          </p:cNvPr>
          <p:cNvPicPr>
            <a:picLocks noChangeAspect="1"/>
          </p:cNvPicPr>
          <p:nvPr/>
        </p:nvPicPr>
        <p:blipFill>
          <a:blip r:embed="rId10"/>
          <a:stretch>
            <a:fillRect/>
          </a:stretch>
        </p:blipFill>
        <p:spPr>
          <a:xfrm>
            <a:off x="7384450" y="4187844"/>
            <a:ext cx="2882900" cy="2400300"/>
          </a:xfrm>
          <a:prstGeom prst="rect">
            <a:avLst/>
          </a:prstGeom>
        </p:spPr>
      </p:pic>
      <p:pic>
        <p:nvPicPr>
          <p:cNvPr id="4" name="Audio 3">
            <a:hlinkClick r:id="" action="ppaction://media"/>
            <a:extLst>
              <a:ext uri="{FF2B5EF4-FFF2-40B4-BE49-F238E27FC236}">
                <a16:creationId xmlns:a16="http://schemas.microsoft.com/office/drawing/2014/main" id="{C1ED83E9-969A-D947-DB7C-B5CE5AF5F00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2802766465"/>
      </p:ext>
    </p:extLst>
  </p:cSld>
  <p:clrMapOvr>
    <a:masterClrMapping/>
  </p:clrMapOvr>
  <mc:AlternateContent xmlns:mc="http://schemas.openxmlformats.org/markup-compatibility/2006" xmlns:p14="http://schemas.microsoft.com/office/powerpoint/2010/main">
    <mc:Choice Requires="p14">
      <p:transition spd="slow" p14:dur="2000" advTm="38146"/>
    </mc:Choice>
    <mc:Fallback xmlns="">
      <p:transition spd="slow" advTm="38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2"/>
        <p14:stopEvt time="37737"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145"/>
        <p:cNvGrpSpPr/>
        <p:nvPr/>
      </p:nvGrpSpPr>
      <p:grpSpPr>
        <a:xfrm>
          <a:off x="0" y="0"/>
          <a:ext cx="0" cy="0"/>
          <a:chOff x="0" y="0"/>
          <a:chExt cx="0" cy="0"/>
        </a:xfrm>
      </p:grpSpPr>
      <p:sp>
        <p:nvSpPr>
          <p:cNvPr id="146" name="Google Shape;146;g1110779e2d4_0_131"/>
          <p:cNvSpPr txBox="1">
            <a:spLocks noGrp="1"/>
          </p:cNvSpPr>
          <p:nvPr>
            <p:ph type="title"/>
          </p:nvPr>
        </p:nvSpPr>
        <p:spPr>
          <a:xfrm>
            <a:off x="603700" y="430423"/>
            <a:ext cx="11029500" cy="879952"/>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3F3F3F"/>
              </a:buClr>
              <a:buSzPts val="2800"/>
              <a:buFont typeface="Franklin Gothic"/>
              <a:buNone/>
            </a:pPr>
            <a:r>
              <a:rPr lang="en-US" sz="4400">
                <a:latin typeface="Amatic SC" pitchFamily="2" charset="-79"/>
                <a:cs typeface="Amatic SC" pitchFamily="2" charset="-79"/>
              </a:rPr>
              <a:t>PROJECT OBJECTIVES</a:t>
            </a:r>
            <a:endParaRPr sz="4400">
              <a:latin typeface="Amatic SC" pitchFamily="2" charset="-79"/>
              <a:cs typeface="Amatic SC" pitchFamily="2" charset="-79"/>
            </a:endParaRPr>
          </a:p>
        </p:txBody>
      </p:sp>
      <p:sp>
        <p:nvSpPr>
          <p:cNvPr id="147" name="Google Shape;147;g1110779e2d4_0_131"/>
          <p:cNvSpPr/>
          <p:nvPr/>
        </p:nvSpPr>
        <p:spPr>
          <a:xfrm>
            <a:off x="983334" y="1208282"/>
            <a:ext cx="1438500" cy="1542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g1110779e2d4_0_131"/>
          <p:cNvSpPr/>
          <p:nvPr/>
        </p:nvSpPr>
        <p:spPr>
          <a:xfrm>
            <a:off x="6677949" y="1212350"/>
            <a:ext cx="1438500" cy="1542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g1110779e2d4_0_131"/>
          <p:cNvSpPr/>
          <p:nvPr/>
        </p:nvSpPr>
        <p:spPr>
          <a:xfrm>
            <a:off x="3642104" y="1208282"/>
            <a:ext cx="1438500" cy="1542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g1110779e2d4_0_131"/>
          <p:cNvSpPr/>
          <p:nvPr/>
        </p:nvSpPr>
        <p:spPr>
          <a:xfrm>
            <a:off x="9817259" y="1208282"/>
            <a:ext cx="1438500" cy="1542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g1110779e2d4_0_131"/>
          <p:cNvSpPr/>
          <p:nvPr/>
        </p:nvSpPr>
        <p:spPr>
          <a:xfrm>
            <a:off x="1297446" y="1357388"/>
            <a:ext cx="810300" cy="12441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g1110779e2d4_0_131"/>
          <p:cNvSpPr/>
          <p:nvPr/>
        </p:nvSpPr>
        <p:spPr>
          <a:xfrm>
            <a:off x="3932537" y="1369151"/>
            <a:ext cx="810300" cy="12441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g1110779e2d4_0_131"/>
          <p:cNvSpPr/>
          <p:nvPr/>
        </p:nvSpPr>
        <p:spPr>
          <a:xfrm>
            <a:off x="6992064" y="1373206"/>
            <a:ext cx="810300" cy="1244100"/>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g1110779e2d4_0_131"/>
          <p:cNvSpPr/>
          <p:nvPr/>
        </p:nvSpPr>
        <p:spPr>
          <a:xfrm>
            <a:off x="983310" y="3638794"/>
            <a:ext cx="1438500" cy="1542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g1110779e2d4_0_131"/>
          <p:cNvSpPr/>
          <p:nvPr/>
        </p:nvSpPr>
        <p:spPr>
          <a:xfrm>
            <a:off x="6677936" y="3642850"/>
            <a:ext cx="1438500" cy="1542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g1110779e2d4_0_131"/>
          <p:cNvSpPr/>
          <p:nvPr/>
        </p:nvSpPr>
        <p:spPr>
          <a:xfrm>
            <a:off x="3642092" y="3638782"/>
            <a:ext cx="1438500" cy="1542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g1110779e2d4_0_131"/>
          <p:cNvSpPr/>
          <p:nvPr/>
        </p:nvSpPr>
        <p:spPr>
          <a:xfrm>
            <a:off x="9817246" y="3638782"/>
            <a:ext cx="1438500" cy="15423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g1110779e2d4_0_131"/>
          <p:cNvSpPr txBox="1"/>
          <p:nvPr/>
        </p:nvSpPr>
        <p:spPr>
          <a:xfrm>
            <a:off x="6288972" y="2664319"/>
            <a:ext cx="2605800"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latin typeface="Amatic SC" pitchFamily="2" charset="-79"/>
                <a:ea typeface="Libre Franklin"/>
                <a:cs typeface="Amatic SC" pitchFamily="2" charset="-79"/>
                <a:sym typeface="Libre Franklin"/>
              </a:rPr>
              <a:t>THIS DEVICE CAN TELL THE DIFFERENCE BETWEEN PETS </a:t>
            </a:r>
            <a:endParaRPr sz="1800">
              <a:latin typeface="Amatic SC" pitchFamily="2" charset="-79"/>
              <a:cs typeface="Amatic SC" pitchFamily="2" charset="-79"/>
            </a:endParaRPr>
          </a:p>
        </p:txBody>
      </p:sp>
      <p:sp>
        <p:nvSpPr>
          <p:cNvPr id="159" name="Google Shape;159;g1110779e2d4_0_131"/>
          <p:cNvSpPr txBox="1"/>
          <p:nvPr/>
        </p:nvSpPr>
        <p:spPr>
          <a:xfrm>
            <a:off x="3445902" y="2703744"/>
            <a:ext cx="1830900"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latin typeface="Amatic SC" pitchFamily="2" charset="-79"/>
                <a:ea typeface="Libre Franklin"/>
                <a:cs typeface="Amatic SC" pitchFamily="2" charset="-79"/>
                <a:sym typeface="Libre Franklin"/>
              </a:rPr>
              <a:t>RECOGNIZES IF A PET IS AT ITS BOWL</a:t>
            </a:r>
            <a:endParaRPr sz="1800">
              <a:latin typeface="Amatic SC" pitchFamily="2" charset="-79"/>
              <a:cs typeface="Amatic SC" pitchFamily="2" charset="-79"/>
            </a:endParaRPr>
          </a:p>
        </p:txBody>
      </p:sp>
      <p:sp>
        <p:nvSpPr>
          <p:cNvPr id="160" name="Google Shape;160;g1110779e2d4_0_131"/>
          <p:cNvSpPr txBox="1"/>
          <p:nvPr/>
        </p:nvSpPr>
        <p:spPr>
          <a:xfrm>
            <a:off x="581185" y="2703744"/>
            <a:ext cx="2132100"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latin typeface="Amatic SC" pitchFamily="2" charset="-79"/>
                <a:ea typeface="Libre Franklin"/>
                <a:cs typeface="Amatic SC" pitchFamily="2" charset="-79"/>
                <a:sym typeface="Libre Franklin"/>
              </a:rPr>
              <a:t>TAKE THE STRESS OUT OF FEEDING YOUR PET</a:t>
            </a:r>
            <a:endParaRPr sz="1800">
              <a:solidFill>
                <a:schemeClr val="dk1"/>
              </a:solidFill>
              <a:latin typeface="Amatic SC" pitchFamily="2" charset="-79"/>
              <a:cs typeface="Amatic SC" pitchFamily="2" charset="-79"/>
            </a:endParaRPr>
          </a:p>
        </p:txBody>
      </p:sp>
      <p:sp>
        <p:nvSpPr>
          <p:cNvPr id="161" name="Google Shape;161;g1110779e2d4_0_131"/>
          <p:cNvSpPr txBox="1"/>
          <p:nvPr/>
        </p:nvSpPr>
        <p:spPr>
          <a:xfrm>
            <a:off x="202560" y="5258244"/>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p>
        </p:txBody>
      </p:sp>
      <p:sp>
        <p:nvSpPr>
          <p:cNvPr id="162" name="Google Shape;162;g1110779e2d4_0_131"/>
          <p:cNvSpPr txBox="1"/>
          <p:nvPr/>
        </p:nvSpPr>
        <p:spPr>
          <a:xfrm>
            <a:off x="6182030" y="5123412"/>
            <a:ext cx="2430300"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latin typeface="Amatic SC" pitchFamily="2" charset="-79"/>
                <a:ea typeface="Libre Franklin"/>
                <a:cs typeface="Amatic SC" pitchFamily="2" charset="-79"/>
                <a:sym typeface="Libre Franklin"/>
              </a:rPr>
              <a:t>DISPENSE APPROPRIATE AMOUNT OF FOOD  </a:t>
            </a:r>
            <a:endParaRPr lang="en-US" sz="1800">
              <a:latin typeface="Amatic SC" pitchFamily="2" charset="-79"/>
              <a:cs typeface="Amatic SC" pitchFamily="2" charset="-79"/>
            </a:endParaRPr>
          </a:p>
        </p:txBody>
      </p:sp>
      <p:sp>
        <p:nvSpPr>
          <p:cNvPr id="163" name="Google Shape;163;g1110779e2d4_0_131"/>
          <p:cNvSpPr txBox="1"/>
          <p:nvPr/>
        </p:nvSpPr>
        <p:spPr>
          <a:xfrm>
            <a:off x="808085" y="5258244"/>
            <a:ext cx="1767000"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latin typeface="Amatic SC" pitchFamily="2" charset="-79"/>
                <a:ea typeface="Libre Franklin"/>
                <a:cs typeface="Amatic SC" pitchFamily="2" charset="-79"/>
                <a:sym typeface="Libre Franklin"/>
              </a:rPr>
              <a:t>DISPENSE FOOD AT THE CORRECT TIME</a:t>
            </a:r>
            <a:endParaRPr lang="en-US" sz="1800">
              <a:latin typeface="Amatic SC" pitchFamily="2" charset="-79"/>
              <a:cs typeface="Amatic SC" pitchFamily="2" charset="-79"/>
            </a:endParaRPr>
          </a:p>
        </p:txBody>
      </p:sp>
      <p:sp>
        <p:nvSpPr>
          <p:cNvPr id="164" name="Google Shape;164;g1110779e2d4_0_131"/>
          <p:cNvSpPr txBox="1"/>
          <p:nvPr/>
        </p:nvSpPr>
        <p:spPr>
          <a:xfrm>
            <a:off x="9300635" y="2691269"/>
            <a:ext cx="2736000"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latin typeface="Amatic SC" pitchFamily="2" charset="-79"/>
                <a:ea typeface="Libre Franklin"/>
                <a:cs typeface="Amatic SC" pitchFamily="2" charset="-79"/>
                <a:sym typeface="Libre Franklin"/>
              </a:rPr>
              <a:t>ENSURE PETS ARE FED EVEN WHEN THE OWNER IS NOT HOME</a:t>
            </a:r>
            <a:endParaRPr sz="1800">
              <a:latin typeface="Amatic SC" pitchFamily="2" charset="-79"/>
              <a:cs typeface="Amatic SC" pitchFamily="2" charset="-79"/>
            </a:endParaRPr>
          </a:p>
        </p:txBody>
      </p:sp>
      <p:sp>
        <p:nvSpPr>
          <p:cNvPr id="165" name="Google Shape;165;g1110779e2d4_0_131"/>
          <p:cNvSpPr txBox="1"/>
          <p:nvPr/>
        </p:nvSpPr>
        <p:spPr>
          <a:xfrm>
            <a:off x="8538560" y="5119344"/>
            <a:ext cx="365344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latin typeface="Amatic SC" pitchFamily="2" charset="-79"/>
                <a:ea typeface="Libre Franklin"/>
                <a:cs typeface="Amatic SC" pitchFamily="2" charset="-79"/>
                <a:sym typeface="Libre Franklin"/>
              </a:rPr>
              <a:t>CREATE A FEEDING ROUTINE FOR THE PET  </a:t>
            </a:r>
            <a:endParaRPr lang="en-US" sz="1800">
              <a:latin typeface="Amatic SC" pitchFamily="2" charset="-79"/>
              <a:cs typeface="Amatic SC" pitchFamily="2" charset="-79"/>
            </a:endParaRPr>
          </a:p>
        </p:txBody>
      </p:sp>
      <p:sp>
        <p:nvSpPr>
          <p:cNvPr id="166" name="Google Shape;166;g1110779e2d4_0_131"/>
          <p:cNvSpPr txBox="1"/>
          <p:nvPr/>
        </p:nvSpPr>
        <p:spPr>
          <a:xfrm>
            <a:off x="3155410" y="5242494"/>
            <a:ext cx="24303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latin typeface="Amatic SC" pitchFamily="2" charset="-79"/>
                <a:ea typeface="Libre Franklin"/>
                <a:cs typeface="Amatic SC" pitchFamily="2" charset="-79"/>
                <a:sym typeface="Libre Franklin"/>
              </a:rPr>
              <a:t>PREVENTS OVEREATING</a:t>
            </a:r>
            <a:endParaRPr lang="en-US" sz="1800">
              <a:latin typeface="Amatic SC" pitchFamily="2" charset="-79"/>
              <a:cs typeface="Amatic SC" pitchFamily="2" charset="-79"/>
            </a:endParaRPr>
          </a:p>
        </p:txBody>
      </p:sp>
      <p:pic>
        <p:nvPicPr>
          <p:cNvPr id="167" name="Google Shape;167;g1110779e2d4_0_131"/>
          <p:cNvPicPr preferRelativeResize="0"/>
          <p:nvPr/>
        </p:nvPicPr>
        <p:blipFill rotWithShape="1">
          <a:blip r:embed="rId8">
            <a:alphaModFix/>
          </a:blip>
          <a:srcRect b="40101"/>
          <a:stretch/>
        </p:blipFill>
        <p:spPr>
          <a:xfrm>
            <a:off x="9877785" y="1517744"/>
            <a:ext cx="1317451" cy="923401"/>
          </a:xfrm>
          <a:prstGeom prst="rect">
            <a:avLst/>
          </a:prstGeom>
          <a:noFill/>
          <a:ln>
            <a:noFill/>
          </a:ln>
          <a:effectLst>
            <a:outerShdw blurRad="57150" dist="19050" dir="5400000" algn="bl" rotWithShape="0">
              <a:srgbClr val="000000">
                <a:alpha val="50000"/>
              </a:srgbClr>
            </a:outerShdw>
          </a:effectLst>
        </p:spPr>
      </p:pic>
      <p:pic>
        <p:nvPicPr>
          <p:cNvPr id="168" name="Google Shape;168;g1110779e2d4_0_131"/>
          <p:cNvPicPr preferRelativeResize="0"/>
          <p:nvPr/>
        </p:nvPicPr>
        <p:blipFill>
          <a:blip r:embed="rId9">
            <a:alphaModFix/>
          </a:blip>
          <a:stretch>
            <a:fillRect/>
          </a:stretch>
        </p:blipFill>
        <p:spPr>
          <a:xfrm>
            <a:off x="3785089" y="4145832"/>
            <a:ext cx="1152499" cy="528225"/>
          </a:xfrm>
          <a:prstGeom prst="rect">
            <a:avLst/>
          </a:prstGeom>
          <a:noFill/>
          <a:ln>
            <a:noFill/>
          </a:ln>
        </p:spPr>
      </p:pic>
      <p:pic>
        <p:nvPicPr>
          <p:cNvPr id="169" name="Google Shape;169;g1110779e2d4_0_131"/>
          <p:cNvPicPr preferRelativeResize="0"/>
          <p:nvPr/>
        </p:nvPicPr>
        <p:blipFill rotWithShape="1">
          <a:blip r:embed="rId10">
            <a:alphaModFix/>
          </a:blip>
          <a:srcRect l="13053" t="11703" r="14345" b="11703"/>
          <a:stretch/>
        </p:blipFill>
        <p:spPr>
          <a:xfrm>
            <a:off x="1104360" y="3784594"/>
            <a:ext cx="1174450" cy="1244101"/>
          </a:xfrm>
          <a:prstGeom prst="rect">
            <a:avLst/>
          </a:prstGeom>
          <a:noFill/>
          <a:ln>
            <a:noFill/>
          </a:ln>
        </p:spPr>
      </p:pic>
      <p:pic>
        <p:nvPicPr>
          <p:cNvPr id="170" name="Google Shape;170;g1110779e2d4_0_131"/>
          <p:cNvPicPr preferRelativeResize="0"/>
          <p:nvPr/>
        </p:nvPicPr>
        <p:blipFill>
          <a:blip r:embed="rId11">
            <a:alphaModFix/>
          </a:blip>
          <a:stretch>
            <a:fillRect/>
          </a:stretch>
        </p:blipFill>
        <p:spPr>
          <a:xfrm>
            <a:off x="10131360" y="3864787"/>
            <a:ext cx="810301" cy="1165382"/>
          </a:xfrm>
          <a:prstGeom prst="rect">
            <a:avLst/>
          </a:prstGeom>
          <a:noFill/>
          <a:ln>
            <a:noFill/>
          </a:ln>
          <a:effectLst>
            <a:outerShdw blurRad="57150" dist="19050" dir="5400000" algn="bl" rotWithShape="0">
              <a:srgbClr val="000000">
                <a:alpha val="50000"/>
              </a:srgbClr>
            </a:outerShdw>
          </a:effectLst>
        </p:spPr>
      </p:pic>
      <p:pic>
        <p:nvPicPr>
          <p:cNvPr id="171" name="Google Shape;171;g1110779e2d4_0_131"/>
          <p:cNvPicPr preferRelativeResize="0"/>
          <p:nvPr/>
        </p:nvPicPr>
        <p:blipFill rotWithShape="1">
          <a:blip r:embed="rId12">
            <a:alphaModFix/>
          </a:blip>
          <a:srcRect t="12998"/>
          <a:stretch/>
        </p:blipFill>
        <p:spPr>
          <a:xfrm>
            <a:off x="6890230" y="4018874"/>
            <a:ext cx="1013899" cy="1013899"/>
          </a:xfrm>
          <a:prstGeom prst="rect">
            <a:avLst/>
          </a:prstGeom>
          <a:noFill/>
          <a:ln>
            <a:noFill/>
          </a:ln>
          <a:effectLst>
            <a:reflection endPos="30000" dist="38100" dir="5400000" fadeDir="5400012" sy="-100000" algn="bl" rotWithShape="0"/>
          </a:effectLst>
        </p:spPr>
      </p:pic>
      <p:pic>
        <p:nvPicPr>
          <p:cNvPr id="3" name="Audio 2">
            <a:hlinkClick r:id="" action="ppaction://media"/>
            <a:extLst>
              <a:ext uri="{FF2B5EF4-FFF2-40B4-BE49-F238E27FC236}">
                <a16:creationId xmlns:a16="http://schemas.microsoft.com/office/drawing/2014/main" id="{3AA10B21-6F78-42BF-B49D-3F58CF27367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pic>
        <p:nvPicPr>
          <p:cNvPr id="29" name="Picture 28">
            <a:extLst>
              <a:ext uri="{FF2B5EF4-FFF2-40B4-BE49-F238E27FC236}">
                <a16:creationId xmlns:a16="http://schemas.microsoft.com/office/drawing/2014/main" id="{A98E21C3-4F6A-3C73-D5D6-C804050D7787}"/>
              </a:ext>
            </a:extLst>
          </p:cNvPr>
          <p:cNvPicPr>
            <a:picLocks noChangeAspect="1"/>
          </p:cNvPicPr>
          <p:nvPr/>
        </p:nvPicPr>
        <p:blipFill>
          <a:blip r:embed="rId14"/>
          <a:stretch>
            <a:fillRect/>
          </a:stretch>
        </p:blipFill>
        <p:spPr>
          <a:xfrm>
            <a:off x="10941660" y="5617991"/>
            <a:ext cx="1250339" cy="1251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753"/>
    </mc:Choice>
    <mc:Fallback xmlns="">
      <p:transition spd="slow" advTm="23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601"/>
        <p:cNvGrpSpPr/>
        <p:nvPr/>
      </p:nvGrpSpPr>
      <p:grpSpPr>
        <a:xfrm>
          <a:off x="0" y="0"/>
          <a:ext cx="0" cy="0"/>
          <a:chOff x="0" y="0"/>
          <a:chExt cx="0" cy="0"/>
        </a:xfrm>
      </p:grpSpPr>
      <p:pic>
        <p:nvPicPr>
          <p:cNvPr id="6" name="Picture 5">
            <a:extLst>
              <a:ext uri="{FF2B5EF4-FFF2-40B4-BE49-F238E27FC236}">
                <a16:creationId xmlns:a16="http://schemas.microsoft.com/office/drawing/2014/main" id="{8E60F2A2-8537-0ACA-5C0E-0039732F07C1}"/>
              </a:ext>
            </a:extLst>
          </p:cNvPr>
          <p:cNvPicPr>
            <a:picLocks noChangeAspect="1"/>
          </p:cNvPicPr>
          <p:nvPr/>
        </p:nvPicPr>
        <p:blipFill>
          <a:blip r:embed="rId6"/>
          <a:stretch>
            <a:fillRect/>
          </a:stretch>
        </p:blipFill>
        <p:spPr>
          <a:xfrm>
            <a:off x="10939272" y="5602648"/>
            <a:ext cx="1252728" cy="1252728"/>
          </a:xfrm>
          <a:prstGeom prst="rect">
            <a:avLst/>
          </a:prstGeom>
        </p:spPr>
      </p:pic>
      <p:sp>
        <p:nvSpPr>
          <p:cNvPr id="602" name="Google Shape;602;g1110779e2d4_0_338"/>
          <p:cNvSpPr txBox="1">
            <a:spLocks noGrp="1"/>
          </p:cNvSpPr>
          <p:nvPr>
            <p:ph type="ctrTitle"/>
          </p:nvPr>
        </p:nvSpPr>
        <p:spPr>
          <a:xfrm>
            <a:off x="424900" y="2409820"/>
            <a:ext cx="11360700" cy="1179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8800">
                <a:latin typeface="Amatic SC" pitchFamily="2" charset="-79"/>
                <a:ea typeface="Source Code Pro" panose="020B0509030403020204" pitchFamily="49" charset="0"/>
                <a:cs typeface="Amatic SC" pitchFamily="2" charset="-79"/>
                <a:sym typeface="Arial"/>
              </a:rPr>
              <a:t>Web Application</a:t>
            </a:r>
          </a:p>
        </p:txBody>
      </p:sp>
      <p:sp>
        <p:nvSpPr>
          <p:cNvPr id="4" name="TextBox 3">
            <a:extLst>
              <a:ext uri="{FF2B5EF4-FFF2-40B4-BE49-F238E27FC236}">
                <a16:creationId xmlns:a16="http://schemas.microsoft.com/office/drawing/2014/main" id="{EDCD62B1-F785-CC46-8FA9-D81B49974183}"/>
              </a:ext>
            </a:extLst>
          </p:cNvPr>
          <p:cNvSpPr txBox="1"/>
          <p:nvPr/>
        </p:nvSpPr>
        <p:spPr>
          <a:xfrm>
            <a:off x="3050177" y="3281643"/>
            <a:ext cx="6100354" cy="307777"/>
          </a:xfrm>
          <a:prstGeom prst="rect">
            <a:avLst/>
          </a:prstGeom>
          <a:noFill/>
        </p:spPr>
        <p:txBody>
          <a:bodyPr wrap="square">
            <a:spAutoFit/>
          </a:bodyPr>
          <a:lstStyle/>
          <a:p>
            <a:r>
              <a:rPr lang="en-US" b="0" i="0" u="none" strike="noStrike">
                <a:solidFill>
                  <a:srgbClr val="000000"/>
                </a:solidFill>
                <a:effectLst/>
              </a:rPr>
              <a:t> </a:t>
            </a:r>
            <a:endParaRPr lang="en-US"/>
          </a:p>
        </p:txBody>
      </p:sp>
      <p:sp>
        <p:nvSpPr>
          <p:cNvPr id="8" name="TextBox 7">
            <a:extLst>
              <a:ext uri="{FF2B5EF4-FFF2-40B4-BE49-F238E27FC236}">
                <a16:creationId xmlns:a16="http://schemas.microsoft.com/office/drawing/2014/main" id="{37109E4E-A7B6-7948-AF80-2168F518CE84}"/>
              </a:ext>
            </a:extLst>
          </p:cNvPr>
          <p:cNvSpPr txBox="1"/>
          <p:nvPr/>
        </p:nvSpPr>
        <p:spPr>
          <a:xfrm>
            <a:off x="3050177" y="3281643"/>
            <a:ext cx="6100354" cy="307777"/>
          </a:xfrm>
          <a:prstGeom prst="rect">
            <a:avLst/>
          </a:prstGeom>
          <a:noFill/>
        </p:spPr>
        <p:txBody>
          <a:bodyPr wrap="square">
            <a:spAutoFit/>
          </a:bodyPr>
          <a:lstStyle/>
          <a:p>
            <a:r>
              <a:rPr lang="en-US" b="0" i="0" u="none" strike="noStrike">
                <a:solidFill>
                  <a:srgbClr val="000000"/>
                </a:solidFill>
                <a:effectLst/>
              </a:rPr>
              <a:t> </a:t>
            </a:r>
            <a:endParaRPr lang="en-US"/>
          </a:p>
        </p:txBody>
      </p:sp>
      <p:pic>
        <p:nvPicPr>
          <p:cNvPr id="3074" name="Picture 2" descr="Web Application Development - Web Application Icon PNG Image | Transparent  PNG Free Download on SeekPNG">
            <a:extLst>
              <a:ext uri="{FF2B5EF4-FFF2-40B4-BE49-F238E27FC236}">
                <a16:creationId xmlns:a16="http://schemas.microsoft.com/office/drawing/2014/main" id="{5F244DB6-9D3F-1D72-0DED-D862F80A7FE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3293" y1="39207" x2="48659" y2="43172"/>
                        <a14:foregroundMark x1="27683" y1="70485" x2="65000" y2="71145"/>
                        <a14:foregroundMark x1="65000" y1="71145" x2="76220" y2="70044"/>
                        <a14:foregroundMark x1="76220" y1="70044" x2="76951" y2="68943"/>
                        <a14:foregroundMark x1="19268" y1="33260" x2="23293" y2="47797"/>
                        <a14:foregroundMark x1="43734" y1="83105" x2="56341" y2="85683"/>
                        <a14:foregroundMark x1="65488" y1="81718" x2="65122" y2="57489"/>
                        <a14:foregroundMark x1="65122" y1="57489" x2="76098" y2="48678"/>
                        <a14:foregroundMark x1="76098" y1="48678" x2="80854" y2="67401"/>
                        <a14:foregroundMark x1="80854" y1="67401" x2="71463" y2="79075"/>
                        <a14:foregroundMark x1="71463" y1="79075" x2="65854" y2="79075"/>
                        <a14:foregroundMark x1="74390" y1="80396" x2="82805" y2="66079"/>
                        <a14:foregroundMark x1="82805" y1="66079" x2="76463" y2="49119"/>
                        <a14:foregroundMark x1="76463" y1="49119" x2="65244" y2="47797"/>
                        <a14:foregroundMark x1="65244" y1="47797" x2="65122" y2="48458"/>
                        <a14:foregroundMark x1="25488" y1="69604" x2="64756" y2="64317"/>
                        <a14:foregroundMark x1="64756" y1="64317" x2="64756" y2="64317"/>
                        <a14:foregroundMark x1="20366" y1="37225" x2="26220" y2="31938"/>
                        <a14:foregroundMark x1="48293" y1="83700" x2="49756" y2="77753"/>
                        <a14:foregroundMark x1="27317" y1="12555" x2="27317" y2="12555"/>
                        <a14:foregroundMark x1="80976" y1="83040" x2="80976" y2="83040"/>
                        <a14:foregroundMark x1="63780" y1="80617" x2="63780" y2="80617"/>
                        <a14:foregroundMark x1="64024" y1="74449" x2="64024" y2="74449"/>
                        <a14:foregroundMark x1="64024" y1="72687" x2="74634" y2="81057"/>
                        <a14:foregroundMark x1="74634" y1="81057" x2="82805" y2="80396"/>
                        <a14:foregroundMark x1="65366" y1="81278" x2="75732" y2="80617"/>
                        <a14:foregroundMark x1="44756" y1="72907" x2="53902" y2="73348"/>
                        <a14:foregroundMark x1="70122" y1="81057" x2="81098" y2="80617"/>
                        <a14:foregroundMark x1="81098" y1="80617" x2="83902" y2="59692"/>
                        <a14:foregroundMark x1="83902" y1="59692" x2="83659" y2="43612"/>
                        <a14:foregroundMark x1="42561" y1="85683" x2="53659" y2="85683"/>
                        <a14:foregroundMark x1="53659" y1="85683" x2="56707" y2="86123"/>
                        <a14:foregroundMark x1="43908" y1="76652" x2="44634" y2="72907"/>
                        <a14:foregroundMark x1="43812" y1="77148" x2="43908" y2="76652"/>
                        <a14:foregroundMark x1="42627" y1="83260" x2="42705" y2="82859"/>
                        <a14:foregroundMark x1="42073" y1="86123" x2="42627" y2="83260"/>
                        <a14:foregroundMark x1="54268" y1="73568" x2="54921" y2="76750"/>
                        <a14:foregroundMark x1="55976" y1="85463" x2="56707" y2="85683"/>
                        <a14:foregroundMark x1="55976" y1="85463" x2="54024" y2="76652"/>
                        <a14:foregroundMark x1="54512" y1="76211" x2="56463" y2="85242"/>
                        <a14:foregroundMark x1="83659" y1="44053" x2="84268" y2="82159"/>
                        <a14:backgroundMark x1="42805" y1="81498" x2="42805" y2="81498"/>
                        <a14:backgroundMark x1="42073" y1="83260" x2="43293" y2="75110"/>
                        <a14:backgroundMark x1="42805" y1="77313" x2="41707" y2="82159"/>
                        <a14:backgroundMark x1="42439" y1="82379" x2="42439" y2="82379"/>
                        <a14:backgroundMark x1="42195" y1="83260" x2="42195" y2="83260"/>
                        <a14:backgroundMark x1="43171" y1="77313" x2="43293" y2="78855"/>
                        <a14:backgroundMark x1="57804" y1="82898" x2="58659" y2="84802"/>
                        <a14:backgroundMark x1="43537" y1="76652" x2="43537" y2="76652"/>
                        <a14:backgroundMark x1="42439" y1="83260" x2="42439" y2="83260"/>
                        <a14:backgroundMark x1="42439" y1="98458" x2="42439" y2="98458"/>
                      </a14:backgroundRemoval>
                    </a14:imgEffect>
                  </a14:imgLayer>
                </a14:imgProps>
              </a:ext>
              <a:ext uri="{28A0092B-C50C-407E-A947-70E740481C1C}">
                <a14:useLocalDpi xmlns:a14="http://schemas.microsoft.com/office/drawing/2010/main" val="0"/>
              </a:ext>
            </a:extLst>
          </a:blip>
          <a:srcRect/>
          <a:stretch>
            <a:fillRect/>
          </a:stretch>
        </p:blipFill>
        <p:spPr bwMode="auto">
          <a:xfrm>
            <a:off x="219964" y="4218838"/>
            <a:ext cx="4364736" cy="24165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ternet Icon | IconBros">
            <a:extLst>
              <a:ext uri="{FF2B5EF4-FFF2-40B4-BE49-F238E27FC236}">
                <a16:creationId xmlns:a16="http://schemas.microsoft.com/office/drawing/2014/main" id="{F78C4E85-9C87-641A-2318-957CCCFEB8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09100" y="0"/>
            <a:ext cx="2882900" cy="28829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3AD3E5F2-C41A-4099-B716-D1EAB8FD0BA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79200" y="599924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8307"/>
    </mc:Choice>
    <mc:Fallback xmlns="">
      <p:transition spd="slow" advTm="18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4" objId="2"/>
        <p14:stopEvt time="17988" objId="2"/>
      </p14:showEvtLst>
    </p:ext>
  </p:extLs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623"/>
        <p:cNvGrpSpPr/>
        <p:nvPr/>
      </p:nvGrpSpPr>
      <p:grpSpPr>
        <a:xfrm>
          <a:off x="0" y="0"/>
          <a:ext cx="0" cy="0"/>
          <a:chOff x="0" y="0"/>
          <a:chExt cx="0" cy="0"/>
        </a:xfrm>
      </p:grpSpPr>
      <p:pic>
        <p:nvPicPr>
          <p:cNvPr id="6" name="Picture 5">
            <a:extLst>
              <a:ext uri="{FF2B5EF4-FFF2-40B4-BE49-F238E27FC236}">
                <a16:creationId xmlns:a16="http://schemas.microsoft.com/office/drawing/2014/main" id="{0131CEF5-95DE-B242-5EAA-89B5BA2D8E19}"/>
              </a:ext>
            </a:extLst>
          </p:cNvPr>
          <p:cNvPicPr>
            <a:picLocks noChangeAspect="1"/>
          </p:cNvPicPr>
          <p:nvPr/>
        </p:nvPicPr>
        <p:blipFill>
          <a:blip r:embed="rId5"/>
          <a:stretch>
            <a:fillRect/>
          </a:stretch>
        </p:blipFill>
        <p:spPr>
          <a:xfrm>
            <a:off x="10939272" y="5602648"/>
            <a:ext cx="1252728" cy="1252728"/>
          </a:xfrm>
          <a:prstGeom prst="rect">
            <a:avLst/>
          </a:prstGeom>
        </p:spPr>
      </p:pic>
      <p:sp>
        <p:nvSpPr>
          <p:cNvPr id="624" name="Google Shape;624;g1110779e2d4_2_44"/>
          <p:cNvSpPr txBox="1">
            <a:spLocks noGrp="1"/>
          </p:cNvSpPr>
          <p:nvPr>
            <p:ph type="title"/>
          </p:nvPr>
        </p:nvSpPr>
        <p:spPr>
          <a:xfrm>
            <a:off x="536136" y="222588"/>
            <a:ext cx="11029500" cy="8154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3F3F3F"/>
              </a:buClr>
              <a:buSzPts val="3600"/>
              <a:buFont typeface="Franklin Gothic"/>
              <a:buNone/>
            </a:pPr>
            <a:r>
              <a:rPr lang="en-US">
                <a:latin typeface="Amatic SC" pitchFamily="2" charset="-79"/>
                <a:cs typeface="Amatic SC" pitchFamily="2" charset="-79"/>
              </a:rPr>
              <a:t>Web Application Development Overview</a:t>
            </a:r>
          </a:p>
        </p:txBody>
      </p:sp>
      <p:sp>
        <p:nvSpPr>
          <p:cNvPr id="625" name="Google Shape;625;g1110779e2d4_2_44"/>
          <p:cNvSpPr txBox="1"/>
          <p:nvPr/>
        </p:nvSpPr>
        <p:spPr>
          <a:xfrm>
            <a:off x="554175" y="1724125"/>
            <a:ext cx="1102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sp>
        <p:nvSpPr>
          <p:cNvPr id="626" name="Google Shape;626;g1110779e2d4_2_44"/>
          <p:cNvSpPr txBox="1"/>
          <p:nvPr/>
        </p:nvSpPr>
        <p:spPr>
          <a:xfrm>
            <a:off x="442290" y="1017584"/>
            <a:ext cx="11029493" cy="3754844"/>
          </a:xfrm>
          <a:prstGeom prst="rect">
            <a:avLst/>
          </a:prstGeom>
          <a:noFill/>
          <a:ln>
            <a:noFill/>
          </a:ln>
        </p:spPr>
        <p:txBody>
          <a:bodyPr spcFirstLastPara="1" wrap="square" lIns="91425" tIns="91425" rIns="91425" bIns="91425" anchor="t" anchorCtr="0">
            <a:spAutoFit/>
          </a:bodyPr>
          <a:lstStyle/>
          <a:p>
            <a:pPr marL="306000" indent="-306000">
              <a:lnSpc>
                <a:spcPct val="110000"/>
              </a:lnSpc>
              <a:spcBef>
                <a:spcPts val="940"/>
              </a:spcBef>
              <a:buClr>
                <a:srgbClr val="4472C4"/>
              </a:buClr>
              <a:buSzPts val="1564"/>
              <a:buFont typeface=".Apple Color Emoji UI"/>
              <a:buChar char="🐾"/>
            </a:pPr>
            <a:r>
              <a:rPr lang="en-US" sz="1700">
                <a:solidFill>
                  <a:srgbClr val="3F3F3F"/>
                </a:solidFill>
                <a:latin typeface="Source Code Pro" panose="020B0509030403020204" pitchFamily="49" charset="0"/>
                <a:ea typeface="Source Code Pro" panose="020B0509030403020204" pitchFamily="49" charset="0"/>
                <a:cs typeface="Amatic SC" pitchFamily="2" charset="-79"/>
                <a:sym typeface="Libre Franklin"/>
              </a:rPr>
              <a:t>This Web application is hosted by the raspberry pi 4 system </a:t>
            </a:r>
          </a:p>
          <a:p>
            <a:pPr marL="306000" indent="-306000">
              <a:lnSpc>
                <a:spcPct val="110000"/>
              </a:lnSpc>
              <a:spcBef>
                <a:spcPts val="940"/>
              </a:spcBef>
              <a:buClr>
                <a:srgbClr val="4472C4"/>
              </a:buClr>
              <a:buSzPts val="1564"/>
              <a:buFont typeface=".Apple Color Emoji UI"/>
              <a:buChar char="🐾"/>
            </a:pPr>
            <a:r>
              <a:rPr lang="en-US" sz="1700">
                <a:solidFill>
                  <a:srgbClr val="3F3F3F"/>
                </a:solidFill>
                <a:latin typeface="Source Code Pro" panose="020B0509030403020204" pitchFamily="49" charset="0"/>
                <a:ea typeface="Source Code Pro" panose="020B0509030403020204" pitchFamily="49" charset="0"/>
                <a:cs typeface="Amatic SC" pitchFamily="2" charset="-79"/>
                <a:sym typeface="Libre Franklin"/>
              </a:rPr>
              <a:t>Python, HTML, CSS, and database files was all used in creating the web application</a:t>
            </a:r>
          </a:p>
          <a:p>
            <a:pPr>
              <a:lnSpc>
                <a:spcPct val="110000"/>
              </a:lnSpc>
              <a:spcBef>
                <a:spcPts val="940"/>
              </a:spcBef>
              <a:buClr>
                <a:srgbClr val="4472C4"/>
              </a:buClr>
              <a:buSzPts val="1564"/>
            </a:pPr>
            <a:r>
              <a:rPr lang="en-US" sz="1700" b="1">
                <a:solidFill>
                  <a:srgbClr val="3F3F3F"/>
                </a:solidFill>
                <a:latin typeface="Source Code Pro" panose="020B0509030403020204" pitchFamily="49" charset="0"/>
                <a:ea typeface="Source Code Pro" panose="020B0509030403020204" pitchFamily="49" charset="0"/>
                <a:cs typeface="Amatic SC" pitchFamily="2" charset="-79"/>
                <a:sym typeface="Libre Franklin"/>
              </a:rPr>
              <a:t>Description</a:t>
            </a:r>
          </a:p>
          <a:p>
            <a:pPr marL="306000" indent="-306000">
              <a:lnSpc>
                <a:spcPct val="110000"/>
              </a:lnSpc>
              <a:spcBef>
                <a:spcPts val="940"/>
              </a:spcBef>
              <a:buClr>
                <a:srgbClr val="4472C4"/>
              </a:buClr>
              <a:buSzPts val="1564"/>
              <a:buFont typeface=".Apple Color Emoji UI"/>
              <a:buChar char="🐾"/>
            </a:pPr>
            <a:r>
              <a:rPr lang="en-US" sz="1700">
                <a:solidFill>
                  <a:srgbClr val="3F3F3F"/>
                </a:solidFill>
                <a:latin typeface="Source Code Pro" panose="020B0509030403020204" pitchFamily="49" charset="0"/>
                <a:ea typeface="Source Code Pro" panose="020B0509030403020204" pitchFamily="49" charset="0"/>
                <a:cs typeface="Amatic SC" pitchFamily="2" charset="-79"/>
                <a:sym typeface="Libre Franklin"/>
              </a:rPr>
              <a:t>Users will be able to create a secure profile and login remotely via Wi-Fi into our web application</a:t>
            </a:r>
          </a:p>
          <a:p>
            <a:pPr marL="306000" indent="-306000">
              <a:lnSpc>
                <a:spcPct val="110000"/>
              </a:lnSpc>
              <a:spcBef>
                <a:spcPts val="940"/>
              </a:spcBef>
              <a:buClr>
                <a:srgbClr val="4472C4"/>
              </a:buClr>
              <a:buSzPts val="1564"/>
              <a:buFont typeface=".Apple Color Emoji UI"/>
              <a:buChar char="🐾"/>
            </a:pPr>
            <a:r>
              <a:rPr lang="en-US" sz="1700">
                <a:solidFill>
                  <a:srgbClr val="3F3F3F"/>
                </a:solidFill>
                <a:latin typeface="Source Code Pro" panose="020B0509030403020204" pitchFamily="49" charset="0"/>
                <a:ea typeface="Source Code Pro" panose="020B0509030403020204" pitchFamily="49" charset="0"/>
                <a:cs typeface="Amatic SC" pitchFamily="2" charset="-79"/>
                <a:sym typeface="Libre Franklin"/>
              </a:rPr>
              <a:t>Once signed in, users will be able to remotely view, add, edit, and remove food dispensing actions and times done by the system on our webpage</a:t>
            </a:r>
          </a:p>
          <a:p>
            <a:pPr marL="306000" indent="-306000">
              <a:lnSpc>
                <a:spcPct val="110000"/>
              </a:lnSpc>
              <a:spcBef>
                <a:spcPts val="940"/>
              </a:spcBef>
              <a:buClr>
                <a:srgbClr val="4472C4"/>
              </a:buClr>
              <a:buSzPts val="1564"/>
              <a:buFont typeface=".Apple Color Emoji UI"/>
              <a:buChar char="🐾"/>
            </a:pPr>
            <a:r>
              <a:rPr lang="en-US" sz="1700">
                <a:solidFill>
                  <a:srgbClr val="3F3F3F"/>
                </a:solidFill>
                <a:latin typeface="Source Code Pro" panose="020B0509030403020204" pitchFamily="49" charset="0"/>
                <a:ea typeface="Source Code Pro" panose="020B0509030403020204" pitchFamily="49" charset="0"/>
                <a:cs typeface="Amatic SC" pitchFamily="2" charset="-79"/>
                <a:sym typeface="Libre Franklin"/>
              </a:rPr>
              <a:t>Once the user is done using the website, they can logout using the log out button to safely exit out of the program.</a:t>
            </a:r>
          </a:p>
        </p:txBody>
      </p:sp>
      <p:pic>
        <p:nvPicPr>
          <p:cNvPr id="8" name="Google Shape;462;g11141713d74_0_22">
            <a:extLst>
              <a:ext uri="{FF2B5EF4-FFF2-40B4-BE49-F238E27FC236}">
                <a16:creationId xmlns:a16="http://schemas.microsoft.com/office/drawing/2014/main" id="{88CF4B5A-B999-B5DC-A28A-053C88026A45}"/>
              </a:ext>
            </a:extLst>
          </p:cNvPr>
          <p:cNvPicPr preferRelativeResize="0"/>
          <p:nvPr/>
        </p:nvPicPr>
        <p:blipFill rotWithShape="1">
          <a:blip r:embed="rId6">
            <a:alphaModFix/>
            <a:extLst>
              <a:ext uri="{BEBA8EAE-BF5A-486C-A8C5-ECC9F3942E4B}">
                <a14:imgProps xmlns:a14="http://schemas.microsoft.com/office/drawing/2010/main">
                  <a14:imgLayer r:embed="rId7">
                    <a14:imgEffect>
                      <a14:backgroundRemoval t="9000" b="91667" l="9800" r="88400">
                        <a14:foregroundMark x1="12400" y1="12667" x2="16600" y2="86667"/>
                        <a14:foregroundMark x1="16600" y1="86667" x2="31400" y2="85000"/>
                        <a14:foregroundMark x1="31400" y1="85000" x2="57400" y2="87333"/>
                        <a14:foregroundMark x1="57400" y1="87333" x2="57400" y2="87333"/>
                        <a14:foregroundMark x1="65000" y1="88333" x2="78200" y2="88000"/>
                        <a14:foregroundMark x1="78200" y1="88000" x2="83000" y2="69333"/>
                        <a14:foregroundMark x1="83000" y1="69333" x2="80600" y2="17667"/>
                        <a14:foregroundMark x1="80600" y1="17667" x2="67600" y2="11667"/>
                        <a14:foregroundMark x1="67600" y1="11667" x2="14200" y2="13667"/>
                        <a14:foregroundMark x1="14200" y1="13667" x2="14200" y2="79667"/>
                        <a14:foregroundMark x1="14200" y1="79667" x2="19800" y2="86000"/>
                        <a14:foregroundMark x1="12400" y1="87667" x2="13000" y2="29000"/>
                        <a14:foregroundMark x1="50400" y1="83333" x2="50400" y2="68667"/>
                        <a14:foregroundMark x1="43200" y1="77333" x2="40600" y2="77667"/>
                        <a14:foregroundMark x1="36600" y1="89667" x2="42000" y2="90000"/>
                        <a14:foregroundMark x1="60200" y1="91667" x2="60200" y2="91667"/>
                        <a14:foregroundMark x1="84000" y1="90000" x2="83800" y2="68667"/>
                        <a14:foregroundMark x1="83800" y1="68667" x2="82200" y2="67667"/>
                        <a14:foregroundMark x1="86800" y1="59000" x2="86200" y2="47000"/>
                        <a14:foregroundMark x1="87800" y1="55333" x2="88400" y2="45667"/>
                        <a14:foregroundMark x1="9800" y1="10333" x2="9800" y2="10333"/>
                        <a14:foregroundMark x1="13000" y1="9000" x2="10200" y2="12667"/>
                      </a14:backgroundRemoval>
                    </a14:imgEffect>
                  </a14:imgLayer>
                </a14:imgProps>
              </a:ext>
            </a:extLst>
          </a:blip>
          <a:srcRect l="9955" r="9947"/>
          <a:stretch/>
        </p:blipFill>
        <p:spPr>
          <a:xfrm rot="1280751">
            <a:off x="248381" y="4935452"/>
            <a:ext cx="2173278" cy="1774318"/>
          </a:xfrm>
          <a:prstGeom prst="rect">
            <a:avLst/>
          </a:prstGeom>
          <a:noFill/>
          <a:ln>
            <a:noFill/>
          </a:ln>
        </p:spPr>
      </p:pic>
      <p:pic>
        <p:nvPicPr>
          <p:cNvPr id="9" name="Picture 8" descr="Logo&#10;&#10;Description automatically generated">
            <a:extLst>
              <a:ext uri="{FF2B5EF4-FFF2-40B4-BE49-F238E27FC236}">
                <a16:creationId xmlns:a16="http://schemas.microsoft.com/office/drawing/2014/main" id="{52397E44-4775-B8AB-193D-A0C6E5426E2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96" b="89583" l="6010" r="89904">
                        <a14:foregroundMark x1="12019" y1="45313" x2="12019" y2="45313"/>
                        <a14:foregroundMark x1="6010" y1="47396" x2="6010" y2="47396"/>
                        <a14:foregroundMark x1="33173" y1="58333" x2="33173" y2="58333"/>
                        <a14:foregroundMark x1="38942" y1="56250" x2="38942" y2="56250"/>
                        <a14:foregroundMark x1="44471" y1="56771" x2="44471" y2="56771"/>
                        <a14:foregroundMark x1="46194" y1="63542" x2="46635" y2="68750"/>
                        <a14:foregroundMark x1="43990" y1="37500" x2="45562" y2="56069"/>
                        <a14:foregroundMark x1="53606" y1="37500" x2="57212" y2="37500"/>
                        <a14:foregroundMark x1="56971" y1="58854" x2="56971" y2="58854"/>
                        <a14:foregroundMark x1="60704" y1="43039" x2="60577" y2="26563"/>
                        <a14:foregroundMark x1="60759" y1="50279" x2="60741" y2="47936"/>
                        <a14:foregroundMark x1="66154" y1="54422" x2="67067" y2="57813"/>
                        <a14:foregroundMark x1="62019" y1="39063" x2="62819" y2="42036"/>
                        <a14:foregroundMark x1="81010" y1="40625" x2="81250" y2="55729"/>
                        <a14:foregroundMark x1="82212" y1="38542" x2="85096" y2="38542"/>
                        <a14:foregroundMark x1="71875" y1="38542" x2="72596" y2="37500"/>
                        <a14:foregroundMark x1="71635" y1="40625" x2="70192" y2="50000"/>
                        <a14:foregroundMark x1="36058" y1="38021" x2="36058" y2="38021"/>
                        <a14:backgroundMark x1="47596" y1="61458" x2="47596" y2="61458"/>
                        <a14:backgroundMark x1="45673" y1="63542" x2="45673" y2="63542"/>
                        <a14:backgroundMark x1="42788" y1="63542" x2="46154" y2="63542"/>
                        <a14:backgroundMark x1="62019" y1="48438" x2="64904" y2="56250"/>
                        <a14:backgroundMark x1="62260" y1="44792" x2="62260" y2="44792"/>
                        <a14:backgroundMark x1="62981" y1="48958" x2="62260" y2="43229"/>
                        <a14:backgroundMark x1="62500" y1="42188" x2="62981" y2="46875"/>
                      </a14:backgroundRemoval>
                    </a14:imgEffect>
                  </a14:imgLayer>
                </a14:imgProps>
              </a:ext>
            </a:extLst>
          </a:blip>
          <a:stretch>
            <a:fillRect/>
          </a:stretch>
        </p:blipFill>
        <p:spPr>
          <a:xfrm>
            <a:off x="2783404" y="5213011"/>
            <a:ext cx="2641600" cy="1219200"/>
          </a:xfrm>
          <a:prstGeom prst="rect">
            <a:avLst/>
          </a:prstGeom>
        </p:spPr>
      </p:pic>
      <p:pic>
        <p:nvPicPr>
          <p:cNvPr id="2050" name="Picture 2" descr="Html5 And Css3 - Transparent Background Html Logo, HD Png Download ,  Transparent Png Image - PNGitem">
            <a:extLst>
              <a:ext uri="{FF2B5EF4-FFF2-40B4-BE49-F238E27FC236}">
                <a16:creationId xmlns:a16="http://schemas.microsoft.com/office/drawing/2014/main" id="{9DA5EAB2-FD07-163F-2654-D017ED1B078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8484" b="91697" l="7326" r="93721">
                        <a14:foregroundMark x1="8372" y1="16426" x2="8372" y2="11372"/>
                        <a14:foregroundMark x1="17326" y1="8484" x2="21047" y2="8664"/>
                        <a14:foregroundMark x1="24651" y1="10830" x2="24651" y2="10830"/>
                        <a14:foregroundMark x1="24535" y1="17509" x2="24535" y2="17509"/>
                        <a14:foregroundMark x1="36047" y1="17509" x2="36047" y2="17509"/>
                        <a14:foregroundMark x1="67674" y1="9928" x2="67674" y2="9928"/>
                        <a14:foregroundMark x1="76744" y1="14801" x2="76744" y2="14801"/>
                        <a14:foregroundMark x1="86395" y1="15884" x2="86395" y2="15884"/>
                        <a14:foregroundMark x1="91744" y1="80686" x2="93721" y2="29783"/>
                        <a14:foregroundMark x1="76395" y1="91697" x2="76395" y2="91697"/>
                        <a14:foregroundMark x1="8721" y1="54693" x2="16163" y2="83032"/>
                        <a14:foregroundMark x1="16163" y1="83032" x2="35698" y2="75451"/>
                        <a14:foregroundMark x1="35698" y1="75451" x2="38256" y2="40794"/>
                        <a14:foregroundMark x1="38256" y1="40794" x2="19302" y2="30686"/>
                        <a14:foregroundMark x1="19302" y1="30686" x2="31744" y2="61191"/>
                        <a14:foregroundMark x1="31744" y1="61191" x2="30465" y2="39531"/>
                        <a14:foregroundMark x1="21744" y1="32491" x2="9302" y2="52347"/>
                        <a14:foregroundMark x1="7326" y1="33394" x2="7326" y2="33394"/>
                        <a14:foregroundMark x1="13953" y1="47112" x2="31744" y2="60108"/>
                        <a14:foregroundMark x1="31744" y1="60108" x2="15581" y2="70578"/>
                        <a14:foregroundMark x1="14651" y1="66968" x2="24186" y2="59025"/>
                        <a14:foregroundMark x1="16163" y1="56859" x2="16163" y2="56859"/>
                        <a14:foregroundMark x1="63837" y1="39711" x2="84070" y2="40072"/>
                        <a14:foregroundMark x1="84070" y1="40072" x2="81279" y2="71300"/>
                        <a14:foregroundMark x1="81279" y1="71300" x2="85814" y2="55054"/>
                        <a14:foregroundMark x1="85930" y1="39170" x2="65698" y2="56318"/>
                        <a14:foregroundMark x1="65698" y1="55054" x2="82442" y2="56137"/>
                        <a14:foregroundMark x1="86977" y1="38989" x2="86977" y2="49458"/>
                        <a14:foregroundMark x1="85465" y1="55957" x2="71977" y2="78159"/>
                        <a14:foregroundMark x1="71977" y1="78159" x2="82442" y2="72563"/>
                        <a14:foregroundMark x1="81047" y1="76895" x2="83605" y2="55054"/>
                        <a14:foregroundMark x1="86744" y1="55596" x2="85000" y2="73646"/>
                        <a14:foregroundMark x1="68488" y1="65162" x2="73256" y2="72563"/>
                        <a14:foregroundMark x1="67442" y1="65343" x2="72209" y2="75812"/>
                        <a14:foregroundMark x1="65930" y1="15343" x2="65930" y2="15343"/>
                        <a14:foregroundMark x1="78721" y1="16245" x2="78721" y2="16245"/>
                        <a14:foregroundMark x1="82442" y1="17870" x2="88256" y2="9206"/>
                        <a14:foregroundMark x1="78372" y1="10469" x2="74884" y2="16426"/>
                        <a14:foregroundMark x1="26860" y1="15343" x2="30814" y2="16606"/>
                        <a14:foregroundMark x1="12442" y1="10289" x2="12442" y2="12816"/>
                        <a14:foregroundMark x1="14186" y1="48375" x2="33372" y2="58123"/>
                        <a14:foregroundMark x1="33372" y1="58123" x2="18721" y2="80505"/>
                        <a14:foregroundMark x1="18721" y1="80505" x2="35233" y2="70036"/>
                        <a14:foregroundMark x1="26977" y1="56679" x2="15930" y2="44585"/>
                        <a14:foregroundMark x1="13953" y1="51264" x2="24186" y2="53610"/>
                        <a14:foregroundMark x1="14419" y1="53791" x2="15000" y2="44043"/>
                        <a14:foregroundMark x1="34302" y1="9206" x2="37907" y2="16606"/>
                      </a14:backgroundRemoval>
                    </a14:imgEffect>
                  </a14:imgLayer>
                </a14:imgProps>
              </a:ext>
              <a:ext uri="{28A0092B-C50C-407E-A947-70E740481C1C}">
                <a14:useLocalDpi xmlns:a14="http://schemas.microsoft.com/office/drawing/2010/main" val="0"/>
              </a:ext>
            </a:extLst>
          </a:blip>
          <a:srcRect/>
          <a:stretch>
            <a:fillRect/>
          </a:stretch>
        </p:blipFill>
        <p:spPr bwMode="auto">
          <a:xfrm>
            <a:off x="5644968" y="4966481"/>
            <a:ext cx="2439988" cy="15718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wnload MySQL Logo in SVG Vector or PNG File Format - Logo.wine">
            <a:extLst>
              <a:ext uri="{FF2B5EF4-FFF2-40B4-BE49-F238E27FC236}">
                <a16:creationId xmlns:a16="http://schemas.microsoft.com/office/drawing/2014/main" id="{1E38666B-7FC1-A5EC-0B4F-F2CF8DE5F42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79647" y="4715579"/>
            <a:ext cx="2877374" cy="1918249"/>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Badge Tm outline">
            <a:extLst>
              <a:ext uri="{FF2B5EF4-FFF2-40B4-BE49-F238E27FC236}">
                <a16:creationId xmlns:a16="http://schemas.microsoft.com/office/drawing/2014/main" id="{DACBCFCA-02E4-9CA6-BC0D-03C9B6E08E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04718" y="5567424"/>
            <a:ext cx="105534" cy="109562"/>
          </a:xfrm>
          <a:prstGeom prst="rect">
            <a:avLst/>
          </a:prstGeom>
        </p:spPr>
      </p:pic>
      <p:pic>
        <p:nvPicPr>
          <p:cNvPr id="4" name="Audio 3">
            <a:hlinkClick r:id="" action="ppaction://media"/>
            <a:extLst>
              <a:ext uri="{FF2B5EF4-FFF2-40B4-BE49-F238E27FC236}">
                <a16:creationId xmlns:a16="http://schemas.microsoft.com/office/drawing/2014/main" id="{1E9074A4-349B-3B93-29A8-A65BCB38BD1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379199" y="604257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629"/>
    </mc:Choice>
    <mc:Fallback xmlns="">
      <p:transition spd="slow" advTm="40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 objId="3"/>
        <p14:stopEvt time="40349" objId="3"/>
      </p14:showEvtLst>
    </p:ext>
  </p:extLs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630"/>
        <p:cNvGrpSpPr/>
        <p:nvPr/>
      </p:nvGrpSpPr>
      <p:grpSpPr>
        <a:xfrm>
          <a:off x="0" y="0"/>
          <a:ext cx="0" cy="0"/>
          <a:chOff x="0" y="0"/>
          <a:chExt cx="0" cy="0"/>
        </a:xfrm>
      </p:grpSpPr>
      <p:pic>
        <p:nvPicPr>
          <p:cNvPr id="8" name="Picture 7">
            <a:extLst>
              <a:ext uri="{FF2B5EF4-FFF2-40B4-BE49-F238E27FC236}">
                <a16:creationId xmlns:a16="http://schemas.microsoft.com/office/drawing/2014/main" id="{E28DEEF5-1298-4C34-C367-5DE99B8E3EFB}"/>
              </a:ext>
            </a:extLst>
          </p:cNvPr>
          <p:cNvPicPr>
            <a:picLocks noChangeAspect="1"/>
          </p:cNvPicPr>
          <p:nvPr/>
        </p:nvPicPr>
        <p:blipFill>
          <a:blip r:embed="rId5"/>
          <a:stretch>
            <a:fillRect/>
          </a:stretch>
        </p:blipFill>
        <p:spPr>
          <a:xfrm>
            <a:off x="10939272" y="5602648"/>
            <a:ext cx="1252728" cy="1252728"/>
          </a:xfrm>
          <a:prstGeom prst="rect">
            <a:avLst/>
          </a:prstGeom>
        </p:spPr>
      </p:pic>
      <p:sp>
        <p:nvSpPr>
          <p:cNvPr id="631" name="Google Shape;631;g1110779e2d4_2_15"/>
          <p:cNvSpPr txBox="1">
            <a:spLocks noGrp="1"/>
          </p:cNvSpPr>
          <p:nvPr>
            <p:ph type="title"/>
          </p:nvPr>
        </p:nvSpPr>
        <p:spPr>
          <a:xfrm>
            <a:off x="581249" y="349815"/>
            <a:ext cx="11029500" cy="8154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3F3F3F"/>
              </a:buClr>
              <a:buSzPts val="3600"/>
              <a:buFont typeface="Franklin Gothic"/>
              <a:buNone/>
            </a:pPr>
            <a:r>
              <a:rPr lang="en-US">
                <a:latin typeface="Amatic SC" pitchFamily="2" charset="-79"/>
                <a:cs typeface="Amatic SC" pitchFamily="2" charset="-79"/>
              </a:rPr>
              <a:t>Use Case Diagram</a:t>
            </a:r>
          </a:p>
        </p:txBody>
      </p:sp>
      <p:sp>
        <p:nvSpPr>
          <p:cNvPr id="632" name="Google Shape;632;g1110779e2d4_2_15"/>
          <p:cNvSpPr txBox="1"/>
          <p:nvPr/>
        </p:nvSpPr>
        <p:spPr>
          <a:xfrm>
            <a:off x="554175" y="1724125"/>
            <a:ext cx="1102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sp>
        <p:nvSpPr>
          <p:cNvPr id="2" name="TextBox 1">
            <a:extLst>
              <a:ext uri="{FF2B5EF4-FFF2-40B4-BE49-F238E27FC236}">
                <a16:creationId xmlns:a16="http://schemas.microsoft.com/office/drawing/2014/main" id="{E5130E94-0495-5440-95A5-918B6A1AA104}"/>
              </a:ext>
            </a:extLst>
          </p:cNvPr>
          <p:cNvSpPr txBox="1"/>
          <p:nvPr/>
        </p:nvSpPr>
        <p:spPr>
          <a:xfrm>
            <a:off x="6558398" y="4542817"/>
            <a:ext cx="252919" cy="116732"/>
          </a:xfrm>
          <a:prstGeom prst="rect">
            <a:avLst/>
          </a:prstGeom>
          <a:solidFill>
            <a:srgbClr val="D4E2F5"/>
          </a:solidFill>
        </p:spPr>
        <p:txBody>
          <a:bodyPr wrap="square" rtlCol="0">
            <a:spAutoFit/>
          </a:bodyPr>
          <a:lstStyle/>
          <a:p>
            <a:endParaRPr lang="en-US"/>
          </a:p>
        </p:txBody>
      </p:sp>
      <p:sp>
        <p:nvSpPr>
          <p:cNvPr id="3" name="TextBox 2">
            <a:extLst>
              <a:ext uri="{FF2B5EF4-FFF2-40B4-BE49-F238E27FC236}">
                <a16:creationId xmlns:a16="http://schemas.microsoft.com/office/drawing/2014/main" id="{BABD5AF1-160C-0644-85FE-7A7ABC622478}"/>
              </a:ext>
            </a:extLst>
          </p:cNvPr>
          <p:cNvSpPr txBox="1"/>
          <p:nvPr/>
        </p:nvSpPr>
        <p:spPr>
          <a:xfrm>
            <a:off x="6514647" y="4429064"/>
            <a:ext cx="717426" cy="523220"/>
          </a:xfrm>
          <a:prstGeom prst="rect">
            <a:avLst/>
          </a:prstGeom>
          <a:noFill/>
        </p:spPr>
        <p:txBody>
          <a:bodyPr wrap="square" rtlCol="0">
            <a:spAutoFit/>
          </a:bodyPr>
          <a:lstStyle/>
          <a:p>
            <a:r>
              <a:rPr lang="en-US" sz="1000">
                <a:solidFill>
                  <a:schemeClr val="tx1">
                    <a:lumMod val="75000"/>
                    <a:lumOff val="25000"/>
                  </a:schemeClr>
                </a:solidFill>
              </a:rPr>
              <a:t>Edit</a:t>
            </a:r>
            <a:r>
              <a:rPr lang="en-US">
                <a:solidFill>
                  <a:schemeClr val="tx1">
                    <a:lumMod val="75000"/>
                    <a:lumOff val="25000"/>
                  </a:schemeClr>
                </a:solidFill>
              </a:rPr>
              <a:t> </a:t>
            </a:r>
          </a:p>
          <a:p>
            <a:endParaRPr lang="en-US">
              <a:solidFill>
                <a:schemeClr val="tx1">
                  <a:lumMod val="75000"/>
                  <a:lumOff val="25000"/>
                </a:schemeClr>
              </a:solidFill>
            </a:endParaRPr>
          </a:p>
        </p:txBody>
      </p:sp>
      <p:pic>
        <p:nvPicPr>
          <p:cNvPr id="5" name="Picture 4" descr="Diagram&#10;&#10;Description automatically generated">
            <a:extLst>
              <a:ext uri="{FF2B5EF4-FFF2-40B4-BE49-F238E27FC236}">
                <a16:creationId xmlns:a16="http://schemas.microsoft.com/office/drawing/2014/main" id="{7E81B410-ED61-647C-52F3-895F085A54D9}"/>
              </a:ext>
            </a:extLst>
          </p:cNvPr>
          <p:cNvPicPr>
            <a:picLocks noChangeAspect="1"/>
          </p:cNvPicPr>
          <p:nvPr/>
        </p:nvPicPr>
        <p:blipFill rotWithShape="1">
          <a:blip r:embed="rId6"/>
          <a:srcRect t="4742" b="5854"/>
          <a:stretch/>
        </p:blipFill>
        <p:spPr>
          <a:xfrm>
            <a:off x="1690253" y="1165214"/>
            <a:ext cx="8900295" cy="5690161"/>
          </a:xfrm>
          <a:prstGeom prst="rect">
            <a:avLst/>
          </a:prstGeom>
        </p:spPr>
      </p:pic>
      <p:pic>
        <p:nvPicPr>
          <p:cNvPr id="6" name="Audio 5">
            <a:hlinkClick r:id="" action="ppaction://media"/>
            <a:extLst>
              <a:ext uri="{FF2B5EF4-FFF2-40B4-BE49-F238E27FC236}">
                <a16:creationId xmlns:a16="http://schemas.microsoft.com/office/drawing/2014/main" id="{A48592EA-501C-1B65-3891-A10FA01DA4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604257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829"/>
    </mc:Choice>
    <mc:Fallback xmlns="">
      <p:transition spd="slow" advTm="47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6" objId="7"/>
        <p14:stopEvt time="46759" objId="7"/>
      </p14:showEvtLst>
    </p:ext>
  </p:extLs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637"/>
        <p:cNvGrpSpPr/>
        <p:nvPr/>
      </p:nvGrpSpPr>
      <p:grpSpPr>
        <a:xfrm>
          <a:off x="0" y="0"/>
          <a:ext cx="0" cy="0"/>
          <a:chOff x="0" y="0"/>
          <a:chExt cx="0" cy="0"/>
        </a:xfrm>
      </p:grpSpPr>
      <p:pic>
        <p:nvPicPr>
          <p:cNvPr id="6" name="Picture 5">
            <a:extLst>
              <a:ext uri="{FF2B5EF4-FFF2-40B4-BE49-F238E27FC236}">
                <a16:creationId xmlns:a16="http://schemas.microsoft.com/office/drawing/2014/main" id="{D8724EA5-D410-219E-3612-50D9EA81D996}"/>
              </a:ext>
            </a:extLst>
          </p:cNvPr>
          <p:cNvPicPr>
            <a:picLocks noChangeAspect="1"/>
          </p:cNvPicPr>
          <p:nvPr/>
        </p:nvPicPr>
        <p:blipFill>
          <a:blip r:embed="rId5"/>
          <a:stretch>
            <a:fillRect/>
          </a:stretch>
        </p:blipFill>
        <p:spPr>
          <a:xfrm>
            <a:off x="10939272" y="5602648"/>
            <a:ext cx="1252728" cy="1252728"/>
          </a:xfrm>
          <a:prstGeom prst="rect">
            <a:avLst/>
          </a:prstGeom>
        </p:spPr>
      </p:pic>
      <p:sp>
        <p:nvSpPr>
          <p:cNvPr id="638" name="Google Shape;638;g1110779e2d4_2_35"/>
          <p:cNvSpPr txBox="1">
            <a:spLocks noGrp="1"/>
          </p:cNvSpPr>
          <p:nvPr>
            <p:ph type="title"/>
          </p:nvPr>
        </p:nvSpPr>
        <p:spPr>
          <a:xfrm>
            <a:off x="349700" y="487661"/>
            <a:ext cx="11029500" cy="8154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3F3F3F"/>
              </a:buClr>
              <a:buSzPts val="3600"/>
              <a:buFont typeface="Franklin Gothic"/>
              <a:buNone/>
            </a:pPr>
            <a:r>
              <a:rPr lang="en-US">
                <a:latin typeface="Amatic SC" pitchFamily="2" charset="-79"/>
                <a:cs typeface="Amatic SC" pitchFamily="2" charset="-79"/>
              </a:rPr>
              <a:t>Entity Relationship Diagram (ERD)</a:t>
            </a:r>
          </a:p>
        </p:txBody>
      </p:sp>
      <p:sp>
        <p:nvSpPr>
          <p:cNvPr id="639" name="Google Shape;639;g1110779e2d4_2_35"/>
          <p:cNvSpPr txBox="1"/>
          <p:nvPr/>
        </p:nvSpPr>
        <p:spPr>
          <a:xfrm>
            <a:off x="554175" y="1724125"/>
            <a:ext cx="1102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pic>
        <p:nvPicPr>
          <p:cNvPr id="3" name="Picture 2" descr="Diagram&#10;&#10;Description automatically generated">
            <a:extLst>
              <a:ext uri="{FF2B5EF4-FFF2-40B4-BE49-F238E27FC236}">
                <a16:creationId xmlns:a16="http://schemas.microsoft.com/office/drawing/2014/main" id="{83419C77-9D1C-12C6-47A7-ADBCC4F91B8D}"/>
              </a:ext>
            </a:extLst>
          </p:cNvPr>
          <p:cNvPicPr>
            <a:picLocks noChangeAspect="1"/>
          </p:cNvPicPr>
          <p:nvPr/>
        </p:nvPicPr>
        <p:blipFill>
          <a:blip r:embed="rId6"/>
          <a:stretch>
            <a:fillRect/>
          </a:stretch>
        </p:blipFill>
        <p:spPr>
          <a:xfrm>
            <a:off x="1460482" y="2124325"/>
            <a:ext cx="9216886" cy="3498380"/>
          </a:xfrm>
          <a:prstGeom prst="rect">
            <a:avLst/>
          </a:prstGeom>
        </p:spPr>
      </p:pic>
      <p:pic>
        <p:nvPicPr>
          <p:cNvPr id="4" name="Audio 3">
            <a:hlinkClick r:id="" action="ppaction://media"/>
            <a:extLst>
              <a:ext uri="{FF2B5EF4-FFF2-40B4-BE49-F238E27FC236}">
                <a16:creationId xmlns:a16="http://schemas.microsoft.com/office/drawing/2014/main" id="{7AD4DAB3-14E2-D9A8-5553-BC1397BD48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604257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240"/>
    </mc:Choice>
    <mc:Fallback xmlns="">
      <p:transition spd="slow" advTm="50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5"/>
        <p14:stopEvt time="49766" objId="5"/>
      </p14:showEvtLst>
    </p:ext>
  </p:extLs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644"/>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3752BC77-687F-0376-F069-83D080CA4BB0}"/>
              </a:ext>
            </a:extLst>
          </p:cNvPr>
          <p:cNvPicPr>
            <a:picLocks noChangeAspect="1"/>
          </p:cNvPicPr>
          <p:nvPr/>
        </p:nvPicPr>
        <p:blipFill rotWithShape="1">
          <a:blip r:embed="rId5">
            <a:extLst>
              <a:ext uri="{28A0092B-C50C-407E-A947-70E740481C1C}">
                <a14:useLocalDpi xmlns:a14="http://schemas.microsoft.com/office/drawing/2010/main" val="0"/>
              </a:ext>
            </a:extLst>
          </a:blip>
          <a:srcRect l="3206" t="11143" r="13230" b="41805"/>
          <a:stretch/>
        </p:blipFill>
        <p:spPr bwMode="auto">
          <a:xfrm>
            <a:off x="1542896" y="1382709"/>
            <a:ext cx="9052057" cy="4469825"/>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D7894EE1-F4C1-6C01-B5E8-3EC75261882C}"/>
              </a:ext>
            </a:extLst>
          </p:cNvPr>
          <p:cNvPicPr>
            <a:picLocks noChangeAspect="1"/>
          </p:cNvPicPr>
          <p:nvPr/>
        </p:nvPicPr>
        <p:blipFill>
          <a:blip r:embed="rId6"/>
          <a:stretch>
            <a:fillRect/>
          </a:stretch>
        </p:blipFill>
        <p:spPr>
          <a:xfrm>
            <a:off x="10929625" y="5601983"/>
            <a:ext cx="1252728" cy="1252728"/>
          </a:xfrm>
          <a:prstGeom prst="rect">
            <a:avLst/>
          </a:prstGeom>
        </p:spPr>
      </p:pic>
      <p:sp>
        <p:nvSpPr>
          <p:cNvPr id="645" name="Google Shape;645;g1110779e2d4_2_22"/>
          <p:cNvSpPr txBox="1">
            <a:spLocks noGrp="1"/>
          </p:cNvSpPr>
          <p:nvPr>
            <p:ph type="title"/>
          </p:nvPr>
        </p:nvSpPr>
        <p:spPr>
          <a:xfrm>
            <a:off x="581250" y="270100"/>
            <a:ext cx="11029500" cy="8154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3F3F3F"/>
              </a:buClr>
              <a:buSzPts val="3600"/>
              <a:buFont typeface="Franklin Gothic"/>
              <a:buNone/>
            </a:pPr>
            <a:r>
              <a:rPr lang="en-US">
                <a:latin typeface="Amatic SC" pitchFamily="2" charset="-79"/>
                <a:cs typeface="Amatic SC" pitchFamily="2" charset="-79"/>
              </a:rPr>
              <a:t>Web Application Sign in Page </a:t>
            </a:r>
          </a:p>
        </p:txBody>
      </p:sp>
      <p:sp>
        <p:nvSpPr>
          <p:cNvPr id="646" name="Google Shape;646;g1110779e2d4_2_22"/>
          <p:cNvSpPr txBox="1"/>
          <p:nvPr/>
        </p:nvSpPr>
        <p:spPr>
          <a:xfrm>
            <a:off x="554175" y="1724125"/>
            <a:ext cx="1102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sp>
        <p:nvSpPr>
          <p:cNvPr id="647" name="Google Shape;647;g1110779e2d4_2_22"/>
          <p:cNvSpPr txBox="1"/>
          <p:nvPr/>
        </p:nvSpPr>
        <p:spPr>
          <a:xfrm>
            <a:off x="2216725" y="2586175"/>
            <a:ext cx="87129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highlight>
                <a:srgbClr val="FFFF00"/>
              </a:highlight>
              <a:latin typeface="Libre Franklin"/>
              <a:ea typeface="Libre Franklin"/>
              <a:cs typeface="Libre Franklin"/>
              <a:sym typeface="Libre Franklin"/>
            </a:endParaRPr>
          </a:p>
        </p:txBody>
      </p:sp>
      <p:pic>
        <p:nvPicPr>
          <p:cNvPr id="4" name="Audio 3">
            <a:hlinkClick r:id="" action="ppaction://media"/>
            <a:extLst>
              <a:ext uri="{FF2B5EF4-FFF2-40B4-BE49-F238E27FC236}">
                <a16:creationId xmlns:a16="http://schemas.microsoft.com/office/drawing/2014/main" id="{53A631EB-64BB-FD6D-0C85-78ED1445F9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04350" y="604191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92"/>
    </mc:Choice>
    <mc:Fallback xmlns="">
      <p:transition spd="slow" advTm="5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6" objId="3"/>
        <p14:stopEvt time="4935" objId="3"/>
      </p14:showEvtLst>
    </p:ext>
  </p:extLs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644"/>
        <p:cNvGrpSpPr/>
        <p:nvPr/>
      </p:nvGrpSpPr>
      <p:grpSpPr>
        <a:xfrm>
          <a:off x="0" y="0"/>
          <a:ext cx="0" cy="0"/>
          <a:chOff x="0" y="0"/>
          <a:chExt cx="0" cy="0"/>
        </a:xfrm>
      </p:grpSpPr>
      <p:sp>
        <p:nvSpPr>
          <p:cNvPr id="645" name="Google Shape;645;g1110779e2d4_2_22"/>
          <p:cNvSpPr txBox="1">
            <a:spLocks noGrp="1"/>
          </p:cNvSpPr>
          <p:nvPr>
            <p:ph type="title"/>
          </p:nvPr>
        </p:nvSpPr>
        <p:spPr>
          <a:xfrm>
            <a:off x="581250" y="270100"/>
            <a:ext cx="11029500" cy="8154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3F3F3F"/>
              </a:buClr>
              <a:buSzPts val="3600"/>
              <a:buFont typeface="Franklin Gothic"/>
              <a:buNone/>
            </a:pPr>
            <a:r>
              <a:rPr lang="en-US">
                <a:latin typeface="Amatic SC" pitchFamily="2" charset="-79"/>
                <a:cs typeface="Amatic SC" pitchFamily="2" charset="-79"/>
              </a:rPr>
              <a:t>Web Application Sign up Page </a:t>
            </a:r>
          </a:p>
        </p:txBody>
      </p:sp>
      <p:sp>
        <p:nvSpPr>
          <p:cNvPr id="646" name="Google Shape;646;g1110779e2d4_2_22"/>
          <p:cNvSpPr txBox="1"/>
          <p:nvPr/>
        </p:nvSpPr>
        <p:spPr>
          <a:xfrm>
            <a:off x="554175" y="1724125"/>
            <a:ext cx="1102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sp>
        <p:nvSpPr>
          <p:cNvPr id="647" name="Google Shape;647;g1110779e2d4_2_22"/>
          <p:cNvSpPr txBox="1"/>
          <p:nvPr/>
        </p:nvSpPr>
        <p:spPr>
          <a:xfrm>
            <a:off x="2216725" y="2586175"/>
            <a:ext cx="87129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highlight>
                <a:srgbClr val="FFFF00"/>
              </a:highlight>
              <a:latin typeface="Libre Franklin"/>
              <a:ea typeface="Libre Franklin"/>
              <a:cs typeface="Libre Franklin"/>
              <a:sym typeface="Libre Franklin"/>
            </a:endParaRPr>
          </a:p>
        </p:txBody>
      </p:sp>
      <p:pic>
        <p:nvPicPr>
          <p:cNvPr id="3" name="Picture 2" descr="Graphical user interface, application&#10;&#10;Description automatically generated">
            <a:extLst>
              <a:ext uri="{FF2B5EF4-FFF2-40B4-BE49-F238E27FC236}">
                <a16:creationId xmlns:a16="http://schemas.microsoft.com/office/drawing/2014/main" id="{8A55B08B-50B8-C199-B20B-C9B7F54C7116}"/>
              </a:ext>
            </a:extLst>
          </p:cNvPr>
          <p:cNvPicPr>
            <a:picLocks noChangeAspect="1"/>
          </p:cNvPicPr>
          <p:nvPr/>
        </p:nvPicPr>
        <p:blipFill rotWithShape="1">
          <a:blip r:embed="rId5"/>
          <a:srcRect b="25979"/>
          <a:stretch/>
        </p:blipFill>
        <p:spPr>
          <a:xfrm>
            <a:off x="1396993" y="1085500"/>
            <a:ext cx="9741094" cy="4272884"/>
          </a:xfrm>
          <a:prstGeom prst="rect">
            <a:avLst/>
          </a:prstGeom>
        </p:spPr>
      </p:pic>
      <p:pic>
        <p:nvPicPr>
          <p:cNvPr id="6" name="Picture 5">
            <a:extLst>
              <a:ext uri="{FF2B5EF4-FFF2-40B4-BE49-F238E27FC236}">
                <a16:creationId xmlns:a16="http://schemas.microsoft.com/office/drawing/2014/main" id="{D0A7EB38-4E4E-BD76-040C-9E8B68F1450E}"/>
              </a:ext>
            </a:extLst>
          </p:cNvPr>
          <p:cNvPicPr>
            <a:picLocks noChangeAspect="1"/>
          </p:cNvPicPr>
          <p:nvPr/>
        </p:nvPicPr>
        <p:blipFill>
          <a:blip r:embed="rId6"/>
          <a:stretch>
            <a:fillRect/>
          </a:stretch>
        </p:blipFill>
        <p:spPr>
          <a:xfrm>
            <a:off x="10929625" y="5605272"/>
            <a:ext cx="1252728" cy="1252728"/>
          </a:xfrm>
          <a:prstGeom prst="rect">
            <a:avLst/>
          </a:prstGeom>
        </p:spPr>
      </p:pic>
      <p:pic>
        <p:nvPicPr>
          <p:cNvPr id="4" name="Audio 3">
            <a:hlinkClick r:id="" action="ppaction://media"/>
            <a:extLst>
              <a:ext uri="{FF2B5EF4-FFF2-40B4-BE49-F238E27FC236}">
                <a16:creationId xmlns:a16="http://schemas.microsoft.com/office/drawing/2014/main" id="{980E0D57-9B66-A630-663B-9AFF76B28B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3345633207"/>
      </p:ext>
    </p:extLst>
  </p:cSld>
  <p:clrMapOvr>
    <a:masterClrMapping/>
  </p:clrMapOvr>
  <mc:AlternateContent xmlns:mc="http://schemas.openxmlformats.org/markup-compatibility/2006" xmlns:p14="http://schemas.microsoft.com/office/powerpoint/2010/main">
    <mc:Choice Requires="p14">
      <p:transition spd="slow" p14:dur="2000" advTm="5345"/>
    </mc:Choice>
    <mc:Fallback xmlns="">
      <p:transition spd="slow" advTm="5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7" objId="2"/>
        <p14:stopEvt time="5005" objId="2"/>
      </p14:showEvtLst>
    </p:ext>
  </p:extLs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652"/>
        <p:cNvGrpSpPr/>
        <p:nvPr/>
      </p:nvGrpSpPr>
      <p:grpSpPr>
        <a:xfrm>
          <a:off x="0" y="0"/>
          <a:ext cx="0" cy="0"/>
          <a:chOff x="0" y="0"/>
          <a:chExt cx="0" cy="0"/>
        </a:xfrm>
      </p:grpSpPr>
      <p:sp>
        <p:nvSpPr>
          <p:cNvPr id="653" name="Google Shape;653;g1110779e2d4_2_29"/>
          <p:cNvSpPr txBox="1">
            <a:spLocks noGrp="1"/>
          </p:cNvSpPr>
          <p:nvPr>
            <p:ph type="title"/>
          </p:nvPr>
        </p:nvSpPr>
        <p:spPr>
          <a:xfrm>
            <a:off x="581249" y="72061"/>
            <a:ext cx="11029500" cy="8154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3F3F3F"/>
              </a:buClr>
              <a:buSzPts val="3600"/>
              <a:buFont typeface="Franklin Gothic"/>
              <a:buNone/>
            </a:pPr>
            <a:r>
              <a:rPr lang="en-US">
                <a:latin typeface="Amatic SC" pitchFamily="2" charset="-79"/>
                <a:cs typeface="Amatic SC" pitchFamily="2" charset="-79"/>
              </a:rPr>
              <a:t>Web Application Homepage </a:t>
            </a:r>
          </a:p>
        </p:txBody>
      </p:sp>
      <p:sp>
        <p:nvSpPr>
          <p:cNvPr id="654" name="Google Shape;654;g1110779e2d4_2_29"/>
          <p:cNvSpPr txBox="1"/>
          <p:nvPr/>
        </p:nvSpPr>
        <p:spPr>
          <a:xfrm>
            <a:off x="554175" y="1724125"/>
            <a:ext cx="1102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sp>
        <p:nvSpPr>
          <p:cNvPr id="655" name="Google Shape;655;g1110779e2d4_2_29"/>
          <p:cNvSpPr txBox="1"/>
          <p:nvPr/>
        </p:nvSpPr>
        <p:spPr>
          <a:xfrm>
            <a:off x="2216725" y="2586175"/>
            <a:ext cx="87129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highlight>
                <a:srgbClr val="FFFF00"/>
              </a:highlight>
              <a:latin typeface="Libre Franklin"/>
              <a:ea typeface="Libre Franklin"/>
              <a:cs typeface="Libre Franklin"/>
              <a:sym typeface="Libre Franklin"/>
            </a:endParaRPr>
          </a:p>
        </p:txBody>
      </p:sp>
      <p:pic>
        <p:nvPicPr>
          <p:cNvPr id="5" name="Picture 4" descr="Graphical user interface, application, Teams&#10;&#10;Description automatically generated">
            <a:extLst>
              <a:ext uri="{FF2B5EF4-FFF2-40B4-BE49-F238E27FC236}">
                <a16:creationId xmlns:a16="http://schemas.microsoft.com/office/drawing/2014/main" id="{D6CE7B21-0B4F-7366-57BF-3235CDAD5C89}"/>
              </a:ext>
            </a:extLst>
          </p:cNvPr>
          <p:cNvPicPr>
            <a:picLocks noChangeAspect="1"/>
          </p:cNvPicPr>
          <p:nvPr/>
        </p:nvPicPr>
        <p:blipFill rotWithShape="1">
          <a:blip r:embed="rId5">
            <a:extLst>
              <a:ext uri="{28A0092B-C50C-407E-A947-70E740481C1C}">
                <a14:useLocalDpi xmlns:a14="http://schemas.microsoft.com/office/drawing/2010/main" val="0"/>
              </a:ext>
            </a:extLst>
          </a:blip>
          <a:srcRect l="5980" t="9931" r="20943" b="6274"/>
          <a:stretch/>
        </p:blipFill>
        <p:spPr bwMode="auto">
          <a:xfrm>
            <a:off x="1510144" y="887461"/>
            <a:ext cx="9171709" cy="5730949"/>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1377D116-390E-3A0A-4B26-379F9D8572A9}"/>
              </a:ext>
            </a:extLst>
          </p:cNvPr>
          <p:cNvPicPr>
            <a:picLocks noChangeAspect="1"/>
          </p:cNvPicPr>
          <p:nvPr/>
        </p:nvPicPr>
        <p:blipFill>
          <a:blip r:embed="rId6"/>
          <a:stretch>
            <a:fillRect/>
          </a:stretch>
        </p:blipFill>
        <p:spPr>
          <a:xfrm>
            <a:off x="10929625" y="5605272"/>
            <a:ext cx="1252728" cy="1252728"/>
          </a:xfrm>
          <a:prstGeom prst="rect">
            <a:avLst/>
          </a:prstGeom>
        </p:spPr>
      </p:pic>
      <p:pic>
        <p:nvPicPr>
          <p:cNvPr id="2" name="Audio 1">
            <a:hlinkClick r:id="" action="ppaction://media"/>
            <a:extLst>
              <a:ext uri="{FF2B5EF4-FFF2-40B4-BE49-F238E27FC236}">
                <a16:creationId xmlns:a16="http://schemas.microsoft.com/office/drawing/2014/main" id="{A84560FF-D7F8-88E1-A5E1-77C8C27577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5973139"/>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949"/>
    </mc:Choice>
    <mc:Fallback xmlns="">
      <p:transition spd="slow" advTm="40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 objId="3"/>
        <p14:stopEvt time="40367" objId="3"/>
      </p14:showEvtLst>
    </p:ext>
  </p:extLs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652"/>
        <p:cNvGrpSpPr/>
        <p:nvPr/>
      </p:nvGrpSpPr>
      <p:grpSpPr>
        <a:xfrm>
          <a:off x="0" y="0"/>
          <a:ext cx="0" cy="0"/>
          <a:chOff x="0" y="0"/>
          <a:chExt cx="0" cy="0"/>
        </a:xfrm>
      </p:grpSpPr>
      <p:sp>
        <p:nvSpPr>
          <p:cNvPr id="653" name="Google Shape;653;g1110779e2d4_2_29"/>
          <p:cNvSpPr txBox="1">
            <a:spLocks noGrp="1"/>
          </p:cNvSpPr>
          <p:nvPr>
            <p:ph type="title"/>
          </p:nvPr>
        </p:nvSpPr>
        <p:spPr>
          <a:xfrm>
            <a:off x="581249" y="72061"/>
            <a:ext cx="11029500" cy="8154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3F3F3F"/>
              </a:buClr>
              <a:buSzPts val="3600"/>
              <a:buFont typeface="Franklin Gothic"/>
              <a:buNone/>
            </a:pPr>
            <a:r>
              <a:rPr lang="en-US">
                <a:latin typeface="Amatic SC" pitchFamily="2" charset="-79"/>
                <a:cs typeface="Amatic SC" pitchFamily="2" charset="-79"/>
              </a:rPr>
              <a:t>Web Application History page </a:t>
            </a:r>
          </a:p>
        </p:txBody>
      </p:sp>
      <p:sp>
        <p:nvSpPr>
          <p:cNvPr id="654" name="Google Shape;654;g1110779e2d4_2_29"/>
          <p:cNvSpPr txBox="1"/>
          <p:nvPr/>
        </p:nvSpPr>
        <p:spPr>
          <a:xfrm>
            <a:off x="554175" y="1724125"/>
            <a:ext cx="1102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sp>
        <p:nvSpPr>
          <p:cNvPr id="655" name="Google Shape;655;g1110779e2d4_2_29"/>
          <p:cNvSpPr txBox="1"/>
          <p:nvPr/>
        </p:nvSpPr>
        <p:spPr>
          <a:xfrm>
            <a:off x="2216725" y="2586175"/>
            <a:ext cx="87129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highlight>
                <a:srgbClr val="FFFF00"/>
              </a:highlight>
              <a:latin typeface="Libre Franklin"/>
              <a:ea typeface="Libre Franklin"/>
              <a:cs typeface="Libre Franklin"/>
              <a:sym typeface="Libre Franklin"/>
            </a:endParaRPr>
          </a:p>
        </p:txBody>
      </p:sp>
      <p:pic>
        <p:nvPicPr>
          <p:cNvPr id="3" name="Picture 2" descr="Table&#10;&#10;Description automatically generated">
            <a:extLst>
              <a:ext uri="{FF2B5EF4-FFF2-40B4-BE49-F238E27FC236}">
                <a16:creationId xmlns:a16="http://schemas.microsoft.com/office/drawing/2014/main" id="{9C3E27B8-17A4-7F61-681B-FC967D30033C}"/>
              </a:ext>
            </a:extLst>
          </p:cNvPr>
          <p:cNvPicPr>
            <a:picLocks noChangeAspect="1"/>
          </p:cNvPicPr>
          <p:nvPr/>
        </p:nvPicPr>
        <p:blipFill>
          <a:blip r:embed="rId5"/>
          <a:stretch>
            <a:fillRect/>
          </a:stretch>
        </p:blipFill>
        <p:spPr>
          <a:xfrm>
            <a:off x="2216725" y="814687"/>
            <a:ext cx="7734876" cy="5898477"/>
          </a:xfrm>
          <a:prstGeom prst="rect">
            <a:avLst/>
          </a:prstGeom>
        </p:spPr>
      </p:pic>
      <p:pic>
        <p:nvPicPr>
          <p:cNvPr id="6" name="Picture 5">
            <a:extLst>
              <a:ext uri="{FF2B5EF4-FFF2-40B4-BE49-F238E27FC236}">
                <a16:creationId xmlns:a16="http://schemas.microsoft.com/office/drawing/2014/main" id="{7EB9FAF0-9F6A-507F-0D9D-0ED56CD396AB}"/>
              </a:ext>
            </a:extLst>
          </p:cNvPr>
          <p:cNvPicPr>
            <a:picLocks noChangeAspect="1"/>
          </p:cNvPicPr>
          <p:nvPr/>
        </p:nvPicPr>
        <p:blipFill>
          <a:blip r:embed="rId6"/>
          <a:stretch>
            <a:fillRect/>
          </a:stretch>
        </p:blipFill>
        <p:spPr>
          <a:xfrm>
            <a:off x="10939272" y="5602648"/>
            <a:ext cx="1252728" cy="1252728"/>
          </a:xfrm>
          <a:prstGeom prst="rect">
            <a:avLst/>
          </a:prstGeom>
        </p:spPr>
      </p:pic>
      <p:pic>
        <p:nvPicPr>
          <p:cNvPr id="4" name="Audio 3">
            <a:hlinkClick r:id="" action="ppaction://media"/>
            <a:extLst>
              <a:ext uri="{FF2B5EF4-FFF2-40B4-BE49-F238E27FC236}">
                <a16:creationId xmlns:a16="http://schemas.microsoft.com/office/drawing/2014/main" id="{ABAC8ED7-882F-C421-29F5-B1B2FD17F9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2927" y="5973139"/>
            <a:ext cx="812800" cy="812800"/>
          </a:xfrm>
          <a:prstGeom prst="rect">
            <a:avLst/>
          </a:prstGeom>
        </p:spPr>
      </p:pic>
    </p:spTree>
    <p:extLst>
      <p:ext uri="{BB962C8B-B14F-4D97-AF65-F5344CB8AC3E}">
        <p14:creationId xmlns:p14="http://schemas.microsoft.com/office/powerpoint/2010/main" val="3168570929"/>
      </p:ext>
    </p:extLst>
  </p:cSld>
  <p:clrMapOvr>
    <a:masterClrMapping/>
  </p:clrMapOvr>
  <mc:AlternateContent xmlns:mc="http://schemas.openxmlformats.org/markup-compatibility/2006" xmlns:p14="http://schemas.microsoft.com/office/powerpoint/2010/main">
    <mc:Choice Requires="p14">
      <p:transition spd="slow" p14:dur="2000" advTm="18016"/>
    </mc:Choice>
    <mc:Fallback xmlns="">
      <p:transition spd="slow" advTm="18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6" objId="2"/>
        <p14:stopEvt time="17422" objId="2"/>
      </p14:showEvtLst>
    </p:ext>
  </p:extLs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649"/>
        <p:cNvGrpSpPr/>
        <p:nvPr/>
      </p:nvGrpSpPr>
      <p:grpSpPr>
        <a:xfrm>
          <a:off x="0" y="0"/>
          <a:ext cx="0" cy="0"/>
          <a:chOff x="0" y="0"/>
          <a:chExt cx="0" cy="0"/>
        </a:xfrm>
      </p:grpSpPr>
      <p:pic>
        <p:nvPicPr>
          <p:cNvPr id="4" name="Picture 3" descr="A person smiling at the camera&#10;&#10;Description automatically generated with medium confidence">
            <a:extLst>
              <a:ext uri="{FF2B5EF4-FFF2-40B4-BE49-F238E27FC236}">
                <a16:creationId xmlns:a16="http://schemas.microsoft.com/office/drawing/2014/main" id="{55EEBA10-35D7-76AD-7328-D8EC2C0519D1}"/>
              </a:ext>
            </a:extLst>
          </p:cNvPr>
          <p:cNvPicPr>
            <a:picLocks noChangeAspect="1"/>
          </p:cNvPicPr>
          <p:nvPr/>
        </p:nvPicPr>
        <p:blipFill>
          <a:blip r:embed="rId6"/>
          <a:stretch>
            <a:fillRect/>
          </a:stretch>
        </p:blipFill>
        <p:spPr>
          <a:xfrm>
            <a:off x="10939272" y="5605272"/>
            <a:ext cx="1252728" cy="1252728"/>
          </a:xfrm>
          <a:prstGeom prst="rect">
            <a:avLst/>
          </a:prstGeom>
        </p:spPr>
      </p:pic>
      <p:sp>
        <p:nvSpPr>
          <p:cNvPr id="5" name="Google Shape;221;g11050f065d6_0_73">
            <a:extLst>
              <a:ext uri="{FF2B5EF4-FFF2-40B4-BE49-F238E27FC236}">
                <a16:creationId xmlns:a16="http://schemas.microsoft.com/office/drawing/2014/main" id="{DD45BCF6-CA99-16CD-8924-5665EAA29E46}"/>
              </a:ext>
            </a:extLst>
          </p:cNvPr>
          <p:cNvSpPr txBox="1">
            <a:spLocks/>
          </p:cNvSpPr>
          <p:nvPr/>
        </p:nvSpPr>
        <p:spPr>
          <a:xfrm>
            <a:off x="192506" y="1503948"/>
            <a:ext cx="11619939" cy="2755479"/>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spcBef>
                <a:spcPts val="0"/>
              </a:spcBef>
            </a:pPr>
            <a:r>
              <a:rPr lang="en-US" sz="8800">
                <a:latin typeface="Amatic SC" pitchFamily="2" charset="-79"/>
                <a:cs typeface="Amatic SC" pitchFamily="2" charset="-79"/>
              </a:rPr>
              <a:t>Opto-Smart</a:t>
            </a:r>
            <a:br>
              <a:rPr lang="en-US" sz="8800">
                <a:latin typeface="Amatic SC" pitchFamily="2" charset="-79"/>
                <a:cs typeface="Amatic SC" pitchFamily="2" charset="-79"/>
              </a:rPr>
            </a:br>
            <a:r>
              <a:rPr lang="en-US" sz="8800">
                <a:latin typeface="Amatic SC" pitchFamily="2" charset="-79"/>
                <a:cs typeface="Amatic SC" pitchFamily="2" charset="-79"/>
              </a:rPr>
              <a:t>Pet Feeder Planning</a:t>
            </a:r>
          </a:p>
        </p:txBody>
      </p:sp>
      <p:pic>
        <p:nvPicPr>
          <p:cNvPr id="6" name="Graphic 5" descr="Money with solid fill">
            <a:extLst>
              <a:ext uri="{FF2B5EF4-FFF2-40B4-BE49-F238E27FC236}">
                <a16:creationId xmlns:a16="http://schemas.microsoft.com/office/drawing/2014/main" id="{F24483B9-EAA9-F094-702D-279FA025F5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2450" y="4213726"/>
            <a:ext cx="2305050" cy="2305050"/>
          </a:xfrm>
          <a:prstGeom prst="rect">
            <a:avLst/>
          </a:prstGeom>
        </p:spPr>
      </p:pic>
      <p:pic>
        <p:nvPicPr>
          <p:cNvPr id="8" name="Graphic 7" descr="Clipboard Checked outline">
            <a:extLst>
              <a:ext uri="{FF2B5EF4-FFF2-40B4-BE49-F238E27FC236}">
                <a16:creationId xmlns:a16="http://schemas.microsoft.com/office/drawing/2014/main" id="{F74443FD-5EC9-B67C-7098-D997396D53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30193" y="499435"/>
            <a:ext cx="2382252" cy="2382252"/>
          </a:xfrm>
          <a:prstGeom prst="rect">
            <a:avLst/>
          </a:prstGeom>
        </p:spPr>
      </p:pic>
      <p:pic>
        <p:nvPicPr>
          <p:cNvPr id="3" name="Audio 2">
            <a:hlinkClick r:id="" action="ppaction://media"/>
            <a:extLst>
              <a:ext uri="{FF2B5EF4-FFF2-40B4-BE49-F238E27FC236}">
                <a16:creationId xmlns:a16="http://schemas.microsoft.com/office/drawing/2014/main" id="{C3C0B62E-8152-D673-56C6-C550A7CF1DC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226800" y="58928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704"/>
    </mc:Choice>
    <mc:Fallback xmlns="">
      <p:transition spd="slow" advTm="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2C4F3-8CAF-E2B3-63AB-81BE2C077D90}"/>
              </a:ext>
            </a:extLst>
          </p:cNvPr>
          <p:cNvSpPr>
            <a:spLocks noGrp="1"/>
          </p:cNvSpPr>
          <p:nvPr>
            <p:ph type="title"/>
          </p:nvPr>
        </p:nvSpPr>
        <p:spPr/>
        <p:txBody>
          <a:bodyPr>
            <a:normAutofit/>
          </a:bodyPr>
          <a:lstStyle/>
          <a:p>
            <a:pPr algn="ctr"/>
            <a:r>
              <a:rPr lang="en-US" sz="5400">
                <a:latin typeface="Amatic SC" panose="00000500000000000000" pitchFamily="2" charset="-79"/>
                <a:ea typeface="Source Code Pro" panose="020B0509030403020204" pitchFamily="49" charset="0"/>
                <a:cs typeface="Amatic SC" panose="00000500000000000000" pitchFamily="2" charset="-79"/>
              </a:rPr>
              <a:t>Work Distribution</a:t>
            </a:r>
          </a:p>
        </p:txBody>
      </p:sp>
      <p:graphicFrame>
        <p:nvGraphicFramePr>
          <p:cNvPr id="6" name="Table 5">
            <a:extLst>
              <a:ext uri="{FF2B5EF4-FFF2-40B4-BE49-F238E27FC236}">
                <a16:creationId xmlns:a16="http://schemas.microsoft.com/office/drawing/2014/main" id="{42007A20-CD7B-3E58-0746-7E2BE056DACD}"/>
              </a:ext>
            </a:extLst>
          </p:cNvPr>
          <p:cNvGraphicFramePr>
            <a:graphicFrameLocks noGrp="1"/>
          </p:cNvGraphicFramePr>
          <p:nvPr>
            <p:extLst>
              <p:ext uri="{D42A27DB-BD31-4B8C-83A1-F6EECF244321}">
                <p14:modId xmlns:p14="http://schemas.microsoft.com/office/powerpoint/2010/main" val="652598679"/>
              </p:ext>
            </p:extLst>
          </p:nvPr>
        </p:nvGraphicFramePr>
        <p:xfrm>
          <a:off x="2218390" y="1579170"/>
          <a:ext cx="8144810" cy="4346064"/>
        </p:xfrm>
        <a:graphic>
          <a:graphicData uri="http://schemas.openxmlformats.org/drawingml/2006/table">
            <a:tbl>
              <a:tblPr firstRow="1" firstCol="1" bandRow="1">
                <a:tableStyleId>{6F0D2FCB-0D5A-4FF6-ADF0-22CCBD45C013}</a:tableStyleId>
              </a:tblPr>
              <a:tblGrid>
                <a:gridCol w="3630573">
                  <a:extLst>
                    <a:ext uri="{9D8B030D-6E8A-4147-A177-3AD203B41FA5}">
                      <a16:colId xmlns:a16="http://schemas.microsoft.com/office/drawing/2014/main" val="75717518"/>
                    </a:ext>
                  </a:extLst>
                </a:gridCol>
                <a:gridCol w="1212237">
                  <a:extLst>
                    <a:ext uri="{9D8B030D-6E8A-4147-A177-3AD203B41FA5}">
                      <a16:colId xmlns:a16="http://schemas.microsoft.com/office/drawing/2014/main" val="1953518466"/>
                    </a:ext>
                  </a:extLst>
                </a:gridCol>
                <a:gridCol w="1187854">
                  <a:extLst>
                    <a:ext uri="{9D8B030D-6E8A-4147-A177-3AD203B41FA5}">
                      <a16:colId xmlns:a16="http://schemas.microsoft.com/office/drawing/2014/main" val="4125414797"/>
                    </a:ext>
                  </a:extLst>
                </a:gridCol>
                <a:gridCol w="1057073">
                  <a:extLst>
                    <a:ext uri="{9D8B030D-6E8A-4147-A177-3AD203B41FA5}">
                      <a16:colId xmlns:a16="http://schemas.microsoft.com/office/drawing/2014/main" val="600575407"/>
                    </a:ext>
                  </a:extLst>
                </a:gridCol>
                <a:gridCol w="1057073">
                  <a:extLst>
                    <a:ext uri="{9D8B030D-6E8A-4147-A177-3AD203B41FA5}">
                      <a16:colId xmlns:a16="http://schemas.microsoft.com/office/drawing/2014/main" val="2354852538"/>
                    </a:ext>
                  </a:extLst>
                </a:gridCol>
              </a:tblGrid>
              <a:tr h="774588">
                <a:tc>
                  <a:txBody>
                    <a:bodyPr/>
                    <a:lstStyle/>
                    <a:p>
                      <a:pPr marL="0" marR="0" algn="ctr">
                        <a:spcBef>
                          <a:spcPts val="0"/>
                        </a:spcBef>
                        <a:spcAft>
                          <a:spcPts val="0"/>
                        </a:spcAft>
                      </a:pPr>
                      <a:r>
                        <a:rPr lang="en-US" sz="1300" b="1">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 Project Characteristic</a:t>
                      </a:r>
                    </a:p>
                  </a:txBody>
                  <a:tcPr marL="68580" marR="68580" marT="0" marB="0" anchor="ctr">
                    <a:solidFill>
                      <a:schemeClr val="accent5">
                        <a:lumMod val="75000"/>
                      </a:schemeClr>
                    </a:solidFill>
                  </a:tcPr>
                </a:tc>
                <a:tc>
                  <a:txBody>
                    <a:bodyPr/>
                    <a:lstStyle/>
                    <a:p>
                      <a:pPr marL="0" marR="0" algn="ctr">
                        <a:spcBef>
                          <a:spcPts val="0"/>
                        </a:spcBef>
                        <a:spcAft>
                          <a:spcPts val="0"/>
                        </a:spcAft>
                      </a:pPr>
                      <a:r>
                        <a:rPr lang="en-US" sz="1300" b="1">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Tyler</a:t>
                      </a:r>
                    </a:p>
                  </a:txBody>
                  <a:tcPr marL="68580" marR="68580" marT="0" marB="0" anchor="ctr">
                    <a:solidFill>
                      <a:schemeClr val="accent5">
                        <a:lumMod val="75000"/>
                      </a:schemeClr>
                    </a:solidFill>
                  </a:tcPr>
                </a:tc>
                <a:tc>
                  <a:txBody>
                    <a:bodyPr/>
                    <a:lstStyle/>
                    <a:p>
                      <a:pPr marL="0" marR="0" algn="ctr">
                        <a:spcBef>
                          <a:spcPts val="0"/>
                        </a:spcBef>
                        <a:spcAft>
                          <a:spcPts val="0"/>
                        </a:spcAft>
                      </a:pPr>
                      <a:r>
                        <a:rPr lang="en-US" sz="1300" b="1">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Cassidy</a:t>
                      </a:r>
                    </a:p>
                  </a:txBody>
                  <a:tcPr marL="68580" marR="68580" marT="0" marB="0" anchor="ctr">
                    <a:solidFill>
                      <a:schemeClr val="accent5">
                        <a:lumMod val="75000"/>
                      </a:schemeClr>
                    </a:solidFill>
                  </a:tcPr>
                </a:tc>
                <a:tc>
                  <a:txBody>
                    <a:bodyPr/>
                    <a:lstStyle/>
                    <a:p>
                      <a:pPr marL="0" marR="0" algn="ctr">
                        <a:spcBef>
                          <a:spcPts val="0"/>
                        </a:spcBef>
                        <a:spcAft>
                          <a:spcPts val="0"/>
                        </a:spcAft>
                      </a:pPr>
                      <a:r>
                        <a:rPr lang="en-US" sz="1300" b="1">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Ricky</a:t>
                      </a:r>
                    </a:p>
                  </a:txBody>
                  <a:tcPr marL="68580" marR="68580" marT="0" marB="0" anchor="ctr">
                    <a:solidFill>
                      <a:schemeClr val="accent5">
                        <a:lumMod val="75000"/>
                      </a:schemeClr>
                    </a:solidFill>
                  </a:tcPr>
                </a:tc>
                <a:tc>
                  <a:txBody>
                    <a:bodyPr/>
                    <a:lstStyle/>
                    <a:p>
                      <a:pPr marL="0" marR="0" algn="ctr">
                        <a:spcBef>
                          <a:spcPts val="0"/>
                        </a:spcBef>
                        <a:spcAft>
                          <a:spcPts val="0"/>
                        </a:spcAft>
                      </a:pPr>
                      <a:r>
                        <a:rPr lang="en-US" sz="1300" b="1">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Jacob</a:t>
                      </a:r>
                    </a:p>
                  </a:txBody>
                  <a:tcPr marL="68580" marR="68580" marT="0" marB="0" anchor="ctr">
                    <a:solidFill>
                      <a:schemeClr val="accent5">
                        <a:lumMod val="75000"/>
                      </a:schemeClr>
                    </a:solidFill>
                  </a:tcPr>
                </a:tc>
                <a:extLst>
                  <a:ext uri="{0D108BD9-81ED-4DB2-BD59-A6C34878D82A}">
                    <a16:rowId xmlns:a16="http://schemas.microsoft.com/office/drawing/2014/main" val="85927917"/>
                  </a:ext>
                </a:extLst>
              </a:tr>
              <a:tr h="440242">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Collar Tag</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Secondary</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Primary</a:t>
                      </a: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a:t>
                      </a:r>
                    </a:p>
                  </a:txBody>
                  <a:tcPr marL="68580" marR="68580" marT="0" marB="0" anchor="ctr">
                    <a:solidFill>
                      <a:schemeClr val="accent1">
                        <a:lumMod val="60000"/>
                        <a:lumOff val="40000"/>
                      </a:schemeClr>
                    </a:solidFill>
                  </a:tcPr>
                </a:tc>
                <a:extLst>
                  <a:ext uri="{0D108BD9-81ED-4DB2-BD59-A6C34878D82A}">
                    <a16:rowId xmlns:a16="http://schemas.microsoft.com/office/drawing/2014/main" val="1779747719"/>
                  </a:ext>
                </a:extLst>
              </a:tr>
              <a:tr h="450900">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IR LED Detection</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Primary</a:t>
                      </a: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Secondary</a:t>
                      </a:r>
                    </a:p>
                  </a:txBody>
                  <a:tcPr marL="68580" marR="68580" marT="0" marB="0" anchor="ctr">
                    <a:solidFill>
                      <a:schemeClr val="accent1">
                        <a:lumMod val="60000"/>
                        <a:lumOff val="40000"/>
                      </a:schemeClr>
                    </a:solidFill>
                  </a:tcPr>
                </a:tc>
                <a:extLst>
                  <a:ext uri="{0D108BD9-81ED-4DB2-BD59-A6C34878D82A}">
                    <a16:rowId xmlns:a16="http://schemas.microsoft.com/office/drawing/2014/main" val="1666590745"/>
                  </a:ext>
                </a:extLst>
              </a:tr>
              <a:tr h="412700">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Camera System</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Primary</a:t>
                      </a: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Secondary</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endPar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1929739403"/>
                  </a:ext>
                </a:extLst>
              </a:tr>
              <a:tr h="440938">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PCB Design</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Secondary</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Primary</a:t>
                      </a:r>
                    </a:p>
                  </a:txBody>
                  <a:tcPr marL="68580" marR="68580" marT="0" marB="0" anchor="ctr">
                    <a:solidFill>
                      <a:schemeClr val="accent6">
                        <a:lumMod val="60000"/>
                        <a:lumOff val="40000"/>
                      </a:schemeClr>
                    </a:solidFill>
                  </a:tcPr>
                </a:tc>
                <a:extLst>
                  <a:ext uri="{0D108BD9-81ED-4DB2-BD59-A6C34878D82A}">
                    <a16:rowId xmlns:a16="http://schemas.microsoft.com/office/drawing/2014/main" val="2252522267"/>
                  </a:ext>
                </a:extLst>
              </a:tr>
              <a:tr h="485478">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Web Application</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Secondary</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Primary</a:t>
                      </a: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a:t>
                      </a:r>
                    </a:p>
                  </a:txBody>
                  <a:tcPr marL="68580" marR="68580" marT="0" marB="0" anchor="ctr">
                    <a:solidFill>
                      <a:schemeClr val="accent1">
                        <a:lumMod val="60000"/>
                        <a:lumOff val="40000"/>
                      </a:schemeClr>
                    </a:solidFill>
                  </a:tcPr>
                </a:tc>
                <a:extLst>
                  <a:ext uri="{0D108BD9-81ED-4DB2-BD59-A6C34878D82A}">
                    <a16:rowId xmlns:a16="http://schemas.microsoft.com/office/drawing/2014/main" val="947847138"/>
                  </a:ext>
                </a:extLst>
              </a:tr>
              <a:tr h="432484">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Software Design</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Primary</a:t>
                      </a: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Secondary</a:t>
                      </a:r>
                    </a:p>
                  </a:txBody>
                  <a:tcPr marL="68580" marR="68580" marT="0" marB="0" anchor="ctr">
                    <a:solidFill>
                      <a:schemeClr val="accent1">
                        <a:lumMod val="60000"/>
                        <a:lumOff val="40000"/>
                      </a:schemeClr>
                    </a:solidFill>
                  </a:tcPr>
                </a:tc>
                <a:extLst>
                  <a:ext uri="{0D108BD9-81ED-4DB2-BD59-A6C34878D82A}">
                    <a16:rowId xmlns:a16="http://schemas.microsoft.com/office/drawing/2014/main" val="1724455899"/>
                  </a:ext>
                </a:extLst>
              </a:tr>
              <a:tr h="457200">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Enclosure Design</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Primary</a:t>
                      </a: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Secondary</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a:t>
                      </a:r>
                    </a:p>
                  </a:txBody>
                  <a:tcPr marL="68580" marR="68580" marT="0" marB="0" anchor="ctr">
                    <a:solidFill>
                      <a:schemeClr val="accent1">
                        <a:lumMod val="60000"/>
                        <a:lumOff val="40000"/>
                      </a:schemeClr>
                    </a:solidFill>
                  </a:tcPr>
                </a:tc>
                <a:extLst>
                  <a:ext uri="{0D108BD9-81ED-4DB2-BD59-A6C34878D82A}">
                    <a16:rowId xmlns:a16="http://schemas.microsoft.com/office/drawing/2014/main" val="1680192785"/>
                  </a:ext>
                </a:extLst>
              </a:tr>
              <a:tr h="451534">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Electrical System Testing/Design</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Secondary</a:t>
                      </a: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en-US" sz="1300">
                          <a:solidFill>
                            <a:schemeClr val="tx1"/>
                          </a:solidFill>
                          <a:effectLst/>
                          <a:latin typeface="Source Code Pro" panose="020B0509030403020204" pitchFamily="49" charset="0"/>
                          <a:ea typeface="Source Code Pro" panose="020B0509030403020204" pitchFamily="49" charset="0"/>
                          <a:cs typeface="Arial" panose="020B0604020202020204" pitchFamily="34" charset="0"/>
                        </a:rPr>
                        <a:t>Primary</a:t>
                      </a:r>
                    </a:p>
                  </a:txBody>
                  <a:tcPr marL="68580" marR="68580" marT="0" marB="0" anchor="ctr">
                    <a:solidFill>
                      <a:schemeClr val="accent6">
                        <a:lumMod val="60000"/>
                        <a:lumOff val="40000"/>
                      </a:schemeClr>
                    </a:solidFill>
                  </a:tcPr>
                </a:tc>
                <a:extLst>
                  <a:ext uri="{0D108BD9-81ED-4DB2-BD59-A6C34878D82A}">
                    <a16:rowId xmlns:a16="http://schemas.microsoft.com/office/drawing/2014/main" val="1871633477"/>
                  </a:ext>
                </a:extLst>
              </a:tr>
            </a:tbl>
          </a:graphicData>
        </a:graphic>
      </p:graphicFrame>
      <p:pic>
        <p:nvPicPr>
          <p:cNvPr id="8" name="Picture 7">
            <a:extLst>
              <a:ext uri="{FF2B5EF4-FFF2-40B4-BE49-F238E27FC236}">
                <a16:creationId xmlns:a16="http://schemas.microsoft.com/office/drawing/2014/main" id="{F6C464B7-57A1-4C8D-B2E1-1B5CE1A5B4FF}"/>
              </a:ext>
            </a:extLst>
          </p:cNvPr>
          <p:cNvPicPr>
            <a:picLocks noChangeAspect="1"/>
          </p:cNvPicPr>
          <p:nvPr/>
        </p:nvPicPr>
        <p:blipFill>
          <a:blip r:embed="rId5"/>
          <a:stretch>
            <a:fillRect/>
          </a:stretch>
        </p:blipFill>
        <p:spPr>
          <a:xfrm>
            <a:off x="10939272" y="5605272"/>
            <a:ext cx="1252728" cy="1252728"/>
          </a:xfrm>
          <a:prstGeom prst="rect">
            <a:avLst/>
          </a:prstGeom>
        </p:spPr>
      </p:pic>
      <p:pic>
        <p:nvPicPr>
          <p:cNvPr id="20" name="Audio 19">
            <a:hlinkClick r:id="" action="ppaction://media"/>
            <a:extLst>
              <a:ext uri="{FF2B5EF4-FFF2-40B4-BE49-F238E27FC236}">
                <a16:creationId xmlns:a16="http://schemas.microsoft.com/office/drawing/2014/main" id="{1BDBD3E3-40DF-4A00-A939-FA0E91E16E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46389325"/>
      </p:ext>
    </p:extLst>
  </p:cSld>
  <p:clrMapOvr>
    <a:masterClrMapping/>
  </p:clrMapOvr>
  <mc:AlternateContent xmlns:mc="http://schemas.openxmlformats.org/markup-compatibility/2006" xmlns:p14="http://schemas.microsoft.com/office/powerpoint/2010/main">
    <mc:Choice Requires="p14">
      <p:transition spd="slow" p14:dur="2000" advTm="26921"/>
    </mc:Choice>
    <mc:Fallback xmlns="">
      <p:transition spd="slow" advTm="26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125"/>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FBC8B76-512D-B2DA-AFA7-FE91D67624E9}"/>
              </a:ext>
            </a:extLst>
          </p:cNvPr>
          <p:cNvGraphicFramePr>
            <a:graphicFrameLocks noGrp="1"/>
          </p:cNvGraphicFramePr>
          <p:nvPr>
            <p:extLst>
              <p:ext uri="{D42A27DB-BD31-4B8C-83A1-F6EECF244321}">
                <p14:modId xmlns:p14="http://schemas.microsoft.com/office/powerpoint/2010/main" val="349252085"/>
              </p:ext>
            </p:extLst>
          </p:nvPr>
        </p:nvGraphicFramePr>
        <p:xfrm>
          <a:off x="516340" y="1714789"/>
          <a:ext cx="10497602" cy="4895253"/>
        </p:xfrm>
        <a:graphic>
          <a:graphicData uri="http://schemas.openxmlformats.org/drawingml/2006/table">
            <a:tbl>
              <a:tblPr/>
              <a:tblGrid>
                <a:gridCol w="5248801">
                  <a:extLst>
                    <a:ext uri="{9D8B030D-6E8A-4147-A177-3AD203B41FA5}">
                      <a16:colId xmlns:a16="http://schemas.microsoft.com/office/drawing/2014/main" val="1493512922"/>
                    </a:ext>
                  </a:extLst>
                </a:gridCol>
                <a:gridCol w="5248801">
                  <a:extLst>
                    <a:ext uri="{9D8B030D-6E8A-4147-A177-3AD203B41FA5}">
                      <a16:colId xmlns:a16="http://schemas.microsoft.com/office/drawing/2014/main" val="1642747424"/>
                    </a:ext>
                  </a:extLst>
                </a:gridCol>
              </a:tblGrid>
              <a:tr h="543917">
                <a:tc>
                  <a:txBody>
                    <a:bodyPr/>
                    <a:lstStyle/>
                    <a:p>
                      <a:pPr algn="ctr" rtl="0" fontAlgn="t">
                        <a:spcBef>
                          <a:spcPts val="0"/>
                        </a:spcBef>
                        <a:spcAft>
                          <a:spcPts val="0"/>
                        </a:spcAft>
                      </a:pPr>
                      <a:r>
                        <a:rPr lang="en-US" sz="1700" b="0" i="0" u="none" strike="noStrike">
                          <a:solidFill>
                            <a:schemeClr val="tx1"/>
                          </a:solidFill>
                          <a:effectLst/>
                          <a:latin typeface="Arial" panose="020B0604020202020204" pitchFamily="34" charset="0"/>
                        </a:rPr>
                        <a:t>Engineering Requirement</a:t>
                      </a:r>
                      <a:endParaRPr lang="en-US" sz="1700">
                        <a:solidFill>
                          <a:schemeClr val="tx1"/>
                        </a:solidFill>
                        <a:effectLst/>
                      </a:endParaRPr>
                    </a:p>
                  </a:txBody>
                  <a:tcPr marL="90653" marR="90653" marT="90653" marB="90653" anchor="ctr">
                    <a:lnL w="9525" cap="flat" cmpd="sng" algn="ctr">
                      <a:solidFill>
                        <a:srgbClr val="4A86E8"/>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4A86E8"/>
                      </a:solidFill>
                      <a:prstDash val="solid"/>
                      <a:round/>
                      <a:headEnd type="none" w="med" len="med"/>
                      <a:tailEnd type="none" w="med" len="med"/>
                    </a:lnT>
                    <a:lnB w="9525" cap="flat" cmpd="sng" algn="ctr">
                      <a:solidFill>
                        <a:srgbClr val="4A86E8"/>
                      </a:solidFill>
                      <a:prstDash val="solid"/>
                      <a:round/>
                      <a:headEnd type="none" w="med" len="med"/>
                      <a:tailEnd type="none" w="med" len="med"/>
                    </a:lnB>
                    <a:solidFill>
                      <a:srgbClr val="D4E2F5"/>
                    </a:solidFill>
                  </a:tcPr>
                </a:tc>
                <a:tc>
                  <a:txBody>
                    <a:bodyPr/>
                    <a:lstStyle/>
                    <a:p>
                      <a:pPr algn="ctr" rtl="0" fontAlgn="t">
                        <a:spcBef>
                          <a:spcPts val="0"/>
                        </a:spcBef>
                        <a:spcAft>
                          <a:spcPts val="0"/>
                        </a:spcAft>
                      </a:pPr>
                      <a:r>
                        <a:rPr lang="en-US" sz="1700" b="0" i="0" u="none" strike="noStrike">
                          <a:solidFill>
                            <a:schemeClr val="tx1"/>
                          </a:solidFill>
                          <a:effectLst/>
                          <a:latin typeface="Arial" panose="020B0604020202020204" pitchFamily="34" charset="0"/>
                        </a:rPr>
                        <a:t>Specification</a:t>
                      </a:r>
                      <a:endParaRPr lang="en-US" sz="1700">
                        <a:solidFill>
                          <a:schemeClr val="tx1"/>
                        </a:solidFill>
                        <a:effectLst/>
                      </a:endParaRPr>
                    </a:p>
                  </a:txBody>
                  <a:tcPr marL="90653" marR="90653" marT="90653" marB="90653" anchor="ctr">
                    <a:lnL w="9525" cap="flat" cmpd="sng" algn="ctr">
                      <a:solidFill>
                        <a:srgbClr val="4A86E8"/>
                      </a:solidFill>
                      <a:prstDash val="solid"/>
                      <a:round/>
                      <a:headEnd type="none" w="med" len="med"/>
                      <a:tailEnd type="none" w="med" len="med"/>
                    </a:lnL>
                    <a:lnR w="9525" cap="flat" cmpd="sng" algn="ctr">
                      <a:solidFill>
                        <a:srgbClr val="4A86E8"/>
                      </a:solidFill>
                      <a:prstDash val="solid"/>
                      <a:round/>
                      <a:headEnd type="none" w="med" len="med"/>
                      <a:tailEnd type="none" w="med" len="med"/>
                    </a:lnR>
                    <a:lnT w="9525" cap="flat" cmpd="sng" algn="ctr">
                      <a:solidFill>
                        <a:srgbClr val="4A86E8"/>
                      </a:solidFill>
                      <a:prstDash val="solid"/>
                      <a:round/>
                      <a:headEnd type="none" w="med" len="med"/>
                      <a:tailEnd type="none" w="med" len="med"/>
                    </a:lnT>
                    <a:lnB w="9525" cap="flat" cmpd="sng" algn="ctr">
                      <a:solidFill>
                        <a:srgbClr val="4A86E8"/>
                      </a:solidFill>
                      <a:prstDash val="solid"/>
                      <a:round/>
                      <a:headEnd type="none" w="med" len="med"/>
                      <a:tailEnd type="none" w="med" len="med"/>
                    </a:lnB>
                    <a:solidFill>
                      <a:srgbClr val="D4E2F5"/>
                    </a:solidFill>
                  </a:tcPr>
                </a:tc>
                <a:extLst>
                  <a:ext uri="{0D108BD9-81ED-4DB2-BD59-A6C34878D82A}">
                    <a16:rowId xmlns:a16="http://schemas.microsoft.com/office/drawing/2014/main" val="2717102303"/>
                  </a:ext>
                </a:extLst>
              </a:tr>
              <a:tr h="543917">
                <a:tc>
                  <a:txBody>
                    <a:bodyPr/>
                    <a:lstStyle/>
                    <a:p>
                      <a:pPr marL="0" algn="ctr" defTabSz="914400" rtl="0" eaLnBrk="1" fontAlgn="t" latinLnBrk="0" hangingPunct="1">
                        <a:spcBef>
                          <a:spcPts val="0"/>
                        </a:spcBef>
                        <a:spcAft>
                          <a:spcPts val="0"/>
                        </a:spcAft>
                      </a:pPr>
                      <a:r>
                        <a:rPr lang="en-US" sz="1300" b="0" i="0" u="none" strike="noStrike" kern="1200">
                          <a:solidFill>
                            <a:srgbClr val="000000"/>
                          </a:solidFill>
                          <a:effectLst/>
                          <a:latin typeface="Arial" panose="020B0604020202020204" pitchFamily="34" charset="0"/>
                          <a:ea typeface="+mn-ea"/>
                          <a:cs typeface="+mn-cs"/>
                        </a:rPr>
                        <a:t>Camera detection range</a:t>
                      </a:r>
                    </a:p>
                  </a:txBody>
                  <a:tcPr marL="90653" marR="90653" marT="90653" marB="90653"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4A86E8"/>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CAB5ED"/>
                    </a:solidFill>
                  </a:tcPr>
                </a:tc>
                <a:tc>
                  <a:txBody>
                    <a:bodyPr/>
                    <a:lstStyle/>
                    <a:p>
                      <a:pPr marL="0" algn="ctr" defTabSz="914400" rtl="0" eaLnBrk="1" fontAlgn="t" latinLnBrk="0" hangingPunct="1">
                        <a:spcBef>
                          <a:spcPts val="0"/>
                        </a:spcBef>
                        <a:spcAft>
                          <a:spcPts val="0"/>
                        </a:spcAft>
                      </a:pPr>
                      <a:r>
                        <a:rPr lang="en-US" sz="1300" b="0" i="0" u="none" strike="noStrike" kern="1200">
                          <a:solidFill>
                            <a:schemeClr val="tx1"/>
                          </a:solidFill>
                          <a:effectLst/>
                          <a:latin typeface="Arial" panose="020B0604020202020204" pitchFamily="34" charset="0"/>
                          <a:ea typeface="+mn-ea"/>
                          <a:cs typeface="+mn-cs"/>
                        </a:rPr>
                        <a:t>≥</a:t>
                      </a:r>
                      <a:r>
                        <a:rPr lang="en-US" sz="1300" b="0" i="0" u="none" strike="noStrike" kern="1200">
                          <a:solidFill>
                            <a:srgbClr val="000000"/>
                          </a:solidFill>
                          <a:effectLst/>
                          <a:latin typeface="Arial" panose="020B0604020202020204" pitchFamily="34" charset="0"/>
                          <a:ea typeface="+mn-ea"/>
                          <a:cs typeface="+mn-cs"/>
                        </a:rPr>
                        <a:t> 5 feet</a:t>
                      </a:r>
                    </a:p>
                  </a:txBody>
                  <a:tcPr marL="90653" marR="90653" marT="90653" marB="90653"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4A86E8"/>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CAB5ED"/>
                    </a:solidFill>
                  </a:tcPr>
                </a:tc>
                <a:extLst>
                  <a:ext uri="{0D108BD9-81ED-4DB2-BD59-A6C34878D82A}">
                    <a16:rowId xmlns:a16="http://schemas.microsoft.com/office/drawing/2014/main" val="1696539207"/>
                  </a:ext>
                </a:extLst>
              </a:tr>
              <a:tr h="543917">
                <a:tc>
                  <a:txBody>
                    <a:bodyPr/>
                    <a:lstStyle/>
                    <a:p>
                      <a:pPr algn="ctr" rtl="0" fontAlgn="t">
                        <a:spcBef>
                          <a:spcPts val="0"/>
                        </a:spcBef>
                        <a:spcAft>
                          <a:spcPts val="0"/>
                        </a:spcAft>
                      </a:pPr>
                      <a:r>
                        <a:rPr lang="en-US" sz="1300" b="0" i="0" u="none" strike="noStrike">
                          <a:solidFill>
                            <a:schemeClr val="tx1"/>
                          </a:solidFill>
                          <a:effectLst/>
                          <a:latin typeface="Arial" panose="020B0604020202020204" pitchFamily="34" charset="0"/>
                        </a:rPr>
                        <a:t>Motor power</a:t>
                      </a:r>
                      <a:endParaRPr lang="en-US" sz="1700">
                        <a:solidFill>
                          <a:schemeClr val="tx1"/>
                        </a:solidFill>
                        <a:effectLst/>
                      </a:endParaRPr>
                    </a:p>
                  </a:txBody>
                  <a:tcPr marL="90653" marR="90653" marT="90653" marB="90653"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t">
                        <a:spcBef>
                          <a:spcPts val="0"/>
                        </a:spcBef>
                        <a:spcAft>
                          <a:spcPts val="0"/>
                        </a:spcAft>
                      </a:pPr>
                      <a:r>
                        <a:rPr lang="en-US" sz="1300" b="0" i="0" u="none" strike="noStrike">
                          <a:solidFill>
                            <a:schemeClr val="tx1"/>
                          </a:solidFill>
                          <a:effectLst/>
                          <a:latin typeface="Arial" panose="020B0604020202020204" pitchFamily="34" charset="0"/>
                        </a:rPr>
                        <a:t>&lt; 100 watts</a:t>
                      </a:r>
                      <a:endParaRPr lang="en-US" sz="1700">
                        <a:solidFill>
                          <a:schemeClr val="tx1"/>
                        </a:solidFill>
                        <a:effectLst/>
                      </a:endParaRPr>
                    </a:p>
                  </a:txBody>
                  <a:tcPr marL="90653" marR="90653" marT="90653" marB="90653"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665577452"/>
                  </a:ext>
                </a:extLst>
              </a:tr>
              <a:tr h="543917">
                <a:tc>
                  <a:txBody>
                    <a:bodyPr/>
                    <a:lstStyle/>
                    <a:p>
                      <a:pPr marL="0" algn="ctr" defTabSz="914400" rtl="0" eaLnBrk="1" fontAlgn="t" latinLnBrk="0" hangingPunct="1">
                        <a:spcBef>
                          <a:spcPts val="0"/>
                        </a:spcBef>
                        <a:spcAft>
                          <a:spcPts val="0"/>
                        </a:spcAft>
                      </a:pPr>
                      <a:r>
                        <a:rPr lang="en-US" sz="1300" b="0" i="0" u="none" strike="noStrike" kern="1200">
                          <a:solidFill>
                            <a:srgbClr val="000000"/>
                          </a:solidFill>
                          <a:effectLst/>
                          <a:latin typeface="Arial" panose="020B0604020202020204" pitchFamily="34" charset="0"/>
                          <a:ea typeface="+mn-ea"/>
                          <a:cs typeface="+mn-cs"/>
                        </a:rPr>
                        <a:t>Photodiode response time</a:t>
                      </a:r>
                    </a:p>
                  </a:txBody>
                  <a:tcPr marL="90653" marR="90653" marT="90653" marB="90653"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CAB5ED"/>
                    </a:solidFill>
                  </a:tcPr>
                </a:tc>
                <a:tc>
                  <a:txBody>
                    <a:bodyPr/>
                    <a:lstStyle/>
                    <a:p>
                      <a:pPr marL="0" algn="ctr" defTabSz="914400" rtl="0" eaLnBrk="1" fontAlgn="t" latinLnBrk="0" hangingPunct="1">
                        <a:spcBef>
                          <a:spcPts val="0"/>
                        </a:spcBef>
                        <a:spcAft>
                          <a:spcPts val="0"/>
                        </a:spcAft>
                      </a:pPr>
                      <a:r>
                        <a:rPr lang="en-US" sz="1300" b="0" i="0" u="none" strike="noStrike" kern="1200">
                          <a:solidFill>
                            <a:srgbClr val="000000"/>
                          </a:solidFill>
                          <a:effectLst/>
                          <a:latin typeface="Arial" panose="020B0604020202020204" pitchFamily="34" charset="0"/>
                          <a:ea typeface="+mn-ea"/>
                          <a:cs typeface="+mn-cs"/>
                        </a:rPr>
                        <a:t>&lt; 10 seconds</a:t>
                      </a:r>
                    </a:p>
                  </a:txBody>
                  <a:tcPr marL="90653" marR="90653" marT="90653" marB="90653"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CAB5ED"/>
                    </a:solidFill>
                  </a:tcPr>
                </a:tc>
                <a:extLst>
                  <a:ext uri="{0D108BD9-81ED-4DB2-BD59-A6C34878D82A}">
                    <a16:rowId xmlns:a16="http://schemas.microsoft.com/office/drawing/2014/main" val="1533391873"/>
                  </a:ext>
                </a:extLst>
              </a:tr>
              <a:tr h="543917">
                <a:tc>
                  <a:txBody>
                    <a:bodyPr/>
                    <a:lstStyle/>
                    <a:p>
                      <a:pPr marL="0" algn="ctr" defTabSz="914400" rtl="0" eaLnBrk="1" fontAlgn="t" latinLnBrk="0" hangingPunct="1">
                        <a:spcBef>
                          <a:spcPts val="0"/>
                        </a:spcBef>
                        <a:spcAft>
                          <a:spcPts val="0"/>
                        </a:spcAft>
                      </a:pPr>
                      <a:r>
                        <a:rPr lang="en-US" sz="1300" b="0" i="0" u="none" strike="noStrike" kern="1200">
                          <a:solidFill>
                            <a:schemeClr val="tx1"/>
                          </a:solidFill>
                          <a:effectLst/>
                          <a:latin typeface="Arial" panose="020B0604020202020204" pitchFamily="34" charset="0"/>
                          <a:ea typeface="+mn-ea"/>
                          <a:cs typeface="+mn-cs"/>
                        </a:rPr>
                        <a:t>Food Dispensing time </a:t>
                      </a:r>
                    </a:p>
                  </a:txBody>
                  <a:tcPr marL="90653" marR="90653" marT="90653" marB="90653"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marL="0" algn="ctr" defTabSz="914400" rtl="0" eaLnBrk="1" fontAlgn="t" latinLnBrk="0" hangingPunct="1">
                        <a:spcBef>
                          <a:spcPts val="0"/>
                        </a:spcBef>
                        <a:spcAft>
                          <a:spcPts val="0"/>
                        </a:spcAft>
                      </a:pPr>
                      <a:r>
                        <a:rPr lang="en-US" sz="1300" b="0" i="0" u="none" strike="noStrike" kern="1200">
                          <a:solidFill>
                            <a:schemeClr val="tx1"/>
                          </a:solidFill>
                          <a:effectLst/>
                          <a:latin typeface="Arial" panose="020B0604020202020204" pitchFamily="34" charset="0"/>
                          <a:ea typeface="+mn-ea"/>
                          <a:cs typeface="+mn-cs"/>
                        </a:rPr>
                        <a:t>&lt; 60 seconds</a:t>
                      </a:r>
                    </a:p>
                  </a:txBody>
                  <a:tcPr marL="90653" marR="90653" marT="90653" marB="90653"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131247197"/>
                  </a:ext>
                </a:extLst>
              </a:tr>
              <a:tr h="543917">
                <a:tc>
                  <a:txBody>
                    <a:bodyPr/>
                    <a:lstStyle/>
                    <a:p>
                      <a:pPr marL="0" algn="ctr" defTabSz="914400" rtl="0" eaLnBrk="1" fontAlgn="t" latinLnBrk="0" hangingPunct="1">
                        <a:spcBef>
                          <a:spcPts val="0"/>
                        </a:spcBef>
                        <a:spcAft>
                          <a:spcPts val="0"/>
                        </a:spcAft>
                      </a:pPr>
                      <a:r>
                        <a:rPr lang="en-US" sz="1300" b="0" i="0" u="none" strike="noStrike" kern="1200">
                          <a:solidFill>
                            <a:schemeClr val="tx1"/>
                          </a:solidFill>
                          <a:effectLst/>
                          <a:latin typeface="Arial" panose="020B0604020202020204" pitchFamily="34" charset="0"/>
                          <a:ea typeface="+mn-ea"/>
                          <a:cs typeface="+mn-cs"/>
                        </a:rPr>
                        <a:t>Collar tag battery life</a:t>
                      </a:r>
                    </a:p>
                  </a:txBody>
                  <a:tcPr marL="90653" marR="90653" marT="90653" marB="90653"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45818E"/>
                      </a:solidFill>
                      <a:prstDash val="solid"/>
                      <a:round/>
                      <a:headEnd type="none" w="med" len="med"/>
                      <a:tailEnd type="none" w="med" len="med"/>
                    </a:lnB>
                    <a:noFill/>
                  </a:tcPr>
                </a:tc>
                <a:tc>
                  <a:txBody>
                    <a:bodyPr/>
                    <a:lstStyle/>
                    <a:p>
                      <a:pPr marL="0" algn="ctr" defTabSz="914400" rtl="0" eaLnBrk="1" fontAlgn="t" latinLnBrk="0" hangingPunct="1">
                        <a:spcBef>
                          <a:spcPts val="0"/>
                        </a:spcBef>
                        <a:spcAft>
                          <a:spcPts val="0"/>
                        </a:spcAft>
                      </a:pPr>
                      <a:r>
                        <a:rPr lang="en-US" sz="1300" b="0" i="0" u="none" strike="noStrike" kern="1200">
                          <a:solidFill>
                            <a:schemeClr val="tx1"/>
                          </a:solidFill>
                          <a:effectLst/>
                          <a:latin typeface="Arial" panose="020B0604020202020204" pitchFamily="34" charset="0"/>
                          <a:ea typeface="+mn-ea"/>
                          <a:cs typeface="+mn-cs"/>
                        </a:rPr>
                        <a:t>≥ 2 hours</a:t>
                      </a:r>
                    </a:p>
                  </a:txBody>
                  <a:tcPr marL="90653" marR="90653" marT="90653" marB="90653"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45818E"/>
                      </a:solidFill>
                      <a:prstDash val="solid"/>
                      <a:round/>
                      <a:headEnd type="none" w="med" len="med"/>
                      <a:tailEnd type="none" w="med" len="med"/>
                    </a:lnB>
                    <a:noFill/>
                  </a:tcPr>
                </a:tc>
                <a:extLst>
                  <a:ext uri="{0D108BD9-81ED-4DB2-BD59-A6C34878D82A}">
                    <a16:rowId xmlns:a16="http://schemas.microsoft.com/office/drawing/2014/main" val="2478892496"/>
                  </a:ext>
                </a:extLst>
              </a:tr>
              <a:tr h="543917">
                <a:tc>
                  <a:txBody>
                    <a:bodyPr/>
                    <a:lstStyle/>
                    <a:p>
                      <a:pPr algn="ctr" rtl="0" fontAlgn="t">
                        <a:spcBef>
                          <a:spcPts val="0"/>
                        </a:spcBef>
                        <a:spcAft>
                          <a:spcPts val="0"/>
                        </a:spcAft>
                      </a:pPr>
                      <a:r>
                        <a:rPr lang="en-US" sz="1300" b="0" i="0" u="none" strike="noStrike">
                          <a:solidFill>
                            <a:srgbClr val="000000"/>
                          </a:solidFill>
                          <a:effectLst/>
                          <a:latin typeface="Arial" panose="020B0604020202020204" pitchFamily="34" charset="0"/>
                        </a:rPr>
                        <a:t>Dispenser lid closing time</a:t>
                      </a:r>
                      <a:endParaRPr lang="en-US" sz="1700">
                        <a:effectLst/>
                      </a:endParaRPr>
                    </a:p>
                  </a:txBody>
                  <a:tcPr marL="90653" marR="90653" marT="90653" marB="90653" anchor="ctr">
                    <a:lnL w="9525" cap="flat" cmpd="sng" algn="ctr">
                      <a:solidFill>
                        <a:srgbClr val="45818E"/>
                      </a:solidFill>
                      <a:prstDash val="solid"/>
                      <a:round/>
                      <a:headEnd type="none" w="med" len="med"/>
                      <a:tailEnd type="none" w="med" len="med"/>
                    </a:lnL>
                    <a:lnR w="9525" cap="flat" cmpd="sng" algn="ctr">
                      <a:solidFill>
                        <a:srgbClr val="45818E"/>
                      </a:solidFill>
                      <a:prstDash val="solid"/>
                      <a:round/>
                      <a:headEnd type="none" w="med" len="med"/>
                      <a:tailEnd type="none" w="med" len="med"/>
                    </a:lnR>
                    <a:lnT w="9525" cap="flat" cmpd="sng" algn="ctr">
                      <a:solidFill>
                        <a:srgbClr val="45818E"/>
                      </a:solidFill>
                      <a:prstDash val="solid"/>
                      <a:round/>
                      <a:headEnd type="none" w="med" len="med"/>
                      <a:tailEnd type="none" w="med" len="med"/>
                    </a:lnT>
                    <a:lnB w="9525" cap="flat" cmpd="sng" algn="ctr">
                      <a:solidFill>
                        <a:srgbClr val="45818E"/>
                      </a:solidFill>
                      <a:prstDash val="solid"/>
                      <a:round/>
                      <a:headEnd type="none" w="med" len="med"/>
                      <a:tailEnd type="none" w="med" len="med"/>
                    </a:lnB>
                    <a:solidFill>
                      <a:srgbClr val="CAB5ED"/>
                    </a:solidFill>
                  </a:tcPr>
                </a:tc>
                <a:tc>
                  <a:txBody>
                    <a:bodyPr/>
                    <a:lstStyle/>
                    <a:p>
                      <a:pPr algn="ctr" rtl="0" fontAlgn="t">
                        <a:spcBef>
                          <a:spcPts val="0"/>
                        </a:spcBef>
                        <a:spcAft>
                          <a:spcPts val="0"/>
                        </a:spcAft>
                      </a:pPr>
                      <a:r>
                        <a:rPr lang="en-US" sz="1300" b="0" i="0" u="none" strike="noStrike">
                          <a:solidFill>
                            <a:srgbClr val="000000"/>
                          </a:solidFill>
                          <a:effectLst/>
                          <a:latin typeface="Arial" panose="020B0604020202020204" pitchFamily="34" charset="0"/>
                        </a:rPr>
                        <a:t> 30 seconds </a:t>
                      </a:r>
                      <a:r>
                        <a:rPr lang="ja-JP" altLang="en-US" sz="1300" b="0" i="0" u="none" strike="noStrike">
                          <a:solidFill>
                            <a:srgbClr val="000000"/>
                          </a:solidFill>
                          <a:effectLst/>
                          <a:latin typeface="Arial" panose="020B0604020202020204" pitchFamily="34" charset="0"/>
                        </a:rPr>
                        <a:t>士 </a:t>
                      </a:r>
                      <a:r>
                        <a:rPr lang="en-US" altLang="ja-JP" sz="1300" b="0" i="0" u="none" strike="noStrike">
                          <a:solidFill>
                            <a:srgbClr val="000000"/>
                          </a:solidFill>
                          <a:effectLst/>
                          <a:latin typeface="Arial" panose="020B0604020202020204" pitchFamily="34" charset="0"/>
                        </a:rPr>
                        <a:t>10 </a:t>
                      </a:r>
                      <a:r>
                        <a:rPr lang="en-US" sz="1300" b="0" i="0" u="none" strike="noStrike">
                          <a:solidFill>
                            <a:srgbClr val="000000"/>
                          </a:solidFill>
                          <a:effectLst/>
                          <a:latin typeface="Arial" panose="020B0604020202020204" pitchFamily="34" charset="0"/>
                        </a:rPr>
                        <a:t>seconds</a:t>
                      </a:r>
                      <a:endParaRPr lang="en-US" sz="1700">
                        <a:effectLst/>
                      </a:endParaRPr>
                    </a:p>
                  </a:txBody>
                  <a:tcPr marL="90653" marR="90653" marT="90653" marB="90653" anchor="ctr">
                    <a:lnL w="9525" cap="flat" cmpd="sng" algn="ctr">
                      <a:solidFill>
                        <a:srgbClr val="45818E"/>
                      </a:solidFill>
                      <a:prstDash val="solid"/>
                      <a:round/>
                      <a:headEnd type="none" w="med" len="med"/>
                      <a:tailEnd type="none" w="med" len="med"/>
                    </a:lnL>
                    <a:lnR w="9525" cap="flat" cmpd="sng" algn="ctr">
                      <a:solidFill>
                        <a:srgbClr val="45818E"/>
                      </a:solidFill>
                      <a:prstDash val="solid"/>
                      <a:round/>
                      <a:headEnd type="none" w="med" len="med"/>
                      <a:tailEnd type="none" w="med" len="med"/>
                    </a:lnR>
                    <a:lnT w="9525" cap="flat" cmpd="sng" algn="ctr">
                      <a:solidFill>
                        <a:srgbClr val="45818E"/>
                      </a:solidFill>
                      <a:prstDash val="solid"/>
                      <a:round/>
                      <a:headEnd type="none" w="med" len="med"/>
                      <a:tailEnd type="none" w="med" len="med"/>
                    </a:lnT>
                    <a:lnB w="9525" cap="flat" cmpd="sng" algn="ctr">
                      <a:solidFill>
                        <a:srgbClr val="45818E"/>
                      </a:solidFill>
                      <a:prstDash val="solid"/>
                      <a:round/>
                      <a:headEnd type="none" w="med" len="med"/>
                      <a:tailEnd type="none" w="med" len="med"/>
                    </a:lnB>
                    <a:solidFill>
                      <a:srgbClr val="CAB5ED"/>
                    </a:solidFill>
                  </a:tcPr>
                </a:tc>
                <a:extLst>
                  <a:ext uri="{0D108BD9-81ED-4DB2-BD59-A6C34878D82A}">
                    <a16:rowId xmlns:a16="http://schemas.microsoft.com/office/drawing/2014/main" val="3443916844"/>
                  </a:ext>
                </a:extLst>
              </a:tr>
              <a:tr h="543917">
                <a:tc>
                  <a:txBody>
                    <a:bodyPr/>
                    <a:lstStyle/>
                    <a:p>
                      <a:pPr algn="ctr" rtl="0" fontAlgn="t">
                        <a:spcBef>
                          <a:spcPts val="0"/>
                        </a:spcBef>
                        <a:spcAft>
                          <a:spcPts val="0"/>
                        </a:spcAft>
                      </a:pPr>
                      <a:r>
                        <a:rPr lang="en-US" sz="1300" b="0" i="0" u="none" strike="noStrike">
                          <a:solidFill>
                            <a:srgbClr val="000000"/>
                          </a:solidFill>
                          <a:effectLst/>
                          <a:latin typeface="Arial" panose="020B0604020202020204" pitchFamily="34" charset="0"/>
                        </a:rPr>
                        <a:t>Pet food dispensed</a:t>
                      </a:r>
                      <a:endParaRPr lang="en-US" sz="1700">
                        <a:effectLst/>
                      </a:endParaRPr>
                    </a:p>
                  </a:txBody>
                  <a:tcPr marL="90653" marR="90653" marT="90653" marB="90653" anchor="ctr">
                    <a:lnL w="9525" cap="flat" cmpd="sng" algn="ctr">
                      <a:solidFill>
                        <a:srgbClr val="45818E"/>
                      </a:solidFill>
                      <a:prstDash val="solid"/>
                      <a:round/>
                      <a:headEnd type="none" w="med" len="med"/>
                      <a:tailEnd type="none" w="med" len="med"/>
                    </a:lnL>
                    <a:lnR w="9525" cap="flat" cmpd="sng" algn="ctr">
                      <a:solidFill>
                        <a:srgbClr val="45818E"/>
                      </a:solidFill>
                      <a:prstDash val="solid"/>
                      <a:round/>
                      <a:headEnd type="none" w="med" len="med"/>
                      <a:tailEnd type="none" w="med" len="med"/>
                    </a:lnR>
                    <a:lnT w="9525" cap="flat" cmpd="sng" algn="ctr">
                      <a:solidFill>
                        <a:srgbClr val="45818E"/>
                      </a:solidFill>
                      <a:prstDash val="solid"/>
                      <a:round/>
                      <a:headEnd type="none" w="med" len="med"/>
                      <a:tailEnd type="none" w="med" len="med"/>
                    </a:lnT>
                    <a:lnB w="9525" cap="flat" cmpd="sng" algn="ctr">
                      <a:solidFill>
                        <a:srgbClr val="45818E"/>
                      </a:solidFill>
                      <a:prstDash val="solid"/>
                      <a:round/>
                      <a:headEnd type="none" w="med" len="med"/>
                      <a:tailEnd type="none" w="med" len="med"/>
                    </a:lnB>
                    <a:noFill/>
                  </a:tcPr>
                </a:tc>
                <a:tc>
                  <a:txBody>
                    <a:bodyPr/>
                    <a:lstStyle/>
                    <a:p>
                      <a:pPr algn="ctr" rtl="0" fontAlgn="t">
                        <a:spcBef>
                          <a:spcPts val="0"/>
                        </a:spcBef>
                        <a:spcAft>
                          <a:spcPts val="0"/>
                        </a:spcAft>
                      </a:pPr>
                      <a:r>
                        <a:rPr lang="ja-JP" altLang="en-US" sz="1300" b="0" i="0" u="none" strike="noStrike">
                          <a:solidFill>
                            <a:srgbClr val="000000"/>
                          </a:solidFill>
                          <a:effectLst/>
                          <a:latin typeface="Arial" panose="020B0604020202020204" pitchFamily="34" charset="0"/>
                        </a:rPr>
                        <a:t>士 </a:t>
                      </a:r>
                      <a:r>
                        <a:rPr lang="en-US" altLang="ja-JP" sz="1300" b="0" i="0" u="none" strike="noStrike">
                          <a:solidFill>
                            <a:srgbClr val="000000"/>
                          </a:solidFill>
                          <a:effectLst/>
                          <a:latin typeface="Arial" panose="020B0604020202020204" pitchFamily="34" charset="0"/>
                        </a:rPr>
                        <a:t>10% </a:t>
                      </a:r>
                      <a:r>
                        <a:rPr lang="en-US" sz="1300" b="0" i="0" u="none" strike="noStrike">
                          <a:solidFill>
                            <a:srgbClr val="000000"/>
                          </a:solidFill>
                          <a:effectLst/>
                          <a:latin typeface="Arial" panose="020B0604020202020204" pitchFamily="34" charset="0"/>
                        </a:rPr>
                        <a:t>of designated amount</a:t>
                      </a:r>
                      <a:endParaRPr lang="en-US" sz="1700">
                        <a:effectLst/>
                      </a:endParaRPr>
                    </a:p>
                  </a:txBody>
                  <a:tcPr marL="90653" marR="90653" marT="90653" marB="90653" anchor="ctr">
                    <a:lnL w="9525" cap="flat" cmpd="sng" algn="ctr">
                      <a:solidFill>
                        <a:srgbClr val="45818E"/>
                      </a:solidFill>
                      <a:prstDash val="solid"/>
                      <a:round/>
                      <a:headEnd type="none" w="med" len="med"/>
                      <a:tailEnd type="none" w="med" len="med"/>
                    </a:lnL>
                    <a:lnR w="9525" cap="flat" cmpd="sng" algn="ctr">
                      <a:solidFill>
                        <a:srgbClr val="45818E"/>
                      </a:solidFill>
                      <a:prstDash val="solid"/>
                      <a:round/>
                      <a:headEnd type="none" w="med" len="med"/>
                      <a:tailEnd type="none" w="med" len="med"/>
                    </a:lnR>
                    <a:lnT w="9525" cap="flat" cmpd="sng" algn="ctr">
                      <a:solidFill>
                        <a:srgbClr val="45818E"/>
                      </a:solidFill>
                      <a:prstDash val="solid"/>
                      <a:round/>
                      <a:headEnd type="none" w="med" len="med"/>
                      <a:tailEnd type="none" w="med" len="med"/>
                    </a:lnT>
                    <a:lnB w="9525" cap="flat" cmpd="sng" algn="ctr">
                      <a:solidFill>
                        <a:srgbClr val="45818E"/>
                      </a:solidFill>
                      <a:prstDash val="solid"/>
                      <a:round/>
                      <a:headEnd type="none" w="med" len="med"/>
                      <a:tailEnd type="none" w="med" len="med"/>
                    </a:lnB>
                    <a:noFill/>
                  </a:tcPr>
                </a:tc>
                <a:extLst>
                  <a:ext uri="{0D108BD9-81ED-4DB2-BD59-A6C34878D82A}">
                    <a16:rowId xmlns:a16="http://schemas.microsoft.com/office/drawing/2014/main" val="2536816230"/>
                  </a:ext>
                </a:extLst>
              </a:tr>
              <a:tr h="543917">
                <a:tc gridSpan="2">
                  <a:txBody>
                    <a:bodyPr/>
                    <a:lstStyle/>
                    <a:p>
                      <a:pPr algn="ctr" rtl="0" fontAlgn="t">
                        <a:spcBef>
                          <a:spcPts val="0"/>
                        </a:spcBef>
                        <a:spcAft>
                          <a:spcPts val="0"/>
                        </a:spcAft>
                      </a:pPr>
                      <a:r>
                        <a:rPr lang="en-US" sz="1400">
                          <a:effectLst/>
                          <a:latin typeface="Arial" panose="020B0604020202020204" pitchFamily="34" charset="0"/>
                          <a:cs typeface="Arial" panose="020B0604020202020204" pitchFamily="34" charset="0"/>
                        </a:rPr>
                        <a:t>Demonstratable Specifications</a:t>
                      </a:r>
                    </a:p>
                  </a:txBody>
                  <a:tcPr marL="90653" marR="90653" marT="90653" marB="90653" anchor="ctr">
                    <a:lnL w="9525" cap="flat" cmpd="sng" algn="ctr">
                      <a:solidFill>
                        <a:srgbClr val="45818E"/>
                      </a:solidFill>
                      <a:prstDash val="solid"/>
                      <a:round/>
                      <a:headEnd type="none" w="med" len="med"/>
                      <a:tailEnd type="none" w="med" len="med"/>
                    </a:lnL>
                    <a:lnR w="9525" cap="flat" cmpd="sng" algn="ctr">
                      <a:solidFill>
                        <a:srgbClr val="45818E"/>
                      </a:solidFill>
                      <a:prstDash val="solid"/>
                      <a:round/>
                      <a:headEnd type="none" w="med" len="med"/>
                      <a:tailEnd type="none" w="med" len="med"/>
                    </a:lnR>
                    <a:lnT w="9525" cap="flat" cmpd="sng" algn="ctr">
                      <a:solidFill>
                        <a:srgbClr val="45818E"/>
                      </a:solidFill>
                      <a:prstDash val="solid"/>
                      <a:round/>
                      <a:headEnd type="none" w="med" len="med"/>
                      <a:tailEnd type="none" w="med" len="med"/>
                    </a:lnT>
                    <a:lnB w="9525" cap="flat" cmpd="sng" algn="ctr">
                      <a:solidFill>
                        <a:srgbClr val="45818E"/>
                      </a:solidFill>
                      <a:prstDash val="solid"/>
                      <a:round/>
                      <a:headEnd type="none" w="med" len="med"/>
                      <a:tailEnd type="none" w="med" len="med"/>
                    </a:lnB>
                    <a:solidFill>
                      <a:srgbClr val="CAB5ED"/>
                    </a:solidFill>
                  </a:tcPr>
                </a:tc>
                <a:tc hMerge="1">
                  <a:txBody>
                    <a:bodyPr/>
                    <a:lstStyle/>
                    <a:p>
                      <a:pPr algn="ctr" rtl="0" fontAlgn="t">
                        <a:spcBef>
                          <a:spcPts val="0"/>
                        </a:spcBef>
                        <a:spcAft>
                          <a:spcPts val="0"/>
                        </a:spcAft>
                      </a:pPr>
                      <a:endParaRPr lang="en-US" sz="1700">
                        <a:effectLst/>
                      </a:endParaRPr>
                    </a:p>
                  </a:txBody>
                  <a:tcPr marL="90653" marR="90653" marT="90653" marB="90653" anchor="ctr">
                    <a:lnL w="9525" cap="flat" cmpd="sng" algn="ctr">
                      <a:solidFill>
                        <a:srgbClr val="45818E"/>
                      </a:solidFill>
                      <a:prstDash val="solid"/>
                      <a:round/>
                      <a:headEnd type="none" w="med" len="med"/>
                      <a:tailEnd type="none" w="med" len="med"/>
                    </a:lnL>
                    <a:lnR w="9525" cap="flat" cmpd="sng" algn="ctr">
                      <a:solidFill>
                        <a:srgbClr val="45818E"/>
                      </a:solidFill>
                      <a:prstDash val="solid"/>
                      <a:round/>
                      <a:headEnd type="none" w="med" len="med"/>
                      <a:tailEnd type="none" w="med" len="med"/>
                    </a:lnR>
                    <a:lnT w="9525" cap="flat" cmpd="sng" algn="ctr">
                      <a:solidFill>
                        <a:srgbClr val="45818E"/>
                      </a:solidFill>
                      <a:prstDash val="solid"/>
                      <a:round/>
                      <a:headEnd type="none" w="med" len="med"/>
                      <a:tailEnd type="none" w="med" len="med"/>
                    </a:lnT>
                    <a:lnB w="9525" cap="flat" cmpd="sng" algn="ctr">
                      <a:solidFill>
                        <a:srgbClr val="45818E"/>
                      </a:solidFill>
                      <a:prstDash val="solid"/>
                      <a:round/>
                      <a:headEnd type="none" w="med" len="med"/>
                      <a:tailEnd type="none" w="med" len="med"/>
                    </a:lnB>
                    <a:noFill/>
                  </a:tcPr>
                </a:tc>
                <a:extLst>
                  <a:ext uri="{0D108BD9-81ED-4DB2-BD59-A6C34878D82A}">
                    <a16:rowId xmlns:a16="http://schemas.microsoft.com/office/drawing/2014/main" val="3263924006"/>
                  </a:ext>
                </a:extLst>
              </a:tr>
            </a:tbl>
          </a:graphicData>
        </a:graphic>
      </p:graphicFrame>
      <p:sp>
        <p:nvSpPr>
          <p:cNvPr id="6" name="Rectangle 1">
            <a:extLst>
              <a:ext uri="{FF2B5EF4-FFF2-40B4-BE49-F238E27FC236}">
                <a16:creationId xmlns:a16="http://schemas.microsoft.com/office/drawing/2014/main" id="{1C4956DB-9E8C-5FBA-B051-F6611DE42CD1}"/>
              </a:ext>
            </a:extLst>
          </p:cNvPr>
          <p:cNvSpPr>
            <a:spLocks noChangeArrowheads="1"/>
          </p:cNvSpPr>
          <p:nvPr/>
        </p:nvSpPr>
        <p:spPr bwMode="auto">
          <a:xfrm>
            <a:off x="958561" y="189027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28724B93-2772-756F-4535-C107CD41D25D}"/>
              </a:ext>
            </a:extLst>
          </p:cNvPr>
          <p:cNvSpPr txBox="1"/>
          <p:nvPr/>
        </p:nvSpPr>
        <p:spPr>
          <a:xfrm>
            <a:off x="3897744" y="616384"/>
            <a:ext cx="4618183" cy="769441"/>
          </a:xfrm>
          <a:prstGeom prst="rect">
            <a:avLst/>
          </a:prstGeom>
          <a:noFill/>
        </p:spPr>
        <p:txBody>
          <a:bodyPr wrap="square">
            <a:spAutoFit/>
          </a:bodyPr>
          <a:lstStyle/>
          <a:p>
            <a:r>
              <a:rPr lang="en-US" sz="4400" b="1" i="0" u="none" strike="noStrike">
                <a:solidFill>
                  <a:srgbClr val="212121"/>
                </a:solidFill>
                <a:effectLst/>
                <a:latin typeface="Amatic SC" pitchFamily="2" charset="-79"/>
                <a:cs typeface="Amatic SC" pitchFamily="2" charset="-79"/>
              </a:rPr>
              <a:t>Engineering Requirements</a:t>
            </a:r>
            <a:endParaRPr lang="en-US" sz="4400"/>
          </a:p>
        </p:txBody>
      </p:sp>
      <p:pic>
        <p:nvPicPr>
          <p:cNvPr id="1027" name="Picture 3">
            <a:extLst>
              <a:ext uri="{FF2B5EF4-FFF2-40B4-BE49-F238E27FC236}">
                <a16:creationId xmlns:a16="http://schemas.microsoft.com/office/drawing/2014/main" id="{7A281AA3-0C13-806A-CD1F-1EBF81A17B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086442">
            <a:off x="9874249" y="152400"/>
            <a:ext cx="1569605" cy="1439027"/>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FDEE76AA-AE9B-48F0-8EB6-DF2CBCFB3B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7" name="Picture 6">
            <a:extLst>
              <a:ext uri="{FF2B5EF4-FFF2-40B4-BE49-F238E27FC236}">
                <a16:creationId xmlns:a16="http://schemas.microsoft.com/office/drawing/2014/main" id="{0EF19EDE-88B9-BA3B-DF77-4BC4CB9257ED}"/>
              </a:ext>
            </a:extLst>
          </p:cNvPr>
          <p:cNvPicPr>
            <a:picLocks noChangeAspect="1"/>
          </p:cNvPicPr>
          <p:nvPr/>
        </p:nvPicPr>
        <p:blipFill>
          <a:blip r:embed="rId7"/>
          <a:stretch>
            <a:fillRect/>
          </a:stretch>
        </p:blipFill>
        <p:spPr>
          <a:xfrm>
            <a:off x="10941661" y="5606575"/>
            <a:ext cx="1250339" cy="1251425"/>
          </a:xfrm>
          <a:prstGeom prst="rect">
            <a:avLst/>
          </a:prstGeom>
        </p:spPr>
      </p:pic>
    </p:spTree>
    <p:extLst>
      <p:ext uri="{BB962C8B-B14F-4D97-AF65-F5344CB8AC3E}">
        <p14:creationId xmlns:p14="http://schemas.microsoft.com/office/powerpoint/2010/main" val="3215647735"/>
      </p:ext>
    </p:extLst>
  </p:cSld>
  <p:clrMapOvr>
    <a:masterClrMapping/>
  </p:clrMapOvr>
  <mc:AlternateContent xmlns:mc="http://schemas.openxmlformats.org/markup-compatibility/2006" xmlns:p14="http://schemas.microsoft.com/office/powerpoint/2010/main">
    <mc:Choice Requires="p14">
      <p:transition spd="slow" p14:dur="2000" advTm="18144"/>
    </mc:Choice>
    <mc:Fallback xmlns="">
      <p:transition spd="slow" advTm="18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654"/>
        <p:cNvGrpSpPr/>
        <p:nvPr/>
      </p:nvGrpSpPr>
      <p:grpSpPr>
        <a:xfrm>
          <a:off x="0" y="0"/>
          <a:ext cx="0" cy="0"/>
          <a:chOff x="0" y="0"/>
          <a:chExt cx="0" cy="0"/>
        </a:xfrm>
      </p:grpSpPr>
      <p:pic>
        <p:nvPicPr>
          <p:cNvPr id="7" name="Picture 6" descr="A person smiling at the camera&#10;&#10;Description automatically generated with medium confidence">
            <a:extLst>
              <a:ext uri="{FF2B5EF4-FFF2-40B4-BE49-F238E27FC236}">
                <a16:creationId xmlns:a16="http://schemas.microsoft.com/office/drawing/2014/main" id="{C64CB86C-A2F2-8EF3-EEB5-912E2AE46C66}"/>
              </a:ext>
            </a:extLst>
          </p:cNvPr>
          <p:cNvPicPr>
            <a:picLocks noChangeAspect="1"/>
          </p:cNvPicPr>
          <p:nvPr/>
        </p:nvPicPr>
        <p:blipFill>
          <a:blip r:embed="rId5"/>
          <a:stretch>
            <a:fillRect/>
          </a:stretch>
        </p:blipFill>
        <p:spPr>
          <a:xfrm>
            <a:off x="10939272" y="5605272"/>
            <a:ext cx="1252728" cy="1252728"/>
          </a:xfrm>
          <a:prstGeom prst="rect">
            <a:avLst/>
          </a:prstGeom>
        </p:spPr>
      </p:pic>
      <p:sp>
        <p:nvSpPr>
          <p:cNvPr id="655" name="Google Shape;655;g1110779e2d4_0_118"/>
          <p:cNvSpPr txBox="1">
            <a:spLocks noGrp="1"/>
          </p:cNvSpPr>
          <p:nvPr>
            <p:ph type="title"/>
          </p:nvPr>
        </p:nvSpPr>
        <p:spPr>
          <a:xfrm>
            <a:off x="536136" y="315259"/>
            <a:ext cx="11029500" cy="8154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3F3F3F"/>
              </a:buClr>
              <a:buSzPts val="3600"/>
              <a:buFont typeface="Franklin Gothic"/>
              <a:buNone/>
            </a:pPr>
            <a:r>
              <a:rPr lang="en-US">
                <a:latin typeface="Amatic SC" pitchFamily="2" charset="-79"/>
                <a:cs typeface="Amatic SC" pitchFamily="2" charset="-79"/>
              </a:rPr>
              <a:t>Finance and Budget</a:t>
            </a:r>
          </a:p>
        </p:txBody>
      </p:sp>
      <p:sp>
        <p:nvSpPr>
          <p:cNvPr id="657" name="Google Shape;657;g1110779e2d4_0_118"/>
          <p:cNvSpPr txBox="1"/>
          <p:nvPr/>
        </p:nvSpPr>
        <p:spPr>
          <a:xfrm>
            <a:off x="8151300" y="2297310"/>
            <a:ext cx="4040700" cy="1854323"/>
          </a:xfrm>
          <a:prstGeom prst="rect">
            <a:avLst/>
          </a:prstGeom>
          <a:noFill/>
          <a:ln>
            <a:noFill/>
          </a:ln>
        </p:spPr>
        <p:txBody>
          <a:bodyPr spcFirstLastPara="1" wrap="square" lIns="91425" tIns="91425" rIns="91425" bIns="91425" anchor="t" anchorCtr="0">
            <a:spAutoFit/>
          </a:bodyPr>
          <a:lstStyle/>
          <a:p>
            <a:pPr marL="306000" indent="-306000">
              <a:lnSpc>
                <a:spcPct val="110000"/>
              </a:lnSpc>
              <a:spcBef>
                <a:spcPts val="940"/>
              </a:spcBef>
              <a:buClr>
                <a:srgbClr val="4472C4"/>
              </a:buClr>
              <a:buSzPts val="1564"/>
              <a:buFont typeface=".Apple Color Emoji UI"/>
              <a:buChar char="🐾"/>
            </a:pPr>
            <a:r>
              <a:rPr lang="en-US" sz="1700">
                <a:solidFill>
                  <a:srgbClr val="3F3F3F"/>
                </a:solidFill>
                <a:latin typeface="Source Code Pro" panose="020B0509030403020204" pitchFamily="49" charset="0"/>
                <a:ea typeface="Source Code Pro" panose="020B0509030403020204" pitchFamily="49" charset="0"/>
                <a:cs typeface="Amatic SC" pitchFamily="2" charset="-79"/>
                <a:sym typeface="Libre Franklin"/>
              </a:rPr>
              <a:t>$500 supplied from CREOL fund</a:t>
            </a:r>
          </a:p>
          <a:p>
            <a:pPr marL="306000" indent="-306000">
              <a:lnSpc>
                <a:spcPct val="110000"/>
              </a:lnSpc>
              <a:spcBef>
                <a:spcPts val="940"/>
              </a:spcBef>
              <a:buClr>
                <a:srgbClr val="4472C4"/>
              </a:buClr>
              <a:buSzPts val="1564"/>
              <a:buFont typeface=".Apple Color Emoji UI"/>
              <a:buChar char="🐾"/>
            </a:pPr>
            <a:r>
              <a:rPr lang="en-US" sz="1700">
                <a:solidFill>
                  <a:srgbClr val="3F3F3F"/>
                </a:solidFill>
                <a:latin typeface="Source Code Pro" panose="020B0509030403020204" pitchFamily="49" charset="0"/>
                <a:ea typeface="Source Code Pro" panose="020B0509030403020204" pitchFamily="49" charset="0"/>
                <a:cs typeface="Amatic SC" pitchFamily="2" charset="-79"/>
                <a:sym typeface="Libre Franklin"/>
              </a:rPr>
              <a:t>Remaining cost will be split evenly among group members</a:t>
            </a:r>
          </a:p>
        </p:txBody>
      </p:sp>
      <p:pic>
        <p:nvPicPr>
          <p:cNvPr id="658" name="Google Shape;658;g1110779e2d4_0_118"/>
          <p:cNvPicPr preferRelativeResize="0"/>
          <p:nvPr/>
        </p:nvPicPr>
        <p:blipFill>
          <a:blip r:embed="rId6">
            <a:alphaModFix/>
          </a:blip>
          <a:stretch>
            <a:fillRect/>
          </a:stretch>
        </p:blipFill>
        <p:spPr>
          <a:xfrm>
            <a:off x="9191196" y="4353550"/>
            <a:ext cx="1760854" cy="1694825"/>
          </a:xfrm>
          <a:prstGeom prst="rect">
            <a:avLst/>
          </a:prstGeom>
          <a:noFill/>
          <a:ln>
            <a:noFill/>
          </a:ln>
        </p:spPr>
      </p:pic>
      <p:pic>
        <p:nvPicPr>
          <p:cNvPr id="4" name="Picture 3" descr="Table&#10;&#10;Description automatically generated">
            <a:extLst>
              <a:ext uri="{FF2B5EF4-FFF2-40B4-BE49-F238E27FC236}">
                <a16:creationId xmlns:a16="http://schemas.microsoft.com/office/drawing/2014/main" id="{6C44BC81-7B2B-FB30-7BFB-C5090A8D4313}"/>
              </a:ext>
            </a:extLst>
          </p:cNvPr>
          <p:cNvPicPr>
            <a:picLocks noChangeAspect="1"/>
          </p:cNvPicPr>
          <p:nvPr/>
        </p:nvPicPr>
        <p:blipFill rotWithShape="1">
          <a:blip r:embed="rId7"/>
          <a:srcRect/>
          <a:stretch/>
        </p:blipFill>
        <p:spPr>
          <a:xfrm>
            <a:off x="2184741" y="1130659"/>
            <a:ext cx="5806269" cy="5412082"/>
          </a:xfrm>
          <a:prstGeom prst="rect">
            <a:avLst/>
          </a:prstGeom>
        </p:spPr>
      </p:pic>
      <p:pic>
        <p:nvPicPr>
          <p:cNvPr id="5" name="Audio 4">
            <a:hlinkClick r:id="" action="ppaction://media"/>
            <a:extLst>
              <a:ext uri="{FF2B5EF4-FFF2-40B4-BE49-F238E27FC236}">
                <a16:creationId xmlns:a16="http://schemas.microsoft.com/office/drawing/2014/main" id="{68EC8F04-024F-70F8-72F1-746C6B169A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882"/>
    </mc:Choice>
    <mc:Fallback xmlns="">
      <p:transition spd="slow" advTm="23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662"/>
        <p:cNvGrpSpPr/>
        <p:nvPr/>
      </p:nvGrpSpPr>
      <p:grpSpPr>
        <a:xfrm>
          <a:off x="0" y="0"/>
          <a:ext cx="0" cy="0"/>
          <a:chOff x="0" y="0"/>
          <a:chExt cx="0" cy="0"/>
        </a:xfrm>
      </p:grpSpPr>
      <p:graphicFrame>
        <p:nvGraphicFramePr>
          <p:cNvPr id="664" name="Google Shape;664;g1110779e2d4_0_200"/>
          <p:cNvGraphicFramePr/>
          <p:nvPr>
            <p:extLst>
              <p:ext uri="{D42A27DB-BD31-4B8C-83A1-F6EECF244321}">
                <p14:modId xmlns:p14="http://schemas.microsoft.com/office/powerpoint/2010/main" val="2968156823"/>
              </p:ext>
            </p:extLst>
          </p:nvPr>
        </p:nvGraphicFramePr>
        <p:xfrm>
          <a:off x="174812" y="1093858"/>
          <a:ext cx="11626054" cy="5217225"/>
        </p:xfrm>
        <a:graphic>
          <a:graphicData uri="http://schemas.openxmlformats.org/drawingml/2006/table">
            <a:tbl>
              <a:tblPr>
                <a:noFill/>
                <a:tableStyleId>{82824F32-3390-4ABE-8DB9-B52BA402FF3D}</a:tableStyleId>
              </a:tblPr>
              <a:tblGrid>
                <a:gridCol w="2272553">
                  <a:extLst>
                    <a:ext uri="{9D8B030D-6E8A-4147-A177-3AD203B41FA5}">
                      <a16:colId xmlns:a16="http://schemas.microsoft.com/office/drawing/2014/main" val="20000"/>
                    </a:ext>
                  </a:extLst>
                </a:gridCol>
                <a:gridCol w="9353501">
                  <a:extLst>
                    <a:ext uri="{9D8B030D-6E8A-4147-A177-3AD203B41FA5}">
                      <a16:colId xmlns:a16="http://schemas.microsoft.com/office/drawing/2014/main" val="20001"/>
                    </a:ext>
                  </a:extLst>
                </a:gridCol>
              </a:tblGrid>
              <a:tr h="730000">
                <a:tc>
                  <a:txBody>
                    <a:bodyPr/>
                    <a:lstStyle/>
                    <a:p>
                      <a:pPr marL="0" lvl="0" indent="0" algn="l" rtl="0">
                        <a:spcBef>
                          <a:spcPts val="0"/>
                        </a:spcBef>
                        <a:spcAft>
                          <a:spcPts val="0"/>
                        </a:spcAft>
                        <a:buNone/>
                      </a:pPr>
                      <a:r>
                        <a:rPr lang="en-US" sz="1600" b="1">
                          <a:solidFill>
                            <a:schemeClr val="accent1"/>
                          </a:solidFill>
                          <a:latin typeface="Source Code Pro" panose="020B0509030403020204" pitchFamily="49" charset="0"/>
                          <a:ea typeface="Source Code Pro" panose="020B0509030403020204" pitchFamily="49" charset="0"/>
                        </a:rPr>
                        <a:t>Economics and Time</a:t>
                      </a:r>
                      <a:endParaRPr sz="1600" b="1">
                        <a:solidFill>
                          <a:schemeClr val="accent1"/>
                        </a:solidFill>
                        <a:latin typeface="Source Code Pro" panose="020B0509030403020204" pitchFamily="49" charset="0"/>
                        <a:ea typeface="Source Code Pro" panose="020B0509030403020204" pitchFamily="49"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US" sz="1600">
                          <a:solidFill>
                            <a:schemeClr val="dk1"/>
                          </a:solidFill>
                          <a:latin typeface="Source Code Pro" panose="020B0509030403020204" pitchFamily="49" charset="0"/>
                          <a:ea typeface="Source Code Pro" panose="020B0509030403020204" pitchFamily="49" charset="0"/>
                        </a:rPr>
                        <a:t>Our pet bowl will be more expensive than others on the market due to high-tech features</a:t>
                      </a:r>
                      <a:endParaRPr sz="1600">
                        <a:solidFill>
                          <a:schemeClr val="dk1"/>
                        </a:solidFill>
                        <a:latin typeface="Source Code Pro" panose="020B0509030403020204" pitchFamily="49" charset="0"/>
                        <a:ea typeface="Source Code Pro" panose="020B0509030403020204" pitchFamily="49" charset="0"/>
                      </a:endParaRPr>
                    </a:p>
                    <a:p>
                      <a:pPr marL="457200" lvl="0" indent="-317500" algn="l" rtl="0">
                        <a:spcBef>
                          <a:spcPts val="0"/>
                        </a:spcBef>
                        <a:spcAft>
                          <a:spcPts val="0"/>
                        </a:spcAft>
                        <a:buClr>
                          <a:schemeClr val="dk1"/>
                        </a:buClr>
                        <a:buSzPts val="1400"/>
                        <a:buChar char="●"/>
                      </a:pPr>
                      <a:r>
                        <a:rPr lang="en-US" sz="1600">
                          <a:solidFill>
                            <a:schemeClr val="dk1"/>
                          </a:solidFill>
                          <a:latin typeface="Source Code Pro" panose="020B0509030403020204" pitchFamily="49" charset="0"/>
                          <a:ea typeface="Source Code Pro" panose="020B0509030403020204" pitchFamily="49" charset="0"/>
                        </a:rPr>
                        <a:t>Limited two semester time limit for research and development of product</a:t>
                      </a:r>
                      <a:endParaRPr sz="1600">
                        <a:solidFill>
                          <a:schemeClr val="dk1"/>
                        </a:solidFill>
                        <a:latin typeface="Source Code Pro" panose="020B0509030403020204" pitchFamily="49" charset="0"/>
                        <a:ea typeface="Source Code Pro" panose="020B0509030403020204" pitchFamily="49"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09575">
                <a:tc>
                  <a:txBody>
                    <a:bodyPr/>
                    <a:lstStyle/>
                    <a:p>
                      <a:pPr marL="0" lvl="0" indent="0" algn="l" rtl="0">
                        <a:spcBef>
                          <a:spcPts val="0"/>
                        </a:spcBef>
                        <a:spcAft>
                          <a:spcPts val="0"/>
                        </a:spcAft>
                        <a:buNone/>
                      </a:pPr>
                      <a:r>
                        <a:rPr lang="en-US" sz="1600" b="1">
                          <a:solidFill>
                            <a:schemeClr val="accent1"/>
                          </a:solidFill>
                          <a:latin typeface="Source Code Pro" panose="020B0509030403020204" pitchFamily="49" charset="0"/>
                          <a:ea typeface="Source Code Pro" panose="020B0509030403020204" pitchFamily="49" charset="0"/>
                        </a:rPr>
                        <a:t>Environmental</a:t>
                      </a:r>
                      <a:endParaRPr sz="1600" b="1">
                        <a:solidFill>
                          <a:schemeClr val="accent1"/>
                        </a:solidFill>
                        <a:latin typeface="Source Code Pro" panose="020B0509030403020204" pitchFamily="49" charset="0"/>
                        <a:ea typeface="Source Code Pro" panose="020B0509030403020204" pitchFamily="49"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US" sz="1600">
                          <a:solidFill>
                            <a:schemeClr val="dk1"/>
                          </a:solidFill>
                          <a:latin typeface="Source Code Pro" panose="020B0509030403020204" pitchFamily="49" charset="0"/>
                          <a:ea typeface="Source Code Pro" panose="020B0509030403020204" pitchFamily="49" charset="0"/>
                        </a:rPr>
                        <a:t>Design sourced from off the shelf components</a:t>
                      </a:r>
                      <a:endParaRPr sz="1600">
                        <a:solidFill>
                          <a:schemeClr val="dk1"/>
                        </a:solidFill>
                        <a:latin typeface="Source Code Pro" panose="020B0509030403020204" pitchFamily="49" charset="0"/>
                        <a:ea typeface="Source Code Pro" panose="020B0509030403020204" pitchFamily="49" charset="0"/>
                      </a:endParaRPr>
                    </a:p>
                    <a:p>
                      <a:pPr marL="457200" lvl="0" indent="-317500" algn="l" rtl="0">
                        <a:spcBef>
                          <a:spcPts val="0"/>
                        </a:spcBef>
                        <a:spcAft>
                          <a:spcPts val="0"/>
                        </a:spcAft>
                        <a:buClr>
                          <a:schemeClr val="dk1"/>
                        </a:buClr>
                        <a:buSzPts val="1400"/>
                        <a:buChar char="●"/>
                      </a:pPr>
                      <a:r>
                        <a:rPr lang="en-US" sz="1600">
                          <a:solidFill>
                            <a:schemeClr val="dk1"/>
                          </a:solidFill>
                          <a:latin typeface="Source Code Pro" panose="020B0509030403020204" pitchFamily="49" charset="0"/>
                          <a:ea typeface="Source Code Pro" panose="020B0509030403020204" pitchFamily="49" charset="0"/>
                        </a:rPr>
                        <a:t>Product must last lifetime of pet</a:t>
                      </a:r>
                      <a:endParaRPr sz="1600">
                        <a:solidFill>
                          <a:schemeClr val="dk1"/>
                        </a:solidFill>
                        <a:latin typeface="Source Code Pro" panose="020B0509030403020204" pitchFamily="49" charset="0"/>
                        <a:ea typeface="Source Code Pro" panose="020B0509030403020204" pitchFamily="49"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86050">
                <a:tc>
                  <a:txBody>
                    <a:bodyPr/>
                    <a:lstStyle/>
                    <a:p>
                      <a:pPr marL="0" lvl="0" indent="0" algn="l" rtl="0">
                        <a:spcBef>
                          <a:spcPts val="0"/>
                        </a:spcBef>
                        <a:spcAft>
                          <a:spcPts val="0"/>
                        </a:spcAft>
                        <a:buNone/>
                      </a:pPr>
                      <a:r>
                        <a:rPr lang="en-US" sz="1600" b="1">
                          <a:solidFill>
                            <a:schemeClr val="accent1"/>
                          </a:solidFill>
                          <a:latin typeface="Source Code Pro" panose="020B0509030403020204" pitchFamily="49" charset="0"/>
                          <a:ea typeface="Source Code Pro" panose="020B0509030403020204" pitchFamily="49" charset="0"/>
                        </a:rPr>
                        <a:t>Social</a:t>
                      </a:r>
                      <a:endParaRPr sz="1600" b="1">
                        <a:solidFill>
                          <a:schemeClr val="accent1"/>
                        </a:solidFill>
                        <a:latin typeface="Source Code Pro" panose="020B0509030403020204" pitchFamily="49" charset="0"/>
                        <a:ea typeface="Source Code Pro" panose="020B0509030403020204" pitchFamily="49"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US" sz="1600">
                          <a:solidFill>
                            <a:schemeClr val="dk1"/>
                          </a:solidFill>
                          <a:latin typeface="Source Code Pro" panose="020B0509030403020204" pitchFamily="49" charset="0"/>
                          <a:ea typeface="Source Code Pro" panose="020B0509030403020204" pitchFamily="49" charset="0"/>
                        </a:rPr>
                        <a:t>Ongoing pandemic may push potential sales down due to many people working from home and not needing an automated pet feeder</a:t>
                      </a:r>
                      <a:endParaRPr sz="1600">
                        <a:solidFill>
                          <a:schemeClr val="dk1"/>
                        </a:solidFill>
                        <a:latin typeface="Source Code Pro" panose="020B0509030403020204" pitchFamily="49" charset="0"/>
                        <a:ea typeface="Source Code Pro" panose="020B0509030403020204" pitchFamily="49"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US" sz="1600" b="1">
                          <a:solidFill>
                            <a:schemeClr val="accent1"/>
                          </a:solidFill>
                          <a:latin typeface="Source Code Pro" panose="020B0509030403020204" pitchFamily="49" charset="0"/>
                          <a:ea typeface="Source Code Pro" panose="020B0509030403020204" pitchFamily="49" charset="0"/>
                        </a:rPr>
                        <a:t>Political</a:t>
                      </a:r>
                      <a:endParaRPr sz="1600" b="1">
                        <a:solidFill>
                          <a:schemeClr val="accent1"/>
                        </a:solidFill>
                        <a:latin typeface="Source Code Pro" panose="020B0509030403020204" pitchFamily="49" charset="0"/>
                        <a:ea typeface="Source Code Pro" panose="020B0509030403020204" pitchFamily="49"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US" sz="1600">
                          <a:solidFill>
                            <a:schemeClr val="dk1"/>
                          </a:solidFill>
                          <a:latin typeface="Source Code Pro" panose="020B0509030403020204" pitchFamily="49" charset="0"/>
                          <a:ea typeface="Source Code Pro" panose="020B0509030403020204" pitchFamily="49" charset="0"/>
                        </a:rPr>
                        <a:t>Not relevant towards project</a:t>
                      </a:r>
                      <a:endParaRPr sz="1600">
                        <a:solidFill>
                          <a:schemeClr val="dk1"/>
                        </a:solidFill>
                        <a:latin typeface="Source Code Pro" panose="020B0509030403020204" pitchFamily="49" charset="0"/>
                        <a:ea typeface="Source Code Pro" panose="020B0509030403020204" pitchFamily="49"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890763">
                <a:tc>
                  <a:txBody>
                    <a:bodyPr/>
                    <a:lstStyle/>
                    <a:p>
                      <a:pPr marL="0" lvl="0" indent="0" algn="l" rtl="0">
                        <a:spcBef>
                          <a:spcPts val="0"/>
                        </a:spcBef>
                        <a:spcAft>
                          <a:spcPts val="0"/>
                        </a:spcAft>
                        <a:buNone/>
                      </a:pPr>
                      <a:r>
                        <a:rPr lang="en-US" sz="1600" b="1">
                          <a:solidFill>
                            <a:schemeClr val="accent1"/>
                          </a:solidFill>
                          <a:latin typeface="Source Code Pro" panose="020B0509030403020204" pitchFamily="49" charset="0"/>
                          <a:ea typeface="Source Code Pro" panose="020B0509030403020204" pitchFamily="49" charset="0"/>
                        </a:rPr>
                        <a:t>Ethical</a:t>
                      </a:r>
                      <a:endParaRPr sz="1600" b="1">
                        <a:solidFill>
                          <a:schemeClr val="accent1"/>
                        </a:solidFill>
                        <a:latin typeface="Source Code Pro" panose="020B0509030403020204" pitchFamily="49" charset="0"/>
                        <a:ea typeface="Source Code Pro" panose="020B0509030403020204" pitchFamily="49" charset="0"/>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US" sz="1600">
                          <a:solidFill>
                            <a:schemeClr val="dk1"/>
                          </a:solidFill>
                          <a:latin typeface="Source Code Pro" panose="020B0509030403020204" pitchFamily="49" charset="0"/>
                          <a:ea typeface="Source Code Pro" panose="020B0509030403020204" pitchFamily="49" charset="0"/>
                        </a:rPr>
                        <a:t>Care must be taken when working with animals</a:t>
                      </a:r>
                      <a:endParaRPr sz="1600">
                        <a:solidFill>
                          <a:schemeClr val="dk1"/>
                        </a:solidFill>
                        <a:latin typeface="Source Code Pro" panose="020B0509030403020204" pitchFamily="49" charset="0"/>
                        <a:ea typeface="Source Code Pro" panose="020B0509030403020204" pitchFamily="49" charset="0"/>
                      </a:endParaRPr>
                    </a:p>
                    <a:p>
                      <a:pPr marL="457200" lvl="0" indent="-317500" algn="l" rtl="0">
                        <a:spcBef>
                          <a:spcPts val="0"/>
                        </a:spcBef>
                        <a:spcAft>
                          <a:spcPts val="0"/>
                        </a:spcAft>
                        <a:buClr>
                          <a:schemeClr val="dk1"/>
                        </a:buClr>
                        <a:buSzPts val="1400"/>
                        <a:buChar char="●"/>
                      </a:pPr>
                      <a:r>
                        <a:rPr lang="en-US" sz="1600">
                          <a:solidFill>
                            <a:schemeClr val="dk1"/>
                          </a:solidFill>
                          <a:latin typeface="Source Code Pro" panose="020B0509030403020204" pitchFamily="49" charset="0"/>
                          <a:ea typeface="Source Code Pro" panose="020B0509030403020204" pitchFamily="49" charset="0"/>
                        </a:rPr>
                        <a:t>Product must be 100% safe and tested (no exposed motors, gears, electronics must be shielded, etc.)</a:t>
                      </a:r>
                      <a:endParaRPr sz="1600">
                        <a:solidFill>
                          <a:schemeClr val="dk1"/>
                        </a:solidFill>
                        <a:latin typeface="Source Code Pro" panose="020B0509030403020204" pitchFamily="49" charset="0"/>
                        <a:ea typeface="Source Code Pro" panose="020B0509030403020204" pitchFamily="49" charset="0"/>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507995">
                <a:tc>
                  <a:txBody>
                    <a:bodyPr/>
                    <a:lstStyle/>
                    <a:p>
                      <a:pPr marL="0" lvl="0" indent="0" algn="l" rtl="0">
                        <a:spcBef>
                          <a:spcPts val="0"/>
                        </a:spcBef>
                        <a:spcAft>
                          <a:spcPts val="0"/>
                        </a:spcAft>
                        <a:buNone/>
                      </a:pPr>
                      <a:r>
                        <a:rPr lang="en-US" sz="1600" b="1">
                          <a:solidFill>
                            <a:schemeClr val="accent1"/>
                          </a:solidFill>
                          <a:latin typeface="Source Code Pro" panose="020B0509030403020204" pitchFamily="49" charset="0"/>
                          <a:ea typeface="Source Code Pro" panose="020B0509030403020204" pitchFamily="49" charset="0"/>
                        </a:rPr>
                        <a:t>Health and Safety</a:t>
                      </a:r>
                      <a:endParaRPr sz="1600" b="1">
                        <a:solidFill>
                          <a:schemeClr val="accent1"/>
                        </a:solidFill>
                        <a:latin typeface="Source Code Pro" panose="020B0509030403020204" pitchFamily="49" charset="0"/>
                        <a:ea typeface="Source Code Pro" panose="020B0509030403020204" pitchFamily="49" charset="0"/>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US" sz="1600">
                          <a:solidFill>
                            <a:schemeClr val="dk1"/>
                          </a:solidFill>
                          <a:latin typeface="Source Code Pro" panose="020B0509030403020204" pitchFamily="49" charset="0"/>
                          <a:ea typeface="Source Code Pro" panose="020B0509030403020204" pitchFamily="49" charset="0"/>
                        </a:rPr>
                        <a:t>Materials must be safe for food contact.</a:t>
                      </a:r>
                      <a:endParaRPr sz="1600">
                        <a:solidFill>
                          <a:schemeClr val="dk1"/>
                        </a:solidFill>
                        <a:latin typeface="Source Code Pro" panose="020B0509030403020204" pitchFamily="49" charset="0"/>
                        <a:ea typeface="Source Code Pro" panose="020B0509030403020204" pitchFamily="49" charset="0"/>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96200">
                <a:tc>
                  <a:txBody>
                    <a:bodyPr/>
                    <a:lstStyle/>
                    <a:p>
                      <a:pPr marL="0" lvl="0" indent="0" algn="l" rtl="0">
                        <a:spcBef>
                          <a:spcPts val="0"/>
                        </a:spcBef>
                        <a:spcAft>
                          <a:spcPts val="0"/>
                        </a:spcAft>
                        <a:buNone/>
                      </a:pPr>
                      <a:r>
                        <a:rPr lang="en-US" sz="1600" b="1">
                          <a:solidFill>
                            <a:schemeClr val="accent1"/>
                          </a:solidFill>
                          <a:latin typeface="Source Code Pro" panose="020B0509030403020204" pitchFamily="49" charset="0"/>
                          <a:ea typeface="Source Code Pro" panose="020B0509030403020204" pitchFamily="49" charset="0"/>
                        </a:rPr>
                        <a:t>Manufacturability</a:t>
                      </a:r>
                      <a:endParaRPr sz="1600" b="1">
                        <a:solidFill>
                          <a:schemeClr val="accent1"/>
                        </a:solidFill>
                        <a:latin typeface="Source Code Pro" panose="020B0509030403020204" pitchFamily="49" charset="0"/>
                        <a:ea typeface="Source Code Pro" panose="020B0509030403020204" pitchFamily="49" charset="0"/>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US" sz="1600">
                          <a:solidFill>
                            <a:schemeClr val="dk1"/>
                          </a:solidFill>
                          <a:latin typeface="Source Code Pro" panose="020B0509030403020204" pitchFamily="49" charset="0"/>
                          <a:ea typeface="Source Code Pro" panose="020B0509030403020204" pitchFamily="49" charset="0"/>
                        </a:rPr>
                        <a:t>Ongoing pandemic may cause material shortages, must plan ahead.</a:t>
                      </a:r>
                      <a:endParaRPr sz="1600">
                        <a:solidFill>
                          <a:schemeClr val="dk1"/>
                        </a:solidFill>
                        <a:latin typeface="Source Code Pro" panose="020B0509030403020204" pitchFamily="49" charset="0"/>
                        <a:ea typeface="Source Code Pro" panose="020B0509030403020204" pitchFamily="49" charset="0"/>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396200">
                <a:tc>
                  <a:txBody>
                    <a:bodyPr/>
                    <a:lstStyle/>
                    <a:p>
                      <a:pPr marL="0" lvl="0" indent="0" algn="l" rtl="0">
                        <a:spcBef>
                          <a:spcPts val="0"/>
                        </a:spcBef>
                        <a:spcAft>
                          <a:spcPts val="0"/>
                        </a:spcAft>
                        <a:buNone/>
                      </a:pPr>
                      <a:r>
                        <a:rPr lang="en-US" sz="1600" b="1">
                          <a:solidFill>
                            <a:schemeClr val="accent1"/>
                          </a:solidFill>
                          <a:latin typeface="Source Code Pro" panose="020B0509030403020204" pitchFamily="49" charset="0"/>
                          <a:ea typeface="Source Code Pro" panose="020B0509030403020204" pitchFamily="49" charset="0"/>
                        </a:rPr>
                        <a:t>Sustainability</a:t>
                      </a:r>
                      <a:endParaRPr sz="1600" b="1">
                        <a:solidFill>
                          <a:schemeClr val="accent1"/>
                        </a:solidFill>
                        <a:latin typeface="Source Code Pro" panose="020B0509030403020204" pitchFamily="49" charset="0"/>
                        <a:ea typeface="Source Code Pro" panose="020B0509030403020204" pitchFamily="49" charset="0"/>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marR="0" lvl="0" indent="-317500" algn="l" defTabSz="914400" rtl="0" eaLnBrk="1" fontAlgn="auto" latinLnBrk="0" hangingPunct="1">
                        <a:lnSpc>
                          <a:spcPct val="100000"/>
                        </a:lnSpc>
                        <a:spcBef>
                          <a:spcPts val="0"/>
                        </a:spcBef>
                        <a:spcAft>
                          <a:spcPts val="0"/>
                        </a:spcAft>
                        <a:buClr>
                          <a:schemeClr val="dk1"/>
                        </a:buClr>
                        <a:buSzPts val="1400"/>
                        <a:buFontTx/>
                        <a:buChar char="●"/>
                        <a:tabLst/>
                        <a:defRPr/>
                      </a:pPr>
                      <a:r>
                        <a:rPr lang="en-US" sz="1600">
                          <a:solidFill>
                            <a:schemeClr val="dk1"/>
                          </a:solidFill>
                          <a:latin typeface="Source Code Pro" panose="020B0509030403020204" pitchFamily="49" charset="0"/>
                          <a:ea typeface="Source Code Pro" panose="020B0509030403020204" pitchFamily="49" charset="0"/>
                        </a:rPr>
                        <a:t>Product must last years before material degradation.</a:t>
                      </a:r>
                    </a:p>
                    <a:p>
                      <a:pPr marL="457200" lvl="0" indent="-317500" algn="l" rtl="0">
                        <a:spcBef>
                          <a:spcPts val="0"/>
                        </a:spcBef>
                        <a:spcAft>
                          <a:spcPts val="0"/>
                        </a:spcAft>
                        <a:buClr>
                          <a:schemeClr val="dk1"/>
                        </a:buClr>
                        <a:buSzPts val="1400"/>
                        <a:buChar char="●"/>
                      </a:pPr>
                      <a:endParaRPr sz="1600">
                        <a:solidFill>
                          <a:schemeClr val="dk1"/>
                        </a:solidFill>
                        <a:latin typeface="Source Code Pro" panose="020B0509030403020204" pitchFamily="49" charset="0"/>
                        <a:ea typeface="Source Code Pro" panose="020B0509030403020204" pitchFamily="49" charset="0"/>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6" name="Picture 5" descr="A person smiling at the camera&#10;&#10;Description automatically generated with medium confidence">
            <a:extLst>
              <a:ext uri="{FF2B5EF4-FFF2-40B4-BE49-F238E27FC236}">
                <a16:creationId xmlns:a16="http://schemas.microsoft.com/office/drawing/2014/main" id="{566861B3-504F-5D04-988E-550A5B07BB81}"/>
              </a:ext>
            </a:extLst>
          </p:cNvPr>
          <p:cNvPicPr>
            <a:picLocks noChangeAspect="1"/>
          </p:cNvPicPr>
          <p:nvPr/>
        </p:nvPicPr>
        <p:blipFill>
          <a:blip r:embed="rId5"/>
          <a:stretch>
            <a:fillRect/>
          </a:stretch>
        </p:blipFill>
        <p:spPr>
          <a:xfrm>
            <a:off x="10939272" y="5605272"/>
            <a:ext cx="1252728" cy="1252728"/>
          </a:xfrm>
          <a:prstGeom prst="rect">
            <a:avLst/>
          </a:prstGeom>
        </p:spPr>
      </p:pic>
      <p:sp>
        <p:nvSpPr>
          <p:cNvPr id="663" name="Google Shape;663;g1110779e2d4_0_200"/>
          <p:cNvSpPr txBox="1">
            <a:spLocks noGrp="1"/>
          </p:cNvSpPr>
          <p:nvPr>
            <p:ph type="title"/>
          </p:nvPr>
        </p:nvSpPr>
        <p:spPr>
          <a:xfrm>
            <a:off x="400725" y="278458"/>
            <a:ext cx="11029500" cy="8154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3F3F3F"/>
              </a:buClr>
              <a:buSzPts val="3600"/>
              <a:buFont typeface="Franklin Gothic"/>
              <a:buNone/>
            </a:pPr>
            <a:r>
              <a:rPr lang="en-US">
                <a:latin typeface="Amatic SC" pitchFamily="2" charset="-79"/>
                <a:cs typeface="Amatic SC" pitchFamily="2" charset="-79"/>
              </a:rPr>
              <a:t>Design Constraints</a:t>
            </a:r>
          </a:p>
        </p:txBody>
      </p:sp>
      <p:sp>
        <p:nvSpPr>
          <p:cNvPr id="665" name="Google Shape;665;g1110779e2d4_0_200"/>
          <p:cNvSpPr/>
          <p:nvPr/>
        </p:nvSpPr>
        <p:spPr>
          <a:xfrm>
            <a:off x="10781063" y="98835"/>
            <a:ext cx="1010212" cy="815400"/>
          </a:xfrm>
          <a:prstGeom prst="rect">
            <a:avLst/>
          </a:prstGeom>
          <a:blipFill rotWithShape="1">
            <a:blip r:embed="rId6">
              <a:alphaModFix/>
            </a:blip>
            <a:stretch>
              <a:fillRect/>
            </a:stretch>
          </a:blipFill>
          <a:ln>
            <a:noFill/>
          </a:ln>
          <a:effectLst>
            <a:outerShdw blurRad="171450" algn="bl" rotWithShape="0">
              <a:srgbClr val="0070C0"/>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 name="Audio 15">
            <a:hlinkClick r:id="" action="ppaction://media"/>
            <a:extLst>
              <a:ext uri="{FF2B5EF4-FFF2-40B4-BE49-F238E27FC236}">
                <a16:creationId xmlns:a16="http://schemas.microsoft.com/office/drawing/2014/main" id="{B49C4E37-42A9-7E5D-DD0C-9660FEEE57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550"/>
    </mc:Choice>
    <mc:Fallback xmlns="">
      <p:transition spd="slow" advTm="29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669"/>
        <p:cNvGrpSpPr/>
        <p:nvPr/>
      </p:nvGrpSpPr>
      <p:grpSpPr>
        <a:xfrm>
          <a:off x="0" y="0"/>
          <a:ext cx="0" cy="0"/>
          <a:chOff x="0" y="0"/>
          <a:chExt cx="0" cy="0"/>
        </a:xfrm>
      </p:grpSpPr>
      <p:pic>
        <p:nvPicPr>
          <p:cNvPr id="6" name="Picture 5" descr="A person smiling at the camera&#10;&#10;Description automatically generated with medium confidence">
            <a:extLst>
              <a:ext uri="{FF2B5EF4-FFF2-40B4-BE49-F238E27FC236}">
                <a16:creationId xmlns:a16="http://schemas.microsoft.com/office/drawing/2014/main" id="{BD5DDADE-F416-CB64-4DE3-195AFD58F7F2}"/>
              </a:ext>
            </a:extLst>
          </p:cNvPr>
          <p:cNvPicPr>
            <a:picLocks noChangeAspect="1"/>
          </p:cNvPicPr>
          <p:nvPr/>
        </p:nvPicPr>
        <p:blipFill>
          <a:blip r:embed="rId5"/>
          <a:stretch>
            <a:fillRect/>
          </a:stretch>
        </p:blipFill>
        <p:spPr>
          <a:xfrm>
            <a:off x="10939272" y="5605272"/>
            <a:ext cx="1252728" cy="1252728"/>
          </a:xfrm>
          <a:prstGeom prst="rect">
            <a:avLst/>
          </a:prstGeom>
        </p:spPr>
      </p:pic>
      <p:sp>
        <p:nvSpPr>
          <p:cNvPr id="670" name="Google Shape;670;g1110779e2d4_0_205"/>
          <p:cNvSpPr txBox="1">
            <a:spLocks noGrp="1"/>
          </p:cNvSpPr>
          <p:nvPr>
            <p:ph type="title"/>
          </p:nvPr>
        </p:nvSpPr>
        <p:spPr>
          <a:xfrm>
            <a:off x="581193" y="642552"/>
            <a:ext cx="11029500" cy="8154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3F3F3F"/>
              </a:buClr>
              <a:buSzPts val="3600"/>
              <a:buFont typeface="Franklin Gothic"/>
              <a:buNone/>
            </a:pPr>
            <a:r>
              <a:rPr lang="en-US">
                <a:latin typeface="Amatic SC" pitchFamily="2" charset="-79"/>
                <a:cs typeface="Amatic SC" pitchFamily="2" charset="-79"/>
              </a:rPr>
              <a:t>Related Standards</a:t>
            </a:r>
          </a:p>
        </p:txBody>
      </p:sp>
      <p:sp>
        <p:nvSpPr>
          <p:cNvPr id="671" name="Google Shape;671;g1110779e2d4_0_205"/>
          <p:cNvSpPr txBox="1"/>
          <p:nvPr/>
        </p:nvSpPr>
        <p:spPr>
          <a:xfrm>
            <a:off x="476125" y="2034300"/>
            <a:ext cx="11303700" cy="3788699"/>
          </a:xfrm>
          <a:prstGeom prst="rect">
            <a:avLst/>
          </a:prstGeom>
          <a:noFill/>
          <a:ln>
            <a:noFill/>
          </a:ln>
        </p:spPr>
        <p:txBody>
          <a:bodyPr spcFirstLastPara="1" wrap="square" lIns="91425" tIns="91425" rIns="91425" bIns="91425" anchor="t" anchorCtr="0">
            <a:spAutoFit/>
          </a:bodyPr>
          <a:lstStyle/>
          <a:p>
            <a:pPr marL="457200" lvl="0" indent="-352806" algn="l" rtl="0">
              <a:lnSpc>
                <a:spcPct val="110000"/>
              </a:lnSpc>
              <a:spcBef>
                <a:spcPts val="940"/>
              </a:spcBef>
              <a:spcAft>
                <a:spcPts val="0"/>
              </a:spcAft>
              <a:buClr>
                <a:schemeClr val="dk1"/>
              </a:buClr>
              <a:buSzPts val="1956"/>
              <a:buFont typeface="Noto Sans Symbols"/>
              <a:buChar char="●"/>
            </a:pPr>
            <a:r>
              <a:rPr lang="en-US" sz="2000">
                <a:solidFill>
                  <a:schemeClr val="dk1"/>
                </a:solidFill>
                <a:latin typeface="Source Code Pro" panose="020B0509030403020204" pitchFamily="49" charset="0"/>
                <a:ea typeface="Source Code Pro" panose="020B0509030403020204" pitchFamily="49" charset="0"/>
                <a:cs typeface="Libre Franklin"/>
                <a:sym typeface="Libre Franklin"/>
              </a:rPr>
              <a:t>Animal Health and Safety Requirements</a:t>
            </a:r>
          </a:p>
          <a:p>
            <a:pPr marL="914400" lvl="1" indent="-352806" algn="l" rtl="0">
              <a:lnSpc>
                <a:spcPct val="110000"/>
              </a:lnSpc>
              <a:spcBef>
                <a:spcPts val="0"/>
              </a:spcBef>
              <a:spcAft>
                <a:spcPts val="0"/>
              </a:spcAft>
              <a:buClr>
                <a:schemeClr val="dk1"/>
              </a:buClr>
              <a:buSzPts val="1956"/>
              <a:buFont typeface="Noto Sans Symbols"/>
              <a:buChar char="○"/>
            </a:pPr>
            <a:r>
              <a:rPr lang="en-US" sz="1700">
                <a:solidFill>
                  <a:schemeClr val="dk1"/>
                </a:solidFill>
                <a:latin typeface="Source Code Pro" panose="020B0509030403020204" pitchFamily="49" charset="0"/>
                <a:ea typeface="Source Code Pro" panose="020B0509030403020204" pitchFamily="49" charset="0"/>
                <a:cs typeface="Libre Franklin"/>
                <a:sym typeface="Libre Franklin"/>
              </a:rPr>
              <a:t>The Animal Welfare Act, 7 U.S.C. § 2131 et seq.</a:t>
            </a:r>
          </a:p>
          <a:p>
            <a:pPr marL="457200" lvl="0" indent="-352806" algn="l" rtl="0">
              <a:lnSpc>
                <a:spcPct val="110000"/>
              </a:lnSpc>
              <a:spcBef>
                <a:spcPts val="0"/>
              </a:spcBef>
              <a:spcAft>
                <a:spcPts val="0"/>
              </a:spcAft>
              <a:buClr>
                <a:schemeClr val="dk1"/>
              </a:buClr>
              <a:buSzPts val="1956"/>
              <a:buFont typeface="Noto Sans Symbols"/>
              <a:buChar char="●"/>
            </a:pPr>
            <a:r>
              <a:rPr lang="en-US" sz="2000">
                <a:solidFill>
                  <a:schemeClr val="dk1"/>
                </a:solidFill>
                <a:latin typeface="Source Code Pro" panose="020B0509030403020204" pitchFamily="49" charset="0"/>
                <a:ea typeface="Source Code Pro" panose="020B0509030403020204" pitchFamily="49" charset="0"/>
                <a:cs typeface="Libre Franklin"/>
                <a:sym typeface="Libre Franklin"/>
              </a:rPr>
              <a:t>Soldering Standards</a:t>
            </a:r>
          </a:p>
          <a:p>
            <a:pPr marL="914400" lvl="1" indent="-355600" algn="l" rtl="0">
              <a:lnSpc>
                <a:spcPct val="110000"/>
              </a:lnSpc>
              <a:spcBef>
                <a:spcPts val="0"/>
              </a:spcBef>
              <a:spcAft>
                <a:spcPts val="0"/>
              </a:spcAft>
              <a:buClr>
                <a:schemeClr val="dk1"/>
              </a:buClr>
              <a:buSzPts val="2000"/>
              <a:buFont typeface="Libre Franklin"/>
              <a:buChar char="○"/>
            </a:pPr>
            <a:r>
              <a:rPr lang="en-US" sz="2000">
                <a:solidFill>
                  <a:schemeClr val="dk1"/>
                </a:solidFill>
                <a:latin typeface="Source Code Pro" panose="020B0509030403020204" pitchFamily="49" charset="0"/>
                <a:ea typeface="Source Code Pro" panose="020B0509030403020204" pitchFamily="49" charset="0"/>
                <a:cs typeface="Libre Franklin"/>
                <a:sym typeface="Libre Franklin"/>
              </a:rPr>
              <a:t>Lead soldering safety</a:t>
            </a:r>
          </a:p>
          <a:p>
            <a:pPr marL="914400" lvl="1" indent="-355600" algn="l" rtl="0">
              <a:lnSpc>
                <a:spcPct val="110000"/>
              </a:lnSpc>
              <a:spcBef>
                <a:spcPts val="0"/>
              </a:spcBef>
              <a:spcAft>
                <a:spcPts val="0"/>
              </a:spcAft>
              <a:buClr>
                <a:schemeClr val="dk1"/>
              </a:buClr>
              <a:buSzPts val="2000"/>
              <a:buFont typeface="Libre Franklin"/>
              <a:buChar char="○"/>
            </a:pPr>
            <a:r>
              <a:rPr lang="en-US" sz="2000">
                <a:solidFill>
                  <a:schemeClr val="dk1"/>
                </a:solidFill>
                <a:latin typeface="Source Code Pro" panose="020B0509030403020204" pitchFamily="49" charset="0"/>
                <a:ea typeface="Source Code Pro" panose="020B0509030403020204" pitchFamily="49" charset="0"/>
                <a:cs typeface="Libre Franklin"/>
                <a:sym typeface="Libre Franklin"/>
              </a:rPr>
              <a:t>Guidelines for soldering</a:t>
            </a:r>
          </a:p>
          <a:p>
            <a:pPr marL="457200" lvl="0" indent="-355600" algn="l" rtl="0">
              <a:lnSpc>
                <a:spcPct val="110000"/>
              </a:lnSpc>
              <a:spcBef>
                <a:spcPts val="0"/>
              </a:spcBef>
              <a:spcAft>
                <a:spcPts val="0"/>
              </a:spcAft>
              <a:buClr>
                <a:schemeClr val="dk1"/>
              </a:buClr>
              <a:buSzPts val="2000"/>
              <a:buFont typeface="Libre Franklin"/>
              <a:buChar char="●"/>
            </a:pPr>
            <a:r>
              <a:rPr lang="en-US" sz="2000">
                <a:solidFill>
                  <a:schemeClr val="dk1"/>
                </a:solidFill>
                <a:latin typeface="Source Code Pro" panose="020B0509030403020204" pitchFamily="49" charset="0"/>
                <a:ea typeface="Source Code Pro" panose="020B0509030403020204" pitchFamily="49" charset="0"/>
                <a:cs typeface="Libre Franklin"/>
                <a:sym typeface="Libre Franklin"/>
              </a:rPr>
              <a:t>C Language Programming Standards</a:t>
            </a:r>
          </a:p>
          <a:p>
            <a:pPr marL="914400" lvl="1" indent="-355600" algn="l" rtl="0">
              <a:lnSpc>
                <a:spcPct val="110000"/>
              </a:lnSpc>
              <a:spcBef>
                <a:spcPts val="0"/>
              </a:spcBef>
              <a:spcAft>
                <a:spcPts val="0"/>
              </a:spcAft>
              <a:buClr>
                <a:schemeClr val="dk1"/>
              </a:buClr>
              <a:buSzPts val="2000"/>
              <a:buFont typeface="Libre Franklin"/>
              <a:buChar char="○"/>
            </a:pPr>
            <a:r>
              <a:rPr lang="en-US" sz="2000">
                <a:solidFill>
                  <a:schemeClr val="dk1"/>
                </a:solidFill>
                <a:latin typeface="Source Code Pro" panose="020B0509030403020204" pitchFamily="49" charset="0"/>
                <a:ea typeface="Source Code Pro" panose="020B0509030403020204" pitchFamily="49" charset="0"/>
                <a:cs typeface="Libre Franklin"/>
                <a:sym typeface="Libre Franklin"/>
              </a:rPr>
              <a:t>ISO/IEC 9899:2011</a:t>
            </a:r>
          </a:p>
          <a:p>
            <a:pPr marL="457200" lvl="0" indent="-355600" algn="l" rtl="0">
              <a:lnSpc>
                <a:spcPct val="110000"/>
              </a:lnSpc>
              <a:spcBef>
                <a:spcPts val="0"/>
              </a:spcBef>
              <a:spcAft>
                <a:spcPts val="0"/>
              </a:spcAft>
              <a:buClr>
                <a:schemeClr val="dk1"/>
              </a:buClr>
              <a:buSzPts val="2000"/>
              <a:buFont typeface="Libre Franklin"/>
              <a:buChar char="●"/>
            </a:pPr>
            <a:r>
              <a:rPr lang="en-US" sz="2000">
                <a:solidFill>
                  <a:schemeClr val="dk1"/>
                </a:solidFill>
                <a:latin typeface="Source Code Pro" panose="020B0509030403020204" pitchFamily="49" charset="0"/>
                <a:ea typeface="Source Code Pro" panose="020B0509030403020204" pitchFamily="49" charset="0"/>
                <a:cs typeface="Libre Franklin"/>
                <a:sym typeface="Libre Franklin"/>
              </a:rPr>
              <a:t>PCB Standards</a:t>
            </a:r>
          </a:p>
          <a:p>
            <a:pPr marL="914400" lvl="1" indent="-355600" algn="l" rtl="0">
              <a:lnSpc>
                <a:spcPct val="110000"/>
              </a:lnSpc>
              <a:spcBef>
                <a:spcPts val="0"/>
              </a:spcBef>
              <a:spcAft>
                <a:spcPts val="0"/>
              </a:spcAft>
              <a:buClr>
                <a:schemeClr val="dk1"/>
              </a:buClr>
              <a:buSzPts val="2000"/>
              <a:buFont typeface="Libre Franklin"/>
              <a:buChar char="○"/>
            </a:pPr>
            <a:r>
              <a:rPr lang="en-US" sz="2000">
                <a:solidFill>
                  <a:schemeClr val="dk1"/>
                </a:solidFill>
                <a:latin typeface="Source Code Pro" panose="020B0509030403020204" pitchFamily="49" charset="0"/>
                <a:ea typeface="Source Code Pro" panose="020B0509030403020204" pitchFamily="49" charset="0"/>
                <a:cs typeface="Libre Franklin"/>
                <a:sym typeface="Libre Franklin"/>
              </a:rPr>
              <a:t>IPC-221A</a:t>
            </a:r>
          </a:p>
          <a:p>
            <a:pPr marL="457200" lvl="0" indent="0" algn="l" rtl="0">
              <a:spcBef>
                <a:spcPts val="0"/>
              </a:spcBef>
              <a:spcAft>
                <a:spcPts val="0"/>
              </a:spcAft>
              <a:buNone/>
            </a:pPr>
            <a:endParaRPr sz="1600">
              <a:solidFill>
                <a:schemeClr val="dk1"/>
              </a:solidFill>
              <a:latin typeface="Libre Franklin"/>
              <a:ea typeface="Libre Franklin"/>
              <a:cs typeface="Libre Franklin"/>
              <a:sym typeface="Libre Franklin"/>
            </a:endParaRPr>
          </a:p>
          <a:p>
            <a:pPr marL="457200" lvl="0" indent="0" algn="l" rtl="0">
              <a:spcBef>
                <a:spcPts val="0"/>
              </a:spcBef>
              <a:spcAft>
                <a:spcPts val="0"/>
              </a:spcAft>
              <a:buNone/>
            </a:pPr>
            <a:endParaRPr sz="1600">
              <a:solidFill>
                <a:schemeClr val="dk1"/>
              </a:solidFill>
              <a:latin typeface="Libre Franklin"/>
              <a:ea typeface="Libre Franklin"/>
              <a:cs typeface="Libre Franklin"/>
              <a:sym typeface="Libre Franklin"/>
            </a:endParaRPr>
          </a:p>
        </p:txBody>
      </p:sp>
      <p:pic>
        <p:nvPicPr>
          <p:cNvPr id="672" name="Google Shape;672;g1110779e2d4_0_205"/>
          <p:cNvPicPr preferRelativeResize="0"/>
          <p:nvPr/>
        </p:nvPicPr>
        <p:blipFill>
          <a:blip r:embed="rId6">
            <a:alphaModFix/>
          </a:blip>
          <a:stretch>
            <a:fillRect/>
          </a:stretch>
        </p:blipFill>
        <p:spPr>
          <a:xfrm flipH="1">
            <a:off x="7035051" y="2641337"/>
            <a:ext cx="4401776" cy="2503525"/>
          </a:xfrm>
          <a:prstGeom prst="rect">
            <a:avLst/>
          </a:prstGeom>
          <a:noFill/>
          <a:ln>
            <a:noFill/>
          </a:ln>
        </p:spPr>
      </p:pic>
      <p:pic>
        <p:nvPicPr>
          <p:cNvPr id="5" name="Audio 4">
            <a:hlinkClick r:id="" action="ppaction://media"/>
            <a:extLst>
              <a:ext uri="{FF2B5EF4-FFF2-40B4-BE49-F238E27FC236}">
                <a16:creationId xmlns:a16="http://schemas.microsoft.com/office/drawing/2014/main" id="{90BE7CA2-84E1-C5E5-8D5A-6B168280A5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18"/>
    </mc:Choice>
    <mc:Fallback xmlns="">
      <p:transition spd="slow" advTm="11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216"/>
        <p:cNvGrpSpPr/>
        <p:nvPr/>
      </p:nvGrpSpPr>
      <p:grpSpPr>
        <a:xfrm>
          <a:off x="0" y="0"/>
          <a:ext cx="0" cy="0"/>
          <a:chOff x="0" y="0"/>
          <a:chExt cx="0" cy="0"/>
        </a:xfrm>
      </p:grpSpPr>
      <p:sp>
        <p:nvSpPr>
          <p:cNvPr id="218" name="Google Shape;218;g11e456367fb_0_1"/>
          <p:cNvSpPr/>
          <p:nvPr/>
        </p:nvSpPr>
        <p:spPr>
          <a:xfrm>
            <a:off x="438078" y="457200"/>
            <a:ext cx="11247000" cy="95100"/>
          </a:xfrm>
          <a:prstGeom prst="rect">
            <a:avLst/>
          </a:prstGeom>
          <a:solidFill>
            <a:srgbClr val="4653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g11e456367fb_0_1"/>
          <p:cNvSpPr/>
          <p:nvPr/>
        </p:nvSpPr>
        <p:spPr>
          <a:xfrm>
            <a:off x="438079" y="618075"/>
            <a:ext cx="11247000" cy="5774400"/>
          </a:xfrm>
          <a:prstGeom prst="rect">
            <a:avLst/>
          </a:prstGeom>
          <a:solidFill>
            <a:srgbClr val="465359">
              <a:alpha val="9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g11e456367fb_0_1"/>
          <p:cNvSpPr txBox="1">
            <a:spLocks noGrp="1"/>
          </p:cNvSpPr>
          <p:nvPr>
            <p:ph idx="1"/>
          </p:nvPr>
        </p:nvSpPr>
        <p:spPr>
          <a:xfrm>
            <a:off x="2634067" y="781067"/>
            <a:ext cx="6855000" cy="108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656"/>
              <a:buNone/>
            </a:pPr>
            <a:r>
              <a:rPr lang="en-US" sz="2800">
                <a:solidFill>
                  <a:schemeClr val="lt1"/>
                </a:solidFill>
                <a:latin typeface="Arial"/>
                <a:ea typeface="Arial"/>
                <a:cs typeface="Arial"/>
                <a:sym typeface="Arial"/>
              </a:rPr>
              <a:t>Demonstrated Design Requirement</a:t>
            </a:r>
            <a:endParaRPr>
              <a:solidFill>
                <a:srgbClr val="FFFFFF"/>
              </a:solidFill>
            </a:endParaRPr>
          </a:p>
        </p:txBody>
      </p:sp>
      <p:graphicFrame>
        <p:nvGraphicFramePr>
          <p:cNvPr id="221" name="Google Shape;221;g11e456367fb_0_1"/>
          <p:cNvGraphicFramePr/>
          <p:nvPr>
            <p:extLst>
              <p:ext uri="{D42A27DB-BD31-4B8C-83A1-F6EECF244321}">
                <p14:modId xmlns:p14="http://schemas.microsoft.com/office/powerpoint/2010/main" val="2117008165"/>
              </p:ext>
            </p:extLst>
          </p:nvPr>
        </p:nvGraphicFramePr>
        <p:xfrm>
          <a:off x="1874112" y="2186007"/>
          <a:ext cx="8443775" cy="2590293"/>
        </p:xfrm>
        <a:graphic>
          <a:graphicData uri="http://schemas.openxmlformats.org/drawingml/2006/table">
            <a:tbl>
              <a:tblPr>
                <a:noFill/>
              </a:tblPr>
              <a:tblGrid>
                <a:gridCol w="1461175">
                  <a:extLst>
                    <a:ext uri="{9D8B030D-6E8A-4147-A177-3AD203B41FA5}">
                      <a16:colId xmlns:a16="http://schemas.microsoft.com/office/drawing/2014/main" val="20000"/>
                    </a:ext>
                  </a:extLst>
                </a:gridCol>
                <a:gridCol w="1448675">
                  <a:extLst>
                    <a:ext uri="{9D8B030D-6E8A-4147-A177-3AD203B41FA5}">
                      <a16:colId xmlns:a16="http://schemas.microsoft.com/office/drawing/2014/main" val="20001"/>
                    </a:ext>
                  </a:extLst>
                </a:gridCol>
                <a:gridCol w="1843025">
                  <a:extLst>
                    <a:ext uri="{9D8B030D-6E8A-4147-A177-3AD203B41FA5}">
                      <a16:colId xmlns:a16="http://schemas.microsoft.com/office/drawing/2014/main" val="20002"/>
                    </a:ext>
                  </a:extLst>
                </a:gridCol>
                <a:gridCol w="2024650">
                  <a:extLst>
                    <a:ext uri="{9D8B030D-6E8A-4147-A177-3AD203B41FA5}">
                      <a16:colId xmlns:a16="http://schemas.microsoft.com/office/drawing/2014/main" val="20003"/>
                    </a:ext>
                  </a:extLst>
                </a:gridCol>
                <a:gridCol w="1666250">
                  <a:extLst>
                    <a:ext uri="{9D8B030D-6E8A-4147-A177-3AD203B41FA5}">
                      <a16:colId xmlns:a16="http://schemas.microsoft.com/office/drawing/2014/main" val="20004"/>
                    </a:ext>
                  </a:extLst>
                </a:gridCol>
              </a:tblGrid>
              <a:tr h="594825">
                <a:tc>
                  <a:txBody>
                    <a:bodyPr/>
                    <a:lstStyle/>
                    <a:p>
                      <a:pPr marL="0" marR="0" lvl="0" indent="0" algn="ctr" rtl="0">
                        <a:lnSpc>
                          <a:spcPct val="115000"/>
                        </a:lnSpc>
                        <a:spcBef>
                          <a:spcPts val="0"/>
                        </a:spcBef>
                        <a:spcAft>
                          <a:spcPts val="0"/>
                        </a:spcAft>
                        <a:buClr>
                          <a:srgbClr val="000000"/>
                        </a:buClr>
                        <a:buSzPts val="1200"/>
                        <a:buFont typeface="Arial"/>
                        <a:buNone/>
                      </a:pPr>
                      <a:r>
                        <a:rPr lang="en-US" sz="1600" b="1" strike="noStrike" cap="none">
                          <a:solidFill>
                            <a:schemeClr val="lt1"/>
                          </a:solidFill>
                          <a:latin typeface="Times New Roman"/>
                          <a:ea typeface="Times New Roman"/>
                          <a:cs typeface="Times New Roman"/>
                          <a:sym typeface="Times New Roman"/>
                        </a:rPr>
                        <a:t>Component</a:t>
                      </a:r>
                      <a:endParaRPr sz="1600" b="1" strike="noStrike" cap="none">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600" b="1" strike="noStrike" cap="none">
                          <a:solidFill>
                            <a:schemeClr val="lt1"/>
                          </a:solidFill>
                          <a:latin typeface="Times New Roman"/>
                          <a:ea typeface="Times New Roman"/>
                          <a:cs typeface="Times New Roman"/>
                          <a:sym typeface="Times New Roman"/>
                        </a:rPr>
                        <a:t>Parameter</a:t>
                      </a:r>
                      <a:endParaRPr sz="1600" b="1" strike="noStrike" cap="none">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600" b="1" strike="noStrike" cap="none">
                          <a:solidFill>
                            <a:schemeClr val="lt1"/>
                          </a:solidFill>
                          <a:latin typeface="Times New Roman"/>
                          <a:ea typeface="Times New Roman"/>
                          <a:cs typeface="Times New Roman"/>
                          <a:sym typeface="Times New Roman"/>
                        </a:rPr>
                        <a:t>Design Specification</a:t>
                      </a:r>
                      <a:endParaRPr sz="1600" b="1" strike="noStrike" cap="none">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600" b="1">
                          <a:solidFill>
                            <a:schemeClr val="lt1"/>
                          </a:solidFill>
                          <a:latin typeface="Times New Roman"/>
                          <a:ea typeface="Times New Roman"/>
                          <a:cs typeface="Times New Roman"/>
                          <a:sym typeface="Times New Roman"/>
                        </a:rPr>
                        <a:t>Demo Results</a:t>
                      </a:r>
                      <a:endParaRPr sz="1600" b="1">
                        <a:solidFill>
                          <a:schemeClr val="lt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US" sz="1600" b="1">
                          <a:solidFill>
                            <a:schemeClr val="lt1"/>
                          </a:solidFill>
                          <a:latin typeface="Times New Roman"/>
                          <a:ea typeface="Times New Roman"/>
                          <a:cs typeface="Times New Roman"/>
                          <a:sym typeface="Times New Roman"/>
                        </a:rPr>
                        <a:t>Mean</a:t>
                      </a:r>
                      <a:endParaRPr sz="1600" b="1">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600" b="1">
                          <a:solidFill>
                            <a:schemeClr val="lt1"/>
                          </a:solidFill>
                          <a:latin typeface="Times New Roman"/>
                          <a:ea typeface="Times New Roman"/>
                          <a:cs typeface="Times New Roman"/>
                          <a:sym typeface="Times New Roman"/>
                        </a:rPr>
                        <a:t>Demo Results</a:t>
                      </a:r>
                      <a:endParaRPr sz="1600" b="1">
                        <a:solidFill>
                          <a:schemeClr val="lt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US" sz="1600" b="1">
                          <a:solidFill>
                            <a:schemeClr val="lt1"/>
                          </a:solidFill>
                          <a:latin typeface="Times New Roman"/>
                          <a:ea typeface="Times New Roman"/>
                          <a:cs typeface="Times New Roman"/>
                          <a:sym typeface="Times New Roman"/>
                        </a:rPr>
                        <a:t>Variance</a:t>
                      </a:r>
                      <a:endParaRPr sz="1600" b="1">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707100">
                <a:tc>
                  <a:txBody>
                    <a:bodyPr/>
                    <a:lstStyle/>
                    <a:p>
                      <a:pPr marL="0" marR="0" lvl="0" indent="0" algn="ctr" rtl="0">
                        <a:lnSpc>
                          <a:spcPct val="115000"/>
                        </a:lnSpc>
                        <a:spcBef>
                          <a:spcPts val="0"/>
                        </a:spcBef>
                        <a:spcAft>
                          <a:spcPts val="0"/>
                        </a:spcAft>
                        <a:buClr>
                          <a:srgbClr val="000000"/>
                        </a:buClr>
                        <a:buSzPts val="1200"/>
                        <a:buFont typeface="Arial"/>
                        <a:buNone/>
                      </a:pPr>
                      <a:r>
                        <a:rPr lang="en-US" sz="1600" u="none" strike="noStrike" cap="none">
                          <a:solidFill>
                            <a:schemeClr val="lt1"/>
                          </a:solidFill>
                          <a:latin typeface="Times New Roman"/>
                          <a:ea typeface="Times New Roman"/>
                          <a:cs typeface="Times New Roman"/>
                          <a:sym typeface="Times New Roman"/>
                        </a:rPr>
                        <a:t>Camera</a:t>
                      </a:r>
                      <a:endParaRPr sz="1600" u="none" strike="noStrike" cap="none">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600" u="none" strike="noStrike" cap="none">
                          <a:solidFill>
                            <a:schemeClr val="lt1"/>
                          </a:solidFill>
                          <a:latin typeface="Times New Roman"/>
                          <a:ea typeface="Times New Roman"/>
                          <a:cs typeface="Times New Roman"/>
                          <a:sym typeface="Times New Roman"/>
                        </a:rPr>
                        <a:t>Detection range</a:t>
                      </a:r>
                      <a:endParaRPr sz="1600" u="none" strike="noStrike" cap="none">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600" u="none" strike="noStrike" cap="none">
                          <a:solidFill>
                            <a:schemeClr val="lt1"/>
                          </a:solidFill>
                          <a:latin typeface="Times New Roman"/>
                          <a:ea typeface="Times New Roman"/>
                          <a:cs typeface="Times New Roman"/>
                          <a:sym typeface="Times New Roman"/>
                        </a:rPr>
                        <a:t>&gt; 5 Feet</a:t>
                      </a:r>
                      <a:endParaRPr sz="1600" u="none" strike="noStrike" cap="none">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600" u="none" strike="noStrike" cap="none">
                          <a:solidFill>
                            <a:schemeClr val="lt1"/>
                          </a:solidFill>
                          <a:latin typeface="Times New Roman"/>
                          <a:ea typeface="Times New Roman"/>
                          <a:cs typeface="Times New Roman"/>
                        </a:rPr>
                        <a:t>12 Feet (Approx.)</a:t>
                      </a:r>
                      <a:endParaRPr sz="1600" u="none" strike="noStrike" cap="none">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600" u="none" strike="noStrike" cap="none">
                          <a:solidFill>
                            <a:schemeClr val="lt1"/>
                          </a:solidFill>
                          <a:latin typeface="Times New Roman"/>
                          <a:ea typeface="Times New Roman"/>
                          <a:cs typeface="Times New Roman"/>
                        </a:rPr>
                        <a:t>N/A</a:t>
                      </a:r>
                      <a:endParaRPr sz="1600" u="none" strike="noStrike" cap="none">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35300">
                <a:tc>
                  <a:txBody>
                    <a:bodyPr/>
                    <a:lstStyle/>
                    <a:p>
                      <a:pPr marL="0" marR="0" lvl="0" indent="0" algn="ctr" rtl="0">
                        <a:lnSpc>
                          <a:spcPct val="115000"/>
                        </a:lnSpc>
                        <a:spcBef>
                          <a:spcPts val="0"/>
                        </a:spcBef>
                        <a:spcAft>
                          <a:spcPts val="0"/>
                        </a:spcAft>
                        <a:buClr>
                          <a:srgbClr val="000000"/>
                        </a:buClr>
                        <a:buSzPts val="1200"/>
                        <a:buFont typeface="Arial"/>
                        <a:buNone/>
                      </a:pPr>
                      <a:r>
                        <a:rPr lang="en-US" sz="1600" u="none" strike="noStrike" cap="none">
                          <a:solidFill>
                            <a:schemeClr val="lt1"/>
                          </a:solidFill>
                          <a:latin typeface="Times New Roman"/>
                          <a:ea typeface="Times New Roman"/>
                          <a:cs typeface="Times New Roman"/>
                          <a:sym typeface="Times New Roman"/>
                        </a:rPr>
                        <a:t>Photodiodes</a:t>
                      </a:r>
                      <a:endParaRPr sz="1600" u="none" strike="noStrike" cap="none">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600" u="none" strike="noStrike" cap="none">
                          <a:solidFill>
                            <a:schemeClr val="lt1"/>
                          </a:solidFill>
                          <a:latin typeface="Times New Roman"/>
                          <a:ea typeface="Times New Roman"/>
                          <a:cs typeface="Times New Roman"/>
                          <a:sym typeface="Times New Roman"/>
                        </a:rPr>
                        <a:t>Response time</a:t>
                      </a:r>
                      <a:endParaRPr sz="1600" u="none" strike="noStrike" cap="none">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600" u="none" strike="noStrike" cap="none">
                          <a:solidFill>
                            <a:schemeClr val="lt1"/>
                          </a:solidFill>
                          <a:latin typeface="Times New Roman"/>
                          <a:ea typeface="Times New Roman"/>
                          <a:cs typeface="Times New Roman"/>
                          <a:sym typeface="Times New Roman"/>
                        </a:rPr>
                        <a:t>&lt; 10 seconds</a:t>
                      </a:r>
                      <a:endParaRPr sz="1600" u="none" strike="noStrike" cap="none">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600">
                          <a:solidFill>
                            <a:schemeClr val="lt1"/>
                          </a:solidFill>
                          <a:latin typeface="Times New Roman"/>
                          <a:ea typeface="Times New Roman"/>
                          <a:cs typeface="Times New Roman"/>
                          <a:sym typeface="Times New Roman"/>
                        </a:rPr>
                        <a:t>1.588 seconds</a:t>
                      </a:r>
                      <a:endParaRPr sz="1600" u="none" strike="noStrike" cap="none">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600">
                          <a:solidFill>
                            <a:schemeClr val="lt1"/>
                          </a:solidFill>
                          <a:latin typeface="Times New Roman"/>
                          <a:ea typeface="Times New Roman"/>
                          <a:cs typeface="Times New Roman"/>
                          <a:sym typeface="Times New Roman"/>
                        </a:rPr>
                        <a:t>0.0658 seconds</a:t>
                      </a:r>
                      <a:endParaRPr sz="1600" u="none" strike="noStrike" cap="none">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679000">
                <a:tc>
                  <a:txBody>
                    <a:bodyPr/>
                    <a:lstStyle/>
                    <a:p>
                      <a:pPr marL="0" marR="0" lvl="0" indent="0" algn="ctr" rtl="0">
                        <a:lnSpc>
                          <a:spcPct val="115000"/>
                        </a:lnSpc>
                        <a:spcBef>
                          <a:spcPts val="0"/>
                        </a:spcBef>
                        <a:spcAft>
                          <a:spcPts val="0"/>
                        </a:spcAft>
                        <a:buNone/>
                      </a:pPr>
                      <a:r>
                        <a:rPr lang="en-US" sz="1600">
                          <a:solidFill>
                            <a:schemeClr val="lt1"/>
                          </a:solidFill>
                          <a:latin typeface="Times New Roman"/>
                          <a:ea typeface="Times New Roman"/>
                          <a:cs typeface="Times New Roman"/>
                          <a:sym typeface="Times New Roman"/>
                        </a:rPr>
                        <a:t>Lid Motor</a:t>
                      </a:r>
                      <a:endParaRPr sz="1600" u="none" strike="noStrike" cap="none">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600">
                          <a:solidFill>
                            <a:schemeClr val="lt1"/>
                          </a:solidFill>
                          <a:latin typeface="Times New Roman"/>
                          <a:ea typeface="Times New Roman"/>
                          <a:cs typeface="Times New Roman"/>
                          <a:sym typeface="Times New Roman"/>
                        </a:rPr>
                        <a:t>Activation Time</a:t>
                      </a:r>
                      <a:endParaRPr sz="1600" u="none" strike="noStrike" cap="none">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200"/>
                        <a:buFont typeface="Arial"/>
                        <a:buNone/>
                      </a:pPr>
                      <a:r>
                        <a:rPr lang="en-US" sz="1600">
                          <a:solidFill>
                            <a:schemeClr val="lt1"/>
                          </a:solidFill>
                          <a:latin typeface="Times New Roman"/>
                          <a:ea typeface="Times New Roman"/>
                          <a:cs typeface="Times New Roman"/>
                          <a:sym typeface="Times New Roman"/>
                        </a:rPr>
                        <a:t>30 seconds ± 10 seconds</a:t>
                      </a:r>
                      <a:endParaRPr sz="1600">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600">
                          <a:solidFill>
                            <a:schemeClr val="lt1"/>
                          </a:solidFill>
                          <a:latin typeface="Times New Roman"/>
                          <a:ea typeface="Times New Roman"/>
                          <a:cs typeface="Times New Roman"/>
                          <a:sym typeface="Times New Roman"/>
                        </a:rPr>
                        <a:t>30.714 seconds</a:t>
                      </a:r>
                      <a:endParaRPr sz="1600" u="none" strike="noStrike" cap="none">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600">
                          <a:solidFill>
                            <a:schemeClr val="lt1"/>
                          </a:solidFill>
                          <a:latin typeface="Times New Roman"/>
                          <a:ea typeface="Times New Roman"/>
                          <a:cs typeface="Times New Roman"/>
                          <a:sym typeface="Times New Roman"/>
                        </a:rPr>
                        <a:t>0.0563 seconds</a:t>
                      </a:r>
                      <a:endParaRPr sz="1600" u="none" strike="noStrike" cap="none">
                        <a:solidFill>
                          <a:schemeClr val="lt1"/>
                        </a:solidFill>
                        <a:latin typeface="Times New Roman"/>
                        <a:ea typeface="Times New Roman"/>
                        <a:cs typeface="Times New Roman"/>
                        <a:sym typeface="Times New Roman"/>
                      </a:endParaRPr>
                    </a:p>
                  </a:txBody>
                  <a:tcPr marL="68575" marR="68575" marT="91425" marB="914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23" name="Google Shape;223;g11e456367fb_0_1"/>
          <p:cNvSpPr/>
          <p:nvPr/>
        </p:nvSpPr>
        <p:spPr>
          <a:xfrm flipH="1">
            <a:off x="438075" y="4842075"/>
            <a:ext cx="1755300" cy="15504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Picture 9" descr="A person smiling at the camera&#10;&#10;Description automatically generated with medium confidence">
            <a:extLst>
              <a:ext uri="{FF2B5EF4-FFF2-40B4-BE49-F238E27FC236}">
                <a16:creationId xmlns:a16="http://schemas.microsoft.com/office/drawing/2014/main" id="{FEF16B71-0E58-BDB7-922B-767DA436293A}"/>
              </a:ext>
            </a:extLst>
          </p:cNvPr>
          <p:cNvPicPr>
            <a:picLocks noChangeAspect="1"/>
          </p:cNvPicPr>
          <p:nvPr/>
        </p:nvPicPr>
        <p:blipFill>
          <a:blip r:embed="rId7"/>
          <a:stretch>
            <a:fillRect/>
          </a:stretch>
        </p:blipFill>
        <p:spPr>
          <a:xfrm>
            <a:off x="10939272" y="5605272"/>
            <a:ext cx="1252728" cy="1252728"/>
          </a:xfrm>
          <a:prstGeom prst="rect">
            <a:avLst/>
          </a:prstGeom>
        </p:spPr>
      </p:pic>
      <p:pic>
        <p:nvPicPr>
          <p:cNvPr id="8" name="Audio 7">
            <a:hlinkClick r:id="" action="ppaction://media"/>
            <a:extLst>
              <a:ext uri="{FF2B5EF4-FFF2-40B4-BE49-F238E27FC236}">
                <a16:creationId xmlns:a16="http://schemas.microsoft.com/office/drawing/2014/main" id="{37AA413E-0F21-8E72-BE8E-64C0F1E9FA6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4522"/>
    </mc:Choice>
    <mc:Fallback xmlns="">
      <p:transition spd="slow" advTm="4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3C7"/>
        </a:solidFill>
        <a:effectLst/>
      </p:bgPr>
    </p:bg>
    <p:spTree>
      <p:nvGrpSpPr>
        <p:cNvPr id="1" name="Shape 203"/>
        <p:cNvGrpSpPr/>
        <p:nvPr/>
      </p:nvGrpSpPr>
      <p:grpSpPr>
        <a:xfrm>
          <a:off x="0" y="0"/>
          <a:ext cx="0" cy="0"/>
          <a:chOff x="0" y="0"/>
          <a:chExt cx="0" cy="0"/>
        </a:xfrm>
      </p:grpSpPr>
      <p:sp>
        <p:nvSpPr>
          <p:cNvPr id="205" name="Google Shape;205;g11050f065d6_0_38"/>
          <p:cNvSpPr txBox="1"/>
          <p:nvPr/>
        </p:nvSpPr>
        <p:spPr>
          <a:xfrm>
            <a:off x="3266925" y="281950"/>
            <a:ext cx="50841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100">
              <a:latin typeface="Franklin Gothic"/>
              <a:ea typeface="Franklin Gothic"/>
              <a:cs typeface="Franklin Gothic"/>
              <a:sym typeface="Franklin Gothic"/>
            </a:endParaRPr>
          </a:p>
        </p:txBody>
      </p:sp>
      <p:sp>
        <p:nvSpPr>
          <p:cNvPr id="8" name="TextBox 7">
            <a:extLst>
              <a:ext uri="{FF2B5EF4-FFF2-40B4-BE49-F238E27FC236}">
                <a16:creationId xmlns:a16="http://schemas.microsoft.com/office/drawing/2014/main" id="{6FD43695-EFE5-66B4-EBCA-1423CFB2952E}"/>
              </a:ext>
            </a:extLst>
          </p:cNvPr>
          <p:cNvSpPr txBox="1"/>
          <p:nvPr/>
        </p:nvSpPr>
        <p:spPr>
          <a:xfrm>
            <a:off x="80381" y="3059254"/>
            <a:ext cx="2136347" cy="3970318"/>
          </a:xfrm>
          <a:prstGeom prst="rect">
            <a:avLst/>
          </a:prstGeom>
          <a:noFill/>
        </p:spPr>
        <p:txBody>
          <a:bodyPr wrap="square">
            <a:spAutoFit/>
          </a:bodyPr>
          <a:lstStyle/>
          <a:p>
            <a:pPr algn="l" rtl="0">
              <a:spcBef>
                <a:spcPts val="0"/>
              </a:spcBef>
              <a:spcAft>
                <a:spcPts val="0"/>
              </a:spcAft>
            </a:pPr>
            <a:r>
              <a:rPr lang="en-US" sz="1400" b="1" i="0" u="sng" strike="noStrike">
                <a:solidFill>
                  <a:srgbClr val="000000"/>
                </a:solidFill>
                <a:effectLst/>
                <a:latin typeface="Source Code Pro" panose="020B0509030403020204" pitchFamily="49" charset="0"/>
              </a:rPr>
              <a:t>Member assigned to block</a:t>
            </a:r>
            <a:endParaRPr lang="en-US" b="0" i="0" u="none" strike="noStrike">
              <a:solidFill>
                <a:srgbClr val="000000"/>
              </a:solidFill>
              <a:effectLst/>
            </a:endParaRPr>
          </a:p>
          <a:p>
            <a:pPr algn="l" rtl="0">
              <a:spcBef>
                <a:spcPts val="0"/>
              </a:spcBef>
              <a:spcAft>
                <a:spcPts val="0"/>
              </a:spcAft>
            </a:pPr>
            <a:br>
              <a:rPr lang="en-US" b="0" i="0" u="none" strike="noStrike">
                <a:solidFill>
                  <a:srgbClr val="000000"/>
                </a:solidFill>
                <a:effectLst/>
              </a:rPr>
            </a:br>
            <a:r>
              <a:rPr lang="en-US" sz="1400" b="0" i="0" u="none" strike="noStrike">
                <a:solidFill>
                  <a:srgbClr val="000000"/>
                </a:solidFill>
                <a:effectLst/>
                <a:latin typeface="Source Code Pro" panose="020B0509030403020204" pitchFamily="49" charset="0"/>
              </a:rPr>
              <a:t>Tyler Knight – </a:t>
            </a:r>
          </a:p>
          <a:p>
            <a:pPr algn="l" rtl="0">
              <a:spcBef>
                <a:spcPts val="0"/>
              </a:spcBef>
              <a:spcAft>
                <a:spcPts val="0"/>
              </a:spcAft>
            </a:pPr>
            <a:r>
              <a:rPr lang="en-US" sz="1400" b="0" i="0" u="none" strike="noStrike">
                <a:solidFill>
                  <a:srgbClr val="000000"/>
                </a:solidFill>
                <a:effectLst/>
                <a:latin typeface="Source Code Pro" panose="020B0509030403020204" pitchFamily="49" charset="0"/>
              </a:rPr>
              <a:t>IR Detection</a:t>
            </a:r>
            <a:endParaRPr lang="en-US" b="0" i="0" u="none" strike="noStrike">
              <a:solidFill>
                <a:srgbClr val="000000"/>
              </a:solidFill>
              <a:effectLst/>
            </a:endParaRPr>
          </a:p>
          <a:p>
            <a:pPr algn="l" rtl="0">
              <a:spcBef>
                <a:spcPts val="0"/>
              </a:spcBef>
              <a:spcAft>
                <a:spcPts val="0"/>
              </a:spcAft>
            </a:pPr>
            <a:br>
              <a:rPr lang="en-US" b="0" i="0" u="none" strike="noStrike">
                <a:solidFill>
                  <a:srgbClr val="000000"/>
                </a:solidFill>
                <a:effectLst/>
              </a:rPr>
            </a:br>
            <a:r>
              <a:rPr lang="en-US" sz="1400" b="0" i="0" u="none" strike="noStrike">
                <a:solidFill>
                  <a:srgbClr val="000000"/>
                </a:solidFill>
                <a:effectLst/>
                <a:latin typeface="Source Code Pro" panose="020B0509030403020204" pitchFamily="49" charset="0"/>
              </a:rPr>
              <a:t>Cassidy Coll - Camera/ Collar </a:t>
            </a:r>
            <a:r>
              <a:rPr lang="en-US">
                <a:latin typeface="Source Code Pro" panose="020B0509030403020204" pitchFamily="49" charset="0"/>
              </a:rPr>
              <a:t>T</a:t>
            </a:r>
            <a:r>
              <a:rPr lang="en-US" sz="1400" b="0" i="0" u="none" strike="noStrike">
                <a:solidFill>
                  <a:srgbClr val="000000"/>
                </a:solidFill>
                <a:effectLst/>
                <a:latin typeface="Source Code Pro" panose="020B0509030403020204" pitchFamily="49" charset="0"/>
              </a:rPr>
              <a:t>ag</a:t>
            </a:r>
            <a:endParaRPr lang="en-US" b="0" i="0" u="none" strike="noStrike">
              <a:solidFill>
                <a:srgbClr val="000000"/>
              </a:solidFill>
              <a:effectLst/>
            </a:endParaRPr>
          </a:p>
          <a:p>
            <a:pPr algn="l" rtl="0">
              <a:spcBef>
                <a:spcPts val="0"/>
              </a:spcBef>
              <a:spcAft>
                <a:spcPts val="0"/>
              </a:spcAft>
            </a:pPr>
            <a:br>
              <a:rPr lang="en-US" b="0" i="0" u="none" strike="noStrike">
                <a:solidFill>
                  <a:srgbClr val="000000"/>
                </a:solidFill>
                <a:effectLst/>
              </a:rPr>
            </a:br>
            <a:r>
              <a:rPr lang="en-US" sz="1400" b="0" i="0" u="none" strike="noStrike">
                <a:solidFill>
                  <a:srgbClr val="000000"/>
                </a:solidFill>
                <a:effectLst/>
                <a:latin typeface="Source Code Pro" panose="020B0509030403020204" pitchFamily="49" charset="0"/>
              </a:rPr>
              <a:t>Ricky </a:t>
            </a:r>
            <a:r>
              <a:rPr lang="en-US" sz="1400" b="0" i="0" u="none" strike="noStrike" err="1">
                <a:solidFill>
                  <a:srgbClr val="000000"/>
                </a:solidFill>
                <a:effectLst/>
                <a:latin typeface="Source Code Pro" panose="020B0509030403020204" pitchFamily="49" charset="0"/>
              </a:rPr>
              <a:t>Egawa</a:t>
            </a:r>
            <a:r>
              <a:rPr lang="en-US" sz="1400" b="0" i="0" u="none" strike="noStrike">
                <a:solidFill>
                  <a:srgbClr val="000000"/>
                </a:solidFill>
                <a:effectLst/>
                <a:latin typeface="Source Code Pro" panose="020B0509030403020204" pitchFamily="49" charset="0"/>
              </a:rPr>
              <a:t> - software / Web App Development</a:t>
            </a:r>
            <a:endParaRPr lang="en-US" b="0" i="0" u="none" strike="noStrike">
              <a:solidFill>
                <a:srgbClr val="000000"/>
              </a:solidFill>
              <a:effectLst/>
            </a:endParaRPr>
          </a:p>
          <a:p>
            <a:pPr algn="l" rtl="0">
              <a:spcBef>
                <a:spcPts val="0"/>
              </a:spcBef>
              <a:spcAft>
                <a:spcPts val="0"/>
              </a:spcAft>
            </a:pPr>
            <a:br>
              <a:rPr lang="en-US" b="0" i="0" u="none" strike="noStrike">
                <a:solidFill>
                  <a:srgbClr val="000000"/>
                </a:solidFill>
                <a:effectLst/>
              </a:rPr>
            </a:br>
            <a:r>
              <a:rPr lang="en-US" sz="1400" b="0" i="0" u="none" strike="noStrike">
                <a:solidFill>
                  <a:srgbClr val="000000"/>
                </a:solidFill>
                <a:effectLst/>
                <a:latin typeface="Source Code Pro" panose="020B0509030403020204" pitchFamily="49" charset="0"/>
              </a:rPr>
              <a:t>Jacob Haas - Power/ MCU</a:t>
            </a:r>
            <a:endParaRPr lang="en-US" b="0" i="0" u="none" strike="noStrike">
              <a:solidFill>
                <a:srgbClr val="000000"/>
              </a:solidFill>
              <a:effectLst/>
            </a:endParaRPr>
          </a:p>
          <a:p>
            <a:br>
              <a:rPr lang="en-US"/>
            </a:br>
            <a:br>
              <a:rPr lang="en-US"/>
            </a:br>
            <a:endParaRPr lang="en-US"/>
          </a:p>
        </p:txBody>
      </p:sp>
      <p:sp>
        <p:nvSpPr>
          <p:cNvPr id="11" name="TextBox 10">
            <a:extLst>
              <a:ext uri="{FF2B5EF4-FFF2-40B4-BE49-F238E27FC236}">
                <a16:creationId xmlns:a16="http://schemas.microsoft.com/office/drawing/2014/main" id="{AEEC2BAC-E6D5-CC1D-BBB2-89357745ED44}"/>
              </a:ext>
            </a:extLst>
          </p:cNvPr>
          <p:cNvSpPr txBox="1"/>
          <p:nvPr/>
        </p:nvSpPr>
        <p:spPr>
          <a:xfrm>
            <a:off x="147344" y="183819"/>
            <a:ext cx="1579856" cy="1938992"/>
          </a:xfrm>
          <a:prstGeom prst="rect">
            <a:avLst/>
          </a:prstGeom>
          <a:noFill/>
        </p:spPr>
        <p:txBody>
          <a:bodyPr wrap="square">
            <a:spAutoFit/>
          </a:bodyPr>
          <a:lstStyle/>
          <a:p>
            <a:pPr algn="ctr"/>
            <a:r>
              <a:rPr lang="en-US" sz="4000" b="1" i="0" u="none" strike="noStrike">
                <a:solidFill>
                  <a:srgbClr val="212121"/>
                </a:solidFill>
                <a:effectLst/>
                <a:latin typeface="Amatic SC" pitchFamily="2" charset="-79"/>
                <a:cs typeface="Amatic SC" pitchFamily="2" charset="-79"/>
              </a:rPr>
              <a:t>Overall Block Diagram</a:t>
            </a:r>
            <a:endParaRPr lang="en-US" sz="4000"/>
          </a:p>
        </p:txBody>
      </p:sp>
      <p:pic>
        <p:nvPicPr>
          <p:cNvPr id="2" name="Audio 1">
            <a:hlinkClick r:id="" action="ppaction://media"/>
            <a:extLst>
              <a:ext uri="{FF2B5EF4-FFF2-40B4-BE49-F238E27FC236}">
                <a16:creationId xmlns:a16="http://schemas.microsoft.com/office/drawing/2014/main" id="{EE81B7A6-BE08-E7BB-7BFC-9BDE86FEBC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207" name="Google Shape;207;g11050f065d6_0_38"/>
          <p:cNvPicPr preferRelativeResize="0"/>
          <p:nvPr/>
        </p:nvPicPr>
        <p:blipFill>
          <a:blip r:embed="rId6"/>
          <a:srcRect/>
          <a:stretch/>
        </p:blipFill>
        <p:spPr>
          <a:xfrm>
            <a:off x="1692509" y="-1150375"/>
            <a:ext cx="9585092" cy="8196635"/>
          </a:xfrm>
          <a:prstGeom prst="rect">
            <a:avLst/>
          </a:prstGeom>
          <a:noFill/>
          <a:ln>
            <a:noFill/>
          </a:ln>
        </p:spPr>
      </p:pic>
      <p:pic>
        <p:nvPicPr>
          <p:cNvPr id="9" name="Picture 8">
            <a:extLst>
              <a:ext uri="{FF2B5EF4-FFF2-40B4-BE49-F238E27FC236}">
                <a16:creationId xmlns:a16="http://schemas.microsoft.com/office/drawing/2014/main" id="{6002460B-3168-B20C-6FF3-3F42DF201D87}"/>
              </a:ext>
            </a:extLst>
          </p:cNvPr>
          <p:cNvPicPr>
            <a:picLocks noChangeAspect="1"/>
          </p:cNvPicPr>
          <p:nvPr/>
        </p:nvPicPr>
        <p:blipFill>
          <a:blip r:embed="rId7"/>
          <a:stretch>
            <a:fillRect/>
          </a:stretch>
        </p:blipFill>
        <p:spPr>
          <a:xfrm>
            <a:off x="10941660" y="5617991"/>
            <a:ext cx="1250339" cy="1251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347"/>
    </mc:Choice>
    <mc:Fallback xmlns="">
      <p:transition spd="slow" advTm="48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185"/>
        <p:cNvGrpSpPr/>
        <p:nvPr/>
      </p:nvGrpSpPr>
      <p:grpSpPr>
        <a:xfrm>
          <a:off x="0" y="0"/>
          <a:ext cx="0" cy="0"/>
          <a:chOff x="0" y="0"/>
          <a:chExt cx="0" cy="0"/>
        </a:xfrm>
      </p:grpSpPr>
      <p:sp>
        <p:nvSpPr>
          <p:cNvPr id="186" name="Google Shape;186;g10c73ea11a3_0_324"/>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3F3F3F"/>
              </a:buClr>
              <a:buSzPts val="2800"/>
              <a:buFont typeface="Franklin Gothic"/>
              <a:buNone/>
            </a:pPr>
            <a:r>
              <a:rPr lang="en-US" sz="4400">
                <a:latin typeface="Amatic SC" pitchFamily="2" charset="-79"/>
                <a:cs typeface="Amatic SC" pitchFamily="2" charset="-79"/>
              </a:rPr>
              <a:t>PET FEEDER FEATURES</a:t>
            </a:r>
          </a:p>
        </p:txBody>
      </p:sp>
      <p:sp>
        <p:nvSpPr>
          <p:cNvPr id="187" name="Google Shape;187;g10c73ea11a3_0_324"/>
          <p:cNvSpPr txBox="1">
            <a:spLocks noGrp="1"/>
          </p:cNvSpPr>
          <p:nvPr>
            <p:ph idx="1"/>
          </p:nvPr>
        </p:nvSpPr>
        <p:spPr>
          <a:xfrm>
            <a:off x="581200" y="1959875"/>
            <a:ext cx="8887654" cy="4367700"/>
          </a:xfrm>
          <a:prstGeom prst="rect">
            <a:avLst/>
          </a:prstGeom>
          <a:noFill/>
          <a:ln>
            <a:noFill/>
          </a:ln>
        </p:spPr>
        <p:txBody>
          <a:bodyPr spcFirstLastPara="1" wrap="square" lIns="91425" tIns="45700" rIns="91425" bIns="45700" anchor="ctr" anchorCtr="0">
            <a:normAutofit fontScale="85000" lnSpcReduction="20000"/>
          </a:bodyPr>
          <a:lstStyle/>
          <a:p>
            <a:pPr lvl="0" algn="l" rtl="0">
              <a:lnSpc>
                <a:spcPct val="110000"/>
              </a:lnSpc>
              <a:spcBef>
                <a:spcPts val="940"/>
              </a:spcBef>
              <a:spcAft>
                <a:spcPts val="0"/>
              </a:spcAft>
              <a:buSzPts val="1564"/>
              <a:buFont typeface=".Apple Color Emoji UI"/>
              <a:buChar char="🐾"/>
            </a:pPr>
            <a:r>
              <a:rPr lang="en-US">
                <a:latin typeface="Source Code Pro" panose="020B0509030403020204" pitchFamily="49" charset="0"/>
                <a:ea typeface="Source Code Pro" panose="020B0509030403020204" pitchFamily="49" charset="0"/>
              </a:rPr>
              <a:t>Food is delivered to bowl using gravity and a motor spinning a 3D printed dispenser</a:t>
            </a:r>
          </a:p>
          <a:p>
            <a:pPr lvl="0" algn="l" rtl="0">
              <a:lnSpc>
                <a:spcPct val="110000"/>
              </a:lnSpc>
              <a:spcBef>
                <a:spcPts val="940"/>
              </a:spcBef>
              <a:spcAft>
                <a:spcPts val="0"/>
              </a:spcAft>
              <a:buSzPts val="1564"/>
              <a:buFont typeface=".Apple Color Emoji UI"/>
              <a:buChar char="🐾"/>
            </a:pPr>
            <a:r>
              <a:rPr lang="en-US">
                <a:latin typeface="Source Code Pro" panose="020B0509030403020204" pitchFamily="49" charset="0"/>
                <a:ea typeface="Source Code Pro" panose="020B0509030403020204" pitchFamily="49" charset="0"/>
              </a:rPr>
              <a:t>Different pets are identified using an onboard camera built into the feeder. Camera will detect what color LED is on the pet collar and detect the right pet</a:t>
            </a:r>
          </a:p>
          <a:p>
            <a:pPr lvl="0" algn="l" rtl="0">
              <a:lnSpc>
                <a:spcPct val="110000"/>
              </a:lnSpc>
              <a:spcBef>
                <a:spcPts val="940"/>
              </a:spcBef>
              <a:spcAft>
                <a:spcPts val="0"/>
              </a:spcAft>
              <a:buSzPts val="1564"/>
              <a:buFont typeface=".Apple Color Emoji UI"/>
              <a:buChar char="🐾"/>
            </a:pPr>
            <a:r>
              <a:rPr lang="en-US">
                <a:latin typeface="Source Code Pro" panose="020B0509030403020204" pitchFamily="49" charset="0"/>
                <a:ea typeface="Source Code Pro" panose="020B0509030403020204" pitchFamily="49" charset="0"/>
              </a:rPr>
              <a:t>Once the pet is Identified the device will  respond by dispensing a specific amount of food tailored to that pet.</a:t>
            </a:r>
          </a:p>
          <a:p>
            <a:pPr lvl="0" algn="l" rtl="0">
              <a:lnSpc>
                <a:spcPct val="110000"/>
              </a:lnSpc>
              <a:spcBef>
                <a:spcPts val="940"/>
              </a:spcBef>
              <a:spcAft>
                <a:spcPts val="0"/>
              </a:spcAft>
              <a:buSzPts val="1564"/>
              <a:buFont typeface=".Apple Color Emoji UI"/>
              <a:buChar char="🐾"/>
            </a:pPr>
            <a:r>
              <a:rPr lang="en-US">
                <a:latin typeface="Source Code Pro" panose="020B0509030403020204" pitchFamily="49" charset="0"/>
                <a:ea typeface="Source Code Pro" panose="020B0509030403020204" pitchFamily="49" charset="0"/>
              </a:rPr>
              <a:t>Photodiodes will detect if the animal is at the bowl and will close once it walks away. </a:t>
            </a:r>
          </a:p>
        </p:txBody>
      </p:sp>
      <p:pic>
        <p:nvPicPr>
          <p:cNvPr id="188" name="Google Shape;188;g10c73ea11a3_0_324"/>
          <p:cNvPicPr preferRelativeResize="0"/>
          <p:nvPr/>
        </p:nvPicPr>
        <p:blipFill rotWithShape="1">
          <a:blip r:embed="rId5">
            <a:alphaModFix/>
            <a:extLst>
              <a:ext uri="{BEBA8EAE-BF5A-486C-A8C5-ECC9F3942E4B}">
                <a14:imgProps xmlns:a14="http://schemas.microsoft.com/office/drawing/2010/main">
                  <a14:imgLayer r:embed="rId6">
                    <a14:imgEffect>
                      <a14:backgroundRemoval t="10000" b="90000" l="2400" r="94400">
                        <a14:foregroundMark x1="7200" y1="71600" x2="7200" y2="71600"/>
                        <a14:foregroundMark x1="2800" y1="31200" x2="2800" y2="31200"/>
                        <a14:foregroundMark x1="91600" y1="44000" x2="91600" y2="44000"/>
                        <a14:foregroundMark x1="94400" y1="41600" x2="94400" y2="41600"/>
                      </a14:backgroundRemoval>
                    </a14:imgEffect>
                  </a14:imgLayer>
                </a14:imgProps>
              </a:ext>
            </a:extLst>
          </a:blip>
          <a:srcRect/>
          <a:stretch/>
        </p:blipFill>
        <p:spPr>
          <a:xfrm>
            <a:off x="9751035" y="152400"/>
            <a:ext cx="2381250" cy="2381250"/>
          </a:xfrm>
          <a:prstGeom prst="rect">
            <a:avLst/>
          </a:prstGeom>
          <a:noFill/>
          <a:ln>
            <a:noFill/>
          </a:ln>
        </p:spPr>
      </p:pic>
      <p:pic>
        <p:nvPicPr>
          <p:cNvPr id="2" name="Audio 1">
            <a:hlinkClick r:id="" action="ppaction://media"/>
            <a:extLst>
              <a:ext uri="{FF2B5EF4-FFF2-40B4-BE49-F238E27FC236}">
                <a16:creationId xmlns:a16="http://schemas.microsoft.com/office/drawing/2014/main" id="{3EDC2D0B-329C-455D-9F0E-7132C79F97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7" name="Picture 6">
            <a:extLst>
              <a:ext uri="{FF2B5EF4-FFF2-40B4-BE49-F238E27FC236}">
                <a16:creationId xmlns:a16="http://schemas.microsoft.com/office/drawing/2014/main" id="{ED207078-282A-C74D-C841-6A69D0A7A1CC}"/>
              </a:ext>
            </a:extLst>
          </p:cNvPr>
          <p:cNvPicPr>
            <a:picLocks noChangeAspect="1"/>
          </p:cNvPicPr>
          <p:nvPr/>
        </p:nvPicPr>
        <p:blipFill>
          <a:blip r:embed="rId8"/>
          <a:stretch>
            <a:fillRect/>
          </a:stretch>
        </p:blipFill>
        <p:spPr>
          <a:xfrm>
            <a:off x="10941660" y="5617991"/>
            <a:ext cx="1250339" cy="1251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938"/>
    </mc:Choice>
    <mc:Fallback xmlns="">
      <p:transition spd="slow" advTm="30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dk1"/>
        </a:solidFill>
        <a:effectLst/>
      </p:bgPr>
    </p:bg>
    <p:spTree>
      <p:nvGrpSpPr>
        <p:cNvPr id="1" name="Shape 193"/>
        <p:cNvGrpSpPr/>
        <p:nvPr/>
      </p:nvGrpSpPr>
      <p:grpSpPr>
        <a:xfrm>
          <a:off x="0" y="0"/>
          <a:ext cx="0" cy="0"/>
          <a:chOff x="0" y="0"/>
          <a:chExt cx="0" cy="0"/>
        </a:xfrm>
      </p:grpSpPr>
      <p:sp>
        <p:nvSpPr>
          <p:cNvPr id="194" name="Google Shape;194;g10c73ea11a3_0_315"/>
          <p:cNvSpPr/>
          <p:nvPr/>
        </p:nvSpPr>
        <p:spPr>
          <a:xfrm>
            <a:off x="0" y="11416"/>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pic>
        <p:nvPicPr>
          <p:cNvPr id="199" name="Google Shape;199;g10c73ea11a3_0_315"/>
          <p:cNvPicPr preferRelativeResize="0"/>
          <p:nvPr/>
        </p:nvPicPr>
        <p:blipFill rotWithShape="1">
          <a:blip r:embed="rId3">
            <a:alphaModFix/>
          </a:blip>
          <a:srcRect/>
          <a:stretch/>
        </p:blipFill>
        <p:spPr>
          <a:xfrm>
            <a:off x="8490524" y="3590001"/>
            <a:ext cx="2574915" cy="2802466"/>
          </a:xfrm>
          <a:prstGeom prst="rect">
            <a:avLst/>
          </a:prstGeom>
          <a:noFill/>
          <a:ln>
            <a:noFill/>
          </a:ln>
        </p:spPr>
      </p:pic>
      <p:pic>
        <p:nvPicPr>
          <p:cNvPr id="8" name="Picture 7">
            <a:extLst>
              <a:ext uri="{FF2B5EF4-FFF2-40B4-BE49-F238E27FC236}">
                <a16:creationId xmlns:a16="http://schemas.microsoft.com/office/drawing/2014/main" id="{50B0CA83-76CC-EAD5-0D23-888775FA4C32}"/>
              </a:ext>
            </a:extLst>
          </p:cNvPr>
          <p:cNvPicPr>
            <a:picLocks noChangeAspect="1"/>
          </p:cNvPicPr>
          <p:nvPr/>
        </p:nvPicPr>
        <p:blipFill>
          <a:blip r:embed="rId4"/>
          <a:stretch>
            <a:fillRect/>
          </a:stretch>
        </p:blipFill>
        <p:spPr>
          <a:xfrm>
            <a:off x="10941661" y="5617991"/>
            <a:ext cx="1250339" cy="1251425"/>
          </a:xfrm>
          <a:prstGeom prst="rect">
            <a:avLst/>
          </a:prstGeom>
        </p:spPr>
      </p:pic>
      <p:sp>
        <p:nvSpPr>
          <p:cNvPr id="195" name="Google Shape;195;g10c73ea11a3_0_315"/>
          <p:cNvSpPr/>
          <p:nvPr/>
        </p:nvSpPr>
        <p:spPr>
          <a:xfrm>
            <a:off x="438068" y="457200"/>
            <a:ext cx="7507200" cy="95100"/>
          </a:xfrm>
          <a:prstGeom prst="rect">
            <a:avLst/>
          </a:prstGeom>
          <a:solidFill>
            <a:srgbClr val="FFF3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g10c73ea11a3_0_315"/>
          <p:cNvSpPr/>
          <p:nvPr/>
        </p:nvSpPr>
        <p:spPr>
          <a:xfrm>
            <a:off x="438067" y="618067"/>
            <a:ext cx="7503600" cy="5774400"/>
          </a:xfrm>
          <a:prstGeom prst="rect">
            <a:avLst/>
          </a:prstGeom>
          <a:solidFill>
            <a:srgbClr val="FFF3C7">
              <a:alpha val="9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g10c73ea11a3_0_315"/>
          <p:cNvSpPr txBox="1">
            <a:spLocks noGrp="1"/>
          </p:cNvSpPr>
          <p:nvPr>
            <p:ph type="body" idx="1"/>
          </p:nvPr>
        </p:nvSpPr>
        <p:spPr>
          <a:xfrm>
            <a:off x="764875" y="875979"/>
            <a:ext cx="6855000" cy="5058300"/>
          </a:xfrm>
          <a:prstGeom prst="rect">
            <a:avLst/>
          </a:prstGeom>
          <a:noFill/>
          <a:ln>
            <a:noFill/>
          </a:ln>
        </p:spPr>
        <p:txBody>
          <a:bodyPr spcFirstLastPara="1" wrap="square" lIns="91425" tIns="45700" rIns="91425" bIns="45700" anchor="ctr" anchorCtr="0">
            <a:normAutofit fontScale="85000" lnSpcReduction="20000"/>
          </a:bodyPr>
          <a:lstStyle/>
          <a:p>
            <a:pPr marL="0" lvl="0" indent="0" algn="l" rtl="0">
              <a:lnSpc>
                <a:spcPct val="100000"/>
              </a:lnSpc>
              <a:spcBef>
                <a:spcPts val="0"/>
              </a:spcBef>
              <a:spcAft>
                <a:spcPts val="0"/>
              </a:spcAft>
              <a:buSzPts val="1656"/>
              <a:buNone/>
            </a:pPr>
            <a:endParaRPr lang="en-US" sz="3900" b="1">
              <a:solidFill>
                <a:schemeClr val="tx1"/>
              </a:solidFill>
              <a:latin typeface="Amatic SC" pitchFamily="2" charset="-79"/>
              <a:ea typeface="Franklin Gothic"/>
              <a:cs typeface="Amatic SC" pitchFamily="2" charset="-79"/>
              <a:sym typeface="Franklin Gothic"/>
            </a:endParaRPr>
          </a:p>
          <a:p>
            <a:pPr marL="0" lvl="0" indent="0" algn="l" rtl="0">
              <a:lnSpc>
                <a:spcPct val="100000"/>
              </a:lnSpc>
              <a:spcBef>
                <a:spcPts val="0"/>
              </a:spcBef>
              <a:spcAft>
                <a:spcPts val="0"/>
              </a:spcAft>
              <a:buSzPts val="1656"/>
              <a:buNone/>
            </a:pPr>
            <a:r>
              <a:rPr lang="en-US" sz="3900" b="1">
                <a:solidFill>
                  <a:schemeClr val="tx1"/>
                </a:solidFill>
                <a:latin typeface="Amatic SC" pitchFamily="2" charset="-79"/>
                <a:ea typeface="Franklin Gothic"/>
                <a:cs typeface="Amatic SC" pitchFamily="2" charset="-79"/>
                <a:sym typeface="Franklin Gothic"/>
              </a:rPr>
              <a:t>CORE FEATURES</a:t>
            </a:r>
            <a:endParaRPr lang="en-US" sz="3900" b="1">
              <a:solidFill>
                <a:schemeClr val="tx1"/>
              </a:solidFill>
              <a:latin typeface="Amatic SC" pitchFamily="2" charset="-79"/>
              <a:cs typeface="Amatic SC" pitchFamily="2" charset="-79"/>
            </a:endParaRPr>
          </a:p>
          <a:p>
            <a:pPr marL="306000" lvl="0" indent="-306000" algn="l" rtl="0">
              <a:lnSpc>
                <a:spcPct val="110000"/>
              </a:lnSpc>
              <a:spcBef>
                <a:spcPts val="0"/>
              </a:spcBef>
              <a:spcAft>
                <a:spcPts val="0"/>
              </a:spcAft>
              <a:buSzPts val="1564"/>
              <a:buFont typeface=".Apple Color Emoji UI"/>
              <a:buChar char="🐾"/>
            </a:pPr>
            <a:r>
              <a:rPr lang="en-US">
                <a:solidFill>
                  <a:schemeClr val="tx1"/>
                </a:solidFill>
                <a:latin typeface="Source Code Pro" panose="020B0509030403020204" pitchFamily="49" charset="0"/>
                <a:ea typeface="Source Code Pro" panose="020B0509030403020204" pitchFamily="49" charset="0"/>
              </a:rPr>
              <a:t>Identification collar tag that will open corresponding Opto-smart pet feeder lid</a:t>
            </a:r>
          </a:p>
          <a:p>
            <a:pPr marL="285750" lvl="0" indent="-285750" algn="l" rtl="0">
              <a:lnSpc>
                <a:spcPct val="110000"/>
              </a:lnSpc>
              <a:spcBef>
                <a:spcPts val="0"/>
              </a:spcBef>
              <a:spcAft>
                <a:spcPts val="0"/>
              </a:spcAft>
              <a:buSzPts val="1564"/>
              <a:buFont typeface=".Apple Color Emoji UI"/>
              <a:buChar char="🐾"/>
            </a:pPr>
            <a:endParaRPr lang="en-US">
              <a:solidFill>
                <a:schemeClr val="tx1"/>
              </a:solidFill>
              <a:latin typeface="Source Code Pro" panose="020B0509030403020204" pitchFamily="49" charset="0"/>
              <a:ea typeface="Source Code Pro" panose="020B0509030403020204" pitchFamily="49" charset="0"/>
            </a:endParaRPr>
          </a:p>
          <a:p>
            <a:pPr marL="285750" lvl="0" indent="-285750" algn="l" rtl="0">
              <a:lnSpc>
                <a:spcPct val="110000"/>
              </a:lnSpc>
              <a:spcBef>
                <a:spcPts val="0"/>
              </a:spcBef>
              <a:spcAft>
                <a:spcPts val="0"/>
              </a:spcAft>
              <a:buSzPts val="1564"/>
              <a:buFont typeface=".Apple Color Emoji UI"/>
              <a:buChar char="🐾"/>
            </a:pPr>
            <a:r>
              <a:rPr lang="en-US">
                <a:solidFill>
                  <a:schemeClr val="tx1"/>
                </a:solidFill>
                <a:latin typeface="Source Code Pro" panose="020B0509030403020204" pitchFamily="49" charset="0"/>
                <a:ea typeface="Source Code Pro" panose="020B0509030403020204" pitchFamily="49" charset="0"/>
              </a:rPr>
              <a:t>Camera will identify LED color on the pet's collar</a:t>
            </a:r>
          </a:p>
          <a:p>
            <a:pPr marL="285750" lvl="0" indent="-285750" algn="l" rtl="0">
              <a:lnSpc>
                <a:spcPct val="110000"/>
              </a:lnSpc>
              <a:spcBef>
                <a:spcPts val="0"/>
              </a:spcBef>
              <a:spcAft>
                <a:spcPts val="0"/>
              </a:spcAft>
              <a:buSzPts val="1564"/>
              <a:buFont typeface=".Apple Color Emoji UI"/>
              <a:buChar char="🐾"/>
            </a:pPr>
            <a:endParaRPr lang="en-US">
              <a:solidFill>
                <a:schemeClr val="tx1"/>
              </a:solidFill>
              <a:latin typeface="Source Code Pro" panose="020B0509030403020204" pitchFamily="49" charset="0"/>
              <a:ea typeface="Source Code Pro" panose="020B0509030403020204" pitchFamily="49" charset="0"/>
            </a:endParaRPr>
          </a:p>
          <a:p>
            <a:pPr marL="306000" lvl="0" indent="-306000" algn="l" rtl="0">
              <a:lnSpc>
                <a:spcPct val="110000"/>
              </a:lnSpc>
              <a:spcBef>
                <a:spcPts val="0"/>
              </a:spcBef>
              <a:spcAft>
                <a:spcPts val="0"/>
              </a:spcAft>
              <a:buSzPts val="1564"/>
              <a:buFont typeface=".Apple Color Emoji UI"/>
              <a:buChar char="🐾"/>
            </a:pPr>
            <a:r>
              <a:rPr lang="en-US">
                <a:solidFill>
                  <a:schemeClr val="tx1"/>
                </a:solidFill>
                <a:latin typeface="Source Code Pro" panose="020B0509030403020204" pitchFamily="49" charset="0"/>
                <a:ea typeface="Source Code Pro" panose="020B0509030403020204" pitchFamily="49" charset="0"/>
              </a:rPr>
              <a:t>Lid will automatically close once pet walks away from opto-smart pet feeder bowl</a:t>
            </a:r>
          </a:p>
          <a:p>
            <a:pPr marL="457200" lvl="0" indent="0" algn="l" rtl="0">
              <a:lnSpc>
                <a:spcPct val="110000"/>
              </a:lnSpc>
              <a:spcBef>
                <a:spcPts val="0"/>
              </a:spcBef>
              <a:spcAft>
                <a:spcPts val="0"/>
              </a:spcAft>
              <a:buNone/>
            </a:pPr>
            <a:endParaRPr lang="en-US">
              <a:solidFill>
                <a:schemeClr val="tx1"/>
              </a:solidFill>
            </a:endParaRPr>
          </a:p>
          <a:p>
            <a:pPr marL="0" lvl="0" indent="0" algn="l" rtl="0">
              <a:lnSpc>
                <a:spcPct val="100000"/>
              </a:lnSpc>
              <a:spcBef>
                <a:spcPts val="0"/>
              </a:spcBef>
              <a:spcAft>
                <a:spcPts val="0"/>
              </a:spcAft>
              <a:buSzPts val="1656"/>
              <a:buNone/>
            </a:pPr>
            <a:r>
              <a:rPr lang="en-US" sz="3900" b="1">
                <a:solidFill>
                  <a:schemeClr val="tx1"/>
                </a:solidFill>
                <a:latin typeface="Amatic SC" pitchFamily="2" charset="-79"/>
                <a:ea typeface="Franklin Gothic"/>
                <a:cs typeface="Amatic SC" pitchFamily="2" charset="-79"/>
                <a:sym typeface="Franklin Gothic"/>
              </a:rPr>
              <a:t>ADVANCED FEATURES</a:t>
            </a:r>
            <a:endParaRPr lang="en-US" sz="2600" b="1">
              <a:solidFill>
                <a:schemeClr val="tx1"/>
              </a:solidFill>
              <a:latin typeface="Amatic SC" pitchFamily="2" charset="-79"/>
              <a:cs typeface="Amatic SC" pitchFamily="2" charset="-79"/>
            </a:endParaRPr>
          </a:p>
          <a:p>
            <a:pPr marL="306000" lvl="0" indent="-300158" algn="l" rtl="0">
              <a:lnSpc>
                <a:spcPct val="110000"/>
              </a:lnSpc>
              <a:spcBef>
                <a:spcPts val="940"/>
              </a:spcBef>
              <a:spcAft>
                <a:spcPts val="0"/>
              </a:spcAft>
              <a:buSzPts val="1564"/>
              <a:buFont typeface=".Apple Color Emoji UI"/>
              <a:buChar char="🐾"/>
            </a:pPr>
            <a:r>
              <a:rPr lang="en-US">
                <a:solidFill>
                  <a:schemeClr val="tx1"/>
                </a:solidFill>
                <a:latin typeface="Source Code Pro" panose="020B0509030403020204" pitchFamily="49" charset="0"/>
                <a:ea typeface="Source Code Pro" panose="020B0509030403020204" pitchFamily="49" charset="0"/>
              </a:rPr>
              <a:t>User configurable settings to adjust for pet size and time of feedings</a:t>
            </a:r>
          </a:p>
          <a:p>
            <a:pPr marL="457200" lvl="0" indent="0" algn="l" rtl="0">
              <a:lnSpc>
                <a:spcPct val="110000"/>
              </a:lnSpc>
              <a:spcBef>
                <a:spcPts val="940"/>
              </a:spcBef>
              <a:spcAft>
                <a:spcPts val="0"/>
              </a:spcAft>
              <a:buNone/>
            </a:pPr>
            <a:endParaRPr lang="en-US">
              <a:solidFill>
                <a:schemeClr val="tx1"/>
              </a:solidFill>
            </a:endParaRPr>
          </a:p>
          <a:p>
            <a:pPr marL="0" lvl="0" indent="0" algn="l" rtl="0">
              <a:lnSpc>
                <a:spcPct val="100000"/>
              </a:lnSpc>
              <a:spcBef>
                <a:spcPts val="0"/>
              </a:spcBef>
              <a:spcAft>
                <a:spcPts val="0"/>
              </a:spcAft>
              <a:buSzPts val="1656"/>
              <a:buNone/>
            </a:pPr>
            <a:r>
              <a:rPr lang="en-US" sz="3900" b="1">
                <a:solidFill>
                  <a:schemeClr val="tx1"/>
                </a:solidFill>
                <a:latin typeface="Amatic SC" pitchFamily="2" charset="-79"/>
                <a:ea typeface="Franklin Gothic"/>
                <a:cs typeface="Amatic SC" pitchFamily="2" charset="-79"/>
                <a:sym typeface="Franklin Gothic"/>
              </a:rPr>
              <a:t>STRETCH FEATURES</a:t>
            </a:r>
          </a:p>
          <a:p>
            <a:pPr marL="291592" lvl="0" indent="-285750" algn="l" rtl="0">
              <a:lnSpc>
                <a:spcPct val="110000"/>
              </a:lnSpc>
              <a:spcBef>
                <a:spcPts val="940"/>
              </a:spcBef>
              <a:spcAft>
                <a:spcPts val="0"/>
              </a:spcAft>
              <a:buSzPts val="1564"/>
              <a:buFont typeface=".Apple Color Emoji UI"/>
              <a:buChar char="🐾"/>
            </a:pPr>
            <a:r>
              <a:rPr lang="en-US">
                <a:solidFill>
                  <a:schemeClr val="tx1"/>
                </a:solidFill>
                <a:latin typeface="Source Code Pro" panose="020B0509030403020204" pitchFamily="49" charset="0"/>
                <a:ea typeface="Source Code Pro" panose="020B0509030403020204" pitchFamily="49" charset="0"/>
              </a:rPr>
              <a:t>Multiple pet bowls to be used by different pets</a:t>
            </a:r>
          </a:p>
          <a:p>
            <a:pPr marL="291592" lvl="0" indent="-285750" algn="l" rtl="0">
              <a:lnSpc>
                <a:spcPct val="110000"/>
              </a:lnSpc>
              <a:spcBef>
                <a:spcPts val="940"/>
              </a:spcBef>
              <a:spcAft>
                <a:spcPts val="0"/>
              </a:spcAft>
              <a:buSzPts val="1564"/>
              <a:buFont typeface=".Apple Color Emoji UI"/>
              <a:buChar char="🐾"/>
            </a:pPr>
            <a:r>
              <a:rPr lang="en-US">
                <a:solidFill>
                  <a:schemeClr val="tx1"/>
                </a:solidFill>
                <a:latin typeface="Source Code Pro" panose="020B0509030403020204" pitchFamily="49" charset="0"/>
                <a:ea typeface="Source Code Pro" panose="020B0509030403020204" pitchFamily="49" charset="0"/>
              </a:rPr>
              <a:t>Using a webcam for owners to watch pets while owners are out and about</a:t>
            </a:r>
          </a:p>
          <a:p>
            <a:pPr marL="306000" lvl="0" indent="-206686" algn="l" rtl="0">
              <a:lnSpc>
                <a:spcPct val="110000"/>
              </a:lnSpc>
              <a:spcBef>
                <a:spcPts val="940"/>
              </a:spcBef>
              <a:spcAft>
                <a:spcPts val="0"/>
              </a:spcAft>
              <a:buSzPts val="1564"/>
              <a:buNone/>
            </a:pPr>
            <a:endParaRPr>
              <a:solidFill>
                <a:srgbClr val="FFFFFF"/>
              </a:solidFill>
            </a:endParaRPr>
          </a:p>
        </p:txBody>
      </p:sp>
      <p:pic>
        <p:nvPicPr>
          <p:cNvPr id="198" name="Google Shape;198;g10c73ea11a3_0_315"/>
          <p:cNvPicPr preferRelativeResize="0"/>
          <p:nvPr/>
        </p:nvPicPr>
        <p:blipFill rotWithShape="1">
          <a:blip r:embed="rId5">
            <a:alphaModFix/>
          </a:blip>
          <a:srcRect/>
          <a:stretch/>
        </p:blipFill>
        <p:spPr>
          <a:xfrm>
            <a:off x="8412577" y="618068"/>
            <a:ext cx="3151776" cy="2650065"/>
          </a:xfrm>
          <a:prstGeom prst="rect">
            <a:avLst/>
          </a:prstGeom>
          <a:noFill/>
          <a:ln>
            <a:noFill/>
          </a:ln>
        </p:spPr>
      </p:pic>
    </p:spTree>
  </p:cSld>
  <p:clrMapOvr>
    <a:masterClrMapping/>
  </p:clrMapOvr>
</p:sld>
</file>

<file path=ppt/theme/theme1.xml><?xml version="1.0" encoding="utf-8"?>
<a:theme xmlns:a="http://schemas.openxmlformats.org/drawingml/2006/main" name="DividendVTI">
  <a:themeElements>
    <a:clrScheme name="Aspect">
      <a:dk1>
        <a:srgbClr val="000000"/>
      </a:dk1>
      <a:lt1>
        <a:srgbClr val="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53</TotalTime>
  <Words>7002</Words>
  <Application>Microsoft Office PowerPoint</Application>
  <PresentationFormat>Widescreen</PresentationFormat>
  <Paragraphs>811</Paragraphs>
  <Slides>63</Slides>
  <Notes>63</Notes>
  <HiddenSlides>1</HiddenSlides>
  <MMClips>62</MMClips>
  <ScaleCrop>false</ScaleCrop>
  <HeadingPairs>
    <vt:vector size="4" baseType="variant">
      <vt:variant>
        <vt:lpstr>Theme</vt:lpstr>
      </vt:variant>
      <vt:variant>
        <vt:i4>10</vt:i4>
      </vt:variant>
      <vt:variant>
        <vt:lpstr>Slide Titles</vt:lpstr>
      </vt:variant>
      <vt:variant>
        <vt:i4>63</vt:i4>
      </vt:variant>
    </vt:vector>
  </HeadingPairs>
  <TitlesOfParts>
    <vt:vector size="73" baseType="lpstr">
      <vt:lpstr>DividendVTI</vt:lpstr>
      <vt:lpstr>Office Theme</vt:lpstr>
      <vt:lpstr>1_Office Theme</vt:lpstr>
      <vt:lpstr>2_Office Theme</vt:lpstr>
      <vt:lpstr>3_Office Theme</vt:lpstr>
      <vt:lpstr>4_Office Theme</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PROJECT OBJECTIVES</vt:lpstr>
      <vt:lpstr>PowerPoint Presentation</vt:lpstr>
      <vt:lpstr>PowerPoint Presentation</vt:lpstr>
      <vt:lpstr>PET FEEDER FEATURES</vt:lpstr>
      <vt:lpstr>PowerPoint Presentation</vt:lpstr>
      <vt:lpstr>PET FEEDER DESIGN</vt:lpstr>
      <vt:lpstr>PowerPoint Presentation</vt:lpstr>
      <vt:lpstr>Microcontroller/Microprocessor</vt:lpstr>
      <vt:lpstr>Microprocessor (Raspberry Pi 4)</vt:lpstr>
      <vt:lpstr>Microcontroller Board (Arduino Uno Rev3)</vt:lpstr>
      <vt:lpstr>Power and Motor Control</vt:lpstr>
      <vt:lpstr>DC Motors(Hugwit 12V 40rpm)</vt:lpstr>
      <vt:lpstr>Motor Driver </vt:lpstr>
      <vt:lpstr>Main PCB Schematic</vt:lpstr>
      <vt:lpstr>Main PCB Schematic</vt:lpstr>
      <vt:lpstr>Main PCB Schematic</vt:lpstr>
      <vt:lpstr>Main PCB Layout</vt:lpstr>
      <vt:lpstr>Main PCB Layout</vt:lpstr>
      <vt:lpstr>Color Detection</vt:lpstr>
      <vt:lpstr>Color Detection</vt:lpstr>
      <vt:lpstr>Color Detection technology comparisons</vt:lpstr>
      <vt:lpstr>Selected Color Detection Camera (Jun-Electron 5 MP)</vt:lpstr>
      <vt:lpstr> </vt:lpstr>
      <vt:lpstr>Color Detection technology comparisons </vt:lpstr>
      <vt:lpstr>LED Safety</vt:lpstr>
      <vt:lpstr>Collar PCB Schematic</vt:lpstr>
      <vt:lpstr>Collar PCB Schematic</vt:lpstr>
      <vt:lpstr>Collar PCB Layout</vt:lpstr>
      <vt:lpstr>PowerPoint Presentation</vt:lpstr>
      <vt:lpstr>PowerPoint Presentation</vt:lpstr>
      <vt:lpstr>Color Detection Software Overview</vt:lpstr>
      <vt:lpstr>Color Detection Software Demo : Blue LED Detection</vt:lpstr>
      <vt:lpstr>Color Detection Software Demo : Red LED Detection</vt:lpstr>
      <vt:lpstr>Color Detection Software Demo : Green LED Detection</vt:lpstr>
      <vt:lpstr>IR LED Detection</vt:lpstr>
      <vt:lpstr>IR Light Detection</vt:lpstr>
      <vt:lpstr>PowerPoint Presentation</vt:lpstr>
      <vt:lpstr>IR Detection technology comparisons</vt:lpstr>
      <vt:lpstr>Photodiode Detection</vt:lpstr>
      <vt:lpstr>IR Detection technology comparisons</vt:lpstr>
      <vt:lpstr>Optical Design Demo : IR Light Detection</vt:lpstr>
      <vt:lpstr>Lid / Dispenser</vt:lpstr>
      <vt:lpstr>Lid System Software Overview</vt:lpstr>
      <vt:lpstr>Lid System Software implementing Safety</vt:lpstr>
      <vt:lpstr>Food Dispenser</vt:lpstr>
      <vt:lpstr>Web Application</vt:lpstr>
      <vt:lpstr>Web Application Development Overview</vt:lpstr>
      <vt:lpstr>Use Case Diagram</vt:lpstr>
      <vt:lpstr>Entity Relationship Diagram (ERD)</vt:lpstr>
      <vt:lpstr>Web Application Sign in Page </vt:lpstr>
      <vt:lpstr>Web Application Sign up Page </vt:lpstr>
      <vt:lpstr>Web Application Homepage </vt:lpstr>
      <vt:lpstr>Web Application History page </vt:lpstr>
      <vt:lpstr>PowerPoint Presentation</vt:lpstr>
      <vt:lpstr>Work Distribution</vt:lpstr>
      <vt:lpstr>Finance and Budget</vt:lpstr>
      <vt:lpstr>Design Constraints</vt:lpstr>
      <vt:lpstr>Related Standards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OPTO-SMART PET FEEDER</dc:title>
  <dc:creator>Tyler Knight</dc:creator>
  <cp:lastModifiedBy>Ricky Egawa</cp:lastModifiedBy>
  <cp:revision>4</cp:revision>
  <dcterms:created xsi:type="dcterms:W3CDTF">2021-09-14T00:26:09Z</dcterms:created>
  <dcterms:modified xsi:type="dcterms:W3CDTF">2022-04-19T21:46:03Z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