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 id="2147483656" r:id="rId3"/>
  </p:sldMasterIdLst>
  <p:notesMasterIdLst>
    <p:notesMasterId r:id="rId58"/>
  </p:notesMasterIdLst>
  <p:sldIdLst>
    <p:sldId id="256" r:id="rId4"/>
    <p:sldId id="257" r:id="rId5"/>
    <p:sldId id="258" r:id="rId6"/>
    <p:sldId id="259" r:id="rId7"/>
    <p:sldId id="260" r:id="rId8"/>
    <p:sldId id="261" r:id="rId9"/>
    <p:sldId id="262"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309"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10" r:id="rId49"/>
    <p:sldId id="301" r:id="rId50"/>
    <p:sldId id="302" r:id="rId51"/>
    <p:sldId id="303" r:id="rId52"/>
    <p:sldId id="304" r:id="rId53"/>
    <p:sldId id="305" r:id="rId54"/>
    <p:sldId id="307" r:id="rId55"/>
    <p:sldId id="312" r:id="rId56"/>
    <p:sldId id="308" r:id="rId57"/>
  </p:sldIdLst>
  <p:sldSz cx="12192000" cy="6858000"/>
  <p:notesSz cx="6858000" cy="9144000"/>
  <p:embeddedFontLst>
    <p:embeddedFont>
      <p:font typeface="Calibri" panose="020F0502020204030204" pitchFamily="34" charset="0"/>
      <p:regular r:id="rId59"/>
      <p:bold r:id="rId60"/>
      <p:italic r:id="rId61"/>
      <p:boldItalic r:id="rId62"/>
    </p:embeddedFont>
    <p:embeddedFont>
      <p:font typeface="Franklin Gothic" panose="020B0604020202020204" charset="0"/>
      <p:regular r:id="rId63"/>
      <p:bold r:id="rId64"/>
      <p:italic r:id="rId65"/>
      <p:boldItalic r:id="rId66"/>
    </p:embeddedFont>
    <p:embeddedFont>
      <p:font typeface="Libre Franklin" pitchFamily="2" charset="0"/>
      <p:regular r:id="rId67"/>
      <p:bold r:id="rId68"/>
      <p:italic r:id="rId69"/>
      <p:boldItalic r:id="rId70"/>
    </p:embeddedFont>
    <p:embeddedFont>
      <p:font typeface="Roboto" panose="02000000000000000000" pitchFamily="2"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6" roundtripDataSignature="AMtx7mgdPuCpqWyHcbP0rdU1VatXs+0Cd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2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0D2FCB-0D5A-4FF6-ADF0-22CCBD45C013}">
  <a:tblStyle styleId="{6F0D2FCB-0D5A-4FF6-ADF0-22CCBD45C01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2824F32-3390-4ABE-8DB9-B52BA402FF3D}"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72" autoAdjust="0"/>
    <p:restoredTop sz="74702" autoAdjust="0"/>
  </p:normalViewPr>
  <p:slideViewPr>
    <p:cSldViewPr snapToGrid="0" snapToObjects="1">
      <p:cViewPr varScale="1">
        <p:scale>
          <a:sx n="121" d="100"/>
          <a:sy n="121" d="100"/>
        </p:scale>
        <p:origin x="395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5.fntdata"/><Relationship Id="rId68" Type="http://schemas.openxmlformats.org/officeDocument/2006/relationships/font" Target="fonts/font10.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font" Target="fonts/font16.fntdata"/><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4.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4.fntdata"/><Relationship Id="rId7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customschemas.google.com/relationships/presentationmetadata" Target="metadata"/><Relationship Id="rId7" Type="http://schemas.openxmlformats.org/officeDocument/2006/relationships/slide" Target="slides/slide4.xml"/><Relationship Id="rId71"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Hello! This is group 9, and we are building the </a:t>
            </a:r>
            <a:r>
              <a:rPr lang="en-US" dirty="0" err="1"/>
              <a:t>OptoSmart</a:t>
            </a:r>
            <a:r>
              <a:rPr lang="en-US" dirty="0"/>
              <a:t> Pet Feeder. This is a presentation summarizing the purpose of our design and how we plan to implement it.</a:t>
            </a:r>
            <a:endParaRPr dirty="0"/>
          </a:p>
        </p:txBody>
      </p:sp>
      <p:sp>
        <p:nvSpPr>
          <p:cNvPr id="114" name="Google Shape;11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1050f065d6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1050f065d6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 this section, we will focus on how color detection is implemented into the </a:t>
            </a:r>
            <a:r>
              <a:rPr lang="en-US" dirty="0" err="1"/>
              <a:t>OptoSmart</a:t>
            </a:r>
            <a:r>
              <a:rPr lang="en-US" dirty="0"/>
              <a:t> Pet Feeder</a:t>
            </a:r>
            <a:endParaRPr dirty="0"/>
          </a:p>
        </p:txBody>
      </p:sp>
      <p:sp>
        <p:nvSpPr>
          <p:cNvPr id="219" name="Google Shape;219;g11050f065d6_0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110779e2d4_0_3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Each of the collar tags will be equipped with a different LED that is red, blue or green. Each of these colors have been chosen due to their intensity and how responsive they are when interfacing with the camera system.</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 camera system will be interfaced within the dog bowl in order to allow it to see the pet collar LED color as it approaches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Our system will them interpret which color collar is approaching. If it is the color assigned to the bowl it will open the lid and allow the pet to eat from it. If it is the incorrect color the system will not activate and the food will be safe from any other pets trying to sneak in. This will ensure that a pet is only eating out of their own bowl preventing them from over or under eating</a:t>
            </a:r>
          </a:p>
        </p:txBody>
      </p:sp>
      <p:sp>
        <p:nvSpPr>
          <p:cNvPr id="224" name="Google Shape;224;g1110779e2d4_0_3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0c73ea11a3_0_4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is a visual demonstration of the optics within our camera system. Each collar will come equipped with a specific LED color. A lens will then be placed </a:t>
            </a:r>
            <a:r>
              <a:rPr lang="en-US" dirty="0" err="1"/>
              <a:t>infront</a:t>
            </a:r>
            <a:r>
              <a:rPr lang="en-US" dirty="0"/>
              <a:t> of it to help diffuse the light, making it brighter. This will allow the camera system to more easily detect the collar from a farther distance.</a:t>
            </a:r>
            <a:endParaRPr dirty="0"/>
          </a:p>
        </p:txBody>
      </p:sp>
      <p:sp>
        <p:nvSpPr>
          <p:cNvPr id="230" name="Google Shape;230;g10c73ea11a3_0_4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1050f065d6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1050f065d6_0_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Our optical design demo was able to demonstrate that we are able to process an image and recognize if there is either red, green, or blue light present. As shown in these pictures we were able to detect the light and recognize it as blue. We also tested out the functionality of adding the lens as shown on the image on the right and it significantly increased the visibility of the light.</a:t>
            </a:r>
            <a:endParaRPr dirty="0"/>
          </a:p>
        </p:txBody>
      </p:sp>
      <p:sp>
        <p:nvSpPr>
          <p:cNvPr id="251" name="Google Shape;251;g11050f065d6_0_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1050f065d6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11050f065d6_0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we have our demonstration of the Red LED light. Our system was able to accurately sort the red light and the Lens significantly increased the brightness</a:t>
            </a:r>
            <a:endParaRPr dirty="0"/>
          </a:p>
        </p:txBody>
      </p:sp>
      <p:sp>
        <p:nvSpPr>
          <p:cNvPr id="264" name="Google Shape;264;g11050f065d6_0_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1050f065d6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1050f065d6_0_1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For our green LED demonstration we similarly were able to sort the light based off of its color and saw a greater area of detection when using the lens.</a:t>
            </a:r>
            <a:endParaRPr dirty="0"/>
          </a:p>
        </p:txBody>
      </p:sp>
      <p:sp>
        <p:nvSpPr>
          <p:cNvPr id="277" name="Google Shape;277;g11050f065d6_0_1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110779e2d4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110779e2d4_0_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When all three LED colors were imaged together we were still able to accurately sort the light colors. This shows that when the system is searching for one color to activate it, It will not detect the other colors if they come into the area of the camera</a:t>
            </a:r>
            <a:endParaRPr dirty="0"/>
          </a:p>
        </p:txBody>
      </p:sp>
      <p:sp>
        <p:nvSpPr>
          <p:cNvPr id="290" name="Google Shape;290;g1110779e2d4_0_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1050f065d6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1050f065d6_0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 this section we will discuss the design behind the IR light detection for the pet feeder</a:t>
            </a:r>
            <a:endParaRPr dirty="0"/>
          </a:p>
        </p:txBody>
      </p:sp>
      <p:sp>
        <p:nvSpPr>
          <p:cNvPr id="298" name="Google Shape;298;g11050f065d6_0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110779e2d4_0_3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When the camera system detects the correct colored LED the infrared LEDs will turn on, food is dispensed and the lid is raised.</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These IR LEDs will be placed above the food bowl that are aligned with photodiodes to measure a voltage difference. This detects the presence of a pet</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 photodiodes have been chosen to match the wavelength of the IR </a:t>
            </a:r>
            <a:r>
              <a:rPr lang="en-US" dirty="0" err="1"/>
              <a:t>leds</a:t>
            </a:r>
            <a:r>
              <a:rPr lang="en-US" dirty="0"/>
              <a:t> which in turn reduces system noise.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 photodiode voltage is measured by the </a:t>
            </a:r>
            <a:r>
              <a:rPr lang="en-US" dirty="0" err="1"/>
              <a:t>arduino</a:t>
            </a:r>
            <a:r>
              <a:rPr lang="en-US" dirty="0"/>
              <a:t> and an average on value is recorded by the system</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when a voltage drop is detected the system is put into a countdown loop and holds until the the voltage returns to its original "on" value, this means the pet is at the food bowl</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when the voltage rises again, a user </a:t>
            </a:r>
            <a:r>
              <a:rPr lang="en-US" dirty="0" err="1"/>
              <a:t>programmiable</a:t>
            </a:r>
            <a:r>
              <a:rPr lang="en-US" dirty="0"/>
              <a:t> countdown is then triggered, and if the system </a:t>
            </a:r>
            <a:r>
              <a:rPr lang="en-US" dirty="0" err="1"/>
              <a:t>dosent</a:t>
            </a:r>
            <a:r>
              <a:rPr lang="en-US" dirty="0"/>
              <a:t> see a drop in voltage, the lid is then lowered</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In the event a voltage drop is detected, then the countdown is reset, and the lid stays raised until a rise in voltage is detected again.</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03" name="Google Shape;303;g1110779e2d4_0_3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110779e2d4_4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110779e2d4_4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is a flowchart of the IR light detection system highlighting the process that was discussed in the previous slide.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process starts with the camera system detecting the correct color on the pet tag, which then activates the detection system, where the proper amount of food is dispensed, and the lid raises.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from there, the system will remain on standby until a drop in voltage is detected, where the system will go into a loop where the lid will close only when the pet is finished eating.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When the pet is finished, the lid will close and the detection system will turn off.</a:t>
            </a:r>
            <a:endParaRPr dirty="0"/>
          </a:p>
        </p:txBody>
      </p:sp>
      <p:sp>
        <p:nvSpPr>
          <p:cNvPr id="310" name="Google Shape;310;g1110779e2d4_4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110779e2d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1110779e2d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a:t>
            </a:r>
            <a:r>
              <a:rPr lang="en-US" dirty="0" err="1"/>
              <a:t>OptoSmart</a:t>
            </a:r>
            <a:r>
              <a:rPr lang="en-US" dirty="0"/>
              <a:t> Pet feeder is an automatic feeding device that ensures that your pet is fed on a routine schedule even when the owner is not present</a:t>
            </a:r>
            <a:endParaRPr dirty="0"/>
          </a:p>
        </p:txBody>
      </p:sp>
      <p:sp>
        <p:nvSpPr>
          <p:cNvPr id="123" name="Google Shape;123;g1110779e2d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0c73ea11a3_0_3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is a graphical representation of the IR Detection system. This is what the system will look like in the moments after a pet is detected. You can see that the lid is still shut but the IR light detection system has been activated, and the </a:t>
            </a:r>
            <a:r>
              <a:rPr lang="en-US" dirty="0" err="1"/>
              <a:t>arduino</a:t>
            </a:r>
            <a:r>
              <a:rPr lang="en-US" dirty="0"/>
              <a:t> is already gathering "</a:t>
            </a:r>
            <a:r>
              <a:rPr lang="en-US" dirty="0" err="1"/>
              <a:t>on"averages</a:t>
            </a:r>
            <a:r>
              <a:rPr lang="en-US" dirty="0"/>
              <a:t> from the photodiode voltages. while this is happening, the dispensing system is dispensing the pet food into the bowl</a:t>
            </a:r>
            <a:endParaRPr dirty="0"/>
          </a:p>
        </p:txBody>
      </p:sp>
      <p:sp>
        <p:nvSpPr>
          <p:cNvPr id="319" name="Google Shape;319;g10c73ea11a3_0_3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0c73ea11a3_0_3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 we see the lid open, and there is a drop in voltage coming from the photodiodes due to the light being blocked from the animal's snout. the system will wait until the voltage rises to begin the user configured countdown.</a:t>
            </a:r>
            <a:endParaRPr dirty="0"/>
          </a:p>
        </p:txBody>
      </p:sp>
      <p:sp>
        <p:nvSpPr>
          <p:cNvPr id="355" name="Google Shape;355;g10c73ea11a3_0_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0c73ea11a3_0_4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Once the pet is finished eating and the countdown goes to 0, the lid closes and the IR light detection system will turn off.</a:t>
            </a:r>
            <a:endParaRPr dirty="0"/>
          </a:p>
        </p:txBody>
      </p:sp>
      <p:sp>
        <p:nvSpPr>
          <p:cNvPr id="395" name="Google Shape;395;g10c73ea11a3_0_4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110779e2d4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is the data from testing the IR Light detection system.</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In this test, we supplied power to a single IR LED and aligned it with a single photodiode.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each trial of interrupting the voltage we saw  the voltage difference averaged 100mV between the un-</a:t>
            </a:r>
            <a:r>
              <a:rPr lang="en-US" dirty="0" err="1"/>
              <a:t>interruped</a:t>
            </a:r>
            <a:r>
              <a:rPr lang="en-US" dirty="0"/>
              <a:t> and interrupted voltages.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Even though this is a detectable difference, we will be using several photodiodes and LEDs in the final design to increase the difference between the two voltage states.</a:t>
            </a:r>
          </a:p>
        </p:txBody>
      </p:sp>
      <p:sp>
        <p:nvSpPr>
          <p:cNvPr id="435" name="Google Shape;435;g1110779e2d4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110779e2d4_0_3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110779e2d4_0_3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Within this section we will cover the reasoning and selection criteria behind the electrical components of the Opto-Smart Pet Feeder as well as discuss the development of the PCBs needed for our device.</a:t>
            </a:r>
            <a:endParaRPr dirty="0"/>
          </a:p>
        </p:txBody>
      </p:sp>
      <p:sp>
        <p:nvSpPr>
          <p:cNvPr id="444" name="Google Shape;444;g1110779e2d4_0_3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0ffa3752c1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0ffa3752c1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Displayed here are the main processing and control systems that will be implemented into our design.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Arduino microcontroller will be utilized for the lower level control of the hardware such as motor control and interpreting voltage readings from the photo-diodes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On the other hand, the raspberry pi microprocessor will be used to process all of the image data as well as run the software written for our web or mobile application</a:t>
            </a:r>
            <a:endParaRPr dirty="0"/>
          </a:p>
        </p:txBody>
      </p:sp>
      <p:sp>
        <p:nvSpPr>
          <p:cNvPr id="450" name="Google Shape;450;g10ffa3752c1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11141713d74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11141713d74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microprocessor chosen for the design of the Opto-Smart Pet Feeder was the Raspberry Pi 4. This device is needed to be able to process image data from various colored LEDs and send that data easily to the Arduino for further control of the system. Using the Raspberry Pi’s onboard </a:t>
            </a:r>
            <a:r>
              <a:rPr lang="en-US" dirty="0" err="1"/>
              <a:t>wifi</a:t>
            </a:r>
            <a:r>
              <a:rPr lang="en-US" dirty="0"/>
              <a:t> and Bluetooth features will also be necessary for the development of our user application. The main reason for the selection of this microprocessor was due to the 4 core processor and 4GB of memory  that can handle active image processing as well as running a separate application for users to interact with. Additionally, the raspberry pi can be interfaced directly with the camera module and the Arduino without the need for any extra </a:t>
            </a:r>
            <a:r>
              <a:rPr lang="en-US"/>
              <a:t>hardware. </a:t>
            </a:r>
            <a:r>
              <a:rPr lang="en-US" dirty="0"/>
              <a:t> serial communication can </a:t>
            </a:r>
            <a:r>
              <a:rPr lang="en-US"/>
              <a:t>also </a:t>
            </a:r>
            <a:r>
              <a:rPr lang="en-US" dirty="0"/>
              <a:t>be used to directly deliver image data to the Arduino.</a:t>
            </a:r>
            <a:endParaRPr dirty="0"/>
          </a:p>
        </p:txBody>
      </p:sp>
      <p:sp>
        <p:nvSpPr>
          <p:cNvPr id="458" name="Google Shape;458;g11141713d74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11141713d74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11141713d74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is the Arduino uno which will be receiving data from both the Raspberry pi and external photodiodes in order to control motor timing and movement.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a:t>
            </a:r>
            <a:r>
              <a:rPr lang="en-US" dirty="0" err="1"/>
              <a:t>mircrontroller</a:t>
            </a:r>
            <a:r>
              <a:rPr lang="en-US" dirty="0"/>
              <a:t> board was chosen specifically for its ability to easily interface and communicate with the raspberry pi in addition to its software environment that allows for motor control to be programmed simply.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Arduino uno is also equipped with a 10-bit ADC that provides a great enough resolution to distinguish the voltage drop across the photodiodes when the pet is blocking the IR LEDs</a:t>
            </a:r>
            <a:endParaRPr dirty="0"/>
          </a:p>
        </p:txBody>
      </p:sp>
      <p:sp>
        <p:nvSpPr>
          <p:cNvPr id="481" name="Google Shape;481;g11141713d74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10ffa3752c1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10ffa3752c1_0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 will now discuss the design and development of the power regulation and motor control that will be incorporated into our device’s PCB.</a:t>
            </a:r>
            <a:endParaRPr dirty="0"/>
          </a:p>
        </p:txBody>
      </p:sp>
      <p:sp>
        <p:nvSpPr>
          <p:cNvPr id="503" name="Google Shape;503;g10ffa3752c1_0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110779e2d4_4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1110779e2d4_4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l293D motor driver chip will provide power to the motors as well as allow data to be transferred between the Arduino and the motors.</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This chip was selected for our design due to its ability to interface with and control two separate DC motors at once while being able to be mounted into our PCB without much difficulty. The price of this chip was also relatively low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Being able to control two motors at once was a crucial point in our decision process, since the Opto-Smart Pet Feeder will contain a motor for opening and closing the lid as well as dispensing the food.</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Arduino also contains enough IO pins to be able to handle dual motors.</a:t>
            </a:r>
          </a:p>
          <a:p>
            <a:pPr marL="0" lvl="0" indent="0" algn="l" rtl="0">
              <a:spcBef>
                <a:spcPts val="0"/>
              </a:spcBef>
              <a:spcAft>
                <a:spcPts val="0"/>
              </a:spcAft>
              <a:buNone/>
            </a:pPr>
            <a:endParaRPr lang="en-US" dirty="0"/>
          </a:p>
        </p:txBody>
      </p:sp>
      <p:sp>
        <p:nvSpPr>
          <p:cNvPr id="511" name="Google Shape;511;g1110779e2d4_4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1050f065d6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11050f065d6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motivation behind the </a:t>
            </a:r>
            <a:r>
              <a:rPr lang="en-US" dirty="0" err="1"/>
              <a:t>OptoSmart</a:t>
            </a:r>
            <a:r>
              <a:rPr lang="en-US" dirty="0"/>
              <a:t> pet feeder was the knowledge that many pet owners have very busy lives that keeps them away from home. This device would ensure a constant feeding schedule for the pet, improving their quality of life through a routine. </a:t>
            </a:r>
          </a:p>
          <a:p>
            <a:pPr marL="0" lvl="0" indent="0" algn="l" rtl="0">
              <a:lnSpc>
                <a:spcPct val="100000"/>
              </a:lnSpc>
              <a:spcBef>
                <a:spcPts val="0"/>
              </a:spcBef>
              <a:spcAft>
                <a:spcPts val="0"/>
              </a:spcAft>
              <a:buSzPts val="1400"/>
              <a:buNone/>
            </a:pPr>
            <a:r>
              <a:rPr lang="en-US" dirty="0"/>
              <a:t>This device also aims at ensuring that pet owners with multiple pets can breathe easy knowing that no food stealing is taking place since the lid will only open when it is that pets turn to eat.</a:t>
            </a:r>
          </a:p>
        </p:txBody>
      </p:sp>
      <p:sp>
        <p:nvSpPr>
          <p:cNvPr id="131" name="Google Shape;131;g11050f065d6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110779e2d4_4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1110779e2d4_4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motors chosen for the Opto-Smart Pet Feeder were two of the </a:t>
            </a:r>
            <a:r>
              <a:rPr lang="en-US" dirty="0" err="1"/>
              <a:t>Hugwit</a:t>
            </a:r>
            <a:r>
              <a:rPr lang="en-US" dirty="0"/>
              <a:t> 12V 40 rpm DC motors.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motor meets all of the required criteria that both the lid and dispensing systems need to function properly. With a specified operating voltage of 12V and a torque of 3.92 nm, there will not be any issues with compatibility, and we will not be limited by the motors torque output.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DC motors can be also be mounted in a variety of positions, making it versatile enough to use with a horizontal spinning disk and a vertical opening lid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fact that the motor has a speed of 40 rpm does not hinder the feeding system, since there is no need for fast moving parts in our device.</a:t>
            </a:r>
          </a:p>
        </p:txBody>
      </p:sp>
      <p:sp>
        <p:nvSpPr>
          <p:cNvPr id="511" name="Google Shape;511;g1110779e2d4_4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extLst>
      <p:ext uri="{BB962C8B-B14F-4D97-AF65-F5344CB8AC3E}">
        <p14:creationId xmlns:p14="http://schemas.microsoft.com/office/powerpoint/2010/main" val="24679757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1050f065d6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11050f065d6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Shown here is the PCB schematic for the power regulation and motor control systems to be implemented in our design.</a:t>
            </a:r>
            <a:endParaRPr dirty="0"/>
          </a:p>
        </p:txBody>
      </p:sp>
      <p:sp>
        <p:nvSpPr>
          <p:cNvPr id="528" name="Google Shape;528;g11050f065d6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10ffa3752c1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10ffa3752c1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motor control section of our PCB includes the use of the L293D chip connected to multiple pin headers that will allow the motors and Arduino to be directly connected to this IC.</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two 5 pin headers are used to connect the leads from both of the motors to the motor driver, while the 10 pin header is used to provide all of the connections from the Arduino to the L293 chip</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Additionally 12V DC power will be delivered directly to the L293D in order to provide adequate power for both of the motors.</a:t>
            </a:r>
            <a:endParaRPr dirty="0"/>
          </a:p>
        </p:txBody>
      </p:sp>
      <p:sp>
        <p:nvSpPr>
          <p:cNvPr id="536" name="Google Shape;536;g10ffa3752c1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0ffa3752c1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10ffa3752c1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power regulation section of our PCB was designed to make use of two separate regulators.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Each regulator circuit will take the 12V DC power as input while one circuit will output a constant 5V at 3A and the other will output 7.5 V at 1 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5V/3A output will be used to power the raspberry pi since its specifications require this exact power delivery in order to be powered from its GPIO pins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7.5V/1A output will be used to power the Arduino as its input voltage pin can be provided with a voltage between 6 and 12 V.</a:t>
            </a:r>
          </a:p>
        </p:txBody>
      </p:sp>
      <p:sp>
        <p:nvSpPr>
          <p:cNvPr id="546" name="Google Shape;546;g10ffa3752c1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0ffa3752c1_2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0ffa3752c1_2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Here is the PCB board layout created from the previous schematic.</a:t>
            </a:r>
          </a:p>
          <a:p>
            <a:pPr marL="0" lvl="0" indent="0" algn="l" rtl="0">
              <a:spcBef>
                <a:spcPts val="0"/>
              </a:spcBef>
              <a:spcAft>
                <a:spcPts val="0"/>
              </a:spcAft>
              <a:buNone/>
            </a:pPr>
            <a:endParaRPr lang="en-US"/>
          </a:p>
          <a:p>
            <a:pPr marL="0" lvl="0" indent="0" algn="l" rtl="0">
              <a:spcBef>
                <a:spcPts val="0"/>
              </a:spcBef>
              <a:spcAft>
                <a:spcPts val="0"/>
              </a:spcAft>
              <a:buNone/>
            </a:pPr>
            <a:r>
              <a:rPr lang="en-US"/>
              <a:t>Both of the regulator circuits were placed close the power supply in order to avoid as much loss as possible.</a:t>
            </a:r>
          </a:p>
          <a:p>
            <a:pPr marL="0" lvl="0" indent="0" algn="l" rtl="0">
              <a:spcBef>
                <a:spcPts val="0"/>
              </a:spcBef>
              <a:spcAft>
                <a:spcPts val="0"/>
              </a:spcAft>
              <a:buNone/>
            </a:pPr>
            <a:endParaRPr lang="en-US"/>
          </a:p>
          <a:p>
            <a:pPr marL="0" lvl="0" indent="0" algn="l" rtl="0">
              <a:spcBef>
                <a:spcPts val="0"/>
              </a:spcBef>
              <a:spcAft>
                <a:spcPts val="0"/>
              </a:spcAft>
              <a:buNone/>
            </a:pPr>
            <a:r>
              <a:rPr lang="en-US"/>
              <a:t>And all of the pin headers were positioned to provide enough room for all connections to be made between them and the other components that will be placed on the board</a:t>
            </a:r>
          </a:p>
          <a:p>
            <a:pPr marL="0" lvl="0" indent="0" algn="l" rtl="0">
              <a:spcBef>
                <a:spcPts val="0"/>
              </a:spcBef>
              <a:spcAft>
                <a:spcPts val="0"/>
              </a:spcAft>
              <a:buNone/>
            </a:pPr>
            <a:endParaRPr lang="en-US"/>
          </a:p>
          <a:p>
            <a:pPr marL="0" lvl="0" indent="0" algn="l" rtl="0">
              <a:spcBef>
                <a:spcPts val="0"/>
              </a:spcBef>
              <a:spcAft>
                <a:spcPts val="0"/>
              </a:spcAft>
              <a:buNone/>
            </a:pPr>
            <a:r>
              <a:rPr lang="en-US"/>
              <a:t>Traces were implemented on both the top and bottom layers to allow for more efficient routing of the connections</a:t>
            </a:r>
            <a:endParaRPr/>
          </a:p>
        </p:txBody>
      </p:sp>
      <p:sp>
        <p:nvSpPr>
          <p:cNvPr id="558" name="Google Shape;558;g10ffa3752c1_2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0ffa3752c1_2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0ffa3752c1_2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Shown here is a more accurate representation of the finished PCB layout.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ground pour was used on both the top and bottom layers to ensure that all separate ground connections were properly grounded.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vias were also placed around the board to connect the </a:t>
            </a:r>
            <a:r>
              <a:rPr lang="en-US"/>
              <a:t>traces of the </a:t>
            </a:r>
            <a:r>
              <a:rPr lang="en-US" dirty="0"/>
              <a:t>top and bottom layers</a:t>
            </a:r>
            <a:r>
              <a:rPr lang="en-US"/>
              <a:t>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a:t>This PCB will also be able to easily fit inside the optosmart Pet Feeder with its compact design that is no longer than 3.5 inches on its longest side</a:t>
            </a:r>
            <a:endParaRPr lang="en-US" dirty="0"/>
          </a:p>
        </p:txBody>
      </p:sp>
      <p:sp>
        <p:nvSpPr>
          <p:cNvPr id="565" name="Google Shape;565;g10ffa3752c1_2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0ffa3752c1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10ffa3752c1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 addition to the main PCB for the Opto-Smart Pet Feeder, three separate, smaller PCBs will be made to fit inside the pet’s collar tag. These PCBs contain a battery powered circuit that turns on and off a colored LED with the use of a manual switch. Each one of the three PCBs will contain a different colored LED to allow for multiple different pets to utilize the same feeding system.</a:t>
            </a:r>
            <a:endParaRPr dirty="0"/>
          </a:p>
        </p:txBody>
      </p:sp>
      <p:sp>
        <p:nvSpPr>
          <p:cNvPr id="572" name="Google Shape;572;g10ffa3752c1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0ffa3752c1_2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10ffa3752c1_2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PCB will be powered by two CR1632 coin batteries in series. Each battery is rated for 3V, and the limiting resistor values were calculated individually based on the operating current of each of the three different color LEDs that were used. In the case of the red LED, the limiting resistor of 195 Ohms will provide the adequate operating current of 20 mA.</a:t>
            </a:r>
            <a:endParaRPr dirty="0"/>
          </a:p>
        </p:txBody>
      </p:sp>
      <p:sp>
        <p:nvSpPr>
          <p:cNvPr id="581" name="Google Shape;581;g10ffa3752c1_2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10ffa3752c1_2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10ffa3752c1_2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Shown here is the PCB board layout for the collar tag’s internal PCB. The LED was placed within the center of the board in order to properly align with the lens that will be placed on the outside of the collar housing. The switch for the LED is also placed on the opposite side of the PCB to help prevent the pet from turning off the LED on its collar.</a:t>
            </a:r>
            <a:endParaRPr dirty="0"/>
          </a:p>
        </p:txBody>
      </p:sp>
      <p:sp>
        <p:nvSpPr>
          <p:cNvPr id="593" name="Google Shape;593;g10ffa3752c1_2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110779e2d4_0_3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1110779e2d4_0_3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 this section, we will discuss the selection and implementation to meet a specific criteria in every software component of the Opto-Smart Pet Feeder as well as to discuss the process of our advanced development of the software programs needed for our smart device.</a:t>
            </a:r>
          </a:p>
        </p:txBody>
      </p:sp>
      <p:sp>
        <p:nvSpPr>
          <p:cNvPr id="600" name="Google Shape;600;g1110779e2d4_0_3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0c73ea11a3_0_3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goals for this project are to deliver a quality product that is simple to set up for your average pet owner, easy for the pet to get the food and robust enough to withstand the pet's daily feeding rituals. all while being completely safe for the pet to use.</a:t>
            </a:r>
          </a:p>
          <a:p>
            <a:pPr marL="0" lvl="0" indent="0" algn="l" rtl="0">
              <a:lnSpc>
                <a:spcPct val="100000"/>
              </a:lnSpc>
              <a:spcBef>
                <a:spcPts val="0"/>
              </a:spcBef>
              <a:spcAft>
                <a:spcPts val="0"/>
              </a:spcAft>
              <a:buSzPts val="1400"/>
              <a:buNone/>
            </a:pPr>
            <a:endParaRPr lang="en-US" dirty="0"/>
          </a:p>
        </p:txBody>
      </p:sp>
      <p:sp>
        <p:nvSpPr>
          <p:cNvPr id="137" name="Google Shape;137;g10c73ea11a3_0_3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1110779e2d4_2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g1110779e2d4_2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c121d61cc478d8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c121d61cc478d8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gc121d61cc478d8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1110779e2d4_2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g1110779e2d4_2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110779e2d4_2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29" name="Google Shape;629;g1110779e2d4_2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110779e2d4_2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6" name="Google Shape;636;g1110779e2d4_2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110779e2d4_2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3" name="Google Shape;643;g1110779e2d4_2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1110779e2d4_2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1" name="Google Shape;651;g1110779e2d4_2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1110779e2d4_0_3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1110779e2d4_0_3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 this section, we will focus on some of the Planning Aspects of the </a:t>
            </a:r>
            <a:r>
              <a:rPr lang="en-US" dirty="0" err="1"/>
              <a:t>opto</a:t>
            </a:r>
            <a:r>
              <a:rPr lang="en-US" dirty="0"/>
              <a:t> smart pet feeder.</a:t>
            </a:r>
            <a:endParaRPr dirty="0"/>
          </a:p>
        </p:txBody>
      </p:sp>
      <p:sp>
        <p:nvSpPr>
          <p:cNvPr id="648" name="Google Shape;648;g1110779e2d4_0_3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1110779e2d4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a:t>
            </a:r>
            <a:r>
              <a:rPr lang="en-US" dirty="0" err="1"/>
              <a:t>optosmart</a:t>
            </a:r>
            <a:r>
              <a:rPr lang="en-US" dirty="0"/>
              <a:t> pet feeder budget is shown here. cost to an estimated grand total of 546$. We have purchased many of the parts already, there is a column in this table indicating what has and has not been purchased already. We will receive $500 donated from the CREOL fund to fund our project. The rest of the cost will be split evenly among group members. </a:t>
            </a:r>
            <a:endParaRPr dirty="0"/>
          </a:p>
        </p:txBody>
      </p:sp>
      <p:sp>
        <p:nvSpPr>
          <p:cNvPr id="653" name="Google Shape;653;g1110779e2d4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110779e2d4_0_2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Many design constraints played a role in the design of our </a:t>
            </a:r>
            <a:r>
              <a:rPr lang="en-US" dirty="0" err="1"/>
              <a:t>opto</a:t>
            </a:r>
            <a:r>
              <a:rPr lang="en-US" dirty="0"/>
              <a:t> smart pet feeder:</a:t>
            </a:r>
            <a:endParaRPr dirty="0"/>
          </a:p>
        </p:txBody>
      </p:sp>
      <p:sp>
        <p:nvSpPr>
          <p:cNvPr id="661" name="Google Shape;661;g1110779e2d4_0_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110779e2d4_0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1110779e2d4_0_1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Here is a list of the objectives for this The </a:t>
            </a:r>
            <a:r>
              <a:rPr lang="en-US" dirty="0" err="1"/>
              <a:t>OptoSmart</a:t>
            </a:r>
            <a:r>
              <a:rPr lang="en-US" dirty="0"/>
              <a:t> Pet Feeder, which are</a:t>
            </a:r>
          </a:p>
          <a:p>
            <a:pPr marL="0" lvl="0" indent="0" algn="l" rtl="0">
              <a:lnSpc>
                <a:spcPct val="100000"/>
              </a:lnSpc>
              <a:spcBef>
                <a:spcPts val="0"/>
              </a:spcBef>
              <a:spcAft>
                <a:spcPts val="0"/>
              </a:spcAft>
              <a:buSzPts val="1400"/>
              <a:buNone/>
            </a:pPr>
            <a:r>
              <a:rPr lang="en-US" dirty="0"/>
              <a:t>*</a:t>
            </a:r>
            <a:r>
              <a:rPr lang="en-US" dirty="0" err="1"/>
              <a:t>elminating</a:t>
            </a:r>
            <a:r>
              <a:rPr lang="en-US" dirty="0"/>
              <a:t> stress from feeding your pet</a:t>
            </a:r>
          </a:p>
          <a:p>
            <a:pPr marL="0" lvl="0" indent="0" algn="l" rtl="0">
              <a:lnSpc>
                <a:spcPct val="100000"/>
              </a:lnSpc>
              <a:spcBef>
                <a:spcPts val="0"/>
              </a:spcBef>
              <a:spcAft>
                <a:spcPts val="0"/>
              </a:spcAft>
              <a:buSzPts val="1400"/>
              <a:buNone/>
            </a:pPr>
            <a:r>
              <a:rPr lang="en-US" dirty="0"/>
              <a:t>*the ability to </a:t>
            </a:r>
            <a:r>
              <a:rPr lang="en-US" dirty="0" err="1"/>
              <a:t>recognise</a:t>
            </a:r>
            <a:r>
              <a:rPr lang="en-US" dirty="0"/>
              <a:t> if the pet is present</a:t>
            </a:r>
          </a:p>
          <a:p>
            <a:pPr marL="0" lvl="0" indent="0" algn="l" rtl="0">
              <a:lnSpc>
                <a:spcPct val="100000"/>
              </a:lnSpc>
              <a:spcBef>
                <a:spcPts val="0"/>
              </a:spcBef>
              <a:spcAft>
                <a:spcPts val="0"/>
              </a:spcAft>
              <a:buSzPts val="1400"/>
              <a:buNone/>
            </a:pPr>
            <a:r>
              <a:rPr lang="en-US" dirty="0"/>
              <a:t>*To tell the difference between pets</a:t>
            </a:r>
          </a:p>
          <a:p>
            <a:pPr marL="0" lvl="0" indent="0" algn="l" rtl="0">
              <a:lnSpc>
                <a:spcPct val="100000"/>
              </a:lnSpc>
              <a:spcBef>
                <a:spcPts val="0"/>
              </a:spcBef>
              <a:spcAft>
                <a:spcPts val="0"/>
              </a:spcAft>
              <a:buSzPts val="1400"/>
              <a:buNone/>
            </a:pPr>
            <a:r>
              <a:rPr lang="en-US" dirty="0"/>
              <a:t>*ensure that pets are fed</a:t>
            </a:r>
          </a:p>
          <a:p>
            <a:pPr marL="0" lvl="0" indent="0" algn="l" rtl="0">
              <a:lnSpc>
                <a:spcPct val="100000"/>
              </a:lnSpc>
              <a:spcBef>
                <a:spcPts val="0"/>
              </a:spcBef>
              <a:spcAft>
                <a:spcPts val="0"/>
              </a:spcAft>
              <a:buSzPts val="1400"/>
              <a:buNone/>
            </a:pPr>
            <a:r>
              <a:rPr lang="en-US" dirty="0"/>
              <a:t>*Dispense food at the correct time</a:t>
            </a:r>
          </a:p>
          <a:p>
            <a:pPr marL="0" lvl="0" indent="0" algn="l" rtl="0">
              <a:lnSpc>
                <a:spcPct val="100000"/>
              </a:lnSpc>
              <a:spcBef>
                <a:spcPts val="0"/>
              </a:spcBef>
              <a:spcAft>
                <a:spcPts val="0"/>
              </a:spcAft>
              <a:buSzPts val="1400"/>
              <a:buNone/>
            </a:pPr>
            <a:r>
              <a:rPr lang="en-US" dirty="0"/>
              <a:t>*Prevent the pets from overeating</a:t>
            </a:r>
          </a:p>
          <a:p>
            <a:pPr marL="0" lvl="0" indent="0" algn="l" rtl="0">
              <a:lnSpc>
                <a:spcPct val="100000"/>
              </a:lnSpc>
              <a:spcBef>
                <a:spcPts val="0"/>
              </a:spcBef>
              <a:spcAft>
                <a:spcPts val="0"/>
              </a:spcAft>
              <a:buSzPts val="1400"/>
              <a:buNone/>
            </a:pPr>
            <a:r>
              <a:rPr lang="en-US" dirty="0"/>
              <a:t>*Dispense the right amount of food each time</a:t>
            </a:r>
          </a:p>
          <a:p>
            <a:pPr marL="0" lvl="0" indent="0" algn="l" rtl="0">
              <a:lnSpc>
                <a:spcPct val="100000"/>
              </a:lnSpc>
              <a:spcBef>
                <a:spcPts val="0"/>
              </a:spcBef>
              <a:spcAft>
                <a:spcPts val="0"/>
              </a:spcAft>
              <a:buSzPts val="1400"/>
              <a:buNone/>
            </a:pPr>
            <a:r>
              <a:rPr lang="en-US" dirty="0"/>
              <a:t>*Create a feeding routine for the pet</a:t>
            </a:r>
          </a:p>
          <a:p>
            <a:pPr marL="0" lvl="0" indent="0" algn="l" rtl="0">
              <a:lnSpc>
                <a:spcPct val="100000"/>
              </a:lnSpc>
              <a:spcBef>
                <a:spcPts val="0"/>
              </a:spcBef>
              <a:spcAft>
                <a:spcPts val="0"/>
              </a:spcAft>
              <a:buSzPts val="1400"/>
              <a:buNone/>
            </a:pPr>
            <a:endParaRPr dirty="0"/>
          </a:p>
        </p:txBody>
      </p:sp>
      <p:sp>
        <p:nvSpPr>
          <p:cNvPr id="144" name="Google Shape;144;g1110779e2d4_0_1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110779e2d4_0_2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Some standards were a key part in our design process</a:t>
            </a:r>
            <a:endParaRPr dirty="0"/>
          </a:p>
        </p:txBody>
      </p:sp>
      <p:sp>
        <p:nvSpPr>
          <p:cNvPr id="668" name="Google Shape;668;g1110779e2d4_0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110779e2d4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5" name="Google Shape;675;g1110779e2d4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10779e2d4_0_2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87" name="Google Shape;687;g1110779e2d4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0c73ea11a3_0_3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dirty="0"/>
              <a:t>Throughout the testing of our device, we were able to develop code that allows the camera to detect the correct color being displayed from the LED. We were also able to perceive a significant drop in voltage across the photodiodes when the IR LEDs were being blocked by an object. The total power consumed by the entire opto-smart pet feeder has not been determined  yet, since more testing will be required as we further assemble our project. The motors will be the main source of power consumption, and we will analyze the total power draw of the system once additional, more detailed testing is incorporated.</a:t>
            </a:r>
          </a:p>
        </p:txBody>
      </p:sp>
      <p:sp>
        <p:nvSpPr>
          <p:cNvPr id="192" name="Google Shape;192;g10c73ea11a3_0_3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126139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1110779e2d4_0_3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1110779e2d4_0_3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6" name="Google Shape;696;g1110779e2d4_0_3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c73ea11a3_0_6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Here we have the design specification for the </a:t>
            </a:r>
            <a:r>
              <a:rPr lang="en-US" dirty="0" err="1"/>
              <a:t>Optosmart</a:t>
            </a:r>
            <a:r>
              <a:rPr lang="en-US" dirty="0"/>
              <a:t> Pet feeder</a:t>
            </a:r>
          </a:p>
          <a:p>
            <a:pPr marL="0" lvl="0" indent="0" algn="l" rtl="0">
              <a:lnSpc>
                <a:spcPct val="100000"/>
              </a:lnSpc>
              <a:spcBef>
                <a:spcPts val="0"/>
              </a:spcBef>
              <a:spcAft>
                <a:spcPts val="0"/>
              </a:spcAft>
              <a:buSzPts val="1400"/>
              <a:buNone/>
            </a:pPr>
            <a:r>
              <a:rPr lang="en-US" dirty="0"/>
              <a:t>**Read list**</a:t>
            </a:r>
            <a:endParaRPr dirty="0"/>
          </a:p>
        </p:txBody>
      </p:sp>
      <p:sp>
        <p:nvSpPr>
          <p:cNvPr id="174" name="Google Shape;174;g10c73ea11a3_0_6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0c73ea11a3_0_3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slide highlights the features of the pet feeding </a:t>
            </a:r>
            <a:r>
              <a:rPr lang="en-US" dirty="0" err="1"/>
              <a:t>sysrtem</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**Read list</a:t>
            </a:r>
            <a:endParaRPr dirty="0"/>
          </a:p>
        </p:txBody>
      </p:sp>
      <p:sp>
        <p:nvSpPr>
          <p:cNvPr id="184" name="Google Shape;184;g10c73ea11a3_0_3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1050f065d6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is the overall block diagram of the </a:t>
            </a:r>
            <a:r>
              <a:rPr lang="en-US" dirty="0" err="1"/>
              <a:t>OptoSmart</a:t>
            </a:r>
            <a:r>
              <a:rPr lang="en-US" dirty="0"/>
              <a:t> pet feeder system. This diagram lists the many different systems of the design. which include power, mechanics, optical, the MCUs and the user interface. power lines are denoted in red while control lines are black. </a:t>
            </a:r>
          </a:p>
          <a:p>
            <a:pPr marL="0" lvl="0" indent="0" algn="l" rtl="0">
              <a:lnSpc>
                <a:spcPct val="100000"/>
              </a:lnSpc>
              <a:spcBef>
                <a:spcPts val="0"/>
              </a:spcBef>
              <a:spcAft>
                <a:spcPts val="0"/>
              </a:spcAft>
              <a:buSzPts val="1400"/>
              <a:buNone/>
            </a:pPr>
            <a:r>
              <a:rPr lang="en-US" dirty="0"/>
              <a:t>The system takes AC wall power, which is then converted to 12v DC which powers the dispenser and the lid motors. Then the power is regulated to 5V/ 3A which powers the Raspberry Pi, there is also the 7.5v/1A regulator that powers the </a:t>
            </a:r>
            <a:r>
              <a:rPr lang="en-US" dirty="0" err="1"/>
              <a:t>arduino</a:t>
            </a:r>
            <a:r>
              <a:rPr lang="en-US" dirty="0"/>
              <a:t> and the IR LEDs. We then have the MCUs that are responsible for controlling the optical system and the motor system. An external user interface that changes system parameters will interface with the raspberry pi.</a:t>
            </a:r>
            <a:endParaRPr dirty="0"/>
          </a:p>
        </p:txBody>
      </p:sp>
      <p:sp>
        <p:nvSpPr>
          <p:cNvPr id="202" name="Google Shape;202;g11050f065d6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110779e2d4_0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110779e2d4_0_2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slide shows a model of what the finished product will look like showing off the food holder, lid system optical system and the collar tag that each pet will wear.</a:t>
            </a:r>
            <a:endParaRPr dirty="0"/>
          </a:p>
        </p:txBody>
      </p:sp>
      <p:sp>
        <p:nvSpPr>
          <p:cNvPr id="211" name="Google Shape;211;g1110779e2d4_0_2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16"/>
          <p:cNvSpPr/>
          <p:nvPr/>
        </p:nvSpPr>
        <p:spPr>
          <a:xfrm>
            <a:off x="446534" y="3085764"/>
            <a:ext cx="11298900" cy="3338100"/>
          </a:xfrm>
          <a:prstGeom prst="rect">
            <a:avLst/>
          </a:prstGeom>
          <a:solidFill>
            <a:srgbClr val="4653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6"/>
          <p:cNvSpPr txBox="1">
            <a:spLocks noGrp="1"/>
          </p:cNvSpPr>
          <p:nvPr>
            <p:ph type="ctrTitle"/>
          </p:nvPr>
        </p:nvSpPr>
        <p:spPr>
          <a:xfrm>
            <a:off x="581191" y="1020431"/>
            <a:ext cx="10993500" cy="14751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rgbClr val="FEFEFE"/>
              </a:buClr>
              <a:buSzPts val="3600"/>
              <a:buFont typeface="Franklin Gothic"/>
              <a:buNone/>
              <a:defRPr sz="3600">
                <a:solidFill>
                  <a:srgbClr val="FEFEFE"/>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 name="Google Shape;21;p16"/>
          <p:cNvSpPr txBox="1">
            <a:spLocks noGrp="1"/>
          </p:cNvSpPr>
          <p:nvPr>
            <p:ph type="subTitle" idx="1"/>
          </p:nvPr>
        </p:nvSpPr>
        <p:spPr>
          <a:xfrm>
            <a:off x="581194" y="2495445"/>
            <a:ext cx="10993500" cy="590400"/>
          </a:xfrm>
          <a:prstGeom prst="rect">
            <a:avLst/>
          </a:prstGeom>
          <a:noFill/>
          <a:ln>
            <a:noFill/>
          </a:ln>
        </p:spPr>
        <p:txBody>
          <a:bodyPr spcFirstLastPara="1" wrap="square" lIns="91425" tIns="45700" rIns="91425" bIns="45700" anchor="t" anchorCtr="0">
            <a:normAutofit/>
          </a:bodyPr>
          <a:lstStyle>
            <a:lvl1pPr lvl="0" algn="l" rtl="0">
              <a:lnSpc>
                <a:spcPct val="110000"/>
              </a:lnSpc>
              <a:spcBef>
                <a:spcPts val="320"/>
              </a:spcBef>
              <a:spcAft>
                <a:spcPts val="0"/>
              </a:spcAft>
              <a:buSzPts val="1472"/>
              <a:buNone/>
              <a:defRPr sz="1600" cap="none">
                <a:solidFill>
                  <a:schemeClr val="accent1"/>
                </a:solidFill>
              </a:defRPr>
            </a:lvl1pPr>
            <a:lvl2pPr lvl="1" algn="ctr" rtl="0">
              <a:lnSpc>
                <a:spcPct val="100000"/>
              </a:lnSpc>
              <a:spcBef>
                <a:spcPts val="600"/>
              </a:spcBef>
              <a:spcAft>
                <a:spcPts val="0"/>
              </a:spcAft>
              <a:buSzPts val="1288"/>
              <a:buNone/>
              <a:defRPr>
                <a:solidFill>
                  <a:schemeClr val="lt1"/>
                </a:solidFill>
              </a:defRPr>
            </a:lvl2pPr>
            <a:lvl3pPr lvl="2" algn="ctr" rtl="0">
              <a:lnSpc>
                <a:spcPct val="100000"/>
              </a:lnSpc>
              <a:spcBef>
                <a:spcPts val="600"/>
              </a:spcBef>
              <a:spcAft>
                <a:spcPts val="0"/>
              </a:spcAft>
              <a:buSzPts val="1196"/>
              <a:buNone/>
              <a:defRPr>
                <a:solidFill>
                  <a:schemeClr val="lt1"/>
                </a:solidFill>
              </a:defRPr>
            </a:lvl3pPr>
            <a:lvl4pPr lvl="3" algn="ctr" rtl="0">
              <a:lnSpc>
                <a:spcPct val="100000"/>
              </a:lnSpc>
              <a:spcBef>
                <a:spcPts val="600"/>
              </a:spcBef>
              <a:spcAft>
                <a:spcPts val="0"/>
              </a:spcAft>
              <a:buSzPts val="1012"/>
              <a:buNone/>
              <a:defRPr>
                <a:solidFill>
                  <a:schemeClr val="lt1"/>
                </a:solidFill>
              </a:defRPr>
            </a:lvl4pPr>
            <a:lvl5pPr lvl="4" algn="ctr" rtl="0">
              <a:lnSpc>
                <a:spcPct val="100000"/>
              </a:lnSpc>
              <a:spcBef>
                <a:spcPts val="600"/>
              </a:spcBef>
              <a:spcAft>
                <a:spcPts val="0"/>
              </a:spcAft>
              <a:buSzPts val="1012"/>
              <a:buNone/>
              <a:defRPr>
                <a:solidFill>
                  <a:schemeClr val="lt1"/>
                </a:solidFill>
              </a:defRPr>
            </a:lvl5pPr>
            <a:lvl6pPr lvl="5" algn="ctr" rtl="0">
              <a:lnSpc>
                <a:spcPct val="100000"/>
              </a:lnSpc>
              <a:spcBef>
                <a:spcPts val="600"/>
              </a:spcBef>
              <a:spcAft>
                <a:spcPts val="0"/>
              </a:spcAft>
              <a:buSzPts val="1104"/>
              <a:buNone/>
              <a:defRPr>
                <a:solidFill>
                  <a:schemeClr val="lt1"/>
                </a:solidFill>
              </a:defRPr>
            </a:lvl6pPr>
            <a:lvl7pPr lvl="6" algn="ctr" rtl="0">
              <a:lnSpc>
                <a:spcPct val="100000"/>
              </a:lnSpc>
              <a:spcBef>
                <a:spcPts val="600"/>
              </a:spcBef>
              <a:spcAft>
                <a:spcPts val="0"/>
              </a:spcAft>
              <a:buSzPts val="1104"/>
              <a:buNone/>
              <a:defRPr>
                <a:solidFill>
                  <a:schemeClr val="lt1"/>
                </a:solidFill>
              </a:defRPr>
            </a:lvl7pPr>
            <a:lvl8pPr lvl="7" algn="ctr" rtl="0">
              <a:lnSpc>
                <a:spcPct val="100000"/>
              </a:lnSpc>
              <a:spcBef>
                <a:spcPts val="600"/>
              </a:spcBef>
              <a:spcAft>
                <a:spcPts val="0"/>
              </a:spcAft>
              <a:buSzPts val="1104"/>
              <a:buNone/>
              <a:defRPr>
                <a:solidFill>
                  <a:schemeClr val="lt1"/>
                </a:solidFill>
              </a:defRPr>
            </a:lvl8pPr>
            <a:lvl9pPr lvl="8" algn="ctr" rtl="0">
              <a:lnSpc>
                <a:spcPct val="100000"/>
              </a:lnSpc>
              <a:spcBef>
                <a:spcPts val="600"/>
              </a:spcBef>
              <a:spcAft>
                <a:spcPts val="600"/>
              </a:spcAft>
              <a:buSzPts val="1104"/>
              <a:buNone/>
              <a:defRPr>
                <a:solidFill>
                  <a:schemeClr val="lt1"/>
                </a:solidFill>
              </a:defRPr>
            </a:lvl9pPr>
          </a:lstStyle>
          <a:p>
            <a:endParaRPr/>
          </a:p>
        </p:txBody>
      </p:sp>
      <p:sp>
        <p:nvSpPr>
          <p:cNvPr id="22" name="Google Shape;22;p16"/>
          <p:cNvSpPr txBox="1">
            <a:spLocks noGrp="1"/>
          </p:cNvSpPr>
          <p:nvPr>
            <p:ph type="dt" idx="10"/>
          </p:nvPr>
        </p:nvSpPr>
        <p:spPr>
          <a:xfrm>
            <a:off x="7605951" y="6423914"/>
            <a:ext cx="2844900" cy="365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 name="Google Shape;23;p16"/>
          <p:cNvSpPr txBox="1">
            <a:spLocks noGrp="1"/>
          </p:cNvSpPr>
          <p:nvPr>
            <p:ph type="ftr" idx="11"/>
          </p:nvPr>
        </p:nvSpPr>
        <p:spPr>
          <a:xfrm>
            <a:off x="581192" y="6423914"/>
            <a:ext cx="69171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 name="Google Shape;24;p16"/>
          <p:cNvSpPr txBox="1">
            <a:spLocks noGrp="1"/>
          </p:cNvSpPr>
          <p:nvPr>
            <p:ph type="sldNum" idx="12"/>
          </p:nvPr>
        </p:nvSpPr>
        <p:spPr>
          <a:xfrm>
            <a:off x="10558300" y="6423914"/>
            <a:ext cx="1052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4"/>
        <p:cNvGrpSpPr/>
        <p:nvPr/>
      </p:nvGrpSpPr>
      <p:grpSpPr>
        <a:xfrm>
          <a:off x="0" y="0"/>
          <a:ext cx="0" cy="0"/>
          <a:chOff x="0" y="0"/>
          <a:chExt cx="0" cy="0"/>
        </a:xfrm>
      </p:grpSpPr>
      <p:sp>
        <p:nvSpPr>
          <p:cNvPr id="95" name="Google Shape;95;g10c73ea11a3_0_1004"/>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96" name="Google Shape;96;g10c73ea11a3_0_100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
        <p:cNvGrpSpPr/>
        <p:nvPr/>
      </p:nvGrpSpPr>
      <p:grpSpPr>
        <a:xfrm>
          <a:off x="0" y="0"/>
          <a:ext cx="0" cy="0"/>
          <a:chOff x="0" y="0"/>
          <a:chExt cx="0" cy="0"/>
        </a:xfrm>
      </p:grpSpPr>
      <p:sp>
        <p:nvSpPr>
          <p:cNvPr id="98" name="Google Shape;98;g10c73ea11a3_0_1007"/>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 name="Google Shape;99;g10c73ea11a3_0_1007"/>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100" name="Google Shape;100;g10c73ea11a3_0_1007"/>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1" name="Google Shape;101;g10c73ea11a3_0_1007"/>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102" name="Google Shape;102;g10c73ea11a3_0_100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3"/>
        <p:cNvGrpSpPr/>
        <p:nvPr/>
      </p:nvGrpSpPr>
      <p:grpSpPr>
        <a:xfrm>
          <a:off x="0" y="0"/>
          <a:ext cx="0" cy="0"/>
          <a:chOff x="0" y="0"/>
          <a:chExt cx="0" cy="0"/>
        </a:xfrm>
      </p:grpSpPr>
      <p:sp>
        <p:nvSpPr>
          <p:cNvPr id="104" name="Google Shape;104;g10c73ea11a3_0_1013"/>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rtl="0">
              <a:lnSpc>
                <a:spcPct val="100000"/>
              </a:lnSpc>
              <a:spcBef>
                <a:spcPts val="0"/>
              </a:spcBef>
              <a:spcAft>
                <a:spcPts val="0"/>
              </a:spcAft>
              <a:buSzPts val="2400"/>
              <a:buNone/>
              <a:defRPr/>
            </a:lvl1pPr>
          </a:lstStyle>
          <a:p>
            <a:endParaRPr/>
          </a:p>
        </p:txBody>
      </p:sp>
      <p:sp>
        <p:nvSpPr>
          <p:cNvPr id="105" name="Google Shape;105;g10c73ea11a3_0_101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6"/>
        <p:cNvGrpSpPr/>
        <p:nvPr/>
      </p:nvGrpSpPr>
      <p:grpSpPr>
        <a:xfrm>
          <a:off x="0" y="0"/>
          <a:ext cx="0" cy="0"/>
          <a:chOff x="0" y="0"/>
          <a:chExt cx="0" cy="0"/>
        </a:xfrm>
      </p:grpSpPr>
      <p:sp>
        <p:nvSpPr>
          <p:cNvPr id="107" name="Google Shape;107;g10c73ea11a3_0_1016"/>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108" name="Google Shape;108;g10c73ea11a3_0_1016"/>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rtl="0">
              <a:spcBef>
                <a:spcPts val="0"/>
              </a:spcBef>
              <a:spcAft>
                <a:spcPts val="0"/>
              </a:spcAft>
              <a:buSzPts val="2400"/>
              <a:buChar char="●"/>
              <a:defRPr/>
            </a:lvl1pPr>
            <a:lvl2pPr marL="914400" lvl="1" indent="-349250" algn="ctr" rtl="0">
              <a:spcBef>
                <a:spcPts val="0"/>
              </a:spcBef>
              <a:spcAft>
                <a:spcPts val="0"/>
              </a:spcAft>
              <a:buSzPts val="1900"/>
              <a:buChar char="○"/>
              <a:defRPr/>
            </a:lvl2pPr>
            <a:lvl3pPr marL="1371600" lvl="2" indent="-349250" algn="ctr" rtl="0">
              <a:spcBef>
                <a:spcPts val="0"/>
              </a:spcBef>
              <a:spcAft>
                <a:spcPts val="0"/>
              </a:spcAft>
              <a:buSzPts val="1900"/>
              <a:buChar char="■"/>
              <a:defRPr/>
            </a:lvl3pPr>
            <a:lvl4pPr marL="1828800" lvl="3" indent="-349250" algn="ctr" rtl="0">
              <a:spcBef>
                <a:spcPts val="0"/>
              </a:spcBef>
              <a:spcAft>
                <a:spcPts val="0"/>
              </a:spcAft>
              <a:buSzPts val="1900"/>
              <a:buChar char="●"/>
              <a:defRPr/>
            </a:lvl4pPr>
            <a:lvl5pPr marL="2286000" lvl="4" indent="-349250" algn="ctr" rtl="0">
              <a:spcBef>
                <a:spcPts val="0"/>
              </a:spcBef>
              <a:spcAft>
                <a:spcPts val="0"/>
              </a:spcAft>
              <a:buSzPts val="1900"/>
              <a:buChar char="○"/>
              <a:defRPr/>
            </a:lvl5pPr>
            <a:lvl6pPr marL="2743200" lvl="5" indent="-349250" algn="ctr" rtl="0">
              <a:spcBef>
                <a:spcPts val="0"/>
              </a:spcBef>
              <a:spcAft>
                <a:spcPts val="0"/>
              </a:spcAft>
              <a:buSzPts val="1900"/>
              <a:buChar char="■"/>
              <a:defRPr/>
            </a:lvl6pPr>
            <a:lvl7pPr marL="3200400" lvl="6" indent="-349250" algn="ctr" rtl="0">
              <a:spcBef>
                <a:spcPts val="0"/>
              </a:spcBef>
              <a:spcAft>
                <a:spcPts val="0"/>
              </a:spcAft>
              <a:buSzPts val="1900"/>
              <a:buChar char="●"/>
              <a:defRPr/>
            </a:lvl7pPr>
            <a:lvl8pPr marL="3657600" lvl="7" indent="-349250" algn="ctr" rtl="0">
              <a:spcBef>
                <a:spcPts val="0"/>
              </a:spcBef>
              <a:spcAft>
                <a:spcPts val="0"/>
              </a:spcAft>
              <a:buSzPts val="1900"/>
              <a:buChar char="○"/>
              <a:defRPr/>
            </a:lvl8pPr>
            <a:lvl9pPr marL="4114800" lvl="8" indent="-349250" algn="ctr" rtl="0">
              <a:spcBef>
                <a:spcPts val="0"/>
              </a:spcBef>
              <a:spcAft>
                <a:spcPts val="0"/>
              </a:spcAft>
              <a:buSzPts val="1900"/>
              <a:buChar char="■"/>
              <a:defRPr/>
            </a:lvl9pPr>
          </a:lstStyle>
          <a:p>
            <a:endParaRPr/>
          </a:p>
        </p:txBody>
      </p:sp>
      <p:sp>
        <p:nvSpPr>
          <p:cNvPr id="109" name="Google Shape;109;g10c73ea11a3_0_101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0"/>
        <p:cNvGrpSpPr/>
        <p:nvPr/>
      </p:nvGrpSpPr>
      <p:grpSpPr>
        <a:xfrm>
          <a:off x="0" y="0"/>
          <a:ext cx="0" cy="0"/>
          <a:chOff x="0" y="0"/>
          <a:chExt cx="0" cy="0"/>
        </a:xfrm>
      </p:grpSpPr>
      <p:sp>
        <p:nvSpPr>
          <p:cNvPr id="111" name="Google Shape;111;g10c73ea11a3_0_102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6"/>
        <p:cNvGrpSpPr/>
        <p:nvPr/>
      </p:nvGrpSpPr>
      <p:grpSpPr>
        <a:xfrm>
          <a:off x="0" y="0"/>
          <a:ext cx="0" cy="0"/>
          <a:chOff x="0" y="0"/>
          <a:chExt cx="0" cy="0"/>
        </a:xfrm>
      </p:grpSpPr>
      <p:sp>
        <p:nvSpPr>
          <p:cNvPr id="47" name="Google Shape;47;g10c73ea11a3_0_557"/>
          <p:cNvSpPr txBox="1">
            <a:spLocks noGrp="1"/>
          </p:cNvSpPr>
          <p:nvPr>
            <p:ph type="title"/>
          </p:nvPr>
        </p:nvSpPr>
        <p:spPr>
          <a:xfrm>
            <a:off x="581193" y="2393950"/>
            <a:ext cx="11029500" cy="21474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rgbClr val="3F3F3F"/>
              </a:buClr>
              <a:buSzPts val="3600"/>
              <a:buFont typeface="Franklin Gothic"/>
              <a:buNone/>
              <a:defRPr sz="3600" b="0" cap="none">
                <a:solidFill>
                  <a:srgbClr val="3F3F3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8" name="Google Shape;48;g10c73ea11a3_0_557"/>
          <p:cNvSpPr txBox="1">
            <a:spLocks noGrp="1"/>
          </p:cNvSpPr>
          <p:nvPr>
            <p:ph type="body" idx="1"/>
          </p:nvPr>
        </p:nvSpPr>
        <p:spPr>
          <a:xfrm>
            <a:off x="581192" y="4541417"/>
            <a:ext cx="11029500" cy="600600"/>
          </a:xfrm>
          <a:prstGeom prst="rect">
            <a:avLst/>
          </a:prstGeom>
          <a:noFill/>
          <a:ln>
            <a:noFill/>
          </a:ln>
        </p:spPr>
        <p:txBody>
          <a:bodyPr spcFirstLastPara="1" wrap="square" lIns="91425" tIns="45700" rIns="91425" bIns="45700" anchor="t" anchorCtr="0">
            <a:normAutofit/>
          </a:bodyPr>
          <a:lstStyle>
            <a:lvl1pPr marL="457200" lvl="0" indent="-228600" algn="l" rtl="0">
              <a:lnSpc>
                <a:spcPct val="110000"/>
              </a:lnSpc>
              <a:spcBef>
                <a:spcPts val="360"/>
              </a:spcBef>
              <a:spcAft>
                <a:spcPts val="0"/>
              </a:spcAft>
              <a:buSzPts val="1656"/>
              <a:buNone/>
              <a:defRPr sz="1800" cap="none">
                <a:solidFill>
                  <a:schemeClr val="accent1"/>
                </a:solidFill>
              </a:defRPr>
            </a:lvl1pPr>
            <a:lvl2pPr marL="914400" lvl="1" indent="-228600" algn="l" rtl="0">
              <a:lnSpc>
                <a:spcPct val="100000"/>
              </a:lnSpc>
              <a:spcBef>
                <a:spcPts val="600"/>
              </a:spcBef>
              <a:spcAft>
                <a:spcPts val="0"/>
              </a:spcAft>
              <a:buSzPts val="1656"/>
              <a:buNone/>
              <a:defRPr sz="1800">
                <a:solidFill>
                  <a:srgbClr val="888888"/>
                </a:solidFill>
              </a:defRPr>
            </a:lvl2pPr>
            <a:lvl3pPr marL="1371600" lvl="2" indent="-228600" algn="l" rtl="0">
              <a:lnSpc>
                <a:spcPct val="100000"/>
              </a:lnSpc>
              <a:spcBef>
                <a:spcPts val="600"/>
              </a:spcBef>
              <a:spcAft>
                <a:spcPts val="0"/>
              </a:spcAft>
              <a:buSzPts val="1472"/>
              <a:buNone/>
              <a:defRPr sz="1600">
                <a:solidFill>
                  <a:srgbClr val="888888"/>
                </a:solidFill>
              </a:defRPr>
            </a:lvl3pPr>
            <a:lvl4pPr marL="1828800" lvl="3" indent="-228600" algn="l" rtl="0">
              <a:lnSpc>
                <a:spcPct val="100000"/>
              </a:lnSpc>
              <a:spcBef>
                <a:spcPts val="600"/>
              </a:spcBef>
              <a:spcAft>
                <a:spcPts val="0"/>
              </a:spcAft>
              <a:buSzPts val="1288"/>
              <a:buNone/>
              <a:defRPr sz="1400">
                <a:solidFill>
                  <a:srgbClr val="888888"/>
                </a:solidFill>
              </a:defRPr>
            </a:lvl4pPr>
            <a:lvl5pPr marL="2286000" lvl="4" indent="-228600" algn="l" rtl="0">
              <a:lnSpc>
                <a:spcPct val="100000"/>
              </a:lnSpc>
              <a:spcBef>
                <a:spcPts val="600"/>
              </a:spcBef>
              <a:spcAft>
                <a:spcPts val="0"/>
              </a:spcAft>
              <a:buSzPts val="1288"/>
              <a:buNone/>
              <a:defRPr sz="1400">
                <a:solidFill>
                  <a:srgbClr val="888888"/>
                </a:solidFill>
              </a:defRPr>
            </a:lvl5pPr>
            <a:lvl6pPr marL="2743200" lvl="5" indent="-228600" algn="l" rtl="0">
              <a:lnSpc>
                <a:spcPct val="100000"/>
              </a:lnSpc>
              <a:spcBef>
                <a:spcPts val="600"/>
              </a:spcBef>
              <a:spcAft>
                <a:spcPts val="0"/>
              </a:spcAft>
              <a:buSzPts val="1288"/>
              <a:buNone/>
              <a:defRPr sz="1400">
                <a:solidFill>
                  <a:srgbClr val="888888"/>
                </a:solidFill>
              </a:defRPr>
            </a:lvl6pPr>
            <a:lvl7pPr marL="3200400" lvl="6" indent="-228600" algn="l" rtl="0">
              <a:lnSpc>
                <a:spcPct val="100000"/>
              </a:lnSpc>
              <a:spcBef>
                <a:spcPts val="600"/>
              </a:spcBef>
              <a:spcAft>
                <a:spcPts val="0"/>
              </a:spcAft>
              <a:buSzPts val="1288"/>
              <a:buNone/>
              <a:defRPr sz="1400">
                <a:solidFill>
                  <a:srgbClr val="888888"/>
                </a:solidFill>
              </a:defRPr>
            </a:lvl7pPr>
            <a:lvl8pPr marL="3657600" lvl="7" indent="-228600" algn="l" rtl="0">
              <a:lnSpc>
                <a:spcPct val="100000"/>
              </a:lnSpc>
              <a:spcBef>
                <a:spcPts val="600"/>
              </a:spcBef>
              <a:spcAft>
                <a:spcPts val="0"/>
              </a:spcAft>
              <a:buSzPts val="1288"/>
              <a:buNone/>
              <a:defRPr sz="1400">
                <a:solidFill>
                  <a:srgbClr val="888888"/>
                </a:solidFill>
              </a:defRPr>
            </a:lvl8pPr>
            <a:lvl9pPr marL="4114800" lvl="8" indent="-228600" algn="l" rtl="0">
              <a:lnSpc>
                <a:spcPct val="100000"/>
              </a:lnSpc>
              <a:spcBef>
                <a:spcPts val="600"/>
              </a:spcBef>
              <a:spcAft>
                <a:spcPts val="600"/>
              </a:spcAft>
              <a:buSzPts val="1288"/>
              <a:buNone/>
              <a:defRPr sz="1400">
                <a:solidFill>
                  <a:srgbClr val="888888"/>
                </a:solidFill>
              </a:defRPr>
            </a:lvl9pPr>
          </a:lstStyle>
          <a:p>
            <a:endParaRPr/>
          </a:p>
        </p:txBody>
      </p:sp>
      <p:sp>
        <p:nvSpPr>
          <p:cNvPr id="49" name="Google Shape;49;g10c73ea11a3_0_557"/>
          <p:cNvSpPr txBox="1">
            <a:spLocks noGrp="1"/>
          </p:cNvSpPr>
          <p:nvPr>
            <p:ph type="dt" idx="10"/>
          </p:nvPr>
        </p:nvSpPr>
        <p:spPr>
          <a:xfrm>
            <a:off x="7605951" y="6423914"/>
            <a:ext cx="2844900" cy="365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0" name="Google Shape;50;g10c73ea11a3_0_557"/>
          <p:cNvSpPr txBox="1">
            <a:spLocks noGrp="1"/>
          </p:cNvSpPr>
          <p:nvPr>
            <p:ph type="ftr" idx="11"/>
          </p:nvPr>
        </p:nvSpPr>
        <p:spPr>
          <a:xfrm>
            <a:off x="581192" y="6423914"/>
            <a:ext cx="69171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 name="Google Shape;51;g10c73ea11a3_0_557"/>
          <p:cNvSpPr txBox="1">
            <a:spLocks noGrp="1"/>
          </p:cNvSpPr>
          <p:nvPr>
            <p:ph type="sldNum" idx="12"/>
          </p:nvPr>
        </p:nvSpPr>
        <p:spPr>
          <a:xfrm>
            <a:off x="10558300" y="6423914"/>
            <a:ext cx="1052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84538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0"/>
        <p:cNvGrpSpPr/>
        <p:nvPr/>
      </p:nvGrpSpPr>
      <p:grpSpPr>
        <a:xfrm>
          <a:off x="0" y="0"/>
          <a:ext cx="0" cy="0"/>
          <a:chOff x="0" y="0"/>
          <a:chExt cx="0" cy="0"/>
        </a:xfrm>
      </p:grpSpPr>
      <p:sp>
        <p:nvSpPr>
          <p:cNvPr id="41" name="Google Shape;41;g10c73ea11a3_0_551"/>
          <p:cNvSpPr txBox="1">
            <a:spLocks noGrp="1"/>
          </p:cNvSpPr>
          <p:nvPr>
            <p:ph type="title"/>
          </p:nvPr>
        </p:nvSpPr>
        <p:spPr>
          <a:xfrm>
            <a:off x="581192" y="702156"/>
            <a:ext cx="11029500" cy="11886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rgbClr val="3F3F3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 name="Google Shape;42;g10c73ea11a3_0_551"/>
          <p:cNvSpPr txBox="1">
            <a:spLocks noGrp="1"/>
          </p:cNvSpPr>
          <p:nvPr>
            <p:ph type="body" idx="1"/>
          </p:nvPr>
        </p:nvSpPr>
        <p:spPr>
          <a:xfrm>
            <a:off x="581192" y="2340864"/>
            <a:ext cx="11029500" cy="3634500"/>
          </a:xfrm>
          <a:prstGeom prst="rect">
            <a:avLst/>
          </a:prstGeom>
          <a:noFill/>
          <a:ln>
            <a:noFill/>
          </a:ln>
        </p:spPr>
        <p:txBody>
          <a:bodyPr spcFirstLastPara="1" wrap="square" lIns="91425" tIns="45700" rIns="91425" bIns="45700" anchor="ctr" anchorCtr="0">
            <a:normAutofit/>
          </a:bodyPr>
          <a:lstStyle>
            <a:lvl1pPr marL="457200" lvl="0" indent="-333756" algn="l" rtl="0">
              <a:lnSpc>
                <a:spcPct val="110000"/>
              </a:lnSpc>
              <a:spcBef>
                <a:spcPts val="360"/>
              </a:spcBef>
              <a:spcAft>
                <a:spcPts val="0"/>
              </a:spcAft>
              <a:buSzPts val="1656"/>
              <a:buChar char="◼"/>
              <a:defRPr/>
            </a:lvl1pPr>
            <a:lvl2pPr marL="914400" lvl="1" indent="-333756" algn="l" rtl="0">
              <a:lnSpc>
                <a:spcPct val="100000"/>
              </a:lnSpc>
              <a:spcBef>
                <a:spcPts val="600"/>
              </a:spcBef>
              <a:spcAft>
                <a:spcPts val="0"/>
              </a:spcAft>
              <a:buSzPts val="1656"/>
              <a:buChar char="◼"/>
              <a:defRPr/>
            </a:lvl2pPr>
            <a:lvl3pPr marL="1371600" lvl="2" indent="-333756" algn="l" rtl="0">
              <a:lnSpc>
                <a:spcPct val="100000"/>
              </a:lnSpc>
              <a:spcBef>
                <a:spcPts val="600"/>
              </a:spcBef>
              <a:spcAft>
                <a:spcPts val="0"/>
              </a:spcAft>
              <a:buSzPts val="1656"/>
              <a:buChar char="◼"/>
              <a:defRPr/>
            </a:lvl3pPr>
            <a:lvl4pPr marL="1828800" lvl="3" indent="-333756" algn="l" rtl="0">
              <a:lnSpc>
                <a:spcPct val="100000"/>
              </a:lnSpc>
              <a:spcBef>
                <a:spcPts val="600"/>
              </a:spcBef>
              <a:spcAft>
                <a:spcPts val="0"/>
              </a:spcAft>
              <a:buSzPts val="1656"/>
              <a:buChar char="◼"/>
              <a:defRPr/>
            </a:lvl4pPr>
            <a:lvl5pPr marL="2286000" lvl="4" indent="-333756" algn="l" rtl="0">
              <a:lnSpc>
                <a:spcPct val="100000"/>
              </a:lnSpc>
              <a:spcBef>
                <a:spcPts val="600"/>
              </a:spcBef>
              <a:spcAft>
                <a:spcPts val="0"/>
              </a:spcAft>
              <a:buSzPts val="1656"/>
              <a:buChar char="◼"/>
              <a:defRPr/>
            </a:lvl5pPr>
            <a:lvl6pPr marL="2743200" lvl="5" indent="-333756" algn="l" rtl="0">
              <a:lnSpc>
                <a:spcPct val="100000"/>
              </a:lnSpc>
              <a:spcBef>
                <a:spcPts val="600"/>
              </a:spcBef>
              <a:spcAft>
                <a:spcPts val="0"/>
              </a:spcAft>
              <a:buSzPts val="1656"/>
              <a:buChar char="◼"/>
              <a:defRPr/>
            </a:lvl6pPr>
            <a:lvl7pPr marL="3200400" lvl="6" indent="-333756" algn="l" rtl="0">
              <a:lnSpc>
                <a:spcPct val="100000"/>
              </a:lnSpc>
              <a:spcBef>
                <a:spcPts val="600"/>
              </a:spcBef>
              <a:spcAft>
                <a:spcPts val="0"/>
              </a:spcAft>
              <a:buSzPts val="1656"/>
              <a:buChar char="◼"/>
              <a:defRPr/>
            </a:lvl7pPr>
            <a:lvl8pPr marL="3657600" lvl="7" indent="-333756" algn="l" rtl="0">
              <a:lnSpc>
                <a:spcPct val="100000"/>
              </a:lnSpc>
              <a:spcBef>
                <a:spcPts val="600"/>
              </a:spcBef>
              <a:spcAft>
                <a:spcPts val="0"/>
              </a:spcAft>
              <a:buSzPts val="1656"/>
              <a:buChar char="◼"/>
              <a:defRPr/>
            </a:lvl8pPr>
            <a:lvl9pPr marL="4114800" lvl="8" indent="-333756" algn="l" rtl="0">
              <a:lnSpc>
                <a:spcPct val="100000"/>
              </a:lnSpc>
              <a:spcBef>
                <a:spcPts val="600"/>
              </a:spcBef>
              <a:spcAft>
                <a:spcPts val="600"/>
              </a:spcAft>
              <a:buSzPts val="1656"/>
              <a:buChar char="◼"/>
              <a:defRPr/>
            </a:lvl9pPr>
          </a:lstStyle>
          <a:p>
            <a:endParaRPr/>
          </a:p>
        </p:txBody>
      </p:sp>
      <p:sp>
        <p:nvSpPr>
          <p:cNvPr id="43" name="Google Shape;43;g10c73ea11a3_0_551"/>
          <p:cNvSpPr txBox="1">
            <a:spLocks noGrp="1"/>
          </p:cNvSpPr>
          <p:nvPr>
            <p:ph type="dt" idx="10"/>
          </p:nvPr>
        </p:nvSpPr>
        <p:spPr>
          <a:xfrm>
            <a:off x="7605951" y="6423914"/>
            <a:ext cx="2844900" cy="365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 name="Google Shape;44;g10c73ea11a3_0_551"/>
          <p:cNvSpPr txBox="1">
            <a:spLocks noGrp="1"/>
          </p:cNvSpPr>
          <p:nvPr>
            <p:ph type="ftr" idx="11"/>
          </p:nvPr>
        </p:nvSpPr>
        <p:spPr>
          <a:xfrm>
            <a:off x="581192" y="6423914"/>
            <a:ext cx="69171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 name="Google Shape;45;g10c73ea11a3_0_551"/>
          <p:cNvSpPr txBox="1">
            <a:spLocks noGrp="1"/>
          </p:cNvSpPr>
          <p:nvPr>
            <p:ph type="sldNum" idx="12"/>
          </p:nvPr>
        </p:nvSpPr>
        <p:spPr>
          <a:xfrm>
            <a:off x="10558300" y="6423914"/>
            <a:ext cx="1052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46995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gf704555137_0_24"/>
          <p:cNvSpPr txBox="1">
            <a:spLocks noGrp="1"/>
          </p:cNvSpPr>
          <p:nvPr>
            <p:ph type="title"/>
          </p:nvPr>
        </p:nvSpPr>
        <p:spPr>
          <a:xfrm>
            <a:off x="581192" y="702156"/>
            <a:ext cx="11029500" cy="11886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rgbClr val="FEFEFE"/>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 name="Google Shape;27;gf704555137_0_24"/>
          <p:cNvSpPr txBox="1">
            <a:spLocks noGrp="1"/>
          </p:cNvSpPr>
          <p:nvPr>
            <p:ph type="body" idx="1"/>
          </p:nvPr>
        </p:nvSpPr>
        <p:spPr>
          <a:xfrm>
            <a:off x="581192" y="2340864"/>
            <a:ext cx="11029500" cy="3634500"/>
          </a:xfrm>
          <a:prstGeom prst="rect">
            <a:avLst/>
          </a:prstGeom>
          <a:noFill/>
          <a:ln>
            <a:noFill/>
          </a:ln>
        </p:spPr>
        <p:txBody>
          <a:bodyPr spcFirstLastPara="1" wrap="square" lIns="91425" tIns="45700" rIns="91425" bIns="45700" anchor="ctr" anchorCtr="0">
            <a:normAutofit/>
          </a:bodyPr>
          <a:lstStyle>
            <a:lvl1pPr marL="457200" lvl="0" indent="-333756" algn="l" rtl="0">
              <a:lnSpc>
                <a:spcPct val="110000"/>
              </a:lnSpc>
              <a:spcBef>
                <a:spcPts val="360"/>
              </a:spcBef>
              <a:spcAft>
                <a:spcPts val="0"/>
              </a:spcAft>
              <a:buSzPts val="1656"/>
              <a:buChar char="◼"/>
              <a:defRPr/>
            </a:lvl1pPr>
            <a:lvl2pPr marL="914400" lvl="1" indent="-333756" algn="l" rtl="0">
              <a:lnSpc>
                <a:spcPct val="100000"/>
              </a:lnSpc>
              <a:spcBef>
                <a:spcPts val="600"/>
              </a:spcBef>
              <a:spcAft>
                <a:spcPts val="0"/>
              </a:spcAft>
              <a:buSzPts val="1656"/>
              <a:buChar char="◼"/>
              <a:defRPr/>
            </a:lvl2pPr>
            <a:lvl3pPr marL="1371600" lvl="2" indent="-333756" algn="l" rtl="0">
              <a:lnSpc>
                <a:spcPct val="100000"/>
              </a:lnSpc>
              <a:spcBef>
                <a:spcPts val="600"/>
              </a:spcBef>
              <a:spcAft>
                <a:spcPts val="0"/>
              </a:spcAft>
              <a:buSzPts val="1656"/>
              <a:buChar char="◼"/>
              <a:defRPr/>
            </a:lvl3pPr>
            <a:lvl4pPr marL="1828800" lvl="3" indent="-333756" algn="l" rtl="0">
              <a:lnSpc>
                <a:spcPct val="100000"/>
              </a:lnSpc>
              <a:spcBef>
                <a:spcPts val="600"/>
              </a:spcBef>
              <a:spcAft>
                <a:spcPts val="0"/>
              </a:spcAft>
              <a:buSzPts val="1656"/>
              <a:buChar char="◼"/>
              <a:defRPr/>
            </a:lvl4pPr>
            <a:lvl5pPr marL="2286000" lvl="4" indent="-333756" algn="l" rtl="0">
              <a:lnSpc>
                <a:spcPct val="100000"/>
              </a:lnSpc>
              <a:spcBef>
                <a:spcPts val="600"/>
              </a:spcBef>
              <a:spcAft>
                <a:spcPts val="0"/>
              </a:spcAft>
              <a:buSzPts val="1656"/>
              <a:buChar char="◼"/>
              <a:defRPr/>
            </a:lvl5pPr>
            <a:lvl6pPr marL="2743200" lvl="5" indent="-333756" algn="l" rtl="0">
              <a:lnSpc>
                <a:spcPct val="100000"/>
              </a:lnSpc>
              <a:spcBef>
                <a:spcPts val="600"/>
              </a:spcBef>
              <a:spcAft>
                <a:spcPts val="0"/>
              </a:spcAft>
              <a:buSzPts val="1656"/>
              <a:buChar char="◼"/>
              <a:defRPr/>
            </a:lvl6pPr>
            <a:lvl7pPr marL="3200400" lvl="6" indent="-333756" algn="l" rtl="0">
              <a:lnSpc>
                <a:spcPct val="100000"/>
              </a:lnSpc>
              <a:spcBef>
                <a:spcPts val="600"/>
              </a:spcBef>
              <a:spcAft>
                <a:spcPts val="0"/>
              </a:spcAft>
              <a:buSzPts val="1656"/>
              <a:buChar char="◼"/>
              <a:defRPr/>
            </a:lvl7pPr>
            <a:lvl8pPr marL="3657600" lvl="7" indent="-333756" algn="l" rtl="0">
              <a:lnSpc>
                <a:spcPct val="100000"/>
              </a:lnSpc>
              <a:spcBef>
                <a:spcPts val="600"/>
              </a:spcBef>
              <a:spcAft>
                <a:spcPts val="0"/>
              </a:spcAft>
              <a:buSzPts val="1656"/>
              <a:buChar char="◼"/>
              <a:defRPr/>
            </a:lvl8pPr>
            <a:lvl9pPr marL="4114800" lvl="8" indent="-333756" algn="l" rtl="0">
              <a:lnSpc>
                <a:spcPct val="100000"/>
              </a:lnSpc>
              <a:spcBef>
                <a:spcPts val="600"/>
              </a:spcBef>
              <a:spcAft>
                <a:spcPts val="600"/>
              </a:spcAft>
              <a:buSzPts val="1656"/>
              <a:buChar char="◼"/>
              <a:defRPr/>
            </a:lvl9pPr>
          </a:lstStyle>
          <a:p>
            <a:endParaRPr/>
          </a:p>
        </p:txBody>
      </p:sp>
      <p:sp>
        <p:nvSpPr>
          <p:cNvPr id="28" name="Google Shape;28;gf704555137_0_24"/>
          <p:cNvSpPr txBox="1">
            <a:spLocks noGrp="1"/>
          </p:cNvSpPr>
          <p:nvPr>
            <p:ph type="dt" idx="10"/>
          </p:nvPr>
        </p:nvSpPr>
        <p:spPr>
          <a:xfrm>
            <a:off x="7605951" y="6423914"/>
            <a:ext cx="2844900" cy="365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 name="Google Shape;29;gf704555137_0_24"/>
          <p:cNvSpPr txBox="1">
            <a:spLocks noGrp="1"/>
          </p:cNvSpPr>
          <p:nvPr>
            <p:ph type="ftr" idx="11"/>
          </p:nvPr>
        </p:nvSpPr>
        <p:spPr>
          <a:xfrm>
            <a:off x="581192" y="6423914"/>
            <a:ext cx="69171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 name="Google Shape;30;gf704555137_0_24"/>
          <p:cNvSpPr txBox="1">
            <a:spLocks noGrp="1"/>
          </p:cNvSpPr>
          <p:nvPr>
            <p:ph type="sldNum" idx="12"/>
          </p:nvPr>
        </p:nvSpPr>
        <p:spPr>
          <a:xfrm>
            <a:off x="10558300" y="6423914"/>
            <a:ext cx="1052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
        <p:cNvGrpSpPr/>
        <p:nvPr/>
      </p:nvGrpSpPr>
      <p:grpSpPr>
        <a:xfrm>
          <a:off x="0" y="0"/>
          <a:ext cx="0" cy="0"/>
          <a:chOff x="0" y="0"/>
          <a:chExt cx="0" cy="0"/>
        </a:xfrm>
      </p:grpSpPr>
      <p:sp>
        <p:nvSpPr>
          <p:cNvPr id="41" name="Google Shape;41;g10c73ea11a3_0_551"/>
          <p:cNvSpPr txBox="1">
            <a:spLocks noGrp="1"/>
          </p:cNvSpPr>
          <p:nvPr>
            <p:ph type="title"/>
          </p:nvPr>
        </p:nvSpPr>
        <p:spPr>
          <a:xfrm>
            <a:off x="581192" y="702156"/>
            <a:ext cx="11029500" cy="11886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rgbClr val="3F3F3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 name="Google Shape;42;g10c73ea11a3_0_551"/>
          <p:cNvSpPr txBox="1">
            <a:spLocks noGrp="1"/>
          </p:cNvSpPr>
          <p:nvPr>
            <p:ph type="body" idx="1"/>
          </p:nvPr>
        </p:nvSpPr>
        <p:spPr>
          <a:xfrm>
            <a:off x="581192" y="2340864"/>
            <a:ext cx="11029500" cy="3634500"/>
          </a:xfrm>
          <a:prstGeom prst="rect">
            <a:avLst/>
          </a:prstGeom>
          <a:noFill/>
          <a:ln>
            <a:noFill/>
          </a:ln>
        </p:spPr>
        <p:txBody>
          <a:bodyPr spcFirstLastPara="1" wrap="square" lIns="91425" tIns="45700" rIns="91425" bIns="45700" anchor="ctr" anchorCtr="0">
            <a:normAutofit/>
          </a:bodyPr>
          <a:lstStyle>
            <a:lvl1pPr marL="457200" lvl="0" indent="-333756" algn="l" rtl="0">
              <a:lnSpc>
                <a:spcPct val="110000"/>
              </a:lnSpc>
              <a:spcBef>
                <a:spcPts val="360"/>
              </a:spcBef>
              <a:spcAft>
                <a:spcPts val="0"/>
              </a:spcAft>
              <a:buSzPts val="1656"/>
              <a:buChar char="◼"/>
              <a:defRPr/>
            </a:lvl1pPr>
            <a:lvl2pPr marL="914400" lvl="1" indent="-333756" algn="l" rtl="0">
              <a:lnSpc>
                <a:spcPct val="100000"/>
              </a:lnSpc>
              <a:spcBef>
                <a:spcPts val="600"/>
              </a:spcBef>
              <a:spcAft>
                <a:spcPts val="0"/>
              </a:spcAft>
              <a:buSzPts val="1656"/>
              <a:buChar char="◼"/>
              <a:defRPr/>
            </a:lvl2pPr>
            <a:lvl3pPr marL="1371600" lvl="2" indent="-333756" algn="l" rtl="0">
              <a:lnSpc>
                <a:spcPct val="100000"/>
              </a:lnSpc>
              <a:spcBef>
                <a:spcPts val="600"/>
              </a:spcBef>
              <a:spcAft>
                <a:spcPts val="0"/>
              </a:spcAft>
              <a:buSzPts val="1656"/>
              <a:buChar char="◼"/>
              <a:defRPr/>
            </a:lvl3pPr>
            <a:lvl4pPr marL="1828800" lvl="3" indent="-333756" algn="l" rtl="0">
              <a:lnSpc>
                <a:spcPct val="100000"/>
              </a:lnSpc>
              <a:spcBef>
                <a:spcPts val="600"/>
              </a:spcBef>
              <a:spcAft>
                <a:spcPts val="0"/>
              </a:spcAft>
              <a:buSzPts val="1656"/>
              <a:buChar char="◼"/>
              <a:defRPr/>
            </a:lvl4pPr>
            <a:lvl5pPr marL="2286000" lvl="4" indent="-333756" algn="l" rtl="0">
              <a:lnSpc>
                <a:spcPct val="100000"/>
              </a:lnSpc>
              <a:spcBef>
                <a:spcPts val="600"/>
              </a:spcBef>
              <a:spcAft>
                <a:spcPts val="0"/>
              </a:spcAft>
              <a:buSzPts val="1656"/>
              <a:buChar char="◼"/>
              <a:defRPr/>
            </a:lvl5pPr>
            <a:lvl6pPr marL="2743200" lvl="5" indent="-333756" algn="l" rtl="0">
              <a:lnSpc>
                <a:spcPct val="100000"/>
              </a:lnSpc>
              <a:spcBef>
                <a:spcPts val="600"/>
              </a:spcBef>
              <a:spcAft>
                <a:spcPts val="0"/>
              </a:spcAft>
              <a:buSzPts val="1656"/>
              <a:buChar char="◼"/>
              <a:defRPr/>
            </a:lvl6pPr>
            <a:lvl7pPr marL="3200400" lvl="6" indent="-333756" algn="l" rtl="0">
              <a:lnSpc>
                <a:spcPct val="100000"/>
              </a:lnSpc>
              <a:spcBef>
                <a:spcPts val="600"/>
              </a:spcBef>
              <a:spcAft>
                <a:spcPts val="0"/>
              </a:spcAft>
              <a:buSzPts val="1656"/>
              <a:buChar char="◼"/>
              <a:defRPr/>
            </a:lvl7pPr>
            <a:lvl8pPr marL="3657600" lvl="7" indent="-333756" algn="l" rtl="0">
              <a:lnSpc>
                <a:spcPct val="100000"/>
              </a:lnSpc>
              <a:spcBef>
                <a:spcPts val="600"/>
              </a:spcBef>
              <a:spcAft>
                <a:spcPts val="0"/>
              </a:spcAft>
              <a:buSzPts val="1656"/>
              <a:buChar char="◼"/>
              <a:defRPr/>
            </a:lvl8pPr>
            <a:lvl9pPr marL="4114800" lvl="8" indent="-333756" algn="l" rtl="0">
              <a:lnSpc>
                <a:spcPct val="100000"/>
              </a:lnSpc>
              <a:spcBef>
                <a:spcPts val="600"/>
              </a:spcBef>
              <a:spcAft>
                <a:spcPts val="600"/>
              </a:spcAft>
              <a:buSzPts val="1656"/>
              <a:buChar char="◼"/>
              <a:defRPr/>
            </a:lvl9pPr>
          </a:lstStyle>
          <a:p>
            <a:endParaRPr/>
          </a:p>
        </p:txBody>
      </p:sp>
      <p:sp>
        <p:nvSpPr>
          <p:cNvPr id="43" name="Google Shape;43;g10c73ea11a3_0_551"/>
          <p:cNvSpPr txBox="1">
            <a:spLocks noGrp="1"/>
          </p:cNvSpPr>
          <p:nvPr>
            <p:ph type="dt" idx="10"/>
          </p:nvPr>
        </p:nvSpPr>
        <p:spPr>
          <a:xfrm>
            <a:off x="7605951" y="6423914"/>
            <a:ext cx="2844900" cy="365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 name="Google Shape;44;g10c73ea11a3_0_551"/>
          <p:cNvSpPr txBox="1">
            <a:spLocks noGrp="1"/>
          </p:cNvSpPr>
          <p:nvPr>
            <p:ph type="ftr" idx="11"/>
          </p:nvPr>
        </p:nvSpPr>
        <p:spPr>
          <a:xfrm>
            <a:off x="581192" y="6423914"/>
            <a:ext cx="69171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 name="Google Shape;45;g10c73ea11a3_0_551"/>
          <p:cNvSpPr txBox="1">
            <a:spLocks noGrp="1"/>
          </p:cNvSpPr>
          <p:nvPr>
            <p:ph type="sldNum" idx="12"/>
          </p:nvPr>
        </p:nvSpPr>
        <p:spPr>
          <a:xfrm>
            <a:off x="10558300" y="6423914"/>
            <a:ext cx="1052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
        <p:cNvGrpSpPr/>
        <p:nvPr/>
      </p:nvGrpSpPr>
      <p:grpSpPr>
        <a:xfrm>
          <a:off x="0" y="0"/>
          <a:ext cx="0" cy="0"/>
          <a:chOff x="0" y="0"/>
          <a:chExt cx="0" cy="0"/>
        </a:xfrm>
      </p:grpSpPr>
      <p:sp>
        <p:nvSpPr>
          <p:cNvPr id="47" name="Google Shape;47;g10c73ea11a3_0_557"/>
          <p:cNvSpPr txBox="1">
            <a:spLocks noGrp="1"/>
          </p:cNvSpPr>
          <p:nvPr>
            <p:ph type="title"/>
          </p:nvPr>
        </p:nvSpPr>
        <p:spPr>
          <a:xfrm>
            <a:off x="581193" y="2393950"/>
            <a:ext cx="11029500" cy="21474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rgbClr val="3F3F3F"/>
              </a:buClr>
              <a:buSzPts val="3600"/>
              <a:buFont typeface="Franklin Gothic"/>
              <a:buNone/>
              <a:defRPr sz="3600" b="0" cap="none">
                <a:solidFill>
                  <a:srgbClr val="3F3F3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8" name="Google Shape;48;g10c73ea11a3_0_557"/>
          <p:cNvSpPr txBox="1">
            <a:spLocks noGrp="1"/>
          </p:cNvSpPr>
          <p:nvPr>
            <p:ph type="body" idx="1"/>
          </p:nvPr>
        </p:nvSpPr>
        <p:spPr>
          <a:xfrm>
            <a:off x="581192" y="4541417"/>
            <a:ext cx="11029500" cy="600600"/>
          </a:xfrm>
          <a:prstGeom prst="rect">
            <a:avLst/>
          </a:prstGeom>
          <a:noFill/>
          <a:ln>
            <a:noFill/>
          </a:ln>
        </p:spPr>
        <p:txBody>
          <a:bodyPr spcFirstLastPara="1" wrap="square" lIns="91425" tIns="45700" rIns="91425" bIns="45700" anchor="t" anchorCtr="0">
            <a:normAutofit/>
          </a:bodyPr>
          <a:lstStyle>
            <a:lvl1pPr marL="457200" lvl="0" indent="-228600" algn="l" rtl="0">
              <a:lnSpc>
                <a:spcPct val="110000"/>
              </a:lnSpc>
              <a:spcBef>
                <a:spcPts val="360"/>
              </a:spcBef>
              <a:spcAft>
                <a:spcPts val="0"/>
              </a:spcAft>
              <a:buSzPts val="1656"/>
              <a:buNone/>
              <a:defRPr sz="1800" cap="none">
                <a:solidFill>
                  <a:schemeClr val="accent1"/>
                </a:solidFill>
              </a:defRPr>
            </a:lvl1pPr>
            <a:lvl2pPr marL="914400" lvl="1" indent="-228600" algn="l" rtl="0">
              <a:lnSpc>
                <a:spcPct val="100000"/>
              </a:lnSpc>
              <a:spcBef>
                <a:spcPts val="600"/>
              </a:spcBef>
              <a:spcAft>
                <a:spcPts val="0"/>
              </a:spcAft>
              <a:buSzPts val="1656"/>
              <a:buNone/>
              <a:defRPr sz="1800">
                <a:solidFill>
                  <a:srgbClr val="888888"/>
                </a:solidFill>
              </a:defRPr>
            </a:lvl2pPr>
            <a:lvl3pPr marL="1371600" lvl="2" indent="-228600" algn="l" rtl="0">
              <a:lnSpc>
                <a:spcPct val="100000"/>
              </a:lnSpc>
              <a:spcBef>
                <a:spcPts val="600"/>
              </a:spcBef>
              <a:spcAft>
                <a:spcPts val="0"/>
              </a:spcAft>
              <a:buSzPts val="1472"/>
              <a:buNone/>
              <a:defRPr sz="1600">
                <a:solidFill>
                  <a:srgbClr val="888888"/>
                </a:solidFill>
              </a:defRPr>
            </a:lvl3pPr>
            <a:lvl4pPr marL="1828800" lvl="3" indent="-228600" algn="l" rtl="0">
              <a:lnSpc>
                <a:spcPct val="100000"/>
              </a:lnSpc>
              <a:spcBef>
                <a:spcPts val="600"/>
              </a:spcBef>
              <a:spcAft>
                <a:spcPts val="0"/>
              </a:spcAft>
              <a:buSzPts val="1288"/>
              <a:buNone/>
              <a:defRPr sz="1400">
                <a:solidFill>
                  <a:srgbClr val="888888"/>
                </a:solidFill>
              </a:defRPr>
            </a:lvl4pPr>
            <a:lvl5pPr marL="2286000" lvl="4" indent="-228600" algn="l" rtl="0">
              <a:lnSpc>
                <a:spcPct val="100000"/>
              </a:lnSpc>
              <a:spcBef>
                <a:spcPts val="600"/>
              </a:spcBef>
              <a:spcAft>
                <a:spcPts val="0"/>
              </a:spcAft>
              <a:buSzPts val="1288"/>
              <a:buNone/>
              <a:defRPr sz="1400">
                <a:solidFill>
                  <a:srgbClr val="888888"/>
                </a:solidFill>
              </a:defRPr>
            </a:lvl5pPr>
            <a:lvl6pPr marL="2743200" lvl="5" indent="-228600" algn="l" rtl="0">
              <a:lnSpc>
                <a:spcPct val="100000"/>
              </a:lnSpc>
              <a:spcBef>
                <a:spcPts val="600"/>
              </a:spcBef>
              <a:spcAft>
                <a:spcPts val="0"/>
              </a:spcAft>
              <a:buSzPts val="1288"/>
              <a:buNone/>
              <a:defRPr sz="1400">
                <a:solidFill>
                  <a:srgbClr val="888888"/>
                </a:solidFill>
              </a:defRPr>
            </a:lvl6pPr>
            <a:lvl7pPr marL="3200400" lvl="6" indent="-228600" algn="l" rtl="0">
              <a:lnSpc>
                <a:spcPct val="100000"/>
              </a:lnSpc>
              <a:spcBef>
                <a:spcPts val="600"/>
              </a:spcBef>
              <a:spcAft>
                <a:spcPts val="0"/>
              </a:spcAft>
              <a:buSzPts val="1288"/>
              <a:buNone/>
              <a:defRPr sz="1400">
                <a:solidFill>
                  <a:srgbClr val="888888"/>
                </a:solidFill>
              </a:defRPr>
            </a:lvl7pPr>
            <a:lvl8pPr marL="3657600" lvl="7" indent="-228600" algn="l" rtl="0">
              <a:lnSpc>
                <a:spcPct val="100000"/>
              </a:lnSpc>
              <a:spcBef>
                <a:spcPts val="600"/>
              </a:spcBef>
              <a:spcAft>
                <a:spcPts val="0"/>
              </a:spcAft>
              <a:buSzPts val="1288"/>
              <a:buNone/>
              <a:defRPr sz="1400">
                <a:solidFill>
                  <a:srgbClr val="888888"/>
                </a:solidFill>
              </a:defRPr>
            </a:lvl8pPr>
            <a:lvl9pPr marL="4114800" lvl="8" indent="-228600" algn="l" rtl="0">
              <a:lnSpc>
                <a:spcPct val="100000"/>
              </a:lnSpc>
              <a:spcBef>
                <a:spcPts val="600"/>
              </a:spcBef>
              <a:spcAft>
                <a:spcPts val="600"/>
              </a:spcAft>
              <a:buSzPts val="1288"/>
              <a:buNone/>
              <a:defRPr sz="1400">
                <a:solidFill>
                  <a:srgbClr val="888888"/>
                </a:solidFill>
              </a:defRPr>
            </a:lvl9pPr>
          </a:lstStyle>
          <a:p>
            <a:endParaRPr/>
          </a:p>
        </p:txBody>
      </p:sp>
      <p:sp>
        <p:nvSpPr>
          <p:cNvPr id="49" name="Google Shape;49;g10c73ea11a3_0_557"/>
          <p:cNvSpPr txBox="1">
            <a:spLocks noGrp="1"/>
          </p:cNvSpPr>
          <p:nvPr>
            <p:ph type="dt" idx="10"/>
          </p:nvPr>
        </p:nvSpPr>
        <p:spPr>
          <a:xfrm>
            <a:off x="7605951" y="6423914"/>
            <a:ext cx="2844900" cy="365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0" name="Google Shape;50;g10c73ea11a3_0_557"/>
          <p:cNvSpPr txBox="1">
            <a:spLocks noGrp="1"/>
          </p:cNvSpPr>
          <p:nvPr>
            <p:ph type="ftr" idx="11"/>
          </p:nvPr>
        </p:nvSpPr>
        <p:spPr>
          <a:xfrm>
            <a:off x="581192" y="6423914"/>
            <a:ext cx="69171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 name="Google Shape;51;g10c73ea11a3_0_557"/>
          <p:cNvSpPr txBox="1">
            <a:spLocks noGrp="1"/>
          </p:cNvSpPr>
          <p:nvPr>
            <p:ph type="sldNum" idx="12"/>
          </p:nvPr>
        </p:nvSpPr>
        <p:spPr>
          <a:xfrm>
            <a:off x="10558300" y="6423914"/>
            <a:ext cx="1052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1"/>
        <p:cNvGrpSpPr/>
        <p:nvPr/>
      </p:nvGrpSpPr>
      <p:grpSpPr>
        <a:xfrm>
          <a:off x="0" y="0"/>
          <a:ext cx="0" cy="0"/>
          <a:chOff x="0" y="0"/>
          <a:chExt cx="0" cy="0"/>
        </a:xfrm>
      </p:grpSpPr>
      <p:sp>
        <p:nvSpPr>
          <p:cNvPr id="72" name="Google Shape;72;g10c73ea11a3_0_981"/>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73" name="Google Shape;73;g10c73ea11a3_0_981"/>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4" name="Google Shape;74;g10c73ea11a3_0_98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8"/>
        <p:cNvGrpSpPr/>
        <p:nvPr/>
      </p:nvGrpSpPr>
      <p:grpSpPr>
        <a:xfrm>
          <a:off x="0" y="0"/>
          <a:ext cx="0" cy="0"/>
          <a:chOff x="0" y="0"/>
          <a:chExt cx="0" cy="0"/>
        </a:xfrm>
      </p:grpSpPr>
      <p:sp>
        <p:nvSpPr>
          <p:cNvPr id="79" name="Google Shape;79;g10c73ea11a3_0_98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80" name="Google Shape;80;g10c73ea11a3_0_988"/>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81" name="Google Shape;81;g10c73ea11a3_0_98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2"/>
        <p:cNvGrpSpPr/>
        <p:nvPr/>
      </p:nvGrpSpPr>
      <p:grpSpPr>
        <a:xfrm>
          <a:off x="0" y="0"/>
          <a:ext cx="0" cy="0"/>
          <a:chOff x="0" y="0"/>
          <a:chExt cx="0" cy="0"/>
        </a:xfrm>
      </p:grpSpPr>
      <p:sp>
        <p:nvSpPr>
          <p:cNvPr id="83" name="Google Shape;83;g10c73ea11a3_0_99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84" name="Google Shape;84;g10c73ea11a3_0_992"/>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85" name="Google Shape;85;g10c73ea11a3_0_992"/>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86" name="Google Shape;86;g10c73ea11a3_0_99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7"/>
        <p:cNvGrpSpPr/>
        <p:nvPr/>
      </p:nvGrpSpPr>
      <p:grpSpPr>
        <a:xfrm>
          <a:off x="0" y="0"/>
          <a:ext cx="0" cy="0"/>
          <a:chOff x="0" y="0"/>
          <a:chExt cx="0" cy="0"/>
        </a:xfrm>
      </p:grpSpPr>
      <p:sp>
        <p:nvSpPr>
          <p:cNvPr id="88" name="Google Shape;88;g10c73ea11a3_0_99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89" name="Google Shape;89;g10c73ea11a3_0_99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0"/>
        <p:cNvGrpSpPr/>
        <p:nvPr/>
      </p:nvGrpSpPr>
      <p:grpSpPr>
        <a:xfrm>
          <a:off x="0" y="0"/>
          <a:ext cx="0" cy="0"/>
          <a:chOff x="0" y="0"/>
          <a:chExt cx="0" cy="0"/>
        </a:xfrm>
      </p:grpSpPr>
      <p:sp>
        <p:nvSpPr>
          <p:cNvPr id="91" name="Google Shape;91;g10c73ea11a3_0_1000"/>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92" name="Google Shape;92;g10c73ea11a3_0_1000"/>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93" name="Google Shape;93;g10c73ea11a3_0_100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581192" y="705124"/>
            <a:ext cx="11029500" cy="118950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rgbClr val="FEFEFE"/>
              </a:buClr>
              <a:buSzPts val="2800"/>
              <a:buFont typeface="Franklin Gothic"/>
              <a:buNone/>
              <a:defRPr sz="2800" b="0" i="0" u="none" strike="noStrike" cap="none">
                <a:solidFill>
                  <a:srgbClr val="FEFEFE"/>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581192" y="2336002"/>
            <a:ext cx="11029500" cy="3651900"/>
          </a:xfrm>
          <a:prstGeom prst="rect">
            <a:avLst/>
          </a:prstGeom>
          <a:noFill/>
          <a:ln>
            <a:noFill/>
          </a:ln>
        </p:spPr>
        <p:txBody>
          <a:bodyPr spcFirstLastPara="1" wrap="square" lIns="91425" tIns="45700" rIns="91425" bIns="45700" anchor="ctr" anchorCtr="0">
            <a:normAutofit/>
          </a:bodyPr>
          <a:lstStyle>
            <a:lvl1pPr marL="457200" marR="0" lvl="0" indent="-327914" algn="l" rtl="0">
              <a:lnSpc>
                <a:spcPct val="110000"/>
              </a:lnSpc>
              <a:spcBef>
                <a:spcPts val="340"/>
              </a:spcBef>
              <a:spcAft>
                <a:spcPts val="0"/>
              </a:spcAft>
              <a:buClr>
                <a:schemeClr val="accent1"/>
              </a:buClr>
              <a:buSzPts val="1564"/>
              <a:buFont typeface="Noto Sans Symbols"/>
              <a:buChar char="◼"/>
              <a:defRPr sz="1700" b="0" i="0" u="none" strike="noStrike" cap="none">
                <a:solidFill>
                  <a:srgbClr val="FEFEFE"/>
                </a:solidFill>
                <a:latin typeface="Libre Franklin"/>
                <a:ea typeface="Libre Franklin"/>
                <a:cs typeface="Libre Franklin"/>
                <a:sym typeface="Libre Franklin"/>
              </a:defRPr>
            </a:lvl1pPr>
            <a:lvl2pPr marL="914400" marR="0" lvl="1" indent="-310387" algn="l" rtl="0">
              <a:lnSpc>
                <a:spcPct val="100000"/>
              </a:lnSpc>
              <a:spcBef>
                <a:spcPts val="600"/>
              </a:spcBef>
              <a:spcAft>
                <a:spcPts val="0"/>
              </a:spcAft>
              <a:buClr>
                <a:schemeClr val="accent1"/>
              </a:buClr>
              <a:buSzPts val="1288"/>
              <a:buFont typeface="Noto Sans Symbols"/>
              <a:buChar char="◼"/>
              <a:defRPr sz="1400" b="0" i="0" u="none" strike="noStrike" cap="none">
                <a:solidFill>
                  <a:srgbClr val="FEFEFE"/>
                </a:solidFill>
                <a:latin typeface="Libre Franklin"/>
                <a:ea typeface="Libre Franklin"/>
                <a:cs typeface="Libre Franklin"/>
                <a:sym typeface="Libre Franklin"/>
              </a:defRPr>
            </a:lvl2pPr>
            <a:lvl3pPr marL="1371600" marR="0" lvl="2" indent="-304546" algn="l" rtl="0">
              <a:lnSpc>
                <a:spcPct val="100000"/>
              </a:lnSpc>
              <a:spcBef>
                <a:spcPts val="600"/>
              </a:spcBef>
              <a:spcAft>
                <a:spcPts val="0"/>
              </a:spcAft>
              <a:buClr>
                <a:schemeClr val="accent1"/>
              </a:buClr>
              <a:buSzPts val="1196"/>
              <a:buFont typeface="Noto Sans Symbols"/>
              <a:buChar char="◼"/>
              <a:defRPr sz="1300" b="0" i="0" u="none" strike="noStrike" cap="none">
                <a:solidFill>
                  <a:srgbClr val="FEFEFE"/>
                </a:solidFill>
                <a:latin typeface="Libre Franklin"/>
                <a:ea typeface="Libre Franklin"/>
                <a:cs typeface="Libre Franklin"/>
                <a:sym typeface="Libre Franklin"/>
              </a:defRPr>
            </a:lvl3pPr>
            <a:lvl4pPr marL="1828800" marR="0" lvl="3" indent="-292861" algn="l" rtl="0">
              <a:lnSpc>
                <a:spcPct val="100000"/>
              </a:lnSpc>
              <a:spcBef>
                <a:spcPts val="600"/>
              </a:spcBef>
              <a:spcAft>
                <a:spcPts val="0"/>
              </a:spcAft>
              <a:buClr>
                <a:schemeClr val="accent1"/>
              </a:buClr>
              <a:buSzPts val="1012"/>
              <a:buFont typeface="Noto Sans Symbols"/>
              <a:buChar char="◼"/>
              <a:defRPr sz="1100" b="0" i="0" u="none" strike="noStrike" cap="none">
                <a:solidFill>
                  <a:srgbClr val="FEFEFE"/>
                </a:solidFill>
                <a:latin typeface="Libre Franklin"/>
                <a:ea typeface="Libre Franklin"/>
                <a:cs typeface="Libre Franklin"/>
                <a:sym typeface="Libre Franklin"/>
              </a:defRPr>
            </a:lvl4pPr>
            <a:lvl5pPr marL="2286000" marR="0" lvl="4" indent="-292861" algn="l" rtl="0">
              <a:lnSpc>
                <a:spcPct val="100000"/>
              </a:lnSpc>
              <a:spcBef>
                <a:spcPts val="600"/>
              </a:spcBef>
              <a:spcAft>
                <a:spcPts val="0"/>
              </a:spcAft>
              <a:buClr>
                <a:schemeClr val="accent1"/>
              </a:buClr>
              <a:buSzPts val="1012"/>
              <a:buFont typeface="Noto Sans Symbols"/>
              <a:buChar char="◼"/>
              <a:defRPr sz="1100" b="0" i="0" u="none" strike="noStrike" cap="none">
                <a:solidFill>
                  <a:srgbClr val="FEFEFE"/>
                </a:solidFill>
                <a:latin typeface="Libre Franklin"/>
                <a:ea typeface="Libre Franklin"/>
                <a:cs typeface="Libre Franklin"/>
                <a:sym typeface="Libre Franklin"/>
              </a:defRPr>
            </a:lvl5pPr>
            <a:lvl6pPr marL="2743200" marR="0" lvl="5"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lt2"/>
                </a:solidFill>
                <a:latin typeface="Libre Franklin"/>
                <a:ea typeface="Libre Franklin"/>
                <a:cs typeface="Libre Franklin"/>
                <a:sym typeface="Libre Franklin"/>
              </a:defRPr>
            </a:lvl6pPr>
            <a:lvl7pPr marL="3200400" marR="0" lvl="6"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lt2"/>
                </a:solidFill>
                <a:latin typeface="Libre Franklin"/>
                <a:ea typeface="Libre Franklin"/>
                <a:cs typeface="Libre Franklin"/>
                <a:sym typeface="Libre Franklin"/>
              </a:defRPr>
            </a:lvl7pPr>
            <a:lvl8pPr marL="3657600" marR="0" lvl="7" indent="-29870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lt2"/>
                </a:solidFill>
                <a:latin typeface="Libre Franklin"/>
                <a:ea typeface="Libre Franklin"/>
                <a:cs typeface="Libre Franklin"/>
                <a:sym typeface="Libre Franklin"/>
              </a:defRPr>
            </a:lvl8pPr>
            <a:lvl9pPr marL="4114800" marR="0" lvl="8" indent="-298703"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lt2"/>
                </a:solidFill>
                <a:latin typeface="Libre Franklin"/>
                <a:ea typeface="Libre Franklin"/>
                <a:cs typeface="Libre Franklin"/>
                <a:sym typeface="Libre Franklin"/>
              </a:defRPr>
            </a:lvl9pPr>
          </a:lstStyle>
          <a:p>
            <a:endParaRPr/>
          </a:p>
        </p:txBody>
      </p:sp>
      <p:sp>
        <p:nvSpPr>
          <p:cNvPr id="12" name="Google Shape;12;p14"/>
          <p:cNvSpPr txBox="1">
            <a:spLocks noGrp="1"/>
          </p:cNvSpPr>
          <p:nvPr>
            <p:ph type="dt" idx="10"/>
          </p:nvPr>
        </p:nvSpPr>
        <p:spPr>
          <a:xfrm>
            <a:off x="7605951" y="6423914"/>
            <a:ext cx="28449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rgbClr val="FEFEFE"/>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9pPr>
          </a:lstStyle>
          <a:p>
            <a:endParaRPr/>
          </a:p>
        </p:txBody>
      </p:sp>
      <p:sp>
        <p:nvSpPr>
          <p:cNvPr id="13" name="Google Shape;13;p14"/>
          <p:cNvSpPr txBox="1">
            <a:spLocks noGrp="1"/>
          </p:cNvSpPr>
          <p:nvPr>
            <p:ph type="ftr" idx="11"/>
          </p:nvPr>
        </p:nvSpPr>
        <p:spPr>
          <a:xfrm>
            <a:off x="581192" y="6423914"/>
            <a:ext cx="69171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EFEFE"/>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9pPr>
          </a:lstStyle>
          <a:p>
            <a:endParaRPr/>
          </a:p>
        </p:txBody>
      </p:sp>
      <p:sp>
        <p:nvSpPr>
          <p:cNvPr id="14" name="Google Shape;14;p14"/>
          <p:cNvSpPr txBox="1">
            <a:spLocks noGrp="1"/>
          </p:cNvSpPr>
          <p:nvPr>
            <p:ph type="sldNum" idx="12"/>
          </p:nvPr>
        </p:nvSpPr>
        <p:spPr>
          <a:xfrm>
            <a:off x="10558300" y="6423914"/>
            <a:ext cx="1052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4"/>
          <p:cNvSpPr/>
          <p:nvPr/>
        </p:nvSpPr>
        <p:spPr>
          <a:xfrm>
            <a:off x="446534" y="457200"/>
            <a:ext cx="3703200" cy="95100"/>
          </a:xfrm>
          <a:prstGeom prst="rect">
            <a:avLst/>
          </a:prstGeom>
          <a:solidFill>
            <a:srgbClr val="4653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4"/>
          <p:cNvSpPr/>
          <p:nvPr/>
        </p:nvSpPr>
        <p:spPr>
          <a:xfrm>
            <a:off x="8042147" y="453643"/>
            <a:ext cx="3703200" cy="98700"/>
          </a:xfrm>
          <a:prstGeom prst="rect">
            <a:avLst/>
          </a:prstGeom>
          <a:solidFill>
            <a:srgbClr val="969F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14"/>
          <p:cNvSpPr/>
          <p:nvPr/>
        </p:nvSpPr>
        <p:spPr>
          <a:xfrm>
            <a:off x="4241830" y="457200"/>
            <a:ext cx="3703200" cy="91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
        <p:cNvGrpSpPr/>
        <p:nvPr/>
      </p:nvGrpSpPr>
      <p:grpSpPr>
        <a:xfrm>
          <a:off x="0" y="0"/>
          <a:ext cx="0" cy="0"/>
          <a:chOff x="0" y="0"/>
          <a:chExt cx="0" cy="0"/>
        </a:xfrm>
      </p:grpSpPr>
      <p:sp>
        <p:nvSpPr>
          <p:cNvPr id="32" name="Google Shape;32;g10c73ea11a3_0_542"/>
          <p:cNvSpPr txBox="1">
            <a:spLocks noGrp="1"/>
          </p:cNvSpPr>
          <p:nvPr>
            <p:ph type="title"/>
          </p:nvPr>
        </p:nvSpPr>
        <p:spPr>
          <a:xfrm>
            <a:off x="581192" y="705124"/>
            <a:ext cx="11029500" cy="118950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rgbClr val="3F3F3F"/>
              </a:buClr>
              <a:buSzPts val="2800"/>
              <a:buFont typeface="Franklin Gothic"/>
              <a:buNone/>
              <a:defRPr sz="2800" b="0" i="0" u="none" strike="noStrike" cap="none">
                <a:solidFill>
                  <a:srgbClr val="3F3F3F"/>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33" name="Google Shape;33;g10c73ea11a3_0_542"/>
          <p:cNvSpPr txBox="1">
            <a:spLocks noGrp="1"/>
          </p:cNvSpPr>
          <p:nvPr>
            <p:ph type="body" idx="1"/>
          </p:nvPr>
        </p:nvSpPr>
        <p:spPr>
          <a:xfrm>
            <a:off x="581192" y="2336002"/>
            <a:ext cx="11029500" cy="3651900"/>
          </a:xfrm>
          <a:prstGeom prst="rect">
            <a:avLst/>
          </a:prstGeom>
          <a:noFill/>
          <a:ln>
            <a:noFill/>
          </a:ln>
        </p:spPr>
        <p:txBody>
          <a:bodyPr spcFirstLastPara="1" wrap="square" lIns="91425" tIns="45700" rIns="91425" bIns="45700" anchor="ctr" anchorCtr="0">
            <a:normAutofit/>
          </a:bodyPr>
          <a:lstStyle>
            <a:lvl1pPr marL="457200" marR="0" lvl="0" indent="-327914" algn="l" rtl="0">
              <a:lnSpc>
                <a:spcPct val="110000"/>
              </a:lnSpc>
              <a:spcBef>
                <a:spcPts val="340"/>
              </a:spcBef>
              <a:spcAft>
                <a:spcPts val="0"/>
              </a:spcAft>
              <a:buClr>
                <a:schemeClr val="accent1"/>
              </a:buClr>
              <a:buSzPts val="1564"/>
              <a:buFont typeface="Noto Sans Symbols"/>
              <a:buChar char="◼"/>
              <a:defRPr sz="1700" b="0" i="0" u="none" strike="noStrike" cap="none">
                <a:solidFill>
                  <a:srgbClr val="3F3F3F"/>
                </a:solidFill>
                <a:latin typeface="Libre Franklin"/>
                <a:ea typeface="Libre Franklin"/>
                <a:cs typeface="Libre Franklin"/>
                <a:sym typeface="Libre Franklin"/>
              </a:defRPr>
            </a:lvl1pPr>
            <a:lvl2pPr marL="914400" marR="0" lvl="1" indent="-310387" algn="l" rtl="0">
              <a:lnSpc>
                <a:spcPct val="100000"/>
              </a:lnSpc>
              <a:spcBef>
                <a:spcPts val="600"/>
              </a:spcBef>
              <a:spcAft>
                <a:spcPts val="0"/>
              </a:spcAft>
              <a:buClr>
                <a:schemeClr val="accent1"/>
              </a:buClr>
              <a:buSzPts val="1288"/>
              <a:buFont typeface="Noto Sans Symbols"/>
              <a:buChar char="◼"/>
              <a:defRPr sz="1400" b="0" i="0" u="none" strike="noStrike" cap="none">
                <a:solidFill>
                  <a:srgbClr val="3F3F3F"/>
                </a:solidFill>
                <a:latin typeface="Libre Franklin"/>
                <a:ea typeface="Libre Franklin"/>
                <a:cs typeface="Libre Franklin"/>
                <a:sym typeface="Libre Franklin"/>
              </a:defRPr>
            </a:lvl2pPr>
            <a:lvl3pPr marL="1371600" marR="0" lvl="2" indent="-304546" algn="l" rtl="0">
              <a:lnSpc>
                <a:spcPct val="100000"/>
              </a:lnSpc>
              <a:spcBef>
                <a:spcPts val="600"/>
              </a:spcBef>
              <a:spcAft>
                <a:spcPts val="0"/>
              </a:spcAft>
              <a:buClr>
                <a:schemeClr val="accent1"/>
              </a:buClr>
              <a:buSzPts val="1196"/>
              <a:buFont typeface="Noto Sans Symbols"/>
              <a:buChar char="◼"/>
              <a:defRPr sz="1300" b="0" i="0" u="none" strike="noStrike" cap="none">
                <a:solidFill>
                  <a:srgbClr val="3F3F3F"/>
                </a:solidFill>
                <a:latin typeface="Libre Franklin"/>
                <a:ea typeface="Libre Franklin"/>
                <a:cs typeface="Libre Franklin"/>
                <a:sym typeface="Libre Franklin"/>
              </a:defRPr>
            </a:lvl3pPr>
            <a:lvl4pPr marL="1828800" marR="0" lvl="3" indent="-292861" algn="l" rtl="0">
              <a:lnSpc>
                <a:spcPct val="100000"/>
              </a:lnSpc>
              <a:spcBef>
                <a:spcPts val="600"/>
              </a:spcBef>
              <a:spcAft>
                <a:spcPts val="0"/>
              </a:spcAft>
              <a:buClr>
                <a:schemeClr val="accent1"/>
              </a:buClr>
              <a:buSzPts val="1012"/>
              <a:buFont typeface="Noto Sans Symbols"/>
              <a:buChar char="◼"/>
              <a:defRPr sz="1100" b="0" i="0" u="none" strike="noStrike" cap="none">
                <a:solidFill>
                  <a:srgbClr val="3F3F3F"/>
                </a:solidFill>
                <a:latin typeface="Libre Franklin"/>
                <a:ea typeface="Libre Franklin"/>
                <a:cs typeface="Libre Franklin"/>
                <a:sym typeface="Libre Franklin"/>
              </a:defRPr>
            </a:lvl4pPr>
            <a:lvl5pPr marL="2286000" marR="0" lvl="4" indent="-292861" algn="l" rtl="0">
              <a:lnSpc>
                <a:spcPct val="100000"/>
              </a:lnSpc>
              <a:spcBef>
                <a:spcPts val="600"/>
              </a:spcBef>
              <a:spcAft>
                <a:spcPts val="0"/>
              </a:spcAft>
              <a:buClr>
                <a:schemeClr val="accent1"/>
              </a:buClr>
              <a:buSzPts val="1012"/>
              <a:buFont typeface="Noto Sans Symbols"/>
              <a:buChar char="◼"/>
              <a:defRPr sz="1100" b="0" i="0" u="none" strike="noStrike" cap="none">
                <a:solidFill>
                  <a:srgbClr val="3F3F3F"/>
                </a:solidFill>
                <a:latin typeface="Libre Franklin"/>
                <a:ea typeface="Libre Franklin"/>
                <a:cs typeface="Libre Franklin"/>
                <a:sym typeface="Libre Franklin"/>
              </a:defRPr>
            </a:lvl5pPr>
            <a:lvl6pPr marL="2743200" marR="0" lvl="5"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Libre Franklin"/>
                <a:ea typeface="Libre Franklin"/>
                <a:cs typeface="Libre Franklin"/>
                <a:sym typeface="Libre Franklin"/>
              </a:defRPr>
            </a:lvl6pPr>
            <a:lvl7pPr marL="3200400" marR="0" lvl="6"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Libre Franklin"/>
                <a:ea typeface="Libre Franklin"/>
                <a:cs typeface="Libre Franklin"/>
                <a:sym typeface="Libre Franklin"/>
              </a:defRPr>
            </a:lvl7pPr>
            <a:lvl8pPr marL="3657600" marR="0" lvl="7" indent="-29870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Libre Franklin"/>
                <a:ea typeface="Libre Franklin"/>
                <a:cs typeface="Libre Franklin"/>
                <a:sym typeface="Libre Franklin"/>
              </a:defRPr>
            </a:lvl8pPr>
            <a:lvl9pPr marL="4114800" marR="0" lvl="8" indent="-298703"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Libre Franklin"/>
                <a:ea typeface="Libre Franklin"/>
                <a:cs typeface="Libre Franklin"/>
                <a:sym typeface="Libre Franklin"/>
              </a:defRPr>
            </a:lvl9pPr>
          </a:lstStyle>
          <a:p>
            <a:endParaRPr/>
          </a:p>
        </p:txBody>
      </p:sp>
      <p:sp>
        <p:nvSpPr>
          <p:cNvPr id="34" name="Google Shape;34;g10c73ea11a3_0_542"/>
          <p:cNvSpPr txBox="1">
            <a:spLocks noGrp="1"/>
          </p:cNvSpPr>
          <p:nvPr>
            <p:ph type="dt" idx="10"/>
          </p:nvPr>
        </p:nvSpPr>
        <p:spPr>
          <a:xfrm>
            <a:off x="7605951" y="6423914"/>
            <a:ext cx="28449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rgbClr val="3F3F3F"/>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5" name="Google Shape;35;g10c73ea11a3_0_542"/>
          <p:cNvSpPr txBox="1">
            <a:spLocks noGrp="1"/>
          </p:cNvSpPr>
          <p:nvPr>
            <p:ph type="ftr" idx="11"/>
          </p:nvPr>
        </p:nvSpPr>
        <p:spPr>
          <a:xfrm>
            <a:off x="581192" y="6423914"/>
            <a:ext cx="69171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3F3F3F"/>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6" name="Google Shape;36;g10c73ea11a3_0_542"/>
          <p:cNvSpPr txBox="1">
            <a:spLocks noGrp="1"/>
          </p:cNvSpPr>
          <p:nvPr>
            <p:ph type="sldNum" idx="12"/>
          </p:nvPr>
        </p:nvSpPr>
        <p:spPr>
          <a:xfrm>
            <a:off x="10558300" y="6423914"/>
            <a:ext cx="1052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3F3F3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g10c73ea11a3_0_542"/>
          <p:cNvSpPr/>
          <p:nvPr/>
        </p:nvSpPr>
        <p:spPr>
          <a:xfrm>
            <a:off x="446534" y="457200"/>
            <a:ext cx="3703200" cy="95100"/>
          </a:xfrm>
          <a:prstGeom prst="rect">
            <a:avLst/>
          </a:prstGeom>
          <a:solidFill>
            <a:srgbClr val="4653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g10c73ea11a3_0_542"/>
          <p:cNvSpPr/>
          <p:nvPr/>
        </p:nvSpPr>
        <p:spPr>
          <a:xfrm>
            <a:off x="8042147" y="453643"/>
            <a:ext cx="3703200" cy="98700"/>
          </a:xfrm>
          <a:prstGeom prst="rect">
            <a:avLst/>
          </a:prstGeom>
          <a:solidFill>
            <a:srgbClr val="969F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g10c73ea11a3_0_542"/>
          <p:cNvSpPr/>
          <p:nvPr/>
        </p:nvSpPr>
        <p:spPr>
          <a:xfrm>
            <a:off x="4241830" y="457200"/>
            <a:ext cx="3703200" cy="91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7"/>
        <p:cNvGrpSpPr/>
        <p:nvPr/>
      </p:nvGrpSpPr>
      <p:grpSpPr>
        <a:xfrm>
          <a:off x="0" y="0"/>
          <a:ext cx="0" cy="0"/>
          <a:chOff x="0" y="0"/>
          <a:chExt cx="0" cy="0"/>
        </a:xfrm>
      </p:grpSpPr>
      <p:sp>
        <p:nvSpPr>
          <p:cNvPr id="68" name="Google Shape;68;g10c73ea11a3_0_97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69" name="Google Shape;69;g10c73ea11a3_0_97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0"/>
              </a:spcBef>
              <a:spcAft>
                <a:spcPts val="0"/>
              </a:spcAft>
              <a:buClr>
                <a:schemeClr val="dk2"/>
              </a:buClr>
              <a:buSzPts val="1900"/>
              <a:buChar char="○"/>
              <a:defRPr sz="1900">
                <a:solidFill>
                  <a:schemeClr val="dk2"/>
                </a:solidFill>
              </a:defRPr>
            </a:lvl2pPr>
            <a:lvl3pPr marL="1371600" lvl="2" indent="-349250" rtl="0">
              <a:lnSpc>
                <a:spcPct val="115000"/>
              </a:lnSpc>
              <a:spcBef>
                <a:spcPts val="0"/>
              </a:spcBef>
              <a:spcAft>
                <a:spcPts val="0"/>
              </a:spcAft>
              <a:buClr>
                <a:schemeClr val="dk2"/>
              </a:buClr>
              <a:buSzPts val="1900"/>
              <a:buChar char="■"/>
              <a:defRPr sz="1900">
                <a:solidFill>
                  <a:schemeClr val="dk2"/>
                </a:solidFill>
              </a:defRPr>
            </a:lvl3pPr>
            <a:lvl4pPr marL="1828800" lvl="3" indent="-349250" rtl="0">
              <a:lnSpc>
                <a:spcPct val="115000"/>
              </a:lnSpc>
              <a:spcBef>
                <a:spcPts val="0"/>
              </a:spcBef>
              <a:spcAft>
                <a:spcPts val="0"/>
              </a:spcAft>
              <a:buClr>
                <a:schemeClr val="dk2"/>
              </a:buClr>
              <a:buSzPts val="1900"/>
              <a:buChar char="●"/>
              <a:defRPr sz="1900">
                <a:solidFill>
                  <a:schemeClr val="dk2"/>
                </a:solidFill>
              </a:defRPr>
            </a:lvl4pPr>
            <a:lvl5pPr marL="2286000" lvl="4" indent="-349250" rtl="0">
              <a:lnSpc>
                <a:spcPct val="115000"/>
              </a:lnSpc>
              <a:spcBef>
                <a:spcPts val="0"/>
              </a:spcBef>
              <a:spcAft>
                <a:spcPts val="0"/>
              </a:spcAft>
              <a:buClr>
                <a:schemeClr val="dk2"/>
              </a:buClr>
              <a:buSzPts val="1900"/>
              <a:buChar char="○"/>
              <a:defRPr sz="1900">
                <a:solidFill>
                  <a:schemeClr val="dk2"/>
                </a:solidFill>
              </a:defRPr>
            </a:lvl5pPr>
            <a:lvl6pPr marL="2743200" lvl="5" indent="-349250" rtl="0">
              <a:lnSpc>
                <a:spcPct val="115000"/>
              </a:lnSpc>
              <a:spcBef>
                <a:spcPts val="0"/>
              </a:spcBef>
              <a:spcAft>
                <a:spcPts val="0"/>
              </a:spcAft>
              <a:buClr>
                <a:schemeClr val="dk2"/>
              </a:buClr>
              <a:buSzPts val="1900"/>
              <a:buChar char="■"/>
              <a:defRPr sz="1900">
                <a:solidFill>
                  <a:schemeClr val="dk2"/>
                </a:solidFill>
              </a:defRPr>
            </a:lvl6pPr>
            <a:lvl7pPr marL="3200400" lvl="6" indent="-349250" rtl="0">
              <a:lnSpc>
                <a:spcPct val="115000"/>
              </a:lnSpc>
              <a:spcBef>
                <a:spcPts val="0"/>
              </a:spcBef>
              <a:spcAft>
                <a:spcPts val="0"/>
              </a:spcAft>
              <a:buClr>
                <a:schemeClr val="dk2"/>
              </a:buClr>
              <a:buSzPts val="1900"/>
              <a:buChar char="●"/>
              <a:defRPr sz="1900">
                <a:solidFill>
                  <a:schemeClr val="dk2"/>
                </a:solidFill>
              </a:defRPr>
            </a:lvl7pPr>
            <a:lvl8pPr marL="3657600" lvl="7" indent="-349250" rtl="0">
              <a:lnSpc>
                <a:spcPct val="115000"/>
              </a:lnSpc>
              <a:spcBef>
                <a:spcPts val="0"/>
              </a:spcBef>
              <a:spcAft>
                <a:spcPts val="0"/>
              </a:spcAft>
              <a:buClr>
                <a:schemeClr val="dk2"/>
              </a:buClr>
              <a:buSzPts val="1900"/>
              <a:buChar char="○"/>
              <a:defRPr sz="1900">
                <a:solidFill>
                  <a:schemeClr val="dk2"/>
                </a:solidFill>
              </a:defRPr>
            </a:lvl8pPr>
            <a:lvl9pPr marL="4114800" lvl="8" indent="-349250" rtl="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70" name="Google Shape;70;g10c73ea11a3_0_97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28.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3.png"/><Relationship Id="rId5" Type="http://schemas.openxmlformats.org/officeDocument/2006/relationships/image" Target="../media/image36.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slideLayout" Target="../slideLayouts/slideLayout5.xml"/><Relationship Id="rId7" Type="http://schemas.openxmlformats.org/officeDocument/2006/relationships/image" Target="../media/image40.jp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notesSlide" Target="../notesSlides/notesSlide29.xml"/><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5.xml"/><Relationship Id="rId7" Type="http://schemas.openxmlformats.org/officeDocument/2006/relationships/image" Target="../media/image36.jp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9.jpg"/><Relationship Id="rId5" Type="http://schemas.openxmlformats.org/officeDocument/2006/relationships/image" Target="../media/image40.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3.png"/><Relationship Id="rId5" Type="http://schemas.openxmlformats.org/officeDocument/2006/relationships/image" Target="../media/image4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3.png"/><Relationship Id="rId5" Type="http://schemas.openxmlformats.org/officeDocument/2006/relationships/image" Target="../media/image4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3.png"/><Relationship Id="rId5" Type="http://schemas.openxmlformats.org/officeDocument/2006/relationships/image" Target="../media/image4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3.png"/><Relationship Id="rId5" Type="http://schemas.openxmlformats.org/officeDocument/2006/relationships/image" Target="../media/image4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3.png"/><Relationship Id="rId5" Type="http://schemas.openxmlformats.org/officeDocument/2006/relationships/image" Target="../media/image4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3.png"/><Relationship Id="rId5" Type="http://schemas.openxmlformats.org/officeDocument/2006/relationships/image" Target="../media/image4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3.png"/><Relationship Id="rId5" Type="http://schemas.openxmlformats.org/officeDocument/2006/relationships/image" Target="../media/image4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3.png"/><Relationship Id="rId5" Type="http://schemas.openxmlformats.org/officeDocument/2006/relationships/image" Target="../media/image4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3.png"/><Relationship Id="rId5" Type="http://schemas.openxmlformats.org/officeDocument/2006/relationships/image" Target="../media/image46.jp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2.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image" Target="../media/image47.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png"/><Relationship Id="rId5" Type="http://schemas.openxmlformats.org/officeDocument/2006/relationships/image" Target="../media/image48.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png"/><Relationship Id="rId5" Type="http://schemas.openxmlformats.org/officeDocument/2006/relationships/image" Target="../media/image49.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2.png"/><Relationship Id="rId5" Type="http://schemas.openxmlformats.org/officeDocument/2006/relationships/image" Target="../media/image50.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png"/><Relationship Id="rId5" Type="http://schemas.openxmlformats.org/officeDocument/2006/relationships/image" Target="../media/image51.jp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3.png"/><Relationship Id="rId5" Type="http://schemas.openxmlformats.org/officeDocument/2006/relationships/image" Target="../media/image52.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5.xml"/><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2.png"/><Relationship Id="rId5" Type="http://schemas.openxmlformats.org/officeDocument/2006/relationships/image" Target="../media/image53.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2.png"/><Relationship Id="rId5" Type="http://schemas.openxmlformats.org/officeDocument/2006/relationships/image" Target="../media/image54.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2.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3.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2.png"/><Relationship Id="rId5" Type="http://schemas.openxmlformats.org/officeDocument/2006/relationships/image" Target="../media/image57.jpg"/><Relationship Id="rId4"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5"/>
        <p:cNvGrpSpPr/>
        <p:nvPr/>
      </p:nvGrpSpPr>
      <p:grpSpPr>
        <a:xfrm>
          <a:off x="0" y="0"/>
          <a:ext cx="0" cy="0"/>
          <a:chOff x="0" y="0"/>
          <a:chExt cx="0" cy="0"/>
        </a:xfrm>
      </p:grpSpPr>
      <p:sp>
        <p:nvSpPr>
          <p:cNvPr id="116" name="Google Shape;116;p1"/>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Libre Franklin"/>
              <a:buNone/>
            </a:pPr>
            <a:endParaRPr sz="1800" b="0" i="0" u="none" strike="noStrike" cap="none">
              <a:solidFill>
                <a:srgbClr val="FFFFFF"/>
              </a:solidFill>
              <a:latin typeface="Libre Franklin"/>
              <a:ea typeface="Libre Franklin"/>
              <a:cs typeface="Libre Franklin"/>
              <a:sym typeface="Libre Franklin"/>
            </a:endParaRPr>
          </a:p>
        </p:txBody>
      </p:sp>
      <p:pic>
        <p:nvPicPr>
          <p:cNvPr id="117" name="Google Shape;117;p1" descr="A dog looking at the camera"/>
          <p:cNvPicPr preferRelativeResize="0"/>
          <p:nvPr/>
        </p:nvPicPr>
        <p:blipFill rotWithShape="1">
          <a:blip r:embed="rId5">
            <a:alphaModFix amt="40000"/>
          </a:blip>
          <a:srcRect/>
          <a:stretch/>
        </p:blipFill>
        <p:spPr>
          <a:xfrm>
            <a:off x="20" y="10"/>
            <a:ext cx="12191980" cy="6857990"/>
          </a:xfrm>
          <a:prstGeom prst="rect">
            <a:avLst/>
          </a:prstGeom>
          <a:noFill/>
          <a:ln>
            <a:noFill/>
          </a:ln>
        </p:spPr>
      </p:pic>
      <p:sp>
        <p:nvSpPr>
          <p:cNvPr id="118" name="Google Shape;118;p1"/>
          <p:cNvSpPr txBox="1">
            <a:spLocks noGrp="1"/>
          </p:cNvSpPr>
          <p:nvPr>
            <p:ph type="ctrTitle"/>
          </p:nvPr>
        </p:nvSpPr>
        <p:spPr>
          <a:xfrm>
            <a:off x="965201" y="1020431"/>
            <a:ext cx="10225530" cy="1475013"/>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000"/>
              <a:buFont typeface="Franklin Gothic"/>
              <a:buNone/>
            </a:pPr>
            <a:r>
              <a:rPr lang="en-US" sz="4000">
                <a:solidFill>
                  <a:schemeClr val="lt1"/>
                </a:solidFill>
              </a:rPr>
              <a:t>OPTO-SMART PET FEEDER</a:t>
            </a:r>
            <a:endParaRPr/>
          </a:p>
        </p:txBody>
      </p:sp>
      <p:sp>
        <p:nvSpPr>
          <p:cNvPr id="119" name="Google Shape;119;p1"/>
          <p:cNvSpPr txBox="1">
            <a:spLocks noGrp="1"/>
          </p:cNvSpPr>
          <p:nvPr>
            <p:ph type="subTitle" idx="1"/>
          </p:nvPr>
        </p:nvSpPr>
        <p:spPr>
          <a:xfrm>
            <a:off x="965200" y="2495445"/>
            <a:ext cx="10225530" cy="2311447"/>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1472"/>
              <a:buNone/>
            </a:pPr>
            <a:r>
              <a:rPr lang="en-US">
                <a:solidFill>
                  <a:schemeClr val="lt1"/>
                </a:solidFill>
              </a:rPr>
              <a:t>GROUP 9</a:t>
            </a:r>
            <a:endParaRPr/>
          </a:p>
          <a:p>
            <a:pPr marL="0" lvl="0" indent="0" algn="l" rtl="0">
              <a:lnSpc>
                <a:spcPct val="110000"/>
              </a:lnSpc>
              <a:spcBef>
                <a:spcPts val="880"/>
              </a:spcBef>
              <a:spcAft>
                <a:spcPts val="0"/>
              </a:spcAft>
              <a:buSzPts val="1288"/>
              <a:buNone/>
            </a:pPr>
            <a:r>
              <a:rPr lang="en-US" sz="1400">
                <a:solidFill>
                  <a:schemeClr val="lt1"/>
                </a:solidFill>
              </a:rPr>
              <a:t>TYLER KNIGHT (CREOL)</a:t>
            </a:r>
            <a:endParaRPr/>
          </a:p>
          <a:p>
            <a:pPr marL="0" lvl="0" indent="0" algn="l" rtl="0">
              <a:lnSpc>
                <a:spcPct val="110000"/>
              </a:lnSpc>
              <a:spcBef>
                <a:spcPts val="880"/>
              </a:spcBef>
              <a:spcAft>
                <a:spcPts val="0"/>
              </a:spcAft>
              <a:buSzPts val="1288"/>
              <a:buNone/>
            </a:pPr>
            <a:r>
              <a:rPr lang="en-US" sz="1400">
                <a:solidFill>
                  <a:schemeClr val="lt1"/>
                </a:solidFill>
              </a:rPr>
              <a:t>CASSIDY COLL (CREOL)</a:t>
            </a:r>
            <a:endParaRPr/>
          </a:p>
          <a:p>
            <a:pPr marL="0" lvl="0" indent="0" algn="l" rtl="0">
              <a:lnSpc>
                <a:spcPct val="110000"/>
              </a:lnSpc>
              <a:spcBef>
                <a:spcPts val="880"/>
              </a:spcBef>
              <a:spcAft>
                <a:spcPts val="0"/>
              </a:spcAft>
              <a:buSzPts val="1288"/>
              <a:buNone/>
            </a:pPr>
            <a:r>
              <a:rPr lang="en-US" sz="1400">
                <a:solidFill>
                  <a:schemeClr val="lt1"/>
                </a:solidFill>
              </a:rPr>
              <a:t>RICKY EGAWA (CPE)</a:t>
            </a:r>
            <a:endParaRPr/>
          </a:p>
          <a:p>
            <a:pPr marL="0" lvl="0" indent="0" algn="l" rtl="0">
              <a:lnSpc>
                <a:spcPct val="110000"/>
              </a:lnSpc>
              <a:spcBef>
                <a:spcPts val="880"/>
              </a:spcBef>
              <a:spcAft>
                <a:spcPts val="0"/>
              </a:spcAft>
              <a:buSzPts val="1288"/>
              <a:buNone/>
            </a:pPr>
            <a:r>
              <a:rPr lang="en-US" sz="1400">
                <a:solidFill>
                  <a:schemeClr val="lt1"/>
                </a:solidFill>
              </a:rPr>
              <a:t>JACOB HAAS (EE)</a:t>
            </a:r>
            <a:endParaRPr/>
          </a:p>
          <a:p>
            <a:pPr marL="0" lvl="0" indent="0" algn="l" rtl="0">
              <a:lnSpc>
                <a:spcPct val="110000"/>
              </a:lnSpc>
              <a:spcBef>
                <a:spcPts val="920"/>
              </a:spcBef>
              <a:spcAft>
                <a:spcPts val="0"/>
              </a:spcAft>
              <a:buSzPts val="1472"/>
              <a:buNone/>
            </a:pPr>
            <a:endParaRPr sz="1600">
              <a:solidFill>
                <a:schemeClr val="lt1"/>
              </a:solidFill>
            </a:endParaRPr>
          </a:p>
        </p:txBody>
      </p:sp>
      <p:pic>
        <p:nvPicPr>
          <p:cNvPr id="8" name="Audio 7">
            <a:hlinkClick r:id="" action="ppaction://media"/>
            <a:extLst>
              <a:ext uri="{FF2B5EF4-FFF2-40B4-BE49-F238E27FC236}">
                <a16:creationId xmlns:a16="http://schemas.microsoft.com/office/drawing/2014/main" id="{82818CE2-631B-C049-A0BF-64FB9B1732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92937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864"/>
    </mc:Choice>
    <mc:Fallback xmlns="">
      <p:transition spd="slow" advTm="11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20"/>
        <p:cNvGrpSpPr/>
        <p:nvPr/>
      </p:nvGrpSpPr>
      <p:grpSpPr>
        <a:xfrm>
          <a:off x="0" y="0"/>
          <a:ext cx="0" cy="0"/>
          <a:chOff x="0" y="0"/>
          <a:chExt cx="0" cy="0"/>
        </a:xfrm>
      </p:grpSpPr>
      <p:sp>
        <p:nvSpPr>
          <p:cNvPr id="221" name="Google Shape;221;g11050f065d6_0_73"/>
          <p:cNvSpPr txBox="1">
            <a:spLocks noGrp="1"/>
          </p:cNvSpPr>
          <p:nvPr>
            <p:ph type="ctrTitle"/>
          </p:nvPr>
        </p:nvSpPr>
        <p:spPr>
          <a:xfrm>
            <a:off x="415650" y="2839195"/>
            <a:ext cx="11360700" cy="1179600"/>
          </a:xfrm>
          <a:prstGeom prst="rect">
            <a:avLst/>
          </a:prstGeom>
        </p:spPr>
        <p:txBody>
          <a:bodyPr spcFirstLastPara="1" wrap="square" lIns="121900" tIns="121900" rIns="121900" bIns="121900" anchor="b" anchorCtr="0">
            <a:normAutofit fontScale="90000"/>
          </a:bodyPr>
          <a:lstStyle/>
          <a:p>
            <a:pPr marL="0" lvl="0" indent="0" algn="ctr" rtl="0">
              <a:spcBef>
                <a:spcPts val="0"/>
              </a:spcBef>
              <a:spcAft>
                <a:spcPts val="0"/>
              </a:spcAft>
              <a:buNone/>
            </a:pPr>
            <a:r>
              <a:rPr lang="en-US">
                <a:solidFill>
                  <a:schemeClr val="lt1"/>
                </a:solidFill>
              </a:rPr>
              <a:t>Color Detection</a:t>
            </a:r>
            <a:endParaRPr>
              <a:solidFill>
                <a:schemeClr val="lt1"/>
              </a:solidFill>
            </a:endParaRPr>
          </a:p>
        </p:txBody>
      </p:sp>
      <p:pic>
        <p:nvPicPr>
          <p:cNvPr id="4" name="Audio Recording Feb 1, 2022 at 11:49:52 PM" descr="Audio Recording Feb 1, 2022 at 11:49:52 PM">
            <a:hlinkClick r:id="" action="ppaction://media"/>
            <a:extLst>
              <a:ext uri="{FF2B5EF4-FFF2-40B4-BE49-F238E27FC236}">
                <a16:creationId xmlns:a16="http://schemas.microsoft.com/office/drawing/2014/main" id="{03CE7142-947D-984E-860B-A09A893E46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6960" y="6045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1110779e2d4_0_390"/>
          <p:cNvSpPr txBox="1">
            <a:spLocks noGrp="1"/>
          </p:cNvSpPr>
          <p:nvPr>
            <p:ph type="title"/>
          </p:nvPr>
        </p:nvSpPr>
        <p:spPr>
          <a:xfrm>
            <a:off x="581192" y="702156"/>
            <a:ext cx="11029500" cy="11886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3F3F3F"/>
              </a:buClr>
              <a:buSzPts val="2800"/>
              <a:buFont typeface="Franklin Gothic"/>
              <a:buNone/>
            </a:pPr>
            <a:r>
              <a:rPr lang="en-US" dirty="0"/>
              <a:t>Color Detection</a:t>
            </a:r>
            <a:endParaRPr dirty="0"/>
          </a:p>
        </p:txBody>
      </p:sp>
      <p:sp>
        <p:nvSpPr>
          <p:cNvPr id="227" name="Google Shape;227;g1110779e2d4_0_390"/>
          <p:cNvSpPr txBox="1">
            <a:spLocks noGrp="1"/>
          </p:cNvSpPr>
          <p:nvPr>
            <p:ph type="body" idx="1"/>
          </p:nvPr>
        </p:nvSpPr>
        <p:spPr>
          <a:xfrm>
            <a:off x="395462" y="1402661"/>
            <a:ext cx="11103900" cy="4367700"/>
          </a:xfrm>
          <a:prstGeom prst="rect">
            <a:avLst/>
          </a:prstGeom>
          <a:noFill/>
          <a:ln>
            <a:noFill/>
          </a:ln>
        </p:spPr>
        <p:txBody>
          <a:bodyPr spcFirstLastPara="1" wrap="square" lIns="91425" tIns="45700" rIns="91425" bIns="45700" anchor="ctr" anchorCtr="0">
            <a:normAutofit/>
          </a:bodyPr>
          <a:lstStyle/>
          <a:p>
            <a:pPr indent="-349250">
              <a:lnSpc>
                <a:spcPct val="200000"/>
              </a:lnSpc>
              <a:spcBef>
                <a:spcPts val="0"/>
              </a:spcBef>
              <a:buClr>
                <a:schemeClr val="bg2"/>
              </a:buClr>
              <a:buSzPct val="96000"/>
              <a:buFont typeface=".Apple Color Emoji UI"/>
              <a:buChar char="🐾"/>
            </a:pPr>
            <a:r>
              <a:rPr lang="en-US" sz="1900" dirty="0">
                <a:solidFill>
                  <a:schemeClr val="dk1"/>
                </a:solidFill>
                <a:latin typeface="Arial"/>
                <a:cs typeface="Arial"/>
                <a:sym typeface="Arial"/>
              </a:rPr>
              <a:t>Each collar will be equipped with either a Red, Blue, or Green LED </a:t>
            </a:r>
            <a:endParaRPr sz="1900" dirty="0">
              <a:solidFill>
                <a:schemeClr val="dk1"/>
              </a:solidFill>
              <a:latin typeface="Arial"/>
              <a:cs typeface="Arial"/>
              <a:sym typeface="Arial"/>
            </a:endParaRPr>
          </a:p>
          <a:p>
            <a:pPr indent="-349250">
              <a:lnSpc>
                <a:spcPct val="200000"/>
              </a:lnSpc>
              <a:spcBef>
                <a:spcPts val="0"/>
              </a:spcBef>
              <a:buClr>
                <a:schemeClr val="bg2"/>
              </a:buClr>
              <a:buSzPct val="96000"/>
              <a:buFont typeface=".Apple Color Emoji UI"/>
              <a:buChar char="🐾"/>
            </a:pPr>
            <a:r>
              <a:rPr lang="en-US" sz="1900" dirty="0">
                <a:solidFill>
                  <a:schemeClr val="dk1"/>
                </a:solidFill>
                <a:latin typeface="Arial"/>
                <a:cs typeface="Arial"/>
                <a:sym typeface="Arial"/>
              </a:rPr>
              <a:t>The camera interfaced in the dog bowl will see the color </a:t>
            </a:r>
            <a:endParaRPr sz="1900" dirty="0">
              <a:solidFill>
                <a:schemeClr val="dk1"/>
              </a:solidFill>
              <a:latin typeface="Arial"/>
              <a:cs typeface="Arial"/>
              <a:sym typeface="Arial"/>
            </a:endParaRPr>
          </a:p>
          <a:p>
            <a:pPr marL="457200" lvl="0" indent="-349250" algn="l" rtl="0">
              <a:lnSpc>
                <a:spcPct val="200000"/>
              </a:lnSpc>
              <a:spcBef>
                <a:spcPts val="0"/>
              </a:spcBef>
              <a:spcAft>
                <a:spcPts val="0"/>
              </a:spcAft>
              <a:buClr>
                <a:srgbClr val="509C34"/>
              </a:buClr>
              <a:buSzPts val="1900"/>
              <a:buFont typeface=".Apple Color Emoji UI"/>
              <a:buChar char="🐾"/>
            </a:pPr>
            <a:r>
              <a:rPr lang="en-US" sz="1900" dirty="0">
                <a:solidFill>
                  <a:schemeClr val="dk1"/>
                </a:solidFill>
                <a:latin typeface="Arial"/>
                <a:ea typeface="Arial"/>
                <a:cs typeface="Arial"/>
                <a:sym typeface="Arial"/>
              </a:rPr>
              <a:t>Our system will be able to interpret which pet collar color the camera sees</a:t>
            </a:r>
            <a:endParaRPr sz="1900" dirty="0">
              <a:solidFill>
                <a:schemeClr val="dk1"/>
              </a:solidFill>
              <a:latin typeface="Arial"/>
              <a:ea typeface="Arial"/>
              <a:cs typeface="Arial"/>
              <a:sym typeface="Arial"/>
            </a:endParaRPr>
          </a:p>
          <a:p>
            <a:pPr marL="457200" lvl="0" indent="-349250" algn="l" rtl="0">
              <a:lnSpc>
                <a:spcPct val="200000"/>
              </a:lnSpc>
              <a:spcBef>
                <a:spcPts val="0"/>
              </a:spcBef>
              <a:spcAft>
                <a:spcPts val="0"/>
              </a:spcAft>
              <a:buClr>
                <a:schemeClr val="bg2"/>
              </a:buClr>
              <a:buSzPct val="96000"/>
              <a:buFont typeface=".Apple Color Emoji UI"/>
              <a:buChar char="🐾"/>
            </a:pPr>
            <a:r>
              <a:rPr lang="en-US" sz="1900" dirty="0">
                <a:solidFill>
                  <a:schemeClr val="dk1"/>
                </a:solidFill>
                <a:latin typeface="Arial"/>
                <a:ea typeface="Arial"/>
                <a:cs typeface="Arial"/>
                <a:sym typeface="Arial"/>
              </a:rPr>
              <a:t>If the color detected is the one programmed into that feeder, it will open the lid</a:t>
            </a:r>
            <a:endParaRPr sz="1900" dirty="0">
              <a:solidFill>
                <a:schemeClr val="dk1"/>
              </a:solidFill>
              <a:latin typeface="Arial"/>
              <a:ea typeface="Arial"/>
              <a:cs typeface="Arial"/>
              <a:sym typeface="Arial"/>
            </a:endParaRPr>
          </a:p>
          <a:p>
            <a:pPr marL="457200" lvl="0" indent="0" algn="l" rtl="0">
              <a:lnSpc>
                <a:spcPct val="200000"/>
              </a:lnSpc>
              <a:spcBef>
                <a:spcPts val="0"/>
              </a:spcBef>
              <a:spcAft>
                <a:spcPts val="0"/>
              </a:spcAft>
              <a:buNone/>
            </a:pPr>
            <a:endParaRPr sz="1900" dirty="0">
              <a:solidFill>
                <a:schemeClr val="dk1"/>
              </a:solidFill>
              <a:latin typeface="Arial"/>
              <a:ea typeface="Arial"/>
              <a:cs typeface="Arial"/>
              <a:sym typeface="Arial"/>
            </a:endParaRPr>
          </a:p>
        </p:txBody>
      </p:sp>
      <p:pic>
        <p:nvPicPr>
          <p:cNvPr id="3" name="Picture 2" descr="A dog with a blue collar&#10;&#10;Description automatically generated with low confidence">
            <a:extLst>
              <a:ext uri="{FF2B5EF4-FFF2-40B4-BE49-F238E27FC236}">
                <a16:creationId xmlns:a16="http://schemas.microsoft.com/office/drawing/2014/main" id="{5C8FF0CF-E7E8-204D-B54C-D2664EE8F68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10" b="99558" l="0" r="98122">
                        <a14:foregroundMark x1="2817" y1="94912" x2="21596" y2="52876"/>
                        <a14:foregroundMark x1="21596" y1="52876" x2="17136" y2="42920"/>
                        <a14:foregroundMark x1="17136" y1="42920" x2="0" y2="35177"/>
                        <a14:foregroundMark x1="5164" y1="34292" x2="13615" y2="35841"/>
                        <a14:foregroundMark x1="13615" y1="35841" x2="23474" y2="40929"/>
                        <a14:foregroundMark x1="23474" y1="40929" x2="29108" y2="46903"/>
                        <a14:foregroundMark x1="28404" y1="44690" x2="45070" y2="44248"/>
                        <a14:foregroundMark x1="33803" y1="50442" x2="33099" y2="62611"/>
                        <a14:foregroundMark x1="4930" y1="97566" x2="4930" y2="97566"/>
                        <a14:foregroundMark x1="40845" y1="99558" x2="40845" y2="99558"/>
                        <a14:foregroundMark x1="89202" y1="99336" x2="90376" y2="64602"/>
                        <a14:foregroundMark x1="85915" y1="32301" x2="85446" y2="14381"/>
                        <a14:foregroundMark x1="85446" y1="14381" x2="80047" y2="7522"/>
                        <a14:foregroundMark x1="80047" y1="7522" x2="58216" y2="5531"/>
                        <a14:foregroundMark x1="58216" y1="5531" x2="48592" y2="8628"/>
                        <a14:foregroundMark x1="48592" y1="8628" x2="40376" y2="14823"/>
                        <a14:foregroundMark x1="40376" y1="14823" x2="38028" y2="21460"/>
                        <a14:foregroundMark x1="39437" y1="27876" x2="56103" y2="16593"/>
                        <a14:foregroundMark x1="56103" y1="16593" x2="58216" y2="16814"/>
                        <a14:foregroundMark x1="49765" y1="25885" x2="50469" y2="42920"/>
                        <a14:foregroundMark x1="50469" y1="42920" x2="50939" y2="44248"/>
                        <a14:foregroundMark x1="65258" y1="13053" x2="47418" y2="27655"/>
                        <a14:foregroundMark x1="47418" y1="27655" x2="47887" y2="37832"/>
                        <a14:foregroundMark x1="47887" y1="37832" x2="49061" y2="38496"/>
                        <a14:foregroundMark x1="56808" y1="32301" x2="63615" y2="15708"/>
                        <a14:foregroundMark x1="75117" y1="38053" x2="78404" y2="11283"/>
                        <a14:foregroundMark x1="83803" y1="43363" x2="88732" y2="22788"/>
                        <a14:foregroundMark x1="88732" y1="22788" x2="95775" y2="18363"/>
                        <a14:foregroundMark x1="95775" y1="18363" x2="96479" y2="19027"/>
                        <a14:foregroundMark x1="94601" y1="26770" x2="98122" y2="8407"/>
                        <a14:foregroundMark x1="98122" y1="8407" x2="85681" y2="5310"/>
                        <a14:foregroundMark x1="69484" y1="48673" x2="69484" y2="48673"/>
                        <a14:foregroundMark x1="68075" y1="44027" x2="66901" y2="51991"/>
                        <a14:backgroundMark x1="48122" y1="38496" x2="47418" y2="35398"/>
                        <a14:backgroundMark x1="89671" y1="40708" x2="91315" y2="32301"/>
                      </a14:backgroundRemoval>
                    </a14:imgEffect>
                  </a14:imgLayer>
                </a14:imgProps>
              </a:ext>
            </a:extLst>
          </a:blip>
          <a:stretch>
            <a:fillRect/>
          </a:stretch>
        </p:blipFill>
        <p:spPr>
          <a:xfrm>
            <a:off x="8972550" y="3442057"/>
            <a:ext cx="3219450" cy="3415943"/>
          </a:xfrm>
          <a:prstGeom prst="rect">
            <a:avLst/>
          </a:prstGeom>
        </p:spPr>
      </p:pic>
      <p:pic>
        <p:nvPicPr>
          <p:cNvPr id="2" name="Audio Recording Feb 1, 2022 at 11:52:12 PM" descr="Audio Recording Feb 1, 2022 at 11:52:12 PM">
            <a:hlinkClick r:id="" action="ppaction://media"/>
            <a:extLst>
              <a:ext uri="{FF2B5EF4-FFF2-40B4-BE49-F238E27FC236}">
                <a16:creationId xmlns:a16="http://schemas.microsoft.com/office/drawing/2014/main" id="{CAFD81BA-2D82-974F-9773-DF811198DE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6045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10c73ea11a3_0_483"/>
          <p:cNvSpPr txBox="1">
            <a:spLocks noGrp="1"/>
          </p:cNvSpPr>
          <p:nvPr>
            <p:ph type="title"/>
          </p:nvPr>
        </p:nvSpPr>
        <p:spPr>
          <a:xfrm>
            <a:off x="581192" y="702156"/>
            <a:ext cx="11029500" cy="11886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3F3F3F"/>
              </a:buClr>
              <a:buSzPts val="1800"/>
              <a:buNone/>
            </a:pPr>
            <a:r>
              <a:rPr lang="en-US"/>
              <a:t>OPTICS BEHIND CAMERA SYSTEM</a:t>
            </a:r>
            <a:endParaRPr/>
          </a:p>
        </p:txBody>
      </p:sp>
      <p:pic>
        <p:nvPicPr>
          <p:cNvPr id="233" name="Google Shape;233;g10c73ea11a3_0_483"/>
          <p:cNvPicPr preferRelativeResize="0">
            <a:picLocks noGrp="1"/>
          </p:cNvPicPr>
          <p:nvPr>
            <p:ph type="body" idx="4294967295"/>
          </p:nvPr>
        </p:nvPicPr>
        <p:blipFill rotWithShape="1">
          <a:blip r:embed="rId5">
            <a:alphaModFix/>
          </a:blip>
          <a:srcRect/>
          <a:stretch/>
        </p:blipFill>
        <p:spPr>
          <a:xfrm>
            <a:off x="8802688" y="2759075"/>
            <a:ext cx="2856000" cy="2854200"/>
          </a:xfrm>
          <a:prstGeom prst="rect">
            <a:avLst/>
          </a:prstGeom>
          <a:noFill/>
          <a:ln>
            <a:noFill/>
          </a:ln>
        </p:spPr>
      </p:pic>
      <p:cxnSp>
        <p:nvCxnSpPr>
          <p:cNvPr id="234" name="Google Shape;234;g10c73ea11a3_0_483"/>
          <p:cNvCxnSpPr/>
          <p:nvPr/>
        </p:nvCxnSpPr>
        <p:spPr>
          <a:xfrm rot="10800000" flipH="1">
            <a:off x="2433341" y="2858386"/>
            <a:ext cx="3405900" cy="1313400"/>
          </a:xfrm>
          <a:prstGeom prst="straightConnector1">
            <a:avLst/>
          </a:prstGeom>
          <a:noFill/>
          <a:ln w="9525" cap="flat" cmpd="sng">
            <a:solidFill>
              <a:srgbClr val="87B62D"/>
            </a:solidFill>
            <a:prstDash val="solid"/>
            <a:round/>
            <a:headEnd type="none" w="sm" len="sm"/>
            <a:tailEnd type="triangle" w="med" len="med"/>
          </a:ln>
        </p:spPr>
      </p:cxnSp>
      <p:cxnSp>
        <p:nvCxnSpPr>
          <p:cNvPr id="235" name="Google Shape;235;g10c73ea11a3_0_483"/>
          <p:cNvCxnSpPr/>
          <p:nvPr/>
        </p:nvCxnSpPr>
        <p:spPr>
          <a:xfrm rot="10800000" flipH="1">
            <a:off x="2364355" y="2600691"/>
            <a:ext cx="2914200" cy="1493100"/>
          </a:xfrm>
          <a:prstGeom prst="straightConnector1">
            <a:avLst/>
          </a:prstGeom>
          <a:noFill/>
          <a:ln w="9525" cap="flat" cmpd="sng">
            <a:solidFill>
              <a:srgbClr val="87B62D"/>
            </a:solidFill>
            <a:prstDash val="solid"/>
            <a:round/>
            <a:headEnd type="none" w="sm" len="sm"/>
            <a:tailEnd type="triangle" w="med" len="med"/>
          </a:ln>
        </p:spPr>
      </p:cxnSp>
      <p:cxnSp>
        <p:nvCxnSpPr>
          <p:cNvPr id="236" name="Google Shape;236;g10c73ea11a3_0_483"/>
          <p:cNvCxnSpPr/>
          <p:nvPr/>
        </p:nvCxnSpPr>
        <p:spPr>
          <a:xfrm rot="10800000" flipH="1">
            <a:off x="2424418" y="4171763"/>
            <a:ext cx="5939400" cy="137700"/>
          </a:xfrm>
          <a:prstGeom prst="straightConnector1">
            <a:avLst/>
          </a:prstGeom>
          <a:noFill/>
          <a:ln w="9525" cap="flat" cmpd="sng">
            <a:solidFill>
              <a:srgbClr val="87B62D"/>
            </a:solidFill>
            <a:prstDash val="solid"/>
            <a:round/>
            <a:headEnd type="none" w="sm" len="sm"/>
            <a:tailEnd type="triangle" w="med" len="med"/>
          </a:ln>
        </p:spPr>
      </p:cxnSp>
      <p:cxnSp>
        <p:nvCxnSpPr>
          <p:cNvPr id="237" name="Google Shape;237;g10c73ea11a3_0_483"/>
          <p:cNvCxnSpPr/>
          <p:nvPr/>
        </p:nvCxnSpPr>
        <p:spPr>
          <a:xfrm rot="10800000" flipH="1">
            <a:off x="2483141" y="3236540"/>
            <a:ext cx="5738100" cy="938700"/>
          </a:xfrm>
          <a:prstGeom prst="straightConnector1">
            <a:avLst/>
          </a:prstGeom>
          <a:noFill/>
          <a:ln w="9525" cap="flat" cmpd="sng">
            <a:solidFill>
              <a:srgbClr val="87B62D"/>
            </a:solidFill>
            <a:prstDash val="solid"/>
            <a:round/>
            <a:headEnd type="none" w="sm" len="sm"/>
            <a:tailEnd type="triangle" w="med" len="med"/>
          </a:ln>
        </p:spPr>
      </p:cxnSp>
      <p:cxnSp>
        <p:nvCxnSpPr>
          <p:cNvPr id="238" name="Google Shape;238;g10c73ea11a3_0_483"/>
          <p:cNvCxnSpPr/>
          <p:nvPr/>
        </p:nvCxnSpPr>
        <p:spPr>
          <a:xfrm>
            <a:off x="2424418" y="4501810"/>
            <a:ext cx="5008200" cy="1119300"/>
          </a:xfrm>
          <a:prstGeom prst="straightConnector1">
            <a:avLst/>
          </a:prstGeom>
          <a:noFill/>
          <a:ln w="9525" cap="flat" cmpd="sng">
            <a:solidFill>
              <a:srgbClr val="87B62D"/>
            </a:solidFill>
            <a:prstDash val="solid"/>
            <a:round/>
            <a:headEnd type="none" w="sm" len="sm"/>
            <a:tailEnd type="triangle" w="med" len="med"/>
          </a:ln>
        </p:spPr>
      </p:cxnSp>
      <p:cxnSp>
        <p:nvCxnSpPr>
          <p:cNvPr id="239" name="Google Shape;239;g10c73ea11a3_0_483"/>
          <p:cNvCxnSpPr/>
          <p:nvPr/>
        </p:nvCxnSpPr>
        <p:spPr>
          <a:xfrm>
            <a:off x="2483141" y="4387442"/>
            <a:ext cx="5411400" cy="574200"/>
          </a:xfrm>
          <a:prstGeom prst="straightConnector1">
            <a:avLst/>
          </a:prstGeom>
          <a:noFill/>
          <a:ln w="9525" cap="flat" cmpd="sng">
            <a:solidFill>
              <a:srgbClr val="87B62D"/>
            </a:solidFill>
            <a:prstDash val="solid"/>
            <a:round/>
            <a:headEnd type="none" w="sm" len="sm"/>
            <a:tailEnd type="triangle" w="med" len="med"/>
          </a:ln>
        </p:spPr>
      </p:cxnSp>
      <p:cxnSp>
        <p:nvCxnSpPr>
          <p:cNvPr id="240" name="Google Shape;240;g10c73ea11a3_0_483"/>
          <p:cNvCxnSpPr/>
          <p:nvPr/>
        </p:nvCxnSpPr>
        <p:spPr>
          <a:xfrm>
            <a:off x="2433345" y="4627713"/>
            <a:ext cx="2776200" cy="1070700"/>
          </a:xfrm>
          <a:prstGeom prst="straightConnector1">
            <a:avLst/>
          </a:prstGeom>
          <a:noFill/>
          <a:ln w="9525" cap="flat" cmpd="sng">
            <a:solidFill>
              <a:srgbClr val="87B62D"/>
            </a:solidFill>
            <a:prstDash val="solid"/>
            <a:round/>
            <a:headEnd type="none" w="sm" len="sm"/>
            <a:tailEnd type="triangle" w="med" len="med"/>
          </a:ln>
        </p:spPr>
      </p:cxnSp>
      <p:sp>
        <p:nvSpPr>
          <p:cNvPr id="241" name="Google Shape;241;g10c73ea11a3_0_483"/>
          <p:cNvSpPr txBox="1"/>
          <p:nvPr/>
        </p:nvSpPr>
        <p:spPr>
          <a:xfrm>
            <a:off x="9454393" y="2323750"/>
            <a:ext cx="1946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Camera system</a:t>
            </a:r>
            <a:endParaRPr/>
          </a:p>
        </p:txBody>
      </p:sp>
      <p:sp>
        <p:nvSpPr>
          <p:cNvPr id="242" name="Google Shape;242;g10c73ea11a3_0_483"/>
          <p:cNvSpPr/>
          <p:nvPr/>
        </p:nvSpPr>
        <p:spPr>
          <a:xfrm rot="5400000">
            <a:off x="-527350" y="3019453"/>
            <a:ext cx="2592300" cy="2765400"/>
          </a:xfrm>
          <a:prstGeom prst="blockArc">
            <a:avLst>
              <a:gd name="adj1" fmla="val 10800000"/>
              <a:gd name="adj2" fmla="val 0"/>
              <a:gd name="adj3" fmla="val 25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g10c73ea11a3_0_483"/>
          <p:cNvSpPr txBox="1"/>
          <p:nvPr/>
        </p:nvSpPr>
        <p:spPr>
          <a:xfrm>
            <a:off x="817370" y="5182575"/>
            <a:ext cx="840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t>Collar</a:t>
            </a:r>
            <a:endParaRPr/>
          </a:p>
        </p:txBody>
      </p:sp>
      <p:sp>
        <p:nvSpPr>
          <p:cNvPr id="244" name="Google Shape;244;g10c73ea11a3_0_483"/>
          <p:cNvSpPr/>
          <p:nvPr/>
        </p:nvSpPr>
        <p:spPr>
          <a:xfrm rot="-10800000">
            <a:off x="1942500" y="4171875"/>
            <a:ext cx="290275" cy="369350"/>
          </a:xfrm>
          <a:prstGeom prst="flowChartDisplay">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g10c73ea11a3_0_483"/>
          <p:cNvSpPr/>
          <p:nvPr/>
        </p:nvSpPr>
        <p:spPr>
          <a:xfrm rot="5398205">
            <a:off x="1878125" y="4171949"/>
            <a:ext cx="574500" cy="369300"/>
          </a:xfrm>
          <a:prstGeom prst="ca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46" name="Google Shape;246;g10c73ea11a3_0_483"/>
          <p:cNvSpPr txBox="1"/>
          <p:nvPr/>
        </p:nvSpPr>
        <p:spPr>
          <a:xfrm>
            <a:off x="1459410" y="4202645"/>
            <a:ext cx="574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F0000"/>
                </a:solidFill>
                <a:latin typeface="Arial"/>
                <a:ea typeface="Arial"/>
                <a:cs typeface="Arial"/>
                <a:sym typeface="Arial"/>
              </a:rPr>
              <a:t>LED</a:t>
            </a:r>
            <a:endParaRPr>
              <a:solidFill>
                <a:srgbClr val="FF0000"/>
              </a:solidFill>
            </a:endParaRPr>
          </a:p>
        </p:txBody>
      </p:sp>
      <p:sp>
        <p:nvSpPr>
          <p:cNvPr id="247" name="Google Shape;247;g10c73ea11a3_0_483"/>
          <p:cNvSpPr txBox="1"/>
          <p:nvPr/>
        </p:nvSpPr>
        <p:spPr>
          <a:xfrm>
            <a:off x="2151492" y="4643850"/>
            <a:ext cx="98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Lens</a:t>
            </a:r>
            <a:endParaRPr/>
          </a:p>
        </p:txBody>
      </p:sp>
      <p:pic>
        <p:nvPicPr>
          <p:cNvPr id="2" name="Audio Recording Feb 1, 2022 at 11:59:17 PM" descr="Audio Recording Feb 1, 2022 at 11:59:17 PM">
            <a:hlinkClick r:id="" action="ppaction://media"/>
            <a:extLst>
              <a:ext uri="{FF2B5EF4-FFF2-40B4-BE49-F238E27FC236}">
                <a16:creationId xmlns:a16="http://schemas.microsoft.com/office/drawing/2014/main" id="{6274178C-80A2-0B44-8163-15C0C628C7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2288" y="5965573"/>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11050f065d6_0_86"/>
          <p:cNvSpPr txBox="1">
            <a:spLocks noGrp="1"/>
          </p:cNvSpPr>
          <p:nvPr>
            <p:ph type="ctrTitle"/>
          </p:nvPr>
        </p:nvSpPr>
        <p:spPr>
          <a:xfrm>
            <a:off x="361525" y="257199"/>
            <a:ext cx="11360700" cy="8793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SzPts val="990"/>
              <a:buNone/>
            </a:pPr>
            <a:r>
              <a:rPr lang="en-US" sz="3600">
                <a:solidFill>
                  <a:srgbClr val="3F3F3F"/>
                </a:solidFill>
                <a:latin typeface="Franklin Gothic"/>
                <a:ea typeface="Franklin Gothic"/>
                <a:cs typeface="Franklin Gothic"/>
                <a:sym typeface="Franklin Gothic"/>
              </a:rPr>
              <a:t>Optical Design Demo : </a:t>
            </a:r>
            <a:r>
              <a:rPr lang="en-US" sz="3800">
                <a:latin typeface="Franklin Gothic"/>
                <a:ea typeface="Franklin Gothic"/>
                <a:cs typeface="Franklin Gothic"/>
                <a:sym typeface="Franklin Gothic"/>
              </a:rPr>
              <a:t>Blue Light Detection</a:t>
            </a:r>
            <a:endParaRPr sz="3800">
              <a:latin typeface="Franklin Gothic"/>
              <a:ea typeface="Franklin Gothic"/>
              <a:cs typeface="Franklin Gothic"/>
              <a:sym typeface="Franklin Gothic"/>
            </a:endParaRPr>
          </a:p>
        </p:txBody>
      </p:sp>
      <p:pic>
        <p:nvPicPr>
          <p:cNvPr id="254" name="Google Shape;254;g11050f065d6_0_86"/>
          <p:cNvPicPr preferRelativeResize="0"/>
          <p:nvPr/>
        </p:nvPicPr>
        <p:blipFill rotWithShape="1">
          <a:blip r:embed="rId5">
            <a:alphaModFix/>
          </a:blip>
          <a:srcRect l="41577" t="24005" r="3280" b="16085"/>
          <a:stretch/>
        </p:blipFill>
        <p:spPr>
          <a:xfrm>
            <a:off x="2019450" y="2556675"/>
            <a:ext cx="3898151" cy="2366600"/>
          </a:xfrm>
          <a:prstGeom prst="rect">
            <a:avLst/>
          </a:prstGeom>
          <a:noFill/>
          <a:ln>
            <a:noFill/>
          </a:ln>
        </p:spPr>
      </p:pic>
      <p:pic>
        <p:nvPicPr>
          <p:cNvPr id="255" name="Google Shape;255;g11050f065d6_0_86"/>
          <p:cNvPicPr preferRelativeResize="0"/>
          <p:nvPr/>
        </p:nvPicPr>
        <p:blipFill rotWithShape="1">
          <a:blip r:embed="rId5">
            <a:alphaModFix/>
          </a:blip>
          <a:srcRect r="75359"/>
          <a:stretch/>
        </p:blipFill>
        <p:spPr>
          <a:xfrm>
            <a:off x="0" y="1384300"/>
            <a:ext cx="2098800" cy="4759697"/>
          </a:xfrm>
          <a:prstGeom prst="rect">
            <a:avLst/>
          </a:prstGeom>
          <a:noFill/>
          <a:ln>
            <a:noFill/>
          </a:ln>
        </p:spPr>
      </p:pic>
      <p:pic>
        <p:nvPicPr>
          <p:cNvPr id="256" name="Google Shape;256;g11050f065d6_0_86"/>
          <p:cNvPicPr preferRelativeResize="0"/>
          <p:nvPr/>
        </p:nvPicPr>
        <p:blipFill rotWithShape="1">
          <a:blip r:embed="rId6">
            <a:alphaModFix/>
          </a:blip>
          <a:srcRect r="75091"/>
          <a:stretch/>
        </p:blipFill>
        <p:spPr>
          <a:xfrm>
            <a:off x="6195025" y="1405025"/>
            <a:ext cx="2098801" cy="4488850"/>
          </a:xfrm>
          <a:prstGeom prst="rect">
            <a:avLst/>
          </a:prstGeom>
          <a:noFill/>
          <a:ln>
            <a:noFill/>
          </a:ln>
        </p:spPr>
      </p:pic>
      <p:pic>
        <p:nvPicPr>
          <p:cNvPr id="257" name="Google Shape;257;g11050f065d6_0_86"/>
          <p:cNvPicPr preferRelativeResize="0"/>
          <p:nvPr/>
        </p:nvPicPr>
        <p:blipFill rotWithShape="1">
          <a:blip r:embed="rId6">
            <a:alphaModFix/>
          </a:blip>
          <a:srcRect l="39806" t="26286" b="9847"/>
          <a:stretch/>
        </p:blipFill>
        <p:spPr>
          <a:xfrm>
            <a:off x="8317500" y="2447075"/>
            <a:ext cx="3898150" cy="2366600"/>
          </a:xfrm>
          <a:prstGeom prst="rect">
            <a:avLst/>
          </a:prstGeom>
          <a:noFill/>
          <a:ln>
            <a:noFill/>
          </a:ln>
        </p:spPr>
      </p:pic>
      <p:sp>
        <p:nvSpPr>
          <p:cNvPr id="258" name="Google Shape;258;g11050f065d6_0_86"/>
          <p:cNvSpPr/>
          <p:nvPr/>
        </p:nvSpPr>
        <p:spPr>
          <a:xfrm rot="5400000">
            <a:off x="2965625" y="3511750"/>
            <a:ext cx="6181800" cy="494100"/>
          </a:xfrm>
          <a:prstGeom prst="mathMinus">
            <a:avLst>
              <a:gd name="adj1" fmla="val 23520"/>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FF00"/>
              </a:solidFill>
              <a:highlight>
                <a:srgbClr val="00FF00"/>
              </a:highlight>
            </a:endParaRPr>
          </a:p>
        </p:txBody>
      </p:sp>
      <p:sp>
        <p:nvSpPr>
          <p:cNvPr id="259" name="Google Shape;259;g11050f065d6_0_86"/>
          <p:cNvSpPr txBox="1">
            <a:spLocks noGrp="1"/>
          </p:cNvSpPr>
          <p:nvPr>
            <p:ph type="ctrTitle"/>
          </p:nvPr>
        </p:nvSpPr>
        <p:spPr>
          <a:xfrm>
            <a:off x="3383438" y="1580275"/>
            <a:ext cx="1554300" cy="8793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SzPts val="990"/>
              <a:buNone/>
            </a:pPr>
            <a:r>
              <a:rPr lang="en-US" sz="1800">
                <a:latin typeface="Franklin Gothic"/>
                <a:ea typeface="Franklin Gothic"/>
                <a:cs typeface="Franklin Gothic"/>
                <a:sym typeface="Franklin Gothic"/>
              </a:rPr>
              <a:t>Without Lens</a:t>
            </a:r>
            <a:endParaRPr sz="1800">
              <a:latin typeface="Franklin Gothic"/>
              <a:ea typeface="Franklin Gothic"/>
              <a:cs typeface="Franklin Gothic"/>
              <a:sym typeface="Franklin Gothic"/>
            </a:endParaRPr>
          </a:p>
        </p:txBody>
      </p:sp>
      <p:sp>
        <p:nvSpPr>
          <p:cNvPr id="260" name="Google Shape;260;g11050f065d6_0_86"/>
          <p:cNvSpPr txBox="1"/>
          <p:nvPr/>
        </p:nvSpPr>
        <p:spPr>
          <a:xfrm>
            <a:off x="9672425" y="1997875"/>
            <a:ext cx="1188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Franklin Gothic"/>
                <a:ea typeface="Franklin Gothic"/>
                <a:cs typeface="Franklin Gothic"/>
                <a:sym typeface="Franklin Gothic"/>
              </a:rPr>
              <a:t>With Lens</a:t>
            </a:r>
            <a:endParaRPr/>
          </a:p>
        </p:txBody>
      </p:sp>
      <p:pic>
        <p:nvPicPr>
          <p:cNvPr id="2" name="Audio Recording Feb 2, 2022 at 12:05:32 AM" descr="Audio Recording Feb 2, 2022 at 12:05:32 AM">
            <a:hlinkClick r:id="" action="ppaction://media"/>
            <a:extLst>
              <a:ext uri="{FF2B5EF4-FFF2-40B4-BE49-F238E27FC236}">
                <a16:creationId xmlns:a16="http://schemas.microsoft.com/office/drawing/2014/main" id="{55D5252A-8F13-9348-9566-7A358BB3BC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15825" y="60369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g11050f065d6_0_93"/>
          <p:cNvPicPr preferRelativeResize="0"/>
          <p:nvPr/>
        </p:nvPicPr>
        <p:blipFill rotWithShape="1">
          <a:blip r:embed="rId5">
            <a:alphaModFix/>
          </a:blip>
          <a:srcRect r="69152"/>
          <a:stretch/>
        </p:blipFill>
        <p:spPr>
          <a:xfrm>
            <a:off x="6310423" y="1384288"/>
            <a:ext cx="1983400" cy="4488875"/>
          </a:xfrm>
          <a:prstGeom prst="rect">
            <a:avLst/>
          </a:prstGeom>
          <a:noFill/>
          <a:ln>
            <a:noFill/>
          </a:ln>
        </p:spPr>
      </p:pic>
      <p:sp>
        <p:nvSpPr>
          <p:cNvPr id="267" name="Google Shape;267;g11050f065d6_0_93"/>
          <p:cNvSpPr txBox="1">
            <a:spLocks noGrp="1"/>
          </p:cNvSpPr>
          <p:nvPr>
            <p:ph type="ctrTitle"/>
          </p:nvPr>
        </p:nvSpPr>
        <p:spPr>
          <a:xfrm>
            <a:off x="361525" y="257199"/>
            <a:ext cx="11360700" cy="8793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SzPts val="990"/>
              <a:buNone/>
            </a:pPr>
            <a:r>
              <a:rPr lang="en-US" sz="3600">
                <a:solidFill>
                  <a:srgbClr val="3F3F3F"/>
                </a:solidFill>
                <a:latin typeface="Franklin Gothic"/>
                <a:ea typeface="Franklin Gothic"/>
                <a:cs typeface="Franklin Gothic"/>
                <a:sym typeface="Franklin Gothic"/>
              </a:rPr>
              <a:t>Optical Design Demo : </a:t>
            </a:r>
            <a:r>
              <a:rPr lang="en-US" sz="3800">
                <a:latin typeface="Franklin Gothic"/>
                <a:ea typeface="Franklin Gothic"/>
                <a:cs typeface="Franklin Gothic"/>
                <a:sym typeface="Franklin Gothic"/>
              </a:rPr>
              <a:t>Red Light Detection</a:t>
            </a:r>
            <a:endParaRPr sz="3800">
              <a:latin typeface="Franklin Gothic"/>
              <a:ea typeface="Franklin Gothic"/>
              <a:cs typeface="Franklin Gothic"/>
              <a:sym typeface="Franklin Gothic"/>
            </a:endParaRPr>
          </a:p>
        </p:txBody>
      </p:sp>
      <p:pic>
        <p:nvPicPr>
          <p:cNvPr id="268" name="Google Shape;268;g11050f065d6_0_93"/>
          <p:cNvPicPr preferRelativeResize="0"/>
          <p:nvPr/>
        </p:nvPicPr>
        <p:blipFill rotWithShape="1">
          <a:blip r:embed="rId5">
            <a:alphaModFix/>
          </a:blip>
          <a:srcRect l="47728" t="28968" b="25577"/>
          <a:stretch/>
        </p:blipFill>
        <p:spPr>
          <a:xfrm>
            <a:off x="8317500" y="2469625"/>
            <a:ext cx="3898149" cy="2366600"/>
          </a:xfrm>
          <a:prstGeom prst="rect">
            <a:avLst/>
          </a:prstGeom>
          <a:noFill/>
          <a:ln>
            <a:noFill/>
          </a:ln>
        </p:spPr>
      </p:pic>
      <p:sp>
        <p:nvSpPr>
          <p:cNvPr id="269" name="Google Shape;269;g11050f065d6_0_93"/>
          <p:cNvSpPr/>
          <p:nvPr/>
        </p:nvSpPr>
        <p:spPr>
          <a:xfrm rot="5400000">
            <a:off x="2965625" y="3511750"/>
            <a:ext cx="6181800" cy="494100"/>
          </a:xfrm>
          <a:prstGeom prst="mathMinus">
            <a:avLst>
              <a:gd name="adj1" fmla="val 2352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FF00"/>
              </a:solidFill>
              <a:highlight>
                <a:srgbClr val="00FF00"/>
              </a:highlight>
            </a:endParaRPr>
          </a:p>
        </p:txBody>
      </p:sp>
      <p:pic>
        <p:nvPicPr>
          <p:cNvPr id="270" name="Google Shape;270;g11050f065d6_0_93"/>
          <p:cNvPicPr preferRelativeResize="0"/>
          <p:nvPr/>
        </p:nvPicPr>
        <p:blipFill rotWithShape="1">
          <a:blip r:embed="rId6">
            <a:alphaModFix/>
          </a:blip>
          <a:srcRect l="35383" t="26026" b="16455"/>
          <a:stretch/>
        </p:blipFill>
        <p:spPr>
          <a:xfrm>
            <a:off x="1983412" y="2575488"/>
            <a:ext cx="3898175" cy="2366616"/>
          </a:xfrm>
          <a:prstGeom prst="rect">
            <a:avLst/>
          </a:prstGeom>
          <a:noFill/>
          <a:ln>
            <a:noFill/>
          </a:ln>
        </p:spPr>
      </p:pic>
      <p:pic>
        <p:nvPicPr>
          <p:cNvPr id="271" name="Google Shape;271;g11050f065d6_0_93"/>
          <p:cNvPicPr preferRelativeResize="0"/>
          <p:nvPr/>
        </p:nvPicPr>
        <p:blipFill rotWithShape="1">
          <a:blip r:embed="rId6">
            <a:alphaModFix/>
          </a:blip>
          <a:srcRect r="68750"/>
          <a:stretch/>
        </p:blipFill>
        <p:spPr>
          <a:xfrm>
            <a:off x="0" y="1384300"/>
            <a:ext cx="1983401" cy="4328930"/>
          </a:xfrm>
          <a:prstGeom prst="rect">
            <a:avLst/>
          </a:prstGeom>
          <a:noFill/>
          <a:ln>
            <a:noFill/>
          </a:ln>
        </p:spPr>
      </p:pic>
      <p:sp>
        <p:nvSpPr>
          <p:cNvPr id="272" name="Google Shape;272;g11050f065d6_0_93"/>
          <p:cNvSpPr txBox="1">
            <a:spLocks noGrp="1"/>
          </p:cNvSpPr>
          <p:nvPr>
            <p:ph type="ctrTitle"/>
          </p:nvPr>
        </p:nvSpPr>
        <p:spPr>
          <a:xfrm>
            <a:off x="3383438" y="1580275"/>
            <a:ext cx="1554300" cy="8793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SzPts val="990"/>
              <a:buNone/>
            </a:pPr>
            <a:r>
              <a:rPr lang="en-US" sz="1800">
                <a:latin typeface="Franklin Gothic"/>
                <a:ea typeface="Franklin Gothic"/>
                <a:cs typeface="Franklin Gothic"/>
                <a:sym typeface="Franklin Gothic"/>
              </a:rPr>
              <a:t>Without Lens</a:t>
            </a:r>
            <a:endParaRPr sz="1800">
              <a:latin typeface="Franklin Gothic"/>
              <a:ea typeface="Franklin Gothic"/>
              <a:cs typeface="Franklin Gothic"/>
              <a:sym typeface="Franklin Gothic"/>
            </a:endParaRPr>
          </a:p>
        </p:txBody>
      </p:sp>
      <p:sp>
        <p:nvSpPr>
          <p:cNvPr id="273" name="Google Shape;273;g11050f065d6_0_93"/>
          <p:cNvSpPr txBox="1"/>
          <p:nvPr/>
        </p:nvSpPr>
        <p:spPr>
          <a:xfrm>
            <a:off x="9672425" y="1997875"/>
            <a:ext cx="1188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Franklin Gothic"/>
                <a:ea typeface="Franklin Gothic"/>
                <a:cs typeface="Franklin Gothic"/>
                <a:sym typeface="Franklin Gothic"/>
              </a:rPr>
              <a:t>With Lens</a:t>
            </a:r>
            <a:endParaRPr/>
          </a:p>
        </p:txBody>
      </p:sp>
      <p:pic>
        <p:nvPicPr>
          <p:cNvPr id="2" name="Audio Recording Feb 2, 2022 at 12:02:47 AM" descr="Audio Recording Feb 2, 2022 at 12:02:47 AM">
            <a:hlinkClick r:id="" action="ppaction://media"/>
            <a:extLst>
              <a:ext uri="{FF2B5EF4-FFF2-40B4-BE49-F238E27FC236}">
                <a16:creationId xmlns:a16="http://schemas.microsoft.com/office/drawing/2014/main" id="{B4EFDAAC-E913-9E44-BC56-7AD6710E78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15825" y="6045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g11050f065d6_0_106"/>
          <p:cNvPicPr preferRelativeResize="0"/>
          <p:nvPr/>
        </p:nvPicPr>
        <p:blipFill rotWithShape="1">
          <a:blip r:embed="rId5">
            <a:alphaModFix/>
          </a:blip>
          <a:srcRect r="70599"/>
          <a:stretch/>
        </p:blipFill>
        <p:spPr>
          <a:xfrm>
            <a:off x="0" y="1385375"/>
            <a:ext cx="2206901" cy="4746850"/>
          </a:xfrm>
          <a:prstGeom prst="rect">
            <a:avLst/>
          </a:prstGeom>
          <a:noFill/>
          <a:ln>
            <a:noFill/>
          </a:ln>
        </p:spPr>
      </p:pic>
      <p:sp>
        <p:nvSpPr>
          <p:cNvPr id="280" name="Google Shape;280;g11050f065d6_0_106"/>
          <p:cNvSpPr txBox="1">
            <a:spLocks noGrp="1"/>
          </p:cNvSpPr>
          <p:nvPr>
            <p:ph type="ctrTitle"/>
          </p:nvPr>
        </p:nvSpPr>
        <p:spPr>
          <a:xfrm>
            <a:off x="361525" y="257199"/>
            <a:ext cx="11360700" cy="8793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SzPts val="990"/>
              <a:buNone/>
            </a:pPr>
            <a:r>
              <a:rPr lang="en-US" sz="3600">
                <a:solidFill>
                  <a:srgbClr val="3F3F3F"/>
                </a:solidFill>
                <a:latin typeface="Franklin Gothic"/>
                <a:ea typeface="Franklin Gothic"/>
                <a:cs typeface="Franklin Gothic"/>
                <a:sym typeface="Franklin Gothic"/>
              </a:rPr>
              <a:t>Optical Design Demo : </a:t>
            </a:r>
            <a:r>
              <a:rPr lang="en-US" sz="3800">
                <a:latin typeface="Franklin Gothic"/>
                <a:ea typeface="Franklin Gothic"/>
                <a:cs typeface="Franklin Gothic"/>
                <a:sym typeface="Franklin Gothic"/>
              </a:rPr>
              <a:t>Green Light Detection</a:t>
            </a:r>
            <a:endParaRPr sz="3800">
              <a:latin typeface="Franklin Gothic"/>
              <a:ea typeface="Franklin Gothic"/>
              <a:cs typeface="Franklin Gothic"/>
              <a:sym typeface="Franklin Gothic"/>
            </a:endParaRPr>
          </a:p>
        </p:txBody>
      </p:sp>
      <p:pic>
        <p:nvPicPr>
          <p:cNvPr id="281" name="Google Shape;281;g11050f065d6_0_106"/>
          <p:cNvPicPr preferRelativeResize="0"/>
          <p:nvPr/>
        </p:nvPicPr>
        <p:blipFill rotWithShape="1">
          <a:blip r:embed="rId6">
            <a:alphaModFix/>
          </a:blip>
          <a:srcRect r="72263"/>
          <a:stretch/>
        </p:blipFill>
        <p:spPr>
          <a:xfrm>
            <a:off x="6484720" y="1646400"/>
            <a:ext cx="1910749" cy="4333600"/>
          </a:xfrm>
          <a:prstGeom prst="rect">
            <a:avLst/>
          </a:prstGeom>
          <a:noFill/>
          <a:ln>
            <a:noFill/>
          </a:ln>
        </p:spPr>
      </p:pic>
      <p:pic>
        <p:nvPicPr>
          <p:cNvPr id="282" name="Google Shape;282;g11050f065d6_0_106"/>
          <p:cNvPicPr preferRelativeResize="0"/>
          <p:nvPr/>
        </p:nvPicPr>
        <p:blipFill rotWithShape="1">
          <a:blip r:embed="rId5">
            <a:alphaModFix/>
          </a:blip>
          <a:srcRect l="44762" t="28344" r="1494" b="16914"/>
          <a:stretch/>
        </p:blipFill>
        <p:spPr>
          <a:xfrm>
            <a:off x="2159425" y="2459575"/>
            <a:ext cx="4034126" cy="2598450"/>
          </a:xfrm>
          <a:prstGeom prst="rect">
            <a:avLst/>
          </a:prstGeom>
          <a:noFill/>
          <a:ln>
            <a:noFill/>
          </a:ln>
        </p:spPr>
      </p:pic>
      <p:pic>
        <p:nvPicPr>
          <p:cNvPr id="283" name="Google Shape;283;g11050f065d6_0_106"/>
          <p:cNvPicPr preferRelativeResize="0"/>
          <p:nvPr/>
        </p:nvPicPr>
        <p:blipFill rotWithShape="1">
          <a:blip r:embed="rId6">
            <a:alphaModFix/>
          </a:blip>
          <a:srcRect l="44299" t="25840" b="16389"/>
          <a:stretch/>
        </p:blipFill>
        <p:spPr>
          <a:xfrm>
            <a:off x="8348000" y="2507025"/>
            <a:ext cx="3837149" cy="2503525"/>
          </a:xfrm>
          <a:prstGeom prst="rect">
            <a:avLst/>
          </a:prstGeom>
          <a:noFill/>
          <a:ln>
            <a:noFill/>
          </a:ln>
        </p:spPr>
      </p:pic>
      <p:sp>
        <p:nvSpPr>
          <p:cNvPr id="284" name="Google Shape;284;g11050f065d6_0_106"/>
          <p:cNvSpPr/>
          <p:nvPr/>
        </p:nvSpPr>
        <p:spPr>
          <a:xfrm rot="5400000">
            <a:off x="3270425" y="3511750"/>
            <a:ext cx="6181800" cy="494100"/>
          </a:xfrm>
          <a:prstGeom prst="mathMinus">
            <a:avLst>
              <a:gd name="adj1" fmla="val 2352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FF00"/>
              </a:solidFill>
              <a:highlight>
                <a:srgbClr val="00FF00"/>
              </a:highlight>
            </a:endParaRPr>
          </a:p>
        </p:txBody>
      </p:sp>
      <p:sp>
        <p:nvSpPr>
          <p:cNvPr id="285" name="Google Shape;285;g11050f065d6_0_106"/>
          <p:cNvSpPr txBox="1">
            <a:spLocks noGrp="1"/>
          </p:cNvSpPr>
          <p:nvPr>
            <p:ph type="ctrTitle"/>
          </p:nvPr>
        </p:nvSpPr>
        <p:spPr>
          <a:xfrm>
            <a:off x="3383438" y="1580275"/>
            <a:ext cx="1554300" cy="8793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SzPts val="990"/>
              <a:buNone/>
            </a:pPr>
            <a:r>
              <a:rPr lang="en-US" sz="1800">
                <a:latin typeface="Franklin Gothic"/>
                <a:ea typeface="Franklin Gothic"/>
                <a:cs typeface="Franklin Gothic"/>
                <a:sym typeface="Franklin Gothic"/>
              </a:rPr>
              <a:t>Without Lens</a:t>
            </a:r>
            <a:endParaRPr sz="1800">
              <a:latin typeface="Franklin Gothic"/>
              <a:ea typeface="Franklin Gothic"/>
              <a:cs typeface="Franklin Gothic"/>
              <a:sym typeface="Franklin Gothic"/>
            </a:endParaRPr>
          </a:p>
        </p:txBody>
      </p:sp>
      <p:sp>
        <p:nvSpPr>
          <p:cNvPr id="286" name="Google Shape;286;g11050f065d6_0_106"/>
          <p:cNvSpPr txBox="1"/>
          <p:nvPr/>
        </p:nvSpPr>
        <p:spPr>
          <a:xfrm>
            <a:off x="9672425" y="1997875"/>
            <a:ext cx="1188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Franklin Gothic"/>
                <a:ea typeface="Franklin Gothic"/>
                <a:cs typeface="Franklin Gothic"/>
                <a:sym typeface="Franklin Gothic"/>
              </a:rPr>
              <a:t>With Lens</a:t>
            </a:r>
            <a:endParaRPr/>
          </a:p>
        </p:txBody>
      </p:sp>
      <p:pic>
        <p:nvPicPr>
          <p:cNvPr id="2" name="Audio Recording Feb 2, 2022 at 12:02:17 AM" descr="Audio Recording Feb 2, 2022 at 12:02:17 AM">
            <a:hlinkClick r:id="" action="ppaction://media"/>
            <a:extLst>
              <a:ext uri="{FF2B5EF4-FFF2-40B4-BE49-F238E27FC236}">
                <a16:creationId xmlns:a16="http://schemas.microsoft.com/office/drawing/2014/main" id="{2BEA31FB-3A8B-DB48-9F25-F93D0A6C90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15825" y="600910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1110779e2d4_0_91"/>
          <p:cNvSpPr txBox="1">
            <a:spLocks noGrp="1"/>
          </p:cNvSpPr>
          <p:nvPr>
            <p:ph type="ctrTitle"/>
          </p:nvPr>
        </p:nvSpPr>
        <p:spPr>
          <a:xfrm>
            <a:off x="361525" y="257199"/>
            <a:ext cx="11360700" cy="8793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SzPts val="990"/>
              <a:buNone/>
            </a:pPr>
            <a:r>
              <a:rPr lang="en-US" sz="3600">
                <a:solidFill>
                  <a:srgbClr val="3F3F3F"/>
                </a:solidFill>
                <a:latin typeface="Franklin Gothic"/>
                <a:ea typeface="Franklin Gothic"/>
                <a:cs typeface="Franklin Gothic"/>
                <a:sym typeface="Franklin Gothic"/>
              </a:rPr>
              <a:t>Optical Design Demo : </a:t>
            </a:r>
            <a:r>
              <a:rPr lang="en-US" sz="3800">
                <a:latin typeface="Franklin Gothic"/>
                <a:ea typeface="Franklin Gothic"/>
                <a:cs typeface="Franklin Gothic"/>
                <a:sym typeface="Franklin Gothic"/>
              </a:rPr>
              <a:t>Color LED Detection</a:t>
            </a:r>
            <a:endParaRPr sz="3800">
              <a:latin typeface="Franklin Gothic"/>
              <a:ea typeface="Franklin Gothic"/>
              <a:cs typeface="Franklin Gothic"/>
              <a:sym typeface="Franklin Gothic"/>
            </a:endParaRPr>
          </a:p>
        </p:txBody>
      </p:sp>
      <p:pic>
        <p:nvPicPr>
          <p:cNvPr id="293" name="Google Shape;293;g1110779e2d4_0_91"/>
          <p:cNvPicPr preferRelativeResize="0"/>
          <p:nvPr/>
        </p:nvPicPr>
        <p:blipFill rotWithShape="1">
          <a:blip r:embed="rId5">
            <a:alphaModFix/>
          </a:blip>
          <a:srcRect r="71499"/>
          <a:stretch/>
        </p:blipFill>
        <p:spPr>
          <a:xfrm>
            <a:off x="1777862" y="1217725"/>
            <a:ext cx="2588463" cy="5640274"/>
          </a:xfrm>
          <a:prstGeom prst="rect">
            <a:avLst/>
          </a:prstGeom>
          <a:noFill/>
          <a:ln>
            <a:noFill/>
          </a:ln>
        </p:spPr>
      </p:pic>
      <p:pic>
        <p:nvPicPr>
          <p:cNvPr id="294" name="Google Shape;294;g1110779e2d4_0_91"/>
          <p:cNvPicPr preferRelativeResize="0"/>
          <p:nvPr/>
        </p:nvPicPr>
        <p:blipFill rotWithShape="1">
          <a:blip r:embed="rId5">
            <a:alphaModFix/>
          </a:blip>
          <a:srcRect l="44796" t="26087" r="1446" b="13595"/>
          <a:stretch/>
        </p:blipFill>
        <p:spPr>
          <a:xfrm>
            <a:off x="4817200" y="1803650"/>
            <a:ext cx="5778301" cy="4026558"/>
          </a:xfrm>
          <a:prstGeom prst="rect">
            <a:avLst/>
          </a:prstGeom>
          <a:noFill/>
          <a:ln>
            <a:noFill/>
          </a:ln>
        </p:spPr>
      </p:pic>
      <p:pic>
        <p:nvPicPr>
          <p:cNvPr id="3" name="Audio Recording Feb 2, 2022 at 12:01:19 AM" descr="Audio Recording Feb 2, 2022 at 12:01:19 AM">
            <a:hlinkClick r:id="" action="ppaction://media"/>
            <a:extLst>
              <a:ext uri="{FF2B5EF4-FFF2-40B4-BE49-F238E27FC236}">
                <a16:creationId xmlns:a16="http://schemas.microsoft.com/office/drawing/2014/main" id="{137D8A67-AC8C-E745-BA4A-0A01EC3011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94502" y="583020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99"/>
        <p:cNvGrpSpPr/>
        <p:nvPr/>
      </p:nvGrpSpPr>
      <p:grpSpPr>
        <a:xfrm>
          <a:off x="0" y="0"/>
          <a:ext cx="0" cy="0"/>
          <a:chOff x="0" y="0"/>
          <a:chExt cx="0" cy="0"/>
        </a:xfrm>
      </p:grpSpPr>
      <p:sp>
        <p:nvSpPr>
          <p:cNvPr id="300" name="Google Shape;300;g11050f065d6_0_49"/>
          <p:cNvSpPr txBox="1">
            <a:spLocks noGrp="1"/>
          </p:cNvSpPr>
          <p:nvPr>
            <p:ph type="ctrTitle"/>
          </p:nvPr>
        </p:nvSpPr>
        <p:spPr>
          <a:xfrm>
            <a:off x="415650" y="2845650"/>
            <a:ext cx="11360700" cy="1166700"/>
          </a:xfrm>
          <a:prstGeom prst="rect">
            <a:avLst/>
          </a:prstGeom>
        </p:spPr>
        <p:txBody>
          <a:bodyPr spcFirstLastPara="1" wrap="square" lIns="121900" tIns="121900" rIns="121900" bIns="121900" anchor="b" anchorCtr="0">
            <a:normAutofit fontScale="90000"/>
          </a:bodyPr>
          <a:lstStyle/>
          <a:p>
            <a:pPr marL="0" lvl="0" indent="0" algn="ctr" rtl="0">
              <a:spcBef>
                <a:spcPts val="0"/>
              </a:spcBef>
              <a:spcAft>
                <a:spcPts val="0"/>
              </a:spcAft>
              <a:buNone/>
            </a:pPr>
            <a:r>
              <a:rPr lang="en-US">
                <a:solidFill>
                  <a:schemeClr val="lt1"/>
                </a:solidFill>
              </a:rPr>
              <a:t>IR Light Detection</a:t>
            </a:r>
            <a:endParaRPr>
              <a:solidFill>
                <a:schemeClr val="lt1"/>
              </a:solidFill>
            </a:endParaRPr>
          </a:p>
        </p:txBody>
      </p:sp>
      <p:pic>
        <p:nvPicPr>
          <p:cNvPr id="2" name="Audio 1">
            <a:hlinkClick r:id="" action="ppaction://media"/>
            <a:extLst>
              <a:ext uri="{FF2B5EF4-FFF2-40B4-BE49-F238E27FC236}">
                <a16:creationId xmlns:a16="http://schemas.microsoft.com/office/drawing/2014/main" id="{60A0C293-2A81-EC4D-A16C-52F83B9AE5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966"/>
    </mc:Choice>
    <mc:Fallback xmlns="">
      <p:transition spd="slow" advTm="7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1110779e2d4_0_383"/>
          <p:cNvSpPr txBox="1">
            <a:spLocks noGrp="1"/>
          </p:cNvSpPr>
          <p:nvPr>
            <p:ph type="title"/>
          </p:nvPr>
        </p:nvSpPr>
        <p:spPr>
          <a:xfrm>
            <a:off x="581192" y="702156"/>
            <a:ext cx="11029500" cy="11886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3F3F3F"/>
              </a:buClr>
              <a:buSzPts val="2800"/>
              <a:buFont typeface="Franklin Gothic"/>
              <a:buNone/>
            </a:pPr>
            <a:r>
              <a:rPr lang="en-US"/>
              <a:t>IR Light Detection</a:t>
            </a:r>
            <a:endParaRPr/>
          </a:p>
        </p:txBody>
      </p:sp>
      <p:sp>
        <p:nvSpPr>
          <p:cNvPr id="306" name="Google Shape;306;g1110779e2d4_0_383"/>
          <p:cNvSpPr txBox="1">
            <a:spLocks noGrp="1"/>
          </p:cNvSpPr>
          <p:nvPr>
            <p:ph type="body" idx="1"/>
          </p:nvPr>
        </p:nvSpPr>
        <p:spPr>
          <a:xfrm>
            <a:off x="581200" y="1959875"/>
            <a:ext cx="11103900" cy="4367700"/>
          </a:xfrm>
          <a:prstGeom prst="rect">
            <a:avLst/>
          </a:prstGeom>
          <a:noFill/>
          <a:ln>
            <a:noFill/>
          </a:ln>
        </p:spPr>
        <p:txBody>
          <a:bodyPr spcFirstLastPara="1" wrap="square" lIns="91425" tIns="45700" rIns="91425" bIns="45700" anchor="ctr" anchorCtr="0">
            <a:normAutofit fontScale="92500"/>
          </a:bodyPr>
          <a:lstStyle/>
          <a:p>
            <a:pPr marL="457200" lvl="0" indent="-349250" algn="l" rtl="0">
              <a:lnSpc>
                <a:spcPct val="200000"/>
              </a:lnSpc>
              <a:spcBef>
                <a:spcPts val="0"/>
              </a:spcBef>
              <a:spcAft>
                <a:spcPts val="0"/>
              </a:spcAft>
              <a:buClr>
                <a:srgbClr val="509C34"/>
              </a:buClr>
              <a:buSzPts val="1900"/>
              <a:buFont typeface="Arial"/>
              <a:buChar char="◼"/>
            </a:pPr>
            <a:r>
              <a:rPr lang="en-US" sz="1900">
                <a:solidFill>
                  <a:schemeClr val="dk1"/>
                </a:solidFill>
                <a:latin typeface="Arial"/>
                <a:ea typeface="Arial"/>
                <a:cs typeface="Arial"/>
                <a:sym typeface="Arial"/>
              </a:rPr>
              <a:t>IR LEDs are positioned above the bowl to detect the presence of the pet</a:t>
            </a:r>
            <a:endParaRPr sz="1900">
              <a:solidFill>
                <a:schemeClr val="dk1"/>
              </a:solidFill>
              <a:latin typeface="Arial"/>
              <a:ea typeface="Arial"/>
              <a:cs typeface="Arial"/>
              <a:sym typeface="Arial"/>
            </a:endParaRPr>
          </a:p>
          <a:p>
            <a:pPr marL="457200" lvl="0" indent="-349250" algn="l" rtl="0">
              <a:lnSpc>
                <a:spcPct val="200000"/>
              </a:lnSpc>
              <a:spcBef>
                <a:spcPts val="0"/>
              </a:spcBef>
              <a:spcAft>
                <a:spcPts val="0"/>
              </a:spcAft>
              <a:buClr>
                <a:srgbClr val="509C34"/>
              </a:buClr>
              <a:buSzPts val="1900"/>
              <a:buFont typeface="Arial"/>
              <a:buChar char="◼"/>
            </a:pPr>
            <a:r>
              <a:rPr lang="en-US" sz="1900">
                <a:solidFill>
                  <a:schemeClr val="dk1"/>
                </a:solidFill>
                <a:latin typeface="Arial"/>
                <a:ea typeface="Arial"/>
                <a:cs typeface="Arial"/>
                <a:sym typeface="Arial"/>
              </a:rPr>
              <a:t>When the camera system detects the pet the lid will rise and the IR LEDS will turn on</a:t>
            </a:r>
            <a:endParaRPr sz="1900">
              <a:solidFill>
                <a:schemeClr val="dk1"/>
              </a:solidFill>
              <a:latin typeface="Arial"/>
              <a:ea typeface="Arial"/>
              <a:cs typeface="Arial"/>
              <a:sym typeface="Arial"/>
            </a:endParaRPr>
          </a:p>
          <a:p>
            <a:pPr marL="457200" lvl="0" indent="-349250" algn="l" rtl="0">
              <a:lnSpc>
                <a:spcPct val="200000"/>
              </a:lnSpc>
              <a:spcBef>
                <a:spcPts val="0"/>
              </a:spcBef>
              <a:spcAft>
                <a:spcPts val="0"/>
              </a:spcAft>
              <a:buClr>
                <a:srgbClr val="509C34"/>
              </a:buClr>
              <a:buSzPts val="1900"/>
              <a:buFont typeface="Arial"/>
              <a:buChar char="◼"/>
            </a:pPr>
            <a:r>
              <a:rPr lang="en-US" sz="1900">
                <a:solidFill>
                  <a:schemeClr val="dk1"/>
                </a:solidFill>
                <a:latin typeface="Arial"/>
                <a:ea typeface="Arial"/>
                <a:cs typeface="Arial"/>
                <a:sym typeface="Arial"/>
              </a:rPr>
              <a:t>Photodiodes peak detection wavelength matches the wavelength of the LEDs, reducing system noise</a:t>
            </a:r>
            <a:endParaRPr sz="1900">
              <a:solidFill>
                <a:schemeClr val="dk1"/>
              </a:solidFill>
              <a:latin typeface="Arial"/>
              <a:ea typeface="Arial"/>
              <a:cs typeface="Arial"/>
              <a:sym typeface="Arial"/>
            </a:endParaRPr>
          </a:p>
          <a:p>
            <a:pPr marL="457200" lvl="0" indent="-349250" algn="l" rtl="0">
              <a:lnSpc>
                <a:spcPct val="200000"/>
              </a:lnSpc>
              <a:spcBef>
                <a:spcPts val="0"/>
              </a:spcBef>
              <a:spcAft>
                <a:spcPts val="0"/>
              </a:spcAft>
              <a:buClr>
                <a:srgbClr val="509C34"/>
              </a:buClr>
              <a:buSzPts val="1900"/>
              <a:buFont typeface="Arial"/>
              <a:buChar char="◼"/>
            </a:pPr>
            <a:r>
              <a:rPr lang="en-US" sz="1900">
                <a:solidFill>
                  <a:schemeClr val="dk1"/>
                </a:solidFill>
                <a:latin typeface="Arial"/>
                <a:ea typeface="Arial"/>
                <a:cs typeface="Arial"/>
                <a:sym typeface="Arial"/>
              </a:rPr>
              <a:t>Photodiode voltage is measured by the Arduino</a:t>
            </a:r>
            <a:endParaRPr sz="1900">
              <a:solidFill>
                <a:schemeClr val="dk1"/>
              </a:solidFill>
              <a:latin typeface="Arial"/>
              <a:ea typeface="Arial"/>
              <a:cs typeface="Arial"/>
              <a:sym typeface="Arial"/>
            </a:endParaRPr>
          </a:p>
          <a:p>
            <a:pPr marL="457200" lvl="0" indent="-349250" algn="l" rtl="0">
              <a:lnSpc>
                <a:spcPct val="200000"/>
              </a:lnSpc>
              <a:spcBef>
                <a:spcPts val="0"/>
              </a:spcBef>
              <a:spcAft>
                <a:spcPts val="0"/>
              </a:spcAft>
              <a:buClr>
                <a:srgbClr val="509C34"/>
              </a:buClr>
              <a:buSzPts val="1900"/>
              <a:buFont typeface="Arial"/>
              <a:buChar char="◼"/>
            </a:pPr>
            <a:r>
              <a:rPr lang="en-US" sz="1900">
                <a:solidFill>
                  <a:schemeClr val="dk1"/>
                </a:solidFill>
                <a:latin typeface="Arial"/>
                <a:ea typeface="Arial"/>
                <a:cs typeface="Arial"/>
                <a:sym typeface="Arial"/>
              </a:rPr>
              <a:t>When a voltage drop is detected, the system knows that the pet is present</a:t>
            </a:r>
            <a:endParaRPr sz="1900">
              <a:solidFill>
                <a:schemeClr val="dk1"/>
              </a:solidFill>
              <a:latin typeface="Arial"/>
              <a:ea typeface="Arial"/>
              <a:cs typeface="Arial"/>
              <a:sym typeface="Arial"/>
            </a:endParaRPr>
          </a:p>
          <a:p>
            <a:pPr marL="457200" lvl="0" indent="-349250" algn="l" rtl="0">
              <a:lnSpc>
                <a:spcPct val="200000"/>
              </a:lnSpc>
              <a:spcBef>
                <a:spcPts val="0"/>
              </a:spcBef>
              <a:spcAft>
                <a:spcPts val="0"/>
              </a:spcAft>
              <a:buClr>
                <a:srgbClr val="509C34"/>
              </a:buClr>
              <a:buSzPts val="1900"/>
              <a:buFont typeface="Arial"/>
              <a:buChar char="◼"/>
            </a:pPr>
            <a:r>
              <a:rPr lang="en-US" sz="1900">
                <a:solidFill>
                  <a:schemeClr val="dk1"/>
                </a:solidFill>
                <a:latin typeface="Arial"/>
                <a:ea typeface="Arial"/>
                <a:cs typeface="Arial"/>
                <a:sym typeface="Arial"/>
              </a:rPr>
              <a:t>When voltage rises the pet is no longer present and a countdown is triggered</a:t>
            </a:r>
            <a:endParaRPr sz="1900">
              <a:solidFill>
                <a:schemeClr val="dk1"/>
              </a:solidFill>
              <a:latin typeface="Arial"/>
              <a:ea typeface="Arial"/>
              <a:cs typeface="Arial"/>
              <a:sym typeface="Arial"/>
            </a:endParaRPr>
          </a:p>
          <a:p>
            <a:pPr marL="457200" lvl="0" indent="-349250" algn="l" rtl="0">
              <a:lnSpc>
                <a:spcPct val="200000"/>
              </a:lnSpc>
              <a:spcBef>
                <a:spcPts val="0"/>
              </a:spcBef>
              <a:spcAft>
                <a:spcPts val="0"/>
              </a:spcAft>
              <a:buClr>
                <a:srgbClr val="509C34"/>
              </a:buClr>
              <a:buSzPts val="1900"/>
              <a:buFont typeface="Arial"/>
              <a:buChar char="◼"/>
            </a:pPr>
            <a:r>
              <a:rPr lang="en-US" sz="1900">
                <a:solidFill>
                  <a:schemeClr val="dk1"/>
                </a:solidFill>
                <a:latin typeface="Arial"/>
                <a:ea typeface="Arial"/>
                <a:cs typeface="Arial"/>
                <a:sym typeface="Arial"/>
              </a:rPr>
              <a:t>If no voltage drop is detected, then the lid is lowered.</a:t>
            </a:r>
            <a:endParaRPr/>
          </a:p>
        </p:txBody>
      </p:sp>
      <p:pic>
        <p:nvPicPr>
          <p:cNvPr id="3" name="Audio 2">
            <a:hlinkClick r:id="" action="ppaction://media"/>
            <a:extLst>
              <a:ext uri="{FF2B5EF4-FFF2-40B4-BE49-F238E27FC236}">
                <a16:creationId xmlns:a16="http://schemas.microsoft.com/office/drawing/2014/main" id="{AEB96F71-82D0-DB48-9BFB-AEADD29389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411"/>
    </mc:Choice>
    <mc:Fallback xmlns="">
      <p:transition spd="slow" advTm="68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1110779e2d4_4_46"/>
          <p:cNvSpPr txBox="1">
            <a:spLocks noGrp="1"/>
          </p:cNvSpPr>
          <p:nvPr>
            <p:ph type="title"/>
          </p:nvPr>
        </p:nvSpPr>
        <p:spPr>
          <a:xfrm>
            <a:off x="581192" y="702156"/>
            <a:ext cx="11029500" cy="1188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endParaRPr/>
          </a:p>
        </p:txBody>
      </p:sp>
      <p:sp>
        <p:nvSpPr>
          <p:cNvPr id="313" name="Google Shape;313;g1110779e2d4_4_46"/>
          <p:cNvSpPr txBox="1">
            <a:spLocks noGrp="1"/>
          </p:cNvSpPr>
          <p:nvPr>
            <p:ph type="body" idx="1"/>
          </p:nvPr>
        </p:nvSpPr>
        <p:spPr>
          <a:xfrm>
            <a:off x="581192" y="2340864"/>
            <a:ext cx="11029500" cy="3634500"/>
          </a:xfrm>
          <a:prstGeom prst="rect">
            <a:avLst/>
          </a:prstGeom>
        </p:spPr>
        <p:txBody>
          <a:bodyPr spcFirstLastPara="1" wrap="square" lIns="91425" tIns="45700" rIns="91425" bIns="45700" anchor="ctr" anchorCtr="0">
            <a:normAutofit/>
          </a:bodyPr>
          <a:lstStyle/>
          <a:p>
            <a:pPr marL="0" lvl="0" indent="0" algn="l" rtl="0">
              <a:spcBef>
                <a:spcPts val="360"/>
              </a:spcBef>
              <a:spcAft>
                <a:spcPts val="0"/>
              </a:spcAft>
              <a:buNone/>
            </a:pPr>
            <a:endParaRPr/>
          </a:p>
        </p:txBody>
      </p:sp>
      <p:sp>
        <p:nvSpPr>
          <p:cNvPr id="314" name="Google Shape;314;g1110779e2d4_4_46"/>
          <p:cNvSpPr txBox="1"/>
          <p:nvPr/>
        </p:nvSpPr>
        <p:spPr>
          <a:xfrm>
            <a:off x="823675" y="358125"/>
            <a:ext cx="53718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b="1">
                <a:latin typeface="Franklin Gothic"/>
                <a:ea typeface="Franklin Gothic"/>
                <a:cs typeface="Franklin Gothic"/>
                <a:sym typeface="Franklin Gothic"/>
              </a:rPr>
              <a:t>IR Light Detection Flowchart</a:t>
            </a:r>
            <a:endParaRPr sz="2700" b="1">
              <a:latin typeface="Franklin Gothic"/>
              <a:ea typeface="Franklin Gothic"/>
              <a:cs typeface="Franklin Gothic"/>
              <a:sym typeface="Franklin Gothic"/>
            </a:endParaRPr>
          </a:p>
        </p:txBody>
      </p:sp>
      <p:pic>
        <p:nvPicPr>
          <p:cNvPr id="315" name="Google Shape;315;g1110779e2d4_4_46"/>
          <p:cNvPicPr preferRelativeResize="0"/>
          <p:nvPr/>
        </p:nvPicPr>
        <p:blipFill>
          <a:blip r:embed="rId5">
            <a:alphaModFix/>
          </a:blip>
          <a:stretch>
            <a:fillRect/>
          </a:stretch>
        </p:blipFill>
        <p:spPr>
          <a:xfrm>
            <a:off x="0" y="0"/>
            <a:ext cx="12192001" cy="7010401"/>
          </a:xfrm>
          <a:prstGeom prst="rect">
            <a:avLst/>
          </a:prstGeom>
          <a:noFill/>
          <a:ln>
            <a:noFill/>
          </a:ln>
        </p:spPr>
      </p:pic>
      <p:sp>
        <p:nvSpPr>
          <p:cNvPr id="316" name="Google Shape;316;g1110779e2d4_4_46"/>
          <p:cNvSpPr txBox="1"/>
          <p:nvPr/>
        </p:nvSpPr>
        <p:spPr>
          <a:xfrm>
            <a:off x="214875" y="161150"/>
            <a:ext cx="61596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a:latin typeface="Franklin Gothic"/>
                <a:ea typeface="Franklin Gothic"/>
                <a:cs typeface="Franklin Gothic"/>
                <a:sym typeface="Franklin Gothic"/>
              </a:rPr>
              <a:t>IR Light Detection Flowchart</a:t>
            </a:r>
            <a:endParaRPr sz="3200" b="1">
              <a:latin typeface="Franklin Gothic"/>
              <a:ea typeface="Franklin Gothic"/>
              <a:cs typeface="Franklin Gothic"/>
              <a:sym typeface="Franklin Gothic"/>
            </a:endParaRPr>
          </a:p>
        </p:txBody>
      </p:sp>
      <p:pic>
        <p:nvPicPr>
          <p:cNvPr id="4" name="Audio 3">
            <a:hlinkClick r:id="" action="ppaction://media"/>
            <a:extLst>
              <a:ext uri="{FF2B5EF4-FFF2-40B4-BE49-F238E27FC236}">
                <a16:creationId xmlns:a16="http://schemas.microsoft.com/office/drawing/2014/main" id="{1D02267A-4C1D-CC42-970A-2C19684395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036"/>
    </mc:Choice>
    <mc:Fallback xmlns="">
      <p:transition spd="slow" advTm="35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1110779e2d4_0_0"/>
          <p:cNvSpPr txBox="1">
            <a:spLocks noGrp="1"/>
          </p:cNvSpPr>
          <p:nvPr>
            <p:ph type="title"/>
          </p:nvPr>
        </p:nvSpPr>
        <p:spPr>
          <a:xfrm>
            <a:off x="581192" y="702156"/>
            <a:ext cx="11029500" cy="11886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3F3F3F"/>
              </a:buClr>
              <a:buSzPts val="2800"/>
              <a:buFont typeface="Franklin Gothic"/>
              <a:buNone/>
            </a:pPr>
            <a:r>
              <a:rPr lang="en-US" dirty="0"/>
              <a:t>What is the Opto-Smart Pet Feeder?</a:t>
            </a:r>
            <a:endParaRPr dirty="0"/>
          </a:p>
        </p:txBody>
      </p:sp>
      <p:sp>
        <p:nvSpPr>
          <p:cNvPr id="126" name="Google Shape;126;g1110779e2d4_0_0"/>
          <p:cNvSpPr txBox="1">
            <a:spLocks noGrp="1"/>
          </p:cNvSpPr>
          <p:nvPr>
            <p:ph type="body" idx="1"/>
          </p:nvPr>
        </p:nvSpPr>
        <p:spPr>
          <a:xfrm>
            <a:off x="581192" y="1488564"/>
            <a:ext cx="11029500" cy="3634500"/>
          </a:xfrm>
          <a:prstGeom prst="rect">
            <a:avLst/>
          </a:prstGeom>
          <a:noFill/>
          <a:ln>
            <a:noFill/>
          </a:ln>
        </p:spPr>
        <p:txBody>
          <a:bodyPr spcFirstLastPara="1" wrap="square" lIns="91425" tIns="45700" rIns="91425" bIns="45700" anchor="ctr" anchorCtr="0">
            <a:normAutofit/>
          </a:bodyPr>
          <a:lstStyle/>
          <a:p>
            <a:pPr marL="0" lvl="0" indent="0" algn="ctr" rtl="0">
              <a:lnSpc>
                <a:spcPct val="110000"/>
              </a:lnSpc>
              <a:spcBef>
                <a:spcPts val="0"/>
              </a:spcBef>
              <a:spcAft>
                <a:spcPts val="0"/>
              </a:spcAft>
              <a:buNone/>
            </a:pPr>
            <a:r>
              <a:rPr lang="en-US" sz="3200"/>
              <a:t>An autonomous feeding device for pets that utilizes optical and photonic technology to ensure that the user’s pets are being routinely fed without needing the owner of the pet to be physically present with them</a:t>
            </a:r>
            <a:endParaRPr sz="3200"/>
          </a:p>
        </p:txBody>
      </p:sp>
      <p:pic>
        <p:nvPicPr>
          <p:cNvPr id="127" name="Google Shape;127;g1110779e2d4_0_0"/>
          <p:cNvPicPr preferRelativeResize="0"/>
          <p:nvPr/>
        </p:nvPicPr>
        <p:blipFill>
          <a:blip r:embed="rId5">
            <a:alphaModFix/>
          </a:blip>
          <a:stretch>
            <a:fillRect/>
          </a:stretch>
        </p:blipFill>
        <p:spPr>
          <a:xfrm>
            <a:off x="581200" y="4621675"/>
            <a:ext cx="1953050" cy="1953050"/>
          </a:xfrm>
          <a:prstGeom prst="rect">
            <a:avLst/>
          </a:prstGeom>
          <a:noFill/>
          <a:ln>
            <a:noFill/>
          </a:ln>
        </p:spPr>
      </p:pic>
      <p:pic>
        <p:nvPicPr>
          <p:cNvPr id="4" name="Audio 3">
            <a:hlinkClick r:id="" action="ppaction://media"/>
            <a:extLst>
              <a:ext uri="{FF2B5EF4-FFF2-40B4-BE49-F238E27FC236}">
                <a16:creationId xmlns:a16="http://schemas.microsoft.com/office/drawing/2014/main" id="{BFA268DA-DD88-8648-B72B-11D707A691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257"/>
    </mc:Choice>
    <mc:Fallback xmlns="">
      <p:transition spd="slow" advTm="10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10c73ea11a3_0_331"/>
          <p:cNvSpPr txBox="1">
            <a:spLocks noGrp="1"/>
          </p:cNvSpPr>
          <p:nvPr>
            <p:ph type="title"/>
          </p:nvPr>
        </p:nvSpPr>
        <p:spPr>
          <a:xfrm>
            <a:off x="581192" y="702156"/>
            <a:ext cx="11029500" cy="11886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3F3F3F"/>
              </a:buClr>
              <a:buSzPts val="1800"/>
              <a:buNone/>
            </a:pPr>
            <a:r>
              <a:rPr lang="en-US"/>
              <a:t>OPTICS BEHIND SELF CLOSING LID</a:t>
            </a:r>
            <a:endParaRPr/>
          </a:p>
        </p:txBody>
      </p:sp>
      <p:sp>
        <p:nvSpPr>
          <p:cNvPr id="322" name="Google Shape;322;g10c73ea11a3_0_331"/>
          <p:cNvSpPr/>
          <p:nvPr/>
        </p:nvSpPr>
        <p:spPr>
          <a:xfrm>
            <a:off x="3296873" y="2072081"/>
            <a:ext cx="5201100" cy="4601400"/>
          </a:xfrm>
          <a:prstGeom prst="ellipse">
            <a:avLst/>
          </a:prstGeom>
          <a:solidFill>
            <a:srgbClr val="00FF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3" name="Google Shape;323;g10c73ea11a3_0_331"/>
          <p:cNvSpPr/>
          <p:nvPr/>
        </p:nvSpPr>
        <p:spPr>
          <a:xfrm>
            <a:off x="4180199" y="2679854"/>
            <a:ext cx="307800" cy="317100"/>
          </a:xfrm>
          <a:prstGeom prst="rect">
            <a:avLst/>
          </a:prstGeom>
          <a:solidFill>
            <a:srgbClr val="7030A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4" name="Google Shape;324;g10c73ea11a3_0_331"/>
          <p:cNvSpPr/>
          <p:nvPr/>
        </p:nvSpPr>
        <p:spPr>
          <a:xfrm>
            <a:off x="3788399" y="3111759"/>
            <a:ext cx="307800" cy="317100"/>
          </a:xfrm>
          <a:prstGeom prst="rect">
            <a:avLst/>
          </a:prstGeom>
          <a:solidFill>
            <a:srgbClr val="7030A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5" name="Google Shape;325;g10c73ea11a3_0_331"/>
          <p:cNvSpPr/>
          <p:nvPr/>
        </p:nvSpPr>
        <p:spPr>
          <a:xfrm>
            <a:off x="3480489" y="3570485"/>
            <a:ext cx="307800" cy="317100"/>
          </a:xfrm>
          <a:prstGeom prst="rect">
            <a:avLst/>
          </a:prstGeom>
          <a:solidFill>
            <a:srgbClr val="7030A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6" name="Google Shape;326;g10c73ea11a3_0_331"/>
          <p:cNvSpPr/>
          <p:nvPr/>
        </p:nvSpPr>
        <p:spPr>
          <a:xfrm>
            <a:off x="3326534" y="4156509"/>
            <a:ext cx="307800" cy="317100"/>
          </a:xfrm>
          <a:prstGeom prst="rect">
            <a:avLst/>
          </a:prstGeom>
          <a:solidFill>
            <a:srgbClr val="7030A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7" name="Google Shape;327;g10c73ea11a3_0_331"/>
          <p:cNvSpPr/>
          <p:nvPr/>
        </p:nvSpPr>
        <p:spPr>
          <a:xfrm>
            <a:off x="3480489" y="4800106"/>
            <a:ext cx="307800" cy="317100"/>
          </a:xfrm>
          <a:prstGeom prst="rect">
            <a:avLst/>
          </a:prstGeom>
          <a:solidFill>
            <a:srgbClr val="7030A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8" name="Google Shape;328;g10c73ea11a3_0_331"/>
          <p:cNvSpPr/>
          <p:nvPr/>
        </p:nvSpPr>
        <p:spPr>
          <a:xfrm>
            <a:off x="3829401" y="5408714"/>
            <a:ext cx="307800" cy="317100"/>
          </a:xfrm>
          <a:prstGeom prst="rect">
            <a:avLst/>
          </a:prstGeom>
          <a:solidFill>
            <a:srgbClr val="7030A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9" name="Google Shape;329;g10c73ea11a3_0_331"/>
          <p:cNvSpPr/>
          <p:nvPr/>
        </p:nvSpPr>
        <p:spPr>
          <a:xfrm>
            <a:off x="4334154" y="5848534"/>
            <a:ext cx="307800" cy="317100"/>
          </a:xfrm>
          <a:prstGeom prst="rect">
            <a:avLst/>
          </a:prstGeom>
          <a:solidFill>
            <a:srgbClr val="7030A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330" name="Google Shape;330;g10c73ea11a3_0_331"/>
          <p:cNvCxnSpPr/>
          <p:nvPr/>
        </p:nvCxnSpPr>
        <p:spPr>
          <a:xfrm>
            <a:off x="1785078" y="2679854"/>
            <a:ext cx="1419600" cy="1049400"/>
          </a:xfrm>
          <a:prstGeom prst="straightConnector1">
            <a:avLst/>
          </a:prstGeom>
          <a:noFill/>
          <a:ln w="9525" cap="flat" cmpd="sng">
            <a:solidFill>
              <a:srgbClr val="509C34"/>
            </a:solidFill>
            <a:prstDash val="solid"/>
            <a:round/>
            <a:headEnd type="none" w="sm" len="sm"/>
            <a:tailEnd type="triangle" w="med" len="med"/>
          </a:ln>
        </p:spPr>
      </p:cxnSp>
      <p:sp>
        <p:nvSpPr>
          <p:cNvPr id="331" name="Google Shape;331;g10c73ea11a3_0_331"/>
          <p:cNvSpPr txBox="1"/>
          <p:nvPr/>
        </p:nvSpPr>
        <p:spPr>
          <a:xfrm>
            <a:off x="1249959" y="2304086"/>
            <a:ext cx="1954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IR LEDs</a:t>
            </a:r>
            <a:endParaRPr/>
          </a:p>
        </p:txBody>
      </p:sp>
      <p:sp>
        <p:nvSpPr>
          <p:cNvPr id="332" name="Google Shape;332;g10c73ea11a3_0_331"/>
          <p:cNvSpPr/>
          <p:nvPr/>
        </p:nvSpPr>
        <p:spPr>
          <a:xfrm>
            <a:off x="7268746" y="2673418"/>
            <a:ext cx="307800" cy="317100"/>
          </a:xfrm>
          <a:prstGeom prst="rect">
            <a:avLst/>
          </a:prstGeom>
          <a:solidFill>
            <a:srgbClr val="FFFF0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00"/>
              </a:solidFill>
              <a:latin typeface="Arial"/>
              <a:ea typeface="Arial"/>
              <a:cs typeface="Arial"/>
              <a:sym typeface="Arial"/>
            </a:endParaRPr>
          </a:p>
        </p:txBody>
      </p:sp>
      <p:sp>
        <p:nvSpPr>
          <p:cNvPr id="333" name="Google Shape;333;g10c73ea11a3_0_331"/>
          <p:cNvSpPr/>
          <p:nvPr/>
        </p:nvSpPr>
        <p:spPr>
          <a:xfrm>
            <a:off x="7697982" y="3110770"/>
            <a:ext cx="307800" cy="317100"/>
          </a:xfrm>
          <a:prstGeom prst="rect">
            <a:avLst/>
          </a:prstGeom>
          <a:solidFill>
            <a:srgbClr val="FFFF0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00"/>
              </a:solidFill>
              <a:latin typeface="Arial"/>
              <a:ea typeface="Arial"/>
              <a:cs typeface="Arial"/>
              <a:sym typeface="Arial"/>
            </a:endParaRPr>
          </a:p>
        </p:txBody>
      </p:sp>
      <p:sp>
        <p:nvSpPr>
          <p:cNvPr id="334" name="Google Shape;334;g10c73ea11a3_0_331"/>
          <p:cNvSpPr/>
          <p:nvPr/>
        </p:nvSpPr>
        <p:spPr>
          <a:xfrm>
            <a:off x="8015678" y="3570485"/>
            <a:ext cx="307800" cy="317100"/>
          </a:xfrm>
          <a:prstGeom prst="rect">
            <a:avLst/>
          </a:prstGeom>
          <a:solidFill>
            <a:srgbClr val="FFFF0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00"/>
              </a:solidFill>
              <a:latin typeface="Arial"/>
              <a:ea typeface="Arial"/>
              <a:cs typeface="Arial"/>
              <a:sym typeface="Arial"/>
            </a:endParaRPr>
          </a:p>
        </p:txBody>
      </p:sp>
      <p:sp>
        <p:nvSpPr>
          <p:cNvPr id="335" name="Google Shape;335;g10c73ea11a3_0_331"/>
          <p:cNvSpPr/>
          <p:nvPr/>
        </p:nvSpPr>
        <p:spPr>
          <a:xfrm>
            <a:off x="8162641" y="4156508"/>
            <a:ext cx="307800" cy="317100"/>
          </a:xfrm>
          <a:prstGeom prst="rect">
            <a:avLst/>
          </a:prstGeom>
          <a:solidFill>
            <a:srgbClr val="FFFF0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00"/>
              </a:solidFill>
              <a:latin typeface="Arial"/>
              <a:ea typeface="Arial"/>
              <a:cs typeface="Arial"/>
              <a:sym typeface="Arial"/>
            </a:endParaRPr>
          </a:p>
        </p:txBody>
      </p:sp>
      <p:sp>
        <p:nvSpPr>
          <p:cNvPr id="336" name="Google Shape;336;g10c73ea11a3_0_331"/>
          <p:cNvSpPr/>
          <p:nvPr/>
        </p:nvSpPr>
        <p:spPr>
          <a:xfrm>
            <a:off x="8042085" y="4800106"/>
            <a:ext cx="307800" cy="317100"/>
          </a:xfrm>
          <a:prstGeom prst="rect">
            <a:avLst/>
          </a:prstGeom>
          <a:solidFill>
            <a:srgbClr val="FFFF0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00"/>
              </a:solidFill>
              <a:latin typeface="Arial"/>
              <a:ea typeface="Arial"/>
              <a:cs typeface="Arial"/>
              <a:sym typeface="Arial"/>
            </a:endParaRPr>
          </a:p>
        </p:txBody>
      </p:sp>
      <p:sp>
        <p:nvSpPr>
          <p:cNvPr id="337" name="Google Shape;337;g10c73ea11a3_0_331"/>
          <p:cNvSpPr/>
          <p:nvPr/>
        </p:nvSpPr>
        <p:spPr>
          <a:xfrm>
            <a:off x="7697982" y="5408713"/>
            <a:ext cx="307800" cy="317100"/>
          </a:xfrm>
          <a:prstGeom prst="rect">
            <a:avLst/>
          </a:prstGeom>
          <a:solidFill>
            <a:srgbClr val="FFFF0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00"/>
              </a:solidFill>
              <a:latin typeface="Arial"/>
              <a:ea typeface="Arial"/>
              <a:cs typeface="Arial"/>
              <a:sym typeface="Arial"/>
            </a:endParaRPr>
          </a:p>
        </p:txBody>
      </p:sp>
      <p:sp>
        <p:nvSpPr>
          <p:cNvPr id="338" name="Google Shape;338;g10c73ea11a3_0_331"/>
          <p:cNvSpPr/>
          <p:nvPr/>
        </p:nvSpPr>
        <p:spPr>
          <a:xfrm>
            <a:off x="7203790" y="5848533"/>
            <a:ext cx="307800" cy="317100"/>
          </a:xfrm>
          <a:prstGeom prst="rect">
            <a:avLst/>
          </a:prstGeom>
          <a:solidFill>
            <a:srgbClr val="FFFF0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00"/>
              </a:solidFill>
              <a:latin typeface="Arial"/>
              <a:ea typeface="Arial"/>
              <a:cs typeface="Arial"/>
              <a:sym typeface="Arial"/>
            </a:endParaRPr>
          </a:p>
        </p:txBody>
      </p:sp>
      <p:cxnSp>
        <p:nvCxnSpPr>
          <p:cNvPr id="339" name="Google Shape;339;g10c73ea11a3_0_331"/>
          <p:cNvCxnSpPr>
            <a:stCxn id="340" idx="1"/>
          </p:cNvCxnSpPr>
          <p:nvPr/>
        </p:nvCxnSpPr>
        <p:spPr>
          <a:xfrm rot="10800000">
            <a:off x="8674071" y="4314992"/>
            <a:ext cx="764400" cy="324000"/>
          </a:xfrm>
          <a:prstGeom prst="straightConnector1">
            <a:avLst/>
          </a:prstGeom>
          <a:noFill/>
          <a:ln w="9525" cap="flat" cmpd="sng">
            <a:solidFill>
              <a:srgbClr val="509C34"/>
            </a:solidFill>
            <a:prstDash val="solid"/>
            <a:round/>
            <a:headEnd type="none" w="sm" len="sm"/>
            <a:tailEnd type="triangle" w="med" len="med"/>
          </a:ln>
        </p:spPr>
      </p:cxnSp>
      <p:sp>
        <p:nvSpPr>
          <p:cNvPr id="340" name="Google Shape;340;g10c73ea11a3_0_331"/>
          <p:cNvSpPr txBox="1"/>
          <p:nvPr/>
        </p:nvSpPr>
        <p:spPr>
          <a:xfrm>
            <a:off x="9438471" y="4485092"/>
            <a:ext cx="2586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Photodiodes</a:t>
            </a:r>
            <a:endParaRPr/>
          </a:p>
        </p:txBody>
      </p:sp>
      <p:sp>
        <p:nvSpPr>
          <p:cNvPr id="341" name="Google Shape;341;g10c73ea11a3_0_331"/>
          <p:cNvSpPr txBox="1"/>
          <p:nvPr/>
        </p:nvSpPr>
        <p:spPr>
          <a:xfrm>
            <a:off x="5165387" y="4022740"/>
            <a:ext cx="25038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a:t>Lid Down</a:t>
            </a:r>
            <a:endParaRPr sz="3200"/>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Pet Bowl</a:t>
            </a:r>
            <a:endParaRPr/>
          </a:p>
        </p:txBody>
      </p:sp>
      <p:cxnSp>
        <p:nvCxnSpPr>
          <p:cNvPr id="342" name="Google Shape;342;g10c73ea11a3_0_331"/>
          <p:cNvCxnSpPr/>
          <p:nvPr/>
        </p:nvCxnSpPr>
        <p:spPr>
          <a:xfrm>
            <a:off x="4642064" y="2838474"/>
            <a:ext cx="2278800" cy="0"/>
          </a:xfrm>
          <a:prstGeom prst="straightConnector1">
            <a:avLst/>
          </a:prstGeom>
          <a:noFill/>
          <a:ln w="9525" cap="flat" cmpd="sng">
            <a:solidFill>
              <a:srgbClr val="7030A0"/>
            </a:solidFill>
            <a:prstDash val="solid"/>
            <a:round/>
            <a:headEnd type="none" w="sm" len="sm"/>
            <a:tailEnd type="triangle" w="med" len="med"/>
          </a:ln>
        </p:spPr>
      </p:cxnSp>
      <p:cxnSp>
        <p:nvCxnSpPr>
          <p:cNvPr id="343" name="Google Shape;343;g10c73ea11a3_0_331"/>
          <p:cNvCxnSpPr/>
          <p:nvPr/>
        </p:nvCxnSpPr>
        <p:spPr>
          <a:xfrm>
            <a:off x="4180199" y="3269390"/>
            <a:ext cx="3331500" cy="0"/>
          </a:xfrm>
          <a:prstGeom prst="straightConnector1">
            <a:avLst/>
          </a:prstGeom>
          <a:noFill/>
          <a:ln w="9525" cap="flat" cmpd="sng">
            <a:solidFill>
              <a:srgbClr val="7030A0"/>
            </a:solidFill>
            <a:prstDash val="solid"/>
            <a:round/>
            <a:headEnd type="none" w="sm" len="sm"/>
            <a:tailEnd type="triangle" w="med" len="med"/>
          </a:ln>
        </p:spPr>
      </p:cxnSp>
      <p:cxnSp>
        <p:nvCxnSpPr>
          <p:cNvPr id="344" name="Google Shape;344;g10c73ea11a3_0_331"/>
          <p:cNvCxnSpPr/>
          <p:nvPr/>
        </p:nvCxnSpPr>
        <p:spPr>
          <a:xfrm>
            <a:off x="3942354" y="3716720"/>
            <a:ext cx="3909600" cy="0"/>
          </a:xfrm>
          <a:prstGeom prst="straightConnector1">
            <a:avLst/>
          </a:prstGeom>
          <a:noFill/>
          <a:ln w="9525" cap="flat" cmpd="sng">
            <a:solidFill>
              <a:srgbClr val="7030A0"/>
            </a:solidFill>
            <a:prstDash val="solid"/>
            <a:round/>
            <a:headEnd type="none" w="sm" len="sm"/>
            <a:tailEnd type="triangle" w="med" len="med"/>
          </a:ln>
        </p:spPr>
      </p:cxnSp>
      <p:cxnSp>
        <p:nvCxnSpPr>
          <p:cNvPr id="345" name="Google Shape;345;g10c73ea11a3_0_331"/>
          <p:cNvCxnSpPr/>
          <p:nvPr/>
        </p:nvCxnSpPr>
        <p:spPr>
          <a:xfrm>
            <a:off x="3829401" y="4958726"/>
            <a:ext cx="4115100" cy="0"/>
          </a:xfrm>
          <a:prstGeom prst="straightConnector1">
            <a:avLst/>
          </a:prstGeom>
          <a:noFill/>
          <a:ln w="9525" cap="flat" cmpd="sng">
            <a:solidFill>
              <a:srgbClr val="7030A0"/>
            </a:solidFill>
            <a:prstDash val="solid"/>
            <a:round/>
            <a:headEnd type="none" w="sm" len="sm"/>
            <a:tailEnd type="triangle" w="med" len="med"/>
          </a:ln>
        </p:spPr>
      </p:cxnSp>
      <p:cxnSp>
        <p:nvCxnSpPr>
          <p:cNvPr id="346" name="Google Shape;346;g10c73ea11a3_0_331"/>
          <p:cNvCxnSpPr/>
          <p:nvPr/>
        </p:nvCxnSpPr>
        <p:spPr>
          <a:xfrm>
            <a:off x="4180199" y="5567333"/>
            <a:ext cx="3396600" cy="0"/>
          </a:xfrm>
          <a:prstGeom prst="straightConnector1">
            <a:avLst/>
          </a:prstGeom>
          <a:noFill/>
          <a:ln w="9525" cap="flat" cmpd="sng">
            <a:solidFill>
              <a:srgbClr val="7030A0"/>
            </a:solidFill>
            <a:prstDash val="solid"/>
            <a:round/>
            <a:headEnd type="none" w="sm" len="sm"/>
            <a:tailEnd type="triangle" w="med" len="med"/>
          </a:ln>
        </p:spPr>
      </p:cxnSp>
      <p:cxnSp>
        <p:nvCxnSpPr>
          <p:cNvPr id="347" name="Google Shape;347;g10c73ea11a3_0_331"/>
          <p:cNvCxnSpPr/>
          <p:nvPr/>
        </p:nvCxnSpPr>
        <p:spPr>
          <a:xfrm>
            <a:off x="4758033" y="5979743"/>
            <a:ext cx="2278800" cy="0"/>
          </a:xfrm>
          <a:prstGeom prst="straightConnector1">
            <a:avLst/>
          </a:prstGeom>
          <a:noFill/>
          <a:ln w="9525" cap="flat" cmpd="sng">
            <a:solidFill>
              <a:srgbClr val="7030A0"/>
            </a:solidFill>
            <a:prstDash val="solid"/>
            <a:round/>
            <a:headEnd type="none" w="sm" len="sm"/>
            <a:tailEnd type="triangle" w="med" len="med"/>
          </a:ln>
        </p:spPr>
      </p:cxnSp>
      <p:cxnSp>
        <p:nvCxnSpPr>
          <p:cNvPr id="348" name="Google Shape;348;g10c73ea11a3_0_331"/>
          <p:cNvCxnSpPr/>
          <p:nvPr/>
        </p:nvCxnSpPr>
        <p:spPr>
          <a:xfrm>
            <a:off x="3724712" y="4315127"/>
            <a:ext cx="1440600" cy="0"/>
          </a:xfrm>
          <a:prstGeom prst="straightConnector1">
            <a:avLst/>
          </a:prstGeom>
          <a:noFill/>
          <a:ln w="9525" cap="flat" cmpd="sng">
            <a:solidFill>
              <a:srgbClr val="7030A0"/>
            </a:solidFill>
            <a:prstDash val="solid"/>
            <a:round/>
            <a:headEnd type="none" w="sm" len="sm"/>
            <a:tailEnd type="none" w="sm" len="sm"/>
          </a:ln>
        </p:spPr>
      </p:cxnSp>
      <p:cxnSp>
        <p:nvCxnSpPr>
          <p:cNvPr id="349" name="Google Shape;349;g10c73ea11a3_0_331"/>
          <p:cNvCxnSpPr/>
          <p:nvPr/>
        </p:nvCxnSpPr>
        <p:spPr>
          <a:xfrm>
            <a:off x="6803472" y="4315127"/>
            <a:ext cx="1238700" cy="0"/>
          </a:xfrm>
          <a:prstGeom prst="straightConnector1">
            <a:avLst/>
          </a:prstGeom>
          <a:noFill/>
          <a:ln w="9525" cap="flat" cmpd="sng">
            <a:solidFill>
              <a:srgbClr val="7030A0"/>
            </a:solidFill>
            <a:prstDash val="solid"/>
            <a:round/>
            <a:headEnd type="none" w="sm" len="sm"/>
            <a:tailEnd type="triangle" w="med" len="med"/>
          </a:ln>
        </p:spPr>
      </p:cxnSp>
      <p:sp>
        <p:nvSpPr>
          <p:cNvPr id="350" name="Google Shape;350;g10c73ea11a3_0_331"/>
          <p:cNvSpPr/>
          <p:nvPr/>
        </p:nvSpPr>
        <p:spPr>
          <a:xfrm>
            <a:off x="8470551" y="1333850"/>
            <a:ext cx="2384700" cy="10482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1" name="Google Shape;351;g10c73ea11a3_0_331"/>
          <p:cNvSpPr txBox="1"/>
          <p:nvPr/>
        </p:nvSpPr>
        <p:spPr>
          <a:xfrm>
            <a:off x="8894968" y="1610601"/>
            <a:ext cx="1946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Power Detector</a:t>
            </a:r>
            <a:endParaRPr/>
          </a:p>
        </p:txBody>
      </p:sp>
      <p:cxnSp>
        <p:nvCxnSpPr>
          <p:cNvPr id="352" name="Google Shape;352;g10c73ea11a3_0_331"/>
          <p:cNvCxnSpPr/>
          <p:nvPr/>
        </p:nvCxnSpPr>
        <p:spPr>
          <a:xfrm rot="-5400000">
            <a:off x="7852267" y="3027164"/>
            <a:ext cx="1755000" cy="464700"/>
          </a:xfrm>
          <a:prstGeom prst="bentConnector3">
            <a:avLst>
              <a:gd name="adj1" fmla="val 50000"/>
            </a:avLst>
          </a:prstGeom>
          <a:noFill/>
          <a:ln w="9525" cap="flat" cmpd="sng">
            <a:solidFill>
              <a:schemeClr val="dk1"/>
            </a:solidFill>
            <a:prstDash val="solid"/>
            <a:round/>
            <a:headEnd type="none" w="sm" len="sm"/>
            <a:tailEnd type="none" w="sm" len="sm"/>
          </a:ln>
        </p:spPr>
      </p:cxnSp>
      <p:pic>
        <p:nvPicPr>
          <p:cNvPr id="5" name="Audio 4">
            <a:hlinkClick r:id="" action="ppaction://media"/>
            <a:extLst>
              <a:ext uri="{FF2B5EF4-FFF2-40B4-BE49-F238E27FC236}">
                <a16:creationId xmlns:a16="http://schemas.microsoft.com/office/drawing/2014/main" id="{1277092B-9FAC-D542-8A55-D302A1ED58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516"/>
    </mc:Choice>
    <mc:Fallback xmlns="">
      <p:transition spd="slow" advTm="25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10c73ea11a3_0_366"/>
          <p:cNvSpPr txBox="1">
            <a:spLocks noGrp="1"/>
          </p:cNvSpPr>
          <p:nvPr>
            <p:ph type="title"/>
          </p:nvPr>
        </p:nvSpPr>
        <p:spPr>
          <a:xfrm>
            <a:off x="1449998" y="2354634"/>
            <a:ext cx="2327400" cy="7539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rgbClr val="3F3F3F"/>
              </a:buClr>
              <a:buSzPct val="64285"/>
              <a:buNone/>
            </a:pPr>
            <a:r>
              <a:rPr lang="en-US"/>
              <a:t>OPTICS BEHIND SELF CLOSING LID</a:t>
            </a:r>
            <a:endParaRPr/>
          </a:p>
        </p:txBody>
      </p:sp>
      <p:sp>
        <p:nvSpPr>
          <p:cNvPr id="358" name="Google Shape;358;g10c73ea11a3_0_366"/>
          <p:cNvSpPr/>
          <p:nvPr/>
        </p:nvSpPr>
        <p:spPr>
          <a:xfrm>
            <a:off x="3525900" y="3108468"/>
            <a:ext cx="3875400" cy="2918400"/>
          </a:xfrm>
          <a:prstGeom prst="ellipse">
            <a:avLst/>
          </a:prstGeom>
          <a:solidFill>
            <a:srgbClr val="44CCF6"/>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9" name="Google Shape;359;g10c73ea11a3_0_366"/>
          <p:cNvSpPr/>
          <p:nvPr/>
        </p:nvSpPr>
        <p:spPr>
          <a:xfrm>
            <a:off x="4184066" y="3493927"/>
            <a:ext cx="229200" cy="201000"/>
          </a:xfrm>
          <a:prstGeom prst="rect">
            <a:avLst/>
          </a:prstGeom>
          <a:solidFill>
            <a:srgbClr val="7030A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0" name="Google Shape;360;g10c73ea11a3_0_366"/>
          <p:cNvSpPr/>
          <p:nvPr/>
        </p:nvSpPr>
        <p:spPr>
          <a:xfrm>
            <a:off x="3892136" y="3767849"/>
            <a:ext cx="229200" cy="201000"/>
          </a:xfrm>
          <a:prstGeom prst="rect">
            <a:avLst/>
          </a:prstGeom>
          <a:solidFill>
            <a:srgbClr val="7030A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1" name="Google Shape;361;g10c73ea11a3_0_366"/>
          <p:cNvSpPr/>
          <p:nvPr/>
        </p:nvSpPr>
        <p:spPr>
          <a:xfrm>
            <a:off x="3662712" y="4058781"/>
            <a:ext cx="229200" cy="201000"/>
          </a:xfrm>
          <a:prstGeom prst="rect">
            <a:avLst/>
          </a:prstGeom>
          <a:solidFill>
            <a:srgbClr val="7030A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2" name="Google Shape;362;g10c73ea11a3_0_366"/>
          <p:cNvSpPr/>
          <p:nvPr/>
        </p:nvSpPr>
        <p:spPr>
          <a:xfrm>
            <a:off x="3548000" y="4430447"/>
            <a:ext cx="229200" cy="201000"/>
          </a:xfrm>
          <a:prstGeom prst="rect">
            <a:avLst/>
          </a:prstGeom>
          <a:solidFill>
            <a:srgbClr val="7030A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3" name="Google Shape;363;g10c73ea11a3_0_366"/>
          <p:cNvSpPr/>
          <p:nvPr/>
        </p:nvSpPr>
        <p:spPr>
          <a:xfrm>
            <a:off x="3662712" y="4838626"/>
            <a:ext cx="229200" cy="201000"/>
          </a:xfrm>
          <a:prstGeom prst="rect">
            <a:avLst/>
          </a:prstGeom>
          <a:solidFill>
            <a:srgbClr val="7030A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4" name="Google Shape;364;g10c73ea11a3_0_366"/>
          <p:cNvSpPr/>
          <p:nvPr/>
        </p:nvSpPr>
        <p:spPr>
          <a:xfrm>
            <a:off x="3922686" y="5224616"/>
            <a:ext cx="229200" cy="201000"/>
          </a:xfrm>
          <a:prstGeom prst="rect">
            <a:avLst/>
          </a:prstGeom>
          <a:solidFill>
            <a:srgbClr val="7030A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5" name="Google Shape;365;g10c73ea11a3_0_366"/>
          <p:cNvSpPr/>
          <p:nvPr/>
        </p:nvSpPr>
        <p:spPr>
          <a:xfrm>
            <a:off x="4298777" y="5503557"/>
            <a:ext cx="229200" cy="201000"/>
          </a:xfrm>
          <a:prstGeom prst="rect">
            <a:avLst/>
          </a:prstGeom>
          <a:solidFill>
            <a:srgbClr val="7030A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366" name="Google Shape;366;g10c73ea11a3_0_366"/>
          <p:cNvCxnSpPr/>
          <p:nvPr/>
        </p:nvCxnSpPr>
        <p:spPr>
          <a:xfrm>
            <a:off x="2399462" y="3493927"/>
            <a:ext cx="1057800" cy="665400"/>
          </a:xfrm>
          <a:prstGeom prst="straightConnector1">
            <a:avLst/>
          </a:prstGeom>
          <a:noFill/>
          <a:ln w="9525" cap="flat" cmpd="sng">
            <a:solidFill>
              <a:srgbClr val="509C34"/>
            </a:solidFill>
            <a:prstDash val="solid"/>
            <a:round/>
            <a:headEnd type="none" w="sm" len="sm"/>
            <a:tailEnd type="triangle" w="med" len="med"/>
          </a:ln>
        </p:spPr>
      </p:cxnSp>
      <p:sp>
        <p:nvSpPr>
          <p:cNvPr id="367" name="Google Shape;367;g10c73ea11a3_0_366"/>
          <p:cNvSpPr txBox="1"/>
          <p:nvPr/>
        </p:nvSpPr>
        <p:spPr>
          <a:xfrm>
            <a:off x="2000745" y="3255609"/>
            <a:ext cx="1456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IR LEDs</a:t>
            </a:r>
            <a:endParaRPr/>
          </a:p>
        </p:txBody>
      </p:sp>
      <p:sp>
        <p:nvSpPr>
          <p:cNvPr id="368" name="Google Shape;368;g10c73ea11a3_0_366"/>
          <p:cNvSpPr/>
          <p:nvPr/>
        </p:nvSpPr>
        <p:spPr>
          <a:xfrm>
            <a:off x="6485341" y="3489846"/>
            <a:ext cx="229200" cy="201000"/>
          </a:xfrm>
          <a:prstGeom prst="rect">
            <a:avLst/>
          </a:prstGeom>
          <a:solidFill>
            <a:srgbClr val="FFFF0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00"/>
              </a:solidFill>
              <a:latin typeface="Arial"/>
              <a:ea typeface="Arial"/>
              <a:cs typeface="Arial"/>
              <a:sym typeface="Arial"/>
            </a:endParaRPr>
          </a:p>
        </p:txBody>
      </p:sp>
      <p:sp>
        <p:nvSpPr>
          <p:cNvPr id="369" name="Google Shape;369;g10c73ea11a3_0_366"/>
          <p:cNvSpPr/>
          <p:nvPr/>
        </p:nvSpPr>
        <p:spPr>
          <a:xfrm>
            <a:off x="6805164" y="3767221"/>
            <a:ext cx="229200" cy="2010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00"/>
              </a:solidFill>
              <a:latin typeface="Arial"/>
              <a:ea typeface="Arial"/>
              <a:cs typeface="Arial"/>
              <a:sym typeface="Arial"/>
            </a:endParaRPr>
          </a:p>
        </p:txBody>
      </p:sp>
      <p:sp>
        <p:nvSpPr>
          <p:cNvPr id="370" name="Google Shape;370;g10c73ea11a3_0_366"/>
          <p:cNvSpPr/>
          <p:nvPr/>
        </p:nvSpPr>
        <p:spPr>
          <a:xfrm>
            <a:off x="7041880" y="4058781"/>
            <a:ext cx="229200" cy="2010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00"/>
              </a:solidFill>
              <a:latin typeface="Arial"/>
              <a:ea typeface="Arial"/>
              <a:cs typeface="Arial"/>
              <a:sym typeface="Arial"/>
            </a:endParaRPr>
          </a:p>
        </p:txBody>
      </p:sp>
      <p:sp>
        <p:nvSpPr>
          <p:cNvPr id="371" name="Google Shape;371;g10c73ea11a3_0_366"/>
          <p:cNvSpPr/>
          <p:nvPr/>
        </p:nvSpPr>
        <p:spPr>
          <a:xfrm>
            <a:off x="7151381" y="4430446"/>
            <a:ext cx="229200" cy="2010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00"/>
              </a:solidFill>
              <a:latin typeface="Arial"/>
              <a:ea typeface="Arial"/>
              <a:cs typeface="Arial"/>
              <a:sym typeface="Arial"/>
            </a:endParaRPr>
          </a:p>
        </p:txBody>
      </p:sp>
      <p:sp>
        <p:nvSpPr>
          <p:cNvPr id="372" name="Google Shape;372;g10c73ea11a3_0_366"/>
          <p:cNvSpPr/>
          <p:nvPr/>
        </p:nvSpPr>
        <p:spPr>
          <a:xfrm>
            <a:off x="7061555" y="4838626"/>
            <a:ext cx="229200" cy="2010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00"/>
              </a:solidFill>
              <a:latin typeface="Arial"/>
              <a:ea typeface="Arial"/>
              <a:cs typeface="Arial"/>
              <a:sym typeface="Arial"/>
            </a:endParaRPr>
          </a:p>
        </p:txBody>
      </p:sp>
      <p:sp>
        <p:nvSpPr>
          <p:cNvPr id="373" name="Google Shape;373;g10c73ea11a3_0_366"/>
          <p:cNvSpPr/>
          <p:nvPr/>
        </p:nvSpPr>
        <p:spPr>
          <a:xfrm>
            <a:off x="6805164" y="5224615"/>
            <a:ext cx="229200" cy="2010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00"/>
              </a:solidFill>
              <a:latin typeface="Arial"/>
              <a:ea typeface="Arial"/>
              <a:cs typeface="Arial"/>
              <a:sym typeface="Arial"/>
            </a:endParaRPr>
          </a:p>
        </p:txBody>
      </p:sp>
      <p:sp>
        <p:nvSpPr>
          <p:cNvPr id="374" name="Google Shape;374;g10c73ea11a3_0_366"/>
          <p:cNvSpPr/>
          <p:nvPr/>
        </p:nvSpPr>
        <p:spPr>
          <a:xfrm>
            <a:off x="6436942" y="5503556"/>
            <a:ext cx="229200" cy="201000"/>
          </a:xfrm>
          <a:prstGeom prst="rect">
            <a:avLst/>
          </a:prstGeom>
          <a:solidFill>
            <a:srgbClr val="FFFF0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00"/>
              </a:solidFill>
              <a:latin typeface="Arial"/>
              <a:ea typeface="Arial"/>
              <a:cs typeface="Arial"/>
              <a:sym typeface="Arial"/>
            </a:endParaRPr>
          </a:p>
        </p:txBody>
      </p:sp>
      <p:cxnSp>
        <p:nvCxnSpPr>
          <p:cNvPr id="375" name="Google Shape;375;g10c73ea11a3_0_366"/>
          <p:cNvCxnSpPr/>
          <p:nvPr/>
        </p:nvCxnSpPr>
        <p:spPr>
          <a:xfrm rot="10800000">
            <a:off x="7287945" y="4267112"/>
            <a:ext cx="1098300" cy="527700"/>
          </a:xfrm>
          <a:prstGeom prst="straightConnector1">
            <a:avLst/>
          </a:prstGeom>
          <a:noFill/>
          <a:ln w="9525" cap="flat" cmpd="sng">
            <a:solidFill>
              <a:srgbClr val="509C34"/>
            </a:solidFill>
            <a:prstDash val="solid"/>
            <a:round/>
            <a:headEnd type="none" w="sm" len="sm"/>
            <a:tailEnd type="triangle" w="med" len="med"/>
          </a:ln>
        </p:spPr>
      </p:cxnSp>
      <p:sp>
        <p:nvSpPr>
          <p:cNvPr id="376" name="Google Shape;376;g10c73ea11a3_0_366"/>
          <p:cNvSpPr txBox="1"/>
          <p:nvPr/>
        </p:nvSpPr>
        <p:spPr>
          <a:xfrm>
            <a:off x="8155400" y="4688395"/>
            <a:ext cx="2586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Photodiodes</a:t>
            </a:r>
            <a:endParaRPr/>
          </a:p>
        </p:txBody>
      </p:sp>
      <p:sp>
        <p:nvSpPr>
          <p:cNvPr id="377" name="Google Shape;377;g10c73ea11a3_0_366"/>
          <p:cNvSpPr txBox="1"/>
          <p:nvPr/>
        </p:nvSpPr>
        <p:spPr>
          <a:xfrm>
            <a:off x="4657085" y="3117012"/>
            <a:ext cx="18657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Pet Bowl</a:t>
            </a:r>
            <a:endParaRPr/>
          </a:p>
        </p:txBody>
      </p:sp>
      <p:cxnSp>
        <p:nvCxnSpPr>
          <p:cNvPr id="378" name="Google Shape;378;g10c73ea11a3_0_366"/>
          <p:cNvCxnSpPr/>
          <p:nvPr/>
        </p:nvCxnSpPr>
        <p:spPr>
          <a:xfrm>
            <a:off x="4528201" y="3594527"/>
            <a:ext cx="1698000" cy="0"/>
          </a:xfrm>
          <a:prstGeom prst="straightConnector1">
            <a:avLst/>
          </a:prstGeom>
          <a:noFill/>
          <a:ln w="9525" cap="flat" cmpd="sng">
            <a:solidFill>
              <a:srgbClr val="7030A0"/>
            </a:solidFill>
            <a:prstDash val="solid"/>
            <a:round/>
            <a:headEnd type="none" w="sm" len="sm"/>
            <a:tailEnd type="triangle" w="med" len="med"/>
          </a:ln>
        </p:spPr>
      </p:cxnSp>
      <p:cxnSp>
        <p:nvCxnSpPr>
          <p:cNvPr id="379" name="Google Shape;379;g10c73ea11a3_0_366"/>
          <p:cNvCxnSpPr/>
          <p:nvPr/>
        </p:nvCxnSpPr>
        <p:spPr>
          <a:xfrm>
            <a:off x="4614609" y="5586772"/>
            <a:ext cx="1698000" cy="0"/>
          </a:xfrm>
          <a:prstGeom prst="straightConnector1">
            <a:avLst/>
          </a:prstGeom>
          <a:noFill/>
          <a:ln w="9525" cap="flat" cmpd="sng">
            <a:solidFill>
              <a:srgbClr val="7030A0"/>
            </a:solidFill>
            <a:prstDash val="solid"/>
            <a:round/>
            <a:headEnd type="none" w="sm" len="sm"/>
            <a:tailEnd type="triangle" w="med" len="med"/>
          </a:ln>
        </p:spPr>
      </p:cxnSp>
      <p:sp>
        <p:nvSpPr>
          <p:cNvPr id="380" name="Google Shape;380;g10c73ea11a3_0_366"/>
          <p:cNvSpPr/>
          <p:nvPr/>
        </p:nvSpPr>
        <p:spPr>
          <a:xfrm>
            <a:off x="4370635" y="3770355"/>
            <a:ext cx="2157600" cy="1591200"/>
          </a:xfrm>
          <a:prstGeom prst="ellipse">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381" name="Google Shape;381;g10c73ea11a3_0_366"/>
          <p:cNvCxnSpPr/>
          <p:nvPr/>
        </p:nvCxnSpPr>
        <p:spPr>
          <a:xfrm>
            <a:off x="3922686" y="4939226"/>
            <a:ext cx="458700" cy="0"/>
          </a:xfrm>
          <a:prstGeom prst="straightConnector1">
            <a:avLst/>
          </a:prstGeom>
          <a:noFill/>
          <a:ln w="9525" cap="flat" cmpd="sng">
            <a:solidFill>
              <a:srgbClr val="7030A0"/>
            </a:solidFill>
            <a:prstDash val="solid"/>
            <a:round/>
            <a:headEnd type="none" w="sm" len="sm"/>
            <a:tailEnd type="triangle" w="med" len="med"/>
          </a:ln>
        </p:spPr>
      </p:cxnSp>
      <p:cxnSp>
        <p:nvCxnSpPr>
          <p:cNvPr id="382" name="Google Shape;382;g10c73ea11a3_0_366"/>
          <p:cNvCxnSpPr/>
          <p:nvPr/>
        </p:nvCxnSpPr>
        <p:spPr>
          <a:xfrm>
            <a:off x="4184066" y="5325215"/>
            <a:ext cx="798300" cy="0"/>
          </a:xfrm>
          <a:prstGeom prst="straightConnector1">
            <a:avLst/>
          </a:prstGeom>
          <a:noFill/>
          <a:ln w="9525" cap="flat" cmpd="sng">
            <a:solidFill>
              <a:srgbClr val="7030A0"/>
            </a:solidFill>
            <a:prstDash val="solid"/>
            <a:round/>
            <a:headEnd type="none" w="sm" len="sm"/>
            <a:tailEnd type="triangle" w="med" len="med"/>
          </a:ln>
        </p:spPr>
      </p:cxnSp>
      <p:cxnSp>
        <p:nvCxnSpPr>
          <p:cNvPr id="383" name="Google Shape;383;g10c73ea11a3_0_366"/>
          <p:cNvCxnSpPr/>
          <p:nvPr/>
        </p:nvCxnSpPr>
        <p:spPr>
          <a:xfrm>
            <a:off x="3892136" y="4531046"/>
            <a:ext cx="406500" cy="0"/>
          </a:xfrm>
          <a:prstGeom prst="straightConnector1">
            <a:avLst/>
          </a:prstGeom>
          <a:noFill/>
          <a:ln w="9525" cap="flat" cmpd="sng">
            <a:solidFill>
              <a:srgbClr val="7030A0"/>
            </a:solidFill>
            <a:prstDash val="solid"/>
            <a:round/>
            <a:headEnd type="none" w="sm" len="sm"/>
            <a:tailEnd type="triangle" w="med" len="med"/>
          </a:ln>
        </p:spPr>
      </p:cxnSp>
      <p:cxnSp>
        <p:nvCxnSpPr>
          <p:cNvPr id="384" name="Google Shape;384;g10c73ea11a3_0_366"/>
          <p:cNvCxnSpPr/>
          <p:nvPr/>
        </p:nvCxnSpPr>
        <p:spPr>
          <a:xfrm>
            <a:off x="4006847" y="4159380"/>
            <a:ext cx="374700" cy="0"/>
          </a:xfrm>
          <a:prstGeom prst="straightConnector1">
            <a:avLst/>
          </a:prstGeom>
          <a:noFill/>
          <a:ln w="9525" cap="flat" cmpd="sng">
            <a:solidFill>
              <a:srgbClr val="7030A0"/>
            </a:solidFill>
            <a:prstDash val="solid"/>
            <a:round/>
            <a:headEnd type="none" w="sm" len="sm"/>
            <a:tailEnd type="triangle" w="med" len="med"/>
          </a:ln>
        </p:spPr>
      </p:cxnSp>
      <p:cxnSp>
        <p:nvCxnSpPr>
          <p:cNvPr id="385" name="Google Shape;385;g10c73ea11a3_0_366"/>
          <p:cNvCxnSpPr/>
          <p:nvPr/>
        </p:nvCxnSpPr>
        <p:spPr>
          <a:xfrm>
            <a:off x="4184066" y="3867821"/>
            <a:ext cx="665100" cy="0"/>
          </a:xfrm>
          <a:prstGeom prst="straightConnector1">
            <a:avLst/>
          </a:prstGeom>
          <a:noFill/>
          <a:ln w="9525" cap="flat" cmpd="sng">
            <a:solidFill>
              <a:srgbClr val="7030A0"/>
            </a:solidFill>
            <a:prstDash val="solid"/>
            <a:round/>
            <a:headEnd type="none" w="sm" len="sm"/>
            <a:tailEnd type="triangle" w="med" len="med"/>
          </a:ln>
        </p:spPr>
      </p:cxnSp>
      <p:sp>
        <p:nvSpPr>
          <p:cNvPr id="386" name="Google Shape;386;g10c73ea11a3_0_366"/>
          <p:cNvSpPr txBox="1"/>
          <p:nvPr/>
        </p:nvSpPr>
        <p:spPr>
          <a:xfrm>
            <a:off x="4837515" y="4119378"/>
            <a:ext cx="15048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chemeClr val="lt1"/>
                </a:solidFill>
                <a:latin typeface="Arial"/>
                <a:ea typeface="Arial"/>
                <a:cs typeface="Arial"/>
                <a:sym typeface="Arial"/>
              </a:rPr>
              <a:t>Pet Snout</a:t>
            </a:r>
            <a:endParaRPr/>
          </a:p>
        </p:txBody>
      </p:sp>
      <p:sp>
        <p:nvSpPr>
          <p:cNvPr id="387" name="Google Shape;387;g10c73ea11a3_0_366"/>
          <p:cNvSpPr/>
          <p:nvPr/>
        </p:nvSpPr>
        <p:spPr>
          <a:xfrm>
            <a:off x="7228099" y="2485854"/>
            <a:ext cx="1989900" cy="12162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Power Detector</a:t>
            </a:r>
            <a:endParaRPr sz="1400" b="0" i="0" u="none" strike="noStrike" cap="none">
              <a:solidFill>
                <a:schemeClr val="lt1"/>
              </a:solidFill>
              <a:latin typeface="Arial"/>
              <a:ea typeface="Arial"/>
              <a:cs typeface="Arial"/>
              <a:sym typeface="Arial"/>
            </a:endParaRPr>
          </a:p>
        </p:txBody>
      </p:sp>
      <p:sp>
        <p:nvSpPr>
          <p:cNvPr id="388" name="Google Shape;388;g10c73ea11a3_0_366"/>
          <p:cNvSpPr txBox="1"/>
          <p:nvPr/>
        </p:nvSpPr>
        <p:spPr>
          <a:xfrm>
            <a:off x="7297147" y="2485850"/>
            <a:ext cx="1920900" cy="116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Drop in power detected: system waits for increase in power to start countdown</a:t>
            </a:r>
            <a:endParaRPr/>
          </a:p>
        </p:txBody>
      </p:sp>
      <p:sp>
        <p:nvSpPr>
          <p:cNvPr id="389" name="Google Shape;389;g10c73ea11a3_0_366"/>
          <p:cNvSpPr/>
          <p:nvPr/>
        </p:nvSpPr>
        <p:spPr>
          <a:xfrm>
            <a:off x="3777200" y="1227450"/>
            <a:ext cx="3149700" cy="19782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g10c73ea11a3_0_366"/>
          <p:cNvSpPr txBox="1"/>
          <p:nvPr/>
        </p:nvSpPr>
        <p:spPr>
          <a:xfrm>
            <a:off x="4837515" y="1899478"/>
            <a:ext cx="15048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a:solidFill>
                  <a:schemeClr val="dk1"/>
                </a:solidFill>
              </a:rPr>
              <a:t>Lid</a:t>
            </a:r>
            <a:endParaRPr>
              <a:solidFill>
                <a:schemeClr val="dk1"/>
              </a:solidFill>
            </a:endParaRPr>
          </a:p>
        </p:txBody>
      </p:sp>
      <p:sp>
        <p:nvSpPr>
          <p:cNvPr id="391" name="Google Shape;391;g10c73ea11a3_0_366"/>
          <p:cNvSpPr/>
          <p:nvPr/>
        </p:nvSpPr>
        <p:spPr>
          <a:xfrm>
            <a:off x="4683225" y="2620650"/>
            <a:ext cx="1456200" cy="585000"/>
          </a:xfrm>
          <a:prstGeom prst="upArrow">
            <a:avLst>
              <a:gd name="adj1" fmla="val 50000"/>
              <a:gd name="adj2" fmla="val 50000"/>
            </a:avLst>
          </a:prstGeom>
          <a:noFill/>
          <a:ln w="38100" cap="flat" cmpd="sng">
            <a:solidFill>
              <a:srgbClr val="3F3F3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dk1"/>
              </a:highlight>
            </a:endParaRPr>
          </a:p>
        </p:txBody>
      </p:sp>
      <p:sp>
        <p:nvSpPr>
          <p:cNvPr id="392" name="Google Shape;392;g10c73ea11a3_0_366"/>
          <p:cNvSpPr txBox="1"/>
          <p:nvPr/>
        </p:nvSpPr>
        <p:spPr>
          <a:xfrm>
            <a:off x="5023415" y="2816153"/>
            <a:ext cx="15048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900">
                <a:solidFill>
                  <a:schemeClr val="dk1"/>
                </a:solidFill>
              </a:rPr>
              <a:t>Open</a:t>
            </a:r>
            <a:endParaRPr sz="500">
              <a:solidFill>
                <a:schemeClr val="dk1"/>
              </a:solidFill>
            </a:endParaRPr>
          </a:p>
        </p:txBody>
      </p:sp>
      <p:pic>
        <p:nvPicPr>
          <p:cNvPr id="2" name="Audio 1">
            <a:hlinkClick r:id="" action="ppaction://media"/>
            <a:extLst>
              <a:ext uri="{FF2B5EF4-FFF2-40B4-BE49-F238E27FC236}">
                <a16:creationId xmlns:a16="http://schemas.microsoft.com/office/drawing/2014/main" id="{E3E20126-0DCF-674C-81BA-74E8323EE4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962"/>
    </mc:Choice>
    <mc:Fallback xmlns="">
      <p:transition spd="slow" advTm="14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g10c73ea11a3_0_444"/>
          <p:cNvSpPr/>
          <p:nvPr/>
        </p:nvSpPr>
        <p:spPr>
          <a:xfrm>
            <a:off x="3296873" y="2072081"/>
            <a:ext cx="5201100" cy="4601400"/>
          </a:xfrm>
          <a:prstGeom prst="ellipse">
            <a:avLst/>
          </a:prstGeom>
          <a:solidFill>
            <a:srgbClr val="44CCF6"/>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8" name="Google Shape;398;g10c73ea11a3_0_444"/>
          <p:cNvSpPr/>
          <p:nvPr/>
        </p:nvSpPr>
        <p:spPr>
          <a:xfrm>
            <a:off x="3265525" y="1943800"/>
            <a:ext cx="5144100" cy="42219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g10c73ea11a3_0_444"/>
          <p:cNvSpPr txBox="1">
            <a:spLocks noGrp="1"/>
          </p:cNvSpPr>
          <p:nvPr>
            <p:ph type="title"/>
          </p:nvPr>
        </p:nvSpPr>
        <p:spPr>
          <a:xfrm>
            <a:off x="581192" y="702156"/>
            <a:ext cx="11029500" cy="11886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3F3F3F"/>
              </a:buClr>
              <a:buSzPts val="1800"/>
              <a:buNone/>
            </a:pPr>
            <a:r>
              <a:rPr lang="en-US"/>
              <a:t>OPTICS BEHIND SELF CLOSING LID</a:t>
            </a:r>
            <a:endParaRPr/>
          </a:p>
        </p:txBody>
      </p:sp>
      <p:sp>
        <p:nvSpPr>
          <p:cNvPr id="400" name="Google Shape;400;g10c73ea11a3_0_444"/>
          <p:cNvSpPr/>
          <p:nvPr/>
        </p:nvSpPr>
        <p:spPr>
          <a:xfrm>
            <a:off x="4180199" y="2679854"/>
            <a:ext cx="307800" cy="317100"/>
          </a:xfrm>
          <a:prstGeom prst="rect">
            <a:avLst/>
          </a:prstGeom>
          <a:solidFill>
            <a:srgbClr val="7030A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1" name="Google Shape;401;g10c73ea11a3_0_444"/>
          <p:cNvSpPr/>
          <p:nvPr/>
        </p:nvSpPr>
        <p:spPr>
          <a:xfrm>
            <a:off x="3788399" y="3111759"/>
            <a:ext cx="307800" cy="317100"/>
          </a:xfrm>
          <a:prstGeom prst="rect">
            <a:avLst/>
          </a:prstGeom>
          <a:solidFill>
            <a:srgbClr val="7030A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2" name="Google Shape;402;g10c73ea11a3_0_444"/>
          <p:cNvSpPr/>
          <p:nvPr/>
        </p:nvSpPr>
        <p:spPr>
          <a:xfrm>
            <a:off x="3480489" y="3570485"/>
            <a:ext cx="307800" cy="317100"/>
          </a:xfrm>
          <a:prstGeom prst="rect">
            <a:avLst/>
          </a:prstGeom>
          <a:solidFill>
            <a:srgbClr val="7030A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3" name="Google Shape;403;g10c73ea11a3_0_444"/>
          <p:cNvSpPr/>
          <p:nvPr/>
        </p:nvSpPr>
        <p:spPr>
          <a:xfrm>
            <a:off x="3326534" y="4156509"/>
            <a:ext cx="307800" cy="317100"/>
          </a:xfrm>
          <a:prstGeom prst="rect">
            <a:avLst/>
          </a:prstGeom>
          <a:solidFill>
            <a:srgbClr val="7030A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4" name="Google Shape;404;g10c73ea11a3_0_444"/>
          <p:cNvSpPr/>
          <p:nvPr/>
        </p:nvSpPr>
        <p:spPr>
          <a:xfrm>
            <a:off x="3480489" y="4800106"/>
            <a:ext cx="307800" cy="317100"/>
          </a:xfrm>
          <a:prstGeom prst="rect">
            <a:avLst/>
          </a:prstGeom>
          <a:solidFill>
            <a:srgbClr val="7030A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5" name="Google Shape;405;g10c73ea11a3_0_444"/>
          <p:cNvSpPr/>
          <p:nvPr/>
        </p:nvSpPr>
        <p:spPr>
          <a:xfrm>
            <a:off x="3829401" y="5408714"/>
            <a:ext cx="307800" cy="317100"/>
          </a:xfrm>
          <a:prstGeom prst="rect">
            <a:avLst/>
          </a:prstGeom>
          <a:solidFill>
            <a:srgbClr val="7030A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6" name="Google Shape;406;g10c73ea11a3_0_444"/>
          <p:cNvSpPr/>
          <p:nvPr/>
        </p:nvSpPr>
        <p:spPr>
          <a:xfrm>
            <a:off x="4334154" y="5848534"/>
            <a:ext cx="307800" cy="317100"/>
          </a:xfrm>
          <a:prstGeom prst="rect">
            <a:avLst/>
          </a:prstGeom>
          <a:solidFill>
            <a:srgbClr val="7030A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407" name="Google Shape;407;g10c73ea11a3_0_444"/>
          <p:cNvCxnSpPr/>
          <p:nvPr/>
        </p:nvCxnSpPr>
        <p:spPr>
          <a:xfrm>
            <a:off x="1785078" y="2679854"/>
            <a:ext cx="1419600" cy="1049400"/>
          </a:xfrm>
          <a:prstGeom prst="straightConnector1">
            <a:avLst/>
          </a:prstGeom>
          <a:noFill/>
          <a:ln w="9525" cap="flat" cmpd="sng">
            <a:solidFill>
              <a:srgbClr val="509C34"/>
            </a:solidFill>
            <a:prstDash val="solid"/>
            <a:round/>
            <a:headEnd type="none" w="sm" len="sm"/>
            <a:tailEnd type="triangle" w="med" len="med"/>
          </a:ln>
        </p:spPr>
      </p:cxnSp>
      <p:sp>
        <p:nvSpPr>
          <p:cNvPr id="408" name="Google Shape;408;g10c73ea11a3_0_444"/>
          <p:cNvSpPr txBox="1"/>
          <p:nvPr/>
        </p:nvSpPr>
        <p:spPr>
          <a:xfrm>
            <a:off x="1249959" y="2304086"/>
            <a:ext cx="1954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IR LEDs</a:t>
            </a:r>
            <a:endParaRPr/>
          </a:p>
        </p:txBody>
      </p:sp>
      <p:sp>
        <p:nvSpPr>
          <p:cNvPr id="409" name="Google Shape;409;g10c73ea11a3_0_444"/>
          <p:cNvSpPr/>
          <p:nvPr/>
        </p:nvSpPr>
        <p:spPr>
          <a:xfrm>
            <a:off x="7268746" y="2673418"/>
            <a:ext cx="307800" cy="317100"/>
          </a:xfrm>
          <a:prstGeom prst="rect">
            <a:avLst/>
          </a:prstGeom>
          <a:solidFill>
            <a:srgbClr val="FFFF0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00"/>
              </a:solidFill>
              <a:latin typeface="Arial"/>
              <a:ea typeface="Arial"/>
              <a:cs typeface="Arial"/>
              <a:sym typeface="Arial"/>
            </a:endParaRPr>
          </a:p>
        </p:txBody>
      </p:sp>
      <p:sp>
        <p:nvSpPr>
          <p:cNvPr id="410" name="Google Shape;410;g10c73ea11a3_0_444"/>
          <p:cNvSpPr/>
          <p:nvPr/>
        </p:nvSpPr>
        <p:spPr>
          <a:xfrm>
            <a:off x="7697982" y="3110770"/>
            <a:ext cx="307800" cy="317100"/>
          </a:xfrm>
          <a:prstGeom prst="rect">
            <a:avLst/>
          </a:prstGeom>
          <a:solidFill>
            <a:srgbClr val="FFFF0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00"/>
              </a:solidFill>
              <a:latin typeface="Arial"/>
              <a:ea typeface="Arial"/>
              <a:cs typeface="Arial"/>
              <a:sym typeface="Arial"/>
            </a:endParaRPr>
          </a:p>
        </p:txBody>
      </p:sp>
      <p:sp>
        <p:nvSpPr>
          <p:cNvPr id="411" name="Google Shape;411;g10c73ea11a3_0_444"/>
          <p:cNvSpPr/>
          <p:nvPr/>
        </p:nvSpPr>
        <p:spPr>
          <a:xfrm>
            <a:off x="8015678" y="3570485"/>
            <a:ext cx="307800" cy="317100"/>
          </a:xfrm>
          <a:prstGeom prst="rect">
            <a:avLst/>
          </a:prstGeom>
          <a:solidFill>
            <a:srgbClr val="FFFF0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00"/>
              </a:solidFill>
              <a:latin typeface="Arial"/>
              <a:ea typeface="Arial"/>
              <a:cs typeface="Arial"/>
              <a:sym typeface="Arial"/>
            </a:endParaRPr>
          </a:p>
        </p:txBody>
      </p:sp>
      <p:sp>
        <p:nvSpPr>
          <p:cNvPr id="412" name="Google Shape;412;g10c73ea11a3_0_444"/>
          <p:cNvSpPr/>
          <p:nvPr/>
        </p:nvSpPr>
        <p:spPr>
          <a:xfrm>
            <a:off x="8162641" y="4156508"/>
            <a:ext cx="307800" cy="317100"/>
          </a:xfrm>
          <a:prstGeom prst="rect">
            <a:avLst/>
          </a:prstGeom>
          <a:solidFill>
            <a:srgbClr val="FFFF0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00"/>
              </a:solidFill>
              <a:latin typeface="Arial"/>
              <a:ea typeface="Arial"/>
              <a:cs typeface="Arial"/>
              <a:sym typeface="Arial"/>
            </a:endParaRPr>
          </a:p>
        </p:txBody>
      </p:sp>
      <p:sp>
        <p:nvSpPr>
          <p:cNvPr id="413" name="Google Shape;413;g10c73ea11a3_0_444"/>
          <p:cNvSpPr/>
          <p:nvPr/>
        </p:nvSpPr>
        <p:spPr>
          <a:xfrm>
            <a:off x="8042085" y="4800106"/>
            <a:ext cx="307800" cy="317100"/>
          </a:xfrm>
          <a:prstGeom prst="rect">
            <a:avLst/>
          </a:prstGeom>
          <a:solidFill>
            <a:srgbClr val="FFFF0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00"/>
              </a:solidFill>
              <a:latin typeface="Arial"/>
              <a:ea typeface="Arial"/>
              <a:cs typeface="Arial"/>
              <a:sym typeface="Arial"/>
            </a:endParaRPr>
          </a:p>
        </p:txBody>
      </p:sp>
      <p:sp>
        <p:nvSpPr>
          <p:cNvPr id="414" name="Google Shape;414;g10c73ea11a3_0_444"/>
          <p:cNvSpPr/>
          <p:nvPr/>
        </p:nvSpPr>
        <p:spPr>
          <a:xfrm>
            <a:off x="7697982" y="5408713"/>
            <a:ext cx="307800" cy="317100"/>
          </a:xfrm>
          <a:prstGeom prst="rect">
            <a:avLst/>
          </a:prstGeom>
          <a:solidFill>
            <a:srgbClr val="FFFF0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00"/>
              </a:solidFill>
              <a:latin typeface="Arial"/>
              <a:ea typeface="Arial"/>
              <a:cs typeface="Arial"/>
              <a:sym typeface="Arial"/>
            </a:endParaRPr>
          </a:p>
        </p:txBody>
      </p:sp>
      <p:sp>
        <p:nvSpPr>
          <p:cNvPr id="415" name="Google Shape;415;g10c73ea11a3_0_444"/>
          <p:cNvSpPr/>
          <p:nvPr/>
        </p:nvSpPr>
        <p:spPr>
          <a:xfrm>
            <a:off x="7203790" y="5848533"/>
            <a:ext cx="307800" cy="317100"/>
          </a:xfrm>
          <a:prstGeom prst="rect">
            <a:avLst/>
          </a:prstGeom>
          <a:solidFill>
            <a:srgbClr val="FFFF00"/>
          </a:solidFill>
          <a:ln w="254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00"/>
              </a:solidFill>
              <a:latin typeface="Arial"/>
              <a:ea typeface="Arial"/>
              <a:cs typeface="Arial"/>
              <a:sym typeface="Arial"/>
            </a:endParaRPr>
          </a:p>
        </p:txBody>
      </p:sp>
      <p:cxnSp>
        <p:nvCxnSpPr>
          <p:cNvPr id="416" name="Google Shape;416;g10c73ea11a3_0_444"/>
          <p:cNvCxnSpPr>
            <a:stCxn id="417" idx="1"/>
          </p:cNvCxnSpPr>
          <p:nvPr/>
        </p:nvCxnSpPr>
        <p:spPr>
          <a:xfrm rot="10800000">
            <a:off x="8674071" y="4314992"/>
            <a:ext cx="764400" cy="324000"/>
          </a:xfrm>
          <a:prstGeom prst="straightConnector1">
            <a:avLst/>
          </a:prstGeom>
          <a:noFill/>
          <a:ln w="9525" cap="flat" cmpd="sng">
            <a:solidFill>
              <a:srgbClr val="509C34"/>
            </a:solidFill>
            <a:prstDash val="solid"/>
            <a:round/>
            <a:headEnd type="none" w="sm" len="sm"/>
            <a:tailEnd type="triangle" w="med" len="med"/>
          </a:ln>
        </p:spPr>
      </p:cxnSp>
      <p:sp>
        <p:nvSpPr>
          <p:cNvPr id="417" name="Google Shape;417;g10c73ea11a3_0_444"/>
          <p:cNvSpPr txBox="1"/>
          <p:nvPr/>
        </p:nvSpPr>
        <p:spPr>
          <a:xfrm>
            <a:off x="9438471" y="4485092"/>
            <a:ext cx="2586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Photodiodes</a:t>
            </a:r>
            <a:endParaRPr/>
          </a:p>
        </p:txBody>
      </p:sp>
      <p:sp>
        <p:nvSpPr>
          <p:cNvPr id="418" name="Google Shape;418;g10c73ea11a3_0_444"/>
          <p:cNvSpPr txBox="1"/>
          <p:nvPr/>
        </p:nvSpPr>
        <p:spPr>
          <a:xfrm>
            <a:off x="5084112" y="6089565"/>
            <a:ext cx="25038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Pet Bowl</a:t>
            </a:r>
            <a:endParaRPr/>
          </a:p>
        </p:txBody>
      </p:sp>
      <p:cxnSp>
        <p:nvCxnSpPr>
          <p:cNvPr id="419" name="Google Shape;419;g10c73ea11a3_0_444"/>
          <p:cNvCxnSpPr/>
          <p:nvPr/>
        </p:nvCxnSpPr>
        <p:spPr>
          <a:xfrm>
            <a:off x="4642064" y="2838474"/>
            <a:ext cx="2278800" cy="0"/>
          </a:xfrm>
          <a:prstGeom prst="straightConnector1">
            <a:avLst/>
          </a:prstGeom>
          <a:noFill/>
          <a:ln w="9525" cap="flat" cmpd="sng">
            <a:solidFill>
              <a:srgbClr val="7030A0"/>
            </a:solidFill>
            <a:prstDash val="solid"/>
            <a:round/>
            <a:headEnd type="none" w="sm" len="sm"/>
            <a:tailEnd type="triangle" w="med" len="med"/>
          </a:ln>
        </p:spPr>
      </p:cxnSp>
      <p:cxnSp>
        <p:nvCxnSpPr>
          <p:cNvPr id="420" name="Google Shape;420;g10c73ea11a3_0_444"/>
          <p:cNvCxnSpPr/>
          <p:nvPr/>
        </p:nvCxnSpPr>
        <p:spPr>
          <a:xfrm>
            <a:off x="4180199" y="3269390"/>
            <a:ext cx="3331500" cy="0"/>
          </a:xfrm>
          <a:prstGeom prst="straightConnector1">
            <a:avLst/>
          </a:prstGeom>
          <a:noFill/>
          <a:ln w="9525" cap="flat" cmpd="sng">
            <a:solidFill>
              <a:srgbClr val="7030A0"/>
            </a:solidFill>
            <a:prstDash val="solid"/>
            <a:round/>
            <a:headEnd type="none" w="sm" len="sm"/>
            <a:tailEnd type="triangle" w="med" len="med"/>
          </a:ln>
        </p:spPr>
      </p:cxnSp>
      <p:cxnSp>
        <p:nvCxnSpPr>
          <p:cNvPr id="421" name="Google Shape;421;g10c73ea11a3_0_444"/>
          <p:cNvCxnSpPr/>
          <p:nvPr/>
        </p:nvCxnSpPr>
        <p:spPr>
          <a:xfrm>
            <a:off x="3942354" y="3716720"/>
            <a:ext cx="3909600" cy="0"/>
          </a:xfrm>
          <a:prstGeom prst="straightConnector1">
            <a:avLst/>
          </a:prstGeom>
          <a:noFill/>
          <a:ln w="9525" cap="flat" cmpd="sng">
            <a:solidFill>
              <a:srgbClr val="7030A0"/>
            </a:solidFill>
            <a:prstDash val="solid"/>
            <a:round/>
            <a:headEnd type="none" w="sm" len="sm"/>
            <a:tailEnd type="triangle" w="med" len="med"/>
          </a:ln>
        </p:spPr>
      </p:cxnSp>
      <p:cxnSp>
        <p:nvCxnSpPr>
          <p:cNvPr id="422" name="Google Shape;422;g10c73ea11a3_0_444"/>
          <p:cNvCxnSpPr/>
          <p:nvPr/>
        </p:nvCxnSpPr>
        <p:spPr>
          <a:xfrm>
            <a:off x="3829401" y="5034926"/>
            <a:ext cx="4115100" cy="0"/>
          </a:xfrm>
          <a:prstGeom prst="straightConnector1">
            <a:avLst/>
          </a:prstGeom>
          <a:noFill/>
          <a:ln w="9525" cap="flat" cmpd="sng">
            <a:solidFill>
              <a:srgbClr val="7030A0"/>
            </a:solidFill>
            <a:prstDash val="solid"/>
            <a:round/>
            <a:headEnd type="none" w="sm" len="sm"/>
            <a:tailEnd type="triangle" w="med" len="med"/>
          </a:ln>
        </p:spPr>
      </p:cxnSp>
      <p:cxnSp>
        <p:nvCxnSpPr>
          <p:cNvPr id="423" name="Google Shape;423;g10c73ea11a3_0_444"/>
          <p:cNvCxnSpPr/>
          <p:nvPr/>
        </p:nvCxnSpPr>
        <p:spPr>
          <a:xfrm>
            <a:off x="4180199" y="5567333"/>
            <a:ext cx="3396600" cy="0"/>
          </a:xfrm>
          <a:prstGeom prst="straightConnector1">
            <a:avLst/>
          </a:prstGeom>
          <a:noFill/>
          <a:ln w="9525" cap="flat" cmpd="sng">
            <a:solidFill>
              <a:srgbClr val="7030A0"/>
            </a:solidFill>
            <a:prstDash val="solid"/>
            <a:round/>
            <a:headEnd type="none" w="sm" len="sm"/>
            <a:tailEnd type="triangle" w="med" len="med"/>
          </a:ln>
        </p:spPr>
      </p:cxnSp>
      <p:cxnSp>
        <p:nvCxnSpPr>
          <p:cNvPr id="424" name="Google Shape;424;g10c73ea11a3_0_444"/>
          <p:cNvCxnSpPr/>
          <p:nvPr/>
        </p:nvCxnSpPr>
        <p:spPr>
          <a:xfrm>
            <a:off x="4758033" y="5979743"/>
            <a:ext cx="2278800" cy="0"/>
          </a:xfrm>
          <a:prstGeom prst="straightConnector1">
            <a:avLst/>
          </a:prstGeom>
          <a:noFill/>
          <a:ln w="9525" cap="flat" cmpd="sng">
            <a:solidFill>
              <a:srgbClr val="7030A0"/>
            </a:solidFill>
            <a:prstDash val="solid"/>
            <a:round/>
            <a:headEnd type="none" w="sm" len="sm"/>
            <a:tailEnd type="triangle" w="med" len="med"/>
          </a:ln>
        </p:spPr>
      </p:cxnSp>
      <p:cxnSp>
        <p:nvCxnSpPr>
          <p:cNvPr id="425" name="Google Shape;425;g10c73ea11a3_0_444"/>
          <p:cNvCxnSpPr/>
          <p:nvPr/>
        </p:nvCxnSpPr>
        <p:spPr>
          <a:xfrm>
            <a:off x="3419912" y="4315127"/>
            <a:ext cx="1440600" cy="0"/>
          </a:xfrm>
          <a:prstGeom prst="straightConnector1">
            <a:avLst/>
          </a:prstGeom>
          <a:noFill/>
          <a:ln w="9525" cap="flat" cmpd="sng">
            <a:solidFill>
              <a:srgbClr val="7030A0"/>
            </a:solidFill>
            <a:prstDash val="solid"/>
            <a:round/>
            <a:headEnd type="none" w="sm" len="sm"/>
            <a:tailEnd type="none" w="sm" len="sm"/>
          </a:ln>
        </p:spPr>
      </p:cxnSp>
      <p:cxnSp>
        <p:nvCxnSpPr>
          <p:cNvPr id="426" name="Google Shape;426;g10c73ea11a3_0_444"/>
          <p:cNvCxnSpPr/>
          <p:nvPr/>
        </p:nvCxnSpPr>
        <p:spPr>
          <a:xfrm>
            <a:off x="6973250" y="4299225"/>
            <a:ext cx="1068600" cy="15900"/>
          </a:xfrm>
          <a:prstGeom prst="straightConnector1">
            <a:avLst/>
          </a:prstGeom>
          <a:noFill/>
          <a:ln w="9525" cap="flat" cmpd="sng">
            <a:solidFill>
              <a:srgbClr val="7030A0"/>
            </a:solidFill>
            <a:prstDash val="solid"/>
            <a:round/>
            <a:headEnd type="none" w="sm" len="sm"/>
            <a:tailEnd type="triangle" w="med" len="med"/>
          </a:ln>
        </p:spPr>
      </p:cxnSp>
      <p:sp>
        <p:nvSpPr>
          <p:cNvPr id="427" name="Google Shape;427;g10c73ea11a3_0_444"/>
          <p:cNvSpPr/>
          <p:nvPr/>
        </p:nvSpPr>
        <p:spPr>
          <a:xfrm>
            <a:off x="8470551" y="1333850"/>
            <a:ext cx="2384700" cy="10482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8" name="Google Shape;428;g10c73ea11a3_0_444"/>
          <p:cNvSpPr txBox="1"/>
          <p:nvPr/>
        </p:nvSpPr>
        <p:spPr>
          <a:xfrm>
            <a:off x="8894968" y="1610601"/>
            <a:ext cx="1946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Power Detector</a:t>
            </a:r>
            <a:endParaRPr/>
          </a:p>
        </p:txBody>
      </p:sp>
      <p:cxnSp>
        <p:nvCxnSpPr>
          <p:cNvPr id="429" name="Google Shape;429;g10c73ea11a3_0_444"/>
          <p:cNvCxnSpPr/>
          <p:nvPr/>
        </p:nvCxnSpPr>
        <p:spPr>
          <a:xfrm rot="-5400000">
            <a:off x="7852267" y="3027164"/>
            <a:ext cx="1755000" cy="464700"/>
          </a:xfrm>
          <a:prstGeom prst="bentConnector3">
            <a:avLst>
              <a:gd name="adj1" fmla="val 50000"/>
            </a:avLst>
          </a:prstGeom>
          <a:noFill/>
          <a:ln w="9525" cap="flat" cmpd="sng">
            <a:solidFill>
              <a:schemeClr val="dk1"/>
            </a:solidFill>
            <a:prstDash val="solid"/>
            <a:round/>
            <a:headEnd type="none" w="sm" len="sm"/>
            <a:tailEnd type="none" w="sm" len="sm"/>
          </a:ln>
        </p:spPr>
      </p:cxnSp>
      <p:sp>
        <p:nvSpPr>
          <p:cNvPr id="430" name="Google Shape;430;g10c73ea11a3_0_444"/>
          <p:cNvSpPr txBox="1"/>
          <p:nvPr/>
        </p:nvSpPr>
        <p:spPr>
          <a:xfrm>
            <a:off x="8443557" y="5064641"/>
            <a:ext cx="29526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Power returned to normal, countdown starts. Countdown will stop if power drops again, and process will repeat</a:t>
            </a:r>
            <a:endParaRPr/>
          </a:p>
        </p:txBody>
      </p:sp>
      <p:sp>
        <p:nvSpPr>
          <p:cNvPr id="431" name="Google Shape;431;g10c73ea11a3_0_444"/>
          <p:cNvSpPr txBox="1"/>
          <p:nvPr/>
        </p:nvSpPr>
        <p:spPr>
          <a:xfrm>
            <a:off x="4814050" y="3834190"/>
            <a:ext cx="25038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a:t>Lid Closing</a:t>
            </a:r>
            <a:endParaRPr/>
          </a:p>
        </p:txBody>
      </p:sp>
      <p:sp>
        <p:nvSpPr>
          <p:cNvPr id="432" name="Google Shape;432;g10c73ea11a3_0_444"/>
          <p:cNvSpPr/>
          <p:nvPr/>
        </p:nvSpPr>
        <p:spPr>
          <a:xfrm rot="10800000" flipH="1">
            <a:off x="5187150" y="4403224"/>
            <a:ext cx="1456200" cy="585000"/>
          </a:xfrm>
          <a:prstGeom prst="upArrow">
            <a:avLst>
              <a:gd name="adj1" fmla="val 50000"/>
              <a:gd name="adj2" fmla="val 50000"/>
            </a:avLst>
          </a:prstGeom>
          <a:noFill/>
          <a:ln w="38100" cap="flat" cmpd="sng">
            <a:solidFill>
              <a:srgbClr val="3F3F3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dk1"/>
              </a:highlight>
            </a:endParaRPr>
          </a:p>
        </p:txBody>
      </p:sp>
      <p:pic>
        <p:nvPicPr>
          <p:cNvPr id="6" name="Audio 5">
            <a:hlinkClick r:id="" action="ppaction://media"/>
            <a:extLst>
              <a:ext uri="{FF2B5EF4-FFF2-40B4-BE49-F238E27FC236}">
                <a16:creationId xmlns:a16="http://schemas.microsoft.com/office/drawing/2014/main" id="{76FE245E-E5BF-6F44-8191-452B6937B9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09"/>
    </mc:Choice>
    <mc:Fallback xmlns="">
      <p:transition spd="slow" advTm="9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1110779e2d4_0_73"/>
          <p:cNvSpPr txBox="1">
            <a:spLocks noGrp="1"/>
          </p:cNvSpPr>
          <p:nvPr>
            <p:ph type="title"/>
          </p:nvPr>
        </p:nvSpPr>
        <p:spPr>
          <a:xfrm>
            <a:off x="581193" y="642552"/>
            <a:ext cx="11029500" cy="8154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3F3F3F"/>
              </a:buClr>
              <a:buSzPts val="3600"/>
              <a:buFont typeface="Franklin Gothic"/>
              <a:buNone/>
            </a:pPr>
            <a:r>
              <a:rPr lang="en-US"/>
              <a:t>Optical Design Demo : IR Light Detection</a:t>
            </a:r>
            <a:endParaRPr/>
          </a:p>
        </p:txBody>
      </p:sp>
      <p:pic>
        <p:nvPicPr>
          <p:cNvPr id="438" name="Google Shape;438;g1110779e2d4_0_73"/>
          <p:cNvPicPr preferRelativeResize="0"/>
          <p:nvPr/>
        </p:nvPicPr>
        <p:blipFill>
          <a:blip r:embed="rId5">
            <a:alphaModFix/>
          </a:blip>
          <a:stretch>
            <a:fillRect/>
          </a:stretch>
        </p:blipFill>
        <p:spPr>
          <a:xfrm>
            <a:off x="9045930" y="2004075"/>
            <a:ext cx="2860483" cy="3622150"/>
          </a:xfrm>
          <a:prstGeom prst="rect">
            <a:avLst/>
          </a:prstGeom>
          <a:noFill/>
          <a:ln>
            <a:noFill/>
          </a:ln>
        </p:spPr>
      </p:pic>
      <p:pic>
        <p:nvPicPr>
          <p:cNvPr id="439" name="Google Shape;439;g1110779e2d4_0_73"/>
          <p:cNvPicPr preferRelativeResize="0"/>
          <p:nvPr/>
        </p:nvPicPr>
        <p:blipFill>
          <a:blip r:embed="rId6">
            <a:alphaModFix/>
          </a:blip>
          <a:stretch>
            <a:fillRect/>
          </a:stretch>
        </p:blipFill>
        <p:spPr>
          <a:xfrm>
            <a:off x="285588" y="2004076"/>
            <a:ext cx="2581125" cy="3622150"/>
          </a:xfrm>
          <a:prstGeom prst="rect">
            <a:avLst/>
          </a:prstGeom>
          <a:noFill/>
          <a:ln>
            <a:noFill/>
          </a:ln>
        </p:spPr>
      </p:pic>
      <p:graphicFrame>
        <p:nvGraphicFramePr>
          <p:cNvPr id="440" name="Google Shape;440;g1110779e2d4_0_73"/>
          <p:cNvGraphicFramePr/>
          <p:nvPr/>
        </p:nvGraphicFramePr>
        <p:xfrm>
          <a:off x="3111950" y="2233138"/>
          <a:ext cx="5688725" cy="3139045"/>
        </p:xfrm>
        <a:graphic>
          <a:graphicData uri="http://schemas.openxmlformats.org/drawingml/2006/table">
            <a:tbl>
              <a:tblPr>
                <a:noFill/>
                <a:tableStyleId>{6F0D2FCB-0D5A-4FF6-ADF0-22CCBD45C013}</a:tableStyleId>
              </a:tblPr>
              <a:tblGrid>
                <a:gridCol w="1252675">
                  <a:extLst>
                    <a:ext uri="{9D8B030D-6E8A-4147-A177-3AD203B41FA5}">
                      <a16:colId xmlns:a16="http://schemas.microsoft.com/office/drawing/2014/main" val="20000"/>
                    </a:ext>
                  </a:extLst>
                </a:gridCol>
                <a:gridCol w="1516925">
                  <a:extLst>
                    <a:ext uri="{9D8B030D-6E8A-4147-A177-3AD203B41FA5}">
                      <a16:colId xmlns:a16="http://schemas.microsoft.com/office/drawing/2014/main" val="20001"/>
                    </a:ext>
                  </a:extLst>
                </a:gridCol>
                <a:gridCol w="1643475">
                  <a:extLst>
                    <a:ext uri="{9D8B030D-6E8A-4147-A177-3AD203B41FA5}">
                      <a16:colId xmlns:a16="http://schemas.microsoft.com/office/drawing/2014/main" val="20002"/>
                    </a:ext>
                  </a:extLst>
                </a:gridCol>
                <a:gridCol w="1275650">
                  <a:extLst>
                    <a:ext uri="{9D8B030D-6E8A-4147-A177-3AD203B41FA5}">
                      <a16:colId xmlns:a16="http://schemas.microsoft.com/office/drawing/2014/main" val="20003"/>
                    </a:ext>
                  </a:extLst>
                </a:gridCol>
              </a:tblGrid>
              <a:tr h="731475">
                <a:tc>
                  <a:txBody>
                    <a:bodyPr/>
                    <a:lstStyle/>
                    <a:p>
                      <a:pPr marL="0" lvl="0" indent="0" algn="ctr" rtl="0">
                        <a:lnSpc>
                          <a:spcPct val="115000"/>
                        </a:lnSpc>
                        <a:spcBef>
                          <a:spcPts val="0"/>
                        </a:spcBef>
                        <a:spcAft>
                          <a:spcPts val="0"/>
                        </a:spcAft>
                        <a:buNone/>
                      </a:pPr>
                      <a:r>
                        <a:rPr lang="en-US" sz="1700" b="1">
                          <a:solidFill>
                            <a:srgbClr val="FFFFFF"/>
                          </a:solidFill>
                          <a:latin typeface="Times New Roman"/>
                          <a:ea typeface="Times New Roman"/>
                          <a:cs typeface="Times New Roman"/>
                          <a:sym typeface="Times New Roman"/>
                        </a:rPr>
                        <a:t> </a:t>
                      </a:r>
                      <a:endParaRPr sz="1700" b="1">
                        <a:solidFill>
                          <a:srgbClr val="FFFFFF"/>
                        </a:solidFill>
                        <a:latin typeface="Times New Roman"/>
                        <a:ea typeface="Times New Roman"/>
                        <a:cs typeface="Times New Roman"/>
                        <a:sym typeface="Times New Roman"/>
                      </a:endParaRPr>
                    </a:p>
                  </a:txBody>
                  <a:tcPr marL="68575" marR="68575" marT="91425" marB="91425">
                    <a:lnL w="12700" cap="flat" cmpd="sng">
                      <a:solidFill>
                        <a:srgbClr val="FFFFFF"/>
                      </a:solidFill>
                      <a:prstDash val="solid"/>
                      <a:round/>
                      <a:headEnd type="none" w="sm" len="sm"/>
                      <a:tailEnd type="none" w="sm" len="sm"/>
                    </a:lnL>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A5A5A5"/>
                    </a:solidFill>
                  </a:tcPr>
                </a:tc>
                <a:tc>
                  <a:txBody>
                    <a:bodyPr/>
                    <a:lstStyle/>
                    <a:p>
                      <a:pPr marL="0" lvl="0" indent="0" algn="ctr" rtl="0">
                        <a:lnSpc>
                          <a:spcPct val="115000"/>
                        </a:lnSpc>
                        <a:spcBef>
                          <a:spcPts val="0"/>
                        </a:spcBef>
                        <a:spcAft>
                          <a:spcPts val="0"/>
                        </a:spcAft>
                        <a:buNone/>
                      </a:pPr>
                      <a:r>
                        <a:rPr lang="en-US" sz="1700" b="1">
                          <a:solidFill>
                            <a:srgbClr val="FFFFFF"/>
                          </a:solidFill>
                          <a:latin typeface="Times New Roman"/>
                          <a:ea typeface="Times New Roman"/>
                          <a:cs typeface="Times New Roman"/>
                          <a:sym typeface="Times New Roman"/>
                        </a:rPr>
                        <a:t>Uninterrupte</a:t>
                      </a:r>
                      <a:r>
                        <a:rPr lang="en-US" sz="1700">
                          <a:solidFill>
                            <a:srgbClr val="FFFFFF"/>
                          </a:solidFill>
                          <a:latin typeface="Times New Roman"/>
                          <a:ea typeface="Times New Roman"/>
                          <a:cs typeface="Times New Roman"/>
                          <a:sym typeface="Times New Roman"/>
                        </a:rPr>
                        <a:t>d </a:t>
                      </a:r>
                      <a:endParaRPr sz="1700">
                        <a:solidFill>
                          <a:srgbClr val="FFFFFF"/>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US" sz="1700" b="1">
                          <a:solidFill>
                            <a:srgbClr val="FFFFFF"/>
                          </a:solidFill>
                          <a:latin typeface="Times New Roman"/>
                          <a:ea typeface="Times New Roman"/>
                          <a:cs typeface="Times New Roman"/>
                          <a:sym typeface="Times New Roman"/>
                        </a:rPr>
                        <a:t>Voltage</a:t>
                      </a:r>
                      <a:endParaRPr sz="1700" b="1">
                        <a:solidFill>
                          <a:srgbClr val="FFFFFF"/>
                        </a:solidFill>
                        <a:latin typeface="Times New Roman"/>
                        <a:ea typeface="Times New Roman"/>
                        <a:cs typeface="Times New Roman"/>
                        <a:sym typeface="Times New Roman"/>
                      </a:endParaRPr>
                    </a:p>
                  </a:txBody>
                  <a:tcPr marL="68575" marR="68575" marT="91425" marB="91425">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A5A5A5"/>
                    </a:solidFill>
                  </a:tcPr>
                </a:tc>
                <a:tc>
                  <a:txBody>
                    <a:bodyPr/>
                    <a:lstStyle/>
                    <a:p>
                      <a:pPr marL="0" lvl="0" indent="0" algn="ctr" rtl="0">
                        <a:lnSpc>
                          <a:spcPct val="115000"/>
                        </a:lnSpc>
                        <a:spcBef>
                          <a:spcPts val="0"/>
                        </a:spcBef>
                        <a:spcAft>
                          <a:spcPts val="0"/>
                        </a:spcAft>
                        <a:buNone/>
                      </a:pPr>
                      <a:r>
                        <a:rPr lang="en-US" sz="1700" b="1">
                          <a:solidFill>
                            <a:srgbClr val="FFFFFF"/>
                          </a:solidFill>
                          <a:latin typeface="Times New Roman"/>
                          <a:ea typeface="Times New Roman"/>
                          <a:cs typeface="Times New Roman"/>
                          <a:sym typeface="Times New Roman"/>
                        </a:rPr>
                        <a:t>Interrupted Voltage</a:t>
                      </a:r>
                      <a:endParaRPr sz="1700" b="1">
                        <a:solidFill>
                          <a:srgbClr val="FFFFFF"/>
                        </a:solidFill>
                        <a:latin typeface="Times New Roman"/>
                        <a:ea typeface="Times New Roman"/>
                        <a:cs typeface="Times New Roman"/>
                        <a:sym typeface="Times New Roman"/>
                      </a:endParaRPr>
                    </a:p>
                  </a:txBody>
                  <a:tcPr marL="68575" marR="68575" marT="91425" marB="91425">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A5A5A5"/>
                    </a:solidFill>
                  </a:tcPr>
                </a:tc>
                <a:tc>
                  <a:txBody>
                    <a:bodyPr/>
                    <a:lstStyle/>
                    <a:p>
                      <a:pPr marL="0" lvl="0" indent="0" algn="ctr" rtl="0">
                        <a:lnSpc>
                          <a:spcPct val="115000"/>
                        </a:lnSpc>
                        <a:spcBef>
                          <a:spcPts val="0"/>
                        </a:spcBef>
                        <a:spcAft>
                          <a:spcPts val="0"/>
                        </a:spcAft>
                        <a:buNone/>
                      </a:pPr>
                      <a:r>
                        <a:rPr lang="en-US" sz="1700" b="1">
                          <a:solidFill>
                            <a:srgbClr val="FFFFFF"/>
                          </a:solidFill>
                          <a:latin typeface="Times New Roman"/>
                          <a:ea typeface="Times New Roman"/>
                          <a:cs typeface="Times New Roman"/>
                          <a:sym typeface="Times New Roman"/>
                        </a:rPr>
                        <a:t>Voltage Difference</a:t>
                      </a:r>
                      <a:endParaRPr sz="1700" b="1">
                        <a:solidFill>
                          <a:srgbClr val="FFFFFF"/>
                        </a:solidFill>
                        <a:latin typeface="Times New Roman"/>
                        <a:ea typeface="Times New Roman"/>
                        <a:cs typeface="Times New Roman"/>
                        <a:sym typeface="Times New Roman"/>
                      </a:endParaRPr>
                    </a:p>
                  </a:txBody>
                  <a:tcPr marL="68575" marR="68575" marT="91425" marB="91425">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r h="476850">
                <a:tc>
                  <a:txBody>
                    <a:bodyPr/>
                    <a:lstStyle/>
                    <a:p>
                      <a:pPr marL="0" lvl="0" indent="0" algn="ctr" rtl="0">
                        <a:lnSpc>
                          <a:spcPct val="115000"/>
                        </a:lnSpc>
                        <a:spcBef>
                          <a:spcPts val="0"/>
                        </a:spcBef>
                        <a:spcAft>
                          <a:spcPts val="0"/>
                        </a:spcAft>
                        <a:buNone/>
                      </a:pPr>
                      <a:r>
                        <a:rPr lang="en-US" sz="1700" b="1">
                          <a:solidFill>
                            <a:srgbClr val="FFFFFF"/>
                          </a:solidFill>
                          <a:latin typeface="Times New Roman"/>
                          <a:ea typeface="Times New Roman"/>
                          <a:cs typeface="Times New Roman"/>
                          <a:sym typeface="Times New Roman"/>
                        </a:rPr>
                        <a:t>Trial 1</a:t>
                      </a:r>
                      <a:endParaRPr sz="1700" b="1">
                        <a:solidFill>
                          <a:srgbClr val="FFFFFF"/>
                        </a:solidFill>
                        <a:latin typeface="Times New Roman"/>
                        <a:ea typeface="Times New Roman"/>
                        <a:cs typeface="Times New Roman"/>
                        <a:sym typeface="Times New Roman"/>
                      </a:endParaRPr>
                    </a:p>
                  </a:txBody>
                  <a:tcPr marL="68575" marR="68575"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A5A5A5"/>
                    </a:solidFill>
                  </a:tcPr>
                </a:tc>
                <a:tc>
                  <a:txBody>
                    <a:bodyPr/>
                    <a:lstStyle/>
                    <a:p>
                      <a:pPr marL="0" lvl="0" indent="0" algn="ctr" rtl="0">
                        <a:lnSpc>
                          <a:spcPct val="115000"/>
                        </a:lnSpc>
                        <a:spcBef>
                          <a:spcPts val="0"/>
                        </a:spcBef>
                        <a:spcAft>
                          <a:spcPts val="0"/>
                        </a:spcAft>
                        <a:buNone/>
                      </a:pPr>
                      <a:r>
                        <a:rPr lang="en-US" sz="1700">
                          <a:latin typeface="Times New Roman"/>
                          <a:ea typeface="Times New Roman"/>
                          <a:cs typeface="Times New Roman"/>
                          <a:sym typeface="Times New Roman"/>
                        </a:rPr>
                        <a:t>0.395 V</a:t>
                      </a:r>
                      <a:endParaRPr sz="1700">
                        <a:latin typeface="Times New Roman"/>
                        <a:ea typeface="Times New Roman"/>
                        <a:cs typeface="Times New Roman"/>
                        <a:sym typeface="Times New Roman"/>
                      </a:endParaRPr>
                    </a:p>
                  </a:txBody>
                  <a:tcPr marL="68575" marR="68575"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DBDB"/>
                    </a:solidFill>
                  </a:tcPr>
                </a:tc>
                <a:tc>
                  <a:txBody>
                    <a:bodyPr/>
                    <a:lstStyle/>
                    <a:p>
                      <a:pPr marL="0" lvl="0" indent="0" algn="ctr" rtl="0">
                        <a:lnSpc>
                          <a:spcPct val="115000"/>
                        </a:lnSpc>
                        <a:spcBef>
                          <a:spcPts val="0"/>
                        </a:spcBef>
                        <a:spcAft>
                          <a:spcPts val="0"/>
                        </a:spcAft>
                        <a:buNone/>
                      </a:pPr>
                      <a:r>
                        <a:rPr lang="en-US" sz="1700">
                          <a:latin typeface="Times New Roman"/>
                          <a:ea typeface="Times New Roman"/>
                          <a:cs typeface="Times New Roman"/>
                          <a:sym typeface="Times New Roman"/>
                        </a:rPr>
                        <a:t>0.285 V</a:t>
                      </a:r>
                      <a:endParaRPr sz="1700">
                        <a:latin typeface="Times New Roman"/>
                        <a:ea typeface="Times New Roman"/>
                        <a:cs typeface="Times New Roman"/>
                        <a:sym typeface="Times New Roman"/>
                      </a:endParaRPr>
                    </a:p>
                  </a:txBody>
                  <a:tcPr marL="68575" marR="68575"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DBDB"/>
                    </a:solidFill>
                  </a:tcPr>
                </a:tc>
                <a:tc>
                  <a:txBody>
                    <a:bodyPr/>
                    <a:lstStyle/>
                    <a:p>
                      <a:pPr marL="0" lvl="0" indent="0" algn="ctr" rtl="0">
                        <a:lnSpc>
                          <a:spcPct val="115000"/>
                        </a:lnSpc>
                        <a:spcBef>
                          <a:spcPts val="0"/>
                        </a:spcBef>
                        <a:spcAft>
                          <a:spcPts val="0"/>
                        </a:spcAft>
                        <a:buNone/>
                      </a:pPr>
                      <a:r>
                        <a:rPr lang="en-US" sz="1700">
                          <a:latin typeface="Times New Roman"/>
                          <a:ea typeface="Times New Roman"/>
                          <a:cs typeface="Times New Roman"/>
                          <a:sym typeface="Times New Roman"/>
                        </a:rPr>
                        <a:t>0.111 V</a:t>
                      </a:r>
                      <a:endParaRPr sz="1700">
                        <a:latin typeface="Times New Roman"/>
                        <a:ea typeface="Times New Roman"/>
                        <a:cs typeface="Times New Roman"/>
                        <a:sym typeface="Times New Roman"/>
                      </a:endParaRPr>
                    </a:p>
                  </a:txBody>
                  <a:tcPr marL="68575" marR="68575"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DBDB"/>
                    </a:solidFill>
                  </a:tcPr>
                </a:tc>
                <a:extLst>
                  <a:ext uri="{0D108BD9-81ED-4DB2-BD59-A6C34878D82A}">
                    <a16:rowId xmlns:a16="http://schemas.microsoft.com/office/drawing/2014/main" val="10001"/>
                  </a:ext>
                </a:extLst>
              </a:tr>
              <a:tr h="476850">
                <a:tc>
                  <a:txBody>
                    <a:bodyPr/>
                    <a:lstStyle/>
                    <a:p>
                      <a:pPr marL="0" lvl="0" indent="0" algn="ctr" rtl="0">
                        <a:lnSpc>
                          <a:spcPct val="115000"/>
                        </a:lnSpc>
                        <a:spcBef>
                          <a:spcPts val="0"/>
                        </a:spcBef>
                        <a:spcAft>
                          <a:spcPts val="0"/>
                        </a:spcAft>
                        <a:buNone/>
                      </a:pPr>
                      <a:r>
                        <a:rPr lang="en-US" sz="1700" b="1">
                          <a:solidFill>
                            <a:srgbClr val="FFFFFF"/>
                          </a:solidFill>
                          <a:latin typeface="Times New Roman"/>
                          <a:ea typeface="Times New Roman"/>
                          <a:cs typeface="Times New Roman"/>
                          <a:sym typeface="Times New Roman"/>
                        </a:rPr>
                        <a:t>Trial 2</a:t>
                      </a:r>
                      <a:endParaRPr sz="1700" b="1">
                        <a:solidFill>
                          <a:srgbClr val="FFFFFF"/>
                        </a:solidFill>
                        <a:latin typeface="Times New Roman"/>
                        <a:ea typeface="Times New Roman"/>
                        <a:cs typeface="Times New Roman"/>
                        <a:sym typeface="Times New Roman"/>
                      </a:endParaRPr>
                    </a:p>
                  </a:txBody>
                  <a:tcPr marL="68575" marR="68575"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A5A5A5"/>
                    </a:solidFill>
                  </a:tcPr>
                </a:tc>
                <a:tc>
                  <a:txBody>
                    <a:bodyPr/>
                    <a:lstStyle/>
                    <a:p>
                      <a:pPr marL="0" lvl="0" indent="0" algn="ctr" rtl="0">
                        <a:lnSpc>
                          <a:spcPct val="115000"/>
                        </a:lnSpc>
                        <a:spcBef>
                          <a:spcPts val="0"/>
                        </a:spcBef>
                        <a:spcAft>
                          <a:spcPts val="0"/>
                        </a:spcAft>
                        <a:buNone/>
                      </a:pPr>
                      <a:r>
                        <a:rPr lang="en-US" sz="1700">
                          <a:latin typeface="Times New Roman"/>
                          <a:ea typeface="Times New Roman"/>
                          <a:cs typeface="Times New Roman"/>
                          <a:sym typeface="Times New Roman"/>
                        </a:rPr>
                        <a:t>0.409 V</a:t>
                      </a:r>
                      <a:endParaRPr sz="1700">
                        <a:latin typeface="Times New Roman"/>
                        <a:ea typeface="Times New Roman"/>
                        <a:cs typeface="Times New Roman"/>
                        <a:sym typeface="Times New Roman"/>
                      </a:endParaRPr>
                    </a:p>
                  </a:txBody>
                  <a:tcPr marL="68575" marR="68575"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EDED"/>
                    </a:solidFill>
                  </a:tcPr>
                </a:tc>
                <a:tc>
                  <a:txBody>
                    <a:bodyPr/>
                    <a:lstStyle/>
                    <a:p>
                      <a:pPr marL="0" lvl="0" indent="0" algn="ctr" rtl="0">
                        <a:lnSpc>
                          <a:spcPct val="115000"/>
                        </a:lnSpc>
                        <a:spcBef>
                          <a:spcPts val="0"/>
                        </a:spcBef>
                        <a:spcAft>
                          <a:spcPts val="0"/>
                        </a:spcAft>
                        <a:buNone/>
                      </a:pPr>
                      <a:r>
                        <a:rPr lang="en-US" sz="1700">
                          <a:latin typeface="Times New Roman"/>
                          <a:ea typeface="Times New Roman"/>
                          <a:cs typeface="Times New Roman"/>
                          <a:sym typeface="Times New Roman"/>
                        </a:rPr>
                        <a:t>0.308 V</a:t>
                      </a:r>
                      <a:endParaRPr sz="1700">
                        <a:latin typeface="Times New Roman"/>
                        <a:ea typeface="Times New Roman"/>
                        <a:cs typeface="Times New Roman"/>
                        <a:sym typeface="Times New Roman"/>
                      </a:endParaRPr>
                    </a:p>
                  </a:txBody>
                  <a:tcPr marL="68575" marR="68575"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EDED"/>
                    </a:solidFill>
                  </a:tcPr>
                </a:tc>
                <a:tc>
                  <a:txBody>
                    <a:bodyPr/>
                    <a:lstStyle/>
                    <a:p>
                      <a:pPr marL="0" lvl="0" indent="0" algn="ctr" rtl="0">
                        <a:lnSpc>
                          <a:spcPct val="115000"/>
                        </a:lnSpc>
                        <a:spcBef>
                          <a:spcPts val="0"/>
                        </a:spcBef>
                        <a:spcAft>
                          <a:spcPts val="0"/>
                        </a:spcAft>
                        <a:buNone/>
                      </a:pPr>
                      <a:r>
                        <a:rPr lang="en-US" sz="1700">
                          <a:latin typeface="Times New Roman"/>
                          <a:ea typeface="Times New Roman"/>
                          <a:cs typeface="Times New Roman"/>
                          <a:sym typeface="Times New Roman"/>
                        </a:rPr>
                        <a:t>0.101 V</a:t>
                      </a:r>
                      <a:endParaRPr sz="1700">
                        <a:latin typeface="Times New Roman"/>
                        <a:ea typeface="Times New Roman"/>
                        <a:cs typeface="Times New Roman"/>
                        <a:sym typeface="Times New Roman"/>
                      </a:endParaRPr>
                    </a:p>
                  </a:txBody>
                  <a:tcPr marL="68575" marR="68575"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EDED"/>
                    </a:solidFill>
                  </a:tcPr>
                </a:tc>
                <a:extLst>
                  <a:ext uri="{0D108BD9-81ED-4DB2-BD59-A6C34878D82A}">
                    <a16:rowId xmlns:a16="http://schemas.microsoft.com/office/drawing/2014/main" val="10002"/>
                  </a:ext>
                </a:extLst>
              </a:tr>
              <a:tr h="476850">
                <a:tc>
                  <a:txBody>
                    <a:bodyPr/>
                    <a:lstStyle/>
                    <a:p>
                      <a:pPr marL="0" lvl="0" indent="0" algn="ctr" rtl="0">
                        <a:lnSpc>
                          <a:spcPct val="115000"/>
                        </a:lnSpc>
                        <a:spcBef>
                          <a:spcPts val="0"/>
                        </a:spcBef>
                        <a:spcAft>
                          <a:spcPts val="0"/>
                        </a:spcAft>
                        <a:buNone/>
                      </a:pPr>
                      <a:r>
                        <a:rPr lang="en-US" sz="1700" b="1">
                          <a:solidFill>
                            <a:srgbClr val="FFFFFF"/>
                          </a:solidFill>
                          <a:latin typeface="Times New Roman"/>
                          <a:ea typeface="Times New Roman"/>
                          <a:cs typeface="Times New Roman"/>
                          <a:sym typeface="Times New Roman"/>
                        </a:rPr>
                        <a:t>Trial 3</a:t>
                      </a:r>
                      <a:endParaRPr sz="1700" b="1">
                        <a:solidFill>
                          <a:srgbClr val="FFFFFF"/>
                        </a:solidFill>
                        <a:latin typeface="Times New Roman"/>
                        <a:ea typeface="Times New Roman"/>
                        <a:cs typeface="Times New Roman"/>
                        <a:sym typeface="Times New Roman"/>
                      </a:endParaRPr>
                    </a:p>
                  </a:txBody>
                  <a:tcPr marL="68575" marR="68575"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A5A5A5"/>
                    </a:solidFill>
                  </a:tcPr>
                </a:tc>
                <a:tc>
                  <a:txBody>
                    <a:bodyPr/>
                    <a:lstStyle/>
                    <a:p>
                      <a:pPr marL="0" lvl="0" indent="0" algn="ctr" rtl="0">
                        <a:lnSpc>
                          <a:spcPct val="115000"/>
                        </a:lnSpc>
                        <a:spcBef>
                          <a:spcPts val="0"/>
                        </a:spcBef>
                        <a:spcAft>
                          <a:spcPts val="0"/>
                        </a:spcAft>
                        <a:buNone/>
                      </a:pPr>
                      <a:r>
                        <a:rPr lang="en-US" sz="1700">
                          <a:latin typeface="Times New Roman"/>
                          <a:ea typeface="Times New Roman"/>
                          <a:cs typeface="Times New Roman"/>
                          <a:sym typeface="Times New Roman"/>
                        </a:rPr>
                        <a:t>0.399 V</a:t>
                      </a:r>
                      <a:endParaRPr sz="1700">
                        <a:latin typeface="Times New Roman"/>
                        <a:ea typeface="Times New Roman"/>
                        <a:cs typeface="Times New Roman"/>
                        <a:sym typeface="Times New Roman"/>
                      </a:endParaRPr>
                    </a:p>
                  </a:txBody>
                  <a:tcPr marL="68575" marR="68575"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DBDB"/>
                    </a:solidFill>
                  </a:tcPr>
                </a:tc>
                <a:tc>
                  <a:txBody>
                    <a:bodyPr/>
                    <a:lstStyle/>
                    <a:p>
                      <a:pPr marL="0" lvl="0" indent="0" algn="ctr" rtl="0">
                        <a:lnSpc>
                          <a:spcPct val="115000"/>
                        </a:lnSpc>
                        <a:spcBef>
                          <a:spcPts val="0"/>
                        </a:spcBef>
                        <a:spcAft>
                          <a:spcPts val="0"/>
                        </a:spcAft>
                        <a:buNone/>
                      </a:pPr>
                      <a:r>
                        <a:rPr lang="en-US" sz="1700">
                          <a:latin typeface="Times New Roman"/>
                          <a:ea typeface="Times New Roman"/>
                          <a:cs typeface="Times New Roman"/>
                          <a:sym typeface="Times New Roman"/>
                        </a:rPr>
                        <a:t>0.302 V</a:t>
                      </a:r>
                      <a:endParaRPr sz="1700">
                        <a:latin typeface="Times New Roman"/>
                        <a:ea typeface="Times New Roman"/>
                        <a:cs typeface="Times New Roman"/>
                        <a:sym typeface="Times New Roman"/>
                      </a:endParaRPr>
                    </a:p>
                  </a:txBody>
                  <a:tcPr marL="68575" marR="68575"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DBDB"/>
                    </a:solidFill>
                  </a:tcPr>
                </a:tc>
                <a:tc>
                  <a:txBody>
                    <a:bodyPr/>
                    <a:lstStyle/>
                    <a:p>
                      <a:pPr marL="0" lvl="0" indent="0" algn="ctr" rtl="0">
                        <a:lnSpc>
                          <a:spcPct val="115000"/>
                        </a:lnSpc>
                        <a:spcBef>
                          <a:spcPts val="0"/>
                        </a:spcBef>
                        <a:spcAft>
                          <a:spcPts val="0"/>
                        </a:spcAft>
                        <a:buNone/>
                      </a:pPr>
                      <a:r>
                        <a:rPr lang="en-US" sz="1700">
                          <a:latin typeface="Times New Roman"/>
                          <a:ea typeface="Times New Roman"/>
                          <a:cs typeface="Times New Roman"/>
                          <a:sym typeface="Times New Roman"/>
                        </a:rPr>
                        <a:t>0.097 V</a:t>
                      </a:r>
                      <a:endParaRPr sz="1700">
                        <a:latin typeface="Times New Roman"/>
                        <a:ea typeface="Times New Roman"/>
                        <a:cs typeface="Times New Roman"/>
                        <a:sym typeface="Times New Roman"/>
                      </a:endParaRPr>
                    </a:p>
                  </a:txBody>
                  <a:tcPr marL="68575" marR="68575"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DBDB"/>
                    </a:solidFill>
                  </a:tcPr>
                </a:tc>
                <a:extLst>
                  <a:ext uri="{0D108BD9-81ED-4DB2-BD59-A6C34878D82A}">
                    <a16:rowId xmlns:a16="http://schemas.microsoft.com/office/drawing/2014/main" val="10003"/>
                  </a:ext>
                </a:extLst>
              </a:tr>
              <a:tr h="476850">
                <a:tc>
                  <a:txBody>
                    <a:bodyPr/>
                    <a:lstStyle/>
                    <a:p>
                      <a:pPr marL="0" lvl="0" indent="0" algn="ctr" rtl="0">
                        <a:lnSpc>
                          <a:spcPct val="115000"/>
                        </a:lnSpc>
                        <a:spcBef>
                          <a:spcPts val="0"/>
                        </a:spcBef>
                        <a:spcAft>
                          <a:spcPts val="0"/>
                        </a:spcAft>
                        <a:buNone/>
                      </a:pPr>
                      <a:r>
                        <a:rPr lang="en-US" sz="1700" b="1">
                          <a:solidFill>
                            <a:srgbClr val="FFFFFF"/>
                          </a:solidFill>
                          <a:latin typeface="Times New Roman"/>
                          <a:ea typeface="Times New Roman"/>
                          <a:cs typeface="Times New Roman"/>
                          <a:sym typeface="Times New Roman"/>
                        </a:rPr>
                        <a:t>Trial 4</a:t>
                      </a:r>
                      <a:endParaRPr sz="1700" b="1">
                        <a:solidFill>
                          <a:srgbClr val="FFFFFF"/>
                        </a:solidFill>
                        <a:latin typeface="Times New Roman"/>
                        <a:ea typeface="Times New Roman"/>
                        <a:cs typeface="Times New Roman"/>
                        <a:sym typeface="Times New Roman"/>
                      </a:endParaRPr>
                    </a:p>
                  </a:txBody>
                  <a:tcPr marL="68575" marR="68575"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A5A5A5"/>
                    </a:solidFill>
                  </a:tcPr>
                </a:tc>
                <a:tc>
                  <a:txBody>
                    <a:bodyPr/>
                    <a:lstStyle/>
                    <a:p>
                      <a:pPr marL="0" lvl="0" indent="0" algn="ctr" rtl="0">
                        <a:lnSpc>
                          <a:spcPct val="115000"/>
                        </a:lnSpc>
                        <a:spcBef>
                          <a:spcPts val="0"/>
                        </a:spcBef>
                        <a:spcAft>
                          <a:spcPts val="0"/>
                        </a:spcAft>
                        <a:buNone/>
                      </a:pPr>
                      <a:r>
                        <a:rPr lang="en-US" sz="1700">
                          <a:latin typeface="Times New Roman"/>
                          <a:ea typeface="Times New Roman"/>
                          <a:cs typeface="Times New Roman"/>
                          <a:sym typeface="Times New Roman"/>
                        </a:rPr>
                        <a:t>0.402 V</a:t>
                      </a:r>
                      <a:endParaRPr sz="1700">
                        <a:latin typeface="Times New Roman"/>
                        <a:ea typeface="Times New Roman"/>
                        <a:cs typeface="Times New Roman"/>
                        <a:sym typeface="Times New Roman"/>
                      </a:endParaRPr>
                    </a:p>
                  </a:txBody>
                  <a:tcPr marL="68575" marR="68575"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EDED"/>
                    </a:solidFill>
                  </a:tcPr>
                </a:tc>
                <a:tc>
                  <a:txBody>
                    <a:bodyPr/>
                    <a:lstStyle/>
                    <a:p>
                      <a:pPr marL="0" lvl="0" indent="0" algn="ctr" rtl="0">
                        <a:lnSpc>
                          <a:spcPct val="115000"/>
                        </a:lnSpc>
                        <a:spcBef>
                          <a:spcPts val="0"/>
                        </a:spcBef>
                        <a:spcAft>
                          <a:spcPts val="0"/>
                        </a:spcAft>
                        <a:buNone/>
                      </a:pPr>
                      <a:r>
                        <a:rPr lang="en-US" sz="1700">
                          <a:latin typeface="Times New Roman"/>
                          <a:ea typeface="Times New Roman"/>
                          <a:cs typeface="Times New Roman"/>
                          <a:sym typeface="Times New Roman"/>
                        </a:rPr>
                        <a:t>0.299 V</a:t>
                      </a:r>
                      <a:endParaRPr sz="1700">
                        <a:latin typeface="Times New Roman"/>
                        <a:ea typeface="Times New Roman"/>
                        <a:cs typeface="Times New Roman"/>
                        <a:sym typeface="Times New Roman"/>
                      </a:endParaRPr>
                    </a:p>
                  </a:txBody>
                  <a:tcPr marL="68575" marR="68575"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EDED"/>
                    </a:solidFill>
                  </a:tcPr>
                </a:tc>
                <a:tc>
                  <a:txBody>
                    <a:bodyPr/>
                    <a:lstStyle/>
                    <a:p>
                      <a:pPr marL="0" lvl="0" indent="0" algn="ctr" rtl="0">
                        <a:lnSpc>
                          <a:spcPct val="115000"/>
                        </a:lnSpc>
                        <a:spcBef>
                          <a:spcPts val="0"/>
                        </a:spcBef>
                        <a:spcAft>
                          <a:spcPts val="0"/>
                        </a:spcAft>
                        <a:buNone/>
                      </a:pPr>
                      <a:r>
                        <a:rPr lang="en-US" sz="1700">
                          <a:latin typeface="Times New Roman"/>
                          <a:ea typeface="Times New Roman"/>
                          <a:cs typeface="Times New Roman"/>
                          <a:sym typeface="Times New Roman"/>
                        </a:rPr>
                        <a:t>0.103 V</a:t>
                      </a:r>
                      <a:endParaRPr sz="1700">
                        <a:latin typeface="Times New Roman"/>
                        <a:ea typeface="Times New Roman"/>
                        <a:cs typeface="Times New Roman"/>
                        <a:sym typeface="Times New Roman"/>
                      </a:endParaRPr>
                    </a:p>
                  </a:txBody>
                  <a:tcPr marL="68575" marR="68575"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EDED"/>
                    </a:solidFill>
                  </a:tcPr>
                </a:tc>
                <a:extLst>
                  <a:ext uri="{0D108BD9-81ED-4DB2-BD59-A6C34878D82A}">
                    <a16:rowId xmlns:a16="http://schemas.microsoft.com/office/drawing/2014/main" val="10004"/>
                  </a:ext>
                </a:extLst>
              </a:tr>
              <a:tr h="476850">
                <a:tc>
                  <a:txBody>
                    <a:bodyPr/>
                    <a:lstStyle/>
                    <a:p>
                      <a:pPr marL="0" lvl="0" indent="0" algn="ctr" rtl="0">
                        <a:lnSpc>
                          <a:spcPct val="115000"/>
                        </a:lnSpc>
                        <a:spcBef>
                          <a:spcPts val="0"/>
                        </a:spcBef>
                        <a:spcAft>
                          <a:spcPts val="0"/>
                        </a:spcAft>
                        <a:buNone/>
                      </a:pPr>
                      <a:r>
                        <a:rPr lang="en-US" sz="1700" b="1">
                          <a:solidFill>
                            <a:srgbClr val="FFFFFF"/>
                          </a:solidFill>
                          <a:latin typeface="Times New Roman"/>
                          <a:ea typeface="Times New Roman"/>
                          <a:cs typeface="Times New Roman"/>
                          <a:sym typeface="Times New Roman"/>
                        </a:rPr>
                        <a:t>Average</a:t>
                      </a:r>
                      <a:endParaRPr sz="1700" b="1">
                        <a:solidFill>
                          <a:srgbClr val="FFFFFF"/>
                        </a:solidFill>
                        <a:latin typeface="Times New Roman"/>
                        <a:ea typeface="Times New Roman"/>
                        <a:cs typeface="Times New Roman"/>
                        <a:sym typeface="Times New Roman"/>
                      </a:endParaRPr>
                    </a:p>
                  </a:txBody>
                  <a:tcPr marL="68575" marR="68575"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A5A5A5"/>
                    </a:solidFill>
                  </a:tcPr>
                </a:tc>
                <a:tc>
                  <a:txBody>
                    <a:bodyPr/>
                    <a:lstStyle/>
                    <a:p>
                      <a:pPr marL="0" lvl="0" indent="0" algn="ctr" rtl="0">
                        <a:lnSpc>
                          <a:spcPct val="115000"/>
                        </a:lnSpc>
                        <a:spcBef>
                          <a:spcPts val="0"/>
                        </a:spcBef>
                        <a:spcAft>
                          <a:spcPts val="0"/>
                        </a:spcAft>
                        <a:buNone/>
                      </a:pPr>
                      <a:r>
                        <a:rPr lang="en-US" sz="1700">
                          <a:latin typeface="Times New Roman"/>
                          <a:ea typeface="Times New Roman"/>
                          <a:cs typeface="Times New Roman"/>
                          <a:sym typeface="Times New Roman"/>
                        </a:rPr>
                        <a:t>0.401 V</a:t>
                      </a:r>
                      <a:endParaRPr sz="1700">
                        <a:latin typeface="Times New Roman"/>
                        <a:ea typeface="Times New Roman"/>
                        <a:cs typeface="Times New Roman"/>
                        <a:sym typeface="Times New Roman"/>
                      </a:endParaRPr>
                    </a:p>
                  </a:txBody>
                  <a:tcPr marL="68575" marR="68575"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DBDB"/>
                    </a:solidFill>
                  </a:tcPr>
                </a:tc>
                <a:tc>
                  <a:txBody>
                    <a:bodyPr/>
                    <a:lstStyle/>
                    <a:p>
                      <a:pPr marL="0" lvl="0" indent="0" algn="ctr" rtl="0">
                        <a:lnSpc>
                          <a:spcPct val="115000"/>
                        </a:lnSpc>
                        <a:spcBef>
                          <a:spcPts val="0"/>
                        </a:spcBef>
                        <a:spcAft>
                          <a:spcPts val="0"/>
                        </a:spcAft>
                        <a:buNone/>
                      </a:pPr>
                      <a:r>
                        <a:rPr lang="en-US" sz="1700">
                          <a:latin typeface="Times New Roman"/>
                          <a:ea typeface="Times New Roman"/>
                          <a:cs typeface="Times New Roman"/>
                          <a:sym typeface="Times New Roman"/>
                        </a:rPr>
                        <a:t>0.298 V</a:t>
                      </a:r>
                      <a:endParaRPr sz="1700">
                        <a:latin typeface="Times New Roman"/>
                        <a:ea typeface="Times New Roman"/>
                        <a:cs typeface="Times New Roman"/>
                        <a:sym typeface="Times New Roman"/>
                      </a:endParaRPr>
                    </a:p>
                  </a:txBody>
                  <a:tcPr marL="68575" marR="68575"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DBDB"/>
                    </a:solidFill>
                  </a:tcPr>
                </a:tc>
                <a:tc>
                  <a:txBody>
                    <a:bodyPr/>
                    <a:lstStyle/>
                    <a:p>
                      <a:pPr marL="0" lvl="0" indent="0" algn="ctr" rtl="0">
                        <a:lnSpc>
                          <a:spcPct val="115000"/>
                        </a:lnSpc>
                        <a:spcBef>
                          <a:spcPts val="0"/>
                        </a:spcBef>
                        <a:spcAft>
                          <a:spcPts val="0"/>
                        </a:spcAft>
                        <a:buNone/>
                      </a:pPr>
                      <a:r>
                        <a:rPr lang="en-US" sz="1700">
                          <a:latin typeface="Times New Roman"/>
                          <a:ea typeface="Times New Roman"/>
                          <a:cs typeface="Times New Roman"/>
                          <a:sym typeface="Times New Roman"/>
                        </a:rPr>
                        <a:t>0.103 V</a:t>
                      </a:r>
                      <a:endParaRPr sz="1700">
                        <a:latin typeface="Times New Roman"/>
                        <a:ea typeface="Times New Roman"/>
                        <a:cs typeface="Times New Roman"/>
                        <a:sym typeface="Times New Roman"/>
                      </a:endParaRPr>
                    </a:p>
                  </a:txBody>
                  <a:tcPr marL="68575" marR="68575"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DBDB"/>
                    </a:solidFill>
                  </a:tcPr>
                </a:tc>
                <a:extLst>
                  <a:ext uri="{0D108BD9-81ED-4DB2-BD59-A6C34878D82A}">
                    <a16:rowId xmlns:a16="http://schemas.microsoft.com/office/drawing/2014/main" val="10005"/>
                  </a:ext>
                </a:extLst>
              </a:tr>
            </a:tbl>
          </a:graphicData>
        </a:graphic>
      </p:graphicFrame>
      <p:pic>
        <p:nvPicPr>
          <p:cNvPr id="4" name="Audio 3">
            <a:hlinkClick r:id="" action="ppaction://media"/>
            <a:extLst>
              <a:ext uri="{FF2B5EF4-FFF2-40B4-BE49-F238E27FC236}">
                <a16:creationId xmlns:a16="http://schemas.microsoft.com/office/drawing/2014/main" id="{CE2AAA0B-4E9A-EA41-9814-BC37AC2921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900"/>
    </mc:Choice>
    <mc:Fallback xmlns="">
      <p:transition spd="slow" advTm="28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445"/>
        <p:cNvGrpSpPr/>
        <p:nvPr/>
      </p:nvGrpSpPr>
      <p:grpSpPr>
        <a:xfrm>
          <a:off x="0" y="0"/>
          <a:ext cx="0" cy="0"/>
          <a:chOff x="0" y="0"/>
          <a:chExt cx="0" cy="0"/>
        </a:xfrm>
      </p:grpSpPr>
      <p:sp>
        <p:nvSpPr>
          <p:cNvPr id="446" name="Google Shape;446;g1110779e2d4_0_343"/>
          <p:cNvSpPr txBox="1">
            <a:spLocks noGrp="1"/>
          </p:cNvSpPr>
          <p:nvPr>
            <p:ph type="ctrTitle"/>
          </p:nvPr>
        </p:nvSpPr>
        <p:spPr>
          <a:xfrm>
            <a:off x="326025" y="1808245"/>
            <a:ext cx="11360700" cy="1179600"/>
          </a:xfrm>
          <a:prstGeom prst="rect">
            <a:avLst/>
          </a:prstGeom>
        </p:spPr>
        <p:txBody>
          <a:bodyPr spcFirstLastPara="1" wrap="square" lIns="121900" tIns="121900" rIns="121900" bIns="121900" anchor="b" anchorCtr="0">
            <a:normAutofit fontScale="90000"/>
          </a:bodyPr>
          <a:lstStyle/>
          <a:p>
            <a:pPr marL="0" lvl="0" indent="0" algn="ctr" rtl="0">
              <a:spcBef>
                <a:spcPts val="0"/>
              </a:spcBef>
              <a:spcAft>
                <a:spcPts val="0"/>
              </a:spcAft>
              <a:buNone/>
            </a:pPr>
            <a:r>
              <a:rPr lang="en-US">
                <a:solidFill>
                  <a:srgbClr val="05058C"/>
                </a:solidFill>
              </a:rPr>
              <a:t>Electrical Design</a:t>
            </a:r>
            <a:endParaRPr>
              <a:solidFill>
                <a:srgbClr val="05058C"/>
              </a:solidFill>
            </a:endParaRPr>
          </a:p>
        </p:txBody>
      </p:sp>
      <p:pic>
        <p:nvPicPr>
          <p:cNvPr id="4" name="Audio 3">
            <a:hlinkClick r:id="" action="ppaction://media"/>
            <a:extLst>
              <a:ext uri="{FF2B5EF4-FFF2-40B4-BE49-F238E27FC236}">
                <a16:creationId xmlns:a16="http://schemas.microsoft.com/office/drawing/2014/main" id="{DB77CC18-5D66-4998-AA8B-39B1BAE7A2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432"/>
    </mc:Choice>
    <mc:Fallback xmlns="">
      <p:transition spd="slow" advTm="12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10ffa3752c1_0_5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Microcontroller/Microprocessor</a:t>
            </a:r>
            <a:endParaRPr/>
          </a:p>
        </p:txBody>
      </p:sp>
      <p:pic>
        <p:nvPicPr>
          <p:cNvPr id="453" name="Google Shape;453;g10ffa3752c1_0_54"/>
          <p:cNvPicPr preferRelativeResize="0"/>
          <p:nvPr/>
        </p:nvPicPr>
        <p:blipFill rotWithShape="1">
          <a:blip r:embed="rId5">
            <a:alphaModFix/>
          </a:blip>
          <a:srcRect/>
          <a:stretch/>
        </p:blipFill>
        <p:spPr>
          <a:xfrm>
            <a:off x="2615975" y="1143075"/>
            <a:ext cx="5998126" cy="5342076"/>
          </a:xfrm>
          <a:prstGeom prst="rect">
            <a:avLst/>
          </a:prstGeom>
          <a:noFill/>
          <a:ln>
            <a:noFill/>
          </a:ln>
        </p:spPr>
      </p:pic>
      <p:sp>
        <p:nvSpPr>
          <p:cNvPr id="454" name="Google Shape;454;g10ffa3752c1_0_54"/>
          <p:cNvSpPr/>
          <p:nvPr/>
        </p:nvSpPr>
        <p:spPr>
          <a:xfrm>
            <a:off x="2423600" y="1604650"/>
            <a:ext cx="6658200" cy="4986900"/>
          </a:xfrm>
          <a:prstGeom prst="rect">
            <a:avLst/>
          </a:prstGeom>
          <a:noFill/>
          <a:ln w="38100" cap="flat" cmpd="sng">
            <a:solidFill>
              <a:srgbClr val="3F3F3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Audio 4">
            <a:hlinkClick r:id="" action="ppaction://media"/>
            <a:extLst>
              <a:ext uri="{FF2B5EF4-FFF2-40B4-BE49-F238E27FC236}">
                <a16:creationId xmlns:a16="http://schemas.microsoft.com/office/drawing/2014/main" id="{6CCF6F9A-4F42-4E4D-BBB9-A85B7A87F8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969"/>
    </mc:Choice>
    <mc:Fallback xmlns="">
      <p:transition spd="slow" advTm="25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11141713d74_0_22"/>
          <p:cNvSpPr txBox="1">
            <a:spLocks noGrp="1"/>
          </p:cNvSpPr>
          <p:nvPr>
            <p:ph type="title"/>
          </p:nvPr>
        </p:nvSpPr>
        <p:spPr>
          <a:xfrm>
            <a:off x="415650" y="5933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Microprocessor (Raspberry Pi 4)</a:t>
            </a:r>
            <a:endParaRPr/>
          </a:p>
        </p:txBody>
      </p:sp>
      <p:sp>
        <p:nvSpPr>
          <p:cNvPr id="461" name="Google Shape;461;g11141713d74_0_22"/>
          <p:cNvSpPr txBox="1">
            <a:spLocks noGrp="1"/>
          </p:cNvSpPr>
          <p:nvPr>
            <p:ph type="body" idx="2"/>
          </p:nvPr>
        </p:nvSpPr>
        <p:spPr>
          <a:xfrm>
            <a:off x="6355802" y="1259397"/>
            <a:ext cx="5333100" cy="2236305"/>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b="1" dirty="0"/>
              <a:t>Purpose:</a:t>
            </a:r>
            <a:endParaRPr b="1" dirty="0"/>
          </a:p>
          <a:p>
            <a:pPr marL="0" lvl="0" indent="0" algn="l" rtl="0">
              <a:spcBef>
                <a:spcPts val="1600"/>
              </a:spcBef>
              <a:spcAft>
                <a:spcPts val="0"/>
              </a:spcAft>
              <a:buNone/>
            </a:pPr>
            <a:r>
              <a:rPr lang="en-US" sz="1500" dirty="0"/>
              <a:t>To process the image data presented from the pet collar LEDs and deliver the data to the </a:t>
            </a:r>
            <a:r>
              <a:rPr lang="en-US" sz="1500" dirty="0" err="1"/>
              <a:t>arduino</a:t>
            </a:r>
            <a:r>
              <a:rPr lang="en-US" sz="1500" dirty="0"/>
              <a:t> for motor control. Additionally, provide the processing power necessary for the web application.</a:t>
            </a:r>
            <a:endParaRPr sz="1500" dirty="0"/>
          </a:p>
          <a:p>
            <a:pPr marL="0" lvl="0" indent="0" algn="l" rtl="0">
              <a:spcBef>
                <a:spcPts val="1600"/>
              </a:spcBef>
              <a:spcAft>
                <a:spcPts val="0"/>
              </a:spcAft>
              <a:buNone/>
            </a:pPr>
            <a:endParaRPr sz="1500" dirty="0"/>
          </a:p>
          <a:p>
            <a:pPr marL="457200" lvl="0" indent="0" algn="l" rtl="0">
              <a:spcBef>
                <a:spcPts val="1600"/>
              </a:spcBef>
              <a:spcAft>
                <a:spcPts val="1600"/>
              </a:spcAft>
              <a:buNone/>
            </a:pPr>
            <a:endParaRPr dirty="0"/>
          </a:p>
        </p:txBody>
      </p:sp>
      <p:pic>
        <p:nvPicPr>
          <p:cNvPr id="462" name="Google Shape;462;g11141713d74_0_22"/>
          <p:cNvPicPr preferRelativeResize="0"/>
          <p:nvPr/>
        </p:nvPicPr>
        <p:blipFill rotWithShape="1">
          <a:blip r:embed="rId5">
            <a:alphaModFix/>
          </a:blip>
          <a:srcRect l="9955" r="9947"/>
          <a:stretch/>
        </p:blipFill>
        <p:spPr>
          <a:xfrm>
            <a:off x="1655250" y="2954350"/>
            <a:ext cx="3265000" cy="2445900"/>
          </a:xfrm>
          <a:prstGeom prst="rect">
            <a:avLst/>
          </a:prstGeom>
          <a:noFill/>
          <a:ln>
            <a:noFill/>
          </a:ln>
        </p:spPr>
      </p:pic>
      <p:sp>
        <p:nvSpPr>
          <p:cNvPr id="463" name="Google Shape;463;g11141713d74_0_22"/>
          <p:cNvSpPr txBox="1"/>
          <p:nvPr/>
        </p:nvSpPr>
        <p:spPr>
          <a:xfrm>
            <a:off x="1655250" y="1955513"/>
            <a:ext cx="12918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t>Camera Input</a:t>
            </a:r>
            <a:endParaRPr/>
          </a:p>
        </p:txBody>
      </p:sp>
      <p:sp>
        <p:nvSpPr>
          <p:cNvPr id="464" name="Google Shape;464;g11141713d74_0_22"/>
          <p:cNvSpPr txBox="1"/>
          <p:nvPr/>
        </p:nvSpPr>
        <p:spPr>
          <a:xfrm>
            <a:off x="3462950" y="1875500"/>
            <a:ext cx="16494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a:t>Arduino Uno</a:t>
            </a:r>
            <a:endParaRPr/>
          </a:p>
        </p:txBody>
      </p:sp>
      <p:cxnSp>
        <p:nvCxnSpPr>
          <p:cNvPr id="465" name="Google Shape;465;g11141713d74_0_22"/>
          <p:cNvCxnSpPr/>
          <p:nvPr/>
        </p:nvCxnSpPr>
        <p:spPr>
          <a:xfrm rot="10800000" flipH="1">
            <a:off x="3954475" y="2377550"/>
            <a:ext cx="204600" cy="370500"/>
          </a:xfrm>
          <a:prstGeom prst="straightConnector1">
            <a:avLst/>
          </a:prstGeom>
          <a:noFill/>
          <a:ln w="9525" cap="flat" cmpd="sng">
            <a:solidFill>
              <a:schemeClr val="dk2"/>
            </a:solidFill>
            <a:prstDash val="solid"/>
            <a:round/>
            <a:headEnd type="none" w="med" len="med"/>
            <a:tailEnd type="triangle" w="med" len="med"/>
          </a:ln>
        </p:spPr>
      </p:cxnSp>
      <p:cxnSp>
        <p:nvCxnSpPr>
          <p:cNvPr id="466" name="Google Shape;466;g11141713d74_0_22"/>
          <p:cNvCxnSpPr/>
          <p:nvPr/>
        </p:nvCxnSpPr>
        <p:spPr>
          <a:xfrm>
            <a:off x="2364225" y="2417563"/>
            <a:ext cx="268500" cy="370500"/>
          </a:xfrm>
          <a:prstGeom prst="straightConnector1">
            <a:avLst/>
          </a:prstGeom>
          <a:noFill/>
          <a:ln w="9525" cap="flat" cmpd="sng">
            <a:solidFill>
              <a:schemeClr val="dk2"/>
            </a:solidFill>
            <a:prstDash val="solid"/>
            <a:round/>
            <a:headEnd type="none" w="med" len="med"/>
            <a:tailEnd type="triangle" w="med" len="med"/>
          </a:ln>
        </p:spPr>
      </p:cxnSp>
      <p:sp>
        <p:nvSpPr>
          <p:cNvPr id="467" name="Google Shape;467;g11141713d74_0_22"/>
          <p:cNvSpPr txBox="1"/>
          <p:nvPr/>
        </p:nvSpPr>
        <p:spPr>
          <a:xfrm>
            <a:off x="2056650" y="6091825"/>
            <a:ext cx="1291800" cy="615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a:t>Web Software</a:t>
            </a:r>
            <a:endParaRPr/>
          </a:p>
        </p:txBody>
      </p:sp>
      <p:sp>
        <p:nvSpPr>
          <p:cNvPr id="468" name="Google Shape;468;g11141713d74_0_22"/>
          <p:cNvSpPr/>
          <p:nvPr/>
        </p:nvSpPr>
        <p:spPr>
          <a:xfrm>
            <a:off x="1265200" y="2849900"/>
            <a:ext cx="3872400" cy="25353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9" name="Google Shape;469;g11141713d74_0_22"/>
          <p:cNvCxnSpPr/>
          <p:nvPr/>
        </p:nvCxnSpPr>
        <p:spPr>
          <a:xfrm rot="10800000">
            <a:off x="2364225" y="5495350"/>
            <a:ext cx="102300" cy="447300"/>
          </a:xfrm>
          <a:prstGeom prst="straightConnector1">
            <a:avLst/>
          </a:prstGeom>
          <a:noFill/>
          <a:ln w="9525" cap="flat" cmpd="sng">
            <a:solidFill>
              <a:schemeClr val="dk2"/>
            </a:solidFill>
            <a:prstDash val="solid"/>
            <a:round/>
            <a:headEnd type="none" w="med" len="med"/>
            <a:tailEnd type="triangle" w="med" len="med"/>
          </a:ln>
        </p:spPr>
      </p:cxnSp>
      <p:cxnSp>
        <p:nvCxnSpPr>
          <p:cNvPr id="470" name="Google Shape;470;g11141713d74_0_22"/>
          <p:cNvCxnSpPr/>
          <p:nvPr/>
        </p:nvCxnSpPr>
        <p:spPr>
          <a:xfrm>
            <a:off x="2734900" y="5508125"/>
            <a:ext cx="127800" cy="370500"/>
          </a:xfrm>
          <a:prstGeom prst="straightConnector1">
            <a:avLst/>
          </a:prstGeom>
          <a:noFill/>
          <a:ln w="9525" cap="flat" cmpd="sng">
            <a:solidFill>
              <a:schemeClr val="dk2"/>
            </a:solidFill>
            <a:prstDash val="solid"/>
            <a:round/>
            <a:headEnd type="none" w="med" len="med"/>
            <a:tailEnd type="triangle" w="med" len="med"/>
          </a:ln>
        </p:spPr>
      </p:cxnSp>
      <p:graphicFrame>
        <p:nvGraphicFramePr>
          <p:cNvPr id="471" name="Google Shape;471;g11141713d74_0_22"/>
          <p:cNvGraphicFramePr/>
          <p:nvPr>
            <p:extLst>
              <p:ext uri="{D42A27DB-BD31-4B8C-83A1-F6EECF244321}">
                <p14:modId xmlns:p14="http://schemas.microsoft.com/office/powerpoint/2010/main" val="1477169381"/>
              </p:ext>
            </p:extLst>
          </p:nvPr>
        </p:nvGraphicFramePr>
        <p:xfrm>
          <a:off x="7939695" y="3237417"/>
          <a:ext cx="2025080" cy="2257933"/>
        </p:xfrm>
        <a:graphic>
          <a:graphicData uri="http://schemas.openxmlformats.org/drawingml/2006/table">
            <a:tbl>
              <a:tblPr>
                <a:noFill/>
                <a:tableStyleId>{82824F32-3390-4ABE-8DB9-B52BA402FF3D}</a:tableStyleId>
              </a:tblPr>
              <a:tblGrid>
                <a:gridCol w="1012540">
                  <a:extLst>
                    <a:ext uri="{9D8B030D-6E8A-4147-A177-3AD203B41FA5}">
                      <a16:colId xmlns:a16="http://schemas.microsoft.com/office/drawing/2014/main" val="20000"/>
                    </a:ext>
                  </a:extLst>
                </a:gridCol>
                <a:gridCol w="1012540">
                  <a:extLst>
                    <a:ext uri="{9D8B030D-6E8A-4147-A177-3AD203B41FA5}">
                      <a16:colId xmlns:a16="http://schemas.microsoft.com/office/drawing/2014/main" val="20001"/>
                    </a:ext>
                  </a:extLst>
                </a:gridCol>
              </a:tblGrid>
              <a:tr h="521073">
                <a:tc>
                  <a:txBody>
                    <a:bodyPr/>
                    <a:lstStyle/>
                    <a:p>
                      <a:pPr marL="0" lvl="0" indent="0" algn="ctr" rtl="0">
                        <a:spcBef>
                          <a:spcPts val="0"/>
                        </a:spcBef>
                        <a:spcAft>
                          <a:spcPts val="0"/>
                        </a:spcAft>
                        <a:buNone/>
                      </a:pPr>
                      <a:r>
                        <a:rPr lang="en-US" sz="1100"/>
                        <a:t>Model</a:t>
                      </a:r>
                      <a:endParaRPr sz="1100"/>
                    </a:p>
                  </a:txBody>
                  <a:tcPr marL="86836" marR="86836" marT="86836" marB="86836">
                    <a:lnB w="9525" cap="flat" cmpd="sng">
                      <a:solidFill>
                        <a:srgbClr val="9E9E9E"/>
                      </a:solidFill>
                      <a:prstDash val="solid"/>
                      <a:round/>
                      <a:headEnd type="none" w="sm" len="sm"/>
                      <a:tailEnd type="none" w="sm" len="sm"/>
                    </a:lnB>
                    <a:solidFill>
                      <a:srgbClr val="888888"/>
                    </a:solidFill>
                  </a:tcPr>
                </a:tc>
                <a:tc>
                  <a:txBody>
                    <a:bodyPr/>
                    <a:lstStyle/>
                    <a:p>
                      <a:pPr marL="0" lvl="0" indent="0" algn="l" rtl="0">
                        <a:spcBef>
                          <a:spcPts val="0"/>
                        </a:spcBef>
                        <a:spcAft>
                          <a:spcPts val="0"/>
                        </a:spcAft>
                        <a:buNone/>
                      </a:pPr>
                      <a:r>
                        <a:rPr lang="en-US" sz="1100"/>
                        <a:t>Raspberry Pi 4 (Model B)</a:t>
                      </a:r>
                      <a:endParaRPr sz="1100"/>
                    </a:p>
                  </a:txBody>
                  <a:tcPr marL="86836" marR="86836" marT="86836" marB="86836">
                    <a:lnB w="9525" cap="flat" cmpd="sng">
                      <a:solidFill>
                        <a:srgbClr val="9E9E9E"/>
                      </a:solidFill>
                      <a:prstDash val="solid"/>
                      <a:round/>
                      <a:headEnd type="none" w="sm" len="sm"/>
                      <a:tailEnd type="none" w="sm" len="sm"/>
                    </a:lnB>
                    <a:solidFill>
                      <a:srgbClr val="888888"/>
                    </a:solidFill>
                  </a:tcPr>
                </a:tc>
                <a:extLst>
                  <a:ext uri="{0D108BD9-81ED-4DB2-BD59-A6C34878D82A}">
                    <a16:rowId xmlns:a16="http://schemas.microsoft.com/office/drawing/2014/main" val="10000"/>
                  </a:ext>
                </a:extLst>
              </a:tr>
              <a:tr h="347372">
                <a:tc>
                  <a:txBody>
                    <a:bodyPr/>
                    <a:lstStyle/>
                    <a:p>
                      <a:pPr marL="0" lvl="0" indent="0" algn="l" rtl="0">
                        <a:spcBef>
                          <a:spcPts val="0"/>
                        </a:spcBef>
                        <a:spcAft>
                          <a:spcPts val="0"/>
                        </a:spcAft>
                        <a:buNone/>
                      </a:pPr>
                      <a:r>
                        <a:rPr lang="en-US" sz="1100"/>
                        <a:t>Price (for kit)</a:t>
                      </a:r>
                      <a:endParaRPr sz="1100"/>
                    </a:p>
                  </a:txBody>
                  <a:tcPr marL="86836" marR="86836" marT="86836" marB="86836">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100"/>
                        <a:t>$127.79</a:t>
                      </a:r>
                      <a:endParaRPr sz="1100"/>
                    </a:p>
                  </a:txBody>
                  <a:tcPr marL="86836" marR="86836" marT="86836" marB="86836">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47372">
                <a:tc>
                  <a:txBody>
                    <a:bodyPr/>
                    <a:lstStyle/>
                    <a:p>
                      <a:pPr marL="0" lvl="0" indent="0" algn="l" rtl="0">
                        <a:spcBef>
                          <a:spcPts val="0"/>
                        </a:spcBef>
                        <a:spcAft>
                          <a:spcPts val="0"/>
                        </a:spcAft>
                        <a:buNone/>
                      </a:pPr>
                      <a:r>
                        <a:rPr lang="en-US" sz="1100"/>
                        <a:t>Cores</a:t>
                      </a:r>
                      <a:endParaRPr sz="1100"/>
                    </a:p>
                  </a:txBody>
                  <a:tcPr marL="86836" marR="86836" marT="86836" marB="86836">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bg1">
                        <a:lumMod val="85000"/>
                      </a:schemeClr>
                    </a:solidFill>
                  </a:tcPr>
                </a:tc>
                <a:tc>
                  <a:txBody>
                    <a:bodyPr/>
                    <a:lstStyle/>
                    <a:p>
                      <a:pPr marL="0" lvl="0" indent="0" algn="l" rtl="0">
                        <a:spcBef>
                          <a:spcPts val="0"/>
                        </a:spcBef>
                        <a:spcAft>
                          <a:spcPts val="0"/>
                        </a:spcAft>
                        <a:buNone/>
                      </a:pPr>
                      <a:r>
                        <a:rPr lang="en-US" sz="1100"/>
                        <a:t>4</a:t>
                      </a:r>
                      <a:endParaRPr sz="1100"/>
                    </a:p>
                  </a:txBody>
                  <a:tcPr marL="86836" marR="86836" marT="86836" marB="86836">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2"/>
                  </a:ext>
                </a:extLst>
              </a:tr>
              <a:tr h="347372">
                <a:tc>
                  <a:txBody>
                    <a:bodyPr/>
                    <a:lstStyle/>
                    <a:p>
                      <a:pPr marL="0" lvl="0" indent="0" algn="l" rtl="0">
                        <a:spcBef>
                          <a:spcPts val="0"/>
                        </a:spcBef>
                        <a:spcAft>
                          <a:spcPts val="0"/>
                        </a:spcAft>
                        <a:buNone/>
                      </a:pPr>
                      <a:r>
                        <a:rPr lang="en-US" sz="1100"/>
                        <a:t>Clock Speed </a:t>
                      </a:r>
                      <a:endParaRPr sz="1100"/>
                    </a:p>
                  </a:txBody>
                  <a:tcPr marL="86836" marR="86836" marT="86836" marB="86836">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100"/>
                        <a:t>1.5 GHz</a:t>
                      </a:r>
                      <a:endParaRPr sz="1100"/>
                    </a:p>
                  </a:txBody>
                  <a:tcPr marL="86836" marR="86836" marT="86836" marB="86836">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47372">
                <a:tc>
                  <a:txBody>
                    <a:bodyPr/>
                    <a:lstStyle/>
                    <a:p>
                      <a:pPr marL="0" lvl="0" indent="0" algn="l" rtl="0">
                        <a:spcBef>
                          <a:spcPts val="0"/>
                        </a:spcBef>
                        <a:spcAft>
                          <a:spcPts val="0"/>
                        </a:spcAft>
                        <a:buNone/>
                      </a:pPr>
                      <a:r>
                        <a:rPr lang="en-US" sz="1100"/>
                        <a:t>GPIO</a:t>
                      </a:r>
                      <a:endParaRPr sz="1100"/>
                    </a:p>
                  </a:txBody>
                  <a:tcPr marL="86836" marR="86836" marT="86836" marB="86836">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bg1">
                        <a:lumMod val="85000"/>
                      </a:schemeClr>
                    </a:solidFill>
                  </a:tcPr>
                </a:tc>
                <a:tc>
                  <a:txBody>
                    <a:bodyPr/>
                    <a:lstStyle/>
                    <a:p>
                      <a:pPr marL="0" lvl="0" indent="0" algn="l" rtl="0">
                        <a:spcBef>
                          <a:spcPts val="0"/>
                        </a:spcBef>
                        <a:spcAft>
                          <a:spcPts val="0"/>
                        </a:spcAft>
                        <a:buNone/>
                      </a:pPr>
                      <a:r>
                        <a:rPr lang="en-US" sz="1100"/>
                        <a:t>40 Pins</a:t>
                      </a:r>
                      <a:endParaRPr sz="1100"/>
                    </a:p>
                  </a:txBody>
                  <a:tcPr marL="86836" marR="86836" marT="86836" marB="86836">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4"/>
                  </a:ext>
                </a:extLst>
              </a:tr>
              <a:tr h="347372">
                <a:tc>
                  <a:txBody>
                    <a:bodyPr/>
                    <a:lstStyle/>
                    <a:p>
                      <a:pPr marL="0" lvl="0" indent="0" algn="l" rtl="0">
                        <a:spcBef>
                          <a:spcPts val="0"/>
                        </a:spcBef>
                        <a:spcAft>
                          <a:spcPts val="0"/>
                        </a:spcAft>
                        <a:buNone/>
                      </a:pPr>
                      <a:r>
                        <a:rPr lang="en-US" sz="1100"/>
                        <a:t>Memory</a:t>
                      </a:r>
                      <a:endParaRPr sz="1100"/>
                    </a:p>
                  </a:txBody>
                  <a:tcPr marL="86836" marR="86836" marT="86836" marB="86836">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100"/>
                        <a:t>4 GB</a:t>
                      </a:r>
                      <a:endParaRPr sz="1100"/>
                    </a:p>
                  </a:txBody>
                  <a:tcPr marL="86836" marR="86836" marT="86836" marB="86836">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cxnSp>
        <p:nvCxnSpPr>
          <p:cNvPr id="472" name="Google Shape;472;g11141713d74_0_22"/>
          <p:cNvCxnSpPr/>
          <p:nvPr/>
        </p:nvCxnSpPr>
        <p:spPr>
          <a:xfrm>
            <a:off x="1640375" y="3053600"/>
            <a:ext cx="3141900" cy="12600"/>
          </a:xfrm>
          <a:prstGeom prst="straightConnector1">
            <a:avLst/>
          </a:prstGeom>
          <a:noFill/>
          <a:ln w="9525" cap="flat" cmpd="sng">
            <a:solidFill>
              <a:schemeClr val="dk2"/>
            </a:solidFill>
            <a:prstDash val="solid"/>
            <a:round/>
            <a:headEnd type="none" w="med" len="med"/>
            <a:tailEnd type="none" w="med" len="med"/>
          </a:ln>
        </p:spPr>
      </p:cxnSp>
      <p:sp>
        <p:nvSpPr>
          <p:cNvPr id="473" name="Google Shape;473;g11141713d74_0_22"/>
          <p:cNvSpPr txBox="1"/>
          <p:nvPr/>
        </p:nvSpPr>
        <p:spPr>
          <a:xfrm>
            <a:off x="2862700" y="2849900"/>
            <a:ext cx="600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85.6mm</a:t>
            </a:r>
            <a:endParaRPr sz="800"/>
          </a:p>
        </p:txBody>
      </p:sp>
      <p:cxnSp>
        <p:nvCxnSpPr>
          <p:cNvPr id="474" name="Google Shape;474;g11141713d74_0_22"/>
          <p:cNvCxnSpPr/>
          <p:nvPr/>
        </p:nvCxnSpPr>
        <p:spPr>
          <a:xfrm rot="10800000" flipH="1">
            <a:off x="1566100" y="3150850"/>
            <a:ext cx="6900" cy="2052900"/>
          </a:xfrm>
          <a:prstGeom prst="straightConnector1">
            <a:avLst/>
          </a:prstGeom>
          <a:noFill/>
          <a:ln w="9525" cap="flat" cmpd="sng">
            <a:solidFill>
              <a:schemeClr val="dk2"/>
            </a:solidFill>
            <a:prstDash val="solid"/>
            <a:round/>
            <a:headEnd type="none" w="med" len="med"/>
            <a:tailEnd type="none" w="med" len="med"/>
          </a:ln>
        </p:spPr>
      </p:cxnSp>
      <p:sp>
        <p:nvSpPr>
          <p:cNvPr id="475" name="Google Shape;475;g11141713d74_0_22"/>
          <p:cNvSpPr txBox="1"/>
          <p:nvPr/>
        </p:nvSpPr>
        <p:spPr>
          <a:xfrm rot="-5400000">
            <a:off x="1186625" y="3780100"/>
            <a:ext cx="599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56.5mm</a:t>
            </a:r>
            <a:endParaRPr sz="800"/>
          </a:p>
        </p:txBody>
      </p:sp>
      <p:cxnSp>
        <p:nvCxnSpPr>
          <p:cNvPr id="476" name="Google Shape;476;g11141713d74_0_22"/>
          <p:cNvCxnSpPr/>
          <p:nvPr/>
        </p:nvCxnSpPr>
        <p:spPr>
          <a:xfrm>
            <a:off x="5829600" y="1855450"/>
            <a:ext cx="6600" cy="4157100"/>
          </a:xfrm>
          <a:prstGeom prst="straightConnector1">
            <a:avLst/>
          </a:prstGeom>
          <a:noFill/>
          <a:ln w="28575" cap="flat" cmpd="sng">
            <a:solidFill>
              <a:schemeClr val="dk2"/>
            </a:solidFill>
            <a:prstDash val="solid"/>
            <a:round/>
            <a:headEnd type="none" w="med" len="med"/>
            <a:tailEnd type="none" w="med" len="med"/>
          </a:ln>
        </p:spPr>
      </p:cxnSp>
      <p:sp>
        <p:nvSpPr>
          <p:cNvPr id="477" name="Google Shape;477;g11141713d74_0_22"/>
          <p:cNvSpPr txBox="1"/>
          <p:nvPr/>
        </p:nvSpPr>
        <p:spPr>
          <a:xfrm>
            <a:off x="6454225" y="5690825"/>
            <a:ext cx="5362800" cy="692700"/>
          </a:xfrm>
          <a:prstGeom prst="rect">
            <a:avLst/>
          </a:prstGeom>
          <a:noFill/>
          <a:ln>
            <a:noFill/>
          </a:ln>
        </p:spPr>
        <p:txBody>
          <a:bodyPr spcFirstLastPara="1" wrap="square" lIns="91425" tIns="91425" rIns="91425" bIns="91425" anchor="t" anchorCtr="0">
            <a:spAutoFit/>
          </a:bodyPr>
          <a:lstStyle/>
          <a:p>
            <a:pPr marL="457200" lvl="0" indent="-298450" algn="l" rtl="0">
              <a:spcBef>
                <a:spcPts val="0"/>
              </a:spcBef>
              <a:spcAft>
                <a:spcPts val="0"/>
              </a:spcAft>
              <a:buSzPts val="1100"/>
              <a:buChar char="●"/>
            </a:pPr>
            <a:r>
              <a:rPr lang="en-US" sz="1100"/>
              <a:t>Ease of interfacing with camera module (made for Raspberry Pi)</a:t>
            </a:r>
            <a:endParaRPr sz="1100"/>
          </a:p>
          <a:p>
            <a:pPr marL="457200" lvl="0" indent="-298450" algn="l" rtl="0">
              <a:spcBef>
                <a:spcPts val="0"/>
              </a:spcBef>
              <a:spcAft>
                <a:spcPts val="0"/>
              </a:spcAft>
              <a:buSzPts val="1100"/>
              <a:buChar char="●"/>
            </a:pPr>
            <a:r>
              <a:rPr lang="en-US" sz="1100"/>
              <a:t>Can communicate serially with microcontroller</a:t>
            </a:r>
            <a:endParaRPr sz="1100"/>
          </a:p>
          <a:p>
            <a:pPr marL="457200" lvl="0" indent="-298450" algn="l" rtl="0">
              <a:spcBef>
                <a:spcPts val="0"/>
              </a:spcBef>
              <a:spcAft>
                <a:spcPts val="0"/>
              </a:spcAft>
              <a:buSzPts val="1100"/>
              <a:buChar char="●"/>
            </a:pPr>
            <a:r>
              <a:rPr lang="en-US" sz="1100"/>
              <a:t>CPU can process image data as well as run the developed web application</a:t>
            </a:r>
            <a:endParaRPr sz="1100"/>
          </a:p>
        </p:txBody>
      </p:sp>
      <p:pic>
        <p:nvPicPr>
          <p:cNvPr id="7" name="Audio 6">
            <a:hlinkClick r:id="" action="ppaction://media"/>
            <a:extLst>
              <a:ext uri="{FF2B5EF4-FFF2-40B4-BE49-F238E27FC236}">
                <a16:creationId xmlns:a16="http://schemas.microsoft.com/office/drawing/2014/main" id="{CDD1164C-CEC3-46ED-AB5F-E9AD17251C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810"/>
    </mc:Choice>
    <mc:Fallback xmlns="">
      <p:transition spd="slow" advTm="49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11141713d74_0_2"/>
          <p:cNvSpPr txBox="1">
            <a:spLocks noGrp="1"/>
          </p:cNvSpPr>
          <p:nvPr>
            <p:ph type="title"/>
          </p:nvPr>
        </p:nvSpPr>
        <p:spPr>
          <a:xfrm>
            <a:off x="415650" y="5933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Microcontroller Board (Arduino Uno Rev3)</a:t>
            </a:r>
            <a:endParaRPr/>
          </a:p>
        </p:txBody>
      </p:sp>
      <p:sp>
        <p:nvSpPr>
          <p:cNvPr id="484" name="Google Shape;484;g11141713d74_0_2"/>
          <p:cNvSpPr txBox="1">
            <a:spLocks noGrp="1"/>
          </p:cNvSpPr>
          <p:nvPr>
            <p:ph type="body" idx="2"/>
          </p:nvPr>
        </p:nvSpPr>
        <p:spPr>
          <a:xfrm>
            <a:off x="6443200" y="1536625"/>
            <a:ext cx="5333100" cy="3150900"/>
          </a:xfrm>
          <a:prstGeom prst="rect">
            <a:avLst/>
          </a:prstGeom>
        </p:spPr>
        <p:txBody>
          <a:bodyPr spcFirstLastPara="1" wrap="square" lIns="121900" tIns="121900" rIns="121900" bIns="121900" anchor="t" anchorCtr="0">
            <a:normAutofit fontScale="85000" lnSpcReduction="10000"/>
          </a:bodyPr>
          <a:lstStyle/>
          <a:p>
            <a:pPr marL="0" lvl="0" indent="0" algn="l" rtl="0">
              <a:spcBef>
                <a:spcPts val="0"/>
              </a:spcBef>
              <a:spcAft>
                <a:spcPts val="0"/>
              </a:spcAft>
              <a:buNone/>
            </a:pPr>
            <a:r>
              <a:rPr lang="en-US" sz="1700" b="1" dirty="0"/>
              <a:t>Purpose:</a:t>
            </a:r>
            <a:endParaRPr sz="1700" b="1" dirty="0"/>
          </a:p>
          <a:p>
            <a:pPr marL="0" lvl="0" indent="0" algn="l" rtl="0">
              <a:spcBef>
                <a:spcPts val="1600"/>
              </a:spcBef>
              <a:spcAft>
                <a:spcPts val="0"/>
              </a:spcAft>
              <a:buNone/>
            </a:pPr>
            <a:r>
              <a:rPr lang="en-US" sz="1700" dirty="0"/>
              <a:t>Read input data from Raspberry Pi and Photodiodes to control when each of the lid or dispenser motors should be activated.</a:t>
            </a:r>
            <a:endParaRPr sz="1700" dirty="0"/>
          </a:p>
          <a:p>
            <a:pPr marL="0" lvl="0" indent="0" algn="l" rtl="0">
              <a:spcBef>
                <a:spcPts val="1600"/>
              </a:spcBef>
              <a:spcAft>
                <a:spcPts val="0"/>
              </a:spcAft>
              <a:buNone/>
            </a:pPr>
            <a:r>
              <a:rPr lang="en-US" sz="1700" b="1" dirty="0"/>
              <a:t>Selection Criteria:</a:t>
            </a:r>
            <a:endParaRPr sz="1700" dirty="0"/>
          </a:p>
          <a:p>
            <a:pPr marL="457200" lvl="0" indent="-316706" algn="l" rtl="0">
              <a:spcBef>
                <a:spcPts val="1600"/>
              </a:spcBef>
              <a:spcAft>
                <a:spcPts val="0"/>
              </a:spcAft>
              <a:buSzPct val="100000"/>
              <a:buChar char="●"/>
            </a:pPr>
            <a:r>
              <a:rPr lang="en-US" sz="1700" dirty="0"/>
              <a:t>Ease of communication with Raspberry Pi </a:t>
            </a:r>
            <a:endParaRPr sz="1700" dirty="0"/>
          </a:p>
          <a:p>
            <a:pPr marL="457200" lvl="0" indent="-316706" algn="l" rtl="0">
              <a:spcBef>
                <a:spcPts val="0"/>
              </a:spcBef>
              <a:spcAft>
                <a:spcPts val="0"/>
              </a:spcAft>
              <a:buSzPct val="100000"/>
              <a:buChar char="●"/>
            </a:pPr>
            <a:r>
              <a:rPr lang="en-US" sz="1700" dirty="0"/>
              <a:t>ADC with 10 bit resolution to convert analog voltages to digital signals</a:t>
            </a:r>
            <a:endParaRPr sz="1700" dirty="0"/>
          </a:p>
          <a:p>
            <a:pPr marL="457200" lvl="0" indent="-316706" algn="l" rtl="0">
              <a:spcBef>
                <a:spcPts val="0"/>
              </a:spcBef>
              <a:spcAft>
                <a:spcPts val="0"/>
              </a:spcAft>
              <a:buSzPct val="100000"/>
              <a:buChar char="●"/>
            </a:pPr>
            <a:r>
              <a:rPr lang="en-US" sz="1700" dirty="0"/>
              <a:t>Ease of programming motor control in response to data from Raspberry Pi/photodiode voltages</a:t>
            </a:r>
            <a:endParaRPr sz="1700" dirty="0"/>
          </a:p>
          <a:p>
            <a:pPr marL="457200" lvl="0" indent="0" algn="l" rtl="0">
              <a:spcBef>
                <a:spcPts val="1600"/>
              </a:spcBef>
              <a:spcAft>
                <a:spcPts val="1600"/>
              </a:spcAft>
              <a:buNone/>
            </a:pPr>
            <a:endParaRPr dirty="0"/>
          </a:p>
        </p:txBody>
      </p:sp>
      <p:pic>
        <p:nvPicPr>
          <p:cNvPr id="485" name="Google Shape;485;g11141713d74_0_2"/>
          <p:cNvPicPr preferRelativeResize="0"/>
          <p:nvPr/>
        </p:nvPicPr>
        <p:blipFill>
          <a:blip r:embed="rId5">
            <a:alphaModFix/>
          </a:blip>
          <a:stretch>
            <a:fillRect/>
          </a:stretch>
        </p:blipFill>
        <p:spPr>
          <a:xfrm>
            <a:off x="1655250" y="2954350"/>
            <a:ext cx="3265000" cy="2445900"/>
          </a:xfrm>
          <a:prstGeom prst="rect">
            <a:avLst/>
          </a:prstGeom>
          <a:noFill/>
          <a:ln>
            <a:noFill/>
          </a:ln>
        </p:spPr>
      </p:pic>
      <p:sp>
        <p:nvSpPr>
          <p:cNvPr id="486" name="Google Shape;486;g11141713d74_0_2"/>
          <p:cNvSpPr/>
          <p:nvPr/>
        </p:nvSpPr>
        <p:spPr>
          <a:xfrm>
            <a:off x="1514175" y="2888075"/>
            <a:ext cx="3415800" cy="2517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g11141713d74_0_2"/>
          <p:cNvSpPr txBox="1"/>
          <p:nvPr/>
        </p:nvSpPr>
        <p:spPr>
          <a:xfrm>
            <a:off x="1431350" y="1955513"/>
            <a:ext cx="14826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t>Raspberry Pi 4</a:t>
            </a:r>
            <a:endParaRPr/>
          </a:p>
        </p:txBody>
      </p:sp>
      <p:sp>
        <p:nvSpPr>
          <p:cNvPr id="488" name="Google Shape;488;g11141713d74_0_2"/>
          <p:cNvSpPr txBox="1"/>
          <p:nvPr/>
        </p:nvSpPr>
        <p:spPr>
          <a:xfrm>
            <a:off x="3794675" y="1955513"/>
            <a:ext cx="8700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a:t>Motors</a:t>
            </a:r>
            <a:endParaRPr/>
          </a:p>
        </p:txBody>
      </p:sp>
      <p:cxnSp>
        <p:nvCxnSpPr>
          <p:cNvPr id="489" name="Google Shape;489;g11141713d74_0_2"/>
          <p:cNvCxnSpPr/>
          <p:nvPr/>
        </p:nvCxnSpPr>
        <p:spPr>
          <a:xfrm rot="10800000" flipH="1">
            <a:off x="3885075" y="2436675"/>
            <a:ext cx="204600" cy="370500"/>
          </a:xfrm>
          <a:prstGeom prst="straightConnector1">
            <a:avLst/>
          </a:prstGeom>
          <a:noFill/>
          <a:ln w="9525" cap="flat" cmpd="sng">
            <a:solidFill>
              <a:schemeClr val="dk2"/>
            </a:solidFill>
            <a:prstDash val="solid"/>
            <a:round/>
            <a:headEnd type="none" w="med" len="med"/>
            <a:tailEnd type="triangle" w="med" len="med"/>
          </a:ln>
        </p:spPr>
      </p:cxnSp>
      <p:cxnSp>
        <p:nvCxnSpPr>
          <p:cNvPr id="490" name="Google Shape;490;g11141713d74_0_2"/>
          <p:cNvCxnSpPr/>
          <p:nvPr/>
        </p:nvCxnSpPr>
        <p:spPr>
          <a:xfrm>
            <a:off x="2377550" y="2469788"/>
            <a:ext cx="268500" cy="370500"/>
          </a:xfrm>
          <a:prstGeom prst="straightConnector1">
            <a:avLst/>
          </a:prstGeom>
          <a:noFill/>
          <a:ln w="9525" cap="flat" cmpd="sng">
            <a:solidFill>
              <a:schemeClr val="dk2"/>
            </a:solidFill>
            <a:prstDash val="solid"/>
            <a:round/>
            <a:headEnd type="none" w="med" len="med"/>
            <a:tailEnd type="triangle" w="med" len="med"/>
          </a:ln>
        </p:spPr>
      </p:cxnSp>
      <p:cxnSp>
        <p:nvCxnSpPr>
          <p:cNvPr id="491" name="Google Shape;491;g11141713d74_0_2"/>
          <p:cNvCxnSpPr/>
          <p:nvPr/>
        </p:nvCxnSpPr>
        <p:spPr>
          <a:xfrm flipH="1">
            <a:off x="4186600" y="2468625"/>
            <a:ext cx="178800" cy="306600"/>
          </a:xfrm>
          <a:prstGeom prst="straightConnector1">
            <a:avLst/>
          </a:prstGeom>
          <a:noFill/>
          <a:ln w="9525" cap="flat" cmpd="sng">
            <a:solidFill>
              <a:schemeClr val="dk2"/>
            </a:solidFill>
            <a:prstDash val="solid"/>
            <a:round/>
            <a:headEnd type="none" w="med" len="med"/>
            <a:tailEnd type="triangle" w="med" len="med"/>
          </a:ln>
        </p:spPr>
      </p:cxnSp>
      <p:sp>
        <p:nvSpPr>
          <p:cNvPr id="492" name="Google Shape;492;g11141713d74_0_2"/>
          <p:cNvSpPr txBox="1"/>
          <p:nvPr/>
        </p:nvSpPr>
        <p:spPr>
          <a:xfrm>
            <a:off x="1200350" y="5989625"/>
            <a:ext cx="12918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t>Photodiodes</a:t>
            </a:r>
            <a:endParaRPr/>
          </a:p>
        </p:txBody>
      </p:sp>
      <p:cxnSp>
        <p:nvCxnSpPr>
          <p:cNvPr id="493" name="Google Shape;493;g11141713d74_0_2"/>
          <p:cNvCxnSpPr/>
          <p:nvPr/>
        </p:nvCxnSpPr>
        <p:spPr>
          <a:xfrm rot="10800000" flipH="1">
            <a:off x="1655250" y="5531600"/>
            <a:ext cx="485700" cy="332400"/>
          </a:xfrm>
          <a:prstGeom prst="straightConnector1">
            <a:avLst/>
          </a:prstGeom>
          <a:noFill/>
          <a:ln w="9525" cap="flat" cmpd="sng">
            <a:solidFill>
              <a:schemeClr val="dk2"/>
            </a:solidFill>
            <a:prstDash val="solid"/>
            <a:round/>
            <a:headEnd type="none" w="med" len="med"/>
            <a:tailEnd type="triangle" w="med" len="med"/>
          </a:ln>
        </p:spPr>
      </p:cxnSp>
      <p:cxnSp>
        <p:nvCxnSpPr>
          <p:cNvPr id="494" name="Google Shape;494;g11141713d74_0_2"/>
          <p:cNvCxnSpPr/>
          <p:nvPr/>
        </p:nvCxnSpPr>
        <p:spPr>
          <a:xfrm>
            <a:off x="2140950" y="3078825"/>
            <a:ext cx="2643600" cy="0"/>
          </a:xfrm>
          <a:prstGeom prst="straightConnector1">
            <a:avLst/>
          </a:prstGeom>
          <a:noFill/>
          <a:ln w="9525" cap="flat" cmpd="sng">
            <a:solidFill>
              <a:schemeClr val="dk2"/>
            </a:solidFill>
            <a:prstDash val="solid"/>
            <a:round/>
            <a:headEnd type="none" w="med" len="med"/>
            <a:tailEnd type="none" w="med" len="med"/>
          </a:ln>
        </p:spPr>
      </p:cxnSp>
      <p:sp>
        <p:nvSpPr>
          <p:cNvPr id="495" name="Google Shape;495;g11141713d74_0_2"/>
          <p:cNvSpPr txBox="1"/>
          <p:nvPr/>
        </p:nvSpPr>
        <p:spPr>
          <a:xfrm>
            <a:off x="2918775" y="2840300"/>
            <a:ext cx="606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68.6mm</a:t>
            </a:r>
            <a:endParaRPr sz="800"/>
          </a:p>
        </p:txBody>
      </p:sp>
      <p:cxnSp>
        <p:nvCxnSpPr>
          <p:cNvPr id="496" name="Google Shape;496;g11141713d74_0_2"/>
          <p:cNvCxnSpPr/>
          <p:nvPr/>
        </p:nvCxnSpPr>
        <p:spPr>
          <a:xfrm rot="10800000" flipH="1">
            <a:off x="1772850" y="3144275"/>
            <a:ext cx="12600" cy="2056800"/>
          </a:xfrm>
          <a:prstGeom prst="straightConnector1">
            <a:avLst/>
          </a:prstGeom>
          <a:noFill/>
          <a:ln w="9525" cap="flat" cmpd="sng">
            <a:solidFill>
              <a:schemeClr val="dk2"/>
            </a:solidFill>
            <a:prstDash val="solid"/>
            <a:round/>
            <a:headEnd type="none" w="med" len="med"/>
            <a:tailEnd type="none" w="med" len="med"/>
          </a:ln>
        </p:spPr>
      </p:cxnSp>
      <p:sp>
        <p:nvSpPr>
          <p:cNvPr id="497" name="Google Shape;497;g11141713d74_0_2"/>
          <p:cNvSpPr txBox="1"/>
          <p:nvPr/>
        </p:nvSpPr>
        <p:spPr>
          <a:xfrm rot="-5400000">
            <a:off x="1364775" y="3914825"/>
            <a:ext cx="606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53.4mm</a:t>
            </a:r>
            <a:endParaRPr sz="800"/>
          </a:p>
        </p:txBody>
      </p:sp>
      <p:graphicFrame>
        <p:nvGraphicFramePr>
          <p:cNvPr id="498" name="Google Shape;498;g11141713d74_0_2"/>
          <p:cNvGraphicFramePr/>
          <p:nvPr>
            <p:extLst>
              <p:ext uri="{D42A27DB-BD31-4B8C-83A1-F6EECF244321}">
                <p14:modId xmlns:p14="http://schemas.microsoft.com/office/powerpoint/2010/main" val="341271855"/>
              </p:ext>
            </p:extLst>
          </p:nvPr>
        </p:nvGraphicFramePr>
        <p:xfrm>
          <a:off x="7733713" y="4372025"/>
          <a:ext cx="2708076" cy="2238030"/>
        </p:xfrm>
        <a:graphic>
          <a:graphicData uri="http://schemas.openxmlformats.org/drawingml/2006/table">
            <a:tbl>
              <a:tblPr>
                <a:noFill/>
                <a:tableStyleId>{82824F32-3390-4ABE-8DB9-B52BA402FF3D}</a:tableStyleId>
              </a:tblPr>
              <a:tblGrid>
                <a:gridCol w="1354038">
                  <a:extLst>
                    <a:ext uri="{9D8B030D-6E8A-4147-A177-3AD203B41FA5}">
                      <a16:colId xmlns:a16="http://schemas.microsoft.com/office/drawing/2014/main" val="20000"/>
                    </a:ext>
                  </a:extLst>
                </a:gridCol>
                <a:gridCol w="1354038">
                  <a:extLst>
                    <a:ext uri="{9D8B030D-6E8A-4147-A177-3AD203B41FA5}">
                      <a16:colId xmlns:a16="http://schemas.microsoft.com/office/drawing/2014/main" val="20001"/>
                    </a:ext>
                  </a:extLst>
                </a:gridCol>
              </a:tblGrid>
              <a:tr h="373005">
                <a:tc>
                  <a:txBody>
                    <a:bodyPr/>
                    <a:lstStyle/>
                    <a:p>
                      <a:pPr marL="0" lvl="0" indent="0" algn="l" rtl="0">
                        <a:spcBef>
                          <a:spcPts val="0"/>
                        </a:spcBef>
                        <a:spcAft>
                          <a:spcPts val="0"/>
                        </a:spcAft>
                        <a:buNone/>
                      </a:pPr>
                      <a:r>
                        <a:rPr lang="en-US" sz="1300"/>
                        <a:t>Microcontroller</a:t>
                      </a:r>
                      <a:endParaRPr sz="1300"/>
                    </a:p>
                  </a:txBody>
                  <a:tcPr marL="86070" marR="86070" marT="86070" marB="86070">
                    <a:lnB w="9525" cap="flat" cmpd="sng">
                      <a:solidFill>
                        <a:srgbClr val="9E9E9E"/>
                      </a:solidFill>
                      <a:prstDash val="solid"/>
                      <a:round/>
                      <a:headEnd type="none" w="sm" len="sm"/>
                      <a:tailEnd type="none" w="sm" len="sm"/>
                    </a:lnB>
                    <a:solidFill>
                      <a:srgbClr val="888888"/>
                    </a:solidFill>
                  </a:tcPr>
                </a:tc>
                <a:tc>
                  <a:txBody>
                    <a:bodyPr/>
                    <a:lstStyle/>
                    <a:p>
                      <a:pPr marL="0" lvl="0" indent="0" algn="l" rtl="0">
                        <a:spcBef>
                          <a:spcPts val="0"/>
                        </a:spcBef>
                        <a:spcAft>
                          <a:spcPts val="0"/>
                        </a:spcAft>
                        <a:buNone/>
                      </a:pPr>
                      <a:r>
                        <a:rPr lang="en-US" sz="1300"/>
                        <a:t>ATmega328P</a:t>
                      </a:r>
                      <a:endParaRPr sz="1300"/>
                    </a:p>
                  </a:txBody>
                  <a:tcPr marL="86070" marR="86070" marT="86070" marB="86070">
                    <a:lnB w="9525" cap="flat" cmpd="sng">
                      <a:solidFill>
                        <a:srgbClr val="9E9E9E"/>
                      </a:solidFill>
                      <a:prstDash val="solid"/>
                      <a:round/>
                      <a:headEnd type="none" w="sm" len="sm"/>
                      <a:tailEnd type="none" w="sm" len="sm"/>
                    </a:lnB>
                    <a:solidFill>
                      <a:srgbClr val="888888"/>
                    </a:solidFill>
                  </a:tcPr>
                </a:tc>
                <a:extLst>
                  <a:ext uri="{0D108BD9-81ED-4DB2-BD59-A6C34878D82A}">
                    <a16:rowId xmlns:a16="http://schemas.microsoft.com/office/drawing/2014/main" val="10000"/>
                  </a:ext>
                </a:extLst>
              </a:tr>
              <a:tr h="373005">
                <a:tc>
                  <a:txBody>
                    <a:bodyPr/>
                    <a:lstStyle/>
                    <a:p>
                      <a:pPr marL="0" lvl="0" indent="0" algn="l" rtl="0">
                        <a:spcBef>
                          <a:spcPts val="0"/>
                        </a:spcBef>
                        <a:spcAft>
                          <a:spcPts val="0"/>
                        </a:spcAft>
                        <a:buNone/>
                      </a:pPr>
                      <a:r>
                        <a:rPr lang="en-US" sz="1300"/>
                        <a:t>Price</a:t>
                      </a:r>
                      <a:endParaRPr sz="1300"/>
                    </a:p>
                  </a:txBody>
                  <a:tcPr marL="86070" marR="86070" marT="86070" marB="8607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300"/>
                        <a:t>$23.00</a:t>
                      </a:r>
                      <a:endParaRPr sz="1300"/>
                    </a:p>
                  </a:txBody>
                  <a:tcPr marL="86070" marR="86070" marT="86070" marB="8607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73005">
                <a:tc>
                  <a:txBody>
                    <a:bodyPr/>
                    <a:lstStyle/>
                    <a:p>
                      <a:pPr marL="0" lvl="0" indent="0" algn="l" rtl="0">
                        <a:spcBef>
                          <a:spcPts val="0"/>
                        </a:spcBef>
                        <a:spcAft>
                          <a:spcPts val="0"/>
                        </a:spcAft>
                        <a:buNone/>
                      </a:pPr>
                      <a:r>
                        <a:rPr lang="en-US" sz="1300"/>
                        <a:t>Clock Speed</a:t>
                      </a:r>
                      <a:endParaRPr sz="1300"/>
                    </a:p>
                  </a:txBody>
                  <a:tcPr marL="86070" marR="86070" marT="86070" marB="86070">
                    <a:lnT w="9525" cap="flat" cmpd="sng">
                      <a:solidFill>
                        <a:srgbClr val="9E9E9E"/>
                      </a:solidFill>
                      <a:prstDash val="solid"/>
                      <a:round/>
                      <a:headEnd type="none" w="sm" len="sm"/>
                      <a:tailEnd type="none" w="sm" len="sm"/>
                    </a:lnT>
                    <a:solidFill>
                      <a:schemeClr val="bg1">
                        <a:lumMod val="85000"/>
                      </a:schemeClr>
                    </a:solidFill>
                  </a:tcPr>
                </a:tc>
                <a:tc>
                  <a:txBody>
                    <a:bodyPr/>
                    <a:lstStyle/>
                    <a:p>
                      <a:pPr marL="0" lvl="0" indent="0" algn="l" rtl="0">
                        <a:spcBef>
                          <a:spcPts val="0"/>
                        </a:spcBef>
                        <a:spcAft>
                          <a:spcPts val="0"/>
                        </a:spcAft>
                        <a:buNone/>
                      </a:pPr>
                      <a:r>
                        <a:rPr lang="en-US" sz="1300"/>
                        <a:t>16 MHz</a:t>
                      </a:r>
                      <a:endParaRPr sz="1300"/>
                    </a:p>
                  </a:txBody>
                  <a:tcPr marL="86070" marR="86070" marT="86070" marB="86070">
                    <a:lnT w="9525" cap="flat" cmpd="sng">
                      <a:solidFill>
                        <a:srgbClr val="9E9E9E"/>
                      </a:solidFill>
                      <a:prstDash val="solid"/>
                      <a:round/>
                      <a:headEnd type="none" w="sm" len="sm"/>
                      <a:tailEnd type="none" w="sm" len="sm"/>
                    </a:lnT>
                    <a:solidFill>
                      <a:schemeClr val="bg1">
                        <a:lumMod val="85000"/>
                      </a:schemeClr>
                    </a:solidFill>
                  </a:tcPr>
                </a:tc>
                <a:extLst>
                  <a:ext uri="{0D108BD9-81ED-4DB2-BD59-A6C34878D82A}">
                    <a16:rowId xmlns:a16="http://schemas.microsoft.com/office/drawing/2014/main" val="10002"/>
                  </a:ext>
                </a:extLst>
              </a:tr>
              <a:tr h="373005">
                <a:tc>
                  <a:txBody>
                    <a:bodyPr/>
                    <a:lstStyle/>
                    <a:p>
                      <a:pPr marL="0" lvl="0" indent="0" algn="l" rtl="0">
                        <a:spcBef>
                          <a:spcPts val="0"/>
                        </a:spcBef>
                        <a:spcAft>
                          <a:spcPts val="0"/>
                        </a:spcAft>
                        <a:buNone/>
                      </a:pPr>
                      <a:r>
                        <a:rPr lang="en-US" sz="1300"/>
                        <a:t>Memory</a:t>
                      </a:r>
                      <a:endParaRPr sz="1300"/>
                    </a:p>
                  </a:txBody>
                  <a:tcPr marL="86070" marR="86070" marT="86070" marB="86070"/>
                </a:tc>
                <a:tc>
                  <a:txBody>
                    <a:bodyPr/>
                    <a:lstStyle/>
                    <a:p>
                      <a:pPr marL="0" lvl="0" indent="0" algn="l" rtl="0">
                        <a:spcBef>
                          <a:spcPts val="0"/>
                        </a:spcBef>
                        <a:spcAft>
                          <a:spcPts val="0"/>
                        </a:spcAft>
                        <a:buNone/>
                      </a:pPr>
                      <a:r>
                        <a:rPr lang="en-US" sz="1300"/>
                        <a:t>32 KB</a:t>
                      </a:r>
                      <a:endParaRPr sz="1300"/>
                    </a:p>
                  </a:txBody>
                  <a:tcPr marL="86070" marR="86070" marT="86070" marB="86070"/>
                </a:tc>
                <a:extLst>
                  <a:ext uri="{0D108BD9-81ED-4DB2-BD59-A6C34878D82A}">
                    <a16:rowId xmlns:a16="http://schemas.microsoft.com/office/drawing/2014/main" val="10003"/>
                  </a:ext>
                </a:extLst>
              </a:tr>
              <a:tr h="373005">
                <a:tc>
                  <a:txBody>
                    <a:bodyPr/>
                    <a:lstStyle/>
                    <a:p>
                      <a:pPr marL="0" lvl="0" indent="0" algn="l" rtl="0">
                        <a:spcBef>
                          <a:spcPts val="0"/>
                        </a:spcBef>
                        <a:spcAft>
                          <a:spcPts val="0"/>
                        </a:spcAft>
                        <a:buNone/>
                      </a:pPr>
                      <a:r>
                        <a:rPr lang="en-US" sz="1300"/>
                        <a:t>Digital I/O</a:t>
                      </a:r>
                      <a:endParaRPr sz="1300"/>
                    </a:p>
                  </a:txBody>
                  <a:tcPr marL="86070" marR="86070" marT="86070" marB="86070">
                    <a:solidFill>
                      <a:schemeClr val="bg1">
                        <a:lumMod val="85000"/>
                      </a:schemeClr>
                    </a:solidFill>
                  </a:tcPr>
                </a:tc>
                <a:tc>
                  <a:txBody>
                    <a:bodyPr/>
                    <a:lstStyle/>
                    <a:p>
                      <a:pPr marL="0" lvl="0" indent="0" algn="l" rtl="0">
                        <a:spcBef>
                          <a:spcPts val="0"/>
                        </a:spcBef>
                        <a:spcAft>
                          <a:spcPts val="0"/>
                        </a:spcAft>
                        <a:buNone/>
                      </a:pPr>
                      <a:r>
                        <a:rPr lang="en-US" sz="1300"/>
                        <a:t>14 Lines</a:t>
                      </a:r>
                      <a:endParaRPr sz="1300"/>
                    </a:p>
                  </a:txBody>
                  <a:tcPr marL="86070" marR="86070" marT="86070" marB="86070">
                    <a:solidFill>
                      <a:schemeClr val="bg1">
                        <a:lumMod val="85000"/>
                      </a:schemeClr>
                    </a:solidFill>
                  </a:tcPr>
                </a:tc>
                <a:extLst>
                  <a:ext uri="{0D108BD9-81ED-4DB2-BD59-A6C34878D82A}">
                    <a16:rowId xmlns:a16="http://schemas.microsoft.com/office/drawing/2014/main" val="10004"/>
                  </a:ext>
                </a:extLst>
              </a:tr>
              <a:tr h="373005">
                <a:tc>
                  <a:txBody>
                    <a:bodyPr/>
                    <a:lstStyle/>
                    <a:p>
                      <a:pPr marL="0" lvl="0" indent="0" algn="l" rtl="0">
                        <a:spcBef>
                          <a:spcPts val="0"/>
                        </a:spcBef>
                        <a:spcAft>
                          <a:spcPts val="0"/>
                        </a:spcAft>
                        <a:buNone/>
                      </a:pPr>
                      <a:r>
                        <a:rPr lang="en-US" sz="1300"/>
                        <a:t>Analog Inputs</a:t>
                      </a:r>
                      <a:endParaRPr sz="1300"/>
                    </a:p>
                  </a:txBody>
                  <a:tcPr marL="86070" marR="86070" marT="86070" marB="86070"/>
                </a:tc>
                <a:tc>
                  <a:txBody>
                    <a:bodyPr/>
                    <a:lstStyle/>
                    <a:p>
                      <a:pPr marL="0" lvl="0" indent="0" algn="l" rtl="0">
                        <a:spcBef>
                          <a:spcPts val="0"/>
                        </a:spcBef>
                        <a:spcAft>
                          <a:spcPts val="0"/>
                        </a:spcAft>
                        <a:buNone/>
                      </a:pPr>
                      <a:r>
                        <a:rPr lang="en-US" sz="1300"/>
                        <a:t>6 Pins</a:t>
                      </a:r>
                      <a:endParaRPr sz="1300"/>
                    </a:p>
                  </a:txBody>
                  <a:tcPr marL="86070" marR="86070" marT="86070" marB="86070"/>
                </a:tc>
                <a:extLst>
                  <a:ext uri="{0D108BD9-81ED-4DB2-BD59-A6C34878D82A}">
                    <a16:rowId xmlns:a16="http://schemas.microsoft.com/office/drawing/2014/main" val="10005"/>
                  </a:ext>
                </a:extLst>
              </a:tr>
            </a:tbl>
          </a:graphicData>
        </a:graphic>
      </p:graphicFrame>
      <p:cxnSp>
        <p:nvCxnSpPr>
          <p:cNvPr id="499" name="Google Shape;499;g11141713d74_0_2"/>
          <p:cNvCxnSpPr/>
          <p:nvPr/>
        </p:nvCxnSpPr>
        <p:spPr>
          <a:xfrm>
            <a:off x="5779125" y="1858325"/>
            <a:ext cx="6600" cy="4157100"/>
          </a:xfrm>
          <a:prstGeom prst="straightConnector1">
            <a:avLst/>
          </a:prstGeom>
          <a:noFill/>
          <a:ln w="28575" cap="flat" cmpd="sng">
            <a:solidFill>
              <a:schemeClr val="dk2"/>
            </a:solidFill>
            <a:prstDash val="solid"/>
            <a:round/>
            <a:headEnd type="none" w="med" len="med"/>
            <a:tailEnd type="none" w="med" len="med"/>
          </a:ln>
        </p:spPr>
      </p:cxnSp>
      <p:pic>
        <p:nvPicPr>
          <p:cNvPr id="4" name="Audio 3">
            <a:hlinkClick r:id="" action="ppaction://media"/>
            <a:extLst>
              <a:ext uri="{FF2B5EF4-FFF2-40B4-BE49-F238E27FC236}">
                <a16:creationId xmlns:a16="http://schemas.microsoft.com/office/drawing/2014/main" id="{021C4C6F-1EE1-4F36-A481-8B1574900C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192"/>
    </mc:Choice>
    <mc:Fallback xmlns="">
      <p:transition spd="slow" advTm="32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g10ffa3752c1_0_6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Power and Motor Control</a:t>
            </a:r>
            <a:endParaRPr/>
          </a:p>
        </p:txBody>
      </p:sp>
      <p:pic>
        <p:nvPicPr>
          <p:cNvPr id="506" name="Google Shape;506;g10ffa3752c1_0_63"/>
          <p:cNvPicPr preferRelativeResize="0"/>
          <p:nvPr/>
        </p:nvPicPr>
        <p:blipFill rotWithShape="1">
          <a:blip r:embed="rId5">
            <a:alphaModFix/>
          </a:blip>
          <a:srcRect/>
          <a:stretch/>
        </p:blipFill>
        <p:spPr>
          <a:xfrm>
            <a:off x="2615975" y="1143075"/>
            <a:ext cx="5998126" cy="5342076"/>
          </a:xfrm>
          <a:prstGeom prst="rect">
            <a:avLst/>
          </a:prstGeom>
          <a:noFill/>
          <a:ln>
            <a:noFill/>
          </a:ln>
        </p:spPr>
      </p:pic>
      <p:sp>
        <p:nvSpPr>
          <p:cNvPr id="507" name="Google Shape;507;g10ffa3752c1_0_63"/>
          <p:cNvSpPr/>
          <p:nvPr/>
        </p:nvSpPr>
        <p:spPr>
          <a:xfrm>
            <a:off x="2423600" y="1604650"/>
            <a:ext cx="6658200" cy="4986900"/>
          </a:xfrm>
          <a:prstGeom prst="rect">
            <a:avLst/>
          </a:prstGeom>
          <a:noFill/>
          <a:ln w="38100" cap="flat" cmpd="sng">
            <a:solidFill>
              <a:srgbClr val="3F3F3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Audio 3">
            <a:hlinkClick r:id="" action="ppaction://media"/>
            <a:extLst>
              <a:ext uri="{FF2B5EF4-FFF2-40B4-BE49-F238E27FC236}">
                <a16:creationId xmlns:a16="http://schemas.microsoft.com/office/drawing/2014/main" id="{DD3C41E4-A465-49E6-B266-698B15B9E4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81"/>
    </mc:Choice>
    <mc:Fallback xmlns="">
      <p:transition spd="slow" advTm="9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g1110779e2d4_4_58"/>
          <p:cNvSpPr txBox="1">
            <a:spLocks noGrp="1"/>
          </p:cNvSpPr>
          <p:nvPr>
            <p:ph type="ctrTitle"/>
          </p:nvPr>
        </p:nvSpPr>
        <p:spPr>
          <a:xfrm>
            <a:off x="807550" y="326325"/>
            <a:ext cx="6294300" cy="8244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SzPts val="990"/>
              <a:buNone/>
            </a:pPr>
            <a:r>
              <a:rPr lang="en-US" sz="3300"/>
              <a:t>Motor Driver (L293D)</a:t>
            </a:r>
            <a:endParaRPr sz="3300"/>
          </a:p>
        </p:txBody>
      </p:sp>
      <p:pic>
        <p:nvPicPr>
          <p:cNvPr id="514" name="Google Shape;514;g1110779e2d4_4_58"/>
          <p:cNvPicPr preferRelativeResize="0"/>
          <p:nvPr/>
        </p:nvPicPr>
        <p:blipFill>
          <a:blip r:embed="rId5">
            <a:alphaModFix/>
          </a:blip>
          <a:stretch>
            <a:fillRect/>
          </a:stretch>
        </p:blipFill>
        <p:spPr>
          <a:xfrm>
            <a:off x="9099638" y="363875"/>
            <a:ext cx="2401875" cy="2003300"/>
          </a:xfrm>
          <a:prstGeom prst="rect">
            <a:avLst/>
          </a:prstGeom>
          <a:noFill/>
          <a:ln>
            <a:noFill/>
          </a:ln>
        </p:spPr>
      </p:pic>
      <p:sp>
        <p:nvSpPr>
          <p:cNvPr id="515" name="Google Shape;515;g1110779e2d4_4_58"/>
          <p:cNvSpPr/>
          <p:nvPr/>
        </p:nvSpPr>
        <p:spPr>
          <a:xfrm>
            <a:off x="9080013" y="326325"/>
            <a:ext cx="2441100" cy="2078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g1110779e2d4_4_58"/>
          <p:cNvSpPr txBox="1"/>
          <p:nvPr/>
        </p:nvSpPr>
        <p:spPr>
          <a:xfrm>
            <a:off x="850600" y="1046975"/>
            <a:ext cx="6208200" cy="2889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500" b="1">
                <a:solidFill>
                  <a:schemeClr val="dk2"/>
                </a:solidFill>
              </a:rPr>
              <a:t>Purpose:</a:t>
            </a:r>
            <a:endParaRPr sz="1500" b="1">
              <a:solidFill>
                <a:schemeClr val="dk2"/>
              </a:solidFill>
            </a:endParaRPr>
          </a:p>
          <a:p>
            <a:pPr marL="0" lvl="0" indent="0" algn="l" rtl="0">
              <a:lnSpc>
                <a:spcPct val="115000"/>
              </a:lnSpc>
              <a:spcBef>
                <a:spcPts val="1600"/>
              </a:spcBef>
              <a:spcAft>
                <a:spcPts val="0"/>
              </a:spcAft>
              <a:buNone/>
            </a:pPr>
            <a:r>
              <a:rPr lang="en-US" sz="1500">
                <a:solidFill>
                  <a:schemeClr val="dk2"/>
                </a:solidFill>
              </a:rPr>
              <a:t>Allow for separate control of the lid opening motor and the food dispensing motor.</a:t>
            </a:r>
            <a:endParaRPr sz="1500">
              <a:solidFill>
                <a:schemeClr val="dk2"/>
              </a:solidFill>
            </a:endParaRPr>
          </a:p>
          <a:p>
            <a:pPr marL="0" lvl="0" indent="0" algn="l" rtl="0">
              <a:lnSpc>
                <a:spcPct val="115000"/>
              </a:lnSpc>
              <a:spcBef>
                <a:spcPts val="1600"/>
              </a:spcBef>
              <a:spcAft>
                <a:spcPts val="0"/>
              </a:spcAft>
              <a:buClr>
                <a:schemeClr val="dk1"/>
              </a:buClr>
              <a:buSzPts val="1100"/>
              <a:buFont typeface="Arial"/>
              <a:buNone/>
            </a:pPr>
            <a:r>
              <a:rPr lang="en-US" sz="1500" b="1">
                <a:solidFill>
                  <a:schemeClr val="dk2"/>
                </a:solidFill>
              </a:rPr>
              <a:t>Selection Criteria:</a:t>
            </a:r>
            <a:endParaRPr sz="1500">
              <a:solidFill>
                <a:schemeClr val="dk2"/>
              </a:solidFill>
            </a:endParaRPr>
          </a:p>
          <a:p>
            <a:pPr marL="457200" lvl="0" indent="-323850" algn="l" rtl="0">
              <a:lnSpc>
                <a:spcPct val="115000"/>
              </a:lnSpc>
              <a:spcBef>
                <a:spcPts val="1600"/>
              </a:spcBef>
              <a:spcAft>
                <a:spcPts val="0"/>
              </a:spcAft>
              <a:buClr>
                <a:schemeClr val="dk2"/>
              </a:buClr>
              <a:buSzPts val="1500"/>
              <a:buChar char="●"/>
            </a:pPr>
            <a:r>
              <a:rPr lang="en-US" sz="1500">
                <a:solidFill>
                  <a:schemeClr val="dk2"/>
                </a:solidFill>
              </a:rPr>
              <a:t>Ease of interfacing with Arduino digital IO</a:t>
            </a:r>
            <a:endParaRPr sz="1500">
              <a:solidFill>
                <a:schemeClr val="dk2"/>
              </a:solidFill>
            </a:endParaRPr>
          </a:p>
          <a:p>
            <a:pPr marL="457200" lvl="0" indent="-323850" algn="l" rtl="0">
              <a:lnSpc>
                <a:spcPct val="115000"/>
              </a:lnSpc>
              <a:spcBef>
                <a:spcPts val="0"/>
              </a:spcBef>
              <a:spcAft>
                <a:spcPts val="0"/>
              </a:spcAft>
              <a:buClr>
                <a:schemeClr val="dk2"/>
              </a:buClr>
              <a:buSzPts val="1500"/>
              <a:buChar char="●"/>
            </a:pPr>
            <a:r>
              <a:rPr lang="en-US" sz="1500">
                <a:solidFill>
                  <a:schemeClr val="dk2"/>
                </a:solidFill>
              </a:rPr>
              <a:t>Controls two motors with a single IC</a:t>
            </a:r>
            <a:endParaRPr sz="1500">
              <a:solidFill>
                <a:schemeClr val="dk2"/>
              </a:solidFill>
            </a:endParaRPr>
          </a:p>
          <a:p>
            <a:pPr marL="457200" lvl="0" indent="-323850" algn="l" rtl="0">
              <a:lnSpc>
                <a:spcPct val="115000"/>
              </a:lnSpc>
              <a:spcBef>
                <a:spcPts val="0"/>
              </a:spcBef>
              <a:spcAft>
                <a:spcPts val="0"/>
              </a:spcAft>
              <a:buClr>
                <a:schemeClr val="dk2"/>
              </a:buClr>
              <a:buSzPts val="1500"/>
              <a:buChar char="●"/>
            </a:pPr>
            <a:r>
              <a:rPr lang="en-US" sz="1500">
                <a:solidFill>
                  <a:schemeClr val="dk2"/>
                </a:solidFill>
              </a:rPr>
              <a:t>Can interface with both DC and stepper motors</a:t>
            </a:r>
            <a:endParaRPr sz="1500">
              <a:solidFill>
                <a:schemeClr val="dk2"/>
              </a:solidFill>
            </a:endParaRPr>
          </a:p>
          <a:p>
            <a:pPr marL="457200" lvl="0" indent="-323850" algn="l" rtl="0">
              <a:lnSpc>
                <a:spcPct val="115000"/>
              </a:lnSpc>
              <a:spcBef>
                <a:spcPts val="0"/>
              </a:spcBef>
              <a:spcAft>
                <a:spcPts val="0"/>
              </a:spcAft>
              <a:buClr>
                <a:schemeClr val="dk2"/>
              </a:buClr>
              <a:buSzPts val="1500"/>
              <a:buChar char="●"/>
            </a:pPr>
            <a:r>
              <a:rPr lang="en-US" sz="1500">
                <a:solidFill>
                  <a:schemeClr val="dk2"/>
                </a:solidFill>
              </a:rPr>
              <a:t>Form factor is able to be mounted easily to PCB</a:t>
            </a:r>
            <a:endParaRPr/>
          </a:p>
        </p:txBody>
      </p:sp>
      <p:pic>
        <p:nvPicPr>
          <p:cNvPr id="517" name="Google Shape;517;g1110779e2d4_4_58"/>
          <p:cNvPicPr preferRelativeResize="0"/>
          <p:nvPr/>
        </p:nvPicPr>
        <p:blipFill>
          <a:blip r:embed="rId6">
            <a:alphaModFix/>
          </a:blip>
          <a:stretch>
            <a:fillRect/>
          </a:stretch>
        </p:blipFill>
        <p:spPr>
          <a:xfrm rot="1109079">
            <a:off x="2115484" y="4372544"/>
            <a:ext cx="1949376" cy="1462022"/>
          </a:xfrm>
          <a:prstGeom prst="rect">
            <a:avLst/>
          </a:prstGeom>
          <a:noFill/>
          <a:ln>
            <a:noFill/>
          </a:ln>
        </p:spPr>
      </p:pic>
      <p:cxnSp>
        <p:nvCxnSpPr>
          <p:cNvPr id="518" name="Google Shape;518;g1110779e2d4_4_58"/>
          <p:cNvCxnSpPr/>
          <p:nvPr/>
        </p:nvCxnSpPr>
        <p:spPr>
          <a:xfrm flipH="1">
            <a:off x="3742811" y="4841843"/>
            <a:ext cx="967200" cy="198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pic>
        <p:nvPicPr>
          <p:cNvPr id="519" name="Google Shape;519;g1110779e2d4_4_58"/>
          <p:cNvPicPr preferRelativeResize="0"/>
          <p:nvPr/>
        </p:nvPicPr>
        <p:blipFill>
          <a:blip r:embed="rId7"/>
          <a:srcRect/>
          <a:stretch/>
        </p:blipFill>
        <p:spPr>
          <a:xfrm>
            <a:off x="4772526" y="4135218"/>
            <a:ext cx="1181769" cy="1073484"/>
          </a:xfrm>
          <a:prstGeom prst="rect">
            <a:avLst/>
          </a:prstGeom>
          <a:noFill/>
          <a:ln>
            <a:noFill/>
          </a:ln>
        </p:spPr>
      </p:pic>
      <p:pic>
        <p:nvPicPr>
          <p:cNvPr id="520" name="Google Shape;520;g1110779e2d4_4_58"/>
          <p:cNvPicPr preferRelativeResize="0"/>
          <p:nvPr/>
        </p:nvPicPr>
        <p:blipFill>
          <a:blip r:embed="rId8">
            <a:alphaModFix/>
          </a:blip>
          <a:stretch>
            <a:fillRect/>
          </a:stretch>
        </p:blipFill>
        <p:spPr>
          <a:xfrm rot="945010">
            <a:off x="514368" y="5293148"/>
            <a:ext cx="1490565" cy="1116613"/>
          </a:xfrm>
          <a:prstGeom prst="rect">
            <a:avLst/>
          </a:prstGeom>
          <a:noFill/>
          <a:ln>
            <a:noFill/>
          </a:ln>
        </p:spPr>
      </p:pic>
      <p:cxnSp>
        <p:nvCxnSpPr>
          <p:cNvPr id="521" name="Google Shape;521;g1110779e2d4_4_58"/>
          <p:cNvCxnSpPr/>
          <p:nvPr/>
        </p:nvCxnSpPr>
        <p:spPr>
          <a:xfrm flipH="1">
            <a:off x="1993151" y="5241620"/>
            <a:ext cx="507900" cy="1626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522" name="Google Shape;522;g1110779e2d4_4_58"/>
          <p:cNvCxnSpPr/>
          <p:nvPr/>
        </p:nvCxnSpPr>
        <p:spPr>
          <a:xfrm rot="10800000" flipH="1">
            <a:off x="1598945" y="5111952"/>
            <a:ext cx="609900" cy="1935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523" name="Google Shape;523;g1110779e2d4_4_58"/>
          <p:cNvCxnSpPr/>
          <p:nvPr/>
        </p:nvCxnSpPr>
        <p:spPr>
          <a:xfrm>
            <a:off x="7419475" y="1322825"/>
            <a:ext cx="12600" cy="4847400"/>
          </a:xfrm>
          <a:prstGeom prst="straightConnector1">
            <a:avLst/>
          </a:prstGeom>
          <a:noFill/>
          <a:ln w="28575" cap="flat" cmpd="sng">
            <a:solidFill>
              <a:schemeClr val="dk2"/>
            </a:solidFill>
            <a:prstDash val="solid"/>
            <a:round/>
            <a:headEnd type="none" w="med" len="med"/>
            <a:tailEnd type="none" w="med" len="med"/>
          </a:ln>
        </p:spPr>
      </p:cxnSp>
      <p:graphicFrame>
        <p:nvGraphicFramePr>
          <p:cNvPr id="524" name="Google Shape;524;g1110779e2d4_4_58"/>
          <p:cNvGraphicFramePr/>
          <p:nvPr>
            <p:extLst>
              <p:ext uri="{D42A27DB-BD31-4B8C-83A1-F6EECF244321}">
                <p14:modId xmlns:p14="http://schemas.microsoft.com/office/powerpoint/2010/main" val="2351577804"/>
              </p:ext>
            </p:extLst>
          </p:nvPr>
        </p:nvGraphicFramePr>
        <p:xfrm>
          <a:off x="8624975" y="3684320"/>
          <a:ext cx="2876550" cy="2194410"/>
        </p:xfrm>
        <a:graphic>
          <a:graphicData uri="http://schemas.openxmlformats.org/drawingml/2006/table">
            <a:tbl>
              <a:tblPr>
                <a:noFill/>
                <a:tableStyleId>{82824F32-3390-4ABE-8DB9-B52BA402FF3D}</a:tableStyleId>
              </a:tblPr>
              <a:tblGrid>
                <a:gridCol w="1438275">
                  <a:extLst>
                    <a:ext uri="{9D8B030D-6E8A-4147-A177-3AD203B41FA5}">
                      <a16:colId xmlns:a16="http://schemas.microsoft.com/office/drawing/2014/main" val="20000"/>
                    </a:ext>
                  </a:extLst>
                </a:gridCol>
                <a:gridCol w="1438275">
                  <a:extLst>
                    <a:ext uri="{9D8B030D-6E8A-4147-A177-3AD203B41FA5}">
                      <a16:colId xmlns:a16="http://schemas.microsoft.com/office/drawing/2014/main" val="20001"/>
                    </a:ext>
                  </a:extLst>
                </a:gridCol>
              </a:tblGrid>
              <a:tr h="355925">
                <a:tc>
                  <a:txBody>
                    <a:bodyPr/>
                    <a:lstStyle/>
                    <a:p>
                      <a:pPr marL="0" lvl="0" indent="0" algn="l" rtl="0">
                        <a:spcBef>
                          <a:spcPts val="0"/>
                        </a:spcBef>
                        <a:spcAft>
                          <a:spcPts val="0"/>
                        </a:spcAft>
                        <a:buNone/>
                      </a:pPr>
                      <a:r>
                        <a:rPr lang="en-US"/>
                        <a:t>Manufacturer</a:t>
                      </a:r>
                      <a:endParaRPr/>
                    </a:p>
                  </a:txBody>
                  <a:tcPr marL="91425" marR="91425" marT="91425" marB="91425">
                    <a:lnB w="9525" cap="flat" cmpd="sng">
                      <a:solidFill>
                        <a:srgbClr val="9E9E9E"/>
                      </a:solidFill>
                      <a:prstDash val="solid"/>
                      <a:round/>
                      <a:headEnd type="none" w="sm" len="sm"/>
                      <a:tailEnd type="none" w="sm" len="sm"/>
                    </a:lnB>
                    <a:solidFill>
                      <a:srgbClr val="888888"/>
                    </a:solidFill>
                  </a:tcPr>
                </a:tc>
                <a:tc>
                  <a:txBody>
                    <a:bodyPr/>
                    <a:lstStyle/>
                    <a:p>
                      <a:pPr marL="0" lvl="0" indent="0" algn="l" rtl="0">
                        <a:spcBef>
                          <a:spcPts val="0"/>
                        </a:spcBef>
                        <a:spcAft>
                          <a:spcPts val="0"/>
                        </a:spcAft>
                        <a:buNone/>
                      </a:pPr>
                      <a:r>
                        <a:rPr lang="en-US"/>
                        <a:t>TI</a:t>
                      </a:r>
                      <a:endParaRPr/>
                    </a:p>
                  </a:txBody>
                  <a:tcPr marL="91425" marR="91425" marT="91425" marB="91425">
                    <a:lnB w="9525" cap="flat" cmpd="sng">
                      <a:solidFill>
                        <a:srgbClr val="9E9E9E"/>
                      </a:solidFill>
                      <a:prstDash val="solid"/>
                      <a:round/>
                      <a:headEnd type="none" w="sm" len="sm"/>
                      <a:tailEnd type="none" w="sm" len="sm"/>
                    </a:lnB>
                    <a:solidFill>
                      <a:srgbClr val="888888"/>
                    </a:solidFill>
                  </a:tcPr>
                </a:tc>
                <a:extLst>
                  <a:ext uri="{0D108BD9-81ED-4DB2-BD59-A6C34878D82A}">
                    <a16:rowId xmlns:a16="http://schemas.microsoft.com/office/drawing/2014/main" val="10000"/>
                  </a:ext>
                </a:extLst>
              </a:tr>
              <a:tr h="355925">
                <a:tc>
                  <a:txBody>
                    <a:bodyPr/>
                    <a:lstStyle/>
                    <a:p>
                      <a:pPr marL="0" lvl="0" indent="0" algn="l" rtl="0">
                        <a:spcBef>
                          <a:spcPts val="0"/>
                        </a:spcBef>
                        <a:spcAft>
                          <a:spcPts val="0"/>
                        </a:spcAft>
                        <a:buNone/>
                      </a:pPr>
                      <a:r>
                        <a:rPr lang="en-US"/>
                        <a:t>Price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$4.50</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36225">
                <a:tc>
                  <a:txBody>
                    <a:bodyPr/>
                    <a:lstStyle/>
                    <a:p>
                      <a:pPr marL="0" lvl="0" indent="0" algn="l" rtl="0">
                        <a:spcBef>
                          <a:spcPts val="0"/>
                        </a:spcBef>
                        <a:spcAft>
                          <a:spcPts val="0"/>
                        </a:spcAft>
                        <a:buNone/>
                      </a:pPr>
                      <a:r>
                        <a:rPr lang="en-US"/>
                        <a:t>Logic Voltage</a:t>
                      </a:r>
                      <a:endParaRPr/>
                    </a:p>
                  </a:txBody>
                  <a:tcPr marL="91425" marR="91425" marT="91425" marB="91425">
                    <a:lnT w="9525" cap="flat" cmpd="sng">
                      <a:solidFill>
                        <a:srgbClr val="9E9E9E"/>
                      </a:solidFill>
                      <a:prstDash val="solid"/>
                      <a:round/>
                      <a:headEnd type="none" w="sm" len="sm"/>
                      <a:tailEnd type="none" w="sm" len="sm"/>
                    </a:lnT>
                    <a:solidFill>
                      <a:schemeClr val="bg1">
                        <a:lumMod val="85000"/>
                      </a:schemeClr>
                    </a:solidFill>
                  </a:tcPr>
                </a:tc>
                <a:tc>
                  <a:txBody>
                    <a:bodyPr/>
                    <a:lstStyle/>
                    <a:p>
                      <a:pPr marL="0" lvl="0" indent="0" algn="l" rtl="0">
                        <a:spcBef>
                          <a:spcPts val="0"/>
                        </a:spcBef>
                        <a:spcAft>
                          <a:spcPts val="0"/>
                        </a:spcAft>
                        <a:buNone/>
                      </a:pPr>
                      <a:r>
                        <a:rPr lang="en-US"/>
                        <a:t>5V</a:t>
                      </a:r>
                      <a:endParaRPr/>
                    </a:p>
                  </a:txBody>
                  <a:tcPr marL="91425" marR="91425" marT="91425" marB="91425">
                    <a:lnT w="9525" cap="flat" cmpd="sng">
                      <a:solidFill>
                        <a:srgbClr val="9E9E9E"/>
                      </a:solidFill>
                      <a:prstDash val="solid"/>
                      <a:round/>
                      <a:headEnd type="none" w="sm" len="sm"/>
                      <a:tailEnd type="none" w="sm" len="sm"/>
                    </a:lnT>
                    <a:solidFill>
                      <a:schemeClr val="bg1">
                        <a:lumMod val="85000"/>
                      </a:schemeClr>
                    </a:solidFill>
                  </a:tcPr>
                </a:tc>
                <a:extLst>
                  <a:ext uri="{0D108BD9-81ED-4DB2-BD59-A6C34878D82A}">
                    <a16:rowId xmlns:a16="http://schemas.microsoft.com/office/drawing/2014/main" val="10002"/>
                  </a:ext>
                </a:extLst>
              </a:tr>
              <a:tr h="336225">
                <a:tc>
                  <a:txBody>
                    <a:bodyPr/>
                    <a:lstStyle/>
                    <a:p>
                      <a:pPr marL="0" lvl="0" indent="0" algn="l" rtl="0">
                        <a:spcBef>
                          <a:spcPts val="0"/>
                        </a:spcBef>
                        <a:spcAft>
                          <a:spcPts val="0"/>
                        </a:spcAft>
                        <a:buNone/>
                      </a:pPr>
                      <a:r>
                        <a:rPr lang="en-US"/>
                        <a:t>Motor Voltage</a:t>
                      </a:r>
                      <a:endParaRPr/>
                    </a:p>
                  </a:txBody>
                  <a:tcPr marL="91425" marR="91425" marT="91425" marB="91425">
                    <a:solidFill>
                      <a:schemeClr val="lt1"/>
                    </a:solidFill>
                  </a:tcPr>
                </a:tc>
                <a:tc>
                  <a:txBody>
                    <a:bodyPr/>
                    <a:lstStyle/>
                    <a:p>
                      <a:pPr marL="0" lvl="0" indent="0" algn="l" rtl="0">
                        <a:spcBef>
                          <a:spcPts val="0"/>
                        </a:spcBef>
                        <a:spcAft>
                          <a:spcPts val="0"/>
                        </a:spcAft>
                        <a:buNone/>
                      </a:pPr>
                      <a:r>
                        <a:rPr lang="en-US"/>
                        <a:t>4.5V-36V</a:t>
                      </a:r>
                      <a:endParaRPr/>
                    </a:p>
                  </a:txBody>
                  <a:tcPr marL="91425" marR="91425" marT="91425" marB="91425">
                    <a:solidFill>
                      <a:schemeClr val="lt1"/>
                    </a:solidFill>
                  </a:tcPr>
                </a:tc>
                <a:extLst>
                  <a:ext uri="{0D108BD9-81ED-4DB2-BD59-A6C34878D82A}">
                    <a16:rowId xmlns:a16="http://schemas.microsoft.com/office/drawing/2014/main" val="10003"/>
                  </a:ext>
                </a:extLst>
              </a:tr>
              <a:tr h="336225">
                <a:tc>
                  <a:txBody>
                    <a:bodyPr/>
                    <a:lstStyle/>
                    <a:p>
                      <a:pPr marL="0" lvl="0" indent="0" algn="l" rtl="0">
                        <a:spcBef>
                          <a:spcPts val="0"/>
                        </a:spcBef>
                        <a:spcAft>
                          <a:spcPts val="0"/>
                        </a:spcAft>
                        <a:buNone/>
                      </a:pPr>
                      <a:r>
                        <a:rPr lang="en-US"/>
                        <a:t>DC Motor Control</a:t>
                      </a:r>
                      <a:endParaRPr/>
                    </a:p>
                  </a:txBody>
                  <a:tcPr marL="91425" marR="91425" marT="91425" marB="91425">
                    <a:solidFill>
                      <a:schemeClr val="bg1">
                        <a:lumMod val="85000"/>
                      </a:schemeClr>
                    </a:solidFill>
                  </a:tcPr>
                </a:tc>
                <a:tc>
                  <a:txBody>
                    <a:bodyPr/>
                    <a:lstStyle/>
                    <a:p>
                      <a:pPr marL="0" lvl="0" indent="0" algn="l" rtl="0">
                        <a:spcBef>
                          <a:spcPts val="0"/>
                        </a:spcBef>
                        <a:spcAft>
                          <a:spcPts val="0"/>
                        </a:spcAft>
                        <a:buNone/>
                      </a:pPr>
                      <a:r>
                        <a:rPr lang="en-US"/>
                        <a:t>Up to 2 Motors</a:t>
                      </a:r>
                      <a:endParaRPr/>
                    </a:p>
                  </a:txBody>
                  <a:tcPr marL="91425" marR="91425" marT="91425" marB="91425">
                    <a:solidFill>
                      <a:schemeClr val="bg1">
                        <a:lumMod val="85000"/>
                      </a:schemeClr>
                    </a:solidFill>
                  </a:tcPr>
                </a:tc>
                <a:extLst>
                  <a:ext uri="{0D108BD9-81ED-4DB2-BD59-A6C34878D82A}">
                    <a16:rowId xmlns:a16="http://schemas.microsoft.com/office/drawing/2014/main" val="10004"/>
                  </a:ext>
                </a:extLst>
              </a:tr>
            </a:tbl>
          </a:graphicData>
        </a:graphic>
      </p:graphicFrame>
      <p:sp>
        <p:nvSpPr>
          <p:cNvPr id="3" name="Rectangle 2">
            <a:extLst>
              <a:ext uri="{FF2B5EF4-FFF2-40B4-BE49-F238E27FC236}">
                <a16:creationId xmlns:a16="http://schemas.microsoft.com/office/drawing/2014/main" id="{5EA61351-7574-4A49-85C1-72E54D5A732F}"/>
              </a:ext>
            </a:extLst>
          </p:cNvPr>
          <p:cNvSpPr/>
          <p:nvPr/>
        </p:nvSpPr>
        <p:spPr>
          <a:xfrm rot="19015843">
            <a:off x="2568458" y="4171129"/>
            <a:ext cx="922618" cy="17268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595F4DA2-32BF-4ADD-AB05-37859B10993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018"/>
    </mc:Choice>
    <mc:Fallback xmlns="">
      <p:transition spd="slow" advTm="39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11050f065d6_0_6"/>
          <p:cNvSpPr txBox="1">
            <a:spLocks noGrp="1"/>
          </p:cNvSpPr>
          <p:nvPr>
            <p:ph type="title"/>
          </p:nvPr>
        </p:nvSpPr>
        <p:spPr>
          <a:xfrm>
            <a:off x="581192" y="702156"/>
            <a:ext cx="11029500" cy="11886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3F3F3F"/>
              </a:buClr>
              <a:buSzPts val="2800"/>
              <a:buFont typeface="Franklin Gothic"/>
              <a:buNone/>
            </a:pPr>
            <a:r>
              <a:rPr lang="en-US"/>
              <a:t>Motivation</a:t>
            </a:r>
            <a:endParaRPr/>
          </a:p>
        </p:txBody>
      </p:sp>
      <p:sp>
        <p:nvSpPr>
          <p:cNvPr id="134" name="Google Shape;134;g11050f065d6_0_6"/>
          <p:cNvSpPr txBox="1"/>
          <p:nvPr/>
        </p:nvSpPr>
        <p:spPr>
          <a:xfrm>
            <a:off x="476125" y="2034300"/>
            <a:ext cx="11303700" cy="3570900"/>
          </a:xfrm>
          <a:prstGeom prst="rect">
            <a:avLst/>
          </a:prstGeom>
          <a:noFill/>
          <a:ln>
            <a:noFill/>
          </a:ln>
        </p:spPr>
        <p:txBody>
          <a:bodyPr spcFirstLastPara="1" wrap="square" lIns="91425" tIns="91425" rIns="91425" bIns="91425" anchor="t" anchorCtr="0">
            <a:spAutoFit/>
          </a:bodyPr>
          <a:lstStyle/>
          <a:p>
            <a:pPr marL="457200" lvl="0" indent="-336550" algn="l" rtl="0">
              <a:lnSpc>
                <a:spcPct val="200000"/>
              </a:lnSpc>
              <a:spcBef>
                <a:spcPts val="0"/>
              </a:spcBef>
              <a:spcAft>
                <a:spcPts val="0"/>
              </a:spcAft>
              <a:buSzPts val="1700"/>
              <a:buFont typeface="Libre Franklin"/>
              <a:buChar char="●"/>
            </a:pPr>
            <a:r>
              <a:rPr lang="en-US" sz="1700">
                <a:latin typeface="Libre Franklin"/>
                <a:ea typeface="Libre Franklin"/>
                <a:cs typeface="Libre Franklin"/>
                <a:sym typeface="Libre Franklin"/>
              </a:rPr>
              <a:t>In the US many families work long hours and are away from home for long periods of the day</a:t>
            </a:r>
            <a:endParaRPr sz="1700">
              <a:latin typeface="Libre Franklin"/>
              <a:ea typeface="Libre Franklin"/>
              <a:cs typeface="Libre Franklin"/>
              <a:sym typeface="Libre Franklin"/>
            </a:endParaRPr>
          </a:p>
          <a:p>
            <a:pPr marL="457200" lvl="0" indent="-336550" algn="l" rtl="0">
              <a:lnSpc>
                <a:spcPct val="200000"/>
              </a:lnSpc>
              <a:spcBef>
                <a:spcPts val="0"/>
              </a:spcBef>
              <a:spcAft>
                <a:spcPts val="0"/>
              </a:spcAft>
              <a:buSzPts val="1700"/>
              <a:buFont typeface="Libre Franklin"/>
              <a:buChar char="●"/>
            </a:pPr>
            <a:r>
              <a:rPr lang="en-US" sz="1700">
                <a:latin typeface="Libre Franklin"/>
                <a:ea typeface="Libre Franklin"/>
                <a:cs typeface="Libre Franklin"/>
                <a:sym typeface="Libre Franklin"/>
              </a:rPr>
              <a:t>Hectic schedules can lead to pets being over or underfed at sporadic times of the day</a:t>
            </a:r>
            <a:endParaRPr sz="1700">
              <a:latin typeface="Libre Franklin"/>
              <a:ea typeface="Libre Franklin"/>
              <a:cs typeface="Libre Franklin"/>
              <a:sym typeface="Libre Franklin"/>
            </a:endParaRPr>
          </a:p>
          <a:p>
            <a:pPr marL="457200" lvl="0" indent="-336550" algn="l" rtl="0">
              <a:lnSpc>
                <a:spcPct val="200000"/>
              </a:lnSpc>
              <a:spcBef>
                <a:spcPts val="0"/>
              </a:spcBef>
              <a:spcAft>
                <a:spcPts val="0"/>
              </a:spcAft>
              <a:buSzPts val="1700"/>
              <a:buFont typeface="Libre Franklin"/>
              <a:buChar char="●"/>
            </a:pPr>
            <a:r>
              <a:rPr lang="en-US" sz="1700">
                <a:latin typeface="Libre Franklin"/>
                <a:ea typeface="Libre Franklin"/>
                <a:cs typeface="Libre Franklin"/>
                <a:sym typeface="Libre Franklin"/>
              </a:rPr>
              <a:t>This project aims to improve the quality of life for the pet.</a:t>
            </a:r>
            <a:endParaRPr sz="1700">
              <a:latin typeface="Libre Franklin"/>
              <a:ea typeface="Libre Franklin"/>
              <a:cs typeface="Libre Franklin"/>
              <a:sym typeface="Libre Franklin"/>
            </a:endParaRPr>
          </a:p>
          <a:p>
            <a:pPr marL="457200" lvl="0" indent="-336550" algn="l" rtl="0">
              <a:lnSpc>
                <a:spcPct val="200000"/>
              </a:lnSpc>
              <a:spcBef>
                <a:spcPts val="0"/>
              </a:spcBef>
              <a:spcAft>
                <a:spcPts val="0"/>
              </a:spcAft>
              <a:buSzPts val="1700"/>
              <a:buFont typeface="Libre Franklin"/>
              <a:buChar char="●"/>
            </a:pPr>
            <a:r>
              <a:rPr lang="en-US" sz="1700">
                <a:latin typeface="Libre Franklin"/>
                <a:ea typeface="Libre Franklin"/>
                <a:cs typeface="Libre Franklin"/>
                <a:sym typeface="Libre Franklin"/>
              </a:rPr>
              <a:t>Puts the pet on a routine feeding schedule</a:t>
            </a:r>
            <a:endParaRPr sz="1700">
              <a:latin typeface="Libre Franklin"/>
              <a:ea typeface="Libre Franklin"/>
              <a:cs typeface="Libre Franklin"/>
              <a:sym typeface="Libre Franklin"/>
            </a:endParaRPr>
          </a:p>
          <a:p>
            <a:pPr marL="457200" lvl="0" indent="-336550" algn="l" rtl="0">
              <a:lnSpc>
                <a:spcPct val="200000"/>
              </a:lnSpc>
              <a:spcBef>
                <a:spcPts val="0"/>
              </a:spcBef>
              <a:spcAft>
                <a:spcPts val="0"/>
              </a:spcAft>
              <a:buSzPts val="1700"/>
              <a:buFont typeface="Libre Franklin"/>
              <a:buChar char="●"/>
            </a:pPr>
            <a:r>
              <a:rPr lang="en-US" sz="1700">
                <a:latin typeface="Libre Franklin"/>
                <a:ea typeface="Libre Franklin"/>
                <a:cs typeface="Libre Franklin"/>
                <a:sym typeface="Libre Franklin"/>
              </a:rPr>
              <a:t>Lid design allows pets to only eat out of their specific bowl, preventing sibling food thieves</a:t>
            </a:r>
            <a:endParaRPr sz="1700">
              <a:latin typeface="Libre Franklin"/>
              <a:ea typeface="Libre Franklin"/>
              <a:cs typeface="Libre Franklin"/>
              <a:sym typeface="Libre Franklin"/>
            </a:endParaRPr>
          </a:p>
          <a:p>
            <a:pPr marL="457200" lvl="0" indent="-336550" algn="l" rtl="0">
              <a:lnSpc>
                <a:spcPct val="200000"/>
              </a:lnSpc>
              <a:spcBef>
                <a:spcPts val="0"/>
              </a:spcBef>
              <a:spcAft>
                <a:spcPts val="0"/>
              </a:spcAft>
              <a:buSzPts val="1700"/>
              <a:buFont typeface="Libre Franklin"/>
              <a:buChar char="●"/>
            </a:pPr>
            <a:r>
              <a:rPr lang="en-US" sz="1700">
                <a:latin typeface="Libre Franklin"/>
                <a:ea typeface="Libre Franklin"/>
                <a:cs typeface="Libre Franklin"/>
                <a:sym typeface="Libre Franklin"/>
              </a:rPr>
              <a:t>If an animal is taking medicine, our design ensures they are the only ones with access to it</a:t>
            </a:r>
            <a:endParaRPr sz="1700">
              <a:latin typeface="Libre Franklin"/>
              <a:ea typeface="Libre Franklin"/>
              <a:cs typeface="Libre Franklin"/>
              <a:sym typeface="Libre Franklin"/>
            </a:endParaRPr>
          </a:p>
          <a:p>
            <a:pPr marL="457200" lvl="0" indent="0" algn="l" rtl="0">
              <a:spcBef>
                <a:spcPts val="0"/>
              </a:spcBef>
              <a:spcAft>
                <a:spcPts val="0"/>
              </a:spcAft>
              <a:buNone/>
            </a:pPr>
            <a:endParaRPr sz="1600">
              <a:latin typeface="Libre Franklin"/>
              <a:ea typeface="Libre Franklin"/>
              <a:cs typeface="Libre Franklin"/>
              <a:sym typeface="Libre Franklin"/>
            </a:endParaRPr>
          </a:p>
        </p:txBody>
      </p:sp>
      <p:pic>
        <p:nvPicPr>
          <p:cNvPr id="4" name="Audio 3">
            <a:hlinkClick r:id="" action="ppaction://media"/>
            <a:extLst>
              <a:ext uri="{FF2B5EF4-FFF2-40B4-BE49-F238E27FC236}">
                <a16:creationId xmlns:a16="http://schemas.microsoft.com/office/drawing/2014/main" id="{B0333AF2-A71D-5741-9AF4-851097331C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326"/>
    </mc:Choice>
    <mc:Fallback xmlns="">
      <p:transition spd="slow" advTm="26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g1110779e2d4_4_58"/>
          <p:cNvSpPr txBox="1">
            <a:spLocks noGrp="1"/>
          </p:cNvSpPr>
          <p:nvPr>
            <p:ph type="ctrTitle"/>
          </p:nvPr>
        </p:nvSpPr>
        <p:spPr>
          <a:xfrm>
            <a:off x="807549" y="326325"/>
            <a:ext cx="6918570" cy="8244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SzPts val="990"/>
              <a:buNone/>
            </a:pPr>
            <a:r>
              <a:rPr lang="en-US" sz="3300" dirty="0"/>
              <a:t>DC Motors(</a:t>
            </a:r>
            <a:r>
              <a:rPr lang="en-US" sz="3300" dirty="0" err="1"/>
              <a:t>Hugwit</a:t>
            </a:r>
            <a:r>
              <a:rPr lang="en-US" sz="3300" dirty="0"/>
              <a:t> 12V 40rpm)</a:t>
            </a:r>
            <a:endParaRPr sz="3300" dirty="0"/>
          </a:p>
        </p:txBody>
      </p:sp>
      <p:pic>
        <p:nvPicPr>
          <p:cNvPr id="514" name="Google Shape;514;g1110779e2d4_4_58"/>
          <p:cNvPicPr preferRelativeResize="0"/>
          <p:nvPr/>
        </p:nvPicPr>
        <p:blipFill>
          <a:blip r:embed="rId5"/>
          <a:srcRect/>
          <a:stretch/>
        </p:blipFill>
        <p:spPr>
          <a:xfrm>
            <a:off x="9075530" y="421880"/>
            <a:ext cx="2205376" cy="2003300"/>
          </a:xfrm>
          <a:prstGeom prst="rect">
            <a:avLst/>
          </a:prstGeom>
          <a:noFill/>
          <a:ln>
            <a:noFill/>
          </a:ln>
        </p:spPr>
      </p:pic>
      <p:sp>
        <p:nvSpPr>
          <p:cNvPr id="515" name="Google Shape;515;g1110779e2d4_4_58"/>
          <p:cNvSpPr/>
          <p:nvPr/>
        </p:nvSpPr>
        <p:spPr>
          <a:xfrm>
            <a:off x="8835324" y="326325"/>
            <a:ext cx="2685789" cy="219441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g1110779e2d4_4_58"/>
          <p:cNvSpPr txBox="1"/>
          <p:nvPr/>
        </p:nvSpPr>
        <p:spPr>
          <a:xfrm>
            <a:off x="850600" y="1046975"/>
            <a:ext cx="6208200" cy="245320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500" b="1" dirty="0">
                <a:solidFill>
                  <a:schemeClr val="dk2"/>
                </a:solidFill>
              </a:rPr>
              <a:t>Purpose:</a:t>
            </a:r>
          </a:p>
          <a:p>
            <a:pPr marL="0" lvl="0" indent="0" algn="l" rtl="0">
              <a:lnSpc>
                <a:spcPct val="115000"/>
              </a:lnSpc>
              <a:spcBef>
                <a:spcPts val="0"/>
              </a:spcBef>
              <a:spcAft>
                <a:spcPts val="0"/>
              </a:spcAft>
              <a:buNone/>
            </a:pPr>
            <a:r>
              <a:rPr lang="en-US" sz="1500" dirty="0">
                <a:solidFill>
                  <a:schemeClr val="dk2"/>
                </a:solidFill>
              </a:rPr>
              <a:t>To open and close the lid of the bowl as well as allow food to be dispensed by spinning the metal disk with cutouts</a:t>
            </a:r>
            <a:endParaRPr sz="1500" dirty="0">
              <a:solidFill>
                <a:schemeClr val="dk2"/>
              </a:solidFill>
            </a:endParaRPr>
          </a:p>
          <a:p>
            <a:pPr marL="0" lvl="0" indent="0" algn="l" rtl="0">
              <a:lnSpc>
                <a:spcPct val="115000"/>
              </a:lnSpc>
              <a:spcBef>
                <a:spcPts val="1600"/>
              </a:spcBef>
              <a:spcAft>
                <a:spcPts val="0"/>
              </a:spcAft>
              <a:buClr>
                <a:schemeClr val="dk1"/>
              </a:buClr>
              <a:buSzPts val="1100"/>
              <a:buFont typeface="Arial"/>
              <a:buNone/>
            </a:pPr>
            <a:r>
              <a:rPr lang="en-US" sz="1500" b="1" dirty="0">
                <a:solidFill>
                  <a:schemeClr val="dk2"/>
                </a:solidFill>
              </a:rPr>
              <a:t>Selection Criteria:</a:t>
            </a:r>
          </a:p>
          <a:p>
            <a:pPr marL="457200" lvl="0" indent="-323850" algn="l" rtl="0">
              <a:lnSpc>
                <a:spcPct val="115000"/>
              </a:lnSpc>
              <a:spcBef>
                <a:spcPts val="1600"/>
              </a:spcBef>
              <a:spcAft>
                <a:spcPts val="0"/>
              </a:spcAft>
              <a:buClr>
                <a:schemeClr val="dk2"/>
              </a:buClr>
              <a:buSzPts val="1500"/>
              <a:buChar char="●"/>
            </a:pPr>
            <a:r>
              <a:rPr lang="en-US" sz="1500" dirty="0">
                <a:solidFill>
                  <a:schemeClr val="dk2"/>
                </a:solidFill>
              </a:rPr>
              <a:t>Can be mounted in multiple orientations</a:t>
            </a:r>
          </a:p>
          <a:p>
            <a:pPr marL="457200" lvl="0" indent="-323850" algn="l" rtl="0">
              <a:lnSpc>
                <a:spcPct val="115000"/>
              </a:lnSpc>
              <a:spcBef>
                <a:spcPts val="0"/>
              </a:spcBef>
              <a:spcAft>
                <a:spcPts val="0"/>
              </a:spcAft>
              <a:buClr>
                <a:schemeClr val="dk2"/>
              </a:buClr>
              <a:buSzPts val="1500"/>
              <a:buChar char="●"/>
            </a:pPr>
            <a:r>
              <a:rPr lang="en-US" sz="1500" dirty="0">
                <a:solidFill>
                  <a:schemeClr val="dk2"/>
                </a:solidFill>
              </a:rPr>
              <a:t>Works with a 12 V power source</a:t>
            </a:r>
          </a:p>
          <a:p>
            <a:pPr marL="457200" lvl="0" indent="-323850" algn="l" rtl="0">
              <a:lnSpc>
                <a:spcPct val="115000"/>
              </a:lnSpc>
              <a:spcBef>
                <a:spcPts val="0"/>
              </a:spcBef>
              <a:spcAft>
                <a:spcPts val="0"/>
              </a:spcAft>
              <a:buClr>
                <a:schemeClr val="dk2"/>
              </a:buClr>
              <a:buSzPts val="1500"/>
              <a:buChar char="●"/>
            </a:pPr>
            <a:r>
              <a:rPr lang="en-US" sz="1500" dirty="0">
                <a:solidFill>
                  <a:schemeClr val="dk2"/>
                </a:solidFill>
              </a:rPr>
              <a:t>Has enough torque to be able to lift the lid and spin metal plate</a:t>
            </a:r>
          </a:p>
        </p:txBody>
      </p:sp>
      <p:pic>
        <p:nvPicPr>
          <p:cNvPr id="517" name="Google Shape;517;g1110779e2d4_4_58"/>
          <p:cNvPicPr preferRelativeResize="0"/>
          <p:nvPr/>
        </p:nvPicPr>
        <p:blipFill>
          <a:blip r:embed="rId6">
            <a:alphaModFix/>
          </a:blip>
          <a:stretch>
            <a:fillRect/>
          </a:stretch>
        </p:blipFill>
        <p:spPr>
          <a:xfrm rot="1024316">
            <a:off x="2115484" y="4372544"/>
            <a:ext cx="1949376" cy="1462022"/>
          </a:xfrm>
          <a:prstGeom prst="rect">
            <a:avLst/>
          </a:prstGeom>
          <a:noFill/>
          <a:ln>
            <a:noFill/>
          </a:ln>
        </p:spPr>
      </p:pic>
      <p:cxnSp>
        <p:nvCxnSpPr>
          <p:cNvPr id="518" name="Google Shape;518;g1110779e2d4_4_58"/>
          <p:cNvCxnSpPr>
            <a:cxnSpLocks/>
          </p:cNvCxnSpPr>
          <p:nvPr/>
        </p:nvCxnSpPr>
        <p:spPr>
          <a:xfrm flipH="1">
            <a:off x="3742811" y="4841843"/>
            <a:ext cx="804475" cy="198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pic>
        <p:nvPicPr>
          <p:cNvPr id="519" name="Google Shape;519;g1110779e2d4_4_58"/>
          <p:cNvPicPr preferRelativeResize="0"/>
          <p:nvPr/>
        </p:nvPicPr>
        <p:blipFill>
          <a:blip r:embed="rId5"/>
          <a:srcRect/>
          <a:stretch/>
        </p:blipFill>
        <p:spPr>
          <a:xfrm>
            <a:off x="4770668" y="4118613"/>
            <a:ext cx="1217755" cy="1123007"/>
          </a:xfrm>
          <a:prstGeom prst="rect">
            <a:avLst/>
          </a:prstGeom>
          <a:noFill/>
          <a:ln>
            <a:noFill/>
          </a:ln>
        </p:spPr>
      </p:pic>
      <p:pic>
        <p:nvPicPr>
          <p:cNvPr id="520" name="Google Shape;520;g1110779e2d4_4_58"/>
          <p:cNvPicPr preferRelativeResize="0"/>
          <p:nvPr/>
        </p:nvPicPr>
        <p:blipFill>
          <a:blip r:embed="rId7">
            <a:alphaModFix/>
          </a:blip>
          <a:stretch>
            <a:fillRect/>
          </a:stretch>
        </p:blipFill>
        <p:spPr>
          <a:xfrm rot="945010">
            <a:off x="514368" y="5293148"/>
            <a:ext cx="1490565" cy="1116613"/>
          </a:xfrm>
          <a:prstGeom prst="rect">
            <a:avLst/>
          </a:prstGeom>
          <a:noFill/>
          <a:ln>
            <a:noFill/>
          </a:ln>
        </p:spPr>
      </p:pic>
      <p:cxnSp>
        <p:nvCxnSpPr>
          <p:cNvPr id="521" name="Google Shape;521;g1110779e2d4_4_58"/>
          <p:cNvCxnSpPr/>
          <p:nvPr/>
        </p:nvCxnSpPr>
        <p:spPr>
          <a:xfrm flipH="1">
            <a:off x="1993151" y="5241620"/>
            <a:ext cx="507900" cy="1626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522" name="Google Shape;522;g1110779e2d4_4_58"/>
          <p:cNvCxnSpPr/>
          <p:nvPr/>
        </p:nvCxnSpPr>
        <p:spPr>
          <a:xfrm rot="10800000" flipH="1">
            <a:off x="1598945" y="5111952"/>
            <a:ext cx="609900" cy="1935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523" name="Google Shape;523;g1110779e2d4_4_58"/>
          <p:cNvCxnSpPr/>
          <p:nvPr/>
        </p:nvCxnSpPr>
        <p:spPr>
          <a:xfrm>
            <a:off x="7419475" y="1322825"/>
            <a:ext cx="12600" cy="4847400"/>
          </a:xfrm>
          <a:prstGeom prst="straightConnector1">
            <a:avLst/>
          </a:prstGeom>
          <a:noFill/>
          <a:ln w="28575" cap="flat" cmpd="sng">
            <a:solidFill>
              <a:schemeClr val="dk2"/>
            </a:solidFill>
            <a:prstDash val="solid"/>
            <a:round/>
            <a:headEnd type="none" w="med" len="med"/>
            <a:tailEnd type="none" w="med" len="med"/>
          </a:ln>
        </p:spPr>
      </p:cxnSp>
      <p:graphicFrame>
        <p:nvGraphicFramePr>
          <p:cNvPr id="524" name="Google Shape;524;g1110779e2d4_4_58"/>
          <p:cNvGraphicFramePr/>
          <p:nvPr>
            <p:extLst>
              <p:ext uri="{D42A27DB-BD31-4B8C-83A1-F6EECF244321}">
                <p14:modId xmlns:p14="http://schemas.microsoft.com/office/powerpoint/2010/main" val="527140097"/>
              </p:ext>
            </p:extLst>
          </p:nvPr>
        </p:nvGraphicFramePr>
        <p:xfrm>
          <a:off x="8624975" y="3684320"/>
          <a:ext cx="2876550" cy="2377260"/>
        </p:xfrm>
        <a:graphic>
          <a:graphicData uri="http://schemas.openxmlformats.org/drawingml/2006/table">
            <a:tbl>
              <a:tblPr>
                <a:noFill/>
                <a:tableStyleId>{82824F32-3390-4ABE-8DB9-B52BA402FF3D}</a:tableStyleId>
              </a:tblPr>
              <a:tblGrid>
                <a:gridCol w="1438275">
                  <a:extLst>
                    <a:ext uri="{9D8B030D-6E8A-4147-A177-3AD203B41FA5}">
                      <a16:colId xmlns:a16="http://schemas.microsoft.com/office/drawing/2014/main" val="20000"/>
                    </a:ext>
                  </a:extLst>
                </a:gridCol>
                <a:gridCol w="1438275">
                  <a:extLst>
                    <a:ext uri="{9D8B030D-6E8A-4147-A177-3AD203B41FA5}">
                      <a16:colId xmlns:a16="http://schemas.microsoft.com/office/drawing/2014/main" val="20001"/>
                    </a:ext>
                  </a:extLst>
                </a:gridCol>
              </a:tblGrid>
              <a:tr h="355925">
                <a:tc>
                  <a:txBody>
                    <a:bodyPr/>
                    <a:lstStyle/>
                    <a:p>
                      <a:pPr marL="0" lvl="0" indent="0" algn="l" rtl="0">
                        <a:spcBef>
                          <a:spcPts val="0"/>
                        </a:spcBef>
                        <a:spcAft>
                          <a:spcPts val="0"/>
                        </a:spcAft>
                        <a:buNone/>
                      </a:pPr>
                      <a:r>
                        <a:rPr lang="en-US"/>
                        <a:t>Manufacturer</a:t>
                      </a:r>
                      <a:endParaRPr/>
                    </a:p>
                  </a:txBody>
                  <a:tcPr marL="91425" marR="91425" marT="91425" marB="91425">
                    <a:lnB w="9525" cap="flat" cmpd="sng">
                      <a:solidFill>
                        <a:srgbClr val="9E9E9E"/>
                      </a:solidFill>
                      <a:prstDash val="solid"/>
                      <a:round/>
                      <a:headEnd type="none" w="sm" len="sm"/>
                      <a:tailEnd type="none" w="sm" len="sm"/>
                    </a:lnB>
                    <a:solidFill>
                      <a:srgbClr val="888888"/>
                    </a:solidFill>
                  </a:tcPr>
                </a:tc>
                <a:tc>
                  <a:txBody>
                    <a:bodyPr/>
                    <a:lstStyle/>
                    <a:p>
                      <a:pPr marL="0" lvl="0" indent="0" algn="l" rtl="0">
                        <a:spcBef>
                          <a:spcPts val="0"/>
                        </a:spcBef>
                        <a:spcAft>
                          <a:spcPts val="0"/>
                        </a:spcAft>
                        <a:buNone/>
                      </a:pPr>
                      <a:r>
                        <a:rPr lang="en-US" err="1"/>
                        <a:t>Hugwit</a:t>
                      </a:r>
                      <a:endParaRPr/>
                    </a:p>
                  </a:txBody>
                  <a:tcPr marL="91425" marR="91425" marT="91425" marB="91425">
                    <a:lnB w="9525" cap="flat" cmpd="sng">
                      <a:solidFill>
                        <a:srgbClr val="9E9E9E"/>
                      </a:solidFill>
                      <a:prstDash val="solid"/>
                      <a:round/>
                      <a:headEnd type="none" w="sm" len="sm"/>
                      <a:tailEnd type="none" w="sm" len="sm"/>
                    </a:lnB>
                    <a:solidFill>
                      <a:srgbClr val="888888"/>
                    </a:solidFill>
                  </a:tcPr>
                </a:tc>
                <a:extLst>
                  <a:ext uri="{0D108BD9-81ED-4DB2-BD59-A6C34878D82A}">
                    <a16:rowId xmlns:a16="http://schemas.microsoft.com/office/drawing/2014/main" val="10000"/>
                  </a:ext>
                </a:extLst>
              </a:tr>
              <a:tr h="355925">
                <a:tc>
                  <a:txBody>
                    <a:bodyPr/>
                    <a:lstStyle/>
                    <a:p>
                      <a:pPr marL="0" lvl="0" indent="0" algn="l" rtl="0">
                        <a:spcBef>
                          <a:spcPts val="0"/>
                        </a:spcBef>
                        <a:spcAft>
                          <a:spcPts val="0"/>
                        </a:spcAft>
                        <a:buNone/>
                      </a:pPr>
                      <a:r>
                        <a:rPr lang="en-US"/>
                        <a:t>Part Number</a:t>
                      </a:r>
                      <a:endParaRPr/>
                    </a:p>
                  </a:txBody>
                  <a:tcPr marL="91425" marR="91425" marT="91425" marB="91425">
                    <a:lnT w="9525" cap="flat" cmpd="sng" algn="ctr">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r>
                        <a:rPr lang="en-US" sz="1400" b="0" i="0" u="none" strike="noStrike" cap="none">
                          <a:solidFill>
                            <a:srgbClr val="000000"/>
                          </a:solidFill>
                          <a:effectLst/>
                          <a:latin typeface="Arial"/>
                          <a:ea typeface="Arial"/>
                          <a:cs typeface="Arial"/>
                          <a:sym typeface="Arial"/>
                        </a:rPr>
                        <a:t>A58SW31ZY</a:t>
                      </a:r>
                      <a:endParaRPr/>
                    </a:p>
                  </a:txBody>
                  <a:tcPr marL="91425" marR="91425" marT="91425" marB="91425">
                    <a:lnT w="9525" cap="flat" cmpd="sng" algn="ctr">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bg1"/>
                    </a:solidFill>
                  </a:tcPr>
                </a:tc>
                <a:extLst>
                  <a:ext uri="{0D108BD9-81ED-4DB2-BD59-A6C34878D82A}">
                    <a16:rowId xmlns:a16="http://schemas.microsoft.com/office/drawing/2014/main" val="4169172909"/>
                  </a:ext>
                </a:extLst>
              </a:tr>
              <a:tr h="355925">
                <a:tc>
                  <a:txBody>
                    <a:bodyPr/>
                    <a:lstStyle/>
                    <a:p>
                      <a:pPr marL="0" lvl="0" indent="0" algn="l" rtl="0">
                        <a:spcBef>
                          <a:spcPts val="0"/>
                        </a:spcBef>
                        <a:spcAft>
                          <a:spcPts val="0"/>
                        </a:spcAft>
                        <a:buNone/>
                      </a:pPr>
                      <a:r>
                        <a:rPr lang="en-US"/>
                        <a:t>Price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bg1">
                        <a:lumMod val="85000"/>
                      </a:schemeClr>
                    </a:solidFill>
                  </a:tcPr>
                </a:tc>
                <a:tc>
                  <a:txBody>
                    <a:bodyPr/>
                    <a:lstStyle/>
                    <a:p>
                      <a:pPr marL="0" lvl="0" indent="0" algn="l" rtl="0">
                        <a:spcBef>
                          <a:spcPts val="0"/>
                        </a:spcBef>
                        <a:spcAft>
                          <a:spcPts val="0"/>
                        </a:spcAft>
                        <a:buNone/>
                      </a:pPr>
                      <a:r>
                        <a:rPr lang="en-US"/>
                        <a:t>$29.99</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1"/>
                  </a:ext>
                </a:extLst>
              </a:tr>
              <a:tr h="336225">
                <a:tc>
                  <a:txBody>
                    <a:bodyPr/>
                    <a:lstStyle/>
                    <a:p>
                      <a:pPr marL="0" lvl="0" indent="0" algn="l" rtl="0">
                        <a:spcBef>
                          <a:spcPts val="0"/>
                        </a:spcBef>
                        <a:spcAft>
                          <a:spcPts val="0"/>
                        </a:spcAft>
                        <a:buNone/>
                      </a:pPr>
                      <a:r>
                        <a:rPr lang="en-US"/>
                        <a:t>Torque</a:t>
                      </a:r>
                      <a:endParaRPr/>
                    </a:p>
                  </a:txBody>
                  <a:tcPr marL="91425" marR="91425" marT="91425" marB="91425">
                    <a:lnT w="9525" cap="flat" cmpd="sng">
                      <a:solidFill>
                        <a:srgbClr val="9E9E9E"/>
                      </a:solidFill>
                      <a:prstDash val="solid"/>
                      <a:round/>
                      <a:headEnd type="none" w="sm" len="sm"/>
                      <a:tailEnd type="none" w="sm" len="sm"/>
                    </a:lnT>
                    <a:solidFill>
                      <a:schemeClr val="bg1"/>
                    </a:solidFill>
                  </a:tcPr>
                </a:tc>
                <a:tc>
                  <a:txBody>
                    <a:bodyPr/>
                    <a:lstStyle/>
                    <a:p>
                      <a:pPr marL="0" lvl="0" indent="0" algn="l" rtl="0">
                        <a:spcBef>
                          <a:spcPts val="0"/>
                        </a:spcBef>
                        <a:spcAft>
                          <a:spcPts val="0"/>
                        </a:spcAft>
                        <a:buNone/>
                      </a:pPr>
                      <a:r>
                        <a:rPr lang="en-US"/>
                        <a:t>3.92 Nm</a:t>
                      </a:r>
                      <a:endParaRPr/>
                    </a:p>
                  </a:txBody>
                  <a:tcPr marL="91425" marR="91425" marT="91425" marB="91425">
                    <a:lnT w="9525" cap="flat" cmpd="sng">
                      <a:solidFill>
                        <a:srgbClr val="9E9E9E"/>
                      </a:solidFill>
                      <a:prstDash val="solid"/>
                      <a:round/>
                      <a:headEnd type="none" w="sm" len="sm"/>
                      <a:tailEnd type="none" w="sm" len="sm"/>
                    </a:lnT>
                    <a:solidFill>
                      <a:schemeClr val="bg1"/>
                    </a:solidFill>
                  </a:tcPr>
                </a:tc>
                <a:extLst>
                  <a:ext uri="{0D108BD9-81ED-4DB2-BD59-A6C34878D82A}">
                    <a16:rowId xmlns:a16="http://schemas.microsoft.com/office/drawing/2014/main" val="10002"/>
                  </a:ext>
                </a:extLst>
              </a:tr>
              <a:tr h="336225">
                <a:tc>
                  <a:txBody>
                    <a:bodyPr/>
                    <a:lstStyle/>
                    <a:p>
                      <a:pPr marL="0" lvl="0" indent="0" algn="l" rtl="0">
                        <a:spcBef>
                          <a:spcPts val="0"/>
                        </a:spcBef>
                        <a:spcAft>
                          <a:spcPts val="0"/>
                        </a:spcAft>
                        <a:buNone/>
                      </a:pPr>
                      <a:r>
                        <a:rPr lang="en-US"/>
                        <a:t>Motor Voltage</a:t>
                      </a:r>
                      <a:endParaRPr/>
                    </a:p>
                  </a:txBody>
                  <a:tcPr marL="91425" marR="91425" marT="91425" marB="91425">
                    <a:solidFill>
                      <a:schemeClr val="bg1">
                        <a:lumMod val="85000"/>
                      </a:schemeClr>
                    </a:solidFill>
                  </a:tcPr>
                </a:tc>
                <a:tc>
                  <a:txBody>
                    <a:bodyPr/>
                    <a:lstStyle/>
                    <a:p>
                      <a:pPr marL="0" lvl="0" indent="0" algn="l" rtl="0">
                        <a:spcBef>
                          <a:spcPts val="0"/>
                        </a:spcBef>
                        <a:spcAft>
                          <a:spcPts val="0"/>
                        </a:spcAft>
                        <a:buNone/>
                      </a:pPr>
                      <a:r>
                        <a:rPr lang="en-US"/>
                        <a:t>12V DC</a:t>
                      </a:r>
                      <a:endParaRPr/>
                    </a:p>
                  </a:txBody>
                  <a:tcPr marL="91425" marR="91425" marT="91425" marB="91425">
                    <a:solidFill>
                      <a:schemeClr val="bg1">
                        <a:lumMod val="85000"/>
                      </a:schemeClr>
                    </a:solidFill>
                  </a:tcPr>
                </a:tc>
                <a:extLst>
                  <a:ext uri="{0D108BD9-81ED-4DB2-BD59-A6C34878D82A}">
                    <a16:rowId xmlns:a16="http://schemas.microsoft.com/office/drawing/2014/main" val="10003"/>
                  </a:ext>
                </a:extLst>
              </a:tr>
              <a:tr h="336225">
                <a:tc>
                  <a:txBody>
                    <a:bodyPr/>
                    <a:lstStyle/>
                    <a:p>
                      <a:pPr marL="0" lvl="0" indent="0" algn="l" rtl="0">
                        <a:spcBef>
                          <a:spcPts val="0"/>
                        </a:spcBef>
                        <a:spcAft>
                          <a:spcPts val="0"/>
                        </a:spcAft>
                        <a:buNone/>
                      </a:pPr>
                      <a:r>
                        <a:rPr lang="en-US"/>
                        <a:t>No load speed</a:t>
                      </a:r>
                      <a:endParaRPr/>
                    </a:p>
                  </a:txBody>
                  <a:tcPr marL="91425" marR="91425" marT="91425" marB="91425">
                    <a:solidFill>
                      <a:schemeClr val="bg1"/>
                    </a:solidFill>
                  </a:tcPr>
                </a:tc>
                <a:tc>
                  <a:txBody>
                    <a:bodyPr/>
                    <a:lstStyle/>
                    <a:p>
                      <a:pPr marL="0" lvl="0" indent="0" algn="l" rtl="0">
                        <a:spcBef>
                          <a:spcPts val="0"/>
                        </a:spcBef>
                        <a:spcAft>
                          <a:spcPts val="0"/>
                        </a:spcAft>
                        <a:buNone/>
                      </a:pPr>
                      <a:r>
                        <a:rPr lang="en-US"/>
                        <a:t>40 rpm</a:t>
                      </a:r>
                      <a:endParaRPr/>
                    </a:p>
                  </a:txBody>
                  <a:tcPr marL="91425" marR="91425" marT="91425" marB="91425">
                    <a:solidFill>
                      <a:schemeClr val="bg1"/>
                    </a:solidFill>
                  </a:tcPr>
                </a:tc>
                <a:extLst>
                  <a:ext uri="{0D108BD9-81ED-4DB2-BD59-A6C34878D82A}">
                    <a16:rowId xmlns:a16="http://schemas.microsoft.com/office/drawing/2014/main" val="10004"/>
                  </a:ext>
                </a:extLst>
              </a:tr>
            </a:tbl>
          </a:graphicData>
        </a:graphic>
      </p:graphicFrame>
      <p:cxnSp>
        <p:nvCxnSpPr>
          <p:cNvPr id="3" name="Straight Arrow Connector 2">
            <a:extLst>
              <a:ext uri="{FF2B5EF4-FFF2-40B4-BE49-F238E27FC236}">
                <a16:creationId xmlns:a16="http://schemas.microsoft.com/office/drawing/2014/main" id="{C6B59332-C321-4A6E-A51C-8D3CC806D237}"/>
              </a:ext>
            </a:extLst>
          </p:cNvPr>
          <p:cNvCxnSpPr/>
          <p:nvPr/>
        </p:nvCxnSpPr>
        <p:spPr>
          <a:xfrm>
            <a:off x="8971005" y="1524000"/>
            <a:ext cx="1721709" cy="90118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D048BD36-927D-4163-AD64-B998C1B5D2C5}"/>
              </a:ext>
            </a:extLst>
          </p:cNvPr>
          <p:cNvSpPr txBox="1"/>
          <p:nvPr/>
        </p:nvSpPr>
        <p:spPr>
          <a:xfrm rot="1714260">
            <a:off x="9092497" y="1913742"/>
            <a:ext cx="930063" cy="307777"/>
          </a:xfrm>
          <a:prstGeom prst="rect">
            <a:avLst/>
          </a:prstGeom>
          <a:noFill/>
        </p:spPr>
        <p:txBody>
          <a:bodyPr wrap="none" rtlCol="0">
            <a:spAutoFit/>
          </a:bodyPr>
          <a:lstStyle/>
          <a:p>
            <a:r>
              <a:rPr lang="en-US" dirty="0"/>
              <a:t>133.1mm</a:t>
            </a:r>
          </a:p>
        </p:txBody>
      </p:sp>
      <p:sp>
        <p:nvSpPr>
          <p:cNvPr id="5" name="Rectangle 4">
            <a:extLst>
              <a:ext uri="{FF2B5EF4-FFF2-40B4-BE49-F238E27FC236}">
                <a16:creationId xmlns:a16="http://schemas.microsoft.com/office/drawing/2014/main" id="{1D20BFC8-C09E-43A9-B2FE-1AFA79203DD9}"/>
              </a:ext>
            </a:extLst>
          </p:cNvPr>
          <p:cNvSpPr/>
          <p:nvPr/>
        </p:nvSpPr>
        <p:spPr>
          <a:xfrm rot="1713431">
            <a:off x="4677888" y="4374104"/>
            <a:ext cx="1474186" cy="7788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7436DEC5-9B96-4300-99D1-DB2E1CA091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38996417"/>
      </p:ext>
    </p:extLst>
  </p:cSld>
  <p:clrMapOvr>
    <a:masterClrMapping/>
  </p:clrMapOvr>
  <mc:AlternateContent xmlns:mc="http://schemas.openxmlformats.org/markup-compatibility/2006" xmlns:p14="http://schemas.microsoft.com/office/powerpoint/2010/main">
    <mc:Choice Requires="p14">
      <p:transition spd="slow" p14:dur="2000" advTm="45868"/>
    </mc:Choice>
    <mc:Fallback xmlns="">
      <p:transition spd="slow" advTm="45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11050f065d6_0_113"/>
          <p:cNvSpPr txBox="1">
            <a:spLocks noGrp="1"/>
          </p:cNvSpPr>
          <p:nvPr>
            <p:ph type="title"/>
          </p:nvPr>
        </p:nvSpPr>
        <p:spPr>
          <a:xfrm>
            <a:off x="415600" y="441942"/>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Main PCB Schematic</a:t>
            </a:r>
            <a:endParaRPr/>
          </a:p>
        </p:txBody>
      </p:sp>
      <p:pic>
        <p:nvPicPr>
          <p:cNvPr id="531" name="Google Shape;531;g11050f065d6_0_113"/>
          <p:cNvPicPr preferRelativeResize="0"/>
          <p:nvPr/>
        </p:nvPicPr>
        <p:blipFill>
          <a:blip r:embed="rId5">
            <a:alphaModFix/>
          </a:blip>
          <a:stretch>
            <a:fillRect/>
          </a:stretch>
        </p:blipFill>
        <p:spPr>
          <a:xfrm>
            <a:off x="2712813" y="1356875"/>
            <a:ext cx="6766274" cy="5431151"/>
          </a:xfrm>
          <a:prstGeom prst="rect">
            <a:avLst/>
          </a:prstGeom>
          <a:noFill/>
          <a:ln>
            <a:noFill/>
          </a:ln>
        </p:spPr>
      </p:pic>
      <p:sp>
        <p:nvSpPr>
          <p:cNvPr id="532" name="Google Shape;532;g11050f065d6_0_113"/>
          <p:cNvSpPr/>
          <p:nvPr/>
        </p:nvSpPr>
        <p:spPr>
          <a:xfrm>
            <a:off x="2390325" y="1125250"/>
            <a:ext cx="7750200" cy="56529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Audio 8">
            <a:hlinkClick r:id="" action="ppaction://media"/>
            <a:extLst>
              <a:ext uri="{FF2B5EF4-FFF2-40B4-BE49-F238E27FC236}">
                <a16:creationId xmlns:a16="http://schemas.microsoft.com/office/drawing/2014/main" id="{A6C36C54-B192-4203-B930-6B0313E877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60"/>
    </mc:Choice>
    <mc:Fallback xmlns="">
      <p:transition spd="slow" advTm="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g10ffa3752c1_0_23"/>
          <p:cNvSpPr txBox="1">
            <a:spLocks noGrp="1"/>
          </p:cNvSpPr>
          <p:nvPr>
            <p:ph type="title"/>
          </p:nvPr>
        </p:nvSpPr>
        <p:spPr>
          <a:xfrm>
            <a:off x="415600" y="441942"/>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Main PCB Schematic</a:t>
            </a:r>
            <a:endParaRPr/>
          </a:p>
        </p:txBody>
      </p:sp>
      <p:pic>
        <p:nvPicPr>
          <p:cNvPr id="539" name="Google Shape;539;g10ffa3752c1_0_23"/>
          <p:cNvPicPr preferRelativeResize="0"/>
          <p:nvPr/>
        </p:nvPicPr>
        <p:blipFill>
          <a:blip r:embed="rId5">
            <a:alphaModFix/>
          </a:blip>
          <a:stretch>
            <a:fillRect/>
          </a:stretch>
        </p:blipFill>
        <p:spPr>
          <a:xfrm>
            <a:off x="2712813" y="1356875"/>
            <a:ext cx="6766274" cy="5431151"/>
          </a:xfrm>
          <a:prstGeom prst="rect">
            <a:avLst/>
          </a:prstGeom>
          <a:noFill/>
          <a:ln>
            <a:noFill/>
          </a:ln>
        </p:spPr>
      </p:pic>
      <p:sp>
        <p:nvSpPr>
          <p:cNvPr id="540" name="Google Shape;540;g10ffa3752c1_0_23"/>
          <p:cNvSpPr/>
          <p:nvPr/>
        </p:nvSpPr>
        <p:spPr>
          <a:xfrm>
            <a:off x="2807550" y="1198725"/>
            <a:ext cx="3779100" cy="17730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g10ffa3752c1_0_23"/>
          <p:cNvSpPr txBox="1"/>
          <p:nvPr/>
        </p:nvSpPr>
        <p:spPr>
          <a:xfrm>
            <a:off x="2780175" y="3001300"/>
            <a:ext cx="136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accent1"/>
                </a:solidFill>
              </a:rPr>
              <a:t>Motor Control</a:t>
            </a:r>
            <a:endParaRPr>
              <a:solidFill>
                <a:schemeClr val="accent1"/>
              </a:solidFill>
            </a:endParaRPr>
          </a:p>
        </p:txBody>
      </p:sp>
      <p:sp>
        <p:nvSpPr>
          <p:cNvPr id="542" name="Google Shape;542;g10ffa3752c1_0_23"/>
          <p:cNvSpPr/>
          <p:nvPr/>
        </p:nvSpPr>
        <p:spPr>
          <a:xfrm>
            <a:off x="2390325" y="1125250"/>
            <a:ext cx="7750200" cy="56529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Audio 6">
            <a:hlinkClick r:id="" action="ppaction://media"/>
            <a:extLst>
              <a:ext uri="{FF2B5EF4-FFF2-40B4-BE49-F238E27FC236}">
                <a16:creationId xmlns:a16="http://schemas.microsoft.com/office/drawing/2014/main" id="{AA1B485A-CC7D-4CA3-BBB4-ED8B126312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768"/>
    </mc:Choice>
    <mc:Fallback xmlns="">
      <p:transition spd="slow" advTm="34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g10ffa3752c1_0_29"/>
          <p:cNvSpPr txBox="1">
            <a:spLocks noGrp="1"/>
          </p:cNvSpPr>
          <p:nvPr>
            <p:ph type="title"/>
          </p:nvPr>
        </p:nvSpPr>
        <p:spPr>
          <a:xfrm>
            <a:off x="415600" y="441942"/>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Main PCB Schematic</a:t>
            </a:r>
            <a:endParaRPr/>
          </a:p>
        </p:txBody>
      </p:sp>
      <p:pic>
        <p:nvPicPr>
          <p:cNvPr id="549" name="Google Shape;549;g10ffa3752c1_0_29"/>
          <p:cNvPicPr preferRelativeResize="0"/>
          <p:nvPr/>
        </p:nvPicPr>
        <p:blipFill>
          <a:blip r:embed="rId5">
            <a:alphaModFix/>
          </a:blip>
          <a:stretch>
            <a:fillRect/>
          </a:stretch>
        </p:blipFill>
        <p:spPr>
          <a:xfrm>
            <a:off x="2712813" y="1356875"/>
            <a:ext cx="6766274" cy="5431151"/>
          </a:xfrm>
          <a:prstGeom prst="rect">
            <a:avLst/>
          </a:prstGeom>
          <a:noFill/>
          <a:ln>
            <a:noFill/>
          </a:ln>
        </p:spPr>
      </p:pic>
      <p:sp>
        <p:nvSpPr>
          <p:cNvPr id="550" name="Google Shape;550;g10ffa3752c1_0_29"/>
          <p:cNvSpPr/>
          <p:nvPr/>
        </p:nvSpPr>
        <p:spPr>
          <a:xfrm>
            <a:off x="2757075" y="2996825"/>
            <a:ext cx="7041000" cy="37602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g10ffa3752c1_0_29"/>
          <p:cNvSpPr txBox="1"/>
          <p:nvPr/>
        </p:nvSpPr>
        <p:spPr>
          <a:xfrm>
            <a:off x="6573900" y="2596625"/>
            <a:ext cx="160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accent1"/>
                </a:solidFill>
              </a:rPr>
              <a:t>Power Regulation</a:t>
            </a:r>
            <a:endParaRPr>
              <a:solidFill>
                <a:schemeClr val="accent1"/>
              </a:solidFill>
            </a:endParaRPr>
          </a:p>
        </p:txBody>
      </p:sp>
      <p:sp>
        <p:nvSpPr>
          <p:cNvPr id="552" name="Google Shape;552;g10ffa3752c1_0_29"/>
          <p:cNvSpPr/>
          <p:nvPr/>
        </p:nvSpPr>
        <p:spPr>
          <a:xfrm>
            <a:off x="7854850" y="1627750"/>
            <a:ext cx="1602600" cy="7950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g10ffa3752c1_0_29"/>
          <p:cNvSpPr txBox="1"/>
          <p:nvPr/>
        </p:nvSpPr>
        <p:spPr>
          <a:xfrm>
            <a:off x="8053100" y="1278025"/>
            <a:ext cx="160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accent1"/>
                </a:solidFill>
              </a:rPr>
              <a:t>Power Delivery</a:t>
            </a:r>
            <a:endParaRPr>
              <a:solidFill>
                <a:schemeClr val="accent1"/>
              </a:solidFill>
            </a:endParaRPr>
          </a:p>
        </p:txBody>
      </p:sp>
      <p:sp>
        <p:nvSpPr>
          <p:cNvPr id="554" name="Google Shape;554;g10ffa3752c1_0_29"/>
          <p:cNvSpPr/>
          <p:nvPr/>
        </p:nvSpPr>
        <p:spPr>
          <a:xfrm>
            <a:off x="2402475" y="1055325"/>
            <a:ext cx="7750200" cy="57693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Audio 6">
            <a:hlinkClick r:id="" action="ppaction://media"/>
            <a:extLst>
              <a:ext uri="{FF2B5EF4-FFF2-40B4-BE49-F238E27FC236}">
                <a16:creationId xmlns:a16="http://schemas.microsoft.com/office/drawing/2014/main" id="{4F4F77DE-724E-4204-919C-D97ADF7ACB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274"/>
    </mc:Choice>
    <mc:Fallback xmlns="">
      <p:transition spd="slow" advTm="39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10ffa3752c1_2_1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Main PCB Layout</a:t>
            </a:r>
            <a:endParaRPr/>
          </a:p>
        </p:txBody>
      </p:sp>
      <p:pic>
        <p:nvPicPr>
          <p:cNvPr id="561" name="Google Shape;561;g10ffa3752c1_2_19"/>
          <p:cNvPicPr preferRelativeResize="0"/>
          <p:nvPr/>
        </p:nvPicPr>
        <p:blipFill>
          <a:blip r:embed="rId5">
            <a:alphaModFix/>
          </a:blip>
          <a:stretch>
            <a:fillRect/>
          </a:stretch>
        </p:blipFill>
        <p:spPr>
          <a:xfrm>
            <a:off x="4939278" y="331625"/>
            <a:ext cx="4975799" cy="6194775"/>
          </a:xfrm>
          <a:prstGeom prst="rect">
            <a:avLst/>
          </a:prstGeom>
          <a:noFill/>
          <a:ln>
            <a:noFill/>
          </a:ln>
        </p:spPr>
      </p:pic>
      <p:pic>
        <p:nvPicPr>
          <p:cNvPr id="11" name="Audio 10">
            <a:hlinkClick r:id="" action="ppaction://media"/>
            <a:extLst>
              <a:ext uri="{FF2B5EF4-FFF2-40B4-BE49-F238E27FC236}">
                <a16:creationId xmlns:a16="http://schemas.microsoft.com/office/drawing/2014/main" id="{CCCFC54C-6F17-420C-A432-16E0226C62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450"/>
    </mc:Choice>
    <mc:Fallback xmlns="">
      <p:transition spd="slow" advTm="30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g10ffa3752c1_2_1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Main PCB Layout</a:t>
            </a:r>
            <a:endParaRPr/>
          </a:p>
        </p:txBody>
      </p:sp>
      <p:pic>
        <p:nvPicPr>
          <p:cNvPr id="568" name="Google Shape;568;g10ffa3752c1_2_12"/>
          <p:cNvPicPr preferRelativeResize="0"/>
          <p:nvPr/>
        </p:nvPicPr>
        <p:blipFill>
          <a:blip r:embed="rId5">
            <a:alphaModFix/>
          </a:blip>
          <a:stretch>
            <a:fillRect/>
          </a:stretch>
        </p:blipFill>
        <p:spPr>
          <a:xfrm rot="-5400000">
            <a:off x="1028861" y="473036"/>
            <a:ext cx="9804723" cy="6534900"/>
          </a:xfrm>
          <a:prstGeom prst="rect">
            <a:avLst/>
          </a:prstGeom>
          <a:noFill/>
          <a:ln>
            <a:noFill/>
          </a:ln>
        </p:spPr>
      </p:pic>
      <p:cxnSp>
        <p:nvCxnSpPr>
          <p:cNvPr id="3" name="Straight Arrow Connector 2">
            <a:extLst>
              <a:ext uri="{FF2B5EF4-FFF2-40B4-BE49-F238E27FC236}">
                <a16:creationId xmlns:a16="http://schemas.microsoft.com/office/drawing/2014/main" id="{1D23916B-595B-43A7-9A48-67EC46506A90}"/>
              </a:ext>
            </a:extLst>
          </p:cNvPr>
          <p:cNvCxnSpPr/>
          <p:nvPr/>
        </p:nvCxnSpPr>
        <p:spPr>
          <a:xfrm>
            <a:off x="2875005" y="1869989"/>
            <a:ext cx="0" cy="411068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6CCDE8A5-1733-4146-A4C7-081E7FF7D3E1}"/>
              </a:ext>
            </a:extLst>
          </p:cNvPr>
          <p:cNvCxnSpPr>
            <a:cxnSpLocks/>
          </p:cNvCxnSpPr>
          <p:nvPr/>
        </p:nvCxnSpPr>
        <p:spPr>
          <a:xfrm>
            <a:off x="3336324" y="6334897"/>
            <a:ext cx="5148649"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38A62F23-0ED4-469C-96BB-90C0ACC6093D}"/>
              </a:ext>
            </a:extLst>
          </p:cNvPr>
          <p:cNvSpPr txBox="1"/>
          <p:nvPr/>
        </p:nvSpPr>
        <p:spPr>
          <a:xfrm rot="16200000">
            <a:off x="2150468" y="3586597"/>
            <a:ext cx="930063" cy="307777"/>
          </a:xfrm>
          <a:prstGeom prst="rect">
            <a:avLst/>
          </a:prstGeom>
          <a:noFill/>
        </p:spPr>
        <p:txBody>
          <a:bodyPr wrap="none" rtlCol="0">
            <a:spAutoFit/>
          </a:bodyPr>
          <a:lstStyle/>
          <a:p>
            <a:r>
              <a:rPr lang="en-US" dirty="0"/>
              <a:t>71.12mm</a:t>
            </a:r>
          </a:p>
        </p:txBody>
      </p:sp>
      <p:sp>
        <p:nvSpPr>
          <p:cNvPr id="11" name="TextBox 10">
            <a:extLst>
              <a:ext uri="{FF2B5EF4-FFF2-40B4-BE49-F238E27FC236}">
                <a16:creationId xmlns:a16="http://schemas.microsoft.com/office/drawing/2014/main" id="{1131F272-40C3-403B-90C1-8EABE48D0F0A}"/>
              </a:ext>
            </a:extLst>
          </p:cNvPr>
          <p:cNvSpPr txBox="1"/>
          <p:nvPr/>
        </p:nvSpPr>
        <p:spPr>
          <a:xfrm>
            <a:off x="5466190" y="6334897"/>
            <a:ext cx="930063" cy="307777"/>
          </a:xfrm>
          <a:prstGeom prst="rect">
            <a:avLst/>
          </a:prstGeom>
          <a:noFill/>
        </p:spPr>
        <p:txBody>
          <a:bodyPr wrap="none" rtlCol="0">
            <a:spAutoFit/>
          </a:bodyPr>
          <a:lstStyle/>
          <a:p>
            <a:r>
              <a:rPr lang="en-US" dirty="0"/>
              <a:t>88.90mm</a:t>
            </a:r>
          </a:p>
        </p:txBody>
      </p:sp>
      <p:pic>
        <p:nvPicPr>
          <p:cNvPr id="19" name="Audio 18">
            <a:hlinkClick r:id="" action="ppaction://media"/>
            <a:extLst>
              <a:ext uri="{FF2B5EF4-FFF2-40B4-BE49-F238E27FC236}">
                <a16:creationId xmlns:a16="http://schemas.microsoft.com/office/drawing/2014/main" id="{02AAED62-96A2-428B-A8BC-35734FDD70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869"/>
    </mc:Choice>
    <mc:Fallback xmlns="">
      <p:transition spd="slow" advTm="29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g10ffa3752c1_0_72"/>
          <p:cNvSpPr txBox="1">
            <a:spLocks noGrp="1"/>
          </p:cNvSpPr>
          <p:nvPr>
            <p:ph type="title"/>
          </p:nvPr>
        </p:nvSpPr>
        <p:spPr>
          <a:xfrm>
            <a:off x="415600" y="441942"/>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Collar PCB Schematic</a:t>
            </a:r>
            <a:endParaRPr/>
          </a:p>
        </p:txBody>
      </p:sp>
      <p:pic>
        <p:nvPicPr>
          <p:cNvPr id="575" name="Google Shape;575;g10ffa3752c1_0_72"/>
          <p:cNvPicPr preferRelativeResize="0"/>
          <p:nvPr/>
        </p:nvPicPr>
        <p:blipFill>
          <a:blip r:embed="rId5">
            <a:alphaModFix/>
          </a:blip>
          <a:stretch>
            <a:fillRect/>
          </a:stretch>
        </p:blipFill>
        <p:spPr>
          <a:xfrm>
            <a:off x="3584900" y="1317892"/>
            <a:ext cx="5022110" cy="5347759"/>
          </a:xfrm>
          <a:prstGeom prst="rect">
            <a:avLst/>
          </a:prstGeom>
          <a:noFill/>
          <a:ln>
            <a:noFill/>
          </a:ln>
        </p:spPr>
      </p:pic>
      <p:sp>
        <p:nvSpPr>
          <p:cNvPr id="576" name="Google Shape;576;g10ffa3752c1_0_72"/>
          <p:cNvSpPr/>
          <p:nvPr/>
        </p:nvSpPr>
        <p:spPr>
          <a:xfrm>
            <a:off x="3582150" y="1305025"/>
            <a:ext cx="5033700" cy="53733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g10ffa3752c1_0_72"/>
          <p:cNvSpPr txBox="1"/>
          <p:nvPr/>
        </p:nvSpPr>
        <p:spPr>
          <a:xfrm>
            <a:off x="415600" y="1317892"/>
            <a:ext cx="2870700" cy="2185183"/>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SzPts val="1300"/>
              <a:buChar char="●"/>
            </a:pPr>
            <a:r>
              <a:rPr lang="en-US" sz="1300" dirty="0"/>
              <a:t>PCB inside the collar tag housing that will power a colored LED.</a:t>
            </a:r>
          </a:p>
          <a:p>
            <a:pPr marL="146050" lvl="0" algn="l" rtl="0">
              <a:spcBef>
                <a:spcPts val="0"/>
              </a:spcBef>
              <a:spcAft>
                <a:spcPts val="0"/>
              </a:spcAft>
              <a:buSzPts val="1300"/>
            </a:pPr>
            <a:endParaRPr lang="en-US" sz="1300" dirty="0"/>
          </a:p>
          <a:p>
            <a:pPr marL="457200" lvl="0" indent="-311150" algn="l" rtl="0">
              <a:spcBef>
                <a:spcPts val="0"/>
              </a:spcBef>
              <a:spcAft>
                <a:spcPts val="0"/>
              </a:spcAft>
              <a:buSzPts val="1300"/>
              <a:buChar char="●"/>
            </a:pPr>
            <a:r>
              <a:rPr lang="en-US" sz="1300" dirty="0"/>
              <a:t>Can be turned on and off with a switch.</a:t>
            </a:r>
          </a:p>
          <a:p>
            <a:pPr marL="457200" lvl="0" indent="-311150" algn="l" rtl="0">
              <a:spcBef>
                <a:spcPts val="0"/>
              </a:spcBef>
              <a:spcAft>
                <a:spcPts val="0"/>
              </a:spcAft>
              <a:buSzPts val="1300"/>
              <a:buChar char="●"/>
            </a:pPr>
            <a:endParaRPr lang="en-US" sz="1300" dirty="0"/>
          </a:p>
          <a:p>
            <a:pPr marL="457200" lvl="0" indent="-311150" algn="l" rtl="0">
              <a:spcBef>
                <a:spcPts val="0"/>
              </a:spcBef>
              <a:spcAft>
                <a:spcPts val="0"/>
              </a:spcAft>
              <a:buSzPts val="1300"/>
              <a:buChar char="●"/>
            </a:pPr>
            <a:r>
              <a:rPr lang="en-US" sz="1300" dirty="0"/>
              <a:t>Three variations of this circuit will be used with a different LED color for each one.</a:t>
            </a:r>
            <a:endParaRPr sz="1300" dirty="0"/>
          </a:p>
        </p:txBody>
      </p:sp>
      <p:pic>
        <p:nvPicPr>
          <p:cNvPr id="8" name="Audio 7">
            <a:hlinkClick r:id="" action="ppaction://media"/>
            <a:extLst>
              <a:ext uri="{FF2B5EF4-FFF2-40B4-BE49-F238E27FC236}">
                <a16:creationId xmlns:a16="http://schemas.microsoft.com/office/drawing/2014/main" id="{D033DEBD-7269-4058-A794-8A09FFFCE6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667"/>
    </mc:Choice>
    <mc:Fallback xmlns="">
      <p:transition spd="slow" advTm="26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g10ffa3752c1_2_28"/>
          <p:cNvSpPr txBox="1">
            <a:spLocks noGrp="1"/>
          </p:cNvSpPr>
          <p:nvPr>
            <p:ph type="title"/>
          </p:nvPr>
        </p:nvSpPr>
        <p:spPr>
          <a:xfrm>
            <a:off x="415600" y="441942"/>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Collar PCB Schematic</a:t>
            </a:r>
            <a:endParaRPr/>
          </a:p>
        </p:txBody>
      </p:sp>
      <p:pic>
        <p:nvPicPr>
          <p:cNvPr id="584" name="Google Shape;584;g10ffa3752c1_2_28"/>
          <p:cNvPicPr preferRelativeResize="0"/>
          <p:nvPr/>
        </p:nvPicPr>
        <p:blipFill>
          <a:blip r:embed="rId5">
            <a:alphaModFix/>
          </a:blip>
          <a:stretch>
            <a:fillRect/>
          </a:stretch>
        </p:blipFill>
        <p:spPr>
          <a:xfrm>
            <a:off x="3584900" y="1317892"/>
            <a:ext cx="5022110" cy="5347759"/>
          </a:xfrm>
          <a:prstGeom prst="rect">
            <a:avLst/>
          </a:prstGeom>
          <a:noFill/>
          <a:ln>
            <a:noFill/>
          </a:ln>
        </p:spPr>
      </p:pic>
      <p:sp>
        <p:nvSpPr>
          <p:cNvPr id="585" name="Google Shape;585;g10ffa3752c1_2_28"/>
          <p:cNvSpPr/>
          <p:nvPr/>
        </p:nvSpPr>
        <p:spPr>
          <a:xfrm>
            <a:off x="3582150" y="1305025"/>
            <a:ext cx="5033700" cy="53733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g10ffa3752c1_2_28"/>
          <p:cNvSpPr/>
          <p:nvPr/>
        </p:nvSpPr>
        <p:spPr>
          <a:xfrm>
            <a:off x="3867475" y="3211325"/>
            <a:ext cx="2012700" cy="26499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g10ffa3752c1_2_28"/>
          <p:cNvSpPr/>
          <p:nvPr/>
        </p:nvSpPr>
        <p:spPr>
          <a:xfrm>
            <a:off x="7558300" y="1962125"/>
            <a:ext cx="990600" cy="16530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g10ffa3752c1_2_28"/>
          <p:cNvSpPr txBox="1"/>
          <p:nvPr/>
        </p:nvSpPr>
        <p:spPr>
          <a:xfrm>
            <a:off x="5854925" y="5110375"/>
            <a:ext cx="145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accent1"/>
                </a:solidFill>
              </a:rPr>
              <a:t>Battery Power</a:t>
            </a:r>
            <a:endParaRPr>
              <a:solidFill>
                <a:schemeClr val="accent1"/>
              </a:solidFill>
            </a:endParaRPr>
          </a:p>
        </p:txBody>
      </p:sp>
      <p:sp>
        <p:nvSpPr>
          <p:cNvPr id="589" name="Google Shape;589;g10ffa3752c1_2_28"/>
          <p:cNvSpPr txBox="1"/>
          <p:nvPr/>
        </p:nvSpPr>
        <p:spPr>
          <a:xfrm>
            <a:off x="7558300" y="1561925"/>
            <a:ext cx="121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accent1"/>
                </a:solidFill>
              </a:rPr>
              <a:t>Color LED</a:t>
            </a:r>
            <a:endParaRPr>
              <a:solidFill>
                <a:schemeClr val="accent1"/>
              </a:solidFill>
            </a:endParaRPr>
          </a:p>
        </p:txBody>
      </p:sp>
      <p:pic>
        <p:nvPicPr>
          <p:cNvPr id="12" name="Audio 11">
            <a:hlinkClick r:id="" action="ppaction://media"/>
            <a:extLst>
              <a:ext uri="{FF2B5EF4-FFF2-40B4-BE49-F238E27FC236}">
                <a16:creationId xmlns:a16="http://schemas.microsoft.com/office/drawing/2014/main" id="{DCB95BCC-AC9D-4167-B85C-60925E549E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362"/>
    </mc:Choice>
    <mc:Fallback xmlns="">
      <p:transition spd="slow" advTm="27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g10ffa3752c1_2_4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Collar PCB Layout</a:t>
            </a:r>
            <a:endParaRPr/>
          </a:p>
        </p:txBody>
      </p:sp>
      <p:pic>
        <p:nvPicPr>
          <p:cNvPr id="596" name="Google Shape;596;g10ffa3752c1_2_46"/>
          <p:cNvPicPr preferRelativeResize="0"/>
          <p:nvPr/>
        </p:nvPicPr>
        <p:blipFill>
          <a:blip r:embed="rId5">
            <a:alphaModFix/>
          </a:blip>
          <a:stretch>
            <a:fillRect/>
          </a:stretch>
        </p:blipFill>
        <p:spPr>
          <a:xfrm rot="5400000">
            <a:off x="3634987" y="1060113"/>
            <a:ext cx="4922025" cy="5840949"/>
          </a:xfrm>
          <a:prstGeom prst="rect">
            <a:avLst/>
          </a:prstGeom>
          <a:noFill/>
          <a:ln>
            <a:noFill/>
          </a:ln>
        </p:spPr>
      </p:pic>
      <p:pic>
        <p:nvPicPr>
          <p:cNvPr id="7" name="Audio 6">
            <a:hlinkClick r:id="" action="ppaction://media"/>
            <a:extLst>
              <a:ext uri="{FF2B5EF4-FFF2-40B4-BE49-F238E27FC236}">
                <a16:creationId xmlns:a16="http://schemas.microsoft.com/office/drawing/2014/main" id="{582BBEEE-A130-40A8-83F2-E78B737DF1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436"/>
    </mc:Choice>
    <mc:Fallback xmlns="">
      <p:transition spd="slow" advTm="24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601"/>
        <p:cNvGrpSpPr/>
        <p:nvPr/>
      </p:nvGrpSpPr>
      <p:grpSpPr>
        <a:xfrm>
          <a:off x="0" y="0"/>
          <a:ext cx="0" cy="0"/>
          <a:chOff x="0" y="0"/>
          <a:chExt cx="0" cy="0"/>
        </a:xfrm>
      </p:grpSpPr>
      <p:sp>
        <p:nvSpPr>
          <p:cNvPr id="602" name="Google Shape;602;g1110779e2d4_0_338"/>
          <p:cNvSpPr txBox="1">
            <a:spLocks noGrp="1"/>
          </p:cNvSpPr>
          <p:nvPr>
            <p:ph type="ctrTitle"/>
          </p:nvPr>
        </p:nvSpPr>
        <p:spPr>
          <a:xfrm>
            <a:off x="326025" y="1808245"/>
            <a:ext cx="11360700" cy="1179600"/>
          </a:xfrm>
          <a:prstGeom prst="rect">
            <a:avLst/>
          </a:prstGeom>
        </p:spPr>
        <p:txBody>
          <a:bodyPr spcFirstLastPara="1" wrap="square" lIns="121900" tIns="121900" rIns="121900" bIns="121900" anchor="b" anchorCtr="0">
            <a:normAutofit fontScale="90000"/>
          </a:bodyPr>
          <a:lstStyle/>
          <a:p>
            <a:pPr marL="0" lvl="0" indent="0" algn="ctr" rtl="0">
              <a:spcBef>
                <a:spcPts val="0"/>
              </a:spcBef>
              <a:spcAft>
                <a:spcPts val="0"/>
              </a:spcAft>
              <a:buNone/>
            </a:pPr>
            <a:r>
              <a:rPr lang="en-US"/>
              <a:t>Software Design</a:t>
            </a:r>
            <a:endParaRPr/>
          </a:p>
        </p:txBody>
      </p:sp>
      <p:sp>
        <p:nvSpPr>
          <p:cNvPr id="4" name="TextBox 3">
            <a:extLst>
              <a:ext uri="{FF2B5EF4-FFF2-40B4-BE49-F238E27FC236}">
                <a16:creationId xmlns:a16="http://schemas.microsoft.com/office/drawing/2014/main" id="{EDCD62B1-F785-CC46-8FA9-D81B49974183}"/>
              </a:ext>
            </a:extLst>
          </p:cNvPr>
          <p:cNvSpPr txBox="1"/>
          <p:nvPr/>
        </p:nvSpPr>
        <p:spPr>
          <a:xfrm>
            <a:off x="3050177" y="3281643"/>
            <a:ext cx="6100354" cy="307777"/>
          </a:xfrm>
          <a:prstGeom prst="rect">
            <a:avLst/>
          </a:prstGeom>
          <a:noFill/>
        </p:spPr>
        <p:txBody>
          <a:bodyPr wrap="square">
            <a:spAutoFit/>
          </a:bodyPr>
          <a:lstStyle/>
          <a:p>
            <a:r>
              <a:rPr lang="en-US" b="0" i="0" u="none" strike="noStrike" dirty="0">
                <a:solidFill>
                  <a:srgbClr val="000000"/>
                </a:solidFill>
                <a:effectLst/>
              </a:rPr>
              <a:t> </a:t>
            </a:r>
            <a:endParaRPr lang="en-US" dirty="0"/>
          </a:p>
        </p:txBody>
      </p:sp>
      <p:sp>
        <p:nvSpPr>
          <p:cNvPr id="8" name="TextBox 7">
            <a:extLst>
              <a:ext uri="{FF2B5EF4-FFF2-40B4-BE49-F238E27FC236}">
                <a16:creationId xmlns:a16="http://schemas.microsoft.com/office/drawing/2014/main" id="{37109E4E-A7B6-7948-AF80-2168F518CE84}"/>
              </a:ext>
            </a:extLst>
          </p:cNvPr>
          <p:cNvSpPr txBox="1"/>
          <p:nvPr/>
        </p:nvSpPr>
        <p:spPr>
          <a:xfrm>
            <a:off x="3050177" y="3281643"/>
            <a:ext cx="6100354" cy="307777"/>
          </a:xfrm>
          <a:prstGeom prst="rect">
            <a:avLst/>
          </a:prstGeom>
          <a:noFill/>
        </p:spPr>
        <p:txBody>
          <a:bodyPr wrap="square">
            <a:spAutoFit/>
          </a:bodyPr>
          <a:lstStyle/>
          <a:p>
            <a:r>
              <a:rPr lang="en-US" b="0" i="0" u="none" strike="noStrike" dirty="0">
                <a:solidFill>
                  <a:srgbClr val="000000"/>
                </a:solidFill>
                <a:effectLst/>
              </a:rPr>
              <a:t> </a:t>
            </a:r>
            <a:endParaRPr lang="en-US" dirty="0"/>
          </a:p>
        </p:txBody>
      </p:sp>
      <p:pic>
        <p:nvPicPr>
          <p:cNvPr id="2" name="Recorded Sound">
            <a:hlinkClick r:id="" action="ppaction://media"/>
            <a:extLst>
              <a:ext uri="{FF2B5EF4-FFF2-40B4-BE49-F238E27FC236}">
                <a16:creationId xmlns:a16="http://schemas.microsoft.com/office/drawing/2014/main" id="{ECF88EAF-E5E3-4FD4-9D73-C6688CC40B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93500" y="6210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10c73ea11a3_0_310"/>
          <p:cNvSpPr txBox="1">
            <a:spLocks noGrp="1"/>
          </p:cNvSpPr>
          <p:nvPr>
            <p:ph type="title"/>
          </p:nvPr>
        </p:nvSpPr>
        <p:spPr>
          <a:xfrm>
            <a:off x="581192" y="702156"/>
            <a:ext cx="11029500" cy="11886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3F3F3F"/>
              </a:buClr>
              <a:buSzPts val="2800"/>
              <a:buFont typeface="Franklin Gothic"/>
              <a:buNone/>
            </a:pPr>
            <a:r>
              <a:rPr lang="en-US" b="1"/>
              <a:t>PROJECT GOALS</a:t>
            </a:r>
            <a:endParaRPr b="1"/>
          </a:p>
        </p:txBody>
      </p:sp>
      <p:sp>
        <p:nvSpPr>
          <p:cNvPr id="140" name="Google Shape;140;g10c73ea11a3_0_310"/>
          <p:cNvSpPr txBox="1">
            <a:spLocks noGrp="1"/>
          </p:cNvSpPr>
          <p:nvPr>
            <p:ph type="body" idx="1"/>
          </p:nvPr>
        </p:nvSpPr>
        <p:spPr>
          <a:xfrm>
            <a:off x="581192" y="2340864"/>
            <a:ext cx="11029500" cy="3634500"/>
          </a:xfrm>
          <a:prstGeom prst="rect">
            <a:avLst/>
          </a:prstGeom>
          <a:noFill/>
          <a:ln>
            <a:noFill/>
          </a:ln>
        </p:spPr>
        <p:txBody>
          <a:bodyPr spcFirstLastPara="1" wrap="square" lIns="91425" tIns="45700" rIns="91425" bIns="45700" anchor="ctr" anchorCtr="0">
            <a:normAutofit/>
          </a:bodyPr>
          <a:lstStyle/>
          <a:p>
            <a:pPr marL="0" lvl="0" indent="0" algn="ctr" rtl="0">
              <a:lnSpc>
                <a:spcPct val="110000"/>
              </a:lnSpc>
              <a:spcBef>
                <a:spcPts val="0"/>
              </a:spcBef>
              <a:spcAft>
                <a:spcPts val="0"/>
              </a:spcAft>
              <a:buSzPts val="2944"/>
              <a:buNone/>
            </a:pPr>
            <a:r>
              <a:rPr lang="en-US" sz="3200" dirty="0"/>
              <a:t>Deliver a high-quality product that is easy to use for busy pet owners.</a:t>
            </a:r>
            <a:endParaRPr sz="3200" dirty="0"/>
          </a:p>
          <a:p>
            <a:pPr marL="0" lvl="0" indent="0" algn="ctr" rtl="0">
              <a:lnSpc>
                <a:spcPct val="110000"/>
              </a:lnSpc>
              <a:spcBef>
                <a:spcPts val="0"/>
              </a:spcBef>
              <a:spcAft>
                <a:spcPts val="0"/>
              </a:spcAft>
              <a:buSzPts val="2944"/>
              <a:buNone/>
            </a:pPr>
            <a:endParaRPr sz="3200" dirty="0"/>
          </a:p>
          <a:p>
            <a:pPr marL="0" lvl="0" indent="0" algn="ctr" rtl="0">
              <a:lnSpc>
                <a:spcPct val="110000"/>
              </a:lnSpc>
              <a:spcBef>
                <a:spcPts val="0"/>
              </a:spcBef>
              <a:spcAft>
                <a:spcPts val="0"/>
              </a:spcAft>
              <a:buSzPts val="2944"/>
              <a:buNone/>
            </a:pPr>
            <a:r>
              <a:rPr lang="en-US" sz="3200" dirty="0"/>
              <a:t>Ensure the device can feed pets in a safe and efficient manner</a:t>
            </a:r>
            <a:endParaRPr sz="3200" dirty="0"/>
          </a:p>
          <a:p>
            <a:pPr marL="0" lvl="0" indent="0" algn="ctr" rtl="0">
              <a:lnSpc>
                <a:spcPct val="110000"/>
              </a:lnSpc>
              <a:spcBef>
                <a:spcPts val="0"/>
              </a:spcBef>
              <a:spcAft>
                <a:spcPts val="0"/>
              </a:spcAft>
              <a:buSzPts val="2944"/>
              <a:buNone/>
            </a:pPr>
            <a:endParaRPr sz="3200" dirty="0"/>
          </a:p>
        </p:txBody>
      </p:sp>
      <p:pic>
        <p:nvPicPr>
          <p:cNvPr id="10" name="Audio 9">
            <a:hlinkClick r:id="" action="ppaction://media"/>
            <a:extLst>
              <a:ext uri="{FF2B5EF4-FFF2-40B4-BE49-F238E27FC236}">
                <a16:creationId xmlns:a16="http://schemas.microsoft.com/office/drawing/2014/main" id="{CC58DD54-0174-844B-9203-789C4E80C6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911088"/>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589"/>
    </mc:Choice>
    <mc:Fallback xmlns="">
      <p:transition spd="slow" advTm="15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g1110779e2d4_2_4"/>
          <p:cNvSpPr txBox="1">
            <a:spLocks noGrp="1"/>
          </p:cNvSpPr>
          <p:nvPr>
            <p:ph type="title"/>
          </p:nvPr>
        </p:nvSpPr>
        <p:spPr>
          <a:xfrm>
            <a:off x="581193" y="642552"/>
            <a:ext cx="11029500" cy="8154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3F3F3F"/>
              </a:buClr>
              <a:buSzPts val="3600"/>
              <a:buFont typeface="Franklin Gothic"/>
              <a:buNone/>
            </a:pPr>
            <a:r>
              <a:rPr lang="en-US"/>
              <a:t>Software Overview</a:t>
            </a:r>
            <a:endParaRPr/>
          </a:p>
        </p:txBody>
      </p:sp>
      <p:sp>
        <p:nvSpPr>
          <p:cNvPr id="608" name="Google Shape;608;g1110779e2d4_2_4"/>
          <p:cNvSpPr txBox="1"/>
          <p:nvPr/>
        </p:nvSpPr>
        <p:spPr>
          <a:xfrm>
            <a:off x="554175" y="1724125"/>
            <a:ext cx="1102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sp>
        <p:nvSpPr>
          <p:cNvPr id="609" name="Google Shape;609;g1110779e2d4_2_4"/>
          <p:cNvSpPr txBox="1"/>
          <p:nvPr/>
        </p:nvSpPr>
        <p:spPr>
          <a:xfrm>
            <a:off x="1077588" y="1619628"/>
            <a:ext cx="10506087" cy="3639428"/>
          </a:xfrm>
          <a:prstGeom prst="rect">
            <a:avLst/>
          </a:prstGeom>
          <a:noFill/>
          <a:ln>
            <a:noFill/>
          </a:ln>
        </p:spPr>
        <p:txBody>
          <a:bodyPr spcFirstLastPara="1" wrap="square" lIns="91425" tIns="91425" rIns="91425" bIns="91425" anchor="t" anchorCtr="0">
            <a:spAutoFit/>
          </a:bodyPr>
          <a:lstStyle/>
          <a:p>
            <a:pPr marL="306000" lvl="0" indent="-306000" algn="l" rtl="0">
              <a:lnSpc>
                <a:spcPct val="110000"/>
              </a:lnSpc>
              <a:spcBef>
                <a:spcPts val="940"/>
              </a:spcBef>
              <a:spcAft>
                <a:spcPts val="0"/>
              </a:spcAft>
              <a:buClr>
                <a:schemeClr val="accent1"/>
              </a:buClr>
              <a:buSzPts val="1564"/>
              <a:buFont typeface="Noto Sans Symbols"/>
              <a:buChar char="◼"/>
            </a:pPr>
            <a:r>
              <a:rPr lang="en-US" sz="1700" dirty="0">
                <a:solidFill>
                  <a:srgbClr val="3F3F3F"/>
                </a:solidFill>
                <a:latin typeface="Libre Franklin"/>
                <a:ea typeface="Libre Franklin"/>
                <a:cs typeface="Libre Franklin"/>
                <a:sym typeface="Libre Franklin"/>
              </a:rPr>
              <a:t>Python, Java, and C/C++ languages were all integrally used for the writing of the software programs for the device</a:t>
            </a:r>
            <a:endParaRPr sz="1700" dirty="0">
              <a:solidFill>
                <a:srgbClr val="3F3F3F"/>
              </a:solidFill>
              <a:latin typeface="Libre Franklin"/>
              <a:ea typeface="Libre Franklin"/>
              <a:cs typeface="Libre Franklin"/>
              <a:sym typeface="Libre Franklin"/>
            </a:endParaRPr>
          </a:p>
          <a:p>
            <a:pPr marL="306000" lvl="0" indent="-306000" algn="l" rtl="0">
              <a:lnSpc>
                <a:spcPct val="110000"/>
              </a:lnSpc>
              <a:spcBef>
                <a:spcPts val="940"/>
              </a:spcBef>
              <a:spcAft>
                <a:spcPts val="0"/>
              </a:spcAft>
              <a:buClr>
                <a:schemeClr val="accent1"/>
              </a:buClr>
              <a:buSzPts val="1564"/>
              <a:buFont typeface="Noto Sans Symbols"/>
              <a:buChar char="◼"/>
            </a:pPr>
            <a:r>
              <a:rPr lang="en-US" sz="1700" dirty="0">
                <a:solidFill>
                  <a:srgbClr val="3F3F3F"/>
                </a:solidFill>
                <a:latin typeface="Libre Franklin"/>
                <a:ea typeface="Libre Franklin"/>
                <a:cs typeface="Libre Franklin"/>
                <a:sym typeface="Libre Franklin"/>
              </a:rPr>
              <a:t>The software program created will detect the color of the LED light that is on the pet’s collar</a:t>
            </a:r>
            <a:endParaRPr sz="1700" dirty="0">
              <a:solidFill>
                <a:srgbClr val="3F3F3F"/>
              </a:solidFill>
              <a:latin typeface="Libre Franklin"/>
              <a:ea typeface="Libre Franklin"/>
              <a:cs typeface="Libre Franklin"/>
              <a:sym typeface="Libre Franklin"/>
            </a:endParaRPr>
          </a:p>
          <a:p>
            <a:pPr marL="306000" lvl="0" indent="-314636" algn="l" rtl="0">
              <a:lnSpc>
                <a:spcPct val="110000"/>
              </a:lnSpc>
              <a:spcBef>
                <a:spcPts val="940"/>
              </a:spcBef>
              <a:spcAft>
                <a:spcPts val="0"/>
              </a:spcAft>
              <a:buClr>
                <a:srgbClr val="3F3F3F"/>
              </a:buClr>
              <a:buSzPts val="1700"/>
              <a:buFont typeface="Libre Franklin"/>
              <a:buChar char="◼"/>
            </a:pPr>
            <a:r>
              <a:rPr lang="en-US" sz="1700" dirty="0">
                <a:solidFill>
                  <a:srgbClr val="3F3F3F"/>
                </a:solidFill>
                <a:latin typeface="Libre Franklin"/>
                <a:ea typeface="Libre Franklin"/>
                <a:cs typeface="Libre Franklin"/>
                <a:sym typeface="Libre Franklin"/>
              </a:rPr>
              <a:t>The software program will be used to activate the attached motors to mechanically open the bowl’s lid for the pet to be able to reach to its food</a:t>
            </a:r>
            <a:endParaRPr sz="1700" dirty="0">
              <a:solidFill>
                <a:srgbClr val="3F3F3F"/>
              </a:solidFill>
              <a:latin typeface="Libre Franklin"/>
              <a:ea typeface="Libre Franklin"/>
              <a:cs typeface="Libre Franklin"/>
              <a:sym typeface="Libre Franklin"/>
            </a:endParaRPr>
          </a:p>
          <a:p>
            <a:pPr marL="306000" lvl="0" indent="-314636" algn="l" rtl="0">
              <a:lnSpc>
                <a:spcPct val="110000"/>
              </a:lnSpc>
              <a:spcBef>
                <a:spcPts val="940"/>
              </a:spcBef>
              <a:spcAft>
                <a:spcPts val="0"/>
              </a:spcAft>
              <a:buClr>
                <a:srgbClr val="3F3F3F"/>
              </a:buClr>
              <a:buSzPts val="1700"/>
              <a:buFont typeface="Libre Franklin"/>
              <a:buChar char="◼"/>
            </a:pPr>
            <a:r>
              <a:rPr lang="en-US" sz="1700" dirty="0">
                <a:solidFill>
                  <a:srgbClr val="3F3F3F"/>
                </a:solidFill>
                <a:latin typeface="Libre Franklin"/>
                <a:ea typeface="Libre Franklin"/>
                <a:cs typeface="Libre Franklin"/>
                <a:sym typeface="Libre Franklin"/>
              </a:rPr>
              <a:t>Once the software program detects a drop in the photo diodes voltage a countdown will initiate, and if there is no voltage drop within the time allowed, then the motors will be activated once again to close the lid of the bowl.</a:t>
            </a:r>
            <a:endParaRPr sz="1700" dirty="0">
              <a:solidFill>
                <a:srgbClr val="3F3F3F"/>
              </a:solidFill>
              <a:latin typeface="Libre Franklin"/>
              <a:ea typeface="Libre Franklin"/>
              <a:cs typeface="Libre Franklin"/>
              <a:sym typeface="Libre Franklin"/>
            </a:endParaRPr>
          </a:p>
          <a:p>
            <a:pPr marL="306000" lvl="0" indent="-314636" algn="l" rtl="0">
              <a:lnSpc>
                <a:spcPct val="110000"/>
              </a:lnSpc>
              <a:spcBef>
                <a:spcPts val="940"/>
              </a:spcBef>
              <a:spcAft>
                <a:spcPts val="0"/>
              </a:spcAft>
              <a:buClr>
                <a:srgbClr val="3F3F3F"/>
              </a:buClr>
              <a:buSzPts val="1700"/>
              <a:buFont typeface="Libre Franklin"/>
              <a:buChar char="◼"/>
            </a:pPr>
            <a:r>
              <a:rPr lang="en-US" sz="1700" dirty="0">
                <a:solidFill>
                  <a:srgbClr val="3F3F3F"/>
                </a:solidFill>
                <a:latin typeface="Libre Franklin"/>
                <a:ea typeface="Libre Franklin"/>
                <a:cs typeface="Libre Franklin"/>
                <a:sym typeface="Libre Franklin"/>
              </a:rPr>
              <a:t>The software program will also activate the attached motors to initiate the release of the pet’s food at the specific times decided by the user</a:t>
            </a:r>
            <a:endParaRPr sz="1700" dirty="0">
              <a:solidFill>
                <a:srgbClr val="3F3F3F"/>
              </a:solidFill>
              <a:latin typeface="Libre Franklin"/>
              <a:ea typeface="Libre Franklin"/>
              <a:cs typeface="Libre Franklin"/>
              <a:sym typeface="Libre Franklin"/>
            </a:endParaRPr>
          </a:p>
        </p:txBody>
      </p:sp>
      <p:pic>
        <p:nvPicPr>
          <p:cNvPr id="4" name="Audio Recording Feb 3, 2022 at 2:44:49 PM" descr="Audio Recording Feb 3, 2022 at 2:44:49 PM">
            <a:hlinkClick r:id="" action="ppaction://media"/>
            <a:extLst>
              <a:ext uri="{FF2B5EF4-FFF2-40B4-BE49-F238E27FC236}">
                <a16:creationId xmlns:a16="http://schemas.microsoft.com/office/drawing/2014/main" id="{2EE61BD3-36AB-6B40-B9B6-E982578CF6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13621"/>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gc121d61cc478d8_0"/>
          <p:cNvSpPr txBox="1">
            <a:spLocks noGrp="1"/>
          </p:cNvSpPr>
          <p:nvPr>
            <p:ph type="title"/>
          </p:nvPr>
        </p:nvSpPr>
        <p:spPr>
          <a:xfrm>
            <a:off x="581242" y="322456"/>
            <a:ext cx="11029500" cy="1188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a:t>LED color detection MATLAB demo code</a:t>
            </a:r>
            <a:endParaRPr/>
          </a:p>
        </p:txBody>
      </p:sp>
      <p:sp>
        <p:nvSpPr>
          <p:cNvPr id="616" name="Google Shape;616;gc121d61cc478d8_0"/>
          <p:cNvSpPr txBox="1"/>
          <p:nvPr/>
        </p:nvSpPr>
        <p:spPr>
          <a:xfrm>
            <a:off x="800100" y="1890750"/>
            <a:ext cx="3357563" cy="4645857"/>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clear </a:t>
            </a:r>
            <a:r>
              <a:rPr lang="en-US" sz="1100" dirty="0">
                <a:solidFill>
                  <a:srgbClr val="FF00FF"/>
                </a:solidFill>
                <a:latin typeface="Libre Franklin"/>
                <a:ea typeface="Libre Franklin"/>
                <a:cs typeface="Libre Franklin"/>
                <a:sym typeface="Libre Franklin"/>
              </a:rPr>
              <a:t>all</a:t>
            </a:r>
            <a:r>
              <a:rPr lang="en-US" sz="1100" dirty="0">
                <a:solidFill>
                  <a:srgbClr val="3F3F3F"/>
                </a:solidFill>
                <a:latin typeface="Libre Franklin"/>
                <a:ea typeface="Libre Franklin"/>
                <a:cs typeface="Libre Franklin"/>
                <a:sym typeface="Libre Franklin"/>
              </a:rPr>
              <a:t>;</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None/>
            </a:pPr>
            <a:r>
              <a:rPr lang="en-US" sz="1100" dirty="0" err="1">
                <a:solidFill>
                  <a:srgbClr val="3F3F3F"/>
                </a:solidFill>
                <a:latin typeface="Libre Franklin"/>
                <a:ea typeface="Libre Franklin"/>
                <a:cs typeface="Libre Franklin"/>
                <a:sym typeface="Libre Franklin"/>
              </a:rPr>
              <a:t>clc</a:t>
            </a:r>
            <a:r>
              <a:rPr lang="en-US" sz="1100" dirty="0">
                <a:solidFill>
                  <a:srgbClr val="3F3F3F"/>
                </a:solidFill>
                <a:latin typeface="Libre Franklin"/>
                <a:ea typeface="Libre Franklin"/>
                <a:cs typeface="Libre Franklin"/>
                <a:sym typeface="Libre Franklin"/>
              </a:rPr>
              <a:t>;</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0000FF"/>
                </a:solidFill>
                <a:latin typeface="Libre Franklin"/>
                <a:ea typeface="Libre Franklin"/>
                <a:cs typeface="Libre Franklin"/>
                <a:sym typeface="Libre Franklin"/>
              </a:rPr>
              <a:t>while</a:t>
            </a:r>
            <a:r>
              <a:rPr lang="en-US" sz="1100" dirty="0">
                <a:solidFill>
                  <a:srgbClr val="3F3F3F"/>
                </a:solidFill>
                <a:latin typeface="Libre Franklin"/>
                <a:ea typeface="Libre Franklin"/>
                <a:cs typeface="Libre Franklin"/>
                <a:sym typeface="Libre Franklin"/>
              </a:rPr>
              <a:t>(1);</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a:t>
            </a:r>
            <a:r>
              <a:rPr lang="en-US" sz="1100" dirty="0" err="1">
                <a:solidFill>
                  <a:srgbClr val="3F3F3F"/>
                </a:solidFill>
                <a:latin typeface="Libre Franklin"/>
                <a:ea typeface="Libre Franklin"/>
                <a:cs typeface="Libre Franklin"/>
                <a:sym typeface="Libre Franklin"/>
              </a:rPr>
              <a:t>imaqreset</a:t>
            </a:r>
            <a:r>
              <a:rPr lang="en-US" sz="1100" dirty="0">
                <a:solidFill>
                  <a:srgbClr val="3F3F3F"/>
                </a:solidFill>
                <a:latin typeface="Libre Franklin"/>
                <a:ea typeface="Libre Franklin"/>
                <a:cs typeface="Libre Franklin"/>
                <a:sym typeface="Libre Franklin"/>
              </a:rPr>
              <a:t> </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None/>
            </a:pPr>
            <a:r>
              <a:rPr lang="en-US" sz="1100" dirty="0">
                <a:solidFill>
                  <a:srgbClr val="3F3F3F"/>
                </a:solidFill>
                <a:latin typeface="Libre Franklin"/>
                <a:ea typeface="Libre Franklin"/>
                <a:cs typeface="Libre Franklin"/>
                <a:sym typeface="Libre Franklin"/>
              </a:rPr>
              <a:t> info= </a:t>
            </a:r>
            <a:r>
              <a:rPr lang="en-US" sz="1100" dirty="0" err="1">
                <a:solidFill>
                  <a:srgbClr val="3F3F3F"/>
                </a:solidFill>
                <a:latin typeface="Libre Franklin"/>
                <a:ea typeface="Libre Franklin"/>
                <a:cs typeface="Libre Franklin"/>
                <a:sym typeface="Libre Franklin"/>
              </a:rPr>
              <a:t>imaqhwinfo</a:t>
            </a:r>
            <a:r>
              <a:rPr lang="en-US" sz="1100" dirty="0">
                <a:solidFill>
                  <a:srgbClr val="3F3F3F"/>
                </a:solidFill>
                <a:latin typeface="Libre Franklin"/>
                <a:ea typeface="Libre Franklin"/>
                <a:cs typeface="Libre Franklin"/>
                <a:sym typeface="Libre Franklin"/>
              </a:rPr>
              <a:t>;</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47B914"/>
                </a:solidFill>
                <a:latin typeface="Libre Franklin"/>
                <a:ea typeface="Libre Franklin"/>
                <a:cs typeface="Libre Franklin"/>
                <a:sym typeface="Libre Franklin"/>
              </a:rPr>
              <a:t>%</a:t>
            </a:r>
            <a:r>
              <a:rPr lang="en-US" sz="1100" dirty="0" err="1">
                <a:solidFill>
                  <a:srgbClr val="47B914"/>
                </a:solidFill>
                <a:latin typeface="Libre Franklin"/>
                <a:ea typeface="Libre Franklin"/>
                <a:cs typeface="Libre Franklin"/>
                <a:sym typeface="Libre Franklin"/>
              </a:rPr>
              <a:t>macvideo</a:t>
            </a:r>
            <a:r>
              <a:rPr lang="en-US" sz="1100" dirty="0">
                <a:solidFill>
                  <a:srgbClr val="47B914"/>
                </a:solidFill>
                <a:latin typeface="Libre Franklin"/>
                <a:ea typeface="Libre Franklin"/>
                <a:cs typeface="Libre Franklin"/>
                <a:sym typeface="Libre Franklin"/>
              </a:rPr>
              <a:t> works with mac, would need to change if used on a windows computer</a:t>
            </a:r>
            <a:endParaRPr sz="1100" dirty="0">
              <a:solidFill>
                <a:srgbClr val="47B914"/>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Cam= </a:t>
            </a:r>
            <a:r>
              <a:rPr lang="en-US" sz="1100" dirty="0" err="1">
                <a:solidFill>
                  <a:srgbClr val="3F3F3F"/>
                </a:solidFill>
                <a:latin typeface="Libre Franklin"/>
                <a:ea typeface="Libre Franklin"/>
                <a:cs typeface="Libre Franklin"/>
                <a:sym typeface="Libre Franklin"/>
              </a:rPr>
              <a:t>videoinput</a:t>
            </a:r>
            <a:r>
              <a:rPr lang="en-US" sz="1100" dirty="0">
                <a:solidFill>
                  <a:srgbClr val="3F3F3F"/>
                </a:solidFill>
                <a:latin typeface="Libre Franklin"/>
                <a:ea typeface="Libre Franklin"/>
                <a:cs typeface="Libre Franklin"/>
                <a:sym typeface="Libre Franklin"/>
              </a:rPr>
              <a:t>(</a:t>
            </a:r>
            <a:r>
              <a:rPr lang="en-US" sz="1100" dirty="0">
                <a:solidFill>
                  <a:srgbClr val="FF00FF"/>
                </a:solidFill>
                <a:latin typeface="Libre Franklin"/>
                <a:ea typeface="Libre Franklin"/>
                <a:cs typeface="Libre Franklin"/>
                <a:sym typeface="Libre Franklin"/>
              </a:rPr>
              <a:t>'</a:t>
            </a:r>
            <a:r>
              <a:rPr lang="en-US" sz="1100" dirty="0" err="1">
                <a:solidFill>
                  <a:srgbClr val="FF00FF"/>
                </a:solidFill>
                <a:latin typeface="Libre Franklin"/>
                <a:ea typeface="Libre Franklin"/>
                <a:cs typeface="Libre Franklin"/>
                <a:sym typeface="Libre Franklin"/>
              </a:rPr>
              <a:t>macvideo</a:t>
            </a:r>
            <a:r>
              <a:rPr lang="en-US" sz="1100" dirty="0">
                <a:solidFill>
                  <a:srgbClr val="FF00FF"/>
                </a:solidFill>
                <a:latin typeface="Libre Franklin"/>
                <a:ea typeface="Libre Franklin"/>
                <a:cs typeface="Libre Franklin"/>
                <a:sym typeface="Libre Franklin"/>
              </a:rPr>
              <a:t>'</a:t>
            </a:r>
            <a:r>
              <a:rPr lang="en-US" sz="1100" dirty="0">
                <a:solidFill>
                  <a:srgbClr val="3F3F3F"/>
                </a:solidFill>
                <a:latin typeface="Libre Franklin"/>
                <a:ea typeface="Libre Franklin"/>
                <a:cs typeface="Libre Franklin"/>
                <a:sym typeface="Libre Franklin"/>
              </a:rPr>
              <a:t>); </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set(Cam, </a:t>
            </a:r>
            <a:r>
              <a:rPr lang="en-US" sz="1100" dirty="0">
                <a:solidFill>
                  <a:srgbClr val="FF00FF"/>
                </a:solidFill>
                <a:latin typeface="Libre Franklin"/>
                <a:ea typeface="Libre Franklin"/>
                <a:cs typeface="Libre Franklin"/>
                <a:sym typeface="Libre Franklin"/>
              </a:rPr>
              <a:t>'</a:t>
            </a:r>
            <a:r>
              <a:rPr lang="en-US" sz="1100" dirty="0" err="1">
                <a:solidFill>
                  <a:srgbClr val="FF00FF"/>
                </a:solidFill>
                <a:latin typeface="Libre Franklin"/>
                <a:ea typeface="Libre Franklin"/>
                <a:cs typeface="Libre Franklin"/>
                <a:sym typeface="Libre Franklin"/>
              </a:rPr>
              <a:t>FramesPerTrigger</a:t>
            </a:r>
            <a:r>
              <a:rPr lang="en-US" sz="1100" dirty="0">
                <a:solidFill>
                  <a:srgbClr val="3F3F3F"/>
                </a:solidFill>
                <a:latin typeface="Libre Franklin"/>
                <a:ea typeface="Libre Franklin"/>
                <a:cs typeface="Libre Franklin"/>
                <a:sym typeface="Libre Franklin"/>
              </a:rPr>
              <a:t>', Inf); </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set(Cam, </a:t>
            </a:r>
            <a:r>
              <a:rPr lang="en-US" sz="1100" dirty="0">
                <a:solidFill>
                  <a:srgbClr val="FF00FF"/>
                </a:solidFill>
                <a:latin typeface="Libre Franklin"/>
                <a:ea typeface="Libre Franklin"/>
                <a:cs typeface="Libre Franklin"/>
                <a:sym typeface="Libre Franklin"/>
              </a:rPr>
              <a:t>'</a:t>
            </a:r>
            <a:r>
              <a:rPr lang="en-US" sz="1100" dirty="0" err="1">
                <a:solidFill>
                  <a:srgbClr val="FF00FF"/>
                </a:solidFill>
                <a:latin typeface="Libre Franklin"/>
                <a:ea typeface="Libre Franklin"/>
                <a:cs typeface="Libre Franklin"/>
                <a:sym typeface="Libre Franklin"/>
              </a:rPr>
              <a:t>ReturnedColorSpace</a:t>
            </a:r>
            <a:r>
              <a:rPr lang="en-US" sz="1100" dirty="0">
                <a:solidFill>
                  <a:srgbClr val="FF00FF"/>
                </a:solidFill>
                <a:latin typeface="Libre Franklin"/>
                <a:ea typeface="Libre Franklin"/>
                <a:cs typeface="Libre Franklin"/>
                <a:sym typeface="Libre Franklin"/>
              </a:rPr>
              <a:t>'</a:t>
            </a:r>
            <a:r>
              <a:rPr lang="en-US" sz="1100" dirty="0">
                <a:solidFill>
                  <a:srgbClr val="3F3F3F"/>
                </a:solidFill>
                <a:latin typeface="Libre Franklin"/>
                <a:ea typeface="Libre Franklin"/>
                <a:cs typeface="Libre Franklin"/>
                <a:sym typeface="Libre Franklin"/>
              </a:rPr>
              <a:t>, '</a:t>
            </a:r>
            <a:r>
              <a:rPr lang="en-US" sz="1100" dirty="0" err="1">
                <a:solidFill>
                  <a:srgbClr val="3F3F3F"/>
                </a:solidFill>
                <a:latin typeface="Libre Franklin"/>
                <a:ea typeface="Libre Franklin"/>
                <a:cs typeface="Libre Franklin"/>
                <a:sym typeface="Libre Franklin"/>
              </a:rPr>
              <a:t>rgb</a:t>
            </a:r>
            <a:r>
              <a:rPr lang="en-US" sz="1100" dirty="0">
                <a:solidFill>
                  <a:srgbClr val="3F3F3F"/>
                </a:solidFill>
                <a:latin typeface="Libre Franklin"/>
                <a:ea typeface="Libre Franklin"/>
                <a:cs typeface="Libre Franklin"/>
                <a:sym typeface="Libre Franklin"/>
              </a:rPr>
              <a:t>') </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a:t>
            </a:r>
            <a:r>
              <a:rPr lang="en-US" sz="1100" dirty="0" err="1">
                <a:solidFill>
                  <a:srgbClr val="3F3F3F"/>
                </a:solidFill>
                <a:latin typeface="Libre Franklin"/>
                <a:ea typeface="Libre Franklin"/>
                <a:cs typeface="Libre Franklin"/>
                <a:sym typeface="Libre Franklin"/>
              </a:rPr>
              <a:t>Cam.FrameGrabInterval</a:t>
            </a:r>
            <a:r>
              <a:rPr lang="en-US" sz="1100" dirty="0">
                <a:solidFill>
                  <a:srgbClr val="3F3F3F"/>
                </a:solidFill>
                <a:latin typeface="Libre Franklin"/>
                <a:ea typeface="Libre Franklin"/>
                <a:cs typeface="Libre Franklin"/>
                <a:sym typeface="Libre Franklin"/>
              </a:rPr>
              <a:t> = 5 ; </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start(Cam); </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None/>
            </a:pPr>
            <a:r>
              <a:rPr lang="en-US" sz="1100" dirty="0">
                <a:solidFill>
                  <a:srgbClr val="3F3F3F"/>
                </a:solidFill>
                <a:latin typeface="Libre Franklin"/>
                <a:ea typeface="Libre Franklin"/>
                <a:cs typeface="Libre Franklin"/>
                <a:sym typeface="Libre Franklin"/>
              </a:rPr>
              <a:t> preview(Cam); </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a:t>
            </a:r>
            <a:r>
              <a:rPr lang="en-US" sz="1100" dirty="0">
                <a:solidFill>
                  <a:srgbClr val="0000FF"/>
                </a:solidFill>
                <a:latin typeface="Libre Franklin"/>
                <a:ea typeface="Libre Franklin"/>
                <a:cs typeface="Libre Franklin"/>
                <a:sym typeface="Libre Franklin"/>
              </a:rPr>
              <a:t>while</a:t>
            </a:r>
            <a:r>
              <a:rPr lang="en-US" sz="1100" dirty="0">
                <a:solidFill>
                  <a:srgbClr val="3F3F3F"/>
                </a:solidFill>
                <a:latin typeface="Libre Franklin"/>
                <a:ea typeface="Libre Franklin"/>
                <a:cs typeface="Libre Franklin"/>
                <a:sym typeface="Libre Franklin"/>
              </a:rPr>
              <a:t>(</a:t>
            </a:r>
            <a:r>
              <a:rPr lang="en-US" sz="1100" dirty="0" err="1">
                <a:solidFill>
                  <a:srgbClr val="3F3F3F"/>
                </a:solidFill>
                <a:latin typeface="Libre Franklin"/>
                <a:ea typeface="Libre Franklin"/>
                <a:cs typeface="Libre Franklin"/>
                <a:sym typeface="Libre Franklin"/>
              </a:rPr>
              <a:t>Cam.FramesAcquired</a:t>
            </a:r>
            <a:r>
              <a:rPr lang="en-US" sz="1100" dirty="0">
                <a:solidFill>
                  <a:srgbClr val="3F3F3F"/>
                </a:solidFill>
                <a:latin typeface="Libre Franklin"/>
                <a:ea typeface="Libre Franklin"/>
                <a:cs typeface="Libre Franklin"/>
                <a:sym typeface="Libre Franklin"/>
              </a:rPr>
              <a:t>&lt;=600) </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a:t>
            </a:r>
            <a:r>
              <a:rPr lang="en-US" sz="1100" dirty="0" err="1">
                <a:solidFill>
                  <a:srgbClr val="3F3F3F"/>
                </a:solidFill>
                <a:latin typeface="Libre Franklin"/>
                <a:ea typeface="Libre Franklin"/>
                <a:cs typeface="Libre Franklin"/>
                <a:sym typeface="Libre Franklin"/>
              </a:rPr>
              <a:t>Mac_Vid</a:t>
            </a:r>
            <a:r>
              <a:rPr lang="en-US" sz="1100" dirty="0">
                <a:solidFill>
                  <a:srgbClr val="3F3F3F"/>
                </a:solidFill>
                <a:latin typeface="Libre Franklin"/>
                <a:ea typeface="Libre Franklin"/>
                <a:cs typeface="Libre Franklin"/>
                <a:sym typeface="Libre Franklin"/>
              </a:rPr>
              <a:t> = </a:t>
            </a:r>
            <a:r>
              <a:rPr lang="en-US" sz="1100" dirty="0" err="1">
                <a:solidFill>
                  <a:srgbClr val="3F3F3F"/>
                </a:solidFill>
                <a:latin typeface="Libre Franklin"/>
                <a:ea typeface="Libre Franklin"/>
                <a:cs typeface="Libre Franklin"/>
                <a:sym typeface="Libre Franklin"/>
              </a:rPr>
              <a:t>getsnapshot</a:t>
            </a:r>
            <a:r>
              <a:rPr lang="en-US" sz="1100" dirty="0">
                <a:solidFill>
                  <a:srgbClr val="3F3F3F"/>
                </a:solidFill>
                <a:latin typeface="Libre Franklin"/>
                <a:ea typeface="Libre Franklin"/>
                <a:cs typeface="Libre Franklin"/>
                <a:sym typeface="Libre Franklin"/>
              </a:rPr>
              <a:t>(Cam);</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None/>
            </a:pP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err="1">
                <a:solidFill>
                  <a:srgbClr val="3F3F3F"/>
                </a:solidFill>
                <a:latin typeface="Libre Franklin"/>
                <a:ea typeface="Libre Franklin"/>
                <a:cs typeface="Libre Franklin"/>
                <a:sym typeface="Libre Franklin"/>
              </a:rPr>
              <a:t>sgtitle</a:t>
            </a:r>
            <a:r>
              <a:rPr lang="en-US" sz="1100" dirty="0">
                <a:solidFill>
                  <a:srgbClr val="3F3F3F"/>
                </a:solidFill>
                <a:latin typeface="Libre Franklin"/>
                <a:ea typeface="Libre Franklin"/>
                <a:cs typeface="Libre Franklin"/>
                <a:sym typeface="Libre Franklin"/>
              </a:rPr>
              <a:t>(</a:t>
            </a:r>
            <a:r>
              <a:rPr lang="en-US" sz="1100" dirty="0">
                <a:solidFill>
                  <a:srgbClr val="FF00FF"/>
                </a:solidFill>
                <a:latin typeface="Libre Franklin"/>
                <a:ea typeface="Libre Franklin"/>
                <a:cs typeface="Libre Franklin"/>
                <a:sym typeface="Libre Franklin"/>
              </a:rPr>
              <a:t>'Colors Detected'</a:t>
            </a:r>
            <a:r>
              <a:rPr lang="en-US" sz="1100" dirty="0">
                <a:solidFill>
                  <a:srgbClr val="3F3F3F"/>
                </a:solidFill>
                <a:latin typeface="Libre Franklin"/>
                <a:ea typeface="Libre Franklin"/>
                <a:cs typeface="Libre Franklin"/>
                <a:sym typeface="Libre Franklin"/>
              </a:rPr>
              <a:t>) </a:t>
            </a:r>
            <a:endParaRPr sz="1100" dirty="0">
              <a:solidFill>
                <a:srgbClr val="3F3F3F"/>
              </a:solidFill>
              <a:latin typeface="Libre Franklin"/>
              <a:ea typeface="Libre Franklin"/>
              <a:cs typeface="Libre Franklin"/>
              <a:sym typeface="Libre Franklin"/>
            </a:endParaRPr>
          </a:p>
        </p:txBody>
      </p:sp>
      <p:sp>
        <p:nvSpPr>
          <p:cNvPr id="617" name="Google Shape;617;gc121d61cc478d8_0"/>
          <p:cNvSpPr txBox="1"/>
          <p:nvPr/>
        </p:nvSpPr>
        <p:spPr>
          <a:xfrm>
            <a:off x="7000375" y="5624025"/>
            <a:ext cx="2183100" cy="3540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360"/>
              </a:spcBef>
              <a:spcAft>
                <a:spcPts val="0"/>
              </a:spcAft>
              <a:buClr>
                <a:schemeClr val="dk1"/>
              </a:buClr>
              <a:buSzPts val="1100"/>
              <a:buFont typeface="Arial"/>
              <a:buNone/>
            </a:pPr>
            <a:endParaRPr sz="1100">
              <a:latin typeface="Libre Franklin"/>
              <a:ea typeface="Libre Franklin"/>
              <a:cs typeface="Libre Franklin"/>
              <a:sym typeface="Libre Franklin"/>
            </a:endParaRPr>
          </a:p>
        </p:txBody>
      </p:sp>
      <p:sp>
        <p:nvSpPr>
          <p:cNvPr id="618" name="Google Shape;618;gc121d61cc478d8_0"/>
          <p:cNvSpPr txBox="1"/>
          <p:nvPr/>
        </p:nvSpPr>
        <p:spPr>
          <a:xfrm>
            <a:off x="4297969" y="2425425"/>
            <a:ext cx="4271400" cy="33756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360"/>
              </a:spcBef>
              <a:spcAft>
                <a:spcPts val="0"/>
              </a:spcAft>
              <a:buClr>
                <a:schemeClr val="dk1"/>
              </a:buClr>
              <a:buSzPts val="1100"/>
              <a:buFont typeface="Arial"/>
              <a:buNone/>
            </a:pPr>
            <a:r>
              <a:rPr lang="en-US" sz="1100" dirty="0">
                <a:solidFill>
                  <a:srgbClr val="509C34"/>
                </a:solidFill>
                <a:latin typeface="Libre Franklin"/>
                <a:ea typeface="Libre Franklin"/>
                <a:cs typeface="Libre Franklin"/>
                <a:sym typeface="Libre Franklin"/>
              </a:rPr>
              <a:t>% Blue</a:t>
            </a:r>
            <a:endParaRPr sz="1100" dirty="0">
              <a:solidFill>
                <a:srgbClr val="509C34"/>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Red=</a:t>
            </a:r>
            <a:r>
              <a:rPr lang="en-US" sz="1100" dirty="0" err="1">
                <a:solidFill>
                  <a:srgbClr val="3F3F3F"/>
                </a:solidFill>
                <a:latin typeface="Libre Franklin"/>
                <a:ea typeface="Libre Franklin"/>
                <a:cs typeface="Libre Franklin"/>
                <a:sym typeface="Libre Franklin"/>
              </a:rPr>
              <a:t>Mac_Vid</a:t>
            </a:r>
            <a:r>
              <a:rPr lang="en-US" sz="1100" dirty="0">
                <a:solidFill>
                  <a:srgbClr val="3F3F3F"/>
                </a:solidFill>
                <a:latin typeface="Libre Franklin"/>
                <a:ea typeface="Libre Franklin"/>
                <a:cs typeface="Libre Franklin"/>
                <a:sym typeface="Libre Franklin"/>
              </a:rPr>
              <a:t>(:,:,1); Green=</a:t>
            </a:r>
            <a:r>
              <a:rPr lang="en-US" sz="1100" dirty="0" err="1">
                <a:solidFill>
                  <a:srgbClr val="3F3F3F"/>
                </a:solidFill>
                <a:latin typeface="Libre Franklin"/>
                <a:ea typeface="Libre Franklin"/>
                <a:cs typeface="Libre Franklin"/>
                <a:sym typeface="Libre Franklin"/>
              </a:rPr>
              <a:t>Mac_Vid</a:t>
            </a:r>
            <a:r>
              <a:rPr lang="en-US" sz="1100" dirty="0">
                <a:solidFill>
                  <a:srgbClr val="3F3F3F"/>
                </a:solidFill>
                <a:latin typeface="Libre Franklin"/>
                <a:ea typeface="Libre Franklin"/>
                <a:cs typeface="Libre Franklin"/>
                <a:sym typeface="Libre Franklin"/>
              </a:rPr>
              <a:t>(:,:,2); Blue=</a:t>
            </a:r>
            <a:r>
              <a:rPr lang="en-US" sz="1100" dirty="0" err="1">
                <a:solidFill>
                  <a:srgbClr val="3F3F3F"/>
                </a:solidFill>
                <a:latin typeface="Libre Franklin"/>
                <a:ea typeface="Libre Franklin"/>
                <a:cs typeface="Libre Franklin"/>
                <a:sym typeface="Libre Franklin"/>
              </a:rPr>
              <a:t>Mac_Vid</a:t>
            </a:r>
            <a:r>
              <a:rPr lang="en-US" sz="1100" dirty="0">
                <a:solidFill>
                  <a:srgbClr val="3F3F3F"/>
                </a:solidFill>
                <a:latin typeface="Libre Franklin"/>
                <a:ea typeface="Libre Franklin"/>
                <a:cs typeface="Libre Franklin"/>
                <a:sym typeface="Libre Franklin"/>
              </a:rPr>
              <a:t>(:,:,3);</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a:t>
            </a:r>
            <a:r>
              <a:rPr lang="en-US" sz="1100" dirty="0" err="1">
                <a:solidFill>
                  <a:srgbClr val="3F3F3F"/>
                </a:solidFill>
                <a:latin typeface="Libre Franklin"/>
                <a:ea typeface="Libre Franklin"/>
                <a:cs typeface="Libre Franklin"/>
                <a:sym typeface="Libre Franklin"/>
              </a:rPr>
              <a:t>blue_to_gray</a:t>
            </a:r>
            <a:r>
              <a:rPr lang="en-US" sz="1100" dirty="0">
                <a:solidFill>
                  <a:srgbClr val="3F3F3F"/>
                </a:solidFill>
                <a:latin typeface="Libre Franklin"/>
                <a:ea typeface="Libre Franklin"/>
                <a:cs typeface="Libre Franklin"/>
                <a:sym typeface="Libre Franklin"/>
              </a:rPr>
              <a:t>=</a:t>
            </a:r>
            <a:r>
              <a:rPr lang="en-US" sz="1100" dirty="0" err="1">
                <a:solidFill>
                  <a:srgbClr val="3F3F3F"/>
                </a:solidFill>
                <a:latin typeface="Libre Franklin"/>
                <a:ea typeface="Libre Franklin"/>
                <a:cs typeface="Libre Franklin"/>
                <a:sym typeface="Libre Franklin"/>
              </a:rPr>
              <a:t>imsubtract</a:t>
            </a:r>
            <a:r>
              <a:rPr lang="en-US" sz="1100" dirty="0">
                <a:solidFill>
                  <a:srgbClr val="3F3F3F"/>
                </a:solidFill>
                <a:latin typeface="Libre Franklin"/>
                <a:ea typeface="Libre Franklin"/>
                <a:cs typeface="Libre Franklin"/>
                <a:sym typeface="Libre Franklin"/>
              </a:rPr>
              <a:t>(Blue,rgb2gray(</a:t>
            </a:r>
            <a:r>
              <a:rPr lang="en-US" sz="1100" dirty="0" err="1">
                <a:solidFill>
                  <a:srgbClr val="3F3F3F"/>
                </a:solidFill>
                <a:latin typeface="Libre Franklin"/>
                <a:ea typeface="Libre Franklin"/>
                <a:cs typeface="Libre Franklin"/>
                <a:sym typeface="Libre Franklin"/>
              </a:rPr>
              <a:t>Mac_Vid</a:t>
            </a:r>
            <a:r>
              <a:rPr lang="en-US" sz="1100" dirty="0">
                <a:solidFill>
                  <a:srgbClr val="3F3F3F"/>
                </a:solidFill>
                <a:latin typeface="Libre Franklin"/>
                <a:ea typeface="Libre Franklin"/>
                <a:cs typeface="Libre Franklin"/>
                <a:sym typeface="Libre Franklin"/>
              </a:rPr>
              <a:t>));</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a:t>
            </a:r>
            <a:r>
              <a:rPr lang="en-US" sz="1100" dirty="0" err="1">
                <a:solidFill>
                  <a:srgbClr val="3F3F3F"/>
                </a:solidFill>
                <a:latin typeface="Libre Franklin"/>
                <a:ea typeface="Libre Franklin"/>
                <a:cs typeface="Libre Franklin"/>
                <a:sym typeface="Libre Franklin"/>
              </a:rPr>
              <a:t>blue_filter</a:t>
            </a:r>
            <a:r>
              <a:rPr lang="en-US" sz="1100" dirty="0">
                <a:solidFill>
                  <a:srgbClr val="3F3F3F"/>
                </a:solidFill>
                <a:latin typeface="Libre Franklin"/>
                <a:ea typeface="Libre Franklin"/>
                <a:cs typeface="Libre Franklin"/>
                <a:sym typeface="Libre Franklin"/>
              </a:rPr>
              <a:t>=medfilt2(</a:t>
            </a:r>
            <a:r>
              <a:rPr lang="en-US" sz="1100" dirty="0" err="1">
                <a:solidFill>
                  <a:srgbClr val="3F3F3F"/>
                </a:solidFill>
                <a:latin typeface="Libre Franklin"/>
                <a:ea typeface="Libre Franklin"/>
                <a:cs typeface="Libre Franklin"/>
                <a:sym typeface="Libre Franklin"/>
              </a:rPr>
              <a:t>blue_to_gray</a:t>
            </a:r>
            <a:r>
              <a:rPr lang="en-US" sz="1100" dirty="0">
                <a:solidFill>
                  <a:srgbClr val="3F3F3F"/>
                </a:solidFill>
                <a:latin typeface="Libre Franklin"/>
                <a:ea typeface="Libre Franklin"/>
                <a:cs typeface="Libre Franklin"/>
                <a:sym typeface="Libre Franklin"/>
              </a:rPr>
              <a:t>,[3 3]);</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a:t>
            </a:r>
            <a:r>
              <a:rPr lang="en-US" sz="1100" dirty="0" err="1">
                <a:solidFill>
                  <a:srgbClr val="3F3F3F"/>
                </a:solidFill>
                <a:latin typeface="Libre Franklin"/>
                <a:ea typeface="Libre Franklin"/>
                <a:cs typeface="Libre Franklin"/>
                <a:sym typeface="Libre Franklin"/>
              </a:rPr>
              <a:t>blue_gray_to_BW</a:t>
            </a:r>
            <a:r>
              <a:rPr lang="en-US" sz="1100" dirty="0">
                <a:solidFill>
                  <a:srgbClr val="3F3F3F"/>
                </a:solidFill>
                <a:latin typeface="Libre Franklin"/>
                <a:ea typeface="Libre Franklin"/>
                <a:cs typeface="Libre Franklin"/>
                <a:sym typeface="Libre Franklin"/>
              </a:rPr>
              <a:t>=</a:t>
            </a:r>
            <a:r>
              <a:rPr lang="en-US" sz="1100" dirty="0" err="1">
                <a:solidFill>
                  <a:srgbClr val="3F3F3F"/>
                </a:solidFill>
                <a:latin typeface="Libre Franklin"/>
                <a:ea typeface="Libre Franklin"/>
                <a:cs typeface="Libre Franklin"/>
                <a:sym typeface="Libre Franklin"/>
              </a:rPr>
              <a:t>imbinarize</a:t>
            </a:r>
            <a:r>
              <a:rPr lang="en-US" sz="1100" dirty="0">
                <a:solidFill>
                  <a:srgbClr val="3F3F3F"/>
                </a:solidFill>
                <a:latin typeface="Libre Franklin"/>
                <a:ea typeface="Libre Franklin"/>
                <a:cs typeface="Libre Franklin"/>
                <a:sym typeface="Libre Franklin"/>
              </a:rPr>
              <a:t>(blue_filter,0.4);</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a:t>
            </a:r>
            <a:r>
              <a:rPr lang="en-US" sz="1100" dirty="0" err="1">
                <a:solidFill>
                  <a:srgbClr val="3F3F3F"/>
                </a:solidFill>
                <a:latin typeface="Libre Franklin"/>
                <a:ea typeface="Libre Franklin"/>
                <a:cs typeface="Libre Franklin"/>
                <a:sym typeface="Libre Franklin"/>
              </a:rPr>
              <a:t>blue_det</a:t>
            </a:r>
            <a:r>
              <a:rPr lang="en-US" sz="1100" dirty="0">
                <a:solidFill>
                  <a:srgbClr val="3F3F3F"/>
                </a:solidFill>
                <a:latin typeface="Libre Franklin"/>
                <a:ea typeface="Libre Franklin"/>
                <a:cs typeface="Libre Franklin"/>
                <a:sym typeface="Libre Franklin"/>
              </a:rPr>
              <a:t>=</a:t>
            </a:r>
            <a:r>
              <a:rPr lang="en-US" sz="1100" dirty="0" err="1">
                <a:solidFill>
                  <a:srgbClr val="3F3F3F"/>
                </a:solidFill>
                <a:latin typeface="Libre Franklin"/>
                <a:ea typeface="Libre Franklin"/>
                <a:cs typeface="Libre Franklin"/>
                <a:sym typeface="Libre Franklin"/>
              </a:rPr>
              <a:t>bwareaopen</a:t>
            </a:r>
            <a:r>
              <a:rPr lang="en-US" sz="1100" dirty="0">
                <a:solidFill>
                  <a:srgbClr val="3F3F3F"/>
                </a:solidFill>
                <a:latin typeface="Libre Franklin"/>
                <a:ea typeface="Libre Franklin"/>
                <a:cs typeface="Libre Franklin"/>
                <a:sym typeface="Libre Franklin"/>
              </a:rPr>
              <a:t>(blue_gray_to_BW,500);</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B=sum(</a:t>
            </a:r>
            <a:r>
              <a:rPr lang="en-US" sz="1100" dirty="0" err="1">
                <a:solidFill>
                  <a:srgbClr val="3F3F3F"/>
                </a:solidFill>
                <a:latin typeface="Libre Franklin"/>
                <a:ea typeface="Libre Franklin"/>
                <a:cs typeface="Libre Franklin"/>
                <a:sym typeface="Libre Franklin"/>
              </a:rPr>
              <a:t>blue_det</a:t>
            </a:r>
            <a:r>
              <a:rPr lang="en-US" sz="1100" dirty="0">
                <a:solidFill>
                  <a:srgbClr val="3F3F3F"/>
                </a:solidFill>
                <a:latin typeface="Libre Franklin"/>
                <a:ea typeface="Libre Franklin"/>
                <a:cs typeface="Libre Franklin"/>
                <a:sym typeface="Libre Franklin"/>
              </a:rPr>
              <a:t>(:));</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bb=</a:t>
            </a:r>
            <a:r>
              <a:rPr lang="en-US" sz="1100" dirty="0" err="1">
                <a:solidFill>
                  <a:srgbClr val="3F3F3F"/>
                </a:solidFill>
                <a:latin typeface="Libre Franklin"/>
                <a:ea typeface="Libre Franklin"/>
                <a:cs typeface="Libre Franklin"/>
                <a:sym typeface="Libre Franklin"/>
              </a:rPr>
              <a:t>immultiply</a:t>
            </a:r>
            <a:r>
              <a:rPr lang="en-US" sz="1100" dirty="0">
                <a:solidFill>
                  <a:srgbClr val="3F3F3F"/>
                </a:solidFill>
                <a:latin typeface="Libre Franklin"/>
                <a:ea typeface="Libre Franklin"/>
                <a:cs typeface="Libre Franklin"/>
                <a:sym typeface="Libre Franklin"/>
              </a:rPr>
              <a:t>(</a:t>
            </a:r>
            <a:r>
              <a:rPr lang="en-US" sz="1100" dirty="0" err="1">
                <a:solidFill>
                  <a:srgbClr val="3F3F3F"/>
                </a:solidFill>
                <a:latin typeface="Libre Franklin"/>
                <a:ea typeface="Libre Franklin"/>
                <a:cs typeface="Libre Franklin"/>
                <a:sym typeface="Libre Franklin"/>
              </a:rPr>
              <a:t>blue_det,Blue</a:t>
            </a:r>
            <a:r>
              <a:rPr lang="en-US" sz="1100" dirty="0">
                <a:solidFill>
                  <a:srgbClr val="3F3F3F"/>
                </a:solidFill>
                <a:latin typeface="Libre Franklin"/>
                <a:ea typeface="Libre Franklin"/>
                <a:cs typeface="Libre Franklin"/>
                <a:sym typeface="Libre Franklin"/>
              </a:rPr>
              <a:t>); </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a:t>
            </a:r>
            <a:r>
              <a:rPr lang="en-US" sz="1100" dirty="0" err="1">
                <a:solidFill>
                  <a:srgbClr val="3F3F3F"/>
                </a:solidFill>
                <a:latin typeface="Libre Franklin"/>
                <a:ea typeface="Libre Franklin"/>
                <a:cs typeface="Libre Franklin"/>
                <a:sym typeface="Libre Franklin"/>
              </a:rPr>
              <a:t>rb</a:t>
            </a:r>
            <a:r>
              <a:rPr lang="en-US" sz="1100" dirty="0">
                <a:solidFill>
                  <a:srgbClr val="3F3F3F"/>
                </a:solidFill>
                <a:latin typeface="Libre Franklin"/>
                <a:ea typeface="Libre Franklin"/>
                <a:cs typeface="Libre Franklin"/>
                <a:sym typeface="Libre Franklin"/>
              </a:rPr>
              <a:t>=Red.*0;</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a:t>
            </a:r>
            <a:r>
              <a:rPr lang="en-US" sz="1100" dirty="0" err="1">
                <a:solidFill>
                  <a:srgbClr val="3F3F3F"/>
                </a:solidFill>
                <a:latin typeface="Libre Franklin"/>
                <a:ea typeface="Libre Franklin"/>
                <a:cs typeface="Libre Franklin"/>
                <a:sym typeface="Libre Franklin"/>
              </a:rPr>
              <a:t>gb</a:t>
            </a:r>
            <a:r>
              <a:rPr lang="en-US" sz="1100" dirty="0">
                <a:solidFill>
                  <a:srgbClr val="3F3F3F"/>
                </a:solidFill>
                <a:latin typeface="Libre Franklin"/>
                <a:ea typeface="Libre Franklin"/>
                <a:cs typeface="Libre Franklin"/>
                <a:sym typeface="Libre Franklin"/>
              </a:rPr>
              <a:t>=Green.*0; </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a:t>
            </a:r>
            <a:r>
              <a:rPr lang="en-US" sz="1100" dirty="0" err="1">
                <a:solidFill>
                  <a:srgbClr val="3F3F3F"/>
                </a:solidFill>
                <a:latin typeface="Libre Franklin"/>
                <a:ea typeface="Libre Franklin"/>
                <a:cs typeface="Libre Franklin"/>
                <a:sym typeface="Libre Franklin"/>
              </a:rPr>
              <a:t>blue_detected</a:t>
            </a:r>
            <a:r>
              <a:rPr lang="en-US" sz="1100" dirty="0">
                <a:solidFill>
                  <a:srgbClr val="3F3F3F"/>
                </a:solidFill>
                <a:latin typeface="Libre Franklin"/>
                <a:ea typeface="Libre Franklin"/>
                <a:cs typeface="Libre Franklin"/>
                <a:sym typeface="Libre Franklin"/>
              </a:rPr>
              <a:t>=cat(3,rb,gb,bb);</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subplot(3,1,3);</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a:t>
            </a:r>
            <a:r>
              <a:rPr lang="en-US" sz="1100" dirty="0" err="1">
                <a:solidFill>
                  <a:srgbClr val="3F3F3F"/>
                </a:solidFill>
                <a:latin typeface="Libre Franklin"/>
                <a:ea typeface="Libre Franklin"/>
                <a:cs typeface="Libre Franklin"/>
                <a:sym typeface="Libre Franklin"/>
              </a:rPr>
              <a:t>imshow</a:t>
            </a:r>
            <a:r>
              <a:rPr lang="en-US" sz="1100" dirty="0">
                <a:solidFill>
                  <a:srgbClr val="3F3F3F"/>
                </a:solidFill>
                <a:latin typeface="Libre Franklin"/>
                <a:ea typeface="Libre Franklin"/>
                <a:cs typeface="Libre Franklin"/>
                <a:sym typeface="Libre Franklin"/>
              </a:rPr>
              <a:t>(</a:t>
            </a:r>
            <a:r>
              <a:rPr lang="en-US" sz="1100" dirty="0" err="1">
                <a:solidFill>
                  <a:srgbClr val="3F3F3F"/>
                </a:solidFill>
                <a:latin typeface="Libre Franklin"/>
                <a:ea typeface="Libre Franklin"/>
                <a:cs typeface="Libre Franklin"/>
                <a:sym typeface="Libre Franklin"/>
              </a:rPr>
              <a:t>blue_detected</a:t>
            </a:r>
            <a:r>
              <a:rPr lang="en-US" sz="1100" dirty="0">
                <a:solidFill>
                  <a:srgbClr val="3F3F3F"/>
                </a:solidFill>
                <a:latin typeface="Libre Franklin"/>
                <a:ea typeface="Libre Franklin"/>
                <a:cs typeface="Libre Franklin"/>
                <a:sym typeface="Libre Franklin"/>
              </a:rPr>
              <a:t>);</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title(</a:t>
            </a:r>
            <a:r>
              <a:rPr lang="en-US" sz="1100" dirty="0">
                <a:solidFill>
                  <a:srgbClr val="FF00FF"/>
                </a:solidFill>
                <a:latin typeface="Libre Franklin"/>
                <a:ea typeface="Libre Franklin"/>
                <a:cs typeface="Libre Franklin"/>
                <a:sym typeface="Libre Franklin"/>
              </a:rPr>
              <a:t>'Blue Detected'</a:t>
            </a:r>
            <a:r>
              <a:rPr lang="en-US" sz="1100" dirty="0">
                <a:solidFill>
                  <a:srgbClr val="3F3F3F"/>
                </a:solidFill>
                <a:latin typeface="Libre Franklin"/>
                <a:ea typeface="Libre Franklin"/>
                <a:cs typeface="Libre Franklin"/>
                <a:sym typeface="Libre Franklin"/>
              </a:rPr>
              <a:t>);</a:t>
            </a:r>
            <a:endParaRPr sz="1100" dirty="0">
              <a:solidFill>
                <a:srgbClr val="3F3F3F"/>
              </a:solidFill>
              <a:latin typeface="Libre Franklin"/>
              <a:ea typeface="Libre Franklin"/>
              <a:cs typeface="Libre Franklin"/>
              <a:sym typeface="Libre Franklin"/>
            </a:endParaRPr>
          </a:p>
        </p:txBody>
      </p:sp>
      <p:sp>
        <p:nvSpPr>
          <p:cNvPr id="619" name="Google Shape;619;gc121d61cc478d8_0"/>
          <p:cNvSpPr txBox="1"/>
          <p:nvPr/>
        </p:nvSpPr>
        <p:spPr>
          <a:xfrm>
            <a:off x="8709675" y="2953441"/>
            <a:ext cx="3168000" cy="22134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360"/>
              </a:spcBef>
              <a:spcAft>
                <a:spcPts val="0"/>
              </a:spcAft>
              <a:buClr>
                <a:schemeClr val="dk1"/>
              </a:buClr>
              <a:buSzPts val="1100"/>
              <a:buFont typeface="Arial"/>
              <a:buNone/>
            </a:pPr>
            <a:r>
              <a:rPr lang="en-US" sz="1100" dirty="0">
                <a:solidFill>
                  <a:srgbClr val="0000FF"/>
                </a:solidFill>
                <a:latin typeface="Libre Franklin"/>
                <a:ea typeface="Libre Franklin"/>
                <a:cs typeface="Libre Franklin"/>
                <a:sym typeface="Libre Franklin"/>
              </a:rPr>
              <a:t> end</a:t>
            </a:r>
            <a:endParaRPr sz="1100" dirty="0">
              <a:solidFill>
                <a:srgbClr val="0000F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choice = menu(</a:t>
            </a:r>
            <a:r>
              <a:rPr lang="en-US" sz="1100" dirty="0">
                <a:solidFill>
                  <a:srgbClr val="FF00FF"/>
                </a:solidFill>
                <a:latin typeface="Libre Franklin"/>
                <a:ea typeface="Libre Franklin"/>
                <a:cs typeface="Libre Franklin"/>
                <a:sym typeface="Libre Franklin"/>
              </a:rPr>
              <a:t>'</a:t>
            </a:r>
            <a:r>
              <a:rPr lang="en-US" sz="1100" dirty="0" err="1">
                <a:solidFill>
                  <a:srgbClr val="FF00FF"/>
                </a:solidFill>
                <a:latin typeface="Libre Franklin"/>
                <a:ea typeface="Libre Franklin"/>
                <a:cs typeface="Libre Franklin"/>
                <a:sym typeface="Libre Franklin"/>
              </a:rPr>
              <a:t>Continue?','Yes','No</a:t>
            </a:r>
            <a:r>
              <a:rPr lang="en-US" sz="1100" dirty="0">
                <a:solidFill>
                  <a:srgbClr val="3F3F3F"/>
                </a:solidFill>
                <a:latin typeface="Libre Franklin"/>
                <a:ea typeface="Libre Franklin"/>
                <a:cs typeface="Libre Franklin"/>
                <a:sym typeface="Libre Franklin"/>
              </a:rPr>
              <a:t>');</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0000FF"/>
                </a:solidFill>
                <a:latin typeface="Libre Franklin"/>
                <a:ea typeface="Libre Franklin"/>
                <a:cs typeface="Libre Franklin"/>
                <a:sym typeface="Libre Franklin"/>
              </a:rPr>
              <a:t>if</a:t>
            </a:r>
            <a:r>
              <a:rPr lang="en-US" sz="1100" dirty="0">
                <a:solidFill>
                  <a:srgbClr val="3F3F3F"/>
                </a:solidFill>
                <a:latin typeface="Libre Franklin"/>
                <a:ea typeface="Libre Franklin"/>
                <a:cs typeface="Libre Franklin"/>
                <a:sym typeface="Libre Franklin"/>
              </a:rPr>
              <a:t> choice==2 | choice==0</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a:t>
            </a:r>
            <a:r>
              <a:rPr lang="en-US" sz="1100" dirty="0">
                <a:solidFill>
                  <a:srgbClr val="0000FF"/>
                </a:solidFill>
                <a:latin typeface="Libre Franklin"/>
                <a:ea typeface="Libre Franklin"/>
                <a:cs typeface="Libre Franklin"/>
                <a:sym typeface="Libre Franklin"/>
              </a:rPr>
              <a:t>break;</a:t>
            </a:r>
            <a:endParaRPr sz="1100" dirty="0">
              <a:solidFill>
                <a:srgbClr val="0000F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0000FF"/>
                </a:solidFill>
                <a:latin typeface="Libre Franklin"/>
                <a:ea typeface="Libre Franklin"/>
                <a:cs typeface="Libre Franklin"/>
                <a:sym typeface="Libre Franklin"/>
              </a:rPr>
              <a:t>end</a:t>
            </a:r>
            <a:endParaRPr sz="1100" dirty="0">
              <a:solidFill>
                <a:srgbClr val="0000F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0000FF"/>
                </a:solidFill>
                <a:latin typeface="Libre Franklin"/>
                <a:ea typeface="Libre Franklin"/>
                <a:cs typeface="Libre Franklin"/>
                <a:sym typeface="Libre Franklin"/>
              </a:rPr>
              <a:t>end</a:t>
            </a:r>
            <a:endParaRPr sz="1100" dirty="0">
              <a:solidFill>
                <a:srgbClr val="0000F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stop(Cam); </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delete(Cam);</a:t>
            </a:r>
            <a:endParaRPr sz="1100" dirty="0">
              <a:solidFill>
                <a:srgbClr val="3F3F3F"/>
              </a:solidFill>
              <a:latin typeface="Libre Franklin"/>
              <a:ea typeface="Libre Franklin"/>
              <a:cs typeface="Libre Franklin"/>
              <a:sym typeface="Libre Franklin"/>
            </a:endParaRPr>
          </a:p>
          <a:p>
            <a:pPr marL="0" lvl="0" indent="0" algn="l" rtl="0">
              <a:lnSpc>
                <a:spcPct val="110000"/>
              </a:lnSpc>
              <a:spcBef>
                <a:spcPts val="360"/>
              </a:spcBef>
              <a:spcAft>
                <a:spcPts val="0"/>
              </a:spcAft>
              <a:buClr>
                <a:schemeClr val="dk1"/>
              </a:buClr>
              <a:buSzPts val="1100"/>
              <a:buFont typeface="Arial"/>
              <a:buNone/>
            </a:pPr>
            <a:r>
              <a:rPr lang="en-US" sz="1100" dirty="0">
                <a:solidFill>
                  <a:srgbClr val="3F3F3F"/>
                </a:solidFill>
                <a:latin typeface="Libre Franklin"/>
                <a:ea typeface="Libre Franklin"/>
                <a:cs typeface="Libre Franklin"/>
                <a:sym typeface="Libre Franklin"/>
              </a:rPr>
              <a:t> clear;</a:t>
            </a:r>
            <a:endParaRPr dirty="0">
              <a:latin typeface="Libre Franklin"/>
              <a:ea typeface="Libre Franklin"/>
              <a:cs typeface="Libre Franklin"/>
              <a:sym typeface="Libre Franklin"/>
            </a:endParaRPr>
          </a:p>
        </p:txBody>
      </p:sp>
      <p:pic>
        <p:nvPicPr>
          <p:cNvPr id="3" name="Audio Recording Feb 3, 2022 at 1:55:29 PM" descr="Audio Recording Feb 3, 2022 at 1:55:29 PM">
            <a:hlinkClick r:id="" action="ppaction://media"/>
            <a:extLst>
              <a:ext uri="{FF2B5EF4-FFF2-40B4-BE49-F238E27FC236}">
                <a16:creationId xmlns:a16="http://schemas.microsoft.com/office/drawing/2014/main" id="{6C26C9DE-F3ED-EC47-BED1-391666648A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45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g1110779e2d4_2_44"/>
          <p:cNvSpPr txBox="1">
            <a:spLocks noGrp="1"/>
          </p:cNvSpPr>
          <p:nvPr>
            <p:ph type="title"/>
          </p:nvPr>
        </p:nvSpPr>
        <p:spPr>
          <a:xfrm>
            <a:off x="581193" y="642552"/>
            <a:ext cx="11029500" cy="8154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3F3F3F"/>
              </a:buClr>
              <a:buSzPts val="3600"/>
              <a:buFont typeface="Franklin Gothic"/>
              <a:buNone/>
            </a:pPr>
            <a:r>
              <a:rPr lang="en-US"/>
              <a:t>Web/Mobile Application Overview</a:t>
            </a:r>
            <a:endParaRPr/>
          </a:p>
        </p:txBody>
      </p:sp>
      <p:sp>
        <p:nvSpPr>
          <p:cNvPr id="625" name="Google Shape;625;g1110779e2d4_2_44"/>
          <p:cNvSpPr txBox="1"/>
          <p:nvPr/>
        </p:nvSpPr>
        <p:spPr>
          <a:xfrm>
            <a:off x="554175" y="1724125"/>
            <a:ext cx="1102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sp>
        <p:nvSpPr>
          <p:cNvPr id="626" name="Google Shape;626;g1110779e2d4_2_44"/>
          <p:cNvSpPr txBox="1"/>
          <p:nvPr/>
        </p:nvSpPr>
        <p:spPr>
          <a:xfrm>
            <a:off x="581200" y="2129988"/>
            <a:ext cx="7807500" cy="3994200"/>
          </a:xfrm>
          <a:prstGeom prst="rect">
            <a:avLst/>
          </a:prstGeom>
          <a:noFill/>
          <a:ln>
            <a:noFill/>
          </a:ln>
        </p:spPr>
        <p:txBody>
          <a:bodyPr spcFirstLastPara="1" wrap="square" lIns="91425" tIns="91425" rIns="91425" bIns="91425" anchor="t" anchorCtr="0">
            <a:spAutoFit/>
          </a:bodyPr>
          <a:lstStyle/>
          <a:p>
            <a:pPr marL="306000" lvl="0" indent="-306000" algn="l" rtl="0">
              <a:lnSpc>
                <a:spcPct val="110000"/>
              </a:lnSpc>
              <a:spcBef>
                <a:spcPts val="940"/>
              </a:spcBef>
              <a:spcAft>
                <a:spcPts val="0"/>
              </a:spcAft>
              <a:buClr>
                <a:schemeClr val="accent1"/>
              </a:buClr>
              <a:buSzPts val="1564"/>
              <a:buFont typeface="Noto Sans Symbols"/>
              <a:buChar char="◼"/>
            </a:pPr>
            <a:r>
              <a:rPr lang="en-US" sz="1700">
                <a:solidFill>
                  <a:srgbClr val="3F3F3F"/>
                </a:solidFill>
                <a:latin typeface="Libre Franklin"/>
                <a:ea typeface="Libre Franklin"/>
                <a:cs typeface="Libre Franklin"/>
                <a:sym typeface="Libre Franklin"/>
              </a:rPr>
              <a:t>Users will be able to create a secure profile and login remotely via wifi</a:t>
            </a:r>
            <a:endParaRPr sz="1700">
              <a:solidFill>
                <a:srgbClr val="3F3F3F"/>
              </a:solidFill>
              <a:latin typeface="Libre Franklin"/>
              <a:ea typeface="Libre Franklin"/>
              <a:cs typeface="Libre Franklin"/>
              <a:sym typeface="Libre Franklin"/>
            </a:endParaRPr>
          </a:p>
          <a:p>
            <a:pPr marL="306000" lvl="0" indent="-306000" algn="l" rtl="0">
              <a:lnSpc>
                <a:spcPct val="110000"/>
              </a:lnSpc>
              <a:spcBef>
                <a:spcPts val="940"/>
              </a:spcBef>
              <a:spcAft>
                <a:spcPts val="0"/>
              </a:spcAft>
              <a:buClr>
                <a:schemeClr val="accent1"/>
              </a:buClr>
              <a:buSzPts val="1564"/>
              <a:buFont typeface="Noto Sans Symbols"/>
              <a:buChar char="◼"/>
            </a:pPr>
            <a:r>
              <a:rPr lang="en-US" sz="1700">
                <a:solidFill>
                  <a:srgbClr val="3F3F3F"/>
                </a:solidFill>
                <a:latin typeface="Libre Franklin"/>
                <a:ea typeface="Libre Franklin"/>
                <a:cs typeface="Libre Franklin"/>
                <a:sym typeface="Libre Franklin"/>
              </a:rPr>
              <a:t>Users will be able to remotely view, add, edit, and remove food dispensing times, and the amount of food being dispensed on the corresponding pet’s LED collar</a:t>
            </a:r>
            <a:endParaRPr sz="1700">
              <a:solidFill>
                <a:srgbClr val="3F3F3F"/>
              </a:solidFill>
              <a:latin typeface="Libre Franklin"/>
              <a:ea typeface="Libre Franklin"/>
              <a:cs typeface="Libre Franklin"/>
              <a:sym typeface="Libre Franklin"/>
            </a:endParaRPr>
          </a:p>
          <a:p>
            <a:pPr marL="306000" lvl="0" indent="-306000" algn="l" rtl="0">
              <a:lnSpc>
                <a:spcPct val="110000"/>
              </a:lnSpc>
              <a:spcBef>
                <a:spcPts val="940"/>
              </a:spcBef>
              <a:spcAft>
                <a:spcPts val="0"/>
              </a:spcAft>
              <a:buClr>
                <a:schemeClr val="accent1"/>
              </a:buClr>
              <a:buSzPts val="1564"/>
              <a:buFont typeface="Noto Sans Symbols"/>
              <a:buChar char="◼"/>
            </a:pPr>
            <a:r>
              <a:rPr lang="en-US" sz="1700">
                <a:solidFill>
                  <a:srgbClr val="3F3F3F"/>
                </a:solidFill>
                <a:latin typeface="Libre Franklin"/>
                <a:ea typeface="Libre Franklin"/>
                <a:cs typeface="Libre Franklin"/>
                <a:sym typeface="Libre Franklin"/>
              </a:rPr>
              <a:t>React will be used in creating the web application</a:t>
            </a:r>
            <a:endParaRPr sz="1700">
              <a:solidFill>
                <a:srgbClr val="3F3F3F"/>
              </a:solidFill>
              <a:latin typeface="Libre Franklin"/>
              <a:ea typeface="Libre Franklin"/>
              <a:cs typeface="Libre Franklin"/>
              <a:sym typeface="Libre Franklin"/>
            </a:endParaRPr>
          </a:p>
          <a:p>
            <a:pPr marL="306000" lvl="0" indent="-306000" algn="l" rtl="0">
              <a:lnSpc>
                <a:spcPct val="110000"/>
              </a:lnSpc>
              <a:spcBef>
                <a:spcPts val="940"/>
              </a:spcBef>
              <a:spcAft>
                <a:spcPts val="0"/>
              </a:spcAft>
              <a:buClr>
                <a:schemeClr val="accent1"/>
              </a:buClr>
              <a:buSzPts val="1564"/>
              <a:buFont typeface="Noto Sans Symbols"/>
              <a:buChar char="◼"/>
            </a:pPr>
            <a:r>
              <a:rPr lang="en-US" sz="1700">
                <a:solidFill>
                  <a:srgbClr val="3F3F3F"/>
                </a:solidFill>
                <a:latin typeface="Libre Franklin"/>
                <a:ea typeface="Libre Franklin"/>
                <a:cs typeface="Libre Franklin"/>
                <a:sym typeface="Libre Franklin"/>
              </a:rPr>
              <a:t>VSCode &amp; Atom will be used for code authoring</a:t>
            </a:r>
            <a:endParaRPr sz="1700">
              <a:solidFill>
                <a:srgbClr val="3F3F3F"/>
              </a:solidFill>
              <a:latin typeface="Libre Franklin"/>
              <a:ea typeface="Libre Franklin"/>
              <a:cs typeface="Libre Franklin"/>
              <a:sym typeface="Libre Franklin"/>
            </a:endParaRPr>
          </a:p>
          <a:p>
            <a:pPr marL="306000" lvl="0" indent="-306000" algn="l" rtl="0">
              <a:lnSpc>
                <a:spcPct val="110000"/>
              </a:lnSpc>
              <a:spcBef>
                <a:spcPts val="940"/>
              </a:spcBef>
              <a:spcAft>
                <a:spcPts val="0"/>
              </a:spcAft>
              <a:buClr>
                <a:schemeClr val="accent1"/>
              </a:buClr>
              <a:buSzPts val="1564"/>
              <a:buFont typeface="Noto Sans Symbols"/>
              <a:buChar char="◼"/>
            </a:pPr>
            <a:r>
              <a:rPr lang="en-US" sz="1700">
                <a:solidFill>
                  <a:srgbClr val="3F3F3F"/>
                </a:solidFill>
                <a:latin typeface="Libre Franklin"/>
                <a:ea typeface="Libre Franklin"/>
                <a:cs typeface="Libre Franklin"/>
                <a:sym typeface="Libre Franklin"/>
              </a:rPr>
              <a:t>Firebase will be used for secure data storage</a:t>
            </a:r>
            <a:endParaRPr sz="1700">
              <a:solidFill>
                <a:srgbClr val="3F3F3F"/>
              </a:solidFill>
              <a:latin typeface="Libre Franklin"/>
              <a:ea typeface="Libre Franklin"/>
              <a:cs typeface="Libre Franklin"/>
              <a:sym typeface="Libre Franklin"/>
            </a:endParaRPr>
          </a:p>
          <a:p>
            <a:pPr marL="306000" lvl="0" indent="-306000" algn="l" rtl="0">
              <a:lnSpc>
                <a:spcPct val="110000"/>
              </a:lnSpc>
              <a:spcBef>
                <a:spcPts val="940"/>
              </a:spcBef>
              <a:spcAft>
                <a:spcPts val="0"/>
              </a:spcAft>
              <a:buClr>
                <a:schemeClr val="accent1"/>
              </a:buClr>
              <a:buSzPts val="1564"/>
              <a:buFont typeface="Noto Sans Symbols"/>
              <a:buChar char="◼"/>
            </a:pPr>
            <a:r>
              <a:rPr lang="en-US" sz="1700">
                <a:solidFill>
                  <a:srgbClr val="3F3F3F"/>
                </a:solidFill>
                <a:latin typeface="Libre Franklin"/>
                <a:ea typeface="Libre Franklin"/>
                <a:cs typeface="Libre Franklin"/>
                <a:sym typeface="Libre Franklin"/>
              </a:rPr>
              <a:t>Heroku will be used for hosting the web application</a:t>
            </a:r>
            <a:endParaRPr sz="1700">
              <a:solidFill>
                <a:srgbClr val="3F3F3F"/>
              </a:solidFill>
              <a:latin typeface="Libre Franklin"/>
              <a:ea typeface="Libre Franklin"/>
              <a:cs typeface="Libre Franklin"/>
              <a:sym typeface="Libre Franklin"/>
            </a:endParaRPr>
          </a:p>
          <a:p>
            <a:pPr marL="306000" lvl="0" indent="-306000" algn="l" rtl="0">
              <a:lnSpc>
                <a:spcPct val="110000"/>
              </a:lnSpc>
              <a:spcBef>
                <a:spcPts val="940"/>
              </a:spcBef>
              <a:spcAft>
                <a:spcPts val="0"/>
              </a:spcAft>
              <a:buClr>
                <a:schemeClr val="accent1"/>
              </a:buClr>
              <a:buSzPts val="1564"/>
              <a:buFont typeface="Noto Sans Symbols"/>
              <a:buChar char="◼"/>
            </a:pPr>
            <a:r>
              <a:rPr lang="en-US" sz="1700">
                <a:solidFill>
                  <a:srgbClr val="3F3F3F"/>
                </a:solidFill>
                <a:latin typeface="Libre Franklin"/>
                <a:ea typeface="Libre Franklin"/>
                <a:cs typeface="Libre Franklin"/>
                <a:sym typeface="Libre Franklin"/>
              </a:rPr>
              <a:t>Flutter will be used for the creation of the mobile application</a:t>
            </a:r>
            <a:endParaRPr sz="1700">
              <a:solidFill>
                <a:srgbClr val="3F3F3F"/>
              </a:solidFill>
              <a:latin typeface="Libre Franklin"/>
              <a:ea typeface="Libre Franklin"/>
              <a:cs typeface="Libre Franklin"/>
              <a:sym typeface="Libre Franklin"/>
            </a:endParaRPr>
          </a:p>
          <a:p>
            <a:pPr marL="306000" lvl="0" indent="-314636" algn="l" rtl="0">
              <a:lnSpc>
                <a:spcPct val="110000"/>
              </a:lnSpc>
              <a:spcBef>
                <a:spcPts val="940"/>
              </a:spcBef>
              <a:spcAft>
                <a:spcPts val="0"/>
              </a:spcAft>
              <a:buClr>
                <a:srgbClr val="3F3F3F"/>
              </a:buClr>
              <a:buSzPts val="1700"/>
              <a:buFont typeface="Libre Franklin"/>
              <a:buChar char="◼"/>
            </a:pPr>
            <a:r>
              <a:rPr lang="en-US" sz="1700">
                <a:solidFill>
                  <a:srgbClr val="3F3F3F"/>
                </a:solidFill>
                <a:latin typeface="Libre Franklin"/>
                <a:ea typeface="Libre Franklin"/>
                <a:cs typeface="Libre Franklin"/>
                <a:sym typeface="Libre Franklin"/>
              </a:rPr>
              <a:t>Ubuntu will be used for the OS distribution linux based system</a:t>
            </a:r>
            <a:endParaRPr sz="1700">
              <a:solidFill>
                <a:srgbClr val="3F3F3F"/>
              </a:solidFill>
              <a:latin typeface="Libre Franklin"/>
              <a:ea typeface="Libre Franklin"/>
              <a:cs typeface="Libre Franklin"/>
              <a:sym typeface="Libre Franklin"/>
            </a:endParaRPr>
          </a:p>
        </p:txBody>
      </p:sp>
      <p:pic>
        <p:nvPicPr>
          <p:cNvPr id="5" name="Audio Recording Feb 3, 2022 at 2:46:57 PM" descr="Audio Recording Feb 3, 2022 at 2:46:57 PM">
            <a:hlinkClick r:id="" action="ppaction://media"/>
            <a:extLst>
              <a:ext uri="{FF2B5EF4-FFF2-40B4-BE49-F238E27FC236}">
                <a16:creationId xmlns:a16="http://schemas.microsoft.com/office/drawing/2014/main" id="{D30F4DD9-0D2F-8E48-AFEF-23176948D4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45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g1110779e2d4_2_15"/>
          <p:cNvSpPr txBox="1">
            <a:spLocks noGrp="1"/>
          </p:cNvSpPr>
          <p:nvPr>
            <p:ph type="title"/>
          </p:nvPr>
        </p:nvSpPr>
        <p:spPr>
          <a:xfrm>
            <a:off x="581193" y="642552"/>
            <a:ext cx="11029500" cy="8154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3F3F3F"/>
              </a:buClr>
              <a:buSzPts val="3600"/>
              <a:buFont typeface="Franklin Gothic"/>
              <a:buNone/>
            </a:pPr>
            <a:r>
              <a:rPr lang="en-US"/>
              <a:t>Use Case Diagram</a:t>
            </a:r>
            <a:endParaRPr/>
          </a:p>
        </p:txBody>
      </p:sp>
      <p:sp>
        <p:nvSpPr>
          <p:cNvPr id="632" name="Google Shape;632;g1110779e2d4_2_15"/>
          <p:cNvSpPr txBox="1"/>
          <p:nvPr/>
        </p:nvSpPr>
        <p:spPr>
          <a:xfrm>
            <a:off x="554175" y="1724125"/>
            <a:ext cx="1102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pic>
        <p:nvPicPr>
          <p:cNvPr id="633" name="Google Shape;633;g1110779e2d4_2_15"/>
          <p:cNvPicPr preferRelativeResize="0"/>
          <p:nvPr/>
        </p:nvPicPr>
        <p:blipFill rotWithShape="1">
          <a:blip r:embed="rId5">
            <a:alphaModFix/>
          </a:blip>
          <a:srcRect l="16366" t="15755" r="13991" b="11033"/>
          <a:stretch/>
        </p:blipFill>
        <p:spPr>
          <a:xfrm>
            <a:off x="1986813" y="1457950"/>
            <a:ext cx="8218373" cy="5400051"/>
          </a:xfrm>
          <a:prstGeom prst="rect">
            <a:avLst/>
          </a:prstGeom>
          <a:noFill/>
          <a:ln>
            <a:noFill/>
          </a:ln>
        </p:spPr>
      </p:pic>
      <p:sp>
        <p:nvSpPr>
          <p:cNvPr id="2" name="TextBox 1">
            <a:extLst>
              <a:ext uri="{FF2B5EF4-FFF2-40B4-BE49-F238E27FC236}">
                <a16:creationId xmlns:a16="http://schemas.microsoft.com/office/drawing/2014/main" id="{E5130E94-0495-5440-95A5-918B6A1AA104}"/>
              </a:ext>
            </a:extLst>
          </p:cNvPr>
          <p:cNvSpPr txBox="1"/>
          <p:nvPr/>
        </p:nvSpPr>
        <p:spPr>
          <a:xfrm>
            <a:off x="6558398" y="4542817"/>
            <a:ext cx="252919" cy="116732"/>
          </a:xfrm>
          <a:prstGeom prst="rect">
            <a:avLst/>
          </a:prstGeom>
          <a:solidFill>
            <a:srgbClr val="D4E2F5"/>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BABD5AF1-160C-0644-85FE-7A7ABC622478}"/>
              </a:ext>
            </a:extLst>
          </p:cNvPr>
          <p:cNvSpPr txBox="1"/>
          <p:nvPr/>
        </p:nvSpPr>
        <p:spPr>
          <a:xfrm>
            <a:off x="6514647" y="4429064"/>
            <a:ext cx="717426" cy="523220"/>
          </a:xfrm>
          <a:prstGeom prst="rect">
            <a:avLst/>
          </a:prstGeom>
          <a:noFill/>
        </p:spPr>
        <p:txBody>
          <a:bodyPr wrap="square" rtlCol="0">
            <a:spAutoFit/>
          </a:bodyPr>
          <a:lstStyle/>
          <a:p>
            <a:r>
              <a:rPr lang="en-US" sz="1000" dirty="0">
                <a:solidFill>
                  <a:schemeClr val="tx1">
                    <a:lumMod val="75000"/>
                    <a:lumOff val="25000"/>
                  </a:schemeClr>
                </a:solidFill>
              </a:rPr>
              <a:t>Edit</a:t>
            </a:r>
            <a:r>
              <a:rPr lang="en-US" dirty="0">
                <a:solidFill>
                  <a:schemeClr val="tx1">
                    <a:lumMod val="75000"/>
                    <a:lumOff val="25000"/>
                  </a:schemeClr>
                </a:solidFill>
              </a:rPr>
              <a:t> </a:t>
            </a:r>
          </a:p>
          <a:p>
            <a:endParaRPr lang="en-US" dirty="0">
              <a:solidFill>
                <a:schemeClr val="tx1">
                  <a:lumMod val="75000"/>
                  <a:lumOff val="25000"/>
                </a:schemeClr>
              </a:solidFill>
            </a:endParaRPr>
          </a:p>
        </p:txBody>
      </p:sp>
      <p:pic>
        <p:nvPicPr>
          <p:cNvPr id="6" name="Audio Recording Feb 3, 2022 at 2:48:28 PM" descr="Audio Recording Feb 3, 2022 at 2:48:28 PM">
            <a:hlinkClick r:id="" action="ppaction://media"/>
            <a:extLst>
              <a:ext uri="{FF2B5EF4-FFF2-40B4-BE49-F238E27FC236}">
                <a16:creationId xmlns:a16="http://schemas.microsoft.com/office/drawing/2014/main" id="{BBDC1785-19E5-004A-8BA1-C4B0DB73F6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85296" y="6045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g1110779e2d4_2_35"/>
          <p:cNvSpPr txBox="1">
            <a:spLocks noGrp="1"/>
          </p:cNvSpPr>
          <p:nvPr>
            <p:ph type="title"/>
          </p:nvPr>
        </p:nvSpPr>
        <p:spPr>
          <a:xfrm>
            <a:off x="581193" y="642552"/>
            <a:ext cx="11029500" cy="8154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3F3F3F"/>
              </a:buClr>
              <a:buSzPts val="3600"/>
              <a:buFont typeface="Franklin Gothic"/>
              <a:buNone/>
            </a:pPr>
            <a:r>
              <a:rPr lang="en-US"/>
              <a:t>Entity Relationship Diagram (ERD)</a:t>
            </a:r>
            <a:endParaRPr/>
          </a:p>
        </p:txBody>
      </p:sp>
      <p:sp>
        <p:nvSpPr>
          <p:cNvPr id="639" name="Google Shape;639;g1110779e2d4_2_35"/>
          <p:cNvSpPr txBox="1"/>
          <p:nvPr/>
        </p:nvSpPr>
        <p:spPr>
          <a:xfrm>
            <a:off x="554175" y="1724125"/>
            <a:ext cx="1102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pic>
        <p:nvPicPr>
          <p:cNvPr id="640" name="Google Shape;640;g1110779e2d4_2_35"/>
          <p:cNvPicPr preferRelativeResize="0"/>
          <p:nvPr/>
        </p:nvPicPr>
        <p:blipFill rotWithShape="1">
          <a:blip r:embed="rId5">
            <a:alphaModFix/>
          </a:blip>
          <a:srcRect l="34667" t="25347" r="12734" b="33921"/>
          <a:stretch/>
        </p:blipFill>
        <p:spPr>
          <a:xfrm>
            <a:off x="1297076" y="1724125"/>
            <a:ext cx="9720448" cy="4704675"/>
          </a:xfrm>
          <a:prstGeom prst="rect">
            <a:avLst/>
          </a:prstGeom>
          <a:noFill/>
          <a:ln>
            <a:noFill/>
          </a:ln>
        </p:spPr>
      </p:pic>
      <p:pic>
        <p:nvPicPr>
          <p:cNvPr id="4" name="Audio Recording Feb 3, 2022 at 2:49:45 PM" descr="Audio Recording Feb 3, 2022 at 2:49:45 PM">
            <a:hlinkClick r:id="" action="ppaction://media"/>
            <a:extLst>
              <a:ext uri="{FF2B5EF4-FFF2-40B4-BE49-F238E27FC236}">
                <a16:creationId xmlns:a16="http://schemas.microsoft.com/office/drawing/2014/main" id="{D0B89FC0-DA9B-FB44-AAFA-16A8368B16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045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1110779e2d4_2_22"/>
          <p:cNvSpPr txBox="1">
            <a:spLocks noGrp="1"/>
          </p:cNvSpPr>
          <p:nvPr>
            <p:ph type="title"/>
          </p:nvPr>
        </p:nvSpPr>
        <p:spPr>
          <a:xfrm>
            <a:off x="581193" y="642552"/>
            <a:ext cx="11029500" cy="8154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3F3F3F"/>
              </a:buClr>
              <a:buSzPts val="3600"/>
              <a:buFont typeface="Franklin Gothic"/>
              <a:buNone/>
            </a:pPr>
            <a:r>
              <a:rPr lang="en-US"/>
              <a:t>Web/Mobile Application Login Page </a:t>
            </a:r>
            <a:endParaRPr/>
          </a:p>
        </p:txBody>
      </p:sp>
      <p:sp>
        <p:nvSpPr>
          <p:cNvPr id="646" name="Google Shape;646;g1110779e2d4_2_22"/>
          <p:cNvSpPr txBox="1"/>
          <p:nvPr/>
        </p:nvSpPr>
        <p:spPr>
          <a:xfrm>
            <a:off x="554175" y="1724125"/>
            <a:ext cx="1102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sp>
        <p:nvSpPr>
          <p:cNvPr id="647" name="Google Shape;647;g1110779e2d4_2_22"/>
          <p:cNvSpPr txBox="1"/>
          <p:nvPr/>
        </p:nvSpPr>
        <p:spPr>
          <a:xfrm>
            <a:off x="2216725" y="2586175"/>
            <a:ext cx="87129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highlight>
                <a:srgbClr val="FFFF00"/>
              </a:highlight>
              <a:latin typeface="Libre Franklin"/>
              <a:ea typeface="Libre Franklin"/>
              <a:cs typeface="Libre Franklin"/>
              <a:sym typeface="Libre Franklin"/>
            </a:endParaRPr>
          </a:p>
        </p:txBody>
      </p:sp>
      <p:pic>
        <p:nvPicPr>
          <p:cNvPr id="648" name="Google Shape;648;g1110779e2d4_2_22"/>
          <p:cNvPicPr preferRelativeResize="0"/>
          <p:nvPr/>
        </p:nvPicPr>
        <p:blipFill>
          <a:blip r:embed="rId5">
            <a:alphaModFix/>
          </a:blip>
          <a:stretch>
            <a:fillRect/>
          </a:stretch>
        </p:blipFill>
        <p:spPr>
          <a:xfrm>
            <a:off x="2200350" y="1569810"/>
            <a:ext cx="7791300" cy="5183216"/>
          </a:xfrm>
          <a:prstGeom prst="rect">
            <a:avLst/>
          </a:prstGeom>
          <a:noFill/>
          <a:ln>
            <a:noFill/>
          </a:ln>
        </p:spPr>
      </p:pic>
      <p:pic>
        <p:nvPicPr>
          <p:cNvPr id="3" name="Audio Recording Feb 3, 2022 at 2:07:44 PM" descr="Audio Recording Feb 3, 2022 at 2:07:44 PM">
            <a:hlinkClick r:id="" action="ppaction://media"/>
            <a:extLst>
              <a:ext uri="{FF2B5EF4-FFF2-40B4-BE49-F238E27FC236}">
                <a16:creationId xmlns:a16="http://schemas.microsoft.com/office/drawing/2014/main" id="{525A0139-5BAE-2D44-8F8D-92F03C69A8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1425" y="5940226"/>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g1110779e2d4_2_29"/>
          <p:cNvSpPr txBox="1">
            <a:spLocks noGrp="1"/>
          </p:cNvSpPr>
          <p:nvPr>
            <p:ph type="title"/>
          </p:nvPr>
        </p:nvSpPr>
        <p:spPr>
          <a:xfrm>
            <a:off x="581193" y="642552"/>
            <a:ext cx="11029500" cy="8154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3F3F3F"/>
              </a:buClr>
              <a:buSzPts val="3600"/>
              <a:buFont typeface="Franklin Gothic"/>
              <a:buNone/>
            </a:pPr>
            <a:r>
              <a:rPr lang="en-US"/>
              <a:t>Web/Mobile Application Homepage </a:t>
            </a:r>
            <a:endParaRPr/>
          </a:p>
        </p:txBody>
      </p:sp>
      <p:sp>
        <p:nvSpPr>
          <p:cNvPr id="654" name="Google Shape;654;g1110779e2d4_2_29"/>
          <p:cNvSpPr txBox="1"/>
          <p:nvPr/>
        </p:nvSpPr>
        <p:spPr>
          <a:xfrm>
            <a:off x="554175" y="1724125"/>
            <a:ext cx="1102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sp>
        <p:nvSpPr>
          <p:cNvPr id="655" name="Google Shape;655;g1110779e2d4_2_29"/>
          <p:cNvSpPr txBox="1"/>
          <p:nvPr/>
        </p:nvSpPr>
        <p:spPr>
          <a:xfrm>
            <a:off x="2216725" y="2586175"/>
            <a:ext cx="87129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highlight>
                <a:srgbClr val="FFFF00"/>
              </a:highlight>
              <a:latin typeface="Libre Franklin"/>
              <a:ea typeface="Libre Franklin"/>
              <a:cs typeface="Libre Franklin"/>
              <a:sym typeface="Libre Franklin"/>
            </a:endParaRPr>
          </a:p>
        </p:txBody>
      </p:sp>
      <p:pic>
        <p:nvPicPr>
          <p:cNvPr id="656" name="Google Shape;656;g1110779e2d4_2_29"/>
          <p:cNvPicPr preferRelativeResize="0"/>
          <p:nvPr/>
        </p:nvPicPr>
        <p:blipFill>
          <a:blip r:embed="rId5">
            <a:alphaModFix/>
          </a:blip>
          <a:stretch>
            <a:fillRect/>
          </a:stretch>
        </p:blipFill>
        <p:spPr>
          <a:xfrm>
            <a:off x="2609452" y="1554825"/>
            <a:ext cx="6973076" cy="5055725"/>
          </a:xfrm>
          <a:prstGeom prst="rect">
            <a:avLst/>
          </a:prstGeom>
          <a:noFill/>
          <a:ln>
            <a:noFill/>
          </a:ln>
        </p:spPr>
      </p:pic>
      <p:pic>
        <p:nvPicPr>
          <p:cNvPr id="4" name="Audio Recording Feb 3, 2022 at 2:09:40 PM" descr="Audio Recording Feb 3, 2022 at 2:09:40 PM">
            <a:hlinkClick r:id="" action="ppaction://media"/>
            <a:extLst>
              <a:ext uri="{FF2B5EF4-FFF2-40B4-BE49-F238E27FC236}">
                <a16:creationId xmlns:a16="http://schemas.microsoft.com/office/drawing/2014/main" id="{92DB0A4E-D736-7A41-8AF2-1E7CBD371C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045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649"/>
        <p:cNvGrpSpPr/>
        <p:nvPr/>
      </p:nvGrpSpPr>
      <p:grpSpPr>
        <a:xfrm>
          <a:off x="0" y="0"/>
          <a:ext cx="0" cy="0"/>
          <a:chOff x="0" y="0"/>
          <a:chExt cx="0" cy="0"/>
        </a:xfrm>
      </p:grpSpPr>
      <p:sp>
        <p:nvSpPr>
          <p:cNvPr id="650" name="Google Shape;650;g1110779e2d4_0_377"/>
          <p:cNvSpPr txBox="1">
            <a:spLocks noGrp="1"/>
          </p:cNvSpPr>
          <p:nvPr>
            <p:ph type="ctrTitle"/>
          </p:nvPr>
        </p:nvSpPr>
        <p:spPr>
          <a:xfrm>
            <a:off x="3645600" y="1688350"/>
            <a:ext cx="4900800" cy="3354000"/>
          </a:xfrm>
          <a:prstGeom prst="rect">
            <a:avLst/>
          </a:prstGeom>
          <a:solidFill>
            <a:schemeClr val="lt1"/>
          </a:solidFill>
        </p:spPr>
        <p:txBody>
          <a:bodyPr spcFirstLastPara="1" wrap="square" lIns="121900" tIns="121900" rIns="121900" bIns="121900" anchor="ctr" anchorCtr="0">
            <a:normAutofit fontScale="90000"/>
          </a:bodyPr>
          <a:lstStyle/>
          <a:p>
            <a:pPr marL="0" lvl="0" indent="0" algn="ctr" rtl="0">
              <a:spcBef>
                <a:spcPts val="0"/>
              </a:spcBef>
              <a:spcAft>
                <a:spcPts val="0"/>
              </a:spcAft>
              <a:buNone/>
            </a:pPr>
            <a:r>
              <a:rPr lang="en-US"/>
              <a:t>OptoSmart </a:t>
            </a:r>
            <a:endParaRPr/>
          </a:p>
          <a:p>
            <a:pPr marL="0" lvl="0" indent="0" algn="ctr" rtl="0">
              <a:spcBef>
                <a:spcPts val="0"/>
              </a:spcBef>
              <a:spcAft>
                <a:spcPts val="0"/>
              </a:spcAft>
              <a:buNone/>
            </a:pPr>
            <a:r>
              <a:rPr lang="en-US"/>
              <a:t>Pet Feeder</a:t>
            </a:r>
            <a:endParaRPr/>
          </a:p>
          <a:p>
            <a:pPr marL="0" lvl="0" indent="0" algn="ctr" rtl="0">
              <a:spcBef>
                <a:spcPts val="0"/>
              </a:spcBef>
              <a:spcAft>
                <a:spcPts val="0"/>
              </a:spcAft>
              <a:buNone/>
            </a:pPr>
            <a:r>
              <a:rPr lang="en-US"/>
              <a:t>Planning</a:t>
            </a:r>
            <a:endParaRPr/>
          </a:p>
        </p:txBody>
      </p:sp>
      <p:pic>
        <p:nvPicPr>
          <p:cNvPr id="2" name="Audio Recording Feb 2, 2022 at 12:15:35 AM" descr="Audio Recording Feb 2, 2022 at 12:15:35 AM">
            <a:hlinkClick r:id="" action="ppaction://media"/>
            <a:extLst>
              <a:ext uri="{FF2B5EF4-FFF2-40B4-BE49-F238E27FC236}">
                <a16:creationId xmlns:a16="http://schemas.microsoft.com/office/drawing/2014/main" id="{22129C18-BBDA-4841-B479-D0DD726F88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041189"/>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g1110779e2d4_0_118"/>
          <p:cNvSpPr txBox="1">
            <a:spLocks noGrp="1"/>
          </p:cNvSpPr>
          <p:nvPr>
            <p:ph type="title"/>
          </p:nvPr>
        </p:nvSpPr>
        <p:spPr>
          <a:xfrm>
            <a:off x="581193" y="642552"/>
            <a:ext cx="11029500" cy="8154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3F3F3F"/>
              </a:buClr>
              <a:buSzPts val="3600"/>
              <a:buFont typeface="Franklin Gothic"/>
              <a:buNone/>
            </a:pPr>
            <a:r>
              <a:rPr lang="en-US"/>
              <a:t>Finance and Budget</a:t>
            </a:r>
            <a:endParaRPr/>
          </a:p>
        </p:txBody>
      </p:sp>
      <p:graphicFrame>
        <p:nvGraphicFramePr>
          <p:cNvPr id="656" name="Google Shape;656;g1110779e2d4_0_118"/>
          <p:cNvGraphicFramePr/>
          <p:nvPr/>
        </p:nvGraphicFramePr>
        <p:xfrm>
          <a:off x="714925" y="1457950"/>
          <a:ext cx="7256450" cy="5149725"/>
        </p:xfrm>
        <a:graphic>
          <a:graphicData uri="http://schemas.openxmlformats.org/drawingml/2006/table">
            <a:tbl>
              <a:tblPr>
                <a:noFill/>
                <a:tableStyleId>{6F0D2FCB-0D5A-4FF6-ADF0-22CCBD45C013}</a:tableStyleId>
              </a:tblPr>
              <a:tblGrid>
                <a:gridCol w="3460175">
                  <a:extLst>
                    <a:ext uri="{9D8B030D-6E8A-4147-A177-3AD203B41FA5}">
                      <a16:colId xmlns:a16="http://schemas.microsoft.com/office/drawing/2014/main" val="20000"/>
                    </a:ext>
                  </a:extLst>
                </a:gridCol>
                <a:gridCol w="893700">
                  <a:extLst>
                    <a:ext uri="{9D8B030D-6E8A-4147-A177-3AD203B41FA5}">
                      <a16:colId xmlns:a16="http://schemas.microsoft.com/office/drawing/2014/main" val="20001"/>
                    </a:ext>
                  </a:extLst>
                </a:gridCol>
                <a:gridCol w="967525">
                  <a:extLst>
                    <a:ext uri="{9D8B030D-6E8A-4147-A177-3AD203B41FA5}">
                      <a16:colId xmlns:a16="http://schemas.microsoft.com/office/drawing/2014/main" val="20002"/>
                    </a:ext>
                  </a:extLst>
                </a:gridCol>
                <a:gridCol w="967525">
                  <a:extLst>
                    <a:ext uri="{9D8B030D-6E8A-4147-A177-3AD203B41FA5}">
                      <a16:colId xmlns:a16="http://schemas.microsoft.com/office/drawing/2014/main" val="20003"/>
                    </a:ext>
                  </a:extLst>
                </a:gridCol>
                <a:gridCol w="967525">
                  <a:extLst>
                    <a:ext uri="{9D8B030D-6E8A-4147-A177-3AD203B41FA5}">
                      <a16:colId xmlns:a16="http://schemas.microsoft.com/office/drawing/2014/main" val="20004"/>
                    </a:ext>
                  </a:extLst>
                </a:gridCol>
              </a:tblGrid>
              <a:tr h="168125">
                <a:tc>
                  <a:txBody>
                    <a:bodyPr/>
                    <a:lstStyle/>
                    <a:p>
                      <a:pPr marL="0" lvl="0" indent="0" algn="l" rtl="0">
                        <a:lnSpc>
                          <a:spcPct val="115000"/>
                        </a:lnSpc>
                        <a:spcBef>
                          <a:spcPts val="0"/>
                        </a:spcBef>
                        <a:spcAft>
                          <a:spcPts val="0"/>
                        </a:spcAft>
                        <a:buNone/>
                      </a:pPr>
                      <a:r>
                        <a:rPr lang="en-US" sz="1000" b="1"/>
                        <a:t>Item</a:t>
                      </a:r>
                      <a:endParaRPr sz="1000" b="1"/>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0:0"/>
                      </a:ext>
                    </a:extLst>
                  </a:tcPr>
                </a:tc>
                <a:tc>
                  <a:txBody>
                    <a:bodyPr/>
                    <a:lstStyle/>
                    <a:p>
                      <a:pPr marL="0" lvl="0" indent="0" algn="ctr" rtl="0">
                        <a:lnSpc>
                          <a:spcPct val="115000"/>
                        </a:lnSpc>
                        <a:spcBef>
                          <a:spcPts val="0"/>
                        </a:spcBef>
                        <a:spcAft>
                          <a:spcPts val="0"/>
                        </a:spcAft>
                        <a:buNone/>
                      </a:pPr>
                      <a:r>
                        <a:rPr lang="en-US" sz="1000" b="1"/>
                        <a:t>Cost</a:t>
                      </a:r>
                      <a:endParaRPr sz="1000" b="1"/>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0:1"/>
                      </a:ext>
                    </a:extLst>
                  </a:tcPr>
                </a:tc>
                <a:tc>
                  <a:txBody>
                    <a:bodyPr/>
                    <a:lstStyle/>
                    <a:p>
                      <a:pPr marL="0" lvl="0" indent="0" algn="ctr" rtl="0">
                        <a:lnSpc>
                          <a:spcPct val="115000"/>
                        </a:lnSpc>
                        <a:spcBef>
                          <a:spcPts val="0"/>
                        </a:spcBef>
                        <a:spcAft>
                          <a:spcPts val="0"/>
                        </a:spcAft>
                        <a:buNone/>
                      </a:pPr>
                      <a:r>
                        <a:rPr lang="en-US" sz="1000" b="1"/>
                        <a:t>Quantity</a:t>
                      </a:r>
                      <a:endParaRPr sz="1000" b="1"/>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0:2"/>
                      </a:ext>
                    </a:extLst>
                  </a:tcPr>
                </a:tc>
                <a:tc>
                  <a:txBody>
                    <a:bodyPr/>
                    <a:lstStyle/>
                    <a:p>
                      <a:pPr marL="0" lvl="0" indent="0" algn="ctr" rtl="0">
                        <a:lnSpc>
                          <a:spcPct val="115000"/>
                        </a:lnSpc>
                        <a:spcBef>
                          <a:spcPts val="0"/>
                        </a:spcBef>
                        <a:spcAft>
                          <a:spcPts val="0"/>
                        </a:spcAft>
                        <a:buNone/>
                      </a:pPr>
                      <a:r>
                        <a:rPr lang="en-US" sz="1000" b="1"/>
                        <a:t>Purchased?</a:t>
                      </a:r>
                      <a:endParaRPr sz="1000" b="1"/>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0:3"/>
                      </a:ext>
                    </a:extLst>
                  </a:tcPr>
                </a:tc>
                <a:tc>
                  <a:txBody>
                    <a:bodyPr/>
                    <a:lstStyle/>
                    <a:p>
                      <a:pPr marL="0" lvl="0" indent="0" algn="ctr" rtl="0">
                        <a:lnSpc>
                          <a:spcPct val="115000"/>
                        </a:lnSpc>
                        <a:spcBef>
                          <a:spcPts val="0"/>
                        </a:spcBef>
                        <a:spcAft>
                          <a:spcPts val="0"/>
                        </a:spcAft>
                        <a:buNone/>
                      </a:pPr>
                      <a:r>
                        <a:rPr lang="en-US" sz="1000" b="1"/>
                        <a:t>Total</a:t>
                      </a:r>
                      <a:endParaRPr sz="1000" b="1"/>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0:4"/>
                      </a:ext>
                    </a:extLst>
                  </a:tcPr>
                </a:tc>
                <a:extLst>
                  <a:ext uri="{0D108BD9-81ED-4DB2-BD59-A6C34878D82A}">
                    <a16:rowId xmlns:a16="http://schemas.microsoft.com/office/drawing/2014/main" val="10000"/>
                  </a:ext>
                </a:extLst>
              </a:tr>
              <a:tr h="168125">
                <a:tc>
                  <a:txBody>
                    <a:bodyPr/>
                    <a:lstStyle/>
                    <a:p>
                      <a:pPr marL="0" lvl="0" indent="0" algn="l" rtl="0">
                        <a:lnSpc>
                          <a:spcPct val="115000"/>
                        </a:lnSpc>
                        <a:spcBef>
                          <a:spcPts val="0"/>
                        </a:spcBef>
                        <a:spcAft>
                          <a:spcPts val="0"/>
                        </a:spcAft>
                        <a:buNone/>
                      </a:pPr>
                      <a:r>
                        <a:rPr lang="en-US" sz="1000"/>
                        <a:t>Camera</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0"/>
                      </a:ext>
                    </a:extLst>
                  </a:tcPr>
                </a:tc>
                <a:tc>
                  <a:txBody>
                    <a:bodyPr/>
                    <a:lstStyle/>
                    <a:p>
                      <a:pPr marL="0" lvl="0" indent="0" algn="r" rtl="0">
                        <a:lnSpc>
                          <a:spcPct val="115000"/>
                        </a:lnSpc>
                        <a:spcBef>
                          <a:spcPts val="0"/>
                        </a:spcBef>
                        <a:spcAft>
                          <a:spcPts val="0"/>
                        </a:spcAft>
                        <a:buNone/>
                      </a:pPr>
                      <a:r>
                        <a:rPr lang="en-US" sz="1000"/>
                        <a:t>$11.07</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1"/>
                      </a:ext>
                    </a:extLst>
                  </a:tcPr>
                </a:tc>
                <a:tc>
                  <a:txBody>
                    <a:bodyPr/>
                    <a:lstStyle/>
                    <a:p>
                      <a:pPr marL="0" lvl="0" indent="0" algn="r" rtl="0">
                        <a:lnSpc>
                          <a:spcPct val="115000"/>
                        </a:lnSpc>
                        <a:spcBef>
                          <a:spcPts val="0"/>
                        </a:spcBef>
                        <a:spcAft>
                          <a:spcPts val="0"/>
                        </a:spcAft>
                        <a:buNone/>
                      </a:pPr>
                      <a:r>
                        <a:rPr lang="en-US" sz="1000"/>
                        <a:t>1</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2"/>
                      </a:ext>
                    </a:extLst>
                  </a:tcPr>
                </a:tc>
                <a:tc>
                  <a:txBody>
                    <a:bodyPr/>
                    <a:lstStyle/>
                    <a:p>
                      <a:pPr marL="0" lvl="0" indent="0" algn="ctr" rtl="0">
                        <a:lnSpc>
                          <a:spcPct val="115000"/>
                        </a:lnSpc>
                        <a:spcBef>
                          <a:spcPts val="0"/>
                        </a:spcBef>
                        <a:spcAft>
                          <a:spcPts val="0"/>
                        </a:spcAft>
                        <a:buNone/>
                      </a:pPr>
                      <a:r>
                        <a:rPr lang="en-US" sz="1200"/>
                        <a:t>√</a:t>
                      </a:r>
                      <a:endParaRPr sz="1200"/>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3"/>
                      </a:ext>
                    </a:extLst>
                  </a:tcPr>
                </a:tc>
                <a:tc>
                  <a:txBody>
                    <a:bodyPr/>
                    <a:lstStyle/>
                    <a:p>
                      <a:pPr marL="0" lvl="0" indent="0" algn="r" rtl="0">
                        <a:lnSpc>
                          <a:spcPct val="115000"/>
                        </a:lnSpc>
                        <a:spcBef>
                          <a:spcPts val="0"/>
                        </a:spcBef>
                        <a:spcAft>
                          <a:spcPts val="0"/>
                        </a:spcAft>
                        <a:buNone/>
                      </a:pPr>
                      <a:r>
                        <a:rPr lang="en-US" sz="1000"/>
                        <a:t>$11.07</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4"/>
                      </a:ext>
                    </a:extLst>
                  </a:tcPr>
                </a:tc>
                <a:extLst>
                  <a:ext uri="{0D108BD9-81ED-4DB2-BD59-A6C34878D82A}">
                    <a16:rowId xmlns:a16="http://schemas.microsoft.com/office/drawing/2014/main" val="10001"/>
                  </a:ext>
                </a:extLst>
              </a:tr>
              <a:tr h="198675">
                <a:tc>
                  <a:txBody>
                    <a:bodyPr/>
                    <a:lstStyle/>
                    <a:p>
                      <a:pPr marL="0" lvl="0" indent="0" algn="l" rtl="0">
                        <a:lnSpc>
                          <a:spcPct val="115000"/>
                        </a:lnSpc>
                        <a:spcBef>
                          <a:spcPts val="0"/>
                        </a:spcBef>
                        <a:spcAft>
                          <a:spcPts val="0"/>
                        </a:spcAft>
                        <a:buNone/>
                      </a:pPr>
                      <a:r>
                        <a:rPr lang="en-US" sz="1000"/>
                        <a:t>FRP125 Lens</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2:0"/>
                      </a:ext>
                    </a:extLst>
                  </a:tcPr>
                </a:tc>
                <a:tc>
                  <a:txBody>
                    <a:bodyPr/>
                    <a:lstStyle/>
                    <a:p>
                      <a:pPr marL="0" lvl="0" indent="0" algn="r" rtl="0">
                        <a:lnSpc>
                          <a:spcPct val="115000"/>
                        </a:lnSpc>
                        <a:spcBef>
                          <a:spcPts val="0"/>
                        </a:spcBef>
                        <a:spcAft>
                          <a:spcPts val="0"/>
                        </a:spcAft>
                        <a:buNone/>
                      </a:pPr>
                      <a:r>
                        <a:rPr lang="en-US" sz="1000"/>
                        <a:t>$38.11</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2:1"/>
                      </a:ext>
                    </a:extLst>
                  </a:tcPr>
                </a:tc>
                <a:tc>
                  <a:txBody>
                    <a:bodyPr/>
                    <a:lstStyle/>
                    <a:p>
                      <a:pPr marL="0" lvl="0" indent="0" algn="r" rtl="0">
                        <a:lnSpc>
                          <a:spcPct val="115000"/>
                        </a:lnSpc>
                        <a:spcBef>
                          <a:spcPts val="0"/>
                        </a:spcBef>
                        <a:spcAft>
                          <a:spcPts val="0"/>
                        </a:spcAft>
                        <a:buNone/>
                      </a:pPr>
                      <a:r>
                        <a:rPr lang="en-US" sz="1000"/>
                        <a:t>3</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2:2"/>
                      </a:ext>
                    </a:extLst>
                  </a:tcPr>
                </a:tc>
                <a:tc>
                  <a:txBody>
                    <a:bodyPr/>
                    <a:lstStyle/>
                    <a:p>
                      <a:pPr marL="0" lvl="0" indent="0" algn="ctr" rtl="0">
                        <a:spcBef>
                          <a:spcPts val="0"/>
                        </a:spcBef>
                        <a:spcAft>
                          <a:spcPts val="0"/>
                        </a:spcAft>
                        <a:buNone/>
                      </a:pPr>
                      <a:r>
                        <a:rPr lang="en-US" sz="1200"/>
                        <a:t>√</a:t>
                      </a:r>
                      <a:endParaRPr sz="1200"/>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2:3"/>
                      </a:ext>
                    </a:extLst>
                  </a:tcPr>
                </a:tc>
                <a:tc>
                  <a:txBody>
                    <a:bodyPr/>
                    <a:lstStyle/>
                    <a:p>
                      <a:pPr marL="0" lvl="0" indent="0" algn="r" rtl="0">
                        <a:lnSpc>
                          <a:spcPct val="115000"/>
                        </a:lnSpc>
                        <a:spcBef>
                          <a:spcPts val="0"/>
                        </a:spcBef>
                        <a:spcAft>
                          <a:spcPts val="0"/>
                        </a:spcAft>
                        <a:buNone/>
                      </a:pPr>
                      <a:r>
                        <a:rPr lang="en-US" sz="1000"/>
                        <a:t>$114.33</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2:4"/>
                      </a:ext>
                    </a:extLst>
                  </a:tcPr>
                </a:tc>
                <a:extLst>
                  <a:ext uri="{0D108BD9-81ED-4DB2-BD59-A6C34878D82A}">
                    <a16:rowId xmlns:a16="http://schemas.microsoft.com/office/drawing/2014/main" val="10002"/>
                  </a:ext>
                </a:extLst>
              </a:tr>
              <a:tr h="198675">
                <a:tc>
                  <a:txBody>
                    <a:bodyPr/>
                    <a:lstStyle/>
                    <a:p>
                      <a:pPr marL="0" lvl="0" indent="0" algn="l" rtl="0">
                        <a:lnSpc>
                          <a:spcPct val="115000"/>
                        </a:lnSpc>
                        <a:spcBef>
                          <a:spcPts val="0"/>
                        </a:spcBef>
                        <a:spcAft>
                          <a:spcPts val="0"/>
                        </a:spcAft>
                        <a:buNone/>
                      </a:pPr>
                      <a:r>
                        <a:rPr lang="en-US" sz="1000"/>
                        <a:t>RL5-R8030 (Red LED)</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3:0"/>
                      </a:ext>
                    </a:extLst>
                  </a:tcPr>
                </a:tc>
                <a:tc>
                  <a:txBody>
                    <a:bodyPr/>
                    <a:lstStyle/>
                    <a:p>
                      <a:pPr marL="0" lvl="0" indent="0" algn="r" rtl="0">
                        <a:lnSpc>
                          <a:spcPct val="115000"/>
                        </a:lnSpc>
                        <a:spcBef>
                          <a:spcPts val="0"/>
                        </a:spcBef>
                        <a:spcAft>
                          <a:spcPts val="0"/>
                        </a:spcAft>
                        <a:buNone/>
                      </a:pPr>
                      <a:r>
                        <a:rPr lang="en-US" sz="1000"/>
                        <a:t>$0.28</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3:1"/>
                      </a:ext>
                    </a:extLst>
                  </a:tcPr>
                </a:tc>
                <a:tc>
                  <a:txBody>
                    <a:bodyPr/>
                    <a:lstStyle/>
                    <a:p>
                      <a:pPr marL="0" lvl="0" indent="0" algn="r" rtl="0">
                        <a:lnSpc>
                          <a:spcPct val="115000"/>
                        </a:lnSpc>
                        <a:spcBef>
                          <a:spcPts val="0"/>
                        </a:spcBef>
                        <a:spcAft>
                          <a:spcPts val="0"/>
                        </a:spcAft>
                        <a:buNone/>
                      </a:pPr>
                      <a:r>
                        <a:rPr lang="en-US" sz="1000"/>
                        <a:t>25</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3:2"/>
                      </a:ext>
                    </a:extLst>
                  </a:tcPr>
                </a:tc>
                <a:tc>
                  <a:txBody>
                    <a:bodyPr/>
                    <a:lstStyle/>
                    <a:p>
                      <a:pPr marL="0" lvl="0" indent="0" algn="ctr" rtl="0">
                        <a:spcBef>
                          <a:spcPts val="0"/>
                        </a:spcBef>
                        <a:spcAft>
                          <a:spcPts val="0"/>
                        </a:spcAft>
                        <a:buNone/>
                      </a:pPr>
                      <a:r>
                        <a:rPr lang="en-US" sz="1200"/>
                        <a:t>√</a:t>
                      </a:r>
                      <a:endParaRPr sz="1200"/>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3:3"/>
                      </a:ext>
                    </a:extLst>
                  </a:tcPr>
                </a:tc>
                <a:tc>
                  <a:txBody>
                    <a:bodyPr/>
                    <a:lstStyle/>
                    <a:p>
                      <a:pPr marL="0" lvl="0" indent="0" algn="r" rtl="0">
                        <a:lnSpc>
                          <a:spcPct val="115000"/>
                        </a:lnSpc>
                        <a:spcBef>
                          <a:spcPts val="0"/>
                        </a:spcBef>
                        <a:spcAft>
                          <a:spcPts val="0"/>
                        </a:spcAft>
                        <a:buNone/>
                      </a:pPr>
                      <a:r>
                        <a:rPr lang="en-US" sz="1000"/>
                        <a:t>$7.00</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3:4"/>
                      </a:ext>
                    </a:extLst>
                  </a:tcPr>
                </a:tc>
                <a:extLst>
                  <a:ext uri="{0D108BD9-81ED-4DB2-BD59-A6C34878D82A}">
                    <a16:rowId xmlns:a16="http://schemas.microsoft.com/office/drawing/2014/main" val="10003"/>
                  </a:ext>
                </a:extLst>
              </a:tr>
              <a:tr h="198675">
                <a:tc>
                  <a:txBody>
                    <a:bodyPr/>
                    <a:lstStyle/>
                    <a:p>
                      <a:pPr marL="0" lvl="0" indent="0" algn="l" rtl="0">
                        <a:lnSpc>
                          <a:spcPct val="115000"/>
                        </a:lnSpc>
                        <a:spcBef>
                          <a:spcPts val="0"/>
                        </a:spcBef>
                        <a:spcAft>
                          <a:spcPts val="0"/>
                        </a:spcAft>
                        <a:buNone/>
                      </a:pPr>
                      <a:r>
                        <a:rPr lang="en-US" sz="1000"/>
                        <a:t>Green LED (25 pk)</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4:0"/>
                      </a:ext>
                    </a:extLst>
                  </a:tcPr>
                </a:tc>
                <a:tc>
                  <a:txBody>
                    <a:bodyPr/>
                    <a:lstStyle/>
                    <a:p>
                      <a:pPr marL="0" lvl="0" indent="0" algn="r" rtl="0">
                        <a:lnSpc>
                          <a:spcPct val="115000"/>
                        </a:lnSpc>
                        <a:spcBef>
                          <a:spcPts val="0"/>
                        </a:spcBef>
                        <a:spcAft>
                          <a:spcPts val="0"/>
                        </a:spcAft>
                        <a:buNone/>
                      </a:pPr>
                      <a:r>
                        <a:rPr lang="en-US" sz="1000"/>
                        <a:t>$8.00</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4:1"/>
                      </a:ext>
                    </a:extLst>
                  </a:tcPr>
                </a:tc>
                <a:tc>
                  <a:txBody>
                    <a:bodyPr/>
                    <a:lstStyle/>
                    <a:p>
                      <a:pPr marL="0" lvl="0" indent="0" algn="r" rtl="0">
                        <a:lnSpc>
                          <a:spcPct val="115000"/>
                        </a:lnSpc>
                        <a:spcBef>
                          <a:spcPts val="0"/>
                        </a:spcBef>
                        <a:spcAft>
                          <a:spcPts val="0"/>
                        </a:spcAft>
                        <a:buNone/>
                      </a:pPr>
                      <a:r>
                        <a:rPr lang="en-US" sz="1000"/>
                        <a:t>1</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4:2"/>
                      </a:ext>
                    </a:extLst>
                  </a:tcPr>
                </a:tc>
                <a:tc>
                  <a:txBody>
                    <a:bodyPr/>
                    <a:lstStyle/>
                    <a:p>
                      <a:pPr marL="0" lvl="0" indent="0" algn="ctr" rtl="0">
                        <a:spcBef>
                          <a:spcPts val="0"/>
                        </a:spcBef>
                        <a:spcAft>
                          <a:spcPts val="0"/>
                        </a:spcAft>
                        <a:buNone/>
                      </a:pPr>
                      <a:r>
                        <a:rPr lang="en-US" sz="1200"/>
                        <a:t>√</a:t>
                      </a:r>
                      <a:endParaRPr sz="1200"/>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4:3"/>
                      </a:ext>
                    </a:extLst>
                  </a:tcPr>
                </a:tc>
                <a:tc>
                  <a:txBody>
                    <a:bodyPr/>
                    <a:lstStyle/>
                    <a:p>
                      <a:pPr marL="0" lvl="0" indent="0" algn="r" rtl="0">
                        <a:lnSpc>
                          <a:spcPct val="115000"/>
                        </a:lnSpc>
                        <a:spcBef>
                          <a:spcPts val="0"/>
                        </a:spcBef>
                        <a:spcAft>
                          <a:spcPts val="0"/>
                        </a:spcAft>
                        <a:buNone/>
                      </a:pPr>
                      <a:r>
                        <a:rPr lang="en-US" sz="1000"/>
                        <a:t>$8.00</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4:4"/>
                      </a:ext>
                    </a:extLst>
                  </a:tcPr>
                </a:tc>
                <a:extLst>
                  <a:ext uri="{0D108BD9-81ED-4DB2-BD59-A6C34878D82A}">
                    <a16:rowId xmlns:a16="http://schemas.microsoft.com/office/drawing/2014/main" val="10004"/>
                  </a:ext>
                </a:extLst>
              </a:tr>
              <a:tr h="198675">
                <a:tc>
                  <a:txBody>
                    <a:bodyPr/>
                    <a:lstStyle/>
                    <a:p>
                      <a:pPr marL="0" lvl="0" indent="0" algn="l" rtl="0">
                        <a:lnSpc>
                          <a:spcPct val="115000"/>
                        </a:lnSpc>
                        <a:spcBef>
                          <a:spcPts val="0"/>
                        </a:spcBef>
                        <a:spcAft>
                          <a:spcPts val="0"/>
                        </a:spcAft>
                        <a:buNone/>
                      </a:pPr>
                      <a:r>
                        <a:rPr lang="en-US" sz="1000"/>
                        <a:t>Blue LED</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5:0"/>
                      </a:ext>
                    </a:extLst>
                  </a:tcPr>
                </a:tc>
                <a:tc>
                  <a:txBody>
                    <a:bodyPr/>
                    <a:lstStyle/>
                    <a:p>
                      <a:pPr marL="0" lvl="0" indent="0" algn="r" rtl="0">
                        <a:lnSpc>
                          <a:spcPct val="115000"/>
                        </a:lnSpc>
                        <a:spcBef>
                          <a:spcPts val="0"/>
                        </a:spcBef>
                        <a:spcAft>
                          <a:spcPts val="0"/>
                        </a:spcAft>
                        <a:buNone/>
                      </a:pPr>
                      <a:r>
                        <a:rPr lang="en-US" sz="1000"/>
                        <a:t>$8.00</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5:1"/>
                      </a:ext>
                    </a:extLst>
                  </a:tcPr>
                </a:tc>
                <a:tc>
                  <a:txBody>
                    <a:bodyPr/>
                    <a:lstStyle/>
                    <a:p>
                      <a:pPr marL="0" lvl="0" indent="0" algn="r" rtl="0">
                        <a:lnSpc>
                          <a:spcPct val="115000"/>
                        </a:lnSpc>
                        <a:spcBef>
                          <a:spcPts val="0"/>
                        </a:spcBef>
                        <a:spcAft>
                          <a:spcPts val="0"/>
                        </a:spcAft>
                        <a:buNone/>
                      </a:pPr>
                      <a:r>
                        <a:rPr lang="en-US" sz="1000"/>
                        <a:t>1</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5:2"/>
                      </a:ext>
                    </a:extLst>
                  </a:tcPr>
                </a:tc>
                <a:tc>
                  <a:txBody>
                    <a:bodyPr/>
                    <a:lstStyle/>
                    <a:p>
                      <a:pPr marL="0" lvl="0" indent="0" algn="ctr" rtl="0">
                        <a:spcBef>
                          <a:spcPts val="0"/>
                        </a:spcBef>
                        <a:spcAft>
                          <a:spcPts val="0"/>
                        </a:spcAft>
                        <a:buNone/>
                      </a:pPr>
                      <a:r>
                        <a:rPr lang="en-US" sz="1200"/>
                        <a:t>√</a:t>
                      </a:r>
                      <a:endParaRPr sz="1200"/>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5:3"/>
                      </a:ext>
                    </a:extLst>
                  </a:tcPr>
                </a:tc>
                <a:tc>
                  <a:txBody>
                    <a:bodyPr/>
                    <a:lstStyle/>
                    <a:p>
                      <a:pPr marL="0" lvl="0" indent="0" algn="r" rtl="0">
                        <a:lnSpc>
                          <a:spcPct val="115000"/>
                        </a:lnSpc>
                        <a:spcBef>
                          <a:spcPts val="0"/>
                        </a:spcBef>
                        <a:spcAft>
                          <a:spcPts val="0"/>
                        </a:spcAft>
                        <a:buNone/>
                      </a:pPr>
                      <a:r>
                        <a:rPr lang="en-US" sz="1000"/>
                        <a:t>$8.00</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5:4"/>
                      </a:ext>
                    </a:extLst>
                  </a:tcPr>
                </a:tc>
                <a:extLst>
                  <a:ext uri="{0D108BD9-81ED-4DB2-BD59-A6C34878D82A}">
                    <a16:rowId xmlns:a16="http://schemas.microsoft.com/office/drawing/2014/main" val="10005"/>
                  </a:ext>
                </a:extLst>
              </a:tr>
              <a:tr h="198675">
                <a:tc>
                  <a:txBody>
                    <a:bodyPr/>
                    <a:lstStyle/>
                    <a:p>
                      <a:pPr marL="0" lvl="0" indent="0" algn="l" rtl="0">
                        <a:lnSpc>
                          <a:spcPct val="115000"/>
                        </a:lnSpc>
                        <a:spcBef>
                          <a:spcPts val="0"/>
                        </a:spcBef>
                        <a:spcAft>
                          <a:spcPts val="0"/>
                        </a:spcAft>
                        <a:buNone/>
                      </a:pPr>
                      <a:r>
                        <a:rPr lang="en-US" sz="1000"/>
                        <a:t>Photodiode</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6:0"/>
                      </a:ext>
                    </a:extLst>
                  </a:tcPr>
                </a:tc>
                <a:tc>
                  <a:txBody>
                    <a:bodyPr/>
                    <a:lstStyle/>
                    <a:p>
                      <a:pPr marL="0" lvl="0" indent="0" algn="r" rtl="0">
                        <a:lnSpc>
                          <a:spcPct val="115000"/>
                        </a:lnSpc>
                        <a:spcBef>
                          <a:spcPts val="0"/>
                        </a:spcBef>
                        <a:spcAft>
                          <a:spcPts val="0"/>
                        </a:spcAft>
                        <a:buNone/>
                      </a:pPr>
                      <a:r>
                        <a:rPr lang="en-US" sz="1000"/>
                        <a:t>$1.03</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6:1"/>
                      </a:ext>
                    </a:extLst>
                  </a:tcPr>
                </a:tc>
                <a:tc>
                  <a:txBody>
                    <a:bodyPr/>
                    <a:lstStyle/>
                    <a:p>
                      <a:pPr marL="0" lvl="0" indent="0" algn="r" rtl="0">
                        <a:lnSpc>
                          <a:spcPct val="115000"/>
                        </a:lnSpc>
                        <a:spcBef>
                          <a:spcPts val="0"/>
                        </a:spcBef>
                        <a:spcAft>
                          <a:spcPts val="0"/>
                        </a:spcAft>
                        <a:buNone/>
                      </a:pPr>
                      <a:r>
                        <a:rPr lang="en-US" sz="1000"/>
                        <a:t>25</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6:2"/>
                      </a:ext>
                    </a:extLst>
                  </a:tcPr>
                </a:tc>
                <a:tc>
                  <a:txBody>
                    <a:bodyPr/>
                    <a:lstStyle/>
                    <a:p>
                      <a:pPr marL="0" lvl="0" indent="0" algn="ctr" rtl="0">
                        <a:spcBef>
                          <a:spcPts val="0"/>
                        </a:spcBef>
                        <a:spcAft>
                          <a:spcPts val="0"/>
                        </a:spcAft>
                        <a:buNone/>
                      </a:pPr>
                      <a:r>
                        <a:rPr lang="en-US" sz="1200"/>
                        <a:t>√</a:t>
                      </a:r>
                      <a:endParaRPr sz="1200"/>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6:3"/>
                      </a:ext>
                    </a:extLst>
                  </a:tcPr>
                </a:tc>
                <a:tc>
                  <a:txBody>
                    <a:bodyPr/>
                    <a:lstStyle/>
                    <a:p>
                      <a:pPr marL="0" lvl="0" indent="0" algn="r" rtl="0">
                        <a:lnSpc>
                          <a:spcPct val="115000"/>
                        </a:lnSpc>
                        <a:spcBef>
                          <a:spcPts val="0"/>
                        </a:spcBef>
                        <a:spcAft>
                          <a:spcPts val="0"/>
                        </a:spcAft>
                        <a:buNone/>
                      </a:pPr>
                      <a:r>
                        <a:rPr lang="en-US" sz="1000"/>
                        <a:t>$25.75</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6:4"/>
                      </a:ext>
                    </a:extLst>
                  </a:tcPr>
                </a:tc>
                <a:extLst>
                  <a:ext uri="{0D108BD9-81ED-4DB2-BD59-A6C34878D82A}">
                    <a16:rowId xmlns:a16="http://schemas.microsoft.com/office/drawing/2014/main" val="10006"/>
                  </a:ext>
                </a:extLst>
              </a:tr>
              <a:tr h="198675">
                <a:tc>
                  <a:txBody>
                    <a:bodyPr/>
                    <a:lstStyle/>
                    <a:p>
                      <a:pPr marL="0" lvl="0" indent="0" algn="l" rtl="0">
                        <a:lnSpc>
                          <a:spcPct val="115000"/>
                        </a:lnSpc>
                        <a:spcBef>
                          <a:spcPts val="0"/>
                        </a:spcBef>
                        <a:spcAft>
                          <a:spcPts val="0"/>
                        </a:spcAft>
                        <a:buNone/>
                      </a:pPr>
                      <a:r>
                        <a:rPr lang="en-US" sz="1000"/>
                        <a:t>IR LED</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B w="19050" cap="flat" cmpd="sng">
                      <a:solidFill>
                        <a:srgbClr val="000000"/>
                      </a:solidFill>
                      <a:prstDash val="solid"/>
                      <a:round/>
                      <a:headEnd type="none" w="sm" len="sm"/>
                      <a:tailEnd type="none" w="sm" len="sm"/>
                    </a:lnB>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7:0"/>
                      </a:ext>
                    </a:extLst>
                  </a:tcPr>
                </a:tc>
                <a:tc>
                  <a:txBody>
                    <a:bodyPr/>
                    <a:lstStyle/>
                    <a:p>
                      <a:pPr marL="0" lvl="0" indent="0" algn="r" rtl="0">
                        <a:lnSpc>
                          <a:spcPct val="115000"/>
                        </a:lnSpc>
                        <a:spcBef>
                          <a:spcPts val="0"/>
                        </a:spcBef>
                        <a:spcAft>
                          <a:spcPts val="0"/>
                        </a:spcAft>
                        <a:buNone/>
                      </a:pPr>
                      <a:r>
                        <a:rPr lang="en-US" sz="1000"/>
                        <a:t>$0.87</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B w="19050" cap="flat" cmpd="sng">
                      <a:solidFill>
                        <a:srgbClr val="000000"/>
                      </a:solidFill>
                      <a:prstDash val="solid"/>
                      <a:round/>
                      <a:headEnd type="none" w="sm" len="sm"/>
                      <a:tailEnd type="none" w="sm" len="sm"/>
                    </a:lnB>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7:1"/>
                      </a:ext>
                    </a:extLst>
                  </a:tcPr>
                </a:tc>
                <a:tc>
                  <a:txBody>
                    <a:bodyPr/>
                    <a:lstStyle/>
                    <a:p>
                      <a:pPr marL="0" lvl="0" indent="0" algn="r" rtl="0">
                        <a:lnSpc>
                          <a:spcPct val="115000"/>
                        </a:lnSpc>
                        <a:spcBef>
                          <a:spcPts val="0"/>
                        </a:spcBef>
                        <a:spcAft>
                          <a:spcPts val="0"/>
                        </a:spcAft>
                        <a:buNone/>
                      </a:pPr>
                      <a:r>
                        <a:rPr lang="en-US" sz="1000"/>
                        <a:t>25</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B w="19050" cap="flat" cmpd="sng">
                      <a:solidFill>
                        <a:srgbClr val="000000"/>
                      </a:solidFill>
                      <a:prstDash val="solid"/>
                      <a:round/>
                      <a:headEnd type="none" w="sm" len="sm"/>
                      <a:tailEnd type="none" w="sm" len="sm"/>
                    </a:lnB>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7:2"/>
                      </a:ext>
                    </a:extLst>
                  </a:tcPr>
                </a:tc>
                <a:tc>
                  <a:txBody>
                    <a:bodyPr/>
                    <a:lstStyle/>
                    <a:p>
                      <a:pPr marL="0" lvl="0" indent="0" algn="ctr" rtl="0">
                        <a:spcBef>
                          <a:spcPts val="0"/>
                        </a:spcBef>
                        <a:spcAft>
                          <a:spcPts val="0"/>
                        </a:spcAft>
                        <a:buNone/>
                      </a:pPr>
                      <a:r>
                        <a:rPr lang="en-US" sz="1200"/>
                        <a:t>√</a:t>
                      </a:r>
                      <a:endParaRPr sz="1200"/>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B w="19050" cap="flat" cmpd="sng">
                      <a:solidFill>
                        <a:srgbClr val="000000"/>
                      </a:solidFill>
                      <a:prstDash val="solid"/>
                      <a:round/>
                      <a:headEnd type="none" w="sm" len="sm"/>
                      <a:tailEnd type="none" w="sm" len="sm"/>
                    </a:lnB>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7:3"/>
                      </a:ext>
                    </a:extLst>
                  </a:tcPr>
                </a:tc>
                <a:tc>
                  <a:txBody>
                    <a:bodyPr/>
                    <a:lstStyle/>
                    <a:p>
                      <a:pPr marL="0" lvl="0" indent="0" algn="r" rtl="0">
                        <a:lnSpc>
                          <a:spcPct val="115000"/>
                        </a:lnSpc>
                        <a:spcBef>
                          <a:spcPts val="0"/>
                        </a:spcBef>
                        <a:spcAft>
                          <a:spcPts val="0"/>
                        </a:spcAft>
                        <a:buNone/>
                      </a:pPr>
                      <a:r>
                        <a:rPr lang="en-US" sz="1000"/>
                        <a:t>$21.75</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B w="19050" cap="flat" cmpd="sng">
                      <a:solidFill>
                        <a:srgbClr val="000000"/>
                      </a:solidFill>
                      <a:prstDash val="solid"/>
                      <a:round/>
                      <a:headEnd type="none" w="sm" len="sm"/>
                      <a:tailEnd type="none" w="sm" len="sm"/>
                    </a:lnB>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7:4"/>
                      </a:ext>
                    </a:extLst>
                  </a:tcPr>
                </a:tc>
                <a:extLst>
                  <a:ext uri="{0D108BD9-81ED-4DB2-BD59-A6C34878D82A}">
                    <a16:rowId xmlns:a16="http://schemas.microsoft.com/office/drawing/2014/main" val="10007"/>
                  </a:ext>
                </a:extLst>
              </a:tr>
              <a:tr h="168125">
                <a:tc gridSpan="3">
                  <a:txBody>
                    <a:bodyPr/>
                    <a:lstStyle/>
                    <a:p>
                      <a:pPr marL="0" lvl="0" indent="0" algn="l" rtl="0">
                        <a:lnSpc>
                          <a:spcPct val="115000"/>
                        </a:lnSpc>
                        <a:spcBef>
                          <a:spcPts val="0"/>
                        </a:spcBef>
                        <a:spcAft>
                          <a:spcPts val="0"/>
                        </a:spcAft>
                        <a:buNone/>
                      </a:pPr>
                      <a:r>
                        <a:rPr lang="en-US" sz="1000" b="1"/>
                        <a:t>Optical Component Cost</a:t>
                      </a:r>
                      <a:endParaRPr sz="1000" b="1"/>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8:0"/>
                      </a:ext>
                    </a:extLst>
                  </a:tcPr>
                </a:tc>
                <a:tc hMerge="1">
                  <a:txBody>
                    <a:bodyPr/>
                    <a:lstStyle/>
                    <a:p>
                      <a:endParaRPr lang="en-US"/>
                    </a:p>
                  </a:txBody>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US" sz="1200"/>
                        <a:t>√</a:t>
                      </a:r>
                      <a:endParaRPr sz="1200"/>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8:3"/>
                      </a:ext>
                    </a:extLst>
                  </a:tcPr>
                </a:tc>
                <a:tc>
                  <a:txBody>
                    <a:bodyPr/>
                    <a:lstStyle/>
                    <a:p>
                      <a:pPr marL="0" lvl="0" indent="0" algn="r" rtl="0">
                        <a:lnSpc>
                          <a:spcPct val="115000"/>
                        </a:lnSpc>
                        <a:spcBef>
                          <a:spcPts val="0"/>
                        </a:spcBef>
                        <a:spcAft>
                          <a:spcPts val="0"/>
                        </a:spcAft>
                        <a:buNone/>
                      </a:pPr>
                      <a:r>
                        <a:rPr lang="en-US" sz="1000" b="1"/>
                        <a:t>$195.90</a:t>
                      </a:r>
                      <a:endParaRPr sz="1000" b="1"/>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FC5E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8:4"/>
                      </a:ext>
                    </a:extLst>
                  </a:tcPr>
                </a:tc>
                <a:extLst>
                  <a:ext uri="{0D108BD9-81ED-4DB2-BD59-A6C34878D82A}">
                    <a16:rowId xmlns:a16="http://schemas.microsoft.com/office/drawing/2014/main" val="10008"/>
                  </a:ext>
                </a:extLst>
              </a:tr>
              <a:tr h="198675">
                <a:tc>
                  <a:txBody>
                    <a:bodyPr/>
                    <a:lstStyle/>
                    <a:p>
                      <a:pPr marL="0" lvl="0" indent="0" algn="l" rtl="0">
                        <a:lnSpc>
                          <a:spcPct val="115000"/>
                        </a:lnSpc>
                        <a:spcBef>
                          <a:spcPts val="0"/>
                        </a:spcBef>
                        <a:spcAft>
                          <a:spcPts val="0"/>
                        </a:spcAft>
                        <a:buNone/>
                      </a:pPr>
                      <a:r>
                        <a:rPr lang="en-US" sz="1000"/>
                        <a:t>Raspberry Pi Kit</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9:0"/>
                      </a:ext>
                    </a:extLst>
                  </a:tcPr>
                </a:tc>
                <a:tc>
                  <a:txBody>
                    <a:bodyPr/>
                    <a:lstStyle/>
                    <a:p>
                      <a:pPr marL="0" lvl="0" indent="0" algn="r" rtl="0">
                        <a:lnSpc>
                          <a:spcPct val="115000"/>
                        </a:lnSpc>
                        <a:spcBef>
                          <a:spcPts val="0"/>
                        </a:spcBef>
                        <a:spcAft>
                          <a:spcPts val="0"/>
                        </a:spcAft>
                        <a:buNone/>
                      </a:pPr>
                      <a:r>
                        <a:rPr lang="en-US" sz="1000"/>
                        <a:t>$127.79</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9:1"/>
                      </a:ext>
                    </a:extLst>
                  </a:tcPr>
                </a:tc>
                <a:tc>
                  <a:txBody>
                    <a:bodyPr/>
                    <a:lstStyle/>
                    <a:p>
                      <a:pPr marL="0" lvl="0" indent="0" algn="r" rtl="0">
                        <a:lnSpc>
                          <a:spcPct val="115000"/>
                        </a:lnSpc>
                        <a:spcBef>
                          <a:spcPts val="0"/>
                        </a:spcBef>
                        <a:spcAft>
                          <a:spcPts val="0"/>
                        </a:spcAft>
                        <a:buNone/>
                      </a:pPr>
                      <a:r>
                        <a:rPr lang="en-US" sz="1000"/>
                        <a:t>1</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9:2"/>
                      </a:ext>
                    </a:extLst>
                  </a:tcPr>
                </a:tc>
                <a:tc>
                  <a:txBody>
                    <a:bodyPr/>
                    <a:lstStyle/>
                    <a:p>
                      <a:pPr marL="0" lvl="0" indent="0" algn="ctr" rtl="0">
                        <a:spcBef>
                          <a:spcPts val="0"/>
                        </a:spcBef>
                        <a:spcAft>
                          <a:spcPts val="0"/>
                        </a:spcAft>
                        <a:buNone/>
                      </a:pPr>
                      <a:r>
                        <a:rPr lang="en-US" sz="1200"/>
                        <a:t>√</a:t>
                      </a:r>
                      <a:endParaRPr sz="1200"/>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9:3"/>
                      </a:ext>
                    </a:extLst>
                  </a:tcPr>
                </a:tc>
                <a:tc>
                  <a:txBody>
                    <a:bodyPr/>
                    <a:lstStyle/>
                    <a:p>
                      <a:pPr marL="0" lvl="0" indent="0" algn="r" rtl="0">
                        <a:lnSpc>
                          <a:spcPct val="115000"/>
                        </a:lnSpc>
                        <a:spcBef>
                          <a:spcPts val="0"/>
                        </a:spcBef>
                        <a:spcAft>
                          <a:spcPts val="0"/>
                        </a:spcAft>
                        <a:buNone/>
                      </a:pPr>
                      <a:r>
                        <a:rPr lang="en-US" sz="1000"/>
                        <a:t>$127.79</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9:4"/>
                      </a:ext>
                    </a:extLst>
                  </a:tcPr>
                </a:tc>
                <a:extLst>
                  <a:ext uri="{0D108BD9-81ED-4DB2-BD59-A6C34878D82A}">
                    <a16:rowId xmlns:a16="http://schemas.microsoft.com/office/drawing/2014/main" val="10009"/>
                  </a:ext>
                </a:extLst>
              </a:tr>
              <a:tr h="198675">
                <a:tc>
                  <a:txBody>
                    <a:bodyPr/>
                    <a:lstStyle/>
                    <a:p>
                      <a:pPr marL="0" lvl="0" indent="0" algn="l" rtl="0">
                        <a:lnSpc>
                          <a:spcPct val="115000"/>
                        </a:lnSpc>
                        <a:spcBef>
                          <a:spcPts val="0"/>
                        </a:spcBef>
                        <a:spcAft>
                          <a:spcPts val="0"/>
                        </a:spcAft>
                        <a:buNone/>
                      </a:pPr>
                      <a:r>
                        <a:rPr lang="en-US" sz="1000"/>
                        <a:t>Soldering station</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0:0"/>
                      </a:ext>
                    </a:extLst>
                  </a:tcPr>
                </a:tc>
                <a:tc>
                  <a:txBody>
                    <a:bodyPr/>
                    <a:lstStyle/>
                    <a:p>
                      <a:pPr marL="0" lvl="0" indent="0" algn="r" rtl="0">
                        <a:lnSpc>
                          <a:spcPct val="115000"/>
                        </a:lnSpc>
                        <a:spcBef>
                          <a:spcPts val="0"/>
                        </a:spcBef>
                        <a:spcAft>
                          <a:spcPts val="0"/>
                        </a:spcAft>
                        <a:buNone/>
                      </a:pPr>
                      <a:r>
                        <a:rPr lang="en-US" sz="1000"/>
                        <a:t>$41.59</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0:1"/>
                      </a:ext>
                    </a:extLst>
                  </a:tcPr>
                </a:tc>
                <a:tc>
                  <a:txBody>
                    <a:bodyPr/>
                    <a:lstStyle/>
                    <a:p>
                      <a:pPr marL="0" lvl="0" indent="0" algn="r" rtl="0">
                        <a:lnSpc>
                          <a:spcPct val="115000"/>
                        </a:lnSpc>
                        <a:spcBef>
                          <a:spcPts val="0"/>
                        </a:spcBef>
                        <a:spcAft>
                          <a:spcPts val="0"/>
                        </a:spcAft>
                        <a:buNone/>
                      </a:pPr>
                      <a:r>
                        <a:rPr lang="en-US" sz="1000"/>
                        <a:t>1</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0:2"/>
                      </a:ext>
                    </a:extLst>
                  </a:tcPr>
                </a:tc>
                <a:tc>
                  <a:txBody>
                    <a:bodyPr/>
                    <a:lstStyle/>
                    <a:p>
                      <a:pPr marL="0" lvl="0" indent="0" algn="ctr" rtl="0">
                        <a:spcBef>
                          <a:spcPts val="0"/>
                        </a:spcBef>
                        <a:spcAft>
                          <a:spcPts val="0"/>
                        </a:spcAft>
                        <a:buNone/>
                      </a:pPr>
                      <a:r>
                        <a:rPr lang="en-US" sz="1200"/>
                        <a:t>√</a:t>
                      </a:r>
                      <a:endParaRPr sz="1200"/>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0:3"/>
                      </a:ext>
                    </a:extLst>
                  </a:tcPr>
                </a:tc>
                <a:tc>
                  <a:txBody>
                    <a:bodyPr/>
                    <a:lstStyle/>
                    <a:p>
                      <a:pPr marL="0" lvl="0" indent="0" algn="r" rtl="0">
                        <a:lnSpc>
                          <a:spcPct val="115000"/>
                        </a:lnSpc>
                        <a:spcBef>
                          <a:spcPts val="0"/>
                        </a:spcBef>
                        <a:spcAft>
                          <a:spcPts val="0"/>
                        </a:spcAft>
                        <a:buNone/>
                      </a:pPr>
                      <a:r>
                        <a:rPr lang="en-US" sz="1000"/>
                        <a:t>$41.59</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0:4"/>
                      </a:ext>
                    </a:extLst>
                  </a:tcPr>
                </a:tc>
                <a:extLst>
                  <a:ext uri="{0D108BD9-81ED-4DB2-BD59-A6C34878D82A}">
                    <a16:rowId xmlns:a16="http://schemas.microsoft.com/office/drawing/2014/main" val="10010"/>
                  </a:ext>
                </a:extLst>
              </a:tr>
              <a:tr h="198675">
                <a:tc>
                  <a:txBody>
                    <a:bodyPr/>
                    <a:lstStyle/>
                    <a:p>
                      <a:pPr marL="0" lvl="0" indent="0" algn="l" rtl="0">
                        <a:lnSpc>
                          <a:spcPct val="115000"/>
                        </a:lnSpc>
                        <a:spcBef>
                          <a:spcPts val="0"/>
                        </a:spcBef>
                        <a:spcAft>
                          <a:spcPts val="0"/>
                        </a:spcAft>
                        <a:buNone/>
                      </a:pPr>
                      <a:r>
                        <a:rPr lang="en-US" sz="1000"/>
                        <a:t>Pet collar battery (CR1632)</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1:0"/>
                      </a:ext>
                    </a:extLst>
                  </a:tcPr>
                </a:tc>
                <a:tc>
                  <a:txBody>
                    <a:bodyPr/>
                    <a:lstStyle/>
                    <a:p>
                      <a:pPr marL="0" lvl="0" indent="0" algn="r" rtl="0">
                        <a:lnSpc>
                          <a:spcPct val="115000"/>
                        </a:lnSpc>
                        <a:spcBef>
                          <a:spcPts val="0"/>
                        </a:spcBef>
                        <a:spcAft>
                          <a:spcPts val="0"/>
                        </a:spcAft>
                        <a:buNone/>
                      </a:pPr>
                      <a:r>
                        <a:rPr lang="en-US" sz="1000"/>
                        <a:t>$5.99</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1:1"/>
                      </a:ext>
                    </a:extLst>
                  </a:tcPr>
                </a:tc>
                <a:tc>
                  <a:txBody>
                    <a:bodyPr/>
                    <a:lstStyle/>
                    <a:p>
                      <a:pPr marL="0" lvl="0" indent="0" algn="r" rtl="0">
                        <a:lnSpc>
                          <a:spcPct val="115000"/>
                        </a:lnSpc>
                        <a:spcBef>
                          <a:spcPts val="0"/>
                        </a:spcBef>
                        <a:spcAft>
                          <a:spcPts val="0"/>
                        </a:spcAft>
                        <a:buNone/>
                      </a:pPr>
                      <a:r>
                        <a:rPr lang="en-US" sz="1000"/>
                        <a:t>1</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1:2"/>
                      </a:ext>
                    </a:extLst>
                  </a:tcPr>
                </a:tc>
                <a:tc>
                  <a:txBody>
                    <a:bodyPr/>
                    <a:lstStyle/>
                    <a:p>
                      <a:pPr marL="0" lvl="0" indent="0" algn="ctr" rtl="0">
                        <a:spcBef>
                          <a:spcPts val="0"/>
                        </a:spcBef>
                        <a:spcAft>
                          <a:spcPts val="0"/>
                        </a:spcAft>
                        <a:buNone/>
                      </a:pPr>
                      <a:r>
                        <a:rPr lang="en-US" sz="1200">
                          <a:latin typeface="Franklin Gothic"/>
                          <a:ea typeface="Franklin Gothic"/>
                          <a:cs typeface="Franklin Gothic"/>
                          <a:sym typeface="Franklin Gothic"/>
                        </a:rPr>
                        <a:t>X</a:t>
                      </a:r>
                      <a:endParaRPr sz="1200">
                        <a:latin typeface="Franklin Gothic"/>
                        <a:ea typeface="Franklin Gothic"/>
                        <a:cs typeface="Franklin Gothic"/>
                        <a:sym typeface="Franklin Gothic"/>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1:3"/>
                      </a:ext>
                    </a:extLst>
                  </a:tcPr>
                </a:tc>
                <a:tc>
                  <a:txBody>
                    <a:bodyPr/>
                    <a:lstStyle/>
                    <a:p>
                      <a:pPr marL="0" lvl="0" indent="0" algn="r" rtl="0">
                        <a:lnSpc>
                          <a:spcPct val="115000"/>
                        </a:lnSpc>
                        <a:spcBef>
                          <a:spcPts val="0"/>
                        </a:spcBef>
                        <a:spcAft>
                          <a:spcPts val="0"/>
                        </a:spcAft>
                        <a:buNone/>
                      </a:pPr>
                      <a:r>
                        <a:rPr lang="en-US" sz="1000"/>
                        <a:t>$5.99</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1:4"/>
                      </a:ext>
                    </a:extLst>
                  </a:tcPr>
                </a:tc>
                <a:extLst>
                  <a:ext uri="{0D108BD9-81ED-4DB2-BD59-A6C34878D82A}">
                    <a16:rowId xmlns:a16="http://schemas.microsoft.com/office/drawing/2014/main" val="10011"/>
                  </a:ext>
                </a:extLst>
              </a:tr>
              <a:tr h="198675">
                <a:tc>
                  <a:txBody>
                    <a:bodyPr/>
                    <a:lstStyle/>
                    <a:p>
                      <a:pPr marL="0" lvl="0" indent="0" algn="l" rtl="0">
                        <a:lnSpc>
                          <a:spcPct val="115000"/>
                        </a:lnSpc>
                        <a:spcBef>
                          <a:spcPts val="0"/>
                        </a:spcBef>
                        <a:spcAft>
                          <a:spcPts val="0"/>
                        </a:spcAft>
                        <a:buNone/>
                      </a:pPr>
                      <a:r>
                        <a:rPr lang="en-US" sz="1000"/>
                        <a:t>PLA 3D Printer Filament (Black)</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2:0"/>
                      </a:ext>
                    </a:extLst>
                  </a:tcPr>
                </a:tc>
                <a:tc>
                  <a:txBody>
                    <a:bodyPr/>
                    <a:lstStyle/>
                    <a:p>
                      <a:pPr marL="0" lvl="0" indent="0" algn="r" rtl="0">
                        <a:lnSpc>
                          <a:spcPct val="115000"/>
                        </a:lnSpc>
                        <a:spcBef>
                          <a:spcPts val="0"/>
                        </a:spcBef>
                        <a:spcAft>
                          <a:spcPts val="0"/>
                        </a:spcAft>
                        <a:buNone/>
                      </a:pPr>
                      <a:r>
                        <a:rPr lang="en-US" sz="1000"/>
                        <a:t>$20.49</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2:1"/>
                      </a:ext>
                    </a:extLst>
                  </a:tcPr>
                </a:tc>
                <a:tc>
                  <a:txBody>
                    <a:bodyPr/>
                    <a:lstStyle/>
                    <a:p>
                      <a:pPr marL="0" lvl="0" indent="0" algn="r" rtl="0">
                        <a:lnSpc>
                          <a:spcPct val="115000"/>
                        </a:lnSpc>
                        <a:spcBef>
                          <a:spcPts val="0"/>
                        </a:spcBef>
                        <a:spcAft>
                          <a:spcPts val="0"/>
                        </a:spcAft>
                        <a:buNone/>
                      </a:pPr>
                      <a:r>
                        <a:rPr lang="en-US" sz="1000"/>
                        <a:t>1</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2:2"/>
                      </a:ext>
                    </a:extLst>
                  </a:tcPr>
                </a:tc>
                <a:tc>
                  <a:txBody>
                    <a:bodyPr/>
                    <a:lstStyle/>
                    <a:p>
                      <a:pPr marL="0" lvl="0" indent="0" algn="ctr" rtl="0">
                        <a:spcBef>
                          <a:spcPts val="0"/>
                        </a:spcBef>
                        <a:spcAft>
                          <a:spcPts val="0"/>
                        </a:spcAft>
                        <a:buNone/>
                      </a:pPr>
                      <a:r>
                        <a:rPr lang="en-US" sz="1200">
                          <a:solidFill>
                            <a:schemeClr val="dk1"/>
                          </a:solidFill>
                          <a:latin typeface="Franklin Gothic"/>
                          <a:ea typeface="Franklin Gothic"/>
                          <a:cs typeface="Franklin Gothic"/>
                          <a:sym typeface="Franklin Gothic"/>
                        </a:rPr>
                        <a:t>X</a:t>
                      </a:r>
                      <a:endParaRPr sz="1200">
                        <a:latin typeface="Franklin Gothic"/>
                        <a:ea typeface="Franklin Gothic"/>
                        <a:cs typeface="Franklin Gothic"/>
                        <a:sym typeface="Franklin Gothic"/>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2:3"/>
                      </a:ext>
                    </a:extLst>
                  </a:tcPr>
                </a:tc>
                <a:tc>
                  <a:txBody>
                    <a:bodyPr/>
                    <a:lstStyle/>
                    <a:p>
                      <a:pPr marL="0" lvl="0" indent="0" algn="r" rtl="0">
                        <a:lnSpc>
                          <a:spcPct val="115000"/>
                        </a:lnSpc>
                        <a:spcBef>
                          <a:spcPts val="0"/>
                        </a:spcBef>
                        <a:spcAft>
                          <a:spcPts val="0"/>
                        </a:spcAft>
                        <a:buNone/>
                      </a:pPr>
                      <a:r>
                        <a:rPr lang="en-US" sz="1000"/>
                        <a:t>$20.49</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2:4"/>
                      </a:ext>
                    </a:extLst>
                  </a:tcPr>
                </a:tc>
                <a:extLst>
                  <a:ext uri="{0D108BD9-81ED-4DB2-BD59-A6C34878D82A}">
                    <a16:rowId xmlns:a16="http://schemas.microsoft.com/office/drawing/2014/main" val="10012"/>
                  </a:ext>
                </a:extLst>
              </a:tr>
              <a:tr h="198675">
                <a:tc>
                  <a:txBody>
                    <a:bodyPr/>
                    <a:lstStyle/>
                    <a:p>
                      <a:pPr marL="0" lvl="0" indent="0" algn="l" rtl="0">
                        <a:lnSpc>
                          <a:spcPct val="115000"/>
                        </a:lnSpc>
                        <a:spcBef>
                          <a:spcPts val="0"/>
                        </a:spcBef>
                        <a:spcAft>
                          <a:spcPts val="0"/>
                        </a:spcAft>
                        <a:buNone/>
                      </a:pPr>
                      <a:r>
                        <a:rPr lang="en-US" sz="1000"/>
                        <a:t>Stainless steel large dish</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3:0"/>
                      </a:ext>
                    </a:extLst>
                  </a:tcPr>
                </a:tc>
                <a:tc>
                  <a:txBody>
                    <a:bodyPr/>
                    <a:lstStyle/>
                    <a:p>
                      <a:pPr marL="0" lvl="0" indent="0" algn="r" rtl="0">
                        <a:lnSpc>
                          <a:spcPct val="115000"/>
                        </a:lnSpc>
                        <a:spcBef>
                          <a:spcPts val="0"/>
                        </a:spcBef>
                        <a:spcAft>
                          <a:spcPts val="0"/>
                        </a:spcAft>
                        <a:buNone/>
                      </a:pPr>
                      <a:r>
                        <a:rPr lang="en-US" sz="1000"/>
                        <a:t>$13.57</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3:1"/>
                      </a:ext>
                    </a:extLst>
                  </a:tcPr>
                </a:tc>
                <a:tc>
                  <a:txBody>
                    <a:bodyPr/>
                    <a:lstStyle/>
                    <a:p>
                      <a:pPr marL="0" lvl="0" indent="0" algn="r" rtl="0">
                        <a:lnSpc>
                          <a:spcPct val="115000"/>
                        </a:lnSpc>
                        <a:spcBef>
                          <a:spcPts val="0"/>
                        </a:spcBef>
                        <a:spcAft>
                          <a:spcPts val="0"/>
                        </a:spcAft>
                        <a:buNone/>
                      </a:pPr>
                      <a:r>
                        <a:rPr lang="en-US" sz="1000"/>
                        <a:t>1</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3:2"/>
                      </a:ext>
                    </a:extLst>
                  </a:tcPr>
                </a:tc>
                <a:tc>
                  <a:txBody>
                    <a:bodyPr/>
                    <a:lstStyle/>
                    <a:p>
                      <a:pPr marL="0" lvl="0" indent="0" algn="ctr" rtl="0">
                        <a:spcBef>
                          <a:spcPts val="0"/>
                        </a:spcBef>
                        <a:spcAft>
                          <a:spcPts val="0"/>
                        </a:spcAft>
                        <a:buNone/>
                      </a:pPr>
                      <a:r>
                        <a:rPr lang="en-US" sz="1200">
                          <a:solidFill>
                            <a:schemeClr val="dk1"/>
                          </a:solidFill>
                          <a:latin typeface="Franklin Gothic"/>
                          <a:ea typeface="Franklin Gothic"/>
                          <a:cs typeface="Franklin Gothic"/>
                          <a:sym typeface="Franklin Gothic"/>
                        </a:rPr>
                        <a:t>X</a:t>
                      </a:r>
                      <a:endParaRPr sz="1200">
                        <a:latin typeface="Franklin Gothic"/>
                        <a:ea typeface="Franklin Gothic"/>
                        <a:cs typeface="Franklin Gothic"/>
                        <a:sym typeface="Franklin Gothic"/>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3:3"/>
                      </a:ext>
                    </a:extLst>
                  </a:tcPr>
                </a:tc>
                <a:tc>
                  <a:txBody>
                    <a:bodyPr/>
                    <a:lstStyle/>
                    <a:p>
                      <a:pPr marL="0" lvl="0" indent="0" algn="r" rtl="0">
                        <a:lnSpc>
                          <a:spcPct val="115000"/>
                        </a:lnSpc>
                        <a:spcBef>
                          <a:spcPts val="0"/>
                        </a:spcBef>
                        <a:spcAft>
                          <a:spcPts val="0"/>
                        </a:spcAft>
                        <a:buNone/>
                      </a:pPr>
                      <a:r>
                        <a:rPr lang="en-US" sz="1000"/>
                        <a:t>$13.57</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3:4"/>
                      </a:ext>
                    </a:extLst>
                  </a:tcPr>
                </a:tc>
                <a:extLst>
                  <a:ext uri="{0D108BD9-81ED-4DB2-BD59-A6C34878D82A}">
                    <a16:rowId xmlns:a16="http://schemas.microsoft.com/office/drawing/2014/main" val="10013"/>
                  </a:ext>
                </a:extLst>
              </a:tr>
              <a:tr h="198675">
                <a:tc>
                  <a:txBody>
                    <a:bodyPr/>
                    <a:lstStyle/>
                    <a:p>
                      <a:pPr marL="0" lvl="0" indent="0" algn="l" rtl="0">
                        <a:lnSpc>
                          <a:spcPct val="115000"/>
                        </a:lnSpc>
                        <a:spcBef>
                          <a:spcPts val="0"/>
                        </a:spcBef>
                        <a:spcAft>
                          <a:spcPts val="0"/>
                        </a:spcAft>
                        <a:buNone/>
                      </a:pPr>
                      <a:r>
                        <a:rPr lang="en-US" sz="1000"/>
                        <a:t>Adjustable dispensing wheel</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4:0"/>
                      </a:ext>
                    </a:extLst>
                  </a:tcPr>
                </a:tc>
                <a:tc>
                  <a:txBody>
                    <a:bodyPr/>
                    <a:lstStyle/>
                    <a:p>
                      <a:pPr marL="0" lvl="0" indent="0" algn="r" rtl="0">
                        <a:lnSpc>
                          <a:spcPct val="115000"/>
                        </a:lnSpc>
                        <a:spcBef>
                          <a:spcPts val="0"/>
                        </a:spcBef>
                        <a:spcAft>
                          <a:spcPts val="0"/>
                        </a:spcAft>
                        <a:buNone/>
                      </a:pPr>
                      <a:r>
                        <a:rPr lang="en-US" sz="1000"/>
                        <a:t>$19.99</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4:1"/>
                      </a:ext>
                    </a:extLst>
                  </a:tcPr>
                </a:tc>
                <a:tc>
                  <a:txBody>
                    <a:bodyPr/>
                    <a:lstStyle/>
                    <a:p>
                      <a:pPr marL="0" lvl="0" indent="0" algn="r" rtl="0">
                        <a:lnSpc>
                          <a:spcPct val="115000"/>
                        </a:lnSpc>
                        <a:spcBef>
                          <a:spcPts val="0"/>
                        </a:spcBef>
                        <a:spcAft>
                          <a:spcPts val="0"/>
                        </a:spcAft>
                        <a:buNone/>
                      </a:pPr>
                      <a:r>
                        <a:rPr lang="en-US" sz="1000"/>
                        <a:t>1</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4:2"/>
                      </a:ext>
                    </a:extLst>
                  </a:tcPr>
                </a:tc>
                <a:tc>
                  <a:txBody>
                    <a:bodyPr/>
                    <a:lstStyle/>
                    <a:p>
                      <a:pPr marL="0" lvl="0" indent="0" algn="ctr" rtl="0">
                        <a:spcBef>
                          <a:spcPts val="0"/>
                        </a:spcBef>
                        <a:spcAft>
                          <a:spcPts val="0"/>
                        </a:spcAft>
                        <a:buNone/>
                      </a:pPr>
                      <a:r>
                        <a:rPr lang="en-US" sz="1200">
                          <a:solidFill>
                            <a:schemeClr val="dk1"/>
                          </a:solidFill>
                          <a:latin typeface="Franklin Gothic"/>
                          <a:ea typeface="Franklin Gothic"/>
                          <a:cs typeface="Franklin Gothic"/>
                          <a:sym typeface="Franklin Gothic"/>
                        </a:rPr>
                        <a:t>X</a:t>
                      </a:r>
                      <a:endParaRPr sz="1200">
                        <a:latin typeface="Franklin Gothic"/>
                        <a:ea typeface="Franklin Gothic"/>
                        <a:cs typeface="Franklin Gothic"/>
                        <a:sym typeface="Franklin Gothic"/>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4:3"/>
                      </a:ext>
                    </a:extLst>
                  </a:tcPr>
                </a:tc>
                <a:tc>
                  <a:txBody>
                    <a:bodyPr/>
                    <a:lstStyle/>
                    <a:p>
                      <a:pPr marL="0" lvl="0" indent="0" algn="r" rtl="0">
                        <a:lnSpc>
                          <a:spcPct val="115000"/>
                        </a:lnSpc>
                        <a:spcBef>
                          <a:spcPts val="0"/>
                        </a:spcBef>
                        <a:spcAft>
                          <a:spcPts val="0"/>
                        </a:spcAft>
                        <a:buNone/>
                      </a:pPr>
                      <a:r>
                        <a:rPr lang="en-US" sz="1000"/>
                        <a:t>$19.99</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4:4"/>
                      </a:ext>
                    </a:extLst>
                  </a:tcPr>
                </a:tc>
                <a:extLst>
                  <a:ext uri="{0D108BD9-81ED-4DB2-BD59-A6C34878D82A}">
                    <a16:rowId xmlns:a16="http://schemas.microsoft.com/office/drawing/2014/main" val="10014"/>
                  </a:ext>
                </a:extLst>
              </a:tr>
              <a:tr h="198675">
                <a:tc>
                  <a:txBody>
                    <a:bodyPr/>
                    <a:lstStyle/>
                    <a:p>
                      <a:pPr marL="0" lvl="0" indent="0" algn="l" rtl="0">
                        <a:lnSpc>
                          <a:spcPct val="115000"/>
                        </a:lnSpc>
                        <a:spcBef>
                          <a:spcPts val="0"/>
                        </a:spcBef>
                        <a:spcAft>
                          <a:spcPts val="0"/>
                        </a:spcAft>
                        <a:buNone/>
                      </a:pPr>
                      <a:r>
                        <a:rPr lang="en-US" sz="1000"/>
                        <a:t>11/32 in. or 3/8 in. x 4 ft. x 8 ft. BC Sanded Pine Plywood</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5:0"/>
                      </a:ext>
                    </a:extLst>
                  </a:tcPr>
                </a:tc>
                <a:tc>
                  <a:txBody>
                    <a:bodyPr/>
                    <a:lstStyle/>
                    <a:p>
                      <a:pPr marL="0" lvl="0" indent="0" algn="r" rtl="0">
                        <a:lnSpc>
                          <a:spcPct val="115000"/>
                        </a:lnSpc>
                        <a:spcBef>
                          <a:spcPts val="0"/>
                        </a:spcBef>
                        <a:spcAft>
                          <a:spcPts val="0"/>
                        </a:spcAft>
                        <a:buNone/>
                      </a:pPr>
                      <a:r>
                        <a:rPr lang="en-US" sz="1000"/>
                        <a:t>$28.00</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5:1"/>
                      </a:ext>
                    </a:extLst>
                  </a:tcPr>
                </a:tc>
                <a:tc>
                  <a:txBody>
                    <a:bodyPr/>
                    <a:lstStyle/>
                    <a:p>
                      <a:pPr marL="0" lvl="0" indent="0" algn="r" rtl="0">
                        <a:lnSpc>
                          <a:spcPct val="115000"/>
                        </a:lnSpc>
                        <a:spcBef>
                          <a:spcPts val="0"/>
                        </a:spcBef>
                        <a:spcAft>
                          <a:spcPts val="0"/>
                        </a:spcAft>
                        <a:buNone/>
                      </a:pPr>
                      <a:r>
                        <a:rPr lang="en-US" sz="1000"/>
                        <a:t>1</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5:2"/>
                      </a:ext>
                    </a:extLst>
                  </a:tcPr>
                </a:tc>
                <a:tc>
                  <a:txBody>
                    <a:bodyPr/>
                    <a:lstStyle/>
                    <a:p>
                      <a:pPr marL="0" lvl="0" indent="0" algn="ctr" rtl="0">
                        <a:spcBef>
                          <a:spcPts val="0"/>
                        </a:spcBef>
                        <a:spcAft>
                          <a:spcPts val="0"/>
                        </a:spcAft>
                        <a:buNone/>
                      </a:pPr>
                      <a:r>
                        <a:rPr lang="en-US" sz="1200">
                          <a:solidFill>
                            <a:schemeClr val="dk1"/>
                          </a:solidFill>
                          <a:latin typeface="Franklin Gothic"/>
                          <a:ea typeface="Franklin Gothic"/>
                          <a:cs typeface="Franklin Gothic"/>
                          <a:sym typeface="Franklin Gothic"/>
                        </a:rPr>
                        <a:t>X</a:t>
                      </a:r>
                      <a:endParaRPr sz="1200">
                        <a:latin typeface="Franklin Gothic"/>
                        <a:ea typeface="Franklin Gothic"/>
                        <a:cs typeface="Franklin Gothic"/>
                        <a:sym typeface="Franklin Gothic"/>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5:3"/>
                      </a:ext>
                    </a:extLst>
                  </a:tcPr>
                </a:tc>
                <a:tc>
                  <a:txBody>
                    <a:bodyPr/>
                    <a:lstStyle/>
                    <a:p>
                      <a:pPr marL="0" lvl="0" indent="0" algn="r" rtl="0">
                        <a:lnSpc>
                          <a:spcPct val="115000"/>
                        </a:lnSpc>
                        <a:spcBef>
                          <a:spcPts val="0"/>
                        </a:spcBef>
                        <a:spcAft>
                          <a:spcPts val="0"/>
                        </a:spcAft>
                        <a:buNone/>
                      </a:pPr>
                      <a:r>
                        <a:rPr lang="en-US" sz="1000"/>
                        <a:t>$28.00</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5:4"/>
                      </a:ext>
                    </a:extLst>
                  </a:tcPr>
                </a:tc>
                <a:extLst>
                  <a:ext uri="{0D108BD9-81ED-4DB2-BD59-A6C34878D82A}">
                    <a16:rowId xmlns:a16="http://schemas.microsoft.com/office/drawing/2014/main" val="10015"/>
                  </a:ext>
                </a:extLst>
              </a:tr>
              <a:tr h="198675">
                <a:tc>
                  <a:txBody>
                    <a:bodyPr/>
                    <a:lstStyle/>
                    <a:p>
                      <a:pPr marL="0" lvl="0" indent="0" algn="l" rtl="0">
                        <a:lnSpc>
                          <a:spcPct val="115000"/>
                        </a:lnSpc>
                        <a:spcBef>
                          <a:spcPts val="0"/>
                        </a:spcBef>
                        <a:spcAft>
                          <a:spcPts val="0"/>
                        </a:spcAft>
                        <a:buNone/>
                      </a:pPr>
                      <a:r>
                        <a:rPr lang="en-US" sz="1000"/>
                        <a:t>PCB Board (Set 5)</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6:0"/>
                      </a:ext>
                    </a:extLst>
                  </a:tcPr>
                </a:tc>
                <a:tc>
                  <a:txBody>
                    <a:bodyPr/>
                    <a:lstStyle/>
                    <a:p>
                      <a:pPr marL="0" lvl="0" indent="0" algn="r" rtl="0">
                        <a:lnSpc>
                          <a:spcPct val="115000"/>
                        </a:lnSpc>
                        <a:spcBef>
                          <a:spcPts val="0"/>
                        </a:spcBef>
                        <a:spcAft>
                          <a:spcPts val="0"/>
                        </a:spcAft>
                        <a:buNone/>
                      </a:pPr>
                      <a:r>
                        <a:rPr lang="en-US" sz="1000"/>
                        <a:t>$34.99</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6:1"/>
                      </a:ext>
                    </a:extLst>
                  </a:tcPr>
                </a:tc>
                <a:tc>
                  <a:txBody>
                    <a:bodyPr/>
                    <a:lstStyle/>
                    <a:p>
                      <a:pPr marL="0" lvl="0" indent="0" algn="r" rtl="0">
                        <a:lnSpc>
                          <a:spcPct val="115000"/>
                        </a:lnSpc>
                        <a:spcBef>
                          <a:spcPts val="0"/>
                        </a:spcBef>
                        <a:spcAft>
                          <a:spcPts val="0"/>
                        </a:spcAft>
                        <a:buNone/>
                      </a:pPr>
                      <a:r>
                        <a:rPr lang="en-US" sz="1000"/>
                        <a:t>1</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6:2"/>
                      </a:ext>
                    </a:extLst>
                  </a:tcPr>
                </a:tc>
                <a:tc>
                  <a:txBody>
                    <a:bodyPr/>
                    <a:lstStyle/>
                    <a:p>
                      <a:pPr marL="0" lvl="0" indent="0" algn="ctr" rtl="0">
                        <a:spcBef>
                          <a:spcPts val="0"/>
                        </a:spcBef>
                        <a:spcAft>
                          <a:spcPts val="0"/>
                        </a:spcAft>
                        <a:buNone/>
                      </a:pPr>
                      <a:r>
                        <a:rPr lang="en-US" sz="1200">
                          <a:solidFill>
                            <a:schemeClr val="dk1"/>
                          </a:solidFill>
                          <a:latin typeface="Franklin Gothic"/>
                          <a:ea typeface="Franklin Gothic"/>
                          <a:cs typeface="Franklin Gothic"/>
                          <a:sym typeface="Franklin Gothic"/>
                        </a:rPr>
                        <a:t>X</a:t>
                      </a:r>
                      <a:endParaRPr sz="1200">
                        <a:latin typeface="Franklin Gothic"/>
                        <a:ea typeface="Franklin Gothic"/>
                        <a:cs typeface="Franklin Gothic"/>
                        <a:sym typeface="Franklin Gothic"/>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6:3"/>
                      </a:ext>
                    </a:extLst>
                  </a:tcPr>
                </a:tc>
                <a:tc>
                  <a:txBody>
                    <a:bodyPr/>
                    <a:lstStyle/>
                    <a:p>
                      <a:pPr marL="0" lvl="0" indent="0" algn="r" rtl="0">
                        <a:lnSpc>
                          <a:spcPct val="115000"/>
                        </a:lnSpc>
                        <a:spcBef>
                          <a:spcPts val="0"/>
                        </a:spcBef>
                        <a:spcAft>
                          <a:spcPts val="0"/>
                        </a:spcAft>
                        <a:buNone/>
                      </a:pPr>
                      <a:r>
                        <a:rPr lang="en-US" sz="1000"/>
                        <a:t>$34.99</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6:4"/>
                      </a:ext>
                    </a:extLst>
                  </a:tcPr>
                </a:tc>
                <a:extLst>
                  <a:ext uri="{0D108BD9-81ED-4DB2-BD59-A6C34878D82A}">
                    <a16:rowId xmlns:a16="http://schemas.microsoft.com/office/drawing/2014/main" val="10016"/>
                  </a:ext>
                </a:extLst>
              </a:tr>
              <a:tr h="198675">
                <a:tc>
                  <a:txBody>
                    <a:bodyPr/>
                    <a:lstStyle/>
                    <a:p>
                      <a:pPr marL="0" lvl="0" indent="0" algn="l" rtl="0">
                        <a:lnSpc>
                          <a:spcPct val="115000"/>
                        </a:lnSpc>
                        <a:spcBef>
                          <a:spcPts val="0"/>
                        </a:spcBef>
                        <a:spcAft>
                          <a:spcPts val="0"/>
                        </a:spcAft>
                        <a:buNone/>
                      </a:pPr>
                      <a:r>
                        <a:rPr lang="en-US" sz="1000"/>
                        <a:t>9 V Power Adapter</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7:0"/>
                      </a:ext>
                    </a:extLst>
                  </a:tcPr>
                </a:tc>
                <a:tc>
                  <a:txBody>
                    <a:bodyPr/>
                    <a:lstStyle/>
                    <a:p>
                      <a:pPr marL="0" lvl="0" indent="0" algn="r" rtl="0">
                        <a:lnSpc>
                          <a:spcPct val="115000"/>
                        </a:lnSpc>
                        <a:spcBef>
                          <a:spcPts val="0"/>
                        </a:spcBef>
                        <a:spcAft>
                          <a:spcPts val="0"/>
                        </a:spcAft>
                        <a:buNone/>
                      </a:pPr>
                      <a:r>
                        <a:rPr lang="en-US" sz="1000"/>
                        <a:t>$19.99</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7:1"/>
                      </a:ext>
                    </a:extLst>
                  </a:tcPr>
                </a:tc>
                <a:tc>
                  <a:txBody>
                    <a:bodyPr/>
                    <a:lstStyle/>
                    <a:p>
                      <a:pPr marL="0" lvl="0" indent="0" algn="r" rtl="0">
                        <a:lnSpc>
                          <a:spcPct val="115000"/>
                        </a:lnSpc>
                        <a:spcBef>
                          <a:spcPts val="0"/>
                        </a:spcBef>
                        <a:spcAft>
                          <a:spcPts val="0"/>
                        </a:spcAft>
                        <a:buNone/>
                      </a:pPr>
                      <a:r>
                        <a:rPr lang="en-US" sz="1000"/>
                        <a:t>1</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7:2"/>
                      </a:ext>
                    </a:extLst>
                  </a:tcPr>
                </a:tc>
                <a:tc>
                  <a:txBody>
                    <a:bodyPr/>
                    <a:lstStyle/>
                    <a:p>
                      <a:pPr marL="0" lvl="0" indent="0" algn="ctr" rtl="0">
                        <a:spcBef>
                          <a:spcPts val="0"/>
                        </a:spcBef>
                        <a:spcAft>
                          <a:spcPts val="0"/>
                        </a:spcAft>
                        <a:buNone/>
                      </a:pPr>
                      <a:r>
                        <a:rPr lang="en-US" sz="1200">
                          <a:solidFill>
                            <a:schemeClr val="dk1"/>
                          </a:solidFill>
                          <a:latin typeface="Franklin Gothic"/>
                          <a:ea typeface="Franklin Gothic"/>
                          <a:cs typeface="Franklin Gothic"/>
                          <a:sym typeface="Franklin Gothic"/>
                        </a:rPr>
                        <a:t>X</a:t>
                      </a:r>
                      <a:endParaRPr sz="1200">
                        <a:latin typeface="Franklin Gothic"/>
                        <a:ea typeface="Franklin Gothic"/>
                        <a:cs typeface="Franklin Gothic"/>
                        <a:sym typeface="Franklin Gothic"/>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7:3"/>
                      </a:ext>
                    </a:extLst>
                  </a:tcPr>
                </a:tc>
                <a:tc>
                  <a:txBody>
                    <a:bodyPr/>
                    <a:lstStyle/>
                    <a:p>
                      <a:pPr marL="0" lvl="0" indent="0" algn="r" rtl="0">
                        <a:lnSpc>
                          <a:spcPct val="115000"/>
                        </a:lnSpc>
                        <a:spcBef>
                          <a:spcPts val="0"/>
                        </a:spcBef>
                        <a:spcAft>
                          <a:spcPts val="0"/>
                        </a:spcAft>
                        <a:buNone/>
                      </a:pPr>
                      <a:r>
                        <a:rPr lang="en-US" sz="1000"/>
                        <a:t>$19.99</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7:4"/>
                      </a:ext>
                    </a:extLst>
                  </a:tcPr>
                </a:tc>
                <a:extLst>
                  <a:ext uri="{0D108BD9-81ED-4DB2-BD59-A6C34878D82A}">
                    <a16:rowId xmlns:a16="http://schemas.microsoft.com/office/drawing/2014/main" val="10017"/>
                  </a:ext>
                </a:extLst>
              </a:tr>
              <a:tr h="198675">
                <a:tc>
                  <a:txBody>
                    <a:bodyPr/>
                    <a:lstStyle/>
                    <a:p>
                      <a:pPr marL="0" lvl="0" indent="0" algn="l" rtl="0">
                        <a:lnSpc>
                          <a:spcPct val="115000"/>
                        </a:lnSpc>
                        <a:spcBef>
                          <a:spcPts val="0"/>
                        </a:spcBef>
                        <a:spcAft>
                          <a:spcPts val="0"/>
                        </a:spcAft>
                        <a:buNone/>
                      </a:pPr>
                      <a:r>
                        <a:rPr lang="en-US" sz="1000"/>
                        <a:t>Arduino</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8:0"/>
                      </a:ext>
                    </a:extLst>
                  </a:tcPr>
                </a:tc>
                <a:tc>
                  <a:txBody>
                    <a:bodyPr/>
                    <a:lstStyle/>
                    <a:p>
                      <a:pPr marL="0" lvl="0" indent="0" algn="r" rtl="0">
                        <a:lnSpc>
                          <a:spcPct val="115000"/>
                        </a:lnSpc>
                        <a:spcBef>
                          <a:spcPts val="0"/>
                        </a:spcBef>
                        <a:spcAft>
                          <a:spcPts val="0"/>
                        </a:spcAft>
                        <a:buNone/>
                      </a:pPr>
                      <a:r>
                        <a:rPr lang="en-US" sz="1000"/>
                        <a:t>$19.95</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8:1"/>
                      </a:ext>
                    </a:extLst>
                  </a:tcPr>
                </a:tc>
                <a:tc>
                  <a:txBody>
                    <a:bodyPr/>
                    <a:lstStyle/>
                    <a:p>
                      <a:pPr marL="0" lvl="0" indent="0" algn="r" rtl="0">
                        <a:lnSpc>
                          <a:spcPct val="115000"/>
                        </a:lnSpc>
                        <a:spcBef>
                          <a:spcPts val="0"/>
                        </a:spcBef>
                        <a:spcAft>
                          <a:spcPts val="0"/>
                        </a:spcAft>
                        <a:buNone/>
                      </a:pPr>
                      <a:r>
                        <a:rPr lang="en-US" sz="1000"/>
                        <a:t>1</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8:2"/>
                      </a:ext>
                    </a:extLst>
                  </a:tcPr>
                </a:tc>
                <a:tc>
                  <a:txBody>
                    <a:bodyPr/>
                    <a:lstStyle/>
                    <a:p>
                      <a:pPr marL="0" lvl="0" indent="0" algn="ctr" rtl="0">
                        <a:spcBef>
                          <a:spcPts val="0"/>
                        </a:spcBef>
                        <a:spcAft>
                          <a:spcPts val="0"/>
                        </a:spcAft>
                        <a:buNone/>
                      </a:pPr>
                      <a:r>
                        <a:rPr lang="en-US" sz="1200">
                          <a:solidFill>
                            <a:schemeClr val="dk1"/>
                          </a:solidFill>
                          <a:latin typeface="Franklin Gothic"/>
                          <a:ea typeface="Franklin Gothic"/>
                          <a:cs typeface="Franklin Gothic"/>
                          <a:sym typeface="Franklin Gothic"/>
                        </a:rPr>
                        <a:t>X</a:t>
                      </a:r>
                      <a:endParaRPr sz="1200">
                        <a:latin typeface="Franklin Gothic"/>
                        <a:ea typeface="Franklin Gothic"/>
                        <a:cs typeface="Franklin Gothic"/>
                        <a:sym typeface="Franklin Gothic"/>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8:3"/>
                      </a:ext>
                    </a:extLst>
                  </a:tcPr>
                </a:tc>
                <a:tc>
                  <a:txBody>
                    <a:bodyPr/>
                    <a:lstStyle/>
                    <a:p>
                      <a:pPr marL="0" lvl="0" indent="0" algn="r" rtl="0">
                        <a:lnSpc>
                          <a:spcPct val="115000"/>
                        </a:lnSpc>
                        <a:spcBef>
                          <a:spcPts val="0"/>
                        </a:spcBef>
                        <a:spcAft>
                          <a:spcPts val="0"/>
                        </a:spcAft>
                        <a:buNone/>
                      </a:pPr>
                      <a:r>
                        <a:rPr lang="en-US" sz="1000"/>
                        <a:t>$19.95</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8:4"/>
                      </a:ext>
                    </a:extLst>
                  </a:tcPr>
                </a:tc>
                <a:extLst>
                  <a:ext uri="{0D108BD9-81ED-4DB2-BD59-A6C34878D82A}">
                    <a16:rowId xmlns:a16="http://schemas.microsoft.com/office/drawing/2014/main" val="10018"/>
                  </a:ext>
                </a:extLst>
              </a:tr>
              <a:tr h="198675">
                <a:tc>
                  <a:txBody>
                    <a:bodyPr/>
                    <a:lstStyle/>
                    <a:p>
                      <a:pPr marL="0" lvl="0" indent="0" algn="l" rtl="0">
                        <a:lnSpc>
                          <a:spcPct val="115000"/>
                        </a:lnSpc>
                        <a:spcBef>
                          <a:spcPts val="0"/>
                        </a:spcBef>
                        <a:spcAft>
                          <a:spcPts val="0"/>
                        </a:spcAft>
                        <a:buNone/>
                      </a:pPr>
                      <a:r>
                        <a:rPr lang="en-US" sz="1000"/>
                        <a:t>Switch and Battery Case</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9:0"/>
                      </a:ext>
                    </a:extLst>
                  </a:tcPr>
                </a:tc>
                <a:tc>
                  <a:txBody>
                    <a:bodyPr/>
                    <a:lstStyle/>
                    <a:p>
                      <a:pPr marL="0" lvl="0" indent="0" algn="r" rtl="0">
                        <a:lnSpc>
                          <a:spcPct val="115000"/>
                        </a:lnSpc>
                        <a:spcBef>
                          <a:spcPts val="0"/>
                        </a:spcBef>
                        <a:spcAft>
                          <a:spcPts val="0"/>
                        </a:spcAft>
                        <a:buNone/>
                      </a:pPr>
                      <a:r>
                        <a:rPr lang="en-US" sz="1000"/>
                        <a:t>$4.99</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9:1"/>
                      </a:ext>
                    </a:extLst>
                  </a:tcPr>
                </a:tc>
                <a:tc>
                  <a:txBody>
                    <a:bodyPr/>
                    <a:lstStyle/>
                    <a:p>
                      <a:pPr marL="0" lvl="0" indent="0" algn="r" rtl="0">
                        <a:lnSpc>
                          <a:spcPct val="115000"/>
                        </a:lnSpc>
                        <a:spcBef>
                          <a:spcPts val="0"/>
                        </a:spcBef>
                        <a:spcAft>
                          <a:spcPts val="0"/>
                        </a:spcAft>
                        <a:buNone/>
                      </a:pPr>
                      <a:r>
                        <a:rPr lang="en-US" sz="1000"/>
                        <a:t>1</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9:2"/>
                      </a:ext>
                    </a:extLst>
                  </a:tcPr>
                </a:tc>
                <a:tc>
                  <a:txBody>
                    <a:bodyPr/>
                    <a:lstStyle/>
                    <a:p>
                      <a:pPr marL="0" lvl="0" indent="0" algn="ctr" rtl="0">
                        <a:spcBef>
                          <a:spcPts val="0"/>
                        </a:spcBef>
                        <a:spcAft>
                          <a:spcPts val="0"/>
                        </a:spcAft>
                        <a:buNone/>
                      </a:pPr>
                      <a:r>
                        <a:rPr lang="en-US" sz="1200">
                          <a:solidFill>
                            <a:schemeClr val="dk1"/>
                          </a:solidFill>
                          <a:latin typeface="Franklin Gothic"/>
                          <a:ea typeface="Franklin Gothic"/>
                          <a:cs typeface="Franklin Gothic"/>
                          <a:sym typeface="Franklin Gothic"/>
                        </a:rPr>
                        <a:t>X</a:t>
                      </a:r>
                      <a:endParaRPr sz="1200">
                        <a:latin typeface="Franklin Gothic"/>
                        <a:ea typeface="Franklin Gothic"/>
                        <a:cs typeface="Franklin Gothic"/>
                        <a:sym typeface="Franklin Gothic"/>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9:3"/>
                      </a:ext>
                    </a:extLst>
                  </a:tcPr>
                </a:tc>
                <a:tc>
                  <a:txBody>
                    <a:bodyPr/>
                    <a:lstStyle/>
                    <a:p>
                      <a:pPr marL="0" lvl="0" indent="0" algn="r" rtl="0">
                        <a:lnSpc>
                          <a:spcPct val="115000"/>
                        </a:lnSpc>
                        <a:spcBef>
                          <a:spcPts val="0"/>
                        </a:spcBef>
                        <a:spcAft>
                          <a:spcPts val="0"/>
                        </a:spcAft>
                        <a:buNone/>
                      </a:pPr>
                      <a:r>
                        <a:rPr lang="en-US" sz="1000"/>
                        <a:t>$4.99</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19:4"/>
                      </a:ext>
                    </a:extLst>
                  </a:tcPr>
                </a:tc>
                <a:extLst>
                  <a:ext uri="{0D108BD9-81ED-4DB2-BD59-A6C34878D82A}">
                    <a16:rowId xmlns:a16="http://schemas.microsoft.com/office/drawing/2014/main" val="10019"/>
                  </a:ext>
                </a:extLst>
              </a:tr>
              <a:tr h="168125">
                <a:tc>
                  <a:txBody>
                    <a:bodyPr/>
                    <a:lstStyle/>
                    <a:p>
                      <a:pPr marL="0" lvl="0" indent="0" algn="l" rtl="0">
                        <a:lnSpc>
                          <a:spcPct val="115000"/>
                        </a:lnSpc>
                        <a:spcBef>
                          <a:spcPts val="0"/>
                        </a:spcBef>
                        <a:spcAft>
                          <a:spcPts val="0"/>
                        </a:spcAft>
                        <a:buNone/>
                      </a:pPr>
                      <a:r>
                        <a:rPr lang="en-US" sz="1000"/>
                        <a:t>Lead Free Solder</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B w="19050"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20:0"/>
                      </a:ext>
                    </a:extLst>
                  </a:tcPr>
                </a:tc>
                <a:tc>
                  <a:txBody>
                    <a:bodyPr/>
                    <a:lstStyle/>
                    <a:p>
                      <a:pPr marL="0" lvl="0" indent="0" algn="r" rtl="0">
                        <a:lnSpc>
                          <a:spcPct val="115000"/>
                        </a:lnSpc>
                        <a:spcBef>
                          <a:spcPts val="0"/>
                        </a:spcBef>
                        <a:spcAft>
                          <a:spcPts val="0"/>
                        </a:spcAft>
                        <a:buNone/>
                      </a:pPr>
                      <a:r>
                        <a:rPr lang="en-US" sz="1000"/>
                        <a:t>$12.99</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B w="19050"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20:1"/>
                      </a:ext>
                    </a:extLst>
                  </a:tcPr>
                </a:tc>
                <a:tc>
                  <a:txBody>
                    <a:bodyPr/>
                    <a:lstStyle/>
                    <a:p>
                      <a:pPr marL="0" lvl="0" indent="0" algn="r" rtl="0">
                        <a:lnSpc>
                          <a:spcPct val="115000"/>
                        </a:lnSpc>
                        <a:spcBef>
                          <a:spcPts val="0"/>
                        </a:spcBef>
                        <a:spcAft>
                          <a:spcPts val="0"/>
                        </a:spcAft>
                        <a:buNone/>
                      </a:pPr>
                      <a:r>
                        <a:rPr lang="en-US" sz="1000"/>
                        <a:t>1</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B w="19050"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20:2"/>
                      </a:ext>
                    </a:extLst>
                  </a:tcPr>
                </a:tc>
                <a:tc>
                  <a:txBody>
                    <a:bodyPr/>
                    <a:lstStyle/>
                    <a:p>
                      <a:pPr marL="0" lvl="0" indent="0" algn="ctr" rtl="0">
                        <a:lnSpc>
                          <a:spcPct val="115000"/>
                        </a:lnSpc>
                        <a:spcBef>
                          <a:spcPts val="0"/>
                        </a:spcBef>
                        <a:spcAft>
                          <a:spcPts val="0"/>
                        </a:spcAft>
                        <a:buNone/>
                      </a:pPr>
                      <a:r>
                        <a:rPr lang="en-US" sz="1200"/>
                        <a:t>√</a:t>
                      </a:r>
                      <a:endParaRPr sz="1200"/>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B w="19050"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20:3"/>
                      </a:ext>
                    </a:extLst>
                  </a:tcPr>
                </a:tc>
                <a:tc>
                  <a:txBody>
                    <a:bodyPr/>
                    <a:lstStyle/>
                    <a:p>
                      <a:pPr marL="0" lvl="0" indent="0" algn="r" rtl="0">
                        <a:lnSpc>
                          <a:spcPct val="115000"/>
                        </a:lnSpc>
                        <a:spcBef>
                          <a:spcPts val="0"/>
                        </a:spcBef>
                        <a:spcAft>
                          <a:spcPts val="0"/>
                        </a:spcAft>
                        <a:buNone/>
                      </a:pPr>
                      <a:r>
                        <a:rPr lang="en-US" sz="1000"/>
                        <a:t>$12.99</a:t>
                      </a:r>
                      <a:endParaRPr sz="1000"/>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B w="19050"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20:4"/>
                      </a:ext>
                    </a:extLst>
                  </a:tcPr>
                </a:tc>
                <a:extLst>
                  <a:ext uri="{0D108BD9-81ED-4DB2-BD59-A6C34878D82A}">
                    <a16:rowId xmlns:a16="http://schemas.microsoft.com/office/drawing/2014/main" val="10020"/>
                  </a:ext>
                </a:extLst>
              </a:tr>
              <a:tr h="251450">
                <a:tc>
                  <a:txBody>
                    <a:bodyPr/>
                    <a:lstStyle/>
                    <a:p>
                      <a:pPr marL="0" lvl="0" indent="0" algn="l" rtl="0">
                        <a:lnSpc>
                          <a:spcPct val="115000"/>
                        </a:lnSpc>
                        <a:spcBef>
                          <a:spcPts val="0"/>
                        </a:spcBef>
                        <a:spcAft>
                          <a:spcPts val="0"/>
                        </a:spcAft>
                        <a:buNone/>
                      </a:pPr>
                      <a:r>
                        <a:rPr lang="en-US" sz="1000" b="1"/>
                        <a:t>Non-Optical Cost</a:t>
                      </a:r>
                      <a:endParaRPr sz="1000" b="1"/>
                    </a:p>
                  </a:txBody>
                  <a:tcPr marL="28575" marR="28575" marT="19050" marB="19050" anchor="b">
                    <a:lnL w="19050" cap="flat" cmpd="sng">
                      <a:solidFill>
                        <a:srgbClr val="000000"/>
                      </a:solidFill>
                      <a:prstDash val="solid"/>
                      <a:round/>
                      <a:headEnd type="none" w="sm" len="sm"/>
                      <a:tailEnd type="none" w="sm" len="sm"/>
                    </a:lnL>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21:0"/>
                      </a:ext>
                    </a:extLst>
                  </a:tcPr>
                </a:tc>
                <a:tc>
                  <a:txBody>
                    <a:bodyPr/>
                    <a:lstStyle/>
                    <a:p>
                      <a:pPr marL="0" lvl="0" indent="0" algn="l" rtl="0">
                        <a:spcBef>
                          <a:spcPts val="0"/>
                        </a:spcBef>
                        <a:spcAft>
                          <a:spcPts val="0"/>
                        </a:spcAft>
                        <a:buNone/>
                      </a:pPr>
                      <a:endParaRPr/>
                    </a:p>
                  </a:txBody>
                  <a:tcPr marL="28575" marR="28575" marT="19050" marB="19050" anchor="b">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21:1"/>
                      </a:ext>
                    </a:extLst>
                  </a:tcPr>
                </a:tc>
                <a:tc>
                  <a:txBody>
                    <a:bodyPr/>
                    <a:lstStyle/>
                    <a:p>
                      <a:pPr marL="0" lvl="0" indent="0" algn="l" rtl="0">
                        <a:spcBef>
                          <a:spcPts val="0"/>
                        </a:spcBef>
                        <a:spcAft>
                          <a:spcPts val="0"/>
                        </a:spcAft>
                        <a:buNone/>
                      </a:pPr>
                      <a:endParaRPr/>
                    </a:p>
                  </a:txBody>
                  <a:tcPr marL="28575" marR="28575" marT="19050" marB="19050" anchor="b">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21:2"/>
                      </a:ext>
                    </a:extLst>
                  </a:tcPr>
                </a:tc>
                <a:tc>
                  <a:txBody>
                    <a:bodyPr/>
                    <a:lstStyle/>
                    <a:p>
                      <a:pPr marL="0" lvl="0" indent="0" algn="l" rtl="0">
                        <a:spcBef>
                          <a:spcPts val="0"/>
                        </a:spcBef>
                        <a:spcAft>
                          <a:spcPts val="0"/>
                        </a:spcAft>
                        <a:buNone/>
                      </a:pPr>
                      <a:endParaRPr/>
                    </a:p>
                  </a:txBody>
                  <a:tcPr marL="28575" marR="28575" marT="19050" marB="19050" anchor="b">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21:3"/>
                      </a:ext>
                    </a:extLst>
                  </a:tcPr>
                </a:tc>
                <a:tc>
                  <a:txBody>
                    <a:bodyPr/>
                    <a:lstStyle/>
                    <a:p>
                      <a:pPr marL="0" lvl="0" indent="0" algn="r" rtl="0">
                        <a:lnSpc>
                          <a:spcPct val="115000"/>
                        </a:lnSpc>
                        <a:spcBef>
                          <a:spcPts val="0"/>
                        </a:spcBef>
                        <a:spcAft>
                          <a:spcPts val="0"/>
                        </a:spcAft>
                        <a:buNone/>
                      </a:pPr>
                      <a:r>
                        <a:rPr lang="en-US" sz="1000" b="1"/>
                        <a:t>$350.33</a:t>
                      </a:r>
                      <a:endParaRPr sz="1000" b="1"/>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21:4"/>
                      </a:ext>
                    </a:extLst>
                  </a:tcPr>
                </a:tc>
                <a:extLst>
                  <a:ext uri="{0D108BD9-81ED-4DB2-BD59-A6C34878D82A}">
                    <a16:rowId xmlns:a16="http://schemas.microsoft.com/office/drawing/2014/main" val="10021"/>
                  </a:ext>
                </a:extLst>
              </a:tr>
              <a:tr h="251450">
                <a:tc>
                  <a:txBody>
                    <a:bodyPr/>
                    <a:lstStyle/>
                    <a:p>
                      <a:pPr marL="0" lvl="0" indent="0" algn="l" rtl="0">
                        <a:lnSpc>
                          <a:spcPct val="115000"/>
                        </a:lnSpc>
                        <a:spcBef>
                          <a:spcPts val="0"/>
                        </a:spcBef>
                        <a:spcAft>
                          <a:spcPts val="0"/>
                        </a:spcAft>
                        <a:buNone/>
                      </a:pPr>
                      <a:r>
                        <a:rPr lang="en-US" sz="1000" b="1"/>
                        <a:t>Total</a:t>
                      </a:r>
                      <a:endParaRPr sz="1000" b="1"/>
                    </a:p>
                  </a:txBody>
                  <a:tcPr marL="28575" marR="28575" marT="19050" marB="19050" anchor="b">
                    <a:lnL w="19050" cap="flat" cmpd="sng">
                      <a:solidFill>
                        <a:srgbClr val="000000"/>
                      </a:solidFill>
                      <a:prstDash val="solid"/>
                      <a:round/>
                      <a:headEnd type="none" w="sm" len="sm"/>
                      <a:tailEnd type="none" w="sm" len="sm"/>
                    </a:lnL>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22:0"/>
                      </a:ext>
                    </a:extLst>
                  </a:tcPr>
                </a:tc>
                <a:tc>
                  <a:txBody>
                    <a:bodyPr/>
                    <a:lstStyle/>
                    <a:p>
                      <a:pPr marL="0" lvl="0" indent="0" algn="l" rtl="0">
                        <a:spcBef>
                          <a:spcPts val="0"/>
                        </a:spcBef>
                        <a:spcAft>
                          <a:spcPts val="0"/>
                        </a:spcAft>
                        <a:buNone/>
                      </a:pPr>
                      <a:endParaRPr/>
                    </a:p>
                  </a:txBody>
                  <a:tcPr marL="28575" marR="28575" marT="19050" marB="19050" anchor="b">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22:1"/>
                      </a:ext>
                    </a:extLst>
                  </a:tcPr>
                </a:tc>
                <a:tc>
                  <a:txBody>
                    <a:bodyPr/>
                    <a:lstStyle/>
                    <a:p>
                      <a:pPr marL="0" lvl="0" indent="0" algn="l" rtl="0">
                        <a:spcBef>
                          <a:spcPts val="0"/>
                        </a:spcBef>
                        <a:spcAft>
                          <a:spcPts val="0"/>
                        </a:spcAft>
                        <a:buNone/>
                      </a:pPr>
                      <a:endParaRPr/>
                    </a:p>
                  </a:txBody>
                  <a:tcPr marL="28575" marR="28575" marT="19050" marB="19050" anchor="b">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22:2"/>
                      </a:ext>
                    </a:extLst>
                  </a:tcPr>
                </a:tc>
                <a:tc>
                  <a:txBody>
                    <a:bodyPr/>
                    <a:lstStyle/>
                    <a:p>
                      <a:pPr marL="0" lvl="0" indent="0" algn="l" rtl="0">
                        <a:spcBef>
                          <a:spcPts val="0"/>
                        </a:spcBef>
                        <a:spcAft>
                          <a:spcPts val="0"/>
                        </a:spcAft>
                        <a:buNone/>
                      </a:pPr>
                      <a:endParaRPr/>
                    </a:p>
                  </a:txBody>
                  <a:tcPr marL="28575" marR="28575" marT="19050" marB="19050" anchor="b">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22:3"/>
                      </a:ext>
                    </a:extLst>
                  </a:tcPr>
                </a:tc>
                <a:tc>
                  <a:txBody>
                    <a:bodyPr/>
                    <a:lstStyle/>
                    <a:p>
                      <a:pPr marL="0" lvl="0" indent="0" algn="r" rtl="0">
                        <a:lnSpc>
                          <a:spcPct val="115000"/>
                        </a:lnSpc>
                        <a:spcBef>
                          <a:spcPts val="0"/>
                        </a:spcBef>
                        <a:spcAft>
                          <a:spcPts val="0"/>
                        </a:spcAft>
                        <a:buNone/>
                      </a:pPr>
                      <a:r>
                        <a:rPr lang="en-US" sz="1000" b="1"/>
                        <a:t>$546.23</a:t>
                      </a:r>
                      <a:endParaRPr sz="1000" b="1"/>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56:22:4"/>
                      </a:ext>
                    </a:extLst>
                  </a:tcPr>
                </a:tc>
                <a:extLst>
                  <a:ext uri="{0D108BD9-81ED-4DB2-BD59-A6C34878D82A}">
                    <a16:rowId xmlns:a16="http://schemas.microsoft.com/office/drawing/2014/main" val="10022"/>
                  </a:ext>
                </a:extLst>
              </a:tr>
            </a:tbl>
          </a:graphicData>
        </a:graphic>
      </p:graphicFrame>
      <p:sp>
        <p:nvSpPr>
          <p:cNvPr id="657" name="Google Shape;657;g1110779e2d4_0_118"/>
          <p:cNvSpPr txBox="1"/>
          <p:nvPr/>
        </p:nvSpPr>
        <p:spPr>
          <a:xfrm>
            <a:off x="8151300" y="2884800"/>
            <a:ext cx="4040700" cy="1142700"/>
          </a:xfrm>
          <a:prstGeom prst="rect">
            <a:avLst/>
          </a:prstGeom>
          <a:noFill/>
          <a:ln>
            <a:noFill/>
          </a:ln>
        </p:spPr>
        <p:txBody>
          <a:bodyPr spcFirstLastPara="1" wrap="square" lIns="91425" tIns="91425" rIns="91425" bIns="91425" anchor="t" anchorCtr="0">
            <a:spAutoFit/>
          </a:bodyPr>
          <a:lstStyle/>
          <a:p>
            <a:pPr marL="306000" lvl="0" indent="-306000" algn="l" rtl="0">
              <a:lnSpc>
                <a:spcPct val="110000"/>
              </a:lnSpc>
              <a:spcBef>
                <a:spcPts val="940"/>
              </a:spcBef>
              <a:spcAft>
                <a:spcPts val="0"/>
              </a:spcAft>
              <a:buClr>
                <a:schemeClr val="accent1"/>
              </a:buClr>
              <a:buSzPts val="1564"/>
              <a:buFont typeface="Noto Sans Symbols"/>
              <a:buChar char="◼"/>
            </a:pPr>
            <a:r>
              <a:rPr lang="en-US" sz="1700">
                <a:solidFill>
                  <a:srgbClr val="3F3F3F"/>
                </a:solidFill>
                <a:latin typeface="Libre Franklin"/>
                <a:ea typeface="Libre Franklin"/>
                <a:cs typeface="Libre Franklin"/>
                <a:sym typeface="Libre Franklin"/>
              </a:rPr>
              <a:t>$500 supplied from CREOL fund</a:t>
            </a:r>
            <a:endParaRPr sz="1700">
              <a:solidFill>
                <a:srgbClr val="3F3F3F"/>
              </a:solidFill>
              <a:latin typeface="Libre Franklin"/>
              <a:ea typeface="Libre Franklin"/>
              <a:cs typeface="Libre Franklin"/>
              <a:sym typeface="Libre Franklin"/>
            </a:endParaRPr>
          </a:p>
          <a:p>
            <a:pPr marL="306000" lvl="0" indent="-314636" algn="l" rtl="0">
              <a:lnSpc>
                <a:spcPct val="110000"/>
              </a:lnSpc>
              <a:spcBef>
                <a:spcPts val="940"/>
              </a:spcBef>
              <a:spcAft>
                <a:spcPts val="0"/>
              </a:spcAft>
              <a:buClr>
                <a:schemeClr val="accent1"/>
              </a:buClr>
              <a:buSzPts val="1700"/>
              <a:buFont typeface="Libre Franklin"/>
              <a:buChar char="◼"/>
            </a:pPr>
            <a:r>
              <a:rPr lang="en-US" sz="1700">
                <a:solidFill>
                  <a:srgbClr val="3F3F3F"/>
                </a:solidFill>
                <a:latin typeface="Libre Franklin"/>
                <a:ea typeface="Libre Franklin"/>
                <a:cs typeface="Libre Franklin"/>
                <a:sym typeface="Libre Franklin"/>
              </a:rPr>
              <a:t>Remaining cost will be split evenly among group members</a:t>
            </a:r>
            <a:endParaRPr sz="1700">
              <a:solidFill>
                <a:srgbClr val="3F3F3F"/>
              </a:solidFill>
              <a:latin typeface="Libre Franklin"/>
              <a:ea typeface="Libre Franklin"/>
              <a:cs typeface="Libre Franklin"/>
              <a:sym typeface="Libre Franklin"/>
            </a:endParaRPr>
          </a:p>
        </p:txBody>
      </p:sp>
      <p:pic>
        <p:nvPicPr>
          <p:cNvPr id="658" name="Google Shape;658;g1110779e2d4_0_118"/>
          <p:cNvPicPr preferRelativeResize="0"/>
          <p:nvPr/>
        </p:nvPicPr>
        <p:blipFill>
          <a:blip r:embed="rId5">
            <a:alphaModFix/>
          </a:blip>
          <a:stretch>
            <a:fillRect/>
          </a:stretch>
        </p:blipFill>
        <p:spPr>
          <a:xfrm>
            <a:off x="9191196" y="4353550"/>
            <a:ext cx="1760854" cy="1694825"/>
          </a:xfrm>
          <a:prstGeom prst="rect">
            <a:avLst/>
          </a:prstGeom>
          <a:noFill/>
          <a:ln>
            <a:noFill/>
          </a:ln>
        </p:spPr>
      </p:pic>
      <p:pic>
        <p:nvPicPr>
          <p:cNvPr id="4" name="Recorded Sound">
            <a:hlinkClick r:id="" action="ppaction://media"/>
            <a:extLst>
              <a:ext uri="{FF2B5EF4-FFF2-40B4-BE49-F238E27FC236}">
                <a16:creationId xmlns:a16="http://schemas.microsoft.com/office/drawing/2014/main" id="{81410925-58BF-45AE-94D5-137913F840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21544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g1110779e2d4_0_200"/>
          <p:cNvSpPr txBox="1">
            <a:spLocks noGrp="1"/>
          </p:cNvSpPr>
          <p:nvPr>
            <p:ph type="title"/>
          </p:nvPr>
        </p:nvSpPr>
        <p:spPr>
          <a:xfrm>
            <a:off x="581193" y="642552"/>
            <a:ext cx="11029500" cy="8154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3F3F3F"/>
              </a:buClr>
              <a:buSzPts val="3600"/>
              <a:buFont typeface="Franklin Gothic"/>
              <a:buNone/>
            </a:pPr>
            <a:r>
              <a:rPr lang="en-US"/>
              <a:t>Design Constraints</a:t>
            </a:r>
            <a:endParaRPr/>
          </a:p>
        </p:txBody>
      </p:sp>
      <p:graphicFrame>
        <p:nvGraphicFramePr>
          <p:cNvPr id="664" name="Google Shape;664;g1110779e2d4_0_200"/>
          <p:cNvGraphicFramePr/>
          <p:nvPr/>
        </p:nvGraphicFramePr>
        <p:xfrm>
          <a:off x="400725" y="1775413"/>
          <a:ext cx="11390450" cy="4433390"/>
        </p:xfrm>
        <a:graphic>
          <a:graphicData uri="http://schemas.openxmlformats.org/drawingml/2006/table">
            <a:tbl>
              <a:tblPr>
                <a:noFill/>
                <a:tableStyleId>{82824F32-3390-4ABE-8DB9-B52BA402FF3D}</a:tableStyleId>
              </a:tblPr>
              <a:tblGrid>
                <a:gridCol w="1739050">
                  <a:extLst>
                    <a:ext uri="{9D8B030D-6E8A-4147-A177-3AD203B41FA5}">
                      <a16:colId xmlns:a16="http://schemas.microsoft.com/office/drawing/2014/main" val="20000"/>
                    </a:ext>
                  </a:extLst>
                </a:gridCol>
                <a:gridCol w="9651400">
                  <a:extLst>
                    <a:ext uri="{9D8B030D-6E8A-4147-A177-3AD203B41FA5}">
                      <a16:colId xmlns:a16="http://schemas.microsoft.com/office/drawing/2014/main" val="20001"/>
                    </a:ext>
                  </a:extLst>
                </a:gridCol>
              </a:tblGrid>
              <a:tr h="730000">
                <a:tc>
                  <a:txBody>
                    <a:bodyPr/>
                    <a:lstStyle/>
                    <a:p>
                      <a:pPr marL="0" lvl="0" indent="0" algn="l" rtl="0">
                        <a:spcBef>
                          <a:spcPts val="0"/>
                        </a:spcBef>
                        <a:spcAft>
                          <a:spcPts val="0"/>
                        </a:spcAft>
                        <a:buNone/>
                      </a:pPr>
                      <a:r>
                        <a:rPr lang="en-US" b="1">
                          <a:solidFill>
                            <a:schemeClr val="accent1"/>
                          </a:solidFill>
                        </a:rPr>
                        <a:t>Economics and Time</a:t>
                      </a:r>
                      <a:endParaRPr b="1">
                        <a:solidFill>
                          <a:schemeClr val="accent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lvl="0" indent="-317500" algn="l" rtl="0">
                        <a:spcBef>
                          <a:spcPts val="0"/>
                        </a:spcBef>
                        <a:spcAft>
                          <a:spcPts val="0"/>
                        </a:spcAft>
                        <a:buClr>
                          <a:schemeClr val="dk1"/>
                        </a:buClr>
                        <a:buSzPts val="1400"/>
                        <a:buChar char="●"/>
                      </a:pPr>
                      <a:r>
                        <a:rPr lang="en-US">
                          <a:solidFill>
                            <a:schemeClr val="dk1"/>
                          </a:solidFill>
                        </a:rPr>
                        <a:t>Our pet bowl will be more expensive than others on the market due to high-tech features</a:t>
                      </a:r>
                      <a:endParaRPr>
                        <a:solidFill>
                          <a:schemeClr val="dk1"/>
                        </a:solidFill>
                      </a:endParaRPr>
                    </a:p>
                    <a:p>
                      <a:pPr marL="457200" lvl="0" indent="-317500" algn="l" rtl="0">
                        <a:spcBef>
                          <a:spcPts val="0"/>
                        </a:spcBef>
                        <a:spcAft>
                          <a:spcPts val="0"/>
                        </a:spcAft>
                        <a:buClr>
                          <a:schemeClr val="dk1"/>
                        </a:buClr>
                        <a:buSzPts val="1400"/>
                        <a:buChar char="●"/>
                      </a:pPr>
                      <a:r>
                        <a:rPr lang="en-US">
                          <a:solidFill>
                            <a:schemeClr val="dk1"/>
                          </a:solidFill>
                        </a:rPr>
                        <a:t>Limited two semester time limit for research and development of product</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09575">
                <a:tc>
                  <a:txBody>
                    <a:bodyPr/>
                    <a:lstStyle/>
                    <a:p>
                      <a:pPr marL="0" lvl="0" indent="0" algn="l" rtl="0">
                        <a:spcBef>
                          <a:spcPts val="0"/>
                        </a:spcBef>
                        <a:spcAft>
                          <a:spcPts val="0"/>
                        </a:spcAft>
                        <a:buNone/>
                      </a:pPr>
                      <a:r>
                        <a:rPr lang="en-US" b="1">
                          <a:solidFill>
                            <a:schemeClr val="accent1"/>
                          </a:solidFill>
                        </a:rPr>
                        <a:t>Environmental</a:t>
                      </a:r>
                      <a:endParaRPr b="1">
                        <a:solidFill>
                          <a:schemeClr val="accent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lvl="0" indent="-317500" algn="l" rtl="0">
                        <a:spcBef>
                          <a:spcPts val="0"/>
                        </a:spcBef>
                        <a:spcAft>
                          <a:spcPts val="0"/>
                        </a:spcAft>
                        <a:buClr>
                          <a:schemeClr val="dk1"/>
                        </a:buClr>
                        <a:buSzPts val="1400"/>
                        <a:buChar char="●"/>
                      </a:pPr>
                      <a:r>
                        <a:rPr lang="en-US">
                          <a:solidFill>
                            <a:schemeClr val="dk1"/>
                          </a:solidFill>
                        </a:rPr>
                        <a:t>Design sourced from off the shelf components</a:t>
                      </a:r>
                      <a:endParaRPr>
                        <a:solidFill>
                          <a:schemeClr val="dk1"/>
                        </a:solidFill>
                      </a:endParaRPr>
                    </a:p>
                    <a:p>
                      <a:pPr marL="457200" lvl="0" indent="-317500" algn="l" rtl="0">
                        <a:spcBef>
                          <a:spcPts val="0"/>
                        </a:spcBef>
                        <a:spcAft>
                          <a:spcPts val="0"/>
                        </a:spcAft>
                        <a:buClr>
                          <a:schemeClr val="dk1"/>
                        </a:buClr>
                        <a:buSzPts val="1400"/>
                        <a:buChar char="●"/>
                      </a:pPr>
                      <a:r>
                        <a:rPr lang="en-US">
                          <a:solidFill>
                            <a:schemeClr val="dk1"/>
                          </a:solidFill>
                        </a:rPr>
                        <a:t>Product must last lifetime of pet</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86050">
                <a:tc>
                  <a:txBody>
                    <a:bodyPr/>
                    <a:lstStyle/>
                    <a:p>
                      <a:pPr marL="0" lvl="0" indent="0" algn="l" rtl="0">
                        <a:spcBef>
                          <a:spcPts val="0"/>
                        </a:spcBef>
                        <a:spcAft>
                          <a:spcPts val="0"/>
                        </a:spcAft>
                        <a:buNone/>
                      </a:pPr>
                      <a:r>
                        <a:rPr lang="en-US" b="1">
                          <a:solidFill>
                            <a:schemeClr val="accent1"/>
                          </a:solidFill>
                        </a:rPr>
                        <a:t>Social</a:t>
                      </a:r>
                      <a:endParaRPr b="1">
                        <a:solidFill>
                          <a:schemeClr val="accent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lvl="0" indent="-317500" algn="l" rtl="0">
                        <a:spcBef>
                          <a:spcPts val="0"/>
                        </a:spcBef>
                        <a:spcAft>
                          <a:spcPts val="0"/>
                        </a:spcAft>
                        <a:buClr>
                          <a:schemeClr val="dk1"/>
                        </a:buClr>
                        <a:buSzPts val="1400"/>
                        <a:buChar char="●"/>
                      </a:pPr>
                      <a:r>
                        <a:rPr lang="en-US">
                          <a:solidFill>
                            <a:schemeClr val="dk1"/>
                          </a:solidFill>
                        </a:rPr>
                        <a:t>Ongoing pandemic may push potential sales down due to many people working from home and not needing an automated pet feeder</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US" b="1">
                          <a:solidFill>
                            <a:schemeClr val="accent1"/>
                          </a:solidFill>
                        </a:rPr>
                        <a:t>Political</a:t>
                      </a:r>
                      <a:endParaRPr b="1">
                        <a:solidFill>
                          <a:schemeClr val="accent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lvl="0" indent="-317500" algn="l" rtl="0">
                        <a:spcBef>
                          <a:spcPts val="0"/>
                        </a:spcBef>
                        <a:spcAft>
                          <a:spcPts val="0"/>
                        </a:spcAft>
                        <a:buClr>
                          <a:schemeClr val="dk1"/>
                        </a:buClr>
                        <a:buSzPts val="1400"/>
                        <a:buChar char="●"/>
                      </a:pPr>
                      <a:r>
                        <a:rPr lang="en-US">
                          <a:solidFill>
                            <a:schemeClr val="dk1"/>
                          </a:solidFill>
                        </a:rPr>
                        <a:t>Not relevant towards project</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822925">
                <a:tc>
                  <a:txBody>
                    <a:bodyPr/>
                    <a:lstStyle/>
                    <a:p>
                      <a:pPr marL="0" lvl="0" indent="0" algn="l" rtl="0">
                        <a:spcBef>
                          <a:spcPts val="0"/>
                        </a:spcBef>
                        <a:spcAft>
                          <a:spcPts val="0"/>
                        </a:spcAft>
                        <a:buNone/>
                      </a:pPr>
                      <a:r>
                        <a:rPr lang="en-US" b="1">
                          <a:solidFill>
                            <a:schemeClr val="accent1"/>
                          </a:solidFill>
                        </a:rPr>
                        <a:t>Ethical</a:t>
                      </a:r>
                      <a:endParaRPr b="1">
                        <a:solidFill>
                          <a:schemeClr val="accen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lvl="0" indent="-317500" algn="l" rtl="0">
                        <a:spcBef>
                          <a:spcPts val="0"/>
                        </a:spcBef>
                        <a:spcAft>
                          <a:spcPts val="0"/>
                        </a:spcAft>
                        <a:buClr>
                          <a:schemeClr val="dk1"/>
                        </a:buClr>
                        <a:buSzPts val="1400"/>
                        <a:buChar char="●"/>
                      </a:pPr>
                      <a:r>
                        <a:rPr lang="en-US">
                          <a:solidFill>
                            <a:schemeClr val="dk1"/>
                          </a:solidFill>
                        </a:rPr>
                        <a:t>Care must be taken when working with animals</a:t>
                      </a:r>
                      <a:endParaRPr>
                        <a:solidFill>
                          <a:schemeClr val="dk1"/>
                        </a:solidFill>
                      </a:endParaRPr>
                    </a:p>
                    <a:p>
                      <a:pPr marL="457200" lvl="0" indent="-317500" algn="l" rtl="0">
                        <a:spcBef>
                          <a:spcPts val="0"/>
                        </a:spcBef>
                        <a:spcAft>
                          <a:spcPts val="0"/>
                        </a:spcAft>
                        <a:buClr>
                          <a:schemeClr val="dk1"/>
                        </a:buClr>
                        <a:buSzPts val="1400"/>
                        <a:buChar char="●"/>
                      </a:pPr>
                      <a:r>
                        <a:rPr lang="en-US">
                          <a:solidFill>
                            <a:schemeClr val="dk1"/>
                          </a:solidFill>
                        </a:rPr>
                        <a:t>Product must be 100% safe and tested (no exposed motors, gears, electronics must be shielded, etc.)</a:t>
                      </a:r>
                      <a:endParaRPr>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96200">
                <a:tc>
                  <a:txBody>
                    <a:bodyPr/>
                    <a:lstStyle/>
                    <a:p>
                      <a:pPr marL="0" lvl="0" indent="0" algn="l" rtl="0">
                        <a:spcBef>
                          <a:spcPts val="0"/>
                        </a:spcBef>
                        <a:spcAft>
                          <a:spcPts val="0"/>
                        </a:spcAft>
                        <a:buNone/>
                      </a:pPr>
                      <a:r>
                        <a:rPr lang="en-US" b="1">
                          <a:solidFill>
                            <a:schemeClr val="accent1"/>
                          </a:solidFill>
                        </a:rPr>
                        <a:t>Health and Safety</a:t>
                      </a:r>
                      <a:endParaRPr b="1">
                        <a:solidFill>
                          <a:schemeClr val="accen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lvl="0" indent="-317500" algn="l" rtl="0">
                        <a:spcBef>
                          <a:spcPts val="0"/>
                        </a:spcBef>
                        <a:spcAft>
                          <a:spcPts val="0"/>
                        </a:spcAft>
                        <a:buClr>
                          <a:schemeClr val="dk1"/>
                        </a:buClr>
                        <a:buSzPts val="1400"/>
                        <a:buChar char="●"/>
                      </a:pPr>
                      <a:r>
                        <a:rPr lang="en-US">
                          <a:solidFill>
                            <a:schemeClr val="dk1"/>
                          </a:solidFill>
                        </a:rPr>
                        <a:t>Materials must be safe for food contact.</a:t>
                      </a:r>
                      <a:endParaRPr>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396200">
                <a:tc>
                  <a:txBody>
                    <a:bodyPr/>
                    <a:lstStyle/>
                    <a:p>
                      <a:pPr marL="0" lvl="0" indent="0" algn="l" rtl="0">
                        <a:spcBef>
                          <a:spcPts val="0"/>
                        </a:spcBef>
                        <a:spcAft>
                          <a:spcPts val="0"/>
                        </a:spcAft>
                        <a:buNone/>
                      </a:pPr>
                      <a:r>
                        <a:rPr lang="en-US" b="1">
                          <a:solidFill>
                            <a:schemeClr val="accent1"/>
                          </a:solidFill>
                        </a:rPr>
                        <a:t>Manufacturability</a:t>
                      </a:r>
                      <a:endParaRPr b="1">
                        <a:solidFill>
                          <a:schemeClr val="accen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lvl="0" indent="-317500" algn="l" rtl="0">
                        <a:spcBef>
                          <a:spcPts val="0"/>
                        </a:spcBef>
                        <a:spcAft>
                          <a:spcPts val="0"/>
                        </a:spcAft>
                        <a:buClr>
                          <a:schemeClr val="dk1"/>
                        </a:buClr>
                        <a:buSzPts val="1400"/>
                        <a:buChar char="●"/>
                      </a:pPr>
                      <a:r>
                        <a:rPr lang="en-US">
                          <a:solidFill>
                            <a:schemeClr val="dk1"/>
                          </a:solidFill>
                        </a:rPr>
                        <a:t>Ongoing pandemic may cause material shortages, must plan ahead.</a:t>
                      </a:r>
                      <a:endParaRPr>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396200">
                <a:tc>
                  <a:txBody>
                    <a:bodyPr/>
                    <a:lstStyle/>
                    <a:p>
                      <a:pPr marL="0" lvl="0" indent="0" algn="l" rtl="0">
                        <a:spcBef>
                          <a:spcPts val="0"/>
                        </a:spcBef>
                        <a:spcAft>
                          <a:spcPts val="0"/>
                        </a:spcAft>
                        <a:buNone/>
                      </a:pPr>
                      <a:r>
                        <a:rPr lang="en-US" b="1">
                          <a:solidFill>
                            <a:schemeClr val="accent1"/>
                          </a:solidFill>
                        </a:rPr>
                        <a:t>Sustainability</a:t>
                      </a:r>
                      <a:endParaRPr b="1">
                        <a:solidFill>
                          <a:schemeClr val="accen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lvl="0" indent="-317500" algn="l" rtl="0">
                        <a:spcBef>
                          <a:spcPts val="0"/>
                        </a:spcBef>
                        <a:spcAft>
                          <a:spcPts val="0"/>
                        </a:spcAft>
                        <a:buClr>
                          <a:schemeClr val="dk1"/>
                        </a:buClr>
                        <a:buSzPts val="1400"/>
                        <a:buChar char="●"/>
                      </a:pPr>
                      <a:r>
                        <a:rPr lang="en-US">
                          <a:solidFill>
                            <a:schemeClr val="dk1"/>
                          </a:solidFill>
                        </a:rPr>
                        <a:t>Product must last years before material degradation.</a:t>
                      </a:r>
                      <a:endParaRPr>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665" name="Google Shape;665;g1110779e2d4_0_200"/>
          <p:cNvSpPr/>
          <p:nvPr/>
        </p:nvSpPr>
        <p:spPr>
          <a:xfrm>
            <a:off x="10494876" y="531325"/>
            <a:ext cx="1296300" cy="1244100"/>
          </a:xfrm>
          <a:prstGeom prst="rect">
            <a:avLst/>
          </a:prstGeom>
          <a:blipFill rotWithShape="1">
            <a:blip r:embed="rId5">
              <a:alphaModFix/>
            </a:blip>
            <a:stretch>
              <a:fillRect/>
            </a:stretch>
          </a:blipFill>
          <a:ln>
            <a:noFill/>
          </a:ln>
          <a:effectLst>
            <a:outerShdw blurRad="171450" algn="bl" rotWithShape="0">
              <a:srgbClr val="3D7329"/>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Recorded Sound">
            <a:hlinkClick r:id="" action="ppaction://media"/>
            <a:extLst>
              <a:ext uri="{FF2B5EF4-FFF2-40B4-BE49-F238E27FC236}">
                <a16:creationId xmlns:a16="http://schemas.microsoft.com/office/drawing/2014/main" id="{4E26B481-E94F-4457-ABE9-7A157E1569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1110779e2d4_0_131"/>
          <p:cNvSpPr txBox="1">
            <a:spLocks noGrp="1"/>
          </p:cNvSpPr>
          <p:nvPr>
            <p:ph type="title"/>
          </p:nvPr>
        </p:nvSpPr>
        <p:spPr>
          <a:xfrm>
            <a:off x="581200" y="702153"/>
            <a:ext cx="11029500" cy="6741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3F3F3F"/>
              </a:buClr>
              <a:buSzPts val="2800"/>
              <a:buFont typeface="Franklin Gothic"/>
              <a:buNone/>
            </a:pPr>
            <a:r>
              <a:rPr lang="en-US"/>
              <a:t>PROJECT OBJECTIVES</a:t>
            </a:r>
            <a:endParaRPr/>
          </a:p>
        </p:txBody>
      </p:sp>
      <p:sp>
        <p:nvSpPr>
          <p:cNvPr id="147" name="Google Shape;147;g1110779e2d4_0_131"/>
          <p:cNvSpPr/>
          <p:nvPr/>
        </p:nvSpPr>
        <p:spPr>
          <a:xfrm>
            <a:off x="959749" y="1511888"/>
            <a:ext cx="1438500" cy="15423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g1110779e2d4_0_131"/>
          <p:cNvSpPr/>
          <p:nvPr/>
        </p:nvSpPr>
        <p:spPr>
          <a:xfrm>
            <a:off x="6849032" y="1511888"/>
            <a:ext cx="1438500" cy="15423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g1110779e2d4_0_131"/>
          <p:cNvSpPr/>
          <p:nvPr/>
        </p:nvSpPr>
        <p:spPr>
          <a:xfrm>
            <a:off x="3904390" y="1511888"/>
            <a:ext cx="1438500" cy="15423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g1110779e2d4_0_131"/>
          <p:cNvSpPr/>
          <p:nvPr/>
        </p:nvSpPr>
        <p:spPr>
          <a:xfrm>
            <a:off x="9793674" y="1511888"/>
            <a:ext cx="1438500" cy="15423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g1110779e2d4_0_131"/>
          <p:cNvSpPr/>
          <p:nvPr/>
        </p:nvSpPr>
        <p:spPr>
          <a:xfrm>
            <a:off x="1273861" y="1660994"/>
            <a:ext cx="810300" cy="12441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g1110779e2d4_0_131"/>
          <p:cNvSpPr/>
          <p:nvPr/>
        </p:nvSpPr>
        <p:spPr>
          <a:xfrm>
            <a:off x="4194823" y="1672757"/>
            <a:ext cx="810300" cy="12441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g1110779e2d4_0_131"/>
          <p:cNvSpPr/>
          <p:nvPr/>
        </p:nvSpPr>
        <p:spPr>
          <a:xfrm>
            <a:off x="7163147" y="1672744"/>
            <a:ext cx="810300" cy="1244100"/>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g1110779e2d4_0_131"/>
          <p:cNvSpPr/>
          <p:nvPr/>
        </p:nvSpPr>
        <p:spPr>
          <a:xfrm>
            <a:off x="959725" y="3942400"/>
            <a:ext cx="1438500" cy="15423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g1110779e2d4_0_131"/>
          <p:cNvSpPr/>
          <p:nvPr/>
        </p:nvSpPr>
        <p:spPr>
          <a:xfrm>
            <a:off x="6849019" y="3942388"/>
            <a:ext cx="1438500" cy="15423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g1110779e2d4_0_131"/>
          <p:cNvSpPr/>
          <p:nvPr/>
        </p:nvSpPr>
        <p:spPr>
          <a:xfrm>
            <a:off x="3904378" y="3942388"/>
            <a:ext cx="1438500" cy="15423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g1110779e2d4_0_131"/>
          <p:cNvSpPr/>
          <p:nvPr/>
        </p:nvSpPr>
        <p:spPr>
          <a:xfrm>
            <a:off x="9793661" y="3942388"/>
            <a:ext cx="1438500" cy="15423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g1110779e2d4_0_131"/>
          <p:cNvSpPr txBox="1"/>
          <p:nvPr/>
        </p:nvSpPr>
        <p:spPr>
          <a:xfrm>
            <a:off x="6265387" y="2967925"/>
            <a:ext cx="26058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solidFill>
                  <a:schemeClr val="dk1"/>
                </a:solidFill>
                <a:latin typeface="Libre Franklin"/>
                <a:ea typeface="Libre Franklin"/>
                <a:cs typeface="Libre Franklin"/>
                <a:sym typeface="Libre Franklin"/>
              </a:rPr>
              <a:t>THIS DEVICE CAN TELL THE DIFFERENCE BETWEEN PETS </a:t>
            </a:r>
            <a:endParaRPr sz="1200"/>
          </a:p>
        </p:txBody>
      </p:sp>
      <p:sp>
        <p:nvSpPr>
          <p:cNvPr id="159" name="Google Shape;159;g1110779e2d4_0_131"/>
          <p:cNvSpPr txBox="1"/>
          <p:nvPr/>
        </p:nvSpPr>
        <p:spPr>
          <a:xfrm>
            <a:off x="3708188" y="3007350"/>
            <a:ext cx="18309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solidFill>
                  <a:schemeClr val="dk1"/>
                </a:solidFill>
                <a:latin typeface="Libre Franklin"/>
                <a:ea typeface="Libre Franklin"/>
                <a:cs typeface="Libre Franklin"/>
                <a:sym typeface="Libre Franklin"/>
              </a:rPr>
              <a:t>RECOGNIZES IF A PET IS AT ITS BOWL</a:t>
            </a:r>
            <a:endParaRPr sz="1200"/>
          </a:p>
        </p:txBody>
      </p:sp>
      <p:sp>
        <p:nvSpPr>
          <p:cNvPr id="160" name="Google Shape;160;g1110779e2d4_0_131"/>
          <p:cNvSpPr txBox="1"/>
          <p:nvPr/>
        </p:nvSpPr>
        <p:spPr>
          <a:xfrm>
            <a:off x="557600" y="3007350"/>
            <a:ext cx="21321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solidFill>
                  <a:schemeClr val="dk1"/>
                </a:solidFill>
                <a:latin typeface="Libre Franklin"/>
                <a:ea typeface="Libre Franklin"/>
                <a:cs typeface="Libre Franklin"/>
                <a:sym typeface="Libre Franklin"/>
              </a:rPr>
              <a:t>TAKE THE STRESS OUT OF FEEDING YOUR PET</a:t>
            </a:r>
            <a:endParaRPr sz="1200">
              <a:solidFill>
                <a:schemeClr val="dk1"/>
              </a:solidFill>
            </a:endParaRPr>
          </a:p>
        </p:txBody>
      </p:sp>
      <p:sp>
        <p:nvSpPr>
          <p:cNvPr id="161" name="Google Shape;161;g1110779e2d4_0_131"/>
          <p:cNvSpPr txBox="1"/>
          <p:nvPr/>
        </p:nvSpPr>
        <p:spPr>
          <a:xfrm>
            <a:off x="178975" y="5561850"/>
            <a:ext cx="300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a:p>
        </p:txBody>
      </p:sp>
      <p:sp>
        <p:nvSpPr>
          <p:cNvPr id="162" name="Google Shape;162;g1110779e2d4_0_131"/>
          <p:cNvSpPr txBox="1"/>
          <p:nvPr/>
        </p:nvSpPr>
        <p:spPr>
          <a:xfrm>
            <a:off x="6353113" y="5422950"/>
            <a:ext cx="24303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solidFill>
                  <a:schemeClr val="dk1"/>
                </a:solidFill>
                <a:latin typeface="Libre Franklin"/>
                <a:ea typeface="Libre Franklin"/>
                <a:cs typeface="Libre Franklin"/>
                <a:sym typeface="Libre Franklin"/>
              </a:rPr>
              <a:t>DISPENSE APPROPRIATE AMOUNT OF FOOD  </a:t>
            </a:r>
            <a:endParaRPr sz="1200"/>
          </a:p>
        </p:txBody>
      </p:sp>
      <p:sp>
        <p:nvSpPr>
          <p:cNvPr id="163" name="Google Shape;163;g1110779e2d4_0_131"/>
          <p:cNvSpPr txBox="1"/>
          <p:nvPr/>
        </p:nvSpPr>
        <p:spPr>
          <a:xfrm>
            <a:off x="795500" y="5496350"/>
            <a:ext cx="17670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solidFill>
                  <a:schemeClr val="dk1"/>
                </a:solidFill>
                <a:latin typeface="Libre Franklin"/>
                <a:ea typeface="Libre Franklin"/>
                <a:cs typeface="Libre Franklin"/>
                <a:sym typeface="Libre Franklin"/>
              </a:rPr>
              <a:t>DISPENSE FOOD AT THE CORRECT TIME</a:t>
            </a:r>
            <a:endParaRPr sz="1200"/>
          </a:p>
        </p:txBody>
      </p:sp>
      <p:sp>
        <p:nvSpPr>
          <p:cNvPr id="164" name="Google Shape;164;g1110779e2d4_0_131"/>
          <p:cNvSpPr txBox="1"/>
          <p:nvPr/>
        </p:nvSpPr>
        <p:spPr>
          <a:xfrm>
            <a:off x="9277050" y="2994875"/>
            <a:ext cx="27360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solidFill>
                  <a:schemeClr val="dk1"/>
                </a:solidFill>
                <a:latin typeface="Libre Franklin"/>
                <a:ea typeface="Libre Franklin"/>
                <a:cs typeface="Libre Franklin"/>
                <a:sym typeface="Libre Franklin"/>
              </a:rPr>
              <a:t>ENSURE PETS ARE FED EVEN WHEN THE OWNER IS NOT HOME</a:t>
            </a:r>
            <a:endParaRPr sz="1200"/>
          </a:p>
        </p:txBody>
      </p:sp>
      <p:sp>
        <p:nvSpPr>
          <p:cNvPr id="165" name="Google Shape;165;g1110779e2d4_0_131"/>
          <p:cNvSpPr txBox="1"/>
          <p:nvPr/>
        </p:nvSpPr>
        <p:spPr>
          <a:xfrm>
            <a:off x="9297763" y="5422950"/>
            <a:ext cx="2430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solidFill>
                  <a:schemeClr val="dk1"/>
                </a:solidFill>
                <a:latin typeface="Libre Franklin"/>
                <a:ea typeface="Libre Franklin"/>
                <a:cs typeface="Libre Franklin"/>
                <a:sym typeface="Libre Franklin"/>
              </a:rPr>
              <a:t>CREATE A FEEDING ROUTINE FOR THE PET  </a:t>
            </a:r>
            <a:endParaRPr sz="1200"/>
          </a:p>
        </p:txBody>
      </p:sp>
      <p:sp>
        <p:nvSpPr>
          <p:cNvPr id="166" name="Google Shape;166;g1110779e2d4_0_131"/>
          <p:cNvSpPr txBox="1"/>
          <p:nvPr/>
        </p:nvSpPr>
        <p:spPr>
          <a:xfrm>
            <a:off x="3475388" y="5496350"/>
            <a:ext cx="2430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solidFill>
                  <a:schemeClr val="dk1"/>
                </a:solidFill>
                <a:latin typeface="Libre Franklin"/>
                <a:ea typeface="Libre Franklin"/>
                <a:cs typeface="Libre Franklin"/>
                <a:sym typeface="Libre Franklin"/>
              </a:rPr>
              <a:t>PREVENTS OVEREATING</a:t>
            </a:r>
            <a:endParaRPr sz="1200"/>
          </a:p>
        </p:txBody>
      </p:sp>
      <p:pic>
        <p:nvPicPr>
          <p:cNvPr id="167" name="Google Shape;167;g1110779e2d4_0_131"/>
          <p:cNvPicPr preferRelativeResize="0"/>
          <p:nvPr/>
        </p:nvPicPr>
        <p:blipFill rotWithShape="1">
          <a:blip r:embed="rId8">
            <a:alphaModFix/>
          </a:blip>
          <a:srcRect b="40101"/>
          <a:stretch/>
        </p:blipFill>
        <p:spPr>
          <a:xfrm>
            <a:off x="9854200" y="1821350"/>
            <a:ext cx="1317451" cy="923401"/>
          </a:xfrm>
          <a:prstGeom prst="rect">
            <a:avLst/>
          </a:prstGeom>
          <a:noFill/>
          <a:ln>
            <a:noFill/>
          </a:ln>
          <a:effectLst>
            <a:outerShdw blurRad="57150" dist="19050" dir="5400000" algn="bl" rotWithShape="0">
              <a:srgbClr val="000000">
                <a:alpha val="50000"/>
              </a:srgbClr>
            </a:outerShdw>
          </a:effectLst>
        </p:spPr>
      </p:pic>
      <p:pic>
        <p:nvPicPr>
          <p:cNvPr id="168" name="Google Shape;168;g1110779e2d4_0_131"/>
          <p:cNvPicPr preferRelativeResize="0"/>
          <p:nvPr/>
        </p:nvPicPr>
        <p:blipFill>
          <a:blip r:embed="rId9">
            <a:alphaModFix/>
          </a:blip>
          <a:stretch>
            <a:fillRect/>
          </a:stretch>
        </p:blipFill>
        <p:spPr>
          <a:xfrm>
            <a:off x="4047375" y="4449438"/>
            <a:ext cx="1152499" cy="528225"/>
          </a:xfrm>
          <a:prstGeom prst="rect">
            <a:avLst/>
          </a:prstGeom>
          <a:noFill/>
          <a:ln>
            <a:noFill/>
          </a:ln>
        </p:spPr>
      </p:pic>
      <p:pic>
        <p:nvPicPr>
          <p:cNvPr id="169" name="Google Shape;169;g1110779e2d4_0_131"/>
          <p:cNvPicPr preferRelativeResize="0"/>
          <p:nvPr/>
        </p:nvPicPr>
        <p:blipFill rotWithShape="1">
          <a:blip r:embed="rId10">
            <a:alphaModFix/>
          </a:blip>
          <a:srcRect l="13053" t="11703" r="14345" b="11703"/>
          <a:stretch/>
        </p:blipFill>
        <p:spPr>
          <a:xfrm>
            <a:off x="1080775" y="4088200"/>
            <a:ext cx="1174450" cy="1244101"/>
          </a:xfrm>
          <a:prstGeom prst="rect">
            <a:avLst/>
          </a:prstGeom>
          <a:noFill/>
          <a:ln>
            <a:noFill/>
          </a:ln>
        </p:spPr>
      </p:pic>
      <p:pic>
        <p:nvPicPr>
          <p:cNvPr id="170" name="Google Shape;170;g1110779e2d4_0_131"/>
          <p:cNvPicPr preferRelativeResize="0"/>
          <p:nvPr/>
        </p:nvPicPr>
        <p:blipFill>
          <a:blip r:embed="rId11">
            <a:alphaModFix/>
          </a:blip>
          <a:stretch>
            <a:fillRect/>
          </a:stretch>
        </p:blipFill>
        <p:spPr>
          <a:xfrm>
            <a:off x="10107775" y="4168393"/>
            <a:ext cx="810301" cy="1165382"/>
          </a:xfrm>
          <a:prstGeom prst="rect">
            <a:avLst/>
          </a:prstGeom>
          <a:noFill/>
          <a:ln>
            <a:noFill/>
          </a:ln>
          <a:effectLst>
            <a:outerShdw blurRad="57150" dist="19050" dir="5400000" algn="bl" rotWithShape="0">
              <a:srgbClr val="000000">
                <a:alpha val="50000"/>
              </a:srgbClr>
            </a:outerShdw>
          </a:effectLst>
        </p:spPr>
      </p:pic>
      <p:pic>
        <p:nvPicPr>
          <p:cNvPr id="171" name="Google Shape;171;g1110779e2d4_0_131"/>
          <p:cNvPicPr preferRelativeResize="0"/>
          <p:nvPr/>
        </p:nvPicPr>
        <p:blipFill rotWithShape="1">
          <a:blip r:embed="rId12">
            <a:alphaModFix/>
          </a:blip>
          <a:srcRect t="12998"/>
          <a:stretch/>
        </p:blipFill>
        <p:spPr>
          <a:xfrm>
            <a:off x="7061313" y="4318412"/>
            <a:ext cx="1013899" cy="1013899"/>
          </a:xfrm>
          <a:prstGeom prst="rect">
            <a:avLst/>
          </a:prstGeom>
          <a:noFill/>
          <a:ln>
            <a:noFill/>
          </a:ln>
          <a:effectLst>
            <a:reflection endPos="30000" dist="38100" dir="5400000" fadeDir="5400012" sy="-100000" algn="bl" rotWithShape="0"/>
          </a:effectLst>
        </p:spPr>
      </p:pic>
      <p:pic>
        <p:nvPicPr>
          <p:cNvPr id="5" name="Audio 4">
            <a:hlinkClick r:id="" action="ppaction://media"/>
            <a:extLst>
              <a:ext uri="{FF2B5EF4-FFF2-40B4-BE49-F238E27FC236}">
                <a16:creationId xmlns:a16="http://schemas.microsoft.com/office/drawing/2014/main" id="{14B413EC-C718-EA4B-B853-B1683D6EA45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26800" y="5921721"/>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148"/>
    </mc:Choice>
    <mc:Fallback xmlns="">
      <p:transition spd="slow" advTm="27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g1110779e2d4_0_205"/>
          <p:cNvSpPr txBox="1">
            <a:spLocks noGrp="1"/>
          </p:cNvSpPr>
          <p:nvPr>
            <p:ph type="title"/>
          </p:nvPr>
        </p:nvSpPr>
        <p:spPr>
          <a:xfrm>
            <a:off x="581193" y="642552"/>
            <a:ext cx="11029500" cy="8154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3F3F3F"/>
              </a:buClr>
              <a:buSzPts val="3600"/>
              <a:buFont typeface="Franklin Gothic"/>
              <a:buNone/>
            </a:pPr>
            <a:r>
              <a:rPr lang="en-US"/>
              <a:t>Related Standards</a:t>
            </a:r>
            <a:endParaRPr/>
          </a:p>
        </p:txBody>
      </p:sp>
      <p:sp>
        <p:nvSpPr>
          <p:cNvPr id="671" name="Google Shape;671;g1110779e2d4_0_205"/>
          <p:cNvSpPr txBox="1"/>
          <p:nvPr/>
        </p:nvSpPr>
        <p:spPr>
          <a:xfrm>
            <a:off x="476125" y="2034300"/>
            <a:ext cx="11303700" cy="3717600"/>
          </a:xfrm>
          <a:prstGeom prst="rect">
            <a:avLst/>
          </a:prstGeom>
          <a:noFill/>
          <a:ln>
            <a:noFill/>
          </a:ln>
        </p:spPr>
        <p:txBody>
          <a:bodyPr spcFirstLastPara="1" wrap="square" lIns="91425" tIns="91425" rIns="91425" bIns="91425" anchor="t" anchorCtr="0">
            <a:spAutoFit/>
          </a:bodyPr>
          <a:lstStyle/>
          <a:p>
            <a:pPr marL="457200" lvl="0" indent="-352806" algn="l" rtl="0">
              <a:lnSpc>
                <a:spcPct val="110000"/>
              </a:lnSpc>
              <a:spcBef>
                <a:spcPts val="940"/>
              </a:spcBef>
              <a:spcAft>
                <a:spcPts val="0"/>
              </a:spcAft>
              <a:buClr>
                <a:schemeClr val="dk1"/>
              </a:buClr>
              <a:buSzPts val="1956"/>
              <a:buFont typeface="Noto Sans Symbols"/>
              <a:buChar char="●"/>
            </a:pPr>
            <a:r>
              <a:rPr lang="en-US" sz="2000">
                <a:solidFill>
                  <a:schemeClr val="dk1"/>
                </a:solidFill>
                <a:latin typeface="Libre Franklin"/>
                <a:ea typeface="Libre Franklin"/>
                <a:cs typeface="Libre Franklin"/>
                <a:sym typeface="Libre Franklin"/>
              </a:rPr>
              <a:t>Animal Health and Safety Requirements</a:t>
            </a:r>
            <a:endParaRPr sz="2000">
              <a:solidFill>
                <a:schemeClr val="dk1"/>
              </a:solidFill>
              <a:latin typeface="Libre Franklin"/>
              <a:ea typeface="Libre Franklin"/>
              <a:cs typeface="Libre Franklin"/>
              <a:sym typeface="Libre Franklin"/>
            </a:endParaRPr>
          </a:p>
          <a:p>
            <a:pPr marL="914400" lvl="1" indent="-352806" algn="l" rtl="0">
              <a:lnSpc>
                <a:spcPct val="110000"/>
              </a:lnSpc>
              <a:spcBef>
                <a:spcPts val="0"/>
              </a:spcBef>
              <a:spcAft>
                <a:spcPts val="0"/>
              </a:spcAft>
              <a:buClr>
                <a:schemeClr val="dk1"/>
              </a:buClr>
              <a:buSzPts val="1956"/>
              <a:buFont typeface="Noto Sans Symbols"/>
              <a:buChar char="○"/>
            </a:pPr>
            <a:r>
              <a:rPr lang="en-US" sz="1700">
                <a:solidFill>
                  <a:schemeClr val="dk1"/>
                </a:solidFill>
                <a:latin typeface="Libre Franklin"/>
                <a:ea typeface="Libre Franklin"/>
                <a:cs typeface="Libre Franklin"/>
                <a:sym typeface="Libre Franklin"/>
              </a:rPr>
              <a:t>The Animal Welfare Act, 7 U.S.C. § 2131 et seq.</a:t>
            </a:r>
            <a:endParaRPr sz="1700">
              <a:solidFill>
                <a:schemeClr val="dk1"/>
              </a:solidFill>
              <a:latin typeface="Libre Franklin"/>
              <a:ea typeface="Libre Franklin"/>
              <a:cs typeface="Libre Franklin"/>
              <a:sym typeface="Libre Franklin"/>
            </a:endParaRPr>
          </a:p>
          <a:p>
            <a:pPr marL="457200" lvl="0" indent="-352806" algn="l" rtl="0">
              <a:lnSpc>
                <a:spcPct val="110000"/>
              </a:lnSpc>
              <a:spcBef>
                <a:spcPts val="0"/>
              </a:spcBef>
              <a:spcAft>
                <a:spcPts val="0"/>
              </a:spcAft>
              <a:buClr>
                <a:schemeClr val="dk1"/>
              </a:buClr>
              <a:buSzPts val="1956"/>
              <a:buFont typeface="Noto Sans Symbols"/>
              <a:buChar char="●"/>
            </a:pPr>
            <a:r>
              <a:rPr lang="en-US" sz="2000">
                <a:solidFill>
                  <a:schemeClr val="dk1"/>
                </a:solidFill>
                <a:latin typeface="Libre Franklin"/>
                <a:ea typeface="Libre Franklin"/>
                <a:cs typeface="Libre Franklin"/>
                <a:sym typeface="Libre Franklin"/>
              </a:rPr>
              <a:t>Soldering Standards</a:t>
            </a:r>
            <a:endParaRPr sz="2000">
              <a:solidFill>
                <a:schemeClr val="dk1"/>
              </a:solidFill>
              <a:latin typeface="Libre Franklin"/>
              <a:ea typeface="Libre Franklin"/>
              <a:cs typeface="Libre Franklin"/>
              <a:sym typeface="Libre Franklin"/>
            </a:endParaRPr>
          </a:p>
          <a:p>
            <a:pPr marL="914400" lvl="1" indent="-355600" algn="l" rtl="0">
              <a:lnSpc>
                <a:spcPct val="110000"/>
              </a:lnSpc>
              <a:spcBef>
                <a:spcPts val="0"/>
              </a:spcBef>
              <a:spcAft>
                <a:spcPts val="0"/>
              </a:spcAft>
              <a:buClr>
                <a:schemeClr val="dk1"/>
              </a:buClr>
              <a:buSzPts val="2000"/>
              <a:buFont typeface="Libre Franklin"/>
              <a:buChar char="○"/>
            </a:pPr>
            <a:r>
              <a:rPr lang="en-US" sz="2000">
                <a:solidFill>
                  <a:schemeClr val="dk1"/>
                </a:solidFill>
                <a:latin typeface="Libre Franklin"/>
                <a:ea typeface="Libre Franklin"/>
                <a:cs typeface="Libre Franklin"/>
                <a:sym typeface="Libre Franklin"/>
              </a:rPr>
              <a:t>Lead soldering safety</a:t>
            </a:r>
            <a:endParaRPr sz="2000">
              <a:solidFill>
                <a:schemeClr val="dk1"/>
              </a:solidFill>
              <a:latin typeface="Libre Franklin"/>
              <a:ea typeface="Libre Franklin"/>
              <a:cs typeface="Libre Franklin"/>
              <a:sym typeface="Libre Franklin"/>
            </a:endParaRPr>
          </a:p>
          <a:p>
            <a:pPr marL="914400" lvl="1" indent="-355600" algn="l" rtl="0">
              <a:lnSpc>
                <a:spcPct val="110000"/>
              </a:lnSpc>
              <a:spcBef>
                <a:spcPts val="0"/>
              </a:spcBef>
              <a:spcAft>
                <a:spcPts val="0"/>
              </a:spcAft>
              <a:buClr>
                <a:schemeClr val="dk1"/>
              </a:buClr>
              <a:buSzPts val="2000"/>
              <a:buFont typeface="Libre Franklin"/>
              <a:buChar char="○"/>
            </a:pPr>
            <a:r>
              <a:rPr lang="en-US" sz="2000">
                <a:solidFill>
                  <a:schemeClr val="dk1"/>
                </a:solidFill>
                <a:latin typeface="Libre Franklin"/>
                <a:ea typeface="Libre Franklin"/>
                <a:cs typeface="Libre Franklin"/>
                <a:sym typeface="Libre Franklin"/>
              </a:rPr>
              <a:t>Guidelines for soldering</a:t>
            </a:r>
            <a:endParaRPr sz="2000">
              <a:solidFill>
                <a:schemeClr val="dk1"/>
              </a:solidFill>
              <a:latin typeface="Libre Franklin"/>
              <a:ea typeface="Libre Franklin"/>
              <a:cs typeface="Libre Franklin"/>
              <a:sym typeface="Libre Franklin"/>
            </a:endParaRPr>
          </a:p>
          <a:p>
            <a:pPr marL="457200" lvl="0" indent="-355600" algn="l" rtl="0">
              <a:lnSpc>
                <a:spcPct val="110000"/>
              </a:lnSpc>
              <a:spcBef>
                <a:spcPts val="0"/>
              </a:spcBef>
              <a:spcAft>
                <a:spcPts val="0"/>
              </a:spcAft>
              <a:buClr>
                <a:schemeClr val="dk1"/>
              </a:buClr>
              <a:buSzPts val="2000"/>
              <a:buFont typeface="Libre Franklin"/>
              <a:buChar char="●"/>
            </a:pPr>
            <a:r>
              <a:rPr lang="en-US" sz="2000">
                <a:solidFill>
                  <a:schemeClr val="dk1"/>
                </a:solidFill>
                <a:latin typeface="Libre Franklin"/>
                <a:ea typeface="Libre Franklin"/>
                <a:cs typeface="Libre Franklin"/>
                <a:sym typeface="Libre Franklin"/>
              </a:rPr>
              <a:t>C Language Programming Standards</a:t>
            </a:r>
            <a:endParaRPr sz="2000">
              <a:solidFill>
                <a:schemeClr val="dk1"/>
              </a:solidFill>
              <a:latin typeface="Libre Franklin"/>
              <a:ea typeface="Libre Franklin"/>
              <a:cs typeface="Libre Franklin"/>
              <a:sym typeface="Libre Franklin"/>
            </a:endParaRPr>
          </a:p>
          <a:p>
            <a:pPr marL="914400" lvl="1" indent="-355600" algn="l" rtl="0">
              <a:lnSpc>
                <a:spcPct val="110000"/>
              </a:lnSpc>
              <a:spcBef>
                <a:spcPts val="0"/>
              </a:spcBef>
              <a:spcAft>
                <a:spcPts val="0"/>
              </a:spcAft>
              <a:buClr>
                <a:schemeClr val="dk1"/>
              </a:buClr>
              <a:buSzPts val="2000"/>
              <a:buFont typeface="Libre Franklin"/>
              <a:buChar char="○"/>
            </a:pPr>
            <a:r>
              <a:rPr lang="en-US" sz="2000">
                <a:solidFill>
                  <a:schemeClr val="dk1"/>
                </a:solidFill>
                <a:latin typeface="Libre Franklin"/>
                <a:ea typeface="Libre Franklin"/>
                <a:cs typeface="Libre Franklin"/>
                <a:sym typeface="Libre Franklin"/>
              </a:rPr>
              <a:t>ISO/IEC 9899:2011</a:t>
            </a:r>
            <a:endParaRPr sz="2000">
              <a:solidFill>
                <a:schemeClr val="dk1"/>
              </a:solidFill>
              <a:latin typeface="Libre Franklin"/>
              <a:ea typeface="Libre Franklin"/>
              <a:cs typeface="Libre Franklin"/>
              <a:sym typeface="Libre Franklin"/>
            </a:endParaRPr>
          </a:p>
          <a:p>
            <a:pPr marL="457200" lvl="0" indent="-355600" algn="l" rtl="0">
              <a:lnSpc>
                <a:spcPct val="110000"/>
              </a:lnSpc>
              <a:spcBef>
                <a:spcPts val="0"/>
              </a:spcBef>
              <a:spcAft>
                <a:spcPts val="0"/>
              </a:spcAft>
              <a:buClr>
                <a:schemeClr val="dk1"/>
              </a:buClr>
              <a:buSzPts val="2000"/>
              <a:buFont typeface="Libre Franklin"/>
              <a:buChar char="●"/>
            </a:pPr>
            <a:r>
              <a:rPr lang="en-US" sz="2000">
                <a:solidFill>
                  <a:schemeClr val="dk1"/>
                </a:solidFill>
                <a:latin typeface="Libre Franklin"/>
                <a:ea typeface="Libre Franklin"/>
                <a:cs typeface="Libre Franklin"/>
                <a:sym typeface="Libre Franklin"/>
              </a:rPr>
              <a:t>PCB Standards</a:t>
            </a:r>
            <a:endParaRPr sz="2000">
              <a:solidFill>
                <a:schemeClr val="dk1"/>
              </a:solidFill>
              <a:latin typeface="Libre Franklin"/>
              <a:ea typeface="Libre Franklin"/>
              <a:cs typeface="Libre Franklin"/>
              <a:sym typeface="Libre Franklin"/>
            </a:endParaRPr>
          </a:p>
          <a:p>
            <a:pPr marL="914400" lvl="1" indent="-355600" algn="l" rtl="0">
              <a:lnSpc>
                <a:spcPct val="110000"/>
              </a:lnSpc>
              <a:spcBef>
                <a:spcPts val="0"/>
              </a:spcBef>
              <a:spcAft>
                <a:spcPts val="0"/>
              </a:spcAft>
              <a:buClr>
                <a:schemeClr val="dk1"/>
              </a:buClr>
              <a:buSzPts val="2000"/>
              <a:buFont typeface="Libre Franklin"/>
              <a:buChar char="○"/>
            </a:pPr>
            <a:r>
              <a:rPr lang="en-US" sz="2000">
                <a:solidFill>
                  <a:schemeClr val="dk1"/>
                </a:solidFill>
                <a:latin typeface="Libre Franklin"/>
                <a:ea typeface="Libre Franklin"/>
                <a:cs typeface="Libre Franklin"/>
                <a:sym typeface="Libre Franklin"/>
              </a:rPr>
              <a:t>IPC-221A</a:t>
            </a:r>
            <a:endParaRPr sz="2000">
              <a:solidFill>
                <a:schemeClr val="dk1"/>
              </a:solidFill>
              <a:latin typeface="Libre Franklin"/>
              <a:ea typeface="Libre Franklin"/>
              <a:cs typeface="Libre Franklin"/>
              <a:sym typeface="Libre Franklin"/>
            </a:endParaRPr>
          </a:p>
          <a:p>
            <a:pPr marL="457200" lvl="0" indent="0" algn="l" rtl="0">
              <a:spcBef>
                <a:spcPts val="0"/>
              </a:spcBef>
              <a:spcAft>
                <a:spcPts val="0"/>
              </a:spcAft>
              <a:buNone/>
            </a:pPr>
            <a:endParaRPr sz="1600">
              <a:solidFill>
                <a:schemeClr val="dk1"/>
              </a:solidFill>
              <a:latin typeface="Libre Franklin"/>
              <a:ea typeface="Libre Franklin"/>
              <a:cs typeface="Libre Franklin"/>
              <a:sym typeface="Libre Franklin"/>
            </a:endParaRPr>
          </a:p>
          <a:p>
            <a:pPr marL="457200" lvl="0" indent="0" algn="l" rtl="0">
              <a:spcBef>
                <a:spcPts val="0"/>
              </a:spcBef>
              <a:spcAft>
                <a:spcPts val="0"/>
              </a:spcAft>
              <a:buNone/>
            </a:pPr>
            <a:endParaRPr sz="1600">
              <a:solidFill>
                <a:schemeClr val="dk1"/>
              </a:solidFill>
              <a:latin typeface="Libre Franklin"/>
              <a:ea typeface="Libre Franklin"/>
              <a:cs typeface="Libre Franklin"/>
              <a:sym typeface="Libre Franklin"/>
            </a:endParaRPr>
          </a:p>
        </p:txBody>
      </p:sp>
      <p:pic>
        <p:nvPicPr>
          <p:cNvPr id="672" name="Google Shape;672;g1110779e2d4_0_205"/>
          <p:cNvPicPr preferRelativeResize="0"/>
          <p:nvPr/>
        </p:nvPicPr>
        <p:blipFill>
          <a:blip r:embed="rId5">
            <a:alphaModFix/>
          </a:blip>
          <a:stretch>
            <a:fillRect/>
          </a:stretch>
        </p:blipFill>
        <p:spPr>
          <a:xfrm flipH="1">
            <a:off x="7035051" y="2641337"/>
            <a:ext cx="4401776" cy="2503525"/>
          </a:xfrm>
          <a:prstGeom prst="rect">
            <a:avLst/>
          </a:prstGeom>
          <a:noFill/>
          <a:ln>
            <a:noFill/>
          </a:ln>
        </p:spPr>
      </p:pic>
      <p:pic>
        <p:nvPicPr>
          <p:cNvPr id="2" name="Audio Recording Feb 2, 2022 at 12:21:18 AM" descr="Audio Recording Feb 2, 2022 at 12:21:18 AM">
            <a:hlinkClick r:id="" action="ppaction://media"/>
            <a:extLst>
              <a:ext uri="{FF2B5EF4-FFF2-40B4-BE49-F238E27FC236}">
                <a16:creationId xmlns:a16="http://schemas.microsoft.com/office/drawing/2014/main" id="{C0FA0597-E67B-5B4A-AF6C-D1CE2DE5EC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47116" y="5952537"/>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g1110779e2d4_0_37"/>
          <p:cNvSpPr txBox="1">
            <a:spLocks noGrp="1"/>
          </p:cNvSpPr>
          <p:nvPr>
            <p:ph type="title"/>
          </p:nvPr>
        </p:nvSpPr>
        <p:spPr>
          <a:xfrm>
            <a:off x="581193" y="642552"/>
            <a:ext cx="11029500" cy="8154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3F3F3F"/>
              </a:buClr>
              <a:buSzPts val="3600"/>
              <a:buFont typeface="Franklin Gothic"/>
              <a:buNone/>
            </a:pPr>
            <a:r>
              <a:rPr lang="en-US"/>
              <a:t>Project Progress</a:t>
            </a:r>
            <a:endParaRPr/>
          </a:p>
        </p:txBody>
      </p:sp>
      <p:pic>
        <p:nvPicPr>
          <p:cNvPr id="1026" name="Picture 2">
            <a:extLst>
              <a:ext uri="{FF2B5EF4-FFF2-40B4-BE49-F238E27FC236}">
                <a16:creationId xmlns:a16="http://schemas.microsoft.com/office/drawing/2014/main" id="{AF36ADC2-B6F3-E44B-9C75-7656811B3D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922" y="1457952"/>
            <a:ext cx="8088041" cy="5000764"/>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Recording Feb 3, 2022 at 2:10:21 PM" descr="Audio Recording Feb 3, 2022 at 2:10:21 PM">
            <a:hlinkClick r:id="" action="ppaction://media"/>
            <a:extLst>
              <a:ext uri="{FF2B5EF4-FFF2-40B4-BE49-F238E27FC236}">
                <a16:creationId xmlns:a16="http://schemas.microsoft.com/office/drawing/2014/main" id="{2935BD8A-81C9-6F49-87A8-C7A06B28C9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4292" y="6045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g1110779e2d4_0_255"/>
          <p:cNvSpPr txBox="1">
            <a:spLocks noGrp="1"/>
          </p:cNvSpPr>
          <p:nvPr>
            <p:ph type="title"/>
          </p:nvPr>
        </p:nvSpPr>
        <p:spPr>
          <a:xfrm>
            <a:off x="581193" y="642552"/>
            <a:ext cx="11029500" cy="8154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3F3F3F"/>
              </a:buClr>
              <a:buSzPts val="3600"/>
              <a:buFont typeface="Franklin Gothic"/>
              <a:buNone/>
            </a:pPr>
            <a:r>
              <a:rPr lang="en-US" b="1"/>
              <a:t>Plans for the Future</a:t>
            </a:r>
            <a:endParaRPr b="1"/>
          </a:p>
        </p:txBody>
      </p:sp>
      <p:sp>
        <p:nvSpPr>
          <p:cNvPr id="690" name="Google Shape;690;g1110779e2d4_0_255"/>
          <p:cNvSpPr txBox="1"/>
          <p:nvPr/>
        </p:nvSpPr>
        <p:spPr>
          <a:xfrm>
            <a:off x="554175" y="1724125"/>
            <a:ext cx="1102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graphicFrame>
        <p:nvGraphicFramePr>
          <p:cNvPr id="691" name="Google Shape;691;g1110779e2d4_0_255"/>
          <p:cNvGraphicFramePr/>
          <p:nvPr/>
        </p:nvGraphicFramePr>
        <p:xfrm>
          <a:off x="99050" y="2124335"/>
          <a:ext cx="11952250" cy="3272584"/>
        </p:xfrm>
        <a:graphic>
          <a:graphicData uri="http://schemas.openxmlformats.org/drawingml/2006/table">
            <a:tbl>
              <a:tblPr>
                <a:noFill/>
                <a:tableStyleId>{6F0D2FCB-0D5A-4FF6-ADF0-22CCBD45C013}</a:tableStyleId>
              </a:tblPr>
              <a:tblGrid>
                <a:gridCol w="3987250">
                  <a:extLst>
                    <a:ext uri="{9D8B030D-6E8A-4147-A177-3AD203B41FA5}">
                      <a16:colId xmlns:a16="http://schemas.microsoft.com/office/drawing/2014/main" val="20000"/>
                    </a:ext>
                  </a:extLst>
                </a:gridCol>
                <a:gridCol w="885000">
                  <a:extLst>
                    <a:ext uri="{9D8B030D-6E8A-4147-A177-3AD203B41FA5}">
                      <a16:colId xmlns:a16="http://schemas.microsoft.com/office/drawing/2014/main" val="20001"/>
                    </a:ext>
                  </a:extLst>
                </a:gridCol>
                <a:gridCol w="885000">
                  <a:extLst>
                    <a:ext uri="{9D8B030D-6E8A-4147-A177-3AD203B41FA5}">
                      <a16:colId xmlns:a16="http://schemas.microsoft.com/office/drawing/2014/main" val="20002"/>
                    </a:ext>
                  </a:extLst>
                </a:gridCol>
                <a:gridCol w="885000">
                  <a:extLst>
                    <a:ext uri="{9D8B030D-6E8A-4147-A177-3AD203B41FA5}">
                      <a16:colId xmlns:a16="http://schemas.microsoft.com/office/drawing/2014/main" val="20003"/>
                    </a:ext>
                  </a:extLst>
                </a:gridCol>
                <a:gridCol w="885000">
                  <a:extLst>
                    <a:ext uri="{9D8B030D-6E8A-4147-A177-3AD203B41FA5}">
                      <a16:colId xmlns:a16="http://schemas.microsoft.com/office/drawing/2014/main" val="20004"/>
                    </a:ext>
                  </a:extLst>
                </a:gridCol>
                <a:gridCol w="885000">
                  <a:extLst>
                    <a:ext uri="{9D8B030D-6E8A-4147-A177-3AD203B41FA5}">
                      <a16:colId xmlns:a16="http://schemas.microsoft.com/office/drawing/2014/main" val="20005"/>
                    </a:ext>
                  </a:extLst>
                </a:gridCol>
                <a:gridCol w="885000">
                  <a:extLst>
                    <a:ext uri="{9D8B030D-6E8A-4147-A177-3AD203B41FA5}">
                      <a16:colId xmlns:a16="http://schemas.microsoft.com/office/drawing/2014/main" val="20006"/>
                    </a:ext>
                  </a:extLst>
                </a:gridCol>
                <a:gridCol w="885000">
                  <a:extLst>
                    <a:ext uri="{9D8B030D-6E8A-4147-A177-3AD203B41FA5}">
                      <a16:colId xmlns:a16="http://schemas.microsoft.com/office/drawing/2014/main" val="20007"/>
                    </a:ext>
                  </a:extLst>
                </a:gridCol>
                <a:gridCol w="885000">
                  <a:extLst>
                    <a:ext uri="{9D8B030D-6E8A-4147-A177-3AD203B41FA5}">
                      <a16:colId xmlns:a16="http://schemas.microsoft.com/office/drawing/2014/main" val="20008"/>
                    </a:ext>
                  </a:extLst>
                </a:gridCol>
                <a:gridCol w="885000">
                  <a:extLst>
                    <a:ext uri="{9D8B030D-6E8A-4147-A177-3AD203B41FA5}">
                      <a16:colId xmlns:a16="http://schemas.microsoft.com/office/drawing/2014/main" val="20009"/>
                    </a:ext>
                  </a:extLst>
                </a:gridCol>
              </a:tblGrid>
              <a:tr h="289550">
                <a:tc>
                  <a:txBody>
                    <a:bodyPr/>
                    <a:lstStyle/>
                    <a:p>
                      <a:pPr marL="0" lvl="0" indent="0" algn="l" rtl="0">
                        <a:spcBef>
                          <a:spcPts val="0"/>
                        </a:spcBef>
                        <a:spcAft>
                          <a:spcPts val="0"/>
                        </a:spcAft>
                        <a:buNone/>
                      </a:pPr>
                      <a:endParaRPr sz="15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0:0"/>
                      </a:ext>
                    </a:extLst>
                  </a:tcPr>
                </a:tc>
                <a:tc>
                  <a:txBody>
                    <a:bodyPr/>
                    <a:lstStyle/>
                    <a:p>
                      <a:pPr marL="0" lvl="0" indent="0" algn="ctr" rtl="0">
                        <a:lnSpc>
                          <a:spcPct val="115000"/>
                        </a:lnSpc>
                        <a:spcBef>
                          <a:spcPts val="0"/>
                        </a:spcBef>
                        <a:spcAft>
                          <a:spcPts val="0"/>
                        </a:spcAft>
                        <a:buNone/>
                      </a:pPr>
                      <a:r>
                        <a:rPr lang="en-US" sz="1200" b="1">
                          <a:latin typeface="Roboto"/>
                          <a:ea typeface="Roboto"/>
                          <a:cs typeface="Roboto"/>
                          <a:sym typeface="Roboto"/>
                        </a:rPr>
                        <a:t>2/4/2022</a:t>
                      </a:r>
                      <a:endParaRPr sz="1200" b="1">
                        <a:latin typeface="Roboto"/>
                        <a:ea typeface="Roboto"/>
                        <a:cs typeface="Roboto"/>
                        <a:sym typeface="Roboto"/>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0:1"/>
                      </a:ext>
                    </a:extLst>
                  </a:tcPr>
                </a:tc>
                <a:tc>
                  <a:txBody>
                    <a:bodyPr/>
                    <a:lstStyle/>
                    <a:p>
                      <a:pPr marL="0" lvl="0" indent="0" algn="ctr" rtl="0">
                        <a:lnSpc>
                          <a:spcPct val="115000"/>
                        </a:lnSpc>
                        <a:spcBef>
                          <a:spcPts val="0"/>
                        </a:spcBef>
                        <a:spcAft>
                          <a:spcPts val="0"/>
                        </a:spcAft>
                        <a:buNone/>
                      </a:pPr>
                      <a:r>
                        <a:rPr lang="en-US" sz="1200" b="1">
                          <a:latin typeface="Roboto"/>
                          <a:ea typeface="Roboto"/>
                          <a:cs typeface="Roboto"/>
                          <a:sym typeface="Roboto"/>
                        </a:rPr>
                        <a:t>2/10/2022</a:t>
                      </a:r>
                      <a:endParaRPr sz="1200" b="1">
                        <a:latin typeface="Roboto"/>
                        <a:ea typeface="Roboto"/>
                        <a:cs typeface="Roboto"/>
                        <a:sym typeface="Roboto"/>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0:2"/>
                      </a:ext>
                    </a:extLst>
                  </a:tcPr>
                </a:tc>
                <a:tc>
                  <a:txBody>
                    <a:bodyPr/>
                    <a:lstStyle/>
                    <a:p>
                      <a:pPr marL="0" lvl="0" indent="0" algn="ctr" rtl="0">
                        <a:lnSpc>
                          <a:spcPct val="115000"/>
                        </a:lnSpc>
                        <a:spcBef>
                          <a:spcPts val="0"/>
                        </a:spcBef>
                        <a:spcAft>
                          <a:spcPts val="0"/>
                        </a:spcAft>
                        <a:buNone/>
                      </a:pPr>
                      <a:r>
                        <a:rPr lang="en-US" sz="1200" b="1">
                          <a:latin typeface="Roboto"/>
                          <a:ea typeface="Roboto"/>
                          <a:cs typeface="Roboto"/>
                          <a:sym typeface="Roboto"/>
                        </a:rPr>
                        <a:t>2/15/2022</a:t>
                      </a:r>
                      <a:endParaRPr sz="1200" b="1">
                        <a:latin typeface="Roboto"/>
                        <a:ea typeface="Roboto"/>
                        <a:cs typeface="Roboto"/>
                        <a:sym typeface="Roboto"/>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0:3"/>
                      </a:ext>
                    </a:extLst>
                  </a:tcPr>
                </a:tc>
                <a:tc>
                  <a:txBody>
                    <a:bodyPr/>
                    <a:lstStyle/>
                    <a:p>
                      <a:pPr marL="0" lvl="0" indent="0" algn="ctr" rtl="0">
                        <a:lnSpc>
                          <a:spcPct val="115000"/>
                        </a:lnSpc>
                        <a:spcBef>
                          <a:spcPts val="0"/>
                        </a:spcBef>
                        <a:spcAft>
                          <a:spcPts val="0"/>
                        </a:spcAft>
                        <a:buNone/>
                      </a:pPr>
                      <a:r>
                        <a:rPr lang="en-US" sz="1200" b="1">
                          <a:latin typeface="Roboto"/>
                          <a:ea typeface="Roboto"/>
                          <a:cs typeface="Roboto"/>
                          <a:sym typeface="Roboto"/>
                        </a:rPr>
                        <a:t>2/29/2022</a:t>
                      </a:r>
                      <a:endParaRPr sz="1200" b="1">
                        <a:latin typeface="Roboto"/>
                        <a:ea typeface="Roboto"/>
                        <a:cs typeface="Roboto"/>
                        <a:sym typeface="Roboto"/>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0:4"/>
                      </a:ext>
                    </a:extLst>
                  </a:tcPr>
                </a:tc>
                <a:tc>
                  <a:txBody>
                    <a:bodyPr/>
                    <a:lstStyle/>
                    <a:p>
                      <a:pPr marL="0" lvl="0" indent="0" algn="ctr" rtl="0">
                        <a:lnSpc>
                          <a:spcPct val="115000"/>
                        </a:lnSpc>
                        <a:spcBef>
                          <a:spcPts val="0"/>
                        </a:spcBef>
                        <a:spcAft>
                          <a:spcPts val="0"/>
                        </a:spcAft>
                        <a:buNone/>
                      </a:pPr>
                      <a:r>
                        <a:rPr lang="en-US" sz="1200" b="1">
                          <a:latin typeface="Roboto"/>
                          <a:ea typeface="Roboto"/>
                          <a:cs typeface="Roboto"/>
                          <a:sym typeface="Roboto"/>
                        </a:rPr>
                        <a:t>3/21/2022</a:t>
                      </a:r>
                      <a:endParaRPr sz="1200" b="1">
                        <a:latin typeface="Roboto"/>
                        <a:ea typeface="Roboto"/>
                        <a:cs typeface="Roboto"/>
                        <a:sym typeface="Roboto"/>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0:5"/>
                      </a:ext>
                    </a:extLst>
                  </a:tcPr>
                </a:tc>
                <a:tc>
                  <a:txBody>
                    <a:bodyPr/>
                    <a:lstStyle/>
                    <a:p>
                      <a:pPr marL="0" lvl="0" indent="0" algn="ctr" rtl="0">
                        <a:lnSpc>
                          <a:spcPct val="115000"/>
                        </a:lnSpc>
                        <a:spcBef>
                          <a:spcPts val="0"/>
                        </a:spcBef>
                        <a:spcAft>
                          <a:spcPts val="0"/>
                        </a:spcAft>
                        <a:buNone/>
                      </a:pPr>
                      <a:r>
                        <a:rPr lang="en-US" sz="1200" b="1">
                          <a:latin typeface="Roboto"/>
                          <a:ea typeface="Roboto"/>
                          <a:cs typeface="Roboto"/>
                          <a:sym typeface="Roboto"/>
                        </a:rPr>
                        <a:t>4/8/2022</a:t>
                      </a:r>
                      <a:endParaRPr sz="1200" b="1">
                        <a:latin typeface="Roboto"/>
                        <a:ea typeface="Roboto"/>
                        <a:cs typeface="Roboto"/>
                        <a:sym typeface="Roboto"/>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0:6"/>
                      </a:ext>
                    </a:extLst>
                  </a:tcPr>
                </a:tc>
                <a:tc>
                  <a:txBody>
                    <a:bodyPr/>
                    <a:lstStyle/>
                    <a:p>
                      <a:pPr marL="0" lvl="0" indent="0" algn="ctr" rtl="0">
                        <a:lnSpc>
                          <a:spcPct val="115000"/>
                        </a:lnSpc>
                        <a:spcBef>
                          <a:spcPts val="0"/>
                        </a:spcBef>
                        <a:spcAft>
                          <a:spcPts val="0"/>
                        </a:spcAft>
                        <a:buNone/>
                      </a:pPr>
                      <a:r>
                        <a:rPr lang="en-US" sz="1200" b="1">
                          <a:latin typeface="Roboto"/>
                          <a:ea typeface="Roboto"/>
                          <a:cs typeface="Roboto"/>
                          <a:sym typeface="Roboto"/>
                        </a:rPr>
                        <a:t>4/15/2022</a:t>
                      </a:r>
                      <a:endParaRPr sz="1200" b="1">
                        <a:latin typeface="Roboto"/>
                        <a:ea typeface="Roboto"/>
                        <a:cs typeface="Roboto"/>
                        <a:sym typeface="Roboto"/>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0:7"/>
                      </a:ext>
                    </a:extLst>
                  </a:tcPr>
                </a:tc>
                <a:tc>
                  <a:txBody>
                    <a:bodyPr/>
                    <a:lstStyle/>
                    <a:p>
                      <a:pPr marL="0" lvl="0" indent="0" algn="ctr" rtl="0">
                        <a:lnSpc>
                          <a:spcPct val="115000"/>
                        </a:lnSpc>
                        <a:spcBef>
                          <a:spcPts val="0"/>
                        </a:spcBef>
                        <a:spcAft>
                          <a:spcPts val="0"/>
                        </a:spcAft>
                        <a:buNone/>
                      </a:pPr>
                      <a:r>
                        <a:rPr lang="en-US" sz="1200" b="1">
                          <a:latin typeface="Roboto"/>
                          <a:ea typeface="Roboto"/>
                          <a:cs typeface="Roboto"/>
                          <a:sym typeface="Roboto"/>
                        </a:rPr>
                        <a:t>4/17/2022</a:t>
                      </a:r>
                      <a:endParaRPr sz="1200" b="1">
                        <a:latin typeface="Roboto"/>
                        <a:ea typeface="Roboto"/>
                        <a:cs typeface="Roboto"/>
                        <a:sym typeface="Roboto"/>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0:8"/>
                      </a:ext>
                    </a:extLst>
                  </a:tcPr>
                </a:tc>
                <a:tc>
                  <a:txBody>
                    <a:bodyPr/>
                    <a:lstStyle/>
                    <a:p>
                      <a:pPr marL="0" lvl="0" indent="0" algn="ctr" rtl="0">
                        <a:lnSpc>
                          <a:spcPct val="115000"/>
                        </a:lnSpc>
                        <a:spcBef>
                          <a:spcPts val="0"/>
                        </a:spcBef>
                        <a:spcAft>
                          <a:spcPts val="0"/>
                        </a:spcAft>
                        <a:buNone/>
                      </a:pPr>
                      <a:r>
                        <a:rPr lang="en-US" sz="1200" b="1">
                          <a:latin typeface="Roboto"/>
                          <a:ea typeface="Roboto"/>
                          <a:cs typeface="Roboto"/>
                          <a:sym typeface="Roboto"/>
                        </a:rPr>
                        <a:t>4/26/2022</a:t>
                      </a:r>
                      <a:endParaRPr sz="1200" b="1">
                        <a:latin typeface="Roboto"/>
                        <a:ea typeface="Roboto"/>
                        <a:cs typeface="Roboto"/>
                        <a:sym typeface="Roboto"/>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0:9"/>
                      </a:ext>
                    </a:extLst>
                  </a:tcPr>
                </a:tc>
                <a:extLst>
                  <a:ext uri="{0D108BD9-81ED-4DB2-BD59-A6C34878D82A}">
                    <a16:rowId xmlns:a16="http://schemas.microsoft.com/office/drawing/2014/main" val="10000"/>
                  </a:ext>
                </a:extLst>
              </a:tr>
              <a:tr h="289550">
                <a:tc>
                  <a:txBody>
                    <a:bodyPr/>
                    <a:lstStyle/>
                    <a:p>
                      <a:pPr marL="0" lvl="0" indent="0" algn="l" rtl="0">
                        <a:lnSpc>
                          <a:spcPct val="115000"/>
                        </a:lnSpc>
                        <a:spcBef>
                          <a:spcPts val="0"/>
                        </a:spcBef>
                        <a:spcAft>
                          <a:spcPts val="0"/>
                        </a:spcAft>
                        <a:buNone/>
                      </a:pPr>
                      <a:r>
                        <a:rPr lang="en-US" sz="1300" b="1">
                          <a:latin typeface="Roboto"/>
                          <a:ea typeface="Roboto"/>
                          <a:cs typeface="Roboto"/>
                          <a:sym typeface="Roboto"/>
                        </a:rPr>
                        <a:t>CDR</a:t>
                      </a:r>
                      <a:endParaRPr sz="1300" b="1">
                        <a:latin typeface="Roboto"/>
                        <a:ea typeface="Roboto"/>
                        <a:cs typeface="Roboto"/>
                        <a:sym typeface="Roboto"/>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1:0"/>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1:1"/>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1:2"/>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1:3"/>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1:4"/>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1:5"/>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1:6"/>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1:7"/>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1:8"/>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1:9"/>
                      </a:ext>
                    </a:extLst>
                  </a:tcPr>
                </a:tc>
                <a:extLst>
                  <a:ext uri="{0D108BD9-81ED-4DB2-BD59-A6C34878D82A}">
                    <a16:rowId xmlns:a16="http://schemas.microsoft.com/office/drawing/2014/main" val="10001"/>
                  </a:ext>
                </a:extLst>
              </a:tr>
              <a:tr h="289550">
                <a:tc>
                  <a:txBody>
                    <a:bodyPr/>
                    <a:lstStyle/>
                    <a:p>
                      <a:pPr marL="0" lvl="0" indent="0" algn="l" rtl="0">
                        <a:lnSpc>
                          <a:spcPct val="115000"/>
                        </a:lnSpc>
                        <a:spcBef>
                          <a:spcPts val="0"/>
                        </a:spcBef>
                        <a:spcAft>
                          <a:spcPts val="0"/>
                        </a:spcAft>
                        <a:buNone/>
                      </a:pPr>
                      <a:r>
                        <a:rPr lang="en-US" sz="1300" b="1">
                          <a:latin typeface="Roboto"/>
                          <a:ea typeface="Roboto"/>
                          <a:cs typeface="Roboto"/>
                          <a:sym typeface="Roboto"/>
                        </a:rPr>
                        <a:t>Finish up Electro-Mechanical Design : Lid, Motors, Dispenser</a:t>
                      </a:r>
                      <a:endParaRPr sz="1300" b="1">
                        <a:latin typeface="Roboto"/>
                        <a:ea typeface="Roboto"/>
                        <a:cs typeface="Roboto"/>
                        <a:sym typeface="Roboto"/>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2:0"/>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2:1"/>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2:2"/>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2:3"/>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2:4"/>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2:5"/>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2:6"/>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2:7"/>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2:8"/>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2:9"/>
                      </a:ext>
                    </a:extLst>
                  </a:tcPr>
                </a:tc>
                <a:extLst>
                  <a:ext uri="{0D108BD9-81ED-4DB2-BD59-A6C34878D82A}">
                    <a16:rowId xmlns:a16="http://schemas.microsoft.com/office/drawing/2014/main" val="10002"/>
                  </a:ext>
                </a:extLst>
              </a:tr>
              <a:tr h="289550">
                <a:tc>
                  <a:txBody>
                    <a:bodyPr/>
                    <a:lstStyle/>
                    <a:p>
                      <a:pPr marL="0" lvl="0" indent="0" algn="l" rtl="0">
                        <a:lnSpc>
                          <a:spcPct val="115000"/>
                        </a:lnSpc>
                        <a:spcBef>
                          <a:spcPts val="0"/>
                        </a:spcBef>
                        <a:spcAft>
                          <a:spcPts val="0"/>
                        </a:spcAft>
                        <a:buNone/>
                      </a:pPr>
                      <a:r>
                        <a:rPr lang="en-US" sz="1300" b="1">
                          <a:latin typeface="Roboto"/>
                          <a:ea typeface="Roboto"/>
                          <a:cs typeface="Roboto"/>
                          <a:sym typeface="Roboto"/>
                        </a:rPr>
                        <a:t>Purchase and acquire all needed parts</a:t>
                      </a:r>
                      <a:endParaRPr sz="1300" b="1">
                        <a:latin typeface="Roboto"/>
                        <a:ea typeface="Roboto"/>
                        <a:cs typeface="Roboto"/>
                        <a:sym typeface="Roboto"/>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3:0"/>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3:1"/>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3:2"/>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3:3"/>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3:4"/>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3:5"/>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3:6"/>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3:7"/>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3:8"/>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3:9"/>
                      </a:ext>
                    </a:extLst>
                  </a:tcPr>
                </a:tc>
                <a:extLst>
                  <a:ext uri="{0D108BD9-81ED-4DB2-BD59-A6C34878D82A}">
                    <a16:rowId xmlns:a16="http://schemas.microsoft.com/office/drawing/2014/main" val="10003"/>
                  </a:ext>
                </a:extLst>
              </a:tr>
              <a:tr h="289550">
                <a:tc>
                  <a:txBody>
                    <a:bodyPr/>
                    <a:lstStyle/>
                    <a:p>
                      <a:pPr marL="0" lvl="0" indent="0" algn="l" rtl="0">
                        <a:lnSpc>
                          <a:spcPct val="115000"/>
                        </a:lnSpc>
                        <a:spcBef>
                          <a:spcPts val="0"/>
                        </a:spcBef>
                        <a:spcAft>
                          <a:spcPts val="0"/>
                        </a:spcAft>
                        <a:buNone/>
                      </a:pPr>
                      <a:r>
                        <a:rPr lang="en-US" sz="1300" b="1">
                          <a:latin typeface="Roboto"/>
                          <a:ea typeface="Roboto"/>
                          <a:cs typeface="Roboto"/>
                          <a:sym typeface="Roboto"/>
                        </a:rPr>
                        <a:t>Pairing Raspberry Pie, cameras, Arduino, and motors</a:t>
                      </a:r>
                      <a:endParaRPr sz="1300" b="1">
                        <a:latin typeface="Roboto"/>
                        <a:ea typeface="Roboto"/>
                        <a:cs typeface="Roboto"/>
                        <a:sym typeface="Roboto"/>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4:0"/>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4:1"/>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4:2"/>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4:3"/>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4:4"/>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4:5"/>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4:6"/>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4:7"/>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4:8"/>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4:9"/>
                      </a:ext>
                    </a:extLst>
                  </a:tcPr>
                </a:tc>
                <a:extLst>
                  <a:ext uri="{0D108BD9-81ED-4DB2-BD59-A6C34878D82A}">
                    <a16:rowId xmlns:a16="http://schemas.microsoft.com/office/drawing/2014/main" val="10004"/>
                  </a:ext>
                </a:extLst>
              </a:tr>
              <a:tr h="289550">
                <a:tc>
                  <a:txBody>
                    <a:bodyPr/>
                    <a:lstStyle/>
                    <a:p>
                      <a:pPr marL="0" lvl="0" indent="0" algn="l" rtl="0">
                        <a:lnSpc>
                          <a:spcPct val="115000"/>
                        </a:lnSpc>
                        <a:spcBef>
                          <a:spcPts val="0"/>
                        </a:spcBef>
                        <a:spcAft>
                          <a:spcPts val="0"/>
                        </a:spcAft>
                        <a:buNone/>
                      </a:pPr>
                      <a:r>
                        <a:rPr lang="en-US" sz="1300" b="1">
                          <a:latin typeface="Roboto"/>
                          <a:ea typeface="Roboto"/>
                          <a:cs typeface="Roboto"/>
                          <a:sym typeface="Roboto"/>
                        </a:rPr>
                        <a:t>Prepare Demonstration</a:t>
                      </a:r>
                      <a:endParaRPr sz="1300" b="1">
                        <a:latin typeface="Roboto"/>
                        <a:ea typeface="Roboto"/>
                        <a:cs typeface="Roboto"/>
                        <a:sym typeface="Roboto"/>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5:0"/>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5:1"/>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5:2"/>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5:3"/>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5:4"/>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5:5"/>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5:6"/>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5:7"/>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5:8"/>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5:9"/>
                      </a:ext>
                    </a:extLst>
                  </a:tcPr>
                </a:tc>
                <a:extLst>
                  <a:ext uri="{0D108BD9-81ED-4DB2-BD59-A6C34878D82A}">
                    <a16:rowId xmlns:a16="http://schemas.microsoft.com/office/drawing/2014/main" val="10005"/>
                  </a:ext>
                </a:extLst>
              </a:tr>
              <a:tr h="289550">
                <a:tc>
                  <a:txBody>
                    <a:bodyPr/>
                    <a:lstStyle/>
                    <a:p>
                      <a:pPr marL="0" lvl="0" indent="0" algn="l" rtl="0">
                        <a:lnSpc>
                          <a:spcPct val="115000"/>
                        </a:lnSpc>
                        <a:spcBef>
                          <a:spcPts val="0"/>
                        </a:spcBef>
                        <a:spcAft>
                          <a:spcPts val="0"/>
                        </a:spcAft>
                        <a:buNone/>
                      </a:pPr>
                      <a:r>
                        <a:rPr lang="en-US" sz="1300" b="1">
                          <a:latin typeface="Roboto"/>
                          <a:ea typeface="Roboto"/>
                          <a:cs typeface="Roboto"/>
                          <a:sym typeface="Roboto"/>
                        </a:rPr>
                        <a:t>8 Page Conference Paper and Committee Form</a:t>
                      </a:r>
                      <a:endParaRPr sz="1300" b="1">
                        <a:latin typeface="Roboto"/>
                        <a:ea typeface="Roboto"/>
                        <a:cs typeface="Roboto"/>
                        <a:sym typeface="Roboto"/>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6:0"/>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6:1"/>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6:2"/>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6:3"/>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6:4"/>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6:5"/>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6:6"/>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6:7"/>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6:8"/>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6:9"/>
                      </a:ext>
                    </a:extLst>
                  </a:tcPr>
                </a:tc>
                <a:extLst>
                  <a:ext uri="{0D108BD9-81ED-4DB2-BD59-A6C34878D82A}">
                    <a16:rowId xmlns:a16="http://schemas.microsoft.com/office/drawing/2014/main" val="10006"/>
                  </a:ext>
                </a:extLst>
              </a:tr>
              <a:tr h="289550">
                <a:tc>
                  <a:txBody>
                    <a:bodyPr/>
                    <a:lstStyle/>
                    <a:p>
                      <a:pPr marL="0" lvl="0" indent="0" algn="l" rtl="0">
                        <a:lnSpc>
                          <a:spcPct val="115000"/>
                        </a:lnSpc>
                        <a:spcBef>
                          <a:spcPts val="0"/>
                        </a:spcBef>
                        <a:spcAft>
                          <a:spcPts val="0"/>
                        </a:spcAft>
                        <a:buNone/>
                      </a:pPr>
                      <a:r>
                        <a:rPr lang="en-US" sz="1300" b="1">
                          <a:latin typeface="Roboto"/>
                          <a:ea typeface="Roboto"/>
                          <a:cs typeface="Roboto"/>
                          <a:sym typeface="Roboto"/>
                        </a:rPr>
                        <a:t>Project Showcase</a:t>
                      </a:r>
                      <a:endParaRPr sz="1300" b="1">
                        <a:latin typeface="Roboto"/>
                        <a:ea typeface="Roboto"/>
                        <a:cs typeface="Roboto"/>
                        <a:sym typeface="Roboto"/>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7:0"/>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7:1"/>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7:2"/>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7:3"/>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7:4"/>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7:5"/>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7:6"/>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7:7"/>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7:8"/>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7:9"/>
                      </a:ext>
                    </a:extLst>
                  </a:tcPr>
                </a:tc>
                <a:extLst>
                  <a:ext uri="{0D108BD9-81ED-4DB2-BD59-A6C34878D82A}">
                    <a16:rowId xmlns:a16="http://schemas.microsoft.com/office/drawing/2014/main" val="10007"/>
                  </a:ext>
                </a:extLst>
              </a:tr>
              <a:tr h="289550">
                <a:tc>
                  <a:txBody>
                    <a:bodyPr/>
                    <a:lstStyle/>
                    <a:p>
                      <a:pPr marL="0" lvl="0" indent="0" algn="l" rtl="0">
                        <a:lnSpc>
                          <a:spcPct val="115000"/>
                        </a:lnSpc>
                        <a:spcBef>
                          <a:spcPts val="0"/>
                        </a:spcBef>
                        <a:spcAft>
                          <a:spcPts val="0"/>
                        </a:spcAft>
                        <a:buNone/>
                      </a:pPr>
                      <a:r>
                        <a:rPr lang="en-US" sz="1300" b="1">
                          <a:latin typeface="Roboto"/>
                          <a:ea typeface="Roboto"/>
                          <a:cs typeface="Roboto"/>
                          <a:sym typeface="Roboto"/>
                        </a:rPr>
                        <a:t>Final Presentation</a:t>
                      </a:r>
                      <a:endParaRPr sz="1300" b="1">
                        <a:latin typeface="Roboto"/>
                        <a:ea typeface="Roboto"/>
                        <a:cs typeface="Roboto"/>
                        <a:sym typeface="Roboto"/>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8:0"/>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8:1"/>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8:2"/>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8:3"/>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8:4"/>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8:5"/>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8:6"/>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8:7"/>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8:8"/>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8:9"/>
                      </a:ext>
                    </a:extLst>
                  </a:tcPr>
                </a:tc>
                <a:extLst>
                  <a:ext uri="{0D108BD9-81ED-4DB2-BD59-A6C34878D82A}">
                    <a16:rowId xmlns:a16="http://schemas.microsoft.com/office/drawing/2014/main" val="10008"/>
                  </a:ext>
                </a:extLst>
              </a:tr>
              <a:tr h="289550">
                <a:tc>
                  <a:txBody>
                    <a:bodyPr/>
                    <a:lstStyle/>
                    <a:p>
                      <a:pPr marL="0" lvl="0" indent="0" algn="l" rtl="0">
                        <a:lnSpc>
                          <a:spcPct val="115000"/>
                        </a:lnSpc>
                        <a:spcBef>
                          <a:spcPts val="0"/>
                        </a:spcBef>
                        <a:spcAft>
                          <a:spcPts val="0"/>
                        </a:spcAft>
                        <a:buNone/>
                      </a:pPr>
                      <a:r>
                        <a:rPr lang="en-US" sz="1300" b="1">
                          <a:latin typeface="Roboto"/>
                          <a:ea typeface="Roboto"/>
                          <a:cs typeface="Roboto"/>
                          <a:sym typeface="Roboto"/>
                        </a:rPr>
                        <a:t>Final Documentation</a:t>
                      </a:r>
                      <a:endParaRPr sz="1300" b="1">
                        <a:latin typeface="Roboto"/>
                        <a:ea typeface="Roboto"/>
                        <a:cs typeface="Roboto"/>
                        <a:sym typeface="Roboto"/>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9:0"/>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9:1"/>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9:2"/>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9:3"/>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9:4"/>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9:5"/>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9:6"/>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9:7"/>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9:8"/>
                      </a:ext>
                    </a:extLst>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B91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91:9:9"/>
                      </a:ext>
                    </a:extLst>
                  </a:tcPr>
                </a:tc>
                <a:extLst>
                  <a:ext uri="{0D108BD9-81ED-4DB2-BD59-A6C34878D82A}">
                    <a16:rowId xmlns:a16="http://schemas.microsoft.com/office/drawing/2014/main" val="10009"/>
                  </a:ext>
                </a:extLst>
              </a:tr>
            </a:tbl>
          </a:graphicData>
        </a:graphic>
      </p:graphicFrame>
      <p:pic>
        <p:nvPicPr>
          <p:cNvPr id="5" name="Audio Recording Feb 3, 2022 at 2:21:52 PM" descr="Audio Recording Feb 3, 2022 at 2:21:52 PM">
            <a:hlinkClick r:id="" action="ppaction://media"/>
            <a:extLst>
              <a:ext uri="{FF2B5EF4-FFF2-40B4-BE49-F238E27FC236}">
                <a16:creationId xmlns:a16="http://schemas.microsoft.com/office/drawing/2014/main" id="{B1D8F4C4-15DD-A74C-B63A-29C162C21E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38500" y="6045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10c73ea11a3_0_315"/>
          <p:cNvSpPr/>
          <p:nvPr/>
        </p:nvSpPr>
        <p:spPr>
          <a:xfrm>
            <a:off x="0" y="287079"/>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a:ea typeface="Libre Franklin"/>
              <a:cs typeface="Libre Franklin"/>
              <a:sym typeface="Libre Franklin"/>
            </a:endParaRPr>
          </a:p>
        </p:txBody>
      </p:sp>
      <p:sp>
        <p:nvSpPr>
          <p:cNvPr id="195" name="Google Shape;195;g10c73ea11a3_0_315"/>
          <p:cNvSpPr/>
          <p:nvPr/>
        </p:nvSpPr>
        <p:spPr>
          <a:xfrm>
            <a:off x="438068" y="457200"/>
            <a:ext cx="7507200" cy="95100"/>
          </a:xfrm>
          <a:prstGeom prst="rect">
            <a:avLst/>
          </a:prstGeom>
          <a:solidFill>
            <a:srgbClr val="4653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g10c73ea11a3_0_315"/>
          <p:cNvSpPr/>
          <p:nvPr/>
        </p:nvSpPr>
        <p:spPr>
          <a:xfrm>
            <a:off x="438067" y="618067"/>
            <a:ext cx="7503600" cy="5774400"/>
          </a:xfrm>
          <a:prstGeom prst="rect">
            <a:avLst/>
          </a:prstGeom>
          <a:solidFill>
            <a:srgbClr val="465359">
              <a:alpha val="9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g10c73ea11a3_0_315"/>
          <p:cNvSpPr txBox="1">
            <a:spLocks noGrp="1"/>
          </p:cNvSpPr>
          <p:nvPr>
            <p:ph type="body" idx="1"/>
          </p:nvPr>
        </p:nvSpPr>
        <p:spPr>
          <a:xfrm>
            <a:off x="438067" y="875979"/>
            <a:ext cx="7597568" cy="50583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656"/>
              <a:buNone/>
            </a:pPr>
            <a:r>
              <a:rPr lang="en-US" sz="2800" b="1" dirty="0">
                <a:solidFill>
                  <a:schemeClr val="lt1"/>
                </a:solidFill>
                <a:latin typeface="Franklin Gothic"/>
                <a:ea typeface="Franklin Gothic"/>
                <a:cs typeface="Franklin Gothic"/>
                <a:sym typeface="Franklin Gothic"/>
              </a:rPr>
              <a:t>Successes and Difficulties</a:t>
            </a:r>
          </a:p>
          <a:p>
            <a:pPr marL="0" lvl="0" indent="0" algn="l" rtl="0">
              <a:lnSpc>
                <a:spcPct val="100000"/>
              </a:lnSpc>
              <a:spcBef>
                <a:spcPts val="0"/>
              </a:spcBef>
              <a:spcAft>
                <a:spcPts val="0"/>
              </a:spcAft>
              <a:buSzPts val="1656"/>
              <a:buNone/>
            </a:pPr>
            <a:endParaRPr lang="en-US" sz="1800" b="1" dirty="0">
              <a:solidFill>
                <a:srgbClr val="FFFFFF"/>
              </a:solidFill>
              <a:latin typeface="Franklin Gothic"/>
            </a:endParaRPr>
          </a:p>
          <a:p>
            <a:pPr marL="0" lvl="0" indent="0" algn="l" rtl="0">
              <a:lnSpc>
                <a:spcPct val="100000"/>
              </a:lnSpc>
              <a:spcBef>
                <a:spcPts val="0"/>
              </a:spcBef>
              <a:spcAft>
                <a:spcPts val="0"/>
              </a:spcAft>
              <a:buSzPts val="1656"/>
              <a:buNone/>
            </a:pPr>
            <a:endParaRPr sz="1800" b="1" dirty="0">
              <a:solidFill>
                <a:srgbClr val="FFFFFF"/>
              </a:solidFill>
              <a:latin typeface="Franklin Gothic"/>
            </a:endParaRPr>
          </a:p>
          <a:p>
            <a:pPr marL="76200" indent="0">
              <a:buNone/>
            </a:pPr>
            <a:r>
              <a:rPr lang="en-US" dirty="0">
                <a:solidFill>
                  <a:schemeClr val="bg1"/>
                </a:solidFill>
              </a:rPr>
              <a:t>Successes</a:t>
            </a:r>
          </a:p>
          <a:p>
            <a:r>
              <a:rPr lang="en-US" dirty="0">
                <a:solidFill>
                  <a:schemeClr val="bg1"/>
                </a:solidFill>
              </a:rPr>
              <a:t>Successful color detection during optical design demonstration</a:t>
            </a:r>
          </a:p>
          <a:p>
            <a:r>
              <a:rPr lang="en-US" dirty="0">
                <a:solidFill>
                  <a:schemeClr val="bg1"/>
                </a:solidFill>
              </a:rPr>
              <a:t>Voltage drop across photodiodes detected when IR LEDs were blocked by pet</a:t>
            </a:r>
          </a:p>
          <a:p>
            <a:pPr marL="76200" indent="0">
              <a:buNone/>
            </a:pPr>
            <a:endParaRPr lang="en-US" dirty="0">
              <a:solidFill>
                <a:schemeClr val="bg1"/>
              </a:solidFill>
            </a:endParaRPr>
          </a:p>
          <a:p>
            <a:pPr marL="76200" indent="0">
              <a:buNone/>
            </a:pPr>
            <a:r>
              <a:rPr lang="en-US" dirty="0">
                <a:solidFill>
                  <a:schemeClr val="bg1"/>
                </a:solidFill>
              </a:rPr>
              <a:t>Difficulties</a:t>
            </a:r>
          </a:p>
          <a:p>
            <a:r>
              <a:rPr lang="en-US" dirty="0">
                <a:solidFill>
                  <a:schemeClr val="bg1"/>
                </a:solidFill>
              </a:rPr>
              <a:t>Power consumption from the entire system</a:t>
            </a:r>
          </a:p>
        </p:txBody>
      </p:sp>
      <p:pic>
        <p:nvPicPr>
          <p:cNvPr id="198" name="Google Shape;198;g10c73ea11a3_0_315"/>
          <p:cNvPicPr preferRelativeResize="0"/>
          <p:nvPr/>
        </p:nvPicPr>
        <p:blipFill rotWithShape="1">
          <a:blip r:embed="rId5">
            <a:alphaModFix/>
          </a:blip>
          <a:srcRect/>
          <a:stretch/>
        </p:blipFill>
        <p:spPr>
          <a:xfrm>
            <a:off x="8412577" y="618068"/>
            <a:ext cx="3151776" cy="2650065"/>
          </a:xfrm>
          <a:prstGeom prst="rect">
            <a:avLst/>
          </a:prstGeom>
          <a:noFill/>
          <a:ln>
            <a:noFill/>
          </a:ln>
        </p:spPr>
      </p:pic>
      <p:pic>
        <p:nvPicPr>
          <p:cNvPr id="199" name="Google Shape;199;g10c73ea11a3_0_315"/>
          <p:cNvPicPr preferRelativeResize="0"/>
          <p:nvPr/>
        </p:nvPicPr>
        <p:blipFill rotWithShape="1">
          <a:blip r:embed="rId6">
            <a:alphaModFix/>
          </a:blip>
          <a:srcRect/>
          <a:stretch/>
        </p:blipFill>
        <p:spPr>
          <a:xfrm>
            <a:off x="8701007" y="3589867"/>
            <a:ext cx="2574915" cy="2802466"/>
          </a:xfrm>
          <a:prstGeom prst="rect">
            <a:avLst/>
          </a:prstGeom>
          <a:noFill/>
          <a:ln>
            <a:noFill/>
          </a:ln>
        </p:spPr>
      </p:pic>
      <p:pic>
        <p:nvPicPr>
          <p:cNvPr id="4" name="Recorded Sound">
            <a:hlinkClick r:id="" action="ppaction://media"/>
            <a:extLst>
              <a:ext uri="{FF2B5EF4-FFF2-40B4-BE49-F238E27FC236}">
                <a16:creationId xmlns:a16="http://schemas.microsoft.com/office/drawing/2014/main" id="{59390729-8AA9-489D-B9B7-2B66B4426E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4353" y="6535479"/>
            <a:ext cx="609600" cy="609600"/>
          </a:xfrm>
          <a:prstGeom prst="rect">
            <a:avLst/>
          </a:prstGeom>
        </p:spPr>
      </p:pic>
    </p:spTree>
    <p:extLst>
      <p:ext uri="{BB962C8B-B14F-4D97-AF65-F5344CB8AC3E}">
        <p14:creationId xmlns:p14="http://schemas.microsoft.com/office/powerpoint/2010/main" val="411536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697"/>
        <p:cNvGrpSpPr/>
        <p:nvPr/>
      </p:nvGrpSpPr>
      <p:grpSpPr>
        <a:xfrm>
          <a:off x="0" y="0"/>
          <a:ext cx="0" cy="0"/>
          <a:chOff x="0" y="0"/>
          <a:chExt cx="0" cy="0"/>
        </a:xfrm>
      </p:grpSpPr>
      <p:sp>
        <p:nvSpPr>
          <p:cNvPr id="698" name="Google Shape;698;g1110779e2d4_0_333"/>
          <p:cNvSpPr txBox="1">
            <a:spLocks noGrp="1"/>
          </p:cNvSpPr>
          <p:nvPr>
            <p:ph type="ctrTitle"/>
          </p:nvPr>
        </p:nvSpPr>
        <p:spPr>
          <a:xfrm>
            <a:off x="415650" y="2845650"/>
            <a:ext cx="11360700" cy="1166700"/>
          </a:xfrm>
          <a:prstGeom prst="rect">
            <a:avLst/>
          </a:prstGeom>
        </p:spPr>
        <p:txBody>
          <a:bodyPr spcFirstLastPara="1" wrap="square" lIns="121900" tIns="121900" rIns="121900" bIns="121900" anchor="b" anchorCtr="0">
            <a:normAutofit fontScale="90000"/>
          </a:bodyPr>
          <a:lstStyle/>
          <a:p>
            <a:pPr marL="0" lvl="0" indent="0" algn="ctr" rtl="0">
              <a:spcBef>
                <a:spcPts val="0"/>
              </a:spcBef>
              <a:spcAft>
                <a:spcPts val="0"/>
              </a:spcAft>
              <a:buNone/>
            </a:pPr>
            <a:r>
              <a:rPr lang="en-US">
                <a:highlight>
                  <a:schemeClr val="lt1"/>
                </a:highlight>
              </a:rPr>
              <a:t>Questions?</a:t>
            </a:r>
            <a:endParaRPr>
              <a:highlight>
                <a:schemeClr val="lt1"/>
              </a:highlight>
            </a:endParaRPr>
          </a:p>
        </p:txBody>
      </p:sp>
      <p:pic>
        <p:nvPicPr>
          <p:cNvPr id="2" name="Audio Recording Feb 3, 2022 at 1:06:21 AM" descr="Audio Recording Feb 3, 2022 at 1:06:21 AM">
            <a:hlinkClick r:id="" action="ppaction://media"/>
            <a:extLst>
              <a:ext uri="{FF2B5EF4-FFF2-40B4-BE49-F238E27FC236}">
                <a16:creationId xmlns:a16="http://schemas.microsoft.com/office/drawing/2014/main" id="{7CEE3217-ADFA-B543-AEE7-D2C0309628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4288" y="585724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5"/>
        <p:cNvGrpSpPr/>
        <p:nvPr/>
      </p:nvGrpSpPr>
      <p:grpSpPr>
        <a:xfrm>
          <a:off x="0" y="0"/>
          <a:ext cx="0" cy="0"/>
          <a:chOff x="0" y="0"/>
          <a:chExt cx="0" cy="0"/>
        </a:xfrm>
      </p:grpSpPr>
      <p:sp>
        <p:nvSpPr>
          <p:cNvPr id="176" name="Google Shape;176;g10c73ea11a3_0_60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77" name="Google Shape;177;g10c73ea11a3_0_609"/>
          <p:cNvSpPr/>
          <p:nvPr/>
        </p:nvSpPr>
        <p:spPr>
          <a:xfrm>
            <a:off x="438068" y="457200"/>
            <a:ext cx="7507200" cy="95100"/>
          </a:xfrm>
          <a:prstGeom prst="rect">
            <a:avLst/>
          </a:prstGeom>
          <a:solidFill>
            <a:srgbClr val="4653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g10c73ea11a3_0_609"/>
          <p:cNvSpPr/>
          <p:nvPr/>
        </p:nvSpPr>
        <p:spPr>
          <a:xfrm>
            <a:off x="438067" y="618067"/>
            <a:ext cx="7503600" cy="5774400"/>
          </a:xfrm>
          <a:prstGeom prst="rect">
            <a:avLst/>
          </a:prstGeom>
          <a:solidFill>
            <a:srgbClr val="465359">
              <a:alpha val="960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g10c73ea11a3_0_609"/>
          <p:cNvSpPr txBox="1">
            <a:spLocks noGrp="1"/>
          </p:cNvSpPr>
          <p:nvPr>
            <p:ph type="body" idx="1"/>
          </p:nvPr>
        </p:nvSpPr>
        <p:spPr>
          <a:xfrm>
            <a:off x="762367" y="618067"/>
            <a:ext cx="6855000" cy="108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656"/>
              <a:buNone/>
            </a:pPr>
            <a:r>
              <a:rPr lang="en-US" sz="2800" dirty="0">
                <a:solidFill>
                  <a:schemeClr val="lt1"/>
                </a:solidFill>
                <a:latin typeface="Arial"/>
                <a:ea typeface="Arial"/>
                <a:cs typeface="Arial"/>
                <a:sym typeface="Arial"/>
              </a:rPr>
              <a:t>Specifications and Requirements</a:t>
            </a:r>
            <a:endParaRPr dirty="0">
              <a:solidFill>
                <a:srgbClr val="FFFFFF"/>
              </a:solidFill>
            </a:endParaRPr>
          </a:p>
        </p:txBody>
      </p:sp>
      <p:graphicFrame>
        <p:nvGraphicFramePr>
          <p:cNvPr id="180" name="Google Shape;180;g10c73ea11a3_0_609"/>
          <p:cNvGraphicFramePr/>
          <p:nvPr>
            <p:extLst>
              <p:ext uri="{D42A27DB-BD31-4B8C-83A1-F6EECF244321}">
                <p14:modId xmlns:p14="http://schemas.microsoft.com/office/powerpoint/2010/main" val="3705622834"/>
              </p:ext>
            </p:extLst>
          </p:nvPr>
        </p:nvGraphicFramePr>
        <p:xfrm>
          <a:off x="1550316" y="1701067"/>
          <a:ext cx="5279101" cy="4369016"/>
        </p:xfrm>
        <a:graphic>
          <a:graphicData uri="http://schemas.openxmlformats.org/drawingml/2006/table">
            <a:tbl>
              <a:tblPr>
                <a:noFill/>
                <a:tableStyleId>{6F0D2FCB-0D5A-4FF6-ADF0-22CCBD45C013}</a:tableStyleId>
              </a:tblPr>
              <a:tblGrid>
                <a:gridCol w="1796979">
                  <a:extLst>
                    <a:ext uri="{9D8B030D-6E8A-4147-A177-3AD203B41FA5}">
                      <a16:colId xmlns:a16="http://schemas.microsoft.com/office/drawing/2014/main" val="20001"/>
                    </a:ext>
                  </a:extLst>
                </a:gridCol>
                <a:gridCol w="1796979">
                  <a:extLst>
                    <a:ext uri="{9D8B030D-6E8A-4147-A177-3AD203B41FA5}">
                      <a16:colId xmlns:a16="http://schemas.microsoft.com/office/drawing/2014/main" val="1539940260"/>
                    </a:ext>
                  </a:extLst>
                </a:gridCol>
                <a:gridCol w="1685143">
                  <a:extLst>
                    <a:ext uri="{9D8B030D-6E8A-4147-A177-3AD203B41FA5}">
                      <a16:colId xmlns:a16="http://schemas.microsoft.com/office/drawing/2014/main" val="20002"/>
                    </a:ext>
                  </a:extLst>
                </a:gridCol>
              </a:tblGrid>
              <a:tr h="456550">
                <a:tc>
                  <a:txBody>
                    <a:bodyPr/>
                    <a:lstStyle/>
                    <a:p>
                      <a:pPr marL="0" lvl="0" indent="0" algn="just"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Component</a:t>
                      </a:r>
                      <a:endParaRPr sz="1200">
                        <a:solidFill>
                          <a:schemeClr val="lt1"/>
                        </a:solidFill>
                        <a:latin typeface="Times New Roman"/>
                        <a:ea typeface="Times New Roman"/>
                        <a:cs typeface="Times New Roman"/>
                        <a:sym typeface="Times New Roman"/>
                      </a:endParaRPr>
                    </a:p>
                  </a:txBody>
                  <a:tcPr marL="68575" marR="68575" marT="91425" marB="91425">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tcPr>
                </a:tc>
                <a:tc>
                  <a:txBody>
                    <a:bodyPr/>
                    <a:lstStyle/>
                    <a:p>
                      <a:pPr marL="0" lvl="0" indent="0" algn="just"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Parameter</a:t>
                      </a:r>
                      <a:endParaRPr sz="1200">
                        <a:solidFill>
                          <a:schemeClr val="lt1"/>
                        </a:solidFill>
                        <a:latin typeface="Times New Roman"/>
                        <a:ea typeface="Times New Roman"/>
                        <a:cs typeface="Times New Roman"/>
                        <a:sym typeface="Times New Roman"/>
                      </a:endParaRPr>
                    </a:p>
                  </a:txBody>
                  <a:tcPr marL="68575" marR="68575" marT="91425" marB="91425">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tcPr>
                </a:tc>
                <a:tc>
                  <a:txBody>
                    <a:bodyPr/>
                    <a:lstStyle/>
                    <a:p>
                      <a:pPr marL="0" lvl="0" indent="0" algn="just"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Design Specification</a:t>
                      </a:r>
                      <a:endParaRPr sz="1200">
                        <a:solidFill>
                          <a:schemeClr val="lt1"/>
                        </a:solidFill>
                        <a:latin typeface="Times New Roman"/>
                        <a:ea typeface="Times New Roman"/>
                        <a:cs typeface="Times New Roman"/>
                        <a:sym typeface="Times New Roman"/>
                      </a:endParaRPr>
                    </a:p>
                  </a:txBody>
                  <a:tcPr marL="68575" marR="68575" marT="91425" marB="91425">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3716331067"/>
                  </a:ext>
                </a:extLst>
              </a:tr>
              <a:tr h="456550">
                <a:tc>
                  <a:txBody>
                    <a:bodyPr/>
                    <a:lstStyle/>
                    <a:p>
                      <a:pPr marL="0" lvl="0" indent="0" algn="just"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Camera</a:t>
                      </a:r>
                      <a:endParaRPr sz="1200">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tcPr>
                </a:tc>
                <a:tc>
                  <a:txBody>
                    <a:bodyPr/>
                    <a:lstStyle/>
                    <a:p>
                      <a:pPr marL="0" lvl="0" indent="0" algn="just"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Color detection</a:t>
                      </a:r>
                      <a:endParaRPr sz="1200">
                        <a:solidFill>
                          <a:schemeClr val="lt1"/>
                        </a:solidFill>
                        <a:latin typeface="Times New Roman"/>
                        <a:ea typeface="Times New Roman"/>
                        <a:cs typeface="Times New Roman"/>
                        <a:sym typeface="Times New Roman"/>
                      </a:endParaRPr>
                    </a:p>
                  </a:txBody>
                  <a:tcPr marL="68575" marR="68575" marT="91425" marB="91425">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tcPr>
                </a:tc>
                <a:tc>
                  <a:txBody>
                    <a:bodyPr/>
                    <a:lstStyle/>
                    <a:p>
                      <a:pPr marL="0" lvl="0" indent="0" algn="just"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3</a:t>
                      </a:r>
                      <a:endParaRPr sz="1200">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456550">
                <a:tc>
                  <a:txBody>
                    <a:bodyPr/>
                    <a:lstStyle/>
                    <a:p>
                      <a:pPr marL="0" lvl="0" indent="0" algn="l"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Camera</a:t>
                      </a:r>
                      <a:endParaRPr sz="1200">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tcPr>
                </a:tc>
                <a:tc>
                  <a:txBody>
                    <a:bodyPr/>
                    <a:lstStyle/>
                    <a:p>
                      <a:pPr marL="0" lvl="0" indent="0" algn="just"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Detection range</a:t>
                      </a:r>
                      <a:endParaRPr sz="1200">
                        <a:solidFill>
                          <a:schemeClr val="lt1"/>
                        </a:solidFill>
                        <a:latin typeface="Times New Roman"/>
                        <a:ea typeface="Times New Roman"/>
                        <a:cs typeface="Times New Roman"/>
                        <a:sym typeface="Times New Roman"/>
                      </a:endParaRPr>
                    </a:p>
                  </a:txBody>
                  <a:tcPr marL="68575" marR="68575" marT="91425" marB="91425">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tcPr>
                </a:tc>
                <a:tc>
                  <a:txBody>
                    <a:bodyPr/>
                    <a:lstStyle/>
                    <a:p>
                      <a:pPr marL="0" lvl="0" indent="0" algn="just"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&gt; 5 Feet</a:t>
                      </a:r>
                      <a:endParaRPr sz="1200">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456550">
                <a:tc>
                  <a:txBody>
                    <a:bodyPr/>
                    <a:lstStyle/>
                    <a:p>
                      <a:pPr marL="0" lvl="0" indent="0" algn="just"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Motors</a:t>
                      </a:r>
                      <a:endParaRPr sz="1200">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tcPr>
                </a:tc>
                <a:tc>
                  <a:txBody>
                    <a:bodyPr/>
                    <a:lstStyle/>
                    <a:p>
                      <a:pPr marL="0" lvl="0" indent="0" algn="just"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Power</a:t>
                      </a:r>
                      <a:endParaRPr sz="1200">
                        <a:solidFill>
                          <a:schemeClr val="lt1"/>
                        </a:solidFill>
                        <a:latin typeface="Times New Roman"/>
                        <a:ea typeface="Times New Roman"/>
                        <a:cs typeface="Times New Roman"/>
                        <a:sym typeface="Times New Roman"/>
                      </a:endParaRPr>
                    </a:p>
                  </a:txBody>
                  <a:tcPr marL="68575" marR="68575" marT="91425" marB="91425">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tcPr>
                </a:tc>
                <a:tc>
                  <a:txBody>
                    <a:bodyPr/>
                    <a:lstStyle/>
                    <a:p>
                      <a:pPr marL="0" lvl="0" indent="0" algn="just"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&lt; 100 Watts</a:t>
                      </a:r>
                      <a:endParaRPr sz="1200">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56550">
                <a:tc>
                  <a:txBody>
                    <a:bodyPr/>
                    <a:lstStyle/>
                    <a:p>
                      <a:pPr marL="0" lvl="0" indent="0" algn="l"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Photo diodes</a:t>
                      </a:r>
                      <a:endParaRPr sz="1200">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tcPr>
                </a:tc>
                <a:tc>
                  <a:txBody>
                    <a:bodyPr/>
                    <a:lstStyle/>
                    <a:p>
                      <a:pPr marL="0" lvl="0" indent="0" algn="just"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Response time</a:t>
                      </a:r>
                      <a:endParaRPr sz="1200">
                        <a:solidFill>
                          <a:schemeClr val="lt1"/>
                        </a:solidFill>
                        <a:latin typeface="Times New Roman"/>
                        <a:ea typeface="Times New Roman"/>
                        <a:cs typeface="Times New Roman"/>
                        <a:sym typeface="Times New Roman"/>
                      </a:endParaRPr>
                    </a:p>
                  </a:txBody>
                  <a:tcPr marL="68575" marR="68575" marT="91425" marB="91425">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tcPr>
                </a:tc>
                <a:tc>
                  <a:txBody>
                    <a:bodyPr/>
                    <a:lstStyle/>
                    <a:p>
                      <a:pPr marL="0" lvl="0" indent="0" algn="just"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&lt; 10 seconds</a:t>
                      </a:r>
                      <a:endParaRPr sz="1200">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456550">
                <a:tc>
                  <a:txBody>
                    <a:bodyPr/>
                    <a:lstStyle/>
                    <a:p>
                      <a:pPr marL="0" lvl="0" indent="0" algn="just"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Dispenser</a:t>
                      </a:r>
                      <a:endParaRPr sz="1200">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tcPr>
                </a:tc>
                <a:tc>
                  <a:txBody>
                    <a:bodyPr/>
                    <a:lstStyle/>
                    <a:p>
                      <a:pPr marL="0" lvl="0" indent="0" algn="just"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Dispense time</a:t>
                      </a:r>
                      <a:endParaRPr sz="1200">
                        <a:solidFill>
                          <a:schemeClr val="lt1"/>
                        </a:solidFill>
                        <a:latin typeface="Times New Roman"/>
                        <a:ea typeface="Times New Roman"/>
                        <a:cs typeface="Times New Roman"/>
                        <a:sym typeface="Times New Roman"/>
                      </a:endParaRPr>
                    </a:p>
                  </a:txBody>
                  <a:tcPr marL="68575" marR="68575" marT="91425" marB="91425">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tcPr>
                </a:tc>
                <a:tc>
                  <a:txBody>
                    <a:bodyPr/>
                    <a:lstStyle/>
                    <a:p>
                      <a:pPr marL="0" lvl="0" indent="0" algn="just"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&lt; 60 seconds</a:t>
                      </a:r>
                      <a:endParaRPr sz="1200">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456550">
                <a:tc>
                  <a:txBody>
                    <a:bodyPr/>
                    <a:lstStyle/>
                    <a:p>
                      <a:pPr marL="0" lvl="0" indent="0" algn="just"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Collar tag</a:t>
                      </a:r>
                      <a:endParaRPr sz="1200">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tcPr>
                </a:tc>
                <a:tc>
                  <a:txBody>
                    <a:bodyPr/>
                    <a:lstStyle/>
                    <a:p>
                      <a:pPr marL="0" lvl="0" indent="0" algn="just"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Durability </a:t>
                      </a:r>
                      <a:endParaRPr sz="1200">
                        <a:solidFill>
                          <a:schemeClr val="lt1"/>
                        </a:solidFill>
                        <a:latin typeface="Times New Roman"/>
                        <a:ea typeface="Times New Roman"/>
                        <a:cs typeface="Times New Roman"/>
                        <a:sym typeface="Times New Roman"/>
                      </a:endParaRPr>
                    </a:p>
                  </a:txBody>
                  <a:tcPr marL="68575" marR="68575" marT="91425" marB="91425">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tcPr>
                </a:tc>
                <a:tc>
                  <a:txBody>
                    <a:bodyPr/>
                    <a:lstStyle/>
                    <a:p>
                      <a:pPr marL="0" lvl="0" indent="0" algn="just"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&gt; 60 seconds of a light water mist</a:t>
                      </a:r>
                      <a:endParaRPr sz="1200">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456550">
                <a:tc>
                  <a:txBody>
                    <a:bodyPr/>
                    <a:lstStyle/>
                    <a:p>
                      <a:pPr marL="0" lvl="0" indent="0" algn="just"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Lid</a:t>
                      </a:r>
                      <a:endParaRPr sz="1200">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tcPr>
                </a:tc>
                <a:tc>
                  <a:txBody>
                    <a:bodyPr/>
                    <a:lstStyle/>
                    <a:p>
                      <a:pPr marL="0" lvl="0" indent="0" algn="just"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Closing time</a:t>
                      </a:r>
                      <a:endParaRPr sz="1200">
                        <a:solidFill>
                          <a:schemeClr val="lt1"/>
                        </a:solidFill>
                        <a:latin typeface="Times New Roman"/>
                        <a:ea typeface="Times New Roman"/>
                        <a:cs typeface="Times New Roman"/>
                        <a:sym typeface="Times New Roman"/>
                      </a:endParaRPr>
                    </a:p>
                  </a:txBody>
                  <a:tcPr marL="68575" marR="68575" marT="91425" marB="91425">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tcPr>
                </a:tc>
                <a:tc>
                  <a:txBody>
                    <a:bodyPr/>
                    <a:lstStyle/>
                    <a:p>
                      <a:pPr marL="0" lvl="0" indent="0" algn="just"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60 seconds ± 10 seconds</a:t>
                      </a:r>
                      <a:endParaRPr sz="1200">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456550">
                <a:tc>
                  <a:txBody>
                    <a:bodyPr/>
                    <a:lstStyle/>
                    <a:p>
                      <a:pPr marL="0" lvl="0" indent="0" algn="just"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Pet food</a:t>
                      </a:r>
                      <a:endParaRPr sz="1200">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lvl="0" indent="0" algn="just"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Accuracy</a:t>
                      </a:r>
                      <a:endParaRPr sz="1200">
                        <a:solidFill>
                          <a:schemeClr val="lt1"/>
                        </a:solidFill>
                        <a:latin typeface="Times New Roman"/>
                        <a:ea typeface="Times New Roman"/>
                        <a:cs typeface="Times New Roman"/>
                        <a:sym typeface="Times New Roman"/>
                      </a:endParaRPr>
                    </a:p>
                  </a:txBody>
                  <a:tcPr marL="68575" marR="68575" marT="91425" marB="91425">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lvl="0" indent="0" algn="just" rtl="0">
                        <a:lnSpc>
                          <a:spcPct val="115000"/>
                        </a:lnSpc>
                        <a:spcBef>
                          <a:spcPts val="0"/>
                        </a:spcBef>
                        <a:spcAft>
                          <a:spcPts val="0"/>
                        </a:spcAft>
                        <a:buNone/>
                      </a:pPr>
                      <a:r>
                        <a:rPr lang="en-US" sz="1200">
                          <a:solidFill>
                            <a:schemeClr val="lt1"/>
                          </a:solidFill>
                          <a:latin typeface="Times New Roman"/>
                          <a:ea typeface="Times New Roman"/>
                          <a:cs typeface="Times New Roman"/>
                          <a:sym typeface="Times New Roman"/>
                        </a:rPr>
                        <a:t>± 10% of User Inputted Amount</a:t>
                      </a:r>
                      <a:endParaRPr sz="1200">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pic>
        <p:nvPicPr>
          <p:cNvPr id="181" name="Google Shape;181;g10c73ea11a3_0_609"/>
          <p:cNvPicPr preferRelativeResize="0"/>
          <p:nvPr/>
        </p:nvPicPr>
        <p:blipFill>
          <a:blip r:embed="rId5">
            <a:alphaModFix/>
          </a:blip>
          <a:stretch>
            <a:fillRect/>
          </a:stretch>
        </p:blipFill>
        <p:spPr>
          <a:xfrm>
            <a:off x="7945275" y="1602801"/>
            <a:ext cx="4257382" cy="3652400"/>
          </a:xfrm>
          <a:prstGeom prst="rect">
            <a:avLst/>
          </a:prstGeom>
          <a:noFill/>
          <a:ln>
            <a:noFill/>
          </a:ln>
        </p:spPr>
      </p:pic>
      <p:pic>
        <p:nvPicPr>
          <p:cNvPr id="15" name="Audio 14">
            <a:hlinkClick r:id="" action="ppaction://media"/>
            <a:extLst>
              <a:ext uri="{FF2B5EF4-FFF2-40B4-BE49-F238E27FC236}">
                <a16:creationId xmlns:a16="http://schemas.microsoft.com/office/drawing/2014/main" id="{D6C106A1-44A5-BF4A-B57F-7193B3BC46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398"/>
    </mc:Choice>
    <mc:Fallback xmlns="">
      <p:transition spd="slow" advTm="43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10c73ea11a3_0_324"/>
          <p:cNvSpPr txBox="1">
            <a:spLocks noGrp="1"/>
          </p:cNvSpPr>
          <p:nvPr>
            <p:ph type="title"/>
          </p:nvPr>
        </p:nvSpPr>
        <p:spPr>
          <a:xfrm>
            <a:off x="581192" y="702156"/>
            <a:ext cx="11029500" cy="11886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3F3F3F"/>
              </a:buClr>
              <a:buSzPts val="2800"/>
              <a:buFont typeface="Franklin Gothic"/>
              <a:buNone/>
            </a:pPr>
            <a:r>
              <a:rPr lang="en-US"/>
              <a:t>PET FEEDER FEATURES</a:t>
            </a:r>
            <a:endParaRPr/>
          </a:p>
        </p:txBody>
      </p:sp>
      <p:sp>
        <p:nvSpPr>
          <p:cNvPr id="187" name="Google Shape;187;g10c73ea11a3_0_324"/>
          <p:cNvSpPr txBox="1">
            <a:spLocks noGrp="1"/>
          </p:cNvSpPr>
          <p:nvPr>
            <p:ph type="body" idx="1"/>
          </p:nvPr>
        </p:nvSpPr>
        <p:spPr>
          <a:xfrm>
            <a:off x="581200" y="1959875"/>
            <a:ext cx="6754800" cy="4367700"/>
          </a:xfrm>
          <a:prstGeom prst="rect">
            <a:avLst/>
          </a:prstGeom>
          <a:noFill/>
          <a:ln>
            <a:noFill/>
          </a:ln>
        </p:spPr>
        <p:txBody>
          <a:bodyPr spcFirstLastPara="1" wrap="square" lIns="91425" tIns="45700" rIns="91425" bIns="45700" anchor="ctr" anchorCtr="0">
            <a:normAutofit/>
          </a:bodyPr>
          <a:lstStyle/>
          <a:p>
            <a:pPr marL="306000" lvl="0" indent="-306000" algn="l" rtl="0">
              <a:lnSpc>
                <a:spcPct val="110000"/>
              </a:lnSpc>
              <a:spcBef>
                <a:spcPts val="940"/>
              </a:spcBef>
              <a:spcAft>
                <a:spcPts val="0"/>
              </a:spcAft>
              <a:buSzPts val="1564"/>
              <a:buChar char="◼"/>
            </a:pPr>
            <a:r>
              <a:rPr lang="en-US" dirty="0"/>
              <a:t>Food is delivered to bowl using gravity and a motor spinning a thick metal disk with holes that can be adjusted (like a gumball machine, though this method is still being researched)</a:t>
            </a:r>
          </a:p>
          <a:p>
            <a:pPr marL="306000" lvl="0" indent="-306000" algn="l" rtl="0">
              <a:lnSpc>
                <a:spcPct val="110000"/>
              </a:lnSpc>
              <a:spcBef>
                <a:spcPts val="940"/>
              </a:spcBef>
              <a:spcAft>
                <a:spcPts val="0"/>
              </a:spcAft>
              <a:buSzPts val="1564"/>
              <a:buChar char="◼"/>
            </a:pPr>
            <a:r>
              <a:rPr lang="en-US" dirty="0"/>
              <a:t>Each pet will have a collar tag that will emit red, blue or green light.</a:t>
            </a:r>
            <a:endParaRPr dirty="0"/>
          </a:p>
          <a:p>
            <a:pPr marL="306000" lvl="0" indent="-306000" algn="l" rtl="0">
              <a:lnSpc>
                <a:spcPct val="110000"/>
              </a:lnSpc>
              <a:spcBef>
                <a:spcPts val="940"/>
              </a:spcBef>
              <a:spcAft>
                <a:spcPts val="0"/>
              </a:spcAft>
              <a:buSzPts val="1564"/>
              <a:buChar char="◼"/>
            </a:pPr>
            <a:r>
              <a:rPr lang="en-US" dirty="0"/>
              <a:t>Different pets are identified using an onboard camera built into the feeder. Camera will detect what color LED is on the pet collar and detect the right pet</a:t>
            </a:r>
            <a:endParaRPr dirty="0"/>
          </a:p>
          <a:p>
            <a:pPr marL="306000" lvl="0" indent="-306000" algn="l" rtl="0">
              <a:lnSpc>
                <a:spcPct val="110000"/>
              </a:lnSpc>
              <a:spcBef>
                <a:spcPts val="940"/>
              </a:spcBef>
              <a:spcAft>
                <a:spcPts val="0"/>
              </a:spcAft>
              <a:buSzPts val="1564"/>
              <a:buChar char="◼"/>
            </a:pPr>
            <a:r>
              <a:rPr lang="en-US" dirty="0"/>
              <a:t>Once the pet is Identified the device will  respond by dispensing a specific amount of food tailored to that pet.</a:t>
            </a:r>
            <a:endParaRPr dirty="0"/>
          </a:p>
          <a:p>
            <a:pPr marL="306000" lvl="0" indent="-306000" algn="l" rtl="0">
              <a:lnSpc>
                <a:spcPct val="110000"/>
              </a:lnSpc>
              <a:spcBef>
                <a:spcPts val="940"/>
              </a:spcBef>
              <a:spcAft>
                <a:spcPts val="0"/>
              </a:spcAft>
              <a:buSzPts val="1564"/>
              <a:buChar char="◼"/>
            </a:pPr>
            <a:r>
              <a:rPr lang="en-US" dirty="0"/>
              <a:t>Photodiodes will detect if the animal is at the bowl and will close once it walks away. </a:t>
            </a:r>
            <a:endParaRPr dirty="0"/>
          </a:p>
        </p:txBody>
      </p:sp>
      <p:pic>
        <p:nvPicPr>
          <p:cNvPr id="188" name="Google Shape;188;g10c73ea11a3_0_324"/>
          <p:cNvPicPr preferRelativeResize="0"/>
          <p:nvPr/>
        </p:nvPicPr>
        <p:blipFill rotWithShape="1">
          <a:blip r:embed="rId5">
            <a:alphaModFix/>
          </a:blip>
          <a:srcRect/>
          <a:stretch/>
        </p:blipFill>
        <p:spPr>
          <a:xfrm>
            <a:off x="8931942" y="4069077"/>
            <a:ext cx="2381250" cy="2381250"/>
          </a:xfrm>
          <a:prstGeom prst="rect">
            <a:avLst/>
          </a:prstGeom>
          <a:noFill/>
          <a:ln>
            <a:noFill/>
          </a:ln>
        </p:spPr>
      </p:pic>
      <p:pic>
        <p:nvPicPr>
          <p:cNvPr id="189" name="Google Shape;189;g10c73ea11a3_0_324"/>
          <p:cNvPicPr preferRelativeResize="0"/>
          <p:nvPr/>
        </p:nvPicPr>
        <p:blipFill rotWithShape="1">
          <a:blip r:embed="rId6">
            <a:alphaModFix/>
          </a:blip>
          <a:srcRect/>
          <a:stretch/>
        </p:blipFill>
        <p:spPr>
          <a:xfrm>
            <a:off x="7697810" y="977326"/>
            <a:ext cx="3385280" cy="2544250"/>
          </a:xfrm>
          <a:prstGeom prst="rect">
            <a:avLst/>
          </a:prstGeom>
          <a:noFill/>
          <a:ln>
            <a:noFill/>
          </a:ln>
        </p:spPr>
      </p:pic>
      <p:pic>
        <p:nvPicPr>
          <p:cNvPr id="6" name="Audio 5">
            <a:hlinkClick r:id="" action="ppaction://media"/>
            <a:extLst>
              <a:ext uri="{FF2B5EF4-FFF2-40B4-BE49-F238E27FC236}">
                <a16:creationId xmlns:a16="http://schemas.microsoft.com/office/drawing/2014/main" id="{B449C6C5-DF37-5844-ABAB-938CF79DB9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384"/>
    </mc:Choice>
    <mc:Fallback xmlns="">
      <p:transition spd="slow" advTm="45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3"/>
        <p:cNvGrpSpPr/>
        <p:nvPr/>
      </p:nvGrpSpPr>
      <p:grpSpPr>
        <a:xfrm>
          <a:off x="0" y="0"/>
          <a:ext cx="0" cy="0"/>
          <a:chOff x="0" y="0"/>
          <a:chExt cx="0" cy="0"/>
        </a:xfrm>
      </p:grpSpPr>
      <p:sp>
        <p:nvSpPr>
          <p:cNvPr id="204" name="Google Shape;204;g11050f065d6_0_3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05" name="Google Shape;205;g11050f065d6_0_38"/>
          <p:cNvSpPr txBox="1"/>
          <p:nvPr/>
        </p:nvSpPr>
        <p:spPr>
          <a:xfrm>
            <a:off x="3266925" y="281950"/>
            <a:ext cx="50841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100">
              <a:latin typeface="Franklin Gothic"/>
              <a:ea typeface="Franklin Gothic"/>
              <a:cs typeface="Franklin Gothic"/>
              <a:sym typeface="Franklin Gothic"/>
            </a:endParaRPr>
          </a:p>
        </p:txBody>
      </p:sp>
      <p:sp>
        <p:nvSpPr>
          <p:cNvPr id="206" name="Google Shape;206;g11050f065d6_0_38"/>
          <p:cNvSpPr txBox="1"/>
          <p:nvPr/>
        </p:nvSpPr>
        <p:spPr>
          <a:xfrm>
            <a:off x="3455850" y="258850"/>
            <a:ext cx="3957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latin typeface="Franklin Gothic"/>
                <a:ea typeface="Franklin Gothic"/>
                <a:cs typeface="Franklin Gothic"/>
                <a:sym typeface="Franklin Gothic"/>
              </a:rPr>
              <a:t>Overall Block Diagram</a:t>
            </a:r>
            <a:endParaRPr sz="2400">
              <a:latin typeface="Franklin Gothic"/>
              <a:ea typeface="Franklin Gothic"/>
              <a:cs typeface="Franklin Gothic"/>
              <a:sym typeface="Franklin Gothic"/>
            </a:endParaRPr>
          </a:p>
        </p:txBody>
      </p:sp>
      <p:pic>
        <p:nvPicPr>
          <p:cNvPr id="207" name="Google Shape;207;g11050f065d6_0_38"/>
          <p:cNvPicPr preferRelativeResize="0"/>
          <p:nvPr/>
        </p:nvPicPr>
        <p:blipFill>
          <a:blip r:embed="rId5">
            <a:alphaModFix/>
          </a:blip>
          <a:stretch>
            <a:fillRect/>
          </a:stretch>
        </p:blipFill>
        <p:spPr>
          <a:xfrm>
            <a:off x="722075" y="0"/>
            <a:ext cx="10173798" cy="6857998"/>
          </a:xfrm>
          <a:prstGeom prst="rect">
            <a:avLst/>
          </a:prstGeom>
          <a:noFill/>
          <a:ln>
            <a:noFill/>
          </a:ln>
        </p:spPr>
      </p:pic>
      <p:pic>
        <p:nvPicPr>
          <p:cNvPr id="7" name="Audio 6">
            <a:hlinkClick r:id="" action="ppaction://media"/>
            <a:extLst>
              <a:ext uri="{FF2B5EF4-FFF2-40B4-BE49-F238E27FC236}">
                <a16:creationId xmlns:a16="http://schemas.microsoft.com/office/drawing/2014/main" id="{122E9436-A8E2-E444-B3EB-C8DC0DB8B6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997"/>
    </mc:Choice>
    <mc:Fallback xmlns="">
      <p:transition spd="slow" advTm="53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g1110779e2d4_0_226"/>
          <p:cNvPicPr preferRelativeResize="0"/>
          <p:nvPr/>
        </p:nvPicPr>
        <p:blipFill>
          <a:blip r:embed="rId5">
            <a:alphaModFix/>
          </a:blip>
          <a:stretch>
            <a:fillRect/>
          </a:stretch>
        </p:blipFill>
        <p:spPr>
          <a:xfrm>
            <a:off x="748475" y="1616875"/>
            <a:ext cx="5113326" cy="4577950"/>
          </a:xfrm>
          <a:prstGeom prst="rect">
            <a:avLst/>
          </a:prstGeom>
          <a:noFill/>
          <a:ln>
            <a:noFill/>
          </a:ln>
        </p:spPr>
      </p:pic>
      <p:pic>
        <p:nvPicPr>
          <p:cNvPr id="214" name="Google Shape;214;g1110779e2d4_0_226"/>
          <p:cNvPicPr preferRelativeResize="0"/>
          <p:nvPr/>
        </p:nvPicPr>
        <p:blipFill>
          <a:blip r:embed="rId6">
            <a:alphaModFix/>
          </a:blip>
          <a:stretch>
            <a:fillRect/>
          </a:stretch>
        </p:blipFill>
        <p:spPr>
          <a:xfrm>
            <a:off x="5915174" y="1506850"/>
            <a:ext cx="5201301" cy="4301075"/>
          </a:xfrm>
          <a:prstGeom prst="rect">
            <a:avLst/>
          </a:prstGeom>
          <a:noFill/>
          <a:ln>
            <a:noFill/>
          </a:ln>
        </p:spPr>
      </p:pic>
      <p:sp>
        <p:nvSpPr>
          <p:cNvPr id="215" name="Google Shape;215;g1110779e2d4_0_226"/>
          <p:cNvSpPr txBox="1">
            <a:spLocks noGrp="1"/>
          </p:cNvSpPr>
          <p:nvPr>
            <p:ph type="title" idx="4294967295"/>
          </p:nvPr>
        </p:nvSpPr>
        <p:spPr>
          <a:xfrm>
            <a:off x="510017" y="227556"/>
            <a:ext cx="11029500" cy="11886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3F3F3F"/>
              </a:buClr>
              <a:buSzPts val="2800"/>
              <a:buFont typeface="Franklin Gothic"/>
              <a:buNone/>
            </a:pPr>
            <a:r>
              <a:rPr lang="en-US"/>
              <a:t>PET FEEDER DESIGN</a:t>
            </a:r>
            <a:endParaRPr/>
          </a:p>
        </p:txBody>
      </p:sp>
      <p:pic>
        <p:nvPicPr>
          <p:cNvPr id="3" name="Audio 2">
            <a:hlinkClick r:id="" action="ppaction://media"/>
            <a:extLst>
              <a:ext uri="{FF2B5EF4-FFF2-40B4-BE49-F238E27FC236}">
                <a16:creationId xmlns:a16="http://schemas.microsoft.com/office/drawing/2014/main" id="{D2099389-1146-7F44-AC54-F0D76BCEA7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930"/>
    </mc:Choice>
    <mc:Fallback xmlns="">
      <p:transition spd="slow" advTm="10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DividendVTI">
  <a:themeElements>
    <a:clrScheme name="Gree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videndVTI">
  <a:themeElements>
    <a:clrScheme name="Gree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1539</TotalTime>
  <Words>5301</Words>
  <Application>Microsoft Office PowerPoint</Application>
  <PresentationFormat>Widescreen</PresentationFormat>
  <Paragraphs>647</Paragraphs>
  <Slides>54</Slides>
  <Notes>54</Notes>
  <HiddenSlides>0</HiddenSlides>
  <MMClips>54</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54</vt:i4>
      </vt:variant>
    </vt:vector>
  </HeadingPairs>
  <TitlesOfParts>
    <vt:vector size="65" baseType="lpstr">
      <vt:lpstr>Arial</vt:lpstr>
      <vt:lpstr>Calibri</vt:lpstr>
      <vt:lpstr>Libre Franklin</vt:lpstr>
      <vt:lpstr>Times New Roman</vt:lpstr>
      <vt:lpstr>Roboto</vt:lpstr>
      <vt:lpstr>Franklin Gothic</vt:lpstr>
      <vt:lpstr>.Apple Color Emoji UI</vt:lpstr>
      <vt:lpstr>Noto Sans Symbols</vt:lpstr>
      <vt:lpstr>DividendVTI</vt:lpstr>
      <vt:lpstr>DividendVTI</vt:lpstr>
      <vt:lpstr>Simple Light</vt:lpstr>
      <vt:lpstr>OPTO-SMART PET FEEDER</vt:lpstr>
      <vt:lpstr>What is the Opto-Smart Pet Feeder?</vt:lpstr>
      <vt:lpstr>Motivation</vt:lpstr>
      <vt:lpstr>PROJECT GOALS</vt:lpstr>
      <vt:lpstr>PROJECT OBJECTIVES</vt:lpstr>
      <vt:lpstr>PowerPoint Presentation</vt:lpstr>
      <vt:lpstr>PET FEEDER FEATURES</vt:lpstr>
      <vt:lpstr>PowerPoint Presentation</vt:lpstr>
      <vt:lpstr>PET FEEDER DESIGN</vt:lpstr>
      <vt:lpstr>Color Detection</vt:lpstr>
      <vt:lpstr>Color Detection</vt:lpstr>
      <vt:lpstr>OPTICS BEHIND CAMERA SYSTEM</vt:lpstr>
      <vt:lpstr>Optical Design Demo : Blue Light Detection</vt:lpstr>
      <vt:lpstr>Optical Design Demo : Red Light Detection</vt:lpstr>
      <vt:lpstr>Optical Design Demo : Green Light Detection</vt:lpstr>
      <vt:lpstr>Optical Design Demo : Color LED Detection</vt:lpstr>
      <vt:lpstr>IR Light Detection</vt:lpstr>
      <vt:lpstr>IR Light Detection</vt:lpstr>
      <vt:lpstr>PowerPoint Presentation</vt:lpstr>
      <vt:lpstr>OPTICS BEHIND SELF CLOSING LID</vt:lpstr>
      <vt:lpstr>OPTICS BEHIND SELF CLOSING LID</vt:lpstr>
      <vt:lpstr>OPTICS BEHIND SELF CLOSING LID</vt:lpstr>
      <vt:lpstr>Optical Design Demo : IR Light Detection</vt:lpstr>
      <vt:lpstr>Electrical Design</vt:lpstr>
      <vt:lpstr>Microcontroller/Microprocessor</vt:lpstr>
      <vt:lpstr>Microprocessor (Raspberry Pi 4)</vt:lpstr>
      <vt:lpstr>Microcontroller Board (Arduino Uno Rev3)</vt:lpstr>
      <vt:lpstr>Power and Motor Control</vt:lpstr>
      <vt:lpstr>Motor Driver (L293D)</vt:lpstr>
      <vt:lpstr>DC Motors(Hugwit 12V 40rpm)</vt:lpstr>
      <vt:lpstr>Main PCB Schematic</vt:lpstr>
      <vt:lpstr>Main PCB Schematic</vt:lpstr>
      <vt:lpstr>Main PCB Schematic</vt:lpstr>
      <vt:lpstr>Main PCB Layout</vt:lpstr>
      <vt:lpstr>Main PCB Layout</vt:lpstr>
      <vt:lpstr>Collar PCB Schematic</vt:lpstr>
      <vt:lpstr>Collar PCB Schematic</vt:lpstr>
      <vt:lpstr>Collar PCB Layout</vt:lpstr>
      <vt:lpstr>Software Design</vt:lpstr>
      <vt:lpstr>Software Overview</vt:lpstr>
      <vt:lpstr>LED color detection MATLAB demo code</vt:lpstr>
      <vt:lpstr>Web/Mobile Application Overview</vt:lpstr>
      <vt:lpstr>Use Case Diagram</vt:lpstr>
      <vt:lpstr>Entity Relationship Diagram (ERD)</vt:lpstr>
      <vt:lpstr>Web/Mobile Application Login Page </vt:lpstr>
      <vt:lpstr>Web/Mobile Application Homepage </vt:lpstr>
      <vt:lpstr>OptoSmart  Pet Feeder Planning</vt:lpstr>
      <vt:lpstr>Finance and Budget</vt:lpstr>
      <vt:lpstr>Design Constraints</vt:lpstr>
      <vt:lpstr>Related Standards</vt:lpstr>
      <vt:lpstr>Project Progress</vt:lpstr>
      <vt:lpstr>Plans for the Future</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OPTO-SMART PET FEEDER</dc:title>
  <dc:creator>Tyler Knight</dc:creator>
  <cp:lastModifiedBy>Ricky Egawa</cp:lastModifiedBy>
  <cp:revision>13</cp:revision>
  <dcterms:created xsi:type="dcterms:W3CDTF">2021-09-14T00:26:09Z</dcterms:created>
  <dcterms:modified xsi:type="dcterms:W3CDTF">2022-02-03T21:03:10Z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