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handoutMasterIdLst>
    <p:handoutMasterId r:id="rId39"/>
  </p:handoutMasterIdLst>
  <p:sldIdLst>
    <p:sldId id="264" r:id="rId5"/>
    <p:sldId id="298" r:id="rId6"/>
    <p:sldId id="269" r:id="rId7"/>
    <p:sldId id="271" r:id="rId8"/>
    <p:sldId id="273" r:id="rId9"/>
    <p:sldId id="262" r:id="rId10"/>
    <p:sldId id="266" r:id="rId11"/>
    <p:sldId id="299" r:id="rId12"/>
    <p:sldId id="260" r:id="rId13"/>
    <p:sldId id="267" r:id="rId14"/>
    <p:sldId id="283" r:id="rId15"/>
    <p:sldId id="275" r:id="rId16"/>
    <p:sldId id="289" r:id="rId17"/>
    <p:sldId id="261" r:id="rId18"/>
    <p:sldId id="270" r:id="rId19"/>
    <p:sldId id="274" r:id="rId20"/>
    <p:sldId id="288" r:id="rId21"/>
    <p:sldId id="290" r:id="rId22"/>
    <p:sldId id="297" r:id="rId23"/>
    <p:sldId id="293" r:id="rId24"/>
    <p:sldId id="292" r:id="rId25"/>
    <p:sldId id="301" r:id="rId26"/>
    <p:sldId id="296" r:id="rId27"/>
    <p:sldId id="278" r:id="rId28"/>
    <p:sldId id="282" r:id="rId29"/>
    <p:sldId id="287" r:id="rId30"/>
    <p:sldId id="300" r:id="rId31"/>
    <p:sldId id="281" r:id="rId32"/>
    <p:sldId id="286" r:id="rId33"/>
    <p:sldId id="277" r:id="rId34"/>
    <p:sldId id="285" r:id="rId35"/>
    <p:sldId id="280" r:id="rId36"/>
    <p:sldId id="258" r:id="rId37"/>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elisse Rivera" initials="IR" lastIdx="10" clrIdx="0">
    <p:extLst>
      <p:ext uri="{19B8F6BF-5375-455C-9EA6-DF929625EA0E}">
        <p15:presenceInfo xmlns:p15="http://schemas.microsoft.com/office/powerpoint/2012/main" userId="Ivelisse Rivera" providerId="None"/>
      </p:ext>
    </p:extLst>
  </p:cmAuthor>
  <p:cmAuthor id="2" name="Christy Wilhite" initials="CW" lastIdx="3" clrIdx="1">
    <p:extLst>
      <p:ext uri="{19B8F6BF-5375-455C-9EA6-DF929625EA0E}">
        <p15:presenceInfo xmlns:p15="http://schemas.microsoft.com/office/powerpoint/2012/main" userId="Christy Wilhite" providerId="None"/>
      </p:ext>
    </p:extLst>
  </p:cmAuthor>
  <p:cmAuthor id="3" name="Christopher Marks" initials="CM" lastIdx="2" clrIdx="2">
    <p:extLst>
      <p:ext uri="{19B8F6BF-5375-455C-9EA6-DF929625EA0E}">
        <p15:presenceInfo xmlns:p15="http://schemas.microsoft.com/office/powerpoint/2012/main" userId="S::chris.markks@knights.ucf.edu::45f67375-4090-452c-9f6c-39f2dd55dd31" providerId="AD"/>
      </p:ext>
    </p:extLst>
  </p:cmAuthor>
  <p:cmAuthor id="4" name="Hector Collazo" initials="HC" lastIdx="1" clrIdx="3">
    <p:extLst>
      <p:ext uri="{19B8F6BF-5375-455C-9EA6-DF929625EA0E}">
        <p15:presenceInfo xmlns:p15="http://schemas.microsoft.com/office/powerpoint/2012/main" userId="S::hector.collazo46@knights.ucf.edu::16055021-5f98-4ab0-afa8-918fb9e67376" providerId="AD"/>
      </p:ext>
    </p:extLst>
  </p:cmAuthor>
  <p:cmAuthor id="5" name="Ivelisse" initials="I" lastIdx="6" clrIdx="4">
    <p:extLst>
      <p:ext uri="{19B8F6BF-5375-455C-9EA6-DF929625EA0E}">
        <p15:presenceInfo xmlns:p15="http://schemas.microsoft.com/office/powerpoint/2012/main" userId="Ivelisse" providerId="None"/>
      </p:ext>
    </p:extLst>
  </p:cmAuthor>
  <p:cmAuthor id="6" name="Ivelisse Rivera" initials="IR [2]" lastIdx="1" clrIdx="5">
    <p:extLst>
      <p:ext uri="{19B8F6BF-5375-455C-9EA6-DF929625EA0E}">
        <p15:presenceInfo xmlns:p15="http://schemas.microsoft.com/office/powerpoint/2012/main" userId="42379fe9a020b5e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FFF3E7"/>
    <a:srgbClr val="FFCA29"/>
    <a:srgbClr val="F8F478"/>
    <a:srgbClr val="FFFDFB"/>
    <a:srgbClr val="FFFAF3"/>
    <a:srgbClr val="2F97DA"/>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F65D17-E666-4181-A04C-484FBC7BDF21}" v="6" dt="2021-04-05T20:36:02.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96" autoAdjust="0"/>
  </p:normalViewPr>
  <p:slideViewPr>
    <p:cSldViewPr snapToGrid="0">
      <p:cViewPr varScale="1">
        <p:scale>
          <a:sx n="116" d="100"/>
          <a:sy n="116" d="100"/>
        </p:scale>
        <p:origin x="75"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elisse Rivera" userId="22a6371c-2163-4a40-b981-e6b1059900fe" providerId="ADAL" clId="{91F65D17-E666-4181-A04C-484FBC7BDF21}"/>
    <pc:docChg chg="undo redo custSel modSld">
      <pc:chgData name="Ivelisse Rivera" userId="22a6371c-2163-4a40-b981-e6b1059900fe" providerId="ADAL" clId="{91F65D17-E666-4181-A04C-484FBC7BDF21}" dt="2021-04-05T18:58:04.645" v="51" actId="13926"/>
      <pc:docMkLst>
        <pc:docMk/>
      </pc:docMkLst>
      <pc:sldChg chg="addSp delSp modSp mod">
        <pc:chgData name="Ivelisse Rivera" userId="22a6371c-2163-4a40-b981-e6b1059900fe" providerId="ADAL" clId="{91F65D17-E666-4181-A04C-484FBC7BDF21}" dt="2021-03-26T23:49:31.246" v="42" actId="1076"/>
        <pc:sldMkLst>
          <pc:docMk/>
          <pc:sldMk cId="1624484943" sldId="262"/>
        </pc:sldMkLst>
        <pc:spChg chg="mod">
          <ac:chgData name="Ivelisse Rivera" userId="22a6371c-2163-4a40-b981-e6b1059900fe" providerId="ADAL" clId="{91F65D17-E666-4181-A04C-484FBC7BDF21}" dt="2021-03-26T14:55:35.952" v="14" actId="1076"/>
          <ac:spMkLst>
            <pc:docMk/>
            <pc:sldMk cId="1624484943" sldId="262"/>
            <ac:spMk id="7" creationId="{7EAC7305-F1CD-413E-9BC7-279171B2D97C}"/>
          </ac:spMkLst>
        </pc:spChg>
        <pc:spChg chg="add del mod">
          <ac:chgData name="Ivelisse Rivera" userId="22a6371c-2163-4a40-b981-e6b1059900fe" providerId="ADAL" clId="{91F65D17-E666-4181-A04C-484FBC7BDF21}" dt="2021-03-26T23:49:31.246" v="42" actId="1076"/>
          <ac:spMkLst>
            <pc:docMk/>
            <pc:sldMk cId="1624484943" sldId="262"/>
            <ac:spMk id="9" creationId="{54DE068F-C5B8-429E-AFAC-8C80C83002B3}"/>
          </ac:spMkLst>
        </pc:spChg>
        <pc:graphicFrameChg chg="modGraphic">
          <ac:chgData name="Ivelisse Rivera" userId="22a6371c-2163-4a40-b981-e6b1059900fe" providerId="ADAL" clId="{91F65D17-E666-4181-A04C-484FBC7BDF21}" dt="2021-03-26T14:57:32.097" v="40" actId="20577"/>
          <ac:graphicFrameMkLst>
            <pc:docMk/>
            <pc:sldMk cId="1624484943" sldId="262"/>
            <ac:graphicFrameMk id="28" creationId="{6A423A3F-AB4F-4EA0-BFAF-F28DCB071E07}"/>
          </ac:graphicFrameMkLst>
        </pc:graphicFrameChg>
      </pc:sldChg>
      <pc:sldChg chg="addSp delSp modSp mod">
        <pc:chgData name="Ivelisse Rivera" userId="22a6371c-2163-4a40-b981-e6b1059900fe" providerId="ADAL" clId="{91F65D17-E666-4181-A04C-484FBC7BDF21}" dt="2021-04-05T18:58:04.645" v="51" actId="13926"/>
        <pc:sldMkLst>
          <pc:docMk/>
          <pc:sldMk cId="763956338" sldId="281"/>
        </pc:sldMkLst>
        <pc:spChg chg="mod">
          <ac:chgData name="Ivelisse Rivera" userId="22a6371c-2163-4a40-b981-e6b1059900fe" providerId="ADAL" clId="{91F65D17-E666-4181-A04C-484FBC7BDF21}" dt="2021-04-05T18:58:04.645" v="51" actId="13926"/>
          <ac:spMkLst>
            <pc:docMk/>
            <pc:sldMk cId="763956338" sldId="281"/>
            <ac:spMk id="8" creationId="{CB94C713-D04D-4E0C-AA37-4B47DD6BC441}"/>
          </ac:spMkLst>
        </pc:spChg>
        <pc:picChg chg="add del mod">
          <ac:chgData name="Ivelisse Rivera" userId="22a6371c-2163-4a40-b981-e6b1059900fe" providerId="ADAL" clId="{91F65D17-E666-4181-A04C-484FBC7BDF21}" dt="2021-04-05T18:57:40.779" v="47" actId="478"/>
          <ac:picMkLst>
            <pc:docMk/>
            <pc:sldMk cId="763956338" sldId="281"/>
            <ac:picMk id="7" creationId="{53512599-F93A-4CF7-8DF2-92D8C8CE8797}"/>
          </ac:picMkLst>
        </pc:picChg>
        <pc:picChg chg="add mod">
          <ac:chgData name="Ivelisse Rivera" userId="22a6371c-2163-4a40-b981-e6b1059900fe" providerId="ADAL" clId="{91F65D17-E666-4181-A04C-484FBC7BDF21}" dt="2021-04-05T18:57:46.293" v="50" actId="1076"/>
          <ac:picMkLst>
            <pc:docMk/>
            <pc:sldMk cId="763956338" sldId="281"/>
            <ac:picMk id="11" creationId="{52812A0C-14EE-43DD-AD56-8650A9803DCD}"/>
          </ac:picMkLst>
        </pc:picChg>
        <pc:picChg chg="del">
          <ac:chgData name="Ivelisse Rivera" userId="22a6371c-2163-4a40-b981-e6b1059900fe" providerId="ADAL" clId="{91F65D17-E666-4181-A04C-484FBC7BDF21}" dt="2021-04-05T18:56:23.929" v="43" actId="478"/>
          <ac:picMkLst>
            <pc:docMk/>
            <pc:sldMk cId="763956338" sldId="281"/>
            <ac:picMk id="49" creationId="{F506AB5C-77A3-4754-B730-72910F400D7B}"/>
          </ac:picMkLst>
        </pc:picChg>
      </pc:sldChg>
    </pc:docChg>
  </pc:docChgLst>
  <pc:docChgLst>
    <pc:chgData name="Ivelisse Rivera" userId="S::ivelisse.rivera@knights.ucf.edu::22a6371c-2163-4a40-b981-e6b1059900fe" providerId="AD" clId="Web-{343B413C-3E45-473C-99F6-D5BE2D2CEC6B}"/>
    <pc:docChg chg="modSld">
      <pc:chgData name="Ivelisse Rivera" userId="S::ivelisse.rivera@knights.ucf.edu::22a6371c-2163-4a40-b981-e6b1059900fe" providerId="AD" clId="Web-{343B413C-3E45-473C-99F6-D5BE2D2CEC6B}" dt="2021-03-26T23:48:56.658" v="0" actId="1076"/>
      <pc:docMkLst>
        <pc:docMk/>
      </pc:docMkLst>
      <pc:sldChg chg="modSp">
        <pc:chgData name="Ivelisse Rivera" userId="S::ivelisse.rivera@knights.ucf.edu::22a6371c-2163-4a40-b981-e6b1059900fe" providerId="AD" clId="Web-{343B413C-3E45-473C-99F6-D5BE2D2CEC6B}" dt="2021-03-26T23:48:56.658" v="0" actId="1076"/>
        <pc:sldMkLst>
          <pc:docMk/>
          <pc:sldMk cId="1624484943" sldId="262"/>
        </pc:sldMkLst>
        <pc:spChg chg="mod">
          <ac:chgData name="Ivelisse Rivera" userId="S::ivelisse.rivera@knights.ucf.edu::22a6371c-2163-4a40-b981-e6b1059900fe" providerId="AD" clId="Web-{343B413C-3E45-473C-99F6-D5BE2D2CEC6B}" dt="2021-03-26T23:48:56.658" v="0" actId="1076"/>
          <ac:spMkLst>
            <pc:docMk/>
            <pc:sldMk cId="1624484943" sldId="262"/>
            <ac:spMk id="9" creationId="{54DE068F-C5B8-429E-AFAC-8C80C83002B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364665635602866"/>
          <c:y val="0.13784405061306859"/>
          <c:w val="0.81785241769276518"/>
          <c:h val="0.7910774364273484"/>
        </c:manualLayout>
      </c:layout>
      <c:bar3DChart>
        <c:barDir val="bar"/>
        <c:grouping val="stacked"/>
        <c:varyColors val="0"/>
        <c:ser>
          <c:idx val="0"/>
          <c:order val="0"/>
          <c:tx>
            <c:strRef>
              <c:f>Sheet1!$B$1</c:f>
              <c:strCache>
                <c:ptCount val="1"/>
                <c:pt idx="0">
                  <c:v>Series 1</c:v>
                </c:pt>
              </c:strCache>
            </c:strRef>
          </c:tx>
          <c:spPr>
            <a:gradFill rotWithShape="1">
              <a:gsLst>
                <a:gs pos="0">
                  <a:schemeClr val="accent4">
                    <a:shade val="65000"/>
                    <a:satMod val="103000"/>
                    <a:lumMod val="102000"/>
                    <a:tint val="94000"/>
                  </a:schemeClr>
                </a:gs>
                <a:gs pos="50000">
                  <a:schemeClr val="accent4">
                    <a:shade val="65000"/>
                    <a:satMod val="110000"/>
                    <a:lumMod val="100000"/>
                    <a:shade val="100000"/>
                  </a:schemeClr>
                </a:gs>
                <a:gs pos="100000">
                  <a:schemeClr val="accent4">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Testing</c:v>
                </c:pt>
                <c:pt idx="2">
                  <c:v>Prototyping</c:v>
                </c:pt>
                <c:pt idx="3">
                  <c:v>Design</c:v>
                </c:pt>
                <c:pt idx="4">
                  <c:v>Research</c:v>
                </c:pt>
              </c:strCache>
            </c:strRef>
          </c:cat>
          <c:val>
            <c:numRef>
              <c:f>Sheet1!$B$2:$B$6</c:f>
              <c:numCache>
                <c:formatCode>General</c:formatCode>
                <c:ptCount val="5"/>
                <c:pt idx="0">
                  <c:v>100</c:v>
                </c:pt>
                <c:pt idx="1">
                  <c:v>100</c:v>
                </c:pt>
                <c:pt idx="2">
                  <c:v>100</c:v>
                </c:pt>
                <c:pt idx="3">
                  <c:v>100</c:v>
                </c:pt>
                <c:pt idx="4">
                  <c:v>100</c:v>
                </c:pt>
              </c:numCache>
            </c:numRef>
          </c:val>
          <c:extLst>
            <c:ext xmlns:c16="http://schemas.microsoft.com/office/drawing/2014/chart" uri="{C3380CC4-5D6E-409C-BE32-E72D297353CC}">
              <c16:uniqueId val="{00000000-B3FF-429F-8E00-390A91D18828}"/>
            </c:ext>
          </c:extLst>
        </c:ser>
        <c:ser>
          <c:idx val="1"/>
          <c:order val="1"/>
          <c:tx>
            <c:strRef>
              <c:f>Sheet1!$C$1</c:f>
              <c:strCache>
                <c:ptCount val="1"/>
                <c:pt idx="0">
                  <c:v>Column1</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Testing</c:v>
                </c:pt>
                <c:pt idx="2">
                  <c:v>Prototyping</c:v>
                </c:pt>
                <c:pt idx="3">
                  <c:v>Design</c:v>
                </c:pt>
                <c:pt idx="4">
                  <c:v>Research</c:v>
                </c:pt>
              </c:strCache>
            </c:strRef>
          </c:cat>
          <c:val>
            <c:numRef>
              <c:f>Sheet1!$C$2:$C$6</c:f>
              <c:numCache>
                <c:formatCode>General</c:formatCode>
                <c:ptCount val="5"/>
              </c:numCache>
            </c:numRef>
          </c:val>
          <c:extLst>
            <c:ext xmlns:c16="http://schemas.microsoft.com/office/drawing/2014/chart" uri="{C3380CC4-5D6E-409C-BE32-E72D297353CC}">
              <c16:uniqueId val="{00000001-B3FF-429F-8E00-390A91D18828}"/>
            </c:ext>
          </c:extLst>
        </c:ser>
        <c:ser>
          <c:idx val="2"/>
          <c:order val="2"/>
          <c:tx>
            <c:strRef>
              <c:f>Sheet1!$D$1</c:f>
              <c:strCache>
                <c:ptCount val="1"/>
                <c:pt idx="0">
                  <c:v>Column2</c:v>
                </c:pt>
              </c:strCache>
            </c:strRef>
          </c:tx>
          <c:spPr>
            <a:gradFill rotWithShape="1">
              <a:gsLst>
                <a:gs pos="0">
                  <a:schemeClr val="accent4">
                    <a:tint val="65000"/>
                    <a:satMod val="103000"/>
                    <a:lumMod val="102000"/>
                    <a:tint val="94000"/>
                  </a:schemeClr>
                </a:gs>
                <a:gs pos="50000">
                  <a:schemeClr val="accent4">
                    <a:tint val="65000"/>
                    <a:satMod val="110000"/>
                    <a:lumMod val="100000"/>
                    <a:shade val="100000"/>
                  </a:schemeClr>
                </a:gs>
                <a:gs pos="100000">
                  <a:schemeClr val="accent4">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Testing</c:v>
                </c:pt>
                <c:pt idx="2">
                  <c:v>Prototyping</c:v>
                </c:pt>
                <c:pt idx="3">
                  <c:v>Design</c:v>
                </c:pt>
                <c:pt idx="4">
                  <c:v>Research</c:v>
                </c:pt>
              </c:strCache>
            </c:strRef>
          </c:cat>
          <c:val>
            <c:numRef>
              <c:f>Sheet1!$D$2:$D$6</c:f>
              <c:numCache>
                <c:formatCode>General</c:formatCode>
                <c:ptCount val="5"/>
              </c:numCache>
            </c:numRef>
          </c:val>
          <c:extLst>
            <c:ext xmlns:c16="http://schemas.microsoft.com/office/drawing/2014/chart" uri="{C3380CC4-5D6E-409C-BE32-E72D297353CC}">
              <c16:uniqueId val="{00000002-B3FF-429F-8E00-390A91D18828}"/>
            </c:ext>
          </c:extLst>
        </c:ser>
        <c:dLbls>
          <c:showLegendKey val="0"/>
          <c:showVal val="1"/>
          <c:showCatName val="0"/>
          <c:showSerName val="0"/>
          <c:showPercent val="0"/>
          <c:showBubbleSize val="0"/>
        </c:dLbls>
        <c:gapWidth val="150"/>
        <c:shape val="box"/>
        <c:axId val="1504406360"/>
        <c:axId val="1504403080"/>
        <c:axId val="0"/>
      </c:bar3DChart>
      <c:catAx>
        <c:axId val="150440636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4403080"/>
        <c:crosses val="autoZero"/>
        <c:auto val="1"/>
        <c:lblAlgn val="ctr"/>
        <c:lblOffset val="100"/>
        <c:noMultiLvlLbl val="0"/>
      </c:catAx>
      <c:valAx>
        <c:axId val="1504403080"/>
        <c:scaling>
          <c:orientation val="minMax"/>
          <c:max val="100"/>
          <c:min val="0"/>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4406360"/>
        <c:crosses val="autoZero"/>
        <c:crossBetween val="between"/>
        <c:majorUnit val="1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2-18T12:34:08.875" idx="2">
    <p:pos x="10" y="10"/>
    <p:text>Created a simple/cleaner title page</p:text>
    <p:extLst>
      <p:ext uri="{C676402C-5697-4E1C-873F-D02D1690AC5C}">
        <p15:threadingInfo xmlns:p15="http://schemas.microsoft.com/office/powerpoint/2012/main" timeZoneBias="300"/>
      </p:ext>
    </p:extLst>
  </p:cm>
  <p:cm authorId="1" dt="2021-02-18T12:53:12.126" idx="4">
    <p:pos x="10" y="106"/>
    <p:text>Also I put names in order of the slides</p:text>
    <p:extLst>
      <p:ext uri="{C676402C-5697-4E1C-873F-D02D1690AC5C}">
        <p15:threadingInfo xmlns:p15="http://schemas.microsoft.com/office/powerpoint/2012/main" timeZoneBias="300">
          <p15:parentCm authorId="1" idx="2"/>
        </p15:threadingInfo>
      </p:ext>
    </p:extLst>
  </p:cm>
  <p:cm authorId="1" dt="2021-02-18T13:01:56.116" idx="5">
    <p:pos x="10" y="202"/>
    <p:text>I sized the pictures to be the same size as the UCF logo</p:text>
    <p:extLst>
      <p:ext uri="{C676402C-5697-4E1C-873F-D02D1690AC5C}">
        <p15:threadingInfo xmlns:p15="http://schemas.microsoft.com/office/powerpoint/2012/main" timeZoneBias="300">
          <p15:parentCm authorId="1" idx="2"/>
        </p15:threadingInfo>
      </p:ext>
    </p:extLst>
  </p:cm>
  <p:cm authorId="2" dt="2021-02-22T16:41:43.790" idx="3">
    <p:pos x="10" y="298"/>
    <p:text>Do you think we should add "Senior Design Spring 2021" on there somewhere?</p:text>
    <p:extLst>
      <p:ext uri="{C676402C-5697-4E1C-873F-D02D1690AC5C}">
        <p15:threadingInfo xmlns:p15="http://schemas.microsoft.com/office/powerpoint/2012/main" timeZoneBias="300">
          <p15:parentCm authorId="1" idx="2"/>
        </p15:threadingInfo>
      </p:ext>
    </p:extLst>
  </p:cm>
  <p:cm authorId="3" dt="2021-02-23T05:11:27.557" idx="1">
    <p:pos x="10" y="394"/>
    <p:text>yeah, I think so</p:text>
    <p:extLst>
      <p:ext uri="{C676402C-5697-4E1C-873F-D02D1690AC5C}">
        <p15:threadingInfo xmlns:p15="http://schemas.microsoft.com/office/powerpoint/2012/main" timeZoneBias="480">
          <p15:parentCm authorId="1" idx="2"/>
        </p15:threadingInfo>
      </p:ext>
    </p:extLst>
  </p:cm>
  <p:cm authorId="5" dt="2021-02-24T12:45:23.778" idx="1">
    <p:pos x="10" y="490"/>
    <p:text>I agree! I added a dash in between senior design and Spring 2021</p:text>
    <p:extLst>
      <p:ext uri="{C676402C-5697-4E1C-873F-D02D1690AC5C}">
        <p15:threadingInfo xmlns:p15="http://schemas.microsoft.com/office/powerpoint/2012/main" timeZoneBias="300">
          <p15:parentCm authorId="1" idx="2"/>
        </p15:threadingInfo>
      </p:ext>
    </p:extLst>
  </p:cm>
  <p:cm authorId="6" dt="2021-02-24T18:28:59.020" idx="1">
    <p:pos x="10" y="586"/>
    <p:text>CpE or CE?</p:text>
    <p:extLst>
      <p:ext uri="{C676402C-5697-4E1C-873F-D02D1690AC5C}">
        <p15:threadingInfo xmlns:p15="http://schemas.microsoft.com/office/powerpoint/2012/main" timeZoneBias="300">
          <p15:parentCm authorId="1"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2-18T16:11:55.332" idx="8">
    <p:pos x="10" y="10"/>
    <p:text>Should we add a specification of how long we want the battery to power the pcb and the servo?</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B2B353B-17DE-F24E-9686-9B8AC9ABF674}" type="datetimeFigureOut">
              <a:rPr lang="en-US" smtClean="0"/>
              <a:t>4/17/2021</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83FAFBE-6A90-E941-9DCD-9279D83C8C17}" type="slidenum">
              <a:rPr lang="en-US" smtClean="0"/>
              <a:t>‹#›</a:t>
            </a:fld>
            <a:endParaRPr lang="en-US"/>
          </a:p>
        </p:txBody>
      </p:sp>
    </p:spTree>
    <p:extLst>
      <p:ext uri="{BB962C8B-B14F-4D97-AF65-F5344CB8AC3E}">
        <p14:creationId xmlns:p14="http://schemas.microsoft.com/office/powerpoint/2010/main" val="1629585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A5E00F6-FCEB-3240-BF91-2FE8D291BB05}" type="datetimeFigureOut">
              <a:rPr lang="en-US" smtClean="0"/>
              <a:t>4/17/2021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F01AEB7-DF1E-074E-AD3C-BD912806E15D}" type="slidenum">
              <a:rPr lang="en-US" smtClean="0"/>
              <a:t>‹#›</a:t>
            </a:fld>
            <a:endParaRPr lang="en-US"/>
          </a:p>
        </p:txBody>
      </p:sp>
    </p:spTree>
    <p:extLst>
      <p:ext uri="{BB962C8B-B14F-4D97-AF65-F5344CB8AC3E}">
        <p14:creationId xmlns:p14="http://schemas.microsoft.com/office/powerpoint/2010/main" val="61438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a:t>
            </a:fld>
            <a:endParaRPr lang="en-US"/>
          </a:p>
        </p:txBody>
      </p:sp>
    </p:spTree>
    <p:extLst>
      <p:ext uri="{BB962C8B-B14F-4D97-AF65-F5344CB8AC3E}">
        <p14:creationId xmlns:p14="http://schemas.microsoft.com/office/powerpoint/2010/main" val="1759616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10</a:t>
            </a:fld>
            <a:endParaRPr lang="en-US"/>
          </a:p>
        </p:txBody>
      </p:sp>
    </p:spTree>
    <p:extLst>
      <p:ext uri="{BB962C8B-B14F-4D97-AF65-F5344CB8AC3E}">
        <p14:creationId xmlns:p14="http://schemas.microsoft.com/office/powerpoint/2010/main" val="200733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11</a:t>
            </a:fld>
            <a:endParaRPr lang="en-US"/>
          </a:p>
        </p:txBody>
      </p:sp>
    </p:spTree>
    <p:extLst>
      <p:ext uri="{BB962C8B-B14F-4D97-AF65-F5344CB8AC3E}">
        <p14:creationId xmlns:p14="http://schemas.microsoft.com/office/powerpoint/2010/main" val="350909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12</a:t>
            </a:fld>
            <a:endParaRPr lang="en-US"/>
          </a:p>
        </p:txBody>
      </p:sp>
    </p:spTree>
    <p:extLst>
      <p:ext uri="{BB962C8B-B14F-4D97-AF65-F5344CB8AC3E}">
        <p14:creationId xmlns:p14="http://schemas.microsoft.com/office/powerpoint/2010/main" val="3896103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13</a:t>
            </a:fld>
            <a:endParaRPr lang="en-US"/>
          </a:p>
        </p:txBody>
      </p:sp>
    </p:spTree>
    <p:extLst>
      <p:ext uri="{BB962C8B-B14F-4D97-AF65-F5344CB8AC3E}">
        <p14:creationId xmlns:p14="http://schemas.microsoft.com/office/powerpoint/2010/main" val="3695213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14</a:t>
            </a:fld>
            <a:endParaRPr lang="en-US"/>
          </a:p>
        </p:txBody>
      </p:sp>
    </p:spTree>
    <p:extLst>
      <p:ext uri="{BB962C8B-B14F-4D97-AF65-F5344CB8AC3E}">
        <p14:creationId xmlns:p14="http://schemas.microsoft.com/office/powerpoint/2010/main" val="51667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15</a:t>
            </a:fld>
            <a:endParaRPr lang="en-US"/>
          </a:p>
        </p:txBody>
      </p:sp>
    </p:spTree>
    <p:extLst>
      <p:ext uri="{BB962C8B-B14F-4D97-AF65-F5344CB8AC3E}">
        <p14:creationId xmlns:p14="http://schemas.microsoft.com/office/powerpoint/2010/main" val="3277910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16</a:t>
            </a:fld>
            <a:endParaRPr lang="en-US"/>
          </a:p>
        </p:txBody>
      </p:sp>
    </p:spTree>
    <p:extLst>
      <p:ext uri="{BB962C8B-B14F-4D97-AF65-F5344CB8AC3E}">
        <p14:creationId xmlns:p14="http://schemas.microsoft.com/office/powerpoint/2010/main" val="404481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17</a:t>
            </a:fld>
            <a:endParaRPr lang="en-US"/>
          </a:p>
        </p:txBody>
      </p:sp>
    </p:spTree>
    <p:extLst>
      <p:ext uri="{BB962C8B-B14F-4D97-AF65-F5344CB8AC3E}">
        <p14:creationId xmlns:p14="http://schemas.microsoft.com/office/powerpoint/2010/main" val="3696982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Like every project we are facing a set of constraints that create boundaries around what we want to accomplish. Looking over some of the constraints we face as a team in the development of this project we see cost (try to execute our plans using the least amount of money as possible), hardware (which entails that all of the selected parts we use for our project must be able to perform in the irregular Florida weather and temperatures), time (which is a big constraint knowing that our opportunities to meet up and all work together are extremely limited due to the ongoing global pandemic), resources (which revolves more on the fact that documentation is limited for the collaborative use of some of our parts rather than the availability and accessibility of them), and quality (as we require as precise of data collection, data transfer, and movement as possible). </a:t>
            </a:r>
          </a:p>
        </p:txBody>
      </p:sp>
      <p:sp>
        <p:nvSpPr>
          <p:cNvPr id="4" name="Slide Number Placeholder 3"/>
          <p:cNvSpPr>
            <a:spLocks noGrp="1"/>
          </p:cNvSpPr>
          <p:nvPr>
            <p:ph type="sldNum" sz="quarter" idx="10"/>
          </p:nvPr>
        </p:nvSpPr>
        <p:spPr/>
        <p:txBody>
          <a:bodyPr/>
          <a:lstStyle/>
          <a:p>
            <a:fld id="{BF01AEB7-DF1E-074E-AD3C-BD912806E15D}" type="slidenum">
              <a:rPr lang="en-US" smtClean="0"/>
              <a:t>18</a:t>
            </a:fld>
            <a:endParaRPr lang="en-US"/>
          </a:p>
        </p:txBody>
      </p:sp>
    </p:spTree>
    <p:extLst>
      <p:ext uri="{BB962C8B-B14F-4D97-AF65-F5344CB8AC3E}">
        <p14:creationId xmlns:p14="http://schemas.microsoft.com/office/powerpoint/2010/main" val="3942480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For our motor selection, we were drawn to two types of motors that would best perform for our intended use that provided the torque and precision needed to accomplish the task at hand. Here we have a table highlighting the key advantages and disadvantages that each motor type present. After initially choosing to use the servo motors, we ran into problems concerning the motors actual strength and what was needed to rotate the solar panel over a single axis. Thanks to Dr. Kurt </a:t>
            </a:r>
            <a:r>
              <a:rPr lang="en-US" dirty="0" err="1"/>
              <a:t>Stresau</a:t>
            </a:r>
            <a:r>
              <a:rPr lang="en-US" dirty="0"/>
              <a:t> from the </a:t>
            </a:r>
            <a:r>
              <a:rPr lang="en-US" b="0" i="0" dirty="0">
                <a:solidFill>
                  <a:srgbClr val="515151"/>
                </a:solidFill>
                <a:effectLst/>
                <a:latin typeface="HelveticaNeueW01-55Roma"/>
              </a:rPr>
              <a:t>Mechanical and Aerospace Engineering department on campus,</a:t>
            </a:r>
            <a:r>
              <a:rPr lang="en-US" dirty="0"/>
              <a:t> we managed to perform an experimental measurement to exactly know the correct amount of torque required to move the solar panel from an angle of -40 degrees to 40 degrees utilizing the weight of objects and gravity to act as our applied force. Unlike servo motors, stepper motors provide continuous rotation giving us a wider range of structural designs to complete the task at hand. Based on this analysis and the tests made, we decided to move forward using the stepper motor.</a:t>
            </a: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endParaRPr lang="en-US" dirty="0">
              <a:solidFill>
                <a:schemeClr val="tx1"/>
              </a:solidFill>
              <a:highlight>
                <a:srgbClr val="FFFF00"/>
              </a:highlight>
            </a:endParaRPr>
          </a:p>
          <a:p>
            <a:r>
              <a:rPr lang="en-US" dirty="0">
                <a:solidFill>
                  <a:schemeClr val="tx1"/>
                </a:solidFill>
                <a:highlight>
                  <a:srgbClr val="FFFF00"/>
                </a:highlight>
              </a:rPr>
              <a:t>We quickly noticed that even though the stepper motor allowed us repeatability and excellent torque, it’s low efficiency and low accuracy played against our quality constraint. On the other side, the servo motors disadvantages can actually be corrected utilizing some mechanical components such as gear boxes or pulley systems. Having that option of limiting the disadvantages along with high output, high efficiency and an integrated encoder for more precision turning were the key reasons of selecting a servo motor over a stepper motor.</a:t>
            </a:r>
          </a:p>
        </p:txBody>
      </p:sp>
      <p:sp>
        <p:nvSpPr>
          <p:cNvPr id="4" name="Slide Number Placeholder 3"/>
          <p:cNvSpPr>
            <a:spLocks noGrp="1"/>
          </p:cNvSpPr>
          <p:nvPr>
            <p:ph type="sldNum" sz="quarter" idx="10"/>
          </p:nvPr>
        </p:nvSpPr>
        <p:spPr/>
        <p:txBody>
          <a:bodyPr/>
          <a:lstStyle/>
          <a:p>
            <a:fld id="{BF01AEB7-DF1E-074E-AD3C-BD912806E15D}" type="slidenum">
              <a:rPr lang="en-US" smtClean="0"/>
              <a:t>19</a:t>
            </a:fld>
            <a:endParaRPr lang="en-US"/>
          </a:p>
        </p:txBody>
      </p:sp>
    </p:spTree>
    <p:extLst>
      <p:ext uri="{BB962C8B-B14F-4D97-AF65-F5344CB8AC3E}">
        <p14:creationId xmlns:p14="http://schemas.microsoft.com/office/powerpoint/2010/main" val="170157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2</a:t>
            </a:fld>
            <a:endParaRPr lang="en-US"/>
          </a:p>
        </p:txBody>
      </p:sp>
    </p:spTree>
    <p:extLst>
      <p:ext uri="{BB962C8B-B14F-4D97-AF65-F5344CB8AC3E}">
        <p14:creationId xmlns:p14="http://schemas.microsoft.com/office/powerpoint/2010/main" val="4074815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When it came down to selecting a stepper motor, Dr. Kurt </a:t>
            </a:r>
            <a:r>
              <a:rPr lang="en-US" dirty="0" err="1"/>
              <a:t>Stresau</a:t>
            </a:r>
            <a:r>
              <a:rPr lang="en-US" dirty="0"/>
              <a:t> provided us the necessary information and the best two options he had available to lend us in order to carry out our project. These two options are depicted here: the </a:t>
            </a:r>
            <a:r>
              <a:rPr lang="en-US" dirty="0" err="1"/>
              <a:t>nema</a:t>
            </a:r>
            <a:r>
              <a:rPr lang="en-US" dirty="0"/>
              <a:t> 23 and the </a:t>
            </a:r>
            <a:r>
              <a:rPr lang="en-US" dirty="0" err="1"/>
              <a:t>nema</a:t>
            </a:r>
            <a:r>
              <a:rPr lang="en-US" dirty="0"/>
              <a:t> 17. Clearly, we can see a big difference in the holding torque, which is our biggest factor when selecting motors, where the </a:t>
            </a:r>
            <a:r>
              <a:rPr lang="en-US" dirty="0" err="1"/>
              <a:t>nema</a:t>
            </a:r>
            <a:r>
              <a:rPr lang="en-US" dirty="0"/>
              <a:t> 23 is almost 1.5 </a:t>
            </a:r>
            <a:r>
              <a:rPr lang="en-US" dirty="0" err="1"/>
              <a:t>tims</a:t>
            </a:r>
            <a:r>
              <a:rPr lang="en-US" dirty="0"/>
              <a:t> stronger than the </a:t>
            </a:r>
            <a:r>
              <a:rPr lang="en-US" dirty="0" err="1"/>
              <a:t>nema</a:t>
            </a:r>
            <a:r>
              <a:rPr lang="en-US" dirty="0"/>
              <a:t> 17. This made our option to move forward with the </a:t>
            </a:r>
            <a:r>
              <a:rPr lang="en-US" dirty="0" err="1"/>
              <a:t>nema</a:t>
            </a:r>
            <a:r>
              <a:rPr lang="en-US" dirty="0"/>
              <a:t> 23 much easier.</a:t>
            </a:r>
          </a:p>
        </p:txBody>
      </p:sp>
      <p:sp>
        <p:nvSpPr>
          <p:cNvPr id="4" name="Slide Number Placeholder 3"/>
          <p:cNvSpPr>
            <a:spLocks noGrp="1"/>
          </p:cNvSpPr>
          <p:nvPr>
            <p:ph type="sldNum" sz="quarter" idx="10"/>
          </p:nvPr>
        </p:nvSpPr>
        <p:spPr/>
        <p:txBody>
          <a:bodyPr/>
          <a:lstStyle/>
          <a:p>
            <a:fld id="{BF01AEB7-DF1E-074E-AD3C-BD912806E15D}" type="slidenum">
              <a:rPr lang="en-US" smtClean="0"/>
              <a:t>20</a:t>
            </a:fld>
            <a:endParaRPr lang="en-US"/>
          </a:p>
        </p:txBody>
      </p:sp>
    </p:spTree>
    <p:extLst>
      <p:ext uri="{BB962C8B-B14F-4D97-AF65-F5344CB8AC3E}">
        <p14:creationId xmlns:p14="http://schemas.microsoft.com/office/powerpoint/2010/main" val="3762492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Now let’s talk about our solar panel. We highlight on this table the two best options we found on the market. As we can see here, there is a slightly bigger difference in price with the </a:t>
            </a:r>
            <a:r>
              <a:rPr lang="en-US" sz="1800" dirty="0" err="1">
                <a:effectLst/>
                <a:latin typeface="Times New Roman" panose="02020603050405020304" pitchFamily="18" charset="0"/>
                <a:ea typeface="Times New Roman" panose="02020603050405020304" pitchFamily="18" charset="0"/>
              </a:rPr>
              <a:t>renogy</a:t>
            </a:r>
            <a:r>
              <a:rPr lang="en-US" sz="1800" dirty="0">
                <a:effectLst/>
                <a:latin typeface="Times New Roman" panose="02020603050405020304" pitchFamily="18" charset="0"/>
                <a:ea typeface="Times New Roman" panose="02020603050405020304" pitchFamily="18" charset="0"/>
              </a:rPr>
              <a:t> being the more expensive option, however after further research into their cell types, we noticed a big difference in performance and efficiency. Monocrystalline offers higher efficiency and longer lifespan over polycrystalline. Taking this into account along with the lighter model we decided to utilize the </a:t>
            </a:r>
            <a:r>
              <a:rPr lang="en-US" sz="1800" dirty="0" err="1">
                <a:effectLst/>
                <a:latin typeface="Times New Roman" panose="02020603050405020304" pitchFamily="18" charset="0"/>
                <a:ea typeface="Times New Roman" panose="02020603050405020304" pitchFamily="18" charset="0"/>
              </a:rPr>
              <a:t>renogy</a:t>
            </a:r>
            <a:r>
              <a:rPr lang="en-US" sz="1800" dirty="0">
                <a:effectLst/>
                <a:latin typeface="Times New Roman" panose="02020603050405020304" pitchFamily="18" charset="0"/>
                <a:ea typeface="Times New Roman" panose="02020603050405020304" pitchFamily="18" charset="0"/>
              </a:rPr>
              <a:t> monocrystalline solar panel for our project.</a:t>
            </a:r>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21</a:t>
            </a:fld>
            <a:endParaRPr lang="en-US"/>
          </a:p>
        </p:txBody>
      </p:sp>
    </p:spTree>
    <p:extLst>
      <p:ext uri="{BB962C8B-B14F-4D97-AF65-F5344CB8AC3E}">
        <p14:creationId xmlns:p14="http://schemas.microsoft.com/office/powerpoint/2010/main" val="3371799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For our solar panel mount design, we wanted to go with a simple approach with a structure similar to that of a drafting table. This design utilizes 80/20 aluminum extrusions and aluminum C-Channels utilized in VEX Robotics as the primary support pieces of the mount which could easily hold the weight of the solar panel. We placed the motor on the base of the cascade pulley system. The pulley system, depicted better on the right most picture here, was constructed using small 80/20 aluminum extrusions. The design works as a linear actuator pushing and pull the solar panel by a single point on the bottom left hand side. This is made possible by winding and unwinding a string attached to the bottom part of the first extrusion making its way back to the motor. By winding the string the aluminum extrusions slide up pushing the solar panel. The pattern the string goes through each of the extrusions allows it to distribute the weight evenly making it easier for the motor to move the solar panel even if the motor itself is not strong enough to do so. This pulley system provides a 1:4 ratio to provide more torque while sacrificing speed. The solar panel was also elevated only a foot from the ground for a low center of mass to provide a sturdier base. </a:t>
            </a:r>
          </a:p>
        </p:txBody>
      </p:sp>
      <p:sp>
        <p:nvSpPr>
          <p:cNvPr id="4" name="Slide Number Placeholder 3"/>
          <p:cNvSpPr>
            <a:spLocks noGrp="1"/>
          </p:cNvSpPr>
          <p:nvPr>
            <p:ph type="sldNum" sz="quarter" idx="10"/>
          </p:nvPr>
        </p:nvSpPr>
        <p:spPr/>
        <p:txBody>
          <a:bodyPr/>
          <a:lstStyle/>
          <a:p>
            <a:fld id="{BF01AEB7-DF1E-074E-AD3C-BD912806E15D}" type="slidenum">
              <a:rPr lang="en-US" smtClean="0"/>
              <a:t>22</a:t>
            </a:fld>
            <a:endParaRPr lang="en-US"/>
          </a:p>
        </p:txBody>
      </p:sp>
    </p:spTree>
    <p:extLst>
      <p:ext uri="{BB962C8B-B14F-4D97-AF65-F5344CB8AC3E}">
        <p14:creationId xmlns:p14="http://schemas.microsoft.com/office/powerpoint/2010/main" val="881955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As previously stated, one of our stretch goals is to implement the use of the wide area management system or WAMS. WAMS provides </a:t>
            </a:r>
            <a:r>
              <a:rPr lang="en-US" b="0" i="0" dirty="0">
                <a:solidFill>
                  <a:srgbClr val="8F9297"/>
                </a:solidFill>
                <a:effectLst/>
                <a:latin typeface="GE Inspira Sans Regular"/>
              </a:rPr>
              <a:t>Effective system management through enhanced situational awareness using Real-time </a:t>
            </a:r>
            <a:r>
              <a:rPr lang="en-US" b="0" i="0" dirty="0" err="1">
                <a:solidFill>
                  <a:srgbClr val="8F9297"/>
                </a:solidFill>
                <a:effectLst/>
                <a:latin typeface="GE Inspira Sans Regular"/>
              </a:rPr>
              <a:t>synchrophasor</a:t>
            </a:r>
            <a:r>
              <a:rPr lang="en-US" b="0" i="0" dirty="0">
                <a:solidFill>
                  <a:srgbClr val="8F9297"/>
                </a:solidFill>
                <a:effectLst/>
                <a:latin typeface="GE Inspira Sans Regular"/>
              </a:rPr>
              <a:t> based measurement and monitoring. Utilizing two WAMS algorithms, we would be able to detect when and where a fault or a drop may occur in </a:t>
            </a:r>
            <a:r>
              <a:rPr lang="en-US" sz="1800" dirty="0">
                <a:effectLst/>
                <a:latin typeface="Times New Roman" panose="02020603050405020304" pitchFamily="18" charset="0"/>
                <a:ea typeface="Times New Roman" panose="02020603050405020304" pitchFamily="18" charset="0"/>
              </a:rPr>
              <a:t>a power distribution system </a:t>
            </a:r>
            <a:r>
              <a:rPr lang="en-US" b="0" i="0" dirty="0">
                <a:solidFill>
                  <a:srgbClr val="8F9297"/>
                </a:solidFill>
                <a:effectLst/>
                <a:latin typeface="GE Inspira Sans Regular"/>
              </a:rPr>
              <a:t>giving us the opportunity to review and repair it as quickly and effectively as possible. These two algorithms are known as the Event detection algorithm (focuses on monitoring the system and notifying if there is a large fluctuation of power) and the ESLI algorithm (focuses on detecting where exactly the event previously detected took place) </a:t>
            </a:r>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23</a:t>
            </a:fld>
            <a:endParaRPr lang="en-US"/>
          </a:p>
        </p:txBody>
      </p:sp>
    </p:spTree>
    <p:extLst>
      <p:ext uri="{BB962C8B-B14F-4D97-AF65-F5344CB8AC3E}">
        <p14:creationId xmlns:p14="http://schemas.microsoft.com/office/powerpoint/2010/main" val="3730797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24</a:t>
            </a:fld>
            <a:endParaRPr lang="en-US"/>
          </a:p>
        </p:txBody>
      </p:sp>
    </p:spTree>
    <p:extLst>
      <p:ext uri="{BB962C8B-B14F-4D97-AF65-F5344CB8AC3E}">
        <p14:creationId xmlns:p14="http://schemas.microsoft.com/office/powerpoint/2010/main" val="1947872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25</a:t>
            </a:fld>
            <a:endParaRPr lang="en-US"/>
          </a:p>
        </p:txBody>
      </p:sp>
    </p:spTree>
    <p:extLst>
      <p:ext uri="{BB962C8B-B14F-4D97-AF65-F5344CB8AC3E}">
        <p14:creationId xmlns:p14="http://schemas.microsoft.com/office/powerpoint/2010/main" val="2010483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26</a:t>
            </a:fld>
            <a:endParaRPr lang="en-US"/>
          </a:p>
        </p:txBody>
      </p:sp>
    </p:spTree>
    <p:extLst>
      <p:ext uri="{BB962C8B-B14F-4D97-AF65-F5344CB8AC3E}">
        <p14:creationId xmlns:p14="http://schemas.microsoft.com/office/powerpoint/2010/main" val="3162001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27</a:t>
            </a:fld>
            <a:endParaRPr lang="en-US"/>
          </a:p>
        </p:txBody>
      </p:sp>
    </p:spTree>
    <p:extLst>
      <p:ext uri="{BB962C8B-B14F-4D97-AF65-F5344CB8AC3E}">
        <p14:creationId xmlns:p14="http://schemas.microsoft.com/office/powerpoint/2010/main" val="618275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28</a:t>
            </a:fld>
            <a:endParaRPr lang="en-US"/>
          </a:p>
        </p:txBody>
      </p:sp>
    </p:spTree>
    <p:extLst>
      <p:ext uri="{BB962C8B-B14F-4D97-AF65-F5344CB8AC3E}">
        <p14:creationId xmlns:p14="http://schemas.microsoft.com/office/powerpoint/2010/main" val="240451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29</a:t>
            </a:fld>
            <a:endParaRPr lang="en-US"/>
          </a:p>
        </p:txBody>
      </p:sp>
    </p:spTree>
    <p:extLst>
      <p:ext uri="{BB962C8B-B14F-4D97-AF65-F5344CB8AC3E}">
        <p14:creationId xmlns:p14="http://schemas.microsoft.com/office/powerpoint/2010/main" val="48625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3</a:t>
            </a:fld>
            <a:endParaRPr lang="en-US"/>
          </a:p>
        </p:txBody>
      </p:sp>
    </p:spTree>
    <p:extLst>
      <p:ext uri="{BB962C8B-B14F-4D97-AF65-F5344CB8AC3E}">
        <p14:creationId xmlns:p14="http://schemas.microsoft.com/office/powerpoint/2010/main" val="1739988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30</a:t>
            </a:fld>
            <a:endParaRPr lang="en-US"/>
          </a:p>
        </p:txBody>
      </p:sp>
    </p:spTree>
    <p:extLst>
      <p:ext uri="{BB962C8B-B14F-4D97-AF65-F5344CB8AC3E}">
        <p14:creationId xmlns:p14="http://schemas.microsoft.com/office/powerpoint/2010/main" val="457025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31</a:t>
            </a:fld>
            <a:endParaRPr lang="en-US"/>
          </a:p>
        </p:txBody>
      </p:sp>
    </p:spTree>
    <p:extLst>
      <p:ext uri="{BB962C8B-B14F-4D97-AF65-F5344CB8AC3E}">
        <p14:creationId xmlns:p14="http://schemas.microsoft.com/office/powerpoint/2010/main" val="4285015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32</a:t>
            </a:fld>
            <a:endParaRPr lang="en-US"/>
          </a:p>
        </p:txBody>
      </p:sp>
    </p:spTree>
    <p:extLst>
      <p:ext uri="{BB962C8B-B14F-4D97-AF65-F5344CB8AC3E}">
        <p14:creationId xmlns:p14="http://schemas.microsoft.com/office/powerpoint/2010/main" val="3342231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Helvetica" panose="020B0604020202020204" pitchFamily="34" charset="0"/>
                <a:ea typeface="Times New Roman" panose="02020603050405020304" pitchFamily="18" charset="0"/>
                <a:cs typeface="Helvetica" panose="020B0604020202020204" pitchFamily="34" charset="0"/>
              </a:rPr>
              <a:t>This project will consist of an interactive touch table where users can learn about the power grid by interacting with a real-time simulated distribution system and a solar panel.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Helvetica" panose="020B0604020202020204" pitchFamily="34" charset="0"/>
                <a:ea typeface="Times New Roman" panose="02020603050405020304" pitchFamily="18" charset="0"/>
                <a:cs typeface="Helvetica" panose="020B0604020202020204" pitchFamily="34" charset="0"/>
              </a:rPr>
              <a:t>SOLUTION!!!</a:t>
            </a:r>
          </a:p>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4</a:t>
            </a:fld>
            <a:endParaRPr lang="en-US"/>
          </a:p>
        </p:txBody>
      </p:sp>
    </p:spTree>
    <p:extLst>
      <p:ext uri="{BB962C8B-B14F-4D97-AF65-F5344CB8AC3E}">
        <p14:creationId xmlns:p14="http://schemas.microsoft.com/office/powerpoint/2010/main" val="214243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5</a:t>
            </a:fld>
            <a:endParaRPr lang="en-US"/>
          </a:p>
        </p:txBody>
      </p:sp>
    </p:spTree>
    <p:extLst>
      <p:ext uri="{BB962C8B-B14F-4D97-AF65-F5344CB8AC3E}">
        <p14:creationId xmlns:p14="http://schemas.microsoft.com/office/powerpoint/2010/main" val="338023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6</a:t>
            </a:fld>
            <a:endParaRPr lang="en-US"/>
          </a:p>
        </p:txBody>
      </p:sp>
    </p:spTree>
    <p:extLst>
      <p:ext uri="{BB962C8B-B14F-4D97-AF65-F5344CB8AC3E}">
        <p14:creationId xmlns:p14="http://schemas.microsoft.com/office/powerpoint/2010/main" val="418910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7</a:t>
            </a:fld>
            <a:endParaRPr lang="en-US"/>
          </a:p>
        </p:txBody>
      </p:sp>
    </p:spTree>
    <p:extLst>
      <p:ext uri="{BB962C8B-B14F-4D97-AF65-F5344CB8AC3E}">
        <p14:creationId xmlns:p14="http://schemas.microsoft.com/office/powerpoint/2010/main" val="993960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t>L-N values</a:t>
            </a:r>
          </a:p>
        </p:txBody>
      </p:sp>
      <p:sp>
        <p:nvSpPr>
          <p:cNvPr id="4" name="Slide Number Placeholder 3"/>
          <p:cNvSpPr>
            <a:spLocks noGrp="1"/>
          </p:cNvSpPr>
          <p:nvPr>
            <p:ph type="sldNum" sz="quarter" idx="10"/>
          </p:nvPr>
        </p:nvSpPr>
        <p:spPr/>
        <p:txBody>
          <a:bodyPr/>
          <a:lstStyle/>
          <a:p>
            <a:fld id="{BF01AEB7-DF1E-074E-AD3C-BD912806E15D}" type="slidenum">
              <a:rPr lang="en-US" smtClean="0"/>
              <a:t>8</a:t>
            </a:fld>
            <a:endParaRPr lang="en-US"/>
          </a:p>
        </p:txBody>
      </p:sp>
    </p:spTree>
    <p:extLst>
      <p:ext uri="{BB962C8B-B14F-4D97-AF65-F5344CB8AC3E}">
        <p14:creationId xmlns:p14="http://schemas.microsoft.com/office/powerpoint/2010/main" val="3566726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9</a:t>
            </a:fld>
            <a:endParaRPr lang="en-US"/>
          </a:p>
        </p:txBody>
      </p:sp>
    </p:spTree>
    <p:extLst>
      <p:ext uri="{BB962C8B-B14F-4D97-AF65-F5344CB8AC3E}">
        <p14:creationId xmlns:p14="http://schemas.microsoft.com/office/powerpoint/2010/main" val="81340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8122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42353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66019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a:xfrm>
            <a:off x="76912" y="4925990"/>
            <a:ext cx="551738" cy="210906"/>
          </a:xfrm>
          <a:prstGeom prst="rect">
            <a:avLst/>
          </a:prstGeom>
        </p:spPr>
        <p:txBody>
          <a:bodyPr/>
          <a:lstStyle>
            <a:lvl1pPr algn="l">
              <a:defRPr/>
            </a:lvl1pPr>
          </a:lstStyle>
          <a:p>
            <a:fld id="{D0B5CDF8-54D5-6043-A52E-76818AC5EAB8}" type="slidenum">
              <a:rPr lang="en-US" smtClean="0"/>
              <a:pPr/>
              <a:t>‹#›</a:t>
            </a:fld>
            <a:endParaRPr lang="en-US"/>
          </a:p>
        </p:txBody>
      </p:sp>
    </p:spTree>
    <p:extLst>
      <p:ext uri="{BB962C8B-B14F-4D97-AF65-F5344CB8AC3E}">
        <p14:creationId xmlns:p14="http://schemas.microsoft.com/office/powerpoint/2010/main" val="145649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9678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6" name="Footer Placeholder 5"/>
          <p:cNvSpPr>
            <a:spLocks noGrp="1"/>
          </p:cNvSpPr>
          <p:nvPr>
            <p:ph type="ftr" sz="quarter" idx="11"/>
          </p:nvPr>
        </p:nvSpPr>
        <p:spPr>
          <a:xfrm>
            <a:off x="628650" y="4885441"/>
            <a:ext cx="4909025" cy="155666"/>
          </a:xfrm>
          <a:prstGeom prst="rect">
            <a:avLst/>
          </a:prstGeom>
        </p:spPr>
        <p:txBody>
          <a:bodyPr/>
          <a:lstStyle/>
          <a:p>
            <a:endParaRPr lang="en-US"/>
          </a:p>
        </p:txBody>
      </p:sp>
      <p:sp>
        <p:nvSpPr>
          <p:cNvPr id="7" name="Slide Number Placeholder 6"/>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00037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8" name="Footer Placeholder 7"/>
          <p:cNvSpPr>
            <a:spLocks noGrp="1"/>
          </p:cNvSpPr>
          <p:nvPr>
            <p:ph type="ftr" sz="quarter" idx="11"/>
          </p:nvPr>
        </p:nvSpPr>
        <p:spPr>
          <a:xfrm>
            <a:off x="628650" y="4885441"/>
            <a:ext cx="4909025" cy="155666"/>
          </a:xfrm>
          <a:prstGeom prst="rect">
            <a:avLst/>
          </a:prstGeom>
        </p:spPr>
        <p:txBody>
          <a:bodyPr/>
          <a:lstStyle/>
          <a:p>
            <a:endParaRPr lang="en-US"/>
          </a:p>
        </p:txBody>
      </p:sp>
      <p:sp>
        <p:nvSpPr>
          <p:cNvPr id="9" name="Slide Number Placeholder 8"/>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63451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
        <p:nvSpPr>
          <p:cNvPr id="6" name="Title 1"/>
          <p:cNvSpPr txBox="1">
            <a:spLocks/>
          </p:cNvSpPr>
          <p:nvPr userDrawn="1"/>
        </p:nvSpPr>
        <p:spPr>
          <a:xfrm>
            <a:off x="406581" y="273845"/>
            <a:ext cx="7096625" cy="1072118"/>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sz="3300"/>
          </a:p>
        </p:txBody>
      </p:sp>
      <p:sp>
        <p:nvSpPr>
          <p:cNvPr id="8" name="Chart Placeholder 7"/>
          <p:cNvSpPr>
            <a:spLocks noGrp="1"/>
          </p:cNvSpPr>
          <p:nvPr>
            <p:ph type="chart" sz="quarter" idx="13"/>
          </p:nvPr>
        </p:nvSpPr>
        <p:spPr>
          <a:xfrm>
            <a:off x="406581" y="1454922"/>
            <a:ext cx="8472500" cy="3038030"/>
          </a:xfrm>
        </p:spPr>
        <p:txBody>
          <a:bodyPr/>
          <a:lstStyle/>
          <a:p>
            <a:r>
              <a:rPr lang="en-US"/>
              <a:t>Click icon to add chart</a:t>
            </a:r>
          </a:p>
        </p:txBody>
      </p:sp>
    </p:spTree>
    <p:extLst>
      <p:ext uri="{BB962C8B-B14F-4D97-AF65-F5344CB8AC3E}">
        <p14:creationId xmlns:p14="http://schemas.microsoft.com/office/powerpoint/2010/main" val="201501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3" name="Footer Placeholder 2"/>
          <p:cNvSpPr>
            <a:spLocks noGrp="1"/>
          </p:cNvSpPr>
          <p:nvPr>
            <p:ph type="ftr" sz="quarter" idx="11"/>
          </p:nvPr>
        </p:nvSpPr>
        <p:spPr>
          <a:xfrm>
            <a:off x="628650" y="4885441"/>
            <a:ext cx="4909025" cy="155666"/>
          </a:xfrm>
          <a:prstGeom prst="rect">
            <a:avLst/>
          </a:prstGeom>
        </p:spPr>
        <p:txBody>
          <a:bodyPr/>
          <a:lstStyle/>
          <a:p>
            <a:endParaRPr lang="en-US"/>
          </a:p>
        </p:txBody>
      </p:sp>
      <p:sp>
        <p:nvSpPr>
          <p:cNvPr id="4" name="Slide Number Placeholder 3"/>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48222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6" name="Footer Placeholder 5"/>
          <p:cNvSpPr>
            <a:spLocks noGrp="1"/>
          </p:cNvSpPr>
          <p:nvPr>
            <p:ph type="ftr" sz="quarter" idx="11"/>
          </p:nvPr>
        </p:nvSpPr>
        <p:spPr>
          <a:xfrm>
            <a:off x="628650" y="4885441"/>
            <a:ext cx="4909025" cy="155666"/>
          </a:xfrm>
          <a:prstGeom prst="rect">
            <a:avLst/>
          </a:prstGeom>
        </p:spPr>
        <p:txBody>
          <a:bodyPr/>
          <a:lstStyle/>
          <a:p>
            <a:endParaRPr lang="en-US"/>
          </a:p>
        </p:txBody>
      </p:sp>
      <p:sp>
        <p:nvSpPr>
          <p:cNvPr id="7" name="Slide Number Placeholder 6"/>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7163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925989"/>
            <a:ext cx="1914368" cy="204692"/>
          </a:xfrm>
          <a:prstGeom prst="rect">
            <a:avLst/>
          </a:prstGeom>
        </p:spPr>
        <p:txBody>
          <a:bodyPr/>
          <a:lstStyle/>
          <a:p>
            <a:fld id="{05F0F182-A738-D344-AD4C-0014E2FCF0E4}" type="datetimeFigureOut">
              <a:rPr lang="en-US" smtClean="0"/>
              <a:t>4/17/2021</a:t>
            </a:fld>
            <a:endParaRPr lang="en-US"/>
          </a:p>
        </p:txBody>
      </p:sp>
      <p:sp>
        <p:nvSpPr>
          <p:cNvPr id="6" name="Footer Placeholder 5"/>
          <p:cNvSpPr>
            <a:spLocks noGrp="1"/>
          </p:cNvSpPr>
          <p:nvPr>
            <p:ph type="ftr" sz="quarter" idx="11"/>
          </p:nvPr>
        </p:nvSpPr>
        <p:spPr>
          <a:xfrm>
            <a:off x="628650" y="4885441"/>
            <a:ext cx="4909025" cy="155666"/>
          </a:xfrm>
          <a:prstGeom prst="rect">
            <a:avLst/>
          </a:prstGeom>
        </p:spPr>
        <p:txBody>
          <a:bodyPr/>
          <a:lstStyle/>
          <a:p>
            <a:endParaRPr lang="en-US"/>
          </a:p>
        </p:txBody>
      </p:sp>
      <p:sp>
        <p:nvSpPr>
          <p:cNvPr id="7" name="Slide Number Placeholder 6"/>
          <p:cNvSpPr>
            <a:spLocks noGrp="1"/>
          </p:cNvSpPr>
          <p:nvPr>
            <p:ph type="sldNum" sz="quarter" idx="12"/>
          </p:nvPr>
        </p:nvSpPr>
        <p:spPr>
          <a:xfrm>
            <a:off x="0" y="501250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61704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0818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b="0" i="0" kern="1200">
          <a:solidFill>
            <a:schemeClr val="tx1"/>
          </a:solidFill>
          <a:latin typeface="Helvetica Neue Medium" charset="0"/>
          <a:ea typeface="Helvetica Neue Medium" charset="0"/>
          <a:cs typeface="Helvetica Neue Medium"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jpeg"/><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notesSlide" Target="../notesSlides/notesSlide10.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jpeg"/><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notesSlide" Target="../notesSlides/notesSlide11.xml"/><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2.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3.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4.m4a"/><Relationship Id="rId7" Type="http://schemas.openxmlformats.org/officeDocument/2006/relationships/image" Target="../media/image6.jpe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29.png"/><Relationship Id="rId11" Type="http://schemas.openxmlformats.org/officeDocument/2006/relationships/image" Target="../media/image21.png"/><Relationship Id="rId5" Type="http://schemas.openxmlformats.org/officeDocument/2006/relationships/notesSlide" Target="../notesSlides/notesSlide14.xml"/><Relationship Id="rId10" Type="http://schemas.openxmlformats.org/officeDocument/2006/relationships/image" Target="../media/image31.png"/><Relationship Id="rId4" Type="http://schemas.openxmlformats.org/officeDocument/2006/relationships/slideLayout" Target="../slideLayouts/slideLayout6.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jpe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6.xml"/><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36.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6.jpeg"/><Relationship Id="rId4" Type="http://schemas.openxmlformats.org/officeDocument/2006/relationships/notesSlide" Target="../notesSlides/notesSlide17.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5.xml"/><Relationship Id="rId7" Type="http://schemas.openxmlformats.org/officeDocument/2006/relationships/image" Target="../media/image5.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41.jpeg"/><Relationship Id="rId10" Type="http://schemas.openxmlformats.org/officeDocument/2006/relationships/image" Target="../media/image3.png"/><Relationship Id="rId4" Type="http://schemas.openxmlformats.org/officeDocument/2006/relationships/notesSlide" Target="../notesSlides/notesSlide22.xml"/><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jpeg"/><Relationship Id="rId11" Type="http://schemas.openxmlformats.org/officeDocument/2006/relationships/image" Target="../media/image3.png"/><Relationship Id="rId5" Type="http://schemas.openxmlformats.org/officeDocument/2006/relationships/image" Target="../media/image1.png"/><Relationship Id="rId10" Type="http://schemas.microsoft.com/office/2007/relationships/hdphoto" Target="../media/hdphoto2.wdp"/><Relationship Id="rId4" Type="http://schemas.openxmlformats.org/officeDocument/2006/relationships/notesSlide" Target="../notesSlides/notesSlide23.xml"/><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24.xml"/><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1.png"/><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3.png"/><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5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11" Type="http://schemas.openxmlformats.org/officeDocument/2006/relationships/image" Target="../media/image3.png"/><Relationship Id="rId5" Type="http://schemas.openxmlformats.org/officeDocument/2006/relationships/image" Target="../media/image1.pn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7.svg"/><Relationship Id="rId12" Type="http://schemas.openxmlformats.org/officeDocument/2006/relationships/image" Target="../media/image3.png"/><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1.png"/><Relationship Id="rId10" Type="http://schemas.openxmlformats.org/officeDocument/2006/relationships/image" Target="../media/image47.png"/><Relationship Id="rId4" Type="http://schemas.openxmlformats.org/officeDocument/2006/relationships/notesSlide" Target="../notesSlides/notesSlide30.xml"/><Relationship Id="rId9" Type="http://schemas.openxmlformats.org/officeDocument/2006/relationships/image" Target="../media/image59.sv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chart" Target="../charts/chart1.xml"/><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notesSlide" Target="../notesSlides/notesSlide9.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
        <p:nvSpPr>
          <p:cNvPr id="7" name="Title 1">
            <a:extLst>
              <a:ext uri="{FF2B5EF4-FFF2-40B4-BE49-F238E27FC236}">
                <a16:creationId xmlns:a16="http://schemas.microsoft.com/office/drawing/2014/main" id="{4CE0AB57-DF00-4310-B043-3801EA80C04B}"/>
              </a:ext>
            </a:extLst>
          </p:cNvPr>
          <p:cNvSpPr txBox="1">
            <a:spLocks/>
          </p:cNvSpPr>
          <p:nvPr/>
        </p:nvSpPr>
        <p:spPr>
          <a:xfrm>
            <a:off x="505069" y="985738"/>
            <a:ext cx="8133860" cy="321454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b="0" i="0" kern="1200">
                <a:solidFill>
                  <a:schemeClr val="tx1"/>
                </a:solidFill>
                <a:latin typeface="Helvetica Neue Medium" charset="0"/>
                <a:ea typeface="Helvetica Neue Medium" charset="0"/>
                <a:cs typeface="Helvetica Neue Medium" charset="0"/>
              </a:defRPr>
            </a:lvl1pPr>
          </a:lstStyle>
          <a:p>
            <a:pPr algn="ctr">
              <a:lnSpc>
                <a:spcPct val="100000"/>
              </a:lnSpc>
            </a:pPr>
            <a:r>
              <a:rPr lang="en-US" sz="3600" b="1" dirty="0">
                <a:ln>
                  <a:solidFill>
                    <a:schemeClr val="bg1"/>
                  </a:solidFill>
                </a:ln>
                <a:solidFill>
                  <a:srgbClr val="FFCA29"/>
                </a:solidFill>
                <a:latin typeface="Helvetica"/>
                <a:ea typeface="Helvetica" charset="0"/>
                <a:cs typeface="Helvetica"/>
              </a:rPr>
              <a:t>Power Systems Knowledge Hub</a:t>
            </a:r>
          </a:p>
          <a:p>
            <a:pPr algn="ctr">
              <a:lnSpc>
                <a:spcPct val="100000"/>
              </a:lnSpc>
            </a:pPr>
            <a:r>
              <a:rPr lang="en-US" sz="1400" b="1" dirty="0">
                <a:solidFill>
                  <a:schemeClr val="bg1"/>
                </a:solidFill>
                <a:latin typeface="Times New Roman" panose="02020603050405020304" pitchFamily="18" charset="0"/>
                <a:ea typeface="Helvetica" charset="0"/>
                <a:cs typeface="Times New Roman" panose="02020603050405020304" pitchFamily="18" charset="0"/>
              </a:rPr>
              <a:t>Senior Design - Spring 2021</a:t>
            </a:r>
          </a:p>
          <a:p>
            <a:pPr algn="ctr">
              <a:lnSpc>
                <a:spcPct val="100000"/>
              </a:lnSpc>
            </a:pPr>
            <a:endParaRPr lang="en-US" sz="1400" b="1" dirty="0">
              <a:latin typeface="Times New Roman" panose="02020603050405020304" pitchFamily="18" charset="0"/>
              <a:ea typeface="Helvetica" charset="0"/>
              <a:cs typeface="Times New Roman" panose="02020603050405020304" pitchFamily="18" charset="0"/>
            </a:endParaRPr>
          </a:p>
          <a:p>
            <a:pPr algn="ctr">
              <a:lnSpc>
                <a:spcPct val="100000"/>
              </a:lnSpc>
            </a:pPr>
            <a:endParaRPr lang="en-US" sz="1400" b="1" dirty="0">
              <a:latin typeface="Times New Roman" panose="02020603050405020304" pitchFamily="18" charset="0"/>
              <a:ea typeface="Helvetica" charset="0"/>
              <a:cs typeface="Times New Roman" panose="02020603050405020304" pitchFamily="18" charset="0"/>
            </a:endParaRPr>
          </a:p>
          <a:p>
            <a:pPr algn="ctr">
              <a:lnSpc>
                <a:spcPct val="100000"/>
              </a:lnSpc>
            </a:pPr>
            <a:br>
              <a:rPr lang="en-US" sz="1400" b="1" dirty="0">
                <a:latin typeface="Times New Roman" panose="02020603050405020304" pitchFamily="18" charset="0"/>
                <a:ea typeface="Helvetica" charset="0"/>
                <a:cs typeface="Times New Roman" panose="02020603050405020304" pitchFamily="18" charset="0"/>
              </a:rPr>
            </a:br>
            <a:r>
              <a:rPr lang="en-US" sz="1400" b="1" dirty="0">
                <a:solidFill>
                  <a:schemeClr val="bg1"/>
                </a:solidFill>
                <a:latin typeface="Times New Roman" panose="02020603050405020304" pitchFamily="18" charset="0"/>
                <a:ea typeface="Helvetica" charset="0"/>
                <a:cs typeface="Times New Roman" panose="02020603050405020304" pitchFamily="18" charset="0"/>
              </a:rPr>
              <a:t>Group 19</a:t>
            </a:r>
            <a:endParaRPr lang="en-US" sz="1350" b="1" dirty="0">
              <a:solidFill>
                <a:schemeClr val="bg1"/>
              </a:solidFill>
              <a:latin typeface="Times New Roman" panose="02020603050405020304" pitchFamily="18" charset="0"/>
              <a:ea typeface="Helvetica" charset="0"/>
              <a:cs typeface="Times New Roman" panose="02020603050405020304" pitchFamily="18" charset="0"/>
            </a:endParaRPr>
          </a:p>
          <a:p>
            <a:pPr algn="ctr">
              <a:lnSpc>
                <a:spcPct val="100000"/>
              </a:lnSpc>
            </a:pPr>
            <a:r>
              <a:rPr lang="en-US" sz="1350" dirty="0">
                <a:solidFill>
                  <a:schemeClr val="bg1"/>
                </a:solidFill>
                <a:latin typeface="Times New Roman" panose="02020603050405020304" pitchFamily="18" charset="0"/>
                <a:ea typeface="Helvetica" charset="0"/>
                <a:cs typeface="Times New Roman" panose="02020603050405020304" pitchFamily="18" charset="0"/>
              </a:rPr>
              <a:t>Ivelisse Rivera - EE</a:t>
            </a:r>
          </a:p>
          <a:p>
            <a:pPr algn="ctr">
              <a:lnSpc>
                <a:spcPct val="100000"/>
              </a:lnSpc>
            </a:pPr>
            <a:r>
              <a:rPr lang="en-US" sz="1350" dirty="0">
                <a:solidFill>
                  <a:schemeClr val="bg1"/>
                </a:solidFill>
                <a:latin typeface="Times New Roman" panose="02020603050405020304" pitchFamily="18" charset="0"/>
                <a:ea typeface="Helvetica" charset="0"/>
                <a:cs typeface="Times New Roman" panose="02020603050405020304" pitchFamily="18" charset="0"/>
              </a:rPr>
              <a:t>Christopher Marks - EE</a:t>
            </a:r>
            <a:endParaRPr lang="en-US" sz="1350" dirty="0">
              <a:latin typeface="Times New Roman" panose="02020603050405020304" pitchFamily="18" charset="0"/>
              <a:cs typeface="Times New Roman" panose="02020603050405020304" pitchFamily="18" charset="0"/>
            </a:endParaRPr>
          </a:p>
          <a:p>
            <a:pPr algn="ctr">
              <a:lnSpc>
                <a:spcPct val="100000"/>
              </a:lnSpc>
            </a:pPr>
            <a:r>
              <a:rPr lang="en-US" sz="1350" dirty="0">
                <a:solidFill>
                  <a:schemeClr val="bg1"/>
                </a:solidFill>
                <a:latin typeface="Times New Roman" panose="02020603050405020304" pitchFamily="18" charset="0"/>
                <a:ea typeface="Helvetica" charset="0"/>
                <a:cs typeface="Times New Roman" panose="02020603050405020304" pitchFamily="18" charset="0"/>
              </a:rPr>
              <a:t>Hector Collazo - CpE</a:t>
            </a:r>
            <a:endParaRPr lang="en-US" sz="1350" dirty="0">
              <a:latin typeface="Times New Roman" panose="02020603050405020304" pitchFamily="18" charset="0"/>
              <a:cs typeface="Times New Roman" panose="02020603050405020304" pitchFamily="18" charset="0"/>
            </a:endParaRPr>
          </a:p>
          <a:p>
            <a:pPr algn="ctr">
              <a:lnSpc>
                <a:spcPct val="100000"/>
              </a:lnSpc>
            </a:pPr>
            <a:r>
              <a:rPr lang="en-US" sz="1350" dirty="0">
                <a:solidFill>
                  <a:schemeClr val="bg1"/>
                </a:solidFill>
                <a:latin typeface="Times New Roman" panose="02020603050405020304" pitchFamily="18" charset="0"/>
                <a:ea typeface="Helvetica" charset="0"/>
                <a:cs typeface="Times New Roman" panose="02020603050405020304" pitchFamily="18" charset="0"/>
              </a:rPr>
              <a:t>Christy Wilhite - CpE</a:t>
            </a:r>
            <a:endParaRPr lang="en-US" sz="1350" dirty="0">
              <a:latin typeface="Times New Roman" panose="02020603050405020304" pitchFamily="18" charset="0"/>
              <a:cs typeface="Times New Roman" panose="02020603050405020304" pitchFamily="18" charset="0"/>
            </a:endParaRPr>
          </a:p>
          <a:p>
            <a:pPr algn="ctr">
              <a:lnSpc>
                <a:spcPct val="100000"/>
              </a:lnSpc>
            </a:pPr>
            <a:endParaRPr lang="en-US" sz="1400" dirty="0">
              <a:latin typeface="Times New Roman" panose="02020603050405020304" pitchFamily="18" charset="0"/>
              <a:cs typeface="Times New Roman" panose="02020603050405020304" pitchFamily="18" charset="0"/>
            </a:endParaRPr>
          </a:p>
          <a:p>
            <a:pPr algn="ctr">
              <a:lnSpc>
                <a:spcPct val="100000"/>
              </a:lnSpc>
            </a:pPr>
            <a:endParaRPr lang="en-US" sz="1400" b="1" dirty="0">
              <a:solidFill>
                <a:schemeClr val="bg1"/>
              </a:solidFill>
              <a:latin typeface="Times New Roman" panose="02020603050405020304" pitchFamily="18" charset="0"/>
              <a:ea typeface="Helvetica" charset="0"/>
              <a:cs typeface="Times New Roman" panose="02020603050405020304" pitchFamily="18" charset="0"/>
            </a:endParaRPr>
          </a:p>
        </p:txBody>
      </p:sp>
      <p:pic>
        <p:nvPicPr>
          <p:cNvPr id="1026" name="Picture 2" descr="Image result for nextera energy fpl logo">
            <a:extLst>
              <a:ext uri="{FF2B5EF4-FFF2-40B4-BE49-F238E27FC236}">
                <a16:creationId xmlns:a16="http://schemas.microsoft.com/office/drawing/2014/main" id="{836CE6FC-F68A-4FAB-8FCC-7E0A18557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069" y="3993637"/>
            <a:ext cx="1574035" cy="6938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7000DC-8936-40D2-8C6A-19BFA17EF89B}"/>
              </a:ext>
            </a:extLst>
          </p:cNvPr>
          <p:cNvSpPr txBox="1"/>
          <p:nvPr/>
        </p:nvSpPr>
        <p:spPr>
          <a:xfrm>
            <a:off x="221635" y="3701775"/>
            <a:ext cx="1574034" cy="261610"/>
          </a:xfrm>
          <a:prstGeom prst="rect">
            <a:avLst/>
          </a:prstGeom>
          <a:noFill/>
        </p:spPr>
        <p:txBody>
          <a:bodyPr wrap="square">
            <a:spAutoFit/>
          </a:bodyPr>
          <a:lstStyle/>
          <a:p>
            <a:r>
              <a:rPr lang="en-US" sz="1050" b="1">
                <a:solidFill>
                  <a:schemeClr val="bg1"/>
                </a:solidFill>
                <a:latin typeface="Helvetica" charset="0"/>
                <a:cs typeface="Helvetica" charset="0"/>
              </a:rPr>
              <a:t>Sponsored by:</a:t>
            </a:r>
            <a:endParaRPr lang="en-US" sz="1050" b="1"/>
          </a:p>
        </p:txBody>
      </p:sp>
      <p:pic>
        <p:nvPicPr>
          <p:cNvPr id="1047" name="Audio 1046">
            <a:hlinkClick r:id="" action="ppaction://media"/>
            <a:extLst>
              <a:ext uri="{FF2B5EF4-FFF2-40B4-BE49-F238E27FC236}">
                <a16:creationId xmlns:a16="http://schemas.microsoft.com/office/drawing/2014/main" id="{34BADBFA-A38A-445F-8486-9F8D3C5FAB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2599569614"/>
      </p:ext>
    </p:extLst>
  </p:cSld>
  <p:clrMapOvr>
    <a:masterClrMapping/>
  </p:clrMapOvr>
  <mc:AlternateContent xmlns:mc="http://schemas.openxmlformats.org/markup-compatibility/2006" xmlns:p14="http://schemas.microsoft.com/office/powerpoint/2010/main">
    <mc:Choice Requires="p14">
      <p:transition spd="slow" p14:dur="2000" advTm="14066"/>
    </mc:Choice>
    <mc:Fallback xmlns="">
      <p:transition spd="slow" advTm="1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4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95E2C690-F468-5E4B-9691-69FB99F124FB}"/>
              </a:ext>
            </a:extLst>
          </p:cNvPr>
          <p:cNvGraphicFramePr>
            <a:graphicFrameLocks noGrp="1"/>
          </p:cNvGraphicFramePr>
          <p:nvPr/>
        </p:nvGraphicFramePr>
        <p:xfrm>
          <a:off x="253073" y="763219"/>
          <a:ext cx="7988102" cy="2727960"/>
        </p:xfrm>
        <a:graphic>
          <a:graphicData uri="http://schemas.openxmlformats.org/drawingml/2006/table">
            <a:tbl>
              <a:tblPr firstRow="1" bandRow="1">
                <a:tableStyleId>{1E171933-4619-4E11-9A3F-F7608DF75F80}</a:tableStyleId>
              </a:tblPr>
              <a:tblGrid>
                <a:gridCol w="1658854">
                  <a:extLst>
                    <a:ext uri="{9D8B030D-6E8A-4147-A177-3AD203B41FA5}">
                      <a16:colId xmlns:a16="http://schemas.microsoft.com/office/drawing/2014/main" val="1131928710"/>
                    </a:ext>
                  </a:extLst>
                </a:gridCol>
                <a:gridCol w="1981200">
                  <a:extLst>
                    <a:ext uri="{9D8B030D-6E8A-4147-A177-3AD203B41FA5}">
                      <a16:colId xmlns:a16="http://schemas.microsoft.com/office/drawing/2014/main" val="3931154364"/>
                    </a:ext>
                  </a:extLst>
                </a:gridCol>
                <a:gridCol w="2258291">
                  <a:extLst>
                    <a:ext uri="{9D8B030D-6E8A-4147-A177-3AD203B41FA5}">
                      <a16:colId xmlns:a16="http://schemas.microsoft.com/office/drawing/2014/main" val="501054014"/>
                    </a:ext>
                  </a:extLst>
                </a:gridCol>
                <a:gridCol w="2089757">
                  <a:extLst>
                    <a:ext uri="{9D8B030D-6E8A-4147-A177-3AD203B41FA5}">
                      <a16:colId xmlns:a16="http://schemas.microsoft.com/office/drawing/2014/main" val="4281480003"/>
                    </a:ext>
                  </a:extLst>
                </a:gridCol>
              </a:tblGrid>
              <a:tr h="370840">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r>
                        <a:rPr lang="en-US">
                          <a:latin typeface="Times New Roman" panose="02020603050405020304" pitchFamily="18" charset="0"/>
                          <a:cs typeface="Times New Roman" panose="02020603050405020304" pitchFamily="18" charset="0"/>
                        </a:rPr>
                        <a:t>CC3100</a:t>
                      </a:r>
                    </a:p>
                  </a:txBody>
                  <a:tcPr/>
                </a:tc>
                <a:tc>
                  <a:txBody>
                    <a:bodyPr/>
                    <a:lstStyle/>
                    <a:p>
                      <a:r>
                        <a:rPr lang="en-US">
                          <a:latin typeface="Times New Roman" panose="02020603050405020304" pitchFamily="18" charset="0"/>
                          <a:cs typeface="Times New Roman" panose="02020603050405020304" pitchFamily="18" charset="0"/>
                        </a:rPr>
                        <a:t>ESP8266-12E</a:t>
                      </a:r>
                    </a:p>
                  </a:txBody>
                  <a:tcPr/>
                </a:tc>
                <a:tc>
                  <a:txBody>
                    <a:bodyPr/>
                    <a:lstStyle/>
                    <a:p>
                      <a:r>
                        <a:rPr lang="en-US">
                          <a:latin typeface="Times New Roman" panose="02020603050405020304" pitchFamily="18" charset="0"/>
                          <a:cs typeface="Times New Roman" panose="02020603050405020304" pitchFamily="18" charset="0"/>
                        </a:rPr>
                        <a:t>ESP32</a:t>
                      </a:r>
                    </a:p>
                  </a:txBody>
                  <a:tcPr/>
                </a:tc>
                <a:extLst>
                  <a:ext uri="{0D108BD9-81ED-4DB2-BD59-A6C34878D82A}">
                    <a16:rowId xmlns:a16="http://schemas.microsoft.com/office/drawing/2014/main" val="2322350913"/>
                  </a:ext>
                </a:extLst>
              </a:tr>
              <a:tr h="370840">
                <a:tc>
                  <a:txBody>
                    <a:bodyPr/>
                    <a:lstStyle/>
                    <a:p>
                      <a:r>
                        <a:rPr lang="en-US">
                          <a:latin typeface="Times New Roman" panose="02020603050405020304" pitchFamily="18" charset="0"/>
                          <a:cs typeface="Times New Roman" panose="02020603050405020304" pitchFamily="18" charset="0"/>
                        </a:rPr>
                        <a:t>Feature</a:t>
                      </a:r>
                    </a:p>
                  </a:txBody>
                  <a:tcPr/>
                </a:tc>
                <a:tc>
                  <a:txBody>
                    <a:bodyPr/>
                    <a:lstStyle/>
                    <a:p>
                      <a:r>
                        <a:rPr lang="en-US">
                          <a:latin typeface="Times New Roman" panose="02020603050405020304" pitchFamily="18" charset="0"/>
                          <a:cs typeface="Times New Roman" panose="02020603050405020304" pitchFamily="18" charset="0"/>
                        </a:rPr>
                        <a:t>Wi-Fi</a:t>
                      </a:r>
                    </a:p>
                  </a:txBody>
                  <a:tcPr/>
                </a:tc>
                <a:tc>
                  <a:txBody>
                    <a:bodyPr/>
                    <a:lstStyle/>
                    <a:p>
                      <a:r>
                        <a:rPr lang="en-US">
                          <a:latin typeface="Times New Roman" panose="02020603050405020304" pitchFamily="18" charset="0"/>
                          <a:cs typeface="Times New Roman" panose="02020603050405020304" pitchFamily="18" charset="0"/>
                        </a:rPr>
                        <a:t>Wi-Fi</a:t>
                      </a:r>
                    </a:p>
                  </a:txBody>
                  <a:tcPr/>
                </a:tc>
                <a:tc>
                  <a:txBody>
                    <a:bodyPr/>
                    <a:lstStyle/>
                    <a:p>
                      <a:r>
                        <a:rPr lang="en-US">
                          <a:latin typeface="Times New Roman" panose="02020603050405020304" pitchFamily="18" charset="0"/>
                          <a:cs typeface="Times New Roman" panose="02020603050405020304" pitchFamily="18" charset="0"/>
                        </a:rPr>
                        <a:t>Wi-Fi, Bluetooth, Ethernet</a:t>
                      </a:r>
                    </a:p>
                  </a:txBody>
                  <a:tcPr/>
                </a:tc>
                <a:extLst>
                  <a:ext uri="{0D108BD9-81ED-4DB2-BD59-A6C34878D82A}">
                    <a16:rowId xmlns:a16="http://schemas.microsoft.com/office/drawing/2014/main" val="4220177784"/>
                  </a:ext>
                </a:extLst>
              </a:tr>
              <a:tr h="370840">
                <a:tc>
                  <a:txBody>
                    <a:bodyPr/>
                    <a:lstStyle/>
                    <a:p>
                      <a:r>
                        <a:rPr lang="en-US">
                          <a:latin typeface="Times New Roman" panose="02020603050405020304" pitchFamily="18" charset="0"/>
                          <a:cs typeface="Times New Roman" panose="02020603050405020304" pitchFamily="18" charset="0"/>
                        </a:rPr>
                        <a:t>Throughput</a:t>
                      </a:r>
                    </a:p>
                  </a:txBody>
                  <a:tcPr/>
                </a:tc>
                <a:tc>
                  <a:txBody>
                    <a:bodyPr/>
                    <a:lstStyle/>
                    <a:p>
                      <a:r>
                        <a:rPr lang="en-US">
                          <a:latin typeface="Times New Roman" panose="02020603050405020304" pitchFamily="18" charset="0"/>
                          <a:cs typeface="Times New Roman" panose="02020603050405020304" pitchFamily="18" charset="0"/>
                        </a:rPr>
                        <a:t>16 Mbps/13 Mbps</a:t>
                      </a:r>
                    </a:p>
                  </a:txBody>
                  <a:tcPr/>
                </a:tc>
                <a:tc>
                  <a:txBody>
                    <a:bodyPr/>
                    <a:lstStyle/>
                    <a:p>
                      <a:r>
                        <a:rPr lang="en-US">
                          <a:latin typeface="Times New Roman" panose="02020603050405020304" pitchFamily="18" charset="0"/>
                          <a:cs typeface="Times New Roman" panose="02020603050405020304" pitchFamily="18" charset="0"/>
                        </a:rPr>
                        <a:t>54 Mbps</a:t>
                      </a:r>
                    </a:p>
                  </a:txBody>
                  <a:tcPr/>
                </a:tc>
                <a:tc>
                  <a:txBody>
                    <a:bodyPr/>
                    <a:lstStyle/>
                    <a:p>
                      <a:r>
                        <a:rPr lang="en-US">
                          <a:latin typeface="Times New Roman" panose="02020603050405020304" pitchFamily="18" charset="0"/>
                          <a:cs typeface="Times New Roman" panose="02020603050405020304" pitchFamily="18" charset="0"/>
                        </a:rPr>
                        <a:t>150 Mbps</a:t>
                      </a:r>
                    </a:p>
                  </a:txBody>
                  <a:tcPr/>
                </a:tc>
                <a:extLst>
                  <a:ext uri="{0D108BD9-81ED-4DB2-BD59-A6C34878D82A}">
                    <a16:rowId xmlns:a16="http://schemas.microsoft.com/office/drawing/2014/main" val="3539387263"/>
                  </a:ext>
                </a:extLst>
              </a:tr>
              <a:tr h="370840">
                <a:tc>
                  <a:txBody>
                    <a:bodyPr/>
                    <a:lstStyle/>
                    <a:p>
                      <a:r>
                        <a:rPr lang="en-US">
                          <a:latin typeface="Times New Roman" panose="02020603050405020304" pitchFamily="18" charset="0"/>
                          <a:cs typeface="Times New Roman" panose="02020603050405020304" pitchFamily="18" charset="0"/>
                        </a:rPr>
                        <a:t>Power Consumption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4 uA – 272 mA</a:t>
                      </a:r>
                    </a:p>
                  </a:txBody>
                  <a:tcPr/>
                </a:tc>
                <a:tc>
                  <a:txBody>
                    <a:bodyPr/>
                    <a:lstStyle/>
                    <a:p>
                      <a:r>
                        <a:rPr lang="en-US">
                          <a:latin typeface="Times New Roman" panose="02020603050405020304" pitchFamily="18" charset="0"/>
                          <a:cs typeface="Times New Roman" panose="02020603050405020304" pitchFamily="18" charset="0"/>
                        </a:rPr>
                        <a:t>10 uA - 170 mA</a:t>
                      </a:r>
                    </a:p>
                  </a:txBody>
                  <a:tcPr/>
                </a:tc>
                <a:tc>
                  <a:txBody>
                    <a:bodyPr/>
                    <a:lstStyle/>
                    <a:p>
                      <a:r>
                        <a:rPr lang="en-US">
                          <a:latin typeface="Times New Roman" panose="02020603050405020304" pitchFamily="18" charset="0"/>
                          <a:cs typeface="Times New Roman" panose="02020603050405020304" pitchFamily="18" charset="0"/>
                        </a:rPr>
                        <a:t>5 uA - 240 mA</a:t>
                      </a:r>
                    </a:p>
                  </a:txBody>
                  <a:tcPr/>
                </a:tc>
                <a:extLst>
                  <a:ext uri="{0D108BD9-81ED-4DB2-BD59-A6C34878D82A}">
                    <a16:rowId xmlns:a16="http://schemas.microsoft.com/office/drawing/2014/main" val="2854127436"/>
                  </a:ext>
                </a:extLst>
              </a:tr>
              <a:tr h="370840">
                <a:tc>
                  <a:txBody>
                    <a:bodyPr/>
                    <a:lstStyle/>
                    <a:p>
                      <a:r>
                        <a:rPr lang="en-US">
                          <a:latin typeface="Times New Roman" panose="02020603050405020304" pitchFamily="18" charset="0"/>
                          <a:cs typeface="Times New Roman" panose="02020603050405020304" pitchFamily="18" charset="0"/>
                        </a:rPr>
                        <a:t>Op. Temperature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- 40C ~ 85C</a:t>
                      </a:r>
                    </a:p>
                  </a:txBody>
                  <a:tcPr/>
                </a:tc>
                <a:tc>
                  <a:txBody>
                    <a:bodyPr/>
                    <a:lstStyle/>
                    <a:p>
                      <a:r>
                        <a:rPr lang="en-US">
                          <a:latin typeface="Times New Roman" panose="02020603050405020304" pitchFamily="18" charset="0"/>
                          <a:cs typeface="Times New Roman" panose="02020603050405020304" pitchFamily="18" charset="0"/>
                        </a:rPr>
                        <a:t>- 40C ~ 85C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- 40C ~ 125C</a:t>
                      </a:r>
                    </a:p>
                  </a:txBody>
                  <a:tcPr/>
                </a:tc>
                <a:extLst>
                  <a:ext uri="{0D108BD9-81ED-4DB2-BD59-A6C34878D82A}">
                    <a16:rowId xmlns:a16="http://schemas.microsoft.com/office/drawing/2014/main" val="80200692"/>
                  </a:ext>
                </a:extLst>
              </a:tr>
              <a:tr h="370840">
                <a:tc>
                  <a:txBody>
                    <a:bodyPr/>
                    <a:lstStyle/>
                    <a:p>
                      <a:r>
                        <a:rPr lang="en-US">
                          <a:latin typeface="Times New Roman" panose="02020603050405020304" pitchFamily="18" charset="0"/>
                          <a:cs typeface="Times New Roman" panose="02020603050405020304" pitchFamily="18" charset="0"/>
                        </a:rPr>
                        <a:t>Programming method/IDE</a:t>
                      </a:r>
                    </a:p>
                  </a:txBody>
                  <a:tcPr/>
                </a:tc>
                <a:tc>
                  <a:txBody>
                    <a:bodyPr/>
                    <a:lstStyle/>
                    <a:p>
                      <a:r>
                        <a:rPr lang="en-US">
                          <a:latin typeface="Times New Roman" panose="02020603050405020304" pitchFamily="18" charset="0"/>
                          <a:cs typeface="Times New Roman" panose="02020603050405020304" pitchFamily="18" charset="0"/>
                        </a:rPr>
                        <a:t>C/Code Composer Studio (CCS)</a:t>
                      </a:r>
                    </a:p>
                  </a:txBody>
                  <a:tcPr/>
                </a:tc>
                <a:tc>
                  <a:txBody>
                    <a:bodyPr/>
                    <a:lstStyle/>
                    <a:p>
                      <a:r>
                        <a:rPr lang="en-US">
                          <a:latin typeface="Times New Roman" panose="02020603050405020304" pitchFamily="18" charset="0"/>
                          <a:cs typeface="Times New Roman" panose="02020603050405020304" pitchFamily="18" charset="0"/>
                        </a:rPr>
                        <a:t>C/Arduino/</a:t>
                      </a:r>
                      <a:r>
                        <a:rPr lang="en-US" err="1">
                          <a:latin typeface="Times New Roman" panose="02020603050405020304" pitchFamily="18" charset="0"/>
                          <a:cs typeface="Times New Roman" panose="02020603050405020304" pitchFamily="18" charset="0"/>
                        </a:rPr>
                        <a:t>Energia</a:t>
                      </a:r>
                      <a:endParaRPr lang="en-US">
                        <a:latin typeface="Times New Roman" panose="02020603050405020304" pitchFamily="18" charset="0"/>
                        <a:cs typeface="Times New Roman" panose="02020603050405020304" pitchFamily="18" charset="0"/>
                      </a:endParaRPr>
                    </a:p>
                  </a:txBody>
                  <a:tcPr/>
                </a:tc>
                <a:tc>
                  <a:txBody>
                    <a:bodyPr/>
                    <a:lstStyle/>
                    <a:p>
                      <a:r>
                        <a:rPr lang="en-US">
                          <a:latin typeface="Times New Roman" panose="02020603050405020304" pitchFamily="18" charset="0"/>
                          <a:cs typeface="Times New Roman" panose="02020603050405020304" pitchFamily="18" charset="0"/>
                        </a:rPr>
                        <a:t>C/Arduino/</a:t>
                      </a:r>
                      <a:r>
                        <a:rPr lang="en-US" err="1">
                          <a:latin typeface="Times New Roman" panose="02020603050405020304" pitchFamily="18" charset="0"/>
                          <a:cs typeface="Times New Roman" panose="02020603050405020304" pitchFamily="18" charset="0"/>
                        </a:rPr>
                        <a:t>Energia</a:t>
                      </a: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63635472"/>
                  </a:ext>
                </a:extLst>
              </a:tr>
              <a:tr h="370840">
                <a:tc>
                  <a:txBody>
                    <a:bodyPr/>
                    <a:lstStyle/>
                    <a:p>
                      <a:r>
                        <a:rPr lang="en-US">
                          <a:latin typeface="Times New Roman" panose="02020603050405020304" pitchFamily="18" charset="0"/>
                          <a:cs typeface="Times New Roman" panose="02020603050405020304" pitchFamily="18" charset="0"/>
                        </a:rPr>
                        <a:t>Cost</a:t>
                      </a:r>
                    </a:p>
                  </a:txBody>
                  <a:tcPr/>
                </a:tc>
                <a:tc>
                  <a:txBody>
                    <a:bodyPr/>
                    <a:lstStyle/>
                    <a:p>
                      <a:r>
                        <a:rPr lang="en-US">
                          <a:latin typeface="Times New Roman" panose="02020603050405020304" pitchFamily="18" charset="0"/>
                          <a:cs typeface="Times New Roman" panose="02020603050405020304" pitchFamily="18" charset="0"/>
                        </a:rPr>
                        <a:t>$23.99*</a:t>
                      </a:r>
                    </a:p>
                  </a:txBody>
                  <a:tcPr/>
                </a:tc>
                <a:tc>
                  <a:txBody>
                    <a:bodyPr/>
                    <a:lstStyle/>
                    <a:p>
                      <a:r>
                        <a:rPr lang="en-US">
                          <a:latin typeface="Times New Roman" panose="02020603050405020304" pitchFamily="18" charset="0"/>
                          <a:cs typeface="Times New Roman" panose="02020603050405020304" pitchFamily="18" charset="0"/>
                        </a:rPr>
                        <a:t>$7.66</a:t>
                      </a:r>
                    </a:p>
                  </a:txBody>
                  <a:tcPr/>
                </a:tc>
                <a:tc>
                  <a:txBody>
                    <a:bodyPr/>
                    <a:lstStyle/>
                    <a:p>
                      <a:r>
                        <a:rPr lang="en-US">
                          <a:latin typeface="Times New Roman" panose="02020603050405020304" pitchFamily="18" charset="0"/>
                          <a:cs typeface="Times New Roman" panose="02020603050405020304" pitchFamily="18" charset="0"/>
                        </a:rPr>
                        <a:t>$4.50 - $5.20</a:t>
                      </a:r>
                    </a:p>
                  </a:txBody>
                  <a:tcPr/>
                </a:tc>
                <a:extLst>
                  <a:ext uri="{0D108BD9-81ED-4DB2-BD59-A6C34878D82A}">
                    <a16:rowId xmlns:a16="http://schemas.microsoft.com/office/drawing/2014/main" val="3645004109"/>
                  </a:ext>
                </a:extLst>
              </a:tr>
            </a:tbl>
          </a:graphicData>
        </a:graphic>
      </p:graphicFrame>
      <p:sp>
        <p:nvSpPr>
          <p:cNvPr id="27" name="Rectángulo 26">
            <a:extLst>
              <a:ext uri="{FF2B5EF4-FFF2-40B4-BE49-F238E27FC236}">
                <a16:creationId xmlns:a16="http://schemas.microsoft.com/office/drawing/2014/main" id="{F315382B-FD7F-47CB-9B1D-7A6D553FA2DB}"/>
              </a:ext>
            </a:extLst>
          </p:cNvPr>
          <p:cNvSpPr/>
          <p:nvPr/>
        </p:nvSpPr>
        <p:spPr>
          <a:xfrm>
            <a:off x="3906719" y="778214"/>
            <a:ext cx="2194560" cy="2697970"/>
          </a:xfrm>
          <a:prstGeom prst="rect">
            <a:avLst/>
          </a:prstGeom>
          <a:solidFill>
            <a:srgbClr val="E71225">
              <a:alpha val="5000"/>
            </a:srgbClr>
          </a:solidFill>
          <a:ln w="36000">
            <a:solidFill>
              <a:srgbClr val="E7122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5"/>
              </a:solidFill>
            </a:endParaRPr>
          </a:p>
        </p:txBody>
      </p:sp>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descr="A person in a suit and tie&#10;&#10;Description automatically generated with medium confidence">
            <a:extLst>
              <a:ext uri="{FF2B5EF4-FFF2-40B4-BE49-F238E27FC236}">
                <a16:creationId xmlns:a16="http://schemas.microsoft.com/office/drawing/2014/main" id="{B6955071-4A1B-4B05-BD07-06DE41F044C5}"/>
              </a:ext>
            </a:extLst>
          </p:cNvPr>
          <p:cNvPicPr>
            <a:picLocks noChangeAspect="1"/>
          </p:cNvPicPr>
          <p:nvPr/>
        </p:nvPicPr>
        <p:blipFill rotWithShape="1">
          <a:blip r:embed="rId6"/>
          <a:srcRect l="17095" t="27116" r="10914" b="650"/>
          <a:stretch/>
        </p:blipFill>
        <p:spPr>
          <a:xfrm>
            <a:off x="8464982" y="-1807"/>
            <a:ext cx="527774" cy="706070"/>
          </a:xfrm>
          <a:prstGeom prst="rect">
            <a:avLst/>
          </a:prstGeom>
        </p:spPr>
      </p:pic>
      <p:sp>
        <p:nvSpPr>
          <p:cNvPr id="6" name="TextBox 5">
            <a:extLst>
              <a:ext uri="{FF2B5EF4-FFF2-40B4-BE49-F238E27FC236}">
                <a16:creationId xmlns:a16="http://schemas.microsoft.com/office/drawing/2014/main" id="{0D41C02D-6439-1144-A91C-0640B1101D6F}"/>
              </a:ext>
            </a:extLst>
          </p:cNvPr>
          <p:cNvSpPr txBox="1"/>
          <p:nvPr/>
        </p:nvSpPr>
        <p:spPr>
          <a:xfrm>
            <a:off x="237893" y="166562"/>
            <a:ext cx="3839577" cy="461665"/>
          </a:xfrm>
          <a:prstGeom prst="rect">
            <a:avLst/>
          </a:prstGeom>
          <a:noFill/>
        </p:spPr>
        <p:txBody>
          <a:bodyPr wrap="none" rtlCol="0">
            <a:spAutoFit/>
          </a:bodyPr>
          <a:lstStyle/>
          <a:p>
            <a:r>
              <a:rPr lang="en-US" sz="2400" b="1">
                <a:solidFill>
                  <a:schemeClr val="bg1"/>
                </a:solidFill>
                <a:latin typeface="Times New Roman" panose="02020603050405020304" pitchFamily="18" charset="0"/>
                <a:cs typeface="Times New Roman" panose="02020603050405020304" pitchFamily="18" charset="0"/>
              </a:rPr>
              <a:t>Parts Consideration: Wi-Fi </a:t>
            </a:r>
          </a:p>
        </p:txBody>
      </p:sp>
      <p:pic>
        <p:nvPicPr>
          <p:cNvPr id="9" name="Picture 8">
            <a:extLst>
              <a:ext uri="{FF2B5EF4-FFF2-40B4-BE49-F238E27FC236}">
                <a16:creationId xmlns:a16="http://schemas.microsoft.com/office/drawing/2014/main" id="{CB1458F3-728B-9549-BBF3-5F879C4A2B29}"/>
              </a:ext>
            </a:extLst>
          </p:cNvPr>
          <p:cNvPicPr>
            <a:picLocks noChangeAspect="1"/>
          </p:cNvPicPr>
          <p:nvPr/>
        </p:nvPicPr>
        <p:blipFill>
          <a:blip r:embed="rId7"/>
          <a:stretch>
            <a:fillRect/>
          </a:stretch>
        </p:blipFill>
        <p:spPr>
          <a:xfrm>
            <a:off x="2048383" y="3545042"/>
            <a:ext cx="1693872" cy="1231900"/>
          </a:xfrm>
          <a:prstGeom prst="rect">
            <a:avLst/>
          </a:prstGeom>
        </p:spPr>
      </p:pic>
      <p:pic>
        <p:nvPicPr>
          <p:cNvPr id="12" name="Picture 11">
            <a:extLst>
              <a:ext uri="{FF2B5EF4-FFF2-40B4-BE49-F238E27FC236}">
                <a16:creationId xmlns:a16="http://schemas.microsoft.com/office/drawing/2014/main" id="{783E6D37-84C2-FA46-962A-41197DD6F296}"/>
              </a:ext>
            </a:extLst>
          </p:cNvPr>
          <p:cNvPicPr>
            <a:picLocks noChangeAspect="1"/>
          </p:cNvPicPr>
          <p:nvPr/>
        </p:nvPicPr>
        <p:blipFill>
          <a:blip r:embed="rId8"/>
          <a:stretch>
            <a:fillRect/>
          </a:stretch>
        </p:blipFill>
        <p:spPr>
          <a:xfrm rot="5400000">
            <a:off x="6570542" y="3250711"/>
            <a:ext cx="1231901" cy="1841499"/>
          </a:xfrm>
          <a:prstGeom prst="rect">
            <a:avLst/>
          </a:prstGeom>
        </p:spPr>
      </p:pic>
      <p:pic>
        <p:nvPicPr>
          <p:cNvPr id="13" name="Picture 12">
            <a:extLst>
              <a:ext uri="{FF2B5EF4-FFF2-40B4-BE49-F238E27FC236}">
                <a16:creationId xmlns:a16="http://schemas.microsoft.com/office/drawing/2014/main" id="{87E39866-CBE8-2A49-9B31-F1DB6429ED0B}"/>
              </a:ext>
            </a:extLst>
          </p:cNvPr>
          <p:cNvPicPr>
            <a:picLocks noChangeAspect="1"/>
          </p:cNvPicPr>
          <p:nvPr/>
        </p:nvPicPr>
        <p:blipFill rotWithShape="1">
          <a:blip r:embed="rId9"/>
          <a:srcRect l="1868" t="2766" r="1868" b="10908"/>
          <a:stretch/>
        </p:blipFill>
        <p:spPr>
          <a:xfrm>
            <a:off x="4099993" y="3537225"/>
            <a:ext cx="1808012" cy="1305248"/>
          </a:xfrm>
          <a:prstGeom prst="rect">
            <a:avLst/>
          </a:prstGeom>
        </p:spPr>
      </p:pic>
      <p:sp>
        <p:nvSpPr>
          <p:cNvPr id="2" name="TextBox 1">
            <a:extLst>
              <a:ext uri="{FF2B5EF4-FFF2-40B4-BE49-F238E27FC236}">
                <a16:creationId xmlns:a16="http://schemas.microsoft.com/office/drawing/2014/main" id="{999AEF41-5241-1841-A31B-293AC6B5D5E5}"/>
              </a:ext>
            </a:extLst>
          </p:cNvPr>
          <p:cNvSpPr txBox="1"/>
          <p:nvPr/>
        </p:nvSpPr>
        <p:spPr>
          <a:xfrm>
            <a:off x="454172" y="3996715"/>
            <a:ext cx="1344350" cy="261610"/>
          </a:xfrm>
          <a:prstGeom prst="rect">
            <a:avLst/>
          </a:prstGeom>
          <a:noFill/>
        </p:spPr>
        <p:txBody>
          <a:bodyPr wrap="square" rtlCol="0">
            <a:spAutoFit/>
          </a:bodyPr>
          <a:lstStyle/>
          <a:p>
            <a:r>
              <a:rPr lang="en-US" sz="1050" dirty="0">
                <a:solidFill>
                  <a:schemeClr val="bg1"/>
                </a:solidFill>
              </a:rPr>
              <a:t>* </a:t>
            </a:r>
            <a:r>
              <a:rPr lang="en-US" sz="1050" dirty="0" err="1">
                <a:solidFill>
                  <a:schemeClr val="bg1"/>
                </a:solidFill>
              </a:rPr>
              <a:t>BosterPack</a:t>
            </a:r>
            <a:r>
              <a:rPr lang="en-US" sz="1050" dirty="0">
                <a:solidFill>
                  <a:schemeClr val="bg1"/>
                </a:solidFill>
              </a:rPr>
              <a:t> price</a:t>
            </a:r>
          </a:p>
        </p:txBody>
      </p:sp>
      <p:pic>
        <p:nvPicPr>
          <p:cNvPr id="18" name="Audio 17">
            <a:hlinkClick r:id="" action="ppaction://media"/>
            <a:extLst>
              <a:ext uri="{FF2B5EF4-FFF2-40B4-BE49-F238E27FC236}">
                <a16:creationId xmlns:a16="http://schemas.microsoft.com/office/drawing/2014/main" id="{76EDF3B5-C7F8-8F4C-9ECC-02B9F041B0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008589141"/>
      </p:ext>
    </p:extLst>
  </p:cSld>
  <p:clrMapOvr>
    <a:masterClrMapping/>
  </p:clrMapOvr>
  <mc:AlternateContent xmlns:mc="http://schemas.openxmlformats.org/markup-compatibility/2006">
    <mc:Choice xmlns:p14="http://schemas.microsoft.com/office/powerpoint/2010/main" Requires="p14">
      <p:transition spd="slow" p14:dur="2000" advTm="61930"/>
    </mc:Choice>
    <mc:Fallback>
      <p:transition spd="slow" advTm="6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descr="A person in a suit and tie&#10;&#10;Description automatically generated with medium confidence">
            <a:extLst>
              <a:ext uri="{FF2B5EF4-FFF2-40B4-BE49-F238E27FC236}">
                <a16:creationId xmlns:a16="http://schemas.microsoft.com/office/drawing/2014/main" id="{B6955071-4A1B-4B05-BD07-06DE41F044C5}"/>
              </a:ext>
            </a:extLst>
          </p:cNvPr>
          <p:cNvPicPr>
            <a:picLocks noChangeAspect="1"/>
          </p:cNvPicPr>
          <p:nvPr/>
        </p:nvPicPr>
        <p:blipFill rotWithShape="1">
          <a:blip r:embed="rId6"/>
          <a:srcRect l="17095" t="27116" r="10914" b="650"/>
          <a:stretch/>
        </p:blipFill>
        <p:spPr>
          <a:xfrm>
            <a:off x="8464982" y="-1807"/>
            <a:ext cx="527774" cy="706070"/>
          </a:xfrm>
          <a:prstGeom prst="rect">
            <a:avLst/>
          </a:prstGeom>
        </p:spPr>
      </p:pic>
      <p:sp>
        <p:nvSpPr>
          <p:cNvPr id="6" name="TextBox 5">
            <a:extLst>
              <a:ext uri="{FF2B5EF4-FFF2-40B4-BE49-F238E27FC236}">
                <a16:creationId xmlns:a16="http://schemas.microsoft.com/office/drawing/2014/main" id="{5AE0ABDD-0F02-2645-A730-5773371DF79C}"/>
              </a:ext>
            </a:extLst>
          </p:cNvPr>
          <p:cNvSpPr txBox="1"/>
          <p:nvPr/>
        </p:nvSpPr>
        <p:spPr>
          <a:xfrm>
            <a:off x="237893" y="166562"/>
            <a:ext cx="5164491" cy="461665"/>
          </a:xfrm>
          <a:prstGeom prst="rect">
            <a:avLst/>
          </a:prstGeom>
          <a:noFill/>
        </p:spPr>
        <p:txBody>
          <a:bodyPr wrap="none" rtlCol="0">
            <a:spAutoFit/>
          </a:bodyPr>
          <a:lstStyle/>
          <a:p>
            <a:r>
              <a:rPr lang="en-US" sz="2400" b="1">
                <a:solidFill>
                  <a:schemeClr val="bg1"/>
                </a:solidFill>
                <a:latin typeface="Times New Roman" panose="02020603050405020304" pitchFamily="18" charset="0"/>
                <a:cs typeface="Times New Roman" panose="02020603050405020304" pitchFamily="18" charset="0"/>
              </a:rPr>
              <a:t>Parts Consideration: Microcontroller </a:t>
            </a:r>
          </a:p>
        </p:txBody>
      </p:sp>
      <p:pic>
        <p:nvPicPr>
          <p:cNvPr id="8" name="Picture 7" descr="A picture containing text, electronics, circuit&#10;&#10;Description automatically generated">
            <a:extLst>
              <a:ext uri="{FF2B5EF4-FFF2-40B4-BE49-F238E27FC236}">
                <a16:creationId xmlns:a16="http://schemas.microsoft.com/office/drawing/2014/main" id="{398B661F-D829-824B-8366-BCA17B25EE52}"/>
              </a:ext>
            </a:extLst>
          </p:cNvPr>
          <p:cNvPicPr>
            <a:picLocks noChangeAspect="1"/>
          </p:cNvPicPr>
          <p:nvPr/>
        </p:nvPicPr>
        <p:blipFill rotWithShape="1">
          <a:blip r:embed="rId7"/>
          <a:srcRect l="4821" t="19806" r="10122" b="15345"/>
          <a:stretch/>
        </p:blipFill>
        <p:spPr>
          <a:xfrm>
            <a:off x="6402691" y="736280"/>
            <a:ext cx="1781189" cy="1145894"/>
          </a:xfrm>
          <a:prstGeom prst="rect">
            <a:avLst/>
          </a:prstGeom>
        </p:spPr>
      </p:pic>
      <p:pic>
        <p:nvPicPr>
          <p:cNvPr id="1026" name="Picture 2" descr="Humboldt Microcontrollers Community: Arduino Uno vs TI LaunchPad (MSP430  edition)">
            <a:extLst>
              <a:ext uri="{FF2B5EF4-FFF2-40B4-BE49-F238E27FC236}">
                <a16:creationId xmlns:a16="http://schemas.microsoft.com/office/drawing/2014/main" id="{6973D98A-7303-424A-97C0-6703A54F77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760" y="3182699"/>
            <a:ext cx="1765120" cy="1158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Lisp - ESP32 boards">
            <a:extLst>
              <a:ext uri="{FF2B5EF4-FFF2-40B4-BE49-F238E27FC236}">
                <a16:creationId xmlns:a16="http://schemas.microsoft.com/office/drawing/2014/main" id="{D0D87BC8-8B1A-1B49-9D07-3B74D78532C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600" t="5685" r="10518" b="13701"/>
          <a:stretch/>
        </p:blipFill>
        <p:spPr bwMode="auto">
          <a:xfrm>
            <a:off x="6418760" y="1908288"/>
            <a:ext cx="1765120" cy="11784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9">
            <a:extLst>
              <a:ext uri="{FF2B5EF4-FFF2-40B4-BE49-F238E27FC236}">
                <a16:creationId xmlns:a16="http://schemas.microsoft.com/office/drawing/2014/main" id="{8BD50CBB-9814-A445-929B-AC9B9C53FB93}"/>
              </a:ext>
            </a:extLst>
          </p:cNvPr>
          <p:cNvGraphicFramePr>
            <a:graphicFrameLocks noGrp="1"/>
          </p:cNvGraphicFramePr>
          <p:nvPr/>
        </p:nvGraphicFramePr>
        <p:xfrm>
          <a:off x="236460" y="771749"/>
          <a:ext cx="6096000" cy="3098800"/>
        </p:xfrm>
        <a:graphic>
          <a:graphicData uri="http://schemas.openxmlformats.org/drawingml/2006/table">
            <a:tbl>
              <a:tblPr firstRow="1" bandRow="1">
                <a:tableStyleId>{1E171933-4619-4E11-9A3F-F7608DF75F80}</a:tableStyleId>
              </a:tblPr>
              <a:tblGrid>
                <a:gridCol w="1524000">
                  <a:extLst>
                    <a:ext uri="{9D8B030D-6E8A-4147-A177-3AD203B41FA5}">
                      <a16:colId xmlns:a16="http://schemas.microsoft.com/office/drawing/2014/main" val="3183609262"/>
                    </a:ext>
                  </a:extLst>
                </a:gridCol>
                <a:gridCol w="1524000">
                  <a:extLst>
                    <a:ext uri="{9D8B030D-6E8A-4147-A177-3AD203B41FA5}">
                      <a16:colId xmlns:a16="http://schemas.microsoft.com/office/drawing/2014/main" val="3150721911"/>
                    </a:ext>
                  </a:extLst>
                </a:gridCol>
                <a:gridCol w="1524000">
                  <a:extLst>
                    <a:ext uri="{9D8B030D-6E8A-4147-A177-3AD203B41FA5}">
                      <a16:colId xmlns:a16="http://schemas.microsoft.com/office/drawing/2014/main" val="3217110682"/>
                    </a:ext>
                  </a:extLst>
                </a:gridCol>
                <a:gridCol w="1524000">
                  <a:extLst>
                    <a:ext uri="{9D8B030D-6E8A-4147-A177-3AD203B41FA5}">
                      <a16:colId xmlns:a16="http://schemas.microsoft.com/office/drawing/2014/main" val="561432012"/>
                    </a:ext>
                  </a:extLst>
                </a:gridCol>
              </a:tblGrid>
              <a:tr h="370840">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r>
                        <a:rPr lang="en-US">
                          <a:latin typeface="Times New Roman" panose="02020603050405020304" pitchFamily="18" charset="0"/>
                          <a:cs typeface="Times New Roman" panose="02020603050405020304" pitchFamily="18" charset="0"/>
                        </a:rPr>
                        <a:t>MSP430FR6989</a:t>
                      </a:r>
                    </a:p>
                  </a:txBody>
                  <a:tcPr/>
                </a:tc>
                <a:tc>
                  <a:txBody>
                    <a:bodyPr/>
                    <a:lstStyle/>
                    <a:p>
                      <a:r>
                        <a:rPr lang="en-US">
                          <a:latin typeface="Times New Roman" panose="02020603050405020304" pitchFamily="18" charset="0"/>
                          <a:cs typeface="Times New Roman" panose="02020603050405020304" pitchFamily="18" charset="0"/>
                        </a:rPr>
                        <a:t>ESP32</a:t>
                      </a:r>
                    </a:p>
                  </a:txBody>
                  <a:tcPr/>
                </a:tc>
                <a:tc>
                  <a:txBody>
                    <a:bodyPr/>
                    <a:lstStyle/>
                    <a:p>
                      <a:r>
                        <a:rPr lang="en-US">
                          <a:latin typeface="Times New Roman" panose="02020603050405020304" pitchFamily="18" charset="0"/>
                          <a:cs typeface="Times New Roman" panose="02020603050405020304" pitchFamily="18" charset="0"/>
                        </a:rPr>
                        <a:t>ATMEGA328P</a:t>
                      </a:r>
                    </a:p>
                  </a:txBody>
                  <a:tcPr/>
                </a:tc>
                <a:extLst>
                  <a:ext uri="{0D108BD9-81ED-4DB2-BD59-A6C34878D82A}">
                    <a16:rowId xmlns:a16="http://schemas.microsoft.com/office/drawing/2014/main" val="3586581845"/>
                  </a:ext>
                </a:extLst>
              </a:tr>
              <a:tr h="370840">
                <a:tc>
                  <a:txBody>
                    <a:bodyPr/>
                    <a:lstStyle/>
                    <a:p>
                      <a:r>
                        <a:rPr lang="en-US">
                          <a:latin typeface="Times New Roman" panose="02020603050405020304" pitchFamily="18" charset="0"/>
                          <a:cs typeface="Times New Roman" panose="02020603050405020304" pitchFamily="18" charset="0"/>
                        </a:rPr>
                        <a:t>Power Modes</a:t>
                      </a:r>
                    </a:p>
                  </a:txBody>
                  <a:tcPr/>
                </a:tc>
                <a:tc>
                  <a:txBody>
                    <a:bodyPr/>
                    <a:lstStyle/>
                    <a:p>
                      <a:r>
                        <a:rPr lang="en-US">
                          <a:latin typeface="Times New Roman" panose="02020603050405020304" pitchFamily="18" charset="0"/>
                          <a:cs typeface="Times New Roman" panose="02020603050405020304" pitchFamily="18" charset="0"/>
                        </a:rPr>
                        <a:t>Yes (7)</a:t>
                      </a:r>
                    </a:p>
                  </a:txBody>
                  <a:tcPr/>
                </a:tc>
                <a:tc>
                  <a:txBody>
                    <a:bodyPr/>
                    <a:lstStyle/>
                    <a:p>
                      <a:r>
                        <a:rPr lang="en-US">
                          <a:latin typeface="Times New Roman" panose="02020603050405020304" pitchFamily="18" charset="0"/>
                          <a:cs typeface="Times New Roman" panose="02020603050405020304" pitchFamily="18" charset="0"/>
                        </a:rPr>
                        <a:t>Yes (6)</a:t>
                      </a:r>
                    </a:p>
                  </a:txBody>
                  <a:tcPr/>
                </a:tc>
                <a:tc>
                  <a:txBody>
                    <a:bodyPr/>
                    <a:lstStyle/>
                    <a:p>
                      <a:r>
                        <a:rPr lang="en-US">
                          <a:latin typeface="Times New Roman" panose="02020603050405020304" pitchFamily="18" charset="0"/>
                          <a:cs typeface="Times New Roman" panose="02020603050405020304" pitchFamily="18" charset="0"/>
                        </a:rPr>
                        <a:t>Yes (6)</a:t>
                      </a:r>
                    </a:p>
                  </a:txBody>
                  <a:tcPr/>
                </a:tc>
                <a:extLst>
                  <a:ext uri="{0D108BD9-81ED-4DB2-BD59-A6C34878D82A}">
                    <a16:rowId xmlns:a16="http://schemas.microsoft.com/office/drawing/2014/main" val="3900599408"/>
                  </a:ext>
                </a:extLst>
              </a:tr>
              <a:tr h="370840">
                <a:tc>
                  <a:txBody>
                    <a:bodyPr/>
                    <a:lstStyle/>
                    <a:p>
                      <a:r>
                        <a:rPr lang="en-US">
                          <a:latin typeface="Times New Roman" panose="02020603050405020304" pitchFamily="18" charset="0"/>
                          <a:cs typeface="Times New Roman" panose="02020603050405020304" pitchFamily="18" charset="0"/>
                        </a:rPr>
                        <a:t>FLASH</a:t>
                      </a:r>
                    </a:p>
                  </a:txBody>
                  <a:tcPr/>
                </a:tc>
                <a:tc>
                  <a:txBody>
                    <a:bodyPr/>
                    <a:lstStyle/>
                    <a:p>
                      <a:r>
                        <a:rPr lang="en-US">
                          <a:latin typeface="Times New Roman" panose="02020603050405020304" pitchFamily="18" charset="0"/>
                          <a:cs typeface="Times New Roman" panose="02020603050405020304" pitchFamily="18" charset="0"/>
                        </a:rPr>
                        <a:t>128 KB</a:t>
                      </a:r>
                    </a:p>
                  </a:txBody>
                  <a:tcPr/>
                </a:tc>
                <a:tc>
                  <a:txBody>
                    <a:bodyPr/>
                    <a:lstStyle/>
                    <a:p>
                      <a:r>
                        <a:rPr lang="en-US">
                          <a:latin typeface="Times New Roman" panose="02020603050405020304" pitchFamily="18" charset="0"/>
                          <a:cs typeface="Times New Roman" panose="02020603050405020304" pitchFamily="18" charset="0"/>
                        </a:rPr>
                        <a:t>0 - 4 MB</a:t>
                      </a:r>
                    </a:p>
                  </a:txBody>
                  <a:tcPr/>
                </a:tc>
                <a:tc>
                  <a:txBody>
                    <a:bodyPr/>
                    <a:lstStyle/>
                    <a:p>
                      <a:r>
                        <a:rPr lang="en-US">
                          <a:latin typeface="Times New Roman" panose="02020603050405020304" pitchFamily="18" charset="0"/>
                          <a:cs typeface="Times New Roman" panose="02020603050405020304" pitchFamily="18" charset="0"/>
                        </a:rPr>
                        <a:t>4 - 32 KB</a:t>
                      </a:r>
                    </a:p>
                  </a:txBody>
                  <a:tcPr/>
                </a:tc>
                <a:extLst>
                  <a:ext uri="{0D108BD9-81ED-4DB2-BD59-A6C34878D82A}">
                    <a16:rowId xmlns:a16="http://schemas.microsoft.com/office/drawing/2014/main" val="1486940862"/>
                  </a:ext>
                </a:extLst>
              </a:tr>
              <a:tr h="370840">
                <a:tc>
                  <a:txBody>
                    <a:bodyPr/>
                    <a:lstStyle/>
                    <a:p>
                      <a:r>
                        <a:rPr lang="en-US">
                          <a:latin typeface="Times New Roman" panose="02020603050405020304" pitchFamily="18" charset="0"/>
                          <a:cs typeface="Times New Roman" panose="02020603050405020304" pitchFamily="18" charset="0"/>
                        </a:rPr>
                        <a:t>Programming/IDE</a:t>
                      </a:r>
                    </a:p>
                  </a:txBody>
                  <a:tcPr/>
                </a:tc>
                <a:tc>
                  <a:txBody>
                    <a:bodyPr/>
                    <a:lstStyle/>
                    <a:p>
                      <a:r>
                        <a:rPr lang="en-US">
                          <a:latin typeface="Times New Roman" panose="02020603050405020304" pitchFamily="18" charset="0"/>
                          <a:cs typeface="Times New Roman" panose="02020603050405020304" pitchFamily="18" charset="0"/>
                        </a:rPr>
                        <a:t>C/CCS</a:t>
                      </a:r>
                    </a:p>
                  </a:txBody>
                  <a:tcPr/>
                </a:tc>
                <a:tc>
                  <a:txBody>
                    <a:bodyPr/>
                    <a:lstStyle/>
                    <a:p>
                      <a:r>
                        <a:rPr lang="en-US">
                          <a:latin typeface="Times New Roman" panose="02020603050405020304" pitchFamily="18" charset="0"/>
                          <a:cs typeface="Times New Roman" panose="02020603050405020304" pitchFamily="18" charset="0"/>
                        </a:rPr>
                        <a:t>C/Arduino/</a:t>
                      </a:r>
                      <a:r>
                        <a:rPr lang="en-US" err="1">
                          <a:latin typeface="Times New Roman" panose="02020603050405020304" pitchFamily="18" charset="0"/>
                          <a:cs typeface="Times New Roman" panose="02020603050405020304" pitchFamily="18" charset="0"/>
                        </a:rPr>
                        <a:t>Energia</a:t>
                      </a:r>
                      <a:endParaRPr lang="en-US">
                        <a:latin typeface="Times New Roman" panose="02020603050405020304" pitchFamily="18" charset="0"/>
                        <a:cs typeface="Times New Roman" panose="02020603050405020304" pitchFamily="18" charset="0"/>
                      </a:endParaRPr>
                    </a:p>
                  </a:txBody>
                  <a:tcPr/>
                </a:tc>
                <a:tc>
                  <a:txBody>
                    <a:bodyPr/>
                    <a:lstStyle/>
                    <a:p>
                      <a:r>
                        <a:rPr lang="en-US">
                          <a:latin typeface="Times New Roman" panose="02020603050405020304" pitchFamily="18" charset="0"/>
                          <a:cs typeface="Times New Roman" panose="02020603050405020304" pitchFamily="18" charset="0"/>
                        </a:rPr>
                        <a:t>C/Arduino/</a:t>
                      </a:r>
                      <a:r>
                        <a:rPr lang="en-US" err="1">
                          <a:latin typeface="Times New Roman" panose="02020603050405020304" pitchFamily="18" charset="0"/>
                          <a:cs typeface="Times New Roman" panose="02020603050405020304" pitchFamily="18" charset="0"/>
                        </a:rPr>
                        <a:t>Energia</a:t>
                      </a: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5135865"/>
                  </a:ext>
                </a:extLst>
              </a:tr>
              <a:tr h="370840">
                <a:tc>
                  <a:txBody>
                    <a:bodyPr/>
                    <a:lstStyle/>
                    <a:p>
                      <a:r>
                        <a:rPr lang="en-US">
                          <a:latin typeface="Times New Roman" panose="02020603050405020304" pitchFamily="18" charset="0"/>
                          <a:cs typeface="Times New Roman" panose="02020603050405020304" pitchFamily="18" charset="0"/>
                        </a:rPr>
                        <a:t>Op. Voltage</a:t>
                      </a:r>
                    </a:p>
                  </a:txBody>
                  <a:tcPr/>
                </a:tc>
                <a:tc>
                  <a:txBody>
                    <a:bodyPr/>
                    <a:lstStyle/>
                    <a:p>
                      <a:r>
                        <a:rPr lang="en-US">
                          <a:latin typeface="Times New Roman" panose="02020603050405020304" pitchFamily="18" charset="0"/>
                          <a:cs typeface="Times New Roman" panose="02020603050405020304" pitchFamily="18" charset="0"/>
                        </a:rPr>
                        <a:t>1.8 V – 3.6 V</a:t>
                      </a:r>
                    </a:p>
                  </a:txBody>
                  <a:tcPr/>
                </a:tc>
                <a:tc>
                  <a:txBody>
                    <a:bodyPr/>
                    <a:lstStyle/>
                    <a:p>
                      <a:r>
                        <a:rPr lang="en-US">
                          <a:latin typeface="Times New Roman" panose="02020603050405020304" pitchFamily="18" charset="0"/>
                          <a:cs typeface="Times New Roman" panose="02020603050405020304" pitchFamily="18" charset="0"/>
                        </a:rPr>
                        <a:t>2.3 V – 3.6 V</a:t>
                      </a:r>
                    </a:p>
                  </a:txBody>
                  <a:tcPr/>
                </a:tc>
                <a:tc>
                  <a:txBody>
                    <a:bodyPr/>
                    <a:lstStyle/>
                    <a:p>
                      <a:r>
                        <a:rPr lang="en-US">
                          <a:latin typeface="Times New Roman" panose="02020603050405020304" pitchFamily="18" charset="0"/>
                          <a:cs typeface="Times New Roman" panose="02020603050405020304" pitchFamily="18" charset="0"/>
                        </a:rPr>
                        <a:t>1.8 V - 5.5 V</a:t>
                      </a:r>
                    </a:p>
                  </a:txBody>
                  <a:tcPr/>
                </a:tc>
                <a:extLst>
                  <a:ext uri="{0D108BD9-81ED-4DB2-BD59-A6C34878D82A}">
                    <a16:rowId xmlns:a16="http://schemas.microsoft.com/office/drawing/2014/main" val="1080189348"/>
                  </a:ext>
                </a:extLst>
              </a:tr>
              <a:tr h="370840">
                <a:tc>
                  <a:txBody>
                    <a:bodyPr/>
                    <a:lstStyle/>
                    <a:p>
                      <a:r>
                        <a:rPr lang="en-US">
                          <a:latin typeface="Times New Roman" panose="02020603050405020304" pitchFamily="18" charset="0"/>
                          <a:cs typeface="Times New Roman" panose="02020603050405020304" pitchFamily="18" charset="0"/>
                        </a:rPr>
                        <a:t>Power consumption</a:t>
                      </a:r>
                    </a:p>
                  </a:txBody>
                  <a:tcPr/>
                </a:tc>
                <a:tc>
                  <a:txBody>
                    <a:bodyPr/>
                    <a:lstStyle/>
                    <a:p>
                      <a:r>
                        <a:rPr lang="en-US">
                          <a:latin typeface="Times New Roman" panose="02020603050405020304" pitchFamily="18" charset="0"/>
                          <a:cs typeface="Times New Roman" panose="02020603050405020304" pitchFamily="18" charset="0"/>
                        </a:rPr>
                        <a:t>~100 uA/MHz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5 uA - 240 mA</a:t>
                      </a:r>
                    </a:p>
                    <a:p>
                      <a:endParaRPr lang="en-US">
                        <a:latin typeface="Times New Roman" panose="02020603050405020304" pitchFamily="18" charset="0"/>
                        <a:cs typeface="Times New Roman" panose="02020603050405020304" pitchFamily="18" charset="0"/>
                      </a:endParaRPr>
                    </a:p>
                  </a:txBody>
                  <a:tcPr/>
                </a:tc>
                <a:tc>
                  <a:txBody>
                    <a:bodyPr/>
                    <a:lstStyle/>
                    <a:p>
                      <a:r>
                        <a:rPr lang="en-US">
                          <a:latin typeface="Times New Roman" panose="02020603050405020304" pitchFamily="18" charset="0"/>
                          <a:cs typeface="Times New Roman" panose="02020603050405020304" pitchFamily="18" charset="0"/>
                        </a:rPr>
                        <a:t>0.1 uA - ~200 uA</a:t>
                      </a:r>
                    </a:p>
                  </a:txBody>
                  <a:tcPr/>
                </a:tc>
                <a:extLst>
                  <a:ext uri="{0D108BD9-81ED-4DB2-BD59-A6C34878D82A}">
                    <a16:rowId xmlns:a16="http://schemas.microsoft.com/office/drawing/2014/main" val="2945182353"/>
                  </a:ext>
                </a:extLst>
              </a:tr>
              <a:tr h="370840">
                <a:tc>
                  <a:txBody>
                    <a:bodyPr/>
                    <a:lstStyle/>
                    <a:p>
                      <a:r>
                        <a:rPr lang="en-US">
                          <a:latin typeface="Times New Roman" panose="02020603050405020304" pitchFamily="18" charset="0"/>
                          <a:cs typeface="Times New Roman" panose="02020603050405020304" pitchFamily="18" charset="0"/>
                        </a:rPr>
                        <a:t>Cost</a:t>
                      </a:r>
                    </a:p>
                  </a:txBody>
                  <a:tcPr/>
                </a:tc>
                <a:tc>
                  <a:txBody>
                    <a:bodyPr/>
                    <a:lstStyle/>
                    <a:p>
                      <a:r>
                        <a:rPr lang="en-US">
                          <a:latin typeface="Times New Roman" panose="02020603050405020304" pitchFamily="18" charset="0"/>
                          <a:cs typeface="Times New Roman" panose="02020603050405020304" pitchFamily="18" charset="0"/>
                        </a:rPr>
                        <a:t>$9.46</a:t>
                      </a:r>
                    </a:p>
                  </a:txBody>
                  <a:tcPr/>
                </a:tc>
                <a:tc>
                  <a:txBody>
                    <a:bodyPr/>
                    <a:lstStyle/>
                    <a:p>
                      <a:r>
                        <a:rPr lang="en-US">
                          <a:latin typeface="Times New Roman" panose="02020603050405020304" pitchFamily="18" charset="0"/>
                          <a:cs typeface="Times New Roman" panose="02020603050405020304" pitchFamily="18" charset="0"/>
                        </a:rPr>
                        <a:t>$4.50 - $5.20</a:t>
                      </a:r>
                    </a:p>
                  </a:txBody>
                  <a:tcPr/>
                </a:tc>
                <a:tc>
                  <a:txBody>
                    <a:bodyPr/>
                    <a:lstStyle/>
                    <a:p>
                      <a:r>
                        <a:rPr lang="en-US">
                          <a:latin typeface="Times New Roman" panose="02020603050405020304" pitchFamily="18" charset="0"/>
                          <a:cs typeface="Times New Roman" panose="02020603050405020304" pitchFamily="18" charset="0"/>
                        </a:rPr>
                        <a:t>$6.99</a:t>
                      </a:r>
                    </a:p>
                  </a:txBody>
                  <a:tcPr/>
                </a:tc>
                <a:extLst>
                  <a:ext uri="{0D108BD9-81ED-4DB2-BD59-A6C34878D82A}">
                    <a16:rowId xmlns:a16="http://schemas.microsoft.com/office/drawing/2014/main" val="552650201"/>
                  </a:ext>
                </a:extLst>
              </a:tr>
              <a:tr h="370840">
                <a:tc>
                  <a:txBody>
                    <a:bodyPr/>
                    <a:lstStyle/>
                    <a:p>
                      <a:r>
                        <a:rPr lang="en-US">
                          <a:latin typeface="Times New Roman" panose="02020603050405020304" pitchFamily="18" charset="0"/>
                          <a:cs typeface="Times New Roman" panose="02020603050405020304" pitchFamily="18" charset="0"/>
                        </a:rPr>
                        <a:t>Op. Temperature</a:t>
                      </a:r>
                    </a:p>
                  </a:txBody>
                  <a:tcPr/>
                </a:tc>
                <a:tc>
                  <a:txBody>
                    <a:bodyPr/>
                    <a:lstStyle/>
                    <a:p>
                      <a:r>
                        <a:rPr lang="en-US">
                          <a:latin typeface="Times New Roman" panose="02020603050405020304" pitchFamily="18" charset="0"/>
                          <a:cs typeface="Times New Roman" panose="02020603050405020304" pitchFamily="18" charset="0"/>
                        </a:rPr>
                        <a:t>-40 ~ 85C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-40 ~ 105C</a:t>
                      </a:r>
                    </a:p>
                  </a:txBody>
                  <a:tcPr/>
                </a:tc>
                <a:tc>
                  <a:txBody>
                    <a:bodyPr/>
                    <a:lstStyle/>
                    <a:p>
                      <a:r>
                        <a:rPr lang="en-US">
                          <a:latin typeface="Times New Roman" panose="02020603050405020304" pitchFamily="18" charset="0"/>
                          <a:cs typeface="Times New Roman" panose="02020603050405020304" pitchFamily="18" charset="0"/>
                        </a:rPr>
                        <a:t>-55C – 125C</a:t>
                      </a:r>
                    </a:p>
                  </a:txBody>
                  <a:tcPr/>
                </a:tc>
                <a:extLst>
                  <a:ext uri="{0D108BD9-81ED-4DB2-BD59-A6C34878D82A}">
                    <a16:rowId xmlns:a16="http://schemas.microsoft.com/office/drawing/2014/main" val="3382406542"/>
                  </a:ext>
                </a:extLst>
              </a:tr>
            </a:tbl>
          </a:graphicData>
        </a:graphic>
      </p:graphicFrame>
      <p:sp>
        <p:nvSpPr>
          <p:cNvPr id="2" name="TextBox 1">
            <a:extLst>
              <a:ext uri="{FF2B5EF4-FFF2-40B4-BE49-F238E27FC236}">
                <a16:creationId xmlns:a16="http://schemas.microsoft.com/office/drawing/2014/main" id="{DC321B3F-41AA-264D-8CF8-9FFE6EEDAC8D}"/>
              </a:ext>
            </a:extLst>
          </p:cNvPr>
          <p:cNvSpPr txBox="1"/>
          <p:nvPr/>
        </p:nvSpPr>
        <p:spPr>
          <a:xfrm>
            <a:off x="8250682" y="1072619"/>
            <a:ext cx="893317" cy="338554"/>
          </a:xfrm>
          <a:prstGeom prst="rect">
            <a:avLst/>
          </a:prstGeom>
          <a:noFill/>
        </p:spPr>
        <p:txBody>
          <a:bodyPr wrap="square" rtlCol="0">
            <a:spAutoFit/>
          </a:bodyPr>
          <a:lstStyle/>
          <a:p>
            <a:r>
              <a:rPr lang="en-US" sz="800">
                <a:solidFill>
                  <a:schemeClr val="bg1"/>
                </a:solidFill>
                <a:latin typeface="Times New Roman" panose="02020603050405020304" pitchFamily="18" charset="0"/>
                <a:cs typeface="Times New Roman" panose="02020603050405020304" pitchFamily="18" charset="0"/>
              </a:rPr>
              <a:t>MSP430FR6989 </a:t>
            </a:r>
            <a:r>
              <a:rPr lang="en-US" sz="800" err="1">
                <a:solidFill>
                  <a:schemeClr val="bg1"/>
                </a:solidFill>
                <a:latin typeface="Times New Roman" panose="02020603050405020304" pitchFamily="18" charset="0"/>
                <a:cs typeface="Times New Roman" panose="02020603050405020304" pitchFamily="18" charset="0"/>
              </a:rPr>
              <a:t>LaunchPad</a:t>
            </a:r>
            <a:r>
              <a:rPr lang="en-US" sz="800">
                <a:solidFill>
                  <a:schemeClr val="bg1"/>
                </a:solidFill>
                <a:latin typeface="Times New Roman" panose="02020603050405020304" pitchFamily="18" charset="0"/>
                <a:cs typeface="Times New Roman" panose="02020603050405020304" pitchFamily="18" charset="0"/>
              </a:rPr>
              <a:t> (LP)</a:t>
            </a:r>
            <a:endParaRPr lang="en-US">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DDFD1C-D923-5143-BB1B-1FC0391DEDFD}"/>
              </a:ext>
            </a:extLst>
          </p:cNvPr>
          <p:cNvSpPr txBox="1"/>
          <p:nvPr/>
        </p:nvSpPr>
        <p:spPr>
          <a:xfrm>
            <a:off x="8270180" y="2389796"/>
            <a:ext cx="611065" cy="215444"/>
          </a:xfrm>
          <a:prstGeom prst="rect">
            <a:avLst/>
          </a:prstGeom>
          <a:noFill/>
        </p:spPr>
        <p:txBody>
          <a:bodyPr wrap="none" rtlCol="0">
            <a:spAutoFit/>
          </a:bodyPr>
          <a:lstStyle/>
          <a:p>
            <a:r>
              <a:rPr lang="en-US" sz="800">
                <a:solidFill>
                  <a:schemeClr val="bg1"/>
                </a:solidFill>
                <a:latin typeface="Times New Roman" panose="02020603050405020304" pitchFamily="18" charset="0"/>
                <a:cs typeface="Times New Roman" panose="02020603050405020304" pitchFamily="18" charset="0"/>
              </a:rPr>
              <a:t>ESP32 LP</a:t>
            </a:r>
            <a:endParaRPr lang="en-US">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5C590C2-8099-064A-BE72-63F55782298E}"/>
              </a:ext>
            </a:extLst>
          </p:cNvPr>
          <p:cNvSpPr txBox="1"/>
          <p:nvPr/>
        </p:nvSpPr>
        <p:spPr>
          <a:xfrm>
            <a:off x="8250682" y="3423321"/>
            <a:ext cx="893317" cy="215444"/>
          </a:xfrm>
          <a:prstGeom prst="rect">
            <a:avLst/>
          </a:prstGeom>
          <a:noFill/>
        </p:spPr>
        <p:txBody>
          <a:bodyPr wrap="square" rtlCol="0">
            <a:spAutoFit/>
          </a:bodyPr>
          <a:lstStyle/>
          <a:p>
            <a:r>
              <a:rPr lang="en-US" sz="800">
                <a:solidFill>
                  <a:schemeClr val="bg1"/>
                </a:solidFill>
                <a:latin typeface="Times New Roman" panose="02020603050405020304" pitchFamily="18" charset="0"/>
                <a:cs typeface="Times New Roman" panose="02020603050405020304" pitchFamily="18" charset="0"/>
              </a:rPr>
              <a:t>Atmega328P LP</a:t>
            </a:r>
            <a:endParaRPr lang="en-US">
              <a:solidFill>
                <a:schemeClr val="bg1"/>
              </a:solidFill>
              <a:latin typeface="Times New Roman" panose="02020603050405020304" pitchFamily="18" charset="0"/>
              <a:cs typeface="Times New Roman" panose="02020603050405020304" pitchFamily="18" charset="0"/>
            </a:endParaRPr>
          </a:p>
        </p:txBody>
      </p:sp>
      <p:sp>
        <p:nvSpPr>
          <p:cNvPr id="10" name="Rectángulo 26">
            <a:extLst>
              <a:ext uri="{FF2B5EF4-FFF2-40B4-BE49-F238E27FC236}">
                <a16:creationId xmlns:a16="http://schemas.microsoft.com/office/drawing/2014/main" id="{4FF78716-864C-1548-8D3F-30B572C39EE9}"/>
              </a:ext>
            </a:extLst>
          </p:cNvPr>
          <p:cNvSpPr/>
          <p:nvPr/>
        </p:nvSpPr>
        <p:spPr>
          <a:xfrm>
            <a:off x="1793270" y="771749"/>
            <a:ext cx="1491190" cy="3098800"/>
          </a:xfrm>
          <a:prstGeom prst="rect">
            <a:avLst/>
          </a:prstGeom>
          <a:solidFill>
            <a:srgbClr val="E71225">
              <a:alpha val="5000"/>
            </a:srgbClr>
          </a:solidFill>
          <a:ln w="36000">
            <a:solidFill>
              <a:srgbClr val="E7122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5"/>
              </a:solidFill>
            </a:endParaRPr>
          </a:p>
        </p:txBody>
      </p:sp>
      <p:pic>
        <p:nvPicPr>
          <p:cNvPr id="14" name="Audio 13">
            <a:hlinkClick r:id="" action="ppaction://media"/>
            <a:extLst>
              <a:ext uri="{FF2B5EF4-FFF2-40B4-BE49-F238E27FC236}">
                <a16:creationId xmlns:a16="http://schemas.microsoft.com/office/drawing/2014/main" id="{D9DE8B5D-6304-D74B-94DB-19BDB9474F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277450181"/>
      </p:ext>
    </p:extLst>
  </p:cSld>
  <p:clrMapOvr>
    <a:masterClrMapping/>
  </p:clrMapOvr>
  <mc:AlternateContent xmlns:mc="http://schemas.openxmlformats.org/markup-compatibility/2006">
    <mc:Choice xmlns:p14="http://schemas.microsoft.com/office/powerpoint/2010/main" Requires="p14">
      <p:transition spd="slow" p14:dur="2000" advTm="84246"/>
    </mc:Choice>
    <mc:Fallback>
      <p:transition spd="slow" advTm="8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157" y="273844"/>
            <a:ext cx="6397596" cy="494264"/>
          </a:xfrm>
        </p:spPr>
        <p:txBody>
          <a:bodyPr anchor="t">
            <a:normAutofit/>
          </a:bodyPr>
          <a:lstStyle/>
          <a:p>
            <a:r>
              <a:rPr lang="en-US" sz="2400" b="1" dirty="0">
                <a:solidFill>
                  <a:schemeClr val="bg1"/>
                </a:solidFill>
                <a:latin typeface="Times New Roman" panose="02020603050405020304" pitchFamily="18" charset="0"/>
                <a:ea typeface="+mn-ea"/>
                <a:cs typeface="Times New Roman" panose="02020603050405020304" pitchFamily="18" charset="0"/>
              </a:rPr>
              <a:t>Measurement module: Current/Voltage</a:t>
            </a:r>
          </a:p>
        </p:txBody>
      </p:sp>
      <p:sp>
        <p:nvSpPr>
          <p:cNvPr id="7" name="TextBox 6">
            <a:extLst>
              <a:ext uri="{FF2B5EF4-FFF2-40B4-BE49-F238E27FC236}">
                <a16:creationId xmlns:a16="http://schemas.microsoft.com/office/drawing/2014/main" id="{29AE1181-E7F4-D44C-B941-E27592533AA8}"/>
              </a:ext>
            </a:extLst>
          </p:cNvPr>
          <p:cNvSpPr txBox="1"/>
          <p:nvPr/>
        </p:nvSpPr>
        <p:spPr>
          <a:xfrm>
            <a:off x="151244" y="883631"/>
            <a:ext cx="4292740" cy="300082"/>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bg1"/>
                </a:solidFill>
                <a:latin typeface="Times New Roman" panose="02020603050405020304" pitchFamily="18" charset="0"/>
                <a:cs typeface="Times New Roman" panose="02020603050405020304" pitchFamily="18" charset="0"/>
              </a:rPr>
              <a:t>MATLAB Simulink Voltage Measurement Simulation</a:t>
            </a:r>
          </a:p>
        </p:txBody>
      </p:sp>
      <p:pic>
        <p:nvPicPr>
          <p:cNvPr id="14" name="Picture 13" descr="A person in a suit and tie&#10;&#10;Description automatically generated with medium confidence">
            <a:extLst>
              <a:ext uri="{FF2B5EF4-FFF2-40B4-BE49-F238E27FC236}">
                <a16:creationId xmlns:a16="http://schemas.microsoft.com/office/drawing/2014/main" id="{57640A80-3116-FB40-88AA-08F90E7E7EA1}"/>
              </a:ext>
            </a:extLst>
          </p:cNvPr>
          <p:cNvPicPr>
            <a:picLocks noChangeAspect="1"/>
          </p:cNvPicPr>
          <p:nvPr/>
        </p:nvPicPr>
        <p:blipFill rotWithShape="1">
          <a:blip r:embed="rId5"/>
          <a:srcRect l="17095" t="27116" r="10914" b="650"/>
          <a:stretch/>
        </p:blipFill>
        <p:spPr>
          <a:xfrm>
            <a:off x="8464982" y="-1807"/>
            <a:ext cx="527774" cy="706070"/>
          </a:xfrm>
          <a:prstGeom prst="rect">
            <a:avLst/>
          </a:prstGeom>
        </p:spPr>
      </p:pic>
      <p:sp>
        <p:nvSpPr>
          <p:cNvPr id="9" name="Rectangle 8">
            <a:extLst>
              <a:ext uri="{FF2B5EF4-FFF2-40B4-BE49-F238E27FC236}">
                <a16:creationId xmlns:a16="http://schemas.microsoft.com/office/drawing/2014/main" id="{EE86D2C5-C77F-4863-824E-2640615D8CD4}"/>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10" name="Picture 9">
            <a:extLst>
              <a:ext uri="{FF2B5EF4-FFF2-40B4-BE49-F238E27FC236}">
                <a16:creationId xmlns:a16="http://schemas.microsoft.com/office/drawing/2014/main" id="{82ABDBF8-BF4E-4D73-B8B4-7AA2C2E8EE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descr="Diagram, schematic&#10;&#10;Description automatically generated">
            <a:extLst>
              <a:ext uri="{FF2B5EF4-FFF2-40B4-BE49-F238E27FC236}">
                <a16:creationId xmlns:a16="http://schemas.microsoft.com/office/drawing/2014/main" id="{B07B8CDE-B15F-A241-9E39-A8D1E6843823}"/>
              </a:ext>
            </a:extLst>
          </p:cNvPr>
          <p:cNvPicPr>
            <a:picLocks noChangeAspect="1"/>
          </p:cNvPicPr>
          <p:nvPr/>
        </p:nvPicPr>
        <p:blipFill>
          <a:blip r:embed="rId7"/>
          <a:stretch>
            <a:fillRect/>
          </a:stretch>
        </p:blipFill>
        <p:spPr>
          <a:xfrm>
            <a:off x="299514" y="1343529"/>
            <a:ext cx="4791146" cy="3415163"/>
          </a:xfrm>
          <a:prstGeom prst="rect">
            <a:avLst/>
          </a:prstGeom>
        </p:spPr>
      </p:pic>
      <p:sp>
        <p:nvSpPr>
          <p:cNvPr id="13" name="TextBox 12">
            <a:extLst>
              <a:ext uri="{FF2B5EF4-FFF2-40B4-BE49-F238E27FC236}">
                <a16:creationId xmlns:a16="http://schemas.microsoft.com/office/drawing/2014/main" id="{88C03ED5-B69D-1646-81AF-DDE0B7F326F0}"/>
              </a:ext>
            </a:extLst>
          </p:cNvPr>
          <p:cNvSpPr txBox="1"/>
          <p:nvPr/>
        </p:nvSpPr>
        <p:spPr>
          <a:xfrm>
            <a:off x="5090659" y="871090"/>
            <a:ext cx="3661463" cy="300082"/>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bg1"/>
                </a:solidFill>
                <a:latin typeface="Times New Roman" panose="02020603050405020304" pitchFamily="18" charset="0"/>
                <a:cs typeface="Times New Roman" panose="02020603050405020304" pitchFamily="18" charset="0"/>
              </a:rPr>
              <a:t>Block Diagram</a:t>
            </a:r>
          </a:p>
        </p:txBody>
      </p:sp>
      <p:pic>
        <p:nvPicPr>
          <p:cNvPr id="8" name="Picture 7" descr="Diagram&#10;&#10;Description automatically generated">
            <a:extLst>
              <a:ext uri="{FF2B5EF4-FFF2-40B4-BE49-F238E27FC236}">
                <a16:creationId xmlns:a16="http://schemas.microsoft.com/office/drawing/2014/main" id="{E155F0E4-03AB-5C4C-8523-19B3AABCB82E}"/>
              </a:ext>
            </a:extLst>
          </p:cNvPr>
          <p:cNvPicPr>
            <a:picLocks noChangeAspect="1"/>
          </p:cNvPicPr>
          <p:nvPr/>
        </p:nvPicPr>
        <p:blipFill>
          <a:blip r:embed="rId8"/>
          <a:stretch>
            <a:fillRect/>
          </a:stretch>
        </p:blipFill>
        <p:spPr>
          <a:xfrm>
            <a:off x="5119616" y="1274155"/>
            <a:ext cx="3734600" cy="2998256"/>
          </a:xfrm>
          <a:prstGeom prst="rect">
            <a:avLst/>
          </a:prstGeom>
        </p:spPr>
      </p:pic>
      <p:pic>
        <p:nvPicPr>
          <p:cNvPr id="16" name="Audio 15">
            <a:hlinkClick r:id="" action="ppaction://media"/>
            <a:extLst>
              <a:ext uri="{FF2B5EF4-FFF2-40B4-BE49-F238E27FC236}">
                <a16:creationId xmlns:a16="http://schemas.microsoft.com/office/drawing/2014/main" id="{EB0639C9-2F43-9D41-A85E-7D66B9F8D8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697142339"/>
      </p:ext>
    </p:extLst>
  </p:cSld>
  <p:clrMapOvr>
    <a:masterClrMapping/>
  </p:clrMapOvr>
  <mc:AlternateContent xmlns:mc="http://schemas.openxmlformats.org/markup-compatibility/2006">
    <mc:Choice xmlns:p14="http://schemas.microsoft.com/office/powerpoint/2010/main" Requires="p14">
      <p:transition spd="slow" p14:dur="2000" advTm="23091"/>
    </mc:Choice>
    <mc:Fallback>
      <p:transition spd="slow" advTm="2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157" y="273844"/>
            <a:ext cx="6397596" cy="494264"/>
          </a:xfrm>
        </p:spPr>
        <p:txBody>
          <a:bodyPr anchor="t">
            <a:normAutofit/>
          </a:bodyPr>
          <a:lstStyle/>
          <a:p>
            <a:r>
              <a:rPr lang="en-US" sz="2400" b="1" dirty="0">
                <a:solidFill>
                  <a:schemeClr val="bg1"/>
                </a:solidFill>
                <a:latin typeface="Times New Roman" panose="02020603050405020304" pitchFamily="18" charset="0"/>
                <a:ea typeface="+mn-ea"/>
                <a:cs typeface="Times New Roman" panose="02020603050405020304" pitchFamily="18" charset="0"/>
              </a:rPr>
              <a:t>Power Consideration</a:t>
            </a:r>
          </a:p>
        </p:txBody>
      </p:sp>
      <p:sp>
        <p:nvSpPr>
          <p:cNvPr id="7" name="TextBox 6">
            <a:extLst>
              <a:ext uri="{FF2B5EF4-FFF2-40B4-BE49-F238E27FC236}">
                <a16:creationId xmlns:a16="http://schemas.microsoft.com/office/drawing/2014/main" id="{29AE1181-E7F4-D44C-B941-E27592533AA8}"/>
              </a:ext>
            </a:extLst>
          </p:cNvPr>
          <p:cNvSpPr txBox="1"/>
          <p:nvPr/>
        </p:nvSpPr>
        <p:spPr>
          <a:xfrm>
            <a:off x="151244" y="883631"/>
            <a:ext cx="4064140" cy="1754326"/>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bg1"/>
                </a:solidFill>
                <a:latin typeface="Times New Roman" panose="02020603050405020304" pitchFamily="18" charset="0"/>
                <a:cs typeface="Times New Roman" panose="02020603050405020304" pitchFamily="18" charset="0"/>
              </a:rPr>
              <a:t>Onboard Battery Source to power PCB</a:t>
            </a:r>
          </a:p>
          <a:p>
            <a:pPr marL="214313" indent="-214313">
              <a:buFont typeface="Arial" panose="020B0604020202020204" pitchFamily="34" charset="0"/>
              <a:buChar char="•"/>
            </a:pPr>
            <a:r>
              <a:rPr lang="en-US" sz="1350" dirty="0">
                <a:solidFill>
                  <a:schemeClr val="bg1"/>
                </a:solidFill>
                <a:latin typeface="Times New Roman" panose="02020603050405020304" pitchFamily="18" charset="0"/>
                <a:cs typeface="Times New Roman" panose="02020603050405020304" pitchFamily="18" charset="0"/>
              </a:rPr>
              <a:t>Went with a 9 V Alkaline Battery due to its energy density</a:t>
            </a:r>
          </a:p>
          <a:p>
            <a:pPr marL="214313" indent="-214313">
              <a:buFont typeface="Arial" panose="020B0604020202020204" pitchFamily="34" charset="0"/>
              <a:buChar char="•"/>
            </a:pPr>
            <a:r>
              <a:rPr lang="en-US" sz="1350" dirty="0">
                <a:solidFill>
                  <a:schemeClr val="bg1"/>
                </a:solidFill>
                <a:latin typeface="Times New Roman" panose="02020603050405020304" pitchFamily="18" charset="0"/>
                <a:cs typeface="Times New Roman" panose="02020603050405020304" pitchFamily="18" charset="0"/>
              </a:rPr>
              <a:t>Supplied all modules with enough current </a:t>
            </a:r>
          </a:p>
          <a:p>
            <a:pPr marL="214313" indent="-214313">
              <a:buFont typeface="Arial" panose="020B0604020202020204" pitchFamily="34" charset="0"/>
              <a:buChar char="•"/>
            </a:pPr>
            <a:r>
              <a:rPr lang="en-US" sz="1350" dirty="0">
                <a:solidFill>
                  <a:schemeClr val="bg1"/>
                </a:solidFill>
                <a:latin typeface="Times New Roman" panose="02020603050405020304" pitchFamily="18" charset="0"/>
                <a:cs typeface="Times New Roman" panose="02020603050405020304" pitchFamily="18" charset="0"/>
              </a:rPr>
              <a:t>All modules worked per specifications</a:t>
            </a:r>
          </a:p>
          <a:p>
            <a:pPr marL="214313" indent="-214313">
              <a:buFont typeface="Arial" panose="020B0604020202020204" pitchFamily="34" charset="0"/>
              <a:buChar char="•"/>
            </a:pPr>
            <a:r>
              <a:rPr lang="en-US" sz="1350" dirty="0">
                <a:solidFill>
                  <a:schemeClr val="bg1"/>
                </a:solidFill>
                <a:latin typeface="Times New Roman" panose="02020603050405020304" pitchFamily="18" charset="0"/>
                <a:cs typeface="Times New Roman" panose="02020603050405020304" pitchFamily="18" charset="0"/>
              </a:rPr>
              <a:t>Operate over wide temperature range: -18</a:t>
            </a:r>
            <a:r>
              <a:rPr lang="en-US" sz="1350" baseline="30000" dirty="0">
                <a:solidFill>
                  <a:schemeClr val="bg1"/>
                </a:solidFill>
                <a:latin typeface="Times New Roman" panose="02020603050405020304" pitchFamily="18" charset="0"/>
                <a:cs typeface="Times New Roman" panose="02020603050405020304" pitchFamily="18" charset="0"/>
              </a:rPr>
              <a:t>o</a:t>
            </a:r>
            <a:r>
              <a:rPr lang="en-US" sz="1350" dirty="0">
                <a:solidFill>
                  <a:schemeClr val="bg1"/>
                </a:solidFill>
                <a:latin typeface="Times New Roman" panose="02020603050405020304" pitchFamily="18" charset="0"/>
                <a:cs typeface="Times New Roman" panose="02020603050405020304" pitchFamily="18" charset="0"/>
              </a:rPr>
              <a:t>C to 55</a:t>
            </a:r>
            <a:r>
              <a:rPr lang="en-US" sz="1350" baseline="30000" dirty="0">
                <a:solidFill>
                  <a:schemeClr val="bg1"/>
                </a:solidFill>
                <a:latin typeface="Times New Roman" panose="02020603050405020304" pitchFamily="18" charset="0"/>
                <a:cs typeface="Times New Roman" panose="02020603050405020304" pitchFamily="18" charset="0"/>
              </a:rPr>
              <a:t>o</a:t>
            </a:r>
            <a:r>
              <a:rPr lang="en-US" sz="1350" dirty="0">
                <a:solidFill>
                  <a:schemeClr val="bg1"/>
                </a:solidFill>
                <a:latin typeface="Times New Roman" panose="02020603050405020304" pitchFamily="18" charset="0"/>
                <a:cs typeface="Times New Roman" panose="02020603050405020304" pitchFamily="18" charset="0"/>
              </a:rPr>
              <a:t>C</a:t>
            </a:r>
          </a:p>
          <a:p>
            <a:endParaRPr lang="en-US" sz="1350" dirty="0">
              <a:solidFill>
                <a:schemeClr val="bg1"/>
              </a:solidFill>
              <a:latin typeface="Times New Roman" panose="02020603050405020304" pitchFamily="18" charset="0"/>
              <a:cs typeface="Times New Roman" panose="02020603050405020304" pitchFamily="18" charset="0"/>
            </a:endParaRPr>
          </a:p>
          <a:p>
            <a:endParaRPr lang="en-US" sz="1350" dirty="0">
              <a:solidFill>
                <a:schemeClr val="bg1"/>
              </a:solidFill>
              <a:latin typeface="Times New Roman" panose="02020603050405020304" pitchFamily="18" charset="0"/>
              <a:cs typeface="Times New Roman" panose="02020603050405020304" pitchFamily="18" charset="0"/>
            </a:endParaRPr>
          </a:p>
        </p:txBody>
      </p:sp>
      <p:pic>
        <p:nvPicPr>
          <p:cNvPr id="14" name="Picture 13" descr="A person in a suit and tie&#10;&#10;Description automatically generated with medium confidence">
            <a:extLst>
              <a:ext uri="{FF2B5EF4-FFF2-40B4-BE49-F238E27FC236}">
                <a16:creationId xmlns:a16="http://schemas.microsoft.com/office/drawing/2014/main" id="{57640A80-3116-FB40-88AA-08F90E7E7EA1}"/>
              </a:ext>
            </a:extLst>
          </p:cNvPr>
          <p:cNvPicPr>
            <a:picLocks noChangeAspect="1"/>
          </p:cNvPicPr>
          <p:nvPr/>
        </p:nvPicPr>
        <p:blipFill rotWithShape="1">
          <a:blip r:embed="rId5"/>
          <a:srcRect l="17095" t="27116" r="10914" b="650"/>
          <a:stretch/>
        </p:blipFill>
        <p:spPr>
          <a:xfrm>
            <a:off x="8464982" y="-1807"/>
            <a:ext cx="527774" cy="706070"/>
          </a:xfrm>
          <a:prstGeom prst="rect">
            <a:avLst/>
          </a:prstGeom>
        </p:spPr>
      </p:pic>
      <p:sp>
        <p:nvSpPr>
          <p:cNvPr id="9" name="Rectangle 8">
            <a:extLst>
              <a:ext uri="{FF2B5EF4-FFF2-40B4-BE49-F238E27FC236}">
                <a16:creationId xmlns:a16="http://schemas.microsoft.com/office/drawing/2014/main" id="{EE86D2C5-C77F-4863-824E-2640615D8CD4}"/>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10" name="Picture 9">
            <a:extLst>
              <a:ext uri="{FF2B5EF4-FFF2-40B4-BE49-F238E27FC236}">
                <a16:creationId xmlns:a16="http://schemas.microsoft.com/office/drawing/2014/main" id="{82ABDBF8-BF4E-4D73-B8B4-7AA2C2E8EE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A80AAC98-F785-0048-949A-B569A028CF51}"/>
              </a:ext>
            </a:extLst>
          </p:cNvPr>
          <p:cNvPicPr>
            <a:picLocks noChangeAspect="1"/>
          </p:cNvPicPr>
          <p:nvPr/>
        </p:nvPicPr>
        <p:blipFill>
          <a:blip r:embed="rId7"/>
          <a:stretch>
            <a:fillRect/>
          </a:stretch>
        </p:blipFill>
        <p:spPr>
          <a:xfrm>
            <a:off x="4353831" y="883631"/>
            <a:ext cx="4292741" cy="3177672"/>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2D47F0B6-46B4-1D46-8D33-1389C6D15E2E}"/>
              </a:ext>
            </a:extLst>
          </p:cNvPr>
          <p:cNvPicPr>
            <a:picLocks noChangeAspect="1"/>
          </p:cNvPicPr>
          <p:nvPr/>
        </p:nvPicPr>
        <p:blipFill>
          <a:blip r:embed="rId8"/>
          <a:stretch>
            <a:fillRect/>
          </a:stretch>
        </p:blipFill>
        <p:spPr>
          <a:xfrm>
            <a:off x="413004" y="2358233"/>
            <a:ext cx="2791143" cy="1703070"/>
          </a:xfrm>
          <a:prstGeom prst="rect">
            <a:avLst/>
          </a:prstGeom>
        </p:spPr>
      </p:pic>
      <p:pic>
        <p:nvPicPr>
          <p:cNvPr id="22" name="Audio 21">
            <a:hlinkClick r:id="" action="ppaction://media"/>
            <a:extLst>
              <a:ext uri="{FF2B5EF4-FFF2-40B4-BE49-F238E27FC236}">
                <a16:creationId xmlns:a16="http://schemas.microsoft.com/office/drawing/2014/main" id="{D98A8F8E-7F8C-1A4F-BD19-1D9BFFF8E3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196557310"/>
      </p:ext>
    </p:extLst>
  </p:cSld>
  <p:clrMapOvr>
    <a:masterClrMapping/>
  </p:clrMapOvr>
  <mc:AlternateContent xmlns:mc="http://schemas.openxmlformats.org/markup-compatibility/2006">
    <mc:Choice xmlns:p14="http://schemas.microsoft.com/office/powerpoint/2010/main" Requires="p14">
      <p:transition spd="slow" p14:dur="2000" advTm="21174"/>
    </mc:Choice>
    <mc:Fallback>
      <p:transition spd="slow" advTm="2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157" y="273844"/>
            <a:ext cx="6397596" cy="351469"/>
          </a:xfrm>
        </p:spPr>
        <p:txBody>
          <a:bodyPr anchor="t">
            <a:noAutofit/>
          </a:bodyPr>
          <a:lstStyle/>
          <a:p>
            <a:r>
              <a:rPr lang="en-US" sz="2400" b="1" dirty="0">
                <a:solidFill>
                  <a:schemeClr val="bg1"/>
                </a:solidFill>
                <a:latin typeface="Times New Roman" panose="02020603050405020304" pitchFamily="18" charset="0"/>
                <a:ea typeface="+mn-ea"/>
                <a:cs typeface="Times New Roman" panose="02020603050405020304" pitchFamily="18" charset="0"/>
              </a:rPr>
              <a:t>Schematic</a:t>
            </a:r>
          </a:p>
        </p:txBody>
      </p:sp>
      <p:pic>
        <p:nvPicPr>
          <p:cNvPr id="3" name="Picture 2">
            <a:extLst>
              <a:ext uri="{FF2B5EF4-FFF2-40B4-BE49-F238E27FC236}">
                <a16:creationId xmlns:a16="http://schemas.microsoft.com/office/drawing/2014/main" id="{1BB643BE-93D4-CE47-9B7C-411469E4D992}"/>
              </a:ext>
            </a:extLst>
          </p:cNvPr>
          <p:cNvPicPr>
            <a:picLocks noChangeAspect="1"/>
          </p:cNvPicPr>
          <p:nvPr/>
        </p:nvPicPr>
        <p:blipFill>
          <a:blip r:embed="rId6"/>
          <a:stretch>
            <a:fillRect/>
          </a:stretch>
        </p:blipFill>
        <p:spPr>
          <a:xfrm>
            <a:off x="208156" y="704264"/>
            <a:ext cx="8727687" cy="3861010"/>
          </a:xfrm>
          <a:prstGeom prst="rect">
            <a:avLst/>
          </a:prstGeom>
        </p:spPr>
      </p:pic>
      <p:pic>
        <p:nvPicPr>
          <p:cNvPr id="12" name="Picture 11" descr="A person in a suit and tie&#10;&#10;Description automatically generated with medium confidence">
            <a:extLst>
              <a:ext uri="{FF2B5EF4-FFF2-40B4-BE49-F238E27FC236}">
                <a16:creationId xmlns:a16="http://schemas.microsoft.com/office/drawing/2014/main" id="{11822500-83CD-1F46-A3A0-B9F2B8B10958}"/>
              </a:ext>
            </a:extLst>
          </p:cNvPr>
          <p:cNvPicPr>
            <a:picLocks noChangeAspect="1"/>
          </p:cNvPicPr>
          <p:nvPr/>
        </p:nvPicPr>
        <p:blipFill rotWithShape="1">
          <a:blip r:embed="rId7"/>
          <a:srcRect l="17095" t="27116" r="10914" b="650"/>
          <a:stretch/>
        </p:blipFill>
        <p:spPr>
          <a:xfrm>
            <a:off x="8464982" y="-1807"/>
            <a:ext cx="527774" cy="706070"/>
          </a:xfrm>
          <a:prstGeom prst="rect">
            <a:avLst/>
          </a:prstGeom>
        </p:spPr>
      </p:pic>
      <p:sp>
        <p:nvSpPr>
          <p:cNvPr id="24" name="Rectangle 23">
            <a:extLst>
              <a:ext uri="{FF2B5EF4-FFF2-40B4-BE49-F238E27FC236}">
                <a16:creationId xmlns:a16="http://schemas.microsoft.com/office/drawing/2014/main" id="{321B407E-763E-4F65-9308-7F5D39B6A6CB}"/>
              </a:ext>
            </a:extLst>
          </p:cNvPr>
          <p:cNvSpPr/>
          <p:nvPr/>
        </p:nvSpPr>
        <p:spPr>
          <a:xfrm>
            <a:off x="444960" y="855360"/>
            <a:ext cx="1828800" cy="1459524"/>
          </a:xfrm>
          <a:prstGeom prst="rect">
            <a:avLst/>
          </a:prstGeom>
          <a:solidFill>
            <a:srgbClr val="E71225">
              <a:alpha val="0"/>
            </a:srgbClr>
          </a:solidFill>
          <a:ln w="36000">
            <a:solidFill>
              <a:srgbClr val="FFCA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sz="800" dirty="0">
              <a:solidFill>
                <a:srgbClr val="E71225"/>
              </a:solidFill>
              <a:latin typeface="Times New Roman" panose="02020603050405020304" pitchFamily="18" charset="0"/>
              <a:cs typeface="Times New Roman" panose="02020603050405020304" pitchFamily="18" charset="0"/>
            </a:endParaRPr>
          </a:p>
          <a:p>
            <a:endParaRPr lang="en-US" sz="800" dirty="0">
              <a:solidFill>
                <a:srgbClr val="E71225"/>
              </a:solidFill>
              <a:latin typeface="Times New Roman" panose="02020603050405020304" pitchFamily="18" charset="0"/>
              <a:cs typeface="Times New Roman" panose="02020603050405020304" pitchFamily="18" charset="0"/>
            </a:endParaRPr>
          </a:p>
          <a:p>
            <a:endParaRPr lang="en-US" sz="800" dirty="0">
              <a:solidFill>
                <a:srgbClr val="E71225"/>
              </a:solidFill>
              <a:latin typeface="Times New Roman" panose="02020603050405020304" pitchFamily="18" charset="0"/>
              <a:cs typeface="Times New Roman" panose="02020603050405020304" pitchFamily="18" charset="0"/>
            </a:endParaRPr>
          </a:p>
          <a:p>
            <a:endParaRPr lang="en-US" sz="800" dirty="0">
              <a:solidFill>
                <a:srgbClr val="E71225"/>
              </a:solidFill>
              <a:latin typeface="Times New Roman" panose="02020603050405020304" pitchFamily="18" charset="0"/>
              <a:cs typeface="Times New Roman" panose="02020603050405020304" pitchFamily="18" charset="0"/>
            </a:endParaRPr>
          </a:p>
          <a:p>
            <a:r>
              <a:rPr lang="en-US" sz="800" dirty="0">
                <a:solidFill>
                  <a:srgbClr val="E71225"/>
                </a:solidFill>
                <a:latin typeface="Times New Roman" panose="02020603050405020304" pitchFamily="18" charset="0"/>
                <a:cs typeface="Times New Roman" panose="02020603050405020304" pitchFamily="18" charset="0"/>
              </a:rPr>
              <a:t>	</a:t>
            </a:r>
          </a:p>
          <a:p>
            <a:endParaRPr lang="en-US" sz="800" dirty="0">
              <a:solidFill>
                <a:srgbClr val="E71225"/>
              </a:solidFill>
              <a:latin typeface="Times New Roman" panose="02020603050405020304" pitchFamily="18" charset="0"/>
              <a:cs typeface="Times New Roman" panose="02020603050405020304" pitchFamily="18" charset="0"/>
            </a:endParaRPr>
          </a:p>
          <a:p>
            <a:endParaRPr lang="en-US" sz="800" dirty="0">
              <a:solidFill>
                <a:srgbClr val="E71225"/>
              </a:solidFill>
              <a:latin typeface="Times New Roman" panose="02020603050405020304" pitchFamily="18" charset="0"/>
              <a:cs typeface="Times New Roman" panose="02020603050405020304" pitchFamily="18" charset="0"/>
            </a:endParaRPr>
          </a:p>
          <a:p>
            <a:endParaRPr lang="en-US" sz="800" dirty="0">
              <a:solidFill>
                <a:srgbClr val="E71225"/>
              </a:solidFill>
              <a:latin typeface="Times New Roman" panose="02020603050405020304" pitchFamily="18" charset="0"/>
              <a:cs typeface="Times New Roman" panose="02020603050405020304" pitchFamily="18" charset="0"/>
            </a:endParaRPr>
          </a:p>
          <a:p>
            <a:endParaRPr lang="en-US" sz="800" dirty="0">
              <a:solidFill>
                <a:srgbClr val="E71225"/>
              </a:solidFill>
              <a:latin typeface="Times New Roman" panose="02020603050405020304" pitchFamily="18" charset="0"/>
              <a:cs typeface="Times New Roman" panose="02020603050405020304" pitchFamily="18" charset="0"/>
            </a:endParaRPr>
          </a:p>
          <a:p>
            <a:r>
              <a:rPr lang="en-US" sz="800" dirty="0">
                <a:solidFill>
                  <a:srgbClr val="E71225"/>
                </a:solidFill>
                <a:latin typeface="Times New Roman" panose="02020603050405020304" pitchFamily="18" charset="0"/>
                <a:cs typeface="Times New Roman" panose="02020603050405020304" pitchFamily="18" charset="0"/>
              </a:rPr>
              <a:t>	</a:t>
            </a:r>
            <a:r>
              <a:rPr lang="en-US" sz="800" dirty="0">
                <a:solidFill>
                  <a:schemeClr val="bg1"/>
                </a:solidFill>
                <a:latin typeface="Times New Roman" panose="02020603050405020304" pitchFamily="18" charset="0"/>
                <a:cs typeface="Times New Roman" panose="02020603050405020304" pitchFamily="18" charset="0"/>
              </a:rPr>
              <a:t>Voltage Circuit</a:t>
            </a:r>
          </a:p>
        </p:txBody>
      </p:sp>
      <p:sp>
        <p:nvSpPr>
          <p:cNvPr id="17" name="Rectangle 16">
            <a:extLst>
              <a:ext uri="{FF2B5EF4-FFF2-40B4-BE49-F238E27FC236}">
                <a16:creationId xmlns:a16="http://schemas.microsoft.com/office/drawing/2014/main" id="{AFF695CF-3B2F-8846-818F-07A8CCF5C7C4}"/>
              </a:ext>
            </a:extLst>
          </p:cNvPr>
          <p:cNvSpPr/>
          <p:nvPr/>
        </p:nvSpPr>
        <p:spPr>
          <a:xfrm>
            <a:off x="2915164" y="3649507"/>
            <a:ext cx="2953512" cy="868680"/>
          </a:xfrm>
          <a:prstGeom prst="rect">
            <a:avLst/>
          </a:prstGeom>
          <a:solidFill>
            <a:srgbClr val="E71225">
              <a:alpha val="0"/>
            </a:srgbClr>
          </a:solidFill>
          <a:ln w="36000">
            <a:solidFill>
              <a:srgbClr val="FFCA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r>
              <a:rPr lang="en-US" sz="800">
                <a:solidFill>
                  <a:schemeClr val="bg1"/>
                </a:solidFill>
                <a:latin typeface="Times New Roman" panose="02020603050405020304" pitchFamily="18" charset="0"/>
                <a:cs typeface="Times New Roman" panose="02020603050405020304" pitchFamily="18" charset="0"/>
              </a:rPr>
              <a:t>DCDC Circuit</a:t>
            </a:r>
          </a:p>
        </p:txBody>
      </p:sp>
      <p:sp>
        <p:nvSpPr>
          <p:cNvPr id="18" name="Rectangle 17">
            <a:extLst>
              <a:ext uri="{FF2B5EF4-FFF2-40B4-BE49-F238E27FC236}">
                <a16:creationId xmlns:a16="http://schemas.microsoft.com/office/drawing/2014/main" id="{7321A519-41B9-F649-92A9-E6321737EDC8}"/>
              </a:ext>
            </a:extLst>
          </p:cNvPr>
          <p:cNvSpPr/>
          <p:nvPr/>
        </p:nvSpPr>
        <p:spPr>
          <a:xfrm>
            <a:off x="2510562" y="818913"/>
            <a:ext cx="3475299" cy="675080"/>
          </a:xfrm>
          <a:prstGeom prst="rect">
            <a:avLst/>
          </a:prstGeom>
          <a:solidFill>
            <a:srgbClr val="E71225">
              <a:alpha val="0"/>
            </a:srgbClr>
          </a:solidFill>
          <a:ln w="36000">
            <a:solidFill>
              <a:srgbClr val="FFCA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r>
              <a:rPr lang="en-US" sz="800">
                <a:solidFill>
                  <a:srgbClr val="E71225"/>
                </a:solidFill>
                <a:latin typeface="Times New Roman" panose="02020603050405020304" pitchFamily="18" charset="0"/>
                <a:cs typeface="Times New Roman" panose="02020603050405020304" pitchFamily="18" charset="0"/>
              </a:rPr>
              <a:t>			</a:t>
            </a:r>
          </a:p>
          <a:p>
            <a:r>
              <a:rPr lang="en-US" sz="800">
                <a:solidFill>
                  <a:srgbClr val="E71225"/>
                </a:solidFill>
                <a:latin typeface="Times New Roman" panose="02020603050405020304" pitchFamily="18" charset="0"/>
                <a:cs typeface="Times New Roman" panose="02020603050405020304" pitchFamily="18" charset="0"/>
              </a:rPr>
              <a:t>		</a:t>
            </a:r>
            <a:r>
              <a:rPr lang="en-US" sz="800">
                <a:solidFill>
                  <a:schemeClr val="bg1"/>
                </a:solidFill>
                <a:latin typeface="Times New Roman" panose="02020603050405020304" pitchFamily="18" charset="0"/>
                <a:cs typeface="Times New Roman" panose="02020603050405020304" pitchFamily="18" charset="0"/>
              </a:rPr>
              <a:t>                        Wi-Fi: ESP8266 Circuit</a:t>
            </a:r>
          </a:p>
        </p:txBody>
      </p:sp>
      <p:sp>
        <p:nvSpPr>
          <p:cNvPr id="19" name="Rectangle 18">
            <a:extLst>
              <a:ext uri="{FF2B5EF4-FFF2-40B4-BE49-F238E27FC236}">
                <a16:creationId xmlns:a16="http://schemas.microsoft.com/office/drawing/2014/main" id="{F8C18ABC-318B-C943-8E96-21AB303E25EB}"/>
              </a:ext>
            </a:extLst>
          </p:cNvPr>
          <p:cNvSpPr/>
          <p:nvPr/>
        </p:nvSpPr>
        <p:spPr>
          <a:xfrm>
            <a:off x="6497809" y="784206"/>
            <a:ext cx="2031203" cy="1384459"/>
          </a:xfrm>
          <a:prstGeom prst="rect">
            <a:avLst/>
          </a:prstGeom>
          <a:solidFill>
            <a:srgbClr val="E71225">
              <a:alpha val="0"/>
            </a:srgbClr>
          </a:solidFill>
          <a:ln w="36000">
            <a:solidFill>
              <a:srgbClr val="FFCA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r>
              <a:rPr lang="en-US" sz="800">
                <a:solidFill>
                  <a:schemeClr val="bg1"/>
                </a:solidFill>
                <a:latin typeface="Times New Roman" panose="02020603050405020304" pitchFamily="18" charset="0"/>
                <a:cs typeface="Times New Roman" panose="02020603050405020304" pitchFamily="18" charset="0"/>
              </a:rPr>
              <a:t>Jumper Circuits</a:t>
            </a:r>
          </a:p>
        </p:txBody>
      </p:sp>
      <p:sp>
        <p:nvSpPr>
          <p:cNvPr id="21" name="Rectangle 20">
            <a:extLst>
              <a:ext uri="{FF2B5EF4-FFF2-40B4-BE49-F238E27FC236}">
                <a16:creationId xmlns:a16="http://schemas.microsoft.com/office/drawing/2014/main" id="{BBEA78BB-A2B6-CB4D-A871-9F1023E9101D}"/>
              </a:ext>
            </a:extLst>
          </p:cNvPr>
          <p:cNvSpPr/>
          <p:nvPr/>
        </p:nvSpPr>
        <p:spPr>
          <a:xfrm>
            <a:off x="7215069" y="3100871"/>
            <a:ext cx="1441252" cy="922681"/>
          </a:xfrm>
          <a:prstGeom prst="rect">
            <a:avLst/>
          </a:prstGeom>
          <a:solidFill>
            <a:srgbClr val="E71225">
              <a:alpha val="0"/>
            </a:srgbClr>
          </a:solidFill>
          <a:ln w="36000">
            <a:solidFill>
              <a:srgbClr val="FFCA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nchorCtr="1"/>
          <a:lstStyle/>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r>
              <a:rPr lang="en-US" sz="800">
                <a:solidFill>
                  <a:srgbClr val="E71225"/>
                </a:solidFill>
                <a:latin typeface="Times New Roman"/>
                <a:cs typeface="Times New Roman"/>
              </a:rPr>
              <a:t>                      </a:t>
            </a:r>
            <a:r>
              <a:rPr lang="en-US" sz="800">
                <a:solidFill>
                  <a:schemeClr val="bg1"/>
                </a:solidFill>
                <a:latin typeface="Times New Roman"/>
                <a:cs typeface="Times New Roman"/>
              </a:rPr>
              <a:t>LED and Switches</a:t>
            </a:r>
          </a:p>
        </p:txBody>
      </p:sp>
      <p:sp>
        <p:nvSpPr>
          <p:cNvPr id="15" name="Rectangle 14">
            <a:extLst>
              <a:ext uri="{FF2B5EF4-FFF2-40B4-BE49-F238E27FC236}">
                <a16:creationId xmlns:a16="http://schemas.microsoft.com/office/drawing/2014/main" id="{67AEB0FE-D764-6545-9F68-04C15696AC2C}"/>
              </a:ext>
            </a:extLst>
          </p:cNvPr>
          <p:cNvSpPr/>
          <p:nvPr/>
        </p:nvSpPr>
        <p:spPr>
          <a:xfrm>
            <a:off x="2528429" y="1566677"/>
            <a:ext cx="4484238" cy="1775878"/>
          </a:xfrm>
          <a:prstGeom prst="rect">
            <a:avLst/>
          </a:prstGeom>
          <a:solidFill>
            <a:srgbClr val="E71225">
              <a:alpha val="0"/>
            </a:srgbClr>
          </a:solidFill>
          <a:ln w="36000">
            <a:solidFill>
              <a:srgbClr val="FFCA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endParaRPr lang="en-US" sz="800">
              <a:solidFill>
                <a:srgbClr val="E71225"/>
              </a:solidFill>
              <a:latin typeface="Times New Roman" panose="02020603050405020304" pitchFamily="18" charset="0"/>
              <a:cs typeface="Times New Roman" panose="02020603050405020304" pitchFamily="18" charset="0"/>
            </a:endParaRPr>
          </a:p>
          <a:p>
            <a:r>
              <a:rPr lang="en-US" sz="800">
                <a:solidFill>
                  <a:srgbClr val="E71225"/>
                </a:solidFill>
                <a:latin typeface="Times New Roman" panose="02020603050405020304" pitchFamily="18" charset="0"/>
                <a:cs typeface="Times New Roman" panose="02020603050405020304" pitchFamily="18" charset="0"/>
              </a:rPr>
              <a:t>		                </a:t>
            </a:r>
            <a:r>
              <a:rPr lang="en-US" sz="800">
                <a:solidFill>
                  <a:schemeClr val="bg1"/>
                </a:solidFill>
                <a:latin typeface="Times New Roman" panose="02020603050405020304" pitchFamily="18" charset="0"/>
                <a:cs typeface="Times New Roman" panose="02020603050405020304" pitchFamily="18" charset="0"/>
              </a:rPr>
              <a:t>MCU Circuit</a:t>
            </a:r>
          </a:p>
        </p:txBody>
      </p:sp>
      <p:sp>
        <p:nvSpPr>
          <p:cNvPr id="22" name="Rectangle 21">
            <a:extLst>
              <a:ext uri="{FF2B5EF4-FFF2-40B4-BE49-F238E27FC236}">
                <a16:creationId xmlns:a16="http://schemas.microsoft.com/office/drawing/2014/main" id="{821C877F-1855-4050-917D-0D9D789CAAE7}"/>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23" name="Picture 22">
            <a:extLst>
              <a:ext uri="{FF2B5EF4-FFF2-40B4-BE49-F238E27FC236}">
                <a16:creationId xmlns:a16="http://schemas.microsoft.com/office/drawing/2014/main" id="{71EED945-C297-407A-958F-612E51BEE8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024F50D5-13BF-5547-BEE3-55F89773B721}"/>
              </a:ext>
            </a:extLst>
          </p:cNvPr>
          <p:cNvPicPr>
            <a:picLocks noChangeAspect="1"/>
          </p:cNvPicPr>
          <p:nvPr/>
        </p:nvPicPr>
        <p:blipFill>
          <a:blip r:embed="rId9"/>
          <a:stretch>
            <a:fillRect/>
          </a:stretch>
        </p:blipFill>
        <p:spPr>
          <a:xfrm>
            <a:off x="377259" y="2910177"/>
            <a:ext cx="2094257" cy="1575348"/>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1772F914-CBE3-244A-ABF3-44893E37766B}"/>
              </a:ext>
            </a:extLst>
          </p:cNvPr>
          <p:cNvPicPr>
            <a:picLocks noChangeAspect="1"/>
          </p:cNvPicPr>
          <p:nvPr/>
        </p:nvPicPr>
        <p:blipFill>
          <a:blip r:embed="rId9"/>
          <a:stretch>
            <a:fillRect/>
          </a:stretch>
        </p:blipFill>
        <p:spPr>
          <a:xfrm>
            <a:off x="7260109" y="2194902"/>
            <a:ext cx="1524124" cy="859536"/>
          </a:xfrm>
          <a:prstGeom prst="rect">
            <a:avLst/>
          </a:prstGeom>
        </p:spPr>
      </p:pic>
      <p:pic>
        <p:nvPicPr>
          <p:cNvPr id="10" name="Picture 9" descr="Diagram, schematic&#10;&#10;Description automatically generated">
            <a:extLst>
              <a:ext uri="{FF2B5EF4-FFF2-40B4-BE49-F238E27FC236}">
                <a16:creationId xmlns:a16="http://schemas.microsoft.com/office/drawing/2014/main" id="{4ECCD8B0-6DA8-EF49-A4F7-4727D51F6279}"/>
              </a:ext>
            </a:extLst>
          </p:cNvPr>
          <p:cNvPicPr>
            <a:picLocks noChangeAspect="1"/>
          </p:cNvPicPr>
          <p:nvPr/>
        </p:nvPicPr>
        <p:blipFill>
          <a:blip r:embed="rId10"/>
          <a:stretch>
            <a:fillRect/>
          </a:stretch>
        </p:blipFill>
        <p:spPr>
          <a:xfrm>
            <a:off x="659186" y="3230802"/>
            <a:ext cx="1322013" cy="910836"/>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3AB5EDCE-09CA-424C-A7A5-7928FB2D1272}"/>
              </a:ext>
            </a:extLst>
          </p:cNvPr>
          <p:cNvPicPr>
            <a:picLocks noChangeAspect="1"/>
          </p:cNvPicPr>
          <p:nvPr/>
        </p:nvPicPr>
        <p:blipFill>
          <a:blip r:embed="rId9"/>
          <a:stretch>
            <a:fillRect/>
          </a:stretch>
        </p:blipFill>
        <p:spPr>
          <a:xfrm>
            <a:off x="5946357" y="3398311"/>
            <a:ext cx="1211799" cy="625241"/>
          </a:xfrm>
          <a:prstGeom prst="rect">
            <a:avLst/>
          </a:prstGeom>
        </p:spPr>
      </p:pic>
      <p:pic>
        <p:nvPicPr>
          <p:cNvPr id="31" name="Audio 30">
            <a:hlinkClick r:id="" action="ppaction://media"/>
            <a:extLst>
              <a:ext uri="{FF2B5EF4-FFF2-40B4-BE49-F238E27FC236}">
                <a16:creationId xmlns:a16="http://schemas.microsoft.com/office/drawing/2014/main" id="{E43993E9-E0B9-1C46-BA75-65970779C4B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3616098483"/>
      </p:ext>
    </p:extLst>
  </p:cSld>
  <p:clrMapOvr>
    <a:masterClrMapping/>
  </p:clrMapOvr>
  <mc:AlternateContent xmlns:mc="http://schemas.openxmlformats.org/markup-compatibility/2006">
    <mc:Choice xmlns:p14="http://schemas.microsoft.com/office/powerpoint/2010/main" Requires="p14">
      <p:transition spd="slow" p14:dur="2000" advTm="70991"/>
    </mc:Choice>
    <mc:Fallback>
      <p:transition spd="slow" advTm="7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1"/>
                </p:tgtEl>
              </p:cMediaNode>
            </p:audio>
          </p:childTnLst>
        </p:cTn>
      </p:par>
    </p:tnLst>
    <p:bldLst>
      <p:bldP spid="24" grpId="0" animBg="1"/>
      <p:bldP spid="17" grpId="0" animBg="1"/>
      <p:bldP spid="18" grpId="0" animBg="1"/>
      <p:bldP spid="19" grpId="0" animBg="1"/>
      <p:bldP spid="21"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157" y="273844"/>
            <a:ext cx="6397596" cy="617220"/>
          </a:xfrm>
        </p:spPr>
        <p:txBody>
          <a:bodyPr anchor="t">
            <a:normAutofit/>
          </a:bodyPr>
          <a:lstStyle/>
          <a:p>
            <a:r>
              <a:rPr lang="en-US" sz="2400" b="1">
                <a:solidFill>
                  <a:schemeClr val="bg1"/>
                </a:solidFill>
                <a:latin typeface="Times New Roman" panose="02020603050405020304" pitchFamily="18" charset="0"/>
                <a:ea typeface="+mn-ea"/>
                <a:cs typeface="Times New Roman" panose="02020603050405020304" pitchFamily="18" charset="0"/>
              </a:rPr>
              <a:t>PCB (Printed Circuit Board)</a:t>
            </a:r>
          </a:p>
        </p:txBody>
      </p:sp>
      <p:sp>
        <p:nvSpPr>
          <p:cNvPr id="7" name="TextBox 6">
            <a:extLst>
              <a:ext uri="{FF2B5EF4-FFF2-40B4-BE49-F238E27FC236}">
                <a16:creationId xmlns:a16="http://schemas.microsoft.com/office/drawing/2014/main" id="{29AE1181-E7F4-D44C-B941-E27592533AA8}"/>
              </a:ext>
            </a:extLst>
          </p:cNvPr>
          <p:cNvSpPr txBox="1"/>
          <p:nvPr/>
        </p:nvSpPr>
        <p:spPr>
          <a:xfrm>
            <a:off x="6441809" y="891064"/>
            <a:ext cx="2550947" cy="1323439"/>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Developed with Eagle  </a:t>
            </a:r>
            <a:endParaRPr lang="en-US">
              <a:solidFill>
                <a:schemeClr val="bg1"/>
              </a:solidFill>
              <a:latin typeface="Times New Roman" panose="02020603050405020304" pitchFamily="18" charset="0"/>
              <a:cs typeface="Times New Roman" panose="02020603050405020304" pitchFamily="18" charset="0"/>
            </a:endParaRPr>
          </a:p>
          <a:p>
            <a:pPr marL="556895" lvl="1" indent="-213995">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Validate Design Rules </a:t>
            </a:r>
          </a:p>
          <a:p>
            <a:pPr marL="556895" lvl="1" indent="-213995">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Trace sizes</a:t>
            </a:r>
            <a:endParaRPr lang="en-US">
              <a:solidFill>
                <a:schemeClr val="bg1"/>
              </a:solidFill>
              <a:latin typeface="Times New Roman" panose="02020603050405020304" pitchFamily="18" charset="0"/>
              <a:cs typeface="Times New Roman" panose="02020603050405020304" pitchFamily="18" charset="0"/>
            </a:endParaRPr>
          </a:p>
          <a:p>
            <a:pPr marL="556895" lvl="1" indent="-213995">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Board dimension</a:t>
            </a:r>
          </a:p>
        </p:txBody>
      </p:sp>
      <p:pic>
        <p:nvPicPr>
          <p:cNvPr id="3" name="Picture 2">
            <a:extLst>
              <a:ext uri="{FF2B5EF4-FFF2-40B4-BE49-F238E27FC236}">
                <a16:creationId xmlns:a16="http://schemas.microsoft.com/office/drawing/2014/main" id="{B511D2B0-922C-F345-885D-FBD021B85B25}"/>
              </a:ext>
            </a:extLst>
          </p:cNvPr>
          <p:cNvPicPr>
            <a:picLocks noChangeAspect="1"/>
          </p:cNvPicPr>
          <p:nvPr/>
        </p:nvPicPr>
        <p:blipFill>
          <a:blip r:embed="rId5"/>
          <a:stretch>
            <a:fillRect/>
          </a:stretch>
        </p:blipFill>
        <p:spPr>
          <a:xfrm>
            <a:off x="208157" y="891064"/>
            <a:ext cx="6094320" cy="3988814"/>
          </a:xfrm>
          <a:prstGeom prst="rect">
            <a:avLst/>
          </a:prstGeom>
        </p:spPr>
      </p:pic>
      <p:pic>
        <p:nvPicPr>
          <p:cNvPr id="12" name="Picture 11" descr="A person in a suit and tie&#10;&#10;Description automatically generated with medium confidence">
            <a:extLst>
              <a:ext uri="{FF2B5EF4-FFF2-40B4-BE49-F238E27FC236}">
                <a16:creationId xmlns:a16="http://schemas.microsoft.com/office/drawing/2014/main" id="{F04F3BC3-6BE1-2747-B62A-0A5762CDF502}"/>
              </a:ext>
            </a:extLst>
          </p:cNvPr>
          <p:cNvPicPr>
            <a:picLocks noChangeAspect="1"/>
          </p:cNvPicPr>
          <p:nvPr/>
        </p:nvPicPr>
        <p:blipFill rotWithShape="1">
          <a:blip r:embed="rId6"/>
          <a:srcRect l="17095" t="27116" r="10914" b="650"/>
          <a:stretch/>
        </p:blipFill>
        <p:spPr>
          <a:xfrm>
            <a:off x="8464982" y="-1807"/>
            <a:ext cx="527774" cy="706070"/>
          </a:xfrm>
          <a:prstGeom prst="rect">
            <a:avLst/>
          </a:prstGeom>
        </p:spPr>
      </p:pic>
      <p:sp>
        <p:nvSpPr>
          <p:cNvPr id="8" name="Rectangle 7">
            <a:extLst>
              <a:ext uri="{FF2B5EF4-FFF2-40B4-BE49-F238E27FC236}">
                <a16:creationId xmlns:a16="http://schemas.microsoft.com/office/drawing/2014/main" id="{0751EEC9-2DAD-4BEF-BE8B-4AF90742C05E}"/>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9" name="Picture 8">
            <a:extLst>
              <a:ext uri="{FF2B5EF4-FFF2-40B4-BE49-F238E27FC236}">
                <a16:creationId xmlns:a16="http://schemas.microsoft.com/office/drawing/2014/main" id="{E8322A2D-B776-45D9-AA45-34A59F86E7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Audio 5">
            <a:hlinkClick r:id="" action="ppaction://media"/>
            <a:extLst>
              <a:ext uri="{FF2B5EF4-FFF2-40B4-BE49-F238E27FC236}">
                <a16:creationId xmlns:a16="http://schemas.microsoft.com/office/drawing/2014/main" id="{307C1D92-6B79-5044-80CB-BD766CD48B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207644092"/>
      </p:ext>
    </p:extLst>
  </p:cSld>
  <p:clrMapOvr>
    <a:masterClrMapping/>
  </p:clrMapOvr>
  <mc:AlternateContent xmlns:mc="http://schemas.openxmlformats.org/markup-compatibility/2006">
    <mc:Choice xmlns:p14="http://schemas.microsoft.com/office/powerpoint/2010/main" Requires="p14">
      <p:transition spd="slow" p14:dur="2000" advTm="20370"/>
    </mc:Choice>
    <mc:Fallback>
      <p:transition spd="slow" advTm="20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157" y="273844"/>
            <a:ext cx="6397596" cy="430419"/>
          </a:xfrm>
        </p:spPr>
        <p:txBody>
          <a:bodyPr anchor="t">
            <a:normAutofit/>
          </a:bodyPr>
          <a:lstStyle/>
          <a:p>
            <a:r>
              <a:rPr lang="en-US" sz="2400" b="1">
                <a:solidFill>
                  <a:schemeClr val="bg1"/>
                </a:solidFill>
                <a:latin typeface="Times New Roman" panose="02020603050405020304" pitchFamily="18" charset="0"/>
                <a:ea typeface="+mn-ea"/>
                <a:cs typeface="Times New Roman" panose="02020603050405020304" pitchFamily="18" charset="0"/>
              </a:rPr>
              <a:t>Manufactured PCB</a:t>
            </a:r>
          </a:p>
        </p:txBody>
      </p:sp>
      <p:sp>
        <p:nvSpPr>
          <p:cNvPr id="7" name="TextBox 6">
            <a:extLst>
              <a:ext uri="{FF2B5EF4-FFF2-40B4-BE49-F238E27FC236}">
                <a16:creationId xmlns:a16="http://schemas.microsoft.com/office/drawing/2014/main" id="{29AE1181-E7F4-D44C-B941-E27592533AA8}"/>
              </a:ext>
            </a:extLst>
          </p:cNvPr>
          <p:cNvSpPr txBox="1"/>
          <p:nvPr/>
        </p:nvSpPr>
        <p:spPr>
          <a:xfrm>
            <a:off x="540910" y="755868"/>
            <a:ext cx="7420960" cy="1077218"/>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Completed PCB</a:t>
            </a:r>
            <a:endParaRPr lang="en-US" dirty="0">
              <a:latin typeface="Times New Roman" panose="02020603050405020304" pitchFamily="18" charset="0"/>
              <a:cs typeface="Times New Roman" panose="02020603050405020304" pitchFamily="18" charset="0"/>
            </a:endParaRPr>
          </a:p>
          <a:p>
            <a:pPr marL="556895" lvl="1" indent="-213995">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Ordered via JLCPCB</a:t>
            </a:r>
          </a:p>
          <a:p>
            <a:pPr marL="99695" indent="-213995">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Quality Manufacturing</a:t>
            </a:r>
          </a:p>
          <a:p>
            <a:pPr marL="556895" lvl="1" indent="-213995">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Contracted for soldering sensitive and small footprint components</a:t>
            </a:r>
          </a:p>
        </p:txBody>
      </p:sp>
      <p:pic>
        <p:nvPicPr>
          <p:cNvPr id="12" name="Picture 11" descr="A person in a suit and tie&#10;&#10;Description automatically generated with medium confidence">
            <a:extLst>
              <a:ext uri="{FF2B5EF4-FFF2-40B4-BE49-F238E27FC236}">
                <a16:creationId xmlns:a16="http://schemas.microsoft.com/office/drawing/2014/main" id="{7EB23475-B8FD-8F47-8F68-3EF00C3E69DC}"/>
              </a:ext>
            </a:extLst>
          </p:cNvPr>
          <p:cNvPicPr>
            <a:picLocks noChangeAspect="1"/>
          </p:cNvPicPr>
          <p:nvPr/>
        </p:nvPicPr>
        <p:blipFill rotWithShape="1">
          <a:blip r:embed="rId5"/>
          <a:srcRect l="17095" t="27116" r="10914" b="650"/>
          <a:stretch/>
        </p:blipFill>
        <p:spPr>
          <a:xfrm>
            <a:off x="8464982" y="-1807"/>
            <a:ext cx="527774" cy="706070"/>
          </a:xfrm>
          <a:prstGeom prst="rect">
            <a:avLst/>
          </a:prstGeom>
        </p:spPr>
      </p:pic>
      <p:sp>
        <p:nvSpPr>
          <p:cNvPr id="8" name="Rectangle 7">
            <a:extLst>
              <a:ext uri="{FF2B5EF4-FFF2-40B4-BE49-F238E27FC236}">
                <a16:creationId xmlns:a16="http://schemas.microsoft.com/office/drawing/2014/main" id="{F9226BA2-DFDA-4D92-9688-28FBDBF32F37}"/>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9" name="Picture 8">
            <a:extLst>
              <a:ext uri="{FF2B5EF4-FFF2-40B4-BE49-F238E27FC236}">
                <a16:creationId xmlns:a16="http://schemas.microsoft.com/office/drawing/2014/main" id="{B759ACD8-4643-4045-9C6B-5F33530FD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Audio 5">
            <a:hlinkClick r:id="" action="ppaction://media"/>
            <a:extLst>
              <a:ext uri="{FF2B5EF4-FFF2-40B4-BE49-F238E27FC236}">
                <a16:creationId xmlns:a16="http://schemas.microsoft.com/office/drawing/2014/main" id="{E69A5687-A5E1-F543-A667-0EAF6640F9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pic>
        <p:nvPicPr>
          <p:cNvPr id="10" name="Picture 9" descr="A picture containing text, electronics, circuit&#10;&#10;Description automatically generated">
            <a:extLst>
              <a:ext uri="{FF2B5EF4-FFF2-40B4-BE49-F238E27FC236}">
                <a16:creationId xmlns:a16="http://schemas.microsoft.com/office/drawing/2014/main" id="{A2F12DC8-0413-4300-8098-83DDF5BEBE2A}"/>
              </a:ext>
            </a:extLst>
          </p:cNvPr>
          <p:cNvPicPr>
            <a:picLocks noChangeAspect="1"/>
          </p:cNvPicPr>
          <p:nvPr/>
        </p:nvPicPr>
        <p:blipFill>
          <a:blip r:embed="rId8"/>
          <a:stretch>
            <a:fillRect/>
          </a:stretch>
        </p:blipFill>
        <p:spPr>
          <a:xfrm>
            <a:off x="4530378" y="1834706"/>
            <a:ext cx="3824766" cy="2931403"/>
          </a:xfrm>
          <a:prstGeom prst="rect">
            <a:avLst/>
          </a:prstGeom>
        </p:spPr>
      </p:pic>
      <p:pic>
        <p:nvPicPr>
          <p:cNvPr id="15" name="Picture 14" descr="A picture containing text, electronics, circuit&#10;&#10;Description automatically generated">
            <a:extLst>
              <a:ext uri="{FF2B5EF4-FFF2-40B4-BE49-F238E27FC236}">
                <a16:creationId xmlns:a16="http://schemas.microsoft.com/office/drawing/2014/main" id="{310E7851-D089-481D-B4C8-A4577BCA2ED8}"/>
              </a:ext>
            </a:extLst>
          </p:cNvPr>
          <p:cNvPicPr>
            <a:picLocks noChangeAspect="1"/>
          </p:cNvPicPr>
          <p:nvPr/>
        </p:nvPicPr>
        <p:blipFill rotWithShape="1">
          <a:blip r:embed="rId9"/>
          <a:srcRect l="10263" t="6903" r="9464" b="5707"/>
          <a:stretch/>
        </p:blipFill>
        <p:spPr>
          <a:xfrm rot="10800000">
            <a:off x="297174" y="2016187"/>
            <a:ext cx="4178285" cy="2588455"/>
          </a:xfrm>
          <a:prstGeom prst="rect">
            <a:avLst/>
          </a:prstGeom>
        </p:spPr>
      </p:pic>
    </p:spTree>
    <p:extLst>
      <p:ext uri="{BB962C8B-B14F-4D97-AF65-F5344CB8AC3E}">
        <p14:creationId xmlns:p14="http://schemas.microsoft.com/office/powerpoint/2010/main" val="2958757908"/>
      </p:ext>
    </p:extLst>
  </p:cSld>
  <p:clrMapOvr>
    <a:masterClrMapping/>
  </p:clrMapOvr>
  <mc:AlternateContent xmlns:mc="http://schemas.openxmlformats.org/markup-compatibility/2006">
    <mc:Choice xmlns:p14="http://schemas.microsoft.com/office/powerpoint/2010/main" Requires="p14">
      <p:transition spd="slow" p14:dur="2000" advTm="16886"/>
    </mc:Choice>
    <mc:Fallback>
      <p:transition spd="slow" advTm="16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156" y="273844"/>
            <a:ext cx="6038963" cy="430419"/>
          </a:xfrm>
        </p:spPr>
        <p:txBody>
          <a:bodyPr anchor="t">
            <a:noAutofit/>
          </a:bodyPr>
          <a:lstStyle/>
          <a:p>
            <a:r>
              <a:rPr lang="en-US" sz="2400" b="1">
                <a:solidFill>
                  <a:schemeClr val="bg1"/>
                </a:solidFill>
                <a:latin typeface="Times New Roman" panose="02020603050405020304" pitchFamily="18" charset="0"/>
                <a:ea typeface="+mn-ea"/>
                <a:cs typeface="Times New Roman" panose="02020603050405020304" pitchFamily="18" charset="0"/>
              </a:rPr>
              <a:t>Standards</a:t>
            </a:r>
          </a:p>
        </p:txBody>
      </p:sp>
      <p:sp>
        <p:nvSpPr>
          <p:cNvPr id="7" name="TextBox 6">
            <a:extLst>
              <a:ext uri="{FF2B5EF4-FFF2-40B4-BE49-F238E27FC236}">
                <a16:creationId xmlns:a16="http://schemas.microsoft.com/office/drawing/2014/main" id="{29AE1181-E7F4-D44C-B941-E27592533AA8}"/>
              </a:ext>
            </a:extLst>
          </p:cNvPr>
          <p:cNvSpPr txBox="1"/>
          <p:nvPr/>
        </p:nvSpPr>
        <p:spPr>
          <a:xfrm>
            <a:off x="173694" y="707198"/>
            <a:ext cx="3122756" cy="3785652"/>
          </a:xfrm>
          <a:prstGeom prst="rect">
            <a:avLst/>
          </a:prstGeom>
          <a:noFill/>
        </p:spPr>
        <p:txBody>
          <a:bodyPr wrap="square" rtlCol="0">
            <a:spAutoFit/>
          </a:bodyPr>
          <a:lstStyle/>
          <a:p>
            <a:pPr marL="214313"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PCB Standards</a:t>
            </a:r>
          </a:p>
          <a:p>
            <a:pPr marL="671513" lvl="1"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IPC-A-610</a:t>
            </a:r>
          </a:p>
          <a:p>
            <a:pPr marL="671513" lvl="1"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IPC J-STD-001G</a:t>
            </a:r>
          </a:p>
          <a:p>
            <a:pPr marL="671513" lvl="1"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JLCPCB</a:t>
            </a:r>
          </a:p>
          <a:p>
            <a:pPr marL="671513" lvl="1"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JEDEC</a:t>
            </a:r>
          </a:p>
          <a:p>
            <a:pPr marL="1014413" lvl="2"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JEP155</a:t>
            </a:r>
          </a:p>
          <a:p>
            <a:pPr marL="1014413" lvl="2"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JEP157</a:t>
            </a:r>
          </a:p>
          <a:p>
            <a:pPr marL="671513" lvl="1"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ANSI</a:t>
            </a:r>
          </a:p>
          <a:p>
            <a:pPr marL="1014413" lvl="2"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G30-88</a:t>
            </a:r>
          </a:p>
          <a:p>
            <a:pPr marL="100013"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Wi-Fi: IEEE 802.11b/g/n</a:t>
            </a:r>
          </a:p>
          <a:p>
            <a:pPr marL="100013"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Hi-Definition MMI: CTA-861-G</a:t>
            </a:r>
          </a:p>
          <a:p>
            <a:pPr marL="100013"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Serial (I2C, UART, SPI)</a:t>
            </a:r>
          </a:p>
          <a:p>
            <a:pPr marL="100013"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IEEE C37.118.2011</a:t>
            </a:r>
          </a:p>
          <a:p>
            <a:pPr marL="100013"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Ethernet: IEEE 802.3</a:t>
            </a:r>
          </a:p>
          <a:p>
            <a:pPr marL="100013" indent="-214313">
              <a:buFont typeface="Arial" panose="020B0604020202020204" pitchFamily="34" charset="0"/>
              <a:buChar char="•"/>
            </a:pPr>
            <a:r>
              <a:rPr lang="en-US" sz="1600">
                <a:solidFill>
                  <a:schemeClr val="bg1"/>
                </a:solidFill>
                <a:latin typeface="Times New Roman" panose="02020603050405020304" pitchFamily="18" charset="0"/>
                <a:cs typeface="Times New Roman" panose="02020603050405020304" pitchFamily="18" charset="0"/>
              </a:rPr>
              <a:t>Software Development </a:t>
            </a:r>
          </a:p>
        </p:txBody>
      </p:sp>
      <p:pic>
        <p:nvPicPr>
          <p:cNvPr id="12" name="Picture 11" descr="A person in a suit and tie&#10;&#10;Description automatically generated with medium confidence">
            <a:extLst>
              <a:ext uri="{FF2B5EF4-FFF2-40B4-BE49-F238E27FC236}">
                <a16:creationId xmlns:a16="http://schemas.microsoft.com/office/drawing/2014/main" id="{7EB23475-B8FD-8F47-8F68-3EF00C3E69DC}"/>
              </a:ext>
            </a:extLst>
          </p:cNvPr>
          <p:cNvPicPr>
            <a:picLocks noChangeAspect="1"/>
          </p:cNvPicPr>
          <p:nvPr/>
        </p:nvPicPr>
        <p:blipFill rotWithShape="1">
          <a:blip r:embed="rId5"/>
          <a:srcRect l="17095" t="27116" r="10914" b="650"/>
          <a:stretch/>
        </p:blipFill>
        <p:spPr>
          <a:xfrm>
            <a:off x="8464982" y="-1807"/>
            <a:ext cx="527774" cy="706070"/>
          </a:xfrm>
          <a:prstGeom prst="rect">
            <a:avLst/>
          </a:prstGeom>
        </p:spPr>
      </p:pic>
      <p:pic>
        <p:nvPicPr>
          <p:cNvPr id="8" name="Picture 7">
            <a:extLst>
              <a:ext uri="{FF2B5EF4-FFF2-40B4-BE49-F238E27FC236}">
                <a16:creationId xmlns:a16="http://schemas.microsoft.com/office/drawing/2014/main" id="{8432C37F-C70E-3346-AA5E-8226C27FE80B}"/>
              </a:ext>
            </a:extLst>
          </p:cNvPr>
          <p:cNvPicPr>
            <a:picLocks noChangeAspect="1"/>
          </p:cNvPicPr>
          <p:nvPr/>
        </p:nvPicPr>
        <p:blipFill>
          <a:blip r:embed="rId6"/>
          <a:stretch>
            <a:fillRect/>
          </a:stretch>
        </p:blipFill>
        <p:spPr>
          <a:xfrm>
            <a:off x="6004684" y="750898"/>
            <a:ext cx="2900714" cy="3344484"/>
          </a:xfrm>
          <a:prstGeom prst="rect">
            <a:avLst/>
          </a:prstGeom>
        </p:spPr>
      </p:pic>
      <p:pic>
        <p:nvPicPr>
          <p:cNvPr id="9" name="Picture 8">
            <a:extLst>
              <a:ext uri="{FF2B5EF4-FFF2-40B4-BE49-F238E27FC236}">
                <a16:creationId xmlns:a16="http://schemas.microsoft.com/office/drawing/2014/main" id="{BDBA418D-FB93-2C46-987E-72AF7F35EE09}"/>
              </a:ext>
            </a:extLst>
          </p:cNvPr>
          <p:cNvPicPr>
            <a:picLocks noChangeAspect="1"/>
          </p:cNvPicPr>
          <p:nvPr/>
        </p:nvPicPr>
        <p:blipFill>
          <a:blip r:embed="rId7"/>
          <a:stretch>
            <a:fillRect/>
          </a:stretch>
        </p:blipFill>
        <p:spPr>
          <a:xfrm>
            <a:off x="3361641" y="704263"/>
            <a:ext cx="2549715" cy="3389962"/>
          </a:xfrm>
          <a:prstGeom prst="rect">
            <a:avLst/>
          </a:prstGeom>
        </p:spPr>
      </p:pic>
      <p:sp>
        <p:nvSpPr>
          <p:cNvPr id="14" name="TextBox 13">
            <a:extLst>
              <a:ext uri="{FF2B5EF4-FFF2-40B4-BE49-F238E27FC236}">
                <a16:creationId xmlns:a16="http://schemas.microsoft.com/office/drawing/2014/main" id="{2FAECA31-7A06-BD48-92D6-707F012556A7}"/>
              </a:ext>
            </a:extLst>
          </p:cNvPr>
          <p:cNvSpPr txBox="1"/>
          <p:nvPr/>
        </p:nvSpPr>
        <p:spPr>
          <a:xfrm>
            <a:off x="3361641" y="4188919"/>
            <a:ext cx="2381039" cy="715581"/>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sz="1350">
                <a:solidFill>
                  <a:schemeClr val="bg1"/>
                </a:solidFill>
                <a:latin typeface="Times New Roman"/>
                <a:cs typeface="Times New Roman"/>
              </a:rPr>
              <a:t>Mounting – Dual In-Line (DIP)/Single In-line (SIL) Pins &amp; Sockets</a:t>
            </a:r>
            <a:endParaRPr lang="en-US">
              <a:solidFill>
                <a:schemeClr val="bg1"/>
              </a:solidFill>
              <a:latin typeface="Times New Roman"/>
              <a:cs typeface="Times New Roman"/>
            </a:endParaRPr>
          </a:p>
        </p:txBody>
      </p:sp>
      <p:sp>
        <p:nvSpPr>
          <p:cNvPr id="15" name="TextBox 14">
            <a:extLst>
              <a:ext uri="{FF2B5EF4-FFF2-40B4-BE49-F238E27FC236}">
                <a16:creationId xmlns:a16="http://schemas.microsoft.com/office/drawing/2014/main" id="{8F8A22D3-940B-D04A-8C47-71B7CB899E7A}"/>
              </a:ext>
            </a:extLst>
          </p:cNvPr>
          <p:cNvSpPr txBox="1"/>
          <p:nvPr/>
        </p:nvSpPr>
        <p:spPr>
          <a:xfrm>
            <a:off x="6056668" y="4197501"/>
            <a:ext cx="2796746" cy="300082"/>
          </a:xfrm>
          <a:prstGeom prst="rect">
            <a:avLst/>
          </a:prstGeom>
          <a:noFill/>
        </p:spPr>
        <p:txBody>
          <a:bodyPr wrap="square" rtlCol="0">
            <a:spAutoFit/>
          </a:bodyPr>
          <a:lstStyle/>
          <a:p>
            <a:pPr marL="214313" indent="-214313">
              <a:buFont typeface="Arial" panose="020B0604020202020204" pitchFamily="34" charset="0"/>
              <a:buChar char="•"/>
            </a:pPr>
            <a:r>
              <a:rPr lang="en-US" sz="1350">
                <a:solidFill>
                  <a:schemeClr val="bg1"/>
                </a:solidFill>
                <a:latin typeface="Times New Roman" panose="02020603050405020304" pitchFamily="18" charset="0"/>
                <a:cs typeface="Times New Roman" panose="02020603050405020304" pitchFamily="18" charset="0"/>
              </a:rPr>
              <a:t>Soldered Splices - Mesh</a:t>
            </a:r>
          </a:p>
        </p:txBody>
      </p:sp>
      <p:sp>
        <p:nvSpPr>
          <p:cNvPr id="11" name="Rectangle 10">
            <a:extLst>
              <a:ext uri="{FF2B5EF4-FFF2-40B4-BE49-F238E27FC236}">
                <a16:creationId xmlns:a16="http://schemas.microsoft.com/office/drawing/2014/main" id="{74ABD662-1BBF-4304-B1DA-966DE534F60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13" name="Picture 12">
            <a:extLst>
              <a:ext uri="{FF2B5EF4-FFF2-40B4-BE49-F238E27FC236}">
                <a16:creationId xmlns:a16="http://schemas.microsoft.com/office/drawing/2014/main" id="{BC2FA432-1C8A-4ADF-AF06-16F5C89DEC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0" name="Audio 9">
            <a:hlinkClick r:id="" action="ppaction://media"/>
            <a:extLst>
              <a:ext uri="{FF2B5EF4-FFF2-40B4-BE49-F238E27FC236}">
                <a16:creationId xmlns:a16="http://schemas.microsoft.com/office/drawing/2014/main" id="{6117D5D8-0F63-EB45-BE73-86DDBFA9E06F}"/>
              </a:ext>
            </a:extLst>
          </p:cNvPr>
          <p:cNvPicPr>
            <a:picLocks noChangeAspect="1"/>
          </p:cNvPicPr>
          <p:nvPr>
            <a:audioFile r:link="rId1"/>
            <p:extLst>
              <p:ext uri="{DAA4B4D4-6D71-4841-9C94-3DE7FCFB9230}">
                <p14:media xmlns:p14="http://schemas.microsoft.com/office/powerpoint/2010/main" r:embed="rId2">
                  <p14:trim st="770" end="687.9999"/>
                </p14:media>
              </p:ext>
            </p:extLst>
          </p:nvPr>
        </p:nvPicPr>
        <p:blipFill>
          <a:blip r:embed="rId9"/>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401849094"/>
      </p:ext>
    </p:extLst>
  </p:cSld>
  <p:clrMapOvr>
    <a:masterClrMapping/>
  </p:clrMapOvr>
  <mc:AlternateContent xmlns:mc="http://schemas.openxmlformats.org/markup-compatibility/2006">
    <mc:Choice xmlns:p14="http://schemas.microsoft.com/office/powerpoint/2010/main" Requires="p14">
      <p:transition spd="slow" p14:dur="2000" advTm="31000"/>
    </mc:Choice>
    <mc:Fallback>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Picture 2">
            <a:extLst>
              <a:ext uri="{FF2B5EF4-FFF2-40B4-BE49-F238E27FC236}">
                <a16:creationId xmlns:a16="http://schemas.microsoft.com/office/drawing/2014/main" id="{5A707075-6D80-4F8B-99C1-A27EC5CB95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127" b="12240"/>
          <a:stretch/>
        </p:blipFill>
        <p:spPr bwMode="auto">
          <a:xfrm>
            <a:off x="8464982" y="0"/>
            <a:ext cx="527774" cy="7094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4270A5-7BC4-4A0B-B3C2-4FA6A3795BE0}"/>
              </a:ext>
            </a:extLst>
          </p:cNvPr>
          <p:cNvSpPr>
            <a:spLocks noGrp="1"/>
          </p:cNvSpPr>
          <p:nvPr>
            <p:ph type="title"/>
          </p:nvPr>
        </p:nvSpPr>
        <p:spPr/>
        <p:txBody>
          <a:bodyPr>
            <a:normAutofit/>
          </a:bodyPr>
          <a:lstStyle/>
          <a:p>
            <a:r>
              <a:rPr lang="en-US" sz="2800" b="1" dirty="0">
                <a:solidFill>
                  <a:schemeClr val="bg1"/>
                </a:solidFill>
                <a:latin typeface="Times New Roman" panose="02020603050405020304" pitchFamily="18" charset="0"/>
                <a:cs typeface="Times New Roman" panose="02020603050405020304" pitchFamily="18" charset="0"/>
              </a:rPr>
              <a:t>Constraints</a:t>
            </a:r>
          </a:p>
        </p:txBody>
      </p:sp>
      <p:graphicFrame>
        <p:nvGraphicFramePr>
          <p:cNvPr id="7" name="Content Placeholder 6">
            <a:extLst>
              <a:ext uri="{FF2B5EF4-FFF2-40B4-BE49-F238E27FC236}">
                <a16:creationId xmlns:a16="http://schemas.microsoft.com/office/drawing/2014/main" id="{2FD84914-CF73-40C8-A5FE-462685AC5DA8}"/>
              </a:ext>
            </a:extLst>
          </p:cNvPr>
          <p:cNvGraphicFramePr>
            <a:graphicFrameLocks/>
          </p:cNvGraphicFramePr>
          <p:nvPr/>
        </p:nvGraphicFramePr>
        <p:xfrm>
          <a:off x="628650" y="1629568"/>
          <a:ext cx="7836332" cy="2416650"/>
        </p:xfrm>
        <a:graphic>
          <a:graphicData uri="http://schemas.openxmlformats.org/drawingml/2006/table">
            <a:tbl>
              <a:tblPr firstRow="1" firstCol="1" bandRow="1">
                <a:tableStyleId>{1E171933-4619-4E11-9A3F-F7608DF75F80}</a:tableStyleId>
              </a:tblPr>
              <a:tblGrid>
                <a:gridCol w="3918166">
                  <a:extLst>
                    <a:ext uri="{9D8B030D-6E8A-4147-A177-3AD203B41FA5}">
                      <a16:colId xmlns:a16="http://schemas.microsoft.com/office/drawing/2014/main" val="1091585076"/>
                    </a:ext>
                  </a:extLst>
                </a:gridCol>
                <a:gridCol w="3918166">
                  <a:extLst>
                    <a:ext uri="{9D8B030D-6E8A-4147-A177-3AD203B41FA5}">
                      <a16:colId xmlns:a16="http://schemas.microsoft.com/office/drawing/2014/main" val="1727804602"/>
                    </a:ext>
                  </a:extLst>
                </a:gridCol>
              </a:tblGrid>
              <a:tr h="240985">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Constraint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Description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1259509"/>
                  </a:ext>
                </a:extLst>
              </a:tr>
              <a:tr h="423424">
                <a:tc>
                  <a:txBody>
                    <a:bodyPr/>
                    <a:lstStyle/>
                    <a:p>
                      <a:pPr marL="171450" marR="0" indent="-171450" algn="just">
                        <a:spcBef>
                          <a:spcPts val="0"/>
                        </a:spcBef>
                        <a:spcAft>
                          <a:spcPts val="0"/>
                        </a:spcAft>
                        <a:buFont typeface="Arial" panose="020B0604020202020204" pitchFamily="34" charset="0"/>
                        <a:buChar char="•"/>
                      </a:pPr>
                      <a:r>
                        <a:rPr lang="en-US" sz="1350" dirty="0">
                          <a:effectLst/>
                          <a:latin typeface="Times New Roman" panose="02020603050405020304" pitchFamily="18" charset="0"/>
                          <a:cs typeface="Times New Roman" panose="02020603050405020304" pitchFamily="18" charset="0"/>
                        </a:rPr>
                        <a:t>Cost</a:t>
                      </a:r>
                      <a:endParaRPr lang="en-US" sz="13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a:effectLst/>
                          <a:latin typeface="Times New Roman" panose="02020603050405020304" pitchFamily="18" charset="0"/>
                          <a:cs typeface="Times New Roman" panose="02020603050405020304" pitchFamily="18" charset="0"/>
                        </a:rPr>
                        <a:t>Project must be cost effective</a:t>
                      </a:r>
                      <a:endParaRPr lang="en-US" sz="135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3127740"/>
                  </a:ext>
                </a:extLst>
              </a:tr>
              <a:tr h="481969">
                <a:tc>
                  <a:txBody>
                    <a:bodyPr/>
                    <a:lstStyle/>
                    <a:p>
                      <a:pPr marL="171450" marR="0" indent="-171450" algn="just">
                        <a:spcBef>
                          <a:spcPts val="0"/>
                        </a:spcBef>
                        <a:spcAft>
                          <a:spcPts val="0"/>
                        </a:spcAft>
                        <a:buFont typeface="Arial" panose="020B0604020202020204" pitchFamily="34" charset="0"/>
                        <a:buChar char="•"/>
                      </a:pPr>
                      <a:r>
                        <a:rPr lang="en-US" sz="1350" dirty="0">
                          <a:effectLst/>
                          <a:latin typeface="Times New Roman" panose="02020603050405020304" pitchFamily="18" charset="0"/>
                          <a:cs typeface="Times New Roman" panose="02020603050405020304" pitchFamily="18" charset="0"/>
                        </a:rPr>
                        <a:t>Hardware (Weather)</a:t>
                      </a:r>
                      <a:endParaRPr lang="en-US" sz="13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a:effectLst/>
                          <a:latin typeface="Times New Roman" panose="02020603050405020304" pitchFamily="18" charset="0"/>
                          <a:cs typeface="Times New Roman" panose="02020603050405020304" pitchFamily="18" charset="0"/>
                        </a:rPr>
                        <a:t>Selected parts must be able to perform at full capacity outdoors in variable temperatures</a:t>
                      </a:r>
                      <a:endParaRPr lang="en-US" sz="135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6348407"/>
                  </a:ext>
                </a:extLst>
              </a:tr>
              <a:tr h="423424">
                <a:tc>
                  <a:txBody>
                    <a:bodyPr/>
                    <a:lstStyle/>
                    <a:p>
                      <a:pPr marL="171450" marR="0" indent="-171450" algn="just">
                        <a:spcBef>
                          <a:spcPts val="0"/>
                        </a:spcBef>
                        <a:spcAft>
                          <a:spcPts val="0"/>
                        </a:spcAft>
                        <a:buFont typeface="Arial" panose="020B0604020202020204" pitchFamily="34" charset="0"/>
                        <a:buChar char="•"/>
                      </a:pPr>
                      <a:r>
                        <a:rPr lang="en-US" sz="1350" dirty="0">
                          <a:effectLst/>
                          <a:latin typeface="Times New Roman" panose="02020603050405020304" pitchFamily="18" charset="0"/>
                          <a:cs typeface="Times New Roman" panose="02020603050405020304" pitchFamily="18" charset="0"/>
                        </a:rPr>
                        <a:t>Time</a:t>
                      </a:r>
                      <a:endParaRPr lang="en-US" sz="13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Limited meeting time due to safety protocols of Covid-19 Pandemic</a:t>
                      </a:r>
                      <a:endPar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4682000"/>
                  </a:ext>
                </a:extLst>
              </a:tr>
              <a:tr h="423424">
                <a:tc>
                  <a:txBody>
                    <a:bodyPr/>
                    <a:lstStyle/>
                    <a:p>
                      <a:pPr marL="171450" marR="0" indent="-171450" algn="just">
                        <a:spcBef>
                          <a:spcPts val="0"/>
                        </a:spcBef>
                        <a:spcAft>
                          <a:spcPts val="0"/>
                        </a:spcAft>
                        <a:buFont typeface="Arial" panose="020B0604020202020204" pitchFamily="34" charset="0"/>
                        <a:buChar char="•"/>
                      </a:pPr>
                      <a:r>
                        <a:rPr lang="en-US" sz="1350">
                          <a:effectLst/>
                          <a:latin typeface="Times New Roman" panose="02020603050405020304" pitchFamily="18" charset="0"/>
                          <a:cs typeface="Times New Roman" panose="02020603050405020304" pitchFamily="18" charset="0"/>
                        </a:rPr>
                        <a:t>Resources</a:t>
                      </a:r>
                      <a:endParaRPr lang="en-US" sz="13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Some selected parts have limited data regarding use and integration</a:t>
                      </a:r>
                      <a:endPar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52640297"/>
                  </a:ext>
                </a:extLst>
              </a:tr>
              <a:tr h="423424">
                <a:tc>
                  <a:txBody>
                    <a:bodyPr/>
                    <a:lstStyle/>
                    <a:p>
                      <a:pPr marL="171450" marR="0" indent="-171450" algn="just">
                        <a:spcBef>
                          <a:spcPts val="0"/>
                        </a:spcBef>
                        <a:spcAft>
                          <a:spcPts val="0"/>
                        </a:spcAft>
                        <a:buFont typeface="Arial" panose="020B0604020202020204" pitchFamily="34" charset="0"/>
                        <a:buChar char="•"/>
                      </a:pPr>
                      <a:r>
                        <a:rPr lang="en-US" sz="1350">
                          <a:effectLst/>
                          <a:latin typeface="Times New Roman" panose="02020603050405020304" pitchFamily="18" charset="0"/>
                          <a:cs typeface="Times New Roman" panose="02020603050405020304" pitchFamily="18" charset="0"/>
                        </a:rPr>
                        <a:t>Quality</a:t>
                      </a:r>
                      <a:endParaRPr lang="en-US" sz="13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Quality of selected parts is essential for correct measurements and data collection</a:t>
                      </a:r>
                      <a:endPar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29464878"/>
                  </a:ext>
                </a:extLst>
              </a:tr>
            </a:tbl>
          </a:graphicData>
        </a:graphic>
      </p:graphicFrame>
      <p:pic>
        <p:nvPicPr>
          <p:cNvPr id="24" name="Audio 23">
            <a:hlinkClick r:id="" action="ppaction://media"/>
            <a:extLst>
              <a:ext uri="{FF2B5EF4-FFF2-40B4-BE49-F238E27FC236}">
                <a16:creationId xmlns:a16="http://schemas.microsoft.com/office/drawing/2014/main" id="{F43956F3-E6F0-4ED1-8AF4-BEF6BC202D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36778238"/>
      </p:ext>
    </p:extLst>
  </p:cSld>
  <p:clrMapOvr>
    <a:masterClrMapping/>
  </p:clrMapOvr>
  <mc:AlternateContent xmlns:mc="http://schemas.openxmlformats.org/markup-compatibility/2006">
    <mc:Choice xmlns:p14="http://schemas.microsoft.com/office/powerpoint/2010/main" Requires="p14">
      <p:transition spd="slow" p14:dur="2000" advTm="44418"/>
    </mc:Choice>
    <mc:Fallback>
      <p:transition spd="slow" advTm="4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Picture 2">
            <a:extLst>
              <a:ext uri="{FF2B5EF4-FFF2-40B4-BE49-F238E27FC236}">
                <a16:creationId xmlns:a16="http://schemas.microsoft.com/office/drawing/2014/main" id="{5A707075-6D80-4F8B-99C1-A27EC5CB95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127" b="12240"/>
          <a:stretch/>
        </p:blipFill>
        <p:spPr bwMode="auto">
          <a:xfrm>
            <a:off x="8464982" y="0"/>
            <a:ext cx="527774" cy="7094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4270A5-7BC4-4A0B-B3C2-4FA6A3795BE0}"/>
              </a:ext>
            </a:extLst>
          </p:cNvPr>
          <p:cNvSpPr>
            <a:spLocks noGrp="1"/>
          </p:cNvSpPr>
          <p:nvPr>
            <p:ph type="title"/>
          </p:nvPr>
        </p:nvSpPr>
        <p:spPr/>
        <p:txBody>
          <a:bodyPr>
            <a:normAutofit/>
          </a:bodyPr>
          <a:lstStyle/>
          <a:p>
            <a:r>
              <a:rPr lang="en-US" sz="2800" b="1" dirty="0">
                <a:solidFill>
                  <a:schemeClr val="bg1"/>
                </a:solidFill>
                <a:latin typeface="Times New Roman" panose="02020603050405020304" pitchFamily="18" charset="0"/>
                <a:cs typeface="Times New Roman" panose="02020603050405020304" pitchFamily="18" charset="0"/>
              </a:rPr>
              <a:t>Parts Consideration: Motor Type</a:t>
            </a:r>
          </a:p>
        </p:txBody>
      </p:sp>
      <p:graphicFrame>
        <p:nvGraphicFramePr>
          <p:cNvPr id="7" name="Content Placeholder 6">
            <a:extLst>
              <a:ext uri="{FF2B5EF4-FFF2-40B4-BE49-F238E27FC236}">
                <a16:creationId xmlns:a16="http://schemas.microsoft.com/office/drawing/2014/main" id="{8A5E8469-E2C2-449A-955E-3BF12DA55B87}"/>
              </a:ext>
            </a:extLst>
          </p:cNvPr>
          <p:cNvGraphicFramePr>
            <a:graphicFrameLocks noGrp="1"/>
          </p:cNvGraphicFramePr>
          <p:nvPr>
            <p:ph idx="1"/>
          </p:nvPr>
        </p:nvGraphicFramePr>
        <p:xfrm>
          <a:off x="628650" y="1046639"/>
          <a:ext cx="7886700" cy="3291840"/>
        </p:xfrm>
        <a:graphic>
          <a:graphicData uri="http://schemas.openxmlformats.org/drawingml/2006/table">
            <a:tbl>
              <a:tblPr firstRow="1" firstCol="1" bandRow="1">
                <a:tableStyleId>{1E171933-4619-4E11-9A3F-F7608DF75F80}</a:tableStyleId>
              </a:tblPr>
              <a:tblGrid>
                <a:gridCol w="2628900">
                  <a:extLst>
                    <a:ext uri="{9D8B030D-6E8A-4147-A177-3AD203B41FA5}">
                      <a16:colId xmlns:a16="http://schemas.microsoft.com/office/drawing/2014/main" val="1091585076"/>
                    </a:ext>
                  </a:extLst>
                </a:gridCol>
                <a:gridCol w="2628900">
                  <a:extLst>
                    <a:ext uri="{9D8B030D-6E8A-4147-A177-3AD203B41FA5}">
                      <a16:colId xmlns:a16="http://schemas.microsoft.com/office/drawing/2014/main" val="2437320544"/>
                    </a:ext>
                  </a:extLst>
                </a:gridCol>
                <a:gridCol w="2628900">
                  <a:extLst>
                    <a:ext uri="{9D8B030D-6E8A-4147-A177-3AD203B41FA5}">
                      <a16:colId xmlns:a16="http://schemas.microsoft.com/office/drawing/2014/main" val="3189811176"/>
                    </a:ext>
                  </a:extLst>
                </a:gridCol>
              </a:tblGrid>
              <a:tr h="0">
                <a:tc>
                  <a:txBody>
                    <a:bodyPr/>
                    <a:lstStyle/>
                    <a:p>
                      <a:pPr marL="0" marR="0" algn="ctr">
                        <a:spcBef>
                          <a:spcPts val="0"/>
                        </a:spcBef>
                        <a:spcAft>
                          <a:spcPts val="0"/>
                        </a:spcAft>
                      </a:pPr>
                      <a:r>
                        <a:rPr lang="en-US" sz="1350" dirty="0">
                          <a:effectLst/>
                          <a:latin typeface="Times New Roman" panose="02020603050405020304" pitchFamily="18" charset="0"/>
                          <a:cs typeface="Times New Roman" panose="02020603050405020304" pitchFamily="18" charset="0"/>
                        </a:rPr>
                        <a:t>Motor</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350">
                          <a:effectLst/>
                          <a:latin typeface="Times New Roman" panose="02020603050405020304" pitchFamily="18" charset="0"/>
                          <a:cs typeface="Times New Roman" panose="02020603050405020304" pitchFamily="18" charset="0"/>
                        </a:rPr>
                        <a:t>Advantages</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350">
                          <a:effectLst/>
                          <a:latin typeface="Times New Roman" panose="02020603050405020304" pitchFamily="18" charset="0"/>
                          <a:cs typeface="Times New Roman" panose="02020603050405020304" pitchFamily="18" charset="0"/>
                        </a:rPr>
                        <a:t>Disadvantages</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1259509"/>
                  </a:ext>
                </a:extLst>
              </a:tr>
              <a:tr h="0">
                <a:tc>
                  <a:txBody>
                    <a:bodyPr/>
                    <a:lstStyle/>
                    <a:p>
                      <a:pPr marL="0" marR="0" algn="just">
                        <a:spcBef>
                          <a:spcPts val="0"/>
                        </a:spcBef>
                        <a:spcAft>
                          <a:spcPts val="0"/>
                        </a:spcAft>
                      </a:pPr>
                      <a:r>
                        <a:rPr lang="en-US" sz="1350" dirty="0">
                          <a:effectLst/>
                          <a:latin typeface="Times New Roman" panose="02020603050405020304" pitchFamily="18" charset="0"/>
                          <a:cs typeface="Times New Roman" panose="02020603050405020304" pitchFamily="18" charset="0"/>
                        </a:rPr>
                        <a:t>Stepper</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Excellent Low Speed Torque</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Repeatability</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Overload Safe</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Good Choice for Applications Requiring Low Speed with High Precision</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Torque Declines Rapidly with Speed</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Low Accuracy</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No Feedback is Used to Indicate Potential Missed Steps</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4025846"/>
                  </a:ext>
                </a:extLst>
              </a:tr>
              <a:tr h="0">
                <a:tc>
                  <a:txBody>
                    <a:bodyPr/>
                    <a:lstStyle/>
                    <a:p>
                      <a:pPr marL="0" marR="0" algn="just">
                        <a:spcBef>
                          <a:spcPts val="0"/>
                        </a:spcBef>
                        <a:spcAft>
                          <a:spcPts val="0"/>
                        </a:spcAft>
                      </a:pPr>
                      <a:r>
                        <a:rPr lang="en-US" sz="1350">
                          <a:effectLst/>
                          <a:latin typeface="Times New Roman" panose="02020603050405020304" pitchFamily="18" charset="0"/>
                          <a:cs typeface="Times New Roman" panose="02020603050405020304" pitchFamily="18" charset="0"/>
                        </a:rPr>
                        <a:t>Servo</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High output power relative to motor size and weight</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High efficiency</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Encoder utilization provides higher accuracy and resolution with closed-loop control</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High torque to inertia ratio</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requires tuning to stabilize the feedback loop</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unpredictable when something breaks</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Gear boxes are often required to deliver power at higher speeds</a:t>
                      </a:r>
                    </a:p>
                    <a:p>
                      <a:pPr marL="342900" marR="0" lvl="0" indent="-342900">
                        <a:spcBef>
                          <a:spcPts val="0"/>
                        </a:spcBef>
                        <a:spcAft>
                          <a:spcPts val="0"/>
                        </a:spcAft>
                        <a:buFont typeface="Symbol" panose="05050102010706020507" pitchFamily="18" charset="2"/>
                        <a:buChar char=""/>
                      </a:pPr>
                      <a:r>
                        <a:rPr lang="en-US" sz="1350" dirty="0">
                          <a:effectLst/>
                          <a:latin typeface="Times New Roman" panose="02020603050405020304" pitchFamily="18" charset="0"/>
                          <a:cs typeface="Times New Roman" panose="02020603050405020304" pitchFamily="18" charset="0"/>
                        </a:rPr>
                        <a:t>can be damaged by sustained overload</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3127740"/>
                  </a:ext>
                </a:extLst>
              </a:tr>
            </a:tbl>
          </a:graphicData>
        </a:graphic>
      </p:graphicFrame>
      <p:sp>
        <p:nvSpPr>
          <p:cNvPr id="8" name="Rectángulo 26">
            <a:extLst>
              <a:ext uri="{FF2B5EF4-FFF2-40B4-BE49-F238E27FC236}">
                <a16:creationId xmlns:a16="http://schemas.microsoft.com/office/drawing/2014/main" id="{6840EB5D-D730-46F6-A3CD-85D757349B9C}"/>
              </a:ext>
            </a:extLst>
          </p:cNvPr>
          <p:cNvSpPr/>
          <p:nvPr/>
        </p:nvSpPr>
        <p:spPr>
          <a:xfrm>
            <a:off x="628650" y="1259578"/>
            <a:ext cx="7886700" cy="1230403"/>
          </a:xfrm>
          <a:prstGeom prst="rect">
            <a:avLst/>
          </a:prstGeom>
          <a:solidFill>
            <a:srgbClr val="E71225">
              <a:alpha val="5000"/>
            </a:srgbClr>
          </a:solidFill>
          <a:ln w="36000">
            <a:solidFill>
              <a:srgbClr val="E7122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dirty="0">
              <a:solidFill>
                <a:srgbClr val="E71225"/>
              </a:solidFill>
            </a:endParaRPr>
          </a:p>
        </p:txBody>
      </p:sp>
      <p:pic>
        <p:nvPicPr>
          <p:cNvPr id="5" name="Audio 4">
            <a:hlinkClick r:id="" action="ppaction://media"/>
            <a:extLst>
              <a:ext uri="{FF2B5EF4-FFF2-40B4-BE49-F238E27FC236}">
                <a16:creationId xmlns:a16="http://schemas.microsoft.com/office/drawing/2014/main" id="{FBF718B2-51C9-41DE-86E3-8374D318C2C6}"/>
              </a:ext>
            </a:extLst>
          </p:cNvPr>
          <p:cNvPicPr>
            <a:picLocks noChangeAspect="1"/>
          </p:cNvPicPr>
          <p:nvPr>
            <a:audioFile r:link="rId1"/>
            <p:extLst>
              <p:ext uri="{DAA4B4D4-6D71-4841-9C94-3DE7FCFB9230}">
                <p14:media xmlns:p14="http://schemas.microsoft.com/office/powerpoint/2010/main" r:embed="rId2">
                  <p14:trim st="749"/>
                </p14:media>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05467358"/>
      </p:ext>
    </p:extLst>
  </p:cSld>
  <p:clrMapOvr>
    <a:masterClrMapping/>
  </p:clrMapOvr>
  <mc:AlternateContent xmlns:mc="http://schemas.openxmlformats.org/markup-compatibility/2006">
    <mc:Choice xmlns:p14="http://schemas.microsoft.com/office/powerpoint/2010/main" Requires="p14">
      <p:transition spd="slow" p14:dur="2000" advTm="62841"/>
    </mc:Choice>
    <mc:Fallback>
      <p:transition spd="slow" advTm="6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1" name="Picture 10" descr="A person smiling for the camera&#10;&#10;Description automatically generated with low confidence">
            <a:extLst>
              <a:ext uri="{FF2B5EF4-FFF2-40B4-BE49-F238E27FC236}">
                <a16:creationId xmlns:a16="http://schemas.microsoft.com/office/drawing/2014/main" id="{5F8EE529-92BA-4010-A961-909606AC9DE6}"/>
              </a:ext>
            </a:extLst>
          </p:cNvPr>
          <p:cNvPicPr>
            <a:picLocks noChangeAspect="1"/>
          </p:cNvPicPr>
          <p:nvPr/>
        </p:nvPicPr>
        <p:blipFill rotWithShape="1">
          <a:blip r:embed="rId6"/>
          <a:srcRect l="14271" r="8512"/>
          <a:stretch/>
        </p:blipFill>
        <p:spPr>
          <a:xfrm>
            <a:off x="1236755" y="1829226"/>
            <a:ext cx="1110043" cy="1485045"/>
          </a:xfrm>
          <a:prstGeom prst="rect">
            <a:avLst/>
          </a:prstGeom>
        </p:spPr>
      </p:pic>
      <p:pic>
        <p:nvPicPr>
          <p:cNvPr id="12" name="Picture 2">
            <a:extLst>
              <a:ext uri="{FF2B5EF4-FFF2-40B4-BE49-F238E27FC236}">
                <a16:creationId xmlns:a16="http://schemas.microsoft.com/office/drawing/2014/main" id="{74A86CA2-0287-4ECE-B311-42BC4BF31B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127" b="12240"/>
          <a:stretch/>
        </p:blipFill>
        <p:spPr bwMode="auto">
          <a:xfrm>
            <a:off x="5038813" y="1829228"/>
            <a:ext cx="1104752" cy="14850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AB85E70-41C0-43E9-AD16-10C9E71C2356}"/>
              </a:ext>
            </a:extLst>
          </p:cNvPr>
          <p:cNvSpPr txBox="1"/>
          <p:nvPr/>
        </p:nvSpPr>
        <p:spPr>
          <a:xfrm>
            <a:off x="1003379" y="3314271"/>
            <a:ext cx="1510748" cy="276999"/>
          </a:xfrm>
          <a:prstGeom prst="rect">
            <a:avLst/>
          </a:prstGeom>
          <a:noFill/>
        </p:spPr>
        <p:txBody>
          <a:bodyPr wrap="square">
            <a:spAutoFit/>
          </a:bodyPr>
          <a:lstStyle/>
          <a:p>
            <a:pPr algn="ctr"/>
            <a:r>
              <a:rPr lang="en-US" sz="1200">
                <a:solidFill>
                  <a:schemeClr val="bg1"/>
                </a:solidFill>
                <a:latin typeface="Times New Roman" panose="02020603050405020304" pitchFamily="18" charset="0"/>
                <a:ea typeface="Helvetica" charset="0"/>
                <a:cs typeface="Times New Roman" panose="02020603050405020304" pitchFamily="18" charset="0"/>
              </a:rPr>
              <a:t>Ivelisse Rivera - EE</a:t>
            </a:r>
            <a:endParaRPr lang="en-US" sz="12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BD07683-13FE-4E18-B8BE-8893DC6615A6}"/>
              </a:ext>
            </a:extLst>
          </p:cNvPr>
          <p:cNvSpPr txBox="1"/>
          <p:nvPr/>
        </p:nvSpPr>
        <p:spPr>
          <a:xfrm>
            <a:off x="2766748" y="3317044"/>
            <a:ext cx="1853275" cy="276999"/>
          </a:xfrm>
          <a:prstGeom prst="rect">
            <a:avLst/>
          </a:prstGeom>
          <a:noFill/>
        </p:spPr>
        <p:txBody>
          <a:bodyPr wrap="square">
            <a:spAutoFit/>
          </a:bodyPr>
          <a:lstStyle/>
          <a:p>
            <a:pPr algn="ctr"/>
            <a:r>
              <a:rPr lang="en-US" sz="1200">
                <a:solidFill>
                  <a:schemeClr val="bg1"/>
                </a:solidFill>
                <a:latin typeface="Times New Roman" panose="02020603050405020304" pitchFamily="18" charset="0"/>
                <a:ea typeface="Helvetica" charset="0"/>
                <a:cs typeface="Times New Roman" panose="02020603050405020304" pitchFamily="18" charset="0"/>
              </a:rPr>
              <a:t>Christopher Marks - EE</a:t>
            </a:r>
            <a:endParaRPr lang="en-US" sz="12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0CF2211-68EA-4F66-A789-B805CA2FFE4C}"/>
              </a:ext>
            </a:extLst>
          </p:cNvPr>
          <p:cNvSpPr txBox="1"/>
          <p:nvPr/>
        </p:nvSpPr>
        <p:spPr>
          <a:xfrm>
            <a:off x="4750532" y="3314273"/>
            <a:ext cx="1728739" cy="276999"/>
          </a:xfrm>
          <a:prstGeom prst="rect">
            <a:avLst/>
          </a:prstGeom>
          <a:noFill/>
        </p:spPr>
        <p:txBody>
          <a:bodyPr wrap="square">
            <a:spAutoFit/>
          </a:bodyPr>
          <a:lstStyle/>
          <a:p>
            <a:pPr algn="ctr"/>
            <a:r>
              <a:rPr lang="en-US" sz="1200">
                <a:solidFill>
                  <a:schemeClr val="bg1"/>
                </a:solidFill>
                <a:latin typeface="Times New Roman" panose="02020603050405020304" pitchFamily="18" charset="0"/>
                <a:ea typeface="Helvetica" charset="0"/>
                <a:cs typeface="Times New Roman" panose="02020603050405020304" pitchFamily="18" charset="0"/>
              </a:rPr>
              <a:t>Hector Collazo - CpE</a:t>
            </a:r>
            <a:endParaRPr lang="en-US" sz="12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E7D233A-DD74-4213-8D28-2C9A09804BED}"/>
              </a:ext>
            </a:extLst>
          </p:cNvPr>
          <p:cNvSpPr txBox="1"/>
          <p:nvPr/>
        </p:nvSpPr>
        <p:spPr>
          <a:xfrm>
            <a:off x="6562356" y="3314273"/>
            <a:ext cx="1615390" cy="276999"/>
          </a:xfrm>
          <a:prstGeom prst="rect">
            <a:avLst/>
          </a:prstGeom>
          <a:noFill/>
        </p:spPr>
        <p:txBody>
          <a:bodyPr wrap="square">
            <a:spAutoFit/>
          </a:bodyPr>
          <a:lstStyle/>
          <a:p>
            <a:pPr algn="ctr"/>
            <a:r>
              <a:rPr lang="en-US" sz="1200">
                <a:solidFill>
                  <a:schemeClr val="bg1"/>
                </a:solidFill>
                <a:latin typeface="Times New Roman" panose="02020603050405020304" pitchFamily="18" charset="0"/>
                <a:ea typeface="Helvetica" charset="0"/>
                <a:cs typeface="Times New Roman" panose="02020603050405020304" pitchFamily="18" charset="0"/>
              </a:rPr>
              <a:t>Christy Wilhite - CpE</a:t>
            </a:r>
            <a:endParaRPr lang="en-US" sz="1200">
              <a:latin typeface="Times New Roman" panose="02020603050405020304" pitchFamily="18" charset="0"/>
              <a:cs typeface="Times New Roman" panose="02020603050405020304" pitchFamily="18" charset="0"/>
            </a:endParaRPr>
          </a:p>
        </p:txBody>
      </p:sp>
      <p:pic>
        <p:nvPicPr>
          <p:cNvPr id="21" name="Picture 20" descr="A person in a suit and tie&#10;&#10;Description automatically generated with medium confidence">
            <a:extLst>
              <a:ext uri="{FF2B5EF4-FFF2-40B4-BE49-F238E27FC236}">
                <a16:creationId xmlns:a16="http://schemas.microsoft.com/office/drawing/2014/main" id="{13ADE3D4-050F-4108-87ED-1E4EB8335B81}"/>
              </a:ext>
            </a:extLst>
          </p:cNvPr>
          <p:cNvPicPr>
            <a:picLocks noChangeAspect="1"/>
          </p:cNvPicPr>
          <p:nvPr/>
        </p:nvPicPr>
        <p:blipFill rotWithShape="1">
          <a:blip r:embed="rId8"/>
          <a:srcRect l="14004" t="27564" r="14004" b="202"/>
          <a:stretch/>
        </p:blipFill>
        <p:spPr>
          <a:xfrm>
            <a:off x="3081528" y="1829227"/>
            <a:ext cx="1110043" cy="1485045"/>
          </a:xfrm>
          <a:prstGeom prst="rect">
            <a:avLst/>
          </a:prstGeom>
        </p:spPr>
      </p:pic>
      <p:pic>
        <p:nvPicPr>
          <p:cNvPr id="2" name="Picture 1">
            <a:extLst>
              <a:ext uri="{FF2B5EF4-FFF2-40B4-BE49-F238E27FC236}">
                <a16:creationId xmlns:a16="http://schemas.microsoft.com/office/drawing/2014/main" id="{41A65560-B031-42D4-92E2-D1A73118BF01}"/>
              </a:ext>
            </a:extLst>
          </p:cNvPr>
          <p:cNvPicPr>
            <a:picLocks noChangeAspect="1"/>
          </p:cNvPicPr>
          <p:nvPr/>
        </p:nvPicPr>
        <p:blipFill rotWithShape="1">
          <a:blip r:embed="rId9"/>
          <a:srcRect b="7590"/>
          <a:stretch/>
        </p:blipFill>
        <p:spPr>
          <a:xfrm>
            <a:off x="6814977" y="1829228"/>
            <a:ext cx="1110148" cy="1485045"/>
          </a:xfrm>
          <a:prstGeom prst="rect">
            <a:avLst/>
          </a:prstGeom>
        </p:spPr>
      </p:pic>
      <p:sp>
        <p:nvSpPr>
          <p:cNvPr id="5" name="Rectangle 4">
            <a:extLst>
              <a:ext uri="{FF2B5EF4-FFF2-40B4-BE49-F238E27FC236}">
                <a16:creationId xmlns:a16="http://schemas.microsoft.com/office/drawing/2014/main" id="{293EFCD1-BB34-43F6-8CFC-51A8C114C226}"/>
              </a:ext>
            </a:extLst>
          </p:cNvPr>
          <p:cNvSpPr/>
          <p:nvPr/>
        </p:nvSpPr>
        <p:spPr>
          <a:xfrm>
            <a:off x="297517" y="319448"/>
            <a:ext cx="1520609" cy="461665"/>
          </a:xfrm>
          <a:prstGeom prst="rect">
            <a:avLst/>
          </a:prstGeom>
        </p:spPr>
        <p:txBody>
          <a:bodyPr wrap="none">
            <a:spAutoFit/>
          </a:bodyPr>
          <a:lstStyle/>
          <a:p>
            <a:r>
              <a:rPr lang="en-US" sz="2400" b="1">
                <a:solidFill>
                  <a:schemeClr val="bg1"/>
                </a:solidFill>
                <a:latin typeface="Times New Roman" panose="02020603050405020304" pitchFamily="18" charset="0"/>
                <a:ea typeface="Helvetica" charset="0"/>
                <a:cs typeface="Times New Roman" panose="02020603050405020304" pitchFamily="18" charset="0"/>
              </a:rPr>
              <a:t>Our Team</a:t>
            </a:r>
            <a:endParaRPr lang="en-US" sz="2400"/>
          </a:p>
        </p:txBody>
      </p:sp>
      <p:pic>
        <p:nvPicPr>
          <p:cNvPr id="17" name="Picture 16" descr="A person smiling for the camera&#10;&#10;Description automatically generated with low confidence">
            <a:extLst>
              <a:ext uri="{FF2B5EF4-FFF2-40B4-BE49-F238E27FC236}">
                <a16:creationId xmlns:a16="http://schemas.microsoft.com/office/drawing/2014/main" id="{ED259987-C3B2-4770-B9E3-752CEED181E6}"/>
              </a:ext>
            </a:extLst>
          </p:cNvPr>
          <p:cNvPicPr>
            <a:picLocks noChangeAspect="1"/>
          </p:cNvPicPr>
          <p:nvPr/>
        </p:nvPicPr>
        <p:blipFill rotWithShape="1">
          <a:blip r:embed="rId6"/>
          <a:srcRect l="14271" r="8512"/>
          <a:stretch/>
        </p:blipFill>
        <p:spPr>
          <a:xfrm>
            <a:off x="8464982" y="0"/>
            <a:ext cx="527774" cy="706070"/>
          </a:xfrm>
          <a:prstGeom prst="rect">
            <a:avLst/>
          </a:prstGeom>
        </p:spPr>
      </p:pic>
      <p:pic>
        <p:nvPicPr>
          <p:cNvPr id="15" name="Audio 14">
            <a:hlinkClick r:id="" action="ppaction://media"/>
            <a:extLst>
              <a:ext uri="{FF2B5EF4-FFF2-40B4-BE49-F238E27FC236}">
                <a16:creationId xmlns:a16="http://schemas.microsoft.com/office/drawing/2014/main" id="{FD47E71E-0AF3-4FAD-A710-75B8A9F819B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3942892208"/>
      </p:ext>
    </p:extLst>
  </p:cSld>
  <p:clrMapOvr>
    <a:masterClrMapping/>
  </p:clrMapOvr>
  <mc:AlternateContent xmlns:mc="http://schemas.openxmlformats.org/markup-compatibility/2006" xmlns:p14="http://schemas.microsoft.com/office/powerpoint/2010/main">
    <mc:Choice Requires="p14">
      <p:transition spd="slow" p14:dur="2000" advTm="12405"/>
    </mc:Choice>
    <mc:Fallback xmlns="">
      <p:transition spd="slow" advTm="1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5258EA7-1B5E-48C8-809D-6A7845EFEEEB}"/>
              </a:ext>
            </a:extLst>
          </p:cNvPr>
          <p:cNvPicPr>
            <a:picLocks noChangeAspect="1"/>
          </p:cNvPicPr>
          <p:nvPr/>
        </p:nvPicPr>
        <p:blipFill>
          <a:blip r:embed="rId5"/>
          <a:stretch>
            <a:fillRect/>
          </a:stretch>
        </p:blipFill>
        <p:spPr>
          <a:xfrm>
            <a:off x="6871242" y="4081712"/>
            <a:ext cx="1442496" cy="906712"/>
          </a:xfrm>
          <a:prstGeom prst="rect">
            <a:avLst/>
          </a:prstGeom>
        </p:spPr>
      </p:pic>
      <p:pic>
        <p:nvPicPr>
          <p:cNvPr id="14" name="Picture 13">
            <a:extLst>
              <a:ext uri="{FF2B5EF4-FFF2-40B4-BE49-F238E27FC236}">
                <a16:creationId xmlns:a16="http://schemas.microsoft.com/office/drawing/2014/main" id="{BB4BA902-F5C0-455E-8637-2363FDAE9B74}"/>
              </a:ext>
            </a:extLst>
          </p:cNvPr>
          <p:cNvPicPr>
            <a:picLocks noChangeAspect="1"/>
          </p:cNvPicPr>
          <p:nvPr/>
        </p:nvPicPr>
        <p:blipFill>
          <a:blip r:embed="rId6"/>
          <a:stretch>
            <a:fillRect/>
          </a:stretch>
        </p:blipFill>
        <p:spPr>
          <a:xfrm>
            <a:off x="4900878" y="4074766"/>
            <a:ext cx="1141151" cy="901147"/>
          </a:xfrm>
          <a:prstGeom prst="rect">
            <a:avLst/>
          </a:prstGeom>
        </p:spPr>
      </p:pic>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Picture 2">
            <a:extLst>
              <a:ext uri="{FF2B5EF4-FFF2-40B4-BE49-F238E27FC236}">
                <a16:creationId xmlns:a16="http://schemas.microsoft.com/office/drawing/2014/main" id="{5A707075-6D80-4F8B-99C1-A27EC5CB95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127" b="12240"/>
          <a:stretch/>
        </p:blipFill>
        <p:spPr bwMode="auto">
          <a:xfrm>
            <a:off x="8464982" y="0"/>
            <a:ext cx="527774" cy="7094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CFC75A-6DB4-4463-A0A8-00AFC8E8C256}"/>
              </a:ext>
            </a:extLst>
          </p:cNvPr>
          <p:cNvSpPr>
            <a:spLocks noGrp="1"/>
          </p:cNvSpPr>
          <p:nvPr>
            <p:ph type="title"/>
          </p:nvPr>
        </p:nvSpPr>
        <p:spPr/>
        <p:txBody>
          <a:bodyPr>
            <a:normAutofit/>
          </a:bodyPr>
          <a:lstStyle/>
          <a:p>
            <a:r>
              <a:rPr lang="en-US" sz="2800" b="1" dirty="0">
                <a:solidFill>
                  <a:schemeClr val="bg1"/>
                </a:solidFill>
                <a:latin typeface="Times New Roman" panose="02020603050405020304" pitchFamily="18" charset="0"/>
                <a:cs typeface="Times New Roman" panose="02020603050405020304" pitchFamily="18" charset="0"/>
              </a:rPr>
              <a:t>Parts Consideration: Stepper Motor</a:t>
            </a:r>
          </a:p>
        </p:txBody>
      </p:sp>
      <p:graphicFrame>
        <p:nvGraphicFramePr>
          <p:cNvPr id="7" name="Content Placeholder 6">
            <a:extLst>
              <a:ext uri="{FF2B5EF4-FFF2-40B4-BE49-F238E27FC236}">
                <a16:creationId xmlns:a16="http://schemas.microsoft.com/office/drawing/2014/main" id="{5A6C245E-C0B6-4E8A-AAE8-6B5BC532470A}"/>
              </a:ext>
            </a:extLst>
          </p:cNvPr>
          <p:cNvGraphicFramePr>
            <a:graphicFrameLocks/>
          </p:cNvGraphicFramePr>
          <p:nvPr/>
        </p:nvGraphicFramePr>
        <p:xfrm>
          <a:off x="628650" y="1077895"/>
          <a:ext cx="8019239" cy="3046628"/>
        </p:xfrm>
        <a:graphic>
          <a:graphicData uri="http://schemas.openxmlformats.org/drawingml/2006/table">
            <a:tbl>
              <a:tblPr firstRow="1" firstCol="1" bandRow="1">
                <a:tableStyleId>{1E171933-4619-4E11-9A3F-F7608DF75F80}</a:tableStyleId>
              </a:tblPr>
              <a:tblGrid>
                <a:gridCol w="3290553">
                  <a:extLst>
                    <a:ext uri="{9D8B030D-6E8A-4147-A177-3AD203B41FA5}">
                      <a16:colId xmlns:a16="http://schemas.microsoft.com/office/drawing/2014/main" val="334326569"/>
                    </a:ext>
                  </a:extLst>
                </a:gridCol>
                <a:gridCol w="3064097">
                  <a:extLst>
                    <a:ext uri="{9D8B030D-6E8A-4147-A177-3AD203B41FA5}">
                      <a16:colId xmlns:a16="http://schemas.microsoft.com/office/drawing/2014/main" val="3922900495"/>
                    </a:ext>
                  </a:extLst>
                </a:gridCol>
                <a:gridCol w="1664589">
                  <a:extLst>
                    <a:ext uri="{9D8B030D-6E8A-4147-A177-3AD203B41FA5}">
                      <a16:colId xmlns:a16="http://schemas.microsoft.com/office/drawing/2014/main" val="497314970"/>
                    </a:ext>
                  </a:extLst>
                </a:gridCol>
              </a:tblGrid>
              <a:tr h="214222">
                <a:tc>
                  <a:txBody>
                    <a:bodyPr/>
                    <a:lstStyle/>
                    <a:p>
                      <a:pPr>
                        <a:lnSpc>
                          <a:spcPct val="107000"/>
                        </a:lnSpc>
                      </a:pPr>
                      <a:endParaRPr lang="en-US" sz="11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b"/>
                </a:tc>
                <a:tc gridSpan="2">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Specifications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607571031"/>
                  </a:ext>
                </a:extLst>
              </a:tr>
              <a:tr h="427093">
                <a:tc>
                  <a:txBody>
                    <a:bodyPr/>
                    <a:lstStyle/>
                    <a:p>
                      <a:pPr marL="0" marR="0">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Type</a:t>
                      </a:r>
                      <a:endParaRPr lang="en-US" sz="13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50" kern="1200" dirty="0" err="1">
                          <a:effectLst/>
                          <a:latin typeface="Times New Roman" panose="02020603050405020304" pitchFamily="18" charset="0"/>
                          <a:cs typeface="Times New Roman" panose="02020603050405020304" pitchFamily="18" charset="0"/>
                        </a:rPr>
                        <a:t>Nema</a:t>
                      </a:r>
                      <a:r>
                        <a:rPr lang="en-US" sz="1350" kern="1200" dirty="0">
                          <a:effectLst/>
                          <a:latin typeface="Times New Roman" panose="02020603050405020304" pitchFamily="18" charset="0"/>
                          <a:cs typeface="Times New Roman" panose="02020603050405020304" pitchFamily="18" charset="0"/>
                        </a:rPr>
                        <a:t> 23</a:t>
                      </a:r>
                      <a:endPar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50" dirty="0" err="1">
                          <a:effectLst/>
                          <a:latin typeface="Times New Roman" panose="02020603050405020304" pitchFamily="18" charset="0"/>
                          <a:ea typeface="Times New Roman" panose="02020603050405020304" pitchFamily="18" charset="0"/>
                          <a:cs typeface="Times New Roman" panose="02020603050405020304" pitchFamily="18" charset="0"/>
                        </a:rPr>
                        <a:t>Nema</a:t>
                      </a:r>
                      <a:r>
                        <a:rPr lang="en-US" sz="1350" dirty="0">
                          <a:effectLst/>
                          <a:latin typeface="Times New Roman" panose="02020603050405020304" pitchFamily="18" charset="0"/>
                          <a:ea typeface="Times New Roman" panose="02020603050405020304" pitchFamily="18" charset="0"/>
                          <a:cs typeface="Times New Roman" panose="02020603050405020304" pitchFamily="18" charset="0"/>
                        </a:rPr>
                        <a:t> 17</a:t>
                      </a:r>
                    </a:p>
                  </a:txBody>
                  <a:tcPr marL="68580" marR="68580" marT="0" marB="0" anchor="ctr"/>
                </a:tc>
                <a:extLst>
                  <a:ext uri="{0D108BD9-81ED-4DB2-BD59-A6C34878D82A}">
                    <a16:rowId xmlns:a16="http://schemas.microsoft.com/office/drawing/2014/main" val="375344002"/>
                  </a:ext>
                </a:extLst>
              </a:tr>
              <a:tr h="427093">
                <a:tc>
                  <a:txBody>
                    <a:bodyPr/>
                    <a:lstStyle/>
                    <a:p>
                      <a:pPr marL="0" marR="0">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Operating Temperature</a:t>
                      </a:r>
                    </a:p>
                  </a:txBody>
                  <a:tcPr marL="68580" marR="68580" marT="0" marB="0" anchor="ctr"/>
                </a:tc>
                <a:tc>
                  <a:txBody>
                    <a:bodyPr/>
                    <a:lstStyle/>
                    <a:p>
                      <a:pPr marL="0" marR="0" algn="ctr">
                        <a:spcBef>
                          <a:spcPts val="0"/>
                        </a:spcBef>
                        <a:spcAft>
                          <a:spcPts val="0"/>
                        </a:spcAft>
                      </a:pPr>
                      <a:r>
                        <a:rPr lang="en-US" sz="1350" dirty="0">
                          <a:effectLst/>
                          <a:latin typeface="Times New Roman" panose="02020603050405020304" pitchFamily="18" charset="0"/>
                          <a:cs typeface="Times New Roman" panose="02020603050405020304" pitchFamily="18" charset="0"/>
                        </a:rPr>
                        <a:t>-10°C～50°C</a:t>
                      </a:r>
                      <a:endPar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50" dirty="0">
                          <a:effectLst/>
                          <a:latin typeface="Times New Roman" panose="02020603050405020304" pitchFamily="18" charset="0"/>
                          <a:cs typeface="Times New Roman" panose="02020603050405020304" pitchFamily="18" charset="0"/>
                        </a:rPr>
                        <a:t>-10°C～50°C</a:t>
                      </a:r>
                      <a:endPar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0884129"/>
                  </a:ext>
                </a:extLst>
              </a:tr>
              <a:tr h="415522">
                <a:tc>
                  <a:txBody>
                    <a:bodyPr/>
                    <a:lstStyle/>
                    <a:p>
                      <a:pPr marL="0" marR="0">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Rated Voltage</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3.78V</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2.8V</a:t>
                      </a:r>
                    </a:p>
                  </a:txBody>
                  <a:tcPr marL="68580" marR="68580" marT="0" marB="0" anchor="ctr"/>
                </a:tc>
                <a:extLst>
                  <a:ext uri="{0D108BD9-81ED-4DB2-BD59-A6C34878D82A}">
                    <a16:rowId xmlns:a16="http://schemas.microsoft.com/office/drawing/2014/main" val="995486642"/>
                  </a:ext>
                </a:extLst>
              </a:tr>
              <a:tr h="419215">
                <a:tc>
                  <a:txBody>
                    <a:bodyPr/>
                    <a:lstStyle/>
                    <a:p>
                      <a:pPr marL="0" marR="0">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Rated Current</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4.2A</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1.68A</a:t>
                      </a:r>
                    </a:p>
                  </a:txBody>
                  <a:tcPr marL="68580" marR="68580" marT="0" marB="0" anchor="ctr"/>
                </a:tc>
                <a:extLst>
                  <a:ext uri="{0D108BD9-81ED-4DB2-BD59-A6C34878D82A}">
                    <a16:rowId xmlns:a16="http://schemas.microsoft.com/office/drawing/2014/main" val="9958445"/>
                  </a:ext>
                </a:extLst>
              </a:tr>
              <a:tr h="394453">
                <a:tc>
                  <a:txBody>
                    <a:bodyPr/>
                    <a:lstStyle/>
                    <a:p>
                      <a:pPr marL="0" marR="0">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Step Angle</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1.8 ̊</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1.8 ̊</a:t>
                      </a:r>
                    </a:p>
                  </a:txBody>
                  <a:tcPr marL="68580" marR="68580" marT="0" marB="0" anchor="ctr"/>
                </a:tc>
                <a:extLst>
                  <a:ext uri="{0D108BD9-81ED-4DB2-BD59-A6C34878D82A}">
                    <a16:rowId xmlns:a16="http://schemas.microsoft.com/office/drawing/2014/main" val="1613541970"/>
                  </a:ext>
                </a:extLst>
              </a:tr>
              <a:tr h="389107">
                <a:tc>
                  <a:txBody>
                    <a:bodyPr/>
                    <a:lstStyle/>
                    <a:p>
                      <a:pPr marL="0" marR="0">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Step Accuracy</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+/-5.00%</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+/-5.00%</a:t>
                      </a:r>
                    </a:p>
                  </a:txBody>
                  <a:tcPr marL="68580" marR="68580" marT="0" marB="0" anchor="ctr"/>
                </a:tc>
                <a:extLst>
                  <a:ext uri="{0D108BD9-81ED-4DB2-BD59-A6C34878D82A}">
                    <a16:rowId xmlns:a16="http://schemas.microsoft.com/office/drawing/2014/main" val="3590039031"/>
                  </a:ext>
                </a:extLst>
              </a:tr>
              <a:tr h="359923">
                <a:tc>
                  <a:txBody>
                    <a:bodyPr/>
                    <a:lstStyle/>
                    <a:p>
                      <a:pPr marL="0" marR="0">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Holding Torque</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30.5 kg/cm</a:t>
                      </a:r>
                    </a:p>
                  </a:txBody>
                  <a:tcPr marL="68580" marR="68580" marT="0" marB="0" anchor="ctr"/>
                </a:tc>
                <a:tc>
                  <a:txBody>
                    <a:bodyPr/>
                    <a:lstStyle/>
                    <a:p>
                      <a:pPr marL="0" marR="0" algn="ctr">
                        <a:spcBef>
                          <a:spcPts val="0"/>
                        </a:spcBef>
                        <a:spcAft>
                          <a:spcPts val="0"/>
                        </a:spcAft>
                      </a:pPr>
                      <a:r>
                        <a:rPr lang="en-US" sz="135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20.3 kg/cm</a:t>
                      </a:r>
                    </a:p>
                  </a:txBody>
                  <a:tcPr marL="68580" marR="68580" marT="0" marB="0" anchor="ctr"/>
                </a:tc>
                <a:extLst>
                  <a:ext uri="{0D108BD9-81ED-4DB2-BD59-A6C34878D82A}">
                    <a16:rowId xmlns:a16="http://schemas.microsoft.com/office/drawing/2014/main" val="3899966723"/>
                  </a:ext>
                </a:extLst>
              </a:tr>
            </a:tbl>
          </a:graphicData>
        </a:graphic>
      </p:graphicFrame>
      <p:sp>
        <p:nvSpPr>
          <p:cNvPr id="8" name="Rectángulo 26">
            <a:extLst>
              <a:ext uri="{FF2B5EF4-FFF2-40B4-BE49-F238E27FC236}">
                <a16:creationId xmlns:a16="http://schemas.microsoft.com/office/drawing/2014/main" id="{FE172692-1CBD-485F-B08D-435D9E5D48ED}"/>
              </a:ext>
            </a:extLst>
          </p:cNvPr>
          <p:cNvSpPr/>
          <p:nvPr/>
        </p:nvSpPr>
        <p:spPr>
          <a:xfrm>
            <a:off x="4426085" y="1313228"/>
            <a:ext cx="2101175" cy="2811295"/>
          </a:xfrm>
          <a:prstGeom prst="rect">
            <a:avLst/>
          </a:prstGeom>
          <a:solidFill>
            <a:srgbClr val="E71225">
              <a:alpha val="5000"/>
            </a:srgbClr>
          </a:solidFill>
          <a:ln w="36000">
            <a:solidFill>
              <a:srgbClr val="E7122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5"/>
              </a:solidFill>
            </a:endParaRPr>
          </a:p>
        </p:txBody>
      </p:sp>
      <p:pic>
        <p:nvPicPr>
          <p:cNvPr id="17" name="Audio 16">
            <a:hlinkClick r:id="" action="ppaction://media"/>
            <a:extLst>
              <a:ext uri="{FF2B5EF4-FFF2-40B4-BE49-F238E27FC236}">
                <a16:creationId xmlns:a16="http://schemas.microsoft.com/office/drawing/2014/main" id="{044B34DF-9174-4287-8D77-6E6A4A081D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18619282"/>
      </p:ext>
    </p:extLst>
  </p:cSld>
  <p:clrMapOvr>
    <a:masterClrMapping/>
  </p:clrMapOvr>
  <mc:AlternateContent xmlns:mc="http://schemas.openxmlformats.org/markup-compatibility/2006">
    <mc:Choice xmlns:p14="http://schemas.microsoft.com/office/powerpoint/2010/main" Requires="p14">
      <p:transition spd="slow" p14:dur="2000" advTm="41550"/>
    </mc:Choice>
    <mc:Fallback>
      <p:transition spd="slow" advTm="4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6D255B-EFEC-4B24-B870-6C22DC59975D}"/>
              </a:ext>
            </a:extLst>
          </p:cNvPr>
          <p:cNvPicPr>
            <a:picLocks noChangeAspect="1"/>
          </p:cNvPicPr>
          <p:nvPr/>
        </p:nvPicPr>
        <p:blipFill>
          <a:blip r:embed="rId5"/>
          <a:stretch>
            <a:fillRect/>
          </a:stretch>
        </p:blipFill>
        <p:spPr>
          <a:xfrm>
            <a:off x="6219570" y="2070945"/>
            <a:ext cx="1280596" cy="1808930"/>
          </a:xfrm>
          <a:prstGeom prst="rect">
            <a:avLst/>
          </a:prstGeom>
        </p:spPr>
      </p:pic>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Picture 2">
            <a:extLst>
              <a:ext uri="{FF2B5EF4-FFF2-40B4-BE49-F238E27FC236}">
                <a16:creationId xmlns:a16="http://schemas.microsoft.com/office/drawing/2014/main" id="{5A707075-6D80-4F8B-99C1-A27EC5CB95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127" b="12240"/>
          <a:stretch/>
        </p:blipFill>
        <p:spPr bwMode="auto">
          <a:xfrm>
            <a:off x="8464982" y="0"/>
            <a:ext cx="527774" cy="7094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A00BDB-9918-4E59-A6A2-A980A47D69A1}"/>
              </a:ext>
            </a:extLst>
          </p:cNvPr>
          <p:cNvSpPr>
            <a:spLocks noGrp="1"/>
          </p:cNvSpPr>
          <p:nvPr>
            <p:ph type="title"/>
          </p:nvPr>
        </p:nvSpPr>
        <p:spPr/>
        <p:txBody>
          <a:bodyPr>
            <a:normAutofit/>
          </a:bodyPr>
          <a:lstStyle/>
          <a:p>
            <a:r>
              <a:rPr lang="en-US" sz="2800" b="1" dirty="0">
                <a:solidFill>
                  <a:schemeClr val="bg1"/>
                </a:solidFill>
                <a:latin typeface="Times New Roman" panose="02020603050405020304" pitchFamily="18" charset="0"/>
                <a:cs typeface="Times New Roman" panose="02020603050405020304" pitchFamily="18" charset="0"/>
              </a:rPr>
              <a:t>Parts Consideration: Solar Panel</a:t>
            </a:r>
          </a:p>
        </p:txBody>
      </p:sp>
      <p:graphicFrame>
        <p:nvGraphicFramePr>
          <p:cNvPr id="7" name="Content Placeholder 6">
            <a:extLst>
              <a:ext uri="{FF2B5EF4-FFF2-40B4-BE49-F238E27FC236}">
                <a16:creationId xmlns:a16="http://schemas.microsoft.com/office/drawing/2014/main" id="{A32D3E19-9AE8-422E-9E70-73CDB3A3B52D}"/>
              </a:ext>
            </a:extLst>
          </p:cNvPr>
          <p:cNvGraphicFramePr>
            <a:graphicFrameLocks noGrp="1"/>
          </p:cNvGraphicFramePr>
          <p:nvPr>
            <p:ph idx="1"/>
          </p:nvPr>
        </p:nvGraphicFramePr>
        <p:xfrm>
          <a:off x="628650" y="1541862"/>
          <a:ext cx="5538685" cy="3024569"/>
        </p:xfrm>
        <a:graphic>
          <a:graphicData uri="http://schemas.openxmlformats.org/drawingml/2006/table">
            <a:tbl>
              <a:tblPr firstRow="1" firstCol="1" bandRow="1">
                <a:tableStyleId>{00A15C55-8517-42AA-B614-E9B94910E393}</a:tableStyleId>
              </a:tblPr>
              <a:tblGrid>
                <a:gridCol w="1937273">
                  <a:extLst>
                    <a:ext uri="{9D8B030D-6E8A-4147-A177-3AD203B41FA5}">
                      <a16:colId xmlns:a16="http://schemas.microsoft.com/office/drawing/2014/main" val="334326569"/>
                    </a:ext>
                  </a:extLst>
                </a:gridCol>
                <a:gridCol w="1800706">
                  <a:extLst>
                    <a:ext uri="{9D8B030D-6E8A-4147-A177-3AD203B41FA5}">
                      <a16:colId xmlns:a16="http://schemas.microsoft.com/office/drawing/2014/main" val="3922900495"/>
                    </a:ext>
                  </a:extLst>
                </a:gridCol>
                <a:gridCol w="1800706">
                  <a:extLst>
                    <a:ext uri="{9D8B030D-6E8A-4147-A177-3AD203B41FA5}">
                      <a16:colId xmlns:a16="http://schemas.microsoft.com/office/drawing/2014/main" val="497314970"/>
                    </a:ext>
                  </a:extLst>
                </a:gridCol>
              </a:tblGrid>
              <a:tr h="213430">
                <a:tc>
                  <a:txBody>
                    <a:bodyPr/>
                    <a:lstStyle/>
                    <a:p>
                      <a:pPr>
                        <a:lnSpc>
                          <a:spcPct val="107000"/>
                        </a:lnSpc>
                      </a:pPr>
                      <a:endParaRPr lang="en-US" sz="1350" dirty="0">
                        <a:effectLst/>
                        <a:latin typeface="Times New Roman" panose="02020603050405020304" pitchFamily="18" charset="0"/>
                        <a:cs typeface="Times New Roman" panose="02020603050405020304" pitchFamily="18" charset="0"/>
                      </a:endParaRPr>
                    </a:p>
                  </a:txBody>
                  <a:tcPr marL="68580" marR="68580" marT="0" marB="0" anchor="b"/>
                </a:tc>
                <a:tc gridSpan="2">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Specifications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607571031"/>
                  </a:ext>
                </a:extLst>
              </a:tr>
              <a:tr h="218249">
                <a:tc>
                  <a:txBody>
                    <a:bodyPr/>
                    <a:lstStyle/>
                    <a:p>
                      <a:pPr marL="0" marR="0">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Type</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Renogy</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NewPowa</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344002"/>
                  </a:ext>
                </a:extLst>
              </a:tr>
              <a:tr h="223757">
                <a:tc>
                  <a:txBody>
                    <a:bodyPr/>
                    <a:lstStyle/>
                    <a:p>
                      <a:pPr marL="0" marR="0">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Price</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$101.73 </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$75.00 </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6022585"/>
                  </a:ext>
                </a:extLst>
              </a:tr>
              <a:tr h="218249">
                <a:tc>
                  <a:txBody>
                    <a:bodyPr/>
                    <a:lstStyle/>
                    <a:p>
                      <a:pPr marL="0" marR="0">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Maximum Power </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100 W</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100 W</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0884129"/>
                  </a:ext>
                </a:extLst>
              </a:tr>
              <a:tr h="413986">
                <a:tc>
                  <a:txBody>
                    <a:bodyPr/>
                    <a:lstStyle/>
                    <a:p>
                      <a:pPr marL="0" marR="0">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Optimum Operating Voltage</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17.9V</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17.2V</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5486642"/>
                  </a:ext>
                </a:extLst>
              </a:tr>
              <a:tr h="413986">
                <a:tc>
                  <a:txBody>
                    <a:bodyPr/>
                    <a:lstStyle/>
                    <a:p>
                      <a:pPr marL="0" marR="0">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Optimum Operating Current</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 5.72A</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5.81A</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58445"/>
                  </a:ext>
                </a:extLst>
              </a:tr>
              <a:tr h="218249">
                <a:tc>
                  <a:txBody>
                    <a:bodyPr/>
                    <a:lstStyle/>
                    <a:p>
                      <a:pPr marL="0" marR="0">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Operating Temperature</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-40°F to 176°F </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-40°F to 185°F</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3541970"/>
                  </a:ext>
                </a:extLst>
              </a:tr>
              <a:tr h="218249">
                <a:tc>
                  <a:txBody>
                    <a:bodyPr/>
                    <a:lstStyle/>
                    <a:p>
                      <a:pPr marL="0" marR="0">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Solar Cell Type</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Monocrystalline</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Polycrystalline</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0039031"/>
                  </a:ext>
                </a:extLst>
              </a:tr>
              <a:tr h="218249">
                <a:tc>
                  <a:txBody>
                    <a:bodyPr/>
                    <a:lstStyle/>
                    <a:p>
                      <a:pPr marL="0" marR="0">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Weight </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14.3 </a:t>
                      </a:r>
                      <a:r>
                        <a:rPr lang="en-US" sz="1350" dirty="0" err="1">
                          <a:effectLst/>
                          <a:latin typeface="Times New Roman" panose="02020603050405020304" pitchFamily="18" charset="0"/>
                          <a:cs typeface="Times New Roman" panose="02020603050405020304" pitchFamily="18" charset="0"/>
                        </a:rPr>
                        <a:t>lbs</a:t>
                      </a:r>
                      <a:r>
                        <a:rPr lang="en-US" sz="1350" dirty="0">
                          <a:effectLst/>
                          <a:latin typeface="Times New Roman" panose="02020603050405020304" pitchFamily="18" charset="0"/>
                          <a:cs typeface="Times New Roman" panose="02020603050405020304" pitchFamily="18" charset="0"/>
                        </a:rPr>
                        <a:t> (6.5 kg)</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15.43 </a:t>
                      </a:r>
                      <a:r>
                        <a:rPr lang="en-US" sz="1350" dirty="0" err="1">
                          <a:effectLst/>
                          <a:latin typeface="Times New Roman" panose="02020603050405020304" pitchFamily="18" charset="0"/>
                          <a:cs typeface="Times New Roman" panose="02020603050405020304" pitchFamily="18" charset="0"/>
                        </a:rPr>
                        <a:t>lbs</a:t>
                      </a:r>
                      <a:r>
                        <a:rPr lang="en-US" sz="1350" dirty="0">
                          <a:effectLst/>
                          <a:latin typeface="Times New Roman" panose="02020603050405020304" pitchFamily="18" charset="0"/>
                          <a:cs typeface="Times New Roman" panose="02020603050405020304" pitchFamily="18" charset="0"/>
                        </a:rPr>
                        <a:t> (7 kg)</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9966723"/>
                  </a:ext>
                </a:extLst>
              </a:tr>
              <a:tr h="213430">
                <a:tc rowSpan="2">
                  <a:txBody>
                    <a:bodyPr/>
                    <a:lstStyle/>
                    <a:p>
                      <a:pPr marL="0" marR="0">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Dimensions</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42.2 x 19.6 x 1.38in</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35.83 x 26.57 x 1.18in </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45968653"/>
                  </a:ext>
                </a:extLst>
              </a:tr>
              <a:tr h="213430">
                <a:tc vMerge="1">
                  <a:txBody>
                    <a:bodyPr/>
                    <a:lstStyle/>
                    <a:p>
                      <a:endParaRPr lang="en-US"/>
                    </a:p>
                  </a:txBody>
                  <a:tcPr/>
                </a:tc>
                <a:tc>
                  <a:txBody>
                    <a:bodyPr/>
                    <a:lstStyle/>
                    <a:p>
                      <a:pPr marL="0" marR="0" algn="r">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 (1074 x 498 x 35mm)</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(910 x 675 x 30mm)</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011963"/>
                  </a:ext>
                </a:extLst>
              </a:tr>
              <a:tr h="218249">
                <a:tc>
                  <a:txBody>
                    <a:bodyPr/>
                    <a:lstStyle/>
                    <a:p>
                      <a:pPr marL="0" marR="0">
                        <a:lnSpc>
                          <a:spcPct val="107000"/>
                        </a:lnSpc>
                        <a:spcBef>
                          <a:spcPts val="0"/>
                        </a:spcBef>
                        <a:spcAft>
                          <a:spcPts val="0"/>
                        </a:spcAft>
                      </a:pPr>
                      <a:r>
                        <a:rPr lang="en-US" sz="1350">
                          <a:effectLst/>
                          <a:latin typeface="Times New Roman" panose="02020603050405020304" pitchFamily="18" charset="0"/>
                          <a:cs typeface="Times New Roman" panose="02020603050405020304" pitchFamily="18" charset="0"/>
                        </a:rPr>
                        <a:t>Cell Efficiency </a:t>
                      </a:r>
                      <a:endParaRPr lang="en-US" sz="13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21%</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350" dirty="0">
                          <a:effectLst/>
                          <a:latin typeface="Times New Roman" panose="02020603050405020304" pitchFamily="18" charset="0"/>
                          <a:cs typeface="Times New Roman" panose="02020603050405020304" pitchFamily="18" charset="0"/>
                        </a:rPr>
                        <a:t>Class A High Efficiency </a:t>
                      </a:r>
                      <a:endParaRPr lang="en-US" sz="13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9644853"/>
                  </a:ext>
                </a:extLst>
              </a:tr>
            </a:tbl>
          </a:graphicData>
        </a:graphic>
      </p:graphicFrame>
      <p:sp>
        <p:nvSpPr>
          <p:cNvPr id="8" name="Rectángulo 26">
            <a:extLst>
              <a:ext uri="{FF2B5EF4-FFF2-40B4-BE49-F238E27FC236}">
                <a16:creationId xmlns:a16="http://schemas.microsoft.com/office/drawing/2014/main" id="{460574F1-0513-46F5-849D-F074876E1A95}"/>
              </a:ext>
            </a:extLst>
          </p:cNvPr>
          <p:cNvSpPr/>
          <p:nvPr/>
        </p:nvSpPr>
        <p:spPr>
          <a:xfrm>
            <a:off x="2578290" y="1770402"/>
            <a:ext cx="1805940" cy="2772973"/>
          </a:xfrm>
          <a:prstGeom prst="rect">
            <a:avLst/>
          </a:prstGeom>
          <a:solidFill>
            <a:srgbClr val="E71225">
              <a:alpha val="5000"/>
            </a:srgbClr>
          </a:solidFill>
          <a:ln w="36000">
            <a:solidFill>
              <a:srgbClr val="E7122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5"/>
              </a:solidFill>
            </a:endParaRPr>
          </a:p>
        </p:txBody>
      </p:sp>
      <p:pic>
        <p:nvPicPr>
          <p:cNvPr id="10" name="Picture 9">
            <a:extLst>
              <a:ext uri="{FF2B5EF4-FFF2-40B4-BE49-F238E27FC236}">
                <a16:creationId xmlns:a16="http://schemas.microsoft.com/office/drawing/2014/main" id="{0ACE06B7-0AB9-46A0-A202-FAC9F34BAE01}"/>
              </a:ext>
            </a:extLst>
          </p:cNvPr>
          <p:cNvPicPr/>
          <p:nvPr/>
        </p:nvPicPr>
        <p:blipFill rotWithShape="1">
          <a:blip r:embed="rId8"/>
          <a:srcRect l="9095" t="23376" r="9286" b="25106"/>
          <a:stretch/>
        </p:blipFill>
        <p:spPr bwMode="auto">
          <a:xfrm>
            <a:off x="7552401" y="2020415"/>
            <a:ext cx="1591599" cy="1734502"/>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5FDD1F1-8A7A-4211-B1AB-A1FB92A7DE7B}"/>
              </a:ext>
            </a:extLst>
          </p:cNvPr>
          <p:cNvSpPr txBox="1"/>
          <p:nvPr/>
        </p:nvSpPr>
        <p:spPr>
          <a:xfrm>
            <a:off x="6219570" y="1541862"/>
            <a:ext cx="2924430"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Renogy</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NewPowa</a:t>
            </a:r>
            <a:endParaRPr lang="en-US" sz="1400" dirty="0">
              <a:solidFill>
                <a:schemeClr val="bg1"/>
              </a:solidFill>
              <a:latin typeface="Times New Roman" panose="02020603050405020304" pitchFamily="18" charset="0"/>
              <a:cs typeface="Times New Roman" panose="02020603050405020304" pitchFamily="18" charset="0"/>
            </a:endParaRPr>
          </a:p>
        </p:txBody>
      </p:sp>
      <p:pic>
        <p:nvPicPr>
          <p:cNvPr id="22" name="Audio 21">
            <a:hlinkClick r:id="" action="ppaction://media"/>
            <a:extLst>
              <a:ext uri="{FF2B5EF4-FFF2-40B4-BE49-F238E27FC236}">
                <a16:creationId xmlns:a16="http://schemas.microsoft.com/office/drawing/2014/main" id="{C4DE3571-2EAC-4030-BB52-5FBEAF4DED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644661165"/>
      </p:ext>
    </p:extLst>
  </p:cSld>
  <p:clrMapOvr>
    <a:masterClrMapping/>
  </p:clrMapOvr>
  <mc:AlternateContent xmlns:mc="http://schemas.openxmlformats.org/markup-compatibility/2006">
    <mc:Choice xmlns:p14="http://schemas.microsoft.com/office/powerpoint/2010/main" Requires="p14">
      <p:transition spd="slow" p14:dur="2000" advTm="30978"/>
    </mc:Choice>
    <mc:Fallback>
      <p:transition spd="slow" advTm="3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D4902E01-897F-4762-AF91-3A38D67E8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59" y="1873586"/>
            <a:ext cx="1848911" cy="13866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Picture 2">
            <a:extLst>
              <a:ext uri="{FF2B5EF4-FFF2-40B4-BE49-F238E27FC236}">
                <a16:creationId xmlns:a16="http://schemas.microsoft.com/office/drawing/2014/main" id="{5A707075-6D80-4F8B-99C1-A27EC5CB95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127" b="12240"/>
          <a:stretch/>
        </p:blipFill>
        <p:spPr bwMode="auto">
          <a:xfrm>
            <a:off x="8464982" y="0"/>
            <a:ext cx="527774" cy="70945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731EDAA1-292C-47E5-8C85-A93DC16FB9CF}"/>
              </a:ext>
            </a:extLst>
          </p:cNvPr>
          <p:cNvSpPr>
            <a:spLocks noGrp="1"/>
          </p:cNvSpPr>
          <p:nvPr>
            <p:ph type="title"/>
          </p:nvPr>
        </p:nvSpPr>
        <p:spPr/>
        <p:txBody>
          <a:bodyPr>
            <a:normAutofit/>
          </a:bodyPr>
          <a:lstStyle/>
          <a:p>
            <a:r>
              <a:rPr lang="en-US" sz="2800" b="1" dirty="0">
                <a:solidFill>
                  <a:schemeClr val="bg1"/>
                </a:solidFill>
                <a:latin typeface="Times New Roman" panose="02020603050405020304" pitchFamily="18" charset="0"/>
                <a:cs typeface="Times New Roman" panose="02020603050405020304" pitchFamily="18" charset="0"/>
              </a:rPr>
              <a:t>Solar Panel Mount Design</a:t>
            </a:r>
          </a:p>
        </p:txBody>
      </p:sp>
      <p:sp>
        <p:nvSpPr>
          <p:cNvPr id="12" name="Text Placeholder 11">
            <a:extLst>
              <a:ext uri="{FF2B5EF4-FFF2-40B4-BE49-F238E27FC236}">
                <a16:creationId xmlns:a16="http://schemas.microsoft.com/office/drawing/2014/main" id="{4B687F80-674B-4B99-ABB9-A10A48A629D9}"/>
              </a:ext>
            </a:extLst>
          </p:cNvPr>
          <p:cNvSpPr>
            <a:spLocks noGrp="1"/>
          </p:cNvSpPr>
          <p:nvPr>
            <p:ph type="body" idx="1"/>
          </p:nvPr>
        </p:nvSpPr>
        <p:spPr/>
        <p:txBody>
          <a:bodyPr>
            <a:normAutofit/>
          </a:bodyPr>
          <a:lstStyle/>
          <a:p>
            <a:r>
              <a:rPr lang="en-US" sz="2000" dirty="0">
                <a:solidFill>
                  <a:schemeClr val="bg1"/>
                </a:solidFill>
                <a:latin typeface="Times New Roman" panose="02020603050405020304" pitchFamily="18" charset="0"/>
                <a:cs typeface="Times New Roman" panose="02020603050405020304" pitchFamily="18" charset="0"/>
              </a:rPr>
              <a:t>Final Design</a:t>
            </a:r>
          </a:p>
        </p:txBody>
      </p:sp>
      <p:sp>
        <p:nvSpPr>
          <p:cNvPr id="13" name="Text Placeholder 12">
            <a:extLst>
              <a:ext uri="{FF2B5EF4-FFF2-40B4-BE49-F238E27FC236}">
                <a16:creationId xmlns:a16="http://schemas.microsoft.com/office/drawing/2014/main" id="{6FAEDC6B-1B66-4DEF-BB4F-2A7EEBCA7EF4}"/>
              </a:ext>
            </a:extLst>
          </p:cNvPr>
          <p:cNvSpPr>
            <a:spLocks noGrp="1"/>
          </p:cNvSpPr>
          <p:nvPr>
            <p:ph type="body" sz="quarter" idx="3"/>
          </p:nvPr>
        </p:nvSpPr>
        <p:spPr/>
        <p:txBody>
          <a:bodyPr>
            <a:normAutofit/>
          </a:bodyPr>
          <a:lstStyle/>
          <a:p>
            <a:r>
              <a:rPr lang="en-US" sz="2000" dirty="0">
                <a:solidFill>
                  <a:schemeClr val="bg1"/>
                </a:solidFill>
                <a:latin typeface="Times New Roman" panose="02020603050405020304" pitchFamily="18" charset="0"/>
                <a:cs typeface="Times New Roman" panose="02020603050405020304" pitchFamily="18" charset="0"/>
              </a:rPr>
              <a:t>Design Details</a:t>
            </a:r>
          </a:p>
        </p:txBody>
      </p:sp>
      <p:sp>
        <p:nvSpPr>
          <p:cNvPr id="14" name="Content Placeholder 13">
            <a:extLst>
              <a:ext uri="{FF2B5EF4-FFF2-40B4-BE49-F238E27FC236}">
                <a16:creationId xmlns:a16="http://schemas.microsoft.com/office/drawing/2014/main" id="{8C38446A-C69B-480E-A88C-B3010A812047}"/>
              </a:ext>
            </a:extLst>
          </p:cNvPr>
          <p:cNvSpPr>
            <a:spLocks noGrp="1"/>
          </p:cNvSpPr>
          <p:nvPr>
            <p:ph sz="quarter" idx="4"/>
          </p:nvPr>
        </p:nvSpPr>
        <p:spPr/>
        <p:txBody>
          <a:bodyPr>
            <a:normAutofit/>
          </a:bodyPr>
          <a:lstStyle/>
          <a:p>
            <a:r>
              <a:rPr lang="en-US" sz="1600" dirty="0">
                <a:solidFill>
                  <a:schemeClr val="bg1"/>
                </a:solidFill>
                <a:latin typeface="Times New Roman" panose="02020603050405020304" pitchFamily="18" charset="0"/>
                <a:cs typeface="Times New Roman" panose="02020603050405020304" pitchFamily="18" charset="0"/>
              </a:rPr>
              <a:t>Mount utilizes 80/20 aluminum extrusions and aluminum C-Channels as main support</a:t>
            </a:r>
          </a:p>
          <a:p>
            <a:r>
              <a:rPr lang="en-US" sz="1600" dirty="0">
                <a:solidFill>
                  <a:schemeClr val="bg1"/>
                </a:solidFill>
                <a:latin typeface="Times New Roman" panose="02020603050405020304" pitchFamily="18" charset="0"/>
                <a:cs typeface="Times New Roman" panose="02020603050405020304" pitchFamily="18" charset="0"/>
              </a:rPr>
              <a:t>Motor located at base of cascade pulley system</a:t>
            </a:r>
          </a:p>
          <a:p>
            <a:r>
              <a:rPr lang="en-US" sz="1600" dirty="0">
                <a:solidFill>
                  <a:schemeClr val="bg1"/>
                </a:solidFill>
                <a:latin typeface="Times New Roman" panose="02020603050405020304" pitchFamily="18" charset="0"/>
                <a:cs typeface="Times New Roman" panose="02020603050405020304" pitchFamily="18" charset="0"/>
              </a:rPr>
              <a:t>Cascade pulley system acts as linear actuator to push and pull solar panel</a:t>
            </a:r>
          </a:p>
          <a:p>
            <a:r>
              <a:rPr lang="en-US" sz="1600" dirty="0">
                <a:solidFill>
                  <a:schemeClr val="bg1"/>
                </a:solidFill>
                <a:latin typeface="Times New Roman" panose="02020603050405020304" pitchFamily="18" charset="0"/>
                <a:cs typeface="Times New Roman" panose="02020603050405020304" pitchFamily="18" charset="0"/>
              </a:rPr>
              <a:t>Limits of cascade pulley system and metal braces provide passive mechanical stop at extreme points</a:t>
            </a:r>
          </a:p>
        </p:txBody>
      </p:sp>
      <p:pic>
        <p:nvPicPr>
          <p:cNvPr id="1026" name="Picture 2">
            <a:extLst>
              <a:ext uri="{FF2B5EF4-FFF2-40B4-BE49-F238E27FC236}">
                <a16:creationId xmlns:a16="http://schemas.microsoft.com/office/drawing/2014/main" id="{E0C577EA-0E81-4DE0-85E7-20C17C61F6D5}"/>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563859" y="3138884"/>
            <a:ext cx="1848909" cy="13866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FCF5386-5B9A-4BE5-A62E-A0F911EA90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2768" y="1878806"/>
            <a:ext cx="1985070" cy="264676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EABA5B0A-F5F9-4F0B-9169-835268D620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232756560"/>
      </p:ext>
    </p:extLst>
  </p:cSld>
  <p:clrMapOvr>
    <a:masterClrMapping/>
  </p:clrMapOvr>
  <mc:AlternateContent xmlns:mc="http://schemas.openxmlformats.org/markup-compatibility/2006">
    <mc:Choice xmlns:p14="http://schemas.microsoft.com/office/powerpoint/2010/main" Requires="p14">
      <p:transition spd="slow" p14:dur="2000" advTm="71288"/>
    </mc:Choice>
    <mc:Fallback>
      <p:transition spd="slow" advTm="7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6" name="Picture 2">
            <a:extLst>
              <a:ext uri="{FF2B5EF4-FFF2-40B4-BE49-F238E27FC236}">
                <a16:creationId xmlns:a16="http://schemas.microsoft.com/office/drawing/2014/main" id="{5A707075-6D80-4F8B-99C1-A27EC5CB95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127" b="12240"/>
          <a:stretch/>
        </p:blipFill>
        <p:spPr bwMode="auto">
          <a:xfrm>
            <a:off x="8464982" y="0"/>
            <a:ext cx="527774" cy="7094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905D0A-B893-4246-899D-630FDFD36FEA}"/>
              </a:ext>
            </a:extLst>
          </p:cNvPr>
          <p:cNvSpPr>
            <a:spLocks noGrp="1"/>
          </p:cNvSpPr>
          <p:nvPr>
            <p:ph type="title"/>
          </p:nvPr>
        </p:nvSpPr>
        <p:spPr/>
        <p:txBody>
          <a:bodyPr>
            <a:normAutofit/>
          </a:bodyPr>
          <a:lstStyle/>
          <a:p>
            <a:r>
              <a:rPr lang="en-US" sz="2800" b="1" dirty="0">
                <a:solidFill>
                  <a:schemeClr val="bg1"/>
                </a:solidFill>
                <a:latin typeface="Times New Roman" panose="02020603050405020304" pitchFamily="18" charset="0"/>
                <a:cs typeface="Times New Roman" panose="02020603050405020304" pitchFamily="18" charset="0"/>
              </a:rPr>
              <a:t>Wide Area Management System (WAMS)</a:t>
            </a:r>
          </a:p>
        </p:txBody>
      </p:sp>
      <p:sp>
        <p:nvSpPr>
          <p:cNvPr id="8" name="Content Placeholder 7">
            <a:extLst>
              <a:ext uri="{FF2B5EF4-FFF2-40B4-BE49-F238E27FC236}">
                <a16:creationId xmlns:a16="http://schemas.microsoft.com/office/drawing/2014/main" id="{505A449A-F89E-4785-B47E-052914C8B12E}"/>
              </a:ext>
            </a:extLst>
          </p:cNvPr>
          <p:cNvSpPr>
            <a:spLocks noGrp="1"/>
          </p:cNvSpPr>
          <p:nvPr>
            <p:ph sz="half" idx="1"/>
          </p:nvPr>
        </p:nvSpPr>
        <p:spPr/>
        <p:txBody>
          <a:bodyPr>
            <a:normAutofit/>
          </a:bodyPr>
          <a:lstStyle/>
          <a:p>
            <a:r>
              <a:rPr lang="en-US" sz="1800" dirty="0">
                <a:solidFill>
                  <a:schemeClr val="bg1"/>
                </a:solidFill>
                <a:latin typeface="Times New Roman" panose="02020603050405020304" pitchFamily="18" charset="0"/>
                <a:cs typeface="Times New Roman" panose="02020603050405020304" pitchFamily="18" charset="0"/>
              </a:rPr>
              <a:t>Manages power system stability and responds to system disturbances</a:t>
            </a:r>
          </a:p>
          <a:p>
            <a:r>
              <a:rPr lang="en-US" sz="1800" dirty="0">
                <a:solidFill>
                  <a:schemeClr val="bg1"/>
                </a:solidFill>
                <a:latin typeface="Times New Roman" panose="02020603050405020304" pitchFamily="18" charset="0"/>
                <a:cs typeface="Times New Roman" panose="02020603050405020304" pitchFamily="18" charset="0"/>
              </a:rPr>
              <a:t>Delivers the power system visibility and insights required to optimize and safeguard stability</a:t>
            </a:r>
          </a:p>
        </p:txBody>
      </p:sp>
      <p:pic>
        <p:nvPicPr>
          <p:cNvPr id="10" name="Content Placeholder 9">
            <a:extLst>
              <a:ext uri="{FF2B5EF4-FFF2-40B4-BE49-F238E27FC236}">
                <a16:creationId xmlns:a16="http://schemas.microsoft.com/office/drawing/2014/main" id="{1DFCB225-1F10-4F8B-A0FF-EE4CFB5CFBAB}"/>
              </a:ext>
            </a:extLst>
          </p:cNvPr>
          <p:cNvPicPr>
            <a:picLocks noGrp="1" noChangeAspect="1"/>
          </p:cNvPicPr>
          <p:nvPr>
            <p:ph sz="half" idx="2"/>
          </p:nvPr>
        </p:nvPicPr>
        <p:blipFill>
          <a:blip r:embed="rId7"/>
          <a:stretch>
            <a:fillRect/>
          </a:stretch>
        </p:blipFill>
        <p:spPr>
          <a:xfrm>
            <a:off x="4629152" y="1310674"/>
            <a:ext cx="1988817" cy="1730270"/>
          </a:xfrm>
          <a:prstGeom prst="rect">
            <a:avLst/>
          </a:prstGeom>
        </p:spPr>
      </p:pic>
      <p:pic>
        <p:nvPicPr>
          <p:cNvPr id="5122" name="Picture 2" descr="PhasorAnalytics Grid Analytics | GE Digital Energy | Transmission | Screenshots">
            <a:extLst>
              <a:ext uri="{FF2B5EF4-FFF2-40B4-BE49-F238E27FC236}">
                <a16:creationId xmlns:a16="http://schemas.microsoft.com/office/drawing/2014/main" id="{24BD7798-90DB-4DDD-B0A4-196CE048C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3651" y="1815813"/>
            <a:ext cx="2088932" cy="18173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1B4209F-061D-478F-BD9F-3A3B0D0A97F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15" b="95785" l="1667" r="90167">
                        <a14:foregroundMark x1="7833" y1="68582" x2="7667" y2="8621"/>
                        <a14:foregroundMark x1="7667" y1="8621" x2="17167" y2="8238"/>
                        <a14:foregroundMark x1="17167" y1="8238" x2="86500" y2="18199"/>
                        <a14:foregroundMark x1="86500" y1="18199" x2="90333" y2="27011"/>
                        <a14:foregroundMark x1="90333" y1="27011" x2="90000" y2="29502"/>
                        <a14:foregroundMark x1="2833" y1="58046" x2="6833" y2="4406"/>
                        <a14:foregroundMark x1="6833" y1="4406" x2="15333" y2="4215"/>
                        <a14:foregroundMark x1="15333" y1="4215" x2="15333" y2="4215"/>
                        <a14:foregroundMark x1="3333" y1="51149" x2="1667" y2="23180"/>
                        <a14:foregroundMark x1="41167" y1="84100" x2="41167" y2="84100"/>
                        <a14:foregroundMark x1="47833" y1="79119" x2="43833" y2="87931"/>
                        <a14:foregroundMark x1="43833" y1="87931" x2="35167" y2="92337"/>
                        <a14:foregroundMark x1="35167" y1="92337" x2="58000" y2="90038"/>
                        <a14:foregroundMark x1="44167" y1="95211" x2="55167" y2="95211"/>
                        <a14:foregroundMark x1="35167" y1="95785" x2="23667" y2="90421"/>
                        <a14:foregroundMark x1="33000" y1="95594" x2="23333" y2="90038"/>
                        <a14:foregroundMark x1="30333" y1="95019" x2="23167" y2="91188"/>
                        <a14:foregroundMark x1="26333" y1="93870" x2="29167" y2="94444"/>
                        <a14:foregroundMark x1="26667" y1="93870" x2="21667" y2="92146"/>
                      </a14:backgroundRemoval>
                    </a14:imgEffect>
                  </a14:imgLayer>
                </a14:imgProps>
              </a:ext>
            </a:extLst>
          </a:blip>
          <a:stretch>
            <a:fillRect/>
          </a:stretch>
        </p:blipFill>
        <p:spPr>
          <a:xfrm>
            <a:off x="4629152" y="2956662"/>
            <a:ext cx="2171700" cy="1889379"/>
          </a:xfrm>
          <a:prstGeom prst="rect">
            <a:avLst/>
          </a:prstGeom>
        </p:spPr>
      </p:pic>
      <p:pic>
        <p:nvPicPr>
          <p:cNvPr id="21" name="Audio 20">
            <a:hlinkClick r:id="" action="ppaction://media"/>
            <a:extLst>
              <a:ext uri="{FF2B5EF4-FFF2-40B4-BE49-F238E27FC236}">
                <a16:creationId xmlns:a16="http://schemas.microsoft.com/office/drawing/2014/main" id="{9F200CEB-2584-4CC0-8095-41E96AF6C1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121260897"/>
      </p:ext>
    </p:extLst>
  </p:cSld>
  <p:clrMapOvr>
    <a:masterClrMapping/>
  </p:clrMapOvr>
  <mc:AlternateContent xmlns:mc="http://schemas.openxmlformats.org/markup-compatibility/2006">
    <mc:Choice xmlns:p14="http://schemas.microsoft.com/office/powerpoint/2010/main" Requires="p14">
      <p:transition spd="slow" p14:dur="2000" advTm="41842"/>
    </mc:Choice>
    <mc:Fallback>
      <p:transition spd="slow" advTm="4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1224"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graphicFrame>
        <p:nvGraphicFramePr>
          <p:cNvPr id="5" name="Table 4">
            <a:extLst>
              <a:ext uri="{FF2B5EF4-FFF2-40B4-BE49-F238E27FC236}">
                <a16:creationId xmlns:a16="http://schemas.microsoft.com/office/drawing/2014/main" id="{47250877-35EB-4DBA-BD71-5BFD9BEBDAA7}"/>
              </a:ext>
            </a:extLst>
          </p:cNvPr>
          <p:cNvGraphicFramePr>
            <a:graphicFrameLocks noGrp="1"/>
          </p:cNvGraphicFramePr>
          <p:nvPr/>
        </p:nvGraphicFramePr>
        <p:xfrm>
          <a:off x="200891" y="1078063"/>
          <a:ext cx="7000009" cy="3412088"/>
        </p:xfrm>
        <a:graphic>
          <a:graphicData uri="http://schemas.openxmlformats.org/drawingml/2006/table">
            <a:tbl>
              <a:tblPr firstRow="1" firstCol="1">
                <a:tableStyleId>{C4B1156A-380E-4F78-BDF5-A606A8083BF9}</a:tableStyleId>
              </a:tblPr>
              <a:tblGrid>
                <a:gridCol w="1822892">
                  <a:extLst>
                    <a:ext uri="{9D8B030D-6E8A-4147-A177-3AD203B41FA5}">
                      <a16:colId xmlns:a16="http://schemas.microsoft.com/office/drawing/2014/main" val="2981363570"/>
                    </a:ext>
                  </a:extLst>
                </a:gridCol>
                <a:gridCol w="1730205">
                  <a:extLst>
                    <a:ext uri="{9D8B030D-6E8A-4147-A177-3AD203B41FA5}">
                      <a16:colId xmlns:a16="http://schemas.microsoft.com/office/drawing/2014/main" val="3265543570"/>
                    </a:ext>
                  </a:extLst>
                </a:gridCol>
                <a:gridCol w="1723456">
                  <a:extLst>
                    <a:ext uri="{9D8B030D-6E8A-4147-A177-3AD203B41FA5}">
                      <a16:colId xmlns:a16="http://schemas.microsoft.com/office/drawing/2014/main" val="1174497811"/>
                    </a:ext>
                  </a:extLst>
                </a:gridCol>
                <a:gridCol w="1723456">
                  <a:extLst>
                    <a:ext uri="{9D8B030D-6E8A-4147-A177-3AD203B41FA5}">
                      <a16:colId xmlns:a16="http://schemas.microsoft.com/office/drawing/2014/main" val="3435935944"/>
                    </a:ext>
                  </a:extLst>
                </a:gridCol>
              </a:tblGrid>
              <a:tr h="565466">
                <a:tc>
                  <a:txBody>
                    <a:bodyPr/>
                    <a:lstStyle/>
                    <a:p>
                      <a:pPr marL="0" marR="0">
                        <a:spcBef>
                          <a:spcPts val="0"/>
                        </a:spcBef>
                        <a:spcAft>
                          <a:spcPts val="0"/>
                        </a:spcAft>
                      </a:pPr>
                      <a:r>
                        <a:rPr lang="en-US" sz="1050">
                          <a:effectLst/>
                          <a:latin typeface="Times New Roman" panose="02020603050405020304" pitchFamily="18" charset="0"/>
                          <a:cs typeface="Times New Roman" panose="02020603050405020304" pitchFamily="18" charset="0"/>
                        </a:rPr>
                        <a:t> </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solidFill>
                  </a:tcPr>
                </a:tc>
                <a:tc>
                  <a:txBody>
                    <a:bodyPr/>
                    <a:lstStyle/>
                    <a:p>
                      <a:pPr marL="0" marR="0" algn="ctr">
                        <a:spcBef>
                          <a:spcPts val="0"/>
                        </a:spcBef>
                        <a:spcAft>
                          <a:spcPts val="0"/>
                        </a:spcAft>
                      </a:pPr>
                      <a:endParaRPr lang="en-US" sz="105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Raspberry Pi 4 Model B </a:t>
                      </a:r>
                    </a:p>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(8GB)</a:t>
                      </a:r>
                    </a:p>
                    <a:p>
                      <a:pPr marL="0" marR="0" algn="ctr">
                        <a:spcBef>
                          <a:spcPts val="0"/>
                        </a:spcBef>
                        <a:spcAft>
                          <a:spcPts val="0"/>
                        </a:spcAft>
                      </a:pP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Arduino Portenta H7</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MSP430G2ET LaunchPad</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extLst>
                  <a:ext uri="{0D108BD9-81ED-4DB2-BD59-A6C34878D82A}">
                    <a16:rowId xmlns:a16="http://schemas.microsoft.com/office/drawing/2014/main" val="368763754"/>
                  </a:ext>
                </a:extLst>
              </a:tr>
              <a:tr h="140022">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Price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$88.50 (board only)</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$103.40</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$23.40</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extLst>
                  <a:ext uri="{0D108BD9-81ED-4DB2-BD59-A6C34878D82A}">
                    <a16:rowId xmlns:a16="http://schemas.microsoft.com/office/drawing/2014/main" val="3024137960"/>
                  </a:ext>
                </a:extLst>
              </a:tr>
              <a:tr h="713722">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Processor</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Broadcom BCM2711 Quad core Cortex-A72 (ARM v8) 64-bit SoC @ 1.5 GHz</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STM32H747XI dual Cortex®-M7+M4 32bit low power ARM MCU @480 MHz</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MSP430G2x32 (single core)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extLst>
                  <a:ext uri="{0D108BD9-81ED-4DB2-BD59-A6C34878D82A}">
                    <a16:rowId xmlns:a16="http://schemas.microsoft.com/office/drawing/2014/main" val="430276310"/>
                  </a:ext>
                </a:extLst>
              </a:tr>
              <a:tr h="146828">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Memory</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8GB LPDDR4</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8MB SDRAM</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256B</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extLst>
                  <a:ext uri="{0D108BD9-81ED-4DB2-BD59-A6C34878D82A}">
                    <a16:rowId xmlns:a16="http://schemas.microsoft.com/office/drawing/2014/main" val="632516362"/>
                  </a:ext>
                </a:extLst>
              </a:tr>
              <a:tr h="567380">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Storage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MicroSD card slot available</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Interface for SD Card connector (through expansion port only)</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8KB flash</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extLst>
                  <a:ext uri="{0D108BD9-81ED-4DB2-BD59-A6C34878D82A}">
                    <a16:rowId xmlns:a16="http://schemas.microsoft.com/office/drawing/2014/main" val="862322129"/>
                  </a:ext>
                </a:extLst>
              </a:tr>
              <a:tr h="430275">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Wi-Fi Module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2.4 GHz and 5.0 GHz IEEE 802.11ac wireless</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2.4 GHz Murata 1DX dual WiFi 802.11b/g/n</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Not included</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extLst>
                  <a:ext uri="{0D108BD9-81ED-4DB2-BD59-A6C34878D82A}">
                    <a16:rowId xmlns:a16="http://schemas.microsoft.com/office/drawing/2014/main" val="2409053802"/>
                  </a:ext>
                </a:extLst>
              </a:tr>
              <a:tr h="283447">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Power Consumption</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500mA maximum</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2.95 μA in Standby mode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250µA/MIPS when active (ultralow)</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extLst>
                  <a:ext uri="{0D108BD9-81ED-4DB2-BD59-A6C34878D82A}">
                    <a16:rowId xmlns:a16="http://schemas.microsoft.com/office/drawing/2014/main" val="570913534"/>
                  </a:ext>
                </a:extLst>
              </a:tr>
              <a:tr h="420551">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Operating System</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Raspberry Pi OS (based on Debian Linux)</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None except the SYS/BIOS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None except the SYS/BIOS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508" marR="52508" marT="0" marB="0" anchor="ctr">
                    <a:solidFill>
                      <a:srgbClr val="FFF4E7"/>
                    </a:solidFill>
                  </a:tcPr>
                </a:tc>
                <a:extLst>
                  <a:ext uri="{0D108BD9-81ED-4DB2-BD59-A6C34878D82A}">
                    <a16:rowId xmlns:a16="http://schemas.microsoft.com/office/drawing/2014/main" val="620050908"/>
                  </a:ext>
                </a:extLst>
              </a:tr>
            </a:tbl>
          </a:graphicData>
        </a:graphic>
      </p:graphicFrame>
      <p:sp>
        <p:nvSpPr>
          <p:cNvPr id="7" name="TextBox 6">
            <a:extLst>
              <a:ext uri="{FF2B5EF4-FFF2-40B4-BE49-F238E27FC236}">
                <a16:creationId xmlns:a16="http://schemas.microsoft.com/office/drawing/2014/main" id="{A3A6E1B5-91A0-4F72-B297-F23CB82F9DB9}"/>
              </a:ext>
            </a:extLst>
          </p:cNvPr>
          <p:cNvSpPr txBox="1"/>
          <p:nvPr/>
        </p:nvSpPr>
        <p:spPr>
          <a:xfrm>
            <a:off x="148620" y="245532"/>
            <a:ext cx="509643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Stand-alone MCU</a:t>
            </a:r>
          </a:p>
        </p:txBody>
      </p:sp>
      <p:pic>
        <p:nvPicPr>
          <p:cNvPr id="9" name="Picture 8">
            <a:extLst>
              <a:ext uri="{FF2B5EF4-FFF2-40B4-BE49-F238E27FC236}">
                <a16:creationId xmlns:a16="http://schemas.microsoft.com/office/drawing/2014/main" id="{F4847C58-7DF7-4B5B-95A8-70BA23BDAF9F}"/>
              </a:ext>
            </a:extLst>
          </p:cNvPr>
          <p:cNvPicPr>
            <a:picLocks noChangeAspect="1"/>
          </p:cNvPicPr>
          <p:nvPr/>
        </p:nvPicPr>
        <p:blipFill>
          <a:blip r:embed="rId6"/>
          <a:stretch>
            <a:fillRect/>
          </a:stretch>
        </p:blipFill>
        <p:spPr>
          <a:xfrm>
            <a:off x="8464982" y="0"/>
            <a:ext cx="530398" cy="707197"/>
          </a:xfrm>
          <a:prstGeom prst="rect">
            <a:avLst/>
          </a:prstGeom>
        </p:spPr>
      </p:pic>
      <p:sp>
        <p:nvSpPr>
          <p:cNvPr id="8" name="Rectángulo 26">
            <a:extLst>
              <a:ext uri="{FF2B5EF4-FFF2-40B4-BE49-F238E27FC236}">
                <a16:creationId xmlns:a16="http://schemas.microsoft.com/office/drawing/2014/main" id="{4E49E6A9-AC26-4EE3-97ED-31FA80D687B4}"/>
              </a:ext>
            </a:extLst>
          </p:cNvPr>
          <p:cNvSpPr/>
          <p:nvPr/>
        </p:nvSpPr>
        <p:spPr>
          <a:xfrm>
            <a:off x="2043544" y="1704664"/>
            <a:ext cx="1688829" cy="2785487"/>
          </a:xfrm>
          <a:prstGeom prst="rect">
            <a:avLst/>
          </a:prstGeom>
          <a:solidFill>
            <a:srgbClr val="E71225">
              <a:alpha val="5000"/>
            </a:srgbClr>
          </a:solidFill>
          <a:ln w="36000">
            <a:solidFill>
              <a:srgbClr val="E7122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5"/>
              </a:solidFill>
            </a:endParaRPr>
          </a:p>
        </p:txBody>
      </p:sp>
      <p:pic>
        <p:nvPicPr>
          <p:cNvPr id="6" name="Picture 5">
            <a:extLst>
              <a:ext uri="{FF2B5EF4-FFF2-40B4-BE49-F238E27FC236}">
                <a16:creationId xmlns:a16="http://schemas.microsoft.com/office/drawing/2014/main" id="{2DED3DF1-A952-4901-817D-CB2FD81ADE58}"/>
              </a:ext>
            </a:extLst>
          </p:cNvPr>
          <p:cNvPicPr>
            <a:picLocks noChangeAspect="1"/>
          </p:cNvPicPr>
          <p:nvPr/>
        </p:nvPicPr>
        <p:blipFill>
          <a:blip r:embed="rId7"/>
          <a:stretch>
            <a:fillRect/>
          </a:stretch>
        </p:blipFill>
        <p:spPr>
          <a:xfrm>
            <a:off x="7441522" y="1225122"/>
            <a:ext cx="1439322" cy="938413"/>
          </a:xfrm>
          <a:prstGeom prst="rect">
            <a:avLst/>
          </a:prstGeom>
        </p:spPr>
      </p:pic>
      <p:pic>
        <p:nvPicPr>
          <p:cNvPr id="11" name="Picture 10">
            <a:extLst>
              <a:ext uri="{FF2B5EF4-FFF2-40B4-BE49-F238E27FC236}">
                <a16:creationId xmlns:a16="http://schemas.microsoft.com/office/drawing/2014/main" id="{F0493681-90B0-435C-AA3C-0E3A5432AA07}"/>
              </a:ext>
            </a:extLst>
          </p:cNvPr>
          <p:cNvPicPr>
            <a:picLocks noChangeAspect="1"/>
          </p:cNvPicPr>
          <p:nvPr/>
        </p:nvPicPr>
        <p:blipFill>
          <a:blip r:embed="rId8"/>
          <a:stretch>
            <a:fillRect/>
          </a:stretch>
        </p:blipFill>
        <p:spPr>
          <a:xfrm>
            <a:off x="7315793" y="2433842"/>
            <a:ext cx="1565052" cy="659219"/>
          </a:xfrm>
          <a:prstGeom prst="rect">
            <a:avLst/>
          </a:prstGeom>
        </p:spPr>
      </p:pic>
      <p:pic>
        <p:nvPicPr>
          <p:cNvPr id="13" name="Picture 12">
            <a:extLst>
              <a:ext uri="{FF2B5EF4-FFF2-40B4-BE49-F238E27FC236}">
                <a16:creationId xmlns:a16="http://schemas.microsoft.com/office/drawing/2014/main" id="{C931A24C-9748-4CFC-AAE4-B7D5A83E8F58}"/>
              </a:ext>
            </a:extLst>
          </p:cNvPr>
          <p:cNvPicPr>
            <a:picLocks noChangeAspect="1"/>
          </p:cNvPicPr>
          <p:nvPr/>
        </p:nvPicPr>
        <p:blipFill>
          <a:blip r:embed="rId9"/>
          <a:stretch>
            <a:fillRect/>
          </a:stretch>
        </p:blipFill>
        <p:spPr>
          <a:xfrm rot="16200000">
            <a:off x="7628360" y="3237614"/>
            <a:ext cx="982672" cy="1273379"/>
          </a:xfrm>
          <a:prstGeom prst="rect">
            <a:avLst/>
          </a:prstGeom>
        </p:spPr>
      </p:pic>
      <p:sp>
        <p:nvSpPr>
          <p:cNvPr id="14" name="TextBox 13">
            <a:extLst>
              <a:ext uri="{FF2B5EF4-FFF2-40B4-BE49-F238E27FC236}">
                <a16:creationId xmlns:a16="http://schemas.microsoft.com/office/drawing/2014/main" id="{5A851E97-C352-4137-8622-D325D780CA70}"/>
              </a:ext>
            </a:extLst>
          </p:cNvPr>
          <p:cNvSpPr txBox="1"/>
          <p:nvPr/>
        </p:nvSpPr>
        <p:spPr>
          <a:xfrm>
            <a:off x="7441522" y="1000441"/>
            <a:ext cx="1439322" cy="246221"/>
          </a:xfrm>
          <a:prstGeom prst="rect">
            <a:avLst/>
          </a:prstGeom>
          <a:noFill/>
        </p:spPr>
        <p:txBody>
          <a:bodyPr wrap="square" rtlCol="0">
            <a:spAutoFit/>
          </a:bodyPr>
          <a:lstStyle/>
          <a:p>
            <a:r>
              <a:rPr lang="en-US" sz="1000">
                <a:solidFill>
                  <a:schemeClr val="bg1"/>
                </a:solidFill>
              </a:rPr>
              <a:t>Raspberry Pi 4 Model B</a:t>
            </a:r>
          </a:p>
        </p:txBody>
      </p:sp>
      <p:sp>
        <p:nvSpPr>
          <p:cNvPr id="15" name="TextBox 14">
            <a:extLst>
              <a:ext uri="{FF2B5EF4-FFF2-40B4-BE49-F238E27FC236}">
                <a16:creationId xmlns:a16="http://schemas.microsoft.com/office/drawing/2014/main" id="{6D181B94-E6D2-4CEB-AA9D-1470AB4EC91D}"/>
              </a:ext>
            </a:extLst>
          </p:cNvPr>
          <p:cNvSpPr txBox="1"/>
          <p:nvPr/>
        </p:nvSpPr>
        <p:spPr>
          <a:xfrm>
            <a:off x="7483006" y="2243352"/>
            <a:ext cx="1356351" cy="246221"/>
          </a:xfrm>
          <a:prstGeom prst="rect">
            <a:avLst/>
          </a:prstGeom>
          <a:noFill/>
        </p:spPr>
        <p:txBody>
          <a:bodyPr wrap="square" rtlCol="0">
            <a:spAutoFit/>
          </a:bodyPr>
          <a:lstStyle/>
          <a:p>
            <a:r>
              <a:rPr lang="en-US" sz="1000">
                <a:solidFill>
                  <a:schemeClr val="bg1"/>
                </a:solidFill>
              </a:rPr>
              <a:t>Arduino </a:t>
            </a:r>
            <a:r>
              <a:rPr lang="en-US" sz="1000" err="1">
                <a:solidFill>
                  <a:schemeClr val="bg1"/>
                </a:solidFill>
              </a:rPr>
              <a:t>Portenta</a:t>
            </a:r>
            <a:r>
              <a:rPr lang="en-US" sz="1000">
                <a:solidFill>
                  <a:schemeClr val="bg1"/>
                </a:solidFill>
              </a:rPr>
              <a:t> H7</a:t>
            </a:r>
          </a:p>
        </p:txBody>
      </p:sp>
      <p:sp>
        <p:nvSpPr>
          <p:cNvPr id="16" name="TextBox 15">
            <a:extLst>
              <a:ext uri="{FF2B5EF4-FFF2-40B4-BE49-F238E27FC236}">
                <a16:creationId xmlns:a16="http://schemas.microsoft.com/office/drawing/2014/main" id="{2B36E6BD-2F38-4718-9C4C-D229C5C9533C}"/>
              </a:ext>
            </a:extLst>
          </p:cNvPr>
          <p:cNvSpPr txBox="1"/>
          <p:nvPr/>
        </p:nvSpPr>
        <p:spPr>
          <a:xfrm>
            <a:off x="7441521" y="3174319"/>
            <a:ext cx="1356351" cy="246221"/>
          </a:xfrm>
          <a:prstGeom prst="rect">
            <a:avLst/>
          </a:prstGeom>
          <a:noFill/>
        </p:spPr>
        <p:txBody>
          <a:bodyPr wrap="square" rtlCol="0">
            <a:spAutoFit/>
          </a:bodyPr>
          <a:lstStyle/>
          <a:p>
            <a:r>
              <a:rPr lang="en-US" sz="1000">
                <a:solidFill>
                  <a:schemeClr val="bg1"/>
                </a:solidFill>
              </a:rPr>
              <a:t>MSP430G2 Launchpad</a:t>
            </a:r>
          </a:p>
        </p:txBody>
      </p:sp>
      <p:pic>
        <p:nvPicPr>
          <p:cNvPr id="18" name="Audio 17">
            <a:hlinkClick r:id="" action="ppaction://media"/>
            <a:extLst>
              <a:ext uri="{FF2B5EF4-FFF2-40B4-BE49-F238E27FC236}">
                <a16:creationId xmlns:a16="http://schemas.microsoft.com/office/drawing/2014/main" id="{CC60A2E9-DE45-49FE-AE0C-4219BF65E4B7}"/>
              </a:ext>
            </a:extLst>
          </p:cNvPr>
          <p:cNvPicPr>
            <a:picLocks noChangeAspect="1"/>
          </p:cNvPicPr>
          <p:nvPr>
            <a:audioFile r:link="rId1"/>
            <p:extLst>
              <p:ext uri="{DAA4B4D4-6D71-4841-9C94-3DE7FCFB9230}">
                <p14:media xmlns:p14="http://schemas.microsoft.com/office/powerpoint/2010/main" r:embed="rId2">
                  <p14:trim st="1900" end="2085.6712"/>
                </p14:media>
              </p:ext>
            </p:extLst>
          </p:nvPr>
        </p:nvPicPr>
        <p:blipFill>
          <a:blip r:embed="rId10"/>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580555853"/>
      </p:ext>
    </p:extLst>
  </p:cSld>
  <p:clrMapOvr>
    <a:masterClrMapping/>
  </p:clrMapOvr>
  <mc:AlternateContent xmlns:mc="http://schemas.openxmlformats.org/markup-compatibility/2006">
    <mc:Choice xmlns:p14="http://schemas.microsoft.com/office/powerpoint/2010/main" Requires="p14">
      <p:transition p14:dur="10" advTm="64000"/>
    </mc:Choice>
    <mc:Fallback>
      <p:transition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a:extLst>
              <a:ext uri="{FF2B5EF4-FFF2-40B4-BE49-F238E27FC236}">
                <a16:creationId xmlns:a16="http://schemas.microsoft.com/office/drawing/2014/main" id="{4770A24F-7D2D-4E38-A651-8753E53A8D25}"/>
              </a:ext>
            </a:extLst>
          </p:cNvPr>
          <p:cNvPicPr>
            <a:picLocks noChangeAspect="1"/>
          </p:cNvPicPr>
          <p:nvPr/>
        </p:nvPicPr>
        <p:blipFill>
          <a:blip r:embed="rId6"/>
          <a:stretch>
            <a:fillRect/>
          </a:stretch>
        </p:blipFill>
        <p:spPr>
          <a:xfrm>
            <a:off x="8464982" y="0"/>
            <a:ext cx="530398" cy="707197"/>
          </a:xfrm>
          <a:prstGeom prst="rect">
            <a:avLst/>
          </a:prstGeom>
        </p:spPr>
      </p:pic>
      <p:sp>
        <p:nvSpPr>
          <p:cNvPr id="6" name="TextBox 5">
            <a:extLst>
              <a:ext uri="{FF2B5EF4-FFF2-40B4-BE49-F238E27FC236}">
                <a16:creationId xmlns:a16="http://schemas.microsoft.com/office/drawing/2014/main" id="{ABA2A5CC-1083-4635-822B-715A5045FC3A}"/>
              </a:ext>
            </a:extLst>
          </p:cNvPr>
          <p:cNvSpPr txBox="1"/>
          <p:nvPr/>
        </p:nvSpPr>
        <p:spPr>
          <a:xfrm>
            <a:off x="148620" y="245229"/>
            <a:ext cx="509643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Raspberry Pi 4 Model B </a:t>
            </a:r>
            <a:r>
              <a:rPr lang="en-US" sz="2400" b="1" err="1">
                <a:solidFill>
                  <a:schemeClr val="bg1"/>
                </a:solidFill>
                <a:latin typeface="Times New Roman" panose="02020603050405020304" pitchFamily="18" charset="0"/>
                <a:cs typeface="Times New Roman" panose="02020603050405020304" pitchFamily="18" charset="0"/>
              </a:rPr>
              <a:t>CanaKit</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5E062A-5096-465C-B605-D19804470844}"/>
              </a:ext>
            </a:extLst>
          </p:cNvPr>
          <p:cNvSpPr txBox="1"/>
          <p:nvPr/>
        </p:nvSpPr>
        <p:spPr>
          <a:xfrm>
            <a:off x="835485" y="981352"/>
            <a:ext cx="3933265" cy="4247317"/>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Price: $119.99</a:t>
            </a:r>
          </a:p>
          <a:p>
            <a:endParaRPr lang="en-US">
              <a:solidFill>
                <a:schemeClr val="bg1"/>
              </a:solidFill>
              <a:latin typeface="Times New Roman" panose="02020603050405020304" pitchFamily="18" charset="0"/>
              <a:cs typeface="Times New Roman" panose="02020603050405020304" pitchFamily="18" charset="0"/>
            </a:endParaRPr>
          </a:p>
          <a:p>
            <a:r>
              <a:rPr lang="en-US">
                <a:solidFill>
                  <a:schemeClr val="bg1"/>
                </a:solidFill>
                <a:latin typeface="Times New Roman" panose="02020603050405020304" pitchFamily="18" charset="0"/>
                <a:cs typeface="Times New Roman" panose="02020603050405020304" pitchFamily="18" charset="0"/>
              </a:rPr>
              <a:t>Raspberry Pi </a:t>
            </a:r>
            <a:r>
              <a:rPr lang="en-US" err="1">
                <a:solidFill>
                  <a:schemeClr val="bg1"/>
                </a:solidFill>
                <a:latin typeface="Times New Roman" panose="02020603050405020304" pitchFamily="18" charset="0"/>
                <a:cs typeface="Times New Roman" panose="02020603050405020304" pitchFamily="18" charset="0"/>
              </a:rPr>
              <a:t>CanaKit</a:t>
            </a:r>
            <a:r>
              <a:rPr lang="en-US">
                <a:solidFill>
                  <a:schemeClr val="bg1"/>
                </a:solidFill>
                <a:latin typeface="Times New Roman" panose="02020603050405020304" pitchFamily="18" charset="0"/>
                <a:cs typeface="Times New Roman" panose="02020603050405020304" pitchFamily="18" charset="0"/>
              </a:rPr>
              <a:t> includes:</a:t>
            </a:r>
          </a:p>
          <a:p>
            <a:endParaRPr lang="en-US">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solidFill>
                  <a:schemeClr val="bg1"/>
                </a:solidFill>
                <a:latin typeface="Times New Roman" panose="02020603050405020304" pitchFamily="18" charset="0"/>
                <a:cs typeface="Times New Roman" panose="02020603050405020304" pitchFamily="18" charset="0"/>
              </a:rPr>
              <a:t>Case</a:t>
            </a:r>
          </a:p>
          <a:p>
            <a:pPr marL="285750" indent="-285750">
              <a:buFont typeface="Arial" panose="020B0604020202020204" pitchFamily="34" charset="0"/>
              <a:buChar char="•"/>
            </a:pPr>
            <a:r>
              <a:rPr lang="en-US" err="1">
                <a:solidFill>
                  <a:schemeClr val="bg1"/>
                </a:solidFill>
                <a:latin typeface="Times New Roman" panose="02020603050405020304" pitchFamily="18" charset="0"/>
                <a:cs typeface="Times New Roman" panose="02020603050405020304" pitchFamily="18" charset="0"/>
              </a:rPr>
              <a:t>microHDMI</a:t>
            </a:r>
            <a:r>
              <a:rPr lang="en-US">
                <a:solidFill>
                  <a:schemeClr val="bg1"/>
                </a:solidFill>
                <a:latin typeface="Times New Roman" panose="02020603050405020304" pitchFamily="18" charset="0"/>
                <a:cs typeface="Times New Roman" panose="02020603050405020304" pitchFamily="18" charset="0"/>
              </a:rPr>
              <a:t> to HDMI cable</a:t>
            </a:r>
          </a:p>
          <a:p>
            <a:pPr marL="285750" indent="-285750">
              <a:buFont typeface="Arial" panose="020B0604020202020204" pitchFamily="34" charset="0"/>
              <a:buChar char="•"/>
            </a:pPr>
            <a:r>
              <a:rPr lang="en-US">
                <a:solidFill>
                  <a:schemeClr val="bg1"/>
                </a:solidFill>
                <a:latin typeface="Times New Roman" panose="02020603050405020304" pitchFamily="18" charset="0"/>
                <a:cs typeface="Times New Roman" panose="02020603050405020304" pitchFamily="18" charset="0"/>
              </a:rPr>
              <a:t>Heat sinks</a:t>
            </a:r>
          </a:p>
          <a:p>
            <a:pPr marL="285750" indent="-285750">
              <a:buFont typeface="Arial" panose="020B0604020202020204" pitchFamily="34" charset="0"/>
              <a:buChar char="•"/>
            </a:pPr>
            <a:r>
              <a:rPr lang="en-US">
                <a:solidFill>
                  <a:schemeClr val="bg1"/>
                </a:solidFill>
                <a:latin typeface="Times New Roman" panose="02020603050405020304" pitchFamily="18" charset="0"/>
                <a:cs typeface="Times New Roman" panose="02020603050405020304" pitchFamily="18" charset="0"/>
              </a:rPr>
              <a:t>Cooling fan</a:t>
            </a:r>
          </a:p>
          <a:p>
            <a:pPr marL="285750" indent="-285750">
              <a:buFont typeface="Arial" panose="020B0604020202020204" pitchFamily="34" charset="0"/>
              <a:buChar char="•"/>
            </a:pPr>
            <a:r>
              <a:rPr lang="en-US">
                <a:solidFill>
                  <a:schemeClr val="bg1"/>
                </a:solidFill>
                <a:latin typeface="Times New Roman" panose="02020603050405020304" pitchFamily="18" charset="0"/>
                <a:cs typeface="Times New Roman" panose="02020603050405020304" pitchFamily="18" charset="0"/>
              </a:rPr>
              <a:t>32GB microSD card with Noobs preinstalled</a:t>
            </a:r>
          </a:p>
          <a:p>
            <a:pPr marL="285750" indent="-285750">
              <a:buFont typeface="Arial" panose="020B0604020202020204" pitchFamily="34" charset="0"/>
              <a:buChar char="•"/>
            </a:pPr>
            <a:r>
              <a:rPr lang="en-US">
                <a:solidFill>
                  <a:schemeClr val="bg1"/>
                </a:solidFill>
                <a:latin typeface="Times New Roman" panose="02020603050405020304" pitchFamily="18" charset="0"/>
                <a:cs typeface="Times New Roman" panose="02020603050405020304" pitchFamily="18" charset="0"/>
              </a:rPr>
              <a:t>USB Card Reader</a:t>
            </a:r>
          </a:p>
          <a:p>
            <a:pPr marL="285750" indent="-285750">
              <a:buFont typeface="Arial" panose="020B0604020202020204" pitchFamily="34" charset="0"/>
              <a:buChar char="•"/>
            </a:pPr>
            <a:r>
              <a:rPr lang="en-US">
                <a:solidFill>
                  <a:schemeClr val="bg1"/>
                </a:solidFill>
                <a:latin typeface="Times New Roman" panose="02020603050405020304" pitchFamily="18" charset="0"/>
                <a:cs typeface="Times New Roman" panose="02020603050405020304" pitchFamily="18" charset="0"/>
              </a:rPr>
              <a:t>5V/3.5A USB-C power supply</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endParaRPr lang="en-US">
              <a:solidFill>
                <a:schemeClr val="bg1"/>
              </a:solidFill>
            </a:endParaRPr>
          </a:p>
        </p:txBody>
      </p:sp>
      <p:pic>
        <p:nvPicPr>
          <p:cNvPr id="7" name="Picture 6">
            <a:extLst>
              <a:ext uri="{FF2B5EF4-FFF2-40B4-BE49-F238E27FC236}">
                <a16:creationId xmlns:a16="http://schemas.microsoft.com/office/drawing/2014/main" id="{CCB7A29A-22E7-4FAB-A53D-BF7B69B194CF}"/>
              </a:ext>
            </a:extLst>
          </p:cNvPr>
          <p:cNvPicPr>
            <a:picLocks noChangeAspect="1"/>
          </p:cNvPicPr>
          <p:nvPr/>
        </p:nvPicPr>
        <p:blipFill>
          <a:blip r:embed="rId7"/>
          <a:stretch>
            <a:fillRect/>
          </a:stretch>
        </p:blipFill>
        <p:spPr>
          <a:xfrm>
            <a:off x="4572000" y="1042847"/>
            <a:ext cx="3269529" cy="3326746"/>
          </a:xfrm>
          <a:prstGeom prst="rect">
            <a:avLst/>
          </a:prstGeom>
        </p:spPr>
      </p:pic>
      <p:pic>
        <p:nvPicPr>
          <p:cNvPr id="13" name="Audio 12">
            <a:hlinkClick r:id="" action="ppaction://media"/>
            <a:extLst>
              <a:ext uri="{FF2B5EF4-FFF2-40B4-BE49-F238E27FC236}">
                <a16:creationId xmlns:a16="http://schemas.microsoft.com/office/drawing/2014/main" id="{027B87AA-2E1E-4346-8623-396B4DE5CC4D}"/>
              </a:ext>
            </a:extLst>
          </p:cNvPr>
          <p:cNvPicPr>
            <a:picLocks noChangeAspect="1"/>
          </p:cNvPicPr>
          <p:nvPr>
            <a:audioFile r:link="rId1"/>
            <p:extLst>
              <p:ext uri="{DAA4B4D4-6D71-4841-9C94-3DE7FCFB9230}">
                <p14:media xmlns:p14="http://schemas.microsoft.com/office/powerpoint/2010/main" r:embed="rId2">
                  <p14:trim st="1944" end="2362.5351"/>
                </p14:media>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057049492"/>
      </p:ext>
    </p:extLst>
  </p:cSld>
  <p:clrMapOvr>
    <a:masterClrMapping/>
  </p:clrMapOvr>
  <mc:AlternateContent xmlns:mc="http://schemas.openxmlformats.org/markup-compatibility/2006">
    <mc:Choice xmlns:p14="http://schemas.microsoft.com/office/powerpoint/2010/main" Requires="p14">
      <p:transition p14:dur="10" advTm="41500"/>
    </mc:Choice>
    <mc:Fallback>
      <p:transition advTm="4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a:extLst>
              <a:ext uri="{FF2B5EF4-FFF2-40B4-BE49-F238E27FC236}">
                <a16:creationId xmlns:a16="http://schemas.microsoft.com/office/drawing/2014/main" id="{4770A24F-7D2D-4E38-A651-8753E53A8D25}"/>
              </a:ext>
            </a:extLst>
          </p:cNvPr>
          <p:cNvPicPr>
            <a:picLocks noChangeAspect="1"/>
          </p:cNvPicPr>
          <p:nvPr/>
        </p:nvPicPr>
        <p:blipFill>
          <a:blip r:embed="rId6"/>
          <a:stretch>
            <a:fillRect/>
          </a:stretch>
        </p:blipFill>
        <p:spPr>
          <a:xfrm>
            <a:off x="8464982" y="0"/>
            <a:ext cx="530398" cy="707197"/>
          </a:xfrm>
          <a:prstGeom prst="rect">
            <a:avLst/>
          </a:prstGeom>
        </p:spPr>
      </p:pic>
      <p:sp>
        <p:nvSpPr>
          <p:cNvPr id="6" name="TextBox 5">
            <a:extLst>
              <a:ext uri="{FF2B5EF4-FFF2-40B4-BE49-F238E27FC236}">
                <a16:creationId xmlns:a16="http://schemas.microsoft.com/office/drawing/2014/main" id="{008A94C1-F647-44C8-9461-9AC84DECA17E}"/>
              </a:ext>
            </a:extLst>
          </p:cNvPr>
          <p:cNvSpPr txBox="1"/>
          <p:nvPr/>
        </p:nvSpPr>
        <p:spPr>
          <a:xfrm>
            <a:off x="222465" y="239480"/>
            <a:ext cx="509643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Touch Table</a:t>
            </a:r>
          </a:p>
        </p:txBody>
      </p:sp>
      <p:sp>
        <p:nvSpPr>
          <p:cNvPr id="9" name="TextBox 8">
            <a:extLst>
              <a:ext uri="{FF2B5EF4-FFF2-40B4-BE49-F238E27FC236}">
                <a16:creationId xmlns:a16="http://schemas.microsoft.com/office/drawing/2014/main" id="{C819A071-EA4A-48C4-8B62-930A247619B5}"/>
              </a:ext>
            </a:extLst>
          </p:cNvPr>
          <p:cNvSpPr txBox="1"/>
          <p:nvPr/>
        </p:nvSpPr>
        <p:spPr>
          <a:xfrm>
            <a:off x="6979022" y="1096215"/>
            <a:ext cx="1633819"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latin typeface="Times New Roman" panose="02020603050405020304" pitchFamily="18" charset="0"/>
                <a:cs typeface="Times New Roman" panose="02020603050405020304" pitchFamily="18" charset="0"/>
              </a:rPr>
              <a:t>Building our own touch table was cost effective</a:t>
            </a:r>
          </a:p>
          <a:p>
            <a:pPr marL="285750" indent="-285750">
              <a:buFont typeface="Arial" panose="020B0604020202020204" pitchFamily="34" charset="0"/>
              <a:buChar char="•"/>
            </a:pPr>
            <a:endParaRPr lang="en-US" sz="14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solidFill>
                  <a:schemeClr val="bg1"/>
                </a:solidFill>
                <a:latin typeface="Times New Roman" panose="02020603050405020304" pitchFamily="18" charset="0"/>
                <a:cs typeface="Times New Roman" panose="02020603050405020304" pitchFamily="18" charset="0"/>
              </a:rPr>
              <a:t>Table supports at least 500lb to hold the monitor and the weight of students who may lean on it</a:t>
            </a:r>
          </a:p>
          <a:p>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pic>
        <p:nvPicPr>
          <p:cNvPr id="10" name="Picture 9">
            <a:extLst>
              <a:ext uri="{FF2B5EF4-FFF2-40B4-BE49-F238E27FC236}">
                <a16:creationId xmlns:a16="http://schemas.microsoft.com/office/drawing/2014/main" id="{80698FA0-FA96-4ED5-AE2C-48EC8B3885C1}"/>
              </a:ext>
            </a:extLst>
          </p:cNvPr>
          <p:cNvPicPr>
            <a:picLocks noChangeAspect="1"/>
          </p:cNvPicPr>
          <p:nvPr/>
        </p:nvPicPr>
        <p:blipFill>
          <a:blip r:embed="rId7"/>
          <a:stretch>
            <a:fillRect/>
          </a:stretch>
        </p:blipFill>
        <p:spPr>
          <a:xfrm>
            <a:off x="317020" y="858432"/>
            <a:ext cx="6582405" cy="3703202"/>
          </a:xfrm>
          <a:prstGeom prst="rect">
            <a:avLst/>
          </a:prstGeom>
        </p:spPr>
      </p:pic>
      <p:pic>
        <p:nvPicPr>
          <p:cNvPr id="11" name="Audio 10">
            <a:hlinkClick r:id="" action="ppaction://media"/>
            <a:extLst>
              <a:ext uri="{FF2B5EF4-FFF2-40B4-BE49-F238E27FC236}">
                <a16:creationId xmlns:a16="http://schemas.microsoft.com/office/drawing/2014/main" id="{EA53165A-3DAA-4BF8-A022-B7F6C13155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08276587"/>
      </p:ext>
    </p:extLst>
  </p:cSld>
  <p:clrMapOvr>
    <a:masterClrMapping/>
  </p:clrMapOvr>
  <mc:AlternateContent xmlns:mc="http://schemas.openxmlformats.org/markup-compatibility/2006">
    <mc:Choice xmlns:p14="http://schemas.microsoft.com/office/powerpoint/2010/main" Requires="p14">
      <p:transition p14:dur="10" advTm="36211"/>
    </mc:Choice>
    <mc:Fallback>
      <p:transition advTm="3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a:extLst>
              <a:ext uri="{FF2B5EF4-FFF2-40B4-BE49-F238E27FC236}">
                <a16:creationId xmlns:a16="http://schemas.microsoft.com/office/drawing/2014/main" id="{4770A24F-7D2D-4E38-A651-8753E53A8D25}"/>
              </a:ext>
            </a:extLst>
          </p:cNvPr>
          <p:cNvPicPr>
            <a:picLocks noChangeAspect="1"/>
          </p:cNvPicPr>
          <p:nvPr/>
        </p:nvPicPr>
        <p:blipFill>
          <a:blip r:embed="rId6"/>
          <a:stretch>
            <a:fillRect/>
          </a:stretch>
        </p:blipFill>
        <p:spPr>
          <a:xfrm>
            <a:off x="8464982" y="0"/>
            <a:ext cx="530398" cy="707197"/>
          </a:xfrm>
          <a:prstGeom prst="rect">
            <a:avLst/>
          </a:prstGeom>
        </p:spPr>
      </p:pic>
      <p:sp>
        <p:nvSpPr>
          <p:cNvPr id="6" name="TextBox 5">
            <a:extLst>
              <a:ext uri="{FF2B5EF4-FFF2-40B4-BE49-F238E27FC236}">
                <a16:creationId xmlns:a16="http://schemas.microsoft.com/office/drawing/2014/main" id="{BEC9B6DE-AA13-405A-A760-B20E686DCC35}"/>
              </a:ext>
            </a:extLst>
          </p:cNvPr>
          <p:cNvSpPr txBox="1"/>
          <p:nvPr/>
        </p:nvSpPr>
        <p:spPr>
          <a:xfrm>
            <a:off x="148620" y="245532"/>
            <a:ext cx="509643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Touch Screen</a:t>
            </a:r>
          </a:p>
        </p:txBody>
      </p:sp>
      <p:graphicFrame>
        <p:nvGraphicFramePr>
          <p:cNvPr id="8" name="Table 7">
            <a:extLst>
              <a:ext uri="{FF2B5EF4-FFF2-40B4-BE49-F238E27FC236}">
                <a16:creationId xmlns:a16="http://schemas.microsoft.com/office/drawing/2014/main" id="{4A0CA240-C940-4211-8109-4459C74ED3E3}"/>
              </a:ext>
            </a:extLst>
          </p:cNvPr>
          <p:cNvGraphicFramePr>
            <a:graphicFrameLocks noGrp="1"/>
          </p:cNvGraphicFramePr>
          <p:nvPr/>
        </p:nvGraphicFramePr>
        <p:xfrm>
          <a:off x="3352801" y="645886"/>
          <a:ext cx="4869542" cy="4069533"/>
        </p:xfrm>
        <a:graphic>
          <a:graphicData uri="http://schemas.openxmlformats.org/drawingml/2006/table">
            <a:tbl>
              <a:tblPr firstRow="1" firstCol="1">
                <a:tableStyleId>{C4B1156A-380E-4F78-BDF5-A606A8083BF9}</a:tableStyleId>
              </a:tblPr>
              <a:tblGrid>
                <a:gridCol w="1069832">
                  <a:extLst>
                    <a:ext uri="{9D8B030D-6E8A-4147-A177-3AD203B41FA5}">
                      <a16:colId xmlns:a16="http://schemas.microsoft.com/office/drawing/2014/main" val="1773910290"/>
                    </a:ext>
                  </a:extLst>
                </a:gridCol>
                <a:gridCol w="986887">
                  <a:extLst>
                    <a:ext uri="{9D8B030D-6E8A-4147-A177-3AD203B41FA5}">
                      <a16:colId xmlns:a16="http://schemas.microsoft.com/office/drawing/2014/main" val="2503717388"/>
                    </a:ext>
                  </a:extLst>
                </a:gridCol>
                <a:gridCol w="932719">
                  <a:extLst>
                    <a:ext uri="{9D8B030D-6E8A-4147-A177-3AD203B41FA5}">
                      <a16:colId xmlns:a16="http://schemas.microsoft.com/office/drawing/2014/main" val="1054547284"/>
                    </a:ext>
                  </a:extLst>
                </a:gridCol>
                <a:gridCol w="940052">
                  <a:extLst>
                    <a:ext uri="{9D8B030D-6E8A-4147-A177-3AD203B41FA5}">
                      <a16:colId xmlns:a16="http://schemas.microsoft.com/office/drawing/2014/main" val="219313511"/>
                    </a:ext>
                  </a:extLst>
                </a:gridCol>
                <a:gridCol w="940052">
                  <a:extLst>
                    <a:ext uri="{9D8B030D-6E8A-4147-A177-3AD203B41FA5}">
                      <a16:colId xmlns:a16="http://schemas.microsoft.com/office/drawing/2014/main" val="1468228749"/>
                    </a:ext>
                  </a:extLst>
                </a:gridCol>
              </a:tblGrid>
              <a:tr h="511500">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 </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solidFill>
                      <a:schemeClr val="tx1"/>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Phillips 55BDL4051T</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Samsung PM49H</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s-PR" sz="1050">
                          <a:effectLst/>
                          <a:latin typeface="Times New Roman" panose="02020603050405020304" pitchFamily="18" charset="0"/>
                          <a:cs typeface="Times New Roman" panose="02020603050405020304" pitchFamily="18" charset="0"/>
                        </a:rPr>
                        <a:t>LG 49TA3E-B TA3E Series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s-PR" sz="1050">
                          <a:effectLst/>
                          <a:latin typeface="Times New Roman" panose="02020603050405020304" pitchFamily="18" charset="0"/>
                          <a:cs typeface="Times New Roman" panose="02020603050405020304" pitchFamily="18" charset="0"/>
                        </a:rPr>
                        <a:t>LG 43TA3E-B</a:t>
                      </a:r>
                      <a:endParaRPr lang="en-US" sz="105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s-PR" sz="1050">
                          <a:effectLst/>
                          <a:latin typeface="Times New Roman" panose="02020603050405020304" pitchFamily="18" charset="0"/>
                          <a:cs typeface="Times New Roman" panose="02020603050405020304" pitchFamily="18" charset="0"/>
                        </a:rPr>
                        <a:t>TA3E Series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extLst>
                  <a:ext uri="{0D108BD9-81ED-4DB2-BD59-A6C34878D82A}">
                    <a16:rowId xmlns:a16="http://schemas.microsoft.com/office/drawing/2014/main" val="1479977071"/>
                  </a:ext>
                </a:extLst>
              </a:tr>
              <a:tr h="289504">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Total Price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$1,678.00</a:t>
                      </a:r>
                    </a:p>
                  </a:txBody>
                  <a:tcPr marL="27804" marR="27804"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$2,387.23 </a:t>
                      </a: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$1,910.71 </a:t>
                      </a: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$1,806.15</a:t>
                      </a:r>
                    </a:p>
                  </a:txBody>
                  <a:tcPr marL="27804" marR="27804" marT="0" marB="0" anchor="ctr">
                    <a:solidFill>
                      <a:srgbClr val="FFF3E7"/>
                    </a:solidFill>
                  </a:tcPr>
                </a:tc>
                <a:extLst>
                  <a:ext uri="{0D108BD9-81ED-4DB2-BD59-A6C34878D82A}">
                    <a16:rowId xmlns:a16="http://schemas.microsoft.com/office/drawing/2014/main" val="176207339"/>
                  </a:ext>
                </a:extLst>
              </a:tr>
              <a:tr h="175230">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Diagonal Size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55 inch</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49 inch</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49 inch</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43 inch</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extLst>
                  <a:ext uri="{0D108BD9-81ED-4DB2-BD59-A6C34878D82A}">
                    <a16:rowId xmlns:a16="http://schemas.microsoft.com/office/drawing/2014/main" val="3766534479"/>
                  </a:ext>
                </a:extLst>
              </a:tr>
              <a:tr h="876152">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Dimensions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(1271.0 x 741.7 x 91.4) mm</a:t>
                      </a:r>
                    </a:p>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(50.04 x 29.20 x 3.60) in</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(1096.9 x 629.1 x 30.5) mm</a:t>
                      </a:r>
                    </a:p>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(43.2 x 24.8 x 1.2) in</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(1,142.2 x 672.4 x 71.4) mm </a:t>
                      </a:r>
                    </a:p>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(45 x 26.5 x 2.8) in</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(1,009.6 x 597.8 x 71.4) mm  </a:t>
                      </a:r>
                    </a:p>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(39.7 x 23.5 x 2.8) in</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extLst>
                  <a:ext uri="{0D108BD9-81ED-4DB2-BD59-A6C34878D82A}">
                    <a16:rowId xmlns:a16="http://schemas.microsoft.com/office/drawing/2014/main" val="3965575415"/>
                  </a:ext>
                </a:extLst>
              </a:tr>
              <a:tr h="525690">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I/O Connections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s-PR" sz="1050" b="0">
                          <a:effectLst/>
                          <a:latin typeface="Times New Roman" panose="02020603050405020304" pitchFamily="18" charset="0"/>
                          <a:cs typeface="Times New Roman" panose="02020603050405020304" pitchFamily="18" charset="0"/>
                        </a:rPr>
                        <a:t>DP 1.2, USB-A, USB-B, HDMI(2), DVI-D, VGA, </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HDMI 2.0(2), HDCP 2.2, USB 2.0(2)</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HDMI (2), DVI-D, USB 3.0</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HDMI (2), DVI-D, USB 3.0</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extLst>
                  <a:ext uri="{0D108BD9-81ED-4DB2-BD59-A6C34878D82A}">
                    <a16:rowId xmlns:a16="http://schemas.microsoft.com/office/drawing/2014/main" val="4111259779"/>
                  </a:ext>
                </a:extLst>
              </a:tr>
              <a:tr h="175230">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Response Time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12ms</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8ms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12ms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12ms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extLst>
                  <a:ext uri="{0D108BD9-81ED-4DB2-BD59-A6C34878D82A}">
                    <a16:rowId xmlns:a16="http://schemas.microsoft.com/office/drawing/2014/main" val="2072522027"/>
                  </a:ext>
                </a:extLst>
              </a:tr>
              <a:tr h="700919">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Storage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16GB</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8GB (3.75GB Occupied by O/S, 4.25GB Available)</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not specified</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not specified</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extLst>
                  <a:ext uri="{0D108BD9-81ED-4DB2-BD59-A6C34878D82A}">
                    <a16:rowId xmlns:a16="http://schemas.microsoft.com/office/drawing/2014/main" val="1887900238"/>
                  </a:ext>
                </a:extLst>
              </a:tr>
              <a:tr h="350459">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Weight</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18.0 kg </a:t>
                      </a:r>
                    </a:p>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39.68 </a:t>
                      </a:r>
                      <a:r>
                        <a:rPr lang="en-US" sz="1050" b="0" err="1">
                          <a:effectLst/>
                          <a:latin typeface="Times New Roman" panose="02020603050405020304" pitchFamily="18" charset="0"/>
                          <a:cs typeface="Times New Roman" panose="02020603050405020304" pitchFamily="18" charset="0"/>
                        </a:rPr>
                        <a:t>lbs</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13.17 kg</a:t>
                      </a:r>
                    </a:p>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29.04 lbs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22.3 kg </a:t>
                      </a:r>
                    </a:p>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49.2 lbs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17.1 kg </a:t>
                      </a:r>
                    </a:p>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37.7 lbs</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extLst>
                  <a:ext uri="{0D108BD9-81ED-4DB2-BD59-A6C34878D82A}">
                    <a16:rowId xmlns:a16="http://schemas.microsoft.com/office/drawing/2014/main" val="2444288071"/>
                  </a:ext>
                </a:extLst>
              </a:tr>
              <a:tr h="350459">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Power Consumption</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chemeClr val="accent4">
                        <a:lumMod val="60000"/>
                        <a:lumOff val="40000"/>
                      </a:schemeClr>
                    </a:solidFill>
                  </a:tcPr>
                </a:tc>
                <a:tc>
                  <a:txBody>
                    <a:bodyPr/>
                    <a:lstStyle/>
                    <a:p>
                      <a:pPr marL="0" marR="0" algn="ctr">
                        <a:spcBef>
                          <a:spcPts val="0"/>
                        </a:spcBef>
                        <a:spcAft>
                          <a:spcPts val="0"/>
                        </a:spcAft>
                      </a:pPr>
                      <a:r>
                        <a:rPr lang="en-US" sz="1050" b="0">
                          <a:effectLst/>
                          <a:latin typeface="Times New Roman" panose="02020603050405020304" pitchFamily="18" charset="0"/>
                          <a:cs typeface="Times New Roman" panose="02020603050405020304" pitchFamily="18" charset="0"/>
                        </a:rPr>
                        <a:t>76 W/h</a:t>
                      </a:r>
                      <a:endParaRPr lang="en-US" sz="105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47 W/h</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60W/h</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tc>
                  <a:txBody>
                    <a:bodyPr/>
                    <a:lstStyle/>
                    <a:p>
                      <a:pPr marL="0" marR="0" algn="ctr">
                        <a:spcBef>
                          <a:spcPts val="0"/>
                        </a:spcBef>
                        <a:spcAft>
                          <a:spcPts val="0"/>
                        </a:spcAft>
                      </a:pPr>
                      <a:r>
                        <a:rPr lang="en-US" sz="1050">
                          <a:effectLst/>
                          <a:latin typeface="Times New Roman" panose="02020603050405020304" pitchFamily="18" charset="0"/>
                          <a:cs typeface="Times New Roman" panose="02020603050405020304" pitchFamily="18" charset="0"/>
                        </a:rPr>
                        <a:t>55W/h</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4" marR="27804" marT="0" marB="0" anchor="ctr">
                    <a:solidFill>
                      <a:srgbClr val="FFF3E7"/>
                    </a:solidFill>
                  </a:tcPr>
                </a:tc>
                <a:extLst>
                  <a:ext uri="{0D108BD9-81ED-4DB2-BD59-A6C34878D82A}">
                    <a16:rowId xmlns:a16="http://schemas.microsoft.com/office/drawing/2014/main" val="3544600150"/>
                  </a:ext>
                </a:extLst>
              </a:tr>
            </a:tbl>
          </a:graphicData>
        </a:graphic>
      </p:graphicFrame>
      <p:pic>
        <p:nvPicPr>
          <p:cNvPr id="10" name="Picture 9">
            <a:extLst>
              <a:ext uri="{FF2B5EF4-FFF2-40B4-BE49-F238E27FC236}">
                <a16:creationId xmlns:a16="http://schemas.microsoft.com/office/drawing/2014/main" id="{C608E2B9-096A-47CA-A479-D7A84C50A0ED}"/>
              </a:ext>
            </a:extLst>
          </p:cNvPr>
          <p:cNvPicPr>
            <a:picLocks noChangeAspect="1"/>
          </p:cNvPicPr>
          <p:nvPr/>
        </p:nvPicPr>
        <p:blipFill rotWithShape="1">
          <a:blip r:embed="rId7"/>
          <a:srcRect r="6050"/>
          <a:stretch/>
        </p:blipFill>
        <p:spPr>
          <a:xfrm>
            <a:off x="738771" y="1619592"/>
            <a:ext cx="1958067" cy="2540415"/>
          </a:xfrm>
          <a:prstGeom prst="rect">
            <a:avLst/>
          </a:prstGeom>
        </p:spPr>
      </p:pic>
      <p:sp>
        <p:nvSpPr>
          <p:cNvPr id="9" name="Rectángulo 26">
            <a:extLst>
              <a:ext uri="{FF2B5EF4-FFF2-40B4-BE49-F238E27FC236}">
                <a16:creationId xmlns:a16="http://schemas.microsoft.com/office/drawing/2014/main" id="{D321C20F-0382-42B1-9374-478FF6E7C05E}"/>
              </a:ext>
            </a:extLst>
          </p:cNvPr>
          <p:cNvSpPr/>
          <p:nvPr/>
        </p:nvSpPr>
        <p:spPr>
          <a:xfrm>
            <a:off x="4435229" y="1160911"/>
            <a:ext cx="961115" cy="3554508"/>
          </a:xfrm>
          <a:prstGeom prst="rect">
            <a:avLst/>
          </a:prstGeom>
          <a:solidFill>
            <a:srgbClr val="E71225">
              <a:alpha val="5000"/>
            </a:srgbClr>
          </a:solidFill>
          <a:ln w="36000">
            <a:solidFill>
              <a:srgbClr val="E7122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5"/>
              </a:solidFill>
            </a:endParaRPr>
          </a:p>
        </p:txBody>
      </p:sp>
      <p:pic>
        <p:nvPicPr>
          <p:cNvPr id="2" name="Audio 1">
            <a:hlinkClick r:id="" action="ppaction://media"/>
            <a:extLst>
              <a:ext uri="{FF2B5EF4-FFF2-40B4-BE49-F238E27FC236}">
                <a16:creationId xmlns:a16="http://schemas.microsoft.com/office/drawing/2014/main" id="{FAB4A620-B570-4703-953A-574724852697}"/>
              </a:ext>
            </a:extLst>
          </p:cNvPr>
          <p:cNvPicPr>
            <a:picLocks noChangeAspect="1"/>
          </p:cNvPicPr>
          <p:nvPr>
            <a:audioFile r:link="rId1"/>
            <p:extLst>
              <p:ext uri="{DAA4B4D4-6D71-4841-9C94-3DE7FCFB9230}">
                <p14:media xmlns:p14="http://schemas.microsoft.com/office/powerpoint/2010/main" r:embed="rId2">
                  <p14:trim st="948" end="2981.0385"/>
                </p14:media>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87313347"/>
      </p:ext>
    </p:extLst>
  </p:cSld>
  <p:clrMapOvr>
    <a:masterClrMapping/>
  </p:clrMapOvr>
  <mc:AlternateContent xmlns:mc="http://schemas.openxmlformats.org/markup-compatibility/2006">
    <mc:Choice xmlns:p14="http://schemas.microsoft.com/office/powerpoint/2010/main" Requires="p14">
      <p:transition p14:dur="10" advTm="33500"/>
    </mc:Choice>
    <mc:Fallback>
      <p:transition advTm="3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a:extLst>
              <a:ext uri="{FF2B5EF4-FFF2-40B4-BE49-F238E27FC236}">
                <a16:creationId xmlns:a16="http://schemas.microsoft.com/office/drawing/2014/main" id="{4770A24F-7D2D-4E38-A651-8753E53A8D25}"/>
              </a:ext>
            </a:extLst>
          </p:cNvPr>
          <p:cNvPicPr>
            <a:picLocks noChangeAspect="1"/>
          </p:cNvPicPr>
          <p:nvPr/>
        </p:nvPicPr>
        <p:blipFill>
          <a:blip r:embed="rId6"/>
          <a:stretch>
            <a:fillRect/>
          </a:stretch>
        </p:blipFill>
        <p:spPr>
          <a:xfrm>
            <a:off x="8464982" y="0"/>
            <a:ext cx="530398" cy="707197"/>
          </a:xfrm>
          <a:prstGeom prst="rect">
            <a:avLst/>
          </a:prstGeom>
        </p:spPr>
      </p:pic>
      <p:sp>
        <p:nvSpPr>
          <p:cNvPr id="2" name="Title 1">
            <a:extLst>
              <a:ext uri="{FF2B5EF4-FFF2-40B4-BE49-F238E27FC236}">
                <a16:creationId xmlns:a16="http://schemas.microsoft.com/office/drawing/2014/main" id="{DCC5BB2E-894B-4E76-A218-ABF544DE7769}"/>
              </a:ext>
            </a:extLst>
          </p:cNvPr>
          <p:cNvSpPr>
            <a:spLocks noGrp="1"/>
          </p:cNvSpPr>
          <p:nvPr>
            <p:ph type="title"/>
          </p:nvPr>
        </p:nvSpPr>
        <p:spPr>
          <a:xfrm>
            <a:off x="148620" y="134659"/>
            <a:ext cx="8085044" cy="782155"/>
          </a:xfrm>
        </p:spPr>
        <p:txBody>
          <a:bodyPr>
            <a:normAutofit/>
          </a:bodyPr>
          <a:lstStyle/>
          <a:p>
            <a:r>
              <a:rPr lang="en-US" sz="2400" b="1">
                <a:solidFill>
                  <a:schemeClr val="bg1"/>
                </a:solidFill>
                <a:latin typeface="Times New Roman" panose="02020603050405020304" pitchFamily="18" charset="0"/>
                <a:cs typeface="Times New Roman" panose="02020603050405020304" pitchFamily="18" charset="0"/>
              </a:rPr>
              <a:t>System Communication </a:t>
            </a:r>
          </a:p>
        </p:txBody>
      </p:sp>
      <p:sp>
        <p:nvSpPr>
          <p:cNvPr id="8" name="Content Placeholder 7">
            <a:extLst>
              <a:ext uri="{FF2B5EF4-FFF2-40B4-BE49-F238E27FC236}">
                <a16:creationId xmlns:a16="http://schemas.microsoft.com/office/drawing/2014/main" id="{CB94C713-D04D-4E0C-AA37-4B47DD6BC441}"/>
              </a:ext>
            </a:extLst>
          </p:cNvPr>
          <p:cNvSpPr>
            <a:spLocks noGrp="1"/>
          </p:cNvSpPr>
          <p:nvPr>
            <p:ph sz="half" idx="2"/>
          </p:nvPr>
        </p:nvSpPr>
        <p:spPr>
          <a:xfrm>
            <a:off x="628650" y="1018978"/>
            <a:ext cx="8031256" cy="1835522"/>
          </a:xfrm>
        </p:spPr>
        <p:txBody>
          <a:bodyPr>
            <a:noAutofit/>
          </a:bodyPr>
          <a:lstStyle/>
          <a:p>
            <a:pPr>
              <a:lnSpc>
                <a:spcPct val="100000"/>
              </a:lnSpc>
              <a:spcBef>
                <a:spcPts val="0"/>
              </a:spcBef>
              <a:spcAft>
                <a:spcPts val="1200"/>
              </a:spcAft>
            </a:pPr>
            <a:r>
              <a:rPr lang="en-US" sz="1400" dirty="0">
                <a:solidFill>
                  <a:schemeClr val="bg1"/>
                </a:solidFill>
                <a:latin typeface="Times New Roman" panose="02020603050405020304" pitchFamily="18" charset="0"/>
                <a:cs typeface="Times New Roman" panose="02020603050405020304" pitchFamily="18" charset="0"/>
              </a:rPr>
              <a:t>Raspberry Pi connects via ethernet to UCF network </a:t>
            </a:r>
          </a:p>
          <a:p>
            <a:pPr>
              <a:lnSpc>
                <a:spcPct val="100000"/>
              </a:lnSpc>
              <a:spcBef>
                <a:spcPts val="0"/>
              </a:spcBef>
              <a:spcAft>
                <a:spcPts val="1200"/>
              </a:spcAft>
            </a:pPr>
            <a:r>
              <a:rPr lang="en-US" sz="1400" dirty="0">
                <a:solidFill>
                  <a:schemeClr val="bg1"/>
                </a:solidFill>
                <a:latin typeface="Times New Roman" panose="02020603050405020304" pitchFamily="18" charset="0"/>
                <a:cs typeface="Times New Roman" panose="02020603050405020304" pitchFamily="18" charset="0"/>
              </a:rPr>
              <a:t>OPAL-RT is connected to the UCF network via ethernet and communicates with the Raspberry Pi through the ethernet using </a:t>
            </a:r>
            <a:r>
              <a:rPr lang="en-US" sz="1400" dirty="0" err="1">
                <a:solidFill>
                  <a:schemeClr val="bg1"/>
                </a:solidFill>
                <a:latin typeface="Times New Roman" panose="02020603050405020304" pitchFamily="18" charset="0"/>
                <a:cs typeface="Times New Roman" panose="02020603050405020304" pitchFamily="18" charset="0"/>
              </a:rPr>
              <a:t>MobaXterm</a:t>
            </a:r>
            <a:r>
              <a:rPr lang="en-US" sz="1400" dirty="0">
                <a:solidFill>
                  <a:schemeClr val="bg1"/>
                </a:solidFill>
                <a:latin typeface="Times New Roman" panose="02020603050405020304" pitchFamily="18" charset="0"/>
                <a:cs typeface="Times New Roman" panose="02020603050405020304" pitchFamily="18" charset="0"/>
              </a:rPr>
              <a:t> to implement TCP socket connections.</a:t>
            </a:r>
          </a:p>
          <a:p>
            <a:pPr>
              <a:lnSpc>
                <a:spcPct val="100000"/>
              </a:lnSpc>
              <a:spcBef>
                <a:spcPts val="0"/>
              </a:spcBef>
              <a:spcAft>
                <a:spcPts val="1200"/>
              </a:spcAft>
            </a:pPr>
            <a:r>
              <a:rPr lang="en-US" sz="1400" dirty="0">
                <a:solidFill>
                  <a:schemeClr val="bg1"/>
                </a:solidFill>
                <a:latin typeface="Times New Roman" panose="02020603050405020304" pitchFamily="18" charset="0"/>
                <a:cs typeface="Times New Roman" panose="02020603050405020304" pitchFamily="18" charset="0"/>
              </a:rPr>
              <a:t>Raspberry Pi acts as a server and receives incoming TCP socket connection</a:t>
            </a:r>
          </a:p>
          <a:p>
            <a:pPr>
              <a:lnSpc>
                <a:spcPct val="100000"/>
              </a:lnSpc>
              <a:spcBef>
                <a:spcPts val="0"/>
              </a:spcBef>
              <a:spcAft>
                <a:spcPts val="1200"/>
              </a:spcAft>
            </a:pPr>
            <a:r>
              <a:rPr lang="en-US" sz="1400" dirty="0">
                <a:solidFill>
                  <a:schemeClr val="bg1"/>
                </a:solidFill>
                <a:latin typeface="Times New Roman" panose="02020603050405020304" pitchFamily="18" charset="0"/>
                <a:cs typeface="Times New Roman" panose="02020603050405020304" pitchFamily="18" charset="0"/>
              </a:rPr>
              <a:t>ESP8266 connects with the UCF WPA2 Enterprise network and initiates a TCP socket with the Raspberry Pi </a:t>
            </a:r>
          </a:p>
        </p:txBody>
      </p:sp>
      <p:pic>
        <p:nvPicPr>
          <p:cNvPr id="11" name="Picture 10">
            <a:extLst>
              <a:ext uri="{FF2B5EF4-FFF2-40B4-BE49-F238E27FC236}">
                <a16:creationId xmlns:a16="http://schemas.microsoft.com/office/drawing/2014/main" id="{52812A0C-14EE-43DD-AD56-8650A9803DCD}"/>
              </a:ext>
            </a:extLst>
          </p:cNvPr>
          <p:cNvPicPr>
            <a:picLocks noChangeAspect="1"/>
          </p:cNvPicPr>
          <p:nvPr/>
        </p:nvPicPr>
        <p:blipFill>
          <a:blip r:embed="rId7"/>
          <a:stretch>
            <a:fillRect/>
          </a:stretch>
        </p:blipFill>
        <p:spPr>
          <a:xfrm>
            <a:off x="2314832" y="2785692"/>
            <a:ext cx="4572000" cy="1900608"/>
          </a:xfrm>
          <a:prstGeom prst="rect">
            <a:avLst/>
          </a:prstGeom>
        </p:spPr>
      </p:pic>
      <p:pic>
        <p:nvPicPr>
          <p:cNvPr id="12" name="Audio 11">
            <a:hlinkClick r:id="" action="ppaction://media"/>
            <a:extLst>
              <a:ext uri="{FF2B5EF4-FFF2-40B4-BE49-F238E27FC236}">
                <a16:creationId xmlns:a16="http://schemas.microsoft.com/office/drawing/2014/main" id="{18C5F071-2113-46DD-827E-787E9B0D7D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63956338"/>
      </p:ext>
    </p:extLst>
  </p:cSld>
  <p:clrMapOvr>
    <a:masterClrMapping/>
  </p:clrMapOvr>
  <mc:AlternateContent xmlns:mc="http://schemas.openxmlformats.org/markup-compatibility/2006">
    <mc:Choice xmlns:p14="http://schemas.microsoft.com/office/powerpoint/2010/main" Requires="p14">
      <p:transition p14:dur="10" advTm="95733"/>
    </mc:Choice>
    <mc:Fallback>
      <p:transition advTm="9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a:extLst>
              <a:ext uri="{FF2B5EF4-FFF2-40B4-BE49-F238E27FC236}">
                <a16:creationId xmlns:a16="http://schemas.microsoft.com/office/drawing/2014/main" id="{4770A24F-7D2D-4E38-A651-8753E53A8D25}"/>
              </a:ext>
            </a:extLst>
          </p:cNvPr>
          <p:cNvPicPr>
            <a:picLocks noChangeAspect="1"/>
          </p:cNvPicPr>
          <p:nvPr/>
        </p:nvPicPr>
        <p:blipFill>
          <a:blip r:embed="rId6"/>
          <a:stretch>
            <a:fillRect/>
          </a:stretch>
        </p:blipFill>
        <p:spPr>
          <a:xfrm>
            <a:off x="8464982" y="0"/>
            <a:ext cx="530398" cy="707197"/>
          </a:xfrm>
          <a:prstGeom prst="rect">
            <a:avLst/>
          </a:prstGeom>
        </p:spPr>
      </p:pic>
      <p:sp>
        <p:nvSpPr>
          <p:cNvPr id="6" name="TextBox 5">
            <a:extLst>
              <a:ext uri="{FF2B5EF4-FFF2-40B4-BE49-F238E27FC236}">
                <a16:creationId xmlns:a16="http://schemas.microsoft.com/office/drawing/2014/main" id="{E6EC73B4-2FB6-4812-BEF1-85A264F08600}"/>
              </a:ext>
            </a:extLst>
          </p:cNvPr>
          <p:cNvSpPr txBox="1"/>
          <p:nvPr/>
        </p:nvSpPr>
        <p:spPr>
          <a:xfrm>
            <a:off x="148620" y="253260"/>
            <a:ext cx="5096436"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User Interface</a:t>
            </a:r>
          </a:p>
        </p:txBody>
      </p:sp>
      <p:sp>
        <p:nvSpPr>
          <p:cNvPr id="8" name="TextBox 7">
            <a:extLst>
              <a:ext uri="{FF2B5EF4-FFF2-40B4-BE49-F238E27FC236}">
                <a16:creationId xmlns:a16="http://schemas.microsoft.com/office/drawing/2014/main" id="{2C648657-3159-45A7-A02B-D4454C9A10CE}"/>
              </a:ext>
            </a:extLst>
          </p:cNvPr>
          <p:cNvSpPr txBox="1"/>
          <p:nvPr/>
        </p:nvSpPr>
        <p:spPr>
          <a:xfrm>
            <a:off x="6685431" y="1115831"/>
            <a:ext cx="2306169"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All Raspberry Pi code in Python, and GUI was built using </a:t>
            </a:r>
            <a:r>
              <a:rPr lang="en-US" sz="1600" dirty="0" err="1">
                <a:solidFill>
                  <a:schemeClr val="bg1"/>
                </a:solidFill>
                <a:latin typeface="Times New Roman" panose="02020603050405020304" pitchFamily="18" charset="0"/>
                <a:cs typeface="Times New Roman" panose="02020603050405020304" pitchFamily="18" charset="0"/>
              </a:rPr>
              <a:t>Tkinter</a:t>
            </a:r>
            <a:endParaRPr lang="en-US" sz="16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solidFill>
                <a:schemeClr val="bg1"/>
              </a:solidFill>
              <a:latin typeface="Times New Roman" panose="02020603050405020304" pitchFamily="18" charset="0"/>
              <a:cs typeface="Times New Roman" panose="02020603050405020304" pitchFamily="18" charset="0"/>
            </a:endParaRPr>
          </a:p>
          <a:p>
            <a:r>
              <a:rPr lang="en-US" sz="1600" dirty="0">
                <a:solidFill>
                  <a:schemeClr val="bg1"/>
                </a:solidFill>
                <a:latin typeface="Times New Roman" panose="02020603050405020304" pitchFamily="18" charset="0"/>
                <a:cs typeface="Times New Roman" panose="02020603050405020304" pitchFamily="18" charset="0"/>
              </a:rPr>
              <a:t>GUI includes:</a:t>
            </a:r>
          </a:p>
          <a:p>
            <a:pPr marL="285750" indent="-285750">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Solar Panel controls and readings</a:t>
            </a:r>
          </a:p>
          <a:p>
            <a:pPr marL="285750" indent="-285750">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Access to education information</a:t>
            </a:r>
          </a:p>
          <a:p>
            <a:pPr marL="285750" indent="-285750">
              <a:buFont typeface="Arial" panose="020B0604020202020204" pitchFamily="34" charset="0"/>
              <a:buChar char="•"/>
            </a:pPr>
            <a:r>
              <a:rPr lang="en-US" sz="1600" dirty="0">
                <a:solidFill>
                  <a:schemeClr val="bg1"/>
                </a:solidFill>
                <a:latin typeface="Times New Roman" panose="02020603050405020304" pitchFamily="18" charset="0"/>
                <a:cs typeface="Times New Roman" panose="02020603050405020304" pitchFamily="18" charset="0"/>
              </a:rPr>
              <a:t>Interactive distribution system simulation</a:t>
            </a:r>
          </a:p>
        </p:txBody>
      </p:sp>
      <p:pic>
        <p:nvPicPr>
          <p:cNvPr id="9" name="Picture 8" descr="Graphical user interface&#10;&#10;Description automatically generated">
            <a:extLst>
              <a:ext uri="{FF2B5EF4-FFF2-40B4-BE49-F238E27FC236}">
                <a16:creationId xmlns:a16="http://schemas.microsoft.com/office/drawing/2014/main" id="{9B021F0A-C9E2-4A76-BC67-77579CCA0ED8}"/>
              </a:ext>
            </a:extLst>
          </p:cNvPr>
          <p:cNvPicPr>
            <a:picLocks noChangeAspect="1"/>
          </p:cNvPicPr>
          <p:nvPr/>
        </p:nvPicPr>
        <p:blipFill>
          <a:blip r:embed="rId7"/>
          <a:stretch>
            <a:fillRect/>
          </a:stretch>
        </p:blipFill>
        <p:spPr>
          <a:xfrm>
            <a:off x="47063" y="821633"/>
            <a:ext cx="6535272" cy="3837774"/>
          </a:xfrm>
          <a:prstGeom prst="rect">
            <a:avLst/>
          </a:prstGeom>
        </p:spPr>
      </p:pic>
      <p:pic>
        <p:nvPicPr>
          <p:cNvPr id="12" name="Audio 11">
            <a:hlinkClick r:id="" action="ppaction://media"/>
            <a:extLst>
              <a:ext uri="{FF2B5EF4-FFF2-40B4-BE49-F238E27FC236}">
                <a16:creationId xmlns:a16="http://schemas.microsoft.com/office/drawing/2014/main" id="{5382F6DA-B1CE-44F7-8BA6-F6C65C7888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029718424"/>
      </p:ext>
    </p:extLst>
  </p:cSld>
  <p:clrMapOvr>
    <a:masterClrMapping/>
  </p:clrMapOvr>
  <mc:AlternateContent xmlns:mc="http://schemas.openxmlformats.org/markup-compatibility/2006">
    <mc:Choice xmlns:p14="http://schemas.microsoft.com/office/powerpoint/2010/main" Requires="p14">
      <p:transition p14:dur="10" advTm="58316"/>
    </mc:Choice>
    <mc:Fallback>
      <p:transition advTm="5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02A1C665-AF71-47E4-B098-87538D5FC5B0}"/>
              </a:ext>
            </a:extLst>
          </p:cNvPr>
          <p:cNvPicPr>
            <a:picLocks noChangeAspect="1"/>
          </p:cNvPicPr>
          <p:nvPr/>
        </p:nvPicPr>
        <p:blipFill rotWithShape="1">
          <a:blip r:embed="rId6"/>
          <a:srcRect l="14271" r="8512"/>
          <a:stretch/>
        </p:blipFill>
        <p:spPr>
          <a:xfrm>
            <a:off x="8464982" y="0"/>
            <a:ext cx="527774" cy="706070"/>
          </a:xfrm>
          <a:prstGeom prst="rect">
            <a:avLst/>
          </a:prstGeom>
        </p:spPr>
      </p:pic>
      <p:sp>
        <p:nvSpPr>
          <p:cNvPr id="19" name="Title 1">
            <a:extLst>
              <a:ext uri="{FF2B5EF4-FFF2-40B4-BE49-F238E27FC236}">
                <a16:creationId xmlns:a16="http://schemas.microsoft.com/office/drawing/2014/main" id="{5063D310-0827-4511-8BAB-BEB5440D1A87}"/>
              </a:ext>
            </a:extLst>
          </p:cNvPr>
          <p:cNvSpPr>
            <a:spLocks noGrp="1"/>
          </p:cNvSpPr>
          <p:nvPr>
            <p:ph type="title"/>
          </p:nvPr>
        </p:nvSpPr>
        <p:spPr>
          <a:xfrm>
            <a:off x="233212" y="353035"/>
            <a:ext cx="7808879" cy="545021"/>
          </a:xfrm>
        </p:spPr>
        <p:txBody>
          <a:bodyPr anchor="t">
            <a:normAutofit/>
          </a:bodyPr>
          <a:lstStyle/>
          <a:p>
            <a:r>
              <a:rPr lang="en-US" sz="2800" b="1">
                <a:solidFill>
                  <a:schemeClr val="bg1"/>
                </a:solidFill>
                <a:latin typeface="Times New Roman" panose="02020603050405020304" pitchFamily="18" charset="0"/>
                <a:ea typeface="Helvetica" charset="0"/>
                <a:cs typeface="Times New Roman" panose="02020603050405020304" pitchFamily="18" charset="0"/>
              </a:rPr>
              <a:t>Motivation</a:t>
            </a:r>
          </a:p>
        </p:txBody>
      </p:sp>
      <p:sp>
        <p:nvSpPr>
          <p:cNvPr id="7" name="Content Placeholder 2">
            <a:extLst>
              <a:ext uri="{FF2B5EF4-FFF2-40B4-BE49-F238E27FC236}">
                <a16:creationId xmlns:a16="http://schemas.microsoft.com/office/drawing/2014/main" id="{C2E44DC8-7F5A-4E98-B9B8-AC9C24F3D1BA}"/>
              </a:ext>
            </a:extLst>
          </p:cNvPr>
          <p:cNvSpPr>
            <a:spLocks noGrp="1"/>
          </p:cNvSpPr>
          <p:nvPr>
            <p:ph idx="1"/>
          </p:nvPr>
        </p:nvSpPr>
        <p:spPr>
          <a:xfrm>
            <a:off x="628650" y="961760"/>
            <a:ext cx="4159563" cy="3009740"/>
          </a:xfrm>
        </p:spPr>
        <p:txBody>
          <a:bodyPr>
            <a:normAutofit/>
          </a:bodyPr>
          <a:lstStyle/>
          <a:p>
            <a:r>
              <a:rPr lang="en-US" sz="135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13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 grid-of-the-future is becoming increasingly complex to manage</a:t>
            </a:r>
            <a:endParaRPr lang="en-US" sz="135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35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Development of methods that will enable better monitoring and management of the grid are needed</a:t>
            </a:r>
          </a:p>
          <a:p>
            <a:r>
              <a:rPr lang="en-US" sz="135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On January 11th, 2019 there was a frequency event on the eastern interconnect</a:t>
            </a:r>
          </a:p>
          <a:p>
            <a:r>
              <a:rPr lang="en-US" sz="135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WAMS (Wide Area Management System)</a:t>
            </a:r>
          </a:p>
          <a:p>
            <a:r>
              <a:rPr lang="en-US" sz="135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135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here has been a decline in the number of students graduating with degrees that specialize in power systems</a:t>
            </a:r>
          </a:p>
          <a:p>
            <a:r>
              <a:rPr lang="en-US" sz="135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135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ore interactive learning methods about power systems are necessary</a:t>
            </a:r>
          </a:p>
          <a:p>
            <a:endPar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E28FAF-F29F-4244-AD7C-4C0DEA39CF65}"/>
              </a:ext>
            </a:extLst>
          </p:cNvPr>
          <p:cNvPicPr/>
          <p:nvPr/>
        </p:nvPicPr>
        <p:blipFill>
          <a:blip r:embed="rId7">
            <a:extLst>
              <a:ext uri="{28A0092B-C50C-407E-A947-70E740481C1C}">
                <a14:useLocalDpi xmlns:a14="http://schemas.microsoft.com/office/drawing/2010/main" val="0"/>
              </a:ext>
            </a:extLst>
          </a:blip>
          <a:stretch>
            <a:fillRect/>
          </a:stretch>
        </p:blipFill>
        <p:spPr>
          <a:xfrm>
            <a:off x="5282207" y="1768593"/>
            <a:ext cx="3104823" cy="2348218"/>
          </a:xfrm>
          <a:prstGeom prst="rect">
            <a:avLst/>
          </a:prstGeom>
          <a:ln>
            <a:noFill/>
          </a:ln>
          <a:effectLst>
            <a:outerShdw blurRad="292100" dist="139700" dir="2700000" algn="tl" rotWithShape="0">
              <a:srgbClr val="333333">
                <a:alpha val="65000"/>
              </a:srgbClr>
            </a:outerShdw>
          </a:effectLst>
        </p:spPr>
      </p:pic>
      <p:pic>
        <p:nvPicPr>
          <p:cNvPr id="1026" name="Picture 2" descr="Distribution System Operator (DSO) - Clean Coalition">
            <a:extLst>
              <a:ext uri="{FF2B5EF4-FFF2-40B4-BE49-F238E27FC236}">
                <a16:creationId xmlns:a16="http://schemas.microsoft.com/office/drawing/2014/main" id="{F55B6EE7-C0F2-4D88-ACD6-BC6826E048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569" b="18702"/>
          <a:stretch/>
        </p:blipFill>
        <p:spPr bwMode="auto">
          <a:xfrm>
            <a:off x="5052889" y="902125"/>
            <a:ext cx="3482660" cy="6342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302EA5-AFED-4721-B8D7-3923ADAA2669}"/>
              </a:ext>
            </a:extLst>
          </p:cNvPr>
          <p:cNvPicPr>
            <a:picLocks noChangeAspect="1" noChangeArrowheads="1"/>
          </p:cNvPicPr>
          <p:nvPr/>
        </p:nvPicPr>
        <p:blipFill>
          <a:blip r:embed="rId9">
            <a:clrChange>
              <a:clrFrom>
                <a:srgbClr val="B1CED6"/>
              </a:clrFrom>
              <a:clrTo>
                <a:srgbClr val="B1CED6">
                  <a:alpha val="0"/>
                </a:srgbClr>
              </a:clrTo>
            </a:clrChange>
            <a:alphaModFix amt="52000"/>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30430" y="1205107"/>
            <a:ext cx="361170" cy="22499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7CDEB640-2ADE-4BCC-B643-B8CE8FAFED77}"/>
              </a:ext>
            </a:extLst>
          </p:cNvPr>
          <p:cNvCxnSpPr>
            <a:cxnSpLocks/>
          </p:cNvCxnSpPr>
          <p:nvPr/>
        </p:nvCxnSpPr>
        <p:spPr>
          <a:xfrm>
            <a:off x="8549302" y="1304546"/>
            <a:ext cx="132101" cy="1"/>
          </a:xfrm>
          <a:prstGeom prst="line">
            <a:avLst/>
          </a:prstGeom>
          <a:ln w="12700">
            <a:solidFill>
              <a:srgbClr val="F8F478"/>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13" name="Rectangle 12">
            <a:extLst>
              <a:ext uri="{FF2B5EF4-FFF2-40B4-BE49-F238E27FC236}">
                <a16:creationId xmlns:a16="http://schemas.microsoft.com/office/drawing/2014/main" id="{78A774DE-C749-4B9B-B198-3CC6170F9E5B}"/>
              </a:ext>
            </a:extLst>
          </p:cNvPr>
          <p:cNvSpPr/>
          <p:nvPr/>
        </p:nvSpPr>
        <p:spPr>
          <a:xfrm>
            <a:off x="5045602" y="1414380"/>
            <a:ext cx="814647" cy="246221"/>
          </a:xfrm>
          <a:prstGeom prst="rect">
            <a:avLst/>
          </a:prstGeom>
        </p:spPr>
        <p:txBody>
          <a:bodyPr wrap="none">
            <a:spAutoFit/>
          </a:bodyPr>
          <a:lstStyle/>
          <a:p>
            <a:r>
              <a:rPr lang="en-US" sz="1000">
                <a:solidFill>
                  <a:srgbClr val="000000"/>
                </a:solidFill>
                <a:latin typeface="Helvetica" panose="020B0604020202020204" pitchFamily="34" charset="0"/>
                <a:ea typeface="Times New Roman" panose="02020603050405020304" pitchFamily="18" charset="0"/>
                <a:cs typeface="Helvetica" panose="020B0604020202020204" pitchFamily="34" charset="0"/>
              </a:rPr>
              <a:t>Generation</a:t>
            </a:r>
            <a:endParaRPr lang="en-US" sz="1000">
              <a:solidFill>
                <a:schemeClr val="bg1"/>
              </a:solidFill>
              <a:latin typeface="Helvetica" panose="020B0604020202020204" pitchFamily="34" charset="0"/>
              <a:ea typeface="Times New Roman" panose="02020603050405020304" pitchFamily="18" charset="0"/>
              <a:cs typeface="Helvetica" panose="020B0604020202020204" pitchFamily="34" charset="0"/>
            </a:endParaRPr>
          </a:p>
        </p:txBody>
      </p:sp>
      <p:sp>
        <p:nvSpPr>
          <p:cNvPr id="17" name="Rectangle 16">
            <a:extLst>
              <a:ext uri="{FF2B5EF4-FFF2-40B4-BE49-F238E27FC236}">
                <a16:creationId xmlns:a16="http://schemas.microsoft.com/office/drawing/2014/main" id="{F5A9E04C-A224-4481-956A-FCD076216BB8}"/>
              </a:ext>
            </a:extLst>
          </p:cNvPr>
          <p:cNvSpPr/>
          <p:nvPr/>
        </p:nvSpPr>
        <p:spPr>
          <a:xfrm>
            <a:off x="6361573" y="1414380"/>
            <a:ext cx="946093" cy="246221"/>
          </a:xfrm>
          <a:prstGeom prst="rect">
            <a:avLst/>
          </a:prstGeom>
        </p:spPr>
        <p:txBody>
          <a:bodyPr wrap="none">
            <a:spAutoFit/>
          </a:bodyPr>
          <a:lstStyle/>
          <a:p>
            <a:r>
              <a:rPr lang="en-US" sz="1000">
                <a:solidFill>
                  <a:srgbClr val="000000"/>
                </a:solidFill>
                <a:latin typeface="Helvetica" panose="020B0604020202020204" pitchFamily="34" charset="0"/>
                <a:ea typeface="Times New Roman" panose="02020603050405020304" pitchFamily="18" charset="0"/>
                <a:cs typeface="Helvetica" panose="020B0604020202020204" pitchFamily="34" charset="0"/>
              </a:rPr>
              <a:t>Transmission</a:t>
            </a:r>
            <a:endParaRPr lang="en-US" sz="1000">
              <a:solidFill>
                <a:schemeClr val="bg1"/>
              </a:solidFill>
              <a:latin typeface="Helvetica" panose="020B0604020202020204" pitchFamily="34" charset="0"/>
              <a:ea typeface="Times New Roman" panose="02020603050405020304" pitchFamily="18" charset="0"/>
              <a:cs typeface="Helvetica" panose="020B0604020202020204" pitchFamily="34" charset="0"/>
            </a:endParaRPr>
          </a:p>
        </p:txBody>
      </p:sp>
      <p:sp>
        <p:nvSpPr>
          <p:cNvPr id="18" name="Rectangle 17">
            <a:extLst>
              <a:ext uri="{FF2B5EF4-FFF2-40B4-BE49-F238E27FC236}">
                <a16:creationId xmlns:a16="http://schemas.microsoft.com/office/drawing/2014/main" id="{278B0EEC-E2F0-46B0-B23C-C4C83A14C0E6}"/>
              </a:ext>
            </a:extLst>
          </p:cNvPr>
          <p:cNvSpPr/>
          <p:nvPr/>
        </p:nvSpPr>
        <p:spPr>
          <a:xfrm>
            <a:off x="7988924" y="1417526"/>
            <a:ext cx="824265" cy="246221"/>
          </a:xfrm>
          <a:prstGeom prst="rect">
            <a:avLst/>
          </a:prstGeom>
        </p:spPr>
        <p:txBody>
          <a:bodyPr wrap="none">
            <a:spAutoFit/>
          </a:bodyPr>
          <a:lstStyle/>
          <a:p>
            <a:r>
              <a:rPr lang="en-US" sz="1000">
                <a:solidFill>
                  <a:srgbClr val="000000"/>
                </a:solidFill>
                <a:latin typeface="Helvetica" panose="020B0604020202020204" pitchFamily="34" charset="0"/>
                <a:ea typeface="Times New Roman" panose="02020603050405020304" pitchFamily="18" charset="0"/>
                <a:cs typeface="Helvetica" panose="020B0604020202020204" pitchFamily="34" charset="0"/>
              </a:rPr>
              <a:t>Distribution</a:t>
            </a:r>
            <a:endParaRPr lang="en-US" sz="1000">
              <a:solidFill>
                <a:schemeClr val="bg1"/>
              </a:solidFill>
              <a:latin typeface="Helvetica" panose="020B0604020202020204" pitchFamily="34" charset="0"/>
              <a:ea typeface="Times New Roman" panose="02020603050405020304" pitchFamily="18" charset="0"/>
              <a:cs typeface="Helvetica" panose="020B0604020202020204" pitchFamily="34" charset="0"/>
            </a:endParaRPr>
          </a:p>
        </p:txBody>
      </p:sp>
      <p:pic>
        <p:nvPicPr>
          <p:cNvPr id="16" name="Audio 15">
            <a:hlinkClick r:id="" action="ppaction://media"/>
            <a:extLst>
              <a:ext uri="{FF2B5EF4-FFF2-40B4-BE49-F238E27FC236}">
                <a16:creationId xmlns:a16="http://schemas.microsoft.com/office/drawing/2014/main" id="{36FC3029-8F67-4CA4-A8CC-89D9B6A1D7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1304732952"/>
      </p:ext>
    </p:extLst>
  </p:cSld>
  <p:clrMapOvr>
    <a:masterClrMapping/>
  </p:clrMapOvr>
  <mc:AlternateContent xmlns:mc="http://schemas.openxmlformats.org/markup-compatibility/2006" xmlns:p14="http://schemas.microsoft.com/office/powerpoint/2010/main">
    <mc:Choice Requires="p14">
      <p:transition spd="slow" p14:dur="2000" advTm="114135"/>
    </mc:Choice>
    <mc:Fallback xmlns="">
      <p:transition spd="slow" advTm="11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graphicFrame>
        <p:nvGraphicFramePr>
          <p:cNvPr id="2" name="Table 4">
            <a:extLst>
              <a:ext uri="{FF2B5EF4-FFF2-40B4-BE49-F238E27FC236}">
                <a16:creationId xmlns:a16="http://schemas.microsoft.com/office/drawing/2014/main" id="{5ECF4A1A-A6F1-4103-A9E5-11473B4B7F1F}"/>
              </a:ext>
            </a:extLst>
          </p:cNvPr>
          <p:cNvGraphicFramePr>
            <a:graphicFrameLocks noGrp="1"/>
          </p:cNvGraphicFramePr>
          <p:nvPr/>
        </p:nvGraphicFramePr>
        <p:xfrm>
          <a:off x="351349" y="1201952"/>
          <a:ext cx="8377520" cy="2763520"/>
        </p:xfrm>
        <a:graphic>
          <a:graphicData uri="http://schemas.openxmlformats.org/drawingml/2006/table">
            <a:tbl>
              <a:tblPr firstRow="1">
                <a:tableStyleId>{C4B1156A-380E-4F78-BDF5-A606A8083BF9}</a:tableStyleId>
              </a:tblPr>
              <a:tblGrid>
                <a:gridCol w="837752">
                  <a:extLst>
                    <a:ext uri="{9D8B030D-6E8A-4147-A177-3AD203B41FA5}">
                      <a16:colId xmlns:a16="http://schemas.microsoft.com/office/drawing/2014/main" val="4123062527"/>
                    </a:ext>
                  </a:extLst>
                </a:gridCol>
                <a:gridCol w="837752">
                  <a:extLst>
                    <a:ext uri="{9D8B030D-6E8A-4147-A177-3AD203B41FA5}">
                      <a16:colId xmlns:a16="http://schemas.microsoft.com/office/drawing/2014/main" val="3601941470"/>
                    </a:ext>
                  </a:extLst>
                </a:gridCol>
                <a:gridCol w="837752">
                  <a:extLst>
                    <a:ext uri="{9D8B030D-6E8A-4147-A177-3AD203B41FA5}">
                      <a16:colId xmlns:a16="http://schemas.microsoft.com/office/drawing/2014/main" val="1385185570"/>
                    </a:ext>
                  </a:extLst>
                </a:gridCol>
                <a:gridCol w="837752">
                  <a:extLst>
                    <a:ext uri="{9D8B030D-6E8A-4147-A177-3AD203B41FA5}">
                      <a16:colId xmlns:a16="http://schemas.microsoft.com/office/drawing/2014/main" val="2018109314"/>
                    </a:ext>
                  </a:extLst>
                </a:gridCol>
                <a:gridCol w="837752">
                  <a:extLst>
                    <a:ext uri="{9D8B030D-6E8A-4147-A177-3AD203B41FA5}">
                      <a16:colId xmlns:a16="http://schemas.microsoft.com/office/drawing/2014/main" val="977275013"/>
                    </a:ext>
                  </a:extLst>
                </a:gridCol>
                <a:gridCol w="837752">
                  <a:extLst>
                    <a:ext uri="{9D8B030D-6E8A-4147-A177-3AD203B41FA5}">
                      <a16:colId xmlns:a16="http://schemas.microsoft.com/office/drawing/2014/main" val="493384873"/>
                    </a:ext>
                  </a:extLst>
                </a:gridCol>
                <a:gridCol w="837752">
                  <a:extLst>
                    <a:ext uri="{9D8B030D-6E8A-4147-A177-3AD203B41FA5}">
                      <a16:colId xmlns:a16="http://schemas.microsoft.com/office/drawing/2014/main" val="2842194919"/>
                    </a:ext>
                  </a:extLst>
                </a:gridCol>
                <a:gridCol w="837752">
                  <a:extLst>
                    <a:ext uri="{9D8B030D-6E8A-4147-A177-3AD203B41FA5}">
                      <a16:colId xmlns:a16="http://schemas.microsoft.com/office/drawing/2014/main" val="1314641435"/>
                    </a:ext>
                  </a:extLst>
                </a:gridCol>
                <a:gridCol w="837752">
                  <a:extLst>
                    <a:ext uri="{9D8B030D-6E8A-4147-A177-3AD203B41FA5}">
                      <a16:colId xmlns:a16="http://schemas.microsoft.com/office/drawing/2014/main" val="819672670"/>
                    </a:ext>
                  </a:extLst>
                </a:gridCol>
                <a:gridCol w="837752">
                  <a:extLst>
                    <a:ext uri="{9D8B030D-6E8A-4147-A177-3AD203B41FA5}">
                      <a16:colId xmlns:a16="http://schemas.microsoft.com/office/drawing/2014/main" val="215769650"/>
                    </a:ext>
                  </a:extLst>
                </a:gridCol>
              </a:tblGrid>
              <a:tr h="370840">
                <a:tc rowSpan="2">
                  <a:txBody>
                    <a:bodyPr/>
                    <a:lstStyle/>
                    <a:p>
                      <a:pPr marL="0" algn="ctr" defTabSz="685800" rtl="0" eaLnBrk="1" latinLnBrk="0" hangingPunct="1"/>
                      <a:endParaRPr lang="en-US" sz="1200" kern="120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solidFill>
                  </a:tcPr>
                </a:tc>
                <a:tc gridSpan="4">
                  <a:txBody>
                    <a:bodyPr/>
                    <a:lstStyle/>
                    <a:p>
                      <a:pPr marL="0" algn="ctr" defTabSz="685800" rtl="0" eaLnBrk="1" latinLnBrk="0" hangingPunct="1"/>
                      <a:r>
                        <a:rPr lang="en-US" sz="1200" kern="1200">
                          <a:solidFill>
                            <a:schemeClr val="bg1"/>
                          </a:solidFill>
                          <a:latin typeface="+mn-lt"/>
                          <a:ea typeface="+mn-ea"/>
                          <a:cs typeface="+mn-cs"/>
                        </a:rPr>
                        <a:t>PCB Design &amp; Coding</a:t>
                      </a:r>
                    </a:p>
                  </a:txBody>
                  <a:tcPr anchor="ctr">
                    <a:solidFill>
                      <a:schemeClr val="accent4">
                        <a:lumMod val="60000"/>
                        <a:lumOff val="40000"/>
                      </a:schemeClr>
                    </a:solidFill>
                  </a:tcPr>
                </a:tc>
                <a:tc hMerge="1">
                  <a:txBody>
                    <a:bodyPr/>
                    <a:lstStyle/>
                    <a:p>
                      <a:pPr marL="0" algn="ctr" defTabSz="685800" rtl="0" eaLnBrk="1" latinLnBrk="0" hangingPunct="1"/>
                      <a:r>
                        <a:rPr lang="en-US" sz="1200" kern="1200">
                          <a:solidFill>
                            <a:schemeClr val="bg1"/>
                          </a:solidFill>
                          <a:latin typeface="+mn-lt"/>
                          <a:ea typeface="+mn-ea"/>
                          <a:cs typeface="+mn-cs"/>
                        </a:rPr>
                        <a:t>PCB Design &amp; Coding</a:t>
                      </a:r>
                    </a:p>
                  </a:txBody>
                  <a:tcPr>
                    <a:solidFill>
                      <a:schemeClr val="accent4">
                        <a:lumMod val="60000"/>
                        <a:lumOff val="40000"/>
                      </a:schemeClr>
                    </a:solidFill>
                  </a:tcPr>
                </a:tc>
                <a:tc hMerge="1">
                  <a:txBody>
                    <a:bodyPr/>
                    <a:lstStyle/>
                    <a:p>
                      <a:pPr marL="0" algn="l" defTabSz="685800" rtl="0" eaLnBrk="1" latinLnBrk="0" hangingPunct="1"/>
                      <a:endParaRPr lang="en-US" sz="1350" kern="1200">
                        <a:solidFill>
                          <a:schemeClr val="bg1"/>
                        </a:solidFill>
                        <a:latin typeface="+mn-lt"/>
                        <a:ea typeface="+mn-ea"/>
                        <a:cs typeface="+mn-cs"/>
                      </a:endParaRPr>
                    </a:p>
                  </a:txBody>
                  <a:tcPr/>
                </a:tc>
                <a:tc hMerge="1">
                  <a:txBody>
                    <a:bodyPr/>
                    <a:lstStyle/>
                    <a:p>
                      <a:pPr marL="0" algn="l" defTabSz="685800" rtl="0" eaLnBrk="1" latinLnBrk="0" hangingPunct="1"/>
                      <a:endParaRPr lang="en-US" sz="1350" kern="1200">
                        <a:solidFill>
                          <a:schemeClr val="bg1"/>
                        </a:solidFill>
                        <a:latin typeface="+mn-lt"/>
                        <a:ea typeface="+mn-ea"/>
                        <a:cs typeface="+mn-cs"/>
                      </a:endParaRPr>
                    </a:p>
                  </a:txBody>
                  <a:tcPr/>
                </a:tc>
                <a:tc gridSpan="2">
                  <a:txBody>
                    <a:bodyPr/>
                    <a:lstStyle/>
                    <a:p>
                      <a:pPr marL="0" algn="ctr" defTabSz="685800" rtl="0" eaLnBrk="1" latinLnBrk="0" hangingPunct="1"/>
                      <a:r>
                        <a:rPr lang="en-US" sz="1200" kern="1200">
                          <a:solidFill>
                            <a:schemeClr val="bg1"/>
                          </a:solidFill>
                          <a:latin typeface="+mn-lt"/>
                          <a:ea typeface="+mn-ea"/>
                          <a:cs typeface="+mn-cs"/>
                        </a:rPr>
                        <a:t>Software/Coding</a:t>
                      </a:r>
                    </a:p>
                  </a:txBody>
                  <a:tcPr anchor="ctr">
                    <a:solidFill>
                      <a:schemeClr val="accent4">
                        <a:lumMod val="60000"/>
                        <a:lumOff val="40000"/>
                      </a:schemeClr>
                    </a:solidFill>
                  </a:tcPr>
                </a:tc>
                <a:tc hMerge="1">
                  <a:txBody>
                    <a:bodyPr/>
                    <a:lstStyle/>
                    <a:p>
                      <a:pPr marL="0" algn="l" defTabSz="685800" rtl="0" eaLnBrk="1" latinLnBrk="0" hangingPunct="1"/>
                      <a:endParaRPr lang="en-US" sz="1350" kern="1200">
                        <a:solidFill>
                          <a:schemeClr val="bg1"/>
                        </a:solidFill>
                        <a:latin typeface="+mn-lt"/>
                        <a:ea typeface="+mn-ea"/>
                        <a:cs typeface="+mn-cs"/>
                      </a:endParaRPr>
                    </a:p>
                  </a:txBody>
                  <a:tcPr/>
                </a:tc>
                <a:tc>
                  <a:txBody>
                    <a:bodyPr/>
                    <a:lstStyle/>
                    <a:p>
                      <a:pPr marL="0" algn="ctr" defTabSz="685800" rtl="0" eaLnBrk="1" latinLnBrk="0" hangingPunct="1"/>
                      <a:r>
                        <a:rPr lang="en-US" sz="1200" kern="1200">
                          <a:solidFill>
                            <a:schemeClr val="bg1"/>
                          </a:solidFill>
                          <a:latin typeface="+mn-lt"/>
                          <a:ea typeface="+mn-ea"/>
                          <a:cs typeface="+mn-cs"/>
                        </a:rPr>
                        <a:t>OPAL RT &amp; Modeling</a:t>
                      </a:r>
                    </a:p>
                  </a:txBody>
                  <a:tcPr anchor="ctr">
                    <a:solidFill>
                      <a:schemeClr val="accent4">
                        <a:lumMod val="60000"/>
                        <a:lumOff val="40000"/>
                      </a:schemeClr>
                    </a:solidFill>
                  </a:tcPr>
                </a:tc>
                <a:tc gridSpan="2">
                  <a:txBody>
                    <a:bodyPr/>
                    <a:lstStyle/>
                    <a:p>
                      <a:pPr marL="0" algn="ctr" defTabSz="685800" rtl="0" eaLnBrk="1" latinLnBrk="0" hangingPunct="1"/>
                      <a:r>
                        <a:rPr lang="en-US" sz="1200" kern="1200">
                          <a:solidFill>
                            <a:schemeClr val="bg1"/>
                          </a:solidFill>
                          <a:latin typeface="+mn-lt"/>
                          <a:ea typeface="+mn-ea"/>
                          <a:cs typeface="+mn-cs"/>
                        </a:rPr>
                        <a:t>Mechanical Design</a:t>
                      </a:r>
                    </a:p>
                  </a:txBody>
                  <a:tcPr anchor="ctr">
                    <a:solidFill>
                      <a:schemeClr val="accent4">
                        <a:lumMod val="60000"/>
                        <a:lumOff val="40000"/>
                      </a:schemeClr>
                    </a:solidFill>
                  </a:tcPr>
                </a:tc>
                <a:tc hMerge="1">
                  <a:txBody>
                    <a:bodyPr/>
                    <a:lstStyle/>
                    <a:p>
                      <a:pPr marL="0" algn="l" defTabSz="685800" rtl="0" eaLnBrk="1" latinLnBrk="0" hangingPunct="1"/>
                      <a:endParaRPr lang="en-US" sz="1200" kern="1200">
                        <a:solidFill>
                          <a:schemeClr val="bg1"/>
                        </a:solidFill>
                        <a:latin typeface="+mn-lt"/>
                        <a:ea typeface="+mn-ea"/>
                        <a:cs typeface="+mn-cs"/>
                      </a:endParaRPr>
                    </a:p>
                  </a:txBody>
                  <a:tcPr/>
                </a:tc>
                <a:extLst>
                  <a:ext uri="{0D108BD9-81ED-4DB2-BD59-A6C34878D82A}">
                    <a16:rowId xmlns:a16="http://schemas.microsoft.com/office/drawing/2014/main" val="592990990"/>
                  </a:ext>
                </a:extLst>
              </a:tr>
              <a:tr h="370840">
                <a:tc vMerge="1">
                  <a:txBody>
                    <a:bodyPr/>
                    <a:lstStyle/>
                    <a:p>
                      <a:pPr marL="0" algn="l" defTabSz="685800" rtl="0" eaLnBrk="1" latinLnBrk="0" hangingPunct="1"/>
                      <a:endParaRPr lang="en-US" sz="1350" kern="1200">
                        <a:solidFill>
                          <a:schemeClr val="bg1"/>
                        </a:solidFill>
                        <a:latin typeface="+mn-lt"/>
                        <a:ea typeface="+mn-ea"/>
                        <a:cs typeface="+mn-cs"/>
                      </a:endParaRPr>
                    </a:p>
                  </a:txBody>
                  <a:tcPr/>
                </a:tc>
                <a:tc>
                  <a:txBody>
                    <a:bodyPr/>
                    <a:lstStyle/>
                    <a:p>
                      <a:pPr marL="0" algn="ctr" defTabSz="685800" rtl="0" eaLnBrk="1" latinLnBrk="0" hangingPunct="1"/>
                      <a:r>
                        <a:rPr lang="en-US" sz="1200" b="1" kern="1200">
                          <a:solidFill>
                            <a:schemeClr val="bg1"/>
                          </a:solidFill>
                          <a:latin typeface="+mn-lt"/>
                          <a:ea typeface="+mn-ea"/>
                          <a:cs typeface="+mn-cs"/>
                        </a:rPr>
                        <a:t>Design</a:t>
                      </a:r>
                    </a:p>
                  </a:txBody>
                  <a:tcPr anchor="ctr">
                    <a:solidFill>
                      <a:schemeClr val="accent4">
                        <a:lumMod val="60000"/>
                        <a:lumOff val="40000"/>
                      </a:schemeClr>
                    </a:solidFill>
                  </a:tcPr>
                </a:tc>
                <a:tc>
                  <a:txBody>
                    <a:bodyPr/>
                    <a:lstStyle/>
                    <a:p>
                      <a:pPr marL="0" algn="ctr" defTabSz="685800" rtl="0" eaLnBrk="1" latinLnBrk="0" hangingPunct="1"/>
                      <a:r>
                        <a:rPr lang="en-US" sz="1200" b="1" kern="1200">
                          <a:solidFill>
                            <a:schemeClr val="bg1"/>
                          </a:solidFill>
                          <a:latin typeface="+mn-lt"/>
                          <a:ea typeface="+mn-ea"/>
                          <a:cs typeface="+mn-cs"/>
                        </a:rPr>
                        <a:t>Micro-controller</a:t>
                      </a:r>
                    </a:p>
                  </a:txBody>
                  <a:tcPr anchor="ctr">
                    <a:solidFill>
                      <a:schemeClr val="accent4">
                        <a:lumMod val="60000"/>
                        <a:lumOff val="40000"/>
                      </a:schemeClr>
                    </a:solidFill>
                  </a:tcPr>
                </a:tc>
                <a:tc>
                  <a:txBody>
                    <a:bodyPr/>
                    <a:lstStyle/>
                    <a:p>
                      <a:pPr marL="0" algn="ctr" defTabSz="685800" rtl="0" eaLnBrk="1" latinLnBrk="0" hangingPunct="1"/>
                      <a:r>
                        <a:rPr lang="en-US" sz="1200" b="1" kern="1200">
                          <a:solidFill>
                            <a:schemeClr val="bg1"/>
                          </a:solidFill>
                          <a:latin typeface="+mn-lt"/>
                          <a:ea typeface="+mn-ea"/>
                          <a:cs typeface="+mn-cs"/>
                        </a:rPr>
                        <a:t>Wi-Fi Module</a:t>
                      </a:r>
                    </a:p>
                  </a:txBody>
                  <a:tcPr anchor="ctr">
                    <a:solidFill>
                      <a:schemeClr val="accent4">
                        <a:lumMod val="60000"/>
                        <a:lumOff val="40000"/>
                      </a:schemeClr>
                    </a:solidFill>
                  </a:tcPr>
                </a:tc>
                <a:tc>
                  <a:txBody>
                    <a:bodyPr/>
                    <a:lstStyle/>
                    <a:p>
                      <a:pPr marL="0" algn="ctr" defTabSz="685800" rtl="0" eaLnBrk="1" latinLnBrk="0" hangingPunct="1"/>
                      <a:r>
                        <a:rPr lang="en-US" sz="1200" b="1" kern="1200">
                          <a:solidFill>
                            <a:schemeClr val="bg1"/>
                          </a:solidFill>
                          <a:latin typeface="+mn-lt"/>
                          <a:ea typeface="+mn-ea"/>
                          <a:cs typeface="+mn-cs"/>
                        </a:rPr>
                        <a:t>Power Readings</a:t>
                      </a:r>
                    </a:p>
                  </a:txBody>
                  <a:tcPr anchor="ctr">
                    <a:solidFill>
                      <a:schemeClr val="accent4">
                        <a:lumMod val="60000"/>
                        <a:lumOff val="40000"/>
                      </a:schemeClr>
                    </a:solidFill>
                  </a:tcPr>
                </a:tc>
                <a:tc>
                  <a:txBody>
                    <a:bodyPr/>
                    <a:lstStyle/>
                    <a:p>
                      <a:pPr marL="0" algn="ctr" defTabSz="685800" rtl="0" eaLnBrk="1" latinLnBrk="0" hangingPunct="1"/>
                      <a:r>
                        <a:rPr lang="en-US" sz="1200" b="1" kern="1200">
                          <a:solidFill>
                            <a:schemeClr val="bg1"/>
                          </a:solidFill>
                          <a:latin typeface="+mn-lt"/>
                          <a:ea typeface="+mn-ea"/>
                          <a:cs typeface="+mn-cs"/>
                        </a:rPr>
                        <a:t>Business Logic &amp; GUI</a:t>
                      </a:r>
                    </a:p>
                  </a:txBody>
                  <a:tcPr anchor="ctr">
                    <a:solidFill>
                      <a:schemeClr val="accent4">
                        <a:lumMod val="60000"/>
                        <a:lumOff val="40000"/>
                      </a:schemeClr>
                    </a:solidFill>
                  </a:tcPr>
                </a:tc>
                <a:tc>
                  <a:txBody>
                    <a:bodyPr/>
                    <a:lstStyle/>
                    <a:p>
                      <a:pPr marL="0" algn="ctr" defTabSz="685800" rtl="0" eaLnBrk="1" latinLnBrk="0" hangingPunct="1"/>
                      <a:r>
                        <a:rPr lang="en-US" sz="1200" b="1" kern="1200">
                          <a:solidFill>
                            <a:schemeClr val="bg1"/>
                          </a:solidFill>
                          <a:latin typeface="+mn-lt"/>
                          <a:ea typeface="+mn-ea"/>
                          <a:cs typeface="+mn-cs"/>
                        </a:rPr>
                        <a:t>WAMS</a:t>
                      </a:r>
                    </a:p>
                  </a:txBody>
                  <a:tcPr anchor="ctr">
                    <a:solidFill>
                      <a:schemeClr val="accent4">
                        <a:lumMod val="60000"/>
                        <a:lumOff val="40000"/>
                      </a:schemeClr>
                    </a:solidFill>
                  </a:tcPr>
                </a:tc>
                <a:tc>
                  <a:txBody>
                    <a:bodyPr/>
                    <a:lstStyle/>
                    <a:p>
                      <a:pPr marL="0" algn="ctr" defTabSz="685800" rtl="0" eaLnBrk="1" latinLnBrk="0" hangingPunct="1"/>
                      <a:r>
                        <a:rPr lang="en-US" sz="1200" b="1" kern="1200" err="1">
                          <a:solidFill>
                            <a:schemeClr val="bg1"/>
                          </a:solidFill>
                          <a:latin typeface="+mn-lt"/>
                          <a:ea typeface="+mn-ea"/>
                          <a:cs typeface="+mn-cs"/>
                        </a:rPr>
                        <a:t>ePHASOR</a:t>
                      </a:r>
                      <a:r>
                        <a:rPr lang="en-US" sz="1200" b="1" kern="1200">
                          <a:solidFill>
                            <a:schemeClr val="bg1"/>
                          </a:solidFill>
                          <a:latin typeface="+mn-lt"/>
                          <a:ea typeface="+mn-ea"/>
                          <a:cs typeface="+mn-cs"/>
                        </a:rPr>
                        <a:t>-SIM/Model</a:t>
                      </a:r>
                    </a:p>
                  </a:txBody>
                  <a:tcPr anchor="ctr">
                    <a:solidFill>
                      <a:schemeClr val="accent4">
                        <a:lumMod val="60000"/>
                        <a:lumOff val="40000"/>
                      </a:schemeClr>
                    </a:solidFill>
                  </a:tcPr>
                </a:tc>
                <a:tc>
                  <a:txBody>
                    <a:bodyPr/>
                    <a:lstStyle/>
                    <a:p>
                      <a:pPr marL="0" algn="ctr" defTabSz="685800" rtl="0" eaLnBrk="1" latinLnBrk="0" hangingPunct="1"/>
                      <a:r>
                        <a:rPr lang="en-US" sz="1200" b="1" kern="1200">
                          <a:solidFill>
                            <a:schemeClr val="bg1"/>
                          </a:solidFill>
                          <a:latin typeface="+mn-lt"/>
                          <a:ea typeface="+mn-ea"/>
                          <a:cs typeface="+mn-cs"/>
                        </a:rPr>
                        <a:t>Power PV Frame</a:t>
                      </a:r>
                    </a:p>
                  </a:txBody>
                  <a:tcPr anchor="ctr">
                    <a:solidFill>
                      <a:schemeClr val="accent4">
                        <a:lumMod val="60000"/>
                        <a:lumOff val="40000"/>
                      </a:schemeClr>
                    </a:solidFill>
                  </a:tcPr>
                </a:tc>
                <a:tc>
                  <a:txBody>
                    <a:bodyPr/>
                    <a:lstStyle/>
                    <a:p>
                      <a:pPr marL="0" algn="ctr" defTabSz="685800" rtl="0" eaLnBrk="1" latinLnBrk="0" hangingPunct="1"/>
                      <a:r>
                        <a:rPr lang="en-US" sz="1200" b="1" kern="1200">
                          <a:solidFill>
                            <a:schemeClr val="bg1"/>
                          </a:solidFill>
                          <a:latin typeface="+mn-lt"/>
                          <a:ea typeface="+mn-ea"/>
                          <a:cs typeface="+mn-cs"/>
                        </a:rPr>
                        <a:t>Touch Table</a:t>
                      </a:r>
                    </a:p>
                    <a:p>
                      <a:pPr marL="0" algn="ctr" defTabSz="685800" rtl="0" eaLnBrk="1" latinLnBrk="0" hangingPunct="1"/>
                      <a:r>
                        <a:rPr lang="en-US" sz="1200" b="1" kern="1200">
                          <a:solidFill>
                            <a:schemeClr val="bg1"/>
                          </a:solidFill>
                          <a:latin typeface="+mn-lt"/>
                          <a:ea typeface="+mn-ea"/>
                          <a:cs typeface="+mn-cs"/>
                        </a:rPr>
                        <a:t>Frame</a:t>
                      </a:r>
                    </a:p>
                  </a:txBody>
                  <a:tcPr anchor="ctr">
                    <a:solidFill>
                      <a:schemeClr val="accent4">
                        <a:lumMod val="60000"/>
                        <a:lumOff val="40000"/>
                      </a:schemeClr>
                    </a:solidFill>
                  </a:tcPr>
                </a:tc>
                <a:extLst>
                  <a:ext uri="{0D108BD9-81ED-4DB2-BD59-A6C34878D82A}">
                    <a16:rowId xmlns:a16="http://schemas.microsoft.com/office/drawing/2014/main" val="2819526967"/>
                  </a:ext>
                </a:extLst>
              </a:tr>
              <a:tr h="370840">
                <a:tc>
                  <a:txBody>
                    <a:bodyPr/>
                    <a:lstStyle/>
                    <a:p>
                      <a:pPr marL="0" algn="ctr" defTabSz="685800" rtl="0" eaLnBrk="1" latinLnBrk="0" hangingPunct="1"/>
                      <a:r>
                        <a:rPr lang="en-US" sz="1200" b="1" kern="1200">
                          <a:solidFill>
                            <a:schemeClr val="bg1"/>
                          </a:solidFill>
                        </a:rPr>
                        <a:t>Ivelisse</a:t>
                      </a:r>
                      <a:endParaRPr lang="en-US" sz="1200" b="1" kern="1200">
                        <a:solidFill>
                          <a:schemeClr val="bg1"/>
                        </a:solidFill>
                        <a:latin typeface="+mn-lt"/>
                        <a:ea typeface="+mn-ea"/>
                        <a:cs typeface="+mn-cs"/>
                      </a:endParaRPr>
                    </a:p>
                  </a:txBody>
                  <a:tcPr anchor="ctr">
                    <a:solidFill>
                      <a:schemeClr val="accent4">
                        <a:lumMod val="60000"/>
                        <a:lumOff val="40000"/>
                      </a:schemeClr>
                    </a:solidFill>
                  </a:tcP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extLst>
                  <a:ext uri="{0D108BD9-81ED-4DB2-BD59-A6C34878D82A}">
                    <a16:rowId xmlns:a16="http://schemas.microsoft.com/office/drawing/2014/main" val="3767382331"/>
                  </a:ext>
                </a:extLst>
              </a:tr>
              <a:tr h="370840">
                <a:tc>
                  <a:txBody>
                    <a:bodyPr/>
                    <a:lstStyle/>
                    <a:p>
                      <a:pPr marL="0" algn="ctr" defTabSz="685800" rtl="0" eaLnBrk="1" latinLnBrk="0" hangingPunct="1"/>
                      <a:r>
                        <a:rPr lang="en-US" sz="1200" b="1" kern="1200">
                          <a:solidFill>
                            <a:schemeClr val="bg1"/>
                          </a:solidFill>
                        </a:rPr>
                        <a:t>Chris</a:t>
                      </a:r>
                      <a:endParaRPr lang="en-US" sz="1200" b="1" kern="1200">
                        <a:solidFill>
                          <a:schemeClr val="bg1"/>
                        </a:solidFill>
                        <a:latin typeface="+mn-lt"/>
                        <a:ea typeface="+mn-ea"/>
                        <a:cs typeface="+mn-cs"/>
                      </a:endParaRPr>
                    </a:p>
                  </a:txBody>
                  <a:tcPr anchor="ctr">
                    <a:solidFill>
                      <a:schemeClr val="accent4">
                        <a:lumMod val="60000"/>
                        <a:lumOff val="40000"/>
                      </a:schemeClr>
                    </a:solidFill>
                  </a:tcP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extLst>
                  <a:ext uri="{0D108BD9-81ED-4DB2-BD59-A6C34878D82A}">
                    <a16:rowId xmlns:a16="http://schemas.microsoft.com/office/drawing/2014/main" val="993883180"/>
                  </a:ext>
                </a:extLst>
              </a:tr>
              <a:tr h="370840">
                <a:tc>
                  <a:txBody>
                    <a:bodyPr/>
                    <a:lstStyle/>
                    <a:p>
                      <a:pPr marL="0" algn="ctr" defTabSz="685800" rtl="0" eaLnBrk="1" latinLnBrk="0" hangingPunct="1"/>
                      <a:r>
                        <a:rPr lang="en-US" sz="1200" b="1" kern="1200">
                          <a:solidFill>
                            <a:schemeClr val="bg1"/>
                          </a:solidFill>
                        </a:rPr>
                        <a:t>Hector</a:t>
                      </a:r>
                      <a:endParaRPr lang="en-US" sz="1200" b="1" kern="1200">
                        <a:solidFill>
                          <a:schemeClr val="bg1"/>
                        </a:solidFill>
                        <a:latin typeface="+mn-lt"/>
                        <a:ea typeface="+mn-ea"/>
                        <a:cs typeface="+mn-cs"/>
                      </a:endParaRPr>
                    </a:p>
                  </a:txBody>
                  <a:tcPr anchor="ctr">
                    <a:solidFill>
                      <a:schemeClr val="accent4">
                        <a:lumMod val="60000"/>
                        <a:lumOff val="40000"/>
                      </a:schemeClr>
                    </a:solidFill>
                  </a:tcP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extLst>
                  <a:ext uri="{0D108BD9-81ED-4DB2-BD59-A6C34878D82A}">
                    <a16:rowId xmlns:a16="http://schemas.microsoft.com/office/drawing/2014/main" val="3593019730"/>
                  </a:ext>
                </a:extLst>
              </a:tr>
              <a:tr h="370840">
                <a:tc>
                  <a:txBody>
                    <a:bodyPr/>
                    <a:lstStyle/>
                    <a:p>
                      <a:pPr marL="0" algn="ctr" defTabSz="685800" rtl="0" eaLnBrk="1" latinLnBrk="0" hangingPunct="1"/>
                      <a:r>
                        <a:rPr lang="en-US" sz="1200" b="1" kern="1200">
                          <a:solidFill>
                            <a:schemeClr val="bg1"/>
                          </a:solidFill>
                        </a:rPr>
                        <a:t>Christy</a:t>
                      </a:r>
                      <a:endParaRPr lang="en-US" sz="1200" b="1" kern="1200">
                        <a:solidFill>
                          <a:schemeClr val="bg1"/>
                        </a:solidFill>
                        <a:latin typeface="+mn-lt"/>
                        <a:ea typeface="+mn-ea"/>
                        <a:cs typeface="+mn-cs"/>
                      </a:endParaRPr>
                    </a:p>
                  </a:txBody>
                  <a:tcPr anchor="ctr">
                    <a:solidFill>
                      <a:schemeClr val="accent4">
                        <a:lumMod val="60000"/>
                        <a:lumOff val="40000"/>
                      </a:schemeClr>
                    </a:solidFill>
                  </a:tcP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tc>
                  <a:txBody>
                    <a:bodyPr/>
                    <a:lstStyle/>
                    <a:p>
                      <a:pPr marL="0" algn="ctr" defTabSz="685800" rtl="0" eaLnBrk="1" latinLnBrk="0" hangingPunct="1"/>
                      <a:endParaRPr lang="en-US" sz="1200" kern="1200">
                        <a:solidFill>
                          <a:schemeClr val="bg1"/>
                        </a:solidFill>
                        <a:latin typeface="+mn-lt"/>
                        <a:ea typeface="+mn-ea"/>
                        <a:cs typeface="+mn-cs"/>
                      </a:endParaRPr>
                    </a:p>
                  </a:txBody>
                  <a:tcPr anchor="ctr"/>
                </a:tc>
                <a:extLst>
                  <a:ext uri="{0D108BD9-81ED-4DB2-BD59-A6C34878D82A}">
                    <a16:rowId xmlns:a16="http://schemas.microsoft.com/office/drawing/2014/main" val="677373998"/>
                  </a:ext>
                </a:extLst>
              </a:tr>
            </a:tbl>
          </a:graphicData>
        </a:graphic>
      </p:graphicFrame>
      <p:sp>
        <p:nvSpPr>
          <p:cNvPr id="6" name="TextBox 5">
            <a:extLst>
              <a:ext uri="{FF2B5EF4-FFF2-40B4-BE49-F238E27FC236}">
                <a16:creationId xmlns:a16="http://schemas.microsoft.com/office/drawing/2014/main" id="{8292F039-0399-42B2-A002-CBC8BD82365E}"/>
              </a:ext>
            </a:extLst>
          </p:cNvPr>
          <p:cNvSpPr txBox="1"/>
          <p:nvPr/>
        </p:nvSpPr>
        <p:spPr>
          <a:xfrm>
            <a:off x="148620" y="242435"/>
            <a:ext cx="509643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Work Distribution</a:t>
            </a:r>
          </a:p>
        </p:txBody>
      </p:sp>
      <p:pic>
        <p:nvPicPr>
          <p:cNvPr id="7" name="Graphic 520418304" descr="Checkmark">
            <a:extLst>
              <a:ext uri="{FF2B5EF4-FFF2-40B4-BE49-F238E27FC236}">
                <a16:creationId xmlns:a16="http://schemas.microsoft.com/office/drawing/2014/main" id="{31976921-A15E-43C1-9B90-BBC9C92CE8A1}"/>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1596" y="2590605"/>
            <a:ext cx="189865" cy="189865"/>
          </a:xfrm>
          <a:prstGeom prst="rect">
            <a:avLst/>
          </a:prstGeom>
        </p:spPr>
      </p:pic>
      <p:pic>
        <p:nvPicPr>
          <p:cNvPr id="8" name="Graphic 520418304" descr="Checkmark">
            <a:extLst>
              <a:ext uri="{FF2B5EF4-FFF2-40B4-BE49-F238E27FC236}">
                <a16:creationId xmlns:a16="http://schemas.microsoft.com/office/drawing/2014/main" id="{0B612A07-AC81-48E6-99DA-8FB6FDE200A4}"/>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31030" y="2971317"/>
            <a:ext cx="189865" cy="189865"/>
          </a:xfrm>
          <a:prstGeom prst="rect">
            <a:avLst/>
          </a:prstGeom>
        </p:spPr>
      </p:pic>
      <p:pic>
        <p:nvPicPr>
          <p:cNvPr id="9" name="Graphic 520418304" descr="Checkmark">
            <a:extLst>
              <a:ext uri="{FF2B5EF4-FFF2-40B4-BE49-F238E27FC236}">
                <a16:creationId xmlns:a16="http://schemas.microsoft.com/office/drawing/2014/main" id="{38645E26-71EC-4174-BFBE-EBDD5E15AECE}"/>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48699" y="3299125"/>
            <a:ext cx="189865" cy="189865"/>
          </a:xfrm>
          <a:prstGeom prst="rect">
            <a:avLst/>
          </a:prstGeom>
        </p:spPr>
      </p:pic>
      <p:pic>
        <p:nvPicPr>
          <p:cNvPr id="10" name="Graphic 520418304" descr="Checkmark">
            <a:extLst>
              <a:ext uri="{FF2B5EF4-FFF2-40B4-BE49-F238E27FC236}">
                <a16:creationId xmlns:a16="http://schemas.microsoft.com/office/drawing/2014/main" id="{16722195-F807-4F4E-AD41-9E28DD0630A9}"/>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84425" y="2590320"/>
            <a:ext cx="189865" cy="189865"/>
          </a:xfrm>
          <a:prstGeom prst="rect">
            <a:avLst/>
          </a:prstGeom>
        </p:spPr>
      </p:pic>
      <p:pic>
        <p:nvPicPr>
          <p:cNvPr id="11" name="Graphic 520418304" descr="Checkmark">
            <a:extLst>
              <a:ext uri="{FF2B5EF4-FFF2-40B4-BE49-F238E27FC236}">
                <a16:creationId xmlns:a16="http://schemas.microsoft.com/office/drawing/2014/main" id="{5B995DEA-EC92-4831-A2A1-AC4F9254160F}"/>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2629" y="3665721"/>
            <a:ext cx="189865" cy="189865"/>
          </a:xfrm>
          <a:prstGeom prst="rect">
            <a:avLst/>
          </a:prstGeom>
        </p:spPr>
      </p:pic>
      <p:pic>
        <p:nvPicPr>
          <p:cNvPr id="12" name="Graphic 520418304" descr="Checkmark">
            <a:extLst>
              <a:ext uri="{FF2B5EF4-FFF2-40B4-BE49-F238E27FC236}">
                <a16:creationId xmlns:a16="http://schemas.microsoft.com/office/drawing/2014/main" id="{4BB148B0-54C3-4D92-8C8F-0D6DA88C4F18}"/>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4234" y="2571749"/>
            <a:ext cx="189865" cy="189865"/>
          </a:xfrm>
          <a:prstGeom prst="rect">
            <a:avLst/>
          </a:prstGeom>
        </p:spPr>
      </p:pic>
      <p:pic>
        <p:nvPicPr>
          <p:cNvPr id="14" name="Graphic 520418304" descr="Checkmark">
            <a:extLst>
              <a:ext uri="{FF2B5EF4-FFF2-40B4-BE49-F238E27FC236}">
                <a16:creationId xmlns:a16="http://schemas.microsoft.com/office/drawing/2014/main" id="{A5D3BFDB-3E6B-4487-872C-88F36560755A}"/>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48301" y="3703453"/>
            <a:ext cx="189865" cy="189865"/>
          </a:xfrm>
          <a:prstGeom prst="rect">
            <a:avLst/>
          </a:prstGeom>
        </p:spPr>
      </p:pic>
      <p:pic>
        <p:nvPicPr>
          <p:cNvPr id="15" name="Graphic 520418304" descr="Checkmark">
            <a:extLst>
              <a:ext uri="{FF2B5EF4-FFF2-40B4-BE49-F238E27FC236}">
                <a16:creationId xmlns:a16="http://schemas.microsoft.com/office/drawing/2014/main" id="{F5F8156E-C327-45F4-8AE8-26F425877AC8}"/>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1768" y="3298540"/>
            <a:ext cx="189865" cy="189865"/>
          </a:xfrm>
          <a:prstGeom prst="rect">
            <a:avLst/>
          </a:prstGeom>
        </p:spPr>
      </p:pic>
      <p:pic>
        <p:nvPicPr>
          <p:cNvPr id="17" name="Graphic 520418304" descr="Checkmark">
            <a:extLst>
              <a:ext uri="{FF2B5EF4-FFF2-40B4-BE49-F238E27FC236}">
                <a16:creationId xmlns:a16="http://schemas.microsoft.com/office/drawing/2014/main" id="{542511F4-1298-41FD-95FC-FBDC329B350C}"/>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9691" y="2576427"/>
            <a:ext cx="189865" cy="189865"/>
          </a:xfrm>
          <a:prstGeom prst="rect">
            <a:avLst/>
          </a:prstGeom>
        </p:spPr>
      </p:pic>
      <p:pic>
        <p:nvPicPr>
          <p:cNvPr id="18" name="Graphic 520418304" descr="Checkmark">
            <a:extLst>
              <a:ext uri="{FF2B5EF4-FFF2-40B4-BE49-F238E27FC236}">
                <a16:creationId xmlns:a16="http://schemas.microsoft.com/office/drawing/2014/main" id="{297685B6-E0FB-4775-87E4-D7644BB0E9F5}"/>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9692" y="2949604"/>
            <a:ext cx="189865" cy="189865"/>
          </a:xfrm>
          <a:prstGeom prst="rect">
            <a:avLst/>
          </a:prstGeom>
        </p:spPr>
      </p:pic>
      <p:pic>
        <p:nvPicPr>
          <p:cNvPr id="19" name="Graphic 520418304" descr="Checkmark">
            <a:extLst>
              <a:ext uri="{FF2B5EF4-FFF2-40B4-BE49-F238E27FC236}">
                <a16:creationId xmlns:a16="http://schemas.microsoft.com/office/drawing/2014/main" id="{73B26FA9-E45E-4E24-AD87-DE7386AA55BA}"/>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14192" y="3302552"/>
            <a:ext cx="189865" cy="189865"/>
          </a:xfrm>
          <a:prstGeom prst="rect">
            <a:avLst/>
          </a:prstGeom>
        </p:spPr>
      </p:pic>
      <p:pic>
        <p:nvPicPr>
          <p:cNvPr id="20" name="Graphic 520418304" descr="Checkmark">
            <a:extLst>
              <a:ext uri="{FF2B5EF4-FFF2-40B4-BE49-F238E27FC236}">
                <a16:creationId xmlns:a16="http://schemas.microsoft.com/office/drawing/2014/main" id="{E77EB9C5-13FC-4DE5-AFC1-02D9BA4E1FB4}"/>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01130" y="2960242"/>
            <a:ext cx="189865" cy="189865"/>
          </a:xfrm>
          <a:prstGeom prst="rect">
            <a:avLst/>
          </a:prstGeom>
        </p:spPr>
      </p:pic>
      <p:pic>
        <p:nvPicPr>
          <p:cNvPr id="21" name="Graphic 520418304" descr="Checkmark">
            <a:extLst>
              <a:ext uri="{FF2B5EF4-FFF2-40B4-BE49-F238E27FC236}">
                <a16:creationId xmlns:a16="http://schemas.microsoft.com/office/drawing/2014/main" id="{89692727-E4BA-4FA8-A6CB-B538CCE70637}"/>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51907" y="3669041"/>
            <a:ext cx="189865" cy="189865"/>
          </a:xfrm>
          <a:prstGeom prst="rect">
            <a:avLst/>
          </a:prstGeom>
        </p:spPr>
      </p:pic>
      <p:sp>
        <p:nvSpPr>
          <p:cNvPr id="23" name="TextBox 22">
            <a:extLst>
              <a:ext uri="{FF2B5EF4-FFF2-40B4-BE49-F238E27FC236}">
                <a16:creationId xmlns:a16="http://schemas.microsoft.com/office/drawing/2014/main" id="{31B1E11F-D5A4-4B57-AC07-DCFE625D1642}"/>
              </a:ext>
            </a:extLst>
          </p:cNvPr>
          <p:cNvSpPr txBox="1"/>
          <p:nvPr/>
        </p:nvSpPr>
        <p:spPr>
          <a:xfrm>
            <a:off x="2348698" y="4257324"/>
            <a:ext cx="5903209" cy="369332"/>
          </a:xfrm>
          <a:prstGeom prst="rect">
            <a:avLst/>
          </a:prstGeom>
          <a:noFill/>
        </p:spPr>
        <p:txBody>
          <a:bodyPr wrap="square">
            <a:spAutoFit/>
          </a:bodyPr>
          <a:lstStyle/>
          <a:p>
            <a:r>
              <a:rPr lang="en-US" dirty="0">
                <a:solidFill>
                  <a:schemeClr val="bg1"/>
                </a:solidFill>
              </a:rPr>
              <a:t>Level of Responsibility: </a:t>
            </a:r>
            <a:r>
              <a:rPr lang="en-US" sz="1800" dirty="0">
                <a:solidFill>
                  <a:schemeClr val="accent6">
                    <a:lumMod val="75000"/>
                  </a:schemeClr>
                </a:solidFill>
              </a:rPr>
              <a:t>Primary</a:t>
            </a:r>
            <a:r>
              <a:rPr lang="en-US" sz="1800" dirty="0"/>
              <a:t>/</a:t>
            </a:r>
            <a:r>
              <a:rPr lang="en-US" dirty="0">
                <a:solidFill>
                  <a:srgbClr val="7030A0"/>
                </a:solidFill>
              </a:rPr>
              <a:t>Secondary</a:t>
            </a:r>
            <a:r>
              <a:rPr lang="en-US" sz="1800" dirty="0">
                <a:solidFill>
                  <a:schemeClr val="accent1"/>
                </a:solidFill>
              </a:rPr>
              <a:t> </a:t>
            </a:r>
            <a:r>
              <a:rPr lang="en-US" sz="1800" dirty="0"/>
              <a:t>/</a:t>
            </a:r>
            <a:endParaRPr lang="en-US" sz="1800" dirty="0">
              <a:solidFill>
                <a:srgbClr val="7030A0"/>
              </a:solidFill>
            </a:endParaRPr>
          </a:p>
        </p:txBody>
      </p:sp>
      <p:pic>
        <p:nvPicPr>
          <p:cNvPr id="24" name="Picture 23">
            <a:extLst>
              <a:ext uri="{FF2B5EF4-FFF2-40B4-BE49-F238E27FC236}">
                <a16:creationId xmlns:a16="http://schemas.microsoft.com/office/drawing/2014/main" id="{B281C511-7658-49A2-9CFB-5457F8B9D0FE}"/>
              </a:ext>
            </a:extLst>
          </p:cNvPr>
          <p:cNvPicPr>
            <a:picLocks noChangeAspect="1"/>
          </p:cNvPicPr>
          <p:nvPr/>
        </p:nvPicPr>
        <p:blipFill>
          <a:blip r:embed="rId10"/>
          <a:stretch>
            <a:fillRect/>
          </a:stretch>
        </p:blipFill>
        <p:spPr>
          <a:xfrm>
            <a:off x="8464982" y="0"/>
            <a:ext cx="530398" cy="707197"/>
          </a:xfrm>
          <a:prstGeom prst="rect">
            <a:avLst/>
          </a:prstGeom>
        </p:spPr>
      </p:pic>
      <p:pic>
        <p:nvPicPr>
          <p:cNvPr id="26" name="Graphic 520418304" descr="Checkmark">
            <a:extLst>
              <a:ext uri="{FF2B5EF4-FFF2-40B4-BE49-F238E27FC236}">
                <a16:creationId xmlns:a16="http://schemas.microsoft.com/office/drawing/2014/main" id="{CED0A59E-C12D-4FCF-AEAC-F7BE43CE3954}"/>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58010" y="2575220"/>
            <a:ext cx="189865" cy="189865"/>
          </a:xfrm>
          <a:prstGeom prst="rect">
            <a:avLst/>
          </a:prstGeom>
        </p:spPr>
      </p:pic>
      <p:pic>
        <p:nvPicPr>
          <p:cNvPr id="25" name="Graphic 520418304" descr="Checkmark">
            <a:extLst>
              <a:ext uri="{FF2B5EF4-FFF2-40B4-BE49-F238E27FC236}">
                <a16:creationId xmlns:a16="http://schemas.microsoft.com/office/drawing/2014/main" id="{6FB6332B-046F-4998-A313-F5F87C6D6C92}"/>
              </a:ext>
            </a:extLst>
          </p:cNvPr>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48698" y="3678057"/>
            <a:ext cx="189865" cy="189865"/>
          </a:xfrm>
          <a:prstGeom prst="rect">
            <a:avLst/>
          </a:prstGeom>
        </p:spPr>
      </p:pic>
      <p:pic>
        <p:nvPicPr>
          <p:cNvPr id="27" name="Graphic 520418304" descr="Checkmark">
            <a:extLst>
              <a:ext uri="{FF2B5EF4-FFF2-40B4-BE49-F238E27FC236}">
                <a16:creationId xmlns:a16="http://schemas.microsoft.com/office/drawing/2014/main" id="{04DF4C3B-90C3-4F94-B7BF-D722B3D466ED}"/>
              </a:ext>
            </a:extLst>
          </p:cNvPr>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2628" y="2971316"/>
            <a:ext cx="189865" cy="189865"/>
          </a:xfrm>
          <a:prstGeom prst="rect">
            <a:avLst/>
          </a:prstGeom>
        </p:spPr>
      </p:pic>
      <p:pic>
        <p:nvPicPr>
          <p:cNvPr id="5" name="Audio 4">
            <a:hlinkClick r:id="" action="ppaction://media"/>
            <a:extLst>
              <a:ext uri="{FF2B5EF4-FFF2-40B4-BE49-F238E27FC236}">
                <a16:creationId xmlns:a16="http://schemas.microsoft.com/office/drawing/2014/main" id="{10681B4E-730D-48D3-8B28-333B93E97F6E}"/>
              </a:ext>
            </a:extLst>
          </p:cNvPr>
          <p:cNvPicPr>
            <a:picLocks noChangeAspect="1"/>
          </p:cNvPicPr>
          <p:nvPr>
            <a:audioFile r:link="rId1"/>
            <p:extLst>
              <p:ext uri="{DAA4B4D4-6D71-4841-9C94-3DE7FCFB9230}">
                <p14:media xmlns:p14="http://schemas.microsoft.com/office/powerpoint/2010/main" r:embed="rId2">
                  <p14:trim st="916" end="648.7619"/>
                </p14:media>
              </p:ext>
            </p:extLst>
          </p:nvPr>
        </p:nvPicPr>
        <p:blipFill>
          <a:blip r:embed="rId12"/>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474506885"/>
      </p:ext>
    </p:extLst>
  </p:cSld>
  <p:clrMapOvr>
    <a:masterClrMapping/>
  </p:clrMapOvr>
  <mc:AlternateContent xmlns:mc="http://schemas.openxmlformats.org/markup-compatibility/2006">
    <mc:Choice xmlns:p14="http://schemas.microsoft.com/office/powerpoint/2010/main" Requires="p14">
      <p:transition p14:dur="10" advTm="14124"/>
    </mc:Choice>
    <mc:Fallback>
      <p:transition advTm="1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a:extLst>
              <a:ext uri="{FF2B5EF4-FFF2-40B4-BE49-F238E27FC236}">
                <a16:creationId xmlns:a16="http://schemas.microsoft.com/office/drawing/2014/main" id="{4770A24F-7D2D-4E38-A651-8753E53A8D25}"/>
              </a:ext>
            </a:extLst>
          </p:cNvPr>
          <p:cNvPicPr>
            <a:picLocks noChangeAspect="1"/>
          </p:cNvPicPr>
          <p:nvPr/>
        </p:nvPicPr>
        <p:blipFill>
          <a:blip r:embed="rId6"/>
          <a:stretch>
            <a:fillRect/>
          </a:stretch>
        </p:blipFill>
        <p:spPr>
          <a:xfrm>
            <a:off x="8464982" y="0"/>
            <a:ext cx="530398" cy="707197"/>
          </a:xfrm>
          <a:prstGeom prst="rect">
            <a:avLst/>
          </a:prstGeom>
        </p:spPr>
      </p:pic>
      <p:sp>
        <p:nvSpPr>
          <p:cNvPr id="6" name="TextBox 5">
            <a:extLst>
              <a:ext uri="{FF2B5EF4-FFF2-40B4-BE49-F238E27FC236}">
                <a16:creationId xmlns:a16="http://schemas.microsoft.com/office/drawing/2014/main" id="{BB9F7BB9-F6E2-440D-927F-3DA477B8D142}"/>
              </a:ext>
            </a:extLst>
          </p:cNvPr>
          <p:cNvSpPr txBox="1"/>
          <p:nvPr/>
        </p:nvSpPr>
        <p:spPr>
          <a:xfrm>
            <a:off x="148620" y="245532"/>
            <a:ext cx="509643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Progress</a:t>
            </a:r>
          </a:p>
        </p:txBody>
      </p:sp>
      <p:graphicFrame>
        <p:nvGraphicFramePr>
          <p:cNvPr id="11" name="Chart 10">
            <a:extLst>
              <a:ext uri="{FF2B5EF4-FFF2-40B4-BE49-F238E27FC236}">
                <a16:creationId xmlns:a16="http://schemas.microsoft.com/office/drawing/2014/main" id="{85F33E75-B7F0-4264-A1C9-0B9211FED4D2}"/>
              </a:ext>
            </a:extLst>
          </p:cNvPr>
          <p:cNvGraphicFramePr/>
          <p:nvPr/>
        </p:nvGraphicFramePr>
        <p:xfrm>
          <a:off x="1257300" y="245532"/>
          <a:ext cx="6629399" cy="4235823"/>
        </p:xfrm>
        <a:graphic>
          <a:graphicData uri="http://schemas.openxmlformats.org/drawingml/2006/chart">
            <c:chart xmlns:c="http://schemas.openxmlformats.org/drawingml/2006/chart" xmlns:r="http://schemas.openxmlformats.org/officeDocument/2006/relationships" r:id="rId7"/>
          </a:graphicData>
        </a:graphic>
      </p:graphicFrame>
      <p:pic>
        <p:nvPicPr>
          <p:cNvPr id="7" name="Audio 6">
            <a:hlinkClick r:id="" action="ppaction://media"/>
            <a:extLst>
              <a:ext uri="{FF2B5EF4-FFF2-40B4-BE49-F238E27FC236}">
                <a16:creationId xmlns:a16="http://schemas.microsoft.com/office/drawing/2014/main" id="{2B7B58C8-EB7B-4E5A-A0E6-51688593FF8C}"/>
              </a:ext>
            </a:extLst>
          </p:cNvPr>
          <p:cNvPicPr>
            <a:picLocks noChangeAspect="1"/>
          </p:cNvPicPr>
          <p:nvPr>
            <a:audioFile r:link="rId1"/>
            <p:extLst>
              <p:ext uri="{DAA4B4D4-6D71-4841-9C94-3DE7FCFB9230}">
                <p14:media xmlns:p14="http://schemas.microsoft.com/office/powerpoint/2010/main" r:embed="rId2">
                  <p14:trim st="702" end="1106.2426"/>
                </p14:media>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080065872"/>
      </p:ext>
    </p:extLst>
  </p:cSld>
  <p:clrMapOvr>
    <a:masterClrMapping/>
  </p:clrMapOvr>
  <mc:AlternateContent xmlns:mc="http://schemas.openxmlformats.org/markup-compatibility/2006">
    <mc:Choice xmlns:p14="http://schemas.microsoft.com/office/powerpoint/2010/main" Requires="p14">
      <p:transition p14:dur="10" advTm="7598"/>
    </mc:Choice>
    <mc:Fallback>
      <p:transition advTm="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5" name="Picture 4">
            <a:extLst>
              <a:ext uri="{FF2B5EF4-FFF2-40B4-BE49-F238E27FC236}">
                <a16:creationId xmlns:a16="http://schemas.microsoft.com/office/drawing/2014/main" id="{4770A24F-7D2D-4E38-A651-8753E53A8D25}"/>
              </a:ext>
            </a:extLst>
          </p:cNvPr>
          <p:cNvPicPr>
            <a:picLocks noChangeAspect="1"/>
          </p:cNvPicPr>
          <p:nvPr/>
        </p:nvPicPr>
        <p:blipFill>
          <a:blip r:embed="rId6"/>
          <a:stretch>
            <a:fillRect/>
          </a:stretch>
        </p:blipFill>
        <p:spPr>
          <a:xfrm>
            <a:off x="8464982" y="0"/>
            <a:ext cx="530398" cy="707197"/>
          </a:xfrm>
          <a:prstGeom prst="rect">
            <a:avLst/>
          </a:prstGeom>
        </p:spPr>
      </p:pic>
      <p:graphicFrame>
        <p:nvGraphicFramePr>
          <p:cNvPr id="2" name="Table 1">
            <a:extLst>
              <a:ext uri="{FF2B5EF4-FFF2-40B4-BE49-F238E27FC236}">
                <a16:creationId xmlns:a16="http://schemas.microsoft.com/office/drawing/2014/main" id="{9051C54C-1CEE-46C5-A65F-89DC83D5739F}"/>
              </a:ext>
            </a:extLst>
          </p:cNvPr>
          <p:cNvGraphicFramePr>
            <a:graphicFrameLocks noGrp="1"/>
          </p:cNvGraphicFramePr>
          <p:nvPr/>
        </p:nvGraphicFramePr>
        <p:xfrm>
          <a:off x="1767522" y="1038606"/>
          <a:ext cx="5608955" cy="3342894"/>
        </p:xfrm>
        <a:graphic>
          <a:graphicData uri="http://schemas.openxmlformats.org/drawingml/2006/table">
            <a:tbl>
              <a:tblPr firstRow="1" firstCol="1">
                <a:tableStyleId>{C4B1156A-380E-4F78-BDF5-A606A8083BF9}</a:tableStyleId>
              </a:tblPr>
              <a:tblGrid>
                <a:gridCol w="1366520">
                  <a:extLst>
                    <a:ext uri="{9D8B030D-6E8A-4147-A177-3AD203B41FA5}">
                      <a16:colId xmlns:a16="http://schemas.microsoft.com/office/drawing/2014/main" val="3355557037"/>
                    </a:ext>
                  </a:extLst>
                </a:gridCol>
                <a:gridCol w="1085850">
                  <a:extLst>
                    <a:ext uri="{9D8B030D-6E8A-4147-A177-3AD203B41FA5}">
                      <a16:colId xmlns:a16="http://schemas.microsoft.com/office/drawing/2014/main" val="606169439"/>
                    </a:ext>
                  </a:extLst>
                </a:gridCol>
                <a:gridCol w="628650">
                  <a:extLst>
                    <a:ext uri="{9D8B030D-6E8A-4147-A177-3AD203B41FA5}">
                      <a16:colId xmlns:a16="http://schemas.microsoft.com/office/drawing/2014/main" val="3449528524"/>
                    </a:ext>
                  </a:extLst>
                </a:gridCol>
                <a:gridCol w="1214755">
                  <a:extLst>
                    <a:ext uri="{9D8B030D-6E8A-4147-A177-3AD203B41FA5}">
                      <a16:colId xmlns:a16="http://schemas.microsoft.com/office/drawing/2014/main" val="153707542"/>
                    </a:ext>
                  </a:extLst>
                </a:gridCol>
                <a:gridCol w="1313180">
                  <a:extLst>
                    <a:ext uri="{9D8B030D-6E8A-4147-A177-3AD203B41FA5}">
                      <a16:colId xmlns:a16="http://schemas.microsoft.com/office/drawing/2014/main" val="672928692"/>
                    </a:ext>
                  </a:extLst>
                </a:gridCol>
              </a:tblGrid>
              <a:tr h="0">
                <a:tc>
                  <a:txBody>
                    <a:bodyPr/>
                    <a:lstStyle/>
                    <a:p>
                      <a:pPr marL="0" marR="0" algn="ctr" fontAlgn="base">
                        <a:lnSpc>
                          <a:spcPct val="107000"/>
                        </a:lnSpc>
                        <a:spcBef>
                          <a:spcPts val="0"/>
                        </a:spcBef>
                        <a:spcAft>
                          <a:spcPts val="0"/>
                        </a:spcAft>
                      </a:pPr>
                      <a:r>
                        <a:rPr lang="en-US" sz="1200">
                          <a:effectLst/>
                        </a:rPr>
                        <a:t>Item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Price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Qty.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Total Estimated 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Total Spent </a:t>
                      </a:r>
                    </a:p>
                    <a:p>
                      <a:pPr marL="0" marR="0" algn="ctr" fontAlgn="base">
                        <a:lnSpc>
                          <a:spcPct val="107000"/>
                        </a:lnSpc>
                        <a:spcBef>
                          <a:spcPts val="0"/>
                        </a:spcBef>
                        <a:spcAft>
                          <a:spcPts val="0"/>
                        </a:spcAft>
                      </a:pPr>
                      <a:r>
                        <a:rPr lang="en-US" sz="1200">
                          <a:effectLst/>
                        </a:rPr>
                        <a:t>to 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extLst>
                  <a:ext uri="{0D108BD9-81ED-4DB2-BD59-A6C34878D82A}">
                    <a16:rowId xmlns:a16="http://schemas.microsoft.com/office/drawing/2014/main" val="502346626"/>
                  </a:ext>
                </a:extLst>
              </a:tr>
              <a:tr h="274320">
                <a:tc>
                  <a:txBody>
                    <a:bodyPr/>
                    <a:lstStyle/>
                    <a:p>
                      <a:pPr marL="0" marR="0" algn="ctr" fontAlgn="base">
                        <a:lnSpc>
                          <a:spcPct val="107000"/>
                        </a:lnSpc>
                        <a:spcBef>
                          <a:spcPts val="0"/>
                        </a:spcBef>
                        <a:spcAft>
                          <a:spcPts val="0"/>
                        </a:spcAft>
                      </a:pPr>
                      <a:r>
                        <a:rPr lang="en-US" sz="1200">
                          <a:effectLst/>
                        </a:rPr>
                        <a:t>OP5600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$0.00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$0.00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00801240"/>
                  </a:ext>
                </a:extLst>
              </a:tr>
              <a:tr h="274320">
                <a:tc>
                  <a:txBody>
                    <a:bodyPr/>
                    <a:lstStyle/>
                    <a:p>
                      <a:pPr marL="0" marR="0" algn="ctr" fontAlgn="base">
                        <a:lnSpc>
                          <a:spcPct val="107000"/>
                        </a:lnSpc>
                        <a:spcBef>
                          <a:spcPts val="0"/>
                        </a:spcBef>
                        <a:spcAft>
                          <a:spcPts val="0"/>
                        </a:spcAft>
                      </a:pPr>
                      <a:r>
                        <a:rPr lang="en-US" sz="1200">
                          <a:effectLst/>
                        </a:rPr>
                        <a:t>Solar Panel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$96.73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$96.73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$96.73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85288528"/>
                  </a:ext>
                </a:extLst>
              </a:tr>
              <a:tr h="274320">
                <a:tc>
                  <a:txBody>
                    <a:bodyPr/>
                    <a:lstStyle/>
                    <a:p>
                      <a:pPr marL="0" marR="0" algn="ctr" fontAlgn="base">
                        <a:lnSpc>
                          <a:spcPct val="107000"/>
                        </a:lnSpc>
                        <a:spcBef>
                          <a:spcPts val="0"/>
                        </a:spcBef>
                        <a:spcAft>
                          <a:spcPts val="0"/>
                        </a:spcAft>
                      </a:pPr>
                      <a:r>
                        <a:rPr lang="en-US" sz="1200">
                          <a:effectLst/>
                        </a:rPr>
                        <a:t>Inverter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$23.48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$23.48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$23.48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49473081"/>
                  </a:ext>
                </a:extLst>
              </a:tr>
              <a:tr h="274320">
                <a:tc>
                  <a:txBody>
                    <a:bodyPr/>
                    <a:lstStyle/>
                    <a:p>
                      <a:pPr marL="0" marR="0" algn="ctr" fontAlgn="base">
                        <a:lnSpc>
                          <a:spcPct val="107000"/>
                        </a:lnSpc>
                        <a:spcBef>
                          <a:spcPts val="0"/>
                        </a:spcBef>
                        <a:spcAft>
                          <a:spcPts val="0"/>
                        </a:spcAft>
                      </a:pPr>
                      <a:r>
                        <a:rPr lang="en-US" sz="1200">
                          <a:effectLst/>
                        </a:rPr>
                        <a:t>Motor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$34.99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$69.98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$69.98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59164958"/>
                  </a:ext>
                </a:extLst>
              </a:tr>
              <a:tr h="274320">
                <a:tc>
                  <a:txBody>
                    <a:bodyPr/>
                    <a:lstStyle/>
                    <a:p>
                      <a:pPr marL="0" marR="0" algn="ctr" fontAlgn="base">
                        <a:lnSpc>
                          <a:spcPct val="107000"/>
                        </a:lnSpc>
                        <a:spcBef>
                          <a:spcPts val="0"/>
                        </a:spcBef>
                        <a:spcAft>
                          <a:spcPts val="0"/>
                        </a:spcAft>
                      </a:pPr>
                      <a:r>
                        <a:rPr lang="en-US" sz="1200">
                          <a:effectLst/>
                        </a:rPr>
                        <a:t>Touch Screen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$1678.00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$1,678.00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$1,678.00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10573769"/>
                  </a:ext>
                </a:extLst>
              </a:tr>
              <a:tr h="274320">
                <a:tc>
                  <a:txBody>
                    <a:bodyPr/>
                    <a:lstStyle/>
                    <a:p>
                      <a:pPr marL="0" marR="0" algn="ctr" fontAlgn="base">
                        <a:lnSpc>
                          <a:spcPct val="107000"/>
                        </a:lnSpc>
                        <a:spcBef>
                          <a:spcPts val="0"/>
                        </a:spcBef>
                        <a:spcAft>
                          <a:spcPts val="0"/>
                        </a:spcAft>
                      </a:pPr>
                      <a:r>
                        <a:rPr lang="en-US" sz="1200">
                          <a:effectLst/>
                        </a:rPr>
                        <a:t>Raspberry Pi  </a:t>
                      </a:r>
                      <a:endParaRPr lang="en-US" sz="1100">
                        <a:effectLst/>
                      </a:endParaRPr>
                    </a:p>
                    <a:p>
                      <a:pPr marL="0" marR="0" algn="ctr" fontAlgn="base">
                        <a:lnSpc>
                          <a:spcPct val="107000"/>
                        </a:lnSpc>
                        <a:spcBef>
                          <a:spcPts val="0"/>
                        </a:spcBef>
                        <a:spcAft>
                          <a:spcPts val="0"/>
                        </a:spcAft>
                      </a:pPr>
                      <a:r>
                        <a:rPr lang="en-US" sz="1200" err="1">
                          <a:effectLst/>
                        </a:rPr>
                        <a:t>CanaKit</a:t>
                      </a: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$119.99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$119.99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$119.99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50811461"/>
                  </a:ext>
                </a:extLst>
              </a:tr>
              <a:tr h="274320">
                <a:tc>
                  <a:txBody>
                    <a:bodyPr/>
                    <a:lstStyle/>
                    <a:p>
                      <a:pPr marL="0" marR="0" algn="ctr" fontAlgn="base">
                        <a:lnSpc>
                          <a:spcPct val="107000"/>
                        </a:lnSpc>
                        <a:spcBef>
                          <a:spcPts val="0"/>
                        </a:spcBef>
                        <a:spcAft>
                          <a:spcPts val="0"/>
                        </a:spcAft>
                      </a:pPr>
                      <a:r>
                        <a:rPr lang="en-US" sz="1200">
                          <a:effectLst/>
                        </a:rPr>
                        <a:t>PCB (board and all parts/modules)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$100.00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$200.00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$132.00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86684077"/>
                  </a:ext>
                </a:extLst>
              </a:tr>
              <a:tr h="274320">
                <a:tc>
                  <a:txBody>
                    <a:bodyPr/>
                    <a:lstStyle/>
                    <a:p>
                      <a:pPr marL="0" marR="0" algn="ctr" fontAlgn="base">
                        <a:lnSpc>
                          <a:spcPct val="107000"/>
                        </a:lnSpc>
                        <a:spcBef>
                          <a:spcPts val="0"/>
                        </a:spcBef>
                        <a:spcAft>
                          <a:spcPts val="0"/>
                        </a:spcAft>
                      </a:pPr>
                      <a:r>
                        <a:rPr lang="en-US" sz="1200">
                          <a:effectLst/>
                        </a:rPr>
                        <a:t>Table Parts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dirty="0">
                          <a:effectLst/>
                        </a:rPr>
                        <a:t>$230.00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dirty="0">
                          <a:effectLst/>
                        </a:rPr>
                        <a:t>$230.00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dirty="0">
                          <a:effectLst/>
                        </a:rPr>
                        <a:t>$245.94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75411867"/>
                  </a:ext>
                </a:extLst>
              </a:tr>
              <a:tr h="274320">
                <a:tc>
                  <a:txBody>
                    <a:bodyPr/>
                    <a:lstStyle/>
                    <a:p>
                      <a:pPr marL="0" marR="0" algn="ctr" fontAlgn="base">
                        <a:lnSpc>
                          <a:spcPct val="107000"/>
                        </a:lnSpc>
                        <a:spcBef>
                          <a:spcPts val="0"/>
                        </a:spcBef>
                        <a:spcAft>
                          <a:spcPts val="0"/>
                        </a:spcAft>
                      </a:pPr>
                      <a:r>
                        <a:rPr lang="en-US" sz="1200">
                          <a:effectLst/>
                        </a:rPr>
                        <a:t>Fan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r>
                        <a:rPr lang="en-US" sz="1200">
                          <a:effectLst/>
                        </a:rPr>
                        <a:t>$29.67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$29.67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a:effectLst/>
                        </a:rPr>
                        <a:t>$13.81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43739455"/>
                  </a:ext>
                </a:extLst>
              </a:tr>
              <a:tr h="274320">
                <a:tc>
                  <a:txBody>
                    <a:bodyPr/>
                    <a:lstStyle/>
                    <a:p>
                      <a:pPr marL="0" marR="0" algn="ctr" fontAlgn="base">
                        <a:lnSpc>
                          <a:spcPct val="107000"/>
                        </a:lnSpc>
                        <a:spcBef>
                          <a:spcPts val="0"/>
                        </a:spcBef>
                        <a:spcAft>
                          <a:spcPts val="0"/>
                        </a:spcAft>
                      </a:pPr>
                      <a:r>
                        <a:rPr lang="en-US" sz="1200">
                          <a:effectLst/>
                        </a:rPr>
                        <a:t>Totals: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60000"/>
                        <a:lumOff val="40000"/>
                      </a:schemeClr>
                    </a:solidFill>
                  </a:tcPr>
                </a:tc>
                <a:tc>
                  <a:txBody>
                    <a:bodyPr/>
                    <a:lstStyle/>
                    <a:p>
                      <a:pPr marL="0" marR="0" algn="ctr" fontAlgn="base">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dirty="0">
                          <a:effectLst/>
                        </a:rPr>
                        <a:t> $2,447.85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fontAlgn="base">
                        <a:lnSpc>
                          <a:spcPct val="107000"/>
                        </a:lnSpc>
                        <a:spcBef>
                          <a:spcPts val="0"/>
                        </a:spcBef>
                        <a:spcAft>
                          <a:spcPts val="0"/>
                        </a:spcAft>
                      </a:pPr>
                      <a:r>
                        <a:rPr lang="en-US" sz="1200" dirty="0">
                          <a:effectLst/>
                        </a:rPr>
                        <a:t>$2,379.93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09434911"/>
                  </a:ext>
                </a:extLst>
              </a:tr>
            </a:tbl>
          </a:graphicData>
        </a:graphic>
      </p:graphicFrame>
      <p:sp>
        <p:nvSpPr>
          <p:cNvPr id="6" name="TextBox 5">
            <a:extLst>
              <a:ext uri="{FF2B5EF4-FFF2-40B4-BE49-F238E27FC236}">
                <a16:creationId xmlns:a16="http://schemas.microsoft.com/office/drawing/2014/main" id="{23DDBF3B-755C-40BE-8DDB-24ACA91ABB23}"/>
              </a:ext>
            </a:extLst>
          </p:cNvPr>
          <p:cNvSpPr txBox="1"/>
          <p:nvPr/>
        </p:nvSpPr>
        <p:spPr>
          <a:xfrm>
            <a:off x="148620" y="245532"/>
            <a:ext cx="509643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Budget</a:t>
            </a:r>
          </a:p>
        </p:txBody>
      </p:sp>
      <p:pic>
        <p:nvPicPr>
          <p:cNvPr id="10" name="Audio 9">
            <a:hlinkClick r:id="" action="ppaction://media"/>
            <a:extLst>
              <a:ext uri="{FF2B5EF4-FFF2-40B4-BE49-F238E27FC236}">
                <a16:creationId xmlns:a16="http://schemas.microsoft.com/office/drawing/2014/main" id="{80CEC03A-0021-4A4A-80C0-D8A0E6E860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634827554"/>
      </p:ext>
    </p:extLst>
  </p:cSld>
  <p:clrMapOvr>
    <a:masterClrMapping/>
  </p:clrMapOvr>
  <mc:AlternateContent xmlns:mc="http://schemas.openxmlformats.org/markup-compatibility/2006">
    <mc:Choice xmlns:p14="http://schemas.microsoft.com/office/powerpoint/2010/main" Requires="p14">
      <p:transition p14:dur="10" advTm="13400"/>
    </mc:Choice>
    <mc:Fallback>
      <p:transition advTm="1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8244" cy="5143500"/>
          </a:xfrm>
          <a:prstGeom prst="rect">
            <a:avLst/>
          </a:prstGeom>
        </p:spPr>
      </p:pic>
      <p:sp>
        <p:nvSpPr>
          <p:cNvPr id="2" name="Title 1"/>
          <p:cNvSpPr>
            <a:spLocks noGrp="1"/>
          </p:cNvSpPr>
          <p:nvPr>
            <p:ph type="ctrTitle"/>
          </p:nvPr>
        </p:nvSpPr>
        <p:spPr>
          <a:xfrm>
            <a:off x="4710693" y="2062702"/>
            <a:ext cx="4182098" cy="509048"/>
          </a:xfrm>
        </p:spPr>
        <p:txBody>
          <a:bodyPr>
            <a:noAutofit/>
          </a:bodyPr>
          <a:lstStyle/>
          <a:p>
            <a:pPr algn="r"/>
            <a:r>
              <a:rPr lang="en-US" sz="2700" b="1">
                <a:latin typeface="Times New Roman" panose="02020603050405020304" pitchFamily="18" charset="0"/>
                <a:ea typeface="Helvetica" charset="0"/>
                <a:cs typeface="Times New Roman" panose="02020603050405020304" pitchFamily="18" charset="0"/>
              </a:rPr>
              <a:t>Questions?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7" name="Audio 6">
            <a:hlinkClick r:id="" action="ppaction://media"/>
            <a:extLst>
              <a:ext uri="{FF2B5EF4-FFF2-40B4-BE49-F238E27FC236}">
                <a16:creationId xmlns:a16="http://schemas.microsoft.com/office/drawing/2014/main" id="{7C9D3D60-EB60-476A-95B5-42DB9B420FC8}"/>
              </a:ext>
            </a:extLst>
          </p:cNvPr>
          <p:cNvPicPr>
            <a:picLocks noChangeAspect="1"/>
          </p:cNvPicPr>
          <p:nvPr>
            <a:audioFile r:link="rId1"/>
            <p:extLst>
              <p:ext uri="{DAA4B4D4-6D71-4841-9C94-3DE7FCFB9230}">
                <p14:media xmlns:p14="http://schemas.microsoft.com/office/powerpoint/2010/main" r:embed="rId2">
                  <p14:trim st="1392"/>
                </p14:media>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08640455"/>
      </p:ext>
    </p:extLst>
  </p:cSld>
  <p:clrMapOvr>
    <a:masterClrMapping/>
  </p:clrMapOvr>
  <mc:AlternateContent xmlns:mc="http://schemas.openxmlformats.org/markup-compatibility/2006">
    <mc:Choice xmlns:p14="http://schemas.microsoft.com/office/powerpoint/2010/main" Requires="p14">
      <p:transition spd="slow" p14:dur="2000" advTm="6303"/>
    </mc:Choice>
    <mc:Fallback>
      <p:transition spd="slow" advTm="6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02A1C665-AF71-47E4-B098-87538D5FC5B0}"/>
              </a:ext>
            </a:extLst>
          </p:cNvPr>
          <p:cNvPicPr>
            <a:picLocks noChangeAspect="1"/>
          </p:cNvPicPr>
          <p:nvPr/>
        </p:nvPicPr>
        <p:blipFill rotWithShape="1">
          <a:blip r:embed="rId6"/>
          <a:srcRect l="14271" r="8512"/>
          <a:stretch/>
        </p:blipFill>
        <p:spPr>
          <a:xfrm>
            <a:off x="8464982" y="0"/>
            <a:ext cx="527774" cy="706070"/>
          </a:xfrm>
          <a:prstGeom prst="rect">
            <a:avLst/>
          </a:prstGeom>
        </p:spPr>
      </p:pic>
      <p:sp>
        <p:nvSpPr>
          <p:cNvPr id="19" name="Title 1">
            <a:extLst>
              <a:ext uri="{FF2B5EF4-FFF2-40B4-BE49-F238E27FC236}">
                <a16:creationId xmlns:a16="http://schemas.microsoft.com/office/drawing/2014/main" id="{5063D310-0827-4511-8BAB-BEB5440D1A87}"/>
              </a:ext>
            </a:extLst>
          </p:cNvPr>
          <p:cNvSpPr>
            <a:spLocks noGrp="1"/>
          </p:cNvSpPr>
          <p:nvPr>
            <p:ph type="title"/>
          </p:nvPr>
        </p:nvSpPr>
        <p:spPr>
          <a:xfrm>
            <a:off x="301451" y="353035"/>
            <a:ext cx="7808879" cy="545021"/>
          </a:xfrm>
        </p:spPr>
        <p:txBody>
          <a:bodyPr anchor="t">
            <a:normAutofit/>
          </a:bodyPr>
          <a:lstStyle/>
          <a:p>
            <a:r>
              <a:rPr lang="en-US" sz="2400" b="1">
                <a:solidFill>
                  <a:schemeClr val="bg1"/>
                </a:solidFill>
                <a:latin typeface="Times New Roman" panose="02020603050405020304" pitchFamily="18" charset="0"/>
                <a:ea typeface="Helvetica" charset="0"/>
                <a:cs typeface="Times New Roman" panose="02020603050405020304" pitchFamily="18" charset="0"/>
              </a:rPr>
              <a:t>Goals and Objectives</a:t>
            </a:r>
          </a:p>
        </p:txBody>
      </p:sp>
      <p:sp>
        <p:nvSpPr>
          <p:cNvPr id="7" name="Content Placeholder 2">
            <a:extLst>
              <a:ext uri="{FF2B5EF4-FFF2-40B4-BE49-F238E27FC236}">
                <a16:creationId xmlns:a16="http://schemas.microsoft.com/office/drawing/2014/main" id="{C2E44DC8-7F5A-4E98-B9B8-AC9C24F3D1BA}"/>
              </a:ext>
            </a:extLst>
          </p:cNvPr>
          <p:cNvSpPr>
            <a:spLocks noGrp="1"/>
          </p:cNvSpPr>
          <p:nvPr>
            <p:ph idx="1"/>
          </p:nvPr>
        </p:nvSpPr>
        <p:spPr>
          <a:xfrm>
            <a:off x="628650" y="961760"/>
            <a:ext cx="8105917" cy="2545716"/>
          </a:xfrm>
        </p:spPr>
        <p:txBody>
          <a:bodyPr>
            <a:normAutofit/>
          </a:bodyPr>
          <a:lstStyle/>
          <a:p>
            <a:pPr marL="342900" indent="-342900">
              <a:buFont typeface="+mj-lt"/>
              <a:buAutoNum type="arabicPeriod"/>
            </a:pPr>
            <a:r>
              <a:rPr lang="en-US" sz="135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Promote interest in power systems related engineering education</a:t>
            </a:r>
          </a:p>
          <a:p>
            <a:pPr marL="342900" indent="-342900">
              <a:buFont typeface="+mj-lt"/>
              <a:buAutoNum type="arabicPeriod"/>
            </a:pPr>
            <a:r>
              <a:rPr lang="en-US" sz="135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Emphasize the importance of increasing situational awareness in the distribution grid</a:t>
            </a:r>
          </a:p>
          <a:p>
            <a:pPr marL="0" indent="0">
              <a:buNone/>
            </a:pPr>
            <a:endParaRPr lang="en-US" sz="135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p:txBody>
      </p:sp>
      <p:graphicFrame>
        <p:nvGraphicFramePr>
          <p:cNvPr id="12" name="Table 11">
            <a:extLst>
              <a:ext uri="{FF2B5EF4-FFF2-40B4-BE49-F238E27FC236}">
                <a16:creationId xmlns:a16="http://schemas.microsoft.com/office/drawing/2014/main" id="{F911B2E2-C70C-4A77-BB27-BE319BB1A2DB}"/>
              </a:ext>
            </a:extLst>
          </p:cNvPr>
          <p:cNvGraphicFramePr>
            <a:graphicFrameLocks noGrp="1"/>
          </p:cNvGraphicFramePr>
          <p:nvPr>
            <p:extLst>
              <p:ext uri="{D42A27DB-BD31-4B8C-83A1-F6EECF244321}">
                <p14:modId xmlns:p14="http://schemas.microsoft.com/office/powerpoint/2010/main" val="1876719242"/>
              </p:ext>
            </p:extLst>
          </p:nvPr>
        </p:nvGraphicFramePr>
        <p:xfrm>
          <a:off x="2036929" y="1830396"/>
          <a:ext cx="5070142" cy="2351344"/>
        </p:xfrm>
        <a:graphic>
          <a:graphicData uri="http://schemas.openxmlformats.org/drawingml/2006/table">
            <a:tbl>
              <a:tblPr firstRow="1" firstCol="1" bandRow="1">
                <a:tableStyleId>{1E171933-4619-4E11-9A3F-F7608DF75F80}</a:tableStyleId>
              </a:tblPr>
              <a:tblGrid>
                <a:gridCol w="928482">
                  <a:extLst>
                    <a:ext uri="{9D8B030D-6E8A-4147-A177-3AD203B41FA5}">
                      <a16:colId xmlns:a16="http://schemas.microsoft.com/office/drawing/2014/main" val="2744739673"/>
                    </a:ext>
                  </a:extLst>
                </a:gridCol>
                <a:gridCol w="4141660">
                  <a:extLst>
                    <a:ext uri="{9D8B030D-6E8A-4147-A177-3AD203B41FA5}">
                      <a16:colId xmlns:a16="http://schemas.microsoft.com/office/drawing/2014/main" val="2392416308"/>
                    </a:ext>
                  </a:extLst>
                </a:gridCol>
              </a:tblGrid>
              <a:tr h="320764">
                <a:tc>
                  <a:txBody>
                    <a:bodyPr/>
                    <a:lstStyle/>
                    <a:p>
                      <a:pPr marL="0" marR="0" algn="ctr">
                        <a:spcBef>
                          <a:spcPts val="0"/>
                        </a:spcBef>
                        <a:spcAft>
                          <a:spcPts val="0"/>
                        </a:spcAft>
                      </a:pPr>
                      <a:r>
                        <a:rPr lang="en-US" sz="1100" b="1">
                          <a:solidFill>
                            <a:srgbClr val="FFFFFF"/>
                          </a:solidFill>
                          <a:effectLst/>
                        </a:rPr>
                        <a:t>Goal Type</a:t>
                      </a:r>
                      <a:endParaRPr lang="en-US" sz="1100">
                        <a:effectLst/>
                        <a:latin typeface="Helvetica" panose="020B0604020202020204" pitchFamily="34" charset="0"/>
                        <a:ea typeface="Times New Roman" panose="02020603050405020304" pitchFamily="18" charset="0"/>
                        <a:cs typeface="Helvetica" panose="020B0604020202020204" pitchFamily="34" charset="0"/>
                      </a:endParaRPr>
                    </a:p>
                  </a:txBody>
                  <a:tcPr marL="64766" marR="64766" marT="0" marB="0"/>
                </a:tc>
                <a:tc>
                  <a:txBody>
                    <a:bodyPr/>
                    <a:lstStyle/>
                    <a:p>
                      <a:pPr marL="0" marR="0" algn="ctr">
                        <a:spcBef>
                          <a:spcPts val="0"/>
                        </a:spcBef>
                        <a:spcAft>
                          <a:spcPts val="0"/>
                        </a:spcAft>
                      </a:pPr>
                      <a:r>
                        <a:rPr lang="en-US" sz="1100" b="1">
                          <a:solidFill>
                            <a:srgbClr val="FFFFFF"/>
                          </a:solidFill>
                          <a:effectLst/>
                        </a:rPr>
                        <a:t>Description</a:t>
                      </a:r>
                      <a:endParaRPr lang="en-US" sz="1100">
                        <a:effectLst/>
                        <a:latin typeface="Helvetica" panose="020B0604020202020204" pitchFamily="34" charset="0"/>
                        <a:ea typeface="Times New Roman" panose="02020603050405020304" pitchFamily="18" charset="0"/>
                        <a:cs typeface="Helvetica" panose="020B0604020202020204" pitchFamily="34" charset="0"/>
                      </a:endParaRPr>
                    </a:p>
                  </a:txBody>
                  <a:tcPr marL="64766" marR="64766" marT="0" marB="0"/>
                </a:tc>
                <a:extLst>
                  <a:ext uri="{0D108BD9-81ED-4DB2-BD59-A6C34878D82A}">
                    <a16:rowId xmlns:a16="http://schemas.microsoft.com/office/drawing/2014/main" val="1683586174"/>
                  </a:ext>
                </a:extLst>
              </a:tr>
              <a:tr h="747525">
                <a:tc>
                  <a:txBody>
                    <a:bodyPr/>
                    <a:lstStyle/>
                    <a:p>
                      <a:pPr marL="0" marR="0" algn="just">
                        <a:spcBef>
                          <a:spcPts val="0"/>
                        </a:spcBef>
                        <a:spcAft>
                          <a:spcPts val="0"/>
                        </a:spcAft>
                      </a:pPr>
                      <a:r>
                        <a:rPr lang="en-US" sz="1100" b="1">
                          <a:solidFill>
                            <a:srgbClr val="000000"/>
                          </a:solidFill>
                          <a:effectLst/>
                        </a:rPr>
                        <a:t>Basic</a:t>
                      </a:r>
                      <a:endParaRPr lang="en-US" sz="1100">
                        <a:effectLst/>
                        <a:latin typeface="Helvetica" panose="020B0604020202020204" pitchFamily="34" charset="0"/>
                        <a:ea typeface="Times New Roman" panose="02020603050405020304" pitchFamily="18" charset="0"/>
                        <a:cs typeface="Helvetica" panose="020B0604020202020204" pitchFamily="34" charset="0"/>
                      </a:endParaRPr>
                    </a:p>
                  </a:txBody>
                  <a:tcPr marL="64766" marR="64766" marT="0" marB="0"/>
                </a:tc>
                <a:tc>
                  <a:txBody>
                    <a:bodyPr/>
                    <a:lstStyle/>
                    <a:p>
                      <a:pPr marL="0" marR="0" algn="just">
                        <a:spcBef>
                          <a:spcPts val="0"/>
                        </a:spcBef>
                        <a:spcAft>
                          <a:spcPts val="0"/>
                        </a:spcAft>
                      </a:pPr>
                      <a:r>
                        <a:rPr lang="en-US" sz="1100">
                          <a:solidFill>
                            <a:srgbClr val="000000"/>
                          </a:solidFill>
                          <a:effectLst/>
                        </a:rPr>
                        <a:t>Interactive touch table that allows users to change the angle of the solar panel and see how that affects its power output. The table will also display educational material about power systems.</a:t>
                      </a:r>
                      <a:endParaRPr lang="en-US" sz="1100">
                        <a:effectLst/>
                      </a:endParaRPr>
                    </a:p>
                    <a:p>
                      <a:pPr marL="0" marR="0" algn="just">
                        <a:spcBef>
                          <a:spcPts val="0"/>
                        </a:spcBef>
                        <a:spcAft>
                          <a:spcPts val="0"/>
                        </a:spcAft>
                      </a:pPr>
                      <a:r>
                        <a:rPr lang="en-US" sz="1100">
                          <a:solidFill>
                            <a:srgbClr val="000000"/>
                          </a:solidFill>
                          <a:effectLst/>
                        </a:rPr>
                        <a:t> </a:t>
                      </a:r>
                      <a:endParaRPr lang="en-US" sz="1100">
                        <a:effectLst/>
                        <a:latin typeface="Helvetica" panose="020B0604020202020204" pitchFamily="34" charset="0"/>
                        <a:ea typeface="Times New Roman" panose="02020603050405020304" pitchFamily="18" charset="0"/>
                        <a:cs typeface="Helvetica" panose="020B0604020202020204" pitchFamily="34" charset="0"/>
                      </a:endParaRPr>
                    </a:p>
                  </a:txBody>
                  <a:tcPr marL="64766" marR="64766" marT="0" marB="0"/>
                </a:tc>
                <a:extLst>
                  <a:ext uri="{0D108BD9-81ED-4DB2-BD59-A6C34878D82A}">
                    <a16:rowId xmlns:a16="http://schemas.microsoft.com/office/drawing/2014/main" val="338841692"/>
                  </a:ext>
                </a:extLst>
              </a:tr>
              <a:tr h="481146">
                <a:tc>
                  <a:txBody>
                    <a:bodyPr/>
                    <a:lstStyle/>
                    <a:p>
                      <a:pPr marL="0" marR="0" algn="just">
                        <a:spcBef>
                          <a:spcPts val="0"/>
                        </a:spcBef>
                        <a:spcAft>
                          <a:spcPts val="0"/>
                        </a:spcAft>
                      </a:pPr>
                      <a:r>
                        <a:rPr lang="en-US" sz="1100" b="1">
                          <a:solidFill>
                            <a:srgbClr val="000000"/>
                          </a:solidFill>
                          <a:effectLst/>
                        </a:rPr>
                        <a:t>Advanced</a:t>
                      </a:r>
                      <a:endParaRPr lang="en-US" sz="1100">
                        <a:effectLst/>
                        <a:latin typeface="Helvetica" panose="020B0604020202020204" pitchFamily="34" charset="0"/>
                        <a:ea typeface="Times New Roman" panose="02020603050405020304" pitchFamily="18" charset="0"/>
                        <a:cs typeface="Helvetica" panose="020B0604020202020204" pitchFamily="34" charset="0"/>
                      </a:endParaRPr>
                    </a:p>
                  </a:txBody>
                  <a:tcPr marL="64766" marR="64766" marT="0" marB="0"/>
                </a:tc>
                <a:tc>
                  <a:txBody>
                    <a:bodyPr/>
                    <a:lstStyle/>
                    <a:p>
                      <a:pPr marL="0" marR="0" algn="just">
                        <a:spcBef>
                          <a:spcPts val="0"/>
                        </a:spcBef>
                        <a:spcAft>
                          <a:spcPts val="0"/>
                        </a:spcAft>
                      </a:pPr>
                      <a:r>
                        <a:rPr lang="en-US" sz="1100">
                          <a:solidFill>
                            <a:srgbClr val="000000"/>
                          </a:solidFill>
                          <a:effectLst/>
                        </a:rPr>
                        <a:t>Interactive touch table displays a simulation of a real-time distribution system with the use of OPAL-RT. </a:t>
                      </a:r>
                      <a:endParaRPr lang="en-US" sz="1100">
                        <a:effectLst/>
                        <a:latin typeface="Helvetica" panose="020B0604020202020204" pitchFamily="34" charset="0"/>
                        <a:ea typeface="Times New Roman" panose="02020603050405020304" pitchFamily="18" charset="0"/>
                        <a:cs typeface="Helvetica" panose="020B0604020202020204" pitchFamily="34" charset="0"/>
                      </a:endParaRPr>
                    </a:p>
                  </a:txBody>
                  <a:tcPr marL="64766" marR="64766" marT="0" marB="0"/>
                </a:tc>
                <a:extLst>
                  <a:ext uri="{0D108BD9-81ED-4DB2-BD59-A6C34878D82A}">
                    <a16:rowId xmlns:a16="http://schemas.microsoft.com/office/drawing/2014/main" val="206622120"/>
                  </a:ext>
                </a:extLst>
              </a:tr>
              <a:tr h="801909">
                <a:tc>
                  <a:txBody>
                    <a:bodyPr/>
                    <a:lstStyle/>
                    <a:p>
                      <a:pPr marL="0" marR="0" algn="just">
                        <a:spcBef>
                          <a:spcPts val="0"/>
                        </a:spcBef>
                        <a:spcAft>
                          <a:spcPts val="0"/>
                        </a:spcAft>
                      </a:pPr>
                      <a:r>
                        <a:rPr lang="en-US" sz="1100" b="1">
                          <a:solidFill>
                            <a:srgbClr val="000000"/>
                          </a:solidFill>
                          <a:effectLst/>
                        </a:rPr>
                        <a:t>Stretch</a:t>
                      </a:r>
                      <a:endParaRPr lang="en-US" sz="1100">
                        <a:effectLst/>
                        <a:latin typeface="Helvetica" panose="020B0604020202020204" pitchFamily="34" charset="0"/>
                        <a:ea typeface="Times New Roman" panose="02020603050405020304" pitchFamily="18" charset="0"/>
                        <a:cs typeface="Helvetica" panose="020B0604020202020204" pitchFamily="34" charset="0"/>
                      </a:endParaRPr>
                    </a:p>
                  </a:txBody>
                  <a:tcPr marL="64766" marR="64766" marT="0" marB="0"/>
                </a:tc>
                <a:tc>
                  <a:txBody>
                    <a:bodyPr/>
                    <a:lstStyle/>
                    <a:p>
                      <a:pPr marL="0" marR="0" algn="just">
                        <a:spcBef>
                          <a:spcPts val="0"/>
                        </a:spcBef>
                        <a:spcAft>
                          <a:spcPts val="0"/>
                        </a:spcAft>
                      </a:pPr>
                      <a:r>
                        <a:rPr lang="en-US" sz="1100">
                          <a:solidFill>
                            <a:srgbClr val="000000"/>
                          </a:solidFill>
                          <a:effectLst/>
                        </a:rPr>
                        <a:t>User initiates a disturbance in the simulated distribution system and WAMS (Wide Area Management System) algorithm analyzes the data and determines the type of disturbance and its location. </a:t>
                      </a:r>
                      <a:endParaRPr lang="en-US" sz="1100">
                        <a:effectLst/>
                        <a:latin typeface="Helvetica" panose="020B0604020202020204" pitchFamily="34" charset="0"/>
                        <a:ea typeface="Times New Roman" panose="02020603050405020304" pitchFamily="18" charset="0"/>
                        <a:cs typeface="Helvetica" panose="020B0604020202020204" pitchFamily="34" charset="0"/>
                      </a:endParaRPr>
                    </a:p>
                  </a:txBody>
                  <a:tcPr marL="64766" marR="64766" marT="0" marB="0"/>
                </a:tc>
                <a:extLst>
                  <a:ext uri="{0D108BD9-81ED-4DB2-BD59-A6C34878D82A}">
                    <a16:rowId xmlns:a16="http://schemas.microsoft.com/office/drawing/2014/main" val="3887947987"/>
                  </a:ext>
                </a:extLst>
              </a:tr>
            </a:tbl>
          </a:graphicData>
        </a:graphic>
      </p:graphicFrame>
      <p:pic>
        <p:nvPicPr>
          <p:cNvPr id="5" name="Audio 4">
            <a:hlinkClick r:id="" action="ppaction://media"/>
            <a:extLst>
              <a:ext uri="{FF2B5EF4-FFF2-40B4-BE49-F238E27FC236}">
                <a16:creationId xmlns:a16="http://schemas.microsoft.com/office/drawing/2014/main" id="{3B39B9B9-6DC9-4EAF-B122-646A518482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1684609357"/>
      </p:ext>
    </p:extLst>
  </p:cSld>
  <p:clrMapOvr>
    <a:masterClrMapping/>
  </p:clrMapOvr>
  <mc:AlternateContent xmlns:mc="http://schemas.openxmlformats.org/markup-compatibility/2006" xmlns:p14="http://schemas.microsoft.com/office/powerpoint/2010/main">
    <mc:Choice Requires="p14">
      <p:transition spd="slow" p14:dur="2000" advTm="64840"/>
    </mc:Choice>
    <mc:Fallback xmlns="">
      <p:transition spd="slow" advTm="6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02A1C665-AF71-47E4-B098-87538D5FC5B0}"/>
              </a:ext>
            </a:extLst>
          </p:cNvPr>
          <p:cNvPicPr>
            <a:picLocks noChangeAspect="1"/>
          </p:cNvPicPr>
          <p:nvPr/>
        </p:nvPicPr>
        <p:blipFill rotWithShape="1">
          <a:blip r:embed="rId6"/>
          <a:srcRect l="14271" r="8512"/>
          <a:stretch/>
        </p:blipFill>
        <p:spPr>
          <a:xfrm>
            <a:off x="8464982" y="0"/>
            <a:ext cx="527774" cy="706070"/>
          </a:xfrm>
          <a:prstGeom prst="rect">
            <a:avLst/>
          </a:prstGeom>
        </p:spPr>
      </p:pic>
      <p:sp>
        <p:nvSpPr>
          <p:cNvPr id="19" name="Title 1">
            <a:extLst>
              <a:ext uri="{FF2B5EF4-FFF2-40B4-BE49-F238E27FC236}">
                <a16:creationId xmlns:a16="http://schemas.microsoft.com/office/drawing/2014/main" id="{5063D310-0827-4511-8BAB-BEB5440D1A87}"/>
              </a:ext>
            </a:extLst>
          </p:cNvPr>
          <p:cNvSpPr>
            <a:spLocks noGrp="1"/>
          </p:cNvSpPr>
          <p:nvPr>
            <p:ph type="title"/>
          </p:nvPr>
        </p:nvSpPr>
        <p:spPr>
          <a:xfrm>
            <a:off x="301451" y="273845"/>
            <a:ext cx="7808879" cy="1575052"/>
          </a:xfrm>
        </p:spPr>
        <p:txBody>
          <a:bodyPr anchor="t">
            <a:normAutofit/>
          </a:bodyPr>
          <a:lstStyle/>
          <a:p>
            <a:r>
              <a:rPr lang="en-US" sz="2400" b="1">
                <a:solidFill>
                  <a:schemeClr val="bg1"/>
                </a:solidFill>
                <a:latin typeface="Times New Roman" panose="02020603050405020304" pitchFamily="18" charset="0"/>
                <a:ea typeface="Helvetica" charset="0"/>
                <a:cs typeface="Times New Roman" panose="02020603050405020304" pitchFamily="18" charset="0"/>
              </a:rPr>
              <a:t>Project Overview</a:t>
            </a:r>
          </a:p>
        </p:txBody>
      </p:sp>
      <p:pic>
        <p:nvPicPr>
          <p:cNvPr id="5" name="Picture 4">
            <a:extLst>
              <a:ext uri="{FF2B5EF4-FFF2-40B4-BE49-F238E27FC236}">
                <a16:creationId xmlns:a16="http://schemas.microsoft.com/office/drawing/2014/main" id="{73A84A7F-2CC1-434B-8559-9BC01EC8924C}"/>
              </a:ext>
            </a:extLst>
          </p:cNvPr>
          <p:cNvPicPr>
            <a:picLocks noChangeAspect="1"/>
          </p:cNvPicPr>
          <p:nvPr/>
        </p:nvPicPr>
        <p:blipFill>
          <a:blip r:embed="rId7"/>
          <a:stretch>
            <a:fillRect/>
          </a:stretch>
        </p:blipFill>
        <p:spPr>
          <a:xfrm>
            <a:off x="897923" y="860859"/>
            <a:ext cx="7348153" cy="3931629"/>
          </a:xfrm>
          <a:prstGeom prst="rect">
            <a:avLst/>
          </a:prstGeom>
        </p:spPr>
      </p:pic>
      <p:pic>
        <p:nvPicPr>
          <p:cNvPr id="2" name="Audio 1">
            <a:hlinkClick r:id="" action="ppaction://media"/>
            <a:extLst>
              <a:ext uri="{FF2B5EF4-FFF2-40B4-BE49-F238E27FC236}">
                <a16:creationId xmlns:a16="http://schemas.microsoft.com/office/drawing/2014/main" id="{80EA22AB-AC94-4A77-9B3E-8D6714B399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608304803"/>
      </p:ext>
    </p:extLst>
  </p:cSld>
  <p:clrMapOvr>
    <a:masterClrMapping/>
  </p:clrMapOvr>
  <mc:AlternateContent xmlns:mc="http://schemas.openxmlformats.org/markup-compatibility/2006" xmlns:p14="http://schemas.microsoft.com/office/powerpoint/2010/main">
    <mc:Choice Requires="p14">
      <p:transition spd="slow" p14:dur="2000" advTm="59112"/>
    </mc:Choice>
    <mc:Fallback xmlns="">
      <p:transition spd="slow" advTm="5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02A1C665-AF71-47E4-B098-87538D5FC5B0}"/>
              </a:ext>
            </a:extLst>
          </p:cNvPr>
          <p:cNvPicPr>
            <a:picLocks noChangeAspect="1"/>
          </p:cNvPicPr>
          <p:nvPr/>
        </p:nvPicPr>
        <p:blipFill rotWithShape="1">
          <a:blip r:embed="rId6"/>
          <a:srcRect l="14271" r="8512"/>
          <a:stretch/>
        </p:blipFill>
        <p:spPr>
          <a:xfrm>
            <a:off x="8464982" y="0"/>
            <a:ext cx="527774" cy="706070"/>
          </a:xfrm>
          <a:prstGeom prst="rect">
            <a:avLst/>
          </a:prstGeom>
        </p:spPr>
      </p:pic>
      <p:sp>
        <p:nvSpPr>
          <p:cNvPr id="19" name="Title 1">
            <a:extLst>
              <a:ext uri="{FF2B5EF4-FFF2-40B4-BE49-F238E27FC236}">
                <a16:creationId xmlns:a16="http://schemas.microsoft.com/office/drawing/2014/main" id="{5063D310-0827-4511-8BAB-BEB5440D1A87}"/>
              </a:ext>
            </a:extLst>
          </p:cNvPr>
          <p:cNvSpPr>
            <a:spLocks noGrp="1"/>
          </p:cNvSpPr>
          <p:nvPr>
            <p:ph type="title"/>
          </p:nvPr>
        </p:nvSpPr>
        <p:spPr>
          <a:xfrm>
            <a:off x="317500" y="350838"/>
            <a:ext cx="7808879" cy="706070"/>
          </a:xfrm>
        </p:spPr>
        <p:txBody>
          <a:bodyPr anchor="t">
            <a:normAutofit/>
          </a:bodyPr>
          <a:lstStyle/>
          <a:p>
            <a:r>
              <a:rPr lang="en-US" sz="2400" b="1">
                <a:solidFill>
                  <a:schemeClr val="bg1"/>
                </a:solidFill>
                <a:latin typeface="Times New Roman" panose="02020603050405020304" pitchFamily="18" charset="0"/>
                <a:ea typeface="Helvetica" charset="0"/>
                <a:cs typeface="Times New Roman" panose="02020603050405020304" pitchFamily="18" charset="0"/>
              </a:rPr>
              <a:t>Engineering Requirements and Specifications</a:t>
            </a:r>
          </a:p>
        </p:txBody>
      </p:sp>
      <p:graphicFrame>
        <p:nvGraphicFramePr>
          <p:cNvPr id="28" name="Table 28">
            <a:extLst>
              <a:ext uri="{FF2B5EF4-FFF2-40B4-BE49-F238E27FC236}">
                <a16:creationId xmlns:a16="http://schemas.microsoft.com/office/drawing/2014/main" id="{6A423A3F-AB4F-4EA0-BFAF-F28DCB071E07}"/>
              </a:ext>
            </a:extLst>
          </p:cNvPr>
          <p:cNvGraphicFramePr>
            <a:graphicFrameLocks noGrp="1"/>
          </p:cNvGraphicFramePr>
          <p:nvPr>
            <p:extLst>
              <p:ext uri="{D42A27DB-BD31-4B8C-83A1-F6EECF244321}">
                <p14:modId xmlns:p14="http://schemas.microsoft.com/office/powerpoint/2010/main" val="1440828868"/>
              </p:ext>
            </p:extLst>
          </p:nvPr>
        </p:nvGraphicFramePr>
        <p:xfrm>
          <a:off x="1342030" y="1266478"/>
          <a:ext cx="6459940" cy="2489200"/>
        </p:xfrm>
        <a:graphic>
          <a:graphicData uri="http://schemas.openxmlformats.org/drawingml/2006/table">
            <a:tbl>
              <a:tblPr firstRow="1" bandRow="1">
                <a:tableStyleId>{1E171933-4619-4E11-9A3F-F7608DF75F80}</a:tableStyleId>
              </a:tblPr>
              <a:tblGrid>
                <a:gridCol w="3229970">
                  <a:extLst>
                    <a:ext uri="{9D8B030D-6E8A-4147-A177-3AD203B41FA5}">
                      <a16:colId xmlns:a16="http://schemas.microsoft.com/office/drawing/2014/main" val="3349547690"/>
                    </a:ext>
                  </a:extLst>
                </a:gridCol>
                <a:gridCol w="3229970">
                  <a:extLst>
                    <a:ext uri="{9D8B030D-6E8A-4147-A177-3AD203B41FA5}">
                      <a16:colId xmlns:a16="http://schemas.microsoft.com/office/drawing/2014/main" val="1155175129"/>
                    </a:ext>
                  </a:extLst>
                </a:gridCol>
              </a:tblGrid>
              <a:tr h="370840">
                <a:tc>
                  <a:txBody>
                    <a:bodyPr/>
                    <a:lstStyle/>
                    <a:p>
                      <a:r>
                        <a:rPr lang="en-US">
                          <a:latin typeface="Times New Roman" panose="02020603050405020304" pitchFamily="18" charset="0"/>
                          <a:cs typeface="Times New Roman" panose="02020603050405020304" pitchFamily="18" charset="0"/>
                        </a:rPr>
                        <a:t>Parameter</a:t>
                      </a:r>
                    </a:p>
                  </a:txBody>
                  <a:tcPr/>
                </a:tc>
                <a:tc>
                  <a:txBody>
                    <a:bodyPr/>
                    <a:lstStyle/>
                    <a:p>
                      <a:r>
                        <a:rPr lang="en-US">
                          <a:latin typeface="Times New Roman" panose="02020603050405020304" pitchFamily="18" charset="0"/>
                          <a:cs typeface="Times New Roman" panose="02020603050405020304" pitchFamily="18" charset="0"/>
                        </a:rPr>
                        <a:t>Specifications</a:t>
                      </a:r>
                    </a:p>
                  </a:txBody>
                  <a:tcPr/>
                </a:tc>
                <a:extLst>
                  <a:ext uri="{0D108BD9-81ED-4DB2-BD59-A6C34878D82A}">
                    <a16:rowId xmlns:a16="http://schemas.microsoft.com/office/drawing/2014/main" val="726560976"/>
                  </a:ext>
                </a:extLst>
              </a:tr>
              <a:tr h="370840">
                <a:tc>
                  <a:txBody>
                    <a:bodyPr/>
                    <a:lstStyle/>
                    <a:p>
                      <a:r>
                        <a:rPr lang="en-US" sz="1350" kern="1200">
                          <a:solidFill>
                            <a:schemeClr val="dk1"/>
                          </a:solidFill>
                          <a:effectLst/>
                          <a:latin typeface="Times New Roman" panose="02020603050405020304" pitchFamily="18" charset="0"/>
                          <a:cs typeface="Times New Roman" panose="02020603050405020304" pitchFamily="18" charset="0"/>
                        </a:rPr>
                        <a:t>Current and Voltage measurement accuracy</a:t>
                      </a:r>
                      <a:endParaRPr lang="en-US">
                        <a:latin typeface="Times New Roman" panose="02020603050405020304" pitchFamily="18" charset="0"/>
                        <a:cs typeface="Times New Roman" panose="02020603050405020304" pitchFamily="18" charset="0"/>
                      </a:endParaRPr>
                    </a:p>
                  </a:txBody>
                  <a:tcPr/>
                </a:tc>
                <a:tc>
                  <a:txBody>
                    <a:bodyPr/>
                    <a:lstStyle/>
                    <a:p>
                      <a:r>
                        <a:rPr lang="en-US" sz="1350" kern="1200">
                          <a:solidFill>
                            <a:schemeClr val="dk1"/>
                          </a:solidFill>
                          <a:effectLst/>
                          <a:latin typeface="Times New Roman" panose="02020603050405020304" pitchFamily="18" charset="0"/>
                          <a:cs typeface="Times New Roman" panose="02020603050405020304" pitchFamily="18" charset="0"/>
                        </a:rPr>
                        <a:t>&lt;5% error </a:t>
                      </a: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91609787"/>
                  </a:ext>
                </a:extLst>
              </a:tr>
              <a:tr h="370840">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350" kern="1200" noProof="0" dirty="0">
                          <a:solidFill>
                            <a:schemeClr val="dk1"/>
                          </a:solidFill>
                          <a:latin typeface="Times New Roman" panose="02020603050405020304" pitchFamily="18" charset="0"/>
                          <a:ea typeface="+mn-ea"/>
                          <a:cs typeface="Times New Roman" panose="02020603050405020304" pitchFamily="18" charset="0"/>
                        </a:rPr>
                        <a:t>PCB Current Input Capacity</a:t>
                      </a:r>
                    </a:p>
                    <a:p>
                      <a:pPr marL="0" marR="0" lvl="0" indent="0" algn="l" defTabSz="685800" rtl="0" eaLnBrk="1" fontAlgn="t" latinLnBrk="0" hangingPunct="1">
                        <a:lnSpc>
                          <a:spcPct val="100000"/>
                        </a:lnSpc>
                        <a:spcBef>
                          <a:spcPts val="0"/>
                        </a:spcBef>
                        <a:spcAft>
                          <a:spcPts val="0"/>
                        </a:spcAft>
                        <a:buClrTx/>
                        <a:buSzTx/>
                        <a:buFontTx/>
                        <a:buNone/>
                        <a:tabLst/>
                        <a:defRPr/>
                      </a:pPr>
                      <a:r>
                        <a:rPr lang="en-US" sz="1350" kern="1200" noProof="0" dirty="0">
                          <a:solidFill>
                            <a:schemeClr val="dk1"/>
                          </a:solidFill>
                          <a:latin typeface="Times New Roman" panose="02020603050405020304" pitchFamily="18" charset="0"/>
                          <a:ea typeface="+mn-ea"/>
                          <a:cs typeface="Times New Roman" panose="02020603050405020304" pitchFamily="18" charset="0"/>
                        </a:rPr>
                        <a:t>Support up to 6 A </a:t>
                      </a:r>
                    </a:p>
                  </a:txBody>
                  <a:tcPr/>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350" kern="1200" noProof="0" dirty="0">
                          <a:solidFill>
                            <a:schemeClr val="dk1"/>
                          </a:solidFill>
                          <a:latin typeface="Times New Roman" panose="02020603050405020304" pitchFamily="18" charset="0"/>
                          <a:ea typeface="+mn-ea"/>
                          <a:cs typeface="Times New Roman" panose="02020603050405020304" pitchFamily="18" charset="0"/>
                        </a:rPr>
                        <a:t>PCB Current Input Capacity</a:t>
                      </a:r>
                    </a:p>
                    <a:p>
                      <a:pPr marL="0" marR="0" lvl="0" indent="0" algn="l" defTabSz="685800" rtl="0" eaLnBrk="1" fontAlgn="t" latinLnBrk="0" hangingPunct="1">
                        <a:lnSpc>
                          <a:spcPct val="100000"/>
                        </a:lnSpc>
                        <a:spcBef>
                          <a:spcPts val="0"/>
                        </a:spcBef>
                        <a:spcAft>
                          <a:spcPts val="0"/>
                        </a:spcAft>
                        <a:buClrTx/>
                        <a:buSzTx/>
                        <a:buFontTx/>
                        <a:buNone/>
                        <a:tabLst/>
                        <a:defRPr/>
                      </a:pPr>
                      <a:r>
                        <a:rPr lang="en-US" sz="1350" kern="1200" noProof="0" dirty="0">
                          <a:solidFill>
                            <a:schemeClr val="dk1"/>
                          </a:solidFill>
                          <a:latin typeface="Times New Roman" panose="02020603050405020304" pitchFamily="18" charset="0"/>
                          <a:ea typeface="+mn-ea"/>
                          <a:cs typeface="Times New Roman" panose="02020603050405020304" pitchFamily="18" charset="0"/>
                        </a:rPr>
                        <a:t>Support up to 6 A </a:t>
                      </a:r>
                    </a:p>
                  </a:txBody>
                  <a:tcPr/>
                </a:tc>
                <a:extLst>
                  <a:ext uri="{0D108BD9-81ED-4DB2-BD59-A6C34878D82A}">
                    <a16:rowId xmlns:a16="http://schemas.microsoft.com/office/drawing/2014/main" val="500227904"/>
                  </a:ext>
                </a:extLst>
              </a:tr>
              <a:tr h="370840">
                <a:tc>
                  <a:txBody>
                    <a:bodyPr/>
                    <a:lstStyle/>
                    <a:p>
                      <a:r>
                        <a:rPr lang="en-US" dirty="0">
                          <a:latin typeface="Times New Roman" panose="02020603050405020304" pitchFamily="18" charset="0"/>
                          <a:cs typeface="Times New Roman" panose="02020603050405020304" pitchFamily="18" charset="0"/>
                        </a:rPr>
                        <a:t>PCB Voltage Input Capacity</a:t>
                      </a:r>
                    </a:p>
                  </a:txBody>
                  <a:tcPr/>
                </a:tc>
                <a:tc>
                  <a:txBody>
                    <a:bodyPr/>
                    <a:lstStyle/>
                    <a:p>
                      <a:r>
                        <a:rPr lang="en-US" dirty="0">
                          <a:latin typeface="Times New Roman" panose="02020603050405020304" pitchFamily="18" charset="0"/>
                          <a:cs typeface="Times New Roman" panose="02020603050405020304" pitchFamily="18" charset="0"/>
                        </a:rPr>
                        <a:t>0- to 18-V input voltage support for PVs</a:t>
                      </a:r>
                    </a:p>
                  </a:txBody>
                  <a:tcPr/>
                </a:tc>
                <a:extLst>
                  <a:ext uri="{0D108BD9-81ED-4DB2-BD59-A6C34878D82A}">
                    <a16:rowId xmlns:a16="http://schemas.microsoft.com/office/drawing/2014/main" val="1056674612"/>
                  </a:ext>
                </a:extLst>
              </a:tr>
              <a:tr h="370840">
                <a:tc>
                  <a:txBody>
                    <a:bodyPr/>
                    <a:lstStyle/>
                    <a:p>
                      <a:r>
                        <a:rPr lang="en-US" sz="1350" kern="1200">
                          <a:solidFill>
                            <a:schemeClr val="dk1"/>
                          </a:solidFill>
                          <a:effectLst/>
                          <a:latin typeface="Times New Roman" panose="02020603050405020304" pitchFamily="18" charset="0"/>
                          <a:cs typeface="Times New Roman" panose="02020603050405020304" pitchFamily="18" charset="0"/>
                        </a:rPr>
                        <a:t>Wireless functionality</a:t>
                      </a:r>
                      <a:endParaRPr lang="en-US">
                        <a:latin typeface="Times New Roman" panose="02020603050405020304" pitchFamily="18" charset="0"/>
                        <a:cs typeface="Times New Roman" panose="02020603050405020304" pitchFamily="18" charset="0"/>
                      </a:endParaRPr>
                    </a:p>
                  </a:txBody>
                  <a:tcPr/>
                </a:tc>
                <a:tc>
                  <a:txBody>
                    <a:bodyPr/>
                    <a:lstStyle/>
                    <a:p>
                      <a:r>
                        <a:rPr lang="en-US" sz="1350" kern="1200" dirty="0">
                          <a:solidFill>
                            <a:schemeClr val="dk1"/>
                          </a:solidFill>
                          <a:effectLst/>
                          <a:latin typeface="Times New Roman" panose="02020603050405020304" pitchFamily="18" charset="0"/>
                          <a:cs typeface="Times New Roman" panose="02020603050405020304" pitchFamily="18" charset="0"/>
                        </a:rPr>
                        <a:t>Ability to transfer data wirelessly in UCF’s 2.4 GHz network</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9167163"/>
                  </a:ext>
                </a:extLst>
              </a:tr>
              <a:tr h="370840">
                <a:tc>
                  <a:txBody>
                    <a:bodyPr/>
                    <a:lstStyle/>
                    <a:p>
                      <a:r>
                        <a:rPr lang="en-US" sz="1350" kern="1200">
                          <a:solidFill>
                            <a:schemeClr val="dk1"/>
                          </a:solidFill>
                          <a:effectLst/>
                          <a:latin typeface="Times New Roman" panose="02020603050405020304" pitchFamily="18" charset="0"/>
                          <a:cs typeface="Times New Roman" panose="02020603050405020304" pitchFamily="18" charset="0"/>
                        </a:rPr>
                        <a:t>Angle change response time </a:t>
                      </a:r>
                      <a:endParaRPr lang="en-US">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&lt;12s</a:t>
                      </a:r>
                    </a:p>
                  </a:txBody>
                  <a:tcPr/>
                </a:tc>
                <a:extLst>
                  <a:ext uri="{0D108BD9-81ED-4DB2-BD59-A6C34878D82A}">
                    <a16:rowId xmlns:a16="http://schemas.microsoft.com/office/drawing/2014/main" val="3532758633"/>
                  </a:ext>
                </a:extLst>
              </a:tr>
            </a:tbl>
          </a:graphicData>
        </a:graphic>
      </p:graphicFrame>
      <p:sp>
        <p:nvSpPr>
          <p:cNvPr id="9" name="Rectángulo 26">
            <a:extLst>
              <a:ext uri="{FF2B5EF4-FFF2-40B4-BE49-F238E27FC236}">
                <a16:creationId xmlns:a16="http://schemas.microsoft.com/office/drawing/2014/main" id="{54DE068F-C5B8-429E-AFAC-8C80C83002B3}"/>
              </a:ext>
            </a:extLst>
          </p:cNvPr>
          <p:cNvSpPr/>
          <p:nvPr/>
        </p:nvSpPr>
        <p:spPr>
          <a:xfrm>
            <a:off x="1342030" y="2505239"/>
            <a:ext cx="6459940" cy="1250439"/>
          </a:xfrm>
          <a:prstGeom prst="rect">
            <a:avLst/>
          </a:prstGeom>
          <a:solidFill>
            <a:srgbClr val="E71225">
              <a:alpha val="5000"/>
            </a:srgbClr>
          </a:solidFill>
          <a:ln w="36000">
            <a:solidFill>
              <a:srgbClr val="E7122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5"/>
              </a:solidFill>
            </a:endParaRPr>
          </a:p>
        </p:txBody>
      </p:sp>
      <p:pic>
        <p:nvPicPr>
          <p:cNvPr id="2" name="Audio 1">
            <a:hlinkClick r:id="" action="ppaction://media"/>
            <a:extLst>
              <a:ext uri="{FF2B5EF4-FFF2-40B4-BE49-F238E27FC236}">
                <a16:creationId xmlns:a16="http://schemas.microsoft.com/office/drawing/2014/main" id="{CFDC0E7E-533A-4633-AB13-416EAB298D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1624484943"/>
      </p:ext>
    </p:extLst>
  </p:cSld>
  <p:clrMapOvr>
    <a:masterClrMapping/>
  </p:clrMapOvr>
  <mc:AlternateContent xmlns:mc="http://schemas.openxmlformats.org/markup-compatibility/2006" xmlns:p14="http://schemas.microsoft.com/office/powerpoint/2010/main">
    <mc:Choice Requires="p14">
      <p:transition spd="slow" p14:dur="2000" advTm="52372"/>
    </mc:Choice>
    <mc:Fallback xmlns="">
      <p:transition spd="slow" advTm="52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02A1C665-AF71-47E4-B098-87538D5FC5B0}"/>
              </a:ext>
            </a:extLst>
          </p:cNvPr>
          <p:cNvPicPr>
            <a:picLocks noChangeAspect="1"/>
          </p:cNvPicPr>
          <p:nvPr/>
        </p:nvPicPr>
        <p:blipFill rotWithShape="1">
          <a:blip r:embed="rId6"/>
          <a:srcRect l="14271" r="8512"/>
          <a:stretch/>
        </p:blipFill>
        <p:spPr>
          <a:xfrm>
            <a:off x="8464982" y="0"/>
            <a:ext cx="527774" cy="706070"/>
          </a:xfrm>
          <a:prstGeom prst="rect">
            <a:avLst/>
          </a:prstGeom>
        </p:spPr>
      </p:pic>
      <p:sp>
        <p:nvSpPr>
          <p:cNvPr id="70" name="TextBox 69">
            <a:extLst>
              <a:ext uri="{FF2B5EF4-FFF2-40B4-BE49-F238E27FC236}">
                <a16:creationId xmlns:a16="http://schemas.microsoft.com/office/drawing/2014/main" id="{060BDE62-77C6-45BD-BE1D-B2DDB043A4A7}"/>
              </a:ext>
            </a:extLst>
          </p:cNvPr>
          <p:cNvSpPr txBox="1"/>
          <p:nvPr/>
        </p:nvSpPr>
        <p:spPr>
          <a:xfrm>
            <a:off x="6631194" y="7093379"/>
            <a:ext cx="2376105" cy="461665"/>
          </a:xfrm>
          <a:prstGeom prst="rect">
            <a:avLst/>
          </a:prstGeom>
          <a:noFill/>
        </p:spPr>
        <p:txBody>
          <a:bodyPr wrap="square" lIns="91440" tIns="45720" rIns="91440" bIns="45720" rtlCol="0" anchor="t">
            <a:spAutoFit/>
          </a:bodyPr>
          <a:lstStyle/>
          <a:p>
            <a:r>
              <a:rPr lang="en-US" sz="1400"/>
              <a:t>BLOCK OWNER:</a:t>
            </a:r>
          </a:p>
          <a:p>
            <a:r>
              <a:rPr lang="en-US" sz="1000">
                <a:solidFill>
                  <a:schemeClr val="accent6">
                    <a:lumMod val="75000"/>
                  </a:schemeClr>
                </a:solidFill>
              </a:rPr>
              <a:t>Primary</a:t>
            </a:r>
            <a:r>
              <a:rPr lang="en-US" sz="1000"/>
              <a:t>/</a:t>
            </a:r>
            <a:r>
              <a:rPr lang="en-US" sz="1000">
                <a:solidFill>
                  <a:schemeClr val="accent4"/>
                </a:solidFill>
              </a:rPr>
              <a:t>Secondary</a:t>
            </a:r>
            <a:r>
              <a:rPr lang="en-US" sz="1000"/>
              <a:t>/</a:t>
            </a:r>
            <a:r>
              <a:rPr lang="en-US" sz="1000">
                <a:solidFill>
                  <a:schemeClr val="accent1"/>
                </a:solidFill>
              </a:rPr>
              <a:t>Tertiary</a:t>
            </a:r>
            <a:r>
              <a:rPr lang="en-US" sz="1000"/>
              <a:t>/</a:t>
            </a:r>
            <a:r>
              <a:rPr lang="en-US" sz="1000">
                <a:solidFill>
                  <a:srgbClr val="7030A0"/>
                </a:solidFill>
              </a:rPr>
              <a:t>Quaternary</a:t>
            </a:r>
          </a:p>
        </p:txBody>
      </p:sp>
      <p:sp>
        <p:nvSpPr>
          <p:cNvPr id="82" name="Title 1">
            <a:extLst>
              <a:ext uri="{FF2B5EF4-FFF2-40B4-BE49-F238E27FC236}">
                <a16:creationId xmlns:a16="http://schemas.microsoft.com/office/drawing/2014/main" id="{A4003A67-9C62-4AB4-A5E9-DB2D835A5028}"/>
              </a:ext>
            </a:extLst>
          </p:cNvPr>
          <p:cNvSpPr>
            <a:spLocks noGrp="1"/>
          </p:cNvSpPr>
          <p:nvPr>
            <p:ph type="title"/>
          </p:nvPr>
        </p:nvSpPr>
        <p:spPr>
          <a:xfrm>
            <a:off x="301451" y="273845"/>
            <a:ext cx="7808879" cy="1575052"/>
          </a:xfrm>
        </p:spPr>
        <p:txBody>
          <a:bodyPr anchor="t">
            <a:normAutofit/>
          </a:bodyPr>
          <a:lstStyle/>
          <a:p>
            <a:r>
              <a:rPr lang="en-US" sz="2400" b="1">
                <a:solidFill>
                  <a:schemeClr val="bg1"/>
                </a:solidFill>
                <a:latin typeface="Times New Roman" panose="02020603050405020304" pitchFamily="18" charset="0"/>
                <a:ea typeface="Helvetica" charset="0"/>
                <a:cs typeface="Times New Roman" panose="02020603050405020304" pitchFamily="18" charset="0"/>
              </a:rPr>
              <a:t>System Architecture</a:t>
            </a:r>
          </a:p>
        </p:txBody>
      </p:sp>
      <p:pic>
        <p:nvPicPr>
          <p:cNvPr id="84" name="Picture 83">
            <a:extLst>
              <a:ext uri="{FF2B5EF4-FFF2-40B4-BE49-F238E27FC236}">
                <a16:creationId xmlns:a16="http://schemas.microsoft.com/office/drawing/2014/main" id="{F9869B78-5248-45DA-80B6-97083E4173FA}"/>
              </a:ext>
            </a:extLst>
          </p:cNvPr>
          <p:cNvPicPr>
            <a:picLocks noChangeAspect="1"/>
          </p:cNvPicPr>
          <p:nvPr/>
        </p:nvPicPr>
        <p:blipFill rotWithShape="1">
          <a:blip r:embed="rId7"/>
          <a:srcRect l="78132" t="92104" r="112" b="653"/>
          <a:stretch/>
        </p:blipFill>
        <p:spPr>
          <a:xfrm>
            <a:off x="6820931" y="2725336"/>
            <a:ext cx="1508077" cy="311303"/>
          </a:xfrm>
          <a:prstGeom prst="rect">
            <a:avLst/>
          </a:prstGeom>
        </p:spPr>
      </p:pic>
      <p:pic>
        <p:nvPicPr>
          <p:cNvPr id="92" name="Picture 91">
            <a:extLst>
              <a:ext uri="{FF2B5EF4-FFF2-40B4-BE49-F238E27FC236}">
                <a16:creationId xmlns:a16="http://schemas.microsoft.com/office/drawing/2014/main" id="{44A5B8BA-6951-4C4F-A05E-40DF01239FDB}"/>
              </a:ext>
            </a:extLst>
          </p:cNvPr>
          <p:cNvPicPr>
            <a:picLocks noChangeAspect="1"/>
          </p:cNvPicPr>
          <p:nvPr/>
        </p:nvPicPr>
        <p:blipFill rotWithShape="1">
          <a:blip r:embed="rId7"/>
          <a:srcRect l="78132" t="176" r="112" b="57115"/>
          <a:stretch/>
        </p:blipFill>
        <p:spPr>
          <a:xfrm>
            <a:off x="6820932" y="931085"/>
            <a:ext cx="1508077" cy="1835624"/>
          </a:xfrm>
          <a:prstGeom prst="rect">
            <a:avLst/>
          </a:prstGeom>
        </p:spPr>
      </p:pic>
      <p:pic>
        <p:nvPicPr>
          <p:cNvPr id="2" name="Picture 1">
            <a:extLst>
              <a:ext uri="{FF2B5EF4-FFF2-40B4-BE49-F238E27FC236}">
                <a16:creationId xmlns:a16="http://schemas.microsoft.com/office/drawing/2014/main" id="{469F0285-0325-40C1-A56C-B7F9CB2F9F74}"/>
              </a:ext>
            </a:extLst>
          </p:cNvPr>
          <p:cNvPicPr>
            <a:picLocks noChangeAspect="1"/>
          </p:cNvPicPr>
          <p:nvPr/>
        </p:nvPicPr>
        <p:blipFill>
          <a:blip r:embed="rId8"/>
          <a:stretch>
            <a:fillRect/>
          </a:stretch>
        </p:blipFill>
        <p:spPr>
          <a:xfrm>
            <a:off x="457200" y="783486"/>
            <a:ext cx="5965509" cy="3576528"/>
          </a:xfrm>
          <a:prstGeom prst="rect">
            <a:avLst/>
          </a:prstGeom>
        </p:spPr>
      </p:pic>
      <p:pic>
        <p:nvPicPr>
          <p:cNvPr id="11" name="Audio 6">
            <a:hlinkClick r:id="" action="ppaction://media"/>
            <a:extLst>
              <a:ext uri="{FF2B5EF4-FFF2-40B4-BE49-F238E27FC236}">
                <a16:creationId xmlns:a16="http://schemas.microsoft.com/office/drawing/2014/main" id="{A43654EB-C608-4ACE-B813-7183C1EF59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1886453272"/>
      </p:ext>
    </p:extLst>
  </p:cSld>
  <p:clrMapOvr>
    <a:masterClrMapping/>
  </p:clrMapOvr>
  <mc:AlternateContent xmlns:mc="http://schemas.openxmlformats.org/markup-compatibility/2006" xmlns:p14="http://schemas.microsoft.com/office/powerpoint/2010/main">
    <mc:Choice Requires="p14">
      <p:transition spd="slow" p14:dur="2000" advTm="40530"/>
    </mc:Choice>
    <mc:Fallback xmlns="">
      <p:transition spd="slow" advTm="4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02A1C665-AF71-47E4-B098-87538D5FC5B0}"/>
              </a:ext>
            </a:extLst>
          </p:cNvPr>
          <p:cNvPicPr>
            <a:picLocks noChangeAspect="1"/>
          </p:cNvPicPr>
          <p:nvPr/>
        </p:nvPicPr>
        <p:blipFill rotWithShape="1">
          <a:blip r:embed="rId6"/>
          <a:srcRect l="14271" r="8512"/>
          <a:stretch/>
        </p:blipFill>
        <p:spPr>
          <a:xfrm>
            <a:off x="8464982" y="0"/>
            <a:ext cx="527774" cy="706070"/>
          </a:xfrm>
          <a:prstGeom prst="rect">
            <a:avLst/>
          </a:prstGeom>
        </p:spPr>
      </p:pic>
      <p:sp>
        <p:nvSpPr>
          <p:cNvPr id="70" name="TextBox 69">
            <a:extLst>
              <a:ext uri="{FF2B5EF4-FFF2-40B4-BE49-F238E27FC236}">
                <a16:creationId xmlns:a16="http://schemas.microsoft.com/office/drawing/2014/main" id="{060BDE62-77C6-45BD-BE1D-B2DDB043A4A7}"/>
              </a:ext>
            </a:extLst>
          </p:cNvPr>
          <p:cNvSpPr txBox="1"/>
          <p:nvPr/>
        </p:nvSpPr>
        <p:spPr>
          <a:xfrm>
            <a:off x="6631194" y="7093379"/>
            <a:ext cx="2376105" cy="461665"/>
          </a:xfrm>
          <a:prstGeom prst="rect">
            <a:avLst/>
          </a:prstGeom>
          <a:noFill/>
        </p:spPr>
        <p:txBody>
          <a:bodyPr wrap="square" lIns="91440" tIns="45720" rIns="91440" bIns="45720" rtlCol="0" anchor="t">
            <a:spAutoFit/>
          </a:bodyPr>
          <a:lstStyle/>
          <a:p>
            <a:r>
              <a:rPr lang="en-US" sz="1400"/>
              <a:t>BLOCK OWNER:</a:t>
            </a:r>
          </a:p>
          <a:p>
            <a:r>
              <a:rPr lang="en-US" sz="1000">
                <a:solidFill>
                  <a:schemeClr val="accent6">
                    <a:lumMod val="75000"/>
                  </a:schemeClr>
                </a:solidFill>
              </a:rPr>
              <a:t>Primary</a:t>
            </a:r>
            <a:r>
              <a:rPr lang="en-US" sz="1000"/>
              <a:t>/</a:t>
            </a:r>
            <a:r>
              <a:rPr lang="en-US" sz="1000">
                <a:solidFill>
                  <a:schemeClr val="accent4"/>
                </a:solidFill>
              </a:rPr>
              <a:t>Secondary</a:t>
            </a:r>
            <a:r>
              <a:rPr lang="en-US" sz="1000"/>
              <a:t>/</a:t>
            </a:r>
            <a:r>
              <a:rPr lang="en-US" sz="1000">
                <a:solidFill>
                  <a:schemeClr val="accent1"/>
                </a:solidFill>
              </a:rPr>
              <a:t>Tertiary</a:t>
            </a:r>
            <a:r>
              <a:rPr lang="en-US" sz="1000"/>
              <a:t>/</a:t>
            </a:r>
            <a:r>
              <a:rPr lang="en-US" sz="1000">
                <a:solidFill>
                  <a:srgbClr val="7030A0"/>
                </a:solidFill>
              </a:rPr>
              <a:t>Quaternary</a:t>
            </a:r>
          </a:p>
        </p:txBody>
      </p:sp>
      <p:sp>
        <p:nvSpPr>
          <p:cNvPr id="82" name="Title 1">
            <a:extLst>
              <a:ext uri="{FF2B5EF4-FFF2-40B4-BE49-F238E27FC236}">
                <a16:creationId xmlns:a16="http://schemas.microsoft.com/office/drawing/2014/main" id="{A4003A67-9C62-4AB4-A5E9-DB2D835A5028}"/>
              </a:ext>
            </a:extLst>
          </p:cNvPr>
          <p:cNvSpPr>
            <a:spLocks noGrp="1"/>
          </p:cNvSpPr>
          <p:nvPr>
            <p:ph type="title"/>
          </p:nvPr>
        </p:nvSpPr>
        <p:spPr>
          <a:xfrm>
            <a:off x="301451" y="273845"/>
            <a:ext cx="7808879" cy="1575052"/>
          </a:xfrm>
        </p:spPr>
        <p:txBody>
          <a:bodyPr anchor="t">
            <a:normAutofit/>
          </a:bodyPr>
          <a:lstStyle/>
          <a:p>
            <a:r>
              <a:rPr lang="en-US" sz="2400" b="1">
                <a:solidFill>
                  <a:schemeClr val="bg1"/>
                </a:solidFill>
                <a:latin typeface="Times New Roman" panose="02020603050405020304" pitchFamily="18" charset="0"/>
                <a:ea typeface="Helvetica" charset="0"/>
                <a:cs typeface="Times New Roman" panose="02020603050405020304" pitchFamily="18" charset="0"/>
              </a:rPr>
              <a:t>Distribution System Design</a:t>
            </a:r>
          </a:p>
        </p:txBody>
      </p:sp>
      <p:pic>
        <p:nvPicPr>
          <p:cNvPr id="12" name="Picture 11">
            <a:extLst>
              <a:ext uri="{FF2B5EF4-FFF2-40B4-BE49-F238E27FC236}">
                <a16:creationId xmlns:a16="http://schemas.microsoft.com/office/drawing/2014/main" id="{C61B6E9F-C89D-4A40-8D30-4C2A59AD4C99}"/>
              </a:ext>
            </a:extLst>
          </p:cNvPr>
          <p:cNvPicPr>
            <a:picLocks noChangeAspect="1"/>
          </p:cNvPicPr>
          <p:nvPr/>
        </p:nvPicPr>
        <p:blipFill>
          <a:blip r:embed="rId7"/>
          <a:stretch>
            <a:fillRect/>
          </a:stretch>
        </p:blipFill>
        <p:spPr>
          <a:xfrm>
            <a:off x="5049504" y="1222007"/>
            <a:ext cx="3297787" cy="2823314"/>
          </a:xfrm>
          <a:prstGeom prst="rect">
            <a:avLst/>
          </a:prstGeom>
        </p:spPr>
      </p:pic>
      <p:pic>
        <p:nvPicPr>
          <p:cNvPr id="5" name="Picture 4">
            <a:extLst>
              <a:ext uri="{FF2B5EF4-FFF2-40B4-BE49-F238E27FC236}">
                <a16:creationId xmlns:a16="http://schemas.microsoft.com/office/drawing/2014/main" id="{14D313FE-AFEB-4471-A45F-04A9A0AA15C7}"/>
              </a:ext>
            </a:extLst>
          </p:cNvPr>
          <p:cNvPicPr>
            <a:picLocks noChangeAspect="1"/>
          </p:cNvPicPr>
          <p:nvPr/>
        </p:nvPicPr>
        <p:blipFill>
          <a:blip r:embed="rId8"/>
          <a:stretch>
            <a:fillRect/>
          </a:stretch>
        </p:blipFill>
        <p:spPr>
          <a:xfrm>
            <a:off x="926897" y="901500"/>
            <a:ext cx="3418564" cy="3340499"/>
          </a:xfrm>
          <a:prstGeom prst="rect">
            <a:avLst/>
          </a:prstGeom>
        </p:spPr>
      </p:pic>
      <p:pic>
        <p:nvPicPr>
          <p:cNvPr id="6" name="Audio 5">
            <a:hlinkClick r:id="" action="ppaction://media"/>
            <a:extLst>
              <a:ext uri="{FF2B5EF4-FFF2-40B4-BE49-F238E27FC236}">
                <a16:creationId xmlns:a16="http://schemas.microsoft.com/office/drawing/2014/main" id="{68406393-0AE8-4368-B870-4CE290C484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3862634810"/>
      </p:ext>
    </p:extLst>
  </p:cSld>
  <p:clrMapOvr>
    <a:masterClrMapping/>
  </p:clrMapOvr>
  <mc:AlternateContent xmlns:mc="http://schemas.openxmlformats.org/markup-compatibility/2006" xmlns:p14="http://schemas.microsoft.com/office/powerpoint/2010/main">
    <mc:Choice Requires="p14">
      <p:transition spd="slow" p14:dur="2000" advTm="42665"/>
    </mc:Choice>
    <mc:Fallback xmlns="">
      <p:transition spd="slow" advTm="4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7B9EE7-FC9D-4567-A3A9-8FF476FEB26F}"/>
              </a:ext>
            </a:extLst>
          </p:cNvPr>
          <p:cNvPicPr>
            <a:picLocks noChangeAspect="1"/>
          </p:cNvPicPr>
          <p:nvPr/>
        </p:nvPicPr>
        <p:blipFill>
          <a:blip r:embed="rId6"/>
          <a:stretch>
            <a:fillRect/>
          </a:stretch>
        </p:blipFill>
        <p:spPr>
          <a:xfrm>
            <a:off x="46669" y="1341119"/>
            <a:ext cx="5804482" cy="2930201"/>
          </a:xfrm>
          <a:prstGeom prst="rect">
            <a:avLst/>
          </a:prstGeom>
        </p:spPr>
      </p:pic>
      <p:sp>
        <p:nvSpPr>
          <p:cNvPr id="2" name="Title 1"/>
          <p:cNvSpPr>
            <a:spLocks noGrp="1"/>
          </p:cNvSpPr>
          <p:nvPr>
            <p:ph type="title"/>
          </p:nvPr>
        </p:nvSpPr>
        <p:spPr>
          <a:xfrm>
            <a:off x="301451" y="273845"/>
            <a:ext cx="7808879" cy="1575052"/>
          </a:xfrm>
        </p:spPr>
        <p:txBody>
          <a:bodyPr anchor="t">
            <a:normAutofit/>
          </a:bodyPr>
          <a:lstStyle/>
          <a:p>
            <a:r>
              <a:rPr lang="en-US" sz="2400" b="1" dirty="0">
                <a:solidFill>
                  <a:schemeClr val="bg1"/>
                </a:solidFill>
                <a:latin typeface="Times New Roman" panose="02020603050405020304" pitchFamily="18" charset="0"/>
                <a:ea typeface="Helvetica" charset="0"/>
                <a:cs typeface="Times New Roman" panose="02020603050405020304" pitchFamily="18" charset="0"/>
              </a:rPr>
              <a:t>Real-Time Simulation</a:t>
            </a:r>
          </a:p>
        </p:txBody>
      </p:sp>
      <p:sp>
        <p:nvSpPr>
          <p:cNvPr id="3" name="Rectangle 2">
            <a:extLst>
              <a:ext uri="{FF2B5EF4-FFF2-40B4-BE49-F238E27FC236}">
                <a16:creationId xmlns:a16="http://schemas.microsoft.com/office/drawing/2014/main" id="{62976CDE-FCDA-0F42-B315-E4ECC3693E26}"/>
              </a:ext>
            </a:extLst>
          </p:cNvPr>
          <p:cNvSpPr/>
          <p:nvPr/>
        </p:nvSpPr>
        <p:spPr>
          <a:xfrm>
            <a:off x="0" y="4918509"/>
            <a:ext cx="9144000" cy="22499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29"/>
              </a:solidFill>
            </a:endParaRPr>
          </a:p>
        </p:txBody>
      </p:sp>
      <p:pic>
        <p:nvPicPr>
          <p:cNvPr id="4" name="Picture 3">
            <a:extLst>
              <a:ext uri="{FF2B5EF4-FFF2-40B4-BE49-F238E27FC236}">
                <a16:creationId xmlns:a16="http://schemas.microsoft.com/office/drawing/2014/main" id="{A9DC714B-C2B3-724E-B91B-7BE3D953C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pic>
        <p:nvPicPr>
          <p:cNvPr id="8" name="Picture 7" descr="A person smiling for the camera&#10;&#10;Description automatically generated with low confidence">
            <a:extLst>
              <a:ext uri="{FF2B5EF4-FFF2-40B4-BE49-F238E27FC236}">
                <a16:creationId xmlns:a16="http://schemas.microsoft.com/office/drawing/2014/main" id="{4458BF0C-057C-43B0-A141-61E5046FF4E9}"/>
              </a:ext>
            </a:extLst>
          </p:cNvPr>
          <p:cNvPicPr>
            <a:picLocks noChangeAspect="1"/>
          </p:cNvPicPr>
          <p:nvPr/>
        </p:nvPicPr>
        <p:blipFill rotWithShape="1">
          <a:blip r:embed="rId8"/>
          <a:srcRect l="14271" r="8512"/>
          <a:stretch/>
        </p:blipFill>
        <p:spPr>
          <a:xfrm>
            <a:off x="8464982" y="0"/>
            <a:ext cx="527774" cy="706070"/>
          </a:xfrm>
          <a:prstGeom prst="rect">
            <a:avLst/>
          </a:prstGeom>
        </p:spPr>
      </p:pic>
      <p:sp>
        <p:nvSpPr>
          <p:cNvPr id="22" name="TextBox 21">
            <a:extLst>
              <a:ext uri="{FF2B5EF4-FFF2-40B4-BE49-F238E27FC236}">
                <a16:creationId xmlns:a16="http://schemas.microsoft.com/office/drawing/2014/main" id="{BA8D49F8-0E12-455A-A9BE-6D8516A970CB}"/>
              </a:ext>
            </a:extLst>
          </p:cNvPr>
          <p:cNvSpPr txBox="1"/>
          <p:nvPr/>
        </p:nvSpPr>
        <p:spPr>
          <a:xfrm>
            <a:off x="20722" y="1106684"/>
            <a:ext cx="1879145" cy="276999"/>
          </a:xfrm>
          <a:prstGeom prst="rect">
            <a:avLst/>
          </a:prstGeom>
          <a:noFill/>
        </p:spPr>
        <p:txBody>
          <a:bodyPr wrap="square">
            <a:spAutoFit/>
          </a:bodyPr>
          <a:lstStyle/>
          <a:p>
            <a:pPr algn="ctr"/>
            <a:r>
              <a:rPr lang="en-US" sz="1200" u="sng">
                <a:solidFill>
                  <a:schemeClr val="bg1"/>
                </a:solidFill>
                <a:latin typeface="Times New Roman" panose="02020603050405020304" pitchFamily="18" charset="0"/>
                <a:ea typeface="Helvetica" charset="0"/>
                <a:cs typeface="Times New Roman" panose="02020603050405020304" pitchFamily="18" charset="0"/>
              </a:rPr>
              <a:t>SM Master Subsystem</a:t>
            </a:r>
            <a:endParaRPr lang="en-US" sz="1200" u="sng">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7BB14E1-F2A9-416C-AD1D-A06921FC33FE}"/>
              </a:ext>
            </a:extLst>
          </p:cNvPr>
          <p:cNvSpPr txBox="1"/>
          <p:nvPr/>
        </p:nvSpPr>
        <p:spPr>
          <a:xfrm>
            <a:off x="6064739" y="1106683"/>
            <a:ext cx="1879145" cy="276999"/>
          </a:xfrm>
          <a:prstGeom prst="rect">
            <a:avLst/>
          </a:prstGeom>
          <a:noFill/>
        </p:spPr>
        <p:txBody>
          <a:bodyPr wrap="square">
            <a:spAutoFit/>
          </a:bodyPr>
          <a:lstStyle/>
          <a:p>
            <a:pPr algn="ctr"/>
            <a:r>
              <a:rPr lang="en-US" sz="1200" u="sng">
                <a:solidFill>
                  <a:schemeClr val="bg1"/>
                </a:solidFill>
                <a:latin typeface="Times New Roman" panose="02020603050405020304" pitchFamily="18" charset="0"/>
                <a:ea typeface="Helvetica" charset="0"/>
                <a:cs typeface="Times New Roman" panose="02020603050405020304" pitchFamily="18" charset="0"/>
              </a:rPr>
              <a:t>SC Console Subsystem</a:t>
            </a:r>
            <a:endParaRPr lang="en-US" sz="1200" u="sng">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9FA98948-8717-4A4C-8D9E-1076104E79B9}"/>
              </a:ext>
            </a:extLst>
          </p:cNvPr>
          <p:cNvCxnSpPr/>
          <p:nvPr/>
        </p:nvCxnSpPr>
        <p:spPr>
          <a:xfrm>
            <a:off x="5898292" y="981231"/>
            <a:ext cx="0" cy="3788477"/>
          </a:xfrm>
          <a:prstGeom prst="line">
            <a:avLst/>
          </a:prstGeom>
        </p:spPr>
        <p:style>
          <a:lnRef idx="1">
            <a:schemeClr val="accent4"/>
          </a:lnRef>
          <a:fillRef idx="0">
            <a:schemeClr val="accent4"/>
          </a:fillRef>
          <a:effectRef idx="0">
            <a:schemeClr val="accent4"/>
          </a:effectRef>
          <a:fontRef idx="minor">
            <a:schemeClr val="tx1"/>
          </a:fontRef>
        </p:style>
      </p:cxnSp>
      <p:sp>
        <p:nvSpPr>
          <p:cNvPr id="11" name="Rectangle: Rounded Corners 10">
            <a:extLst>
              <a:ext uri="{FF2B5EF4-FFF2-40B4-BE49-F238E27FC236}">
                <a16:creationId xmlns:a16="http://schemas.microsoft.com/office/drawing/2014/main" id="{F348F73A-261D-49CF-8B5E-3D5A502DFD33}"/>
              </a:ext>
            </a:extLst>
          </p:cNvPr>
          <p:cNvSpPr/>
          <p:nvPr/>
        </p:nvSpPr>
        <p:spPr>
          <a:xfrm>
            <a:off x="3133189" y="1996036"/>
            <a:ext cx="510594" cy="930876"/>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2" name="TextBox 11">
            <a:extLst>
              <a:ext uri="{FF2B5EF4-FFF2-40B4-BE49-F238E27FC236}">
                <a16:creationId xmlns:a16="http://schemas.microsoft.com/office/drawing/2014/main" id="{130DDE40-9DE8-4B94-8BA6-0AFC58FF74F7}"/>
              </a:ext>
            </a:extLst>
          </p:cNvPr>
          <p:cNvSpPr txBox="1"/>
          <p:nvPr/>
        </p:nvSpPr>
        <p:spPr>
          <a:xfrm>
            <a:off x="2787593" y="1798525"/>
            <a:ext cx="1265421" cy="246221"/>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Distribution System</a:t>
            </a:r>
          </a:p>
        </p:txBody>
      </p:sp>
      <p:sp>
        <p:nvSpPr>
          <p:cNvPr id="15" name="Rectangle: Rounded Corners 14">
            <a:extLst>
              <a:ext uri="{FF2B5EF4-FFF2-40B4-BE49-F238E27FC236}">
                <a16:creationId xmlns:a16="http://schemas.microsoft.com/office/drawing/2014/main" id="{5407E46C-1FF7-4352-99E2-F9D6076B9A2A}"/>
              </a:ext>
            </a:extLst>
          </p:cNvPr>
          <p:cNvSpPr/>
          <p:nvPr/>
        </p:nvSpPr>
        <p:spPr>
          <a:xfrm>
            <a:off x="2673178" y="3511982"/>
            <a:ext cx="2069178" cy="759338"/>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6" name="TextBox 15">
            <a:extLst>
              <a:ext uri="{FF2B5EF4-FFF2-40B4-BE49-F238E27FC236}">
                <a16:creationId xmlns:a16="http://schemas.microsoft.com/office/drawing/2014/main" id="{17A5F357-BE09-4BCB-BF62-7448DBF9AFC0}"/>
              </a:ext>
            </a:extLst>
          </p:cNvPr>
          <p:cNvSpPr txBox="1"/>
          <p:nvPr/>
        </p:nvSpPr>
        <p:spPr>
          <a:xfrm>
            <a:off x="3413967" y="3327880"/>
            <a:ext cx="1265421" cy="246221"/>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DC-AC</a:t>
            </a:r>
          </a:p>
        </p:txBody>
      </p:sp>
      <p:sp>
        <p:nvSpPr>
          <p:cNvPr id="17" name="Rectangle: Rounded Corners 16">
            <a:extLst>
              <a:ext uri="{FF2B5EF4-FFF2-40B4-BE49-F238E27FC236}">
                <a16:creationId xmlns:a16="http://schemas.microsoft.com/office/drawing/2014/main" id="{FD42B87D-8227-42C0-A18C-DDB97667AA3A}"/>
              </a:ext>
            </a:extLst>
          </p:cNvPr>
          <p:cNvSpPr/>
          <p:nvPr/>
        </p:nvSpPr>
        <p:spPr>
          <a:xfrm>
            <a:off x="4789497" y="2629416"/>
            <a:ext cx="1061654" cy="1007590"/>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9" name="TextBox 18">
            <a:extLst>
              <a:ext uri="{FF2B5EF4-FFF2-40B4-BE49-F238E27FC236}">
                <a16:creationId xmlns:a16="http://schemas.microsoft.com/office/drawing/2014/main" id="{B6B8F98A-CE15-46A4-BD11-D623B276548E}"/>
              </a:ext>
            </a:extLst>
          </p:cNvPr>
          <p:cNvSpPr txBox="1"/>
          <p:nvPr/>
        </p:nvSpPr>
        <p:spPr>
          <a:xfrm>
            <a:off x="4469720" y="2379351"/>
            <a:ext cx="1656743" cy="307777"/>
          </a:xfrm>
          <a:prstGeom prst="rect">
            <a:avLst/>
          </a:prstGeom>
          <a:noFill/>
        </p:spPr>
        <p:txBody>
          <a:bodyPr wrap="square" rtlCol="0">
            <a:spAutoFit/>
          </a:bodyPr>
          <a:lstStyle/>
          <a:p>
            <a:pPr algn="ctr"/>
            <a:r>
              <a:rPr lang="en-US" sz="700" dirty="0">
                <a:solidFill>
                  <a:schemeClr val="bg1"/>
                </a:solidFill>
                <a:latin typeface="Times New Roman" panose="02020603050405020304" pitchFamily="18" charset="0"/>
                <a:cs typeface="Times New Roman" panose="02020603050405020304" pitchFamily="18" charset="0"/>
              </a:rPr>
              <a:t>Measurements sent</a:t>
            </a:r>
          </a:p>
          <a:p>
            <a:pPr algn="ctr"/>
            <a:r>
              <a:rPr lang="en-US" sz="700" dirty="0">
                <a:solidFill>
                  <a:schemeClr val="bg1"/>
                </a:solidFill>
                <a:latin typeface="Times New Roman" panose="02020603050405020304" pitchFamily="18" charset="0"/>
                <a:cs typeface="Times New Roman" panose="02020603050405020304" pitchFamily="18" charset="0"/>
              </a:rPr>
              <a:t> to RBP</a:t>
            </a:r>
          </a:p>
        </p:txBody>
      </p:sp>
      <p:grpSp>
        <p:nvGrpSpPr>
          <p:cNvPr id="25" name="Group 24">
            <a:extLst>
              <a:ext uri="{FF2B5EF4-FFF2-40B4-BE49-F238E27FC236}">
                <a16:creationId xmlns:a16="http://schemas.microsoft.com/office/drawing/2014/main" id="{258CA9AB-0396-4C70-9ABA-0833D13301CD}"/>
              </a:ext>
            </a:extLst>
          </p:cNvPr>
          <p:cNvGrpSpPr/>
          <p:nvPr/>
        </p:nvGrpSpPr>
        <p:grpSpPr>
          <a:xfrm>
            <a:off x="46669" y="2359282"/>
            <a:ext cx="2740924" cy="1024806"/>
            <a:chOff x="46669" y="2359282"/>
            <a:chExt cx="2740924" cy="1024806"/>
          </a:xfrm>
        </p:grpSpPr>
        <p:sp>
          <p:nvSpPr>
            <p:cNvPr id="21" name="Rectangle: Rounded Corners 20">
              <a:extLst>
                <a:ext uri="{FF2B5EF4-FFF2-40B4-BE49-F238E27FC236}">
                  <a16:creationId xmlns:a16="http://schemas.microsoft.com/office/drawing/2014/main" id="{D467FD5C-15CC-46AF-A163-299B960624C5}"/>
                </a:ext>
              </a:extLst>
            </p:cNvPr>
            <p:cNvSpPr/>
            <p:nvPr/>
          </p:nvSpPr>
          <p:spPr>
            <a:xfrm>
              <a:off x="46669" y="2555131"/>
              <a:ext cx="2740924" cy="828957"/>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4" name="TextBox 23">
              <a:extLst>
                <a:ext uri="{FF2B5EF4-FFF2-40B4-BE49-F238E27FC236}">
                  <a16:creationId xmlns:a16="http://schemas.microsoft.com/office/drawing/2014/main" id="{7F0DFC21-C738-4488-8BA1-3FE4E8648A29}"/>
                </a:ext>
              </a:extLst>
            </p:cNvPr>
            <p:cNvSpPr txBox="1"/>
            <p:nvPr/>
          </p:nvSpPr>
          <p:spPr>
            <a:xfrm>
              <a:off x="462016" y="2359282"/>
              <a:ext cx="1971137" cy="246221"/>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Power Measurements from RBP</a:t>
              </a:r>
            </a:p>
          </p:txBody>
        </p:sp>
      </p:grpSp>
      <p:pic>
        <p:nvPicPr>
          <p:cNvPr id="14" name="Picture 13">
            <a:extLst>
              <a:ext uri="{FF2B5EF4-FFF2-40B4-BE49-F238E27FC236}">
                <a16:creationId xmlns:a16="http://schemas.microsoft.com/office/drawing/2014/main" id="{178A79F6-F971-4E2C-837E-63E0BEFC49BB}"/>
              </a:ext>
            </a:extLst>
          </p:cNvPr>
          <p:cNvPicPr>
            <a:picLocks noChangeAspect="1"/>
          </p:cNvPicPr>
          <p:nvPr/>
        </p:nvPicPr>
        <p:blipFill>
          <a:blip r:embed="rId9"/>
          <a:stretch>
            <a:fillRect/>
          </a:stretch>
        </p:blipFill>
        <p:spPr>
          <a:xfrm>
            <a:off x="5977054" y="1532483"/>
            <a:ext cx="2843945" cy="1958210"/>
          </a:xfrm>
          <a:prstGeom prst="rect">
            <a:avLst/>
          </a:prstGeom>
        </p:spPr>
      </p:pic>
      <p:pic>
        <p:nvPicPr>
          <p:cNvPr id="30" name="Audio 29">
            <a:hlinkClick r:id="" action="ppaction://media"/>
            <a:extLst>
              <a:ext uri="{FF2B5EF4-FFF2-40B4-BE49-F238E27FC236}">
                <a16:creationId xmlns:a16="http://schemas.microsoft.com/office/drawing/2014/main" id="{2DD77BA3-FB21-4F1E-8B7B-315E232C35E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86800" y="4686300"/>
            <a:ext cx="304800" cy="304800"/>
          </a:xfrm>
          <a:prstGeom prst="rect">
            <a:avLst/>
          </a:prstGeom>
        </p:spPr>
      </p:pic>
    </p:spTree>
    <p:custDataLst>
      <p:tags r:id="rId1"/>
    </p:custDataLst>
    <p:extLst>
      <p:ext uri="{BB962C8B-B14F-4D97-AF65-F5344CB8AC3E}">
        <p14:creationId xmlns:p14="http://schemas.microsoft.com/office/powerpoint/2010/main" val="1294304356"/>
      </p:ext>
    </p:extLst>
  </p:cSld>
  <p:clrMapOvr>
    <a:masterClrMapping/>
  </p:clrMapOvr>
  <mc:AlternateContent xmlns:mc="http://schemas.openxmlformats.org/markup-compatibility/2006" xmlns:p14="http://schemas.microsoft.com/office/powerpoint/2010/main">
    <mc:Choice Requires="p14">
      <p:transition spd="slow" p14:dur="2000" advTm="33005"/>
    </mc:Choice>
    <mc:Fallback xmlns="">
      <p:transition spd="slow" advTm="3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0"/>
                </p:tgtEl>
              </p:cMediaNode>
            </p:audio>
          </p:childTnLst>
        </p:cTn>
      </p:par>
    </p:tnLst>
    <p:bldLst>
      <p:bldP spid="11" grpId="0" animBg="1"/>
      <p:bldP spid="11" grpId="1" animBg="1"/>
      <p:bldP spid="12" grpId="0"/>
      <p:bldP spid="12" grpId="1"/>
      <p:bldP spid="15" grpId="0" animBg="1"/>
      <p:bldP spid="15" grpId="1" animBg="1"/>
      <p:bldP spid="16" grpId="0"/>
      <p:bldP spid="16" grpId="1"/>
      <p:bldP spid="17" grpId="0" animBg="1"/>
      <p:bldP spid="17" grpId="1" animBg="1"/>
      <p:bldP spid="19" grpId="0"/>
      <p:bldP spid="19"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4|0.5|2.5|0.5|2.9|0.4|6.6"/>
</p:tagLst>
</file>

<file path=ppt/tags/tag2.xml><?xml version="1.0" encoding="utf-8"?>
<p:tagLst xmlns:a="http://schemas.openxmlformats.org/drawingml/2006/main" xmlns:r="http://schemas.openxmlformats.org/officeDocument/2006/relationships" xmlns:p="http://schemas.openxmlformats.org/presentationml/2006/main">
  <p:tag name="TIMING" val="|2.5|16.6|6.3|15.5|15.2|4.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D7B9216-7398-604A-B9FD-D1480978F082}" vid="{A9DCC503-974D-6543-8D56-03BC16D15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DDBB6E7DFB9E44AE4BD47B5F5BAD56" ma:contentTypeVersion="9" ma:contentTypeDescription="Create a new document." ma:contentTypeScope="" ma:versionID="89aeec78b097666fb6bc17798a134ea8">
  <xsd:schema xmlns:xsd="http://www.w3.org/2001/XMLSchema" xmlns:xs="http://www.w3.org/2001/XMLSchema" xmlns:p="http://schemas.microsoft.com/office/2006/metadata/properties" xmlns:ns2="1a6cc7e9-bfdb-4ff1-94b1-43ff3990c570" targetNamespace="http://schemas.microsoft.com/office/2006/metadata/properties" ma:root="true" ma:fieldsID="00088979ae7e08364474f6f736663502" ns2:_="">
    <xsd:import namespace="1a6cc7e9-bfdb-4ff1-94b1-43ff3990c5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6cc7e9-bfdb-4ff1-94b1-43ff3990c5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5F344E-6608-43C2-B61E-0F2E52990405}"/>
</file>

<file path=customXml/itemProps2.xml><?xml version="1.0" encoding="utf-8"?>
<ds:datastoreItem xmlns:ds="http://schemas.openxmlformats.org/officeDocument/2006/customXml" ds:itemID="{DC42A3F1-7936-4546-A60E-45DCAADA91A1}">
  <ds:schemaRefs>
    <ds:schemaRef ds:uri="http://schemas.microsoft.com/sharepoint/v3/contenttype/forms"/>
  </ds:schemaRefs>
</ds:datastoreItem>
</file>

<file path=customXml/itemProps3.xml><?xml version="1.0" encoding="utf-8"?>
<ds:datastoreItem xmlns:ds="http://schemas.openxmlformats.org/officeDocument/2006/customXml" ds:itemID="{803C741A-7752-4C09-B12E-AD093A1E7F90}">
  <ds:schemaRefs>
    <ds:schemaRef ds:uri="http://purl.org/dc/elements/1.1/"/>
    <ds:schemaRef ds:uri="http://schemas.openxmlformats.org/package/2006/metadata/core-properties"/>
    <ds:schemaRef ds:uri="757a1f28-0d54-43d5-97a3-3cb1b3edd5e8"/>
    <ds:schemaRef ds:uri="http://purl.org/dc/terms/"/>
    <ds:schemaRef ds:uri="http://schemas.microsoft.com/office/infopath/2007/PartnerControls"/>
    <ds:schemaRef ds:uri="http://purl.org/dc/dcmitype/"/>
    <ds:schemaRef ds:uri="http://schemas.microsoft.com/office/2006/metadata/properties"/>
    <ds:schemaRef ds:uri="http://schemas.microsoft.com/office/2006/documentManagement/types"/>
    <ds:schemaRef ds:uri="c3e20a50-c520-47a3-97d9-5e2c2b89a1e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UCF Brand-Wide Format Powerpoint</Template>
  <TotalTime>294</TotalTime>
  <Words>2908</Words>
  <Application>Microsoft Office PowerPoint</Application>
  <PresentationFormat>On-screen Show (16:9)</PresentationFormat>
  <Paragraphs>582</Paragraphs>
  <Slides>33</Slides>
  <Notes>32</Notes>
  <HiddenSlides>0</HiddenSlides>
  <MMClips>33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GE Inspira Sans Regular</vt:lpstr>
      <vt:lpstr>Helvetica</vt:lpstr>
      <vt:lpstr>Helvetica Neue</vt:lpstr>
      <vt:lpstr>Helvetica Neue Medium</vt:lpstr>
      <vt:lpstr>HelveticaNeueW01-55Roma</vt:lpstr>
      <vt:lpstr>Symbol</vt:lpstr>
      <vt:lpstr>Times New Roman</vt:lpstr>
      <vt:lpstr>Office Theme</vt:lpstr>
      <vt:lpstr>PowerPoint Presentation</vt:lpstr>
      <vt:lpstr>PowerPoint Presentation</vt:lpstr>
      <vt:lpstr>Motivation</vt:lpstr>
      <vt:lpstr>Goals and Objectives</vt:lpstr>
      <vt:lpstr>Project Overview</vt:lpstr>
      <vt:lpstr>Engineering Requirements and Specifications</vt:lpstr>
      <vt:lpstr>System Architecture</vt:lpstr>
      <vt:lpstr>Distribution System Design</vt:lpstr>
      <vt:lpstr>Real-Time Simulation</vt:lpstr>
      <vt:lpstr>PowerPoint Presentation</vt:lpstr>
      <vt:lpstr>PowerPoint Presentation</vt:lpstr>
      <vt:lpstr>Measurement module: Current/Voltage</vt:lpstr>
      <vt:lpstr>Power Consideration</vt:lpstr>
      <vt:lpstr>Schematic</vt:lpstr>
      <vt:lpstr>PCB (Printed Circuit Board)</vt:lpstr>
      <vt:lpstr>Manufactured PCB</vt:lpstr>
      <vt:lpstr>Standards</vt:lpstr>
      <vt:lpstr>Constraints</vt:lpstr>
      <vt:lpstr>Parts Consideration: Motor Type</vt:lpstr>
      <vt:lpstr>Parts Consideration: Stepper Motor</vt:lpstr>
      <vt:lpstr>Parts Consideration: Solar Panel</vt:lpstr>
      <vt:lpstr>Solar Panel Mount Design</vt:lpstr>
      <vt:lpstr>Wide Area Management System (WAMS)</vt:lpstr>
      <vt:lpstr>PowerPoint Presentation</vt:lpstr>
      <vt:lpstr>PowerPoint Presentation</vt:lpstr>
      <vt:lpstr>PowerPoint Presentation</vt:lpstr>
      <vt:lpstr>PowerPoint Presentation</vt:lpstr>
      <vt:lpstr>System Communication </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Title VERSION A</dc:title>
  <dc:creator>Microsoft Office User</dc:creator>
  <cp:lastModifiedBy>Ivelisse Rivera</cp:lastModifiedBy>
  <cp:revision>17</cp:revision>
  <cp:lastPrinted>2019-12-02T20:57:55Z</cp:lastPrinted>
  <dcterms:created xsi:type="dcterms:W3CDTF">2016-09-13T13:48:42Z</dcterms:created>
  <dcterms:modified xsi:type="dcterms:W3CDTF">2021-04-17T19:21:36Z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0x01010032DDBB6E7DFB9E44AE4BD47B5F5BAD56</vt:lpwstr>
  </property>
</Properties>
</file>