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Nixie One"/>
      <p:regular r:id="rId38"/>
    </p:embeddedFont>
    <p:embeddedFont>
      <p:font typeface="Helvetica Neue"/>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F51160-0416-41B1-AA16-087CC0105E59}">
  <a:tblStyle styleId="{08F51160-0416-41B1-AA16-087CC0105E5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AAE24D1-C733-4A97-8592-9C33D7E9AC5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E4AE1A8-2696-4BE3-AEF6-A107E284B1B4}"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AD644C3-78A2-4551-B2C7-9F9DE46737E0}" styleName="Table_3">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5.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7.xml"/><Relationship Id="rId44" Type="http://schemas.openxmlformats.org/officeDocument/2006/relationships/font" Target="fonts/Merriweather-bold.fntdata"/><Relationship Id="rId21" Type="http://schemas.openxmlformats.org/officeDocument/2006/relationships/slide" Target="slides/slide16.xml"/><Relationship Id="rId43" Type="http://schemas.openxmlformats.org/officeDocument/2006/relationships/font" Target="fonts/Merriweather-regular.fntdata"/><Relationship Id="rId24" Type="http://schemas.openxmlformats.org/officeDocument/2006/relationships/slide" Target="slides/slide19.xml"/><Relationship Id="rId46" Type="http://schemas.openxmlformats.org/officeDocument/2006/relationships/font" Target="fonts/Merriweather-boldItalic.fntdata"/><Relationship Id="rId23" Type="http://schemas.openxmlformats.org/officeDocument/2006/relationships/slide" Target="slides/slide18.xml"/><Relationship Id="rId45"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HelveticaNeue-regular.fntdata"/><Relationship Id="rId16" Type="http://schemas.openxmlformats.org/officeDocument/2006/relationships/slide" Target="slides/slide11.xml"/><Relationship Id="rId38" Type="http://schemas.openxmlformats.org/officeDocument/2006/relationships/font" Target="fonts/NixieOn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d2c905387f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d2c905387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d2c905387f_0_3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d2c905387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2c905387f_0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d2c905387f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d2c905387f_0_4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d2c905387f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d2c905387f_0_4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d2c905387f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d2c905387f_0_4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d2c905387f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d2ca9cca71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d2ca9cca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d2ca9cca71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d2ca9cca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d2c905387f_0_4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d2c905387f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d2c905387f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d2c905387f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89b53d510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89b53d510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d2c905387f_0_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d2c905387f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d2c905387f_0_7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d2c905387f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cdfbbecb16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cdfbbecb1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d2c905387f_0_7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d2c905387f_0_7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cdfbbecb16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cdfbbecb1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cdfbbecb16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cdfbbecb1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cdfbbecb16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cdfbbecb1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cdfbbecb16_0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cdfbbecb16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c89b53d510_0_1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c89b53d510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2c905387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2c90538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d2c905387f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d2c905387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dfbbecb16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dfbbecb1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2c905387f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d2c90538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ed75ccf_0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5ed75ccf_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2" name="Google Shape;12;p2"/>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3" name="Google Shape;13;p2"/>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2"/>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8" name="Shape 48"/>
        <p:cNvGrpSpPr/>
        <p:nvPr/>
      </p:nvGrpSpPr>
      <p:grpSpPr>
        <a:xfrm>
          <a:off x="0" y="0"/>
          <a:ext cx="0" cy="0"/>
          <a:chOff x="0" y="0"/>
          <a:chExt cx="0" cy="0"/>
        </a:xfrm>
      </p:grpSpPr>
      <p:sp>
        <p:nvSpPr>
          <p:cNvPr id="49" name="Google Shape;49;p3"/>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 name="Google Shape;51;p3"/>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2" name="Google Shape;52;p3"/>
          <p:cNvSpPr txBox="1"/>
          <p:nvPr>
            <p:ph idx="1" type="subTitle"/>
          </p:nvPr>
        </p:nvSpPr>
        <p:spPr>
          <a:xfrm>
            <a:off x="2743200" y="2821004"/>
            <a:ext cx="56961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3"/>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3"/>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8" name="Shape 88"/>
        <p:cNvGrpSpPr/>
        <p:nvPr/>
      </p:nvGrpSpPr>
      <p:grpSpPr>
        <a:xfrm>
          <a:off x="0" y="0"/>
          <a:ext cx="0" cy="0"/>
          <a:chOff x="0" y="0"/>
          <a:chExt cx="0" cy="0"/>
        </a:xfrm>
      </p:grpSpPr>
      <p:sp>
        <p:nvSpPr>
          <p:cNvPr id="89" name="Google Shape;89;p4"/>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1" name="Google Shape;91;p4"/>
          <p:cNvSpPr txBox="1"/>
          <p:nvPr>
            <p:ph idx="1" type="body"/>
          </p:nvPr>
        </p:nvSpPr>
        <p:spPr>
          <a:xfrm>
            <a:off x="2051200" y="2085600"/>
            <a:ext cx="6282300" cy="819900"/>
          </a:xfrm>
          <a:prstGeom prst="rect">
            <a:avLst/>
          </a:prstGeom>
        </p:spPr>
        <p:txBody>
          <a:bodyPr anchorCtr="0" anchor="ctr" bIns="91425" lIns="91425" spcFirstLastPara="1" rIns="91425" wrap="square" tIns="91425">
            <a:noAutofit/>
          </a:bodyPr>
          <a:lstStyle>
            <a:lvl1pPr indent="-381000" lvl="0" marL="457200" rtl="0">
              <a:spcBef>
                <a:spcPts val="600"/>
              </a:spcBef>
              <a:spcAft>
                <a:spcPts val="0"/>
              </a:spcAft>
              <a:buSzPts val="2400"/>
              <a:buFont typeface="Nixie One"/>
              <a:buChar char="◇"/>
              <a:defRPr sz="2400">
                <a:latin typeface="Nixie One"/>
                <a:ea typeface="Nixie One"/>
                <a:cs typeface="Nixie One"/>
                <a:sym typeface="Nixie One"/>
              </a:defRPr>
            </a:lvl1pPr>
            <a:lvl2pPr indent="-381000" lvl="1" marL="914400" rtl="0">
              <a:spcBef>
                <a:spcPts val="0"/>
              </a:spcBef>
              <a:spcAft>
                <a:spcPts val="0"/>
              </a:spcAft>
              <a:buSzPts val="2400"/>
              <a:buFont typeface="Nixie One"/>
              <a:buChar char="￭"/>
              <a:defRPr sz="2400">
                <a:latin typeface="Nixie One"/>
                <a:ea typeface="Nixie One"/>
                <a:cs typeface="Nixie One"/>
                <a:sym typeface="Nixie One"/>
              </a:defRPr>
            </a:lvl2pPr>
            <a:lvl3pPr indent="-381000" lvl="2" marL="1371600" rtl="0">
              <a:spcBef>
                <a:spcPts val="0"/>
              </a:spcBef>
              <a:spcAft>
                <a:spcPts val="0"/>
              </a:spcAft>
              <a:buSzPts val="2400"/>
              <a:buFont typeface="Nixie One"/>
              <a:buChar char="￮"/>
              <a:defRPr sz="2400">
                <a:latin typeface="Nixie One"/>
                <a:ea typeface="Nixie One"/>
                <a:cs typeface="Nixie One"/>
                <a:sym typeface="Nixie One"/>
              </a:defRPr>
            </a:lvl3pPr>
            <a:lvl4pPr indent="-381000" lvl="3" marL="1828800" rtl="0">
              <a:spcBef>
                <a:spcPts val="0"/>
              </a:spcBef>
              <a:spcAft>
                <a:spcPts val="0"/>
              </a:spcAft>
              <a:buSzPts val="2400"/>
              <a:buFont typeface="Nixie One"/>
              <a:buChar char="●"/>
              <a:defRPr sz="2400">
                <a:latin typeface="Nixie One"/>
                <a:ea typeface="Nixie One"/>
                <a:cs typeface="Nixie One"/>
                <a:sym typeface="Nixie One"/>
              </a:defRPr>
            </a:lvl4pPr>
            <a:lvl5pPr indent="-381000" lvl="4" marL="2286000" rtl="0">
              <a:spcBef>
                <a:spcPts val="0"/>
              </a:spcBef>
              <a:spcAft>
                <a:spcPts val="0"/>
              </a:spcAft>
              <a:buSzPts val="2400"/>
              <a:buFont typeface="Nixie One"/>
              <a:buChar char="○"/>
              <a:defRPr sz="2400">
                <a:latin typeface="Nixie One"/>
                <a:ea typeface="Nixie One"/>
                <a:cs typeface="Nixie One"/>
                <a:sym typeface="Nixie One"/>
              </a:defRPr>
            </a:lvl5pPr>
            <a:lvl6pPr indent="-381000" lvl="5" marL="2743200" rtl="0">
              <a:spcBef>
                <a:spcPts val="0"/>
              </a:spcBef>
              <a:spcAft>
                <a:spcPts val="0"/>
              </a:spcAft>
              <a:buSzPts val="2400"/>
              <a:buFont typeface="Nixie One"/>
              <a:buChar char="■"/>
              <a:defRPr sz="2400">
                <a:latin typeface="Nixie One"/>
                <a:ea typeface="Nixie One"/>
                <a:cs typeface="Nixie One"/>
                <a:sym typeface="Nixie One"/>
              </a:defRPr>
            </a:lvl6pPr>
            <a:lvl7pPr indent="-381000" lvl="6" marL="3200400" rtl="0">
              <a:spcBef>
                <a:spcPts val="0"/>
              </a:spcBef>
              <a:spcAft>
                <a:spcPts val="0"/>
              </a:spcAft>
              <a:buSzPts val="2400"/>
              <a:buFont typeface="Nixie One"/>
              <a:buChar char="●"/>
              <a:defRPr sz="2400">
                <a:latin typeface="Nixie One"/>
                <a:ea typeface="Nixie One"/>
                <a:cs typeface="Nixie One"/>
                <a:sym typeface="Nixie One"/>
              </a:defRPr>
            </a:lvl7pPr>
            <a:lvl8pPr indent="-381000" lvl="7" marL="3657600" rtl="0">
              <a:spcBef>
                <a:spcPts val="0"/>
              </a:spcBef>
              <a:spcAft>
                <a:spcPts val="0"/>
              </a:spcAft>
              <a:buSzPts val="2400"/>
              <a:buFont typeface="Nixie One"/>
              <a:buChar char="○"/>
              <a:defRPr sz="2400">
                <a:latin typeface="Nixie One"/>
                <a:ea typeface="Nixie One"/>
                <a:cs typeface="Nixie One"/>
                <a:sym typeface="Nixie One"/>
              </a:defRPr>
            </a:lvl8pPr>
            <a:lvl9pPr indent="-381000" lvl="8" marL="4114800">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2" name="Google Shape;92;p4"/>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4"/>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4"/>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4"/>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9" name="Shape 129"/>
        <p:cNvGrpSpPr/>
        <p:nvPr/>
      </p:nvGrpSpPr>
      <p:grpSpPr>
        <a:xfrm>
          <a:off x="0" y="0"/>
          <a:ext cx="0" cy="0"/>
          <a:chOff x="0" y="0"/>
          <a:chExt cx="0" cy="0"/>
        </a:xfrm>
      </p:grpSpPr>
      <p:sp>
        <p:nvSpPr>
          <p:cNvPr id="130" name="Google Shape;130;p5"/>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2" name="Google Shape;132;p5"/>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33" name="Google Shape;133;p5"/>
          <p:cNvSpPr txBox="1"/>
          <p:nvPr>
            <p:ph idx="1" type="body"/>
          </p:nvPr>
        </p:nvSpPr>
        <p:spPr>
          <a:xfrm>
            <a:off x="1732700" y="2255125"/>
            <a:ext cx="4944300" cy="16599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Font typeface="Muli"/>
              <a:buChar char="◇"/>
              <a:defRPr>
                <a:latin typeface="Muli"/>
                <a:ea typeface="Muli"/>
                <a:cs typeface="Muli"/>
                <a:sym typeface="Muli"/>
              </a:defRPr>
            </a:lvl1pPr>
            <a:lvl2pPr indent="-317500" lvl="1" marL="914400">
              <a:spcBef>
                <a:spcPts val="0"/>
              </a:spcBef>
              <a:spcAft>
                <a:spcPts val="0"/>
              </a:spcAft>
              <a:buSzPts val="1400"/>
              <a:buFont typeface="Muli"/>
              <a:buChar char="￭"/>
              <a:defRPr>
                <a:latin typeface="Muli"/>
                <a:ea typeface="Muli"/>
                <a:cs typeface="Muli"/>
                <a:sym typeface="Muli"/>
              </a:defRPr>
            </a:lvl2pPr>
            <a:lvl3pPr indent="-317500" lvl="2" marL="1371600">
              <a:spcBef>
                <a:spcPts val="0"/>
              </a:spcBef>
              <a:spcAft>
                <a:spcPts val="0"/>
              </a:spcAft>
              <a:buSzPts val="1400"/>
              <a:buFont typeface="Muli"/>
              <a:buChar char="￮"/>
              <a:defRPr>
                <a:latin typeface="Muli"/>
                <a:ea typeface="Muli"/>
                <a:cs typeface="Muli"/>
                <a:sym typeface="Muli"/>
              </a:defRPr>
            </a:lvl3pPr>
            <a:lvl4pPr indent="-317500" lvl="3" marL="1828800">
              <a:spcBef>
                <a:spcPts val="0"/>
              </a:spcBef>
              <a:spcAft>
                <a:spcPts val="0"/>
              </a:spcAft>
              <a:buSzPts val="1400"/>
              <a:buFont typeface="Muli"/>
              <a:buChar char="●"/>
              <a:defRPr>
                <a:latin typeface="Muli"/>
                <a:ea typeface="Muli"/>
                <a:cs typeface="Muli"/>
                <a:sym typeface="Muli"/>
              </a:defRPr>
            </a:lvl4pPr>
            <a:lvl5pPr indent="-317500" lvl="4" marL="2286000">
              <a:spcBef>
                <a:spcPts val="0"/>
              </a:spcBef>
              <a:spcAft>
                <a:spcPts val="0"/>
              </a:spcAft>
              <a:buSzPts val="1400"/>
              <a:buFont typeface="Muli"/>
              <a:buChar char="○"/>
              <a:defRPr>
                <a:latin typeface="Muli"/>
                <a:ea typeface="Muli"/>
                <a:cs typeface="Muli"/>
                <a:sym typeface="Muli"/>
              </a:defRPr>
            </a:lvl5pPr>
            <a:lvl6pPr indent="-317500" lvl="5" marL="2743200">
              <a:spcBef>
                <a:spcPts val="0"/>
              </a:spcBef>
              <a:spcAft>
                <a:spcPts val="0"/>
              </a:spcAft>
              <a:buSzPts val="1400"/>
              <a:buFont typeface="Muli"/>
              <a:buChar char="■"/>
              <a:defRPr>
                <a:latin typeface="Muli"/>
                <a:ea typeface="Muli"/>
                <a:cs typeface="Muli"/>
                <a:sym typeface="Muli"/>
              </a:defRPr>
            </a:lvl6pPr>
            <a:lvl7pPr indent="-317500" lvl="6" marL="3200400">
              <a:spcBef>
                <a:spcPts val="0"/>
              </a:spcBef>
              <a:spcAft>
                <a:spcPts val="0"/>
              </a:spcAft>
              <a:buSzPts val="1400"/>
              <a:buFont typeface="Muli"/>
              <a:buChar char="●"/>
              <a:defRPr>
                <a:latin typeface="Muli"/>
                <a:ea typeface="Muli"/>
                <a:cs typeface="Muli"/>
                <a:sym typeface="Muli"/>
              </a:defRPr>
            </a:lvl7pPr>
            <a:lvl8pPr indent="-317500" lvl="7" marL="3657600">
              <a:spcBef>
                <a:spcPts val="0"/>
              </a:spcBef>
              <a:spcAft>
                <a:spcPts val="0"/>
              </a:spcAft>
              <a:buSzPts val="1400"/>
              <a:buFont typeface="Muli"/>
              <a:buChar char="○"/>
              <a:defRPr>
                <a:latin typeface="Muli"/>
                <a:ea typeface="Muli"/>
                <a:cs typeface="Muli"/>
                <a:sym typeface="Muli"/>
              </a:defRPr>
            </a:lvl8pPr>
            <a:lvl9pPr indent="-317500" lvl="8" marL="4114800">
              <a:spcBef>
                <a:spcPts val="0"/>
              </a:spcBef>
              <a:spcAft>
                <a:spcPts val="0"/>
              </a:spcAft>
              <a:buSzPts val="1400"/>
              <a:buFont typeface="Muli"/>
              <a:buChar char="■"/>
              <a:defRPr>
                <a:latin typeface="Muli"/>
                <a:ea typeface="Muli"/>
                <a:cs typeface="Muli"/>
                <a:sym typeface="Muli"/>
              </a:defRPr>
            </a:lvl9pPr>
          </a:lstStyle>
          <a:p/>
        </p:txBody>
      </p:sp>
      <p:sp>
        <p:nvSpPr>
          <p:cNvPr id="134" name="Google Shape;134;p5"/>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5"/>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5"/>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0" name="Shape 170"/>
        <p:cNvGrpSpPr/>
        <p:nvPr/>
      </p:nvGrpSpPr>
      <p:grpSpPr>
        <a:xfrm>
          <a:off x="0" y="0"/>
          <a:ext cx="0" cy="0"/>
          <a:chOff x="0" y="0"/>
          <a:chExt cx="0" cy="0"/>
        </a:xfrm>
      </p:grpSpPr>
      <p:sp>
        <p:nvSpPr>
          <p:cNvPr id="171" name="Google Shape;171;p6"/>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3" name="Google Shape;173;p6"/>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74" name="Google Shape;174;p6"/>
          <p:cNvSpPr txBox="1"/>
          <p:nvPr>
            <p:ph idx="1" type="body"/>
          </p:nvPr>
        </p:nvSpPr>
        <p:spPr>
          <a:xfrm>
            <a:off x="1734000"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5" name="Google Shape;175;p6"/>
          <p:cNvSpPr txBox="1"/>
          <p:nvPr>
            <p:ph idx="2" type="body"/>
          </p:nvPr>
        </p:nvSpPr>
        <p:spPr>
          <a:xfrm>
            <a:off x="4562088"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6" name="Google Shape;176;p6"/>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6"/>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6"/>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6"/>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2"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Google Shape;214;p7"/>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15" name="Google Shape;215;p7"/>
          <p:cNvSpPr txBox="1"/>
          <p:nvPr>
            <p:ph idx="1" type="body"/>
          </p:nvPr>
        </p:nvSpPr>
        <p:spPr>
          <a:xfrm>
            <a:off x="1732700"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6" name="Google Shape;216;p7"/>
          <p:cNvSpPr txBox="1"/>
          <p:nvPr>
            <p:ph idx="2" type="body"/>
          </p:nvPr>
        </p:nvSpPr>
        <p:spPr>
          <a:xfrm>
            <a:off x="4020972"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7" name="Google Shape;217;p7"/>
          <p:cNvSpPr txBox="1"/>
          <p:nvPr>
            <p:ph idx="3" type="body"/>
          </p:nvPr>
        </p:nvSpPr>
        <p:spPr>
          <a:xfrm>
            <a:off x="6309245"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8" name="Google Shape;218;p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1" name="Shape 241"/>
        <p:cNvGrpSpPr/>
        <p:nvPr/>
      </p:nvGrpSpPr>
      <p:grpSpPr>
        <a:xfrm>
          <a:off x="0" y="0"/>
          <a:ext cx="0" cy="0"/>
          <a:chOff x="0" y="0"/>
          <a:chExt cx="0" cy="0"/>
        </a:xfrm>
      </p:grpSpPr>
      <p:sp>
        <p:nvSpPr>
          <p:cNvPr id="242" name="Google Shape;242;p8"/>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4" name="Google Shape;244;p8"/>
          <p:cNvSpPr txBox="1"/>
          <p:nvPr>
            <p:ph type="title"/>
          </p:nvPr>
        </p:nvSpPr>
        <p:spPr>
          <a:xfrm>
            <a:off x="1732700" y="821200"/>
            <a:ext cx="4944300" cy="6453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45" name="Google Shape;245;p8"/>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8"/>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8"/>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8"/>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1" name="Shape 281"/>
        <p:cNvGrpSpPr/>
        <p:nvPr/>
      </p:nvGrpSpPr>
      <p:grpSpPr>
        <a:xfrm>
          <a:off x="0" y="0"/>
          <a:ext cx="0" cy="0"/>
          <a:chOff x="0" y="0"/>
          <a:chExt cx="0" cy="0"/>
        </a:xfrm>
      </p:grpSpPr>
      <p:sp>
        <p:nvSpPr>
          <p:cNvPr id="282" name="Google Shape;282;p9"/>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4" name="Google Shape;284;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a:lvl1pPr>
          </a:lstStyle>
          <a:p/>
        </p:txBody>
      </p:sp>
      <p:sp>
        <p:nvSpPr>
          <p:cNvPr id="285" name="Google Shape;285;p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9"/>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9"/>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9"/>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1" name="Shape 321"/>
        <p:cNvGrpSpPr/>
        <p:nvPr/>
      </p:nvGrpSpPr>
      <p:grpSpPr>
        <a:xfrm>
          <a:off x="0" y="0"/>
          <a:ext cx="0" cy="0"/>
          <a:chOff x="0" y="0"/>
          <a:chExt cx="0" cy="0"/>
        </a:xfrm>
      </p:grpSpPr>
      <p:sp>
        <p:nvSpPr>
          <p:cNvPr id="322" name="Google Shape;322;p10"/>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4" name="Google Shape;324;p10"/>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p:txBody>
      </p:sp>
      <p:sp>
        <p:nvSpPr>
          <p:cNvPr id="7" name="Google Shape;7;p1"/>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indent="-317500" lvl="1" marL="9144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indent="-317500" lvl="2" marL="13716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indent="-317500" lvl="3" marL="18288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indent="-317500" lvl="4" marL="22860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indent="-317500" lvl="5" marL="27432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indent="-317500" lvl="6" marL="32004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indent="-317500" lvl="7" marL="36576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indent="-317500" lvl="8" marL="41148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p:txBody>
      </p:sp>
      <p:sp>
        <p:nvSpPr>
          <p:cNvPr id="8" name="Google Shape;8;p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All Wheel Find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0"/>
          <p:cNvSpPr txBox="1"/>
          <p:nvPr>
            <p:ph idx="4294967295" type="body"/>
          </p:nvPr>
        </p:nvSpPr>
        <p:spPr>
          <a:xfrm>
            <a:off x="457200" y="1476375"/>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Mecanum Wheels</a:t>
            </a:r>
            <a:endParaRPr b="1">
              <a:solidFill>
                <a:srgbClr val="19BBD5"/>
              </a:solidFill>
            </a:endParaRPr>
          </a:p>
          <a:p>
            <a:pPr indent="-342900" lvl="0" marL="457200" rtl="0" algn="l">
              <a:spcBef>
                <a:spcPts val="600"/>
              </a:spcBef>
              <a:spcAft>
                <a:spcPts val="0"/>
              </a:spcAft>
              <a:buSzPts val="1800"/>
              <a:buChar char="◇"/>
            </a:pPr>
            <a:r>
              <a:rPr lang="en" sz="1800"/>
              <a:t>Mecanum wheels are an omnidirectional wheel design that allows for movement in any direction</a:t>
            </a:r>
            <a:endParaRPr sz="1800"/>
          </a:p>
          <a:p>
            <a:pPr indent="0" lvl="0" marL="457200" rtl="0" algn="l">
              <a:spcBef>
                <a:spcPts val="0"/>
              </a:spcBef>
              <a:spcAft>
                <a:spcPts val="0"/>
              </a:spcAft>
              <a:buNone/>
            </a:pPr>
            <a:r>
              <a:t/>
            </a:r>
            <a:endParaRPr sz="1800"/>
          </a:p>
          <a:p>
            <a:pPr indent="-342900" lvl="0" marL="457200" rtl="0" algn="l">
              <a:spcBef>
                <a:spcPts val="600"/>
              </a:spcBef>
              <a:spcAft>
                <a:spcPts val="0"/>
              </a:spcAft>
              <a:buSzPts val="1800"/>
              <a:buChar char="◇"/>
            </a:pPr>
            <a:r>
              <a:rPr lang="en" sz="1800"/>
              <a:t>Widely used in robotics to eliminate the need of turning of the wheels</a:t>
            </a:r>
            <a:endParaRPr sz="1800"/>
          </a:p>
        </p:txBody>
      </p:sp>
      <p:sp>
        <p:nvSpPr>
          <p:cNvPr id="399" name="Google Shape;399;p20"/>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0" name="Google Shape;400;p20"/>
          <p:cNvPicPr preferRelativeResize="0"/>
          <p:nvPr/>
        </p:nvPicPr>
        <p:blipFill>
          <a:blip r:embed="rId3">
            <a:alphaModFix/>
          </a:blip>
          <a:stretch>
            <a:fillRect/>
          </a:stretch>
        </p:blipFill>
        <p:spPr>
          <a:xfrm>
            <a:off x="4626675" y="224225"/>
            <a:ext cx="3914975" cy="336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1"/>
          <p:cNvSpPr txBox="1"/>
          <p:nvPr>
            <p:ph idx="4294967295" type="body"/>
          </p:nvPr>
        </p:nvSpPr>
        <p:spPr>
          <a:xfrm>
            <a:off x="457200" y="1555375"/>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Mecanum Wheels</a:t>
            </a:r>
            <a:endParaRPr b="1">
              <a:solidFill>
                <a:srgbClr val="19BBD5"/>
              </a:solidFill>
            </a:endParaRPr>
          </a:p>
          <a:p>
            <a:pPr indent="-342900" lvl="0" marL="457200" rtl="0" algn="l">
              <a:spcBef>
                <a:spcPts val="600"/>
              </a:spcBef>
              <a:spcAft>
                <a:spcPts val="0"/>
              </a:spcAft>
              <a:buSzPts val="1800"/>
              <a:buChar char="◇"/>
            </a:pPr>
            <a:r>
              <a:rPr lang="en" sz="1800"/>
              <a:t>Each wheel contributes movement at a 45 degree angle</a:t>
            </a:r>
            <a:endParaRPr sz="1800"/>
          </a:p>
          <a:p>
            <a:pPr indent="0" lvl="0" marL="457200" rtl="0" algn="l">
              <a:spcBef>
                <a:spcPts val="0"/>
              </a:spcBef>
              <a:spcAft>
                <a:spcPts val="0"/>
              </a:spcAft>
              <a:buNone/>
            </a:pPr>
            <a:r>
              <a:t/>
            </a:r>
            <a:endParaRPr sz="1800"/>
          </a:p>
          <a:p>
            <a:pPr indent="-342900" lvl="0" marL="457200" rtl="0" algn="l">
              <a:spcBef>
                <a:spcPts val="600"/>
              </a:spcBef>
              <a:spcAft>
                <a:spcPts val="0"/>
              </a:spcAft>
              <a:buSzPts val="1800"/>
              <a:buChar char="◇"/>
            </a:pPr>
            <a:r>
              <a:rPr lang="en" sz="1800"/>
              <a:t>The vector sum of all moving wheels determines final direction of movement</a:t>
            </a:r>
            <a:endParaRPr sz="1800"/>
          </a:p>
          <a:p>
            <a:pPr indent="0" lvl="0" marL="457200" rtl="0" algn="l">
              <a:spcBef>
                <a:spcPts val="0"/>
              </a:spcBef>
              <a:spcAft>
                <a:spcPts val="0"/>
              </a:spcAft>
              <a:buNone/>
            </a:pPr>
            <a:r>
              <a:t/>
            </a:r>
            <a:endParaRPr sz="1800"/>
          </a:p>
          <a:p>
            <a:pPr indent="-342900" lvl="0" marL="457200" rtl="0" algn="l">
              <a:spcBef>
                <a:spcPts val="600"/>
              </a:spcBef>
              <a:spcAft>
                <a:spcPts val="0"/>
              </a:spcAft>
              <a:buSzPts val="1800"/>
              <a:buChar char="◇"/>
            </a:pPr>
            <a:r>
              <a:rPr lang="en" sz="1800"/>
              <a:t>Allows for rotation in place</a:t>
            </a:r>
            <a:endParaRPr sz="1800"/>
          </a:p>
        </p:txBody>
      </p:sp>
      <p:sp>
        <p:nvSpPr>
          <p:cNvPr id="406" name="Google Shape;406;p21"/>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p21"/>
          <p:cNvPicPr preferRelativeResize="0"/>
          <p:nvPr/>
        </p:nvPicPr>
        <p:blipFill>
          <a:blip r:embed="rId3">
            <a:alphaModFix/>
          </a:blip>
          <a:stretch>
            <a:fillRect/>
          </a:stretch>
        </p:blipFill>
        <p:spPr>
          <a:xfrm>
            <a:off x="5132488" y="726050"/>
            <a:ext cx="2924175" cy="30861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2"/>
          <p:cNvSpPr txBox="1"/>
          <p:nvPr>
            <p:ph idx="4294967295" type="body"/>
          </p:nvPr>
        </p:nvSpPr>
        <p:spPr>
          <a:xfrm>
            <a:off x="457200" y="2009775"/>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Cam</a:t>
            </a:r>
            <a:r>
              <a:rPr b="1" lang="en">
                <a:solidFill>
                  <a:srgbClr val="19BBD5"/>
                </a:solidFill>
              </a:rPr>
              <a:t>era</a:t>
            </a:r>
            <a:endParaRPr b="1">
              <a:solidFill>
                <a:srgbClr val="19BBD5"/>
              </a:solidFill>
            </a:endParaRPr>
          </a:p>
          <a:p>
            <a:pPr indent="-342900" lvl="0" marL="457200" rtl="0" algn="l">
              <a:spcBef>
                <a:spcPts val="600"/>
              </a:spcBef>
              <a:spcAft>
                <a:spcPts val="0"/>
              </a:spcAft>
              <a:buSzPts val="1800"/>
              <a:buChar char="◇"/>
            </a:pPr>
            <a:r>
              <a:rPr lang="en" sz="1800"/>
              <a:t>MakerFocus Pi Camera</a:t>
            </a:r>
            <a:endParaRPr sz="1800"/>
          </a:p>
          <a:p>
            <a:pPr indent="-342900" lvl="0" marL="457200" rtl="0" algn="l">
              <a:spcBef>
                <a:spcPts val="1000"/>
              </a:spcBef>
              <a:spcAft>
                <a:spcPts val="0"/>
              </a:spcAft>
              <a:buSzPts val="1800"/>
              <a:buChar char="◇"/>
            </a:pPr>
            <a:r>
              <a:rPr lang="en" sz="1800"/>
              <a:t>Raspberry Pi 4 compatible</a:t>
            </a:r>
            <a:endParaRPr sz="1800"/>
          </a:p>
          <a:p>
            <a:pPr indent="-342900" lvl="0" marL="457200" rtl="0" algn="l">
              <a:spcBef>
                <a:spcPts val="1000"/>
              </a:spcBef>
              <a:spcAft>
                <a:spcPts val="0"/>
              </a:spcAft>
              <a:buSzPts val="1800"/>
              <a:buChar char="◇"/>
            </a:pPr>
            <a:r>
              <a:rPr lang="en" sz="1800"/>
              <a:t>Used in conjunction with robotic vision algorithm</a:t>
            </a:r>
            <a:endParaRPr sz="1800"/>
          </a:p>
          <a:p>
            <a:pPr indent="-342900" lvl="0" marL="457200" rtl="0" algn="l">
              <a:spcBef>
                <a:spcPts val="1000"/>
              </a:spcBef>
              <a:spcAft>
                <a:spcPts val="0"/>
              </a:spcAft>
              <a:buSzPts val="1800"/>
              <a:buChar char="◇"/>
            </a:pPr>
            <a:r>
              <a:rPr lang="en" sz="1800"/>
              <a:t>Adjustable Focus</a:t>
            </a:r>
            <a:endParaRPr sz="1800"/>
          </a:p>
          <a:p>
            <a:pPr indent="-342900" lvl="0" marL="457200" rtl="0" algn="l">
              <a:spcBef>
                <a:spcPts val="1000"/>
              </a:spcBef>
              <a:spcAft>
                <a:spcPts val="0"/>
              </a:spcAft>
              <a:buSzPts val="1800"/>
              <a:buChar char="◇"/>
            </a:pPr>
            <a:r>
              <a:rPr lang="en" sz="1800"/>
              <a:t>Resolution: up to 1080p</a:t>
            </a:r>
            <a:endParaRPr sz="1800"/>
          </a:p>
          <a:p>
            <a:pPr indent="-342900" lvl="0" marL="457200" rtl="0" algn="l">
              <a:spcBef>
                <a:spcPts val="1000"/>
              </a:spcBef>
              <a:spcAft>
                <a:spcPts val="1000"/>
              </a:spcAft>
              <a:buSzPts val="1800"/>
              <a:buChar char="◇"/>
            </a:pPr>
            <a:r>
              <a:rPr lang="en" sz="1800"/>
              <a:t>Supports night vision </a:t>
            </a:r>
            <a:endParaRPr sz="1800"/>
          </a:p>
        </p:txBody>
      </p:sp>
      <p:sp>
        <p:nvSpPr>
          <p:cNvPr id="413" name="Google Shape;413;p22"/>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4" name="Google Shape;414;p22"/>
          <p:cNvPicPr preferRelativeResize="0"/>
          <p:nvPr/>
        </p:nvPicPr>
        <p:blipFill>
          <a:blip r:embed="rId3">
            <a:alphaModFix/>
          </a:blip>
          <a:stretch>
            <a:fillRect/>
          </a:stretch>
        </p:blipFill>
        <p:spPr>
          <a:xfrm>
            <a:off x="4732875" y="538825"/>
            <a:ext cx="3723773" cy="2058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3"/>
          <p:cNvSpPr txBox="1"/>
          <p:nvPr>
            <p:ph idx="4294967295" type="body"/>
          </p:nvPr>
        </p:nvSpPr>
        <p:spPr>
          <a:xfrm>
            <a:off x="457200" y="2009775"/>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Ultrasonic Sensor</a:t>
            </a:r>
            <a:endParaRPr b="1">
              <a:solidFill>
                <a:srgbClr val="19BBD5"/>
              </a:solidFill>
            </a:endParaRPr>
          </a:p>
          <a:p>
            <a:pPr indent="-342900" lvl="0" marL="457200" rtl="0" algn="l">
              <a:spcBef>
                <a:spcPts val="600"/>
              </a:spcBef>
              <a:spcAft>
                <a:spcPts val="0"/>
              </a:spcAft>
              <a:buSzPts val="1800"/>
              <a:buChar char="◇"/>
            </a:pPr>
            <a:r>
              <a:rPr lang="en" sz="1800"/>
              <a:t>Used in conjunction with Find Target Algorithm</a:t>
            </a:r>
            <a:endParaRPr sz="1800"/>
          </a:p>
          <a:p>
            <a:pPr indent="-342900" lvl="0" marL="457200" rtl="0" algn="l">
              <a:spcBef>
                <a:spcPts val="1000"/>
              </a:spcBef>
              <a:spcAft>
                <a:spcPts val="0"/>
              </a:spcAft>
              <a:buSzPts val="1800"/>
              <a:buChar char="◇"/>
            </a:pPr>
            <a:r>
              <a:rPr lang="en" sz="1800"/>
              <a:t>Accuracy, Detection range, and Cost best fit the needs of our system</a:t>
            </a:r>
            <a:endParaRPr sz="1800"/>
          </a:p>
          <a:p>
            <a:pPr indent="-342900" lvl="0" marL="457200" rtl="0" algn="l">
              <a:spcBef>
                <a:spcPts val="1000"/>
              </a:spcBef>
              <a:spcAft>
                <a:spcPts val="0"/>
              </a:spcAft>
              <a:buSzPts val="1800"/>
              <a:buChar char="◇"/>
            </a:pPr>
            <a:r>
              <a:rPr lang="en" sz="1800"/>
              <a:t>1 Ultrasonic sensor</a:t>
            </a:r>
            <a:endParaRPr sz="1800"/>
          </a:p>
          <a:p>
            <a:pPr indent="0" lvl="0" marL="0" rtl="0" algn="l">
              <a:spcBef>
                <a:spcPts val="1000"/>
              </a:spcBef>
              <a:spcAft>
                <a:spcPts val="1000"/>
              </a:spcAft>
              <a:buNone/>
            </a:pPr>
            <a:r>
              <a:t/>
            </a:r>
            <a:endParaRPr sz="1800"/>
          </a:p>
        </p:txBody>
      </p:sp>
      <p:sp>
        <p:nvSpPr>
          <p:cNvPr id="420" name="Google Shape;420;p23"/>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23"/>
          <p:cNvPicPr preferRelativeResize="0"/>
          <p:nvPr/>
        </p:nvPicPr>
        <p:blipFill>
          <a:blip r:embed="rId3">
            <a:alphaModFix/>
          </a:blip>
          <a:stretch>
            <a:fillRect/>
          </a:stretch>
        </p:blipFill>
        <p:spPr>
          <a:xfrm>
            <a:off x="4302697" y="757872"/>
            <a:ext cx="4287375" cy="1166700"/>
          </a:xfrm>
          <a:prstGeom prst="rect">
            <a:avLst/>
          </a:prstGeom>
          <a:noFill/>
          <a:ln>
            <a:noFill/>
          </a:ln>
        </p:spPr>
      </p:pic>
      <p:pic>
        <p:nvPicPr>
          <p:cNvPr id="422" name="Google Shape;422;p23"/>
          <p:cNvPicPr preferRelativeResize="0"/>
          <p:nvPr/>
        </p:nvPicPr>
        <p:blipFill>
          <a:blip r:embed="rId4">
            <a:alphaModFix/>
          </a:blip>
          <a:stretch>
            <a:fillRect/>
          </a:stretch>
        </p:blipFill>
        <p:spPr>
          <a:xfrm>
            <a:off x="4989325" y="2084097"/>
            <a:ext cx="2914129" cy="29141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4"/>
          <p:cNvSpPr txBox="1"/>
          <p:nvPr>
            <p:ph idx="4294967295" type="body"/>
          </p:nvPr>
        </p:nvSpPr>
        <p:spPr>
          <a:xfrm>
            <a:off x="457200" y="2009775"/>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Raspberry Pi 4 </a:t>
            </a:r>
            <a:endParaRPr b="1">
              <a:solidFill>
                <a:srgbClr val="19BBD5"/>
              </a:solidFill>
            </a:endParaRPr>
          </a:p>
          <a:p>
            <a:pPr indent="-342900" lvl="0" marL="457200" rtl="0" algn="l">
              <a:spcBef>
                <a:spcPts val="600"/>
              </a:spcBef>
              <a:spcAft>
                <a:spcPts val="0"/>
              </a:spcAft>
              <a:buSzPts val="1800"/>
              <a:buChar char="◇"/>
            </a:pPr>
            <a:r>
              <a:rPr lang="en" sz="1800"/>
              <a:t>The choice of microcomputer was the Raspberry Pi 4 because the project needed a powerful enough board to be able to perform object detection using YOLO framework on live videos</a:t>
            </a:r>
            <a:endParaRPr sz="1800"/>
          </a:p>
          <a:p>
            <a:pPr indent="0" lvl="0" marL="0" rtl="0" algn="l">
              <a:spcBef>
                <a:spcPts val="1000"/>
              </a:spcBef>
              <a:spcAft>
                <a:spcPts val="1000"/>
              </a:spcAft>
              <a:buNone/>
            </a:pPr>
            <a:r>
              <a:t/>
            </a:r>
            <a:endParaRPr sz="1800"/>
          </a:p>
        </p:txBody>
      </p:sp>
      <p:sp>
        <p:nvSpPr>
          <p:cNvPr id="428" name="Google Shape;428;p24"/>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9" name="Google Shape;429;p24"/>
          <p:cNvPicPr preferRelativeResize="0"/>
          <p:nvPr/>
        </p:nvPicPr>
        <p:blipFill>
          <a:blip r:embed="rId3">
            <a:alphaModFix/>
          </a:blip>
          <a:stretch>
            <a:fillRect/>
          </a:stretch>
        </p:blipFill>
        <p:spPr>
          <a:xfrm>
            <a:off x="4029900" y="314275"/>
            <a:ext cx="4885502" cy="27215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5"/>
          <p:cNvSpPr txBox="1"/>
          <p:nvPr>
            <p:ph idx="4294967295" type="body"/>
          </p:nvPr>
        </p:nvSpPr>
        <p:spPr>
          <a:xfrm>
            <a:off x="457200" y="2238375"/>
            <a:ext cx="4101900" cy="2718600"/>
          </a:xfrm>
          <a:prstGeom prst="rect">
            <a:avLst/>
          </a:prstGeom>
        </p:spPr>
        <p:txBody>
          <a:bodyPr anchorCtr="0" anchor="b" bIns="91425" lIns="91425" spcFirstLastPara="1" rIns="91425" wrap="square" tIns="91425">
            <a:noAutofit/>
          </a:bodyPr>
          <a:lstStyle/>
          <a:p>
            <a:pPr indent="457200" lvl="0" marL="914400" rtl="0" algn="l">
              <a:spcBef>
                <a:spcPts val="600"/>
              </a:spcBef>
              <a:spcAft>
                <a:spcPts val="0"/>
              </a:spcAft>
              <a:buNone/>
            </a:pPr>
            <a:r>
              <a:rPr b="1" lang="en">
                <a:solidFill>
                  <a:srgbClr val="19BBD5"/>
                </a:solidFill>
              </a:rPr>
              <a:t>ATmega2560</a:t>
            </a:r>
            <a:endParaRPr b="1">
              <a:solidFill>
                <a:srgbClr val="19BBD5"/>
              </a:solidFill>
            </a:endParaRPr>
          </a:p>
          <a:p>
            <a:pPr indent="-342900" lvl="0" marL="457200" rtl="0" algn="l">
              <a:spcBef>
                <a:spcPts val="600"/>
              </a:spcBef>
              <a:spcAft>
                <a:spcPts val="1000"/>
              </a:spcAft>
              <a:buSzPts val="1800"/>
              <a:buChar char="◇"/>
            </a:pPr>
            <a:r>
              <a:rPr lang="en" sz="1800"/>
              <a:t>The ATmega2560 was chosen because it is one of the more powerful models from the ATmega family of microprocessors, which is needed to handle the communication received from the microcomputer and it is cheap due to its high supply in the market since it is used in many development boards such as the Arduino boards</a:t>
            </a:r>
            <a:endParaRPr sz="1800"/>
          </a:p>
        </p:txBody>
      </p:sp>
      <p:sp>
        <p:nvSpPr>
          <p:cNvPr id="435" name="Google Shape;435;p25"/>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6" name="Google Shape;436;p25"/>
          <p:cNvPicPr preferRelativeResize="0"/>
          <p:nvPr/>
        </p:nvPicPr>
        <p:blipFill>
          <a:blip r:embed="rId3">
            <a:alphaModFix/>
          </a:blip>
          <a:stretch>
            <a:fillRect/>
          </a:stretch>
        </p:blipFill>
        <p:spPr>
          <a:xfrm>
            <a:off x="4644574" y="198700"/>
            <a:ext cx="4011025" cy="401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26"/>
          <p:cNvPicPr preferRelativeResize="0"/>
          <p:nvPr/>
        </p:nvPicPr>
        <p:blipFill>
          <a:blip r:embed="rId3">
            <a:alphaModFix/>
          </a:blip>
          <a:stretch>
            <a:fillRect/>
          </a:stretch>
        </p:blipFill>
        <p:spPr>
          <a:xfrm>
            <a:off x="232525" y="1546725"/>
            <a:ext cx="4754001" cy="3342075"/>
          </a:xfrm>
          <a:prstGeom prst="rect">
            <a:avLst/>
          </a:prstGeom>
          <a:noFill/>
          <a:ln>
            <a:noFill/>
          </a:ln>
        </p:spPr>
      </p:pic>
      <p:pic>
        <p:nvPicPr>
          <p:cNvPr id="442" name="Google Shape;442;p26"/>
          <p:cNvPicPr preferRelativeResize="0"/>
          <p:nvPr/>
        </p:nvPicPr>
        <p:blipFill>
          <a:blip r:embed="rId4">
            <a:alphaModFix/>
          </a:blip>
          <a:stretch>
            <a:fillRect/>
          </a:stretch>
        </p:blipFill>
        <p:spPr>
          <a:xfrm>
            <a:off x="5078500" y="806300"/>
            <a:ext cx="3779599" cy="1367750"/>
          </a:xfrm>
          <a:prstGeom prst="rect">
            <a:avLst/>
          </a:prstGeom>
          <a:noFill/>
          <a:ln>
            <a:noFill/>
          </a:ln>
        </p:spPr>
      </p:pic>
      <p:pic>
        <p:nvPicPr>
          <p:cNvPr id="443" name="Google Shape;443;p26"/>
          <p:cNvPicPr preferRelativeResize="0"/>
          <p:nvPr/>
        </p:nvPicPr>
        <p:blipFill>
          <a:blip r:embed="rId5">
            <a:alphaModFix/>
          </a:blip>
          <a:stretch>
            <a:fillRect/>
          </a:stretch>
        </p:blipFill>
        <p:spPr>
          <a:xfrm>
            <a:off x="5078500" y="2545249"/>
            <a:ext cx="2884624" cy="2400401"/>
          </a:xfrm>
          <a:prstGeom prst="rect">
            <a:avLst/>
          </a:prstGeom>
          <a:noFill/>
          <a:ln>
            <a:noFill/>
          </a:ln>
        </p:spPr>
      </p:pic>
      <p:sp>
        <p:nvSpPr>
          <p:cNvPr id="444" name="Google Shape;444;p26"/>
          <p:cNvSpPr txBox="1"/>
          <p:nvPr>
            <p:ph idx="4294967295" type="body"/>
          </p:nvPr>
        </p:nvSpPr>
        <p:spPr>
          <a:xfrm>
            <a:off x="1981725" y="741625"/>
            <a:ext cx="2520600" cy="13677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sz="2000">
                <a:solidFill>
                  <a:srgbClr val="19BBD5"/>
                </a:solidFill>
              </a:rPr>
              <a:t>PCB Schematic</a:t>
            </a:r>
            <a:endParaRPr b="1" sz="2000">
              <a:solidFill>
                <a:srgbClr val="19BBD5"/>
              </a:solidFill>
            </a:endParaRPr>
          </a:p>
          <a:p>
            <a:pPr indent="0" lvl="0" marL="457200" rtl="0" algn="l">
              <a:spcBef>
                <a:spcPts val="600"/>
              </a:spcBef>
              <a:spcAft>
                <a:spcPts val="0"/>
              </a:spcAft>
              <a:buNone/>
            </a:pPr>
            <a:r>
              <a:t/>
            </a:r>
            <a:endParaRPr sz="1800"/>
          </a:p>
          <a:p>
            <a:pPr indent="0" lvl="0" marL="0" rtl="0" algn="l">
              <a:spcBef>
                <a:spcPts val="1000"/>
              </a:spcBef>
              <a:spcAft>
                <a:spcPts val="1000"/>
              </a:spcAft>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7"/>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27"/>
          <p:cNvPicPr preferRelativeResize="0"/>
          <p:nvPr/>
        </p:nvPicPr>
        <p:blipFill>
          <a:blip r:embed="rId3">
            <a:alphaModFix/>
          </a:blip>
          <a:stretch>
            <a:fillRect/>
          </a:stretch>
        </p:blipFill>
        <p:spPr>
          <a:xfrm rot="5400000">
            <a:off x="5231950" y="-324900"/>
            <a:ext cx="2996021" cy="4083475"/>
          </a:xfrm>
          <a:prstGeom prst="rect">
            <a:avLst/>
          </a:prstGeom>
          <a:noFill/>
          <a:ln>
            <a:noFill/>
          </a:ln>
        </p:spPr>
      </p:pic>
      <p:sp>
        <p:nvSpPr>
          <p:cNvPr id="451" name="Google Shape;451;p27"/>
          <p:cNvSpPr txBox="1"/>
          <p:nvPr>
            <p:ph idx="4294967295" type="body"/>
          </p:nvPr>
        </p:nvSpPr>
        <p:spPr>
          <a:xfrm>
            <a:off x="4688225" y="3383025"/>
            <a:ext cx="2677500" cy="14025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sz="2000">
                <a:solidFill>
                  <a:srgbClr val="19BBD5"/>
                </a:solidFill>
              </a:rPr>
              <a:t>PCB </a:t>
            </a:r>
            <a:endParaRPr b="1" sz="2000">
              <a:solidFill>
                <a:srgbClr val="19BBD5"/>
              </a:solidFill>
            </a:endParaRPr>
          </a:p>
          <a:p>
            <a:pPr indent="-342900" lvl="0" marL="457200" rtl="0" algn="l">
              <a:spcBef>
                <a:spcPts val="600"/>
              </a:spcBef>
              <a:spcAft>
                <a:spcPts val="0"/>
              </a:spcAft>
              <a:buSzPts val="1800"/>
              <a:buChar char="◇"/>
            </a:pPr>
            <a:r>
              <a:rPr lang="en" sz="1800"/>
              <a:t>Final product</a:t>
            </a:r>
            <a:endParaRPr sz="1800"/>
          </a:p>
          <a:p>
            <a:pPr indent="0" lvl="0" marL="0" rtl="0" algn="l">
              <a:spcBef>
                <a:spcPts val="1000"/>
              </a:spcBef>
              <a:spcAft>
                <a:spcPts val="1000"/>
              </a:spcAft>
              <a:buNone/>
            </a:pPr>
            <a:r>
              <a:t/>
            </a:r>
            <a:endParaRPr sz="1800"/>
          </a:p>
        </p:txBody>
      </p:sp>
      <p:sp>
        <p:nvSpPr>
          <p:cNvPr id="452" name="Google Shape;452;p27"/>
          <p:cNvSpPr txBox="1"/>
          <p:nvPr>
            <p:ph idx="4294967295" type="body"/>
          </p:nvPr>
        </p:nvSpPr>
        <p:spPr>
          <a:xfrm>
            <a:off x="1521825" y="858475"/>
            <a:ext cx="2677500" cy="14025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sz="2000">
                <a:solidFill>
                  <a:srgbClr val="19BBD5"/>
                </a:solidFill>
              </a:rPr>
              <a:t>PCB Layout</a:t>
            </a:r>
            <a:endParaRPr b="1" sz="2000">
              <a:solidFill>
                <a:srgbClr val="19BBD5"/>
              </a:solidFill>
            </a:endParaRPr>
          </a:p>
          <a:p>
            <a:pPr indent="-342900" lvl="0" marL="457200" rtl="0" algn="l">
              <a:spcBef>
                <a:spcPts val="600"/>
              </a:spcBef>
              <a:spcAft>
                <a:spcPts val="0"/>
              </a:spcAft>
              <a:buSzPts val="1800"/>
              <a:buChar char="◇"/>
            </a:pPr>
            <a:r>
              <a:rPr lang="en" sz="1800"/>
              <a:t>PCB design</a:t>
            </a:r>
            <a:r>
              <a:rPr lang="en" sz="1800"/>
              <a:t> sent to production</a:t>
            </a:r>
            <a:endParaRPr sz="1800"/>
          </a:p>
          <a:p>
            <a:pPr indent="0" lvl="0" marL="0" rtl="0" algn="l">
              <a:spcBef>
                <a:spcPts val="1000"/>
              </a:spcBef>
              <a:spcAft>
                <a:spcPts val="1000"/>
              </a:spcAft>
              <a:buNone/>
            </a:pPr>
            <a:r>
              <a:t/>
            </a:r>
            <a:endParaRPr sz="1800"/>
          </a:p>
        </p:txBody>
      </p:sp>
      <p:pic>
        <p:nvPicPr>
          <p:cNvPr id="453" name="Google Shape;453;p27"/>
          <p:cNvPicPr preferRelativeResize="0"/>
          <p:nvPr/>
        </p:nvPicPr>
        <p:blipFill>
          <a:blip r:embed="rId4">
            <a:alphaModFix/>
          </a:blip>
          <a:stretch>
            <a:fillRect/>
          </a:stretch>
        </p:blipFill>
        <p:spPr>
          <a:xfrm rot="5400000">
            <a:off x="785950" y="1271500"/>
            <a:ext cx="3278125" cy="43683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8"/>
          <p:cNvSpPr txBox="1"/>
          <p:nvPr>
            <p:ph type="ctrTitle"/>
          </p:nvPr>
        </p:nvSpPr>
        <p:spPr>
          <a:xfrm>
            <a:off x="2743200" y="1735750"/>
            <a:ext cx="5944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Design : Software</a:t>
            </a:r>
            <a:endParaRPr/>
          </a:p>
        </p:txBody>
      </p:sp>
      <p:sp>
        <p:nvSpPr>
          <p:cNvPr id="459" name="Google Shape;459;p28"/>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Nixie One"/>
                <a:ea typeface="Nixie One"/>
                <a:cs typeface="Nixie One"/>
                <a:sym typeface="Nixie One"/>
              </a:rPr>
              <a:t>3</a:t>
            </a:r>
            <a:endParaRPr b="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9"/>
          <p:cNvSpPr txBox="1"/>
          <p:nvPr>
            <p:ph idx="4294967295" type="body"/>
          </p:nvPr>
        </p:nvSpPr>
        <p:spPr>
          <a:xfrm>
            <a:off x="457200" y="2009775"/>
            <a:ext cx="4101900" cy="27186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sz="2000">
                <a:solidFill>
                  <a:srgbClr val="19BBD5"/>
                </a:solidFill>
              </a:rPr>
              <a:t>Soft</a:t>
            </a:r>
            <a:r>
              <a:rPr b="1" lang="en" sz="2000">
                <a:solidFill>
                  <a:srgbClr val="19BBD5"/>
                </a:solidFill>
              </a:rPr>
              <a:t>ware Block Diagram</a:t>
            </a:r>
            <a:endParaRPr sz="1800"/>
          </a:p>
        </p:txBody>
      </p:sp>
      <p:sp>
        <p:nvSpPr>
          <p:cNvPr id="465" name="Google Shape;465;p29"/>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6" name="Google Shape;466;p29"/>
          <p:cNvPicPr preferRelativeResize="0"/>
          <p:nvPr/>
        </p:nvPicPr>
        <p:blipFill>
          <a:blip r:embed="rId3">
            <a:alphaModFix/>
          </a:blip>
          <a:stretch>
            <a:fillRect/>
          </a:stretch>
        </p:blipFill>
        <p:spPr>
          <a:xfrm>
            <a:off x="1916349" y="233475"/>
            <a:ext cx="5585077" cy="389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type="title"/>
          </p:nvPr>
        </p:nvSpPr>
        <p:spPr>
          <a:xfrm>
            <a:off x="1732700" y="821200"/>
            <a:ext cx="49443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Presentation</a:t>
            </a:r>
            <a:endParaRPr/>
          </a:p>
        </p:txBody>
      </p:sp>
      <p:sp>
        <p:nvSpPr>
          <p:cNvPr id="343" name="Google Shape;343;p12"/>
          <p:cNvSpPr txBox="1"/>
          <p:nvPr/>
        </p:nvSpPr>
        <p:spPr>
          <a:xfrm>
            <a:off x="1183063" y="33405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Elias </a:t>
            </a:r>
            <a:r>
              <a:rPr b="1" lang="en" sz="1200">
                <a:solidFill>
                  <a:schemeClr val="dk1"/>
                </a:solidFill>
                <a:latin typeface="Muli"/>
                <a:ea typeface="Muli"/>
                <a:cs typeface="Muli"/>
                <a:sym typeface="Muli"/>
              </a:rPr>
              <a:t>Jucevicius</a:t>
            </a:r>
            <a:br>
              <a:rPr lang="en">
                <a:latin typeface="Muli"/>
                <a:ea typeface="Muli"/>
                <a:cs typeface="Muli"/>
                <a:sym typeface="Muli"/>
              </a:rPr>
            </a:br>
            <a:r>
              <a:rPr lang="en" sz="800">
                <a:solidFill>
                  <a:schemeClr val="dk2"/>
                </a:solidFill>
                <a:latin typeface="Muli"/>
                <a:ea typeface="Muli"/>
                <a:cs typeface="Muli"/>
                <a:sym typeface="Muli"/>
              </a:rPr>
              <a:t>Computer Engineer</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900">
                <a:solidFill>
                  <a:schemeClr val="dk2"/>
                </a:solidFill>
                <a:latin typeface="Muli"/>
                <a:ea typeface="Muli"/>
                <a:cs typeface="Muli"/>
                <a:sym typeface="Muli"/>
              </a:rPr>
              <a:t>Assisted with PCB design, hardware implementation, enclosure design, obstacle avoidance algorithm, debugging and calibration.</a:t>
            </a:r>
            <a:endParaRPr>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sp>
        <p:nvSpPr>
          <p:cNvPr id="344" name="Google Shape;344;p12"/>
          <p:cNvSpPr txBox="1"/>
          <p:nvPr/>
        </p:nvSpPr>
        <p:spPr>
          <a:xfrm>
            <a:off x="2990647" y="33405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Luiz Rocco</a:t>
            </a:r>
            <a:br>
              <a:rPr lang="en">
                <a:latin typeface="Muli"/>
                <a:ea typeface="Muli"/>
                <a:cs typeface="Muli"/>
                <a:sym typeface="Muli"/>
              </a:rPr>
            </a:br>
            <a:r>
              <a:rPr lang="en" sz="800">
                <a:solidFill>
                  <a:schemeClr val="dk2"/>
                </a:solidFill>
                <a:latin typeface="Muli"/>
                <a:ea typeface="Muli"/>
                <a:cs typeface="Muli"/>
                <a:sym typeface="Muli"/>
              </a:rPr>
              <a:t>Computer Engineer</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900">
                <a:solidFill>
                  <a:schemeClr val="dk2"/>
                </a:solidFill>
                <a:latin typeface="Muli"/>
                <a:ea typeface="Muli"/>
                <a:cs typeface="Muli"/>
                <a:sym typeface="Muli"/>
              </a:rPr>
              <a:t>Responsible for object detection algorithm, assisted with PCB design and soldering, object avoidance and search algorithm.</a:t>
            </a:r>
            <a:endParaRPr>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pic>
        <p:nvPicPr>
          <p:cNvPr id="345" name="Google Shape;345;p12"/>
          <p:cNvPicPr preferRelativeResize="0"/>
          <p:nvPr/>
        </p:nvPicPr>
        <p:blipFill rotWithShape="1">
          <a:blip r:embed="rId3">
            <a:alphaModFix/>
          </a:blip>
          <a:srcRect b="0" l="0" r="0" t="0"/>
          <a:stretch/>
        </p:blipFill>
        <p:spPr>
          <a:xfrm>
            <a:off x="4798217" y="1862275"/>
            <a:ext cx="1359600" cy="1359600"/>
          </a:xfrm>
          <a:prstGeom prst="ellipse">
            <a:avLst/>
          </a:prstGeom>
          <a:noFill/>
          <a:ln>
            <a:noFill/>
          </a:ln>
        </p:spPr>
      </p:pic>
      <p:sp>
        <p:nvSpPr>
          <p:cNvPr id="346" name="Google Shape;346;p12"/>
          <p:cNvSpPr txBox="1"/>
          <p:nvPr/>
        </p:nvSpPr>
        <p:spPr>
          <a:xfrm>
            <a:off x="4798225" y="3340523"/>
            <a:ext cx="1359600" cy="1107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Adriana McCabe</a:t>
            </a:r>
            <a:br>
              <a:rPr lang="en">
                <a:latin typeface="Muli"/>
                <a:ea typeface="Muli"/>
                <a:cs typeface="Muli"/>
                <a:sym typeface="Muli"/>
              </a:rPr>
            </a:br>
            <a:r>
              <a:rPr lang="en" sz="800">
                <a:solidFill>
                  <a:schemeClr val="dk2"/>
                </a:solidFill>
                <a:latin typeface="Muli"/>
                <a:ea typeface="Muli"/>
                <a:cs typeface="Muli"/>
                <a:sym typeface="Muli"/>
              </a:rPr>
              <a:t>Computer Engineer</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900">
                <a:solidFill>
                  <a:schemeClr val="dk2"/>
                </a:solidFill>
                <a:latin typeface="Muli"/>
                <a:ea typeface="Muli"/>
                <a:cs typeface="Muli"/>
                <a:sym typeface="Muli"/>
              </a:rPr>
              <a:t>Assisted with search algorithm, return home algorithm, debugging and calibration.</a:t>
            </a:r>
            <a:endParaRPr>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pic>
        <p:nvPicPr>
          <p:cNvPr id="347" name="Google Shape;347;p12"/>
          <p:cNvPicPr preferRelativeResize="0"/>
          <p:nvPr/>
        </p:nvPicPr>
        <p:blipFill>
          <a:blip r:embed="rId4">
            <a:alphaModFix/>
          </a:blip>
          <a:stretch>
            <a:fillRect/>
          </a:stretch>
        </p:blipFill>
        <p:spPr>
          <a:xfrm>
            <a:off x="1113427" y="1888564"/>
            <a:ext cx="1307025" cy="1307025"/>
          </a:xfrm>
          <a:prstGeom prst="rect">
            <a:avLst/>
          </a:prstGeom>
          <a:noFill/>
          <a:ln>
            <a:noFill/>
          </a:ln>
        </p:spPr>
      </p:pic>
      <p:pic>
        <p:nvPicPr>
          <p:cNvPr id="348" name="Google Shape;348;p12"/>
          <p:cNvPicPr preferRelativeResize="0"/>
          <p:nvPr/>
        </p:nvPicPr>
        <p:blipFill>
          <a:blip r:embed="rId5">
            <a:alphaModFix/>
          </a:blip>
          <a:stretch>
            <a:fillRect/>
          </a:stretch>
        </p:blipFill>
        <p:spPr>
          <a:xfrm>
            <a:off x="2889337" y="1824349"/>
            <a:ext cx="1435450" cy="143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0"/>
          <p:cNvSpPr txBox="1"/>
          <p:nvPr>
            <p:ph type="title"/>
          </p:nvPr>
        </p:nvSpPr>
        <p:spPr>
          <a:xfrm>
            <a:off x="2651675" y="1201325"/>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 Main Algorithms:</a:t>
            </a:r>
            <a:endParaRPr/>
          </a:p>
        </p:txBody>
      </p:sp>
      <p:sp>
        <p:nvSpPr>
          <p:cNvPr id="472" name="Google Shape;472;p30"/>
          <p:cNvSpPr txBox="1"/>
          <p:nvPr>
            <p:ph idx="1" type="body"/>
          </p:nvPr>
        </p:nvSpPr>
        <p:spPr>
          <a:xfrm>
            <a:off x="2019000" y="1929275"/>
            <a:ext cx="26430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t>Computer Vision Algorithm</a:t>
            </a:r>
            <a:endParaRPr sz="1600"/>
          </a:p>
          <a:p>
            <a:pPr indent="0" lvl="0" marL="0" rtl="0" algn="l">
              <a:spcBef>
                <a:spcPts val="600"/>
              </a:spcBef>
              <a:spcAft>
                <a:spcPts val="0"/>
              </a:spcAft>
              <a:buNone/>
            </a:pPr>
            <a:r>
              <a:rPr lang="en"/>
              <a:t>Identify the target</a:t>
            </a:r>
            <a:endParaRPr/>
          </a:p>
          <a:p>
            <a:pPr indent="0" lvl="0" marL="0" rtl="0" algn="l">
              <a:spcBef>
                <a:spcPts val="600"/>
              </a:spcBef>
              <a:spcAft>
                <a:spcPts val="0"/>
              </a:spcAft>
              <a:buNone/>
            </a:pPr>
            <a:r>
              <a:t/>
            </a:r>
            <a:endParaRPr/>
          </a:p>
        </p:txBody>
      </p:sp>
      <p:sp>
        <p:nvSpPr>
          <p:cNvPr id="473" name="Google Shape;473;p30"/>
          <p:cNvSpPr txBox="1"/>
          <p:nvPr>
            <p:ph idx="2" type="body"/>
          </p:nvPr>
        </p:nvSpPr>
        <p:spPr>
          <a:xfrm>
            <a:off x="4885063" y="1929275"/>
            <a:ext cx="26430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t>Find Target Algorithm</a:t>
            </a:r>
            <a:endParaRPr b="1" sz="1600"/>
          </a:p>
          <a:p>
            <a:pPr indent="0" lvl="0" marL="0" rtl="0" algn="l">
              <a:spcBef>
                <a:spcPts val="600"/>
              </a:spcBef>
              <a:spcAft>
                <a:spcPts val="0"/>
              </a:spcAft>
              <a:buNone/>
            </a:pPr>
            <a:r>
              <a:rPr lang="en"/>
              <a:t>Search algorithm to efficiently search the given unknown area</a:t>
            </a:r>
            <a:endParaRPr/>
          </a:p>
        </p:txBody>
      </p:sp>
      <p:sp>
        <p:nvSpPr>
          <p:cNvPr id="474" name="Google Shape;474;p30"/>
          <p:cNvSpPr txBox="1"/>
          <p:nvPr>
            <p:ph idx="3" type="body"/>
          </p:nvPr>
        </p:nvSpPr>
        <p:spPr>
          <a:xfrm>
            <a:off x="2019001" y="3129150"/>
            <a:ext cx="26430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t>Go Back Home Algorithm</a:t>
            </a:r>
            <a:endParaRPr b="1" sz="1600"/>
          </a:p>
          <a:p>
            <a:pPr indent="0" lvl="0" marL="0" rtl="0" algn="l">
              <a:spcBef>
                <a:spcPts val="600"/>
              </a:spcBef>
              <a:spcAft>
                <a:spcPts val="0"/>
              </a:spcAft>
              <a:buNone/>
            </a:pPr>
            <a:r>
              <a:rPr lang="en"/>
              <a:t>To return back to the original starting point of the robot and quickly as possible</a:t>
            </a:r>
            <a:endParaRPr/>
          </a:p>
          <a:p>
            <a:pPr indent="0" lvl="0" marL="0" rtl="0" algn="l">
              <a:spcBef>
                <a:spcPts val="600"/>
              </a:spcBef>
              <a:spcAft>
                <a:spcPts val="0"/>
              </a:spcAft>
              <a:buNone/>
            </a:pPr>
            <a:r>
              <a:t/>
            </a:r>
            <a:endParaRPr/>
          </a:p>
        </p:txBody>
      </p:sp>
      <p:sp>
        <p:nvSpPr>
          <p:cNvPr id="475" name="Google Shape;475;p30"/>
          <p:cNvSpPr txBox="1"/>
          <p:nvPr>
            <p:ph idx="2" type="body"/>
          </p:nvPr>
        </p:nvSpPr>
        <p:spPr>
          <a:xfrm>
            <a:off x="4885063" y="3129150"/>
            <a:ext cx="26430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t>Obstacle Avoidance</a:t>
            </a:r>
            <a:r>
              <a:rPr b="1" lang="en" sz="1600"/>
              <a:t> Algorithm</a:t>
            </a:r>
            <a:endParaRPr b="1" sz="1600"/>
          </a:p>
          <a:p>
            <a:pPr indent="0" lvl="0" marL="0" rtl="0" algn="l">
              <a:spcBef>
                <a:spcPts val="600"/>
              </a:spcBef>
              <a:spcAft>
                <a:spcPts val="0"/>
              </a:spcAft>
              <a:buNone/>
            </a:pPr>
            <a:r>
              <a:rPr lang="en"/>
              <a:t>Ability to dodge 90% of present obstacles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1"/>
          <p:cNvSpPr txBox="1"/>
          <p:nvPr>
            <p:ph idx="4294967295" type="body"/>
          </p:nvPr>
        </p:nvSpPr>
        <p:spPr>
          <a:xfrm>
            <a:off x="1092775" y="642550"/>
            <a:ext cx="3675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Computer Vision Algorithm</a:t>
            </a:r>
            <a:endParaRPr b="1">
              <a:solidFill>
                <a:srgbClr val="19BBD5"/>
              </a:solidFill>
            </a:endParaRPr>
          </a:p>
          <a:p>
            <a:pPr indent="-342900" lvl="0" marL="457200" rtl="0" algn="l">
              <a:spcBef>
                <a:spcPts val="1000"/>
              </a:spcBef>
              <a:spcAft>
                <a:spcPts val="0"/>
              </a:spcAft>
              <a:buSzPts val="1800"/>
              <a:buChar char="◇"/>
            </a:pPr>
            <a:r>
              <a:rPr lang="en" sz="1800"/>
              <a:t>YOLO framework used to recognize a target ball</a:t>
            </a:r>
            <a:endParaRPr sz="1800"/>
          </a:p>
          <a:p>
            <a:pPr indent="0" lvl="0" marL="457200" rtl="0" algn="l">
              <a:spcBef>
                <a:spcPts val="0"/>
              </a:spcBef>
              <a:spcAft>
                <a:spcPts val="0"/>
              </a:spcAft>
              <a:buNone/>
            </a:pPr>
            <a:r>
              <a:t/>
            </a:r>
            <a:endParaRPr sz="1800"/>
          </a:p>
          <a:p>
            <a:pPr indent="-342900" lvl="0" marL="457200" rtl="0" algn="l">
              <a:spcBef>
                <a:spcPts val="600"/>
              </a:spcBef>
              <a:spcAft>
                <a:spcPts val="1000"/>
              </a:spcAft>
              <a:buSzPts val="1800"/>
              <a:buChar char="◇"/>
            </a:pPr>
            <a:r>
              <a:rPr lang="en" sz="1800"/>
              <a:t>Training target is generalizable, which includes but is not limited to missing people in natural disasters, stray dog, etc</a:t>
            </a:r>
            <a:endParaRPr sz="1800"/>
          </a:p>
        </p:txBody>
      </p:sp>
      <p:sp>
        <p:nvSpPr>
          <p:cNvPr id="481" name="Google Shape;481;p31"/>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txBox="1"/>
          <p:nvPr>
            <p:ph idx="4294967295" type="body"/>
          </p:nvPr>
        </p:nvSpPr>
        <p:spPr>
          <a:xfrm>
            <a:off x="4465200" y="3212325"/>
            <a:ext cx="4101900" cy="1696500"/>
          </a:xfrm>
          <a:prstGeom prst="rect">
            <a:avLst/>
          </a:prstGeom>
        </p:spPr>
        <p:txBody>
          <a:bodyPr anchorCtr="0" anchor="b" bIns="91425" lIns="91425" spcFirstLastPara="1" rIns="91425" wrap="square" tIns="91425">
            <a:noAutofit/>
          </a:bodyPr>
          <a:lstStyle/>
          <a:p>
            <a:pPr indent="0" lvl="0" marL="914400" rtl="0" algn="l">
              <a:spcBef>
                <a:spcPts val="600"/>
              </a:spcBef>
              <a:spcAft>
                <a:spcPts val="0"/>
              </a:spcAft>
              <a:buNone/>
            </a:pPr>
            <a:r>
              <a:t/>
            </a:r>
            <a:endParaRPr b="1">
              <a:solidFill>
                <a:srgbClr val="19BBD5"/>
              </a:solidFill>
            </a:endParaRPr>
          </a:p>
          <a:p>
            <a:pPr indent="-342900" lvl="0" marL="457200" rtl="0" algn="l">
              <a:spcBef>
                <a:spcPts val="600"/>
              </a:spcBef>
              <a:spcAft>
                <a:spcPts val="1000"/>
              </a:spcAft>
              <a:buSzPts val="1800"/>
              <a:buChar char="◇"/>
            </a:pPr>
            <a:r>
              <a:rPr lang="en" sz="1800"/>
              <a:t>YOLO is a model architecture that can be implemented using the TensorFlow library distributed by Google in the Python language</a:t>
            </a:r>
            <a:endParaRPr sz="1800"/>
          </a:p>
        </p:txBody>
      </p:sp>
      <p:pic>
        <p:nvPicPr>
          <p:cNvPr id="483" name="Google Shape;483;p31"/>
          <p:cNvPicPr preferRelativeResize="0"/>
          <p:nvPr/>
        </p:nvPicPr>
        <p:blipFill>
          <a:blip r:embed="rId3">
            <a:alphaModFix/>
          </a:blip>
          <a:stretch>
            <a:fillRect/>
          </a:stretch>
        </p:blipFill>
        <p:spPr>
          <a:xfrm>
            <a:off x="4828500" y="528005"/>
            <a:ext cx="4101901" cy="2307321"/>
          </a:xfrm>
          <a:prstGeom prst="rect">
            <a:avLst/>
          </a:prstGeom>
          <a:noFill/>
          <a:ln>
            <a:noFill/>
          </a:ln>
        </p:spPr>
      </p:pic>
      <p:pic>
        <p:nvPicPr>
          <p:cNvPr id="484" name="Google Shape;484;p31"/>
          <p:cNvPicPr preferRelativeResize="0"/>
          <p:nvPr/>
        </p:nvPicPr>
        <p:blipFill>
          <a:blip r:embed="rId4">
            <a:alphaModFix/>
          </a:blip>
          <a:stretch>
            <a:fillRect/>
          </a:stretch>
        </p:blipFill>
        <p:spPr>
          <a:xfrm>
            <a:off x="2008150" y="3268675"/>
            <a:ext cx="1725501" cy="143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2"/>
          <p:cNvSpPr txBox="1"/>
          <p:nvPr>
            <p:ph idx="4294967295" type="title"/>
          </p:nvPr>
        </p:nvSpPr>
        <p:spPr>
          <a:xfrm>
            <a:off x="2145875" y="206600"/>
            <a:ext cx="4944300" cy="140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Find Target Algorithm</a:t>
            </a:r>
            <a:endParaRPr/>
          </a:p>
        </p:txBody>
      </p:sp>
      <p:pic>
        <p:nvPicPr>
          <p:cNvPr id="490" name="Google Shape;490;p32"/>
          <p:cNvPicPr preferRelativeResize="0"/>
          <p:nvPr/>
        </p:nvPicPr>
        <p:blipFill>
          <a:blip r:embed="rId3">
            <a:alphaModFix/>
          </a:blip>
          <a:stretch>
            <a:fillRect/>
          </a:stretch>
        </p:blipFill>
        <p:spPr>
          <a:xfrm>
            <a:off x="728175" y="1716825"/>
            <a:ext cx="2914700" cy="2524950"/>
          </a:xfrm>
          <a:prstGeom prst="rect">
            <a:avLst/>
          </a:prstGeom>
          <a:noFill/>
          <a:ln>
            <a:noFill/>
          </a:ln>
        </p:spPr>
      </p:pic>
      <p:sp>
        <p:nvSpPr>
          <p:cNvPr id="491" name="Google Shape;491;p32"/>
          <p:cNvSpPr txBox="1"/>
          <p:nvPr/>
        </p:nvSpPr>
        <p:spPr>
          <a:xfrm>
            <a:off x="1248025" y="4453875"/>
            <a:ext cx="187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Archimedean Spiral</a:t>
            </a:r>
            <a:endParaRPr>
              <a:solidFill>
                <a:srgbClr val="19BBD5"/>
              </a:solidFill>
              <a:latin typeface="Muli"/>
              <a:ea typeface="Muli"/>
              <a:cs typeface="Muli"/>
              <a:sym typeface="Muli"/>
            </a:endParaRPr>
          </a:p>
        </p:txBody>
      </p:sp>
      <p:pic>
        <p:nvPicPr>
          <p:cNvPr id="492" name="Google Shape;492;p32"/>
          <p:cNvPicPr preferRelativeResize="0"/>
          <p:nvPr/>
        </p:nvPicPr>
        <p:blipFill>
          <a:blip r:embed="rId4">
            <a:alphaModFix/>
          </a:blip>
          <a:stretch>
            <a:fillRect/>
          </a:stretch>
        </p:blipFill>
        <p:spPr>
          <a:xfrm flipH="1" rot="5400000">
            <a:off x="5243075" y="1718175"/>
            <a:ext cx="2500200" cy="2500200"/>
          </a:xfrm>
          <a:prstGeom prst="rect">
            <a:avLst/>
          </a:prstGeom>
          <a:noFill/>
          <a:ln>
            <a:noFill/>
          </a:ln>
        </p:spPr>
      </p:pic>
      <p:sp>
        <p:nvSpPr>
          <p:cNvPr id="493" name="Google Shape;493;p32"/>
          <p:cNvSpPr txBox="1"/>
          <p:nvPr/>
        </p:nvSpPr>
        <p:spPr>
          <a:xfrm>
            <a:off x="5555675" y="4453875"/>
            <a:ext cx="187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Our Modified Spiral</a:t>
            </a:r>
            <a:endParaRPr>
              <a:solidFill>
                <a:srgbClr val="19BBD5"/>
              </a:solidFill>
              <a:latin typeface="Muli"/>
              <a:ea typeface="Muli"/>
              <a:cs typeface="Muli"/>
              <a:sym typeface="Muli"/>
            </a:endParaRPr>
          </a:p>
        </p:txBody>
      </p:sp>
      <p:sp>
        <p:nvSpPr>
          <p:cNvPr id="494" name="Google Shape;494;p32"/>
          <p:cNvSpPr/>
          <p:nvPr/>
        </p:nvSpPr>
        <p:spPr>
          <a:xfrm>
            <a:off x="3977700" y="2906775"/>
            <a:ext cx="912600" cy="317700"/>
          </a:xfrm>
          <a:prstGeom prst="rightArrow">
            <a:avLst>
              <a:gd fmla="val 50000" name="adj1"/>
              <a:gd fmla="val 50000" name="adj2"/>
            </a:avLst>
          </a:prstGeom>
          <a:solidFill>
            <a:srgbClr val="19BB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txBox="1"/>
          <p:nvPr/>
        </p:nvSpPr>
        <p:spPr>
          <a:xfrm>
            <a:off x="5339825" y="390475"/>
            <a:ext cx="3321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C6DAEC"/>
                </a:solidFill>
                <a:latin typeface="Muli"/>
                <a:ea typeface="Muli"/>
                <a:cs typeface="Muli"/>
                <a:sym typeface="Muli"/>
              </a:rPr>
              <a:t>Distance between each successive spiral is 50 cm, and the search area is increased by 50 cm with each additional spiral</a:t>
            </a:r>
            <a:endParaRPr>
              <a:solidFill>
                <a:srgbClr val="C6DAEC"/>
              </a:solidFill>
              <a:latin typeface="Muli"/>
              <a:ea typeface="Muli"/>
              <a:cs typeface="Muli"/>
              <a:sym typeface="Mul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graphicFrame>
        <p:nvGraphicFramePr>
          <p:cNvPr id="500" name="Google Shape;500;p33"/>
          <p:cNvGraphicFramePr/>
          <p:nvPr/>
        </p:nvGraphicFramePr>
        <p:xfrm>
          <a:off x="3279575" y="324200"/>
          <a:ext cx="3000000" cy="3000000"/>
        </p:xfrm>
        <a:graphic>
          <a:graphicData uri="http://schemas.openxmlformats.org/drawingml/2006/table">
            <a:tbl>
              <a:tblPr>
                <a:noFill/>
                <a:tableStyleId>{08F51160-0416-41B1-AA16-087CC0105E59}</a:tableStyleId>
              </a:tblPr>
              <a:tblGrid>
                <a:gridCol w="693025"/>
                <a:gridCol w="693025"/>
                <a:gridCol w="703800"/>
                <a:gridCol w="685750"/>
                <a:gridCol w="693025"/>
                <a:gridCol w="693025"/>
              </a:tblGrid>
              <a:tr h="6979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(2,3)</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r>
              <a:tr h="6979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r>
              <a:tr h="6979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B cap="flat" cmpd="sng" w="5715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B cap="flat" cmpd="sng" w="5715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B cap="flat" cmpd="sng" w="5715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lnB cap="flat" cmpd="sng" w="5715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r>
              <a:tr h="6979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T cap="flat" cmpd="sng" w="5715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T cap="flat" cmpd="sng" w="5715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lnR cap="flat" cmpd="sng" w="57150">
                      <a:solidFill>
                        <a:srgbClr val="000000"/>
                      </a:solidFill>
                      <a:prstDash val="solid"/>
                      <a:round/>
                      <a:headEnd len="sm" w="sm" type="none"/>
                      <a:tailEnd len="sm" w="sm" type="none"/>
                    </a:lnR>
                    <a:lnT cap="flat" cmpd="sng" w="57150">
                      <a:solidFill>
                        <a:srgbClr val="000000"/>
                      </a:solidFill>
                      <a:prstDash val="solid"/>
                      <a:round/>
                      <a:headEnd len="sm" w="sm" type="none"/>
                      <a:tailEnd len="sm" w="sm" type="none"/>
                    </a:lnT>
                    <a:lnB cap="flat" cmpd="sng" w="5715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lnB cap="flat" cmpd="sng" w="5715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(2,0)</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B cap="flat" cmpd="sng" w="57150">
                      <a:solidFill>
                        <a:srgbClr val="000000"/>
                      </a:solidFill>
                      <a:prstDash val="solid"/>
                      <a:round/>
                      <a:headEnd len="sm" w="sm" type="none"/>
                      <a:tailEnd len="sm" w="sm" type="none"/>
                    </a:lnB>
                    <a:solidFill>
                      <a:srgbClr val="9FC5E8"/>
                    </a:solidFill>
                  </a:tcPr>
                </a:tc>
              </a:tr>
              <a:tr h="7740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lnT cap="flat" cmpd="sng" w="57150">
                      <a:solidFill>
                        <a:srgbClr val="000000"/>
                      </a:solidFill>
                      <a:prstDash val="solid"/>
                      <a:round/>
                      <a:headEnd len="sm" w="sm" type="none"/>
                      <a:tailEnd len="sm" w="sm" type="none"/>
                    </a:lnT>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T cap="flat" cmpd="sng" w="57150">
                      <a:solidFill>
                        <a:srgbClr val="000000"/>
                      </a:solidFill>
                      <a:prstDash val="solid"/>
                      <a:round/>
                      <a:headEnd len="sm" w="sm" type="none"/>
                      <a:tailEnd len="sm" w="sm" type="none"/>
                    </a:lnT>
                    <a:solidFill>
                      <a:srgbClr val="CFE2F3"/>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(2,-1)</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T cap="flat" cmpd="sng" w="57150">
                      <a:solidFill>
                        <a:srgbClr val="000000"/>
                      </a:solidFill>
                      <a:prstDash val="solid"/>
                      <a:round/>
                      <a:headEnd len="sm" w="sm" type="none"/>
                      <a:tailEnd len="sm" w="sm" type="none"/>
                    </a:lnT>
                    <a:solidFill>
                      <a:srgbClr val="CFE2F3"/>
                    </a:solidFill>
                  </a:tcPr>
                </a:tc>
              </a:tr>
              <a:tr h="774075">
                <a:tc>
                  <a:txBody>
                    <a:bodyPr/>
                    <a:lstStyle/>
                    <a:p>
                      <a:pPr indent="0" lvl="0" marL="0" rtl="0" algn="ctr">
                        <a:spcBef>
                          <a:spcPts val="0"/>
                        </a:spcBef>
                        <a:spcAft>
                          <a:spcPts val="0"/>
                        </a:spcAft>
                        <a:buNone/>
                      </a:pPr>
                      <a:r>
                        <a:rPr b="1" lang="en" sz="1200">
                          <a:latin typeface="Merriweather"/>
                          <a:ea typeface="Merriweather"/>
                          <a:cs typeface="Merriweather"/>
                          <a:sym typeface="Merriweather"/>
                        </a:rPr>
                        <a:t>(-3,-2)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R cap="flat" cmpd="sng" w="57150">
                      <a:solidFill>
                        <a:srgbClr val="000000"/>
                      </a:solidFill>
                      <a:prstDash val="solid"/>
                      <a:round/>
                      <a:headEnd len="sm" w="sm" type="none"/>
                      <a:tailEnd len="sm" w="sm" type="none"/>
                    </a:ln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(0,-2)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lnL cap="flat" cmpd="sng" w="57150">
                      <a:solidFill>
                        <a:srgbClr val="000000"/>
                      </a:solidFill>
                      <a:prstDash val="solid"/>
                      <a:round/>
                      <a:headEnd len="sm" w="sm" type="none"/>
                      <a:tailEnd len="sm" w="sm" type="none"/>
                    </a:lnL>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(1,-2)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c>
                  <a:txBody>
                    <a:bodyPr/>
                    <a:lstStyle/>
                    <a:p>
                      <a:pPr indent="0" lvl="0" marL="0" rtl="0" algn="ctr">
                        <a:spcBef>
                          <a:spcPts val="0"/>
                        </a:spcBef>
                        <a:spcAft>
                          <a:spcPts val="0"/>
                        </a:spcAft>
                        <a:buNone/>
                      </a:pPr>
                      <a:r>
                        <a:rPr b="1" lang="en" sz="1200">
                          <a:latin typeface="Merriweather"/>
                          <a:ea typeface="Merriweather"/>
                          <a:cs typeface="Merriweather"/>
                          <a:sym typeface="Merriweather"/>
                        </a:rPr>
                        <a:t>(2,-2)</a:t>
                      </a:r>
                      <a:endParaRPr b="1" sz="1200">
                        <a:latin typeface="Merriweather"/>
                        <a:ea typeface="Merriweather"/>
                        <a:cs typeface="Merriweather"/>
                        <a:sym typeface="Merriweather"/>
                      </a:endParaRPr>
                    </a:p>
                    <a:p>
                      <a:pPr indent="0" lvl="0" marL="0" rtl="0" algn="ctr">
                        <a:spcBef>
                          <a:spcPts val="0"/>
                        </a:spcBef>
                        <a:spcAft>
                          <a:spcPts val="0"/>
                        </a:spcAft>
                        <a:buNone/>
                      </a:pPr>
                      <a:r>
                        <a:rPr b="1" lang="en" sz="1600">
                          <a:latin typeface="Impact"/>
                          <a:ea typeface="Impact"/>
                          <a:cs typeface="Impact"/>
                          <a:sym typeface="Impact"/>
                        </a:rPr>
                        <a:t>↑</a:t>
                      </a:r>
                      <a:endParaRPr b="1" sz="1200">
                        <a:latin typeface="Merriweather"/>
                        <a:ea typeface="Merriweather"/>
                        <a:cs typeface="Merriweather"/>
                        <a:sym typeface="Merriweather"/>
                      </a:endParaRPr>
                    </a:p>
                  </a:txBody>
                  <a:tcPr marT="63500" marB="63500" marR="63500" marL="63500" anchor="ctr">
                    <a:solidFill>
                      <a:srgbClr val="9FC5E8"/>
                    </a:solidFill>
                  </a:tcPr>
                </a:tc>
              </a:tr>
            </a:tbl>
          </a:graphicData>
        </a:graphic>
      </p:graphicFrame>
      <p:sp>
        <p:nvSpPr>
          <p:cNvPr id="501" name="Google Shape;501;p33"/>
          <p:cNvSpPr txBox="1"/>
          <p:nvPr>
            <p:ph idx="4294967295" type="title"/>
          </p:nvPr>
        </p:nvSpPr>
        <p:spPr>
          <a:xfrm>
            <a:off x="293650" y="2023200"/>
            <a:ext cx="3524700" cy="134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 Back</a:t>
            </a:r>
            <a:endParaRPr/>
          </a:p>
          <a:p>
            <a:pPr indent="0" lvl="0" marL="0" rtl="0" algn="l">
              <a:spcBef>
                <a:spcPts val="0"/>
              </a:spcBef>
              <a:spcAft>
                <a:spcPts val="0"/>
              </a:spcAft>
              <a:buNone/>
            </a:pPr>
            <a:r>
              <a:rPr lang="en"/>
              <a:t>Home</a:t>
            </a:r>
            <a:endParaRPr/>
          </a:p>
          <a:p>
            <a:pPr indent="0" lvl="0" marL="0" rtl="0" algn="l">
              <a:spcBef>
                <a:spcPts val="0"/>
              </a:spcBef>
              <a:spcAft>
                <a:spcPts val="0"/>
              </a:spcAft>
              <a:buNone/>
            </a:pPr>
            <a:r>
              <a:rPr lang="en"/>
              <a:t>Algorithm</a:t>
            </a:r>
            <a:endParaRPr/>
          </a:p>
        </p:txBody>
      </p:sp>
      <p:sp>
        <p:nvSpPr>
          <p:cNvPr id="502" name="Google Shape;502;p33"/>
          <p:cNvSpPr txBox="1"/>
          <p:nvPr/>
        </p:nvSpPr>
        <p:spPr>
          <a:xfrm>
            <a:off x="7690500" y="484925"/>
            <a:ext cx="108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Quadrant I</a:t>
            </a:r>
            <a:endParaRPr>
              <a:solidFill>
                <a:srgbClr val="19BBD5"/>
              </a:solidFill>
              <a:latin typeface="Muli"/>
              <a:ea typeface="Muli"/>
              <a:cs typeface="Muli"/>
              <a:sym typeface="Muli"/>
            </a:endParaRPr>
          </a:p>
        </p:txBody>
      </p:sp>
      <p:sp>
        <p:nvSpPr>
          <p:cNvPr id="503" name="Google Shape;503;p33"/>
          <p:cNvSpPr txBox="1"/>
          <p:nvPr/>
        </p:nvSpPr>
        <p:spPr>
          <a:xfrm>
            <a:off x="2072975" y="484925"/>
            <a:ext cx="12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Quadrant II</a:t>
            </a:r>
            <a:endParaRPr>
              <a:solidFill>
                <a:srgbClr val="19BBD5"/>
              </a:solidFill>
              <a:latin typeface="Muli"/>
              <a:ea typeface="Muli"/>
              <a:cs typeface="Muli"/>
              <a:sym typeface="Muli"/>
            </a:endParaRPr>
          </a:p>
        </p:txBody>
      </p:sp>
      <p:sp>
        <p:nvSpPr>
          <p:cNvPr id="504" name="Google Shape;504;p33"/>
          <p:cNvSpPr txBox="1"/>
          <p:nvPr/>
        </p:nvSpPr>
        <p:spPr>
          <a:xfrm>
            <a:off x="2002225" y="4203100"/>
            <a:ext cx="12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Quadrant III</a:t>
            </a:r>
            <a:endParaRPr>
              <a:solidFill>
                <a:srgbClr val="19BBD5"/>
              </a:solidFill>
              <a:latin typeface="Muli"/>
              <a:ea typeface="Muli"/>
              <a:cs typeface="Muli"/>
              <a:sym typeface="Muli"/>
            </a:endParaRPr>
          </a:p>
        </p:txBody>
      </p:sp>
      <p:sp>
        <p:nvSpPr>
          <p:cNvPr id="505" name="Google Shape;505;p33"/>
          <p:cNvSpPr txBox="1"/>
          <p:nvPr/>
        </p:nvSpPr>
        <p:spPr>
          <a:xfrm>
            <a:off x="7596600" y="3304575"/>
            <a:ext cx="127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9BBD5"/>
                </a:solidFill>
                <a:latin typeface="Muli"/>
                <a:ea typeface="Muli"/>
                <a:cs typeface="Muli"/>
                <a:sym typeface="Muli"/>
              </a:rPr>
              <a:t>Quadrant IV</a:t>
            </a:r>
            <a:endParaRPr>
              <a:solidFill>
                <a:srgbClr val="19BBD5"/>
              </a:solidFill>
              <a:latin typeface="Muli"/>
              <a:ea typeface="Muli"/>
              <a:cs typeface="Muli"/>
              <a:sym typeface="Mul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4"/>
          <p:cNvSpPr txBox="1"/>
          <p:nvPr>
            <p:ph idx="4294967295" type="body"/>
          </p:nvPr>
        </p:nvSpPr>
        <p:spPr>
          <a:xfrm>
            <a:off x="1299125" y="2229000"/>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rPr b="1" lang="en">
                <a:solidFill>
                  <a:srgbClr val="19BBD5"/>
                </a:solidFill>
              </a:rPr>
              <a:t>Obstacle Avoidance Algorithm</a:t>
            </a:r>
            <a:endParaRPr b="1">
              <a:solidFill>
                <a:srgbClr val="19BBD5"/>
              </a:solidFill>
            </a:endParaRPr>
          </a:p>
          <a:p>
            <a:pPr indent="-342900" lvl="0" marL="457200" rtl="0" algn="l">
              <a:spcBef>
                <a:spcPts val="600"/>
              </a:spcBef>
              <a:spcAft>
                <a:spcPts val="0"/>
              </a:spcAft>
              <a:buSzPts val="1800"/>
              <a:buChar char="◇"/>
            </a:pPr>
            <a:r>
              <a:rPr lang="en" sz="1800"/>
              <a:t>Ability to dodge 90% of present obstacles during the course of the search algorithm</a:t>
            </a:r>
            <a:endParaRPr sz="1800"/>
          </a:p>
          <a:p>
            <a:pPr indent="-342900" lvl="0" marL="457200" rtl="0" algn="l">
              <a:spcBef>
                <a:spcPts val="1000"/>
              </a:spcBef>
              <a:spcAft>
                <a:spcPts val="0"/>
              </a:spcAft>
              <a:buSzPts val="1800"/>
              <a:buChar char="◇"/>
            </a:pPr>
            <a:r>
              <a:rPr lang="en" sz="1800"/>
              <a:t>Algorithm executes when objects are within 50 cm of robot</a:t>
            </a:r>
            <a:endParaRPr sz="1800"/>
          </a:p>
          <a:p>
            <a:pPr indent="-342900" lvl="0" marL="457200" rtl="0" algn="l">
              <a:spcBef>
                <a:spcPts val="1000"/>
              </a:spcBef>
              <a:spcAft>
                <a:spcPts val="0"/>
              </a:spcAft>
              <a:buSzPts val="1800"/>
              <a:buChar char="◇"/>
            </a:pPr>
            <a:r>
              <a:rPr lang="en" sz="1800"/>
              <a:t>Robot will move to the left of obstacle, to avoid going outside of the defined search area</a:t>
            </a:r>
            <a:endParaRPr sz="1800"/>
          </a:p>
          <a:p>
            <a:pPr indent="-342900" lvl="0" marL="457200" rtl="0" algn="l">
              <a:spcBef>
                <a:spcPts val="1000"/>
              </a:spcBef>
              <a:spcAft>
                <a:spcPts val="0"/>
              </a:spcAft>
              <a:buSzPts val="1800"/>
              <a:buChar char="◇"/>
            </a:pPr>
            <a:r>
              <a:rPr lang="en" sz="1800"/>
              <a:t>After dodging obstacle, return back on correct path</a:t>
            </a:r>
            <a:endParaRPr sz="1800"/>
          </a:p>
          <a:p>
            <a:pPr indent="0" lvl="0" marL="457200" rtl="0" algn="l">
              <a:spcBef>
                <a:spcPts val="1000"/>
              </a:spcBef>
              <a:spcAft>
                <a:spcPts val="1000"/>
              </a:spcAft>
              <a:buNone/>
            </a:pPr>
            <a:r>
              <a:t/>
            </a:r>
            <a:endParaRPr sz="1800"/>
          </a:p>
        </p:txBody>
      </p:sp>
      <p:pic>
        <p:nvPicPr>
          <p:cNvPr id="511" name="Google Shape;511;p34"/>
          <p:cNvPicPr preferRelativeResize="0"/>
          <p:nvPr/>
        </p:nvPicPr>
        <p:blipFill>
          <a:blip r:embed="rId3">
            <a:alphaModFix/>
          </a:blip>
          <a:stretch>
            <a:fillRect/>
          </a:stretch>
        </p:blipFill>
        <p:spPr>
          <a:xfrm>
            <a:off x="5539275" y="895275"/>
            <a:ext cx="2490926" cy="35336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5"/>
          <p:cNvSpPr txBox="1"/>
          <p:nvPr>
            <p:ph idx="4294967295" type="body"/>
          </p:nvPr>
        </p:nvSpPr>
        <p:spPr>
          <a:xfrm>
            <a:off x="562250" y="1575575"/>
            <a:ext cx="4101900" cy="2795100"/>
          </a:xfrm>
          <a:prstGeom prst="rect">
            <a:avLst/>
          </a:prstGeom>
        </p:spPr>
        <p:txBody>
          <a:bodyPr anchorCtr="0" anchor="b" bIns="91425" lIns="91425" spcFirstLastPara="1" rIns="91425" wrap="square" tIns="91425">
            <a:noAutofit/>
          </a:bodyPr>
          <a:lstStyle/>
          <a:p>
            <a:pPr indent="457200" lvl="0" marL="914400" rtl="0" algn="l">
              <a:spcBef>
                <a:spcPts val="600"/>
              </a:spcBef>
              <a:spcAft>
                <a:spcPts val="0"/>
              </a:spcAft>
              <a:buNone/>
            </a:pPr>
            <a:r>
              <a:t/>
            </a:r>
            <a:endParaRPr b="1">
              <a:solidFill>
                <a:schemeClr val="accent2"/>
              </a:solidFill>
            </a:endParaRPr>
          </a:p>
          <a:p>
            <a:pPr indent="-342900" lvl="0" marL="914400" rtl="0" algn="l">
              <a:spcBef>
                <a:spcPts val="600"/>
              </a:spcBef>
              <a:spcAft>
                <a:spcPts val="0"/>
              </a:spcAft>
              <a:buClr>
                <a:srgbClr val="19BBD5"/>
              </a:buClr>
              <a:buSzPts val="1800"/>
              <a:buChar char="◇"/>
            </a:pPr>
            <a:r>
              <a:rPr lang="en" sz="1800"/>
              <a:t>Flask was used to build an API to serve button inputs displayed on the website</a:t>
            </a:r>
            <a:endParaRPr sz="1800"/>
          </a:p>
          <a:p>
            <a:pPr indent="-342900" lvl="0" marL="914400" rtl="0" algn="l">
              <a:spcBef>
                <a:spcPts val="1000"/>
              </a:spcBef>
              <a:spcAft>
                <a:spcPts val="1000"/>
              </a:spcAft>
              <a:buClr>
                <a:srgbClr val="19BBD5"/>
              </a:buClr>
              <a:buSzPts val="1800"/>
              <a:buChar char="◇"/>
            </a:pPr>
            <a:r>
              <a:rPr lang="en" sz="1800"/>
              <a:t>Basic HTML, CSS and Javascript used in the frontend to construct the buttons for user interaction</a:t>
            </a:r>
            <a:endParaRPr sz="1800"/>
          </a:p>
        </p:txBody>
      </p:sp>
      <p:sp>
        <p:nvSpPr>
          <p:cNvPr id="517" name="Google Shape;517;p35"/>
          <p:cNvSpPr txBox="1"/>
          <p:nvPr>
            <p:ph idx="4294967295" type="title"/>
          </p:nvPr>
        </p:nvSpPr>
        <p:spPr>
          <a:xfrm>
            <a:off x="1668575" y="626900"/>
            <a:ext cx="4944300" cy="76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Website</a:t>
            </a:r>
            <a:endParaRPr/>
          </a:p>
        </p:txBody>
      </p:sp>
      <p:pic>
        <p:nvPicPr>
          <p:cNvPr id="518" name="Google Shape;518;p35"/>
          <p:cNvPicPr preferRelativeResize="0"/>
          <p:nvPr/>
        </p:nvPicPr>
        <p:blipFill>
          <a:blip r:embed="rId3">
            <a:alphaModFix/>
          </a:blip>
          <a:stretch>
            <a:fillRect/>
          </a:stretch>
        </p:blipFill>
        <p:spPr>
          <a:xfrm>
            <a:off x="4929788" y="2871324"/>
            <a:ext cx="3355402" cy="1271375"/>
          </a:xfrm>
          <a:prstGeom prst="rect">
            <a:avLst/>
          </a:prstGeom>
          <a:noFill/>
          <a:ln>
            <a:noFill/>
          </a:ln>
        </p:spPr>
      </p:pic>
      <p:pic>
        <p:nvPicPr>
          <p:cNvPr id="519" name="Google Shape;519;p35"/>
          <p:cNvPicPr preferRelativeResize="0"/>
          <p:nvPr/>
        </p:nvPicPr>
        <p:blipFill rotWithShape="1">
          <a:blip r:embed="rId4">
            <a:alphaModFix/>
          </a:blip>
          <a:srcRect b="9968" l="17346" r="17658" t="11104"/>
          <a:stretch/>
        </p:blipFill>
        <p:spPr>
          <a:xfrm>
            <a:off x="5859475" y="683900"/>
            <a:ext cx="1496025" cy="1816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6"/>
          <p:cNvSpPr txBox="1"/>
          <p:nvPr>
            <p:ph idx="4294967295" type="title"/>
          </p:nvPr>
        </p:nvSpPr>
        <p:spPr>
          <a:xfrm>
            <a:off x="1668575" y="626900"/>
            <a:ext cx="4944300" cy="76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Website</a:t>
            </a:r>
            <a:endParaRPr/>
          </a:p>
        </p:txBody>
      </p:sp>
      <p:sp>
        <p:nvSpPr>
          <p:cNvPr id="525" name="Google Shape;525;p36"/>
          <p:cNvSpPr txBox="1"/>
          <p:nvPr>
            <p:ph idx="4294967295" type="body"/>
          </p:nvPr>
        </p:nvSpPr>
        <p:spPr>
          <a:xfrm>
            <a:off x="350650" y="1796375"/>
            <a:ext cx="4101900" cy="2795100"/>
          </a:xfrm>
          <a:prstGeom prst="rect">
            <a:avLst/>
          </a:prstGeom>
        </p:spPr>
        <p:txBody>
          <a:bodyPr anchorCtr="0" anchor="b" bIns="91425" lIns="91425" spcFirstLastPara="1" rIns="91425" wrap="square" tIns="91425">
            <a:noAutofit/>
          </a:bodyPr>
          <a:lstStyle/>
          <a:p>
            <a:pPr indent="457200" lvl="0" marL="914400" rtl="0" algn="l">
              <a:spcBef>
                <a:spcPts val="600"/>
              </a:spcBef>
              <a:spcAft>
                <a:spcPts val="0"/>
              </a:spcAft>
              <a:buNone/>
            </a:pPr>
            <a:r>
              <a:t/>
            </a:r>
            <a:endParaRPr b="1">
              <a:solidFill>
                <a:schemeClr val="accent2"/>
              </a:solidFill>
            </a:endParaRPr>
          </a:p>
          <a:p>
            <a:pPr indent="-342900" lvl="0" marL="914400" rtl="0" algn="l">
              <a:lnSpc>
                <a:spcPct val="115000"/>
              </a:lnSpc>
              <a:spcBef>
                <a:spcPts val="0"/>
              </a:spcBef>
              <a:spcAft>
                <a:spcPts val="0"/>
              </a:spcAft>
              <a:buClr>
                <a:srgbClr val="19BBD5"/>
              </a:buClr>
              <a:buSzPts val="1800"/>
              <a:buChar char="◇"/>
            </a:pPr>
            <a:r>
              <a:rPr lang="en" sz="1800">
                <a:solidFill>
                  <a:srgbClr val="C6DAEC"/>
                </a:solidFill>
              </a:rPr>
              <a:t>Press and hold buttons that control the robot’s movement over a wifi connection</a:t>
            </a:r>
            <a:endParaRPr sz="1800">
              <a:solidFill>
                <a:srgbClr val="C6DAEC"/>
              </a:solidFill>
            </a:endParaRPr>
          </a:p>
          <a:p>
            <a:pPr indent="-342900" lvl="0" marL="914400" rtl="0" algn="l">
              <a:lnSpc>
                <a:spcPct val="115000"/>
              </a:lnSpc>
              <a:spcBef>
                <a:spcPts val="0"/>
              </a:spcBef>
              <a:spcAft>
                <a:spcPts val="0"/>
              </a:spcAft>
              <a:buClr>
                <a:srgbClr val="19BBD5"/>
              </a:buClr>
              <a:buSzPts val="1800"/>
              <a:buChar char="◇"/>
            </a:pPr>
            <a:r>
              <a:rPr lang="en" sz="1800">
                <a:solidFill>
                  <a:srgbClr val="C6DAEC"/>
                </a:solidFill>
              </a:rPr>
              <a:t>Start the search algorithm wirelessly and take over manual control if necessary</a:t>
            </a:r>
            <a:endParaRPr sz="1800">
              <a:solidFill>
                <a:srgbClr val="C6DAEC"/>
              </a:solidFill>
            </a:endParaRPr>
          </a:p>
        </p:txBody>
      </p:sp>
      <p:pic>
        <p:nvPicPr>
          <p:cNvPr id="526" name="Google Shape;526;p36"/>
          <p:cNvPicPr preferRelativeResize="0"/>
          <p:nvPr/>
        </p:nvPicPr>
        <p:blipFill>
          <a:blip r:embed="rId3">
            <a:alphaModFix/>
          </a:blip>
          <a:stretch>
            <a:fillRect/>
          </a:stretch>
        </p:blipFill>
        <p:spPr>
          <a:xfrm>
            <a:off x="4737525" y="573125"/>
            <a:ext cx="4007049" cy="26113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7"/>
          <p:cNvSpPr txBox="1"/>
          <p:nvPr>
            <p:ph type="title"/>
          </p:nvPr>
        </p:nvSpPr>
        <p:spPr>
          <a:xfrm>
            <a:off x="1732700" y="1278400"/>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Design Constraints</a:t>
            </a:r>
            <a:endParaRPr/>
          </a:p>
        </p:txBody>
      </p:sp>
      <p:sp>
        <p:nvSpPr>
          <p:cNvPr id="532" name="Google Shape;532;p37"/>
          <p:cNvSpPr txBox="1"/>
          <p:nvPr>
            <p:ph idx="1" type="body"/>
          </p:nvPr>
        </p:nvSpPr>
        <p:spPr>
          <a:xfrm>
            <a:off x="2399600" y="2380900"/>
            <a:ext cx="21768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Economic &amp; Time</a:t>
            </a:r>
            <a:endParaRPr b="1"/>
          </a:p>
          <a:p>
            <a:pPr indent="-317500" lvl="0" marL="457200" rtl="0" algn="l">
              <a:spcBef>
                <a:spcPts val="1000"/>
              </a:spcBef>
              <a:spcAft>
                <a:spcPts val="0"/>
              </a:spcAft>
              <a:buSzPts val="1400"/>
              <a:buChar char="◇"/>
            </a:pPr>
            <a:r>
              <a:rPr lang="en"/>
              <a:t>Lack of Funding</a:t>
            </a:r>
            <a:endParaRPr/>
          </a:p>
          <a:p>
            <a:pPr indent="-317500" lvl="0" marL="457200" rtl="0" algn="l">
              <a:spcBef>
                <a:spcPts val="1000"/>
              </a:spcBef>
              <a:spcAft>
                <a:spcPts val="0"/>
              </a:spcAft>
              <a:buSzPts val="1400"/>
              <a:buChar char="◇"/>
            </a:pPr>
            <a:r>
              <a:rPr lang="en"/>
              <a:t>Two semester time frame</a:t>
            </a:r>
            <a:endParaRPr/>
          </a:p>
          <a:p>
            <a:pPr indent="0" lvl="0" marL="0" rtl="0" algn="l">
              <a:spcBef>
                <a:spcPts val="1000"/>
              </a:spcBef>
              <a:spcAft>
                <a:spcPts val="0"/>
              </a:spcAft>
              <a:buNone/>
            </a:pPr>
            <a:r>
              <a:t/>
            </a:r>
            <a:endParaRPr/>
          </a:p>
        </p:txBody>
      </p:sp>
      <p:sp>
        <p:nvSpPr>
          <p:cNvPr id="533" name="Google Shape;533;p37"/>
          <p:cNvSpPr txBox="1"/>
          <p:nvPr>
            <p:ph idx="2" type="body"/>
          </p:nvPr>
        </p:nvSpPr>
        <p:spPr>
          <a:xfrm>
            <a:off x="4576397" y="2380900"/>
            <a:ext cx="21768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Ethical</a:t>
            </a:r>
            <a:endParaRPr b="1"/>
          </a:p>
          <a:p>
            <a:pPr indent="-317500" lvl="0" marL="457200" rtl="0" algn="l">
              <a:spcBef>
                <a:spcPts val="1000"/>
              </a:spcBef>
              <a:spcAft>
                <a:spcPts val="0"/>
              </a:spcAft>
              <a:buClr>
                <a:schemeClr val="accent2"/>
              </a:buClr>
              <a:buSzPts val="1400"/>
              <a:buChar char="◇"/>
            </a:pPr>
            <a:r>
              <a:rPr lang="en"/>
              <a:t>Spying</a:t>
            </a:r>
            <a:endParaRPr/>
          </a:p>
          <a:p>
            <a:pPr indent="-317500" lvl="0" marL="457200" rtl="0" algn="l">
              <a:spcBef>
                <a:spcPts val="1000"/>
              </a:spcBef>
              <a:spcAft>
                <a:spcPts val="0"/>
              </a:spcAft>
              <a:buClr>
                <a:schemeClr val="accent2"/>
              </a:buClr>
              <a:buSzPts val="1400"/>
              <a:buChar char="◇"/>
            </a:pPr>
            <a:r>
              <a:rPr lang="en"/>
              <a:t>Could limit search area or require a license for use</a:t>
            </a:r>
            <a:endParaRPr/>
          </a:p>
          <a:p>
            <a:pPr indent="0" lvl="0" marL="0" rtl="0" algn="l">
              <a:spcBef>
                <a:spcPts val="1000"/>
              </a:spcBef>
              <a:spcAft>
                <a:spcPts val="1000"/>
              </a:spcAft>
              <a:buNone/>
            </a:pPr>
            <a:r>
              <a:t/>
            </a:r>
            <a:endParaRPr/>
          </a:p>
        </p:txBody>
      </p:sp>
      <p:sp>
        <p:nvSpPr>
          <p:cNvPr id="534" name="Google Shape;534;p37"/>
          <p:cNvSpPr txBox="1"/>
          <p:nvPr>
            <p:ph idx="3" type="body"/>
          </p:nvPr>
        </p:nvSpPr>
        <p:spPr>
          <a:xfrm>
            <a:off x="6753195" y="2380900"/>
            <a:ext cx="21768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Health &amp; Safety</a:t>
            </a:r>
            <a:endParaRPr b="1"/>
          </a:p>
          <a:p>
            <a:pPr indent="-317500" lvl="0" marL="457200" rtl="0" algn="l">
              <a:spcBef>
                <a:spcPts val="1000"/>
              </a:spcBef>
              <a:spcAft>
                <a:spcPts val="0"/>
              </a:spcAft>
              <a:buClr>
                <a:schemeClr val="accent2"/>
              </a:buClr>
              <a:buSzPts val="1400"/>
              <a:buChar char="◇"/>
            </a:pPr>
            <a:r>
              <a:rPr lang="en"/>
              <a:t>Accuracy rate of 90%</a:t>
            </a:r>
            <a:endParaRPr/>
          </a:p>
          <a:p>
            <a:pPr indent="-317500" lvl="0" marL="457200" rtl="0" algn="l">
              <a:spcBef>
                <a:spcPts val="1000"/>
              </a:spcBef>
              <a:spcAft>
                <a:spcPts val="0"/>
              </a:spcAft>
              <a:buClr>
                <a:schemeClr val="accent2"/>
              </a:buClr>
              <a:buSzPts val="1400"/>
              <a:buChar char="◇"/>
            </a:pPr>
            <a:r>
              <a:rPr lang="en"/>
              <a:t>Weatherproof structure</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535" name="Google Shape;535;p37"/>
          <p:cNvSpPr txBox="1"/>
          <p:nvPr>
            <p:ph idx="1" type="body"/>
          </p:nvPr>
        </p:nvSpPr>
        <p:spPr>
          <a:xfrm>
            <a:off x="222800" y="2380900"/>
            <a:ext cx="2176800" cy="254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Manufacturability &amp; Sustainability</a:t>
            </a:r>
            <a:endParaRPr b="1"/>
          </a:p>
          <a:p>
            <a:pPr indent="-317500" lvl="0" marL="457200" rtl="0" algn="l">
              <a:spcBef>
                <a:spcPts val="1000"/>
              </a:spcBef>
              <a:spcAft>
                <a:spcPts val="0"/>
              </a:spcAft>
              <a:buSzPts val="1400"/>
              <a:buChar char="◇"/>
            </a:pPr>
            <a:r>
              <a:rPr lang="en"/>
              <a:t>Simple, easy to manufacture design</a:t>
            </a:r>
            <a:endParaRPr/>
          </a:p>
          <a:p>
            <a:pPr indent="-317500" lvl="0" marL="457200" rtl="0" algn="l">
              <a:spcBef>
                <a:spcPts val="1000"/>
              </a:spcBef>
              <a:spcAft>
                <a:spcPts val="0"/>
              </a:spcAft>
              <a:buSzPts val="1400"/>
              <a:buChar char="◇"/>
            </a:pPr>
            <a:r>
              <a:rPr lang="en"/>
              <a:t>Weatherproof design</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graphicFrame>
        <p:nvGraphicFramePr>
          <p:cNvPr id="540" name="Google Shape;540;p38"/>
          <p:cNvGraphicFramePr/>
          <p:nvPr/>
        </p:nvGraphicFramePr>
        <p:xfrm>
          <a:off x="4297750" y="165700"/>
          <a:ext cx="3000000" cy="3000000"/>
        </p:xfrm>
        <a:graphic>
          <a:graphicData uri="http://schemas.openxmlformats.org/drawingml/2006/table">
            <a:tbl>
              <a:tblPr>
                <a:noFill/>
                <a:tableStyleId>{FAAE24D1-C733-4A97-8592-9C33D7E9AC53}</a:tableStyleId>
              </a:tblPr>
              <a:tblGrid>
                <a:gridCol w="1947700"/>
                <a:gridCol w="718875"/>
                <a:gridCol w="1228750"/>
              </a:tblGrid>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 </a:t>
                      </a:r>
                      <a:r>
                        <a:rPr b="1" lang="en" sz="1200">
                          <a:solidFill>
                            <a:srgbClr val="C6DAEC"/>
                          </a:solidFill>
                          <a:latin typeface="Muli"/>
                          <a:ea typeface="Muli"/>
                          <a:cs typeface="Muli"/>
                          <a:sym typeface="Muli"/>
                        </a:rPr>
                        <a:t>ITEM</a:t>
                      </a:r>
                      <a:endParaRPr b="1"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C6DAEC"/>
                          </a:solidFill>
                          <a:latin typeface="Muli"/>
                          <a:ea typeface="Muli"/>
                          <a:cs typeface="Muli"/>
                          <a:sym typeface="Muli"/>
                        </a:rPr>
                        <a:t>Qty.</a:t>
                      </a:r>
                      <a:endParaRPr b="1"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b="1" lang="en" sz="1200">
                          <a:solidFill>
                            <a:srgbClr val="C6DAEC"/>
                          </a:solidFill>
                          <a:latin typeface="Muli"/>
                          <a:ea typeface="Muli"/>
                          <a:cs typeface="Muli"/>
                          <a:sym typeface="Muli"/>
                        </a:rPr>
                        <a:t>TOTAL PRICE</a:t>
                      </a:r>
                      <a:endParaRPr b="1"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Raspberry Pi 4</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$60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r h="405800">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Smart Vision Camera</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$60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Robot Chassis</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$100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r h="405800">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Ultrasonic Sensor</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PCB</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5</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$50 </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LCD Display</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957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6-Cell NiMH Battery Packs </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2</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$36</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Motors</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4</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$140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Motor Drivers</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2</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$40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r h="39957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Mecanum Wheels</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4</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$35</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tcPr>
                </a:tc>
              </a:tr>
              <a:tr h="398725">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Misc. Parts</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c>
                  <a:txBody>
                    <a:bodyPr/>
                    <a:lstStyle/>
                    <a:p>
                      <a:pPr indent="0" lvl="0" marL="0" rtl="0" algn="ctr">
                        <a:lnSpc>
                          <a:spcPct val="115000"/>
                        </a:lnSpc>
                        <a:spcBef>
                          <a:spcPts val="1200"/>
                        </a:spcBef>
                        <a:spcAft>
                          <a:spcPts val="0"/>
                        </a:spcAft>
                        <a:buNone/>
                      </a:pPr>
                      <a:r>
                        <a:rPr lang="en" sz="1200">
                          <a:solidFill>
                            <a:srgbClr val="C6DAEC"/>
                          </a:solidFill>
                          <a:latin typeface="Muli"/>
                          <a:ea typeface="Muli"/>
                          <a:cs typeface="Muli"/>
                          <a:sym typeface="Muli"/>
                        </a:rPr>
                        <a:t>$100</a:t>
                      </a:r>
                      <a:endParaRPr sz="1200">
                        <a:solidFill>
                          <a:srgbClr val="C6DAEC"/>
                        </a:solidFill>
                        <a:latin typeface="Muli"/>
                        <a:ea typeface="Muli"/>
                        <a:cs typeface="Muli"/>
                        <a:sym typeface="Muli"/>
                      </a:endParaRPr>
                    </a:p>
                  </a:txBody>
                  <a:tcPr marT="19050" marB="19050" marR="19050" marL="19050">
                    <a:lnL cap="flat" cmpd="sng" w="12650">
                      <a:solidFill>
                        <a:schemeClr val="dk2"/>
                      </a:solidFill>
                      <a:prstDash val="solid"/>
                      <a:round/>
                      <a:headEnd len="sm" w="sm" type="none"/>
                      <a:tailEnd len="sm" w="sm" type="none"/>
                    </a:lnL>
                    <a:lnR cap="flat" cmpd="sng" w="12650">
                      <a:solidFill>
                        <a:schemeClr val="dk2"/>
                      </a:solidFill>
                      <a:prstDash val="solid"/>
                      <a:round/>
                      <a:headEnd len="sm" w="sm" type="none"/>
                      <a:tailEnd len="sm" w="sm" type="none"/>
                    </a:lnR>
                    <a:lnT cap="flat" cmpd="sng" w="12650">
                      <a:solidFill>
                        <a:schemeClr val="dk2"/>
                      </a:solidFill>
                      <a:prstDash val="solid"/>
                      <a:round/>
                      <a:headEnd len="sm" w="sm" type="none"/>
                      <a:tailEnd len="sm" w="sm" type="none"/>
                    </a:lnT>
                    <a:lnB cap="flat" cmpd="sng" w="12650">
                      <a:solidFill>
                        <a:schemeClr val="dk2"/>
                      </a:solidFill>
                      <a:prstDash val="solid"/>
                      <a:round/>
                      <a:headEnd len="sm" w="sm" type="none"/>
                      <a:tailEnd len="sm" w="sm" type="none"/>
                    </a:lnB>
                    <a:solidFill>
                      <a:srgbClr val="184769"/>
                    </a:solidFill>
                  </a:tcPr>
                </a:tc>
              </a:tr>
            </a:tbl>
          </a:graphicData>
        </a:graphic>
      </p:graphicFrame>
      <p:sp>
        <p:nvSpPr>
          <p:cNvPr id="541" name="Google Shape;541;p38"/>
          <p:cNvSpPr txBox="1"/>
          <p:nvPr>
            <p:ph idx="4294967295" type="title"/>
          </p:nvPr>
        </p:nvSpPr>
        <p:spPr>
          <a:xfrm>
            <a:off x="1867125" y="761925"/>
            <a:ext cx="22578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Budget</a:t>
            </a:r>
            <a:endParaRPr/>
          </a:p>
        </p:txBody>
      </p:sp>
      <p:sp>
        <p:nvSpPr>
          <p:cNvPr id="542" name="Google Shape;542;p38"/>
          <p:cNvSpPr txBox="1"/>
          <p:nvPr>
            <p:ph idx="4294967295" type="body"/>
          </p:nvPr>
        </p:nvSpPr>
        <p:spPr>
          <a:xfrm>
            <a:off x="272750" y="1965050"/>
            <a:ext cx="3895200" cy="27186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t/>
            </a:r>
            <a:endParaRPr b="1">
              <a:solidFill>
                <a:srgbClr val="19BBD5"/>
              </a:solidFill>
            </a:endParaRPr>
          </a:p>
          <a:p>
            <a:pPr indent="-342900" lvl="0" marL="457200" rtl="0" algn="l">
              <a:spcBef>
                <a:spcPts val="600"/>
              </a:spcBef>
              <a:spcAft>
                <a:spcPts val="0"/>
              </a:spcAft>
              <a:buSzPts val="1800"/>
              <a:buChar char="◇"/>
            </a:pPr>
            <a:r>
              <a:rPr lang="en" sz="1800"/>
              <a:t>Self-funded project</a:t>
            </a:r>
            <a:endParaRPr sz="1800"/>
          </a:p>
          <a:p>
            <a:pPr indent="0" lvl="0" marL="457200" rtl="0" algn="l">
              <a:spcBef>
                <a:spcPts val="1000"/>
              </a:spcBef>
              <a:spcAft>
                <a:spcPts val="0"/>
              </a:spcAft>
              <a:buNone/>
            </a:pPr>
            <a:r>
              <a:t/>
            </a:r>
            <a:endParaRPr sz="1800"/>
          </a:p>
          <a:p>
            <a:pPr indent="-342900" lvl="0" marL="457200" rtl="0" algn="l">
              <a:spcBef>
                <a:spcPts val="1000"/>
              </a:spcBef>
              <a:spcAft>
                <a:spcPts val="0"/>
              </a:spcAft>
              <a:buSzPts val="1800"/>
              <a:buChar char="◇"/>
            </a:pPr>
            <a:r>
              <a:rPr lang="en" sz="1800"/>
              <a:t>Budgeted $700 for our system</a:t>
            </a:r>
            <a:endParaRPr sz="1800"/>
          </a:p>
          <a:p>
            <a:pPr indent="0" lvl="0" marL="457200" rtl="0" algn="l">
              <a:spcBef>
                <a:spcPts val="1000"/>
              </a:spcBef>
              <a:spcAft>
                <a:spcPts val="0"/>
              </a:spcAft>
              <a:buNone/>
            </a:pPr>
            <a:r>
              <a:t/>
            </a:r>
            <a:endParaRPr sz="1800"/>
          </a:p>
          <a:p>
            <a:pPr indent="-342900" lvl="0" marL="457200" rtl="0" algn="l">
              <a:spcBef>
                <a:spcPts val="1000"/>
              </a:spcBef>
              <a:spcAft>
                <a:spcPts val="0"/>
              </a:spcAft>
              <a:buSzPts val="1800"/>
              <a:buChar char="◇"/>
            </a:pPr>
            <a:r>
              <a:rPr lang="en" sz="1800"/>
              <a:t>Achieved $641 final cost through careful parts selection</a:t>
            </a:r>
            <a:endParaRPr sz="1800"/>
          </a:p>
          <a:p>
            <a:pPr indent="0" lvl="0" marL="0" rtl="0" algn="l">
              <a:spcBef>
                <a:spcPts val="1000"/>
              </a:spcBef>
              <a:spcAft>
                <a:spcPts val="1000"/>
              </a:spcAft>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39"/>
          <p:cNvSpPr txBox="1"/>
          <p:nvPr>
            <p:ph idx="4294967295" type="body"/>
          </p:nvPr>
        </p:nvSpPr>
        <p:spPr>
          <a:xfrm>
            <a:off x="515025" y="2560700"/>
            <a:ext cx="4101900" cy="2718600"/>
          </a:xfrm>
          <a:prstGeom prst="rect">
            <a:avLst/>
          </a:prstGeom>
        </p:spPr>
        <p:txBody>
          <a:bodyPr anchorCtr="0" anchor="b" bIns="91425" lIns="91425" spcFirstLastPara="1" rIns="91425" wrap="square" tIns="91425">
            <a:noAutofit/>
          </a:bodyPr>
          <a:lstStyle/>
          <a:p>
            <a:pPr indent="457200" lvl="0" marL="457200" rtl="0" algn="l">
              <a:spcBef>
                <a:spcPts val="600"/>
              </a:spcBef>
              <a:spcAft>
                <a:spcPts val="0"/>
              </a:spcAft>
              <a:buNone/>
            </a:pPr>
            <a:r>
              <a:t/>
            </a:r>
            <a:endParaRPr b="1">
              <a:solidFill>
                <a:srgbClr val="19BBD5"/>
              </a:solidFill>
            </a:endParaRPr>
          </a:p>
          <a:p>
            <a:pPr indent="-342900" lvl="0" marL="457200" rtl="0" algn="l">
              <a:lnSpc>
                <a:spcPct val="115000"/>
              </a:lnSpc>
              <a:spcBef>
                <a:spcPts val="0"/>
              </a:spcBef>
              <a:spcAft>
                <a:spcPts val="0"/>
              </a:spcAft>
              <a:buClr>
                <a:srgbClr val="19BBD5"/>
              </a:buClr>
              <a:buSzPts val="1800"/>
              <a:buChar char="◇"/>
            </a:pPr>
            <a:r>
              <a:rPr lang="en" sz="1800"/>
              <a:t>IEEE STD 1872-2015</a:t>
            </a:r>
            <a:endParaRPr sz="1800"/>
          </a:p>
          <a:p>
            <a:pPr indent="-317500" lvl="1" marL="914400" rtl="0" algn="l">
              <a:lnSpc>
                <a:spcPct val="115000"/>
              </a:lnSpc>
              <a:spcBef>
                <a:spcPts val="0"/>
              </a:spcBef>
              <a:spcAft>
                <a:spcPts val="0"/>
              </a:spcAft>
              <a:buClr>
                <a:srgbClr val="C6DAEC"/>
              </a:buClr>
              <a:buSzPts val="1400"/>
              <a:buChar char="￭"/>
            </a:pPr>
            <a:r>
              <a:rPr lang="en"/>
              <a:t>Standard Ontologies for Robotics and Automation</a:t>
            </a:r>
            <a:endParaRPr/>
          </a:p>
          <a:p>
            <a:pPr indent="-342900" lvl="0" marL="457200" rtl="0" algn="l">
              <a:lnSpc>
                <a:spcPct val="115000"/>
              </a:lnSpc>
              <a:spcBef>
                <a:spcPts val="0"/>
              </a:spcBef>
              <a:spcAft>
                <a:spcPts val="0"/>
              </a:spcAft>
              <a:buClr>
                <a:srgbClr val="19BBD5"/>
              </a:buClr>
              <a:buSzPts val="1800"/>
              <a:buChar char="◇"/>
            </a:pPr>
            <a:r>
              <a:rPr lang="en" sz="1800"/>
              <a:t>IPC-A-600</a:t>
            </a:r>
            <a:endParaRPr sz="1800"/>
          </a:p>
          <a:p>
            <a:pPr indent="-317500" lvl="1" marL="914400" rtl="0" algn="l">
              <a:lnSpc>
                <a:spcPct val="115000"/>
              </a:lnSpc>
              <a:spcBef>
                <a:spcPts val="0"/>
              </a:spcBef>
              <a:spcAft>
                <a:spcPts val="0"/>
              </a:spcAft>
              <a:buClr>
                <a:srgbClr val="C6DAEC"/>
              </a:buClr>
              <a:buSzPts val="1400"/>
              <a:buChar char="￭"/>
            </a:pPr>
            <a:r>
              <a:rPr lang="en"/>
              <a:t>Acceptability of Printed Boards</a:t>
            </a:r>
            <a:endParaRPr/>
          </a:p>
          <a:p>
            <a:pPr indent="-342900" lvl="0" marL="457200" rtl="0" algn="l">
              <a:lnSpc>
                <a:spcPct val="115000"/>
              </a:lnSpc>
              <a:spcBef>
                <a:spcPts val="0"/>
              </a:spcBef>
              <a:spcAft>
                <a:spcPts val="0"/>
              </a:spcAft>
              <a:buClr>
                <a:srgbClr val="19BBD5"/>
              </a:buClr>
              <a:buSzPts val="1800"/>
              <a:buChar char="◇"/>
            </a:pPr>
            <a:r>
              <a:rPr lang="en" sz="1800"/>
              <a:t>IPC J-STD-001E-2010</a:t>
            </a:r>
            <a:endParaRPr sz="1800"/>
          </a:p>
          <a:p>
            <a:pPr indent="-317500" lvl="1" marL="914400" rtl="0" algn="l">
              <a:lnSpc>
                <a:spcPct val="115000"/>
              </a:lnSpc>
              <a:spcBef>
                <a:spcPts val="0"/>
              </a:spcBef>
              <a:spcAft>
                <a:spcPts val="0"/>
              </a:spcAft>
              <a:buClr>
                <a:srgbClr val="C6DAEC"/>
              </a:buClr>
              <a:buSzPts val="1400"/>
              <a:buChar char="￭"/>
            </a:pPr>
            <a:r>
              <a:rPr lang="en"/>
              <a:t>Requirements for Soldered Electrical &amp; Electronic Assemblies</a:t>
            </a:r>
            <a:endParaRPr/>
          </a:p>
          <a:p>
            <a:pPr indent="-342900" lvl="0" marL="457200" rtl="0" algn="l">
              <a:lnSpc>
                <a:spcPct val="115000"/>
              </a:lnSpc>
              <a:spcBef>
                <a:spcPts val="0"/>
              </a:spcBef>
              <a:spcAft>
                <a:spcPts val="0"/>
              </a:spcAft>
              <a:buClr>
                <a:srgbClr val="19BBD5"/>
              </a:buClr>
              <a:buSzPts val="1800"/>
              <a:buChar char="◇"/>
            </a:pPr>
            <a:r>
              <a:rPr lang="en" sz="1800"/>
              <a:t>ANSI/IEEE STD 1008 </a:t>
            </a:r>
            <a:endParaRPr sz="1800"/>
          </a:p>
          <a:p>
            <a:pPr indent="-317500" lvl="1" marL="914400" rtl="0" algn="l">
              <a:lnSpc>
                <a:spcPct val="115000"/>
              </a:lnSpc>
              <a:spcBef>
                <a:spcPts val="0"/>
              </a:spcBef>
              <a:spcAft>
                <a:spcPts val="0"/>
              </a:spcAft>
              <a:buClr>
                <a:srgbClr val="C6DAEC"/>
              </a:buClr>
              <a:buSzPts val="1400"/>
              <a:buChar char="￭"/>
            </a:pPr>
            <a:r>
              <a:rPr lang="en"/>
              <a:t>Standard for Software Unit Testing</a:t>
            </a:r>
            <a:endParaRPr sz="1800"/>
          </a:p>
          <a:p>
            <a:pPr indent="0" lvl="0" marL="0" rtl="0" algn="l">
              <a:spcBef>
                <a:spcPts val="1200"/>
              </a:spcBef>
              <a:spcAft>
                <a:spcPts val="1000"/>
              </a:spcAft>
              <a:buNone/>
            </a:pPr>
            <a:r>
              <a:t/>
            </a:r>
            <a:endParaRPr sz="1800"/>
          </a:p>
        </p:txBody>
      </p:sp>
      <p:sp>
        <p:nvSpPr>
          <p:cNvPr id="548" name="Google Shape;548;p39"/>
          <p:cNvSpPr txBox="1"/>
          <p:nvPr>
            <p:ph idx="4294967295" type="title"/>
          </p:nvPr>
        </p:nvSpPr>
        <p:spPr>
          <a:xfrm>
            <a:off x="2030975" y="583825"/>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Standards</a:t>
            </a:r>
            <a:endParaRPr/>
          </a:p>
        </p:txBody>
      </p:sp>
      <p:pic>
        <p:nvPicPr>
          <p:cNvPr id="549" name="Google Shape;549;p39"/>
          <p:cNvPicPr preferRelativeResize="0"/>
          <p:nvPr/>
        </p:nvPicPr>
        <p:blipFill>
          <a:blip r:embed="rId3">
            <a:alphaModFix/>
          </a:blip>
          <a:stretch>
            <a:fillRect/>
          </a:stretch>
        </p:blipFill>
        <p:spPr>
          <a:xfrm>
            <a:off x="5227075" y="1229125"/>
            <a:ext cx="3250450" cy="944250"/>
          </a:xfrm>
          <a:prstGeom prst="rect">
            <a:avLst/>
          </a:prstGeom>
          <a:noFill/>
          <a:ln>
            <a:noFill/>
          </a:ln>
        </p:spPr>
      </p:pic>
      <p:pic>
        <p:nvPicPr>
          <p:cNvPr id="550" name="Google Shape;550;p39"/>
          <p:cNvPicPr preferRelativeResize="0"/>
          <p:nvPr/>
        </p:nvPicPr>
        <p:blipFill>
          <a:blip r:embed="rId4">
            <a:alphaModFix/>
          </a:blip>
          <a:stretch>
            <a:fillRect/>
          </a:stretch>
        </p:blipFill>
        <p:spPr>
          <a:xfrm>
            <a:off x="5227075" y="2496600"/>
            <a:ext cx="3250450" cy="1172179"/>
          </a:xfrm>
          <a:prstGeom prst="rect">
            <a:avLst/>
          </a:prstGeom>
          <a:noFill/>
          <a:ln>
            <a:noFill/>
          </a:ln>
        </p:spPr>
      </p:pic>
      <p:pic>
        <p:nvPicPr>
          <p:cNvPr id="551" name="Google Shape;551;p39"/>
          <p:cNvPicPr preferRelativeResize="0"/>
          <p:nvPr/>
        </p:nvPicPr>
        <p:blipFill>
          <a:blip r:embed="rId5">
            <a:alphaModFix/>
          </a:blip>
          <a:stretch>
            <a:fillRect/>
          </a:stretch>
        </p:blipFill>
        <p:spPr>
          <a:xfrm>
            <a:off x="5227075" y="3420700"/>
            <a:ext cx="1726175" cy="1722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3"/>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354" name="Google Shape;354;p13"/>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Nixie One"/>
                <a:ea typeface="Nixie One"/>
                <a:cs typeface="Nixie One"/>
                <a:sym typeface="Nixie One"/>
              </a:rPr>
              <a:t>1</a:t>
            </a:r>
            <a:endParaRPr b="1">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0"/>
          <p:cNvSpPr txBox="1"/>
          <p:nvPr>
            <p:ph idx="4294967295" type="title"/>
          </p:nvPr>
        </p:nvSpPr>
        <p:spPr>
          <a:xfrm>
            <a:off x="2082450" y="498325"/>
            <a:ext cx="49791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 Distribution</a:t>
            </a:r>
            <a:endParaRPr/>
          </a:p>
        </p:txBody>
      </p:sp>
      <p:graphicFrame>
        <p:nvGraphicFramePr>
          <p:cNvPr id="557" name="Google Shape;557;p40"/>
          <p:cNvGraphicFramePr/>
          <p:nvPr/>
        </p:nvGraphicFramePr>
        <p:xfrm>
          <a:off x="98775" y="1447188"/>
          <a:ext cx="3000000" cy="3000000"/>
        </p:xfrm>
        <a:graphic>
          <a:graphicData uri="http://schemas.openxmlformats.org/drawingml/2006/table">
            <a:tbl>
              <a:tblPr>
                <a:noFill/>
                <a:tableStyleId>{EE4AE1A8-2696-4BE3-AEF6-A107E284B1B4}</a:tableStyleId>
              </a:tblPr>
              <a:tblGrid>
                <a:gridCol w="996400"/>
                <a:gridCol w="552650"/>
                <a:gridCol w="805400"/>
                <a:gridCol w="981325"/>
                <a:gridCol w="905550"/>
                <a:gridCol w="1024400"/>
                <a:gridCol w="939050"/>
                <a:gridCol w="1387100"/>
                <a:gridCol w="1287350"/>
              </a:tblGrid>
              <a:tr h="792350">
                <a:tc>
                  <a:txBody>
                    <a:bodyPr/>
                    <a:lstStyle/>
                    <a:p>
                      <a:pPr indent="0" lvl="0" marL="0" rtl="0" algn="ctr">
                        <a:spcBef>
                          <a:spcPts val="0"/>
                        </a:spcBef>
                        <a:spcAft>
                          <a:spcPts val="0"/>
                        </a:spcAft>
                        <a:buNone/>
                      </a:pPr>
                      <a:r>
                        <a:t/>
                      </a:r>
                      <a:endParaRPr>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PCB </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Website </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Computer</a:t>
                      </a:r>
                      <a:endParaRPr sz="1200">
                        <a:solidFill>
                          <a:srgbClr val="C6DAEC"/>
                        </a:solidFill>
                        <a:latin typeface="Muli"/>
                        <a:ea typeface="Muli"/>
                        <a:cs typeface="Muli"/>
                        <a:sym typeface="Muli"/>
                      </a:endParaRPr>
                    </a:p>
                    <a:p>
                      <a:pPr indent="0" lvl="0" marL="0" rtl="0" algn="ctr">
                        <a:spcBef>
                          <a:spcPts val="0"/>
                        </a:spcBef>
                        <a:spcAft>
                          <a:spcPts val="0"/>
                        </a:spcAft>
                        <a:buNone/>
                      </a:pPr>
                      <a:r>
                        <a:rPr lang="en" sz="1200">
                          <a:solidFill>
                            <a:srgbClr val="C6DAEC"/>
                          </a:solidFill>
                          <a:latin typeface="Muli"/>
                          <a:ea typeface="Muli"/>
                          <a:cs typeface="Muli"/>
                          <a:sym typeface="Muli"/>
                        </a:rPr>
                        <a:t>Vision</a:t>
                      </a:r>
                      <a:endParaRPr sz="1200">
                        <a:solidFill>
                          <a:srgbClr val="C6DAEC"/>
                        </a:solidFill>
                        <a:latin typeface="Muli"/>
                        <a:ea typeface="Muli"/>
                        <a:cs typeface="Muli"/>
                        <a:sym typeface="Muli"/>
                      </a:endParaRPr>
                    </a:p>
                    <a:p>
                      <a:pPr indent="0" lvl="0" marL="0" rtl="0" algn="ctr">
                        <a:spcBef>
                          <a:spcPts val="0"/>
                        </a:spcBef>
                        <a:spcAft>
                          <a:spcPts val="0"/>
                        </a:spcAft>
                        <a:buNone/>
                      </a:pPr>
                      <a:r>
                        <a:rPr lang="en" sz="1200">
                          <a:solidFill>
                            <a:srgbClr val="C6DAEC"/>
                          </a:solidFill>
                          <a:latin typeface="Muli"/>
                          <a:ea typeface="Muli"/>
                          <a:cs typeface="Muli"/>
                          <a:sym typeface="Muli"/>
                        </a:rPr>
                        <a:t>Algorithm</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Enclosure Design</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Obstacle Avoidance Algorithm</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Search Algorithm</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C6DAEC"/>
                          </a:solidFill>
                          <a:latin typeface="Muli"/>
                          <a:ea typeface="Muli"/>
                          <a:cs typeface="Muli"/>
                          <a:sym typeface="Muli"/>
                        </a:rPr>
                        <a:t>Go-Back-Home Algorithm</a:t>
                      </a:r>
                      <a:endParaRPr sz="13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C6DAEC"/>
                          </a:solidFill>
                          <a:latin typeface="Muli"/>
                          <a:ea typeface="Muli"/>
                          <a:cs typeface="Muli"/>
                          <a:sym typeface="Muli"/>
                        </a:rPr>
                        <a:t>Hardware Implementation </a:t>
                      </a:r>
                      <a:endParaRPr sz="1200">
                        <a:solidFill>
                          <a:srgbClr val="C6DAEC"/>
                        </a:solidFill>
                        <a:latin typeface="Muli"/>
                        <a:ea typeface="Muli"/>
                        <a:cs typeface="Muli"/>
                        <a:sym typeface="Mul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51950">
                <a:tc>
                  <a:txBody>
                    <a:bodyPr/>
                    <a:lstStyle/>
                    <a:p>
                      <a:pPr indent="0" lvl="0" marL="0" rtl="0" algn="l">
                        <a:spcBef>
                          <a:spcPts val="0"/>
                        </a:spcBef>
                        <a:spcAft>
                          <a:spcPts val="0"/>
                        </a:spcAft>
                        <a:buNone/>
                      </a:pPr>
                      <a:r>
                        <a:rPr lang="en">
                          <a:solidFill>
                            <a:srgbClr val="C6DAEC"/>
                          </a:solidFill>
                          <a:latin typeface="Muli"/>
                          <a:ea typeface="Muli"/>
                          <a:cs typeface="Muli"/>
                          <a:sym typeface="Muli"/>
                        </a:rPr>
                        <a:t>Elias Jucevicius</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sz="2500">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t/>
                      </a:r>
                      <a:endParaRPr sz="2500">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sz="2500">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r>
              <a:tr h="608925">
                <a:tc>
                  <a:txBody>
                    <a:bodyPr/>
                    <a:lstStyle/>
                    <a:p>
                      <a:pPr indent="0" lvl="0" marL="0" rtl="0" algn="l">
                        <a:spcBef>
                          <a:spcPts val="0"/>
                        </a:spcBef>
                        <a:spcAft>
                          <a:spcPts val="0"/>
                        </a:spcAft>
                        <a:buNone/>
                      </a:pPr>
                      <a:r>
                        <a:rPr lang="en">
                          <a:solidFill>
                            <a:srgbClr val="C6DAEC"/>
                          </a:solidFill>
                          <a:latin typeface="Muli"/>
                          <a:ea typeface="Muli"/>
                          <a:cs typeface="Muli"/>
                          <a:sym typeface="Muli"/>
                        </a:rPr>
                        <a:t>Adriana McCabe</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sz="2500">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8925">
                <a:tc>
                  <a:txBody>
                    <a:bodyPr/>
                    <a:lstStyle/>
                    <a:p>
                      <a:pPr indent="0" lvl="0" marL="0" rtl="0" algn="l">
                        <a:spcBef>
                          <a:spcPts val="0"/>
                        </a:spcBef>
                        <a:spcAft>
                          <a:spcPts val="0"/>
                        </a:spcAft>
                        <a:buNone/>
                      </a:pPr>
                      <a:r>
                        <a:rPr lang="en">
                          <a:solidFill>
                            <a:srgbClr val="C6DAEC"/>
                          </a:solidFill>
                          <a:latin typeface="Muli"/>
                          <a:ea typeface="Muli"/>
                          <a:cs typeface="Muli"/>
                          <a:sym typeface="Muli"/>
                        </a:rPr>
                        <a:t>Luiz Rocco</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l">
                        <a:spcBef>
                          <a:spcPts val="0"/>
                        </a:spcBef>
                        <a:spcAft>
                          <a:spcPts val="0"/>
                        </a:spcAft>
                        <a:buNone/>
                      </a:pPr>
                      <a:r>
                        <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c>
                  <a:txBody>
                    <a:bodyPr/>
                    <a:lstStyle/>
                    <a:p>
                      <a:pPr indent="0" lvl="0" marL="0" rtl="0" algn="ctr">
                        <a:spcBef>
                          <a:spcPts val="0"/>
                        </a:spcBef>
                        <a:spcAft>
                          <a:spcPts val="0"/>
                        </a:spcAft>
                        <a:buNone/>
                      </a:pPr>
                      <a:r>
                        <a:rPr lang="en" sz="2500">
                          <a:solidFill>
                            <a:srgbClr val="C6DAEC"/>
                          </a:solidFill>
                          <a:latin typeface="Muli"/>
                          <a:ea typeface="Muli"/>
                          <a:cs typeface="Muli"/>
                          <a:sym typeface="Muli"/>
                        </a:rPr>
                        <a:t>✓</a:t>
                      </a:r>
                      <a:endParaRPr>
                        <a:solidFill>
                          <a:srgbClr val="C6DAEC"/>
                        </a:solidFill>
                        <a:latin typeface="Muli"/>
                        <a:ea typeface="Muli"/>
                        <a:cs typeface="Muli"/>
                        <a:sym typeface="Muli"/>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184769"/>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1"/>
          <p:cNvSpPr txBox="1"/>
          <p:nvPr>
            <p:ph type="title"/>
          </p:nvPr>
        </p:nvSpPr>
        <p:spPr>
          <a:xfrm>
            <a:off x="1732700" y="821200"/>
            <a:ext cx="68802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Progression Gantt Chart</a:t>
            </a:r>
            <a:endParaRPr/>
          </a:p>
        </p:txBody>
      </p:sp>
      <p:graphicFrame>
        <p:nvGraphicFramePr>
          <p:cNvPr id="563" name="Google Shape;563;p41"/>
          <p:cNvGraphicFramePr/>
          <p:nvPr/>
        </p:nvGraphicFramePr>
        <p:xfrm>
          <a:off x="766975" y="1956306"/>
          <a:ext cx="3000000" cy="3000000"/>
        </p:xfrm>
        <a:graphic>
          <a:graphicData uri="http://schemas.openxmlformats.org/drawingml/2006/table">
            <a:tbl>
              <a:tblPr>
                <a:noFill/>
                <a:tableStyleId>{DAD644C3-78A2-4551-B2C7-9F9DE46737E0}</a:tableStyleId>
              </a:tblPr>
              <a:tblGrid>
                <a:gridCol w="952675"/>
                <a:gridCol w="341425"/>
                <a:gridCol w="341425"/>
                <a:gridCol w="341425"/>
                <a:gridCol w="341425"/>
                <a:gridCol w="341425"/>
                <a:gridCol w="341425"/>
                <a:gridCol w="341425"/>
                <a:gridCol w="341425"/>
                <a:gridCol w="341425"/>
                <a:gridCol w="341425"/>
                <a:gridCol w="341425"/>
                <a:gridCol w="341425"/>
                <a:gridCol w="341425"/>
                <a:gridCol w="341425"/>
                <a:gridCol w="341425"/>
                <a:gridCol w="341425"/>
              </a:tblGrid>
              <a:tr h="319775">
                <a:tc>
                  <a:txBody>
                    <a:bodyPr/>
                    <a:lstStyle/>
                    <a:p>
                      <a:pPr indent="0" lvl="0" marL="0" rtl="0" algn="l">
                        <a:spcBef>
                          <a:spcPts val="0"/>
                        </a:spcBef>
                        <a:spcAft>
                          <a:spcPts val="0"/>
                        </a:spcAft>
                        <a:buNone/>
                      </a:pPr>
                      <a:r>
                        <a:t/>
                      </a:r>
                      <a:endParaRPr sz="800">
                        <a:solidFill>
                          <a:schemeClr val="dk2"/>
                        </a:solidFill>
                        <a:latin typeface="Muli"/>
                        <a:ea typeface="Muli"/>
                        <a:cs typeface="Muli"/>
                        <a:sym typeface="Muli"/>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4">
                  <a:txBody>
                    <a:bodyPr/>
                    <a:lstStyle/>
                    <a:p>
                      <a:pPr indent="0" lvl="0" marL="0" rtl="0" algn="ctr">
                        <a:spcBef>
                          <a:spcPts val="0"/>
                        </a:spcBef>
                        <a:spcAft>
                          <a:spcPts val="0"/>
                        </a:spcAft>
                        <a:buNone/>
                      </a:pPr>
                      <a:r>
                        <a:rPr b="1" lang="en" sz="800">
                          <a:solidFill>
                            <a:schemeClr val="dk2"/>
                          </a:solidFill>
                          <a:latin typeface="Muli"/>
                          <a:ea typeface="Muli"/>
                          <a:cs typeface="Muli"/>
                          <a:sym typeface="Muli"/>
                        </a:rPr>
                        <a:t>January</a:t>
                      </a:r>
                      <a:endParaRPr b="1"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gridSpan="4">
                  <a:txBody>
                    <a:bodyPr/>
                    <a:lstStyle/>
                    <a:p>
                      <a:pPr indent="0" lvl="0" marL="0" rtl="0" algn="ctr">
                        <a:spcBef>
                          <a:spcPts val="0"/>
                        </a:spcBef>
                        <a:spcAft>
                          <a:spcPts val="0"/>
                        </a:spcAft>
                        <a:buNone/>
                      </a:pPr>
                      <a:r>
                        <a:rPr lang="en" sz="800">
                          <a:solidFill>
                            <a:schemeClr val="dk2"/>
                          </a:solidFill>
                          <a:latin typeface="Muli"/>
                          <a:ea typeface="Muli"/>
                          <a:cs typeface="Muli"/>
                          <a:sym typeface="Muli"/>
                        </a:rPr>
                        <a:t>February</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gridSpan="4">
                  <a:txBody>
                    <a:bodyPr/>
                    <a:lstStyle/>
                    <a:p>
                      <a:pPr indent="0" lvl="0" marL="0" rtl="0" algn="ctr">
                        <a:spcBef>
                          <a:spcPts val="0"/>
                        </a:spcBef>
                        <a:spcAft>
                          <a:spcPts val="0"/>
                        </a:spcAft>
                        <a:buNone/>
                      </a:pPr>
                      <a:r>
                        <a:rPr b="1" lang="en" sz="800">
                          <a:solidFill>
                            <a:schemeClr val="dk2"/>
                          </a:solidFill>
                          <a:latin typeface="Muli"/>
                          <a:ea typeface="Muli"/>
                          <a:cs typeface="Muli"/>
                          <a:sym typeface="Muli"/>
                        </a:rPr>
                        <a:t>March</a:t>
                      </a:r>
                      <a:endParaRPr b="1"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gridSpan="4">
                  <a:txBody>
                    <a:bodyPr/>
                    <a:lstStyle/>
                    <a:p>
                      <a:pPr indent="0" lvl="0" marL="0" rtl="0" algn="ctr">
                        <a:spcBef>
                          <a:spcPts val="0"/>
                        </a:spcBef>
                        <a:spcAft>
                          <a:spcPts val="0"/>
                        </a:spcAft>
                        <a:buNone/>
                      </a:pPr>
                      <a:r>
                        <a:rPr lang="en" sz="800">
                          <a:solidFill>
                            <a:schemeClr val="dk2"/>
                          </a:solidFill>
                          <a:latin typeface="Muli"/>
                          <a:ea typeface="Muli"/>
                          <a:cs typeface="Muli"/>
                          <a:sym typeface="Muli"/>
                        </a:rPr>
                        <a:t>April</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r>
              <a:tr h="319775">
                <a:tc>
                  <a:txBody>
                    <a:bodyPr/>
                    <a:lstStyle/>
                    <a:p>
                      <a:pPr indent="0" lvl="0" marL="0" rtl="0" algn="l">
                        <a:spcBef>
                          <a:spcPts val="0"/>
                        </a:spcBef>
                        <a:spcAft>
                          <a:spcPts val="0"/>
                        </a:spcAft>
                        <a:buNone/>
                      </a:pPr>
                      <a:r>
                        <a:t/>
                      </a:r>
                      <a:endParaRPr sz="800">
                        <a:solidFill>
                          <a:schemeClr val="dk2"/>
                        </a:solidFill>
                        <a:latin typeface="Muli"/>
                        <a:ea typeface="Muli"/>
                        <a:cs typeface="Muli"/>
                        <a:sym typeface="Muli"/>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1</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2</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3</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4</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1</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2</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3</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4</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1</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2</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3</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4</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1</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2</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3</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2"/>
                          </a:solidFill>
                          <a:latin typeface="Muli"/>
                          <a:ea typeface="Muli"/>
                          <a:cs typeface="Muli"/>
                          <a:sym typeface="Muli"/>
                        </a:rPr>
                        <a:t>4</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Hardware Assembly</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rgbClr val="19BBD5"/>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Computer Vision</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Search Algorithm</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Go Back Home</a:t>
                      </a:r>
                      <a:endParaRPr sz="800">
                        <a:solidFill>
                          <a:schemeClr val="dk2"/>
                        </a:solidFill>
                        <a:latin typeface="Muli"/>
                        <a:ea typeface="Muli"/>
                        <a:cs typeface="Muli"/>
                        <a:sym typeface="Muli"/>
                      </a:endParaRPr>
                    </a:p>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Algorithm</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PCB</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19775">
                <a:tc>
                  <a:txBody>
                    <a:bodyPr/>
                    <a:lstStyle/>
                    <a:p>
                      <a:pPr indent="0" lvl="0" marL="0" rtl="0" algn="r">
                        <a:spcBef>
                          <a:spcPts val="0"/>
                        </a:spcBef>
                        <a:spcAft>
                          <a:spcPts val="0"/>
                        </a:spcAft>
                        <a:buClr>
                          <a:schemeClr val="dk1"/>
                        </a:buClr>
                        <a:buSzPts val="1100"/>
                        <a:buFont typeface="Arial"/>
                        <a:buNone/>
                      </a:pPr>
                      <a:r>
                        <a:rPr lang="en" sz="800">
                          <a:solidFill>
                            <a:schemeClr val="dk2"/>
                          </a:solidFill>
                          <a:latin typeface="Muli"/>
                          <a:ea typeface="Muli"/>
                          <a:cs typeface="Muli"/>
                          <a:sym typeface="Muli"/>
                        </a:rPr>
                        <a:t>Presentation </a:t>
                      </a:r>
                      <a:endParaRPr sz="800">
                        <a:solidFill>
                          <a:schemeClr val="dk2"/>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rPr lang="en" sz="800">
                          <a:solidFill>
                            <a:schemeClr val="lt1"/>
                          </a:solidFill>
                          <a:latin typeface="Muli"/>
                          <a:ea typeface="Muli"/>
                          <a:cs typeface="Muli"/>
                          <a:sym typeface="Muli"/>
                        </a:rPr>
                        <a:t>◆</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292E1"/>
                    </a:solidFill>
                  </a:tcPr>
                </a:tc>
                <a:tc>
                  <a:txBody>
                    <a:bodyPr/>
                    <a:lstStyle/>
                    <a:p>
                      <a:pPr indent="0" lvl="0" marL="0" rtl="0" algn="ctr">
                        <a:spcBef>
                          <a:spcPts val="0"/>
                        </a:spcBef>
                        <a:spcAft>
                          <a:spcPts val="0"/>
                        </a:spcAft>
                        <a:buNone/>
                      </a:pPr>
                      <a:r>
                        <a:t/>
                      </a:r>
                      <a:endParaRPr sz="800">
                        <a:solidFill>
                          <a:schemeClr val="lt1"/>
                        </a:solidFill>
                        <a:latin typeface="Muli"/>
                        <a:ea typeface="Muli"/>
                        <a:cs typeface="Muli"/>
                        <a:sym typeface="Muli"/>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2"/>
          <p:cNvSpPr/>
          <p:nvPr/>
        </p:nvSpPr>
        <p:spPr>
          <a:xfrm rot="-5400000">
            <a:off x="1053600" y="533300"/>
            <a:ext cx="1855800" cy="21429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9" name="Google Shape;569;p42"/>
          <p:cNvSpPr txBox="1"/>
          <p:nvPr>
            <p:ph idx="4294967295" type="ctrTitle"/>
          </p:nvPr>
        </p:nvSpPr>
        <p:spPr>
          <a:xfrm>
            <a:off x="3152775" y="1354750"/>
            <a:ext cx="4562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t>Thanks!</a:t>
            </a:r>
            <a:endParaRPr sz="8000"/>
          </a:p>
        </p:txBody>
      </p:sp>
      <p:sp>
        <p:nvSpPr>
          <p:cNvPr id="570" name="Google Shape;570;p42"/>
          <p:cNvSpPr txBox="1"/>
          <p:nvPr>
            <p:ph idx="4294967295" type="body"/>
          </p:nvPr>
        </p:nvSpPr>
        <p:spPr>
          <a:xfrm>
            <a:off x="3286468" y="2400250"/>
            <a:ext cx="45621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t>Any questions?</a:t>
            </a:r>
            <a:endParaRPr/>
          </a:p>
          <a:p>
            <a:pPr indent="0" lvl="0" marL="457200" rtl="0" algn="l">
              <a:spcBef>
                <a:spcPts val="600"/>
              </a:spcBef>
              <a:spcAft>
                <a:spcPts val="0"/>
              </a:spcAft>
              <a:buNone/>
            </a:pPr>
            <a:r>
              <a:t/>
            </a:r>
            <a:endParaRPr/>
          </a:p>
        </p:txBody>
      </p:sp>
      <p:sp>
        <p:nvSpPr>
          <p:cNvPr id="571" name="Google Shape;571;p42"/>
          <p:cNvSpPr/>
          <p:nvPr/>
        </p:nvSpPr>
        <p:spPr>
          <a:xfrm>
            <a:off x="1591719" y="1212580"/>
            <a:ext cx="779561" cy="77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txBox="1"/>
          <p:nvPr>
            <p:ph type="title"/>
          </p:nvPr>
        </p:nvSpPr>
        <p:spPr>
          <a:xfrm>
            <a:off x="1732700" y="1278400"/>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Our Project</a:t>
            </a:r>
            <a:endParaRPr/>
          </a:p>
        </p:txBody>
      </p:sp>
      <p:sp>
        <p:nvSpPr>
          <p:cNvPr id="360" name="Google Shape;360;p14"/>
          <p:cNvSpPr txBox="1"/>
          <p:nvPr>
            <p:ph idx="1" type="body"/>
          </p:nvPr>
        </p:nvSpPr>
        <p:spPr>
          <a:xfrm>
            <a:off x="1732700" y="2026525"/>
            <a:ext cx="4944300" cy="1659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
              <a:t>Robotic vehicle</a:t>
            </a:r>
            <a:endParaRPr/>
          </a:p>
          <a:p>
            <a:pPr indent="-317500" lvl="0" marL="457200" rtl="0" algn="l">
              <a:lnSpc>
                <a:spcPct val="100000"/>
              </a:lnSpc>
              <a:spcBef>
                <a:spcPts val="1000"/>
              </a:spcBef>
              <a:spcAft>
                <a:spcPts val="0"/>
              </a:spcAft>
              <a:buSzPts val="1400"/>
              <a:buChar char="◇"/>
            </a:pPr>
            <a:r>
              <a:rPr lang="en"/>
              <a:t>Can search through a given unknown search area</a:t>
            </a:r>
            <a:endParaRPr/>
          </a:p>
          <a:p>
            <a:pPr indent="-317500" lvl="0" marL="457200" rtl="0" algn="l">
              <a:lnSpc>
                <a:spcPct val="100000"/>
              </a:lnSpc>
              <a:spcBef>
                <a:spcPts val="1000"/>
              </a:spcBef>
              <a:spcAft>
                <a:spcPts val="0"/>
              </a:spcAft>
              <a:buSzPts val="1400"/>
              <a:buChar char="◇"/>
            </a:pPr>
            <a:r>
              <a:rPr lang="en"/>
              <a:t>Avoids obstacles it encounters without losing position in search area</a:t>
            </a:r>
            <a:endParaRPr/>
          </a:p>
          <a:p>
            <a:pPr indent="-317500" lvl="0" marL="457200" rtl="0" algn="l">
              <a:lnSpc>
                <a:spcPct val="100000"/>
              </a:lnSpc>
              <a:spcBef>
                <a:spcPts val="1000"/>
              </a:spcBef>
              <a:spcAft>
                <a:spcPts val="0"/>
              </a:spcAft>
              <a:buSzPts val="1400"/>
              <a:buChar char="◇"/>
            </a:pPr>
            <a:r>
              <a:rPr lang="en"/>
              <a:t>Identifies target and pins location in map</a:t>
            </a:r>
            <a:endParaRPr/>
          </a:p>
          <a:p>
            <a:pPr indent="-317500" lvl="0" marL="457200" rtl="0" algn="l">
              <a:lnSpc>
                <a:spcPct val="100000"/>
              </a:lnSpc>
              <a:spcBef>
                <a:spcPts val="1000"/>
              </a:spcBef>
              <a:spcAft>
                <a:spcPts val="0"/>
              </a:spcAft>
              <a:buSzPts val="1400"/>
              <a:buChar char="◇"/>
            </a:pPr>
            <a:r>
              <a:rPr lang="en"/>
              <a:t>Uses mapped area to find its way back to its original starting location</a:t>
            </a:r>
            <a:endParaRPr/>
          </a:p>
          <a:p>
            <a:pPr indent="0" lvl="0" marL="457200" rtl="0" algn="l">
              <a:spcBef>
                <a:spcPts val="10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361" name="Google Shape;361;p14"/>
          <p:cNvPicPr preferRelativeResize="0"/>
          <p:nvPr/>
        </p:nvPicPr>
        <p:blipFill>
          <a:blip r:embed="rId3">
            <a:alphaModFix/>
          </a:blip>
          <a:stretch>
            <a:fillRect/>
          </a:stretch>
        </p:blipFill>
        <p:spPr>
          <a:xfrm>
            <a:off x="5324400" y="43725"/>
            <a:ext cx="3787150" cy="2842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5"/>
          <p:cNvSpPr txBox="1"/>
          <p:nvPr>
            <p:ph type="title"/>
          </p:nvPr>
        </p:nvSpPr>
        <p:spPr>
          <a:xfrm>
            <a:off x="2436375" y="410375"/>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Motivation</a:t>
            </a:r>
            <a:endParaRPr/>
          </a:p>
        </p:txBody>
      </p:sp>
      <p:sp>
        <p:nvSpPr>
          <p:cNvPr id="367" name="Google Shape;367;p15"/>
          <p:cNvSpPr txBox="1"/>
          <p:nvPr>
            <p:ph idx="1" type="body"/>
          </p:nvPr>
        </p:nvSpPr>
        <p:spPr>
          <a:xfrm>
            <a:off x="1580300" y="1188325"/>
            <a:ext cx="4944300" cy="1659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
              <a:t>Wanted something versatile</a:t>
            </a:r>
            <a:endParaRPr/>
          </a:p>
          <a:p>
            <a:pPr indent="-317500" lvl="1" marL="914400" rtl="0" algn="l">
              <a:lnSpc>
                <a:spcPct val="100000"/>
              </a:lnSpc>
              <a:spcBef>
                <a:spcPts val="1000"/>
              </a:spcBef>
              <a:spcAft>
                <a:spcPts val="0"/>
              </a:spcAft>
              <a:buSzPts val="1400"/>
              <a:buChar char="￭"/>
            </a:pPr>
            <a:r>
              <a:rPr lang="en"/>
              <a:t>Military</a:t>
            </a:r>
            <a:endParaRPr/>
          </a:p>
          <a:p>
            <a:pPr indent="-317500" lvl="1" marL="914400" rtl="0" algn="l">
              <a:lnSpc>
                <a:spcPct val="100000"/>
              </a:lnSpc>
              <a:spcBef>
                <a:spcPts val="0"/>
              </a:spcBef>
              <a:spcAft>
                <a:spcPts val="0"/>
              </a:spcAft>
              <a:buSzPts val="1400"/>
              <a:buChar char="￭"/>
            </a:pPr>
            <a:r>
              <a:rPr lang="en"/>
              <a:t>Search and Rescue</a:t>
            </a:r>
            <a:endParaRPr/>
          </a:p>
          <a:p>
            <a:pPr indent="-317500" lvl="1" marL="914400" rtl="0" algn="l">
              <a:lnSpc>
                <a:spcPct val="100000"/>
              </a:lnSpc>
              <a:spcBef>
                <a:spcPts val="0"/>
              </a:spcBef>
              <a:spcAft>
                <a:spcPts val="0"/>
              </a:spcAft>
              <a:buSzPts val="1400"/>
              <a:buChar char="￭"/>
            </a:pPr>
            <a:r>
              <a:rPr lang="en"/>
              <a:t>Recreational</a:t>
            </a:r>
            <a:endParaRPr/>
          </a:p>
          <a:p>
            <a:pPr indent="-317500" lvl="1" marL="914400" rtl="0" algn="l">
              <a:lnSpc>
                <a:spcPct val="100000"/>
              </a:lnSpc>
              <a:spcBef>
                <a:spcPts val="0"/>
              </a:spcBef>
              <a:spcAft>
                <a:spcPts val="0"/>
              </a:spcAft>
              <a:buSzPts val="1400"/>
              <a:buChar char="￭"/>
            </a:pPr>
            <a:r>
              <a:rPr lang="en"/>
              <a:t>Research</a:t>
            </a:r>
            <a:endParaRPr/>
          </a:p>
          <a:p>
            <a:pPr indent="0" lvl="0" marL="914400" rtl="0" algn="l">
              <a:lnSpc>
                <a:spcPct val="100000"/>
              </a:lnSpc>
              <a:spcBef>
                <a:spcPts val="0"/>
              </a:spcBef>
              <a:spcAft>
                <a:spcPts val="0"/>
              </a:spcAft>
              <a:buNone/>
            </a:pPr>
            <a:r>
              <a:t/>
            </a:r>
            <a:endParaRPr/>
          </a:p>
          <a:p>
            <a:pPr indent="-317500" lvl="0" marL="457200" rtl="0" algn="l">
              <a:lnSpc>
                <a:spcPct val="100000"/>
              </a:lnSpc>
              <a:spcBef>
                <a:spcPts val="600"/>
              </a:spcBef>
              <a:spcAft>
                <a:spcPts val="0"/>
              </a:spcAft>
              <a:buSzPts val="1400"/>
              <a:buChar char="◇"/>
            </a:pPr>
            <a:r>
              <a:rPr lang="en"/>
              <a:t>Search and rescue</a:t>
            </a:r>
            <a:endParaRPr/>
          </a:p>
          <a:p>
            <a:pPr indent="-317500" lvl="1" marL="914400" rtl="0" algn="l">
              <a:lnSpc>
                <a:spcPct val="100000"/>
              </a:lnSpc>
              <a:spcBef>
                <a:spcPts val="1000"/>
              </a:spcBef>
              <a:spcAft>
                <a:spcPts val="0"/>
              </a:spcAft>
              <a:buSzPts val="1400"/>
              <a:buChar char="￭"/>
            </a:pPr>
            <a:r>
              <a:rPr lang="en"/>
              <a:t>Can be used by search and rescue teams</a:t>
            </a:r>
            <a:endParaRPr/>
          </a:p>
          <a:p>
            <a:pPr indent="-317500" lvl="1" marL="914400" rtl="0" algn="l">
              <a:lnSpc>
                <a:spcPct val="100000"/>
              </a:lnSpc>
              <a:spcBef>
                <a:spcPts val="480"/>
              </a:spcBef>
              <a:spcAft>
                <a:spcPts val="0"/>
              </a:spcAft>
              <a:buSzPts val="1400"/>
              <a:buChar char="￭"/>
            </a:pPr>
            <a:r>
              <a:rPr lang="en"/>
              <a:t>Help identify location of people </a:t>
            </a:r>
            <a:endParaRPr/>
          </a:p>
          <a:p>
            <a:pPr indent="-317500" lvl="1" marL="914400" rtl="0" algn="l">
              <a:lnSpc>
                <a:spcPct val="100000"/>
              </a:lnSpc>
              <a:spcBef>
                <a:spcPts val="480"/>
              </a:spcBef>
              <a:spcAft>
                <a:spcPts val="0"/>
              </a:spcAft>
              <a:buSzPts val="1400"/>
              <a:buChar char="￭"/>
            </a:pPr>
            <a:r>
              <a:rPr lang="en"/>
              <a:t>Map an unknown search area into a known search area</a:t>
            </a:r>
            <a:endParaRPr/>
          </a:p>
          <a:p>
            <a:pPr indent="0" lvl="0" marL="457200" rtl="0" algn="l">
              <a:lnSpc>
                <a:spcPct val="100000"/>
              </a:lnSpc>
              <a:spcBef>
                <a:spcPts val="600"/>
              </a:spcBef>
              <a:spcAft>
                <a:spcPts val="0"/>
              </a:spcAft>
              <a:buNone/>
            </a:pPr>
            <a:r>
              <a:t/>
            </a:r>
            <a:endParaRPr/>
          </a:p>
          <a:p>
            <a:pPr indent="0" lvl="0" marL="457200" rtl="0" algn="l">
              <a:spcBef>
                <a:spcPts val="10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pic>
        <p:nvPicPr>
          <p:cNvPr id="368" name="Google Shape;368;p15"/>
          <p:cNvPicPr preferRelativeResize="0"/>
          <p:nvPr/>
        </p:nvPicPr>
        <p:blipFill>
          <a:blip r:embed="rId3">
            <a:alphaModFix/>
          </a:blip>
          <a:stretch>
            <a:fillRect/>
          </a:stretch>
        </p:blipFill>
        <p:spPr>
          <a:xfrm>
            <a:off x="5696975" y="486575"/>
            <a:ext cx="3184250" cy="212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title"/>
          </p:nvPr>
        </p:nvSpPr>
        <p:spPr>
          <a:xfrm>
            <a:off x="1952375" y="681750"/>
            <a:ext cx="5682000" cy="68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Goals and Objectives</a:t>
            </a:r>
            <a:endParaRPr/>
          </a:p>
        </p:txBody>
      </p:sp>
      <p:sp>
        <p:nvSpPr>
          <p:cNvPr id="374" name="Google Shape;374;p16"/>
          <p:cNvSpPr txBox="1"/>
          <p:nvPr>
            <p:ph idx="1" type="body"/>
          </p:nvPr>
        </p:nvSpPr>
        <p:spPr>
          <a:xfrm>
            <a:off x="1519250" y="1332650"/>
            <a:ext cx="6212400" cy="1659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SzPts val="1400"/>
              <a:buChar char="◇"/>
            </a:pPr>
            <a:r>
              <a:rPr lang="en"/>
              <a:t>The robotic system is equipped with a search algorithm to autonomously travel an area to find a specific target object</a:t>
            </a:r>
            <a:endParaRPr/>
          </a:p>
          <a:p>
            <a:pPr indent="-317500" lvl="0" marL="457200" rtl="0" algn="l">
              <a:lnSpc>
                <a:spcPct val="115000"/>
              </a:lnSpc>
              <a:spcBef>
                <a:spcPts val="1000"/>
              </a:spcBef>
              <a:spcAft>
                <a:spcPts val="0"/>
              </a:spcAft>
              <a:buSzPts val="1400"/>
              <a:buChar char="◇"/>
            </a:pPr>
            <a:r>
              <a:rPr lang="en"/>
              <a:t>The robotic system is equipped with a machine learning algorithm to efficiently identify a specific object with a 90% confidence rate</a:t>
            </a:r>
            <a:endParaRPr/>
          </a:p>
          <a:p>
            <a:pPr indent="-317500" lvl="0" marL="457200" rtl="0" algn="l">
              <a:lnSpc>
                <a:spcPct val="115000"/>
              </a:lnSpc>
              <a:spcBef>
                <a:spcPts val="1000"/>
              </a:spcBef>
              <a:spcAft>
                <a:spcPts val="0"/>
              </a:spcAft>
              <a:buSzPts val="1400"/>
              <a:buChar char="◇"/>
            </a:pPr>
            <a:r>
              <a:rPr lang="en"/>
              <a:t>Obstacle avoidance to dodge 90% of present obstacles</a:t>
            </a:r>
            <a:endParaRPr/>
          </a:p>
          <a:p>
            <a:pPr indent="-317500" lvl="0" marL="457200" rtl="0" algn="l">
              <a:lnSpc>
                <a:spcPct val="115000"/>
              </a:lnSpc>
              <a:spcBef>
                <a:spcPts val="1000"/>
              </a:spcBef>
              <a:spcAft>
                <a:spcPts val="0"/>
              </a:spcAft>
              <a:buSzPts val="1400"/>
              <a:buChar char="◇"/>
            </a:pPr>
            <a:r>
              <a:rPr lang="en"/>
              <a:t>Ability to travel through various terrains</a:t>
            </a:r>
            <a:endParaRPr/>
          </a:p>
          <a:p>
            <a:pPr indent="-317500" lvl="0" marL="457200" rtl="0" algn="l">
              <a:lnSpc>
                <a:spcPct val="115000"/>
              </a:lnSpc>
              <a:spcBef>
                <a:spcPts val="1000"/>
              </a:spcBef>
              <a:spcAft>
                <a:spcPts val="0"/>
              </a:spcAft>
              <a:buSzPts val="1400"/>
              <a:buChar char="◇"/>
            </a:pPr>
            <a:r>
              <a:rPr lang="en"/>
              <a:t>After locating the object, the robot will return back to its starting position and display whether the object was found and where</a:t>
            </a:r>
            <a:endParaRPr/>
          </a:p>
          <a:p>
            <a:pPr indent="-317500" lvl="0" marL="457200" rtl="0" algn="l">
              <a:lnSpc>
                <a:spcPct val="115000"/>
              </a:lnSpc>
              <a:spcBef>
                <a:spcPts val="1000"/>
              </a:spcBef>
              <a:spcAft>
                <a:spcPts val="0"/>
              </a:spcAft>
              <a:buSzPts val="1400"/>
              <a:buChar char="◇"/>
            </a:pPr>
            <a:r>
              <a:rPr lang="en"/>
              <a:t>Manual override feature in the event that the robotic vehicle gets stuck</a:t>
            </a:r>
            <a:endParaRPr/>
          </a:p>
          <a:p>
            <a:pPr indent="0" lvl="0" marL="457200" rtl="0" algn="l">
              <a:spcBef>
                <a:spcPts val="10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7"/>
          <p:cNvSpPr txBox="1"/>
          <p:nvPr>
            <p:ph idx="4294967295" type="body"/>
          </p:nvPr>
        </p:nvSpPr>
        <p:spPr>
          <a:xfrm>
            <a:off x="2099850" y="1997550"/>
            <a:ext cx="4101900" cy="2795100"/>
          </a:xfrm>
          <a:prstGeom prst="rect">
            <a:avLst/>
          </a:prstGeom>
        </p:spPr>
        <p:txBody>
          <a:bodyPr anchorCtr="0" anchor="b" bIns="91425" lIns="91425" spcFirstLastPara="1" rIns="91425" wrap="square" tIns="91425">
            <a:noAutofit/>
          </a:bodyPr>
          <a:lstStyle/>
          <a:p>
            <a:pPr indent="-342900" lvl="0" marL="457200" rtl="0" algn="l">
              <a:spcBef>
                <a:spcPts val="600"/>
              </a:spcBef>
              <a:spcAft>
                <a:spcPts val="0"/>
              </a:spcAft>
              <a:buSzPts val="1800"/>
              <a:buChar char="◇"/>
            </a:pPr>
            <a:r>
              <a:rPr lang="en" sz="1800"/>
              <a:t>Up to 200 m</a:t>
            </a:r>
            <a:r>
              <a:rPr baseline="30000" lang="en" sz="1800"/>
              <a:t>2</a:t>
            </a:r>
            <a:r>
              <a:rPr lang="en" sz="1800"/>
              <a:t> search area</a:t>
            </a:r>
            <a:endParaRPr sz="1800"/>
          </a:p>
          <a:p>
            <a:pPr indent="0" lvl="0" marL="457200" rtl="0" algn="l">
              <a:spcBef>
                <a:spcPts val="1000"/>
              </a:spcBef>
              <a:spcAft>
                <a:spcPts val="0"/>
              </a:spcAft>
              <a:buNone/>
            </a:pPr>
            <a:r>
              <a:t/>
            </a:r>
            <a:endParaRPr sz="1800"/>
          </a:p>
          <a:p>
            <a:pPr indent="-342900" lvl="0" marL="457200" rtl="0" algn="l">
              <a:spcBef>
                <a:spcPts val="1000"/>
              </a:spcBef>
              <a:spcAft>
                <a:spcPts val="0"/>
              </a:spcAft>
              <a:buSzPts val="1800"/>
              <a:buChar char="◇"/>
            </a:pPr>
            <a:r>
              <a:rPr lang="en" sz="1800"/>
              <a:t>90% or more accuracy at the object detection task</a:t>
            </a:r>
            <a:endParaRPr sz="1800"/>
          </a:p>
          <a:p>
            <a:pPr indent="0" lvl="0" marL="457200" rtl="0" algn="l">
              <a:spcBef>
                <a:spcPts val="1000"/>
              </a:spcBef>
              <a:spcAft>
                <a:spcPts val="0"/>
              </a:spcAft>
              <a:buNone/>
            </a:pPr>
            <a:r>
              <a:t/>
            </a:r>
            <a:endParaRPr sz="1800"/>
          </a:p>
          <a:p>
            <a:pPr indent="-342900" lvl="0" marL="457200" rtl="0" algn="l">
              <a:spcBef>
                <a:spcPts val="1000"/>
              </a:spcBef>
              <a:spcAft>
                <a:spcPts val="0"/>
              </a:spcAft>
              <a:buSzPts val="1800"/>
              <a:buChar char="◇"/>
            </a:pPr>
            <a:r>
              <a:rPr lang="en" sz="1800"/>
              <a:t>90% success rate at obstacle avoidance</a:t>
            </a:r>
            <a:endParaRPr sz="1800"/>
          </a:p>
        </p:txBody>
      </p:sp>
      <p:sp>
        <p:nvSpPr>
          <p:cNvPr id="380" name="Google Shape;380;p17"/>
          <p:cNvSpPr txBox="1"/>
          <p:nvPr>
            <p:ph idx="4294967295" type="title"/>
          </p:nvPr>
        </p:nvSpPr>
        <p:spPr>
          <a:xfrm>
            <a:off x="2099850" y="569925"/>
            <a:ext cx="4944300" cy="128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Engineering Specifications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8"/>
          <p:cNvSpPr txBox="1"/>
          <p:nvPr>
            <p:ph type="ctrTitle"/>
          </p:nvPr>
        </p:nvSpPr>
        <p:spPr>
          <a:xfrm>
            <a:off x="2743200" y="1735750"/>
            <a:ext cx="6220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Project Design : Hardware</a:t>
            </a:r>
            <a:endParaRPr/>
          </a:p>
        </p:txBody>
      </p:sp>
      <p:sp>
        <p:nvSpPr>
          <p:cNvPr id="386" name="Google Shape;386;p18"/>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Nixie One"/>
                <a:ea typeface="Nixie One"/>
                <a:cs typeface="Nixie One"/>
                <a:sym typeface="Nixie One"/>
              </a:rPr>
              <a:t>2</a:t>
            </a:r>
            <a:endParaRPr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9"/>
          <p:cNvSpPr txBox="1"/>
          <p:nvPr>
            <p:ph idx="4294967295" type="body"/>
          </p:nvPr>
        </p:nvSpPr>
        <p:spPr>
          <a:xfrm>
            <a:off x="457200" y="2009775"/>
            <a:ext cx="4101900" cy="27186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b="1" lang="en" sz="2000">
                <a:solidFill>
                  <a:srgbClr val="19BBD5"/>
                </a:solidFill>
              </a:rPr>
              <a:t>Hardware Block Diagram</a:t>
            </a:r>
            <a:endParaRPr sz="1800"/>
          </a:p>
        </p:txBody>
      </p:sp>
      <p:sp>
        <p:nvSpPr>
          <p:cNvPr id="392" name="Google Shape;392;p19"/>
          <p:cNvSpPr/>
          <p:nvPr/>
        </p:nvSpPr>
        <p:spPr>
          <a:xfrm>
            <a:off x="639651" y="416026"/>
            <a:ext cx="393295" cy="442441"/>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3" name="Google Shape;393;p19"/>
          <p:cNvPicPr preferRelativeResize="0"/>
          <p:nvPr/>
        </p:nvPicPr>
        <p:blipFill>
          <a:blip r:embed="rId3">
            <a:alphaModFix/>
          </a:blip>
          <a:stretch>
            <a:fillRect/>
          </a:stretch>
        </p:blipFill>
        <p:spPr>
          <a:xfrm>
            <a:off x="2044575" y="217200"/>
            <a:ext cx="5866673" cy="40261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