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Lst>
  <p:sldSz cy="5143500" cx="9144000"/>
  <p:notesSz cx="6858000" cy="9144000"/>
  <p:embeddedFontLst>
    <p:embeddedFont>
      <p:font typeface="Montserrat"/>
      <p:regular r:id="rId51"/>
      <p:bold r:id="rId52"/>
      <p:italic r:id="rId53"/>
      <p:boldItalic r:id="rId54"/>
    </p:embeddedFont>
    <p:embeddedFont>
      <p:font typeface="Lato"/>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Montserrat-regular.fntdata"/><Relationship Id="rId50" Type="http://schemas.openxmlformats.org/officeDocument/2006/relationships/slide" Target="slides/slide45.xml"/><Relationship Id="rId53" Type="http://schemas.openxmlformats.org/officeDocument/2006/relationships/font" Target="fonts/Montserrat-italic.fntdata"/><Relationship Id="rId52" Type="http://schemas.openxmlformats.org/officeDocument/2006/relationships/font" Target="fonts/Montserrat-bold.fntdata"/><Relationship Id="rId11" Type="http://schemas.openxmlformats.org/officeDocument/2006/relationships/slide" Target="slides/slide6.xml"/><Relationship Id="rId55" Type="http://schemas.openxmlformats.org/officeDocument/2006/relationships/font" Target="fonts/Lato-regular.fntdata"/><Relationship Id="rId10" Type="http://schemas.openxmlformats.org/officeDocument/2006/relationships/slide" Target="slides/slide5.xml"/><Relationship Id="rId54" Type="http://schemas.openxmlformats.org/officeDocument/2006/relationships/font" Target="fonts/Montserrat-boldItalic.fntdata"/><Relationship Id="rId13" Type="http://schemas.openxmlformats.org/officeDocument/2006/relationships/slide" Target="slides/slide8.xml"/><Relationship Id="rId57" Type="http://schemas.openxmlformats.org/officeDocument/2006/relationships/font" Target="fonts/Lato-italic.fntdata"/><Relationship Id="rId12" Type="http://schemas.openxmlformats.org/officeDocument/2006/relationships/slide" Target="slides/slide7.xml"/><Relationship Id="rId56" Type="http://schemas.openxmlformats.org/officeDocument/2006/relationships/font" Target="fonts/Lato-bold.fntdata"/><Relationship Id="rId15" Type="http://schemas.openxmlformats.org/officeDocument/2006/relationships/slide" Target="slides/slide10.xml"/><Relationship Id="rId14" Type="http://schemas.openxmlformats.org/officeDocument/2006/relationships/slide" Target="slides/slide9.xml"/><Relationship Id="rId58" Type="http://schemas.openxmlformats.org/officeDocument/2006/relationships/font" Target="fonts/Lato-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Good Morning, today we will talking about the LEAR senior design project, Lunar Exploration using Augmented Reality. My name is Teo Malendevych, a Photonic Engineer onboard the team. I am joined by Sammy Lee, another Photonic Engineer, David Brown, a Computer Engineer, and Yongsheng Xu out of electrical Engineering. I would also like to recognize and thank our sponsors, the George Jackson Foundation and the NASA Florida Space Grant Consortium.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bab0d4cc93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bab0d4cc93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some preliminary tests. A simple test circuit was built on a breadboard with the components listed on the previous slide and I was successfully able to measure my heart rate. The AC signal can be easily seen in the following image and the heart rate was calculated to be 78.53 BPM. From my experimentation, the signal is very dependent on orientation of the LEDs with respect to the photodiode. </a:t>
            </a:r>
            <a:r>
              <a:rPr lang="en">
                <a:solidFill>
                  <a:schemeClr val="dk1"/>
                </a:solidFill>
              </a:rPr>
              <a:t>Through experimental testing, the distance between the center of the LEDs and the center of the photodiode was about 8 mm at the most optimum signal amplitude. </a:t>
            </a:r>
            <a:r>
              <a:rPr lang="en"/>
              <a:t>Additionally, movement has a negative effect on the signal.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cd46e5af2d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cd46e5af2d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see two separate measurements from both the Red and IR LED. After </a:t>
            </a:r>
            <a:r>
              <a:rPr lang="en"/>
              <a:t>determining</a:t>
            </a:r>
            <a:r>
              <a:rPr lang="en"/>
              <a:t> the mix and max of both signals, we can determine a value R. In the top right, we can see an example calibration curve where the R value was mapped to the corresponding SpO2 values. Unfortunately, our testing was fairly limited to just two test subjects, both of which had a resting SpO2 value of 97%. While our calibration is incomplete, we can </a:t>
            </a:r>
            <a:r>
              <a:rPr lang="en"/>
              <a:t>extrapolate</a:t>
            </a:r>
            <a:r>
              <a:rPr lang="en"/>
              <a:t> a relationship between R and oxygen saturation.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cd46e5af2d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cd46e5af2d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just want to quickly go over the peak detection algorithm that I created for this project. The pseudocode can be seen on left. Once we find an absolute min, the algorithm looks for the next max and exits once it finds it. The results can be seen on the right.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cd46e5af2d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cd46e5af2d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test our accuracy, we measured the heart rate using our designed oximeter and an off-the-shelf version. We tried to encompass a wide range of heart rates. We believe that there is no correlation between the average error and increasing heart rate. Also, the resolution was denoted to be roughly 1 BPM, matching the resolution of our off-the-shelf oximeter.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ba17a2e725_3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ba17a2e725_3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cd46e5af2d_2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cd46e5af2d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ba17a2e725_3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ba17a2e725_3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ba17a2e725_3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ba17a2e725_3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cd46e5af2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cd46e5af2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ba17a2e725_3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ba17a2e725_3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bab0d4cc93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bab0d4cc93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ba17a2e725_3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ba17a2e725_3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ba17a2e725_3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ba17a2e725_3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
              <a:t>53s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ba17a2e725_3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ba17a2e725_3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30s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d007483d1e_1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d007483d1e_1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5s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d007483d1e_1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d007483d1e_1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1min, 54s</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d007483d1e_1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d007483d1e_1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31s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d007483d1e_1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d007483d1e_1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41s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d007483d1e_1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d007483d1e_1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37s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d007483d1e_1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d007483d1e_1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17s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d007483d1e_1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d007483d1e_1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12s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bab0d4cc93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bab0d4cc93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inspiration for this project starts with the NASA SUITS Challenge. As NASA pursues future Artemis missions that will land American astronauts on the moon by 2024, the agency is interested in enabling these astronauts with more assistance from modern technologies. Displays like augmented reality headsets (AR) will be implemented in future </a:t>
            </a:r>
            <a:r>
              <a:rPr lang="en"/>
              <a:t>Extravehicular Activity Mobility Unit (xEMU) spacesuits</a:t>
            </a:r>
            <a:r>
              <a:rPr lang="en"/>
              <a:t> to enable interfacing with lunar payloads, support science work, visualize consumables, streamline crew-to-crew communication, bolster Mission Control Center (MCC) interaction methods and navigate terrain. We are taking on the challenge. We will be utilizing a Microsoft Hololens II and all of its capabilities to aid the astronauts in navigation, tasks, and monitoring their vitals.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d007483d1e_1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d007483d1e_1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55s</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d007483d1e_1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d007483d1e_1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d007483d1e_1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d007483d1e_1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d007483d1e_1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d007483d1e_1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cd46b928a1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cd46b928a1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cd46b928a1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cd46b928a1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cd46b928a1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cd46b928a1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cd46b928a1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cd46b928a1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cd46b928a1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cd46b928a1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cd46b928a1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cd46b928a1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b8cfb21dd0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b8cfb21dd0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terms of our goals and objectives, our project is designed with the astronaut in mind. We are creating a User Interface for displaying extravehicular activity or EVA tasks, and communication with mission control. A system tutorial will be implemented for training new users. The Headset will guide the astronauts to and from designated locations such as the lander, geological sites, points of interest, as well as their partners on the moon. For task management, we will provide the astronaut with non-obstructive directions on tasks as well as the ability to capture video and images. Due to the Artemis Mission’s landing point on the Lunar south pole of the moon, NASA anticipates issues with lighting. Long shadows as well as over-illumination will cause problems for recognizing obstacles and terrain. Therefore, we will apply image processing techniques in the headset to aid the astronaut in these high-contrast conditions. We are also implementing a vitals subsystem outside the Hololens to measure outside temperature, the heart rate and oxygen saturation of the astronaut. This data will be wirelessly transmitted to the headset and Mission control for vitals monitoring.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cd46b928a1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cd46b928a1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cd46b928a1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cd46b928a1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cd46b928a1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cd46b928a1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b8cfb21dd0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b8cfb21dd0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following table addresses our financial budget for the project as well as the funding we received. Again, we want to thank our sponsors, the Florida Space Grant Consortium and the George Jackson Foundation.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bab0d4cc93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bab0d4cc93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the behalf of all of us in group 6, we would like to thank you all for taking the time to attend and listen to our presentation. We hope you enjoyed it and we look forward to answering any questions you may have. Thank you again.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ce0108f2a2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ce0108f2a2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On the behalf of all of us in group 6, we would like to thank you all for taking the time to view our demo video. We hope you enjoyed it and we look forward to our discussion. We would like to express our gratitude to our sponsors, Florida Space Grant Consortium and the George Jackson Foundation. Thank you again.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b8cfb21dd0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b8cfb21dd0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following slides list the requirements and specifications of our project. While there are more requirements for the NASA SUITS Challenge, we deem these as the most important. We will be focusing on navigation, task management, image processing, and our external sensors.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bab0d4cc93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bab0d4cc93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ba17a2e725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ba17a2e725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
              <a:t>The following flowchart depicts our hardware design. The optical heart rate monitor and pulse oximeter will be located on the wrist and wirelessly transmit data to our microprocessing unit. The temperature sensor will be directly wired into the microprocessor, which will be sent to the Hololens II using Bluetooth. The headset will receive the sensor data and display the information to the astronaut. We will also be utilizing the cameras in the Hololens II to record video, perform image processing on the internal GPU of the headset, and display the processed video to the astronaut.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b8cfb21dd0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b8cfb21dd0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want to quickly go over the theory behind the optical heart rate monitor and pulse oximeter. As light propagates through the skin, it will be reflected at every interface back towards the source. As the volume of blood in the blood vessels change, so does the amount of light reflected. If a photodiode is placed near the light source, the result has an AC signal, corresponding to the blood transmission and DC signal, corresponding to any non-pulsatile components. The heart rate can be simply calculated from the frequency of the AC signal. The oxygen saturation, or the percentage of the hemoglobin saturated with oxygen denoted by SpO2, requires a modified version of the Beer-Lambert Law to calculate and is dependent on both the AC and DC signal of two different wavelength sources. The resulting min and max of both signals can be simplified as a ratio R and calibrated to a corresponding SpO2 value from an off-the-shelf pulse oximeter.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bab0d4cc9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bab0d4cc9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choosing parts for this device, we had to consider the wavelengths of LEDs we were using as well as the size. We chose 940 nm for the Infrared LED and 660 nm for the red LED, which are very common wavelengths for off the shelf pulse oximeters. In our design, the LEDs both can’t be on at the same time as doing so would lead to interference in the signals, so we alternate which one is on with a switching input. Each LED is on for 2 seconds and the resulting photodiode voltage is analyzed.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2643124"/>
            <a:ext cx="4776000" cy="1218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27" name="Google Shape;12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hyperlink" Target="http://drive.google.com/file/d/14FDEUbsgyAPXXROHJiEBME45OGESEbX8/view" TargetMode="External"/><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hyperlink" Target="http://drive.google.com/file/d/1p5tEQVSywdc73EAwkQ6FMgvmIsQbVth2/view" TargetMode="External"/><Relationship Id="rId5" Type="http://schemas.openxmlformats.org/officeDocument/2006/relationships/image" Target="../media/image1.png"/><Relationship Id="rId6" Type="http://schemas.openxmlformats.org/officeDocument/2006/relationships/image" Target="../media/image7.png"/><Relationship Id="rId7"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27.png"/><Relationship Id="rId7" Type="http://schemas.openxmlformats.org/officeDocument/2006/relationships/image" Target="../media/image5.jpg"/><Relationship Id="rId8" Type="http://schemas.openxmlformats.org/officeDocument/2006/relationships/hyperlink" Target="http://drive.google.com/file/d/1p5tEQVSywdc73EAwkQ6FMgvmIsQbVth2/view"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23.png"/><Relationship Id="rId10" Type="http://schemas.openxmlformats.org/officeDocument/2006/relationships/image" Target="../media/image1.png"/><Relationship Id="rId9" Type="http://schemas.openxmlformats.org/officeDocument/2006/relationships/hyperlink" Target="http://drive.google.com/file/d/1p5tEQVSywdc73EAwkQ6FMgvmIsQbVth2/view" TargetMode="External"/><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24.png"/><Relationship Id="rId8"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5.jpg"/><Relationship Id="rId5" Type="http://schemas.openxmlformats.org/officeDocument/2006/relationships/hyperlink" Target="http://drive.google.com/file/d/1p5tEQVSywdc73EAwkQ6FMgvmIsQbVth2/view" TargetMode="External"/><Relationship Id="rId6"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hyperlink" Target="http://drive.google.com/file/d/1qtFDh9ZTZqdX-M0RKjqKqAlWbxPt3jQA/view" TargetMode="External"/><Relationship Id="rId5" Type="http://schemas.openxmlformats.org/officeDocument/2006/relationships/image" Target="../media/image1.png"/><Relationship Id="rId6"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20.png"/><Relationship Id="rId5"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19.png"/><Relationship Id="rId10" Type="http://schemas.openxmlformats.org/officeDocument/2006/relationships/image" Target="../media/image1.png"/><Relationship Id="rId9" Type="http://schemas.openxmlformats.org/officeDocument/2006/relationships/hyperlink" Target="http://drive.google.com/file/d/1fQmusGn74L4DCA9-heKveeY6zaHQs2yV/view" TargetMode="External"/><Relationship Id="rId5" Type="http://schemas.openxmlformats.org/officeDocument/2006/relationships/image" Target="../media/image25.png"/><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34.png"/><Relationship Id="rId5" Type="http://schemas.openxmlformats.org/officeDocument/2006/relationships/image" Target="../media/image32.png"/><Relationship Id="rId6" Type="http://schemas.openxmlformats.org/officeDocument/2006/relationships/hyperlink" Target="http://drive.google.com/file/d/17N4zxEddXnob4SSTXQwjGZIQRQvsMCS8/view" TargetMode="External"/><Relationship Id="rId7"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9.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2.png"/><Relationship Id="rId4" Type="http://schemas.openxmlformats.org/officeDocument/2006/relationships/image" Target="../media/image21.png"/><Relationship Id="rId5" Type="http://schemas.openxmlformats.org/officeDocument/2006/relationships/hyperlink" Target="http://drive.google.com/file/d/1e3N08dOHbvD4_pQYkGnpH-5U231f5VGj/view" TargetMode="External"/><Relationship Id="rId6"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hyperlink" Target="http://drive.google.com/file/d/1q8iiAMRbOu-pedT0OjnBf6MMvrDLcFdA/view" TargetMode="External"/><Relationship Id="rId5" Type="http://schemas.openxmlformats.org/officeDocument/2006/relationships/image" Target="../media/image1.png"/><Relationship Id="rId6" Type="http://schemas.openxmlformats.org/officeDocument/2006/relationships/image" Target="../media/image40.png"/><Relationship Id="rId7"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7.png"/><Relationship Id="rId4" Type="http://schemas.openxmlformats.org/officeDocument/2006/relationships/hyperlink" Target="http://drive.google.com/file/d/1Bpso4Ro0N3IspMoN7aWNaDKxrTOQ8pCr/view" TargetMode="External"/><Relationship Id="rId5" Type="http://schemas.openxmlformats.org/officeDocument/2006/relationships/image" Target="../media/image1.png"/><Relationship Id="rId6"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hyperlink" Target="http://drive.google.com/file/d/1VDJNI7zuCLSb5SLJTMTveM9tYMe7eAtB/view" TargetMode="External"/><Relationship Id="rId5" Type="http://schemas.openxmlformats.org/officeDocument/2006/relationships/image" Target="../media/image1.png"/><Relationship Id="rId6"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drive.google.com/file/d/1KMkjXyMDQeecyjIfWTOv7TGSe8UmNRyI/view" TargetMode="Externa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hyperlink" Target="http://drive.google.com/file/d/1jVKvIa8jw3c9xoyWfoInDVyYtTE-Yves/view" TargetMode="External"/><Relationship Id="rId6"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9.png"/><Relationship Id="rId4" Type="http://schemas.openxmlformats.org/officeDocument/2006/relationships/hyperlink" Target="http://drive.google.com/file/d/1Tzq75fcFD-FTgQkIkasZSyriidlFIa0f/view" TargetMode="External"/><Relationship Id="rId5" Type="http://schemas.openxmlformats.org/officeDocument/2006/relationships/image" Target="../media/image1.png"/><Relationship Id="rId6"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4.png"/><Relationship Id="rId4" Type="http://schemas.openxmlformats.org/officeDocument/2006/relationships/hyperlink" Target="http://drive.google.com/file/d/19bubNzdeN9LUdkdgpHwj0h9jbFiBENYm/view" TargetMode="External"/><Relationship Id="rId5" Type="http://schemas.openxmlformats.org/officeDocument/2006/relationships/image" Target="../media/image1.png"/><Relationship Id="rId6"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8.png"/><Relationship Id="rId4" Type="http://schemas.openxmlformats.org/officeDocument/2006/relationships/hyperlink" Target="http://drive.google.com/file/d/1Js1x7VV690PYN6pyPC0BGy-nQOW3V7B0/view" TargetMode="External"/><Relationship Id="rId5" Type="http://schemas.openxmlformats.org/officeDocument/2006/relationships/image" Target="../media/image1.png"/><Relationship Id="rId6" Type="http://schemas.openxmlformats.org/officeDocument/2006/relationships/image" Target="../media/image41.png"/><Relationship Id="rId7" Type="http://schemas.openxmlformats.org/officeDocument/2006/relationships/image" Target="../media/image5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5.png"/><Relationship Id="rId4" Type="http://schemas.openxmlformats.org/officeDocument/2006/relationships/hyperlink" Target="http://drive.google.com/file/d/1YOmM6C3DDbBfFoBlxo2MFL0epMe8a2Ag/view" TargetMode="External"/><Relationship Id="rId5" Type="http://schemas.openxmlformats.org/officeDocument/2006/relationships/image" Target="../media/image1.png"/><Relationship Id="rId6" Type="http://schemas.openxmlformats.org/officeDocument/2006/relationships/image" Target="../media/image41.png"/><Relationship Id="rId7"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2.png"/><Relationship Id="rId4" Type="http://schemas.openxmlformats.org/officeDocument/2006/relationships/hyperlink" Target="http://drive.google.com/file/d/1ce69VD_seLdC54Ab54D_wMLsclHRHx8t/view" TargetMode="External"/><Relationship Id="rId5" Type="http://schemas.openxmlformats.org/officeDocument/2006/relationships/image" Target="../media/image1.png"/><Relationship Id="rId6" Type="http://schemas.openxmlformats.org/officeDocument/2006/relationships/image" Target="../media/image41.png"/><Relationship Id="rId7"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5.jpg"/><Relationship Id="rId6" Type="http://schemas.openxmlformats.org/officeDocument/2006/relationships/hyperlink" Target="http://drive.google.com/file/d/1AvrBT8kszZG49FGh3kjb2bc1EyF2XZYn/view" TargetMode="External"/><Relationship Id="rId7"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6.png"/><Relationship Id="rId4" Type="http://schemas.openxmlformats.org/officeDocument/2006/relationships/hyperlink" Target="http://drive.google.com/file/d/1mzJSG3JM-IPqNAovXAFT17tLQn8pjcQd/view" TargetMode="External"/><Relationship Id="rId5" Type="http://schemas.openxmlformats.org/officeDocument/2006/relationships/image" Target="../media/image1.png"/><Relationship Id="rId6"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1.png"/><Relationship Id="rId4" Type="http://schemas.openxmlformats.org/officeDocument/2006/relationships/image" Target="../media/image67.png"/><Relationship Id="rId5" Type="http://schemas.openxmlformats.org/officeDocument/2006/relationships/hyperlink" Target="http://drive.google.com/file/d/1swfO6NTv3TYaYEGRwo-RyXj3fYaI-28J/view" TargetMode="External"/><Relationship Id="rId6"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1.png"/><Relationship Id="rId4" Type="http://schemas.openxmlformats.org/officeDocument/2006/relationships/image" Target="../media/image48.png"/><Relationship Id="rId10" Type="http://schemas.openxmlformats.org/officeDocument/2006/relationships/image" Target="../media/image1.png"/><Relationship Id="rId9" Type="http://schemas.openxmlformats.org/officeDocument/2006/relationships/hyperlink" Target="http://drive.google.com/file/d/1aRvkAonhYJ6VCPrgj4pmd46TOp-uvrnz/view" TargetMode="External"/><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51.png"/><Relationship Id="rId8"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1.png"/><Relationship Id="rId4" Type="http://schemas.openxmlformats.org/officeDocument/2006/relationships/hyperlink" Target="http://drive.google.com/file/d/1tVkfhpVf29njwekDK66hgtLqEKberrYg/view" TargetMode="External"/><Relationship Id="rId5"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0.png"/><Relationship Id="rId4" Type="http://schemas.openxmlformats.org/officeDocument/2006/relationships/image" Target="../media/image62.png"/><Relationship Id="rId5" Type="http://schemas.openxmlformats.org/officeDocument/2006/relationships/hyperlink" Target="http://drive.google.com/file/d/18j6OOfn6R9XBp9q3yZfu7ZUVXAmEd_CL/view" TargetMode="External"/><Relationship Id="rId6"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7.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60.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hyperlink" Target="http://drive.google.com/file/d/1NlaFDBW5kT3mYV32HQOO-Q4l5QohWg43/view" TargetMode="External"/><Relationship Id="rId5"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drive.google.com/file/d/1GlxeSwcX3xmn1VCgF0lU_j1uQo-6UMBp/view" TargetMode="External"/><Relationship Id="rId4" Type="http://schemas.openxmlformats.org/officeDocument/2006/relationships/image" Target="../media/image6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64.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3.png"/><Relationship Id="rId4" Type="http://schemas.openxmlformats.org/officeDocument/2006/relationships/image" Target="../media/image5.jpg"/><Relationship Id="rId5" Type="http://schemas.openxmlformats.org/officeDocument/2006/relationships/hyperlink" Target="http://drive.google.com/file/d/15maMJlbNRnGUiFfxHmlySKYz9Ns0_NWV/view" TargetMode="External"/><Relationship Id="rId6"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 Id="rId3" Type="http://schemas.openxmlformats.org/officeDocument/2006/relationships/image" Target="../media/image66.gif"/><Relationship Id="rId4" Type="http://schemas.openxmlformats.org/officeDocument/2006/relationships/hyperlink" Target="http://drive.google.com/file/d/1Lnp8rIyQvAg4YMaxntDKXNYg3GMylWyU/view" TargetMode="External"/><Relationship Id="rId5"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hyperlink" Target="http://drive.google.com/file/d/1HI12HpNJMjblTAa9bHwFoYxyX_YB2Rze/view" TargetMode="External"/><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5.jpg"/><Relationship Id="rId5" Type="http://schemas.openxmlformats.org/officeDocument/2006/relationships/hyperlink" Target="http://drive.google.com/file/d/17ifGgeZF4PlGeaQQi2X8PqNvmS3XOqmr/view" TargetMode="External"/><Relationship Id="rId6"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5.jpg"/><Relationship Id="rId5" Type="http://schemas.openxmlformats.org/officeDocument/2006/relationships/image" Target="../media/image14.png"/><Relationship Id="rId6" Type="http://schemas.openxmlformats.org/officeDocument/2006/relationships/hyperlink" Target="http://drive.google.com/file/d/1wqIgHfXfLse1UAtN8RTjP88nc01i9k3q/view" TargetMode="External"/><Relationship Id="rId7" Type="http://schemas.openxmlformats.org/officeDocument/2006/relationships/image" Target="../media/image1.png"/><Relationship Id="rId8"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jpg"/><Relationship Id="rId4" Type="http://schemas.openxmlformats.org/officeDocument/2006/relationships/image" Target="../media/image12.png"/><Relationship Id="rId5" Type="http://schemas.openxmlformats.org/officeDocument/2006/relationships/hyperlink" Target="http://drive.google.com/file/d/1HkjiK7omkhaMb3Kz70tsYG-QcgNOmBZd/view" TargetMode="External"/><Relationship Id="rId6" Type="http://schemas.openxmlformats.org/officeDocument/2006/relationships/image" Target="../media/image1.png"/><Relationship Id="rId7"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3"/>
          <p:cNvSpPr txBox="1"/>
          <p:nvPr>
            <p:ph type="ctrTitle"/>
          </p:nvPr>
        </p:nvSpPr>
        <p:spPr>
          <a:xfrm>
            <a:off x="2379900" y="76775"/>
            <a:ext cx="6304200" cy="15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200"/>
              <a:t>Lunar Exploration using Augmented Reality (LEAR)</a:t>
            </a:r>
            <a:endParaRPr sz="3200"/>
          </a:p>
        </p:txBody>
      </p:sp>
      <p:sp>
        <p:nvSpPr>
          <p:cNvPr id="135" name="Google Shape;135;p13"/>
          <p:cNvSpPr txBox="1"/>
          <p:nvPr>
            <p:ph idx="1" type="subTitle"/>
          </p:nvPr>
        </p:nvSpPr>
        <p:spPr>
          <a:xfrm>
            <a:off x="2960950" y="1724225"/>
            <a:ext cx="3827100" cy="1494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Group 6:</a:t>
            </a:r>
            <a:endParaRPr/>
          </a:p>
          <a:p>
            <a:pPr indent="0" lvl="0" marL="0" rtl="0" algn="l">
              <a:spcBef>
                <a:spcPts val="0"/>
              </a:spcBef>
              <a:spcAft>
                <a:spcPts val="0"/>
              </a:spcAft>
              <a:buNone/>
            </a:pPr>
            <a:r>
              <a:rPr lang="en"/>
              <a:t>Teo Malendevych	Photonic Engineering</a:t>
            </a:r>
            <a:endParaRPr/>
          </a:p>
          <a:p>
            <a:pPr indent="0" lvl="0" marL="0" rtl="0" algn="l">
              <a:spcBef>
                <a:spcPts val="0"/>
              </a:spcBef>
              <a:spcAft>
                <a:spcPts val="0"/>
              </a:spcAft>
              <a:buNone/>
            </a:pPr>
            <a:r>
              <a:rPr lang="en"/>
              <a:t>Sammy Lee		Photonic Engineering</a:t>
            </a:r>
            <a:endParaRPr/>
          </a:p>
          <a:p>
            <a:pPr indent="0" lvl="0" marL="0" rtl="0" algn="l">
              <a:spcBef>
                <a:spcPts val="0"/>
              </a:spcBef>
              <a:spcAft>
                <a:spcPts val="0"/>
              </a:spcAft>
              <a:buNone/>
            </a:pPr>
            <a:r>
              <a:rPr lang="en"/>
              <a:t>David Brown	Computer Engineering</a:t>
            </a:r>
            <a:endParaRPr/>
          </a:p>
          <a:p>
            <a:pPr indent="0" lvl="0" marL="0" rtl="0" algn="l">
              <a:spcBef>
                <a:spcPts val="0"/>
              </a:spcBef>
              <a:spcAft>
                <a:spcPts val="0"/>
              </a:spcAft>
              <a:buNone/>
            </a:pPr>
            <a:r>
              <a:rPr lang="en"/>
              <a:t>Yongsheng Xu	Electrical Engineering</a:t>
            </a:r>
            <a:endParaRPr/>
          </a:p>
        </p:txBody>
      </p:sp>
      <p:sp>
        <p:nvSpPr>
          <p:cNvPr id="136" name="Google Shape;136;p13"/>
          <p:cNvSpPr txBox="1"/>
          <p:nvPr>
            <p:ph idx="1" type="subTitle"/>
          </p:nvPr>
        </p:nvSpPr>
        <p:spPr>
          <a:xfrm>
            <a:off x="5123275" y="4334500"/>
            <a:ext cx="3827100" cy="97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Sponsored By:</a:t>
            </a:r>
            <a:endParaRPr/>
          </a:p>
          <a:p>
            <a:pPr indent="0" lvl="0" marL="0" rtl="0" algn="l">
              <a:spcBef>
                <a:spcPts val="0"/>
              </a:spcBef>
              <a:spcAft>
                <a:spcPts val="0"/>
              </a:spcAft>
              <a:buNone/>
            </a:pPr>
            <a:r>
              <a:t/>
            </a:r>
            <a:endParaRPr sz="200"/>
          </a:p>
          <a:p>
            <a:pPr indent="0" lvl="0" marL="0" rtl="0" algn="l">
              <a:spcBef>
                <a:spcPts val="0"/>
              </a:spcBef>
              <a:spcAft>
                <a:spcPts val="0"/>
              </a:spcAft>
              <a:buNone/>
            </a:pPr>
            <a:r>
              <a:rPr lang="en"/>
              <a:t>George Jackson Foundation</a:t>
            </a:r>
            <a:endParaRPr/>
          </a:p>
          <a:p>
            <a:pPr indent="0" lvl="0" marL="0" rtl="0" algn="l">
              <a:spcBef>
                <a:spcPts val="0"/>
              </a:spcBef>
              <a:spcAft>
                <a:spcPts val="0"/>
              </a:spcAft>
              <a:buNone/>
            </a:pPr>
            <a:r>
              <a:rPr lang="en"/>
              <a:t>NASA Florida Space Grant Consortium</a:t>
            </a:r>
            <a:endParaRPr/>
          </a:p>
        </p:txBody>
      </p:sp>
      <p:pic>
        <p:nvPicPr>
          <p:cNvPr id="137" name="Google Shape;137;p13"/>
          <p:cNvPicPr preferRelativeResize="0"/>
          <p:nvPr/>
        </p:nvPicPr>
        <p:blipFill>
          <a:blip r:embed="rId3">
            <a:alphaModFix/>
          </a:blip>
          <a:stretch>
            <a:fillRect/>
          </a:stretch>
        </p:blipFill>
        <p:spPr>
          <a:xfrm>
            <a:off x="6832075" y="1429388"/>
            <a:ext cx="2075100" cy="2084575"/>
          </a:xfrm>
          <a:prstGeom prst="rect">
            <a:avLst/>
          </a:prstGeom>
          <a:noFill/>
          <a:ln>
            <a:noFill/>
          </a:ln>
        </p:spPr>
      </p:pic>
      <p:pic>
        <p:nvPicPr>
          <p:cNvPr id="138" name="Google Shape;138;p13" title="Intro Slide.mp3">
            <a:hlinkClick r:id="rId4"/>
          </p:cNvPr>
          <p:cNvPicPr preferRelativeResize="0"/>
          <p:nvPr/>
        </p:nvPicPr>
        <p:blipFill>
          <a:blip r:embed="rId5">
            <a:alphaModFix/>
          </a:blip>
          <a:stretch>
            <a:fillRect/>
          </a:stretch>
        </p:blipFill>
        <p:spPr>
          <a:xfrm>
            <a:off x="8615525" y="4591450"/>
            <a:ext cx="457200" cy="457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2"/>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Heart Rate Monitor and Pulse Oximeter</a:t>
            </a:r>
            <a:endParaRPr/>
          </a:p>
          <a:p>
            <a:pPr indent="0" lvl="0" marL="0" rtl="0" algn="l">
              <a:spcBef>
                <a:spcPts val="0"/>
              </a:spcBef>
              <a:spcAft>
                <a:spcPts val="0"/>
              </a:spcAft>
              <a:buNone/>
            </a:pPr>
            <a:r>
              <a:rPr lang="en"/>
              <a:t>Testing</a:t>
            </a:r>
            <a:endParaRPr/>
          </a:p>
        </p:txBody>
      </p:sp>
      <p:pic>
        <p:nvPicPr>
          <p:cNvPr id="217" name="Google Shape;217;p22"/>
          <p:cNvPicPr preferRelativeResize="0"/>
          <p:nvPr/>
        </p:nvPicPr>
        <p:blipFill rotWithShape="1">
          <a:blip r:embed="rId3">
            <a:alphaModFix/>
          </a:blip>
          <a:srcRect b="27309" l="15546" r="7143" t="0"/>
          <a:stretch/>
        </p:blipFill>
        <p:spPr>
          <a:xfrm>
            <a:off x="7614300" y="4537025"/>
            <a:ext cx="522600" cy="491325"/>
          </a:xfrm>
          <a:prstGeom prst="rect">
            <a:avLst/>
          </a:prstGeom>
          <a:noFill/>
          <a:ln>
            <a:noFill/>
          </a:ln>
        </p:spPr>
      </p:pic>
      <p:sp>
        <p:nvSpPr>
          <p:cNvPr id="218" name="Google Shape;218;p22"/>
          <p:cNvSpPr txBox="1"/>
          <p:nvPr/>
        </p:nvSpPr>
        <p:spPr>
          <a:xfrm>
            <a:off x="8136900" y="4628150"/>
            <a:ext cx="52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Teo</a:t>
            </a:r>
            <a:endParaRPr>
              <a:solidFill>
                <a:srgbClr val="FFFFFF"/>
              </a:solidFill>
              <a:latin typeface="Lato"/>
              <a:ea typeface="Lato"/>
              <a:cs typeface="Lato"/>
              <a:sym typeface="Lato"/>
            </a:endParaRPr>
          </a:p>
        </p:txBody>
      </p:sp>
      <p:pic>
        <p:nvPicPr>
          <p:cNvPr id="219" name="Google Shape;219;p22" title="hear rate testing.mp3">
            <a:hlinkClick r:id="rId4"/>
          </p:cNvPr>
          <p:cNvPicPr preferRelativeResize="0"/>
          <p:nvPr/>
        </p:nvPicPr>
        <p:blipFill>
          <a:blip r:embed="rId5">
            <a:alphaModFix/>
          </a:blip>
          <a:stretch>
            <a:fillRect/>
          </a:stretch>
        </p:blipFill>
        <p:spPr>
          <a:xfrm>
            <a:off x="8594625" y="4554088"/>
            <a:ext cx="457200" cy="457200"/>
          </a:xfrm>
          <a:prstGeom prst="rect">
            <a:avLst/>
          </a:prstGeom>
          <a:noFill/>
          <a:ln>
            <a:noFill/>
          </a:ln>
        </p:spPr>
      </p:pic>
      <p:pic>
        <p:nvPicPr>
          <p:cNvPr id="220" name="Google Shape;220;p22"/>
          <p:cNvPicPr preferRelativeResize="0"/>
          <p:nvPr/>
        </p:nvPicPr>
        <p:blipFill>
          <a:blip r:embed="rId6">
            <a:alphaModFix/>
          </a:blip>
          <a:stretch>
            <a:fillRect/>
          </a:stretch>
        </p:blipFill>
        <p:spPr>
          <a:xfrm>
            <a:off x="1243200" y="1518975"/>
            <a:ext cx="4956450" cy="2416275"/>
          </a:xfrm>
          <a:prstGeom prst="rect">
            <a:avLst/>
          </a:prstGeom>
          <a:noFill/>
          <a:ln>
            <a:noFill/>
          </a:ln>
        </p:spPr>
      </p:pic>
      <p:pic>
        <p:nvPicPr>
          <p:cNvPr id="221" name="Google Shape;221;p22"/>
          <p:cNvPicPr preferRelativeResize="0"/>
          <p:nvPr/>
        </p:nvPicPr>
        <p:blipFill>
          <a:blip r:embed="rId7">
            <a:alphaModFix/>
          </a:blip>
          <a:stretch>
            <a:fillRect/>
          </a:stretch>
        </p:blipFill>
        <p:spPr>
          <a:xfrm>
            <a:off x="5403900" y="3583075"/>
            <a:ext cx="2639550" cy="64814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SP0</a:t>
            </a:r>
            <a:r>
              <a:rPr baseline="-25000" lang="en"/>
              <a:t>2 </a:t>
            </a:r>
            <a:r>
              <a:rPr lang="en"/>
              <a:t>Calibration</a:t>
            </a:r>
            <a:endParaRPr/>
          </a:p>
        </p:txBody>
      </p:sp>
      <p:pic>
        <p:nvPicPr>
          <p:cNvPr id="227" name="Google Shape;227;p23"/>
          <p:cNvPicPr preferRelativeResize="0"/>
          <p:nvPr/>
        </p:nvPicPr>
        <p:blipFill>
          <a:blip r:embed="rId3">
            <a:alphaModFix/>
          </a:blip>
          <a:stretch>
            <a:fillRect/>
          </a:stretch>
        </p:blipFill>
        <p:spPr>
          <a:xfrm>
            <a:off x="1297500" y="3949275"/>
            <a:ext cx="1028700" cy="647700"/>
          </a:xfrm>
          <a:prstGeom prst="rect">
            <a:avLst/>
          </a:prstGeom>
          <a:noFill/>
          <a:ln>
            <a:noFill/>
          </a:ln>
        </p:spPr>
      </p:pic>
      <p:pic>
        <p:nvPicPr>
          <p:cNvPr id="228" name="Google Shape;228;p23"/>
          <p:cNvPicPr preferRelativeResize="0"/>
          <p:nvPr/>
        </p:nvPicPr>
        <p:blipFill>
          <a:blip r:embed="rId4">
            <a:alphaModFix/>
          </a:blip>
          <a:stretch>
            <a:fillRect/>
          </a:stretch>
        </p:blipFill>
        <p:spPr>
          <a:xfrm>
            <a:off x="1231900" y="1164550"/>
            <a:ext cx="4429125" cy="2657475"/>
          </a:xfrm>
          <a:prstGeom prst="rect">
            <a:avLst/>
          </a:prstGeom>
          <a:noFill/>
          <a:ln>
            <a:noFill/>
          </a:ln>
        </p:spPr>
      </p:pic>
      <p:pic>
        <p:nvPicPr>
          <p:cNvPr id="229" name="Google Shape;229;p23"/>
          <p:cNvPicPr preferRelativeResize="0"/>
          <p:nvPr/>
        </p:nvPicPr>
        <p:blipFill>
          <a:blip r:embed="rId5">
            <a:alphaModFix/>
          </a:blip>
          <a:stretch>
            <a:fillRect/>
          </a:stretch>
        </p:blipFill>
        <p:spPr>
          <a:xfrm>
            <a:off x="6145125" y="767975"/>
            <a:ext cx="2494050" cy="2070525"/>
          </a:xfrm>
          <a:prstGeom prst="rect">
            <a:avLst/>
          </a:prstGeom>
          <a:noFill/>
          <a:ln>
            <a:noFill/>
          </a:ln>
        </p:spPr>
      </p:pic>
      <p:pic>
        <p:nvPicPr>
          <p:cNvPr id="230" name="Google Shape;230;p23"/>
          <p:cNvPicPr preferRelativeResize="0"/>
          <p:nvPr/>
        </p:nvPicPr>
        <p:blipFill>
          <a:blip r:embed="rId6">
            <a:alphaModFix/>
          </a:blip>
          <a:stretch>
            <a:fillRect/>
          </a:stretch>
        </p:blipFill>
        <p:spPr>
          <a:xfrm>
            <a:off x="6145125" y="2940213"/>
            <a:ext cx="2494050" cy="1512180"/>
          </a:xfrm>
          <a:prstGeom prst="rect">
            <a:avLst/>
          </a:prstGeom>
          <a:noFill/>
          <a:ln>
            <a:noFill/>
          </a:ln>
        </p:spPr>
      </p:pic>
      <p:pic>
        <p:nvPicPr>
          <p:cNvPr id="231" name="Google Shape;231;p23"/>
          <p:cNvPicPr preferRelativeResize="0"/>
          <p:nvPr/>
        </p:nvPicPr>
        <p:blipFill rotWithShape="1">
          <a:blip r:embed="rId7">
            <a:alphaModFix/>
          </a:blip>
          <a:srcRect b="27309" l="15546" r="7143" t="0"/>
          <a:stretch/>
        </p:blipFill>
        <p:spPr>
          <a:xfrm>
            <a:off x="7614300" y="4537025"/>
            <a:ext cx="522600" cy="491325"/>
          </a:xfrm>
          <a:prstGeom prst="rect">
            <a:avLst/>
          </a:prstGeom>
          <a:noFill/>
          <a:ln>
            <a:noFill/>
          </a:ln>
        </p:spPr>
      </p:pic>
      <p:sp>
        <p:nvSpPr>
          <p:cNvPr id="232" name="Google Shape;232;p23"/>
          <p:cNvSpPr txBox="1"/>
          <p:nvPr/>
        </p:nvSpPr>
        <p:spPr>
          <a:xfrm>
            <a:off x="8136900" y="4628150"/>
            <a:ext cx="52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Teo</a:t>
            </a:r>
            <a:endParaRPr>
              <a:solidFill>
                <a:srgbClr val="FFFFFF"/>
              </a:solidFill>
              <a:latin typeface="Lato"/>
              <a:ea typeface="Lato"/>
              <a:cs typeface="Lato"/>
              <a:sym typeface="Lato"/>
            </a:endParaRPr>
          </a:p>
        </p:txBody>
      </p:sp>
      <p:pic>
        <p:nvPicPr>
          <p:cNvPr id="233" name="Google Shape;233;p23" title="hear rate testing.mp3">
            <a:hlinkClick r:id="rId8"/>
          </p:cNvPr>
          <p:cNvPicPr preferRelativeResize="0"/>
          <p:nvPr/>
        </p:nvPicPr>
        <p:blipFill>
          <a:blip r:embed="rId9">
            <a:alphaModFix/>
          </a:blip>
          <a:stretch>
            <a:fillRect/>
          </a:stretch>
        </p:blipFill>
        <p:spPr>
          <a:xfrm>
            <a:off x="8594625" y="4554088"/>
            <a:ext cx="457200" cy="457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Peak Detection</a:t>
            </a:r>
            <a:endParaRPr/>
          </a:p>
        </p:txBody>
      </p:sp>
      <p:pic>
        <p:nvPicPr>
          <p:cNvPr id="239" name="Google Shape;239;p24"/>
          <p:cNvPicPr preferRelativeResize="0"/>
          <p:nvPr/>
        </p:nvPicPr>
        <p:blipFill>
          <a:blip r:embed="rId3">
            <a:alphaModFix/>
          </a:blip>
          <a:stretch>
            <a:fillRect/>
          </a:stretch>
        </p:blipFill>
        <p:spPr>
          <a:xfrm>
            <a:off x="1263350" y="1121774"/>
            <a:ext cx="3190550" cy="3468749"/>
          </a:xfrm>
          <a:prstGeom prst="rect">
            <a:avLst/>
          </a:prstGeom>
          <a:noFill/>
          <a:ln>
            <a:noFill/>
          </a:ln>
        </p:spPr>
      </p:pic>
      <p:pic>
        <p:nvPicPr>
          <p:cNvPr id="240" name="Google Shape;240;p24"/>
          <p:cNvPicPr preferRelativeResize="0"/>
          <p:nvPr/>
        </p:nvPicPr>
        <p:blipFill>
          <a:blip r:embed="rId4">
            <a:alphaModFix/>
          </a:blip>
          <a:stretch>
            <a:fillRect/>
          </a:stretch>
        </p:blipFill>
        <p:spPr>
          <a:xfrm>
            <a:off x="4638750" y="204650"/>
            <a:ext cx="2595300" cy="1557175"/>
          </a:xfrm>
          <a:prstGeom prst="rect">
            <a:avLst/>
          </a:prstGeom>
          <a:noFill/>
          <a:ln>
            <a:noFill/>
          </a:ln>
        </p:spPr>
      </p:pic>
      <p:pic>
        <p:nvPicPr>
          <p:cNvPr id="241" name="Google Shape;241;p24"/>
          <p:cNvPicPr preferRelativeResize="0"/>
          <p:nvPr/>
        </p:nvPicPr>
        <p:blipFill>
          <a:blip r:embed="rId5">
            <a:alphaModFix/>
          </a:blip>
          <a:stretch>
            <a:fillRect/>
          </a:stretch>
        </p:blipFill>
        <p:spPr>
          <a:xfrm>
            <a:off x="6239775" y="1213422"/>
            <a:ext cx="2458650" cy="1448100"/>
          </a:xfrm>
          <a:prstGeom prst="rect">
            <a:avLst/>
          </a:prstGeom>
          <a:noFill/>
          <a:ln>
            <a:noFill/>
          </a:ln>
        </p:spPr>
      </p:pic>
      <p:pic>
        <p:nvPicPr>
          <p:cNvPr id="242" name="Google Shape;242;p24"/>
          <p:cNvPicPr preferRelativeResize="0"/>
          <p:nvPr/>
        </p:nvPicPr>
        <p:blipFill>
          <a:blip r:embed="rId6">
            <a:alphaModFix/>
          </a:blip>
          <a:stretch>
            <a:fillRect/>
          </a:stretch>
        </p:blipFill>
        <p:spPr>
          <a:xfrm>
            <a:off x="4638745" y="2456270"/>
            <a:ext cx="2713451" cy="1593800"/>
          </a:xfrm>
          <a:prstGeom prst="rect">
            <a:avLst/>
          </a:prstGeom>
          <a:noFill/>
          <a:ln>
            <a:noFill/>
          </a:ln>
        </p:spPr>
      </p:pic>
      <p:pic>
        <p:nvPicPr>
          <p:cNvPr id="243" name="Google Shape;243;p24"/>
          <p:cNvPicPr preferRelativeResize="0"/>
          <p:nvPr/>
        </p:nvPicPr>
        <p:blipFill>
          <a:blip r:embed="rId7">
            <a:alphaModFix/>
          </a:blip>
          <a:stretch>
            <a:fillRect/>
          </a:stretch>
        </p:blipFill>
        <p:spPr>
          <a:xfrm>
            <a:off x="6303500" y="3507355"/>
            <a:ext cx="2458650" cy="1435095"/>
          </a:xfrm>
          <a:prstGeom prst="rect">
            <a:avLst/>
          </a:prstGeom>
          <a:noFill/>
          <a:ln>
            <a:noFill/>
          </a:ln>
        </p:spPr>
      </p:pic>
      <p:pic>
        <p:nvPicPr>
          <p:cNvPr id="244" name="Google Shape;244;p24"/>
          <p:cNvPicPr preferRelativeResize="0"/>
          <p:nvPr/>
        </p:nvPicPr>
        <p:blipFill rotWithShape="1">
          <a:blip r:embed="rId8">
            <a:alphaModFix/>
          </a:blip>
          <a:srcRect b="27309" l="15546" r="7143" t="0"/>
          <a:stretch/>
        </p:blipFill>
        <p:spPr>
          <a:xfrm>
            <a:off x="7614300" y="4537025"/>
            <a:ext cx="522600" cy="491325"/>
          </a:xfrm>
          <a:prstGeom prst="rect">
            <a:avLst/>
          </a:prstGeom>
          <a:noFill/>
          <a:ln>
            <a:noFill/>
          </a:ln>
        </p:spPr>
      </p:pic>
      <p:sp>
        <p:nvSpPr>
          <p:cNvPr id="245" name="Google Shape;245;p24"/>
          <p:cNvSpPr txBox="1"/>
          <p:nvPr/>
        </p:nvSpPr>
        <p:spPr>
          <a:xfrm>
            <a:off x="8136900" y="4628150"/>
            <a:ext cx="52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Teo</a:t>
            </a:r>
            <a:endParaRPr>
              <a:solidFill>
                <a:srgbClr val="FFFFFF"/>
              </a:solidFill>
              <a:latin typeface="Lato"/>
              <a:ea typeface="Lato"/>
              <a:cs typeface="Lato"/>
              <a:sym typeface="Lato"/>
            </a:endParaRPr>
          </a:p>
        </p:txBody>
      </p:sp>
      <p:pic>
        <p:nvPicPr>
          <p:cNvPr id="246" name="Google Shape;246;p24" title="hear rate testing.mp3">
            <a:hlinkClick r:id="rId9"/>
          </p:cNvPr>
          <p:cNvPicPr preferRelativeResize="0"/>
          <p:nvPr/>
        </p:nvPicPr>
        <p:blipFill>
          <a:blip r:embed="rId10">
            <a:alphaModFix/>
          </a:blip>
          <a:stretch>
            <a:fillRect/>
          </a:stretch>
        </p:blipFill>
        <p:spPr>
          <a:xfrm>
            <a:off x="8594625" y="4554088"/>
            <a:ext cx="457200" cy="457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Heart Rate Accuracy</a:t>
            </a:r>
            <a:endParaRPr/>
          </a:p>
        </p:txBody>
      </p:sp>
      <p:pic>
        <p:nvPicPr>
          <p:cNvPr id="252" name="Google Shape;252;p25"/>
          <p:cNvPicPr preferRelativeResize="0"/>
          <p:nvPr/>
        </p:nvPicPr>
        <p:blipFill>
          <a:blip r:embed="rId3">
            <a:alphaModFix/>
          </a:blip>
          <a:stretch>
            <a:fillRect/>
          </a:stretch>
        </p:blipFill>
        <p:spPr>
          <a:xfrm>
            <a:off x="2380400" y="1488425"/>
            <a:ext cx="4075625" cy="2555075"/>
          </a:xfrm>
          <a:prstGeom prst="rect">
            <a:avLst/>
          </a:prstGeom>
          <a:noFill/>
          <a:ln>
            <a:noFill/>
          </a:ln>
        </p:spPr>
      </p:pic>
      <p:pic>
        <p:nvPicPr>
          <p:cNvPr id="253" name="Google Shape;253;p25"/>
          <p:cNvPicPr preferRelativeResize="0"/>
          <p:nvPr/>
        </p:nvPicPr>
        <p:blipFill rotWithShape="1">
          <a:blip r:embed="rId4">
            <a:alphaModFix/>
          </a:blip>
          <a:srcRect b="27309" l="15546" r="7143" t="0"/>
          <a:stretch/>
        </p:blipFill>
        <p:spPr>
          <a:xfrm>
            <a:off x="7614300" y="4537025"/>
            <a:ext cx="522600" cy="491325"/>
          </a:xfrm>
          <a:prstGeom prst="rect">
            <a:avLst/>
          </a:prstGeom>
          <a:noFill/>
          <a:ln>
            <a:noFill/>
          </a:ln>
        </p:spPr>
      </p:pic>
      <p:sp>
        <p:nvSpPr>
          <p:cNvPr id="254" name="Google Shape;254;p25"/>
          <p:cNvSpPr txBox="1"/>
          <p:nvPr/>
        </p:nvSpPr>
        <p:spPr>
          <a:xfrm>
            <a:off x="8136900" y="4628150"/>
            <a:ext cx="52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Teo</a:t>
            </a:r>
            <a:endParaRPr>
              <a:solidFill>
                <a:srgbClr val="FFFFFF"/>
              </a:solidFill>
              <a:latin typeface="Lato"/>
              <a:ea typeface="Lato"/>
              <a:cs typeface="Lato"/>
              <a:sym typeface="Lato"/>
            </a:endParaRPr>
          </a:p>
        </p:txBody>
      </p:sp>
      <p:pic>
        <p:nvPicPr>
          <p:cNvPr id="255" name="Google Shape;255;p25" title="hear rate testing.mp3">
            <a:hlinkClick r:id="rId5"/>
          </p:cNvPr>
          <p:cNvPicPr preferRelativeResize="0"/>
          <p:nvPr/>
        </p:nvPicPr>
        <p:blipFill>
          <a:blip r:embed="rId6">
            <a:alphaModFix/>
          </a:blip>
          <a:stretch>
            <a:fillRect/>
          </a:stretch>
        </p:blipFill>
        <p:spPr>
          <a:xfrm>
            <a:off x="8594625" y="4554088"/>
            <a:ext cx="457200" cy="457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26"/>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4000"/>
              <a:t>Microcontroller</a:t>
            </a:r>
            <a:endParaRPr sz="4000"/>
          </a:p>
          <a:p>
            <a:pPr indent="0" lvl="0" marL="0" rtl="0" algn="l">
              <a:spcBef>
                <a:spcPts val="0"/>
              </a:spcBef>
              <a:spcAft>
                <a:spcPts val="0"/>
              </a:spcAft>
              <a:buNone/>
            </a:pPr>
            <a:r>
              <a:rPr lang="en" sz="4000"/>
              <a:t> 		-</a:t>
            </a:r>
            <a:r>
              <a:rPr lang="en" sz="4000"/>
              <a:t>Atmega328p-pu</a:t>
            </a:r>
            <a:endParaRPr/>
          </a:p>
        </p:txBody>
      </p:sp>
      <p:sp>
        <p:nvSpPr>
          <p:cNvPr id="261" name="Google Shape;261;p26"/>
          <p:cNvSpPr txBox="1"/>
          <p:nvPr>
            <p:ph idx="1" type="body"/>
          </p:nvPr>
        </p:nvSpPr>
        <p:spPr>
          <a:xfrm>
            <a:off x="36850" y="1970925"/>
            <a:ext cx="7038900" cy="2911200"/>
          </a:xfrm>
          <a:prstGeom prst="rect">
            <a:avLst/>
          </a:prstGeom>
        </p:spPr>
        <p:txBody>
          <a:bodyPr anchorCtr="0" anchor="t" bIns="91425" lIns="91425" spcFirstLastPara="1" rIns="91425" wrap="square" tIns="91425">
            <a:normAutofit/>
          </a:bodyPr>
          <a:lstStyle/>
          <a:p>
            <a:pPr indent="-349250" lvl="0" marL="457200" rtl="0" algn="l">
              <a:lnSpc>
                <a:spcPct val="100000"/>
              </a:lnSpc>
              <a:spcBef>
                <a:spcPts val="0"/>
              </a:spcBef>
              <a:spcAft>
                <a:spcPts val="0"/>
              </a:spcAft>
              <a:buClr>
                <a:srgbClr val="FFFFFF"/>
              </a:buClr>
              <a:buSzPts val="1900"/>
              <a:buFont typeface="Arial"/>
              <a:buChar char="●"/>
            </a:pPr>
            <a:r>
              <a:rPr lang="en" sz="1900">
                <a:solidFill>
                  <a:srgbClr val="FFFFFF"/>
                </a:solidFill>
                <a:latin typeface="Arial"/>
                <a:ea typeface="Arial"/>
                <a:cs typeface="Arial"/>
                <a:sym typeface="Arial"/>
              </a:rPr>
              <a:t>Same with MCU on Arduino</a:t>
            </a:r>
            <a:endParaRPr sz="1900">
              <a:solidFill>
                <a:srgbClr val="FFFFFF"/>
              </a:solidFill>
              <a:latin typeface="Arial"/>
              <a:ea typeface="Arial"/>
              <a:cs typeface="Arial"/>
              <a:sym typeface="Arial"/>
            </a:endParaRPr>
          </a:p>
          <a:p>
            <a:pPr indent="-349250" lvl="0" marL="457200" rtl="0" algn="l">
              <a:lnSpc>
                <a:spcPct val="100000"/>
              </a:lnSpc>
              <a:spcBef>
                <a:spcPts val="0"/>
              </a:spcBef>
              <a:spcAft>
                <a:spcPts val="0"/>
              </a:spcAft>
              <a:buClr>
                <a:srgbClr val="FFFFFF"/>
              </a:buClr>
              <a:buSzPts val="1900"/>
              <a:buFont typeface="Arial"/>
              <a:buChar char="●"/>
            </a:pPr>
            <a:r>
              <a:rPr lang="en" sz="1900">
                <a:solidFill>
                  <a:srgbClr val="FFFFFF"/>
                </a:solidFill>
                <a:latin typeface="Arial"/>
                <a:ea typeface="Arial"/>
                <a:cs typeface="Arial"/>
                <a:sym typeface="Arial"/>
              </a:rPr>
              <a:t>Program by Arduino IDE(Burn the bootloader)</a:t>
            </a:r>
            <a:endParaRPr sz="1900">
              <a:solidFill>
                <a:srgbClr val="FFFFFF"/>
              </a:solidFill>
              <a:latin typeface="Arial"/>
              <a:ea typeface="Arial"/>
              <a:cs typeface="Arial"/>
              <a:sym typeface="Arial"/>
            </a:endParaRPr>
          </a:p>
          <a:p>
            <a:pPr indent="-349250" lvl="0" marL="457200" rtl="0" algn="l">
              <a:lnSpc>
                <a:spcPct val="100000"/>
              </a:lnSpc>
              <a:spcBef>
                <a:spcPts val="0"/>
              </a:spcBef>
              <a:spcAft>
                <a:spcPts val="0"/>
              </a:spcAft>
              <a:buClr>
                <a:srgbClr val="FFFFFF"/>
              </a:buClr>
              <a:buSzPts val="1900"/>
              <a:buFont typeface="Arial"/>
              <a:buChar char="●"/>
            </a:pPr>
            <a:r>
              <a:rPr lang="en" sz="1900">
                <a:solidFill>
                  <a:srgbClr val="FFFFFF"/>
                </a:solidFill>
                <a:latin typeface="Arial"/>
                <a:ea typeface="Arial"/>
                <a:cs typeface="Arial"/>
                <a:sym typeface="Arial"/>
              </a:rPr>
              <a:t>Programe with C/C++</a:t>
            </a:r>
            <a:endParaRPr sz="1900">
              <a:solidFill>
                <a:srgbClr val="FFFFFF"/>
              </a:solidFill>
              <a:latin typeface="Arial"/>
              <a:ea typeface="Arial"/>
              <a:cs typeface="Arial"/>
              <a:sym typeface="Arial"/>
            </a:endParaRPr>
          </a:p>
          <a:p>
            <a:pPr indent="-349250" lvl="0" marL="457200" rtl="0" algn="l">
              <a:lnSpc>
                <a:spcPct val="100000"/>
              </a:lnSpc>
              <a:spcBef>
                <a:spcPts val="0"/>
              </a:spcBef>
              <a:spcAft>
                <a:spcPts val="0"/>
              </a:spcAft>
              <a:buClr>
                <a:srgbClr val="FFFFFF"/>
              </a:buClr>
              <a:buSzPts val="1900"/>
              <a:buFont typeface="Arial"/>
              <a:buChar char="●"/>
            </a:pPr>
            <a:r>
              <a:rPr lang="en" sz="1900">
                <a:solidFill>
                  <a:srgbClr val="FFFFFF"/>
                </a:solidFill>
                <a:latin typeface="Arial"/>
                <a:ea typeface="Arial"/>
                <a:cs typeface="Arial"/>
                <a:sym typeface="Arial"/>
              </a:rPr>
              <a:t>Easy to find documentation we need</a:t>
            </a:r>
            <a:endParaRPr sz="1900">
              <a:solidFill>
                <a:srgbClr val="FFFFFF"/>
              </a:solidFill>
              <a:latin typeface="Arial"/>
              <a:ea typeface="Arial"/>
              <a:cs typeface="Arial"/>
              <a:sym typeface="Arial"/>
            </a:endParaRPr>
          </a:p>
          <a:p>
            <a:pPr indent="0" lvl="0" marL="914400" rtl="0" algn="l">
              <a:lnSpc>
                <a:spcPct val="100000"/>
              </a:lnSpc>
              <a:spcBef>
                <a:spcPts val="0"/>
              </a:spcBef>
              <a:spcAft>
                <a:spcPts val="0"/>
              </a:spcAft>
              <a:buNone/>
            </a:pPr>
            <a:r>
              <a:t/>
            </a:r>
            <a:endParaRPr sz="1900">
              <a:solidFill>
                <a:srgbClr val="FFFFFF"/>
              </a:solidFill>
              <a:latin typeface="Arial"/>
              <a:ea typeface="Arial"/>
              <a:cs typeface="Arial"/>
              <a:sym typeface="Arial"/>
            </a:endParaRPr>
          </a:p>
        </p:txBody>
      </p:sp>
      <p:sp>
        <p:nvSpPr>
          <p:cNvPr id="262" name="Google Shape;262;p26"/>
          <p:cNvSpPr txBox="1"/>
          <p:nvPr/>
        </p:nvSpPr>
        <p:spPr>
          <a:xfrm>
            <a:off x="8136900" y="4628150"/>
            <a:ext cx="65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Yong</a:t>
            </a:r>
            <a:endParaRPr>
              <a:solidFill>
                <a:srgbClr val="FFFFFF"/>
              </a:solidFill>
              <a:latin typeface="Lato"/>
              <a:ea typeface="Lato"/>
              <a:cs typeface="Lato"/>
              <a:sym typeface="Lato"/>
            </a:endParaRPr>
          </a:p>
        </p:txBody>
      </p:sp>
      <p:pic>
        <p:nvPicPr>
          <p:cNvPr id="263" name="Google Shape;263;p26"/>
          <p:cNvPicPr preferRelativeResize="0"/>
          <p:nvPr/>
        </p:nvPicPr>
        <p:blipFill>
          <a:blip r:embed="rId3">
            <a:alphaModFix/>
          </a:blip>
          <a:stretch>
            <a:fillRect/>
          </a:stretch>
        </p:blipFill>
        <p:spPr>
          <a:xfrm>
            <a:off x="7701835" y="4628150"/>
            <a:ext cx="435065" cy="400200"/>
          </a:xfrm>
          <a:prstGeom prst="rect">
            <a:avLst/>
          </a:prstGeom>
          <a:noFill/>
          <a:ln>
            <a:noFill/>
          </a:ln>
        </p:spPr>
      </p:pic>
      <p:pic>
        <p:nvPicPr>
          <p:cNvPr id="264" name="Google Shape;264;p26" title="Slide 10-yong.mp3">
            <a:hlinkClick r:id="rId4"/>
          </p:cNvPr>
          <p:cNvPicPr preferRelativeResize="0"/>
          <p:nvPr/>
        </p:nvPicPr>
        <p:blipFill>
          <a:blip r:embed="rId5">
            <a:alphaModFix/>
          </a:blip>
          <a:stretch>
            <a:fillRect/>
          </a:stretch>
        </p:blipFill>
        <p:spPr>
          <a:xfrm>
            <a:off x="8708025" y="4649113"/>
            <a:ext cx="358275" cy="358275"/>
          </a:xfrm>
          <a:prstGeom prst="rect">
            <a:avLst/>
          </a:prstGeom>
          <a:noFill/>
          <a:ln>
            <a:noFill/>
          </a:ln>
        </p:spPr>
      </p:pic>
      <p:pic>
        <p:nvPicPr>
          <p:cNvPr id="265" name="Google Shape;265;p26"/>
          <p:cNvPicPr preferRelativeResize="0"/>
          <p:nvPr/>
        </p:nvPicPr>
        <p:blipFill>
          <a:blip r:embed="rId6">
            <a:alphaModFix/>
          </a:blip>
          <a:stretch>
            <a:fillRect/>
          </a:stretch>
        </p:blipFill>
        <p:spPr>
          <a:xfrm>
            <a:off x="5814047" y="1550375"/>
            <a:ext cx="3329950" cy="28010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2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PCB for Microcontroller Module</a:t>
            </a:r>
            <a:endParaRPr/>
          </a:p>
        </p:txBody>
      </p:sp>
      <p:sp>
        <p:nvSpPr>
          <p:cNvPr id="271" name="Google Shape;271;p27"/>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72" name="Google Shape;272;p27"/>
          <p:cNvPicPr preferRelativeResize="0"/>
          <p:nvPr/>
        </p:nvPicPr>
        <p:blipFill>
          <a:blip r:embed="rId3">
            <a:alphaModFix/>
          </a:blip>
          <a:stretch>
            <a:fillRect/>
          </a:stretch>
        </p:blipFill>
        <p:spPr>
          <a:xfrm>
            <a:off x="311700" y="1086873"/>
            <a:ext cx="4860100" cy="3289300"/>
          </a:xfrm>
          <a:prstGeom prst="rect">
            <a:avLst/>
          </a:prstGeom>
          <a:noFill/>
          <a:ln>
            <a:noFill/>
          </a:ln>
        </p:spPr>
      </p:pic>
      <p:pic>
        <p:nvPicPr>
          <p:cNvPr id="273" name="Google Shape;273;p27"/>
          <p:cNvPicPr preferRelativeResize="0"/>
          <p:nvPr/>
        </p:nvPicPr>
        <p:blipFill>
          <a:blip r:embed="rId4">
            <a:alphaModFix/>
          </a:blip>
          <a:stretch>
            <a:fillRect/>
          </a:stretch>
        </p:blipFill>
        <p:spPr>
          <a:xfrm>
            <a:off x="4919129" y="1152475"/>
            <a:ext cx="4316751" cy="3520150"/>
          </a:xfrm>
          <a:prstGeom prst="rect">
            <a:avLst/>
          </a:prstGeom>
          <a:noFill/>
          <a:ln>
            <a:noFill/>
          </a:ln>
        </p:spPr>
      </p:pic>
      <p:pic>
        <p:nvPicPr>
          <p:cNvPr id="274" name="Google Shape;274;p27"/>
          <p:cNvPicPr preferRelativeResize="0"/>
          <p:nvPr/>
        </p:nvPicPr>
        <p:blipFill>
          <a:blip r:embed="rId5">
            <a:alphaModFix/>
          </a:blip>
          <a:stretch>
            <a:fillRect/>
          </a:stretch>
        </p:blipFill>
        <p:spPr>
          <a:xfrm>
            <a:off x="7701835" y="4628150"/>
            <a:ext cx="435065" cy="400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Wireless Communication Module</a:t>
            </a:r>
            <a:endParaRPr/>
          </a:p>
        </p:txBody>
      </p:sp>
      <p:sp>
        <p:nvSpPr>
          <p:cNvPr id="280" name="Google Shape;280;p28"/>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Goal:</a:t>
            </a:r>
            <a:r>
              <a:rPr lang="en"/>
              <a:t> Serial communication streams between all sensors, microprocessing units, and the HoloLens</a:t>
            </a:r>
            <a:endParaRPr/>
          </a:p>
          <a:p>
            <a:pPr indent="0" lvl="0" marL="0" rtl="0" algn="l">
              <a:spcBef>
                <a:spcPts val="1200"/>
              </a:spcBef>
              <a:spcAft>
                <a:spcPts val="0"/>
              </a:spcAft>
              <a:buNone/>
            </a:pPr>
            <a:r>
              <a:rPr b="1" lang="en"/>
              <a:t>Parts we used:</a:t>
            </a:r>
            <a:r>
              <a:rPr lang="en"/>
              <a:t> FS1000A Wireless RF Module, HC-05 Bluetooth Module, </a:t>
            </a:r>
            <a:endParaRPr/>
          </a:p>
          <a:p>
            <a:pPr indent="0" lvl="0" marL="0" rtl="0" algn="l">
              <a:spcBef>
                <a:spcPts val="1200"/>
              </a:spcBef>
              <a:spcAft>
                <a:spcPts val="0"/>
              </a:spcAft>
              <a:buNone/>
            </a:pPr>
            <a:r>
              <a:rPr lang="en"/>
              <a:t>nRF24L01 Transceiver, Zigbee Wireless Communication Module, DS18S20 Digital Temperature Sensor</a:t>
            </a:r>
            <a:endParaRPr/>
          </a:p>
          <a:p>
            <a:pPr indent="0" lvl="0" marL="0" rtl="0" algn="l">
              <a:spcBef>
                <a:spcPts val="1200"/>
              </a:spcBef>
              <a:spcAft>
                <a:spcPts val="1200"/>
              </a:spcAft>
              <a:buNone/>
            </a:pPr>
            <a:r>
              <a:rPr lang="en"/>
              <a:t>	</a:t>
            </a:r>
            <a:endParaRPr/>
          </a:p>
        </p:txBody>
      </p:sp>
      <p:pic>
        <p:nvPicPr>
          <p:cNvPr id="281" name="Google Shape;281;p28"/>
          <p:cNvPicPr preferRelativeResize="0"/>
          <p:nvPr/>
        </p:nvPicPr>
        <p:blipFill>
          <a:blip r:embed="rId3">
            <a:alphaModFix/>
          </a:blip>
          <a:stretch>
            <a:fillRect/>
          </a:stretch>
        </p:blipFill>
        <p:spPr>
          <a:xfrm>
            <a:off x="311700" y="3379525"/>
            <a:ext cx="2067050" cy="1550300"/>
          </a:xfrm>
          <a:prstGeom prst="rect">
            <a:avLst/>
          </a:prstGeom>
          <a:noFill/>
          <a:ln>
            <a:noFill/>
          </a:ln>
        </p:spPr>
      </p:pic>
      <p:pic>
        <p:nvPicPr>
          <p:cNvPr id="282" name="Google Shape;282;p28"/>
          <p:cNvPicPr preferRelativeResize="0"/>
          <p:nvPr/>
        </p:nvPicPr>
        <p:blipFill>
          <a:blip r:embed="rId4">
            <a:alphaModFix/>
          </a:blip>
          <a:stretch>
            <a:fillRect/>
          </a:stretch>
        </p:blipFill>
        <p:spPr>
          <a:xfrm>
            <a:off x="2378750" y="3379523"/>
            <a:ext cx="1550279" cy="1550300"/>
          </a:xfrm>
          <a:prstGeom prst="rect">
            <a:avLst/>
          </a:prstGeom>
          <a:noFill/>
          <a:ln>
            <a:noFill/>
          </a:ln>
        </p:spPr>
      </p:pic>
      <p:pic>
        <p:nvPicPr>
          <p:cNvPr id="283" name="Google Shape;283;p28"/>
          <p:cNvPicPr preferRelativeResize="0"/>
          <p:nvPr/>
        </p:nvPicPr>
        <p:blipFill>
          <a:blip r:embed="rId5">
            <a:alphaModFix/>
          </a:blip>
          <a:stretch>
            <a:fillRect/>
          </a:stretch>
        </p:blipFill>
        <p:spPr>
          <a:xfrm>
            <a:off x="3929025" y="3379548"/>
            <a:ext cx="1550274" cy="1550274"/>
          </a:xfrm>
          <a:prstGeom prst="rect">
            <a:avLst/>
          </a:prstGeom>
          <a:noFill/>
          <a:ln>
            <a:noFill/>
          </a:ln>
        </p:spPr>
      </p:pic>
      <p:pic>
        <p:nvPicPr>
          <p:cNvPr id="284" name="Google Shape;284;p28"/>
          <p:cNvPicPr preferRelativeResize="0"/>
          <p:nvPr/>
        </p:nvPicPr>
        <p:blipFill>
          <a:blip r:embed="rId6">
            <a:alphaModFix/>
          </a:blip>
          <a:stretch>
            <a:fillRect/>
          </a:stretch>
        </p:blipFill>
        <p:spPr>
          <a:xfrm>
            <a:off x="5479300" y="3379550"/>
            <a:ext cx="1550276" cy="1550275"/>
          </a:xfrm>
          <a:prstGeom prst="rect">
            <a:avLst/>
          </a:prstGeom>
          <a:noFill/>
          <a:ln>
            <a:noFill/>
          </a:ln>
        </p:spPr>
      </p:pic>
      <p:pic>
        <p:nvPicPr>
          <p:cNvPr id="285" name="Google Shape;285;p28"/>
          <p:cNvPicPr preferRelativeResize="0"/>
          <p:nvPr/>
        </p:nvPicPr>
        <p:blipFill>
          <a:blip r:embed="rId7">
            <a:alphaModFix/>
          </a:blip>
          <a:stretch>
            <a:fillRect/>
          </a:stretch>
        </p:blipFill>
        <p:spPr>
          <a:xfrm>
            <a:off x="7029575" y="3379537"/>
            <a:ext cx="1550275" cy="1550275"/>
          </a:xfrm>
          <a:prstGeom prst="rect">
            <a:avLst/>
          </a:prstGeom>
          <a:noFill/>
          <a:ln>
            <a:noFill/>
          </a:ln>
        </p:spPr>
      </p:pic>
      <p:sp>
        <p:nvSpPr>
          <p:cNvPr id="286" name="Google Shape;286;p28"/>
          <p:cNvSpPr txBox="1"/>
          <p:nvPr/>
        </p:nvSpPr>
        <p:spPr>
          <a:xfrm>
            <a:off x="8136900" y="4628150"/>
            <a:ext cx="65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Yong</a:t>
            </a:r>
            <a:endParaRPr>
              <a:solidFill>
                <a:srgbClr val="FFFFFF"/>
              </a:solidFill>
              <a:latin typeface="Lato"/>
              <a:ea typeface="Lato"/>
              <a:cs typeface="Lato"/>
              <a:sym typeface="Lato"/>
            </a:endParaRPr>
          </a:p>
        </p:txBody>
      </p:sp>
      <p:pic>
        <p:nvPicPr>
          <p:cNvPr id="287" name="Google Shape;287;p28"/>
          <p:cNvPicPr preferRelativeResize="0"/>
          <p:nvPr/>
        </p:nvPicPr>
        <p:blipFill>
          <a:blip r:embed="rId8">
            <a:alphaModFix/>
          </a:blip>
          <a:stretch>
            <a:fillRect/>
          </a:stretch>
        </p:blipFill>
        <p:spPr>
          <a:xfrm>
            <a:off x="7757185" y="4628150"/>
            <a:ext cx="435065" cy="400200"/>
          </a:xfrm>
          <a:prstGeom prst="rect">
            <a:avLst/>
          </a:prstGeom>
          <a:noFill/>
          <a:ln>
            <a:noFill/>
          </a:ln>
        </p:spPr>
      </p:pic>
      <p:pic>
        <p:nvPicPr>
          <p:cNvPr id="288" name="Google Shape;288;p28" title="Slide 15-yong.mp3">
            <a:hlinkClick r:id="rId9"/>
          </p:cNvPr>
          <p:cNvPicPr preferRelativeResize="0"/>
          <p:nvPr/>
        </p:nvPicPr>
        <p:blipFill>
          <a:blip r:embed="rId10">
            <a:alphaModFix/>
          </a:blip>
          <a:stretch>
            <a:fillRect/>
          </a:stretch>
        </p:blipFill>
        <p:spPr>
          <a:xfrm>
            <a:off x="8686800" y="4571150"/>
            <a:ext cx="457200" cy="457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2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Temperature Sensor</a:t>
            </a:r>
            <a:endParaRPr/>
          </a:p>
        </p:txBody>
      </p:sp>
      <p:sp>
        <p:nvSpPr>
          <p:cNvPr id="294" name="Google Shape;294;p29"/>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DS18S20 Temperature Sensor</a:t>
            </a:r>
            <a:endParaRPr/>
          </a:p>
          <a:p>
            <a:pPr indent="-311150" lvl="0" marL="457200" rtl="0" algn="l">
              <a:spcBef>
                <a:spcPts val="1200"/>
              </a:spcBef>
              <a:spcAft>
                <a:spcPts val="0"/>
              </a:spcAft>
              <a:buSzPts val="1300"/>
              <a:buChar char="●"/>
            </a:pPr>
            <a:r>
              <a:rPr lang="en"/>
              <a:t>3-pin connection</a:t>
            </a:r>
            <a:endParaRPr/>
          </a:p>
          <a:p>
            <a:pPr indent="-311150" lvl="0" marL="457200" rtl="0" algn="l">
              <a:spcBef>
                <a:spcPts val="0"/>
              </a:spcBef>
              <a:spcAft>
                <a:spcPts val="0"/>
              </a:spcAft>
              <a:buSzPts val="1300"/>
              <a:buChar char="●"/>
            </a:pPr>
            <a:r>
              <a:rPr lang="en"/>
              <a:t>One-wire structure (use Dallas Temperature Library)</a:t>
            </a:r>
            <a:endParaRPr/>
          </a:p>
          <a:p>
            <a:pPr indent="-311150" lvl="0" marL="457200" rtl="0" algn="l">
              <a:spcBef>
                <a:spcPts val="0"/>
              </a:spcBef>
              <a:spcAft>
                <a:spcPts val="0"/>
              </a:spcAft>
              <a:buSzPts val="1300"/>
              <a:buChar char="●"/>
            </a:pPr>
            <a:r>
              <a:rPr lang="en"/>
              <a:t>4.7K ohm pull-up resistor</a:t>
            </a:r>
            <a:endParaRPr/>
          </a:p>
          <a:p>
            <a:pPr indent="-311150" lvl="0" marL="457200" rtl="0" algn="l">
              <a:spcBef>
                <a:spcPts val="0"/>
              </a:spcBef>
              <a:spcAft>
                <a:spcPts val="0"/>
              </a:spcAft>
              <a:buSzPts val="1300"/>
              <a:buChar char="●"/>
            </a:pPr>
            <a:r>
              <a:rPr lang="en"/>
              <a:t>5V operating voltage</a:t>
            </a:r>
            <a:endParaRPr/>
          </a:p>
          <a:p>
            <a:pPr indent="0" lvl="0" marL="0" rtl="0" algn="l">
              <a:spcBef>
                <a:spcPts val="1200"/>
              </a:spcBef>
              <a:spcAft>
                <a:spcPts val="1200"/>
              </a:spcAft>
              <a:buNone/>
            </a:pPr>
            <a:r>
              <a:t/>
            </a:r>
            <a:endParaRPr/>
          </a:p>
        </p:txBody>
      </p:sp>
      <p:sp>
        <p:nvSpPr>
          <p:cNvPr id="295" name="Google Shape;295;p29"/>
          <p:cNvSpPr txBox="1"/>
          <p:nvPr/>
        </p:nvSpPr>
        <p:spPr>
          <a:xfrm>
            <a:off x="8136900" y="4628150"/>
            <a:ext cx="65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Yong</a:t>
            </a:r>
            <a:endParaRPr>
              <a:solidFill>
                <a:srgbClr val="FFFFFF"/>
              </a:solidFill>
              <a:latin typeface="Lato"/>
              <a:ea typeface="Lato"/>
              <a:cs typeface="Lato"/>
              <a:sym typeface="Lato"/>
            </a:endParaRPr>
          </a:p>
        </p:txBody>
      </p:sp>
      <p:pic>
        <p:nvPicPr>
          <p:cNvPr id="296" name="Google Shape;296;p29"/>
          <p:cNvPicPr preferRelativeResize="0"/>
          <p:nvPr/>
        </p:nvPicPr>
        <p:blipFill>
          <a:blip r:embed="rId3">
            <a:alphaModFix/>
          </a:blip>
          <a:stretch>
            <a:fillRect/>
          </a:stretch>
        </p:blipFill>
        <p:spPr>
          <a:xfrm>
            <a:off x="7701835" y="4628150"/>
            <a:ext cx="435065" cy="400200"/>
          </a:xfrm>
          <a:prstGeom prst="rect">
            <a:avLst/>
          </a:prstGeom>
          <a:noFill/>
          <a:ln>
            <a:noFill/>
          </a:ln>
        </p:spPr>
      </p:pic>
      <p:pic>
        <p:nvPicPr>
          <p:cNvPr id="297" name="Google Shape;297;p29"/>
          <p:cNvPicPr preferRelativeResize="0"/>
          <p:nvPr/>
        </p:nvPicPr>
        <p:blipFill rotWithShape="1">
          <a:blip r:embed="rId4">
            <a:alphaModFix/>
          </a:blip>
          <a:srcRect b="0" l="16473" r="5711" t="0"/>
          <a:stretch/>
        </p:blipFill>
        <p:spPr>
          <a:xfrm>
            <a:off x="6813725" y="991000"/>
            <a:ext cx="1341350" cy="1723725"/>
          </a:xfrm>
          <a:prstGeom prst="rect">
            <a:avLst/>
          </a:prstGeom>
          <a:noFill/>
          <a:ln>
            <a:noFill/>
          </a:ln>
        </p:spPr>
      </p:pic>
      <p:pic>
        <p:nvPicPr>
          <p:cNvPr id="298" name="Google Shape;298;p29"/>
          <p:cNvPicPr preferRelativeResize="0"/>
          <p:nvPr/>
        </p:nvPicPr>
        <p:blipFill>
          <a:blip r:embed="rId5">
            <a:alphaModFix/>
          </a:blip>
          <a:stretch>
            <a:fillRect/>
          </a:stretch>
        </p:blipFill>
        <p:spPr>
          <a:xfrm>
            <a:off x="6813725" y="2714713"/>
            <a:ext cx="1524000" cy="1190625"/>
          </a:xfrm>
          <a:prstGeom prst="rect">
            <a:avLst/>
          </a:prstGeom>
          <a:noFill/>
          <a:ln>
            <a:noFill/>
          </a:ln>
        </p:spPr>
      </p:pic>
      <p:pic>
        <p:nvPicPr>
          <p:cNvPr id="299" name="Google Shape;299;p29" title="Slide 18-yong.mp3">
            <a:hlinkClick r:id="rId6"/>
          </p:cNvPr>
          <p:cNvPicPr preferRelativeResize="0"/>
          <p:nvPr/>
        </p:nvPicPr>
        <p:blipFill>
          <a:blip r:embed="rId7">
            <a:alphaModFix/>
          </a:blip>
          <a:stretch>
            <a:fillRect/>
          </a:stretch>
        </p:blipFill>
        <p:spPr>
          <a:xfrm>
            <a:off x="8686800" y="4571150"/>
            <a:ext cx="457200" cy="457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3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HC-05 Bluetooth Module</a:t>
            </a:r>
            <a:endParaRPr/>
          </a:p>
        </p:txBody>
      </p:sp>
      <p:sp>
        <p:nvSpPr>
          <p:cNvPr id="305" name="Google Shape;305;p30"/>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fontScale="85000" lnSpcReduction="20000"/>
          </a:bodyPr>
          <a:lstStyle/>
          <a:p>
            <a:pPr indent="-298767" lvl="0" marL="457200" rtl="0" algn="l">
              <a:spcBef>
                <a:spcPts val="0"/>
              </a:spcBef>
              <a:spcAft>
                <a:spcPts val="0"/>
              </a:spcAft>
              <a:buSzPct val="100000"/>
              <a:buChar char="●"/>
            </a:pPr>
            <a:r>
              <a:rPr lang="en"/>
              <a:t>4-pin connection</a:t>
            </a:r>
            <a:endParaRPr/>
          </a:p>
          <a:p>
            <a:pPr indent="-298767" lvl="0" marL="457200" rtl="0" algn="l">
              <a:spcBef>
                <a:spcPts val="0"/>
              </a:spcBef>
              <a:spcAft>
                <a:spcPts val="0"/>
              </a:spcAft>
              <a:buSzPct val="100000"/>
              <a:buChar char="●"/>
            </a:pPr>
            <a:r>
              <a:rPr lang="en"/>
              <a:t>Works on 5V or 3.3V with resistor</a:t>
            </a:r>
            <a:endParaRPr/>
          </a:p>
          <a:p>
            <a:pPr indent="-298767" lvl="0" marL="457200" rtl="0" algn="l">
              <a:spcBef>
                <a:spcPts val="0"/>
              </a:spcBef>
              <a:spcAft>
                <a:spcPts val="0"/>
              </a:spcAft>
              <a:buSzPct val="100000"/>
              <a:buChar char="●"/>
            </a:pPr>
            <a:r>
              <a:rPr lang="en"/>
              <a:t>Easily </a:t>
            </a:r>
            <a:r>
              <a:rPr lang="en"/>
              <a:t>interface</a:t>
            </a:r>
            <a:r>
              <a:rPr lang="en"/>
              <a:t> with other bluetooth device</a:t>
            </a:r>
            <a:endParaRPr/>
          </a:p>
          <a:p>
            <a:pPr indent="0" lvl="0" marL="457200" rtl="0" algn="l">
              <a:spcBef>
                <a:spcPts val="1200"/>
              </a:spcBef>
              <a:spcAft>
                <a:spcPts val="0"/>
              </a:spcAft>
              <a:buNone/>
            </a:pPr>
            <a:r>
              <a:t/>
            </a:r>
            <a:endParaRPr/>
          </a:p>
          <a:p>
            <a:pPr indent="0" lvl="0" marL="457200" rtl="0" algn="l">
              <a:spcBef>
                <a:spcPts val="1200"/>
              </a:spcBef>
              <a:spcAft>
                <a:spcPts val="0"/>
              </a:spcAft>
              <a:buNone/>
            </a:pPr>
            <a:r>
              <a:rPr lang="en"/>
              <a:t>Theory use in project:</a:t>
            </a:r>
            <a:endParaRPr/>
          </a:p>
          <a:p>
            <a:pPr indent="0" lvl="0" marL="457200" rtl="0" algn="l">
              <a:spcBef>
                <a:spcPts val="1200"/>
              </a:spcBef>
              <a:spcAft>
                <a:spcPts val="0"/>
              </a:spcAft>
              <a:buNone/>
            </a:pPr>
            <a:r>
              <a:rPr lang="en"/>
              <a:t>HC-05 will send data (temperature, heart rate,</a:t>
            </a:r>
            <a:endParaRPr/>
          </a:p>
          <a:p>
            <a:pPr indent="0" lvl="0" marL="457200" rtl="0" algn="l">
              <a:spcBef>
                <a:spcPts val="1200"/>
              </a:spcBef>
              <a:spcAft>
                <a:spcPts val="0"/>
              </a:spcAft>
              <a:buNone/>
            </a:pPr>
            <a:r>
              <a:rPr lang="en"/>
              <a:t>oxygen saturation to the computer that </a:t>
            </a:r>
            <a:endParaRPr/>
          </a:p>
          <a:p>
            <a:pPr indent="0" lvl="0" marL="457200" rtl="0" algn="l">
              <a:spcBef>
                <a:spcPts val="1200"/>
              </a:spcBef>
              <a:spcAft>
                <a:spcPts val="0"/>
              </a:spcAft>
              <a:buNone/>
            </a:pPr>
            <a:r>
              <a:rPr lang="en"/>
              <a:t>connected to the HoloLens server, then server send data to HoloLens)</a:t>
            </a:r>
            <a:endParaRPr/>
          </a:p>
          <a:p>
            <a:pPr indent="0" lvl="0" marL="45720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306" name="Google Shape;306;p30"/>
          <p:cNvPicPr preferRelativeResize="0"/>
          <p:nvPr/>
        </p:nvPicPr>
        <p:blipFill>
          <a:blip r:embed="rId3">
            <a:alphaModFix/>
          </a:blip>
          <a:stretch>
            <a:fillRect/>
          </a:stretch>
        </p:blipFill>
        <p:spPr>
          <a:xfrm>
            <a:off x="5235350" y="863175"/>
            <a:ext cx="3617799" cy="2406799"/>
          </a:xfrm>
          <a:prstGeom prst="rect">
            <a:avLst/>
          </a:prstGeom>
          <a:noFill/>
          <a:ln>
            <a:noFill/>
          </a:ln>
        </p:spPr>
      </p:pic>
      <p:pic>
        <p:nvPicPr>
          <p:cNvPr id="307" name="Google Shape;307;p30"/>
          <p:cNvPicPr preferRelativeResize="0"/>
          <p:nvPr/>
        </p:nvPicPr>
        <p:blipFill>
          <a:blip r:embed="rId4">
            <a:alphaModFix/>
          </a:blip>
          <a:stretch>
            <a:fillRect/>
          </a:stretch>
        </p:blipFill>
        <p:spPr>
          <a:xfrm>
            <a:off x="7701835" y="4628150"/>
            <a:ext cx="435065" cy="400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1"/>
          <p:cNvSpPr txBox="1"/>
          <p:nvPr>
            <p:ph type="title"/>
          </p:nvPr>
        </p:nvSpPr>
        <p:spPr>
          <a:xfrm>
            <a:off x="1297500" y="36505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PCB Testing</a:t>
            </a:r>
            <a:endParaRPr/>
          </a:p>
        </p:txBody>
      </p:sp>
      <p:sp>
        <p:nvSpPr>
          <p:cNvPr id="313" name="Google Shape;313;p31"/>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Before making PCB, we need to decide</a:t>
            </a:r>
            <a:endParaRPr/>
          </a:p>
          <a:p>
            <a:pPr indent="0" lvl="0" marL="0" rtl="0" algn="l">
              <a:spcBef>
                <a:spcPts val="1200"/>
              </a:spcBef>
              <a:spcAft>
                <a:spcPts val="0"/>
              </a:spcAft>
              <a:buNone/>
            </a:pPr>
            <a:r>
              <a:rPr lang="en"/>
              <a:t>what ports we need and how can we </a:t>
            </a:r>
            <a:endParaRPr/>
          </a:p>
          <a:p>
            <a:pPr indent="0" lvl="0" marL="0" rtl="0" algn="l">
              <a:spcBef>
                <a:spcPts val="1200"/>
              </a:spcBef>
              <a:spcAft>
                <a:spcPts val="0"/>
              </a:spcAft>
              <a:buNone/>
            </a:pPr>
            <a:r>
              <a:rPr lang="en"/>
              <a:t>connect it, so we make a schematic diagram</a:t>
            </a:r>
            <a:endParaRPr/>
          </a:p>
          <a:p>
            <a:pPr indent="0" lvl="0" marL="0" rtl="0" algn="l">
              <a:spcBef>
                <a:spcPts val="1200"/>
              </a:spcBef>
              <a:spcAft>
                <a:spcPts val="0"/>
              </a:spcAft>
              <a:buNone/>
            </a:pPr>
            <a:r>
              <a:rPr lang="en"/>
              <a:t>to show all ports needed be connected to a</a:t>
            </a:r>
            <a:endParaRPr/>
          </a:p>
          <a:p>
            <a:pPr indent="0" lvl="0" marL="0" rtl="0" algn="l">
              <a:spcBef>
                <a:spcPts val="1200"/>
              </a:spcBef>
              <a:spcAft>
                <a:spcPts val="1200"/>
              </a:spcAft>
              <a:buNone/>
            </a:pPr>
            <a:r>
              <a:rPr lang="en"/>
              <a:t>breadboard.</a:t>
            </a:r>
            <a:endParaRPr/>
          </a:p>
        </p:txBody>
      </p:sp>
      <p:pic>
        <p:nvPicPr>
          <p:cNvPr id="314" name="Google Shape;314;p31"/>
          <p:cNvPicPr preferRelativeResize="0"/>
          <p:nvPr/>
        </p:nvPicPr>
        <p:blipFill rotWithShape="1">
          <a:blip r:embed="rId3">
            <a:alphaModFix/>
          </a:blip>
          <a:srcRect b="0" l="-3053" r="41606" t="0"/>
          <a:stretch/>
        </p:blipFill>
        <p:spPr>
          <a:xfrm>
            <a:off x="4572000" y="452100"/>
            <a:ext cx="4055325" cy="4176051"/>
          </a:xfrm>
          <a:prstGeom prst="rect">
            <a:avLst/>
          </a:prstGeom>
          <a:noFill/>
          <a:ln>
            <a:noFill/>
          </a:ln>
        </p:spPr>
      </p:pic>
      <p:sp>
        <p:nvSpPr>
          <p:cNvPr id="315" name="Google Shape;315;p31"/>
          <p:cNvSpPr txBox="1"/>
          <p:nvPr/>
        </p:nvSpPr>
        <p:spPr>
          <a:xfrm>
            <a:off x="8136900" y="4628150"/>
            <a:ext cx="65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Yong</a:t>
            </a:r>
            <a:endParaRPr>
              <a:solidFill>
                <a:srgbClr val="FFFFFF"/>
              </a:solidFill>
              <a:latin typeface="Lato"/>
              <a:ea typeface="Lato"/>
              <a:cs typeface="Lato"/>
              <a:sym typeface="Lato"/>
            </a:endParaRPr>
          </a:p>
        </p:txBody>
      </p:sp>
      <p:pic>
        <p:nvPicPr>
          <p:cNvPr id="316" name="Google Shape;316;p31"/>
          <p:cNvPicPr preferRelativeResize="0"/>
          <p:nvPr/>
        </p:nvPicPr>
        <p:blipFill>
          <a:blip r:embed="rId4">
            <a:alphaModFix/>
          </a:blip>
          <a:stretch>
            <a:fillRect/>
          </a:stretch>
        </p:blipFill>
        <p:spPr>
          <a:xfrm>
            <a:off x="7776010" y="4628150"/>
            <a:ext cx="435065" cy="400200"/>
          </a:xfrm>
          <a:prstGeom prst="rect">
            <a:avLst/>
          </a:prstGeom>
          <a:noFill/>
          <a:ln>
            <a:noFill/>
          </a:ln>
        </p:spPr>
      </p:pic>
      <p:pic>
        <p:nvPicPr>
          <p:cNvPr id="317" name="Google Shape;317;p31" title="Slide 16-yong.mp3">
            <a:hlinkClick r:id="rId5"/>
          </p:cNvPr>
          <p:cNvPicPr preferRelativeResize="0"/>
          <p:nvPr/>
        </p:nvPicPr>
        <p:blipFill>
          <a:blip r:embed="rId6">
            <a:alphaModFix/>
          </a:blip>
          <a:stretch>
            <a:fillRect/>
          </a:stretch>
        </p:blipFill>
        <p:spPr>
          <a:xfrm>
            <a:off x="8627325" y="4599650"/>
            <a:ext cx="457200" cy="457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4"/>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Project Overview</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3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PCB for Wireless Communication Module</a:t>
            </a:r>
            <a:endParaRPr/>
          </a:p>
        </p:txBody>
      </p:sp>
      <p:sp>
        <p:nvSpPr>
          <p:cNvPr id="323" name="Google Shape;323;p32"/>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24" name="Google Shape;324;p32"/>
          <p:cNvSpPr txBox="1"/>
          <p:nvPr/>
        </p:nvSpPr>
        <p:spPr>
          <a:xfrm>
            <a:off x="8136900" y="4628150"/>
            <a:ext cx="65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Yong</a:t>
            </a:r>
            <a:endParaRPr>
              <a:solidFill>
                <a:srgbClr val="FFFFFF"/>
              </a:solidFill>
              <a:latin typeface="Lato"/>
              <a:ea typeface="Lato"/>
              <a:cs typeface="Lato"/>
              <a:sym typeface="Lato"/>
            </a:endParaRPr>
          </a:p>
        </p:txBody>
      </p:sp>
      <p:pic>
        <p:nvPicPr>
          <p:cNvPr id="325" name="Google Shape;325;p32"/>
          <p:cNvPicPr preferRelativeResize="0"/>
          <p:nvPr/>
        </p:nvPicPr>
        <p:blipFill>
          <a:blip r:embed="rId3">
            <a:alphaModFix/>
          </a:blip>
          <a:stretch>
            <a:fillRect/>
          </a:stretch>
        </p:blipFill>
        <p:spPr>
          <a:xfrm>
            <a:off x="7630960" y="4769400"/>
            <a:ext cx="435065" cy="400200"/>
          </a:xfrm>
          <a:prstGeom prst="rect">
            <a:avLst/>
          </a:prstGeom>
          <a:noFill/>
          <a:ln>
            <a:noFill/>
          </a:ln>
        </p:spPr>
      </p:pic>
      <p:pic>
        <p:nvPicPr>
          <p:cNvPr id="326" name="Google Shape;326;p32" title="Slide 17-yong.mp3">
            <a:hlinkClick r:id="rId4"/>
          </p:cNvPr>
          <p:cNvPicPr preferRelativeResize="0"/>
          <p:nvPr/>
        </p:nvPicPr>
        <p:blipFill>
          <a:blip r:embed="rId5">
            <a:alphaModFix/>
          </a:blip>
          <a:stretch>
            <a:fillRect/>
          </a:stretch>
        </p:blipFill>
        <p:spPr>
          <a:xfrm>
            <a:off x="8710529" y="4613396"/>
            <a:ext cx="400200" cy="400200"/>
          </a:xfrm>
          <a:prstGeom prst="rect">
            <a:avLst/>
          </a:prstGeom>
          <a:noFill/>
          <a:ln>
            <a:noFill/>
          </a:ln>
        </p:spPr>
      </p:pic>
      <p:pic>
        <p:nvPicPr>
          <p:cNvPr id="327" name="Google Shape;327;p32"/>
          <p:cNvPicPr preferRelativeResize="0"/>
          <p:nvPr/>
        </p:nvPicPr>
        <p:blipFill>
          <a:blip r:embed="rId6">
            <a:alphaModFix/>
          </a:blip>
          <a:stretch>
            <a:fillRect/>
          </a:stretch>
        </p:blipFill>
        <p:spPr>
          <a:xfrm>
            <a:off x="0" y="1110525"/>
            <a:ext cx="4692326" cy="3551485"/>
          </a:xfrm>
          <a:prstGeom prst="rect">
            <a:avLst/>
          </a:prstGeom>
          <a:noFill/>
          <a:ln>
            <a:noFill/>
          </a:ln>
        </p:spPr>
      </p:pic>
      <p:pic>
        <p:nvPicPr>
          <p:cNvPr id="328" name="Google Shape;328;p32"/>
          <p:cNvPicPr preferRelativeResize="0"/>
          <p:nvPr/>
        </p:nvPicPr>
        <p:blipFill>
          <a:blip r:embed="rId7">
            <a:alphaModFix/>
          </a:blip>
          <a:stretch>
            <a:fillRect/>
          </a:stretch>
        </p:blipFill>
        <p:spPr>
          <a:xfrm>
            <a:off x="4180322" y="2362675"/>
            <a:ext cx="4901753" cy="22654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33"/>
          <p:cNvSpPr/>
          <p:nvPr/>
        </p:nvSpPr>
        <p:spPr>
          <a:xfrm>
            <a:off x="4572000" y="788975"/>
            <a:ext cx="3329400" cy="4163100"/>
          </a:xfrm>
          <a:prstGeom prst="rect">
            <a:avLst/>
          </a:prstGeom>
          <a:solidFill>
            <a:schemeClr val="accent5"/>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3"/>
          <p:cNvSpPr txBox="1"/>
          <p:nvPr>
            <p:ph type="ctrTitle"/>
          </p:nvPr>
        </p:nvSpPr>
        <p:spPr>
          <a:xfrm>
            <a:off x="602000" y="0"/>
            <a:ext cx="8468700" cy="881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800"/>
              <a:t>Sensor data using C# console application </a:t>
            </a:r>
            <a:endParaRPr sz="2800"/>
          </a:p>
        </p:txBody>
      </p:sp>
      <p:sp>
        <p:nvSpPr>
          <p:cNvPr id="335" name="Google Shape;335;p33"/>
          <p:cNvSpPr txBox="1"/>
          <p:nvPr>
            <p:ph idx="1" type="subTitle"/>
          </p:nvPr>
        </p:nvSpPr>
        <p:spPr>
          <a:xfrm>
            <a:off x="602000" y="2883650"/>
            <a:ext cx="2371500" cy="20685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t/>
            </a:r>
            <a:endParaRPr/>
          </a:p>
          <a:p>
            <a:pPr indent="-311150" lvl="0" marL="457200" rtl="0" algn="l">
              <a:spcBef>
                <a:spcPts val="0"/>
              </a:spcBef>
              <a:spcAft>
                <a:spcPts val="0"/>
              </a:spcAft>
              <a:buSzPts val="1300"/>
              <a:buChar char="●"/>
            </a:pPr>
            <a:r>
              <a:rPr lang="en"/>
              <a:t>Desktop computer receives data via C# console application</a:t>
            </a:r>
            <a:endParaRPr/>
          </a:p>
          <a:p>
            <a:pPr indent="0" lvl="0" marL="457200" rtl="0" algn="l">
              <a:spcBef>
                <a:spcPts val="0"/>
              </a:spcBef>
              <a:spcAft>
                <a:spcPts val="0"/>
              </a:spcAft>
              <a:buNone/>
            </a:pPr>
            <a:r>
              <a:t/>
            </a:r>
            <a:endParaRPr/>
          </a:p>
          <a:p>
            <a:pPr indent="-311150" lvl="0" marL="457200" rtl="0" algn="l">
              <a:spcBef>
                <a:spcPts val="0"/>
              </a:spcBef>
              <a:spcAft>
                <a:spcPts val="0"/>
              </a:spcAft>
              <a:buSzPts val="1300"/>
              <a:buChar char="●"/>
            </a:pPr>
            <a:r>
              <a:rPr lang="en"/>
              <a:t>C# console application prints temperature to terminal</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36" name="Google Shape;336;p33"/>
          <p:cNvSpPr txBox="1"/>
          <p:nvPr/>
        </p:nvSpPr>
        <p:spPr>
          <a:xfrm>
            <a:off x="7963725" y="3336725"/>
            <a:ext cx="500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pic>
        <p:nvPicPr>
          <p:cNvPr id="337" name="Google Shape;337;p33"/>
          <p:cNvPicPr preferRelativeResize="0"/>
          <p:nvPr/>
        </p:nvPicPr>
        <p:blipFill rotWithShape="1">
          <a:blip r:embed="rId3">
            <a:alphaModFix/>
          </a:blip>
          <a:srcRect b="7621" l="0" r="25622" t="0"/>
          <a:stretch/>
        </p:blipFill>
        <p:spPr>
          <a:xfrm>
            <a:off x="4572038" y="811175"/>
            <a:ext cx="3329325" cy="4118701"/>
          </a:xfrm>
          <a:prstGeom prst="rect">
            <a:avLst/>
          </a:prstGeom>
          <a:noFill/>
          <a:ln>
            <a:noFill/>
          </a:ln>
        </p:spPr>
      </p:pic>
      <p:sp>
        <p:nvSpPr>
          <p:cNvPr id="338" name="Google Shape;338;p33"/>
          <p:cNvSpPr txBox="1"/>
          <p:nvPr/>
        </p:nvSpPr>
        <p:spPr>
          <a:xfrm>
            <a:off x="8487300" y="4604225"/>
            <a:ext cx="65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David</a:t>
            </a:r>
            <a:endParaRPr>
              <a:solidFill>
                <a:srgbClr val="FFFFFF"/>
              </a:solidFill>
              <a:latin typeface="Lato"/>
              <a:ea typeface="Lato"/>
              <a:cs typeface="Lato"/>
              <a:sym typeface="Lato"/>
            </a:endParaRPr>
          </a:p>
        </p:txBody>
      </p:sp>
      <p:pic>
        <p:nvPicPr>
          <p:cNvPr id="339" name="Google Shape;339;p33" title="slide 19.mp3">
            <a:hlinkClick r:id="rId4"/>
          </p:cNvPr>
          <p:cNvPicPr preferRelativeResize="0"/>
          <p:nvPr/>
        </p:nvPicPr>
        <p:blipFill>
          <a:blip r:embed="rId5">
            <a:alphaModFix/>
          </a:blip>
          <a:stretch>
            <a:fillRect/>
          </a:stretch>
        </p:blipFill>
        <p:spPr>
          <a:xfrm>
            <a:off x="8587075" y="4147025"/>
            <a:ext cx="457200" cy="457200"/>
          </a:xfrm>
          <a:prstGeom prst="rect">
            <a:avLst/>
          </a:prstGeom>
          <a:no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pic>
      <p:pic>
        <p:nvPicPr>
          <p:cNvPr id="340" name="Google Shape;340;p33"/>
          <p:cNvPicPr preferRelativeResize="0"/>
          <p:nvPr/>
        </p:nvPicPr>
        <p:blipFill>
          <a:blip r:embed="rId6">
            <a:alphaModFix/>
          </a:blip>
          <a:stretch>
            <a:fillRect/>
          </a:stretch>
        </p:blipFill>
        <p:spPr>
          <a:xfrm>
            <a:off x="8076472" y="4316752"/>
            <a:ext cx="457200" cy="63749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34"/>
          <p:cNvSpPr/>
          <p:nvPr/>
        </p:nvSpPr>
        <p:spPr>
          <a:xfrm>
            <a:off x="404600" y="1236650"/>
            <a:ext cx="7688400" cy="3695700"/>
          </a:xfrm>
          <a:prstGeom prst="rect">
            <a:avLst/>
          </a:prstGeom>
          <a:solidFill>
            <a:schemeClr val="accent3"/>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4"/>
          <p:cNvSpPr txBox="1"/>
          <p:nvPr>
            <p:ph type="ctrTitle"/>
          </p:nvPr>
        </p:nvSpPr>
        <p:spPr>
          <a:xfrm>
            <a:off x="2125675" y="49500"/>
            <a:ext cx="6873000" cy="881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000"/>
              <a:t>Sensor data with C# User Interface Application</a:t>
            </a:r>
            <a:endParaRPr sz="3000"/>
          </a:p>
          <a:p>
            <a:pPr indent="0" lvl="0" marL="0" rtl="0" algn="l">
              <a:spcBef>
                <a:spcPts val="0"/>
              </a:spcBef>
              <a:spcAft>
                <a:spcPts val="0"/>
              </a:spcAft>
              <a:buSzPts val="990"/>
              <a:buNone/>
            </a:pPr>
            <a:r>
              <a:t/>
            </a:r>
            <a:endParaRPr sz="3200"/>
          </a:p>
        </p:txBody>
      </p:sp>
      <p:sp>
        <p:nvSpPr>
          <p:cNvPr id="347" name="Google Shape;347;p34"/>
          <p:cNvSpPr txBox="1"/>
          <p:nvPr/>
        </p:nvSpPr>
        <p:spPr>
          <a:xfrm>
            <a:off x="7963725" y="3336725"/>
            <a:ext cx="500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pic>
        <p:nvPicPr>
          <p:cNvPr id="348" name="Google Shape;348;p34"/>
          <p:cNvPicPr preferRelativeResize="0"/>
          <p:nvPr/>
        </p:nvPicPr>
        <p:blipFill>
          <a:blip r:embed="rId3">
            <a:alphaModFix/>
          </a:blip>
          <a:stretch>
            <a:fillRect/>
          </a:stretch>
        </p:blipFill>
        <p:spPr>
          <a:xfrm>
            <a:off x="521900" y="1329775"/>
            <a:ext cx="7456676" cy="3517200"/>
          </a:xfrm>
          <a:prstGeom prst="rect">
            <a:avLst/>
          </a:prstGeom>
          <a:noFill/>
          <a:ln>
            <a:noFill/>
          </a:ln>
        </p:spPr>
      </p:pic>
      <p:sp>
        <p:nvSpPr>
          <p:cNvPr id="349" name="Google Shape;349;p34"/>
          <p:cNvSpPr txBox="1"/>
          <p:nvPr/>
        </p:nvSpPr>
        <p:spPr>
          <a:xfrm>
            <a:off x="8487300" y="4604225"/>
            <a:ext cx="65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David</a:t>
            </a:r>
            <a:endParaRPr>
              <a:solidFill>
                <a:srgbClr val="FFFFFF"/>
              </a:solidFill>
              <a:latin typeface="Lato"/>
              <a:ea typeface="Lato"/>
              <a:cs typeface="Lato"/>
              <a:sym typeface="Lato"/>
            </a:endParaRPr>
          </a:p>
        </p:txBody>
      </p:sp>
      <p:pic>
        <p:nvPicPr>
          <p:cNvPr id="350" name="Google Shape;350;p34" title="slide 20.mp3">
            <a:hlinkClick r:id="rId4"/>
          </p:cNvPr>
          <p:cNvPicPr preferRelativeResize="0"/>
          <p:nvPr/>
        </p:nvPicPr>
        <p:blipFill>
          <a:blip r:embed="rId5">
            <a:alphaModFix/>
          </a:blip>
          <a:stretch>
            <a:fillRect/>
          </a:stretch>
        </p:blipFill>
        <p:spPr>
          <a:xfrm>
            <a:off x="8128613" y="4623338"/>
            <a:ext cx="361950" cy="361950"/>
          </a:xfrm>
          <a:prstGeom prst="rect">
            <a:avLst/>
          </a:prstGeom>
          <a:noFill/>
          <a:ln>
            <a:noFill/>
          </a:ln>
        </p:spPr>
      </p:pic>
      <p:pic>
        <p:nvPicPr>
          <p:cNvPr id="351" name="Google Shape;351;p34"/>
          <p:cNvPicPr preferRelativeResize="0"/>
          <p:nvPr/>
        </p:nvPicPr>
        <p:blipFill>
          <a:blip r:embed="rId6">
            <a:alphaModFix/>
          </a:blip>
          <a:stretch>
            <a:fillRect/>
          </a:stretch>
        </p:blipFill>
        <p:spPr>
          <a:xfrm>
            <a:off x="8587047" y="4058752"/>
            <a:ext cx="457200" cy="63749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35"/>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Software Design</a:t>
            </a:r>
            <a:endParaRPr/>
          </a:p>
        </p:txBody>
      </p:sp>
      <p:pic>
        <p:nvPicPr>
          <p:cNvPr id="357" name="Google Shape;357;p35" title="slide 21.mp3">
            <a:hlinkClick r:id="rId3"/>
          </p:cNvPr>
          <p:cNvPicPr preferRelativeResize="0"/>
          <p:nvPr/>
        </p:nvPicPr>
        <p:blipFill>
          <a:blip r:embed="rId4">
            <a:alphaModFix/>
          </a:blip>
          <a:stretch>
            <a:fillRect/>
          </a:stretch>
        </p:blipFill>
        <p:spPr>
          <a:xfrm>
            <a:off x="8554650" y="4504850"/>
            <a:ext cx="457200" cy="457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36"/>
          <p:cNvSpPr txBox="1"/>
          <p:nvPr>
            <p:ph type="ctrTitle"/>
          </p:nvPr>
        </p:nvSpPr>
        <p:spPr>
          <a:xfrm>
            <a:off x="-1995375" y="416625"/>
            <a:ext cx="2235900" cy="5289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2800"/>
              <a:t>Use Cases</a:t>
            </a:r>
            <a:endParaRPr sz="2800"/>
          </a:p>
        </p:txBody>
      </p:sp>
      <p:sp>
        <p:nvSpPr>
          <p:cNvPr id="363" name="Google Shape;363;p36"/>
          <p:cNvSpPr/>
          <p:nvPr/>
        </p:nvSpPr>
        <p:spPr>
          <a:xfrm>
            <a:off x="972301" y="0"/>
            <a:ext cx="8171700" cy="5143500"/>
          </a:xfrm>
          <a:prstGeom prst="rect">
            <a:avLst/>
          </a:prstGeom>
          <a:solidFill>
            <a:schemeClr val="lt2"/>
          </a:solidFill>
          <a:ln cap="flat" cmpd="sng" w="952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4" name="Google Shape;364;p36"/>
          <p:cNvPicPr preferRelativeResize="0"/>
          <p:nvPr/>
        </p:nvPicPr>
        <p:blipFill rotWithShape="1">
          <a:blip r:embed="rId3">
            <a:alphaModFix/>
          </a:blip>
          <a:srcRect b="6736" l="0" r="0" t="6223"/>
          <a:stretch/>
        </p:blipFill>
        <p:spPr>
          <a:xfrm>
            <a:off x="1819290" y="0"/>
            <a:ext cx="7324710" cy="5143499"/>
          </a:xfrm>
          <a:prstGeom prst="rect">
            <a:avLst/>
          </a:prstGeom>
          <a:noFill/>
          <a:ln>
            <a:noFill/>
          </a:ln>
        </p:spPr>
      </p:pic>
      <p:sp>
        <p:nvSpPr>
          <p:cNvPr id="365" name="Google Shape;365;p36"/>
          <p:cNvSpPr/>
          <p:nvPr/>
        </p:nvSpPr>
        <p:spPr>
          <a:xfrm>
            <a:off x="0" y="164600"/>
            <a:ext cx="3015600" cy="1206300"/>
          </a:xfrm>
          <a:prstGeom prst="rect">
            <a:avLst/>
          </a:prstGeom>
          <a:solidFill>
            <a:schemeClr val="accent3"/>
          </a:solidFill>
          <a:ln cap="flat" cmpd="sng" w="952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6"/>
          <p:cNvSpPr txBox="1"/>
          <p:nvPr>
            <p:ph type="ctrTitle"/>
          </p:nvPr>
        </p:nvSpPr>
        <p:spPr>
          <a:xfrm>
            <a:off x="109050" y="284450"/>
            <a:ext cx="2834700" cy="966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2800"/>
              <a:t>Software Design (Use Cases)</a:t>
            </a:r>
            <a:endParaRPr sz="2800"/>
          </a:p>
        </p:txBody>
      </p:sp>
      <p:sp>
        <p:nvSpPr>
          <p:cNvPr id="367" name="Google Shape;367;p36"/>
          <p:cNvSpPr/>
          <p:nvPr/>
        </p:nvSpPr>
        <p:spPr>
          <a:xfrm>
            <a:off x="420075" y="3322150"/>
            <a:ext cx="1497000" cy="1700100"/>
          </a:xfrm>
          <a:prstGeom prst="rect">
            <a:avLst/>
          </a:prstGeom>
          <a:solidFill>
            <a:schemeClr val="dk2"/>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8" name="Google Shape;368;p36"/>
          <p:cNvPicPr preferRelativeResize="0"/>
          <p:nvPr/>
        </p:nvPicPr>
        <p:blipFill rotWithShape="1">
          <a:blip r:embed="rId4">
            <a:alphaModFix/>
          </a:blip>
          <a:srcRect b="81766" l="0" r="76787" t="0"/>
          <a:stretch/>
        </p:blipFill>
        <p:spPr>
          <a:xfrm>
            <a:off x="556703" y="3435847"/>
            <a:ext cx="1223819" cy="1472682"/>
          </a:xfrm>
          <a:prstGeom prst="rect">
            <a:avLst/>
          </a:prstGeom>
          <a:noFill/>
          <a:ln>
            <a:noFill/>
          </a:ln>
        </p:spPr>
      </p:pic>
      <p:sp>
        <p:nvSpPr>
          <p:cNvPr id="369" name="Google Shape;369;p36"/>
          <p:cNvSpPr txBox="1"/>
          <p:nvPr/>
        </p:nvSpPr>
        <p:spPr>
          <a:xfrm>
            <a:off x="8487300" y="4604225"/>
            <a:ext cx="65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David</a:t>
            </a:r>
            <a:endParaRPr>
              <a:solidFill>
                <a:srgbClr val="FFFFFF"/>
              </a:solidFill>
              <a:latin typeface="Lato"/>
              <a:ea typeface="Lato"/>
              <a:cs typeface="Lato"/>
              <a:sym typeface="Lato"/>
            </a:endParaRPr>
          </a:p>
        </p:txBody>
      </p:sp>
      <p:pic>
        <p:nvPicPr>
          <p:cNvPr id="370" name="Google Shape;370;p36" title="slide 22 - both.mp3">
            <a:hlinkClick r:id="rId5"/>
          </p:cNvPr>
          <p:cNvPicPr preferRelativeResize="0"/>
          <p:nvPr/>
        </p:nvPicPr>
        <p:blipFill>
          <a:blip r:embed="rId6">
            <a:alphaModFix/>
          </a:blip>
          <a:stretch>
            <a:fillRect/>
          </a:stretch>
        </p:blipFill>
        <p:spPr>
          <a:xfrm>
            <a:off x="8587050" y="4106125"/>
            <a:ext cx="457200" cy="457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37"/>
          <p:cNvSpPr/>
          <p:nvPr/>
        </p:nvSpPr>
        <p:spPr>
          <a:xfrm>
            <a:off x="2954350" y="1722425"/>
            <a:ext cx="5743500" cy="2895600"/>
          </a:xfrm>
          <a:prstGeom prst="rect">
            <a:avLst/>
          </a:prstGeom>
          <a:solidFill>
            <a:schemeClr val="lt2"/>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7"/>
          <p:cNvSpPr txBox="1"/>
          <p:nvPr>
            <p:ph type="ctrTitle"/>
          </p:nvPr>
        </p:nvSpPr>
        <p:spPr>
          <a:xfrm>
            <a:off x="2746925" y="154275"/>
            <a:ext cx="6232800" cy="88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Software Design High-level Overview</a:t>
            </a:r>
            <a:endParaRPr/>
          </a:p>
        </p:txBody>
      </p:sp>
      <p:sp>
        <p:nvSpPr>
          <p:cNvPr id="377" name="Google Shape;377;p37"/>
          <p:cNvSpPr txBox="1"/>
          <p:nvPr/>
        </p:nvSpPr>
        <p:spPr>
          <a:xfrm>
            <a:off x="7963725" y="3336725"/>
            <a:ext cx="500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pic>
        <p:nvPicPr>
          <p:cNvPr id="378" name="Google Shape;378;p37"/>
          <p:cNvPicPr preferRelativeResize="0"/>
          <p:nvPr/>
        </p:nvPicPr>
        <p:blipFill>
          <a:blip r:embed="rId3">
            <a:alphaModFix/>
          </a:blip>
          <a:stretch>
            <a:fillRect/>
          </a:stretch>
        </p:blipFill>
        <p:spPr>
          <a:xfrm>
            <a:off x="3462075" y="1846274"/>
            <a:ext cx="4728049" cy="2645275"/>
          </a:xfrm>
          <a:prstGeom prst="rect">
            <a:avLst/>
          </a:prstGeom>
          <a:noFill/>
          <a:ln>
            <a:noFill/>
          </a:ln>
        </p:spPr>
      </p:pic>
      <p:sp>
        <p:nvSpPr>
          <p:cNvPr id="379" name="Google Shape;379;p37"/>
          <p:cNvSpPr txBox="1"/>
          <p:nvPr>
            <p:ph idx="1" type="subTitle"/>
          </p:nvPr>
        </p:nvSpPr>
        <p:spPr>
          <a:xfrm>
            <a:off x="247100" y="3013125"/>
            <a:ext cx="3123000" cy="20517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NASA objectives:</a:t>
            </a:r>
            <a:endParaRPr/>
          </a:p>
          <a:p>
            <a:pPr indent="-311150" lvl="1" marL="914400" rtl="0" algn="l">
              <a:spcBef>
                <a:spcPts val="0"/>
              </a:spcBef>
              <a:spcAft>
                <a:spcPts val="0"/>
              </a:spcAft>
              <a:buSzPts val="1300"/>
              <a:buChar char="○"/>
            </a:pPr>
            <a:r>
              <a:rPr lang="en"/>
              <a:t>Control/tutorial </a:t>
            </a:r>
            <a:endParaRPr/>
          </a:p>
          <a:p>
            <a:pPr indent="-311150" lvl="1" marL="914400" rtl="0" algn="l">
              <a:spcBef>
                <a:spcPts val="0"/>
              </a:spcBef>
              <a:spcAft>
                <a:spcPts val="0"/>
              </a:spcAft>
              <a:buSzPts val="1300"/>
              <a:buChar char="○"/>
            </a:pPr>
            <a:r>
              <a:rPr lang="en"/>
              <a:t>EVA System State</a:t>
            </a:r>
            <a:endParaRPr/>
          </a:p>
          <a:p>
            <a:pPr indent="-311150" lvl="1" marL="914400" rtl="0" algn="l">
              <a:spcBef>
                <a:spcPts val="0"/>
              </a:spcBef>
              <a:spcAft>
                <a:spcPts val="0"/>
              </a:spcAft>
              <a:buSzPts val="1300"/>
              <a:buChar char="○"/>
            </a:pPr>
            <a:r>
              <a:rPr lang="en"/>
              <a:t>Illumination</a:t>
            </a:r>
            <a:endParaRPr/>
          </a:p>
          <a:p>
            <a:pPr indent="-311150" lvl="1" marL="914400" rtl="0" algn="l">
              <a:spcBef>
                <a:spcPts val="0"/>
              </a:spcBef>
              <a:spcAft>
                <a:spcPts val="0"/>
              </a:spcAft>
              <a:buSzPts val="1300"/>
              <a:buChar char="○"/>
            </a:pPr>
            <a:r>
              <a:rPr lang="en"/>
              <a:t>Navigation</a:t>
            </a:r>
            <a:endParaRPr/>
          </a:p>
          <a:p>
            <a:pPr indent="-311150" lvl="1" marL="914400" rtl="0" algn="l">
              <a:spcBef>
                <a:spcPts val="0"/>
              </a:spcBef>
              <a:spcAft>
                <a:spcPts val="0"/>
              </a:spcAft>
              <a:buSzPts val="1300"/>
              <a:buChar char="○"/>
            </a:pPr>
            <a:r>
              <a:rPr lang="en"/>
              <a:t>Geological Sampling</a:t>
            </a:r>
            <a:endParaRPr/>
          </a:p>
          <a:p>
            <a:pPr indent="0" lvl="0" marL="0" rtl="0" algn="l">
              <a:spcBef>
                <a:spcPts val="0"/>
              </a:spcBef>
              <a:spcAft>
                <a:spcPts val="0"/>
              </a:spcAft>
              <a:buNone/>
            </a:pPr>
            <a:r>
              <a:t/>
            </a:r>
            <a:endParaRPr/>
          </a:p>
          <a:p>
            <a:pPr indent="0" lvl="0" marL="457200" rtl="0" algn="l">
              <a:spcBef>
                <a:spcPts val="0"/>
              </a:spcBef>
              <a:spcAft>
                <a:spcPts val="0"/>
              </a:spcAft>
              <a:buNone/>
            </a:pPr>
            <a:r>
              <a:t/>
            </a:r>
            <a:endParaRPr/>
          </a:p>
        </p:txBody>
      </p:sp>
      <p:sp>
        <p:nvSpPr>
          <p:cNvPr id="380" name="Google Shape;380;p37"/>
          <p:cNvSpPr txBox="1"/>
          <p:nvPr/>
        </p:nvSpPr>
        <p:spPr>
          <a:xfrm>
            <a:off x="7871425" y="4664625"/>
            <a:ext cx="65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David</a:t>
            </a:r>
            <a:endParaRPr>
              <a:solidFill>
                <a:srgbClr val="FFFFFF"/>
              </a:solidFill>
              <a:latin typeface="Lato"/>
              <a:ea typeface="Lato"/>
              <a:cs typeface="Lato"/>
              <a:sym typeface="Lato"/>
            </a:endParaRPr>
          </a:p>
        </p:txBody>
      </p:sp>
      <p:pic>
        <p:nvPicPr>
          <p:cNvPr id="381" name="Google Shape;381;p37" title="slide 23.mp3">
            <a:hlinkClick r:id="rId4"/>
          </p:cNvPr>
          <p:cNvPicPr preferRelativeResize="0"/>
          <p:nvPr/>
        </p:nvPicPr>
        <p:blipFill>
          <a:blip r:embed="rId5">
            <a:alphaModFix/>
          </a:blip>
          <a:stretch>
            <a:fillRect/>
          </a:stretch>
        </p:blipFill>
        <p:spPr>
          <a:xfrm>
            <a:off x="7414225" y="4664625"/>
            <a:ext cx="457200" cy="457200"/>
          </a:xfrm>
          <a:prstGeom prst="rect">
            <a:avLst/>
          </a:prstGeom>
          <a:noFill/>
          <a:ln>
            <a:noFill/>
          </a:ln>
        </p:spPr>
      </p:pic>
      <p:pic>
        <p:nvPicPr>
          <p:cNvPr id="382" name="Google Shape;382;p37"/>
          <p:cNvPicPr preferRelativeResize="0"/>
          <p:nvPr/>
        </p:nvPicPr>
        <p:blipFill>
          <a:blip r:embed="rId6">
            <a:alphaModFix/>
          </a:blip>
          <a:stretch>
            <a:fillRect/>
          </a:stretch>
        </p:blipFill>
        <p:spPr>
          <a:xfrm>
            <a:off x="8587047" y="4485577"/>
            <a:ext cx="457200" cy="63749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38"/>
          <p:cNvSpPr/>
          <p:nvPr/>
        </p:nvSpPr>
        <p:spPr>
          <a:xfrm>
            <a:off x="939600" y="852988"/>
            <a:ext cx="1542900" cy="1537200"/>
          </a:xfrm>
          <a:prstGeom prst="rect">
            <a:avLst/>
          </a:prstGeom>
          <a:solidFill>
            <a:schemeClr val="dk2"/>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8"/>
          <p:cNvSpPr/>
          <p:nvPr/>
        </p:nvSpPr>
        <p:spPr>
          <a:xfrm>
            <a:off x="3717900" y="116250"/>
            <a:ext cx="4819500" cy="4911000"/>
          </a:xfrm>
          <a:prstGeom prst="rect">
            <a:avLst/>
          </a:prstGeom>
          <a:solidFill>
            <a:srgbClr val="82C7A5"/>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8"/>
          <p:cNvSpPr txBox="1"/>
          <p:nvPr>
            <p:ph type="ctrTitle"/>
          </p:nvPr>
        </p:nvSpPr>
        <p:spPr>
          <a:xfrm>
            <a:off x="811225" y="72325"/>
            <a:ext cx="3011100" cy="72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400"/>
              <a:t>EVA System State</a:t>
            </a:r>
            <a:endParaRPr sz="2400"/>
          </a:p>
        </p:txBody>
      </p:sp>
      <p:pic>
        <p:nvPicPr>
          <p:cNvPr id="390" name="Google Shape;390;p38"/>
          <p:cNvPicPr preferRelativeResize="0"/>
          <p:nvPr/>
        </p:nvPicPr>
        <p:blipFill rotWithShape="1">
          <a:blip r:embed="rId3">
            <a:alphaModFix/>
          </a:blip>
          <a:srcRect b="40919" l="25942" r="0" t="0"/>
          <a:stretch/>
        </p:blipFill>
        <p:spPr>
          <a:xfrm>
            <a:off x="3950300" y="188575"/>
            <a:ext cx="4371974" cy="4766352"/>
          </a:xfrm>
          <a:prstGeom prst="rect">
            <a:avLst/>
          </a:prstGeom>
          <a:noFill/>
          <a:ln>
            <a:noFill/>
          </a:ln>
        </p:spPr>
      </p:pic>
      <p:pic>
        <p:nvPicPr>
          <p:cNvPr id="391" name="Google Shape;391;p38"/>
          <p:cNvPicPr preferRelativeResize="0"/>
          <p:nvPr/>
        </p:nvPicPr>
        <p:blipFill rotWithShape="1">
          <a:blip r:embed="rId3">
            <a:alphaModFix/>
          </a:blip>
          <a:srcRect b="81766" l="0" r="76787" t="0"/>
          <a:stretch/>
        </p:blipFill>
        <p:spPr>
          <a:xfrm>
            <a:off x="1080408" y="955785"/>
            <a:ext cx="1261258" cy="1331505"/>
          </a:xfrm>
          <a:prstGeom prst="rect">
            <a:avLst/>
          </a:prstGeom>
          <a:noFill/>
          <a:ln>
            <a:noFill/>
          </a:ln>
        </p:spPr>
      </p:pic>
      <p:sp>
        <p:nvSpPr>
          <p:cNvPr id="392" name="Google Shape;392;p38"/>
          <p:cNvSpPr txBox="1"/>
          <p:nvPr/>
        </p:nvSpPr>
        <p:spPr>
          <a:xfrm>
            <a:off x="8487300" y="4612825"/>
            <a:ext cx="65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David</a:t>
            </a:r>
            <a:endParaRPr>
              <a:solidFill>
                <a:srgbClr val="FFFFFF"/>
              </a:solidFill>
              <a:latin typeface="Lato"/>
              <a:ea typeface="Lato"/>
              <a:cs typeface="Lato"/>
              <a:sym typeface="Lato"/>
            </a:endParaRPr>
          </a:p>
        </p:txBody>
      </p:sp>
      <p:pic>
        <p:nvPicPr>
          <p:cNvPr id="393" name="Google Shape;393;p38" title="slide 25 - redo.mp3">
            <a:hlinkClick r:id="rId4"/>
          </p:cNvPr>
          <p:cNvPicPr preferRelativeResize="0"/>
          <p:nvPr/>
        </p:nvPicPr>
        <p:blipFill>
          <a:blip r:embed="rId5">
            <a:alphaModFix/>
          </a:blip>
          <a:stretch>
            <a:fillRect/>
          </a:stretch>
        </p:blipFill>
        <p:spPr>
          <a:xfrm>
            <a:off x="8587050" y="116250"/>
            <a:ext cx="457200" cy="457200"/>
          </a:xfrm>
          <a:prstGeom prst="rect">
            <a:avLst/>
          </a:prstGeom>
          <a:noFill/>
          <a:ln>
            <a:noFill/>
          </a:ln>
        </p:spPr>
      </p:pic>
      <p:pic>
        <p:nvPicPr>
          <p:cNvPr id="394" name="Google Shape;394;p38"/>
          <p:cNvPicPr preferRelativeResize="0"/>
          <p:nvPr/>
        </p:nvPicPr>
        <p:blipFill>
          <a:blip r:embed="rId6">
            <a:alphaModFix/>
          </a:blip>
          <a:stretch>
            <a:fillRect/>
          </a:stretch>
        </p:blipFill>
        <p:spPr>
          <a:xfrm>
            <a:off x="8587047" y="4075402"/>
            <a:ext cx="457200" cy="637498"/>
          </a:xfrm>
          <a:prstGeom prst="rect">
            <a:avLst/>
          </a:prstGeom>
          <a:noFill/>
          <a:ln>
            <a:noFill/>
          </a:ln>
        </p:spPr>
      </p:pic>
      <p:sp>
        <p:nvSpPr>
          <p:cNvPr id="395" name="Google Shape;395;p38"/>
          <p:cNvSpPr txBox="1"/>
          <p:nvPr/>
        </p:nvSpPr>
        <p:spPr>
          <a:xfrm>
            <a:off x="51875" y="2571750"/>
            <a:ext cx="3000000" cy="2128800"/>
          </a:xfrm>
          <a:prstGeom prst="rect">
            <a:avLst/>
          </a:prstGeom>
          <a:noFill/>
          <a:ln>
            <a:noFill/>
          </a:ln>
        </p:spPr>
        <p:txBody>
          <a:bodyPr anchorCtr="0" anchor="t" bIns="91425" lIns="91425" spcFirstLastPara="1" rIns="91425" wrap="square" tIns="91425">
            <a:spAutoFit/>
          </a:bodyPr>
          <a:lstStyle/>
          <a:p>
            <a:pPr indent="-323850" lvl="0" marL="457200" rtl="0" algn="l">
              <a:lnSpc>
                <a:spcPct val="90000"/>
              </a:lnSpc>
              <a:spcBef>
                <a:spcPts val="360"/>
              </a:spcBef>
              <a:spcAft>
                <a:spcPts val="0"/>
              </a:spcAft>
              <a:buClr>
                <a:srgbClr val="FFFFFF"/>
              </a:buClr>
              <a:buSzPts val="1500"/>
              <a:buChar char="•"/>
            </a:pPr>
            <a:r>
              <a:rPr lang="en" sz="1500">
                <a:solidFill>
                  <a:srgbClr val="FFFFFF"/>
                </a:solidFill>
              </a:rPr>
              <a:t>User starts UI</a:t>
            </a:r>
            <a:endParaRPr sz="1500">
              <a:solidFill>
                <a:srgbClr val="FFFFFF"/>
              </a:solidFill>
            </a:endParaRPr>
          </a:p>
          <a:p>
            <a:pPr indent="0" lvl="0" marL="457200" rtl="0" algn="l">
              <a:lnSpc>
                <a:spcPct val="90000"/>
              </a:lnSpc>
              <a:spcBef>
                <a:spcPts val="360"/>
              </a:spcBef>
              <a:spcAft>
                <a:spcPts val="0"/>
              </a:spcAft>
              <a:buNone/>
            </a:pPr>
            <a:r>
              <a:t/>
            </a:r>
            <a:endParaRPr sz="1500">
              <a:solidFill>
                <a:srgbClr val="FFFFFF"/>
              </a:solidFill>
            </a:endParaRPr>
          </a:p>
          <a:p>
            <a:pPr indent="-323850" lvl="0" marL="457200" rtl="0" algn="l">
              <a:lnSpc>
                <a:spcPct val="90000"/>
              </a:lnSpc>
              <a:spcBef>
                <a:spcPts val="360"/>
              </a:spcBef>
              <a:spcAft>
                <a:spcPts val="0"/>
              </a:spcAft>
              <a:buClr>
                <a:srgbClr val="FFFFFF"/>
              </a:buClr>
              <a:buSzPts val="1500"/>
              <a:buChar char="•"/>
            </a:pPr>
            <a:r>
              <a:rPr lang="en" sz="1500">
                <a:solidFill>
                  <a:srgbClr val="FFFFFF"/>
                </a:solidFill>
              </a:rPr>
              <a:t>Background processes record suit vitals (if mission starts)</a:t>
            </a:r>
            <a:endParaRPr sz="1500">
              <a:solidFill>
                <a:srgbClr val="FFFFFF"/>
              </a:solidFill>
            </a:endParaRPr>
          </a:p>
          <a:p>
            <a:pPr indent="-323850" lvl="1" marL="914400" rtl="0" algn="l">
              <a:lnSpc>
                <a:spcPct val="90000"/>
              </a:lnSpc>
              <a:spcBef>
                <a:spcPts val="360"/>
              </a:spcBef>
              <a:spcAft>
                <a:spcPts val="0"/>
              </a:spcAft>
              <a:buClr>
                <a:srgbClr val="FFFFFF"/>
              </a:buClr>
              <a:buSzPts val="1500"/>
              <a:buChar char="—"/>
            </a:pPr>
            <a:r>
              <a:rPr lang="en" sz="1100">
                <a:solidFill>
                  <a:srgbClr val="FFFFFF"/>
                </a:solidFill>
              </a:rPr>
              <a:t>Interfaces with Sampling application to warn astronaut if necessary</a:t>
            </a:r>
            <a:endParaRPr sz="1100">
              <a:solidFill>
                <a:srgbClr val="FFFFFF"/>
              </a:solidFill>
            </a:endParaRPr>
          </a:p>
          <a:p>
            <a:pPr indent="0" lvl="0" marL="457200" rtl="0" algn="l">
              <a:lnSpc>
                <a:spcPct val="90000"/>
              </a:lnSpc>
              <a:spcBef>
                <a:spcPts val="360"/>
              </a:spcBef>
              <a:spcAft>
                <a:spcPts val="0"/>
              </a:spcAft>
              <a:buNone/>
            </a:pPr>
            <a:r>
              <a:t/>
            </a:r>
            <a:endParaRPr sz="1500">
              <a:solidFill>
                <a:srgbClr val="595959"/>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39"/>
          <p:cNvSpPr/>
          <p:nvPr/>
        </p:nvSpPr>
        <p:spPr>
          <a:xfrm>
            <a:off x="3626825" y="116250"/>
            <a:ext cx="4819500" cy="4911000"/>
          </a:xfrm>
          <a:prstGeom prst="rect">
            <a:avLst/>
          </a:prstGeom>
          <a:solidFill>
            <a:srgbClr val="82C7A5"/>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9"/>
          <p:cNvSpPr txBox="1"/>
          <p:nvPr>
            <p:ph type="ctrTitle"/>
          </p:nvPr>
        </p:nvSpPr>
        <p:spPr>
          <a:xfrm>
            <a:off x="465650" y="72325"/>
            <a:ext cx="3356700" cy="72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400"/>
              <a:t>Navigation</a:t>
            </a:r>
            <a:endParaRPr sz="2400"/>
          </a:p>
        </p:txBody>
      </p:sp>
      <p:pic>
        <p:nvPicPr>
          <p:cNvPr id="402" name="Google Shape;402;p39"/>
          <p:cNvPicPr preferRelativeResize="0"/>
          <p:nvPr/>
        </p:nvPicPr>
        <p:blipFill>
          <a:blip r:embed="rId3">
            <a:alphaModFix/>
          </a:blip>
          <a:stretch>
            <a:fillRect/>
          </a:stretch>
        </p:blipFill>
        <p:spPr>
          <a:xfrm>
            <a:off x="4415149" y="169238"/>
            <a:ext cx="3120075" cy="4805025"/>
          </a:xfrm>
          <a:prstGeom prst="rect">
            <a:avLst/>
          </a:prstGeom>
          <a:noFill/>
          <a:ln>
            <a:noFill/>
          </a:ln>
        </p:spPr>
      </p:pic>
      <p:sp>
        <p:nvSpPr>
          <p:cNvPr id="403" name="Google Shape;403;p39"/>
          <p:cNvSpPr txBox="1"/>
          <p:nvPr/>
        </p:nvSpPr>
        <p:spPr>
          <a:xfrm>
            <a:off x="8446325" y="4627050"/>
            <a:ext cx="65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David</a:t>
            </a:r>
            <a:endParaRPr>
              <a:solidFill>
                <a:srgbClr val="FFFFFF"/>
              </a:solidFill>
              <a:latin typeface="Lato"/>
              <a:ea typeface="Lato"/>
              <a:cs typeface="Lato"/>
              <a:sym typeface="Lato"/>
            </a:endParaRPr>
          </a:p>
        </p:txBody>
      </p:sp>
      <p:pic>
        <p:nvPicPr>
          <p:cNvPr id="404" name="Google Shape;404;p39" title="slide 26.mp3">
            <a:hlinkClick r:id="rId4"/>
          </p:cNvPr>
          <p:cNvPicPr preferRelativeResize="0"/>
          <p:nvPr/>
        </p:nvPicPr>
        <p:blipFill>
          <a:blip r:embed="rId5">
            <a:alphaModFix/>
          </a:blip>
          <a:stretch>
            <a:fillRect/>
          </a:stretch>
        </p:blipFill>
        <p:spPr>
          <a:xfrm>
            <a:off x="8546075" y="116250"/>
            <a:ext cx="457200" cy="457200"/>
          </a:xfrm>
          <a:prstGeom prst="rect">
            <a:avLst/>
          </a:prstGeom>
          <a:noFill/>
          <a:ln>
            <a:noFill/>
          </a:ln>
        </p:spPr>
      </p:pic>
      <p:pic>
        <p:nvPicPr>
          <p:cNvPr id="405" name="Google Shape;405;p39"/>
          <p:cNvPicPr preferRelativeResize="0"/>
          <p:nvPr/>
        </p:nvPicPr>
        <p:blipFill>
          <a:blip r:embed="rId6">
            <a:alphaModFix/>
          </a:blip>
          <a:stretch>
            <a:fillRect/>
          </a:stretch>
        </p:blipFill>
        <p:spPr>
          <a:xfrm>
            <a:off x="8546072" y="4075402"/>
            <a:ext cx="457200" cy="637498"/>
          </a:xfrm>
          <a:prstGeom prst="rect">
            <a:avLst/>
          </a:prstGeom>
          <a:noFill/>
          <a:ln>
            <a:noFill/>
          </a:ln>
        </p:spPr>
      </p:pic>
      <p:sp>
        <p:nvSpPr>
          <p:cNvPr id="406" name="Google Shape;406;p39"/>
          <p:cNvSpPr txBox="1"/>
          <p:nvPr/>
        </p:nvSpPr>
        <p:spPr>
          <a:xfrm>
            <a:off x="348000" y="2796500"/>
            <a:ext cx="3000000" cy="2586000"/>
          </a:xfrm>
          <a:prstGeom prst="rect">
            <a:avLst/>
          </a:prstGeom>
          <a:noFill/>
          <a:ln>
            <a:noFill/>
          </a:ln>
        </p:spPr>
        <p:txBody>
          <a:bodyPr anchorCtr="0" anchor="t" bIns="91425" lIns="91425" spcFirstLastPara="1" rIns="91425" wrap="square" tIns="91425">
            <a:spAutoFit/>
          </a:bodyPr>
          <a:lstStyle/>
          <a:p>
            <a:pPr indent="-201295" lvl="0" marL="213995" rtl="0" algn="l">
              <a:lnSpc>
                <a:spcPct val="90000"/>
              </a:lnSpc>
              <a:spcBef>
                <a:spcPts val="540"/>
              </a:spcBef>
              <a:spcAft>
                <a:spcPts val="0"/>
              </a:spcAft>
              <a:buClr>
                <a:srgbClr val="FFFFFF"/>
              </a:buClr>
              <a:buSzPts val="1600"/>
              <a:buFont typeface="Times New Roman"/>
              <a:buChar char="•"/>
            </a:pPr>
            <a:r>
              <a:rPr lang="en" sz="1200">
                <a:solidFill>
                  <a:srgbClr val="FFFFFF"/>
                </a:solidFill>
              </a:rPr>
              <a:t>Navigation application tethers astronaut to “home” location while they engage on mission</a:t>
            </a:r>
            <a:endParaRPr sz="1200">
              <a:solidFill>
                <a:srgbClr val="FFFFFF"/>
              </a:solidFill>
            </a:endParaRPr>
          </a:p>
          <a:p>
            <a:pPr indent="-201295" lvl="0" marL="213995" rtl="0" algn="l">
              <a:lnSpc>
                <a:spcPct val="90000"/>
              </a:lnSpc>
              <a:spcBef>
                <a:spcPts val="540"/>
              </a:spcBef>
              <a:spcAft>
                <a:spcPts val="0"/>
              </a:spcAft>
              <a:buClr>
                <a:srgbClr val="FFFFFF"/>
              </a:buClr>
              <a:buSzPts val="1600"/>
              <a:buFont typeface="Times New Roman"/>
              <a:buChar char="•"/>
            </a:pPr>
            <a:r>
              <a:rPr lang="en" sz="1200">
                <a:solidFill>
                  <a:srgbClr val="FFFFFF"/>
                </a:solidFill>
              </a:rPr>
              <a:t>Updates 2D navigation map in real-time relative to geological site </a:t>
            </a:r>
            <a:endParaRPr sz="1200">
              <a:solidFill>
                <a:srgbClr val="FFFFFF"/>
              </a:solidFill>
            </a:endParaRPr>
          </a:p>
          <a:p>
            <a:pPr indent="-201295" lvl="0" marL="213995" rtl="0" algn="l">
              <a:lnSpc>
                <a:spcPct val="90000"/>
              </a:lnSpc>
              <a:spcBef>
                <a:spcPts val="540"/>
              </a:spcBef>
              <a:spcAft>
                <a:spcPts val="0"/>
              </a:spcAft>
              <a:buClr>
                <a:srgbClr val="FFFFFF"/>
              </a:buClr>
              <a:buSzPts val="1600"/>
              <a:buFont typeface="Times New Roman"/>
              <a:buChar char="•"/>
            </a:pPr>
            <a:r>
              <a:rPr lang="en" sz="1200">
                <a:solidFill>
                  <a:srgbClr val="FFFFFF"/>
                </a:solidFill>
              </a:rPr>
              <a:t>Tracks current coordinates</a:t>
            </a:r>
            <a:endParaRPr sz="1200">
              <a:solidFill>
                <a:srgbClr val="FFFFFF"/>
              </a:solidFill>
            </a:endParaRPr>
          </a:p>
          <a:p>
            <a:pPr indent="-201295" lvl="0" marL="213995" rtl="0" algn="l">
              <a:lnSpc>
                <a:spcPct val="90000"/>
              </a:lnSpc>
              <a:spcBef>
                <a:spcPts val="540"/>
              </a:spcBef>
              <a:spcAft>
                <a:spcPts val="0"/>
              </a:spcAft>
              <a:buClr>
                <a:srgbClr val="FFFFFF"/>
              </a:buClr>
              <a:buSzPts val="1600"/>
              <a:buFont typeface="Times New Roman"/>
              <a:buChar char="•"/>
            </a:pPr>
            <a:r>
              <a:rPr lang="en" sz="1200">
                <a:solidFill>
                  <a:srgbClr val="FFFFFF"/>
                </a:solidFill>
              </a:rPr>
              <a:t>3D directional arrow directs astronaut to geological site, home</a:t>
            </a:r>
            <a:endParaRPr sz="1200">
              <a:solidFill>
                <a:srgbClr val="FFFFFF"/>
              </a:solidFill>
            </a:endParaRPr>
          </a:p>
          <a:p>
            <a:pPr indent="0" lvl="0" marL="0" rtl="0" algn="l">
              <a:spcBef>
                <a:spcPts val="540"/>
              </a:spcBef>
              <a:spcAft>
                <a:spcPts val="0"/>
              </a:spcAft>
              <a:buNone/>
            </a:pPr>
            <a:r>
              <a:t/>
            </a:r>
            <a:endParaRPr sz="1800">
              <a:solidFill>
                <a:srgbClr val="595959"/>
              </a:solidFill>
            </a:endParaRPr>
          </a:p>
          <a:p>
            <a:pPr indent="0" lvl="0" marL="0" rtl="0" algn="l">
              <a:lnSpc>
                <a:spcPct val="90000"/>
              </a:lnSpc>
              <a:spcBef>
                <a:spcPts val="360"/>
              </a:spcBef>
              <a:spcAft>
                <a:spcPts val="0"/>
              </a:spcAft>
              <a:buNone/>
            </a:pPr>
            <a:r>
              <a:t/>
            </a:r>
            <a:endParaRPr sz="1800">
              <a:solidFill>
                <a:srgbClr val="595959"/>
              </a:solidFill>
            </a:endParaRPr>
          </a:p>
        </p:txBody>
      </p:sp>
      <p:sp>
        <p:nvSpPr>
          <p:cNvPr id="407" name="Google Shape;407;p39"/>
          <p:cNvSpPr/>
          <p:nvPr/>
        </p:nvSpPr>
        <p:spPr>
          <a:xfrm>
            <a:off x="939600" y="852988"/>
            <a:ext cx="1542900" cy="1537200"/>
          </a:xfrm>
          <a:prstGeom prst="rect">
            <a:avLst/>
          </a:prstGeom>
          <a:solidFill>
            <a:schemeClr val="dk2"/>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8" name="Google Shape;408;p39"/>
          <p:cNvPicPr preferRelativeResize="0"/>
          <p:nvPr/>
        </p:nvPicPr>
        <p:blipFill rotWithShape="1">
          <a:blip r:embed="rId7">
            <a:alphaModFix/>
          </a:blip>
          <a:srcRect b="81766" l="0" r="76787" t="0"/>
          <a:stretch/>
        </p:blipFill>
        <p:spPr>
          <a:xfrm>
            <a:off x="1080408" y="955785"/>
            <a:ext cx="1261258" cy="133150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40"/>
          <p:cNvSpPr/>
          <p:nvPr/>
        </p:nvSpPr>
        <p:spPr>
          <a:xfrm>
            <a:off x="3626825" y="116250"/>
            <a:ext cx="4819500" cy="4911000"/>
          </a:xfrm>
          <a:prstGeom prst="rect">
            <a:avLst/>
          </a:prstGeom>
          <a:solidFill>
            <a:srgbClr val="82C7A5"/>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0"/>
          <p:cNvSpPr txBox="1"/>
          <p:nvPr>
            <p:ph type="ctrTitle"/>
          </p:nvPr>
        </p:nvSpPr>
        <p:spPr>
          <a:xfrm>
            <a:off x="465650" y="0"/>
            <a:ext cx="3356700" cy="72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400"/>
              <a:t>Sampling</a:t>
            </a:r>
            <a:endParaRPr sz="2400"/>
          </a:p>
        </p:txBody>
      </p:sp>
      <p:pic>
        <p:nvPicPr>
          <p:cNvPr id="415" name="Google Shape;415;p40"/>
          <p:cNvPicPr preferRelativeResize="0"/>
          <p:nvPr/>
        </p:nvPicPr>
        <p:blipFill>
          <a:blip r:embed="rId3">
            <a:alphaModFix/>
          </a:blip>
          <a:stretch>
            <a:fillRect/>
          </a:stretch>
        </p:blipFill>
        <p:spPr>
          <a:xfrm>
            <a:off x="3768838" y="304013"/>
            <a:ext cx="4535474" cy="4535474"/>
          </a:xfrm>
          <a:prstGeom prst="rect">
            <a:avLst/>
          </a:prstGeom>
          <a:noFill/>
          <a:ln>
            <a:noFill/>
          </a:ln>
        </p:spPr>
      </p:pic>
      <p:sp>
        <p:nvSpPr>
          <p:cNvPr id="416" name="Google Shape;416;p40"/>
          <p:cNvSpPr txBox="1"/>
          <p:nvPr/>
        </p:nvSpPr>
        <p:spPr>
          <a:xfrm>
            <a:off x="8446325" y="4612825"/>
            <a:ext cx="65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David</a:t>
            </a:r>
            <a:endParaRPr>
              <a:solidFill>
                <a:srgbClr val="FFFFFF"/>
              </a:solidFill>
              <a:latin typeface="Lato"/>
              <a:ea typeface="Lato"/>
              <a:cs typeface="Lato"/>
              <a:sym typeface="Lato"/>
            </a:endParaRPr>
          </a:p>
        </p:txBody>
      </p:sp>
      <p:pic>
        <p:nvPicPr>
          <p:cNvPr id="417" name="Google Shape;417;p40" title="slide 27.mp3">
            <a:hlinkClick r:id="rId4"/>
          </p:cNvPr>
          <p:cNvPicPr preferRelativeResize="0"/>
          <p:nvPr/>
        </p:nvPicPr>
        <p:blipFill>
          <a:blip r:embed="rId5">
            <a:alphaModFix/>
          </a:blip>
          <a:stretch>
            <a:fillRect/>
          </a:stretch>
        </p:blipFill>
        <p:spPr>
          <a:xfrm>
            <a:off x="8546075" y="116250"/>
            <a:ext cx="457200" cy="457200"/>
          </a:xfrm>
          <a:prstGeom prst="rect">
            <a:avLst/>
          </a:prstGeom>
          <a:noFill/>
          <a:ln>
            <a:noFill/>
          </a:ln>
        </p:spPr>
      </p:pic>
      <p:pic>
        <p:nvPicPr>
          <p:cNvPr id="418" name="Google Shape;418;p40"/>
          <p:cNvPicPr preferRelativeResize="0"/>
          <p:nvPr/>
        </p:nvPicPr>
        <p:blipFill>
          <a:blip r:embed="rId6">
            <a:alphaModFix/>
          </a:blip>
          <a:stretch>
            <a:fillRect/>
          </a:stretch>
        </p:blipFill>
        <p:spPr>
          <a:xfrm>
            <a:off x="8546072" y="4058752"/>
            <a:ext cx="457200" cy="637498"/>
          </a:xfrm>
          <a:prstGeom prst="rect">
            <a:avLst/>
          </a:prstGeom>
          <a:noFill/>
          <a:ln>
            <a:noFill/>
          </a:ln>
        </p:spPr>
      </p:pic>
      <p:sp>
        <p:nvSpPr>
          <p:cNvPr id="419" name="Google Shape;419;p40"/>
          <p:cNvSpPr txBox="1"/>
          <p:nvPr/>
        </p:nvSpPr>
        <p:spPr>
          <a:xfrm>
            <a:off x="385375" y="2875625"/>
            <a:ext cx="3000000" cy="2068800"/>
          </a:xfrm>
          <a:prstGeom prst="rect">
            <a:avLst/>
          </a:prstGeom>
          <a:noFill/>
          <a:ln>
            <a:noFill/>
          </a:ln>
        </p:spPr>
        <p:txBody>
          <a:bodyPr anchorCtr="0" anchor="t" bIns="91425" lIns="91425" spcFirstLastPara="1" rIns="91425" wrap="square" tIns="91425">
            <a:spAutoFit/>
          </a:bodyPr>
          <a:lstStyle/>
          <a:p>
            <a:pPr indent="-207645" lvl="0" marL="213995" rtl="0" algn="l">
              <a:lnSpc>
                <a:spcPct val="90000"/>
              </a:lnSpc>
              <a:spcBef>
                <a:spcPts val="540"/>
              </a:spcBef>
              <a:spcAft>
                <a:spcPts val="0"/>
              </a:spcAft>
              <a:buClr>
                <a:srgbClr val="FFFFFF"/>
              </a:buClr>
              <a:buSzPts val="1700"/>
              <a:buFont typeface="Times New Roman"/>
              <a:buChar char="•"/>
            </a:pPr>
            <a:r>
              <a:rPr lang="en" sz="1300">
                <a:solidFill>
                  <a:srgbClr val="FFFFFF"/>
                </a:solidFill>
              </a:rPr>
              <a:t>Sampling (or “Mission”) application downloads all details about mission</a:t>
            </a:r>
            <a:endParaRPr sz="1300">
              <a:solidFill>
                <a:srgbClr val="FFFFFF"/>
              </a:solidFill>
            </a:endParaRPr>
          </a:p>
          <a:p>
            <a:pPr indent="-207645" lvl="0" marL="213995" rtl="0" algn="l">
              <a:lnSpc>
                <a:spcPct val="90000"/>
              </a:lnSpc>
              <a:spcBef>
                <a:spcPts val="540"/>
              </a:spcBef>
              <a:spcAft>
                <a:spcPts val="0"/>
              </a:spcAft>
              <a:buClr>
                <a:srgbClr val="FFFFFF"/>
              </a:buClr>
              <a:buSzPts val="1700"/>
              <a:buFont typeface="Times New Roman"/>
              <a:buChar char="•"/>
            </a:pPr>
            <a:r>
              <a:rPr lang="en" sz="1300">
                <a:solidFill>
                  <a:srgbClr val="FFFFFF"/>
                </a:solidFill>
              </a:rPr>
              <a:t>Displays notebook for mission containing instructions, tasks, tools, and other important information </a:t>
            </a:r>
            <a:endParaRPr sz="1300">
              <a:solidFill>
                <a:srgbClr val="FFFFFF"/>
              </a:solidFill>
            </a:endParaRPr>
          </a:p>
          <a:p>
            <a:pPr indent="-188595" lvl="0" marL="213995" rtl="0" algn="l">
              <a:lnSpc>
                <a:spcPct val="90000"/>
              </a:lnSpc>
              <a:spcBef>
                <a:spcPts val="540"/>
              </a:spcBef>
              <a:spcAft>
                <a:spcPts val="0"/>
              </a:spcAft>
              <a:buClr>
                <a:srgbClr val="FFFFFF"/>
              </a:buClr>
              <a:buSzPts val="1400"/>
              <a:buFont typeface="Times New Roman"/>
              <a:buChar char="•"/>
            </a:pPr>
            <a:r>
              <a:rPr lang="en">
                <a:solidFill>
                  <a:srgbClr val="FFFFFF"/>
                </a:solidFill>
              </a:rPr>
              <a:t>Interfaces with both Navigation and EVA State components</a:t>
            </a:r>
            <a:endParaRPr>
              <a:solidFill>
                <a:srgbClr val="FFFFFF"/>
              </a:solidFill>
            </a:endParaRPr>
          </a:p>
          <a:p>
            <a:pPr indent="0" lvl="0" marL="0" rtl="0" algn="l">
              <a:spcBef>
                <a:spcPts val="540"/>
              </a:spcBef>
              <a:spcAft>
                <a:spcPts val="0"/>
              </a:spcAft>
              <a:buNone/>
            </a:pPr>
            <a:r>
              <a:t/>
            </a:r>
            <a:endParaRPr sz="1800">
              <a:solidFill>
                <a:srgbClr val="595959"/>
              </a:solidFill>
            </a:endParaRPr>
          </a:p>
        </p:txBody>
      </p:sp>
      <p:sp>
        <p:nvSpPr>
          <p:cNvPr id="420" name="Google Shape;420;p40"/>
          <p:cNvSpPr/>
          <p:nvPr/>
        </p:nvSpPr>
        <p:spPr>
          <a:xfrm>
            <a:off x="939600" y="852988"/>
            <a:ext cx="1542900" cy="1537200"/>
          </a:xfrm>
          <a:prstGeom prst="rect">
            <a:avLst/>
          </a:prstGeom>
          <a:solidFill>
            <a:schemeClr val="dk2"/>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1" name="Google Shape;421;p40"/>
          <p:cNvPicPr preferRelativeResize="0"/>
          <p:nvPr/>
        </p:nvPicPr>
        <p:blipFill rotWithShape="1">
          <a:blip r:embed="rId7">
            <a:alphaModFix/>
          </a:blip>
          <a:srcRect b="81766" l="0" r="76787" t="0"/>
          <a:stretch/>
        </p:blipFill>
        <p:spPr>
          <a:xfrm>
            <a:off x="1080408" y="955785"/>
            <a:ext cx="1261258" cy="133150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41"/>
          <p:cNvSpPr/>
          <p:nvPr/>
        </p:nvSpPr>
        <p:spPr>
          <a:xfrm>
            <a:off x="4954600" y="265100"/>
            <a:ext cx="3356700" cy="4645800"/>
          </a:xfrm>
          <a:prstGeom prst="rect">
            <a:avLst/>
          </a:prstGeom>
          <a:solidFill>
            <a:srgbClr val="82C7A5"/>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41"/>
          <p:cNvSpPr txBox="1"/>
          <p:nvPr>
            <p:ph type="ctrTitle"/>
          </p:nvPr>
        </p:nvSpPr>
        <p:spPr>
          <a:xfrm>
            <a:off x="465650" y="72325"/>
            <a:ext cx="3356700" cy="72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400"/>
              <a:t>Illumination</a:t>
            </a:r>
            <a:endParaRPr sz="2400"/>
          </a:p>
        </p:txBody>
      </p:sp>
      <p:pic>
        <p:nvPicPr>
          <p:cNvPr id="428" name="Google Shape;428;p41"/>
          <p:cNvPicPr preferRelativeResize="0"/>
          <p:nvPr/>
        </p:nvPicPr>
        <p:blipFill>
          <a:blip r:embed="rId3">
            <a:alphaModFix/>
          </a:blip>
          <a:stretch>
            <a:fillRect/>
          </a:stretch>
        </p:blipFill>
        <p:spPr>
          <a:xfrm>
            <a:off x="5364175" y="346550"/>
            <a:ext cx="2234100" cy="4472774"/>
          </a:xfrm>
          <a:prstGeom prst="rect">
            <a:avLst/>
          </a:prstGeom>
          <a:noFill/>
          <a:ln>
            <a:noFill/>
          </a:ln>
        </p:spPr>
      </p:pic>
      <p:sp>
        <p:nvSpPr>
          <p:cNvPr id="429" name="Google Shape;429;p41"/>
          <p:cNvSpPr txBox="1"/>
          <p:nvPr/>
        </p:nvSpPr>
        <p:spPr>
          <a:xfrm>
            <a:off x="8487300" y="4604225"/>
            <a:ext cx="65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David</a:t>
            </a:r>
            <a:endParaRPr>
              <a:solidFill>
                <a:srgbClr val="FFFFFF"/>
              </a:solidFill>
              <a:latin typeface="Lato"/>
              <a:ea typeface="Lato"/>
              <a:cs typeface="Lato"/>
              <a:sym typeface="Lato"/>
            </a:endParaRPr>
          </a:p>
        </p:txBody>
      </p:sp>
      <p:pic>
        <p:nvPicPr>
          <p:cNvPr id="430" name="Google Shape;430;p41" title="slide 28.mp3">
            <a:hlinkClick r:id="rId4"/>
          </p:cNvPr>
          <p:cNvPicPr preferRelativeResize="0"/>
          <p:nvPr/>
        </p:nvPicPr>
        <p:blipFill>
          <a:blip r:embed="rId5">
            <a:alphaModFix/>
          </a:blip>
          <a:stretch>
            <a:fillRect/>
          </a:stretch>
        </p:blipFill>
        <p:spPr>
          <a:xfrm>
            <a:off x="8487300" y="282475"/>
            <a:ext cx="457200" cy="457200"/>
          </a:xfrm>
          <a:prstGeom prst="rect">
            <a:avLst/>
          </a:prstGeom>
          <a:noFill/>
          <a:ln>
            <a:noFill/>
          </a:ln>
        </p:spPr>
      </p:pic>
      <p:pic>
        <p:nvPicPr>
          <p:cNvPr id="431" name="Google Shape;431;p41"/>
          <p:cNvPicPr preferRelativeResize="0"/>
          <p:nvPr/>
        </p:nvPicPr>
        <p:blipFill>
          <a:blip r:embed="rId6">
            <a:alphaModFix/>
          </a:blip>
          <a:stretch>
            <a:fillRect/>
          </a:stretch>
        </p:blipFill>
        <p:spPr>
          <a:xfrm>
            <a:off x="8587047" y="4058727"/>
            <a:ext cx="457200" cy="637498"/>
          </a:xfrm>
          <a:prstGeom prst="rect">
            <a:avLst/>
          </a:prstGeom>
          <a:noFill/>
          <a:ln>
            <a:noFill/>
          </a:ln>
        </p:spPr>
      </p:pic>
      <p:sp>
        <p:nvSpPr>
          <p:cNvPr id="432" name="Google Shape;432;p41"/>
          <p:cNvSpPr txBox="1"/>
          <p:nvPr/>
        </p:nvSpPr>
        <p:spPr>
          <a:xfrm>
            <a:off x="592925" y="3082400"/>
            <a:ext cx="3000000" cy="1828500"/>
          </a:xfrm>
          <a:prstGeom prst="rect">
            <a:avLst/>
          </a:prstGeom>
          <a:noFill/>
          <a:ln>
            <a:noFill/>
          </a:ln>
        </p:spPr>
        <p:txBody>
          <a:bodyPr anchorCtr="0" anchor="t" bIns="91425" lIns="91425" spcFirstLastPara="1" rIns="91425" wrap="square" tIns="91425">
            <a:spAutoFit/>
          </a:bodyPr>
          <a:lstStyle/>
          <a:p>
            <a:pPr indent="-330200" lvl="0" marL="457200" rtl="0" algn="l">
              <a:lnSpc>
                <a:spcPct val="90000"/>
              </a:lnSpc>
              <a:spcBef>
                <a:spcPts val="360"/>
              </a:spcBef>
              <a:spcAft>
                <a:spcPts val="0"/>
              </a:spcAft>
              <a:buClr>
                <a:srgbClr val="FFFFFF"/>
              </a:buClr>
              <a:buSzPts val="1600"/>
              <a:buChar char="●"/>
            </a:pPr>
            <a:r>
              <a:rPr lang="en" sz="1600">
                <a:solidFill>
                  <a:srgbClr val="FFFFFF"/>
                </a:solidFill>
              </a:rPr>
              <a:t>Illumination component is toggled on/off</a:t>
            </a:r>
            <a:endParaRPr sz="1600">
              <a:solidFill>
                <a:srgbClr val="FFFFFF"/>
              </a:solidFill>
            </a:endParaRPr>
          </a:p>
          <a:p>
            <a:pPr indent="0" lvl="0" marL="0" rtl="0" algn="l">
              <a:lnSpc>
                <a:spcPct val="90000"/>
              </a:lnSpc>
              <a:spcBef>
                <a:spcPts val="360"/>
              </a:spcBef>
              <a:spcAft>
                <a:spcPts val="0"/>
              </a:spcAft>
              <a:buNone/>
            </a:pPr>
            <a:r>
              <a:t/>
            </a:r>
            <a:endParaRPr sz="1600">
              <a:solidFill>
                <a:srgbClr val="FFFFFF"/>
              </a:solidFill>
            </a:endParaRPr>
          </a:p>
          <a:p>
            <a:pPr indent="-330200" lvl="0" marL="457200" rtl="0" algn="l">
              <a:lnSpc>
                <a:spcPct val="90000"/>
              </a:lnSpc>
              <a:spcBef>
                <a:spcPts val="360"/>
              </a:spcBef>
              <a:spcAft>
                <a:spcPts val="0"/>
              </a:spcAft>
              <a:buClr>
                <a:srgbClr val="FFFFFF"/>
              </a:buClr>
              <a:buSzPts val="1600"/>
              <a:buChar char="●"/>
            </a:pPr>
            <a:r>
              <a:rPr lang="en" sz="1600">
                <a:solidFill>
                  <a:srgbClr val="FFFFFF"/>
                </a:solidFill>
              </a:rPr>
              <a:t>If on, the Hololens 2 video stream is processed to deal with high contrast environment</a:t>
            </a:r>
            <a:endParaRPr sz="1600">
              <a:solidFill>
                <a:srgbClr val="FFFFFF"/>
              </a:solidFill>
            </a:endParaRPr>
          </a:p>
        </p:txBody>
      </p:sp>
      <p:sp>
        <p:nvSpPr>
          <p:cNvPr id="433" name="Google Shape;433;p41"/>
          <p:cNvSpPr/>
          <p:nvPr/>
        </p:nvSpPr>
        <p:spPr>
          <a:xfrm>
            <a:off x="939600" y="852988"/>
            <a:ext cx="1542900" cy="1537200"/>
          </a:xfrm>
          <a:prstGeom prst="rect">
            <a:avLst/>
          </a:prstGeom>
          <a:solidFill>
            <a:schemeClr val="dk2"/>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4" name="Google Shape;434;p41"/>
          <p:cNvPicPr preferRelativeResize="0"/>
          <p:nvPr/>
        </p:nvPicPr>
        <p:blipFill rotWithShape="1">
          <a:blip r:embed="rId7">
            <a:alphaModFix/>
          </a:blip>
          <a:srcRect b="81766" l="0" r="76787" t="0"/>
          <a:stretch/>
        </p:blipFill>
        <p:spPr>
          <a:xfrm>
            <a:off x="1080408" y="955785"/>
            <a:ext cx="1261258" cy="133150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Inspiration</a:t>
            </a:r>
            <a:endParaRPr/>
          </a:p>
        </p:txBody>
      </p:sp>
      <p:pic>
        <p:nvPicPr>
          <p:cNvPr id="149" name="Google Shape;149;p15"/>
          <p:cNvPicPr preferRelativeResize="0"/>
          <p:nvPr/>
        </p:nvPicPr>
        <p:blipFill>
          <a:blip r:embed="rId3">
            <a:alphaModFix/>
          </a:blip>
          <a:stretch>
            <a:fillRect/>
          </a:stretch>
        </p:blipFill>
        <p:spPr>
          <a:xfrm>
            <a:off x="468375" y="2419500"/>
            <a:ext cx="4280399" cy="2409250"/>
          </a:xfrm>
          <a:prstGeom prst="rect">
            <a:avLst/>
          </a:prstGeom>
          <a:noFill/>
          <a:ln>
            <a:noFill/>
          </a:ln>
        </p:spPr>
      </p:pic>
      <p:pic>
        <p:nvPicPr>
          <p:cNvPr id="150" name="Google Shape;150;p15"/>
          <p:cNvPicPr preferRelativeResize="0"/>
          <p:nvPr/>
        </p:nvPicPr>
        <p:blipFill>
          <a:blip r:embed="rId4">
            <a:alphaModFix/>
          </a:blip>
          <a:stretch>
            <a:fillRect/>
          </a:stretch>
        </p:blipFill>
        <p:spPr>
          <a:xfrm flipH="1">
            <a:off x="4285825" y="861625"/>
            <a:ext cx="3704148" cy="2409251"/>
          </a:xfrm>
          <a:prstGeom prst="rect">
            <a:avLst/>
          </a:prstGeom>
          <a:noFill/>
          <a:ln>
            <a:noFill/>
          </a:ln>
        </p:spPr>
      </p:pic>
      <p:pic>
        <p:nvPicPr>
          <p:cNvPr id="151" name="Google Shape;151;p15"/>
          <p:cNvPicPr preferRelativeResize="0"/>
          <p:nvPr/>
        </p:nvPicPr>
        <p:blipFill rotWithShape="1">
          <a:blip r:embed="rId5">
            <a:alphaModFix/>
          </a:blip>
          <a:srcRect b="27309" l="15546" r="7143" t="0"/>
          <a:stretch/>
        </p:blipFill>
        <p:spPr>
          <a:xfrm>
            <a:off x="7614300" y="4537025"/>
            <a:ext cx="522600" cy="491325"/>
          </a:xfrm>
          <a:prstGeom prst="rect">
            <a:avLst/>
          </a:prstGeom>
          <a:noFill/>
          <a:ln>
            <a:noFill/>
          </a:ln>
        </p:spPr>
      </p:pic>
      <p:sp>
        <p:nvSpPr>
          <p:cNvPr id="152" name="Google Shape;152;p15"/>
          <p:cNvSpPr txBox="1"/>
          <p:nvPr/>
        </p:nvSpPr>
        <p:spPr>
          <a:xfrm>
            <a:off x="8136900" y="4628150"/>
            <a:ext cx="52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Teo</a:t>
            </a:r>
            <a:endParaRPr>
              <a:solidFill>
                <a:srgbClr val="FFFFFF"/>
              </a:solidFill>
              <a:latin typeface="Lato"/>
              <a:ea typeface="Lato"/>
              <a:cs typeface="Lato"/>
              <a:sym typeface="Lato"/>
            </a:endParaRPr>
          </a:p>
        </p:txBody>
      </p:sp>
      <p:pic>
        <p:nvPicPr>
          <p:cNvPr id="153" name="Google Shape;153;p15" title="Inspiration Slide.mp3">
            <a:hlinkClick r:id="rId6"/>
          </p:cNvPr>
          <p:cNvPicPr preferRelativeResize="0"/>
          <p:nvPr/>
        </p:nvPicPr>
        <p:blipFill>
          <a:blip r:embed="rId7">
            <a:alphaModFix/>
          </a:blip>
          <a:stretch>
            <a:fillRect/>
          </a:stretch>
        </p:blipFill>
        <p:spPr>
          <a:xfrm>
            <a:off x="8583349" y="4537026"/>
            <a:ext cx="457200" cy="4572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42"/>
          <p:cNvSpPr txBox="1"/>
          <p:nvPr>
            <p:ph type="ctrTitle"/>
          </p:nvPr>
        </p:nvSpPr>
        <p:spPr>
          <a:xfrm>
            <a:off x="3197550" y="186700"/>
            <a:ext cx="5737200" cy="1117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200"/>
              <a:t>HoloLens Development Environment</a:t>
            </a:r>
            <a:endParaRPr sz="3200"/>
          </a:p>
        </p:txBody>
      </p:sp>
      <p:sp>
        <p:nvSpPr>
          <p:cNvPr id="440" name="Google Shape;440;p42"/>
          <p:cNvSpPr txBox="1"/>
          <p:nvPr/>
        </p:nvSpPr>
        <p:spPr>
          <a:xfrm>
            <a:off x="257200" y="2571750"/>
            <a:ext cx="2542500" cy="22164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rgbClr val="FFFFFF"/>
              </a:buClr>
              <a:buSzPts val="1300"/>
              <a:buChar char="●"/>
            </a:pPr>
            <a:r>
              <a:rPr lang="en" sz="1300">
                <a:solidFill>
                  <a:srgbClr val="FFFFFF"/>
                </a:solidFill>
              </a:rPr>
              <a:t>Windows 10 OS, Visual Studio IDE, and Unity 3D engine</a:t>
            </a:r>
            <a:endParaRPr sz="1300">
              <a:solidFill>
                <a:srgbClr val="FFFFFF"/>
              </a:solidFill>
            </a:endParaRPr>
          </a:p>
          <a:p>
            <a:pPr indent="0" lvl="0" marL="457200" rtl="0" algn="l">
              <a:spcBef>
                <a:spcPts val="0"/>
              </a:spcBef>
              <a:spcAft>
                <a:spcPts val="0"/>
              </a:spcAft>
              <a:buNone/>
            </a:pPr>
            <a:r>
              <a:t/>
            </a:r>
            <a:endParaRPr sz="1300">
              <a:solidFill>
                <a:srgbClr val="FFFFFF"/>
              </a:solidFill>
            </a:endParaRPr>
          </a:p>
          <a:p>
            <a:pPr indent="-311150" lvl="0" marL="457200" rtl="0" algn="l">
              <a:spcBef>
                <a:spcPts val="0"/>
              </a:spcBef>
              <a:spcAft>
                <a:spcPts val="0"/>
              </a:spcAft>
              <a:buClr>
                <a:srgbClr val="FFFFFF"/>
              </a:buClr>
              <a:buSzPts val="1300"/>
              <a:buChar char="●"/>
            </a:pPr>
            <a:r>
              <a:rPr lang="en" sz="1300">
                <a:solidFill>
                  <a:srgbClr val="FFFFFF"/>
                </a:solidFill>
              </a:rPr>
              <a:t>Microsoft-mixed reality toolkit</a:t>
            </a:r>
            <a:endParaRPr sz="1300">
              <a:solidFill>
                <a:srgbClr val="FFFFFF"/>
              </a:solidFill>
            </a:endParaRPr>
          </a:p>
          <a:p>
            <a:pPr indent="0" lvl="0" marL="0" rtl="0" algn="l">
              <a:spcBef>
                <a:spcPts val="0"/>
              </a:spcBef>
              <a:spcAft>
                <a:spcPts val="0"/>
              </a:spcAft>
              <a:buNone/>
            </a:pPr>
            <a:r>
              <a:t/>
            </a:r>
            <a:endParaRPr sz="1300">
              <a:solidFill>
                <a:srgbClr val="FFFFFF"/>
              </a:solidFill>
            </a:endParaRPr>
          </a:p>
          <a:p>
            <a:pPr indent="0" lvl="0" marL="0" rtl="0" algn="l">
              <a:spcBef>
                <a:spcPts val="0"/>
              </a:spcBef>
              <a:spcAft>
                <a:spcPts val="0"/>
              </a:spcAft>
              <a:buNone/>
            </a:pPr>
            <a:r>
              <a:t/>
            </a:r>
            <a:endParaRPr sz="1300">
              <a:solidFill>
                <a:srgbClr val="FFFFFF"/>
              </a:solidFill>
            </a:endParaRPr>
          </a:p>
          <a:p>
            <a:pPr indent="0" lvl="0" marL="0" rtl="0" algn="l">
              <a:spcBef>
                <a:spcPts val="0"/>
              </a:spcBef>
              <a:spcAft>
                <a:spcPts val="0"/>
              </a:spcAft>
              <a:buNone/>
            </a:pPr>
            <a:r>
              <a:t/>
            </a:r>
            <a:endParaRPr>
              <a:solidFill>
                <a:srgbClr val="FFFFFF"/>
              </a:solidFill>
            </a:endParaRPr>
          </a:p>
          <a:p>
            <a:pPr indent="0" lvl="0" marL="457200" rtl="0" algn="l">
              <a:spcBef>
                <a:spcPts val="0"/>
              </a:spcBef>
              <a:spcAft>
                <a:spcPts val="0"/>
              </a:spcAft>
              <a:buNone/>
            </a:pPr>
            <a:r>
              <a:t/>
            </a:r>
            <a:endParaRPr/>
          </a:p>
        </p:txBody>
      </p:sp>
      <p:pic>
        <p:nvPicPr>
          <p:cNvPr id="441" name="Google Shape;441;p42"/>
          <p:cNvPicPr preferRelativeResize="0"/>
          <p:nvPr/>
        </p:nvPicPr>
        <p:blipFill>
          <a:blip r:embed="rId3">
            <a:alphaModFix/>
          </a:blip>
          <a:stretch>
            <a:fillRect/>
          </a:stretch>
        </p:blipFill>
        <p:spPr>
          <a:xfrm>
            <a:off x="3043350" y="1679088"/>
            <a:ext cx="5289750" cy="2521442"/>
          </a:xfrm>
          <a:prstGeom prst="rect">
            <a:avLst/>
          </a:prstGeom>
          <a:noFill/>
          <a:ln>
            <a:noFill/>
          </a:ln>
        </p:spPr>
      </p:pic>
      <p:sp>
        <p:nvSpPr>
          <p:cNvPr id="442" name="Google Shape;442;p42"/>
          <p:cNvSpPr txBox="1"/>
          <p:nvPr/>
        </p:nvSpPr>
        <p:spPr>
          <a:xfrm>
            <a:off x="8487300" y="4604225"/>
            <a:ext cx="65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David</a:t>
            </a:r>
            <a:endParaRPr>
              <a:solidFill>
                <a:srgbClr val="FFFFFF"/>
              </a:solidFill>
              <a:latin typeface="Lato"/>
              <a:ea typeface="Lato"/>
              <a:cs typeface="Lato"/>
              <a:sym typeface="Lato"/>
            </a:endParaRPr>
          </a:p>
        </p:txBody>
      </p:sp>
      <p:pic>
        <p:nvPicPr>
          <p:cNvPr id="443" name="Google Shape;443;p42" title="slide 24.mp3">
            <a:hlinkClick r:id="rId4"/>
          </p:cNvPr>
          <p:cNvPicPr preferRelativeResize="0"/>
          <p:nvPr/>
        </p:nvPicPr>
        <p:blipFill>
          <a:blip r:embed="rId5">
            <a:alphaModFix/>
          </a:blip>
          <a:stretch>
            <a:fillRect/>
          </a:stretch>
        </p:blipFill>
        <p:spPr>
          <a:xfrm>
            <a:off x="8030100" y="4575725"/>
            <a:ext cx="457200" cy="457200"/>
          </a:xfrm>
          <a:prstGeom prst="rect">
            <a:avLst/>
          </a:prstGeom>
          <a:noFill/>
          <a:ln>
            <a:noFill/>
          </a:ln>
        </p:spPr>
      </p:pic>
      <p:pic>
        <p:nvPicPr>
          <p:cNvPr id="444" name="Google Shape;444;p42"/>
          <p:cNvPicPr preferRelativeResize="0"/>
          <p:nvPr/>
        </p:nvPicPr>
        <p:blipFill>
          <a:blip r:embed="rId6">
            <a:alphaModFix/>
          </a:blip>
          <a:stretch>
            <a:fillRect/>
          </a:stretch>
        </p:blipFill>
        <p:spPr>
          <a:xfrm>
            <a:off x="8576747" y="4017127"/>
            <a:ext cx="457200" cy="63749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43"/>
          <p:cNvSpPr/>
          <p:nvPr/>
        </p:nvSpPr>
        <p:spPr>
          <a:xfrm>
            <a:off x="3380300" y="824000"/>
            <a:ext cx="4930800" cy="4010400"/>
          </a:xfrm>
          <a:prstGeom prst="rect">
            <a:avLst/>
          </a:prstGeom>
          <a:solidFill>
            <a:srgbClr val="82C7A5"/>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43"/>
          <p:cNvSpPr txBox="1"/>
          <p:nvPr>
            <p:ph type="ctrTitle"/>
          </p:nvPr>
        </p:nvSpPr>
        <p:spPr>
          <a:xfrm>
            <a:off x="1977525" y="186700"/>
            <a:ext cx="6957300" cy="1117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200"/>
              <a:t>Software Organization</a:t>
            </a:r>
            <a:endParaRPr sz="3200"/>
          </a:p>
          <a:p>
            <a:pPr indent="0" lvl="0" marL="0" rtl="0" algn="ctr">
              <a:spcBef>
                <a:spcPts val="0"/>
              </a:spcBef>
              <a:spcAft>
                <a:spcPts val="0"/>
              </a:spcAft>
              <a:buNone/>
            </a:pPr>
            <a:r>
              <a:t/>
            </a:r>
            <a:endParaRPr sz="3200"/>
          </a:p>
        </p:txBody>
      </p:sp>
      <p:sp>
        <p:nvSpPr>
          <p:cNvPr id="451" name="Google Shape;451;p43"/>
          <p:cNvSpPr txBox="1"/>
          <p:nvPr/>
        </p:nvSpPr>
        <p:spPr>
          <a:xfrm>
            <a:off x="182475" y="2534700"/>
            <a:ext cx="2559900" cy="281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300">
              <a:solidFill>
                <a:srgbClr val="FFFFFF"/>
              </a:solidFill>
            </a:endParaRPr>
          </a:p>
          <a:p>
            <a:pPr indent="-311150" lvl="0" marL="457200" rtl="0" algn="l">
              <a:spcBef>
                <a:spcPts val="0"/>
              </a:spcBef>
              <a:spcAft>
                <a:spcPts val="0"/>
              </a:spcAft>
              <a:buClr>
                <a:srgbClr val="FFFFFF"/>
              </a:buClr>
              <a:buSzPts val="1300"/>
              <a:buChar char="●"/>
            </a:pPr>
            <a:r>
              <a:rPr lang="en" sz="1300">
                <a:solidFill>
                  <a:srgbClr val="FFFFFF"/>
                </a:solidFill>
              </a:rPr>
              <a:t>Backend -- processes data </a:t>
            </a:r>
            <a:endParaRPr sz="1300">
              <a:solidFill>
                <a:srgbClr val="FFFFFF"/>
              </a:solidFill>
            </a:endParaRPr>
          </a:p>
          <a:p>
            <a:pPr indent="-311150" lvl="1" marL="914400" rtl="0" algn="l">
              <a:spcBef>
                <a:spcPts val="0"/>
              </a:spcBef>
              <a:spcAft>
                <a:spcPts val="0"/>
              </a:spcAft>
              <a:buClr>
                <a:srgbClr val="FFFFFF"/>
              </a:buClr>
              <a:buSzPts val="1300"/>
              <a:buChar char="○"/>
            </a:pPr>
            <a:r>
              <a:rPr lang="en" sz="1300">
                <a:solidFill>
                  <a:srgbClr val="FFFFFF"/>
                </a:solidFill>
              </a:rPr>
              <a:t>SuitsUIConsole namespace</a:t>
            </a:r>
            <a:endParaRPr sz="1300">
              <a:solidFill>
                <a:srgbClr val="FFFFFF"/>
              </a:solidFill>
            </a:endParaRPr>
          </a:p>
          <a:p>
            <a:pPr indent="0" lvl="0" marL="457200" rtl="0" algn="l">
              <a:spcBef>
                <a:spcPts val="0"/>
              </a:spcBef>
              <a:spcAft>
                <a:spcPts val="0"/>
              </a:spcAft>
              <a:buNone/>
            </a:pPr>
            <a:r>
              <a:t/>
            </a:r>
            <a:endParaRPr sz="1300">
              <a:solidFill>
                <a:srgbClr val="FFFFFF"/>
              </a:solidFill>
            </a:endParaRPr>
          </a:p>
          <a:p>
            <a:pPr indent="-311150" lvl="0" marL="457200" rtl="0" algn="l">
              <a:spcBef>
                <a:spcPts val="0"/>
              </a:spcBef>
              <a:spcAft>
                <a:spcPts val="0"/>
              </a:spcAft>
              <a:buClr>
                <a:srgbClr val="FFFFFF"/>
              </a:buClr>
              <a:buSzPts val="1300"/>
              <a:buChar char="●"/>
            </a:pPr>
            <a:r>
              <a:rPr lang="en" sz="1300">
                <a:solidFill>
                  <a:srgbClr val="FFFFFF"/>
                </a:solidFill>
              </a:rPr>
              <a:t>Frontend -- sends and receives data from backend, updates UI</a:t>
            </a:r>
            <a:endParaRPr sz="1300">
              <a:solidFill>
                <a:srgbClr val="FFFFFF"/>
              </a:solidFill>
            </a:endParaRPr>
          </a:p>
          <a:p>
            <a:pPr indent="-311150" lvl="1" marL="914400" rtl="0" algn="l">
              <a:spcBef>
                <a:spcPts val="0"/>
              </a:spcBef>
              <a:spcAft>
                <a:spcPts val="0"/>
              </a:spcAft>
              <a:buClr>
                <a:srgbClr val="FFFFFF"/>
              </a:buClr>
              <a:buSzPts val="1300"/>
              <a:buChar char="○"/>
            </a:pPr>
            <a:r>
              <a:rPr lang="en" sz="1300">
                <a:solidFill>
                  <a:srgbClr val="FFFFFF"/>
                </a:solidFill>
              </a:rPr>
              <a:t>Unity 3D engine</a:t>
            </a:r>
            <a:endParaRPr sz="1300">
              <a:solidFill>
                <a:srgbClr val="FFFFFF"/>
              </a:solidFill>
            </a:endParaRPr>
          </a:p>
          <a:p>
            <a:pPr indent="0" lvl="0" marL="457200" rtl="0" algn="l">
              <a:spcBef>
                <a:spcPts val="0"/>
              </a:spcBef>
              <a:spcAft>
                <a:spcPts val="0"/>
              </a:spcAft>
              <a:buNone/>
            </a:pPr>
            <a:r>
              <a:t/>
            </a:r>
            <a:endParaRPr sz="1300">
              <a:solidFill>
                <a:srgbClr val="FFFFFF"/>
              </a:solidFill>
            </a:endParaRPr>
          </a:p>
          <a:p>
            <a:pPr indent="0" lvl="0" marL="0" rtl="0" algn="l">
              <a:spcBef>
                <a:spcPts val="0"/>
              </a:spcBef>
              <a:spcAft>
                <a:spcPts val="0"/>
              </a:spcAft>
              <a:buNone/>
            </a:pPr>
            <a:r>
              <a:t/>
            </a:r>
            <a:endParaRPr>
              <a:solidFill>
                <a:srgbClr val="FFFFFF"/>
              </a:solidFill>
            </a:endParaRPr>
          </a:p>
          <a:p>
            <a:pPr indent="0" lvl="0" marL="457200" rtl="0" algn="l">
              <a:spcBef>
                <a:spcPts val="0"/>
              </a:spcBef>
              <a:spcAft>
                <a:spcPts val="0"/>
              </a:spcAft>
              <a:buNone/>
            </a:pPr>
            <a:r>
              <a:t/>
            </a:r>
            <a:endParaRPr/>
          </a:p>
        </p:txBody>
      </p:sp>
      <p:sp>
        <p:nvSpPr>
          <p:cNvPr id="452" name="Google Shape;452;p43"/>
          <p:cNvSpPr txBox="1"/>
          <p:nvPr/>
        </p:nvSpPr>
        <p:spPr>
          <a:xfrm>
            <a:off x="8487300" y="4604225"/>
            <a:ext cx="65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David</a:t>
            </a:r>
            <a:endParaRPr>
              <a:solidFill>
                <a:srgbClr val="FFFFFF"/>
              </a:solidFill>
              <a:latin typeface="Lato"/>
              <a:ea typeface="Lato"/>
              <a:cs typeface="Lato"/>
              <a:sym typeface="Lato"/>
            </a:endParaRPr>
          </a:p>
        </p:txBody>
      </p:sp>
      <p:pic>
        <p:nvPicPr>
          <p:cNvPr id="453" name="Google Shape;453;p43"/>
          <p:cNvPicPr preferRelativeResize="0"/>
          <p:nvPr/>
        </p:nvPicPr>
        <p:blipFill>
          <a:blip r:embed="rId3">
            <a:alphaModFix/>
          </a:blip>
          <a:stretch>
            <a:fillRect/>
          </a:stretch>
        </p:blipFill>
        <p:spPr>
          <a:xfrm>
            <a:off x="8576747" y="4017127"/>
            <a:ext cx="457200" cy="637498"/>
          </a:xfrm>
          <a:prstGeom prst="rect">
            <a:avLst/>
          </a:prstGeom>
          <a:noFill/>
          <a:ln>
            <a:noFill/>
          </a:ln>
        </p:spPr>
      </p:pic>
      <p:pic>
        <p:nvPicPr>
          <p:cNvPr id="454" name="Google Shape;454;p43"/>
          <p:cNvPicPr preferRelativeResize="0"/>
          <p:nvPr/>
        </p:nvPicPr>
        <p:blipFill rotWithShape="1">
          <a:blip r:embed="rId4">
            <a:alphaModFix/>
          </a:blip>
          <a:srcRect b="0" l="0" r="19633" t="0"/>
          <a:stretch/>
        </p:blipFill>
        <p:spPr>
          <a:xfrm>
            <a:off x="3505400" y="991875"/>
            <a:ext cx="4930799" cy="3741476"/>
          </a:xfrm>
          <a:prstGeom prst="rect">
            <a:avLst/>
          </a:prstGeom>
          <a:noFill/>
          <a:ln>
            <a:noFill/>
          </a:ln>
        </p:spPr>
      </p:pic>
      <p:pic>
        <p:nvPicPr>
          <p:cNvPr id="455" name="Google Shape;455;p43" title="soft_org1.mp3">
            <a:hlinkClick r:id="rId5"/>
          </p:cNvPr>
          <p:cNvPicPr preferRelativeResize="0"/>
          <p:nvPr/>
        </p:nvPicPr>
        <p:blipFill>
          <a:blip r:embed="rId6">
            <a:alphaModFix/>
          </a:blip>
          <a:stretch>
            <a:fillRect/>
          </a:stretch>
        </p:blipFill>
        <p:spPr>
          <a:xfrm>
            <a:off x="8587050" y="3296675"/>
            <a:ext cx="457200" cy="457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44"/>
          <p:cNvSpPr/>
          <p:nvPr/>
        </p:nvSpPr>
        <p:spPr>
          <a:xfrm>
            <a:off x="3380300" y="3100850"/>
            <a:ext cx="4379400" cy="1843800"/>
          </a:xfrm>
          <a:prstGeom prst="rect">
            <a:avLst/>
          </a:prstGeom>
          <a:solidFill>
            <a:srgbClr val="82C7A5"/>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44"/>
          <p:cNvSpPr/>
          <p:nvPr/>
        </p:nvSpPr>
        <p:spPr>
          <a:xfrm>
            <a:off x="3380300" y="500750"/>
            <a:ext cx="4379400" cy="1843800"/>
          </a:xfrm>
          <a:prstGeom prst="rect">
            <a:avLst/>
          </a:prstGeom>
          <a:solidFill>
            <a:srgbClr val="82C7A5"/>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44"/>
          <p:cNvSpPr txBox="1"/>
          <p:nvPr>
            <p:ph type="ctrTitle"/>
          </p:nvPr>
        </p:nvSpPr>
        <p:spPr>
          <a:xfrm>
            <a:off x="754650" y="5183550"/>
            <a:ext cx="6957300" cy="1117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200"/>
              <a:t>Backend code for processing</a:t>
            </a:r>
            <a:endParaRPr sz="3200"/>
          </a:p>
          <a:p>
            <a:pPr indent="0" lvl="0" marL="0" rtl="0" algn="ctr">
              <a:spcBef>
                <a:spcPts val="0"/>
              </a:spcBef>
              <a:spcAft>
                <a:spcPts val="0"/>
              </a:spcAft>
              <a:buNone/>
            </a:pPr>
            <a:r>
              <a:t/>
            </a:r>
            <a:endParaRPr sz="3200"/>
          </a:p>
        </p:txBody>
      </p:sp>
      <p:sp>
        <p:nvSpPr>
          <p:cNvPr id="463" name="Google Shape;463;p44"/>
          <p:cNvSpPr txBox="1"/>
          <p:nvPr/>
        </p:nvSpPr>
        <p:spPr>
          <a:xfrm>
            <a:off x="175050" y="2129300"/>
            <a:ext cx="2508900" cy="358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300">
              <a:solidFill>
                <a:srgbClr val="FFFFFF"/>
              </a:solidFill>
            </a:endParaRPr>
          </a:p>
          <a:p>
            <a:pPr indent="0" lvl="0" marL="457200" rtl="0" algn="l">
              <a:spcBef>
                <a:spcPts val="0"/>
              </a:spcBef>
              <a:spcAft>
                <a:spcPts val="0"/>
              </a:spcAft>
              <a:buNone/>
            </a:pPr>
            <a:r>
              <a:t/>
            </a:r>
            <a:endParaRPr sz="1100">
              <a:solidFill>
                <a:srgbClr val="FFFFFF"/>
              </a:solidFill>
            </a:endParaRPr>
          </a:p>
          <a:p>
            <a:pPr indent="-298450" lvl="0" marL="457200" rtl="0" algn="l">
              <a:spcBef>
                <a:spcPts val="0"/>
              </a:spcBef>
              <a:spcAft>
                <a:spcPts val="0"/>
              </a:spcAft>
              <a:buClr>
                <a:srgbClr val="FFFFFF"/>
              </a:buClr>
              <a:buSzPts val="1100"/>
              <a:buChar char="●"/>
            </a:pPr>
            <a:r>
              <a:rPr lang="en" sz="1100">
                <a:solidFill>
                  <a:srgbClr val="FFFFFF"/>
                </a:solidFill>
              </a:rPr>
              <a:t>Each application is an individual “Game Object” in Unity</a:t>
            </a:r>
            <a:endParaRPr sz="1100">
              <a:solidFill>
                <a:srgbClr val="FFFFFF"/>
              </a:solidFill>
            </a:endParaRPr>
          </a:p>
          <a:p>
            <a:pPr indent="-298450" lvl="1" marL="914400" rtl="0" algn="l">
              <a:spcBef>
                <a:spcPts val="0"/>
              </a:spcBef>
              <a:spcAft>
                <a:spcPts val="0"/>
              </a:spcAft>
              <a:buClr>
                <a:srgbClr val="FFFFFF"/>
              </a:buClr>
              <a:buSzPts val="1100"/>
              <a:buChar char="○"/>
            </a:pPr>
            <a:r>
              <a:rPr lang="en" sz="1100">
                <a:solidFill>
                  <a:srgbClr val="FFFFFF"/>
                </a:solidFill>
              </a:rPr>
              <a:t>Encapsulate outlined classes</a:t>
            </a:r>
            <a:endParaRPr sz="1100">
              <a:solidFill>
                <a:srgbClr val="FFFFFF"/>
              </a:solidFill>
            </a:endParaRPr>
          </a:p>
          <a:p>
            <a:pPr indent="0" lvl="0" marL="0" rtl="0" algn="l">
              <a:spcBef>
                <a:spcPts val="0"/>
              </a:spcBef>
              <a:spcAft>
                <a:spcPts val="0"/>
              </a:spcAft>
              <a:buNone/>
            </a:pPr>
            <a:r>
              <a:t/>
            </a:r>
            <a:endParaRPr sz="1100">
              <a:solidFill>
                <a:srgbClr val="FFFFFF"/>
              </a:solidFill>
            </a:endParaRPr>
          </a:p>
          <a:p>
            <a:pPr indent="-298450" lvl="0" marL="457200" rtl="0" algn="l">
              <a:spcBef>
                <a:spcPts val="0"/>
              </a:spcBef>
              <a:spcAft>
                <a:spcPts val="0"/>
              </a:spcAft>
              <a:buClr>
                <a:srgbClr val="FFFFFF"/>
              </a:buClr>
              <a:buSzPts val="1100"/>
              <a:buChar char="●"/>
            </a:pPr>
            <a:r>
              <a:rPr lang="en" sz="1100">
                <a:solidFill>
                  <a:srgbClr val="FFFFFF"/>
                </a:solidFill>
              </a:rPr>
              <a:t>Unity frontend instantiates a backend Mission Control object at run-time </a:t>
            </a:r>
            <a:endParaRPr sz="1100">
              <a:solidFill>
                <a:srgbClr val="FFFFFF"/>
              </a:solidFill>
            </a:endParaRPr>
          </a:p>
          <a:p>
            <a:pPr indent="-298450" lvl="0" marL="457200" rtl="0" algn="l">
              <a:spcBef>
                <a:spcPts val="0"/>
              </a:spcBef>
              <a:spcAft>
                <a:spcPts val="0"/>
              </a:spcAft>
              <a:buClr>
                <a:srgbClr val="FFFFFF"/>
              </a:buClr>
              <a:buSzPts val="1100"/>
              <a:buChar char="●"/>
            </a:pPr>
            <a:r>
              <a:t/>
            </a:r>
            <a:endParaRPr sz="1100">
              <a:solidFill>
                <a:srgbClr val="FFFFFF"/>
              </a:solidFill>
            </a:endParaRPr>
          </a:p>
          <a:p>
            <a:pPr indent="-298450" lvl="0" marL="457200" rtl="0" algn="l">
              <a:spcBef>
                <a:spcPts val="0"/>
              </a:spcBef>
              <a:spcAft>
                <a:spcPts val="0"/>
              </a:spcAft>
              <a:buClr>
                <a:srgbClr val="FFFFFF"/>
              </a:buClr>
              <a:buSzPts val="1100"/>
              <a:buChar char="●"/>
            </a:pPr>
            <a:r>
              <a:rPr lang="en" sz="1100">
                <a:solidFill>
                  <a:srgbClr val="FFFFFF"/>
                </a:solidFill>
              </a:rPr>
              <a:t>Game Objects use Mission Control object to process data and update UI</a:t>
            </a:r>
            <a:endParaRPr sz="1100">
              <a:solidFill>
                <a:srgbClr val="FFFFFF"/>
              </a:solidFill>
            </a:endParaRPr>
          </a:p>
          <a:p>
            <a:pPr indent="0" lvl="0" marL="0" rtl="0" algn="just">
              <a:spcBef>
                <a:spcPts val="0"/>
              </a:spcBef>
              <a:spcAft>
                <a:spcPts val="0"/>
              </a:spcAft>
              <a:buNone/>
            </a:pPr>
            <a:r>
              <a:t/>
            </a:r>
            <a:endParaRPr sz="1300">
              <a:solidFill>
                <a:srgbClr val="FFFFFF"/>
              </a:solidFill>
            </a:endParaRPr>
          </a:p>
          <a:p>
            <a:pPr indent="0" lvl="0" marL="0" rtl="0" algn="l">
              <a:spcBef>
                <a:spcPts val="0"/>
              </a:spcBef>
              <a:spcAft>
                <a:spcPts val="0"/>
              </a:spcAft>
              <a:buNone/>
            </a:pPr>
            <a:r>
              <a:t/>
            </a:r>
            <a:endParaRPr sz="1300">
              <a:solidFill>
                <a:srgbClr val="FFFFFF"/>
              </a:solidFill>
            </a:endParaRPr>
          </a:p>
          <a:p>
            <a:pPr indent="0" lvl="0" marL="0" rtl="0" algn="l">
              <a:spcBef>
                <a:spcPts val="0"/>
              </a:spcBef>
              <a:spcAft>
                <a:spcPts val="0"/>
              </a:spcAft>
              <a:buNone/>
            </a:pPr>
            <a:r>
              <a:t/>
            </a:r>
            <a:endParaRPr>
              <a:solidFill>
                <a:srgbClr val="FFFFFF"/>
              </a:solidFill>
            </a:endParaRPr>
          </a:p>
          <a:p>
            <a:pPr indent="0" lvl="0" marL="457200" rtl="0" algn="l">
              <a:spcBef>
                <a:spcPts val="0"/>
              </a:spcBef>
              <a:spcAft>
                <a:spcPts val="0"/>
              </a:spcAft>
              <a:buNone/>
            </a:pPr>
            <a:r>
              <a:t/>
            </a:r>
            <a:endParaRPr/>
          </a:p>
        </p:txBody>
      </p:sp>
      <p:sp>
        <p:nvSpPr>
          <p:cNvPr id="464" name="Google Shape;464;p44"/>
          <p:cNvSpPr txBox="1"/>
          <p:nvPr/>
        </p:nvSpPr>
        <p:spPr>
          <a:xfrm>
            <a:off x="8487300" y="4604225"/>
            <a:ext cx="65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David</a:t>
            </a:r>
            <a:endParaRPr>
              <a:solidFill>
                <a:srgbClr val="FFFFFF"/>
              </a:solidFill>
              <a:latin typeface="Lato"/>
              <a:ea typeface="Lato"/>
              <a:cs typeface="Lato"/>
              <a:sym typeface="Lato"/>
            </a:endParaRPr>
          </a:p>
        </p:txBody>
      </p:sp>
      <p:pic>
        <p:nvPicPr>
          <p:cNvPr id="465" name="Google Shape;465;p44"/>
          <p:cNvPicPr preferRelativeResize="0"/>
          <p:nvPr/>
        </p:nvPicPr>
        <p:blipFill>
          <a:blip r:embed="rId3">
            <a:alphaModFix/>
          </a:blip>
          <a:stretch>
            <a:fillRect/>
          </a:stretch>
        </p:blipFill>
        <p:spPr>
          <a:xfrm>
            <a:off x="8576747" y="4017127"/>
            <a:ext cx="457200" cy="637498"/>
          </a:xfrm>
          <a:prstGeom prst="rect">
            <a:avLst/>
          </a:prstGeom>
          <a:noFill/>
          <a:ln>
            <a:noFill/>
          </a:ln>
        </p:spPr>
      </p:pic>
      <p:pic>
        <p:nvPicPr>
          <p:cNvPr id="466" name="Google Shape;466;p44"/>
          <p:cNvPicPr preferRelativeResize="0"/>
          <p:nvPr/>
        </p:nvPicPr>
        <p:blipFill rotWithShape="1">
          <a:blip r:embed="rId4">
            <a:alphaModFix/>
          </a:blip>
          <a:srcRect b="0" l="0" r="67092" t="0"/>
          <a:stretch/>
        </p:blipFill>
        <p:spPr>
          <a:xfrm>
            <a:off x="4778100" y="943050"/>
            <a:ext cx="1047448" cy="1186241"/>
          </a:xfrm>
          <a:prstGeom prst="rect">
            <a:avLst/>
          </a:prstGeom>
          <a:noFill/>
          <a:ln>
            <a:noFill/>
          </a:ln>
        </p:spPr>
      </p:pic>
      <p:grpSp>
        <p:nvGrpSpPr>
          <p:cNvPr id="467" name="Google Shape;467;p44"/>
          <p:cNvGrpSpPr/>
          <p:nvPr/>
        </p:nvGrpSpPr>
        <p:grpSpPr>
          <a:xfrm>
            <a:off x="5377217" y="3931411"/>
            <a:ext cx="2334730" cy="961135"/>
            <a:chOff x="4013500" y="1235711"/>
            <a:chExt cx="2569025" cy="1159251"/>
          </a:xfrm>
        </p:grpSpPr>
        <p:pic>
          <p:nvPicPr>
            <p:cNvPr id="468" name="Google Shape;468;p44"/>
            <p:cNvPicPr preferRelativeResize="0"/>
            <p:nvPr/>
          </p:nvPicPr>
          <p:blipFill rotWithShape="1">
            <a:blip r:embed="rId5">
              <a:alphaModFix/>
            </a:blip>
            <a:srcRect b="69175" l="0" r="25501" t="3"/>
            <a:stretch/>
          </p:blipFill>
          <p:spPr>
            <a:xfrm>
              <a:off x="4013500" y="1235711"/>
              <a:ext cx="2569025" cy="119400"/>
            </a:xfrm>
            <a:prstGeom prst="rect">
              <a:avLst/>
            </a:prstGeom>
            <a:noFill/>
            <a:ln>
              <a:noFill/>
            </a:ln>
          </p:spPr>
        </p:pic>
        <p:pic>
          <p:nvPicPr>
            <p:cNvPr id="469" name="Google Shape;469;p44"/>
            <p:cNvPicPr preferRelativeResize="0"/>
            <p:nvPr/>
          </p:nvPicPr>
          <p:blipFill rotWithShape="1">
            <a:blip r:embed="rId6">
              <a:alphaModFix/>
            </a:blip>
            <a:srcRect b="0" l="0" r="25501" t="0"/>
            <a:stretch/>
          </p:blipFill>
          <p:spPr>
            <a:xfrm>
              <a:off x="4013500" y="1355113"/>
              <a:ext cx="2569025" cy="1039850"/>
            </a:xfrm>
            <a:prstGeom prst="rect">
              <a:avLst/>
            </a:prstGeom>
            <a:noFill/>
            <a:ln>
              <a:noFill/>
            </a:ln>
          </p:spPr>
        </p:pic>
      </p:grpSp>
      <p:pic>
        <p:nvPicPr>
          <p:cNvPr id="470" name="Google Shape;470;p44"/>
          <p:cNvPicPr preferRelativeResize="0"/>
          <p:nvPr/>
        </p:nvPicPr>
        <p:blipFill>
          <a:blip r:embed="rId7">
            <a:alphaModFix/>
          </a:blip>
          <a:stretch>
            <a:fillRect/>
          </a:stretch>
        </p:blipFill>
        <p:spPr>
          <a:xfrm>
            <a:off x="3949038" y="4141425"/>
            <a:ext cx="1040988" cy="388875"/>
          </a:xfrm>
          <a:prstGeom prst="rect">
            <a:avLst/>
          </a:prstGeom>
          <a:noFill/>
          <a:ln>
            <a:noFill/>
          </a:ln>
        </p:spPr>
      </p:pic>
      <p:cxnSp>
        <p:nvCxnSpPr>
          <p:cNvPr id="471" name="Google Shape;471;p44"/>
          <p:cNvCxnSpPr>
            <a:stCxn id="461" idx="2"/>
            <a:endCxn id="460" idx="0"/>
          </p:cNvCxnSpPr>
          <p:nvPr/>
        </p:nvCxnSpPr>
        <p:spPr>
          <a:xfrm>
            <a:off x="5570000" y="2344550"/>
            <a:ext cx="0" cy="756300"/>
          </a:xfrm>
          <a:prstGeom prst="straightConnector1">
            <a:avLst/>
          </a:prstGeom>
          <a:noFill/>
          <a:ln cap="flat" cmpd="sng" w="38100">
            <a:solidFill>
              <a:srgbClr val="063DE8"/>
            </a:solidFill>
            <a:prstDash val="solid"/>
            <a:round/>
            <a:headEnd len="med" w="med" type="none"/>
            <a:tailEnd len="med" w="med" type="triangle"/>
          </a:ln>
        </p:spPr>
      </p:cxnSp>
      <p:sp>
        <p:nvSpPr>
          <p:cNvPr id="472" name="Google Shape;472;p44"/>
          <p:cNvSpPr txBox="1"/>
          <p:nvPr/>
        </p:nvSpPr>
        <p:spPr>
          <a:xfrm>
            <a:off x="4990013" y="3156100"/>
            <a:ext cx="1704600" cy="121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accent1"/>
                </a:solidFill>
              </a:rPr>
              <a:t>SuitsUIConsole</a:t>
            </a:r>
            <a:endParaRPr sz="1300">
              <a:solidFill>
                <a:schemeClr val="accent1"/>
              </a:solidFill>
            </a:endParaRPr>
          </a:p>
          <a:p>
            <a:pPr indent="0" lvl="0" marL="0" rtl="0" algn="l">
              <a:spcBef>
                <a:spcPts val="0"/>
              </a:spcBef>
              <a:spcAft>
                <a:spcPts val="0"/>
              </a:spcAft>
              <a:buNone/>
            </a:pPr>
            <a:r>
              <a:rPr lang="en" sz="1300">
                <a:solidFill>
                  <a:schemeClr val="accent1"/>
                </a:solidFill>
              </a:rPr>
              <a:t>(Backend)</a:t>
            </a:r>
            <a:endParaRPr sz="1300">
              <a:solidFill>
                <a:schemeClr val="accent1"/>
              </a:solidFill>
            </a:endParaRPr>
          </a:p>
          <a:p>
            <a:pPr indent="0" lvl="0" marL="0" rtl="0" algn="l">
              <a:spcBef>
                <a:spcPts val="0"/>
              </a:spcBef>
              <a:spcAft>
                <a:spcPts val="0"/>
              </a:spcAft>
              <a:buNone/>
            </a:pPr>
            <a:r>
              <a:t/>
            </a:r>
            <a:endParaRPr sz="1300">
              <a:solidFill>
                <a:schemeClr val="accent1"/>
              </a:solidFill>
            </a:endParaRPr>
          </a:p>
          <a:p>
            <a:pPr indent="0" lvl="0" marL="0" rtl="0" algn="l">
              <a:spcBef>
                <a:spcPts val="0"/>
              </a:spcBef>
              <a:spcAft>
                <a:spcPts val="0"/>
              </a:spcAft>
              <a:buNone/>
            </a:pPr>
            <a:r>
              <a:t/>
            </a:r>
            <a:endParaRPr>
              <a:solidFill>
                <a:srgbClr val="FFFFFF"/>
              </a:solidFill>
            </a:endParaRPr>
          </a:p>
          <a:p>
            <a:pPr indent="0" lvl="0" marL="457200" rtl="0" algn="l">
              <a:spcBef>
                <a:spcPts val="0"/>
              </a:spcBef>
              <a:spcAft>
                <a:spcPts val="0"/>
              </a:spcAft>
              <a:buNone/>
            </a:pPr>
            <a:r>
              <a:t/>
            </a:r>
            <a:endParaRPr/>
          </a:p>
        </p:txBody>
      </p:sp>
      <p:sp>
        <p:nvSpPr>
          <p:cNvPr id="473" name="Google Shape;473;p44"/>
          <p:cNvSpPr txBox="1"/>
          <p:nvPr/>
        </p:nvSpPr>
        <p:spPr>
          <a:xfrm>
            <a:off x="5110775" y="563425"/>
            <a:ext cx="1785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accent1"/>
                </a:solidFill>
              </a:rPr>
              <a:t>Unity (Frontend)</a:t>
            </a:r>
            <a:endParaRPr sz="1300">
              <a:solidFill>
                <a:schemeClr val="accent1"/>
              </a:solidFill>
            </a:endParaRPr>
          </a:p>
          <a:p>
            <a:pPr indent="0" lvl="0" marL="0" rtl="0" algn="l">
              <a:spcBef>
                <a:spcPts val="0"/>
              </a:spcBef>
              <a:spcAft>
                <a:spcPts val="0"/>
              </a:spcAft>
              <a:buNone/>
            </a:pPr>
            <a:r>
              <a:t/>
            </a:r>
            <a:endParaRPr sz="1300">
              <a:solidFill>
                <a:srgbClr val="FFFFFF"/>
              </a:solidFill>
            </a:endParaRPr>
          </a:p>
          <a:p>
            <a:pPr indent="0" lvl="0" marL="0" rtl="0" algn="l">
              <a:spcBef>
                <a:spcPts val="0"/>
              </a:spcBef>
              <a:spcAft>
                <a:spcPts val="0"/>
              </a:spcAft>
              <a:buNone/>
            </a:pPr>
            <a:r>
              <a:t/>
            </a:r>
            <a:endParaRPr>
              <a:solidFill>
                <a:srgbClr val="FFFFFF"/>
              </a:solidFill>
            </a:endParaRPr>
          </a:p>
          <a:p>
            <a:pPr indent="0" lvl="0" marL="457200" rtl="0" algn="l">
              <a:spcBef>
                <a:spcPts val="0"/>
              </a:spcBef>
              <a:spcAft>
                <a:spcPts val="0"/>
              </a:spcAft>
              <a:buNone/>
            </a:pPr>
            <a:r>
              <a:t/>
            </a:r>
            <a:endParaRPr/>
          </a:p>
        </p:txBody>
      </p:sp>
      <p:pic>
        <p:nvPicPr>
          <p:cNvPr id="474" name="Google Shape;474;p44"/>
          <p:cNvPicPr preferRelativeResize="0"/>
          <p:nvPr/>
        </p:nvPicPr>
        <p:blipFill rotWithShape="1">
          <a:blip r:embed="rId4">
            <a:alphaModFix/>
          </a:blip>
          <a:srcRect b="0" l="41711" r="0" t="0"/>
          <a:stretch/>
        </p:blipFill>
        <p:spPr>
          <a:xfrm>
            <a:off x="5825562" y="943050"/>
            <a:ext cx="1855360" cy="1186241"/>
          </a:xfrm>
          <a:prstGeom prst="rect">
            <a:avLst/>
          </a:prstGeom>
          <a:noFill/>
          <a:ln>
            <a:noFill/>
          </a:ln>
        </p:spPr>
      </p:pic>
      <p:sp>
        <p:nvSpPr>
          <p:cNvPr id="475" name="Google Shape;475;p44"/>
          <p:cNvSpPr txBox="1"/>
          <p:nvPr>
            <p:ph type="ctrTitle"/>
          </p:nvPr>
        </p:nvSpPr>
        <p:spPr>
          <a:xfrm>
            <a:off x="1955300" y="0"/>
            <a:ext cx="6957300" cy="1117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166"/>
              <a:t>Dataflow between UI and codebase</a:t>
            </a:r>
            <a:endParaRPr sz="2166"/>
          </a:p>
          <a:p>
            <a:pPr indent="0" lvl="0" marL="0" rtl="0" algn="ctr">
              <a:spcBef>
                <a:spcPts val="0"/>
              </a:spcBef>
              <a:spcAft>
                <a:spcPts val="0"/>
              </a:spcAft>
              <a:buNone/>
            </a:pPr>
            <a:r>
              <a:t/>
            </a:r>
            <a:endParaRPr sz="3200"/>
          </a:p>
        </p:txBody>
      </p:sp>
      <p:pic>
        <p:nvPicPr>
          <p:cNvPr id="476" name="Google Shape;476;p44"/>
          <p:cNvPicPr preferRelativeResize="0"/>
          <p:nvPr/>
        </p:nvPicPr>
        <p:blipFill>
          <a:blip r:embed="rId8">
            <a:alphaModFix/>
          </a:blip>
          <a:stretch>
            <a:fillRect/>
          </a:stretch>
        </p:blipFill>
        <p:spPr>
          <a:xfrm>
            <a:off x="3467975" y="943050"/>
            <a:ext cx="1232050" cy="1015800"/>
          </a:xfrm>
          <a:prstGeom prst="rect">
            <a:avLst/>
          </a:prstGeom>
          <a:noFill/>
          <a:ln>
            <a:noFill/>
          </a:ln>
        </p:spPr>
      </p:pic>
      <p:pic>
        <p:nvPicPr>
          <p:cNvPr id="477" name="Google Shape;477;p44" title="dataflow.mp3">
            <a:hlinkClick r:id="rId9"/>
          </p:cNvPr>
          <p:cNvPicPr preferRelativeResize="0"/>
          <p:nvPr/>
        </p:nvPicPr>
        <p:blipFill>
          <a:blip r:embed="rId10">
            <a:alphaModFix/>
          </a:blip>
          <a:stretch>
            <a:fillRect/>
          </a:stretch>
        </p:blipFill>
        <p:spPr>
          <a:xfrm>
            <a:off x="8604800" y="3465212"/>
            <a:ext cx="401088" cy="40108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45"/>
          <p:cNvSpPr txBox="1"/>
          <p:nvPr>
            <p:ph type="ctrTitle"/>
          </p:nvPr>
        </p:nvSpPr>
        <p:spPr>
          <a:xfrm>
            <a:off x="754650" y="5183550"/>
            <a:ext cx="6957300" cy="1117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200"/>
              <a:t>Backend code for processing</a:t>
            </a:r>
            <a:endParaRPr sz="3200"/>
          </a:p>
          <a:p>
            <a:pPr indent="0" lvl="0" marL="0" rtl="0" algn="ctr">
              <a:spcBef>
                <a:spcPts val="0"/>
              </a:spcBef>
              <a:spcAft>
                <a:spcPts val="0"/>
              </a:spcAft>
              <a:buNone/>
            </a:pPr>
            <a:r>
              <a:t/>
            </a:r>
            <a:endParaRPr sz="3200"/>
          </a:p>
        </p:txBody>
      </p:sp>
      <p:sp>
        <p:nvSpPr>
          <p:cNvPr id="483" name="Google Shape;483;p45"/>
          <p:cNvSpPr txBox="1"/>
          <p:nvPr/>
        </p:nvSpPr>
        <p:spPr>
          <a:xfrm>
            <a:off x="8487300" y="4604225"/>
            <a:ext cx="65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David</a:t>
            </a:r>
            <a:endParaRPr>
              <a:solidFill>
                <a:srgbClr val="FFFFFF"/>
              </a:solidFill>
              <a:latin typeface="Lato"/>
              <a:ea typeface="Lato"/>
              <a:cs typeface="Lato"/>
              <a:sym typeface="Lato"/>
            </a:endParaRPr>
          </a:p>
        </p:txBody>
      </p:sp>
      <p:pic>
        <p:nvPicPr>
          <p:cNvPr id="484" name="Google Shape;484;p45"/>
          <p:cNvPicPr preferRelativeResize="0"/>
          <p:nvPr/>
        </p:nvPicPr>
        <p:blipFill>
          <a:blip r:embed="rId3">
            <a:alphaModFix/>
          </a:blip>
          <a:stretch>
            <a:fillRect/>
          </a:stretch>
        </p:blipFill>
        <p:spPr>
          <a:xfrm>
            <a:off x="8576747" y="4017127"/>
            <a:ext cx="457200" cy="637498"/>
          </a:xfrm>
          <a:prstGeom prst="rect">
            <a:avLst/>
          </a:prstGeom>
          <a:noFill/>
          <a:ln>
            <a:noFill/>
          </a:ln>
        </p:spPr>
      </p:pic>
      <p:sp>
        <p:nvSpPr>
          <p:cNvPr id="485" name="Google Shape;485;p45"/>
          <p:cNvSpPr txBox="1"/>
          <p:nvPr>
            <p:ph type="ctrTitle"/>
          </p:nvPr>
        </p:nvSpPr>
        <p:spPr>
          <a:xfrm>
            <a:off x="3185575" y="1838000"/>
            <a:ext cx="4077600" cy="1117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166"/>
              <a:t>Illumination feature</a:t>
            </a:r>
            <a:endParaRPr sz="2166"/>
          </a:p>
          <a:p>
            <a:pPr indent="0" lvl="0" marL="0" rtl="0" algn="ctr">
              <a:spcBef>
                <a:spcPts val="0"/>
              </a:spcBef>
              <a:spcAft>
                <a:spcPts val="0"/>
              </a:spcAft>
              <a:buNone/>
            </a:pPr>
            <a:r>
              <a:t/>
            </a:r>
            <a:endParaRPr sz="3200"/>
          </a:p>
        </p:txBody>
      </p:sp>
      <p:pic>
        <p:nvPicPr>
          <p:cNvPr id="486" name="Google Shape;486;p45" title="samm.mp3">
            <a:hlinkClick r:id="rId4"/>
          </p:cNvPr>
          <p:cNvPicPr preferRelativeResize="0"/>
          <p:nvPr/>
        </p:nvPicPr>
        <p:blipFill>
          <a:blip r:embed="rId5">
            <a:alphaModFix/>
          </a:blip>
          <a:stretch>
            <a:fillRect/>
          </a:stretch>
        </p:blipFill>
        <p:spPr>
          <a:xfrm>
            <a:off x="8576750" y="3452925"/>
            <a:ext cx="457200" cy="457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4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FFFFFF"/>
                </a:solidFill>
              </a:rPr>
              <a:t>Illumination Outline</a:t>
            </a:r>
            <a:endParaRPr/>
          </a:p>
        </p:txBody>
      </p:sp>
      <p:sp>
        <p:nvSpPr>
          <p:cNvPr id="492" name="Google Shape;492;p46"/>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311150" lvl="0" marL="457200" rtl="0" algn="l">
              <a:lnSpc>
                <a:spcPct val="115000"/>
              </a:lnSpc>
              <a:spcBef>
                <a:spcPts val="0"/>
              </a:spcBef>
              <a:spcAft>
                <a:spcPts val="0"/>
              </a:spcAft>
              <a:buClr>
                <a:srgbClr val="FFFFFF"/>
              </a:buClr>
              <a:buSzPts val="1300"/>
              <a:buChar char="●"/>
            </a:pPr>
            <a:r>
              <a:rPr lang="en">
                <a:solidFill>
                  <a:srgbClr val="FFFFFF"/>
                </a:solidFill>
              </a:rPr>
              <a:t>Requirements</a:t>
            </a:r>
            <a:endParaRPr>
              <a:solidFill>
                <a:srgbClr val="FFFFFF"/>
              </a:solidFill>
            </a:endParaRPr>
          </a:p>
          <a:p>
            <a:pPr indent="-311150" lvl="0" marL="457200" rtl="0" algn="l">
              <a:lnSpc>
                <a:spcPct val="115000"/>
              </a:lnSpc>
              <a:spcBef>
                <a:spcPts val="0"/>
              </a:spcBef>
              <a:spcAft>
                <a:spcPts val="0"/>
              </a:spcAft>
              <a:buClr>
                <a:srgbClr val="FFFFFF"/>
              </a:buClr>
              <a:buSzPts val="1300"/>
              <a:buChar char="●"/>
            </a:pPr>
            <a:r>
              <a:rPr lang="en">
                <a:solidFill>
                  <a:srgbClr val="FFFFFF"/>
                </a:solidFill>
              </a:rPr>
              <a:t>Thresholding</a:t>
            </a:r>
            <a:endParaRPr>
              <a:solidFill>
                <a:srgbClr val="FFFFFF"/>
              </a:solidFill>
            </a:endParaRPr>
          </a:p>
          <a:p>
            <a:pPr indent="-311150" lvl="0" marL="457200" rtl="0" algn="l">
              <a:lnSpc>
                <a:spcPct val="115000"/>
              </a:lnSpc>
              <a:spcBef>
                <a:spcPts val="0"/>
              </a:spcBef>
              <a:spcAft>
                <a:spcPts val="0"/>
              </a:spcAft>
              <a:buClr>
                <a:srgbClr val="FFFFFF"/>
              </a:buClr>
              <a:buSzPts val="1300"/>
              <a:buChar char="●"/>
            </a:pPr>
            <a:r>
              <a:rPr lang="en">
                <a:solidFill>
                  <a:srgbClr val="FFFFFF"/>
                </a:solidFill>
              </a:rPr>
              <a:t>Contrast Limited Adaptive Histogram Equalization</a:t>
            </a:r>
            <a:endParaRPr>
              <a:solidFill>
                <a:srgbClr val="FFFFFF"/>
              </a:solidFill>
            </a:endParaRPr>
          </a:p>
          <a:p>
            <a:pPr indent="-311150" lvl="0" marL="457200" rtl="0" algn="l">
              <a:lnSpc>
                <a:spcPct val="115000"/>
              </a:lnSpc>
              <a:spcBef>
                <a:spcPts val="0"/>
              </a:spcBef>
              <a:spcAft>
                <a:spcPts val="0"/>
              </a:spcAft>
              <a:buClr>
                <a:srgbClr val="FFFFFF"/>
              </a:buClr>
              <a:buSzPts val="1300"/>
              <a:buChar char="●"/>
            </a:pPr>
            <a:r>
              <a:rPr lang="en">
                <a:solidFill>
                  <a:srgbClr val="FFFFFF"/>
                </a:solidFill>
              </a:rPr>
              <a:t>Implementation</a:t>
            </a:r>
            <a:endParaRPr>
              <a:solidFill>
                <a:srgbClr val="FFFFFF"/>
              </a:solidFill>
            </a:endParaRPr>
          </a:p>
          <a:p>
            <a:pPr indent="-311150" lvl="0" marL="457200" rtl="0" algn="l">
              <a:lnSpc>
                <a:spcPct val="115000"/>
              </a:lnSpc>
              <a:spcBef>
                <a:spcPts val="0"/>
              </a:spcBef>
              <a:spcAft>
                <a:spcPts val="0"/>
              </a:spcAft>
              <a:buClr>
                <a:srgbClr val="FFFFFF"/>
              </a:buClr>
              <a:buSzPts val="1300"/>
              <a:buChar char="●"/>
            </a:pPr>
            <a:r>
              <a:rPr lang="en">
                <a:solidFill>
                  <a:srgbClr val="FFFFFF"/>
                </a:solidFill>
              </a:rPr>
              <a:t>Tested Systems and Devices</a:t>
            </a:r>
            <a:endParaRPr>
              <a:solidFill>
                <a:srgbClr val="FFFFFF"/>
              </a:solidFill>
            </a:endParaRPr>
          </a:p>
          <a:p>
            <a:pPr indent="-311150" lvl="0" marL="457200" rtl="0" algn="l">
              <a:lnSpc>
                <a:spcPct val="115000"/>
              </a:lnSpc>
              <a:spcBef>
                <a:spcPts val="0"/>
              </a:spcBef>
              <a:spcAft>
                <a:spcPts val="0"/>
              </a:spcAft>
              <a:buClr>
                <a:srgbClr val="FFFFFF"/>
              </a:buClr>
              <a:buSzPts val="1300"/>
              <a:buChar char="●"/>
            </a:pPr>
            <a:r>
              <a:rPr lang="en">
                <a:solidFill>
                  <a:srgbClr val="FFFFFF"/>
                </a:solidFill>
              </a:rPr>
              <a:t>Issues</a:t>
            </a:r>
            <a:endParaRPr>
              <a:solidFill>
                <a:srgbClr val="FFFFFF"/>
              </a:solidFill>
            </a:endParaRPr>
          </a:p>
          <a:p>
            <a:pPr indent="0" lvl="0" marL="0" rtl="0" algn="l">
              <a:spcBef>
                <a:spcPts val="0"/>
              </a:spcBef>
              <a:spcAft>
                <a:spcPts val="120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4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FFFFFF"/>
                </a:solidFill>
              </a:rPr>
              <a:t>Illumination Requirements</a:t>
            </a:r>
            <a:endParaRPr/>
          </a:p>
        </p:txBody>
      </p:sp>
      <p:sp>
        <p:nvSpPr>
          <p:cNvPr id="498" name="Google Shape;498;p47"/>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311150" lvl="0" marL="457200" rtl="0" algn="l">
              <a:lnSpc>
                <a:spcPct val="115000"/>
              </a:lnSpc>
              <a:spcBef>
                <a:spcPts val="0"/>
              </a:spcBef>
              <a:spcAft>
                <a:spcPts val="0"/>
              </a:spcAft>
              <a:buClr>
                <a:srgbClr val="FFFFFF"/>
              </a:buClr>
              <a:buSzPts val="1300"/>
              <a:buChar char="●"/>
            </a:pPr>
            <a:r>
              <a:rPr lang="en">
                <a:solidFill>
                  <a:srgbClr val="FFFFFF"/>
                </a:solidFill>
              </a:rPr>
              <a:t>Image Processing through a camera in real time.</a:t>
            </a:r>
            <a:endParaRPr>
              <a:solidFill>
                <a:srgbClr val="FFFFFF"/>
              </a:solidFill>
            </a:endParaRPr>
          </a:p>
          <a:p>
            <a:pPr indent="-311150" lvl="0" marL="457200" rtl="0" algn="l">
              <a:lnSpc>
                <a:spcPct val="115000"/>
              </a:lnSpc>
              <a:spcBef>
                <a:spcPts val="0"/>
              </a:spcBef>
              <a:spcAft>
                <a:spcPts val="0"/>
              </a:spcAft>
              <a:buClr>
                <a:srgbClr val="FFFFFF"/>
              </a:buClr>
              <a:buSzPts val="1300"/>
              <a:buChar char="●"/>
            </a:pPr>
            <a:r>
              <a:rPr lang="en">
                <a:solidFill>
                  <a:srgbClr val="FFFFFF"/>
                </a:solidFill>
              </a:rPr>
              <a:t>Frames per second (fps) should be a common digital standard being 24-30 fps for movies or 60 fps.</a:t>
            </a:r>
            <a:endParaRPr>
              <a:solidFill>
                <a:srgbClr val="FFFFFF"/>
              </a:solidFill>
            </a:endParaRPr>
          </a:p>
          <a:p>
            <a:pPr indent="-311150" lvl="0" marL="457200" rtl="0" algn="l">
              <a:lnSpc>
                <a:spcPct val="115000"/>
              </a:lnSpc>
              <a:spcBef>
                <a:spcPts val="0"/>
              </a:spcBef>
              <a:spcAft>
                <a:spcPts val="0"/>
              </a:spcAft>
              <a:buClr>
                <a:srgbClr val="FFFFFF"/>
              </a:buClr>
              <a:buSzPts val="1300"/>
              <a:buChar char="●"/>
            </a:pPr>
            <a:r>
              <a:rPr lang="en">
                <a:solidFill>
                  <a:srgbClr val="FFFFFF"/>
                </a:solidFill>
              </a:rPr>
              <a:t>Gray Scale Processing was chosen for speed and simplicity.</a:t>
            </a:r>
            <a:endParaRPr>
              <a:solidFill>
                <a:srgbClr val="FFFFFF"/>
              </a:solidFill>
            </a:endParaRPr>
          </a:p>
          <a:p>
            <a:pPr indent="-311150" lvl="0" marL="457200" rtl="0" algn="l">
              <a:lnSpc>
                <a:spcPct val="115000"/>
              </a:lnSpc>
              <a:spcBef>
                <a:spcPts val="0"/>
              </a:spcBef>
              <a:spcAft>
                <a:spcPts val="0"/>
              </a:spcAft>
              <a:buClr>
                <a:srgbClr val="FFFFFF"/>
              </a:buClr>
              <a:buSzPts val="1300"/>
              <a:buChar char="●"/>
            </a:pPr>
            <a:r>
              <a:rPr lang="en">
                <a:solidFill>
                  <a:srgbClr val="FFFFFF"/>
                </a:solidFill>
              </a:rPr>
              <a:t>Main objective is increasing contrast in areas of interest</a:t>
            </a:r>
            <a:endParaRPr>
              <a:solidFill>
                <a:srgbClr val="FFFFFF"/>
              </a:solidFill>
            </a:endParaRPr>
          </a:p>
          <a:p>
            <a:pPr indent="0" lvl="0" marL="0" rtl="0" algn="l">
              <a:spcBef>
                <a:spcPts val="0"/>
              </a:spcBef>
              <a:spcAft>
                <a:spcPts val="120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4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FFFFFF"/>
                </a:solidFill>
              </a:rPr>
              <a:t>Thresholding</a:t>
            </a:r>
            <a:endParaRPr/>
          </a:p>
        </p:txBody>
      </p:sp>
      <p:sp>
        <p:nvSpPr>
          <p:cNvPr id="504" name="Google Shape;504;p48"/>
          <p:cNvSpPr txBox="1"/>
          <p:nvPr>
            <p:ph idx="1" type="body"/>
          </p:nvPr>
        </p:nvSpPr>
        <p:spPr>
          <a:xfrm>
            <a:off x="1003800" y="1470050"/>
            <a:ext cx="7038900" cy="2911200"/>
          </a:xfrm>
          <a:prstGeom prst="rect">
            <a:avLst/>
          </a:prstGeom>
        </p:spPr>
        <p:txBody>
          <a:bodyPr anchorCtr="0" anchor="t" bIns="91425" lIns="91425" spcFirstLastPara="1" rIns="91425" wrap="square" tIns="91425">
            <a:normAutofit/>
          </a:bodyPr>
          <a:lstStyle/>
          <a:p>
            <a:pPr indent="-311150" lvl="0" marL="457200" rtl="0" algn="l">
              <a:lnSpc>
                <a:spcPct val="115000"/>
              </a:lnSpc>
              <a:spcBef>
                <a:spcPts val="0"/>
              </a:spcBef>
              <a:spcAft>
                <a:spcPts val="0"/>
              </a:spcAft>
              <a:buClr>
                <a:srgbClr val="FFFFFF"/>
              </a:buClr>
              <a:buSzPts val="1300"/>
              <a:buChar char="●"/>
            </a:pPr>
            <a:r>
              <a:rPr lang="en">
                <a:solidFill>
                  <a:srgbClr val="FFFFFF"/>
                </a:solidFill>
              </a:rPr>
              <a:t>Original Solution based on processing times</a:t>
            </a:r>
            <a:endParaRPr>
              <a:solidFill>
                <a:srgbClr val="FFFFFF"/>
              </a:solidFill>
            </a:endParaRPr>
          </a:p>
          <a:p>
            <a:pPr indent="-311150" lvl="0" marL="457200" rtl="0" algn="l">
              <a:lnSpc>
                <a:spcPct val="115000"/>
              </a:lnSpc>
              <a:spcBef>
                <a:spcPts val="0"/>
              </a:spcBef>
              <a:spcAft>
                <a:spcPts val="0"/>
              </a:spcAft>
              <a:buClr>
                <a:srgbClr val="FFFFFF"/>
              </a:buClr>
              <a:buSzPts val="1300"/>
              <a:buChar char="●"/>
            </a:pPr>
            <a:r>
              <a:rPr lang="en">
                <a:solidFill>
                  <a:srgbClr val="FFFFFF"/>
                </a:solidFill>
              </a:rPr>
              <a:t>Theory</a:t>
            </a:r>
            <a:endParaRPr>
              <a:solidFill>
                <a:srgbClr val="FFFFFF"/>
              </a:solidFill>
            </a:endParaRPr>
          </a:p>
          <a:p>
            <a:pPr indent="-298450" lvl="1" marL="914400" rtl="0" algn="l">
              <a:lnSpc>
                <a:spcPct val="115000"/>
              </a:lnSpc>
              <a:spcBef>
                <a:spcPts val="0"/>
              </a:spcBef>
              <a:spcAft>
                <a:spcPts val="0"/>
              </a:spcAft>
              <a:buClr>
                <a:srgbClr val="FFFFFF"/>
              </a:buClr>
              <a:buSzPts val="1100"/>
              <a:buChar char="○"/>
            </a:pPr>
            <a:r>
              <a:rPr lang="en" sz="1100">
                <a:solidFill>
                  <a:srgbClr val="FFFFFF"/>
                </a:solidFill>
              </a:rPr>
              <a:t>Choosing a value and adjusting the image based on their relation to the chosen value.</a:t>
            </a:r>
            <a:endParaRPr sz="1100">
              <a:solidFill>
                <a:srgbClr val="FFFFFF"/>
              </a:solidFill>
            </a:endParaRPr>
          </a:p>
          <a:p>
            <a:pPr indent="-298450" lvl="1" marL="914400" rtl="0" algn="l">
              <a:lnSpc>
                <a:spcPct val="115000"/>
              </a:lnSpc>
              <a:spcBef>
                <a:spcPts val="0"/>
              </a:spcBef>
              <a:spcAft>
                <a:spcPts val="0"/>
              </a:spcAft>
              <a:buClr>
                <a:srgbClr val="FFFFFF"/>
              </a:buClr>
              <a:buSzPts val="1100"/>
              <a:buChar char="○"/>
            </a:pPr>
            <a:r>
              <a:rPr lang="en" sz="1100">
                <a:solidFill>
                  <a:srgbClr val="FFFFFF"/>
                </a:solidFill>
              </a:rPr>
              <a:t>Binary</a:t>
            </a:r>
            <a:endParaRPr sz="1100">
              <a:solidFill>
                <a:srgbClr val="FFFFFF"/>
              </a:solidFill>
            </a:endParaRPr>
          </a:p>
          <a:p>
            <a:pPr indent="-298450" lvl="1" marL="914400" rtl="0" algn="l">
              <a:lnSpc>
                <a:spcPct val="115000"/>
              </a:lnSpc>
              <a:spcBef>
                <a:spcPts val="0"/>
              </a:spcBef>
              <a:spcAft>
                <a:spcPts val="0"/>
              </a:spcAft>
              <a:buClr>
                <a:srgbClr val="FFFFFF"/>
              </a:buClr>
              <a:buSzPts val="1100"/>
              <a:buChar char="○"/>
            </a:pPr>
            <a:r>
              <a:rPr lang="en" sz="1100">
                <a:solidFill>
                  <a:srgbClr val="FFFFFF"/>
                </a:solidFill>
              </a:rPr>
              <a:t>Gray Level</a:t>
            </a:r>
            <a:endParaRPr sz="1100">
              <a:solidFill>
                <a:srgbClr val="FFFFFF"/>
              </a:solidFill>
            </a:endParaRPr>
          </a:p>
          <a:p>
            <a:pPr indent="-311150" lvl="0" marL="457200" rtl="0" algn="l">
              <a:lnSpc>
                <a:spcPct val="115000"/>
              </a:lnSpc>
              <a:spcBef>
                <a:spcPts val="0"/>
              </a:spcBef>
              <a:spcAft>
                <a:spcPts val="0"/>
              </a:spcAft>
              <a:buClr>
                <a:srgbClr val="FFFFFF"/>
              </a:buClr>
              <a:buSzPts val="1300"/>
              <a:buChar char="●"/>
            </a:pPr>
            <a:r>
              <a:rPr lang="en">
                <a:solidFill>
                  <a:srgbClr val="FFFFFF"/>
                </a:solidFill>
              </a:rPr>
              <a:t>Not incredibly useful for our problem</a:t>
            </a:r>
            <a:endParaRPr>
              <a:solidFill>
                <a:srgbClr val="FFFFFF"/>
              </a:solidFill>
            </a:endParaRPr>
          </a:p>
          <a:p>
            <a:pPr indent="0" lvl="0" marL="0" rtl="0" algn="l">
              <a:spcBef>
                <a:spcPts val="0"/>
              </a:spcBef>
              <a:spcAft>
                <a:spcPts val="1200"/>
              </a:spcAft>
              <a:buNone/>
            </a:pPr>
            <a:r>
              <a:t/>
            </a:r>
            <a:endParaRPr/>
          </a:p>
        </p:txBody>
      </p:sp>
      <p:pic>
        <p:nvPicPr>
          <p:cNvPr id="505" name="Google Shape;505;p48"/>
          <p:cNvPicPr preferRelativeResize="0"/>
          <p:nvPr/>
        </p:nvPicPr>
        <p:blipFill>
          <a:blip r:embed="rId3">
            <a:alphaModFix/>
          </a:blip>
          <a:stretch>
            <a:fillRect/>
          </a:stretch>
        </p:blipFill>
        <p:spPr>
          <a:xfrm>
            <a:off x="6250225" y="2881600"/>
            <a:ext cx="1434451" cy="2152212"/>
          </a:xfrm>
          <a:prstGeom prst="rect">
            <a:avLst/>
          </a:prstGeom>
          <a:noFill/>
          <a:ln>
            <a:noFill/>
          </a:ln>
        </p:spPr>
      </p:pic>
      <p:pic>
        <p:nvPicPr>
          <p:cNvPr id="506" name="Google Shape;506;p48"/>
          <p:cNvPicPr preferRelativeResize="0"/>
          <p:nvPr/>
        </p:nvPicPr>
        <p:blipFill>
          <a:blip r:embed="rId4">
            <a:alphaModFix/>
          </a:blip>
          <a:stretch>
            <a:fillRect/>
          </a:stretch>
        </p:blipFill>
        <p:spPr>
          <a:xfrm>
            <a:off x="4815775" y="2881600"/>
            <a:ext cx="1434451" cy="2152223"/>
          </a:xfrm>
          <a:prstGeom prst="rect">
            <a:avLst/>
          </a:prstGeom>
          <a:noFill/>
          <a:ln>
            <a:noFill/>
          </a:ln>
        </p:spPr>
      </p:pic>
      <p:pic>
        <p:nvPicPr>
          <p:cNvPr id="507" name="Google Shape;507;p48" title="2021-04-18 18-35-18.mkv">
            <a:hlinkClick r:id="rId5"/>
          </p:cNvPr>
          <p:cNvPicPr preferRelativeResize="0"/>
          <p:nvPr/>
        </p:nvPicPr>
        <p:blipFill>
          <a:blip r:embed="rId6">
            <a:alphaModFix/>
          </a:blip>
          <a:stretch>
            <a:fillRect/>
          </a:stretch>
        </p:blipFill>
        <p:spPr>
          <a:xfrm>
            <a:off x="1622950" y="3144600"/>
            <a:ext cx="2490775" cy="1868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7"/>
                                        </p:tgtEl>
                                        <p:attrNameLst>
                                          <p:attrName>style.visibility</p:attrName>
                                        </p:attrNameLst>
                                      </p:cBhvr>
                                      <p:to>
                                        <p:strVal val="visible"/>
                                      </p:to>
                                    </p:set>
                                    <p:animEffect filter="fade" transition="in">
                                      <p:cBhvr>
                                        <p:cTn dur="1000"/>
                                        <p:tgtEl>
                                          <p:spTgt spid="5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4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rgbClr val="FFFFFF"/>
                </a:solidFill>
              </a:rPr>
              <a:t>Contrast Limited Adaptive Histogram Equalization (CLAHE)</a:t>
            </a:r>
            <a:endParaRPr/>
          </a:p>
        </p:txBody>
      </p:sp>
      <p:sp>
        <p:nvSpPr>
          <p:cNvPr id="513" name="Google Shape;513;p49"/>
          <p:cNvSpPr txBox="1"/>
          <p:nvPr>
            <p:ph idx="1" type="body"/>
          </p:nvPr>
        </p:nvSpPr>
        <p:spPr>
          <a:xfrm>
            <a:off x="1273125" y="1552925"/>
            <a:ext cx="7038900" cy="2911200"/>
          </a:xfrm>
          <a:prstGeom prst="rect">
            <a:avLst/>
          </a:prstGeom>
        </p:spPr>
        <p:txBody>
          <a:bodyPr anchorCtr="0" anchor="t" bIns="91425" lIns="91425" spcFirstLastPara="1" rIns="91425" wrap="square" tIns="91425">
            <a:normAutofit/>
          </a:bodyPr>
          <a:lstStyle/>
          <a:p>
            <a:pPr indent="-311150" lvl="0" marL="457200" rtl="0" algn="l">
              <a:lnSpc>
                <a:spcPct val="115000"/>
              </a:lnSpc>
              <a:spcBef>
                <a:spcPts val="0"/>
              </a:spcBef>
              <a:spcAft>
                <a:spcPts val="0"/>
              </a:spcAft>
              <a:buClr>
                <a:srgbClr val="FFFFFF"/>
              </a:buClr>
              <a:buSzPts val="1300"/>
              <a:buChar char="●"/>
            </a:pPr>
            <a:r>
              <a:rPr lang="en">
                <a:solidFill>
                  <a:srgbClr val="FFFFFF"/>
                </a:solidFill>
              </a:rPr>
              <a:t>Utilizes the Histogram Equalization Technique</a:t>
            </a:r>
            <a:endParaRPr>
              <a:solidFill>
                <a:srgbClr val="FFFFFF"/>
              </a:solidFill>
            </a:endParaRPr>
          </a:p>
          <a:p>
            <a:pPr indent="-311150" lvl="0" marL="457200" rtl="0" algn="l">
              <a:lnSpc>
                <a:spcPct val="115000"/>
              </a:lnSpc>
              <a:spcBef>
                <a:spcPts val="0"/>
              </a:spcBef>
              <a:spcAft>
                <a:spcPts val="0"/>
              </a:spcAft>
              <a:buClr>
                <a:srgbClr val="FFFFFF"/>
              </a:buClr>
              <a:buSzPts val="1300"/>
              <a:buChar char="●"/>
            </a:pPr>
            <a:r>
              <a:rPr lang="en">
                <a:solidFill>
                  <a:srgbClr val="FFFFFF"/>
                </a:solidFill>
              </a:rPr>
              <a:t>Histogram Equalization</a:t>
            </a:r>
            <a:endParaRPr>
              <a:solidFill>
                <a:srgbClr val="FFFFFF"/>
              </a:solidFill>
            </a:endParaRPr>
          </a:p>
          <a:p>
            <a:pPr indent="-298450" lvl="1" marL="914400" rtl="0" algn="l">
              <a:lnSpc>
                <a:spcPct val="115000"/>
              </a:lnSpc>
              <a:spcBef>
                <a:spcPts val="0"/>
              </a:spcBef>
              <a:spcAft>
                <a:spcPts val="0"/>
              </a:spcAft>
              <a:buClr>
                <a:srgbClr val="FFFFFF"/>
              </a:buClr>
              <a:buSzPts val="1100"/>
              <a:buChar char="○"/>
            </a:pPr>
            <a:r>
              <a:rPr lang="en" sz="1100">
                <a:solidFill>
                  <a:srgbClr val="FFFFFF"/>
                </a:solidFill>
              </a:rPr>
              <a:t>Takes the values of the images and tries to equalize the frequency in which they appear.</a:t>
            </a:r>
            <a:endParaRPr sz="1100">
              <a:solidFill>
                <a:srgbClr val="FFFFFF"/>
              </a:solidFill>
            </a:endParaRPr>
          </a:p>
          <a:p>
            <a:pPr indent="-298450" lvl="1" marL="914400" rtl="0" algn="l">
              <a:lnSpc>
                <a:spcPct val="115000"/>
              </a:lnSpc>
              <a:spcBef>
                <a:spcPts val="0"/>
              </a:spcBef>
              <a:spcAft>
                <a:spcPts val="0"/>
              </a:spcAft>
              <a:buClr>
                <a:srgbClr val="FFFFFF"/>
              </a:buClr>
              <a:buSzPts val="1100"/>
              <a:buChar char="○"/>
            </a:pPr>
            <a:r>
              <a:rPr lang="en" sz="1100">
                <a:solidFill>
                  <a:srgbClr val="FFFFFF"/>
                </a:solidFill>
              </a:rPr>
              <a:t>Useful when there might be glare or washed-out images.</a:t>
            </a:r>
            <a:endParaRPr sz="1100">
              <a:solidFill>
                <a:srgbClr val="FFFFFF"/>
              </a:solidFill>
            </a:endParaRPr>
          </a:p>
          <a:p>
            <a:pPr indent="-298450" lvl="1" marL="914400" rtl="0" algn="l">
              <a:lnSpc>
                <a:spcPct val="115000"/>
              </a:lnSpc>
              <a:spcBef>
                <a:spcPts val="0"/>
              </a:spcBef>
              <a:spcAft>
                <a:spcPts val="0"/>
              </a:spcAft>
              <a:buClr>
                <a:srgbClr val="FFFFFF"/>
              </a:buClr>
              <a:buSzPts val="1100"/>
              <a:buChar char="○"/>
            </a:pPr>
            <a:r>
              <a:rPr lang="en" sz="1100">
                <a:solidFill>
                  <a:srgbClr val="FFFFFF"/>
                </a:solidFill>
              </a:rPr>
              <a:t>Global Transform</a:t>
            </a:r>
            <a:endParaRPr sz="1100">
              <a:solidFill>
                <a:srgbClr val="FFFFFF"/>
              </a:solidFill>
            </a:endParaRPr>
          </a:p>
          <a:p>
            <a:pPr indent="0" lvl="0" marL="0" rtl="0" algn="l">
              <a:spcBef>
                <a:spcPts val="0"/>
              </a:spcBef>
              <a:spcAft>
                <a:spcPts val="1200"/>
              </a:spcAft>
              <a:buNone/>
            </a:pPr>
            <a:r>
              <a:t/>
            </a:r>
            <a:endParaRPr/>
          </a:p>
        </p:txBody>
      </p:sp>
      <p:pic>
        <p:nvPicPr>
          <p:cNvPr id="514" name="Google Shape;514;p49"/>
          <p:cNvPicPr preferRelativeResize="0"/>
          <p:nvPr/>
        </p:nvPicPr>
        <p:blipFill>
          <a:blip r:embed="rId3">
            <a:alphaModFix/>
          </a:blip>
          <a:stretch>
            <a:fillRect/>
          </a:stretch>
        </p:blipFill>
        <p:spPr>
          <a:xfrm>
            <a:off x="926675" y="3150450"/>
            <a:ext cx="2100925" cy="1754150"/>
          </a:xfrm>
          <a:prstGeom prst="rect">
            <a:avLst/>
          </a:prstGeom>
          <a:noFill/>
          <a:ln>
            <a:noFill/>
          </a:ln>
        </p:spPr>
      </p:pic>
      <p:pic>
        <p:nvPicPr>
          <p:cNvPr id="515" name="Google Shape;515;p49"/>
          <p:cNvPicPr preferRelativeResize="0"/>
          <p:nvPr/>
        </p:nvPicPr>
        <p:blipFill>
          <a:blip r:embed="rId4">
            <a:alphaModFix/>
          </a:blip>
          <a:stretch>
            <a:fillRect/>
          </a:stretch>
        </p:blipFill>
        <p:spPr>
          <a:xfrm>
            <a:off x="3453350" y="3150450"/>
            <a:ext cx="2341352" cy="17541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5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FFFFFF"/>
                </a:solidFill>
              </a:rPr>
              <a:t>CLAHE cont.</a:t>
            </a:r>
            <a:endParaRPr/>
          </a:p>
        </p:txBody>
      </p:sp>
      <p:sp>
        <p:nvSpPr>
          <p:cNvPr id="521" name="Google Shape;521;p50"/>
          <p:cNvSpPr txBox="1"/>
          <p:nvPr>
            <p:ph idx="1" type="body"/>
          </p:nvPr>
        </p:nvSpPr>
        <p:spPr>
          <a:xfrm>
            <a:off x="1146375" y="1567550"/>
            <a:ext cx="3880200" cy="2911200"/>
          </a:xfrm>
          <a:prstGeom prst="rect">
            <a:avLst/>
          </a:prstGeom>
        </p:spPr>
        <p:txBody>
          <a:bodyPr anchorCtr="0" anchor="t" bIns="91425" lIns="91425" spcFirstLastPara="1" rIns="91425" wrap="square" tIns="91425">
            <a:normAutofit/>
          </a:bodyPr>
          <a:lstStyle/>
          <a:p>
            <a:pPr indent="-311150" lvl="0" marL="457200" rtl="0" algn="l">
              <a:lnSpc>
                <a:spcPct val="115000"/>
              </a:lnSpc>
              <a:spcBef>
                <a:spcPts val="0"/>
              </a:spcBef>
              <a:spcAft>
                <a:spcPts val="0"/>
              </a:spcAft>
              <a:buClr>
                <a:srgbClr val="FFFFFF"/>
              </a:buClr>
              <a:buSzPts val="1300"/>
              <a:buChar char="●"/>
            </a:pPr>
            <a:r>
              <a:rPr lang="en">
                <a:solidFill>
                  <a:srgbClr val="FFFFFF"/>
                </a:solidFill>
              </a:rPr>
              <a:t>Adaptive Histogram Equalization</a:t>
            </a:r>
            <a:endParaRPr>
              <a:solidFill>
                <a:srgbClr val="FFFFFF"/>
              </a:solidFill>
            </a:endParaRPr>
          </a:p>
          <a:p>
            <a:pPr indent="-298450" lvl="1" marL="914400" rtl="0" algn="l">
              <a:lnSpc>
                <a:spcPct val="115000"/>
              </a:lnSpc>
              <a:spcBef>
                <a:spcPts val="0"/>
              </a:spcBef>
              <a:spcAft>
                <a:spcPts val="0"/>
              </a:spcAft>
              <a:buClr>
                <a:srgbClr val="FFFFFF"/>
              </a:buClr>
              <a:buSzPts val="1100"/>
              <a:buChar char="○"/>
            </a:pPr>
            <a:r>
              <a:rPr lang="en" sz="1100">
                <a:solidFill>
                  <a:srgbClr val="FFFFFF"/>
                </a:solidFill>
              </a:rPr>
              <a:t>Tile Size (Neighborhood)</a:t>
            </a:r>
            <a:endParaRPr sz="1100">
              <a:solidFill>
                <a:srgbClr val="FFFFFF"/>
              </a:solidFill>
            </a:endParaRPr>
          </a:p>
          <a:p>
            <a:pPr indent="-298450" lvl="2" marL="1371600" rtl="0" algn="l">
              <a:lnSpc>
                <a:spcPct val="115000"/>
              </a:lnSpc>
              <a:spcBef>
                <a:spcPts val="0"/>
              </a:spcBef>
              <a:spcAft>
                <a:spcPts val="0"/>
              </a:spcAft>
              <a:buClr>
                <a:srgbClr val="FFFFFF"/>
              </a:buClr>
              <a:buSzPts val="1100"/>
              <a:buChar char="■"/>
            </a:pPr>
            <a:r>
              <a:rPr lang="en" sz="1100">
                <a:solidFill>
                  <a:srgbClr val="FFFFFF"/>
                </a:solidFill>
              </a:rPr>
              <a:t>NxM grid</a:t>
            </a:r>
            <a:endParaRPr sz="1100">
              <a:solidFill>
                <a:srgbClr val="FFFFFF"/>
              </a:solidFill>
            </a:endParaRPr>
          </a:p>
          <a:p>
            <a:pPr indent="-298450" lvl="1" marL="914400" rtl="0" algn="l">
              <a:lnSpc>
                <a:spcPct val="115000"/>
              </a:lnSpc>
              <a:spcBef>
                <a:spcPts val="0"/>
              </a:spcBef>
              <a:spcAft>
                <a:spcPts val="0"/>
              </a:spcAft>
              <a:buClr>
                <a:srgbClr val="FFFFFF"/>
              </a:buClr>
              <a:buSzPts val="1100"/>
              <a:buChar char="○"/>
            </a:pPr>
            <a:r>
              <a:rPr lang="en" sz="1100">
                <a:solidFill>
                  <a:srgbClr val="FFFFFF"/>
                </a:solidFill>
              </a:rPr>
              <a:t>At Borders Bilateral Interpolation</a:t>
            </a:r>
            <a:endParaRPr sz="1100">
              <a:solidFill>
                <a:srgbClr val="FFFFFF"/>
              </a:solidFill>
            </a:endParaRPr>
          </a:p>
          <a:p>
            <a:pPr indent="-311150" lvl="0" marL="457200" rtl="0" algn="l">
              <a:lnSpc>
                <a:spcPct val="115000"/>
              </a:lnSpc>
              <a:spcBef>
                <a:spcPts val="0"/>
              </a:spcBef>
              <a:spcAft>
                <a:spcPts val="0"/>
              </a:spcAft>
              <a:buClr>
                <a:srgbClr val="FFFFFF"/>
              </a:buClr>
              <a:buSzPts val="1300"/>
              <a:buChar char="●"/>
            </a:pPr>
            <a:r>
              <a:rPr lang="en">
                <a:solidFill>
                  <a:srgbClr val="FFFFFF"/>
                </a:solidFill>
              </a:rPr>
              <a:t>Contrast Limited</a:t>
            </a:r>
            <a:endParaRPr>
              <a:solidFill>
                <a:srgbClr val="FFFFFF"/>
              </a:solidFill>
            </a:endParaRPr>
          </a:p>
          <a:p>
            <a:pPr indent="-298450" lvl="1" marL="914400" rtl="0" algn="l">
              <a:lnSpc>
                <a:spcPct val="115000"/>
              </a:lnSpc>
              <a:spcBef>
                <a:spcPts val="0"/>
              </a:spcBef>
              <a:spcAft>
                <a:spcPts val="0"/>
              </a:spcAft>
              <a:buClr>
                <a:srgbClr val="FFFFFF"/>
              </a:buClr>
              <a:buSzPts val="1100"/>
              <a:buChar char="○"/>
            </a:pPr>
            <a:r>
              <a:rPr lang="en" sz="1100">
                <a:solidFill>
                  <a:srgbClr val="FFFFFF"/>
                </a:solidFill>
              </a:rPr>
              <a:t>Clip Limit</a:t>
            </a:r>
            <a:endParaRPr sz="1100">
              <a:solidFill>
                <a:srgbClr val="FFFFFF"/>
              </a:solidFill>
            </a:endParaRPr>
          </a:p>
          <a:p>
            <a:pPr indent="-298450" lvl="1" marL="914400" rtl="0" algn="l">
              <a:lnSpc>
                <a:spcPct val="115000"/>
              </a:lnSpc>
              <a:spcBef>
                <a:spcPts val="0"/>
              </a:spcBef>
              <a:spcAft>
                <a:spcPts val="0"/>
              </a:spcAft>
              <a:buClr>
                <a:srgbClr val="FFFFFF"/>
              </a:buClr>
              <a:buSzPts val="1100"/>
              <a:buChar char="○"/>
            </a:pPr>
            <a:r>
              <a:rPr lang="en" sz="1100">
                <a:solidFill>
                  <a:srgbClr val="FFFFFF"/>
                </a:solidFill>
              </a:rPr>
              <a:t>Noise Limiting</a:t>
            </a:r>
            <a:endParaRPr sz="1100">
              <a:solidFill>
                <a:srgbClr val="FFFFFF"/>
              </a:solidFill>
            </a:endParaRPr>
          </a:p>
          <a:p>
            <a:pPr indent="0" lvl="0" marL="0" rtl="0" algn="l">
              <a:spcBef>
                <a:spcPts val="0"/>
              </a:spcBef>
              <a:spcAft>
                <a:spcPts val="1200"/>
              </a:spcAft>
              <a:buNone/>
            </a:pPr>
            <a:r>
              <a:t/>
            </a:r>
            <a:endParaRPr/>
          </a:p>
        </p:txBody>
      </p:sp>
      <p:pic>
        <p:nvPicPr>
          <p:cNvPr id="522" name="Google Shape;522;p50"/>
          <p:cNvPicPr preferRelativeResize="0"/>
          <p:nvPr/>
        </p:nvPicPr>
        <p:blipFill>
          <a:blip r:embed="rId3">
            <a:alphaModFix/>
          </a:blip>
          <a:stretch>
            <a:fillRect/>
          </a:stretch>
        </p:blipFill>
        <p:spPr>
          <a:xfrm>
            <a:off x="5352125" y="1567550"/>
            <a:ext cx="1480775" cy="1241950"/>
          </a:xfrm>
          <a:prstGeom prst="rect">
            <a:avLst/>
          </a:prstGeom>
          <a:noFill/>
          <a:ln>
            <a:noFill/>
          </a:ln>
        </p:spPr>
      </p:pic>
      <p:pic>
        <p:nvPicPr>
          <p:cNvPr id="523" name="Google Shape;523;p50"/>
          <p:cNvPicPr preferRelativeResize="0"/>
          <p:nvPr/>
        </p:nvPicPr>
        <p:blipFill>
          <a:blip r:embed="rId4">
            <a:alphaModFix/>
          </a:blip>
          <a:stretch>
            <a:fillRect/>
          </a:stretch>
        </p:blipFill>
        <p:spPr>
          <a:xfrm>
            <a:off x="1742000" y="3237299"/>
            <a:ext cx="4878725" cy="17796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51"/>
          <p:cNvSpPr txBox="1"/>
          <p:nvPr>
            <p:ph type="title"/>
          </p:nvPr>
        </p:nvSpPr>
        <p:spPr>
          <a:xfrm>
            <a:off x="1268250" y="40350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FFFFFF"/>
                </a:solidFill>
              </a:rPr>
              <a:t>Implementation</a:t>
            </a:r>
            <a:endParaRPr/>
          </a:p>
        </p:txBody>
      </p:sp>
      <p:sp>
        <p:nvSpPr>
          <p:cNvPr id="529" name="Google Shape;529;p51"/>
          <p:cNvSpPr txBox="1"/>
          <p:nvPr>
            <p:ph idx="1" type="body"/>
          </p:nvPr>
        </p:nvSpPr>
        <p:spPr>
          <a:xfrm>
            <a:off x="1297500" y="1567550"/>
            <a:ext cx="5396400" cy="2911200"/>
          </a:xfrm>
          <a:prstGeom prst="rect">
            <a:avLst/>
          </a:prstGeom>
        </p:spPr>
        <p:txBody>
          <a:bodyPr anchorCtr="0" anchor="t" bIns="91425" lIns="91425" spcFirstLastPara="1" rIns="91425" wrap="square" tIns="91425">
            <a:normAutofit/>
          </a:bodyPr>
          <a:lstStyle/>
          <a:p>
            <a:pPr indent="-311150" lvl="0" marL="457200" rtl="0" algn="l">
              <a:lnSpc>
                <a:spcPct val="115000"/>
              </a:lnSpc>
              <a:spcBef>
                <a:spcPts val="0"/>
              </a:spcBef>
              <a:spcAft>
                <a:spcPts val="0"/>
              </a:spcAft>
              <a:buClr>
                <a:srgbClr val="FFFFFF"/>
              </a:buClr>
              <a:buSzPts val="1300"/>
              <a:buChar char="●"/>
            </a:pPr>
            <a:r>
              <a:rPr lang="en">
                <a:solidFill>
                  <a:srgbClr val="FFFFFF"/>
                </a:solidFill>
              </a:rPr>
              <a:t>Python (Prototyping)</a:t>
            </a:r>
            <a:endParaRPr>
              <a:solidFill>
                <a:srgbClr val="FFFFFF"/>
              </a:solidFill>
            </a:endParaRPr>
          </a:p>
          <a:p>
            <a:pPr indent="-298450" lvl="1" marL="914400" rtl="0" algn="l">
              <a:lnSpc>
                <a:spcPct val="115000"/>
              </a:lnSpc>
              <a:spcBef>
                <a:spcPts val="0"/>
              </a:spcBef>
              <a:spcAft>
                <a:spcPts val="0"/>
              </a:spcAft>
              <a:buClr>
                <a:srgbClr val="FFFFFF"/>
              </a:buClr>
              <a:buSzPts val="1100"/>
              <a:buChar char="○"/>
            </a:pPr>
            <a:r>
              <a:rPr lang="en" sz="1100">
                <a:solidFill>
                  <a:srgbClr val="FFFFFF"/>
                </a:solidFill>
              </a:rPr>
              <a:t>OpenCV</a:t>
            </a:r>
            <a:endParaRPr sz="1100">
              <a:solidFill>
                <a:srgbClr val="FFFFFF"/>
              </a:solidFill>
            </a:endParaRPr>
          </a:p>
          <a:p>
            <a:pPr indent="-298450" lvl="1" marL="914400" rtl="0" algn="l">
              <a:lnSpc>
                <a:spcPct val="115000"/>
              </a:lnSpc>
              <a:spcBef>
                <a:spcPts val="0"/>
              </a:spcBef>
              <a:spcAft>
                <a:spcPts val="0"/>
              </a:spcAft>
              <a:buClr>
                <a:srgbClr val="FFFFFF"/>
              </a:buClr>
              <a:buSzPts val="1100"/>
              <a:buChar char="○"/>
            </a:pPr>
            <a:r>
              <a:rPr lang="en" sz="1100">
                <a:solidFill>
                  <a:srgbClr val="FFFFFF"/>
                </a:solidFill>
              </a:rPr>
              <a:t>Google Colaboratory (Jupyter Notebook)</a:t>
            </a:r>
            <a:endParaRPr sz="1100">
              <a:solidFill>
                <a:srgbClr val="FFFFFF"/>
              </a:solidFill>
            </a:endParaRPr>
          </a:p>
          <a:p>
            <a:pPr indent="-298450" lvl="1" marL="914400" rtl="0" algn="l">
              <a:lnSpc>
                <a:spcPct val="115000"/>
              </a:lnSpc>
              <a:spcBef>
                <a:spcPts val="0"/>
              </a:spcBef>
              <a:spcAft>
                <a:spcPts val="0"/>
              </a:spcAft>
              <a:buClr>
                <a:srgbClr val="FFFFFF"/>
              </a:buClr>
              <a:buSzPts val="1100"/>
              <a:buChar char="○"/>
            </a:pPr>
            <a:r>
              <a:rPr lang="en" sz="1100">
                <a:solidFill>
                  <a:srgbClr val="FFFFFF"/>
                </a:solidFill>
              </a:rPr>
              <a:t>Anaconda Spyder</a:t>
            </a:r>
            <a:endParaRPr sz="1100">
              <a:solidFill>
                <a:srgbClr val="FFFFFF"/>
              </a:solidFill>
            </a:endParaRPr>
          </a:p>
          <a:p>
            <a:pPr indent="-298450" lvl="1" marL="914400" rtl="0" algn="l">
              <a:lnSpc>
                <a:spcPct val="115000"/>
              </a:lnSpc>
              <a:spcBef>
                <a:spcPts val="0"/>
              </a:spcBef>
              <a:spcAft>
                <a:spcPts val="0"/>
              </a:spcAft>
              <a:buClr>
                <a:srgbClr val="FFFFFF"/>
              </a:buClr>
              <a:buSzPts val="1100"/>
              <a:buChar char="○"/>
            </a:pPr>
            <a:r>
              <a:rPr lang="en" sz="1100">
                <a:solidFill>
                  <a:srgbClr val="FFFFFF"/>
                </a:solidFill>
              </a:rPr>
              <a:t>Didn’t display updated matrixes well</a:t>
            </a:r>
            <a:endParaRPr sz="1100">
              <a:solidFill>
                <a:srgbClr val="FFFFFF"/>
              </a:solidFill>
            </a:endParaRPr>
          </a:p>
          <a:p>
            <a:pPr indent="-311150" lvl="0" marL="457200" rtl="0" algn="l">
              <a:lnSpc>
                <a:spcPct val="115000"/>
              </a:lnSpc>
              <a:spcBef>
                <a:spcPts val="0"/>
              </a:spcBef>
              <a:spcAft>
                <a:spcPts val="0"/>
              </a:spcAft>
              <a:buClr>
                <a:srgbClr val="FFFFFF"/>
              </a:buClr>
              <a:buSzPts val="1300"/>
              <a:buChar char="●"/>
            </a:pPr>
            <a:r>
              <a:rPr lang="en">
                <a:solidFill>
                  <a:srgbClr val="FFFFFF"/>
                </a:solidFill>
              </a:rPr>
              <a:t>C#</a:t>
            </a:r>
            <a:endParaRPr>
              <a:solidFill>
                <a:srgbClr val="FFFFFF"/>
              </a:solidFill>
            </a:endParaRPr>
          </a:p>
          <a:p>
            <a:pPr indent="-298450" lvl="1" marL="914400" rtl="0" algn="l">
              <a:lnSpc>
                <a:spcPct val="115000"/>
              </a:lnSpc>
              <a:spcBef>
                <a:spcPts val="0"/>
              </a:spcBef>
              <a:spcAft>
                <a:spcPts val="0"/>
              </a:spcAft>
              <a:buClr>
                <a:srgbClr val="FFFFFF"/>
              </a:buClr>
              <a:buSzPts val="1100"/>
              <a:buChar char="○"/>
            </a:pPr>
            <a:r>
              <a:rPr lang="en" sz="1100">
                <a:solidFill>
                  <a:srgbClr val="FFFFFF"/>
                </a:solidFill>
              </a:rPr>
              <a:t>Emgu.CV (.Net wrapper of OpenCV)</a:t>
            </a:r>
            <a:endParaRPr sz="1100">
              <a:solidFill>
                <a:srgbClr val="FFFFFF"/>
              </a:solidFill>
            </a:endParaRPr>
          </a:p>
          <a:p>
            <a:pPr indent="-298450" lvl="1" marL="914400" rtl="0" algn="l">
              <a:lnSpc>
                <a:spcPct val="115000"/>
              </a:lnSpc>
              <a:spcBef>
                <a:spcPts val="0"/>
              </a:spcBef>
              <a:spcAft>
                <a:spcPts val="0"/>
              </a:spcAft>
              <a:buClr>
                <a:srgbClr val="FFFFFF"/>
              </a:buClr>
              <a:buSzPts val="1100"/>
              <a:buChar char="○"/>
            </a:pPr>
            <a:r>
              <a:rPr lang="en" sz="1100">
                <a:solidFill>
                  <a:srgbClr val="FFFFFF"/>
                </a:solidFill>
              </a:rPr>
              <a:t>Visual Studio</a:t>
            </a:r>
            <a:endParaRPr sz="1100">
              <a:solidFill>
                <a:srgbClr val="FFFFFF"/>
              </a:solidFill>
            </a:endParaRPr>
          </a:p>
          <a:p>
            <a:pPr indent="-298450" lvl="1" marL="914400" rtl="0" algn="l">
              <a:lnSpc>
                <a:spcPct val="115000"/>
              </a:lnSpc>
              <a:spcBef>
                <a:spcPts val="0"/>
              </a:spcBef>
              <a:spcAft>
                <a:spcPts val="0"/>
              </a:spcAft>
              <a:buClr>
                <a:srgbClr val="FFFFFF"/>
              </a:buClr>
              <a:buSzPts val="1100"/>
              <a:buChar char="○"/>
            </a:pPr>
            <a:r>
              <a:rPr lang="en" sz="1100">
                <a:solidFill>
                  <a:srgbClr val="FFFFFF"/>
                </a:solidFill>
              </a:rPr>
              <a:t>Better Graphical User Interface (GUI)</a:t>
            </a:r>
            <a:endParaRPr sz="1100">
              <a:solidFill>
                <a:srgbClr val="FFFFFF"/>
              </a:solidFill>
            </a:endParaRPr>
          </a:p>
          <a:p>
            <a:pPr indent="-298450" lvl="1" marL="914400" rtl="0" algn="l">
              <a:lnSpc>
                <a:spcPct val="115000"/>
              </a:lnSpc>
              <a:spcBef>
                <a:spcPts val="0"/>
              </a:spcBef>
              <a:spcAft>
                <a:spcPts val="0"/>
              </a:spcAft>
              <a:buClr>
                <a:srgbClr val="FFFFFF"/>
              </a:buClr>
              <a:buSzPts val="1100"/>
              <a:buChar char="○"/>
            </a:pPr>
            <a:r>
              <a:rPr lang="en" sz="1100">
                <a:solidFill>
                  <a:srgbClr val="FFFFFF"/>
                </a:solidFill>
              </a:rPr>
              <a:t>Testing.</a:t>
            </a:r>
            <a:endParaRPr sz="1100">
              <a:solidFill>
                <a:srgbClr val="FFFFFF"/>
              </a:solidFill>
            </a:endParaRPr>
          </a:p>
          <a:p>
            <a:pPr indent="0" lvl="0" marL="0" rtl="0" algn="l">
              <a:spcBef>
                <a:spcPts val="0"/>
              </a:spcBef>
              <a:spcAft>
                <a:spcPts val="12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6"/>
          <p:cNvSpPr txBox="1"/>
          <p:nvPr>
            <p:ph type="title"/>
          </p:nvPr>
        </p:nvSpPr>
        <p:spPr>
          <a:xfrm>
            <a:off x="1297500" y="713100"/>
            <a:ext cx="7038900" cy="62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Goals and Objectives</a:t>
            </a:r>
            <a:endParaRPr/>
          </a:p>
        </p:txBody>
      </p:sp>
      <p:sp>
        <p:nvSpPr>
          <p:cNvPr id="159" name="Google Shape;159;p16"/>
          <p:cNvSpPr txBox="1"/>
          <p:nvPr>
            <p:ph idx="1" type="body"/>
          </p:nvPr>
        </p:nvSpPr>
        <p:spPr>
          <a:xfrm>
            <a:off x="1239750" y="1337700"/>
            <a:ext cx="8010600" cy="3607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latin typeface="Arial"/>
                <a:ea typeface="Arial"/>
                <a:cs typeface="Arial"/>
                <a:sym typeface="Arial"/>
              </a:rPr>
              <a:t>General:</a:t>
            </a:r>
            <a:endParaRPr>
              <a:latin typeface="Arial"/>
              <a:ea typeface="Arial"/>
              <a:cs typeface="Arial"/>
              <a:sym typeface="Arial"/>
            </a:endParaRPr>
          </a:p>
          <a:p>
            <a:pPr indent="-304800" lvl="0" marL="457200" rtl="0" algn="just">
              <a:spcBef>
                <a:spcPts val="0"/>
              </a:spcBef>
              <a:spcAft>
                <a:spcPts val="0"/>
              </a:spcAft>
              <a:buClr>
                <a:srgbClr val="FFFFFF"/>
              </a:buClr>
              <a:buSzPts val="1200"/>
              <a:buFont typeface="Arial"/>
              <a:buChar char="●"/>
            </a:pPr>
            <a:r>
              <a:rPr lang="en" sz="1200">
                <a:solidFill>
                  <a:srgbClr val="FFFFFF"/>
                </a:solidFill>
                <a:latin typeface="Arial"/>
                <a:ea typeface="Arial"/>
                <a:cs typeface="Arial"/>
                <a:sym typeface="Arial"/>
              </a:rPr>
              <a:t>Display of Extravehicular activity (EVA) tasks</a:t>
            </a:r>
            <a:endParaRPr sz="1200">
              <a:solidFill>
                <a:srgbClr val="FFFFFF"/>
              </a:solidFill>
              <a:latin typeface="Arial"/>
              <a:ea typeface="Arial"/>
              <a:cs typeface="Arial"/>
              <a:sym typeface="Arial"/>
            </a:endParaRPr>
          </a:p>
          <a:p>
            <a:pPr indent="-304800" lvl="0" marL="457200" rtl="0" algn="just">
              <a:spcBef>
                <a:spcPts val="0"/>
              </a:spcBef>
              <a:spcAft>
                <a:spcPts val="0"/>
              </a:spcAft>
              <a:buClr>
                <a:srgbClr val="FFFFFF"/>
              </a:buClr>
              <a:buSzPts val="1200"/>
              <a:buFont typeface="Arial"/>
              <a:buChar char="●"/>
            </a:pPr>
            <a:r>
              <a:rPr lang="en" sz="1200">
                <a:solidFill>
                  <a:srgbClr val="FFFFFF"/>
                </a:solidFill>
                <a:latin typeface="Arial"/>
                <a:ea typeface="Arial"/>
                <a:cs typeface="Arial"/>
                <a:sym typeface="Arial"/>
              </a:rPr>
              <a:t>Communication with Mission Control</a:t>
            </a:r>
            <a:endParaRPr sz="1200">
              <a:solidFill>
                <a:srgbClr val="FFFFFF"/>
              </a:solidFill>
              <a:latin typeface="Arial"/>
              <a:ea typeface="Arial"/>
              <a:cs typeface="Arial"/>
              <a:sym typeface="Arial"/>
            </a:endParaRPr>
          </a:p>
          <a:p>
            <a:pPr indent="-304800" lvl="0" marL="457200" rtl="0" algn="just">
              <a:spcBef>
                <a:spcPts val="0"/>
              </a:spcBef>
              <a:spcAft>
                <a:spcPts val="0"/>
              </a:spcAft>
              <a:buClr>
                <a:srgbClr val="FFFFFF"/>
              </a:buClr>
              <a:buSzPts val="1200"/>
              <a:buFont typeface="Arial"/>
              <a:buChar char="●"/>
            </a:pPr>
            <a:r>
              <a:rPr lang="en" sz="1200">
                <a:solidFill>
                  <a:srgbClr val="FFFFFF"/>
                </a:solidFill>
                <a:latin typeface="Arial"/>
                <a:ea typeface="Arial"/>
                <a:cs typeface="Arial"/>
                <a:sym typeface="Arial"/>
              </a:rPr>
              <a:t>System Tutorial</a:t>
            </a:r>
            <a:endParaRPr sz="1200">
              <a:solidFill>
                <a:srgbClr val="FFFFFF"/>
              </a:solidFill>
              <a:latin typeface="Arial"/>
              <a:ea typeface="Arial"/>
              <a:cs typeface="Arial"/>
              <a:sym typeface="Arial"/>
            </a:endParaRPr>
          </a:p>
          <a:p>
            <a:pPr indent="0" lvl="0" marL="0" rtl="0" algn="just">
              <a:spcBef>
                <a:spcPts val="0"/>
              </a:spcBef>
              <a:spcAft>
                <a:spcPts val="0"/>
              </a:spcAft>
              <a:buNone/>
            </a:pPr>
            <a:r>
              <a:t/>
            </a:r>
            <a:endParaRPr sz="1200">
              <a:solidFill>
                <a:srgbClr val="FFFFFF"/>
              </a:solidFill>
              <a:latin typeface="Arial"/>
              <a:ea typeface="Arial"/>
              <a:cs typeface="Arial"/>
              <a:sym typeface="Arial"/>
            </a:endParaRPr>
          </a:p>
          <a:p>
            <a:pPr indent="0" lvl="0" marL="0" rtl="0" algn="just">
              <a:spcBef>
                <a:spcPts val="0"/>
              </a:spcBef>
              <a:spcAft>
                <a:spcPts val="0"/>
              </a:spcAft>
              <a:buNone/>
            </a:pPr>
            <a:r>
              <a:rPr lang="en">
                <a:solidFill>
                  <a:srgbClr val="FFFFFF"/>
                </a:solidFill>
                <a:latin typeface="Arial"/>
                <a:ea typeface="Arial"/>
                <a:cs typeface="Arial"/>
                <a:sym typeface="Arial"/>
              </a:rPr>
              <a:t>Navigation and Task Assistance:</a:t>
            </a:r>
            <a:endParaRPr>
              <a:solidFill>
                <a:srgbClr val="FFFFFF"/>
              </a:solidFill>
              <a:latin typeface="Arial"/>
              <a:ea typeface="Arial"/>
              <a:cs typeface="Arial"/>
              <a:sym typeface="Arial"/>
            </a:endParaRPr>
          </a:p>
          <a:p>
            <a:pPr indent="-304800" lvl="0" marL="457200" rtl="0" algn="just">
              <a:spcBef>
                <a:spcPts val="0"/>
              </a:spcBef>
              <a:spcAft>
                <a:spcPts val="0"/>
              </a:spcAft>
              <a:buClr>
                <a:srgbClr val="FFFFFF"/>
              </a:buClr>
              <a:buSzPts val="1200"/>
              <a:buFont typeface="Arial"/>
              <a:buChar char="●"/>
            </a:pPr>
            <a:r>
              <a:rPr lang="en" sz="1200">
                <a:solidFill>
                  <a:srgbClr val="FFFFFF"/>
                </a:solidFill>
                <a:latin typeface="Arial"/>
                <a:ea typeface="Arial"/>
                <a:cs typeface="Arial"/>
                <a:sym typeface="Arial"/>
              </a:rPr>
              <a:t>Guidance from point A to point B</a:t>
            </a:r>
            <a:endParaRPr sz="1200">
              <a:solidFill>
                <a:srgbClr val="FFFFFF"/>
              </a:solidFill>
              <a:latin typeface="Arial"/>
              <a:ea typeface="Arial"/>
              <a:cs typeface="Arial"/>
              <a:sym typeface="Arial"/>
            </a:endParaRPr>
          </a:p>
          <a:p>
            <a:pPr indent="-304800" lvl="0" marL="457200" rtl="0" algn="just">
              <a:spcBef>
                <a:spcPts val="0"/>
              </a:spcBef>
              <a:spcAft>
                <a:spcPts val="0"/>
              </a:spcAft>
              <a:buClr>
                <a:srgbClr val="FFFFFF"/>
              </a:buClr>
              <a:buSzPts val="1200"/>
              <a:buFont typeface="Arial"/>
              <a:buChar char="●"/>
            </a:pPr>
            <a:r>
              <a:rPr lang="en" sz="1200">
                <a:solidFill>
                  <a:srgbClr val="FFFFFF"/>
                </a:solidFill>
                <a:latin typeface="Arial"/>
                <a:ea typeface="Arial"/>
                <a:cs typeface="Arial"/>
                <a:sym typeface="Arial"/>
              </a:rPr>
              <a:t>Location of points of interest, lander, partners</a:t>
            </a:r>
            <a:endParaRPr sz="1200">
              <a:solidFill>
                <a:srgbClr val="FFFFFF"/>
              </a:solidFill>
              <a:latin typeface="Arial"/>
              <a:ea typeface="Arial"/>
              <a:cs typeface="Arial"/>
              <a:sym typeface="Arial"/>
            </a:endParaRPr>
          </a:p>
          <a:p>
            <a:pPr indent="-304800" lvl="0" marL="457200" rtl="0" algn="just">
              <a:spcBef>
                <a:spcPts val="0"/>
              </a:spcBef>
              <a:spcAft>
                <a:spcPts val="0"/>
              </a:spcAft>
              <a:buClr>
                <a:srgbClr val="FFFFFF"/>
              </a:buClr>
              <a:buSzPts val="1200"/>
              <a:buFont typeface="Arial"/>
              <a:buChar char="●"/>
            </a:pPr>
            <a:r>
              <a:rPr lang="en" sz="1200">
                <a:solidFill>
                  <a:srgbClr val="FFFFFF"/>
                </a:solidFill>
                <a:latin typeface="Arial"/>
                <a:ea typeface="Arial"/>
                <a:cs typeface="Arial"/>
                <a:sym typeface="Arial"/>
              </a:rPr>
              <a:t>Available notes and directions for tasks</a:t>
            </a:r>
            <a:endParaRPr sz="1200">
              <a:solidFill>
                <a:srgbClr val="FFFFFF"/>
              </a:solidFill>
              <a:latin typeface="Arial"/>
              <a:ea typeface="Arial"/>
              <a:cs typeface="Arial"/>
              <a:sym typeface="Arial"/>
            </a:endParaRPr>
          </a:p>
          <a:p>
            <a:pPr indent="-304800" lvl="0" marL="457200" rtl="0" algn="just">
              <a:spcBef>
                <a:spcPts val="0"/>
              </a:spcBef>
              <a:spcAft>
                <a:spcPts val="0"/>
              </a:spcAft>
              <a:buClr>
                <a:srgbClr val="FFFFFF"/>
              </a:buClr>
              <a:buSzPts val="1200"/>
              <a:buFont typeface="Arial"/>
              <a:buChar char="●"/>
            </a:pPr>
            <a:r>
              <a:rPr lang="en" sz="1200">
                <a:solidFill>
                  <a:srgbClr val="FFFFFF"/>
                </a:solidFill>
                <a:latin typeface="Arial"/>
                <a:ea typeface="Arial"/>
                <a:cs typeface="Arial"/>
                <a:sym typeface="Arial"/>
              </a:rPr>
              <a:t>Ability to capture video and images</a:t>
            </a:r>
            <a:endParaRPr sz="1200">
              <a:solidFill>
                <a:srgbClr val="FFFFFF"/>
              </a:solidFill>
              <a:latin typeface="Arial"/>
              <a:ea typeface="Arial"/>
              <a:cs typeface="Arial"/>
              <a:sym typeface="Arial"/>
            </a:endParaRPr>
          </a:p>
          <a:p>
            <a:pPr indent="-304800" lvl="0" marL="457200" rtl="0" algn="just">
              <a:spcBef>
                <a:spcPts val="0"/>
              </a:spcBef>
              <a:spcAft>
                <a:spcPts val="0"/>
              </a:spcAft>
              <a:buClr>
                <a:srgbClr val="FFFFFF"/>
              </a:buClr>
              <a:buSzPts val="1200"/>
              <a:buFont typeface="Arial"/>
              <a:buChar char="●"/>
            </a:pPr>
            <a:r>
              <a:rPr lang="en" sz="1200">
                <a:latin typeface="Arial"/>
                <a:ea typeface="Arial"/>
                <a:cs typeface="Arial"/>
                <a:sym typeface="Arial"/>
              </a:rPr>
              <a:t>Assistance with high-contrast areas on the moon</a:t>
            </a:r>
            <a:endParaRPr sz="1200">
              <a:solidFill>
                <a:srgbClr val="FFFFFF"/>
              </a:solidFill>
              <a:latin typeface="Arial"/>
              <a:ea typeface="Arial"/>
              <a:cs typeface="Arial"/>
              <a:sym typeface="Arial"/>
            </a:endParaRPr>
          </a:p>
          <a:p>
            <a:pPr indent="0" lvl="0" marL="0" rtl="0" algn="l">
              <a:spcBef>
                <a:spcPts val="0"/>
              </a:spcBef>
              <a:spcAft>
                <a:spcPts val="0"/>
              </a:spcAft>
              <a:buNone/>
            </a:pPr>
            <a:r>
              <a:t/>
            </a:r>
            <a:endParaRPr sz="1200">
              <a:latin typeface="Arial"/>
              <a:ea typeface="Arial"/>
              <a:cs typeface="Arial"/>
              <a:sym typeface="Arial"/>
            </a:endParaRPr>
          </a:p>
          <a:p>
            <a:pPr indent="0" lvl="0" marL="0" rtl="0" algn="just">
              <a:spcBef>
                <a:spcPts val="0"/>
              </a:spcBef>
              <a:spcAft>
                <a:spcPts val="0"/>
              </a:spcAft>
              <a:buNone/>
            </a:pPr>
            <a:r>
              <a:rPr lang="en">
                <a:solidFill>
                  <a:srgbClr val="FFFFFF"/>
                </a:solidFill>
                <a:latin typeface="Arial"/>
                <a:ea typeface="Arial"/>
                <a:cs typeface="Arial"/>
                <a:sym typeface="Arial"/>
              </a:rPr>
              <a:t>Peripheral Devices</a:t>
            </a:r>
            <a:r>
              <a:rPr lang="en">
                <a:solidFill>
                  <a:srgbClr val="FFFFFF"/>
                </a:solidFill>
                <a:latin typeface="Arial"/>
                <a:ea typeface="Arial"/>
                <a:cs typeface="Arial"/>
                <a:sym typeface="Arial"/>
              </a:rPr>
              <a:t>:</a:t>
            </a:r>
            <a:endParaRPr>
              <a:solidFill>
                <a:srgbClr val="FFFFFF"/>
              </a:solidFill>
              <a:latin typeface="Arial"/>
              <a:ea typeface="Arial"/>
              <a:cs typeface="Arial"/>
              <a:sym typeface="Arial"/>
            </a:endParaRPr>
          </a:p>
          <a:p>
            <a:pPr indent="-304800" lvl="0" marL="457200" rtl="0" algn="just">
              <a:spcBef>
                <a:spcPts val="0"/>
              </a:spcBef>
              <a:spcAft>
                <a:spcPts val="0"/>
              </a:spcAft>
              <a:buClr>
                <a:srgbClr val="FFFFFF"/>
              </a:buClr>
              <a:buSzPts val="1200"/>
              <a:buFont typeface="Arial"/>
              <a:buChar char="●"/>
            </a:pPr>
            <a:r>
              <a:rPr lang="en" sz="1200">
                <a:solidFill>
                  <a:srgbClr val="FFFFFF"/>
                </a:solidFill>
                <a:latin typeface="Arial"/>
                <a:ea typeface="Arial"/>
                <a:cs typeface="Arial"/>
                <a:sym typeface="Arial"/>
              </a:rPr>
              <a:t>Wrist-mounted optical heart rate monitor and pulse oximeter</a:t>
            </a:r>
            <a:endParaRPr sz="1200">
              <a:solidFill>
                <a:srgbClr val="FFFFFF"/>
              </a:solidFill>
              <a:latin typeface="Arial"/>
              <a:ea typeface="Arial"/>
              <a:cs typeface="Arial"/>
              <a:sym typeface="Arial"/>
            </a:endParaRPr>
          </a:p>
          <a:p>
            <a:pPr indent="-304800" lvl="0" marL="457200" rtl="0" algn="just">
              <a:spcBef>
                <a:spcPts val="0"/>
              </a:spcBef>
              <a:spcAft>
                <a:spcPts val="0"/>
              </a:spcAft>
              <a:buClr>
                <a:srgbClr val="FFFFFF"/>
              </a:buClr>
              <a:buSzPts val="1200"/>
              <a:buFont typeface="Arial"/>
              <a:buChar char="●"/>
            </a:pPr>
            <a:r>
              <a:rPr lang="en" sz="1200">
                <a:solidFill>
                  <a:srgbClr val="FFFFFF"/>
                </a:solidFill>
                <a:latin typeface="Arial"/>
                <a:ea typeface="Arial"/>
                <a:cs typeface="Arial"/>
                <a:sym typeface="Arial"/>
              </a:rPr>
              <a:t>Outside temperature sensor</a:t>
            </a:r>
            <a:endParaRPr sz="1200">
              <a:solidFill>
                <a:srgbClr val="FFFFFF"/>
              </a:solidFill>
              <a:latin typeface="Arial"/>
              <a:ea typeface="Arial"/>
              <a:cs typeface="Arial"/>
              <a:sym typeface="Arial"/>
            </a:endParaRPr>
          </a:p>
          <a:p>
            <a:pPr indent="-304800" lvl="0" marL="457200" rtl="0" algn="just">
              <a:spcBef>
                <a:spcPts val="0"/>
              </a:spcBef>
              <a:spcAft>
                <a:spcPts val="0"/>
              </a:spcAft>
              <a:buClr>
                <a:srgbClr val="FFFFFF"/>
              </a:buClr>
              <a:buSzPts val="1200"/>
              <a:buFont typeface="Arial"/>
              <a:buChar char="●"/>
            </a:pPr>
            <a:r>
              <a:rPr lang="en" sz="1200">
                <a:solidFill>
                  <a:srgbClr val="FFFFFF"/>
                </a:solidFill>
                <a:latin typeface="Arial"/>
                <a:ea typeface="Arial"/>
                <a:cs typeface="Arial"/>
                <a:sym typeface="Arial"/>
              </a:rPr>
              <a:t>Wireless communication with headset</a:t>
            </a:r>
            <a:endParaRPr sz="1200">
              <a:latin typeface="Arial"/>
              <a:ea typeface="Arial"/>
              <a:cs typeface="Arial"/>
              <a:sym typeface="Arial"/>
            </a:endParaRPr>
          </a:p>
        </p:txBody>
      </p:sp>
      <p:pic>
        <p:nvPicPr>
          <p:cNvPr id="160" name="Google Shape;160;p16"/>
          <p:cNvPicPr preferRelativeResize="0"/>
          <p:nvPr/>
        </p:nvPicPr>
        <p:blipFill rotWithShape="1">
          <a:blip r:embed="rId3">
            <a:alphaModFix/>
          </a:blip>
          <a:srcRect b="27309" l="15546" r="7143" t="0"/>
          <a:stretch/>
        </p:blipFill>
        <p:spPr>
          <a:xfrm>
            <a:off x="7614300" y="4537025"/>
            <a:ext cx="522600" cy="491325"/>
          </a:xfrm>
          <a:prstGeom prst="rect">
            <a:avLst/>
          </a:prstGeom>
          <a:noFill/>
          <a:ln>
            <a:noFill/>
          </a:ln>
        </p:spPr>
      </p:pic>
      <p:sp>
        <p:nvSpPr>
          <p:cNvPr id="161" name="Google Shape;161;p16"/>
          <p:cNvSpPr txBox="1"/>
          <p:nvPr/>
        </p:nvSpPr>
        <p:spPr>
          <a:xfrm>
            <a:off x="8136900" y="4628150"/>
            <a:ext cx="52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Teo</a:t>
            </a:r>
            <a:endParaRPr>
              <a:solidFill>
                <a:srgbClr val="FFFFFF"/>
              </a:solidFill>
              <a:latin typeface="Lato"/>
              <a:ea typeface="Lato"/>
              <a:cs typeface="Lato"/>
              <a:sym typeface="Lato"/>
            </a:endParaRPr>
          </a:p>
        </p:txBody>
      </p:sp>
      <p:pic>
        <p:nvPicPr>
          <p:cNvPr id="162" name="Google Shape;162;p16" title="Goals and Objectives.mp3">
            <a:hlinkClick r:id="rId4"/>
          </p:cNvPr>
          <p:cNvPicPr preferRelativeResize="0"/>
          <p:nvPr/>
        </p:nvPicPr>
        <p:blipFill>
          <a:blip r:embed="rId5">
            <a:alphaModFix/>
          </a:blip>
          <a:stretch>
            <a:fillRect/>
          </a:stretch>
        </p:blipFill>
        <p:spPr>
          <a:xfrm>
            <a:off x="8659500" y="4624100"/>
            <a:ext cx="408300" cy="4083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5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FFFFFF"/>
                </a:solidFill>
              </a:rPr>
              <a:t>Issues</a:t>
            </a:r>
            <a:endParaRPr/>
          </a:p>
        </p:txBody>
      </p:sp>
      <p:sp>
        <p:nvSpPr>
          <p:cNvPr id="535" name="Google Shape;535;p52"/>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311150" lvl="0" marL="457200" rtl="0" algn="l">
              <a:lnSpc>
                <a:spcPct val="115000"/>
              </a:lnSpc>
              <a:spcBef>
                <a:spcPts val="0"/>
              </a:spcBef>
              <a:spcAft>
                <a:spcPts val="0"/>
              </a:spcAft>
              <a:buClr>
                <a:srgbClr val="FFFFFF"/>
              </a:buClr>
              <a:buSzPts val="1300"/>
              <a:buChar char="●"/>
            </a:pPr>
            <a:r>
              <a:rPr lang="en">
                <a:solidFill>
                  <a:srgbClr val="FFFFFF"/>
                </a:solidFill>
              </a:rPr>
              <a:t>The original python programming did not display updated frames very well</a:t>
            </a:r>
            <a:endParaRPr>
              <a:solidFill>
                <a:srgbClr val="FFFFFF"/>
              </a:solidFill>
            </a:endParaRPr>
          </a:p>
          <a:p>
            <a:pPr indent="-311150" lvl="0" marL="457200" rtl="0" algn="l">
              <a:lnSpc>
                <a:spcPct val="115000"/>
              </a:lnSpc>
              <a:spcBef>
                <a:spcPts val="0"/>
              </a:spcBef>
              <a:spcAft>
                <a:spcPts val="0"/>
              </a:spcAft>
              <a:buClr>
                <a:srgbClr val="FFFFFF"/>
              </a:buClr>
              <a:buSzPts val="1300"/>
              <a:buChar char="●"/>
            </a:pPr>
            <a:r>
              <a:rPr lang="en">
                <a:solidFill>
                  <a:srgbClr val="FFFFFF"/>
                </a:solidFill>
              </a:rPr>
              <a:t>Multiple Filters at once created stuttering of the frame</a:t>
            </a:r>
            <a:endParaRPr>
              <a:solidFill>
                <a:srgbClr val="FFFFFF"/>
              </a:solidFill>
            </a:endParaRPr>
          </a:p>
          <a:p>
            <a:pPr indent="-311150" lvl="0" marL="457200" rtl="0" algn="l">
              <a:lnSpc>
                <a:spcPct val="115000"/>
              </a:lnSpc>
              <a:spcBef>
                <a:spcPts val="0"/>
              </a:spcBef>
              <a:spcAft>
                <a:spcPts val="0"/>
              </a:spcAft>
              <a:buClr>
                <a:srgbClr val="FFFFFF"/>
              </a:buClr>
              <a:buSzPts val="1300"/>
              <a:buChar char="●"/>
            </a:pPr>
            <a:r>
              <a:rPr lang="en">
                <a:solidFill>
                  <a:srgbClr val="FFFFFF"/>
                </a:solidFill>
              </a:rPr>
              <a:t>Preprocessing Technique</a:t>
            </a:r>
            <a:endParaRPr>
              <a:solidFill>
                <a:srgbClr val="FFFFFF"/>
              </a:solidFill>
            </a:endParaRPr>
          </a:p>
          <a:p>
            <a:pPr indent="-311150" lvl="0" marL="457200" rtl="0" algn="l">
              <a:lnSpc>
                <a:spcPct val="115000"/>
              </a:lnSpc>
              <a:spcBef>
                <a:spcPts val="0"/>
              </a:spcBef>
              <a:spcAft>
                <a:spcPts val="0"/>
              </a:spcAft>
              <a:buClr>
                <a:srgbClr val="FFFFFF"/>
              </a:buClr>
              <a:buSzPts val="1300"/>
              <a:buChar char="●"/>
            </a:pPr>
            <a:r>
              <a:rPr lang="en">
                <a:solidFill>
                  <a:srgbClr val="FFFFFF"/>
                </a:solidFill>
              </a:rPr>
              <a:t>Permissions from Microsoft for HoloLens Access</a:t>
            </a:r>
            <a:endParaRPr>
              <a:solidFill>
                <a:srgbClr val="FFFFFF"/>
              </a:solidFill>
            </a:endParaRPr>
          </a:p>
          <a:p>
            <a:pPr indent="0" lvl="0" marL="0" rtl="0" algn="l">
              <a:spcBef>
                <a:spcPts val="0"/>
              </a:spcBef>
              <a:spcAft>
                <a:spcPts val="1200"/>
              </a:spcAft>
              <a:buNone/>
            </a:pPr>
            <a:r>
              <a:t/>
            </a:r>
            <a:endParaRPr/>
          </a:p>
        </p:txBody>
      </p:sp>
      <p:pic>
        <p:nvPicPr>
          <p:cNvPr id="536" name="Google Shape;536;p52" title="2021-04-18 18-28-04.mkv">
            <a:hlinkClick r:id="rId3"/>
          </p:cNvPr>
          <p:cNvPicPr preferRelativeResize="0"/>
          <p:nvPr/>
        </p:nvPicPr>
        <p:blipFill>
          <a:blip r:embed="rId4">
            <a:alphaModFix/>
          </a:blip>
          <a:stretch>
            <a:fillRect/>
          </a:stretch>
        </p:blipFill>
        <p:spPr>
          <a:xfrm>
            <a:off x="1677125" y="2837450"/>
            <a:ext cx="3761600" cy="2115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1000"/>
                                        <p:tgtEl>
                                          <p:spTgt spid="5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5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FFFFFF"/>
                </a:solidFill>
              </a:rPr>
              <a:t>Additional Applications</a:t>
            </a:r>
            <a:endParaRPr/>
          </a:p>
        </p:txBody>
      </p:sp>
      <p:sp>
        <p:nvSpPr>
          <p:cNvPr id="542" name="Google Shape;542;p53"/>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311150" lvl="0" marL="457200" rtl="0" algn="l">
              <a:lnSpc>
                <a:spcPct val="115000"/>
              </a:lnSpc>
              <a:spcBef>
                <a:spcPts val="0"/>
              </a:spcBef>
              <a:spcAft>
                <a:spcPts val="0"/>
              </a:spcAft>
              <a:buClr>
                <a:srgbClr val="FFFFFF"/>
              </a:buClr>
              <a:buSzPts val="1300"/>
              <a:buChar char="●"/>
            </a:pPr>
            <a:r>
              <a:rPr lang="en">
                <a:solidFill>
                  <a:srgbClr val="FFFFFF"/>
                </a:solidFill>
              </a:rPr>
              <a:t>Post Processing</a:t>
            </a:r>
            <a:r>
              <a:rPr lang="en">
                <a:solidFill>
                  <a:srgbClr val="FFFFFF"/>
                </a:solidFill>
              </a:rPr>
              <a:t> Technique</a:t>
            </a:r>
            <a:endParaRPr>
              <a:solidFill>
                <a:srgbClr val="FFFFFF"/>
              </a:solidFill>
            </a:endParaRPr>
          </a:p>
          <a:p>
            <a:pPr indent="-298450" lvl="1" marL="914400" rtl="0" algn="l">
              <a:lnSpc>
                <a:spcPct val="115000"/>
              </a:lnSpc>
              <a:spcBef>
                <a:spcPts val="0"/>
              </a:spcBef>
              <a:spcAft>
                <a:spcPts val="0"/>
              </a:spcAft>
              <a:buClr>
                <a:srgbClr val="FFFFFF"/>
              </a:buClr>
              <a:buSzPts val="1100"/>
              <a:buChar char="○"/>
            </a:pPr>
            <a:r>
              <a:rPr lang="en" sz="1100">
                <a:solidFill>
                  <a:srgbClr val="FFFFFF"/>
                </a:solidFill>
              </a:rPr>
              <a:t>Can be used in conjunction with a </a:t>
            </a:r>
            <a:r>
              <a:rPr lang="en">
                <a:solidFill>
                  <a:srgbClr val="FFFFFF"/>
                </a:solidFill>
              </a:rPr>
              <a:t>post processing</a:t>
            </a:r>
            <a:r>
              <a:rPr lang="en" sz="1100">
                <a:solidFill>
                  <a:srgbClr val="FFFFFF"/>
                </a:solidFill>
              </a:rPr>
              <a:t> technique to clear isolate certain parts of the image</a:t>
            </a:r>
            <a:endParaRPr sz="1100">
              <a:solidFill>
                <a:srgbClr val="FFFFFF"/>
              </a:solidFill>
            </a:endParaRPr>
          </a:p>
          <a:p>
            <a:pPr indent="-311150" lvl="0" marL="457200" rtl="0" algn="l">
              <a:lnSpc>
                <a:spcPct val="115000"/>
              </a:lnSpc>
              <a:spcBef>
                <a:spcPts val="0"/>
              </a:spcBef>
              <a:spcAft>
                <a:spcPts val="0"/>
              </a:spcAft>
              <a:buClr>
                <a:srgbClr val="FFFFFF"/>
              </a:buClr>
              <a:buSzPts val="1300"/>
              <a:buChar char="●"/>
            </a:pPr>
            <a:r>
              <a:rPr lang="en">
                <a:solidFill>
                  <a:srgbClr val="FFFFFF"/>
                </a:solidFill>
              </a:rPr>
              <a:t>Reconstruction</a:t>
            </a:r>
            <a:endParaRPr>
              <a:solidFill>
                <a:srgbClr val="FFFFFF"/>
              </a:solidFill>
            </a:endParaRPr>
          </a:p>
          <a:p>
            <a:pPr indent="-298450" lvl="1" marL="914400" rtl="0" algn="l">
              <a:lnSpc>
                <a:spcPct val="115000"/>
              </a:lnSpc>
              <a:spcBef>
                <a:spcPts val="0"/>
              </a:spcBef>
              <a:spcAft>
                <a:spcPts val="0"/>
              </a:spcAft>
              <a:buClr>
                <a:srgbClr val="FFFFFF"/>
              </a:buClr>
              <a:buSzPts val="1100"/>
              <a:buChar char="○"/>
            </a:pPr>
            <a:r>
              <a:rPr lang="en" sz="1100">
                <a:solidFill>
                  <a:srgbClr val="FFFFFF"/>
                </a:solidFill>
              </a:rPr>
              <a:t>3D mapping for future exploration</a:t>
            </a:r>
            <a:endParaRPr sz="1100">
              <a:solidFill>
                <a:srgbClr val="FFFFFF"/>
              </a:solidFill>
            </a:endParaRPr>
          </a:p>
          <a:p>
            <a:pPr indent="0" lvl="0" marL="0" rtl="0" algn="l">
              <a:spcBef>
                <a:spcPts val="0"/>
              </a:spcBef>
              <a:spcAft>
                <a:spcPts val="120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5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FFFFFF"/>
                </a:solidFill>
              </a:rPr>
              <a:t>Systems and Devices</a:t>
            </a:r>
            <a:endParaRPr/>
          </a:p>
        </p:txBody>
      </p:sp>
      <p:sp>
        <p:nvSpPr>
          <p:cNvPr id="548" name="Google Shape;548;p54"/>
          <p:cNvSpPr txBox="1"/>
          <p:nvPr>
            <p:ph idx="1" type="body"/>
          </p:nvPr>
        </p:nvSpPr>
        <p:spPr>
          <a:xfrm>
            <a:off x="1297500" y="1567550"/>
            <a:ext cx="3538800" cy="2911200"/>
          </a:xfrm>
          <a:prstGeom prst="rect">
            <a:avLst/>
          </a:prstGeom>
        </p:spPr>
        <p:txBody>
          <a:bodyPr anchorCtr="0" anchor="t" bIns="91425" lIns="91425" spcFirstLastPara="1" rIns="91425" wrap="square" tIns="91425">
            <a:normAutofit/>
          </a:bodyPr>
          <a:lstStyle/>
          <a:p>
            <a:pPr indent="-311150" lvl="0" marL="457200" rtl="0" algn="l">
              <a:lnSpc>
                <a:spcPct val="115000"/>
              </a:lnSpc>
              <a:spcBef>
                <a:spcPts val="0"/>
              </a:spcBef>
              <a:spcAft>
                <a:spcPts val="0"/>
              </a:spcAft>
              <a:buClr>
                <a:srgbClr val="FFFFFF"/>
              </a:buClr>
              <a:buSzPts val="1300"/>
              <a:buChar char="●"/>
            </a:pPr>
            <a:r>
              <a:rPr lang="en">
                <a:solidFill>
                  <a:srgbClr val="FFFFFF"/>
                </a:solidFill>
              </a:rPr>
              <a:t>Webcam with Windows (Video)</a:t>
            </a:r>
            <a:endParaRPr>
              <a:solidFill>
                <a:srgbClr val="FFFFFF"/>
              </a:solidFill>
            </a:endParaRPr>
          </a:p>
          <a:p>
            <a:pPr indent="-311150" lvl="0" marL="457200" rtl="0" algn="l">
              <a:lnSpc>
                <a:spcPct val="115000"/>
              </a:lnSpc>
              <a:spcBef>
                <a:spcPts val="0"/>
              </a:spcBef>
              <a:spcAft>
                <a:spcPts val="0"/>
              </a:spcAft>
              <a:buClr>
                <a:srgbClr val="FFFFFF"/>
              </a:buClr>
              <a:buSzPts val="1300"/>
              <a:buChar char="●"/>
            </a:pPr>
            <a:r>
              <a:rPr lang="en">
                <a:solidFill>
                  <a:srgbClr val="FFFFFF"/>
                </a:solidFill>
              </a:rPr>
              <a:t>Webcam with OSX (Video)</a:t>
            </a:r>
            <a:endParaRPr>
              <a:solidFill>
                <a:srgbClr val="FFFFFF"/>
              </a:solidFill>
            </a:endParaRPr>
          </a:p>
          <a:p>
            <a:pPr indent="-311150" lvl="0" marL="457200" rtl="0" algn="l">
              <a:lnSpc>
                <a:spcPct val="115000"/>
              </a:lnSpc>
              <a:spcBef>
                <a:spcPts val="0"/>
              </a:spcBef>
              <a:spcAft>
                <a:spcPts val="0"/>
              </a:spcAft>
              <a:buClr>
                <a:srgbClr val="FFFFFF"/>
              </a:buClr>
              <a:buSzPts val="1300"/>
              <a:buChar char="●"/>
            </a:pPr>
            <a:r>
              <a:rPr lang="en">
                <a:solidFill>
                  <a:srgbClr val="FFFFFF"/>
                </a:solidFill>
              </a:rPr>
              <a:t>Pi Camera with Linux (Video)</a:t>
            </a:r>
            <a:endParaRPr>
              <a:solidFill>
                <a:srgbClr val="FFFFFF"/>
              </a:solidFill>
            </a:endParaRPr>
          </a:p>
          <a:p>
            <a:pPr indent="-311150" lvl="0" marL="457200" rtl="0" algn="l">
              <a:lnSpc>
                <a:spcPct val="115000"/>
              </a:lnSpc>
              <a:spcBef>
                <a:spcPts val="0"/>
              </a:spcBef>
              <a:spcAft>
                <a:spcPts val="0"/>
              </a:spcAft>
              <a:buClr>
                <a:srgbClr val="FFFFFF"/>
              </a:buClr>
              <a:buSzPts val="1300"/>
              <a:buChar char="●"/>
            </a:pPr>
            <a:r>
              <a:rPr lang="en">
                <a:solidFill>
                  <a:srgbClr val="FFFFFF"/>
                </a:solidFill>
              </a:rPr>
              <a:t>Dash Cam Data (Video)</a:t>
            </a:r>
            <a:endParaRPr>
              <a:solidFill>
                <a:srgbClr val="FFFFFF"/>
              </a:solidFill>
            </a:endParaRPr>
          </a:p>
          <a:p>
            <a:pPr indent="-311150" lvl="0" marL="457200" rtl="0" algn="l">
              <a:lnSpc>
                <a:spcPct val="115000"/>
              </a:lnSpc>
              <a:spcBef>
                <a:spcPts val="0"/>
              </a:spcBef>
              <a:spcAft>
                <a:spcPts val="0"/>
              </a:spcAft>
              <a:buClr>
                <a:srgbClr val="FFFFFF"/>
              </a:buClr>
              <a:buSzPts val="1300"/>
              <a:buChar char="●"/>
            </a:pPr>
            <a:r>
              <a:rPr lang="en">
                <a:solidFill>
                  <a:srgbClr val="FFFFFF"/>
                </a:solidFill>
              </a:rPr>
              <a:t>Camera Images (.jpeg, .tiff, …)</a:t>
            </a:r>
            <a:endParaRPr>
              <a:solidFill>
                <a:srgbClr val="FFFFFF"/>
              </a:solidFill>
            </a:endParaRPr>
          </a:p>
          <a:p>
            <a:pPr indent="0" lvl="0" marL="0" rtl="0" algn="l">
              <a:spcBef>
                <a:spcPts val="0"/>
              </a:spcBef>
              <a:spcAft>
                <a:spcPts val="1200"/>
              </a:spcAft>
              <a:buNone/>
            </a:pPr>
            <a:r>
              <a:t/>
            </a:r>
            <a:endParaRPr/>
          </a:p>
        </p:txBody>
      </p:sp>
      <p:pic>
        <p:nvPicPr>
          <p:cNvPr id="549" name="Google Shape;549;p54"/>
          <p:cNvPicPr preferRelativeResize="0"/>
          <p:nvPr/>
        </p:nvPicPr>
        <p:blipFill>
          <a:blip r:embed="rId3">
            <a:alphaModFix/>
          </a:blip>
          <a:stretch>
            <a:fillRect/>
          </a:stretch>
        </p:blipFill>
        <p:spPr>
          <a:xfrm>
            <a:off x="4492125" y="1474025"/>
            <a:ext cx="4185975" cy="1184075"/>
          </a:xfrm>
          <a:prstGeom prst="rect">
            <a:avLst/>
          </a:prstGeom>
          <a:noFill/>
          <a:ln>
            <a:noFill/>
          </a:ln>
        </p:spPr>
      </p:pic>
      <p:pic>
        <p:nvPicPr>
          <p:cNvPr id="550" name="Google Shape;550;p54"/>
          <p:cNvPicPr preferRelativeResize="0"/>
          <p:nvPr/>
        </p:nvPicPr>
        <p:blipFill>
          <a:blip r:embed="rId4">
            <a:alphaModFix/>
          </a:blip>
          <a:stretch>
            <a:fillRect/>
          </a:stretch>
        </p:blipFill>
        <p:spPr>
          <a:xfrm>
            <a:off x="4988700" y="3005525"/>
            <a:ext cx="2933700" cy="19526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5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Budget and Finances</a:t>
            </a:r>
            <a:endParaRPr/>
          </a:p>
        </p:txBody>
      </p:sp>
      <p:pic>
        <p:nvPicPr>
          <p:cNvPr id="556" name="Google Shape;556;p55"/>
          <p:cNvPicPr preferRelativeResize="0"/>
          <p:nvPr/>
        </p:nvPicPr>
        <p:blipFill>
          <a:blip r:embed="rId3">
            <a:alphaModFix/>
          </a:blip>
          <a:stretch>
            <a:fillRect/>
          </a:stretch>
        </p:blipFill>
        <p:spPr>
          <a:xfrm>
            <a:off x="1731700" y="1227225"/>
            <a:ext cx="5809027" cy="3530850"/>
          </a:xfrm>
          <a:prstGeom prst="rect">
            <a:avLst/>
          </a:prstGeom>
          <a:noFill/>
          <a:ln>
            <a:noFill/>
          </a:ln>
        </p:spPr>
      </p:pic>
      <p:pic>
        <p:nvPicPr>
          <p:cNvPr id="557" name="Google Shape;557;p55"/>
          <p:cNvPicPr preferRelativeResize="0"/>
          <p:nvPr/>
        </p:nvPicPr>
        <p:blipFill rotWithShape="1">
          <a:blip r:embed="rId4">
            <a:alphaModFix/>
          </a:blip>
          <a:srcRect b="27309" l="15546" r="7143" t="0"/>
          <a:stretch/>
        </p:blipFill>
        <p:spPr>
          <a:xfrm>
            <a:off x="7614300" y="4537025"/>
            <a:ext cx="522600" cy="491325"/>
          </a:xfrm>
          <a:prstGeom prst="rect">
            <a:avLst/>
          </a:prstGeom>
          <a:noFill/>
          <a:ln>
            <a:noFill/>
          </a:ln>
        </p:spPr>
      </p:pic>
      <p:sp>
        <p:nvSpPr>
          <p:cNvPr id="558" name="Google Shape;558;p55"/>
          <p:cNvSpPr txBox="1"/>
          <p:nvPr/>
        </p:nvSpPr>
        <p:spPr>
          <a:xfrm>
            <a:off x="8136900" y="4628150"/>
            <a:ext cx="52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Teo</a:t>
            </a:r>
            <a:endParaRPr>
              <a:solidFill>
                <a:srgbClr val="FFFFFF"/>
              </a:solidFill>
              <a:latin typeface="Lato"/>
              <a:ea typeface="Lato"/>
              <a:cs typeface="Lato"/>
              <a:sym typeface="Lato"/>
            </a:endParaRPr>
          </a:p>
        </p:txBody>
      </p:sp>
      <p:pic>
        <p:nvPicPr>
          <p:cNvPr id="559" name="Google Shape;559;p55" title="Budget and Finances.mp3">
            <a:hlinkClick r:id="rId5"/>
          </p:cNvPr>
          <p:cNvPicPr preferRelativeResize="0"/>
          <p:nvPr/>
        </p:nvPicPr>
        <p:blipFill>
          <a:blip r:embed="rId6">
            <a:alphaModFix/>
          </a:blip>
          <a:stretch>
            <a:fillRect/>
          </a:stretch>
        </p:blipFill>
        <p:spPr>
          <a:xfrm>
            <a:off x="8583900" y="4554088"/>
            <a:ext cx="457200" cy="457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56"/>
          <p:cNvSpPr txBox="1"/>
          <p:nvPr>
            <p:ph type="title"/>
          </p:nvPr>
        </p:nvSpPr>
        <p:spPr>
          <a:xfrm>
            <a:off x="504550" y="559750"/>
            <a:ext cx="6153900" cy="915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Questions?</a:t>
            </a:r>
            <a:endParaRPr/>
          </a:p>
        </p:txBody>
      </p:sp>
      <p:pic>
        <p:nvPicPr>
          <p:cNvPr id="565" name="Google Shape;565;p56"/>
          <p:cNvPicPr preferRelativeResize="0"/>
          <p:nvPr/>
        </p:nvPicPr>
        <p:blipFill>
          <a:blip r:embed="rId3">
            <a:alphaModFix/>
          </a:blip>
          <a:stretch>
            <a:fillRect/>
          </a:stretch>
        </p:blipFill>
        <p:spPr>
          <a:xfrm>
            <a:off x="1412400" y="1961175"/>
            <a:ext cx="3528800" cy="2550350"/>
          </a:xfrm>
          <a:prstGeom prst="rect">
            <a:avLst/>
          </a:prstGeom>
          <a:noFill/>
          <a:ln>
            <a:noFill/>
          </a:ln>
        </p:spPr>
      </p:pic>
      <p:pic>
        <p:nvPicPr>
          <p:cNvPr id="566" name="Google Shape;566;p56" title="Questions slide.mp3">
            <a:hlinkClick r:id="rId4"/>
          </p:cNvPr>
          <p:cNvPicPr preferRelativeResize="0"/>
          <p:nvPr/>
        </p:nvPicPr>
        <p:blipFill>
          <a:blip r:embed="rId5">
            <a:alphaModFix/>
          </a:blip>
          <a:stretch>
            <a:fillRect/>
          </a:stretch>
        </p:blipFill>
        <p:spPr>
          <a:xfrm>
            <a:off x="8612350" y="4618000"/>
            <a:ext cx="457200" cy="4572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57"/>
          <p:cNvSpPr txBox="1"/>
          <p:nvPr>
            <p:ph type="title"/>
          </p:nvPr>
        </p:nvSpPr>
        <p:spPr>
          <a:xfrm>
            <a:off x="372025" y="2571750"/>
            <a:ext cx="5343600" cy="1300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Thank you!</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Requirements and Specifications</a:t>
            </a:r>
            <a:endParaRPr/>
          </a:p>
        </p:txBody>
      </p:sp>
      <p:sp>
        <p:nvSpPr>
          <p:cNvPr id="168" name="Google Shape;168;p17"/>
          <p:cNvSpPr txBox="1"/>
          <p:nvPr>
            <p:ph idx="1" type="body"/>
          </p:nvPr>
        </p:nvSpPr>
        <p:spPr>
          <a:xfrm>
            <a:off x="1098000" y="1307850"/>
            <a:ext cx="7038900" cy="36372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sz="1400"/>
              <a:t>Guide user in real-time to any marked coordinates of interest within a range of 2 kilometers from starting position.</a:t>
            </a:r>
            <a:endParaRPr sz="1400"/>
          </a:p>
          <a:p>
            <a:pPr indent="-317500" lvl="0" marL="457200" rtl="0" algn="l">
              <a:spcBef>
                <a:spcPts val="0"/>
              </a:spcBef>
              <a:spcAft>
                <a:spcPts val="0"/>
              </a:spcAft>
              <a:buSzPts val="1400"/>
              <a:buChar char="●"/>
            </a:pPr>
            <a:r>
              <a:rPr lang="en" sz="1400"/>
              <a:t>Monitor suit vitals (O2, H2O, etc) and alert user if values are abnormal or approach dangerous levels.</a:t>
            </a:r>
            <a:endParaRPr sz="1400"/>
          </a:p>
          <a:p>
            <a:pPr indent="-317500" lvl="0" marL="457200" rtl="0" algn="l">
              <a:spcBef>
                <a:spcPts val="0"/>
              </a:spcBef>
              <a:spcAft>
                <a:spcPts val="0"/>
              </a:spcAft>
              <a:buSzPts val="1400"/>
              <a:buChar char="●"/>
            </a:pPr>
            <a:r>
              <a:rPr lang="en" sz="1400"/>
              <a:t>Provide a method for taking images and videos</a:t>
            </a:r>
            <a:endParaRPr sz="1400"/>
          </a:p>
          <a:p>
            <a:pPr indent="-317500" lvl="0" marL="457200" rtl="0" algn="l">
              <a:spcBef>
                <a:spcPts val="0"/>
              </a:spcBef>
              <a:spcAft>
                <a:spcPts val="0"/>
              </a:spcAft>
              <a:buSzPts val="1400"/>
              <a:buChar char="●"/>
            </a:pPr>
            <a:r>
              <a:rPr lang="en" sz="1400"/>
              <a:t>Monitor user pulse and alert if value approaches abnormal levels (&gt;100 bpm or &lt;60 bpm</a:t>
            </a:r>
            <a:endParaRPr sz="1400"/>
          </a:p>
          <a:p>
            <a:pPr indent="-317500" lvl="0" marL="457200" rtl="0" algn="l">
              <a:spcBef>
                <a:spcPts val="0"/>
              </a:spcBef>
              <a:spcAft>
                <a:spcPts val="0"/>
              </a:spcAft>
              <a:buSzPts val="1400"/>
              <a:buChar char="●"/>
            </a:pPr>
            <a:r>
              <a:rPr lang="en" sz="1400"/>
              <a:t>Image Processing should not be less than 30 frames per second.</a:t>
            </a:r>
            <a:endParaRPr sz="1400"/>
          </a:p>
          <a:p>
            <a:pPr indent="-317500" lvl="0" marL="457200" rtl="0" algn="l">
              <a:spcBef>
                <a:spcPts val="0"/>
              </a:spcBef>
              <a:spcAft>
                <a:spcPts val="0"/>
              </a:spcAft>
              <a:buSzPts val="1400"/>
              <a:buChar char="●"/>
            </a:pPr>
            <a:r>
              <a:rPr lang="en" sz="1400"/>
              <a:t>Heart rate monitor PCB: 5 cm x 5 cm</a:t>
            </a:r>
            <a:endParaRPr sz="1400"/>
          </a:p>
          <a:p>
            <a:pPr indent="-317500" lvl="0" marL="457200" rtl="0" algn="l">
              <a:spcBef>
                <a:spcPts val="0"/>
              </a:spcBef>
              <a:spcAft>
                <a:spcPts val="0"/>
              </a:spcAft>
              <a:buSzPts val="1400"/>
              <a:buChar char="●"/>
            </a:pPr>
            <a:r>
              <a:rPr lang="en" sz="1400"/>
              <a:t>Measurement of heart rate and SO</a:t>
            </a:r>
            <a:r>
              <a:rPr baseline="-25000" lang="en" sz="1400"/>
              <a:t>2</a:t>
            </a:r>
            <a:r>
              <a:rPr lang="en" sz="1400"/>
              <a:t> accurate to 10%</a:t>
            </a:r>
            <a:endParaRPr sz="1400"/>
          </a:p>
          <a:p>
            <a:pPr indent="-317500" lvl="0" marL="457200" rtl="0" algn="l">
              <a:spcBef>
                <a:spcPts val="0"/>
              </a:spcBef>
              <a:spcAft>
                <a:spcPts val="0"/>
              </a:spcAft>
              <a:buSzPts val="1400"/>
              <a:buChar char="●"/>
            </a:pPr>
            <a:r>
              <a:rPr lang="en" sz="1400"/>
              <a:t>Wireless transmission of 10 ft</a:t>
            </a:r>
            <a:endParaRPr sz="1400"/>
          </a:p>
          <a:p>
            <a:pPr indent="-317500" lvl="0" marL="457200" rtl="0" algn="l">
              <a:spcBef>
                <a:spcPts val="0"/>
              </a:spcBef>
              <a:spcAft>
                <a:spcPts val="0"/>
              </a:spcAft>
              <a:buSzPts val="1400"/>
              <a:buChar char="●"/>
            </a:pPr>
            <a:r>
              <a:rPr lang="en" sz="1400"/>
              <a:t>Temperature measurements accurate to 2%</a:t>
            </a:r>
            <a:endParaRPr sz="1400"/>
          </a:p>
        </p:txBody>
      </p:sp>
      <p:pic>
        <p:nvPicPr>
          <p:cNvPr id="169" name="Google Shape;169;p17"/>
          <p:cNvPicPr preferRelativeResize="0"/>
          <p:nvPr/>
        </p:nvPicPr>
        <p:blipFill rotWithShape="1">
          <a:blip r:embed="rId3">
            <a:alphaModFix/>
          </a:blip>
          <a:srcRect b="27309" l="15546" r="7143" t="0"/>
          <a:stretch/>
        </p:blipFill>
        <p:spPr>
          <a:xfrm>
            <a:off x="7614300" y="4537025"/>
            <a:ext cx="522600" cy="491325"/>
          </a:xfrm>
          <a:prstGeom prst="rect">
            <a:avLst/>
          </a:prstGeom>
          <a:noFill/>
          <a:ln>
            <a:noFill/>
          </a:ln>
        </p:spPr>
      </p:pic>
      <p:sp>
        <p:nvSpPr>
          <p:cNvPr id="170" name="Google Shape;170;p17"/>
          <p:cNvSpPr txBox="1"/>
          <p:nvPr/>
        </p:nvSpPr>
        <p:spPr>
          <a:xfrm>
            <a:off x="8136900" y="4628150"/>
            <a:ext cx="52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Teo</a:t>
            </a:r>
            <a:endParaRPr>
              <a:solidFill>
                <a:srgbClr val="FFFFFF"/>
              </a:solidFill>
              <a:latin typeface="Lato"/>
              <a:ea typeface="Lato"/>
              <a:cs typeface="Lato"/>
              <a:sym typeface="Lato"/>
            </a:endParaRPr>
          </a:p>
        </p:txBody>
      </p:sp>
      <p:pic>
        <p:nvPicPr>
          <p:cNvPr id="171" name="Google Shape;171;p17" title="Requirements slide.mp3">
            <a:hlinkClick r:id="rId4"/>
          </p:cNvPr>
          <p:cNvPicPr preferRelativeResize="0"/>
          <p:nvPr/>
        </p:nvPicPr>
        <p:blipFill>
          <a:blip r:embed="rId5">
            <a:alphaModFix/>
          </a:blip>
          <a:stretch>
            <a:fillRect/>
          </a:stretch>
        </p:blipFill>
        <p:spPr>
          <a:xfrm>
            <a:off x="8592200" y="4554075"/>
            <a:ext cx="457200" cy="457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8"/>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External System Design</a:t>
            </a:r>
            <a:endParaRPr/>
          </a:p>
        </p:txBody>
      </p:sp>
      <p:sp>
        <p:nvSpPr>
          <p:cNvPr id="177" name="Google Shape;177;p18"/>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9"/>
          <p:cNvSpPr/>
          <p:nvPr/>
        </p:nvSpPr>
        <p:spPr>
          <a:xfrm>
            <a:off x="3563950" y="747250"/>
            <a:ext cx="4629000" cy="4166100"/>
          </a:xfrm>
          <a:prstGeom prst="rect">
            <a:avLst/>
          </a:prstGeom>
          <a:solidFill>
            <a:schemeClr val="accent5"/>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9"/>
          <p:cNvSpPr txBox="1"/>
          <p:nvPr>
            <p:ph type="ctrTitle"/>
          </p:nvPr>
        </p:nvSpPr>
        <p:spPr>
          <a:xfrm>
            <a:off x="2764275" y="50050"/>
            <a:ext cx="6232800" cy="88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00">
                <a:solidFill>
                  <a:srgbClr val="FFFFFF"/>
                </a:solidFill>
              </a:rPr>
              <a:t>Hardware Design</a:t>
            </a:r>
            <a:endParaRPr sz="3000">
              <a:solidFill>
                <a:srgbClr val="FFFFFF"/>
              </a:solidFill>
            </a:endParaRPr>
          </a:p>
        </p:txBody>
      </p:sp>
      <p:sp>
        <p:nvSpPr>
          <p:cNvPr id="184" name="Google Shape;184;p19"/>
          <p:cNvSpPr txBox="1"/>
          <p:nvPr>
            <p:ph idx="1" type="subTitle"/>
          </p:nvPr>
        </p:nvSpPr>
        <p:spPr>
          <a:xfrm>
            <a:off x="428075" y="2861650"/>
            <a:ext cx="2517300" cy="2051700"/>
          </a:xfrm>
          <a:prstGeom prst="rect">
            <a:avLst/>
          </a:prstGeom>
        </p:spPr>
        <p:txBody>
          <a:bodyPr anchorCtr="0" anchor="t" bIns="91425" lIns="91425" spcFirstLastPara="1" rIns="91425" wrap="square" tIns="91425">
            <a:normAutofit fontScale="92500" lnSpcReduction="10000"/>
          </a:bodyPr>
          <a:lstStyle/>
          <a:p>
            <a:pPr indent="-304958" lvl="0" marL="457200" rtl="0" algn="l">
              <a:spcBef>
                <a:spcPts val="0"/>
              </a:spcBef>
              <a:spcAft>
                <a:spcPts val="0"/>
              </a:spcAft>
              <a:buClr>
                <a:srgbClr val="FFFFFF"/>
              </a:buClr>
              <a:buSzPct val="100000"/>
              <a:buChar char="●"/>
            </a:pPr>
            <a:r>
              <a:rPr lang="en">
                <a:solidFill>
                  <a:srgbClr val="FFFFFF"/>
                </a:solidFill>
              </a:rPr>
              <a:t>External sensors to monitor suit (and astronaut) vitals</a:t>
            </a:r>
            <a:endParaRPr>
              <a:solidFill>
                <a:srgbClr val="FFFFFF"/>
              </a:solidFill>
            </a:endParaRPr>
          </a:p>
          <a:p>
            <a:pPr indent="-304958" lvl="1" marL="914400" rtl="0" algn="l">
              <a:spcBef>
                <a:spcPts val="0"/>
              </a:spcBef>
              <a:spcAft>
                <a:spcPts val="0"/>
              </a:spcAft>
              <a:buClr>
                <a:srgbClr val="FFFFFF"/>
              </a:buClr>
              <a:buSzPct val="100000"/>
              <a:buChar char="○"/>
            </a:pPr>
            <a:r>
              <a:rPr lang="en">
                <a:solidFill>
                  <a:srgbClr val="FFFFFF"/>
                </a:solidFill>
              </a:rPr>
              <a:t>Temperature</a:t>
            </a:r>
            <a:endParaRPr>
              <a:solidFill>
                <a:srgbClr val="FFFFFF"/>
              </a:solidFill>
            </a:endParaRPr>
          </a:p>
          <a:p>
            <a:pPr indent="-304958" lvl="1" marL="914400" rtl="0" algn="l">
              <a:spcBef>
                <a:spcPts val="0"/>
              </a:spcBef>
              <a:spcAft>
                <a:spcPts val="0"/>
              </a:spcAft>
              <a:buClr>
                <a:srgbClr val="FFFFFF"/>
              </a:buClr>
              <a:buSzPct val="100000"/>
              <a:buChar char="○"/>
            </a:pPr>
            <a:r>
              <a:rPr lang="en">
                <a:solidFill>
                  <a:srgbClr val="FFFFFF"/>
                </a:solidFill>
              </a:rPr>
              <a:t>Heart Rate</a:t>
            </a:r>
            <a:endParaRPr>
              <a:solidFill>
                <a:srgbClr val="FFFFFF"/>
              </a:solidFill>
            </a:endParaRPr>
          </a:p>
          <a:p>
            <a:pPr indent="0" lvl="0" marL="457200" rtl="0" algn="l">
              <a:spcBef>
                <a:spcPts val="0"/>
              </a:spcBef>
              <a:spcAft>
                <a:spcPts val="0"/>
              </a:spcAft>
              <a:buNone/>
            </a:pPr>
            <a:r>
              <a:t/>
            </a:r>
            <a:endParaRPr>
              <a:solidFill>
                <a:srgbClr val="FFFFFF"/>
              </a:solidFill>
            </a:endParaRPr>
          </a:p>
          <a:p>
            <a:pPr indent="-304958" lvl="0" marL="457200" rtl="0" algn="l">
              <a:spcBef>
                <a:spcPts val="0"/>
              </a:spcBef>
              <a:spcAft>
                <a:spcPts val="0"/>
              </a:spcAft>
              <a:buClr>
                <a:srgbClr val="FFFFFF"/>
              </a:buClr>
              <a:buSzPct val="100000"/>
              <a:buChar char="●"/>
            </a:pPr>
            <a:r>
              <a:rPr lang="en">
                <a:solidFill>
                  <a:srgbClr val="FFFFFF"/>
                </a:solidFill>
              </a:rPr>
              <a:t>Microprocessor receives sensor data</a:t>
            </a:r>
            <a:endParaRPr>
              <a:solidFill>
                <a:srgbClr val="FFFFFF"/>
              </a:solidFill>
            </a:endParaRPr>
          </a:p>
          <a:p>
            <a:pPr indent="0" lvl="0" marL="0" rtl="0" algn="l">
              <a:spcBef>
                <a:spcPts val="0"/>
              </a:spcBef>
              <a:spcAft>
                <a:spcPts val="0"/>
              </a:spcAft>
              <a:buNone/>
            </a:pPr>
            <a:r>
              <a:t/>
            </a:r>
            <a:endParaRPr>
              <a:solidFill>
                <a:srgbClr val="FFFFFF"/>
              </a:solidFill>
            </a:endParaRPr>
          </a:p>
          <a:p>
            <a:pPr indent="-304958" lvl="0" marL="457200" rtl="0" algn="l">
              <a:spcBef>
                <a:spcPts val="0"/>
              </a:spcBef>
              <a:spcAft>
                <a:spcPts val="0"/>
              </a:spcAft>
              <a:buClr>
                <a:srgbClr val="FFFFFF"/>
              </a:buClr>
              <a:buSzPct val="100000"/>
              <a:buChar char="●"/>
            </a:pPr>
            <a:r>
              <a:rPr lang="en">
                <a:solidFill>
                  <a:srgbClr val="FFFFFF"/>
                </a:solidFill>
              </a:rPr>
              <a:t>Wirelessly transmitted via bluetooth</a:t>
            </a:r>
            <a:endParaRPr>
              <a:solidFill>
                <a:srgbClr val="FFFFFF"/>
              </a:solidFill>
            </a:endParaRPr>
          </a:p>
          <a:p>
            <a:pPr indent="0" lvl="0" marL="457200" rtl="0" algn="l">
              <a:spcBef>
                <a:spcPts val="0"/>
              </a:spcBef>
              <a:spcAft>
                <a:spcPts val="0"/>
              </a:spcAft>
              <a:buNone/>
            </a:pPr>
            <a:r>
              <a:t/>
            </a:r>
            <a:endParaRPr>
              <a:solidFill>
                <a:srgbClr val="FFFFFF"/>
              </a:solidFill>
            </a:endParaRPr>
          </a:p>
        </p:txBody>
      </p:sp>
      <p:sp>
        <p:nvSpPr>
          <p:cNvPr id="185" name="Google Shape;185;p19"/>
          <p:cNvSpPr txBox="1"/>
          <p:nvPr/>
        </p:nvSpPr>
        <p:spPr>
          <a:xfrm>
            <a:off x="7963725" y="3336725"/>
            <a:ext cx="500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pic>
        <p:nvPicPr>
          <p:cNvPr id="186" name="Google Shape;186;p19"/>
          <p:cNvPicPr preferRelativeResize="0"/>
          <p:nvPr/>
        </p:nvPicPr>
        <p:blipFill>
          <a:blip r:embed="rId3">
            <a:alphaModFix/>
          </a:blip>
          <a:stretch>
            <a:fillRect/>
          </a:stretch>
        </p:blipFill>
        <p:spPr>
          <a:xfrm>
            <a:off x="3780763" y="848213"/>
            <a:ext cx="4199826" cy="3964174"/>
          </a:xfrm>
          <a:prstGeom prst="rect">
            <a:avLst/>
          </a:prstGeom>
          <a:noFill/>
          <a:ln>
            <a:noFill/>
          </a:ln>
        </p:spPr>
      </p:pic>
      <p:pic>
        <p:nvPicPr>
          <p:cNvPr id="187" name="Google Shape;187;p19"/>
          <p:cNvPicPr preferRelativeResize="0"/>
          <p:nvPr/>
        </p:nvPicPr>
        <p:blipFill rotWithShape="1">
          <a:blip r:embed="rId4">
            <a:alphaModFix/>
          </a:blip>
          <a:srcRect b="27309" l="15546" r="7143" t="0"/>
          <a:stretch/>
        </p:blipFill>
        <p:spPr>
          <a:xfrm>
            <a:off x="7614300" y="4537025"/>
            <a:ext cx="522600" cy="491325"/>
          </a:xfrm>
          <a:prstGeom prst="rect">
            <a:avLst/>
          </a:prstGeom>
          <a:noFill/>
          <a:ln>
            <a:noFill/>
          </a:ln>
        </p:spPr>
      </p:pic>
      <p:sp>
        <p:nvSpPr>
          <p:cNvPr id="188" name="Google Shape;188;p19"/>
          <p:cNvSpPr txBox="1"/>
          <p:nvPr/>
        </p:nvSpPr>
        <p:spPr>
          <a:xfrm>
            <a:off x="8136900" y="4628150"/>
            <a:ext cx="52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Teo</a:t>
            </a:r>
            <a:endParaRPr>
              <a:solidFill>
                <a:srgbClr val="FFFFFF"/>
              </a:solidFill>
              <a:latin typeface="Lato"/>
              <a:ea typeface="Lato"/>
              <a:cs typeface="Lato"/>
              <a:sym typeface="Lato"/>
            </a:endParaRPr>
          </a:p>
        </p:txBody>
      </p:sp>
      <p:pic>
        <p:nvPicPr>
          <p:cNvPr id="189" name="Google Shape;189;p19" title="Hardware Design.mp3">
            <a:hlinkClick r:id="rId5"/>
          </p:cNvPr>
          <p:cNvPicPr preferRelativeResize="0"/>
          <p:nvPr/>
        </p:nvPicPr>
        <p:blipFill>
          <a:blip r:embed="rId6">
            <a:alphaModFix/>
          </a:blip>
          <a:stretch>
            <a:fillRect/>
          </a:stretch>
        </p:blipFill>
        <p:spPr>
          <a:xfrm>
            <a:off x="8539875" y="4554088"/>
            <a:ext cx="457200" cy="457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0"/>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Heart Rate Monitor and Pulse Oximeter </a:t>
            </a:r>
            <a:endParaRPr/>
          </a:p>
          <a:p>
            <a:pPr indent="0" lvl="0" marL="0" rtl="0" algn="l">
              <a:spcBef>
                <a:spcPts val="0"/>
              </a:spcBef>
              <a:spcAft>
                <a:spcPts val="0"/>
              </a:spcAft>
              <a:buNone/>
            </a:pPr>
            <a:r>
              <a:rPr lang="en"/>
              <a:t>Theory</a:t>
            </a:r>
            <a:endParaRPr/>
          </a:p>
        </p:txBody>
      </p:sp>
      <p:pic>
        <p:nvPicPr>
          <p:cNvPr id="195" name="Google Shape;195;p20"/>
          <p:cNvPicPr preferRelativeResize="0"/>
          <p:nvPr/>
        </p:nvPicPr>
        <p:blipFill>
          <a:blip r:embed="rId3">
            <a:alphaModFix/>
          </a:blip>
          <a:stretch>
            <a:fillRect/>
          </a:stretch>
        </p:blipFill>
        <p:spPr>
          <a:xfrm>
            <a:off x="1531950" y="1226213"/>
            <a:ext cx="4164803" cy="3170925"/>
          </a:xfrm>
          <a:prstGeom prst="rect">
            <a:avLst/>
          </a:prstGeom>
          <a:noFill/>
          <a:ln>
            <a:noFill/>
          </a:ln>
        </p:spPr>
      </p:pic>
      <p:pic>
        <p:nvPicPr>
          <p:cNvPr id="196" name="Google Shape;196;p20"/>
          <p:cNvPicPr preferRelativeResize="0"/>
          <p:nvPr/>
        </p:nvPicPr>
        <p:blipFill rotWithShape="1">
          <a:blip r:embed="rId4">
            <a:alphaModFix/>
          </a:blip>
          <a:srcRect b="27309" l="15546" r="7143" t="0"/>
          <a:stretch/>
        </p:blipFill>
        <p:spPr>
          <a:xfrm>
            <a:off x="7614300" y="4537025"/>
            <a:ext cx="522600" cy="491325"/>
          </a:xfrm>
          <a:prstGeom prst="rect">
            <a:avLst/>
          </a:prstGeom>
          <a:noFill/>
          <a:ln>
            <a:noFill/>
          </a:ln>
        </p:spPr>
      </p:pic>
      <p:sp>
        <p:nvSpPr>
          <p:cNvPr id="197" name="Google Shape;197;p20"/>
          <p:cNvSpPr txBox="1"/>
          <p:nvPr/>
        </p:nvSpPr>
        <p:spPr>
          <a:xfrm>
            <a:off x="8136900" y="4628150"/>
            <a:ext cx="52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Teo</a:t>
            </a:r>
            <a:endParaRPr>
              <a:solidFill>
                <a:srgbClr val="FFFFFF"/>
              </a:solidFill>
              <a:latin typeface="Lato"/>
              <a:ea typeface="Lato"/>
              <a:cs typeface="Lato"/>
              <a:sym typeface="Lato"/>
            </a:endParaRPr>
          </a:p>
        </p:txBody>
      </p:sp>
      <p:pic>
        <p:nvPicPr>
          <p:cNvPr id="198" name="Google Shape;198;p20"/>
          <p:cNvPicPr preferRelativeResize="0"/>
          <p:nvPr/>
        </p:nvPicPr>
        <p:blipFill>
          <a:blip r:embed="rId5">
            <a:alphaModFix/>
          </a:blip>
          <a:stretch>
            <a:fillRect/>
          </a:stretch>
        </p:blipFill>
        <p:spPr>
          <a:xfrm>
            <a:off x="2465174" y="4456899"/>
            <a:ext cx="4560876" cy="651575"/>
          </a:xfrm>
          <a:prstGeom prst="rect">
            <a:avLst/>
          </a:prstGeom>
          <a:noFill/>
          <a:ln>
            <a:noFill/>
          </a:ln>
        </p:spPr>
      </p:pic>
      <p:pic>
        <p:nvPicPr>
          <p:cNvPr id="199" name="Google Shape;199;p20" title="Heart Rate Monitor theory.mp3">
            <a:hlinkClick r:id="rId6"/>
          </p:cNvPr>
          <p:cNvPicPr preferRelativeResize="0"/>
          <p:nvPr/>
        </p:nvPicPr>
        <p:blipFill>
          <a:blip r:embed="rId7">
            <a:alphaModFix/>
          </a:blip>
          <a:stretch>
            <a:fillRect/>
          </a:stretch>
        </p:blipFill>
        <p:spPr>
          <a:xfrm>
            <a:off x="8543278" y="4554088"/>
            <a:ext cx="457200" cy="457200"/>
          </a:xfrm>
          <a:prstGeom prst="rect">
            <a:avLst/>
          </a:prstGeom>
          <a:noFill/>
          <a:ln>
            <a:noFill/>
          </a:ln>
        </p:spPr>
      </p:pic>
      <p:pic>
        <p:nvPicPr>
          <p:cNvPr id="200" name="Google Shape;200;p20"/>
          <p:cNvPicPr preferRelativeResize="0"/>
          <p:nvPr/>
        </p:nvPicPr>
        <p:blipFill>
          <a:blip r:embed="rId8">
            <a:alphaModFix/>
          </a:blip>
          <a:stretch>
            <a:fillRect/>
          </a:stretch>
        </p:blipFill>
        <p:spPr>
          <a:xfrm>
            <a:off x="6457528" y="2407475"/>
            <a:ext cx="1238250" cy="7143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1"/>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Heart Rate Monitor and Pulse Oximeter</a:t>
            </a:r>
            <a:endParaRPr/>
          </a:p>
          <a:p>
            <a:pPr indent="0" lvl="0" marL="0" rtl="0" algn="l">
              <a:spcBef>
                <a:spcPts val="0"/>
              </a:spcBef>
              <a:spcAft>
                <a:spcPts val="0"/>
              </a:spcAft>
              <a:buNone/>
            </a:pPr>
            <a:r>
              <a:rPr lang="en"/>
              <a:t>Part Selection &amp; Design</a:t>
            </a:r>
            <a:endParaRPr/>
          </a:p>
        </p:txBody>
      </p:sp>
      <p:sp>
        <p:nvSpPr>
          <p:cNvPr id="206" name="Google Shape;206;p21"/>
          <p:cNvSpPr txBox="1"/>
          <p:nvPr>
            <p:ph idx="1" type="body"/>
          </p:nvPr>
        </p:nvSpPr>
        <p:spPr>
          <a:xfrm>
            <a:off x="226550" y="4126150"/>
            <a:ext cx="8952900" cy="2687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200">
                <a:latin typeface="Times New Roman"/>
                <a:ea typeface="Times New Roman"/>
                <a:cs typeface="Times New Roman"/>
                <a:sym typeface="Times New Roman"/>
              </a:rPr>
              <a:t>IR LED: Vishay Semiconductors VSMY2943G, Emitter Wavelength: 940 nm, LxW: 5.8 mm by 2.3 mm</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sz="1200">
                <a:latin typeface="Times New Roman"/>
                <a:ea typeface="Times New Roman"/>
                <a:cs typeface="Times New Roman"/>
                <a:sym typeface="Times New Roman"/>
              </a:rPr>
              <a:t>Red LED: Cree XLamp XP-E2 LED, Emitter Wavelength: 650-670 nm, LxW: 3.5 mm by 3.5 mm, </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sz="1200">
                <a:latin typeface="Times New Roman"/>
                <a:ea typeface="Times New Roman"/>
                <a:cs typeface="Times New Roman"/>
                <a:sym typeface="Times New Roman"/>
              </a:rPr>
              <a:t>Photodiodes: Osram LPT 80A Phototransistor, Spectral Range of Sensitivity: 450 - 1100 nm, LxW: 5 mm by 6 mm</a:t>
            </a:r>
            <a:endParaRPr/>
          </a:p>
        </p:txBody>
      </p:sp>
      <p:pic>
        <p:nvPicPr>
          <p:cNvPr id="207" name="Google Shape;207;p21"/>
          <p:cNvPicPr preferRelativeResize="0"/>
          <p:nvPr/>
        </p:nvPicPr>
        <p:blipFill rotWithShape="1">
          <a:blip r:embed="rId3">
            <a:alphaModFix/>
          </a:blip>
          <a:srcRect b="27309" l="15546" r="7143" t="0"/>
          <a:stretch/>
        </p:blipFill>
        <p:spPr>
          <a:xfrm>
            <a:off x="7614300" y="4537025"/>
            <a:ext cx="522600" cy="491325"/>
          </a:xfrm>
          <a:prstGeom prst="rect">
            <a:avLst/>
          </a:prstGeom>
          <a:noFill/>
          <a:ln>
            <a:noFill/>
          </a:ln>
        </p:spPr>
      </p:pic>
      <p:sp>
        <p:nvSpPr>
          <p:cNvPr id="208" name="Google Shape;208;p21"/>
          <p:cNvSpPr txBox="1"/>
          <p:nvPr/>
        </p:nvSpPr>
        <p:spPr>
          <a:xfrm>
            <a:off x="8136900" y="4628150"/>
            <a:ext cx="52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Teo</a:t>
            </a:r>
            <a:endParaRPr>
              <a:solidFill>
                <a:srgbClr val="FFFFFF"/>
              </a:solidFill>
              <a:latin typeface="Lato"/>
              <a:ea typeface="Lato"/>
              <a:cs typeface="Lato"/>
              <a:sym typeface="Lato"/>
            </a:endParaRPr>
          </a:p>
        </p:txBody>
      </p:sp>
      <p:pic>
        <p:nvPicPr>
          <p:cNvPr id="209" name="Google Shape;209;p21"/>
          <p:cNvPicPr preferRelativeResize="0"/>
          <p:nvPr/>
        </p:nvPicPr>
        <p:blipFill>
          <a:blip r:embed="rId4">
            <a:alphaModFix/>
          </a:blip>
          <a:stretch>
            <a:fillRect/>
          </a:stretch>
        </p:blipFill>
        <p:spPr>
          <a:xfrm>
            <a:off x="335625" y="1427650"/>
            <a:ext cx="3456150" cy="2732075"/>
          </a:xfrm>
          <a:prstGeom prst="rect">
            <a:avLst/>
          </a:prstGeom>
          <a:noFill/>
          <a:ln>
            <a:noFill/>
          </a:ln>
        </p:spPr>
      </p:pic>
      <p:pic>
        <p:nvPicPr>
          <p:cNvPr id="210" name="Google Shape;210;p21" title="heart rate desin.mp3">
            <a:hlinkClick r:id="rId5"/>
          </p:cNvPr>
          <p:cNvPicPr preferRelativeResize="0"/>
          <p:nvPr/>
        </p:nvPicPr>
        <p:blipFill>
          <a:blip r:embed="rId6">
            <a:alphaModFix/>
          </a:blip>
          <a:stretch>
            <a:fillRect/>
          </a:stretch>
        </p:blipFill>
        <p:spPr>
          <a:xfrm>
            <a:off x="8567475" y="4537025"/>
            <a:ext cx="457200" cy="457200"/>
          </a:xfrm>
          <a:prstGeom prst="rect">
            <a:avLst/>
          </a:prstGeom>
          <a:noFill/>
          <a:ln>
            <a:noFill/>
          </a:ln>
        </p:spPr>
      </p:pic>
      <p:pic>
        <p:nvPicPr>
          <p:cNvPr id="211" name="Google Shape;211;p21"/>
          <p:cNvPicPr preferRelativeResize="0"/>
          <p:nvPr/>
        </p:nvPicPr>
        <p:blipFill>
          <a:blip r:embed="rId7">
            <a:alphaModFix/>
          </a:blip>
          <a:stretch>
            <a:fillRect/>
          </a:stretch>
        </p:blipFill>
        <p:spPr>
          <a:xfrm>
            <a:off x="3939850" y="1427650"/>
            <a:ext cx="4961526" cy="27320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