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Lst>
  <p:sldSz cy="5143500" cx="9144000"/>
  <p:notesSz cx="6858000" cy="9144000"/>
  <p:embeddedFontLst>
    <p:embeddedFont>
      <p:font typeface="Montserrat"/>
      <p:regular r:id="rId53"/>
      <p:bold r:id="rId54"/>
      <p:italic r:id="rId55"/>
      <p:boldItalic r:id="rId56"/>
    </p:embeddedFont>
    <p:embeddedFont>
      <p:font typeface="Lato"/>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EE364D8-4C5D-426A-90CF-06C5957867C2}">
  <a:tblStyle styleId="{1EE364D8-4C5D-426A-90CF-06C5957867C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Lato-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Montserrat-regular.fntdata"/><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Montserrat-italic.fntdata"/><Relationship Id="rId10" Type="http://schemas.openxmlformats.org/officeDocument/2006/relationships/slide" Target="slides/slide4.xml"/><Relationship Id="rId54" Type="http://schemas.openxmlformats.org/officeDocument/2006/relationships/font" Target="fonts/Montserrat-bold.fntdata"/><Relationship Id="rId13" Type="http://schemas.openxmlformats.org/officeDocument/2006/relationships/slide" Target="slides/slide7.xml"/><Relationship Id="rId57" Type="http://schemas.openxmlformats.org/officeDocument/2006/relationships/font" Target="fonts/Lato-regular.fntdata"/><Relationship Id="rId12" Type="http://schemas.openxmlformats.org/officeDocument/2006/relationships/slide" Target="slides/slide6.xml"/><Relationship Id="rId56" Type="http://schemas.openxmlformats.org/officeDocument/2006/relationships/font" Target="fonts/Montserrat-boldItalic.fntdata"/><Relationship Id="rId15" Type="http://schemas.openxmlformats.org/officeDocument/2006/relationships/slide" Target="slides/slide9.xml"/><Relationship Id="rId59" Type="http://schemas.openxmlformats.org/officeDocument/2006/relationships/font" Target="fonts/Lato-italic.fntdata"/><Relationship Id="rId14" Type="http://schemas.openxmlformats.org/officeDocument/2006/relationships/slide" Target="slides/slide8.xml"/><Relationship Id="rId58" Type="http://schemas.openxmlformats.org/officeDocument/2006/relationships/font" Target="fonts/Lato-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Morning, today we will talking about the LEAR senior design project, Lunar Exploration using Augmented Reality. My name is Teo Malendevych, a Photonic Engineer onboard the team. I am joined by Sammy Lee, another Photonic Engineer, David Brown, a Computer Engineer, and Yongsheng Xu out of electrical Engineering. I would also like to recognize and thank our sponsors, the George Jackson Foundation and the NASA Florida Space Grant Consortium.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b8cfb21dd0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b8cfb21dd0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want to quickly go over the theory behind the optical heart rate monitor and pulse oximeter. As light propagates through the skin, it will be reflected at every interface back towards the source. As the volume of blood in the blood vessels change, so does the amount of light reflected. If a photodiode is placed near the light source, the result has an AC signal, corresponding to the blood transmission and DC signal, corresponding to any non-pulsatile components. The heart rate can be simply calculated from the frequency of the AC signal. The oxygen saturation, or the percentage of the hemoglobin saturated with oxygen denoted by SpO2, requires a modified version of the Beer-Lambert Law to calculate and is dependent on both the AC and DC signal of two different wavelength sources. However, we don’t have all the information in the formula, specifically variable L, measuring the optical path length of the light. Therefore, we will have to calibrate the instrument using an off-the-shelf pulse oximeter.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bab0d4cc9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bab0d4cc9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choosing parts for this device, we had to consider the wavelengths of LEDs we were using as well as the size. We chose 940 nm for the Infrared LED and 660 nm for the red LED, which are very common wavelengths for off the shelf pulse oximeters. In our design, the LEDs both can’t be on at the same time as doing so would lead to interference in the signals, so we will alternate which one is on every five seconds. That way, we will have a </a:t>
            </a:r>
            <a:r>
              <a:rPr lang="en"/>
              <a:t>continuous</a:t>
            </a:r>
            <a:r>
              <a:rPr lang="en"/>
              <a:t> reading of heart rate and a measurement of oxygen saturation every five seconds.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bab0d4cc93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bab0d4cc93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While we are still waiting for the pulse oximeter PCB to arrive, we did some preliminary tests. A simple test circuit was built on a breadboard with the components listed on the previous slide and I was successfully able to measure my heart rate. The AC signal can be easily seen in the following image and the heart rate was calculated to be 89.3 BPM. From my experimentation, the signal is somewhat finnicky probably due loose nature of the components, but the PCB and its housing should present us with stability.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ba17a2e725_3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ba17a2e725_3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ba17a2e725_3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ba17a2e725_3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ba17a2e725_3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ba17a2e725_3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ba17a2e725_3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ba17a2e725_3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ba17a2e725_3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ba17a2e725_3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ba17a2e725_3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ba17a2e725_3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a:t>53s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ba17a2e725_3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ba17a2e725_3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30s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bab0d4cc9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bab0d4cc9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ba17a2e725_3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ba17a2e725_3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bab46c832e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bab46c832e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1min, 54s</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bab46c832e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bab46c832e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31s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bab46c832e_0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bab46c832e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55s</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ba1477ea06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ba1477ea06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41s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ba1477ea06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ba1477ea06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37s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ba1477ea06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ba1477ea06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17s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ba1477ea06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ba1477ea06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12s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b9c3b10519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b9c3b10519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b9c3b10519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b9c3b10519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Point Processing is a technique that is used when we want to change or manipulate each pixel individually. This allows a greater range of control over contrast or how the image looks.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bab0d4cc93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bab0d4cc9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inspiration for this project starts with the NASA SUITS Challenge. As NASA pursues future Artemis missions that will land American astronauts on the moon by 2024, the agency is interested in enabling these astronauts with more assistance from modern technologies. Displays like augmented reality headsets (AR) will be implemented in future </a:t>
            </a:r>
            <a:r>
              <a:rPr lang="en"/>
              <a:t>Extravehicular Activity Mobility Unit (xEMU) spacesuits</a:t>
            </a:r>
            <a:r>
              <a:rPr lang="en"/>
              <a:t> to enable interfacing with lunar payloads, support science work, visualize consumables, streamline crew-to-crew communication, bolster Mission Control Center (MCC) interaction methods and navigate terrain. We are taking on the challenge. We will be utilizing a Microsoft Hololens II and all of its capabilities to aid the astronauts in navigation, tasks, and monitoring their vitals.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b9c3b10519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b9c3b10519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thresholding, we create a value in which anything above it or below it is changed to isolate differents part of the image. For a binary threshold, we force any pixel with a value above our selected threshold black and below it white.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b9c3b10519_2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b9c3b10519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Gray level slicing is similar to thresholding, we create two thresholds where anything above it or below these two thresholds are forced to black or white and everything inbetween is kept its original value without change.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b9c3b10519_2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b9c3b10519_2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Histogram techniques, we look at the distribution of pixels in an image. We take the distribution and can change them according to our liking.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b9c3b10519_2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b9c3b10519_2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Histogram equalization is a global transform. It utilizes the distribution of the image and tries to create an equal number of pixels for each value.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b9c3b10519_2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b9c3b10519_2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Adaptive Histogram Equalization works </a:t>
            </a:r>
            <a:r>
              <a:rPr lang="en"/>
              <a:t>similarly</a:t>
            </a:r>
            <a:r>
              <a:rPr lang="en"/>
              <a:t>  to the point processing in its localization. It creates local area transformation through the image. It has some variant and we will be focusing on the Contrast Limited Variant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bab0d4cc93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bab0d4cc93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image below shows how Adaptive Histogram Equalization works. It takes a pixel and its surrounding neighborhood and uses this information to equalizes its local histogram. The problems faced by regular Adaptive Histogram Equalization is </a:t>
            </a:r>
            <a:r>
              <a:rPr lang="en"/>
              <a:t>that</a:t>
            </a:r>
            <a:r>
              <a:rPr lang="en"/>
              <a:t> it </a:t>
            </a:r>
            <a:r>
              <a:rPr lang="en"/>
              <a:t>over amplifies</a:t>
            </a:r>
            <a:r>
              <a:rPr lang="en"/>
              <a:t> contrast in near constant regions. This can cause amplified noise. The Contrast Limited variant will clip the histogram at a certain value before processing so that noise in the system will not be amplified.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b9c3b10519_2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b9c3b10519_2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Video processing we can look at a video in two different senses. A stream of constant data or a stream of images.  With the simples transforms, the stream of data works beautifully. There is some thresholding functions in the computer vision library that also can be applied to the stream of data.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b9c3b10519_2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b9c3b10519_2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current Video Processing Problems are that The point processing or histogram equalization techniques don’t really work when we try to use a stream of data. So this is where the second view of the video comes in. We can process each image and then show it or recombine them to create a video. The concern with this solution is in its processing time. Since we have to process each image individually, if the timing between the images isn’t smooth or fast enough, we can create a distortion between perception and the astronauts movements. This can make the astronaut very sick and be completely opposite to the purpose of the video processing to begin with.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b9c3b10519_2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b9c3b10519_2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Edge detection was a proposed solution for when there isn’t much contrast. We could implement edge detection and create an outline of the objects around the astronaut. We believe this would only be used if non of the other processing techniques were helpful and the astronaut needed a bit more information.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ba17a2e72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ba17a2e72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look at the processings times of the techniques that use the stream of data. Most of which are found within the computer vision library. After the initial processing, the stream stays on there doesn’t seem to be any real delay in the video capture.  Theses techniques can be used in combination with each other. There hasn’t really been any problems during testing. All the test were done using an old laptop and may not be indicative of what the HoloLens can really do. We did not do the test on the HoloLens because we only recently </a:t>
            </a:r>
            <a:r>
              <a:rPr lang="en"/>
              <a:t>received</a:t>
            </a:r>
            <a:r>
              <a:rPr lang="en"/>
              <a:t> it.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b8cfb21dd0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b8cfb21dd0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terms of our goals and objectives, our project is designed with the astronaut in mind. We are creating a User Interface for displaying extravehicular activity or EVA tasks, and communication with mission control. A system tutorial will be implemented for training new users. The Headset will guide the astronauts to and from designated locations such as the lander, geological sites, points of interest, as well as their partners on the moon. For task management, we will provide the astronaut with non-obstructive directions on tasks as well as the ability to capture video and images. Due to the Artemis Mission’s landing point on the Lunar south pole of the moon, NASA anticipates issues with lighting. Long shadows as well as over-illumination will cause problems for recognizing obstacles and terrain. Therefore, we will apply image processing techniques in the headset to aid the astronaut in these high-contrast conditions. We are also implementing a vitals subsystem outside the Hololens to measure outside temperature, the heart rate and oxygen saturation of the astronaut. This data will be wirelessly transmitted to the headset and Mission control for vitals monitoring.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ba17a2e72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ba17a2e72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techniques used for these processing times involved the image variation of the video. Each technique had to capture and process 30 images. The number 30 was used such that we could create a 30 frames per second video. The 30 frames per seconds is a standard for video. We can see that the times are above 1 second which may rule out the technique with recombination. The current method used was to capture an image and save it, and then process it and save it. A proposed solution was in simply capturing 1 frame over and over again possibly in an </a:t>
            </a:r>
            <a:r>
              <a:rPr lang="en"/>
              <a:t>infinite</a:t>
            </a:r>
            <a:r>
              <a:rPr lang="en"/>
              <a:t> loop and processing and showing just the processed image. This technique was tested and the times were more similar to the 30 frames per second requirement.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b9c3b10519_2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b9c3b10519_2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progression of what was done and what is still necessary. We’ve completed most of our testing and implementation in Python. There may be a necessity to translate the techniques into C# which is native to the HoloLens Environment. The proposed solution in the previous slide still needs to be worked on.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bc08331d26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bc08331d26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some of the test of the simple transforms using the data stream. The Log, Gamma, and Inverse Log work similarly to a saturation transform. Bilateral Filtering is a smoothing filter. Erosion tries to remove small white spots or noise but shrink the image. And Dilation will try to make the image bigger. We can see a combination of Erosion and Dilation working together to take away noise without a  noticible difference in our object.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ba17a2e725_3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ba17a2e725_3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Far and away our largest constraint during this project has been administrative.The purchase of the Hololens as well as the processing of grant funding took a longer time than anticipated. We did receive the Hololens II at the beginning of the week, so we are ready to transfer the UI development as well as the image processing into the headset. We will also be testing the wireless interface with the Hololens II as well. Calibration with the pulse oximeter and subsequent data processing will also be done once the PCB is received. Of course, there will be lots and lots of testing along the way to our final product.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bab0d4cc93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bab0d4cc93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progress can be visualized in the following chart. Due to the delayed acquisition of the Hololens, our testing has been limited, but will increase in the coming weeks.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b8cfb21dd0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b8cfb21dd0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following table addresses our financial budget for the project as well as the funding we received. Again, we want to thank our sponsors, the Florida Space Grant Consortium and the George Jackson Foundation.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bab0d4cc93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bab0d4cc93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the behalf of all of us in group 6, we would like to thank you all for taking the time to attend and listen to our presentation. We hope you enjoyed it and we look forward to answering any questions you may have. Thank you again.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b8cfb21dd0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b8cfb21dd0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following slides list the requirements and specifications of our project. While there are more requirements for the NASA SUITS Challenge, we deem these as the most important. We will be focusing on navigation, task management, image processing, and our external sensors.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bab0d4cc93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bab0d4cc9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ba17a2e725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ba17a2e725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
              <a:t>The following flowchart depicts our hardware design. The optical heart rate monitor and pulse oximeter will be located on the wrist and wirelessly transmit data to our microprocessing unit. The temperature sensor will be directly wired into the microprocessor, which will be sent to the Hololens II using Bluetooth. The headset will receive the sensor data and display the information to the astronaut. We will also be utilizing the cameras in the Hololens II to record video, perform image processing on the internal GPU of the headset, and display the processed video to the astronaut.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ba17a2e725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ba17a2e725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ba17a2e725_3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ba17a2e725_3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hyperlink" Target="http://drive.google.com/file/d/14FDEUbsgyAPXXROHJiEBME45OGESEbX8/view" TargetMode="External"/><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7.jpg"/><Relationship Id="rId5" Type="http://schemas.openxmlformats.org/officeDocument/2006/relationships/image" Target="../media/image10.png"/><Relationship Id="rId6" Type="http://schemas.openxmlformats.org/officeDocument/2006/relationships/hyperlink" Target="http://drive.google.com/file/d/1wqIgHfXfLse1UAtN8RTjP88nc01i9k3q/view" TargetMode="External"/><Relationship Id="rId7"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jpg"/><Relationship Id="rId4" Type="http://schemas.openxmlformats.org/officeDocument/2006/relationships/image" Target="../media/image12.png"/><Relationship Id="rId5" Type="http://schemas.openxmlformats.org/officeDocument/2006/relationships/image" Target="../media/image4.png"/><Relationship Id="rId6" Type="http://schemas.openxmlformats.org/officeDocument/2006/relationships/hyperlink" Target="http://drive.google.com/file/d/1HkjiK7omkhaMb3Kz70tsYG-QcgNOmBZd/view" TargetMode="External"/><Relationship Id="rId7"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7.jpg"/><Relationship Id="rId5" Type="http://schemas.openxmlformats.org/officeDocument/2006/relationships/image" Target="../media/image8.png"/><Relationship Id="rId6" Type="http://schemas.openxmlformats.org/officeDocument/2006/relationships/hyperlink" Target="http://drive.google.com/file/d/1p5tEQVSywdc73EAwkQ6FMgvmIsQbVth2/view" TargetMode="External"/><Relationship Id="rId7"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13.png"/><Relationship Id="rId5" Type="http://schemas.openxmlformats.org/officeDocument/2006/relationships/image" Target="../media/image5.png"/><Relationship Id="rId6" Type="http://schemas.openxmlformats.org/officeDocument/2006/relationships/hyperlink" Target="http://drive.google.com/file/d/1n8z7-cC7BHgvxYzJL5ZaD0DHJ2jv47j3/view" TargetMode="External"/><Relationship Id="rId7"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6.png"/><Relationship Id="rId10" Type="http://schemas.openxmlformats.org/officeDocument/2006/relationships/image" Target="../media/image1.png"/><Relationship Id="rId9" Type="http://schemas.openxmlformats.org/officeDocument/2006/relationships/hyperlink" Target="http://drive.google.com/file/d/1fQmusGn74L4DCA9-heKveeY6zaHQs2yV/view" TargetMode="External"/><Relationship Id="rId5" Type="http://schemas.openxmlformats.org/officeDocument/2006/relationships/image" Target="../media/image27.png"/><Relationship Id="rId6" Type="http://schemas.openxmlformats.org/officeDocument/2006/relationships/image" Target="../media/image30.png"/><Relationship Id="rId7" Type="http://schemas.openxmlformats.org/officeDocument/2006/relationships/image" Target="../media/image19.png"/><Relationship Id="rId8"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hyperlink" Target="http://drive.google.com/file/d/17N4zxEddXnob4SSTXQwjGZIQRQvsMCS8/view" TargetMode="External"/><Relationship Id="rId7"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5.png"/><Relationship Id="rId5" Type="http://schemas.openxmlformats.org/officeDocument/2006/relationships/hyperlink" Target="http://drive.google.com/file/d/1e3N08dOHbvD4_pQYkGnpH-5U231f5VGj/view" TargetMode="External"/><Relationship Id="rId6"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9.png"/><Relationship Id="rId5" Type="http://schemas.openxmlformats.org/officeDocument/2006/relationships/image" Target="../media/image5.png"/><Relationship Id="rId6" Type="http://schemas.openxmlformats.org/officeDocument/2006/relationships/hyperlink" Target="http://drive.google.com/file/d/1q8iiAMRbOu-pedT0OjnBf6MMvrDLcFdA/view" TargetMode="External"/><Relationship Id="rId7"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hyperlink" Target="http://drive.google.com/file/d/1Bpso4Ro0N3IspMoN7aWNaDKxrTOQ8pCr/view" TargetMode="External"/><Relationship Id="rId5" Type="http://schemas.openxmlformats.org/officeDocument/2006/relationships/image" Target="../media/image1.png"/><Relationship Id="rId6"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hyperlink" Target="http://drive.google.com/file/d/1VDJNI7zuCLSb5SLJTMTveM9tYMe7eAtB/view" TargetMode="External"/><Relationship Id="rId5" Type="http://schemas.openxmlformats.org/officeDocument/2006/relationships/image" Target="../media/image1.png"/><Relationship Id="rId6"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drive.google.com/file/d/1KMkjXyMDQeecyjIfWTOv7TGSe8UmNRyI/view" TargetMode="Externa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35.png"/><Relationship Id="rId5" Type="http://schemas.openxmlformats.org/officeDocument/2006/relationships/hyperlink" Target="http://drive.google.com/file/d/1jVKvIa8jw3c9xoyWfoInDVyYtTE-Yves/view" TargetMode="External"/><Relationship Id="rId6"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hyperlink" Target="http://drive.google.com/file/d/1Tzq75fcFD-FTgQkIkasZSyriidlFIa0f/view" TargetMode="External"/><Relationship Id="rId5" Type="http://schemas.openxmlformats.org/officeDocument/2006/relationships/image" Target="../media/image1.png"/><Relationship Id="rId6"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hyperlink" Target="http://drive.google.com/file/d/1mzJSG3JM-IPqNAovXAFT17tLQn8pjcQd/view" TargetMode="External"/><Relationship Id="rId5" Type="http://schemas.openxmlformats.org/officeDocument/2006/relationships/image" Target="../media/image1.png"/><Relationship Id="rId6"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hyperlink" Target="http://drive.google.com/file/d/19bubNzdeN9LUdkdgpHwj0h9jbFiBENYm/view" TargetMode="External"/><Relationship Id="rId5" Type="http://schemas.openxmlformats.org/officeDocument/2006/relationships/image" Target="../media/image1.png"/><Relationship Id="rId6"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hyperlink" Target="http://drive.google.com/file/d/1Js1x7VV690PYN6pyPC0BGy-nQOW3V7B0/view" TargetMode="External"/><Relationship Id="rId6" Type="http://schemas.openxmlformats.org/officeDocument/2006/relationships/image" Target="../media/image1.png"/><Relationship Id="rId7"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hyperlink" Target="http://drive.google.com/file/d/1YOmM6C3DDbBfFoBlxo2MFL0epMe8a2Ag/view" TargetMode="External"/><Relationship Id="rId6" Type="http://schemas.openxmlformats.org/officeDocument/2006/relationships/image" Target="../media/image1.png"/><Relationship Id="rId7"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31.png"/><Relationship Id="rId5" Type="http://schemas.openxmlformats.org/officeDocument/2006/relationships/hyperlink" Target="http://drive.google.com/file/d/1ce69VD_seLdC54Ab54D_wMLsclHRHx8t/view" TargetMode="External"/><Relationship Id="rId6" Type="http://schemas.openxmlformats.org/officeDocument/2006/relationships/image" Target="../media/image1.png"/><Relationship Id="rId7"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1.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40.jpg"/><Relationship Id="rId8" Type="http://schemas.openxmlformats.org/officeDocument/2006/relationships/hyperlink" Target="http://drive.google.com/file/d/1ov2KyhCaokVuyRT2Q6NOrP07a6JSNXmJ/view"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0.jpg"/><Relationship Id="rId4" Type="http://schemas.openxmlformats.org/officeDocument/2006/relationships/hyperlink" Target="http://drive.google.com/file/d/15oIGX8LBt3YvKmR99xMyHSChUSLHjejQ/view" TargetMode="External"/><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7.jpg"/><Relationship Id="rId6" Type="http://schemas.openxmlformats.org/officeDocument/2006/relationships/hyperlink" Target="http://drive.google.com/file/d/1AvrBT8kszZG49FGh3kjb2bc1EyF2XZYn/view" TargetMode="External"/><Relationship Id="rId7"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2.png"/><Relationship Id="rId4" Type="http://schemas.openxmlformats.org/officeDocument/2006/relationships/image" Target="../media/image37.png"/><Relationship Id="rId5" Type="http://schemas.openxmlformats.org/officeDocument/2006/relationships/image" Target="../media/image44.png"/><Relationship Id="rId6" Type="http://schemas.openxmlformats.org/officeDocument/2006/relationships/image" Target="../media/image40.jpg"/><Relationship Id="rId7" Type="http://schemas.openxmlformats.org/officeDocument/2006/relationships/hyperlink" Target="http://drive.google.com/file/d/1fW-k-2A09XVyYhrE8MGp1rdASFG2Za4E/view" TargetMode="External"/><Relationship Id="rId8"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0.png"/><Relationship Id="rId4" Type="http://schemas.openxmlformats.org/officeDocument/2006/relationships/image" Target="../media/image61.png"/><Relationship Id="rId9" Type="http://schemas.openxmlformats.org/officeDocument/2006/relationships/image" Target="../media/image1.png"/><Relationship Id="rId5" Type="http://schemas.openxmlformats.org/officeDocument/2006/relationships/image" Target="../media/image65.png"/><Relationship Id="rId6" Type="http://schemas.openxmlformats.org/officeDocument/2006/relationships/image" Target="../media/image64.png"/><Relationship Id="rId7" Type="http://schemas.openxmlformats.org/officeDocument/2006/relationships/image" Target="../media/image40.jpg"/><Relationship Id="rId8" Type="http://schemas.openxmlformats.org/officeDocument/2006/relationships/hyperlink" Target="http://drive.google.com/file/d/15Gqt6J7P1zh0tckQ67fAOggwWhwJpAsd/view"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jpg"/><Relationship Id="rId6" Type="http://schemas.openxmlformats.org/officeDocument/2006/relationships/hyperlink" Target="http://drive.google.com/file/d/1IHyW9IXHomUegw-1JYnDw8D6p8pvnfKM/view" TargetMode="External"/><Relationship Id="rId7"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9.png"/><Relationship Id="rId4" Type="http://schemas.openxmlformats.org/officeDocument/2006/relationships/image" Target="../media/image63.png"/><Relationship Id="rId5" Type="http://schemas.openxmlformats.org/officeDocument/2006/relationships/image" Target="../media/image40.jpg"/><Relationship Id="rId6" Type="http://schemas.openxmlformats.org/officeDocument/2006/relationships/hyperlink" Target="http://drive.google.com/file/d/1fhjHpgK3hn-S2yXu71Eul0Edf_91ik2W/view" TargetMode="External"/><Relationship Id="rId7"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7.png"/><Relationship Id="rId4" Type="http://schemas.openxmlformats.org/officeDocument/2006/relationships/image" Target="../media/image62.png"/><Relationship Id="rId5" Type="http://schemas.openxmlformats.org/officeDocument/2006/relationships/image" Target="../media/image66.png"/><Relationship Id="rId6" Type="http://schemas.openxmlformats.org/officeDocument/2006/relationships/image" Target="../media/image40.jpg"/><Relationship Id="rId7" Type="http://schemas.openxmlformats.org/officeDocument/2006/relationships/hyperlink" Target="http://drive.google.com/file/d/1d90lKtJwZtjHkMMtNUlXoeJHuUZ3VCFo/view" TargetMode="External"/><Relationship Id="rId8"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3.png"/><Relationship Id="rId4" Type="http://schemas.openxmlformats.org/officeDocument/2006/relationships/image" Target="../media/image47.png"/><Relationship Id="rId5" Type="http://schemas.openxmlformats.org/officeDocument/2006/relationships/image" Target="../media/image40.jpg"/><Relationship Id="rId6" Type="http://schemas.openxmlformats.org/officeDocument/2006/relationships/hyperlink" Target="http://drive.google.com/file/d/1DwcKPytsTsmvQM2KiMttssqHRzJxNZ-c/view" TargetMode="External"/><Relationship Id="rId7"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0.jpg"/><Relationship Id="rId4" Type="http://schemas.openxmlformats.org/officeDocument/2006/relationships/hyperlink" Target="http://drive.google.com/file/d/1jS_bO25yu9itSu7i8BrqMQYMUj5YLm_2/view" TargetMode="External"/><Relationship Id="rId5"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0.jpg"/><Relationship Id="rId4" Type="http://schemas.openxmlformats.org/officeDocument/2006/relationships/hyperlink" Target="http://drive.google.com/file/d/1O0pZH5xyqjxFbJk__MPnwFG409SAIYz9/view" TargetMode="External"/><Relationship Id="rId5"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0.jpg"/><Relationship Id="rId4" Type="http://schemas.openxmlformats.org/officeDocument/2006/relationships/hyperlink" Target="http://drive.google.com/file/d/1XLK3JRnC-RT24NbZclo4qKMcz6xQWBfj/view" TargetMode="External"/><Relationship Id="rId5"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0.jpg"/><Relationship Id="rId4" Type="http://schemas.openxmlformats.org/officeDocument/2006/relationships/hyperlink" Target="http://drive.google.com/file/d/1ZMbMwFJecUIlrFr9uYLFl6uLgaFMqbtq/view" TargetMode="External"/><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hyperlink" Target="http://drive.google.com/file/d/1NlaFDBW5kT3mYV32HQOO-Q4l5QohWg43/view" TargetMode="External"/><Relationship Id="rId5"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0.jpg"/><Relationship Id="rId4" Type="http://schemas.openxmlformats.org/officeDocument/2006/relationships/hyperlink" Target="http://drive.google.com/file/d/109x0c8TqY0p0dF6A_vB-m_zBmNOiwn0z/view" TargetMode="External"/><Relationship Id="rId5"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0.jpg"/><Relationship Id="rId4" Type="http://schemas.openxmlformats.org/officeDocument/2006/relationships/hyperlink" Target="http://drive.google.com/file/d/1g2La7UgP959Omagjez9upBYGp1VEFBNJ/view" TargetMode="External"/><Relationship Id="rId5" Type="http://schemas.openxmlformats.org/officeDocument/2006/relationships/image" Target="../media/image1.png"/></Relationships>
</file>

<file path=ppt/slides/_rels/slide42.xml.rels><?xml version="1.0" encoding="UTF-8" standalone="yes"?><Relationships xmlns="http://schemas.openxmlformats.org/package/2006/relationships"><Relationship Id="rId11" Type="http://schemas.openxmlformats.org/officeDocument/2006/relationships/hyperlink" Target="http://drive.google.com/file/d/1f84oMfL1LgROsmItalzhsjEmKmmoRm8T/view" TargetMode="External"/><Relationship Id="rId10" Type="http://schemas.openxmlformats.org/officeDocument/2006/relationships/image" Target="../media/image45.jpg"/><Relationship Id="rId13" Type="http://schemas.openxmlformats.org/officeDocument/2006/relationships/hyperlink" Target="http://drive.google.com/file/d/1WbPEUlZM1jJjw3cc6h-GoNSBDf0hKMqA/view" TargetMode="External"/><Relationship Id="rId12" Type="http://schemas.openxmlformats.org/officeDocument/2006/relationships/image" Target="../media/image50.jpg"/><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drive.google.com/file/d/1HRUkTEFfk9Ldu5fUqroee0liZ-eLZXqq/view" TargetMode="External"/><Relationship Id="rId4" Type="http://schemas.openxmlformats.org/officeDocument/2006/relationships/image" Target="../media/image46.jpg"/><Relationship Id="rId9" Type="http://schemas.openxmlformats.org/officeDocument/2006/relationships/hyperlink" Target="http://drive.google.com/file/d/13lkPVKAsRqlcSmBMXnFs1jXXqbTvRKz0/view" TargetMode="External"/><Relationship Id="rId15" Type="http://schemas.openxmlformats.org/officeDocument/2006/relationships/hyperlink" Target="http://drive.google.com/file/d/10q6rZXOJ0C7K04KkQJVNxc6YAAZT8ufw/view" TargetMode="External"/><Relationship Id="rId14" Type="http://schemas.openxmlformats.org/officeDocument/2006/relationships/image" Target="../media/image49.jpg"/><Relationship Id="rId17" Type="http://schemas.openxmlformats.org/officeDocument/2006/relationships/image" Target="../media/image40.jpg"/><Relationship Id="rId16" Type="http://schemas.openxmlformats.org/officeDocument/2006/relationships/image" Target="../media/image53.jpg"/><Relationship Id="rId5" Type="http://schemas.openxmlformats.org/officeDocument/2006/relationships/hyperlink" Target="http://drive.google.com/file/d/1yNS1XyW_K-SZZUytAvSRq8AMglG3-9Gc/view" TargetMode="External"/><Relationship Id="rId19" Type="http://schemas.openxmlformats.org/officeDocument/2006/relationships/image" Target="../media/image1.png"/><Relationship Id="rId6" Type="http://schemas.openxmlformats.org/officeDocument/2006/relationships/image" Target="../media/image41.png"/><Relationship Id="rId18" Type="http://schemas.openxmlformats.org/officeDocument/2006/relationships/hyperlink" Target="http://drive.google.com/file/d/1jvuj4i9Rr_fXDHRP5HKQLUHBWvvqXAv4/view" TargetMode="External"/><Relationship Id="rId7" Type="http://schemas.openxmlformats.org/officeDocument/2006/relationships/hyperlink" Target="http://drive.google.com/file/d/12VnoyTbhy1q4psN9eJHw9OYo-r9kKJ4v/view" TargetMode="External"/><Relationship Id="rId8" Type="http://schemas.openxmlformats.org/officeDocument/2006/relationships/image" Target="../media/image4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jpg"/><Relationship Id="rId4" Type="http://schemas.openxmlformats.org/officeDocument/2006/relationships/hyperlink" Target="http://drive.google.com/file/d/1ArIzebxapsvbW_XiKgwJn27s8F1VdT4r/view" TargetMode="External"/><Relationship Id="rId5"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2.png"/><Relationship Id="rId4" Type="http://schemas.openxmlformats.org/officeDocument/2006/relationships/image" Target="../media/image7.jpg"/><Relationship Id="rId5" Type="http://schemas.openxmlformats.org/officeDocument/2006/relationships/hyperlink" Target="http://drive.google.com/file/d/1C8OrFfrtCtJfE94NSQh7aljBN54EiZQX/view" TargetMode="External"/><Relationship Id="rId6"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1.png"/><Relationship Id="rId4" Type="http://schemas.openxmlformats.org/officeDocument/2006/relationships/image" Target="../media/image7.jpg"/><Relationship Id="rId5" Type="http://schemas.openxmlformats.org/officeDocument/2006/relationships/hyperlink" Target="http://drive.google.com/file/d/15maMJlbNRnGUiFfxHmlySKYz9Ns0_NWV/view" TargetMode="External"/><Relationship Id="rId6"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 Id="rId3" Type="http://schemas.openxmlformats.org/officeDocument/2006/relationships/image" Target="../media/image54.gif"/><Relationship Id="rId4" Type="http://schemas.openxmlformats.org/officeDocument/2006/relationships/hyperlink" Target="http://drive.google.com/file/d/1Lnp8rIyQvAg4YMaxntDKXNYg3GMylWyU/view" TargetMode="External"/><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hyperlink" Target="http://drive.google.com/file/d/1HI12HpNJMjblTAa9bHwFoYxyX_YB2Rze/view" TargetMode="External"/><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7.jpg"/><Relationship Id="rId5" Type="http://schemas.openxmlformats.org/officeDocument/2006/relationships/hyperlink" Target="http://drive.google.com/file/d/17ifGgeZF4PlGeaQQi2X8PqNvmS3XOqmr/view" TargetMode="External"/><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hyperlink" Target="http://drive.google.com/file/d/1cyzuOKlsfSL5PI9oqtrobigJg3XqKETB/view" TargetMode="External"/><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5.png"/><Relationship Id="rId5" Type="http://schemas.openxmlformats.org/officeDocument/2006/relationships/hyperlink" Target="http://drive.google.com/file/d/1qtFDh9ZTZqdX-M0RKjqKqAlWbxPt3jQA/view" TargetMode="External"/><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2379900" y="76775"/>
            <a:ext cx="6304200" cy="15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200"/>
              <a:t>Lunar Exploration using Augmented Reality (LEAR)</a:t>
            </a:r>
            <a:endParaRPr sz="3200"/>
          </a:p>
        </p:txBody>
      </p:sp>
      <p:sp>
        <p:nvSpPr>
          <p:cNvPr id="135" name="Google Shape;135;p13"/>
          <p:cNvSpPr txBox="1"/>
          <p:nvPr>
            <p:ph idx="1" type="subTitle"/>
          </p:nvPr>
        </p:nvSpPr>
        <p:spPr>
          <a:xfrm>
            <a:off x="2960950" y="1724225"/>
            <a:ext cx="3827100" cy="1494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Group 6:</a:t>
            </a:r>
            <a:endParaRPr/>
          </a:p>
          <a:p>
            <a:pPr indent="0" lvl="0" marL="0" rtl="0" algn="l">
              <a:spcBef>
                <a:spcPts val="0"/>
              </a:spcBef>
              <a:spcAft>
                <a:spcPts val="0"/>
              </a:spcAft>
              <a:buNone/>
            </a:pPr>
            <a:r>
              <a:rPr lang="en"/>
              <a:t>Teo Malendevych	Photonic Engineering</a:t>
            </a:r>
            <a:endParaRPr/>
          </a:p>
          <a:p>
            <a:pPr indent="0" lvl="0" marL="0" rtl="0" algn="l">
              <a:spcBef>
                <a:spcPts val="0"/>
              </a:spcBef>
              <a:spcAft>
                <a:spcPts val="0"/>
              </a:spcAft>
              <a:buNone/>
            </a:pPr>
            <a:r>
              <a:rPr lang="en"/>
              <a:t>Sammy Lee		Photonic Engineering</a:t>
            </a:r>
            <a:endParaRPr/>
          </a:p>
          <a:p>
            <a:pPr indent="0" lvl="0" marL="0" rtl="0" algn="l">
              <a:spcBef>
                <a:spcPts val="0"/>
              </a:spcBef>
              <a:spcAft>
                <a:spcPts val="0"/>
              </a:spcAft>
              <a:buNone/>
            </a:pPr>
            <a:r>
              <a:rPr lang="en"/>
              <a:t>David Brown	Computer Engineering</a:t>
            </a:r>
            <a:endParaRPr/>
          </a:p>
          <a:p>
            <a:pPr indent="0" lvl="0" marL="0" rtl="0" algn="l">
              <a:spcBef>
                <a:spcPts val="0"/>
              </a:spcBef>
              <a:spcAft>
                <a:spcPts val="0"/>
              </a:spcAft>
              <a:buNone/>
            </a:pPr>
            <a:r>
              <a:rPr lang="en"/>
              <a:t>Yongsheng Xu	Electrical Engineering</a:t>
            </a:r>
            <a:endParaRPr/>
          </a:p>
        </p:txBody>
      </p:sp>
      <p:sp>
        <p:nvSpPr>
          <p:cNvPr id="136" name="Google Shape;136;p13"/>
          <p:cNvSpPr txBox="1"/>
          <p:nvPr>
            <p:ph idx="1" type="subTitle"/>
          </p:nvPr>
        </p:nvSpPr>
        <p:spPr>
          <a:xfrm>
            <a:off x="5123275" y="4334500"/>
            <a:ext cx="3827100" cy="97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Sponsored By:</a:t>
            </a:r>
            <a:endParaRPr/>
          </a:p>
          <a:p>
            <a:pPr indent="0" lvl="0" marL="0" rtl="0" algn="l">
              <a:spcBef>
                <a:spcPts val="0"/>
              </a:spcBef>
              <a:spcAft>
                <a:spcPts val="0"/>
              </a:spcAft>
              <a:buNone/>
            </a:pPr>
            <a:r>
              <a:t/>
            </a:r>
            <a:endParaRPr sz="200"/>
          </a:p>
          <a:p>
            <a:pPr indent="0" lvl="0" marL="0" rtl="0" algn="l">
              <a:spcBef>
                <a:spcPts val="0"/>
              </a:spcBef>
              <a:spcAft>
                <a:spcPts val="0"/>
              </a:spcAft>
              <a:buNone/>
            </a:pPr>
            <a:r>
              <a:rPr lang="en"/>
              <a:t>George Jackson Foundation</a:t>
            </a:r>
            <a:endParaRPr/>
          </a:p>
          <a:p>
            <a:pPr indent="0" lvl="0" marL="0" rtl="0" algn="l">
              <a:spcBef>
                <a:spcPts val="0"/>
              </a:spcBef>
              <a:spcAft>
                <a:spcPts val="0"/>
              </a:spcAft>
              <a:buNone/>
            </a:pPr>
            <a:r>
              <a:rPr lang="en"/>
              <a:t>NASA Florida Space Grant Consortium</a:t>
            </a:r>
            <a:endParaRPr/>
          </a:p>
        </p:txBody>
      </p:sp>
      <p:pic>
        <p:nvPicPr>
          <p:cNvPr id="137" name="Google Shape;137;p13"/>
          <p:cNvPicPr preferRelativeResize="0"/>
          <p:nvPr/>
        </p:nvPicPr>
        <p:blipFill>
          <a:blip r:embed="rId3">
            <a:alphaModFix/>
          </a:blip>
          <a:stretch>
            <a:fillRect/>
          </a:stretch>
        </p:blipFill>
        <p:spPr>
          <a:xfrm>
            <a:off x="6832075" y="1429388"/>
            <a:ext cx="2075100" cy="2084575"/>
          </a:xfrm>
          <a:prstGeom prst="rect">
            <a:avLst/>
          </a:prstGeom>
          <a:noFill/>
          <a:ln>
            <a:noFill/>
          </a:ln>
        </p:spPr>
      </p:pic>
      <p:pic>
        <p:nvPicPr>
          <p:cNvPr id="138" name="Google Shape;138;p13" title="Intro Slide.mp3">
            <a:hlinkClick r:id="rId4"/>
          </p:cNvPr>
          <p:cNvPicPr preferRelativeResize="0"/>
          <p:nvPr/>
        </p:nvPicPr>
        <p:blipFill>
          <a:blip r:embed="rId5">
            <a:alphaModFix/>
          </a:blip>
          <a:stretch>
            <a:fillRect/>
          </a:stretch>
        </p:blipFill>
        <p:spPr>
          <a:xfrm>
            <a:off x="8615525" y="4591450"/>
            <a:ext cx="457200" cy="457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2"/>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Heart Rate Monitor and Pulse Oximeter </a:t>
            </a:r>
            <a:endParaRPr/>
          </a:p>
          <a:p>
            <a:pPr indent="0" lvl="0" marL="0" rtl="0" algn="l">
              <a:spcBef>
                <a:spcPts val="0"/>
              </a:spcBef>
              <a:spcAft>
                <a:spcPts val="0"/>
              </a:spcAft>
              <a:buNone/>
            </a:pPr>
            <a:r>
              <a:rPr lang="en"/>
              <a:t>Theory</a:t>
            </a:r>
            <a:endParaRPr/>
          </a:p>
        </p:txBody>
      </p:sp>
      <p:pic>
        <p:nvPicPr>
          <p:cNvPr id="214" name="Google Shape;214;p22"/>
          <p:cNvPicPr preferRelativeResize="0"/>
          <p:nvPr/>
        </p:nvPicPr>
        <p:blipFill>
          <a:blip r:embed="rId3">
            <a:alphaModFix/>
          </a:blip>
          <a:stretch>
            <a:fillRect/>
          </a:stretch>
        </p:blipFill>
        <p:spPr>
          <a:xfrm>
            <a:off x="1399550" y="1205863"/>
            <a:ext cx="4164803" cy="3170925"/>
          </a:xfrm>
          <a:prstGeom prst="rect">
            <a:avLst/>
          </a:prstGeom>
          <a:noFill/>
          <a:ln>
            <a:noFill/>
          </a:ln>
        </p:spPr>
      </p:pic>
      <p:pic>
        <p:nvPicPr>
          <p:cNvPr id="215" name="Google Shape;215;p22"/>
          <p:cNvPicPr preferRelativeResize="0"/>
          <p:nvPr/>
        </p:nvPicPr>
        <p:blipFill rotWithShape="1">
          <a:blip r:embed="rId4">
            <a:alphaModFix/>
          </a:blip>
          <a:srcRect b="27309" l="15546" r="7143" t="0"/>
          <a:stretch/>
        </p:blipFill>
        <p:spPr>
          <a:xfrm>
            <a:off x="7614300" y="4537025"/>
            <a:ext cx="522600" cy="491325"/>
          </a:xfrm>
          <a:prstGeom prst="rect">
            <a:avLst/>
          </a:prstGeom>
          <a:noFill/>
          <a:ln>
            <a:noFill/>
          </a:ln>
        </p:spPr>
      </p:pic>
      <p:sp>
        <p:nvSpPr>
          <p:cNvPr id="216" name="Google Shape;216;p22"/>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217" name="Google Shape;217;p22"/>
          <p:cNvPicPr preferRelativeResize="0"/>
          <p:nvPr/>
        </p:nvPicPr>
        <p:blipFill>
          <a:blip r:embed="rId5">
            <a:alphaModFix/>
          </a:blip>
          <a:stretch>
            <a:fillRect/>
          </a:stretch>
        </p:blipFill>
        <p:spPr>
          <a:xfrm>
            <a:off x="2475349" y="4456912"/>
            <a:ext cx="4560876" cy="651575"/>
          </a:xfrm>
          <a:prstGeom prst="rect">
            <a:avLst/>
          </a:prstGeom>
          <a:noFill/>
          <a:ln>
            <a:noFill/>
          </a:ln>
        </p:spPr>
      </p:pic>
      <p:pic>
        <p:nvPicPr>
          <p:cNvPr id="218" name="Google Shape;218;p22" title="Heart Rate Monitor theory.mp3">
            <a:hlinkClick r:id="rId6"/>
          </p:cNvPr>
          <p:cNvPicPr preferRelativeResize="0"/>
          <p:nvPr/>
        </p:nvPicPr>
        <p:blipFill>
          <a:blip r:embed="rId7">
            <a:alphaModFix/>
          </a:blip>
          <a:stretch>
            <a:fillRect/>
          </a:stretch>
        </p:blipFill>
        <p:spPr>
          <a:xfrm>
            <a:off x="8543278" y="4554088"/>
            <a:ext cx="457200" cy="457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3"/>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Heart Rate Monitor and Pulse Oximeter</a:t>
            </a:r>
            <a:endParaRPr/>
          </a:p>
          <a:p>
            <a:pPr indent="0" lvl="0" marL="0" rtl="0" algn="l">
              <a:spcBef>
                <a:spcPts val="0"/>
              </a:spcBef>
              <a:spcAft>
                <a:spcPts val="0"/>
              </a:spcAft>
              <a:buNone/>
            </a:pPr>
            <a:r>
              <a:rPr lang="en"/>
              <a:t>Part Selection &amp; Design</a:t>
            </a:r>
            <a:endParaRPr/>
          </a:p>
        </p:txBody>
      </p:sp>
      <p:sp>
        <p:nvSpPr>
          <p:cNvPr id="224" name="Google Shape;224;p23"/>
          <p:cNvSpPr txBox="1"/>
          <p:nvPr>
            <p:ph idx="1" type="body"/>
          </p:nvPr>
        </p:nvSpPr>
        <p:spPr>
          <a:xfrm>
            <a:off x="1277700" y="1550275"/>
            <a:ext cx="3490800" cy="2687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200">
                <a:latin typeface="Times New Roman"/>
                <a:ea typeface="Times New Roman"/>
                <a:cs typeface="Times New Roman"/>
                <a:sym typeface="Times New Roman"/>
              </a:rPr>
              <a:t>IR LED: Vishay Semiconductors VSMY2943G, Emitter Wavelength: 940 nm, LxW: 5.8 mm by 2.3 mm</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Red LED: Cree XLamp XP-E2 LED, Emitter Wavelength: 650-670 nm, LxW: 3.5 mm by 3.5 mm, </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Photodiodes: Osram LPT 80A Phototransistor, Spectral Range of Sensitivity: 450 - 1100 nm, LxW: 5 mm by 6 mm</a:t>
            </a:r>
            <a:endParaRPr sz="1200">
              <a:latin typeface="Times New Roman"/>
              <a:ea typeface="Times New Roman"/>
              <a:cs typeface="Times New Roman"/>
              <a:sym typeface="Times New Roman"/>
            </a:endParaRPr>
          </a:p>
          <a:p>
            <a:pPr indent="0" lvl="0" marL="0" rtl="0" algn="l">
              <a:spcBef>
                <a:spcPts val="0"/>
              </a:spcBef>
              <a:spcAft>
                <a:spcPts val="0"/>
              </a:spcAft>
              <a:buNone/>
            </a:pPr>
            <a:r>
              <a:rPr lang="en" sz="1200">
                <a:latin typeface="Times New Roman"/>
                <a:ea typeface="Times New Roman"/>
                <a:cs typeface="Times New Roman"/>
                <a:sym typeface="Times New Roman"/>
              </a:rPr>
              <a:t>Filters: Edmund Optics Optical Cast Longpass IR Filter, Edmund Optics IR Cut-Off Filter</a:t>
            </a:r>
            <a:endParaRPr/>
          </a:p>
        </p:txBody>
      </p:sp>
      <p:pic>
        <p:nvPicPr>
          <p:cNvPr id="225" name="Google Shape;225;p23"/>
          <p:cNvPicPr preferRelativeResize="0"/>
          <p:nvPr/>
        </p:nvPicPr>
        <p:blipFill rotWithShape="1">
          <a:blip r:embed="rId3">
            <a:alphaModFix/>
          </a:blip>
          <a:srcRect b="27309" l="15546" r="7143" t="0"/>
          <a:stretch/>
        </p:blipFill>
        <p:spPr>
          <a:xfrm>
            <a:off x="7614300" y="4537025"/>
            <a:ext cx="522600" cy="491325"/>
          </a:xfrm>
          <a:prstGeom prst="rect">
            <a:avLst/>
          </a:prstGeom>
          <a:noFill/>
          <a:ln>
            <a:noFill/>
          </a:ln>
        </p:spPr>
      </p:pic>
      <p:sp>
        <p:nvSpPr>
          <p:cNvPr id="226" name="Google Shape;226;p23"/>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227" name="Google Shape;227;p23"/>
          <p:cNvPicPr preferRelativeResize="0"/>
          <p:nvPr/>
        </p:nvPicPr>
        <p:blipFill>
          <a:blip r:embed="rId4">
            <a:alphaModFix/>
          </a:blip>
          <a:stretch>
            <a:fillRect/>
          </a:stretch>
        </p:blipFill>
        <p:spPr>
          <a:xfrm>
            <a:off x="4900700" y="838425"/>
            <a:ext cx="2581400" cy="2040588"/>
          </a:xfrm>
          <a:prstGeom prst="rect">
            <a:avLst/>
          </a:prstGeom>
          <a:noFill/>
          <a:ln>
            <a:noFill/>
          </a:ln>
        </p:spPr>
      </p:pic>
      <p:pic>
        <p:nvPicPr>
          <p:cNvPr id="228" name="Google Shape;228;p23"/>
          <p:cNvPicPr preferRelativeResize="0"/>
          <p:nvPr/>
        </p:nvPicPr>
        <p:blipFill>
          <a:blip r:embed="rId5">
            <a:alphaModFix/>
          </a:blip>
          <a:stretch>
            <a:fillRect/>
          </a:stretch>
        </p:blipFill>
        <p:spPr>
          <a:xfrm>
            <a:off x="4900700" y="3041925"/>
            <a:ext cx="2581400" cy="1910245"/>
          </a:xfrm>
          <a:prstGeom prst="rect">
            <a:avLst/>
          </a:prstGeom>
          <a:noFill/>
          <a:ln>
            <a:noFill/>
          </a:ln>
        </p:spPr>
      </p:pic>
      <p:pic>
        <p:nvPicPr>
          <p:cNvPr id="229" name="Google Shape;229;p23" title="heart rate desin.mp3">
            <a:hlinkClick r:id="rId6"/>
          </p:cNvPr>
          <p:cNvPicPr preferRelativeResize="0"/>
          <p:nvPr/>
        </p:nvPicPr>
        <p:blipFill>
          <a:blip r:embed="rId7">
            <a:alphaModFix/>
          </a:blip>
          <a:stretch>
            <a:fillRect/>
          </a:stretch>
        </p:blipFill>
        <p:spPr>
          <a:xfrm>
            <a:off x="8567475" y="4537025"/>
            <a:ext cx="457200" cy="457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4"/>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Heart Rate Monitor and Pulse Oximeter</a:t>
            </a:r>
            <a:endParaRPr/>
          </a:p>
          <a:p>
            <a:pPr indent="0" lvl="0" marL="0" rtl="0" algn="l">
              <a:spcBef>
                <a:spcPts val="0"/>
              </a:spcBef>
              <a:spcAft>
                <a:spcPts val="0"/>
              </a:spcAft>
              <a:buNone/>
            </a:pPr>
            <a:r>
              <a:rPr lang="en"/>
              <a:t>Testing</a:t>
            </a:r>
            <a:endParaRPr/>
          </a:p>
        </p:txBody>
      </p:sp>
      <p:pic>
        <p:nvPicPr>
          <p:cNvPr id="235" name="Google Shape;235;p24"/>
          <p:cNvPicPr preferRelativeResize="0"/>
          <p:nvPr/>
        </p:nvPicPr>
        <p:blipFill>
          <a:blip r:embed="rId3">
            <a:alphaModFix/>
          </a:blip>
          <a:stretch>
            <a:fillRect/>
          </a:stretch>
        </p:blipFill>
        <p:spPr>
          <a:xfrm>
            <a:off x="567075" y="1499175"/>
            <a:ext cx="5913900" cy="2883025"/>
          </a:xfrm>
          <a:prstGeom prst="rect">
            <a:avLst/>
          </a:prstGeom>
          <a:noFill/>
          <a:ln>
            <a:noFill/>
          </a:ln>
        </p:spPr>
      </p:pic>
      <p:pic>
        <p:nvPicPr>
          <p:cNvPr id="236" name="Google Shape;236;p24"/>
          <p:cNvPicPr preferRelativeResize="0"/>
          <p:nvPr/>
        </p:nvPicPr>
        <p:blipFill rotWithShape="1">
          <a:blip r:embed="rId4">
            <a:alphaModFix/>
          </a:blip>
          <a:srcRect b="27309" l="15546" r="7143" t="0"/>
          <a:stretch/>
        </p:blipFill>
        <p:spPr>
          <a:xfrm>
            <a:off x="7614300" y="4537025"/>
            <a:ext cx="522600" cy="491325"/>
          </a:xfrm>
          <a:prstGeom prst="rect">
            <a:avLst/>
          </a:prstGeom>
          <a:noFill/>
          <a:ln>
            <a:noFill/>
          </a:ln>
        </p:spPr>
      </p:pic>
      <p:sp>
        <p:nvSpPr>
          <p:cNvPr id="237" name="Google Shape;237;p24"/>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238" name="Google Shape;238;p24"/>
          <p:cNvPicPr preferRelativeResize="0"/>
          <p:nvPr/>
        </p:nvPicPr>
        <p:blipFill>
          <a:blip r:embed="rId5">
            <a:alphaModFix/>
          </a:blip>
          <a:stretch>
            <a:fillRect/>
          </a:stretch>
        </p:blipFill>
        <p:spPr>
          <a:xfrm>
            <a:off x="5262000" y="3485225"/>
            <a:ext cx="2874900" cy="714025"/>
          </a:xfrm>
          <a:prstGeom prst="rect">
            <a:avLst/>
          </a:prstGeom>
          <a:noFill/>
          <a:ln>
            <a:noFill/>
          </a:ln>
        </p:spPr>
      </p:pic>
      <p:pic>
        <p:nvPicPr>
          <p:cNvPr id="239" name="Google Shape;239;p24" title="hear rate testing.mp3">
            <a:hlinkClick r:id="rId6"/>
          </p:cNvPr>
          <p:cNvPicPr preferRelativeResize="0"/>
          <p:nvPr/>
        </p:nvPicPr>
        <p:blipFill>
          <a:blip r:embed="rId7">
            <a:alphaModFix/>
          </a:blip>
          <a:stretch>
            <a:fillRect/>
          </a:stretch>
        </p:blipFill>
        <p:spPr>
          <a:xfrm>
            <a:off x="8594625" y="4554088"/>
            <a:ext cx="457200" cy="457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PCB Design for Heart Rate Monitor</a:t>
            </a:r>
            <a:endParaRPr/>
          </a:p>
        </p:txBody>
      </p:sp>
      <p:sp>
        <p:nvSpPr>
          <p:cNvPr id="245" name="Google Shape;245;p25"/>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6" name="Google Shape;246;p25"/>
          <p:cNvPicPr preferRelativeResize="0"/>
          <p:nvPr/>
        </p:nvPicPr>
        <p:blipFill>
          <a:blip r:embed="rId3">
            <a:alphaModFix/>
          </a:blip>
          <a:stretch>
            <a:fillRect/>
          </a:stretch>
        </p:blipFill>
        <p:spPr>
          <a:xfrm>
            <a:off x="506878" y="1492700"/>
            <a:ext cx="4337197" cy="2911200"/>
          </a:xfrm>
          <a:prstGeom prst="rect">
            <a:avLst/>
          </a:prstGeom>
          <a:noFill/>
          <a:ln>
            <a:noFill/>
          </a:ln>
        </p:spPr>
      </p:pic>
      <p:pic>
        <p:nvPicPr>
          <p:cNvPr id="247" name="Google Shape;247;p25"/>
          <p:cNvPicPr preferRelativeResize="0"/>
          <p:nvPr/>
        </p:nvPicPr>
        <p:blipFill>
          <a:blip r:embed="rId4">
            <a:alphaModFix/>
          </a:blip>
          <a:stretch>
            <a:fillRect/>
          </a:stretch>
        </p:blipFill>
        <p:spPr>
          <a:xfrm>
            <a:off x="4844063" y="1492700"/>
            <a:ext cx="3656836" cy="2911200"/>
          </a:xfrm>
          <a:prstGeom prst="rect">
            <a:avLst/>
          </a:prstGeom>
          <a:noFill/>
          <a:ln>
            <a:noFill/>
          </a:ln>
        </p:spPr>
      </p:pic>
      <p:sp>
        <p:nvSpPr>
          <p:cNvPr id="248" name="Google Shape;248;p25"/>
          <p:cNvSpPr txBox="1"/>
          <p:nvPr/>
        </p:nvSpPr>
        <p:spPr>
          <a:xfrm>
            <a:off x="8136900" y="4628150"/>
            <a:ext cx="65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Yong</a:t>
            </a:r>
            <a:endParaRPr>
              <a:solidFill>
                <a:srgbClr val="FFFFFF"/>
              </a:solidFill>
              <a:latin typeface="Lato"/>
              <a:ea typeface="Lato"/>
              <a:cs typeface="Lato"/>
              <a:sym typeface="Lato"/>
            </a:endParaRPr>
          </a:p>
        </p:txBody>
      </p:sp>
      <p:pic>
        <p:nvPicPr>
          <p:cNvPr id="249" name="Google Shape;249;p25"/>
          <p:cNvPicPr preferRelativeResize="0"/>
          <p:nvPr/>
        </p:nvPicPr>
        <p:blipFill>
          <a:blip r:embed="rId5">
            <a:alphaModFix/>
          </a:blip>
          <a:stretch>
            <a:fillRect/>
          </a:stretch>
        </p:blipFill>
        <p:spPr>
          <a:xfrm>
            <a:off x="7701835" y="4628150"/>
            <a:ext cx="435065" cy="400200"/>
          </a:xfrm>
          <a:prstGeom prst="rect">
            <a:avLst/>
          </a:prstGeom>
          <a:noFill/>
          <a:ln>
            <a:noFill/>
          </a:ln>
        </p:spPr>
      </p:pic>
      <p:pic>
        <p:nvPicPr>
          <p:cNvPr id="250" name="Google Shape;250;p25" title="Slide 14-yong.mp3">
            <a:hlinkClick r:id="rId6"/>
          </p:cNvPr>
          <p:cNvPicPr preferRelativeResize="0"/>
          <p:nvPr/>
        </p:nvPicPr>
        <p:blipFill>
          <a:blip r:embed="rId7">
            <a:alphaModFix/>
          </a:blip>
          <a:stretch>
            <a:fillRect/>
          </a:stretch>
        </p:blipFill>
        <p:spPr>
          <a:xfrm>
            <a:off x="8667525" y="4648275"/>
            <a:ext cx="359950" cy="359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Wireless Communication Module</a:t>
            </a:r>
            <a:endParaRPr/>
          </a:p>
        </p:txBody>
      </p:sp>
      <p:sp>
        <p:nvSpPr>
          <p:cNvPr id="256" name="Google Shape;256;p26"/>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Goal:</a:t>
            </a:r>
            <a:r>
              <a:rPr lang="en"/>
              <a:t> Serial communication streams between all sensors, microprocessing units, and the HoloLens</a:t>
            </a:r>
            <a:endParaRPr/>
          </a:p>
          <a:p>
            <a:pPr indent="0" lvl="0" marL="0" rtl="0" algn="l">
              <a:spcBef>
                <a:spcPts val="1200"/>
              </a:spcBef>
              <a:spcAft>
                <a:spcPts val="0"/>
              </a:spcAft>
              <a:buNone/>
            </a:pPr>
            <a:r>
              <a:rPr b="1" lang="en"/>
              <a:t>Parts we used:</a:t>
            </a:r>
            <a:r>
              <a:rPr lang="en"/>
              <a:t> FS1000A Wireless RF Module, HC-05 Bluetooth Module, </a:t>
            </a:r>
            <a:endParaRPr/>
          </a:p>
          <a:p>
            <a:pPr indent="0" lvl="0" marL="0" rtl="0" algn="l">
              <a:spcBef>
                <a:spcPts val="1200"/>
              </a:spcBef>
              <a:spcAft>
                <a:spcPts val="0"/>
              </a:spcAft>
              <a:buNone/>
            </a:pPr>
            <a:r>
              <a:rPr lang="en"/>
              <a:t>nRF24L01 Transceiver, Zigbee Wireless Communication Module, DS18S20 Digital Temperature Sensor</a:t>
            </a:r>
            <a:endParaRPr/>
          </a:p>
          <a:p>
            <a:pPr indent="0" lvl="0" marL="0" rtl="0" algn="l">
              <a:spcBef>
                <a:spcPts val="1200"/>
              </a:spcBef>
              <a:spcAft>
                <a:spcPts val="1200"/>
              </a:spcAft>
              <a:buNone/>
            </a:pPr>
            <a:r>
              <a:rPr lang="en"/>
              <a:t>	</a:t>
            </a:r>
            <a:endParaRPr/>
          </a:p>
        </p:txBody>
      </p:sp>
      <p:pic>
        <p:nvPicPr>
          <p:cNvPr id="257" name="Google Shape;257;p26"/>
          <p:cNvPicPr preferRelativeResize="0"/>
          <p:nvPr/>
        </p:nvPicPr>
        <p:blipFill>
          <a:blip r:embed="rId3">
            <a:alphaModFix/>
          </a:blip>
          <a:stretch>
            <a:fillRect/>
          </a:stretch>
        </p:blipFill>
        <p:spPr>
          <a:xfrm>
            <a:off x="311700" y="3379525"/>
            <a:ext cx="2067050" cy="1550300"/>
          </a:xfrm>
          <a:prstGeom prst="rect">
            <a:avLst/>
          </a:prstGeom>
          <a:noFill/>
          <a:ln>
            <a:noFill/>
          </a:ln>
        </p:spPr>
      </p:pic>
      <p:pic>
        <p:nvPicPr>
          <p:cNvPr id="258" name="Google Shape;258;p26"/>
          <p:cNvPicPr preferRelativeResize="0"/>
          <p:nvPr/>
        </p:nvPicPr>
        <p:blipFill>
          <a:blip r:embed="rId4">
            <a:alphaModFix/>
          </a:blip>
          <a:stretch>
            <a:fillRect/>
          </a:stretch>
        </p:blipFill>
        <p:spPr>
          <a:xfrm>
            <a:off x="2378750" y="3379523"/>
            <a:ext cx="1550279" cy="1550300"/>
          </a:xfrm>
          <a:prstGeom prst="rect">
            <a:avLst/>
          </a:prstGeom>
          <a:noFill/>
          <a:ln>
            <a:noFill/>
          </a:ln>
        </p:spPr>
      </p:pic>
      <p:pic>
        <p:nvPicPr>
          <p:cNvPr id="259" name="Google Shape;259;p26"/>
          <p:cNvPicPr preferRelativeResize="0"/>
          <p:nvPr/>
        </p:nvPicPr>
        <p:blipFill>
          <a:blip r:embed="rId5">
            <a:alphaModFix/>
          </a:blip>
          <a:stretch>
            <a:fillRect/>
          </a:stretch>
        </p:blipFill>
        <p:spPr>
          <a:xfrm>
            <a:off x="3929025" y="3379548"/>
            <a:ext cx="1550274" cy="1550274"/>
          </a:xfrm>
          <a:prstGeom prst="rect">
            <a:avLst/>
          </a:prstGeom>
          <a:noFill/>
          <a:ln>
            <a:noFill/>
          </a:ln>
        </p:spPr>
      </p:pic>
      <p:pic>
        <p:nvPicPr>
          <p:cNvPr id="260" name="Google Shape;260;p26"/>
          <p:cNvPicPr preferRelativeResize="0"/>
          <p:nvPr/>
        </p:nvPicPr>
        <p:blipFill>
          <a:blip r:embed="rId6">
            <a:alphaModFix/>
          </a:blip>
          <a:stretch>
            <a:fillRect/>
          </a:stretch>
        </p:blipFill>
        <p:spPr>
          <a:xfrm>
            <a:off x="5479300" y="3379550"/>
            <a:ext cx="1550276" cy="1550275"/>
          </a:xfrm>
          <a:prstGeom prst="rect">
            <a:avLst/>
          </a:prstGeom>
          <a:noFill/>
          <a:ln>
            <a:noFill/>
          </a:ln>
        </p:spPr>
      </p:pic>
      <p:pic>
        <p:nvPicPr>
          <p:cNvPr id="261" name="Google Shape;261;p26"/>
          <p:cNvPicPr preferRelativeResize="0"/>
          <p:nvPr/>
        </p:nvPicPr>
        <p:blipFill>
          <a:blip r:embed="rId7">
            <a:alphaModFix/>
          </a:blip>
          <a:stretch>
            <a:fillRect/>
          </a:stretch>
        </p:blipFill>
        <p:spPr>
          <a:xfrm>
            <a:off x="7029575" y="3379537"/>
            <a:ext cx="1550275" cy="1550275"/>
          </a:xfrm>
          <a:prstGeom prst="rect">
            <a:avLst/>
          </a:prstGeom>
          <a:noFill/>
          <a:ln>
            <a:noFill/>
          </a:ln>
        </p:spPr>
      </p:pic>
      <p:sp>
        <p:nvSpPr>
          <p:cNvPr id="262" name="Google Shape;262;p26"/>
          <p:cNvSpPr txBox="1"/>
          <p:nvPr/>
        </p:nvSpPr>
        <p:spPr>
          <a:xfrm>
            <a:off x="8136900" y="4628150"/>
            <a:ext cx="65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Yong</a:t>
            </a:r>
            <a:endParaRPr>
              <a:solidFill>
                <a:srgbClr val="FFFFFF"/>
              </a:solidFill>
              <a:latin typeface="Lato"/>
              <a:ea typeface="Lato"/>
              <a:cs typeface="Lato"/>
              <a:sym typeface="Lato"/>
            </a:endParaRPr>
          </a:p>
        </p:txBody>
      </p:sp>
      <p:pic>
        <p:nvPicPr>
          <p:cNvPr id="263" name="Google Shape;263;p26"/>
          <p:cNvPicPr preferRelativeResize="0"/>
          <p:nvPr/>
        </p:nvPicPr>
        <p:blipFill>
          <a:blip r:embed="rId8">
            <a:alphaModFix/>
          </a:blip>
          <a:stretch>
            <a:fillRect/>
          </a:stretch>
        </p:blipFill>
        <p:spPr>
          <a:xfrm>
            <a:off x="7757185" y="4628150"/>
            <a:ext cx="435065" cy="400200"/>
          </a:xfrm>
          <a:prstGeom prst="rect">
            <a:avLst/>
          </a:prstGeom>
          <a:noFill/>
          <a:ln>
            <a:noFill/>
          </a:ln>
        </p:spPr>
      </p:pic>
      <p:pic>
        <p:nvPicPr>
          <p:cNvPr id="264" name="Google Shape;264;p26" title="Slide 15-yong.mp3">
            <a:hlinkClick r:id="rId9"/>
          </p:cNvPr>
          <p:cNvPicPr preferRelativeResize="0"/>
          <p:nvPr/>
        </p:nvPicPr>
        <p:blipFill>
          <a:blip r:embed="rId10">
            <a:alphaModFix/>
          </a:blip>
          <a:stretch>
            <a:fillRect/>
          </a:stretch>
        </p:blipFill>
        <p:spPr>
          <a:xfrm>
            <a:off x="8686800" y="4571150"/>
            <a:ext cx="457200" cy="457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Temperature Sensor</a:t>
            </a:r>
            <a:endParaRPr/>
          </a:p>
        </p:txBody>
      </p:sp>
      <p:sp>
        <p:nvSpPr>
          <p:cNvPr id="270" name="Google Shape;270;p27"/>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DS18S20 Temperature Sensor</a:t>
            </a:r>
            <a:endParaRPr/>
          </a:p>
          <a:p>
            <a:pPr indent="-311150" lvl="0" marL="457200" rtl="0" algn="l">
              <a:spcBef>
                <a:spcPts val="1200"/>
              </a:spcBef>
              <a:spcAft>
                <a:spcPts val="0"/>
              </a:spcAft>
              <a:buSzPts val="1300"/>
              <a:buChar char="●"/>
            </a:pPr>
            <a:r>
              <a:rPr lang="en"/>
              <a:t>3-pin connection</a:t>
            </a:r>
            <a:endParaRPr/>
          </a:p>
          <a:p>
            <a:pPr indent="-311150" lvl="0" marL="457200" rtl="0" algn="l">
              <a:spcBef>
                <a:spcPts val="0"/>
              </a:spcBef>
              <a:spcAft>
                <a:spcPts val="0"/>
              </a:spcAft>
              <a:buSzPts val="1300"/>
              <a:buChar char="●"/>
            </a:pPr>
            <a:r>
              <a:rPr lang="en"/>
              <a:t>One-wire structure (use Dallas Temperature Library)</a:t>
            </a:r>
            <a:endParaRPr/>
          </a:p>
          <a:p>
            <a:pPr indent="-311150" lvl="0" marL="457200" rtl="0" algn="l">
              <a:spcBef>
                <a:spcPts val="0"/>
              </a:spcBef>
              <a:spcAft>
                <a:spcPts val="0"/>
              </a:spcAft>
              <a:buSzPts val="1300"/>
              <a:buChar char="●"/>
            </a:pPr>
            <a:r>
              <a:rPr lang="en"/>
              <a:t>4.7K ohm pull-up resistor</a:t>
            </a:r>
            <a:endParaRPr/>
          </a:p>
          <a:p>
            <a:pPr indent="-311150" lvl="0" marL="457200" rtl="0" algn="l">
              <a:spcBef>
                <a:spcPts val="0"/>
              </a:spcBef>
              <a:spcAft>
                <a:spcPts val="0"/>
              </a:spcAft>
              <a:buSzPts val="1300"/>
              <a:buChar char="●"/>
            </a:pPr>
            <a:r>
              <a:rPr lang="en"/>
              <a:t>5V operating voltage</a:t>
            </a:r>
            <a:endParaRPr/>
          </a:p>
          <a:p>
            <a:pPr indent="0" lvl="0" marL="0" rtl="0" algn="l">
              <a:spcBef>
                <a:spcPts val="1200"/>
              </a:spcBef>
              <a:spcAft>
                <a:spcPts val="1200"/>
              </a:spcAft>
              <a:buNone/>
            </a:pPr>
            <a:r>
              <a:t/>
            </a:r>
            <a:endParaRPr/>
          </a:p>
        </p:txBody>
      </p:sp>
      <p:sp>
        <p:nvSpPr>
          <p:cNvPr id="271" name="Google Shape;271;p27"/>
          <p:cNvSpPr txBox="1"/>
          <p:nvPr/>
        </p:nvSpPr>
        <p:spPr>
          <a:xfrm>
            <a:off x="8136900" y="4628150"/>
            <a:ext cx="65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Yong</a:t>
            </a:r>
            <a:endParaRPr>
              <a:solidFill>
                <a:srgbClr val="FFFFFF"/>
              </a:solidFill>
              <a:latin typeface="Lato"/>
              <a:ea typeface="Lato"/>
              <a:cs typeface="Lato"/>
              <a:sym typeface="Lato"/>
            </a:endParaRPr>
          </a:p>
        </p:txBody>
      </p:sp>
      <p:pic>
        <p:nvPicPr>
          <p:cNvPr id="272" name="Google Shape;272;p27"/>
          <p:cNvPicPr preferRelativeResize="0"/>
          <p:nvPr/>
        </p:nvPicPr>
        <p:blipFill>
          <a:blip r:embed="rId3">
            <a:alphaModFix/>
          </a:blip>
          <a:stretch>
            <a:fillRect/>
          </a:stretch>
        </p:blipFill>
        <p:spPr>
          <a:xfrm>
            <a:off x="7701835" y="4628150"/>
            <a:ext cx="435065" cy="400200"/>
          </a:xfrm>
          <a:prstGeom prst="rect">
            <a:avLst/>
          </a:prstGeom>
          <a:noFill/>
          <a:ln>
            <a:noFill/>
          </a:ln>
        </p:spPr>
      </p:pic>
      <p:pic>
        <p:nvPicPr>
          <p:cNvPr id="273" name="Google Shape;273;p27"/>
          <p:cNvPicPr preferRelativeResize="0"/>
          <p:nvPr/>
        </p:nvPicPr>
        <p:blipFill rotWithShape="1">
          <a:blip r:embed="rId4">
            <a:alphaModFix/>
          </a:blip>
          <a:srcRect b="0" l="16473" r="5711" t="0"/>
          <a:stretch/>
        </p:blipFill>
        <p:spPr>
          <a:xfrm>
            <a:off x="6813725" y="991000"/>
            <a:ext cx="1341350" cy="1723725"/>
          </a:xfrm>
          <a:prstGeom prst="rect">
            <a:avLst/>
          </a:prstGeom>
          <a:noFill/>
          <a:ln>
            <a:noFill/>
          </a:ln>
        </p:spPr>
      </p:pic>
      <p:pic>
        <p:nvPicPr>
          <p:cNvPr id="274" name="Google Shape;274;p27"/>
          <p:cNvPicPr preferRelativeResize="0"/>
          <p:nvPr/>
        </p:nvPicPr>
        <p:blipFill>
          <a:blip r:embed="rId5">
            <a:alphaModFix/>
          </a:blip>
          <a:stretch>
            <a:fillRect/>
          </a:stretch>
        </p:blipFill>
        <p:spPr>
          <a:xfrm>
            <a:off x="6813725" y="2714713"/>
            <a:ext cx="1524000" cy="1190625"/>
          </a:xfrm>
          <a:prstGeom prst="rect">
            <a:avLst/>
          </a:prstGeom>
          <a:noFill/>
          <a:ln>
            <a:noFill/>
          </a:ln>
        </p:spPr>
      </p:pic>
      <p:pic>
        <p:nvPicPr>
          <p:cNvPr id="275" name="Google Shape;275;p27" title="Slide 18-yong.mp3">
            <a:hlinkClick r:id="rId6"/>
          </p:cNvPr>
          <p:cNvPicPr preferRelativeResize="0"/>
          <p:nvPr/>
        </p:nvPicPr>
        <p:blipFill>
          <a:blip r:embed="rId7">
            <a:alphaModFix/>
          </a:blip>
          <a:stretch>
            <a:fillRect/>
          </a:stretch>
        </p:blipFill>
        <p:spPr>
          <a:xfrm>
            <a:off x="8686800" y="4571150"/>
            <a:ext cx="457200" cy="457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8"/>
          <p:cNvSpPr txBox="1"/>
          <p:nvPr>
            <p:ph type="title"/>
          </p:nvPr>
        </p:nvSpPr>
        <p:spPr>
          <a:xfrm>
            <a:off x="1297500" y="3650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PCB Testing</a:t>
            </a:r>
            <a:endParaRPr/>
          </a:p>
        </p:txBody>
      </p:sp>
      <p:sp>
        <p:nvSpPr>
          <p:cNvPr id="281" name="Google Shape;281;p28"/>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Before making PCB, we need to decide</a:t>
            </a:r>
            <a:endParaRPr/>
          </a:p>
          <a:p>
            <a:pPr indent="0" lvl="0" marL="0" rtl="0" algn="l">
              <a:spcBef>
                <a:spcPts val="1200"/>
              </a:spcBef>
              <a:spcAft>
                <a:spcPts val="0"/>
              </a:spcAft>
              <a:buNone/>
            </a:pPr>
            <a:r>
              <a:rPr lang="en"/>
              <a:t>what ports we need and how can we </a:t>
            </a:r>
            <a:endParaRPr/>
          </a:p>
          <a:p>
            <a:pPr indent="0" lvl="0" marL="0" rtl="0" algn="l">
              <a:spcBef>
                <a:spcPts val="1200"/>
              </a:spcBef>
              <a:spcAft>
                <a:spcPts val="0"/>
              </a:spcAft>
              <a:buNone/>
            </a:pPr>
            <a:r>
              <a:rPr lang="en"/>
              <a:t>connect it, so we make a schematic diagram</a:t>
            </a:r>
            <a:endParaRPr/>
          </a:p>
          <a:p>
            <a:pPr indent="0" lvl="0" marL="0" rtl="0" algn="l">
              <a:spcBef>
                <a:spcPts val="1200"/>
              </a:spcBef>
              <a:spcAft>
                <a:spcPts val="0"/>
              </a:spcAft>
              <a:buNone/>
            </a:pPr>
            <a:r>
              <a:rPr lang="en"/>
              <a:t>to show all ports needed be connected to a</a:t>
            </a:r>
            <a:endParaRPr/>
          </a:p>
          <a:p>
            <a:pPr indent="0" lvl="0" marL="0" rtl="0" algn="l">
              <a:spcBef>
                <a:spcPts val="1200"/>
              </a:spcBef>
              <a:spcAft>
                <a:spcPts val="1200"/>
              </a:spcAft>
              <a:buNone/>
            </a:pPr>
            <a:r>
              <a:rPr lang="en"/>
              <a:t>breadboard.</a:t>
            </a:r>
            <a:endParaRPr/>
          </a:p>
        </p:txBody>
      </p:sp>
      <p:pic>
        <p:nvPicPr>
          <p:cNvPr id="282" name="Google Shape;282;p28"/>
          <p:cNvPicPr preferRelativeResize="0"/>
          <p:nvPr/>
        </p:nvPicPr>
        <p:blipFill rotWithShape="1">
          <a:blip r:embed="rId3">
            <a:alphaModFix/>
          </a:blip>
          <a:srcRect b="0" l="-3053" r="41606" t="0"/>
          <a:stretch/>
        </p:blipFill>
        <p:spPr>
          <a:xfrm>
            <a:off x="4572000" y="452100"/>
            <a:ext cx="4055325" cy="4176051"/>
          </a:xfrm>
          <a:prstGeom prst="rect">
            <a:avLst/>
          </a:prstGeom>
          <a:noFill/>
          <a:ln>
            <a:noFill/>
          </a:ln>
        </p:spPr>
      </p:pic>
      <p:sp>
        <p:nvSpPr>
          <p:cNvPr id="283" name="Google Shape;283;p28"/>
          <p:cNvSpPr txBox="1"/>
          <p:nvPr/>
        </p:nvSpPr>
        <p:spPr>
          <a:xfrm>
            <a:off x="8136900" y="4628150"/>
            <a:ext cx="65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Yong</a:t>
            </a:r>
            <a:endParaRPr>
              <a:solidFill>
                <a:srgbClr val="FFFFFF"/>
              </a:solidFill>
              <a:latin typeface="Lato"/>
              <a:ea typeface="Lato"/>
              <a:cs typeface="Lato"/>
              <a:sym typeface="Lato"/>
            </a:endParaRPr>
          </a:p>
        </p:txBody>
      </p:sp>
      <p:pic>
        <p:nvPicPr>
          <p:cNvPr id="284" name="Google Shape;284;p28"/>
          <p:cNvPicPr preferRelativeResize="0"/>
          <p:nvPr/>
        </p:nvPicPr>
        <p:blipFill>
          <a:blip r:embed="rId4">
            <a:alphaModFix/>
          </a:blip>
          <a:stretch>
            <a:fillRect/>
          </a:stretch>
        </p:blipFill>
        <p:spPr>
          <a:xfrm>
            <a:off x="7776010" y="4628150"/>
            <a:ext cx="435065" cy="400200"/>
          </a:xfrm>
          <a:prstGeom prst="rect">
            <a:avLst/>
          </a:prstGeom>
          <a:noFill/>
          <a:ln>
            <a:noFill/>
          </a:ln>
        </p:spPr>
      </p:pic>
      <p:pic>
        <p:nvPicPr>
          <p:cNvPr id="285" name="Google Shape;285;p28" title="Slide 16-yong.mp3">
            <a:hlinkClick r:id="rId5"/>
          </p:cNvPr>
          <p:cNvPicPr preferRelativeResize="0"/>
          <p:nvPr/>
        </p:nvPicPr>
        <p:blipFill>
          <a:blip r:embed="rId6">
            <a:alphaModFix/>
          </a:blip>
          <a:stretch>
            <a:fillRect/>
          </a:stretch>
        </p:blipFill>
        <p:spPr>
          <a:xfrm>
            <a:off x="8627325" y="4599650"/>
            <a:ext cx="457200" cy="457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PCB for Wireless Communication Module</a:t>
            </a:r>
            <a:endParaRPr/>
          </a:p>
        </p:txBody>
      </p:sp>
      <p:sp>
        <p:nvSpPr>
          <p:cNvPr id="291" name="Google Shape;291;p29"/>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2" name="Google Shape;292;p29"/>
          <p:cNvPicPr preferRelativeResize="0"/>
          <p:nvPr/>
        </p:nvPicPr>
        <p:blipFill>
          <a:blip r:embed="rId3">
            <a:alphaModFix/>
          </a:blip>
          <a:stretch>
            <a:fillRect/>
          </a:stretch>
        </p:blipFill>
        <p:spPr>
          <a:xfrm>
            <a:off x="462525" y="1468312"/>
            <a:ext cx="4294499" cy="3301085"/>
          </a:xfrm>
          <a:prstGeom prst="rect">
            <a:avLst/>
          </a:prstGeom>
          <a:noFill/>
          <a:ln>
            <a:noFill/>
          </a:ln>
        </p:spPr>
      </p:pic>
      <p:pic>
        <p:nvPicPr>
          <p:cNvPr id="293" name="Google Shape;293;p29"/>
          <p:cNvPicPr preferRelativeResize="0"/>
          <p:nvPr/>
        </p:nvPicPr>
        <p:blipFill>
          <a:blip r:embed="rId4">
            <a:alphaModFix/>
          </a:blip>
          <a:stretch>
            <a:fillRect/>
          </a:stretch>
        </p:blipFill>
        <p:spPr>
          <a:xfrm>
            <a:off x="4757025" y="1451675"/>
            <a:ext cx="3821340" cy="3301100"/>
          </a:xfrm>
          <a:prstGeom prst="rect">
            <a:avLst/>
          </a:prstGeom>
          <a:noFill/>
          <a:ln>
            <a:noFill/>
          </a:ln>
        </p:spPr>
      </p:pic>
      <p:sp>
        <p:nvSpPr>
          <p:cNvPr id="294" name="Google Shape;294;p29"/>
          <p:cNvSpPr txBox="1"/>
          <p:nvPr/>
        </p:nvSpPr>
        <p:spPr>
          <a:xfrm>
            <a:off x="8136900" y="4628150"/>
            <a:ext cx="65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Yong</a:t>
            </a:r>
            <a:endParaRPr>
              <a:solidFill>
                <a:srgbClr val="FFFFFF"/>
              </a:solidFill>
              <a:latin typeface="Lato"/>
              <a:ea typeface="Lato"/>
              <a:cs typeface="Lato"/>
              <a:sym typeface="Lato"/>
            </a:endParaRPr>
          </a:p>
        </p:txBody>
      </p:sp>
      <p:pic>
        <p:nvPicPr>
          <p:cNvPr id="295" name="Google Shape;295;p29"/>
          <p:cNvPicPr preferRelativeResize="0"/>
          <p:nvPr/>
        </p:nvPicPr>
        <p:blipFill>
          <a:blip r:embed="rId5">
            <a:alphaModFix/>
          </a:blip>
          <a:stretch>
            <a:fillRect/>
          </a:stretch>
        </p:blipFill>
        <p:spPr>
          <a:xfrm>
            <a:off x="7630960" y="4769400"/>
            <a:ext cx="435065" cy="400200"/>
          </a:xfrm>
          <a:prstGeom prst="rect">
            <a:avLst/>
          </a:prstGeom>
          <a:noFill/>
          <a:ln>
            <a:noFill/>
          </a:ln>
        </p:spPr>
      </p:pic>
      <p:pic>
        <p:nvPicPr>
          <p:cNvPr id="296" name="Google Shape;296;p29" title="Slide 17-yong.mp3">
            <a:hlinkClick r:id="rId6"/>
          </p:cNvPr>
          <p:cNvPicPr preferRelativeResize="0"/>
          <p:nvPr/>
        </p:nvPicPr>
        <p:blipFill>
          <a:blip r:embed="rId7">
            <a:alphaModFix/>
          </a:blip>
          <a:stretch>
            <a:fillRect/>
          </a:stretch>
        </p:blipFill>
        <p:spPr>
          <a:xfrm>
            <a:off x="8710529" y="4613396"/>
            <a:ext cx="400200" cy="400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0"/>
          <p:cNvSpPr/>
          <p:nvPr/>
        </p:nvSpPr>
        <p:spPr>
          <a:xfrm>
            <a:off x="4572000" y="788975"/>
            <a:ext cx="3329400" cy="4163100"/>
          </a:xfrm>
          <a:prstGeom prst="rect">
            <a:avLst/>
          </a:prstGeom>
          <a:solidFill>
            <a:schemeClr val="accent5"/>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0"/>
          <p:cNvSpPr txBox="1"/>
          <p:nvPr>
            <p:ph type="ctrTitle"/>
          </p:nvPr>
        </p:nvSpPr>
        <p:spPr>
          <a:xfrm>
            <a:off x="602000" y="0"/>
            <a:ext cx="8468700" cy="88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800"/>
              <a:t>Sensor data using C# console application </a:t>
            </a:r>
            <a:endParaRPr sz="2800"/>
          </a:p>
        </p:txBody>
      </p:sp>
      <p:sp>
        <p:nvSpPr>
          <p:cNvPr id="303" name="Google Shape;303;p30"/>
          <p:cNvSpPr txBox="1"/>
          <p:nvPr>
            <p:ph idx="1" type="subTitle"/>
          </p:nvPr>
        </p:nvSpPr>
        <p:spPr>
          <a:xfrm>
            <a:off x="602000" y="2883650"/>
            <a:ext cx="2371500" cy="20685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t/>
            </a:r>
            <a:endParaRPr/>
          </a:p>
          <a:p>
            <a:pPr indent="-311150" lvl="0" marL="457200" rtl="0" algn="l">
              <a:spcBef>
                <a:spcPts val="0"/>
              </a:spcBef>
              <a:spcAft>
                <a:spcPts val="0"/>
              </a:spcAft>
              <a:buSzPts val="1300"/>
              <a:buChar char="●"/>
            </a:pPr>
            <a:r>
              <a:rPr lang="en"/>
              <a:t>Desktop computer receives data via C# console application</a:t>
            </a:r>
            <a:endParaRPr/>
          </a:p>
          <a:p>
            <a:pPr indent="0" lvl="0" marL="457200" rtl="0" algn="l">
              <a:spcBef>
                <a:spcPts val="0"/>
              </a:spcBef>
              <a:spcAft>
                <a:spcPts val="0"/>
              </a:spcAft>
              <a:buNone/>
            </a:pPr>
            <a:r>
              <a:t/>
            </a:r>
            <a:endParaRPr/>
          </a:p>
          <a:p>
            <a:pPr indent="-311150" lvl="0" marL="457200" rtl="0" algn="l">
              <a:spcBef>
                <a:spcPts val="0"/>
              </a:spcBef>
              <a:spcAft>
                <a:spcPts val="0"/>
              </a:spcAft>
              <a:buSzPts val="1300"/>
              <a:buChar char="●"/>
            </a:pPr>
            <a:r>
              <a:rPr lang="en"/>
              <a:t>C# console application prints temperature to terminal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04" name="Google Shape;304;p30"/>
          <p:cNvSpPr txBox="1"/>
          <p:nvPr/>
        </p:nvSpPr>
        <p:spPr>
          <a:xfrm>
            <a:off x="7963725" y="3336725"/>
            <a:ext cx="500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id="305" name="Google Shape;305;p30"/>
          <p:cNvPicPr preferRelativeResize="0"/>
          <p:nvPr/>
        </p:nvPicPr>
        <p:blipFill rotWithShape="1">
          <a:blip r:embed="rId3">
            <a:alphaModFix/>
          </a:blip>
          <a:srcRect b="7621" l="0" r="25622" t="0"/>
          <a:stretch/>
        </p:blipFill>
        <p:spPr>
          <a:xfrm>
            <a:off x="4572038" y="811175"/>
            <a:ext cx="3329325" cy="4118701"/>
          </a:xfrm>
          <a:prstGeom prst="rect">
            <a:avLst/>
          </a:prstGeom>
          <a:noFill/>
          <a:ln>
            <a:noFill/>
          </a:ln>
        </p:spPr>
      </p:pic>
      <p:sp>
        <p:nvSpPr>
          <p:cNvPr id="306" name="Google Shape;306;p30"/>
          <p:cNvSpPr txBox="1"/>
          <p:nvPr/>
        </p:nvSpPr>
        <p:spPr>
          <a:xfrm>
            <a:off x="8487300" y="4604225"/>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307" name="Google Shape;307;p30" title="slide 19.mp3">
            <a:hlinkClick r:id="rId4"/>
          </p:cNvPr>
          <p:cNvPicPr preferRelativeResize="0"/>
          <p:nvPr/>
        </p:nvPicPr>
        <p:blipFill>
          <a:blip r:embed="rId5">
            <a:alphaModFix/>
          </a:blip>
          <a:stretch>
            <a:fillRect/>
          </a:stretch>
        </p:blipFill>
        <p:spPr>
          <a:xfrm>
            <a:off x="8587075" y="4147025"/>
            <a:ext cx="457200" cy="457200"/>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pic>
      <p:pic>
        <p:nvPicPr>
          <p:cNvPr id="308" name="Google Shape;308;p30"/>
          <p:cNvPicPr preferRelativeResize="0"/>
          <p:nvPr/>
        </p:nvPicPr>
        <p:blipFill>
          <a:blip r:embed="rId6">
            <a:alphaModFix/>
          </a:blip>
          <a:stretch>
            <a:fillRect/>
          </a:stretch>
        </p:blipFill>
        <p:spPr>
          <a:xfrm>
            <a:off x="8076472" y="4316752"/>
            <a:ext cx="457200" cy="63749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1"/>
          <p:cNvSpPr/>
          <p:nvPr/>
        </p:nvSpPr>
        <p:spPr>
          <a:xfrm>
            <a:off x="404600" y="1236650"/>
            <a:ext cx="7688400" cy="3695700"/>
          </a:xfrm>
          <a:prstGeom prst="rect">
            <a:avLst/>
          </a:prstGeom>
          <a:solidFill>
            <a:schemeClr val="accent3"/>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1"/>
          <p:cNvSpPr txBox="1"/>
          <p:nvPr>
            <p:ph type="ctrTitle"/>
          </p:nvPr>
        </p:nvSpPr>
        <p:spPr>
          <a:xfrm>
            <a:off x="2125675" y="49500"/>
            <a:ext cx="6873000" cy="881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000"/>
              <a:t>Sensor data with C# User Interface Application</a:t>
            </a:r>
            <a:endParaRPr sz="3000"/>
          </a:p>
          <a:p>
            <a:pPr indent="0" lvl="0" marL="0" rtl="0" algn="l">
              <a:spcBef>
                <a:spcPts val="0"/>
              </a:spcBef>
              <a:spcAft>
                <a:spcPts val="0"/>
              </a:spcAft>
              <a:buSzPts val="990"/>
              <a:buNone/>
            </a:pPr>
            <a:r>
              <a:t/>
            </a:r>
            <a:endParaRPr sz="3200"/>
          </a:p>
        </p:txBody>
      </p:sp>
      <p:sp>
        <p:nvSpPr>
          <p:cNvPr id="315" name="Google Shape;315;p31"/>
          <p:cNvSpPr txBox="1"/>
          <p:nvPr/>
        </p:nvSpPr>
        <p:spPr>
          <a:xfrm>
            <a:off x="7963725" y="3336725"/>
            <a:ext cx="500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id="316" name="Google Shape;316;p31"/>
          <p:cNvPicPr preferRelativeResize="0"/>
          <p:nvPr/>
        </p:nvPicPr>
        <p:blipFill>
          <a:blip r:embed="rId3">
            <a:alphaModFix/>
          </a:blip>
          <a:stretch>
            <a:fillRect/>
          </a:stretch>
        </p:blipFill>
        <p:spPr>
          <a:xfrm>
            <a:off x="521900" y="1329775"/>
            <a:ext cx="7456676" cy="3517200"/>
          </a:xfrm>
          <a:prstGeom prst="rect">
            <a:avLst/>
          </a:prstGeom>
          <a:noFill/>
          <a:ln>
            <a:noFill/>
          </a:ln>
        </p:spPr>
      </p:pic>
      <p:sp>
        <p:nvSpPr>
          <p:cNvPr id="317" name="Google Shape;317;p31"/>
          <p:cNvSpPr txBox="1"/>
          <p:nvPr/>
        </p:nvSpPr>
        <p:spPr>
          <a:xfrm>
            <a:off x="8487300" y="4604225"/>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318" name="Google Shape;318;p31" title="slide 20.mp3">
            <a:hlinkClick r:id="rId4"/>
          </p:cNvPr>
          <p:cNvPicPr preferRelativeResize="0"/>
          <p:nvPr/>
        </p:nvPicPr>
        <p:blipFill>
          <a:blip r:embed="rId5">
            <a:alphaModFix/>
          </a:blip>
          <a:stretch>
            <a:fillRect/>
          </a:stretch>
        </p:blipFill>
        <p:spPr>
          <a:xfrm>
            <a:off x="8128613" y="4623338"/>
            <a:ext cx="361950" cy="361950"/>
          </a:xfrm>
          <a:prstGeom prst="rect">
            <a:avLst/>
          </a:prstGeom>
          <a:noFill/>
          <a:ln>
            <a:noFill/>
          </a:ln>
        </p:spPr>
      </p:pic>
      <p:pic>
        <p:nvPicPr>
          <p:cNvPr id="319" name="Google Shape;319;p31"/>
          <p:cNvPicPr preferRelativeResize="0"/>
          <p:nvPr/>
        </p:nvPicPr>
        <p:blipFill>
          <a:blip r:embed="rId6">
            <a:alphaModFix/>
          </a:blip>
          <a:stretch>
            <a:fillRect/>
          </a:stretch>
        </p:blipFill>
        <p:spPr>
          <a:xfrm>
            <a:off x="8587047" y="4058752"/>
            <a:ext cx="457200" cy="6374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4"/>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Project Overview</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Software Design</a:t>
            </a:r>
            <a:endParaRPr/>
          </a:p>
        </p:txBody>
      </p:sp>
      <p:pic>
        <p:nvPicPr>
          <p:cNvPr id="325" name="Google Shape;325;p32" title="slide 21.mp3">
            <a:hlinkClick r:id="rId3"/>
          </p:cNvPr>
          <p:cNvPicPr preferRelativeResize="0"/>
          <p:nvPr/>
        </p:nvPicPr>
        <p:blipFill>
          <a:blip r:embed="rId4">
            <a:alphaModFix/>
          </a:blip>
          <a:stretch>
            <a:fillRect/>
          </a:stretch>
        </p:blipFill>
        <p:spPr>
          <a:xfrm>
            <a:off x="8554650" y="4504850"/>
            <a:ext cx="457200" cy="457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3"/>
          <p:cNvSpPr txBox="1"/>
          <p:nvPr>
            <p:ph type="ctrTitle"/>
          </p:nvPr>
        </p:nvSpPr>
        <p:spPr>
          <a:xfrm>
            <a:off x="-1995375" y="416625"/>
            <a:ext cx="2235900" cy="5289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2800"/>
              <a:t>Use Cases</a:t>
            </a:r>
            <a:endParaRPr sz="2800"/>
          </a:p>
        </p:txBody>
      </p:sp>
      <p:sp>
        <p:nvSpPr>
          <p:cNvPr id="331" name="Google Shape;331;p33"/>
          <p:cNvSpPr/>
          <p:nvPr/>
        </p:nvSpPr>
        <p:spPr>
          <a:xfrm>
            <a:off x="972301" y="0"/>
            <a:ext cx="8171700" cy="5143500"/>
          </a:xfrm>
          <a:prstGeom prst="rect">
            <a:avLst/>
          </a:prstGeom>
          <a:solidFill>
            <a:schemeClr val="lt2"/>
          </a:solid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2" name="Google Shape;332;p33"/>
          <p:cNvPicPr preferRelativeResize="0"/>
          <p:nvPr/>
        </p:nvPicPr>
        <p:blipFill rotWithShape="1">
          <a:blip r:embed="rId3">
            <a:alphaModFix/>
          </a:blip>
          <a:srcRect b="6736" l="0" r="0" t="6223"/>
          <a:stretch/>
        </p:blipFill>
        <p:spPr>
          <a:xfrm>
            <a:off x="1819290" y="0"/>
            <a:ext cx="7324710" cy="5143499"/>
          </a:xfrm>
          <a:prstGeom prst="rect">
            <a:avLst/>
          </a:prstGeom>
          <a:noFill/>
          <a:ln>
            <a:noFill/>
          </a:ln>
        </p:spPr>
      </p:pic>
      <p:sp>
        <p:nvSpPr>
          <p:cNvPr id="333" name="Google Shape;333;p33"/>
          <p:cNvSpPr/>
          <p:nvPr/>
        </p:nvSpPr>
        <p:spPr>
          <a:xfrm>
            <a:off x="0" y="164600"/>
            <a:ext cx="3015600" cy="1206300"/>
          </a:xfrm>
          <a:prstGeom prst="rect">
            <a:avLst/>
          </a:prstGeom>
          <a:solidFill>
            <a:schemeClr val="accent3"/>
          </a:solidFill>
          <a:ln cap="flat" cmpd="sng" w="952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3"/>
          <p:cNvSpPr txBox="1"/>
          <p:nvPr>
            <p:ph type="ctrTitle"/>
          </p:nvPr>
        </p:nvSpPr>
        <p:spPr>
          <a:xfrm>
            <a:off x="109050" y="284450"/>
            <a:ext cx="2834700" cy="966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2800"/>
              <a:t>Software Design (</a:t>
            </a:r>
            <a:r>
              <a:rPr lang="en" sz="2800"/>
              <a:t>Use Cases)</a:t>
            </a:r>
            <a:endParaRPr sz="2800"/>
          </a:p>
        </p:txBody>
      </p:sp>
      <p:sp>
        <p:nvSpPr>
          <p:cNvPr id="335" name="Google Shape;335;p33"/>
          <p:cNvSpPr/>
          <p:nvPr/>
        </p:nvSpPr>
        <p:spPr>
          <a:xfrm>
            <a:off x="420075" y="3322150"/>
            <a:ext cx="1497000" cy="1700100"/>
          </a:xfrm>
          <a:prstGeom prst="rect">
            <a:avLst/>
          </a:prstGeom>
          <a:solidFill>
            <a:schemeClr val="dk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6" name="Google Shape;336;p33"/>
          <p:cNvPicPr preferRelativeResize="0"/>
          <p:nvPr/>
        </p:nvPicPr>
        <p:blipFill rotWithShape="1">
          <a:blip r:embed="rId4">
            <a:alphaModFix/>
          </a:blip>
          <a:srcRect b="81766" l="0" r="76787" t="0"/>
          <a:stretch/>
        </p:blipFill>
        <p:spPr>
          <a:xfrm>
            <a:off x="556703" y="3435847"/>
            <a:ext cx="1223819" cy="1472682"/>
          </a:xfrm>
          <a:prstGeom prst="rect">
            <a:avLst/>
          </a:prstGeom>
          <a:noFill/>
          <a:ln>
            <a:noFill/>
          </a:ln>
        </p:spPr>
      </p:pic>
      <p:sp>
        <p:nvSpPr>
          <p:cNvPr id="337" name="Google Shape;337;p33"/>
          <p:cNvSpPr txBox="1"/>
          <p:nvPr/>
        </p:nvSpPr>
        <p:spPr>
          <a:xfrm>
            <a:off x="8487300" y="4604225"/>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338" name="Google Shape;338;p33" title="slide 22 - both.mp3">
            <a:hlinkClick r:id="rId5"/>
          </p:cNvPr>
          <p:cNvPicPr preferRelativeResize="0"/>
          <p:nvPr/>
        </p:nvPicPr>
        <p:blipFill>
          <a:blip r:embed="rId6">
            <a:alphaModFix/>
          </a:blip>
          <a:stretch>
            <a:fillRect/>
          </a:stretch>
        </p:blipFill>
        <p:spPr>
          <a:xfrm>
            <a:off x="8587050" y="4106125"/>
            <a:ext cx="457200" cy="457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4"/>
          <p:cNvSpPr/>
          <p:nvPr/>
        </p:nvSpPr>
        <p:spPr>
          <a:xfrm>
            <a:off x="2954350" y="1722425"/>
            <a:ext cx="5743500" cy="2895600"/>
          </a:xfrm>
          <a:prstGeom prst="rect">
            <a:avLst/>
          </a:prstGeom>
          <a:solidFill>
            <a:schemeClr val="lt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4"/>
          <p:cNvSpPr txBox="1"/>
          <p:nvPr>
            <p:ph type="ctrTitle"/>
          </p:nvPr>
        </p:nvSpPr>
        <p:spPr>
          <a:xfrm>
            <a:off x="2746925" y="154275"/>
            <a:ext cx="6232800" cy="88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Software Design Overview</a:t>
            </a:r>
            <a:endParaRPr/>
          </a:p>
        </p:txBody>
      </p:sp>
      <p:sp>
        <p:nvSpPr>
          <p:cNvPr id="345" name="Google Shape;345;p34"/>
          <p:cNvSpPr txBox="1"/>
          <p:nvPr/>
        </p:nvSpPr>
        <p:spPr>
          <a:xfrm>
            <a:off x="7963725" y="3336725"/>
            <a:ext cx="500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id="346" name="Google Shape;346;p34"/>
          <p:cNvPicPr preferRelativeResize="0"/>
          <p:nvPr/>
        </p:nvPicPr>
        <p:blipFill>
          <a:blip r:embed="rId3">
            <a:alphaModFix/>
          </a:blip>
          <a:stretch>
            <a:fillRect/>
          </a:stretch>
        </p:blipFill>
        <p:spPr>
          <a:xfrm>
            <a:off x="3462075" y="1846274"/>
            <a:ext cx="4728049" cy="2645275"/>
          </a:xfrm>
          <a:prstGeom prst="rect">
            <a:avLst/>
          </a:prstGeom>
          <a:noFill/>
          <a:ln>
            <a:noFill/>
          </a:ln>
        </p:spPr>
      </p:pic>
      <p:sp>
        <p:nvSpPr>
          <p:cNvPr id="347" name="Google Shape;347;p34"/>
          <p:cNvSpPr txBox="1"/>
          <p:nvPr>
            <p:ph idx="1" type="subTitle"/>
          </p:nvPr>
        </p:nvSpPr>
        <p:spPr>
          <a:xfrm>
            <a:off x="247100" y="3013125"/>
            <a:ext cx="3123000" cy="20517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NASA objectives:</a:t>
            </a:r>
            <a:endParaRPr/>
          </a:p>
          <a:p>
            <a:pPr indent="-311150" lvl="1" marL="914400" rtl="0" algn="l">
              <a:spcBef>
                <a:spcPts val="0"/>
              </a:spcBef>
              <a:spcAft>
                <a:spcPts val="0"/>
              </a:spcAft>
              <a:buSzPts val="1300"/>
              <a:buChar char="○"/>
            </a:pPr>
            <a:r>
              <a:rPr lang="en"/>
              <a:t>Control/tutorial </a:t>
            </a:r>
            <a:endParaRPr/>
          </a:p>
          <a:p>
            <a:pPr indent="-311150" lvl="1" marL="914400" rtl="0" algn="l">
              <a:spcBef>
                <a:spcPts val="0"/>
              </a:spcBef>
              <a:spcAft>
                <a:spcPts val="0"/>
              </a:spcAft>
              <a:buSzPts val="1300"/>
              <a:buChar char="○"/>
            </a:pPr>
            <a:r>
              <a:rPr lang="en"/>
              <a:t>EVA System State</a:t>
            </a:r>
            <a:endParaRPr/>
          </a:p>
          <a:p>
            <a:pPr indent="-311150" lvl="1" marL="914400" rtl="0" algn="l">
              <a:spcBef>
                <a:spcPts val="0"/>
              </a:spcBef>
              <a:spcAft>
                <a:spcPts val="0"/>
              </a:spcAft>
              <a:buSzPts val="1300"/>
              <a:buChar char="○"/>
            </a:pPr>
            <a:r>
              <a:rPr lang="en"/>
              <a:t>Illumination</a:t>
            </a:r>
            <a:endParaRPr/>
          </a:p>
          <a:p>
            <a:pPr indent="-311150" lvl="1" marL="914400" rtl="0" algn="l">
              <a:spcBef>
                <a:spcPts val="0"/>
              </a:spcBef>
              <a:spcAft>
                <a:spcPts val="0"/>
              </a:spcAft>
              <a:buSzPts val="1300"/>
              <a:buChar char="○"/>
            </a:pPr>
            <a:r>
              <a:rPr lang="en"/>
              <a:t>Navigation</a:t>
            </a:r>
            <a:endParaRPr/>
          </a:p>
          <a:p>
            <a:pPr indent="-311150" lvl="1" marL="914400" rtl="0" algn="l">
              <a:spcBef>
                <a:spcPts val="0"/>
              </a:spcBef>
              <a:spcAft>
                <a:spcPts val="0"/>
              </a:spcAft>
              <a:buSzPts val="1300"/>
              <a:buChar char="○"/>
            </a:pPr>
            <a:r>
              <a:rPr lang="en"/>
              <a:t>Geological Sampling</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p:txBody>
      </p:sp>
      <p:sp>
        <p:nvSpPr>
          <p:cNvPr id="348" name="Google Shape;348;p34"/>
          <p:cNvSpPr txBox="1"/>
          <p:nvPr/>
        </p:nvSpPr>
        <p:spPr>
          <a:xfrm>
            <a:off x="7871425" y="4664625"/>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349" name="Google Shape;349;p34" title="slide 23.mp3">
            <a:hlinkClick r:id="rId4"/>
          </p:cNvPr>
          <p:cNvPicPr preferRelativeResize="0"/>
          <p:nvPr/>
        </p:nvPicPr>
        <p:blipFill>
          <a:blip r:embed="rId5">
            <a:alphaModFix/>
          </a:blip>
          <a:stretch>
            <a:fillRect/>
          </a:stretch>
        </p:blipFill>
        <p:spPr>
          <a:xfrm>
            <a:off x="7414225" y="4664625"/>
            <a:ext cx="457200" cy="457200"/>
          </a:xfrm>
          <a:prstGeom prst="rect">
            <a:avLst/>
          </a:prstGeom>
          <a:noFill/>
          <a:ln>
            <a:noFill/>
          </a:ln>
        </p:spPr>
      </p:pic>
      <p:pic>
        <p:nvPicPr>
          <p:cNvPr id="350" name="Google Shape;350;p34"/>
          <p:cNvPicPr preferRelativeResize="0"/>
          <p:nvPr/>
        </p:nvPicPr>
        <p:blipFill>
          <a:blip r:embed="rId6">
            <a:alphaModFix/>
          </a:blip>
          <a:stretch>
            <a:fillRect/>
          </a:stretch>
        </p:blipFill>
        <p:spPr>
          <a:xfrm>
            <a:off x="8587047" y="4485577"/>
            <a:ext cx="457200" cy="63749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5"/>
          <p:cNvSpPr txBox="1"/>
          <p:nvPr>
            <p:ph type="ctrTitle"/>
          </p:nvPr>
        </p:nvSpPr>
        <p:spPr>
          <a:xfrm>
            <a:off x="3197550" y="186700"/>
            <a:ext cx="5737200" cy="1117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200"/>
              <a:t>HoloLens Development Environment</a:t>
            </a:r>
            <a:endParaRPr sz="3200"/>
          </a:p>
        </p:txBody>
      </p:sp>
      <p:sp>
        <p:nvSpPr>
          <p:cNvPr id="356" name="Google Shape;356;p35"/>
          <p:cNvSpPr txBox="1"/>
          <p:nvPr/>
        </p:nvSpPr>
        <p:spPr>
          <a:xfrm>
            <a:off x="257200" y="2571750"/>
            <a:ext cx="2542500" cy="28167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rgbClr val="FFFFFF"/>
              </a:buClr>
              <a:buSzPts val="1300"/>
              <a:buChar char="●"/>
            </a:pPr>
            <a:r>
              <a:rPr lang="en" sz="1300">
                <a:solidFill>
                  <a:srgbClr val="FFFFFF"/>
                </a:solidFill>
              </a:rPr>
              <a:t>Windows 10 OS, Visual Studio IDE, and 3D engine</a:t>
            </a:r>
            <a:endParaRPr sz="1300">
              <a:solidFill>
                <a:srgbClr val="FFFFFF"/>
              </a:solidFill>
            </a:endParaRPr>
          </a:p>
          <a:p>
            <a:pPr indent="0" lvl="0" marL="457200" rtl="0" algn="l">
              <a:spcBef>
                <a:spcPts val="0"/>
              </a:spcBef>
              <a:spcAft>
                <a:spcPts val="0"/>
              </a:spcAft>
              <a:buNone/>
            </a:pPr>
            <a:r>
              <a:t/>
            </a:r>
            <a:endParaRPr sz="1300">
              <a:solidFill>
                <a:srgbClr val="FFFFFF"/>
              </a:solidFill>
            </a:endParaRPr>
          </a:p>
          <a:p>
            <a:pPr indent="-311150" lvl="0" marL="457200" rtl="0" algn="l">
              <a:spcBef>
                <a:spcPts val="0"/>
              </a:spcBef>
              <a:spcAft>
                <a:spcPts val="0"/>
              </a:spcAft>
              <a:buClr>
                <a:srgbClr val="FFFFFF"/>
              </a:buClr>
              <a:buSzPts val="1300"/>
              <a:buChar char="●"/>
            </a:pPr>
            <a:r>
              <a:rPr lang="en" sz="1300">
                <a:solidFill>
                  <a:srgbClr val="FFFFFF"/>
                </a:solidFill>
              </a:rPr>
              <a:t>3D engines</a:t>
            </a:r>
            <a:endParaRPr sz="1300">
              <a:solidFill>
                <a:srgbClr val="FFFFFF"/>
              </a:solidFill>
            </a:endParaRPr>
          </a:p>
          <a:p>
            <a:pPr indent="-311150" lvl="1" marL="914400" rtl="0" algn="l">
              <a:spcBef>
                <a:spcPts val="0"/>
              </a:spcBef>
              <a:spcAft>
                <a:spcPts val="0"/>
              </a:spcAft>
              <a:buClr>
                <a:srgbClr val="FFFFFF"/>
              </a:buClr>
              <a:buSzPts val="1300"/>
              <a:buChar char="○"/>
            </a:pPr>
            <a:r>
              <a:rPr lang="en" sz="1300">
                <a:solidFill>
                  <a:srgbClr val="FFFFFF"/>
                </a:solidFill>
              </a:rPr>
              <a:t>Unity</a:t>
            </a:r>
            <a:endParaRPr sz="1300">
              <a:solidFill>
                <a:srgbClr val="FFFFFF"/>
              </a:solidFill>
            </a:endParaRPr>
          </a:p>
          <a:p>
            <a:pPr indent="-311150" lvl="1" marL="914400" rtl="0" algn="l">
              <a:spcBef>
                <a:spcPts val="0"/>
              </a:spcBef>
              <a:spcAft>
                <a:spcPts val="0"/>
              </a:spcAft>
              <a:buClr>
                <a:srgbClr val="FFFFFF"/>
              </a:buClr>
              <a:buSzPts val="1300"/>
              <a:buChar char="○"/>
            </a:pPr>
            <a:r>
              <a:rPr lang="en" sz="1300">
                <a:solidFill>
                  <a:srgbClr val="FFFFFF"/>
                </a:solidFill>
              </a:rPr>
              <a:t>Unreal</a:t>
            </a:r>
            <a:endParaRPr sz="1300">
              <a:solidFill>
                <a:srgbClr val="FFFFFF"/>
              </a:solidFill>
            </a:endParaRPr>
          </a:p>
          <a:p>
            <a:pPr indent="-311150" lvl="1" marL="914400" rtl="0" algn="l">
              <a:spcBef>
                <a:spcPts val="0"/>
              </a:spcBef>
              <a:spcAft>
                <a:spcPts val="0"/>
              </a:spcAft>
              <a:buClr>
                <a:srgbClr val="FFFFFF"/>
              </a:buClr>
              <a:buSzPts val="1300"/>
              <a:buChar char="○"/>
            </a:pPr>
            <a:r>
              <a:rPr lang="en" sz="1300">
                <a:solidFill>
                  <a:srgbClr val="FFFFFF"/>
                </a:solidFill>
              </a:rPr>
              <a:t>Native XR</a:t>
            </a:r>
            <a:endParaRPr sz="1300">
              <a:solidFill>
                <a:srgbClr val="FFFFFF"/>
              </a:solidFill>
            </a:endParaRPr>
          </a:p>
          <a:p>
            <a:pPr indent="0" lvl="0" marL="457200" rtl="0" algn="l">
              <a:spcBef>
                <a:spcPts val="0"/>
              </a:spcBef>
              <a:spcAft>
                <a:spcPts val="0"/>
              </a:spcAft>
              <a:buNone/>
            </a:pPr>
            <a:r>
              <a:t/>
            </a:r>
            <a:endParaRPr sz="1300">
              <a:solidFill>
                <a:srgbClr val="FFFFFF"/>
              </a:solidFill>
            </a:endParaRPr>
          </a:p>
          <a:p>
            <a:pPr indent="-311150" lvl="0" marL="457200" rtl="0" algn="l">
              <a:spcBef>
                <a:spcPts val="0"/>
              </a:spcBef>
              <a:spcAft>
                <a:spcPts val="0"/>
              </a:spcAft>
              <a:buClr>
                <a:srgbClr val="FFFFFF"/>
              </a:buClr>
              <a:buSzPts val="1300"/>
              <a:buChar char="●"/>
            </a:pPr>
            <a:r>
              <a:rPr lang="en" sz="1300">
                <a:solidFill>
                  <a:srgbClr val="FFFFFF"/>
                </a:solidFill>
              </a:rPr>
              <a:t>Microsoft-mixed reality toolkit</a:t>
            </a:r>
            <a:endParaRPr sz="1300">
              <a:solidFill>
                <a:srgbClr val="FFFFFF"/>
              </a:solidFill>
            </a:endParaRPr>
          </a:p>
          <a:p>
            <a:pPr indent="0" lvl="0" marL="0" rtl="0" algn="l">
              <a:spcBef>
                <a:spcPts val="0"/>
              </a:spcBef>
              <a:spcAft>
                <a:spcPts val="0"/>
              </a:spcAft>
              <a:buNone/>
            </a:pPr>
            <a:r>
              <a:t/>
            </a:r>
            <a:endParaRPr>
              <a:solidFill>
                <a:srgbClr val="FFFFFF"/>
              </a:solidFill>
            </a:endParaRPr>
          </a:p>
          <a:p>
            <a:pPr indent="0" lvl="0" marL="457200" rtl="0" algn="l">
              <a:spcBef>
                <a:spcPts val="0"/>
              </a:spcBef>
              <a:spcAft>
                <a:spcPts val="0"/>
              </a:spcAft>
              <a:buNone/>
            </a:pPr>
            <a:r>
              <a:t/>
            </a:r>
            <a:endParaRPr/>
          </a:p>
        </p:txBody>
      </p:sp>
      <p:pic>
        <p:nvPicPr>
          <p:cNvPr id="357" name="Google Shape;357;p35"/>
          <p:cNvPicPr preferRelativeResize="0"/>
          <p:nvPr/>
        </p:nvPicPr>
        <p:blipFill>
          <a:blip r:embed="rId3">
            <a:alphaModFix/>
          </a:blip>
          <a:stretch>
            <a:fillRect/>
          </a:stretch>
        </p:blipFill>
        <p:spPr>
          <a:xfrm>
            <a:off x="3043350" y="1679088"/>
            <a:ext cx="5289750" cy="2521442"/>
          </a:xfrm>
          <a:prstGeom prst="rect">
            <a:avLst/>
          </a:prstGeom>
          <a:noFill/>
          <a:ln>
            <a:noFill/>
          </a:ln>
        </p:spPr>
      </p:pic>
      <p:sp>
        <p:nvSpPr>
          <p:cNvPr id="358" name="Google Shape;358;p35"/>
          <p:cNvSpPr txBox="1"/>
          <p:nvPr/>
        </p:nvSpPr>
        <p:spPr>
          <a:xfrm>
            <a:off x="8487300" y="4604225"/>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359" name="Google Shape;359;p35" title="slide 24.mp3">
            <a:hlinkClick r:id="rId4"/>
          </p:cNvPr>
          <p:cNvPicPr preferRelativeResize="0"/>
          <p:nvPr/>
        </p:nvPicPr>
        <p:blipFill>
          <a:blip r:embed="rId5">
            <a:alphaModFix/>
          </a:blip>
          <a:stretch>
            <a:fillRect/>
          </a:stretch>
        </p:blipFill>
        <p:spPr>
          <a:xfrm>
            <a:off x="8030100" y="4575725"/>
            <a:ext cx="457200" cy="457200"/>
          </a:xfrm>
          <a:prstGeom prst="rect">
            <a:avLst/>
          </a:prstGeom>
          <a:noFill/>
          <a:ln>
            <a:noFill/>
          </a:ln>
        </p:spPr>
      </p:pic>
      <p:pic>
        <p:nvPicPr>
          <p:cNvPr id="360" name="Google Shape;360;p35"/>
          <p:cNvPicPr preferRelativeResize="0"/>
          <p:nvPr/>
        </p:nvPicPr>
        <p:blipFill>
          <a:blip r:embed="rId6">
            <a:alphaModFix/>
          </a:blip>
          <a:stretch>
            <a:fillRect/>
          </a:stretch>
        </p:blipFill>
        <p:spPr>
          <a:xfrm>
            <a:off x="8576747" y="4017127"/>
            <a:ext cx="457200" cy="63749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36"/>
          <p:cNvSpPr/>
          <p:nvPr/>
        </p:nvSpPr>
        <p:spPr>
          <a:xfrm>
            <a:off x="920075" y="2870125"/>
            <a:ext cx="2014500" cy="2142900"/>
          </a:xfrm>
          <a:prstGeom prst="rect">
            <a:avLst/>
          </a:prstGeom>
          <a:solidFill>
            <a:schemeClr val="dk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6"/>
          <p:cNvSpPr/>
          <p:nvPr/>
        </p:nvSpPr>
        <p:spPr>
          <a:xfrm>
            <a:off x="3717900" y="116250"/>
            <a:ext cx="4819500" cy="4911000"/>
          </a:xfrm>
          <a:prstGeom prst="rect">
            <a:avLst/>
          </a:prstGeom>
          <a:solidFill>
            <a:srgbClr val="82C7A5"/>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6"/>
          <p:cNvSpPr txBox="1"/>
          <p:nvPr>
            <p:ph type="ctrTitle"/>
          </p:nvPr>
        </p:nvSpPr>
        <p:spPr>
          <a:xfrm>
            <a:off x="811225" y="72325"/>
            <a:ext cx="3011100" cy="72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00"/>
              <a:t>EVA System State</a:t>
            </a:r>
            <a:endParaRPr sz="2400"/>
          </a:p>
        </p:txBody>
      </p:sp>
      <p:pic>
        <p:nvPicPr>
          <p:cNvPr id="368" name="Google Shape;368;p36"/>
          <p:cNvPicPr preferRelativeResize="0"/>
          <p:nvPr/>
        </p:nvPicPr>
        <p:blipFill rotWithShape="1">
          <a:blip r:embed="rId3">
            <a:alphaModFix/>
          </a:blip>
          <a:srcRect b="40919" l="25942" r="0" t="0"/>
          <a:stretch/>
        </p:blipFill>
        <p:spPr>
          <a:xfrm>
            <a:off x="3950300" y="188575"/>
            <a:ext cx="4371974" cy="4766352"/>
          </a:xfrm>
          <a:prstGeom prst="rect">
            <a:avLst/>
          </a:prstGeom>
          <a:noFill/>
          <a:ln>
            <a:noFill/>
          </a:ln>
        </p:spPr>
      </p:pic>
      <p:pic>
        <p:nvPicPr>
          <p:cNvPr id="369" name="Google Shape;369;p36"/>
          <p:cNvPicPr preferRelativeResize="0"/>
          <p:nvPr/>
        </p:nvPicPr>
        <p:blipFill rotWithShape="1">
          <a:blip r:embed="rId3">
            <a:alphaModFix/>
          </a:blip>
          <a:srcRect b="81766" l="0" r="76787" t="0"/>
          <a:stretch/>
        </p:blipFill>
        <p:spPr>
          <a:xfrm>
            <a:off x="1103925" y="3013438"/>
            <a:ext cx="1646800" cy="1856277"/>
          </a:xfrm>
          <a:prstGeom prst="rect">
            <a:avLst/>
          </a:prstGeom>
          <a:noFill/>
          <a:ln>
            <a:noFill/>
          </a:ln>
        </p:spPr>
      </p:pic>
      <p:sp>
        <p:nvSpPr>
          <p:cNvPr id="370" name="Google Shape;370;p36"/>
          <p:cNvSpPr txBox="1"/>
          <p:nvPr/>
        </p:nvSpPr>
        <p:spPr>
          <a:xfrm>
            <a:off x="8487300" y="4612825"/>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371" name="Google Shape;371;p36" title="slide 25 - redo.mp3">
            <a:hlinkClick r:id="rId4"/>
          </p:cNvPr>
          <p:cNvPicPr preferRelativeResize="0"/>
          <p:nvPr/>
        </p:nvPicPr>
        <p:blipFill>
          <a:blip r:embed="rId5">
            <a:alphaModFix/>
          </a:blip>
          <a:stretch>
            <a:fillRect/>
          </a:stretch>
        </p:blipFill>
        <p:spPr>
          <a:xfrm>
            <a:off x="8587050" y="116250"/>
            <a:ext cx="457200" cy="457200"/>
          </a:xfrm>
          <a:prstGeom prst="rect">
            <a:avLst/>
          </a:prstGeom>
          <a:noFill/>
          <a:ln>
            <a:noFill/>
          </a:ln>
        </p:spPr>
      </p:pic>
      <p:pic>
        <p:nvPicPr>
          <p:cNvPr id="372" name="Google Shape;372;p36"/>
          <p:cNvPicPr preferRelativeResize="0"/>
          <p:nvPr/>
        </p:nvPicPr>
        <p:blipFill>
          <a:blip r:embed="rId6">
            <a:alphaModFix/>
          </a:blip>
          <a:stretch>
            <a:fillRect/>
          </a:stretch>
        </p:blipFill>
        <p:spPr>
          <a:xfrm>
            <a:off x="8587047" y="4075402"/>
            <a:ext cx="457200" cy="63749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7"/>
          <p:cNvSpPr/>
          <p:nvPr/>
        </p:nvSpPr>
        <p:spPr>
          <a:xfrm>
            <a:off x="920075" y="2870125"/>
            <a:ext cx="2014500" cy="2142900"/>
          </a:xfrm>
          <a:prstGeom prst="rect">
            <a:avLst/>
          </a:prstGeom>
          <a:solidFill>
            <a:schemeClr val="dk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37"/>
          <p:cNvSpPr/>
          <p:nvPr/>
        </p:nvSpPr>
        <p:spPr>
          <a:xfrm>
            <a:off x="3626825" y="116250"/>
            <a:ext cx="4819500" cy="4911000"/>
          </a:xfrm>
          <a:prstGeom prst="rect">
            <a:avLst/>
          </a:prstGeom>
          <a:solidFill>
            <a:srgbClr val="82C7A5"/>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7"/>
          <p:cNvSpPr txBox="1"/>
          <p:nvPr>
            <p:ph type="ctrTitle"/>
          </p:nvPr>
        </p:nvSpPr>
        <p:spPr>
          <a:xfrm>
            <a:off x="465650" y="72325"/>
            <a:ext cx="3356700" cy="72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00"/>
              <a:t>Navigation</a:t>
            </a:r>
            <a:endParaRPr sz="2400"/>
          </a:p>
        </p:txBody>
      </p:sp>
      <p:pic>
        <p:nvPicPr>
          <p:cNvPr id="380" name="Google Shape;380;p37"/>
          <p:cNvPicPr preferRelativeResize="0"/>
          <p:nvPr/>
        </p:nvPicPr>
        <p:blipFill rotWithShape="1">
          <a:blip r:embed="rId3">
            <a:alphaModFix/>
          </a:blip>
          <a:srcRect b="81766" l="0" r="76787" t="0"/>
          <a:stretch/>
        </p:blipFill>
        <p:spPr>
          <a:xfrm>
            <a:off x="1103925" y="3013438"/>
            <a:ext cx="1646800" cy="1856277"/>
          </a:xfrm>
          <a:prstGeom prst="rect">
            <a:avLst/>
          </a:prstGeom>
          <a:noFill/>
          <a:ln>
            <a:noFill/>
          </a:ln>
        </p:spPr>
      </p:pic>
      <p:pic>
        <p:nvPicPr>
          <p:cNvPr id="381" name="Google Shape;381;p37"/>
          <p:cNvPicPr preferRelativeResize="0"/>
          <p:nvPr/>
        </p:nvPicPr>
        <p:blipFill>
          <a:blip r:embed="rId4">
            <a:alphaModFix/>
          </a:blip>
          <a:stretch>
            <a:fillRect/>
          </a:stretch>
        </p:blipFill>
        <p:spPr>
          <a:xfrm>
            <a:off x="4415149" y="169238"/>
            <a:ext cx="3120075" cy="4805025"/>
          </a:xfrm>
          <a:prstGeom prst="rect">
            <a:avLst/>
          </a:prstGeom>
          <a:noFill/>
          <a:ln>
            <a:noFill/>
          </a:ln>
        </p:spPr>
      </p:pic>
      <p:sp>
        <p:nvSpPr>
          <p:cNvPr id="382" name="Google Shape;382;p37"/>
          <p:cNvSpPr txBox="1"/>
          <p:nvPr/>
        </p:nvSpPr>
        <p:spPr>
          <a:xfrm>
            <a:off x="8446325" y="4627050"/>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383" name="Google Shape;383;p37" title="slide 26.mp3">
            <a:hlinkClick r:id="rId5"/>
          </p:cNvPr>
          <p:cNvPicPr preferRelativeResize="0"/>
          <p:nvPr/>
        </p:nvPicPr>
        <p:blipFill>
          <a:blip r:embed="rId6">
            <a:alphaModFix/>
          </a:blip>
          <a:stretch>
            <a:fillRect/>
          </a:stretch>
        </p:blipFill>
        <p:spPr>
          <a:xfrm>
            <a:off x="8546075" y="116250"/>
            <a:ext cx="457200" cy="457200"/>
          </a:xfrm>
          <a:prstGeom prst="rect">
            <a:avLst/>
          </a:prstGeom>
          <a:noFill/>
          <a:ln>
            <a:noFill/>
          </a:ln>
        </p:spPr>
      </p:pic>
      <p:pic>
        <p:nvPicPr>
          <p:cNvPr id="384" name="Google Shape;384;p37"/>
          <p:cNvPicPr preferRelativeResize="0"/>
          <p:nvPr/>
        </p:nvPicPr>
        <p:blipFill>
          <a:blip r:embed="rId7">
            <a:alphaModFix/>
          </a:blip>
          <a:stretch>
            <a:fillRect/>
          </a:stretch>
        </p:blipFill>
        <p:spPr>
          <a:xfrm>
            <a:off x="8546072" y="4075402"/>
            <a:ext cx="457200" cy="63749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8"/>
          <p:cNvSpPr/>
          <p:nvPr/>
        </p:nvSpPr>
        <p:spPr>
          <a:xfrm>
            <a:off x="920075" y="2870125"/>
            <a:ext cx="2014500" cy="2142900"/>
          </a:xfrm>
          <a:prstGeom prst="rect">
            <a:avLst/>
          </a:prstGeom>
          <a:solidFill>
            <a:schemeClr val="dk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8"/>
          <p:cNvSpPr/>
          <p:nvPr/>
        </p:nvSpPr>
        <p:spPr>
          <a:xfrm>
            <a:off x="3626825" y="116250"/>
            <a:ext cx="4819500" cy="4911000"/>
          </a:xfrm>
          <a:prstGeom prst="rect">
            <a:avLst/>
          </a:prstGeom>
          <a:solidFill>
            <a:srgbClr val="82C7A5"/>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8"/>
          <p:cNvSpPr txBox="1"/>
          <p:nvPr>
            <p:ph type="ctrTitle"/>
          </p:nvPr>
        </p:nvSpPr>
        <p:spPr>
          <a:xfrm>
            <a:off x="465650" y="0"/>
            <a:ext cx="3356700" cy="72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00"/>
              <a:t>Sampling</a:t>
            </a:r>
            <a:endParaRPr sz="2400"/>
          </a:p>
        </p:txBody>
      </p:sp>
      <p:pic>
        <p:nvPicPr>
          <p:cNvPr id="392" name="Google Shape;392;p38"/>
          <p:cNvPicPr preferRelativeResize="0"/>
          <p:nvPr/>
        </p:nvPicPr>
        <p:blipFill rotWithShape="1">
          <a:blip r:embed="rId3">
            <a:alphaModFix/>
          </a:blip>
          <a:srcRect b="81766" l="0" r="76787" t="0"/>
          <a:stretch/>
        </p:blipFill>
        <p:spPr>
          <a:xfrm>
            <a:off x="1103925" y="3013438"/>
            <a:ext cx="1646800" cy="1856277"/>
          </a:xfrm>
          <a:prstGeom prst="rect">
            <a:avLst/>
          </a:prstGeom>
          <a:noFill/>
          <a:ln>
            <a:noFill/>
          </a:ln>
        </p:spPr>
      </p:pic>
      <p:pic>
        <p:nvPicPr>
          <p:cNvPr id="393" name="Google Shape;393;p38"/>
          <p:cNvPicPr preferRelativeResize="0"/>
          <p:nvPr/>
        </p:nvPicPr>
        <p:blipFill>
          <a:blip r:embed="rId4">
            <a:alphaModFix/>
          </a:blip>
          <a:stretch>
            <a:fillRect/>
          </a:stretch>
        </p:blipFill>
        <p:spPr>
          <a:xfrm>
            <a:off x="3768838" y="304013"/>
            <a:ext cx="4535474" cy="4535474"/>
          </a:xfrm>
          <a:prstGeom prst="rect">
            <a:avLst/>
          </a:prstGeom>
          <a:noFill/>
          <a:ln>
            <a:noFill/>
          </a:ln>
        </p:spPr>
      </p:pic>
      <p:sp>
        <p:nvSpPr>
          <p:cNvPr id="394" name="Google Shape;394;p38"/>
          <p:cNvSpPr txBox="1"/>
          <p:nvPr/>
        </p:nvSpPr>
        <p:spPr>
          <a:xfrm>
            <a:off x="8446325" y="4612825"/>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395" name="Google Shape;395;p38" title="slide 27.mp3">
            <a:hlinkClick r:id="rId5"/>
          </p:cNvPr>
          <p:cNvPicPr preferRelativeResize="0"/>
          <p:nvPr/>
        </p:nvPicPr>
        <p:blipFill>
          <a:blip r:embed="rId6">
            <a:alphaModFix/>
          </a:blip>
          <a:stretch>
            <a:fillRect/>
          </a:stretch>
        </p:blipFill>
        <p:spPr>
          <a:xfrm>
            <a:off x="8546075" y="116250"/>
            <a:ext cx="457200" cy="457200"/>
          </a:xfrm>
          <a:prstGeom prst="rect">
            <a:avLst/>
          </a:prstGeom>
          <a:noFill/>
          <a:ln>
            <a:noFill/>
          </a:ln>
        </p:spPr>
      </p:pic>
      <p:pic>
        <p:nvPicPr>
          <p:cNvPr id="396" name="Google Shape;396;p38"/>
          <p:cNvPicPr preferRelativeResize="0"/>
          <p:nvPr/>
        </p:nvPicPr>
        <p:blipFill>
          <a:blip r:embed="rId7">
            <a:alphaModFix/>
          </a:blip>
          <a:stretch>
            <a:fillRect/>
          </a:stretch>
        </p:blipFill>
        <p:spPr>
          <a:xfrm>
            <a:off x="8546072" y="4058752"/>
            <a:ext cx="457200" cy="63749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39"/>
          <p:cNvSpPr/>
          <p:nvPr/>
        </p:nvSpPr>
        <p:spPr>
          <a:xfrm>
            <a:off x="920075" y="2870125"/>
            <a:ext cx="2014500" cy="2142900"/>
          </a:xfrm>
          <a:prstGeom prst="rect">
            <a:avLst/>
          </a:prstGeom>
          <a:solidFill>
            <a:schemeClr val="dk2"/>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9"/>
          <p:cNvSpPr/>
          <p:nvPr/>
        </p:nvSpPr>
        <p:spPr>
          <a:xfrm>
            <a:off x="4954600" y="265100"/>
            <a:ext cx="3356700" cy="4645800"/>
          </a:xfrm>
          <a:prstGeom prst="rect">
            <a:avLst/>
          </a:prstGeom>
          <a:solidFill>
            <a:srgbClr val="82C7A5"/>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9"/>
          <p:cNvSpPr txBox="1"/>
          <p:nvPr>
            <p:ph type="ctrTitle"/>
          </p:nvPr>
        </p:nvSpPr>
        <p:spPr>
          <a:xfrm>
            <a:off x="465650" y="72325"/>
            <a:ext cx="3356700" cy="72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400"/>
              <a:t>Illumination</a:t>
            </a:r>
            <a:endParaRPr sz="2400"/>
          </a:p>
        </p:txBody>
      </p:sp>
      <p:pic>
        <p:nvPicPr>
          <p:cNvPr id="404" name="Google Shape;404;p39"/>
          <p:cNvPicPr preferRelativeResize="0"/>
          <p:nvPr/>
        </p:nvPicPr>
        <p:blipFill rotWithShape="1">
          <a:blip r:embed="rId3">
            <a:alphaModFix/>
          </a:blip>
          <a:srcRect b="81766" l="0" r="76787" t="0"/>
          <a:stretch/>
        </p:blipFill>
        <p:spPr>
          <a:xfrm>
            <a:off x="1103925" y="3013438"/>
            <a:ext cx="1646800" cy="1856277"/>
          </a:xfrm>
          <a:prstGeom prst="rect">
            <a:avLst/>
          </a:prstGeom>
          <a:noFill/>
          <a:ln>
            <a:noFill/>
          </a:ln>
        </p:spPr>
      </p:pic>
      <p:pic>
        <p:nvPicPr>
          <p:cNvPr id="405" name="Google Shape;405;p39"/>
          <p:cNvPicPr preferRelativeResize="0"/>
          <p:nvPr/>
        </p:nvPicPr>
        <p:blipFill>
          <a:blip r:embed="rId4">
            <a:alphaModFix/>
          </a:blip>
          <a:stretch>
            <a:fillRect/>
          </a:stretch>
        </p:blipFill>
        <p:spPr>
          <a:xfrm>
            <a:off x="5364175" y="346550"/>
            <a:ext cx="2234100" cy="4472774"/>
          </a:xfrm>
          <a:prstGeom prst="rect">
            <a:avLst/>
          </a:prstGeom>
          <a:noFill/>
          <a:ln>
            <a:noFill/>
          </a:ln>
        </p:spPr>
      </p:pic>
      <p:sp>
        <p:nvSpPr>
          <p:cNvPr id="406" name="Google Shape;406;p39"/>
          <p:cNvSpPr txBox="1"/>
          <p:nvPr/>
        </p:nvSpPr>
        <p:spPr>
          <a:xfrm>
            <a:off x="8487300" y="4604225"/>
            <a:ext cx="65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David</a:t>
            </a:r>
            <a:endParaRPr>
              <a:solidFill>
                <a:srgbClr val="FFFFFF"/>
              </a:solidFill>
              <a:latin typeface="Lato"/>
              <a:ea typeface="Lato"/>
              <a:cs typeface="Lato"/>
              <a:sym typeface="Lato"/>
            </a:endParaRPr>
          </a:p>
        </p:txBody>
      </p:sp>
      <p:pic>
        <p:nvPicPr>
          <p:cNvPr id="407" name="Google Shape;407;p39" title="slide 28.mp3">
            <a:hlinkClick r:id="rId5"/>
          </p:cNvPr>
          <p:cNvPicPr preferRelativeResize="0"/>
          <p:nvPr/>
        </p:nvPicPr>
        <p:blipFill>
          <a:blip r:embed="rId6">
            <a:alphaModFix/>
          </a:blip>
          <a:stretch>
            <a:fillRect/>
          </a:stretch>
        </p:blipFill>
        <p:spPr>
          <a:xfrm>
            <a:off x="8487300" y="282475"/>
            <a:ext cx="457200" cy="457200"/>
          </a:xfrm>
          <a:prstGeom prst="rect">
            <a:avLst/>
          </a:prstGeom>
          <a:noFill/>
          <a:ln>
            <a:noFill/>
          </a:ln>
        </p:spPr>
      </p:pic>
      <p:pic>
        <p:nvPicPr>
          <p:cNvPr id="408" name="Google Shape;408;p39"/>
          <p:cNvPicPr preferRelativeResize="0"/>
          <p:nvPr/>
        </p:nvPicPr>
        <p:blipFill>
          <a:blip r:embed="rId7">
            <a:alphaModFix/>
          </a:blip>
          <a:stretch>
            <a:fillRect/>
          </a:stretch>
        </p:blipFill>
        <p:spPr>
          <a:xfrm>
            <a:off x="8587047" y="4058727"/>
            <a:ext cx="457200" cy="63749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0"/>
          <p:cNvSpPr txBox="1"/>
          <p:nvPr/>
        </p:nvSpPr>
        <p:spPr>
          <a:xfrm>
            <a:off x="7838850" y="4088100"/>
            <a:ext cx="6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Sam</a:t>
            </a:r>
            <a:endParaRPr>
              <a:solidFill>
                <a:srgbClr val="FFFFFF"/>
              </a:solidFill>
              <a:latin typeface="Lato"/>
              <a:ea typeface="Lato"/>
              <a:cs typeface="Lato"/>
              <a:sym typeface="Lato"/>
            </a:endParaRPr>
          </a:p>
        </p:txBody>
      </p:sp>
      <p:sp>
        <p:nvSpPr>
          <p:cNvPr id="414" name="Google Shape;414;p4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800">
                <a:solidFill>
                  <a:srgbClr val="FFFFFF"/>
                </a:solidFill>
                <a:latin typeface="Arial"/>
                <a:ea typeface="Arial"/>
                <a:cs typeface="Arial"/>
                <a:sym typeface="Arial"/>
              </a:rPr>
              <a:t>Simple Image Processing Techniques</a:t>
            </a:r>
            <a:endParaRPr>
              <a:solidFill>
                <a:srgbClr val="FFFFFF"/>
              </a:solidFill>
            </a:endParaRPr>
          </a:p>
        </p:txBody>
      </p:sp>
      <p:sp>
        <p:nvSpPr>
          <p:cNvPr id="415" name="Google Shape;415;p40"/>
          <p:cNvSpPr txBox="1"/>
          <p:nvPr>
            <p:ph idx="1" type="body"/>
          </p:nvPr>
        </p:nvSpPr>
        <p:spPr>
          <a:xfrm>
            <a:off x="1264375" y="1004475"/>
            <a:ext cx="7038900" cy="1512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solidFill>
                  <a:srgbClr val="FFFFFF"/>
                </a:solidFill>
                <a:latin typeface="Arial"/>
                <a:ea typeface="Arial"/>
                <a:cs typeface="Arial"/>
                <a:sym typeface="Arial"/>
              </a:rPr>
              <a:t>Global Transformations: Negative Transform, Power Law Transform, Logarithm Transform, Inverse Logarithm Transforms, Simple Arithmetic Transforms</a:t>
            </a:r>
            <a:endParaRPr sz="1800">
              <a:solidFill>
                <a:srgbClr val="FFFFFF"/>
              </a:solidFill>
              <a:latin typeface="Arial"/>
              <a:ea typeface="Arial"/>
              <a:cs typeface="Arial"/>
              <a:sym typeface="Arial"/>
            </a:endParaRPr>
          </a:p>
          <a:p>
            <a:pPr indent="0" lvl="0" marL="0" rtl="0" algn="l">
              <a:spcBef>
                <a:spcPts val="1200"/>
              </a:spcBef>
              <a:spcAft>
                <a:spcPts val="1200"/>
              </a:spcAft>
              <a:buNone/>
            </a:pPr>
            <a:r>
              <a:t/>
            </a:r>
            <a:endParaRPr/>
          </a:p>
        </p:txBody>
      </p:sp>
      <p:pic>
        <p:nvPicPr>
          <p:cNvPr id="416" name="Google Shape;416;p40"/>
          <p:cNvPicPr preferRelativeResize="0"/>
          <p:nvPr/>
        </p:nvPicPr>
        <p:blipFill>
          <a:blip r:embed="rId3">
            <a:alphaModFix/>
          </a:blip>
          <a:stretch>
            <a:fillRect/>
          </a:stretch>
        </p:blipFill>
        <p:spPr>
          <a:xfrm>
            <a:off x="463725" y="2049300"/>
            <a:ext cx="1831223" cy="2493248"/>
          </a:xfrm>
          <a:prstGeom prst="rect">
            <a:avLst/>
          </a:prstGeom>
          <a:noFill/>
          <a:ln>
            <a:noFill/>
          </a:ln>
        </p:spPr>
      </p:pic>
      <p:pic>
        <p:nvPicPr>
          <p:cNvPr id="417" name="Google Shape;417;p40"/>
          <p:cNvPicPr preferRelativeResize="0"/>
          <p:nvPr/>
        </p:nvPicPr>
        <p:blipFill>
          <a:blip r:embed="rId4">
            <a:alphaModFix/>
          </a:blip>
          <a:stretch>
            <a:fillRect/>
          </a:stretch>
        </p:blipFill>
        <p:spPr>
          <a:xfrm>
            <a:off x="2294944" y="2049300"/>
            <a:ext cx="1831223" cy="2493248"/>
          </a:xfrm>
          <a:prstGeom prst="rect">
            <a:avLst/>
          </a:prstGeom>
          <a:noFill/>
          <a:ln>
            <a:noFill/>
          </a:ln>
        </p:spPr>
      </p:pic>
      <p:pic>
        <p:nvPicPr>
          <p:cNvPr id="418" name="Google Shape;418;p40"/>
          <p:cNvPicPr preferRelativeResize="0"/>
          <p:nvPr/>
        </p:nvPicPr>
        <p:blipFill>
          <a:blip r:embed="rId5">
            <a:alphaModFix/>
          </a:blip>
          <a:stretch>
            <a:fillRect/>
          </a:stretch>
        </p:blipFill>
        <p:spPr>
          <a:xfrm>
            <a:off x="4126163" y="2049300"/>
            <a:ext cx="1831223" cy="2493248"/>
          </a:xfrm>
          <a:prstGeom prst="rect">
            <a:avLst/>
          </a:prstGeom>
          <a:noFill/>
          <a:ln>
            <a:noFill/>
          </a:ln>
        </p:spPr>
      </p:pic>
      <p:pic>
        <p:nvPicPr>
          <p:cNvPr id="419" name="Google Shape;419;p40"/>
          <p:cNvPicPr preferRelativeResize="0"/>
          <p:nvPr/>
        </p:nvPicPr>
        <p:blipFill>
          <a:blip r:embed="rId6">
            <a:alphaModFix/>
          </a:blip>
          <a:stretch>
            <a:fillRect/>
          </a:stretch>
        </p:blipFill>
        <p:spPr>
          <a:xfrm>
            <a:off x="5957381" y="2049300"/>
            <a:ext cx="1831223" cy="2493248"/>
          </a:xfrm>
          <a:prstGeom prst="rect">
            <a:avLst/>
          </a:prstGeom>
          <a:noFill/>
          <a:ln>
            <a:noFill/>
          </a:ln>
        </p:spPr>
      </p:pic>
      <p:sp>
        <p:nvSpPr>
          <p:cNvPr id="420" name="Google Shape;420;p40"/>
          <p:cNvSpPr txBox="1"/>
          <p:nvPr/>
        </p:nvSpPr>
        <p:spPr>
          <a:xfrm>
            <a:off x="463725" y="4656125"/>
            <a:ext cx="1831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rPr>
              <a:t>Base Image</a:t>
            </a:r>
            <a:endParaRPr>
              <a:solidFill>
                <a:srgbClr val="FFFFFF"/>
              </a:solidFill>
            </a:endParaRPr>
          </a:p>
        </p:txBody>
      </p:sp>
      <p:sp>
        <p:nvSpPr>
          <p:cNvPr id="421" name="Google Shape;421;p40"/>
          <p:cNvSpPr txBox="1"/>
          <p:nvPr/>
        </p:nvSpPr>
        <p:spPr>
          <a:xfrm>
            <a:off x="2294963" y="4656125"/>
            <a:ext cx="1831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rPr>
              <a:t>Negative</a:t>
            </a:r>
            <a:endParaRPr>
              <a:solidFill>
                <a:srgbClr val="FFFFFF"/>
              </a:solidFill>
            </a:endParaRPr>
          </a:p>
        </p:txBody>
      </p:sp>
      <p:sp>
        <p:nvSpPr>
          <p:cNvPr id="422" name="Google Shape;422;p40"/>
          <p:cNvSpPr txBox="1"/>
          <p:nvPr/>
        </p:nvSpPr>
        <p:spPr>
          <a:xfrm>
            <a:off x="4126175" y="4656125"/>
            <a:ext cx="1831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rPr>
              <a:t>Inverse Log</a:t>
            </a:r>
            <a:endParaRPr>
              <a:solidFill>
                <a:srgbClr val="FFFFFF"/>
              </a:solidFill>
            </a:endParaRPr>
          </a:p>
        </p:txBody>
      </p:sp>
      <p:sp>
        <p:nvSpPr>
          <p:cNvPr id="423" name="Google Shape;423;p40"/>
          <p:cNvSpPr txBox="1"/>
          <p:nvPr/>
        </p:nvSpPr>
        <p:spPr>
          <a:xfrm>
            <a:off x="5957388" y="4656125"/>
            <a:ext cx="1831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rPr>
              <a:t>Log</a:t>
            </a:r>
            <a:endParaRPr>
              <a:solidFill>
                <a:srgbClr val="FFFFFF"/>
              </a:solidFill>
            </a:endParaRPr>
          </a:p>
        </p:txBody>
      </p:sp>
      <p:pic>
        <p:nvPicPr>
          <p:cNvPr id="424" name="Google Shape;424;p40"/>
          <p:cNvPicPr preferRelativeResize="0"/>
          <p:nvPr/>
        </p:nvPicPr>
        <p:blipFill rotWithShape="1">
          <a:blip r:embed="rId7">
            <a:alphaModFix/>
          </a:blip>
          <a:srcRect b="0" l="0" r="0" t="19543"/>
          <a:stretch/>
        </p:blipFill>
        <p:spPr>
          <a:xfrm>
            <a:off x="7838875" y="4397900"/>
            <a:ext cx="613751" cy="658426"/>
          </a:xfrm>
          <a:prstGeom prst="rect">
            <a:avLst/>
          </a:prstGeom>
          <a:noFill/>
          <a:ln>
            <a:noFill/>
          </a:ln>
        </p:spPr>
      </p:pic>
      <p:pic>
        <p:nvPicPr>
          <p:cNvPr id="425" name="Google Shape;425;p40" title="SimpleImageProcessingTechniques.mp3">
            <a:hlinkClick r:id="rId8"/>
          </p:cNvPr>
          <p:cNvPicPr preferRelativeResize="0"/>
          <p:nvPr/>
        </p:nvPicPr>
        <p:blipFill>
          <a:blip r:embed="rId9">
            <a:alphaModFix/>
          </a:blip>
          <a:stretch>
            <a:fillRect/>
          </a:stretch>
        </p:blipFill>
        <p:spPr>
          <a:xfrm>
            <a:off x="8555326" y="4533825"/>
            <a:ext cx="386574" cy="3865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4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Point Processing</a:t>
            </a:r>
            <a:endParaRPr/>
          </a:p>
        </p:txBody>
      </p:sp>
      <p:sp>
        <p:nvSpPr>
          <p:cNvPr id="431" name="Google Shape;431;p41"/>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solidFill>
                  <a:srgbClr val="FFFFFF"/>
                </a:solidFill>
                <a:latin typeface="Arial"/>
                <a:ea typeface="Arial"/>
                <a:cs typeface="Arial"/>
                <a:sym typeface="Arial"/>
              </a:rPr>
              <a:t>Theory: We take each point run it through loops and process each individual pixel.</a:t>
            </a:r>
            <a:endParaRPr sz="1800">
              <a:solidFill>
                <a:srgbClr val="FFFFFF"/>
              </a:solidFill>
              <a:latin typeface="Arial"/>
              <a:ea typeface="Arial"/>
              <a:cs typeface="Arial"/>
              <a:sym typeface="Arial"/>
            </a:endParaRPr>
          </a:p>
          <a:p>
            <a:pPr indent="0" lvl="0" marL="0" rtl="0" algn="l">
              <a:spcBef>
                <a:spcPts val="1200"/>
              </a:spcBef>
              <a:spcAft>
                <a:spcPts val="1200"/>
              </a:spcAft>
              <a:buNone/>
            </a:pPr>
            <a:r>
              <a:rPr lang="en" sz="1800">
                <a:solidFill>
                  <a:srgbClr val="FFFFFF"/>
                </a:solidFill>
                <a:latin typeface="Arial"/>
                <a:ea typeface="Arial"/>
                <a:cs typeface="Arial"/>
                <a:sym typeface="Arial"/>
              </a:rPr>
              <a:t>Some techniques include Thresholding, bit plane slicing, gray level slicing and histogram techniques.</a:t>
            </a:r>
            <a:endParaRPr>
              <a:solidFill>
                <a:srgbClr val="FFFFFF"/>
              </a:solidFill>
            </a:endParaRPr>
          </a:p>
        </p:txBody>
      </p:sp>
      <p:pic>
        <p:nvPicPr>
          <p:cNvPr id="432" name="Google Shape;432;p41"/>
          <p:cNvPicPr preferRelativeResize="0"/>
          <p:nvPr/>
        </p:nvPicPr>
        <p:blipFill rotWithShape="1">
          <a:blip r:embed="rId3">
            <a:alphaModFix/>
          </a:blip>
          <a:srcRect b="0" l="0" r="0" t="19543"/>
          <a:stretch/>
        </p:blipFill>
        <p:spPr>
          <a:xfrm>
            <a:off x="7838875" y="4397900"/>
            <a:ext cx="613751" cy="658426"/>
          </a:xfrm>
          <a:prstGeom prst="rect">
            <a:avLst/>
          </a:prstGeom>
          <a:noFill/>
          <a:ln>
            <a:noFill/>
          </a:ln>
        </p:spPr>
      </p:pic>
      <p:pic>
        <p:nvPicPr>
          <p:cNvPr id="433" name="Google Shape;433;p41" title="PointProcessing.mp3">
            <a:hlinkClick r:id="rId4"/>
          </p:cNvPr>
          <p:cNvPicPr preferRelativeResize="0"/>
          <p:nvPr/>
        </p:nvPicPr>
        <p:blipFill>
          <a:blip r:embed="rId5">
            <a:alphaModFix/>
          </a:blip>
          <a:stretch>
            <a:fillRect/>
          </a:stretch>
        </p:blipFill>
        <p:spPr>
          <a:xfrm>
            <a:off x="8526100" y="4498513"/>
            <a:ext cx="457200" cy="457200"/>
          </a:xfrm>
          <a:prstGeom prst="rect">
            <a:avLst/>
          </a:prstGeom>
          <a:noFill/>
          <a:ln>
            <a:noFill/>
          </a:ln>
        </p:spPr>
      </p:pic>
      <p:sp>
        <p:nvSpPr>
          <p:cNvPr id="434" name="Google Shape;434;p41"/>
          <p:cNvSpPr txBox="1"/>
          <p:nvPr/>
        </p:nvSpPr>
        <p:spPr>
          <a:xfrm>
            <a:off x="7838850" y="4088100"/>
            <a:ext cx="6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Sam</a:t>
            </a:r>
            <a:endParaRPr>
              <a:solidFill>
                <a:srgbClr val="FFFFFF"/>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1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Inspiration</a:t>
            </a:r>
            <a:endParaRPr/>
          </a:p>
        </p:txBody>
      </p:sp>
      <p:pic>
        <p:nvPicPr>
          <p:cNvPr id="149" name="Google Shape;149;p15"/>
          <p:cNvPicPr preferRelativeResize="0"/>
          <p:nvPr/>
        </p:nvPicPr>
        <p:blipFill>
          <a:blip r:embed="rId3">
            <a:alphaModFix/>
          </a:blip>
          <a:stretch>
            <a:fillRect/>
          </a:stretch>
        </p:blipFill>
        <p:spPr>
          <a:xfrm>
            <a:off x="468375" y="2419500"/>
            <a:ext cx="4280399" cy="2409250"/>
          </a:xfrm>
          <a:prstGeom prst="rect">
            <a:avLst/>
          </a:prstGeom>
          <a:noFill/>
          <a:ln>
            <a:noFill/>
          </a:ln>
        </p:spPr>
      </p:pic>
      <p:pic>
        <p:nvPicPr>
          <p:cNvPr id="150" name="Google Shape;150;p15"/>
          <p:cNvPicPr preferRelativeResize="0"/>
          <p:nvPr/>
        </p:nvPicPr>
        <p:blipFill>
          <a:blip r:embed="rId4">
            <a:alphaModFix/>
          </a:blip>
          <a:stretch>
            <a:fillRect/>
          </a:stretch>
        </p:blipFill>
        <p:spPr>
          <a:xfrm flipH="1">
            <a:off x="4285825" y="861625"/>
            <a:ext cx="3704148" cy="2409251"/>
          </a:xfrm>
          <a:prstGeom prst="rect">
            <a:avLst/>
          </a:prstGeom>
          <a:noFill/>
          <a:ln>
            <a:noFill/>
          </a:ln>
        </p:spPr>
      </p:pic>
      <p:pic>
        <p:nvPicPr>
          <p:cNvPr id="151" name="Google Shape;151;p15"/>
          <p:cNvPicPr preferRelativeResize="0"/>
          <p:nvPr/>
        </p:nvPicPr>
        <p:blipFill rotWithShape="1">
          <a:blip r:embed="rId5">
            <a:alphaModFix/>
          </a:blip>
          <a:srcRect b="27309" l="15546" r="7143" t="0"/>
          <a:stretch/>
        </p:blipFill>
        <p:spPr>
          <a:xfrm>
            <a:off x="7614300" y="4537025"/>
            <a:ext cx="522600" cy="491325"/>
          </a:xfrm>
          <a:prstGeom prst="rect">
            <a:avLst/>
          </a:prstGeom>
          <a:noFill/>
          <a:ln>
            <a:noFill/>
          </a:ln>
        </p:spPr>
      </p:pic>
      <p:sp>
        <p:nvSpPr>
          <p:cNvPr id="152" name="Google Shape;152;p15"/>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153" name="Google Shape;153;p15" title="Inspiration Slide.mp3">
            <a:hlinkClick r:id="rId6"/>
          </p:cNvPr>
          <p:cNvPicPr preferRelativeResize="0"/>
          <p:nvPr/>
        </p:nvPicPr>
        <p:blipFill>
          <a:blip r:embed="rId7">
            <a:alphaModFix/>
          </a:blip>
          <a:stretch>
            <a:fillRect/>
          </a:stretch>
        </p:blipFill>
        <p:spPr>
          <a:xfrm>
            <a:off x="8583349" y="4537026"/>
            <a:ext cx="457200" cy="4572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4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Thresholding</a:t>
            </a:r>
            <a:endParaRPr/>
          </a:p>
        </p:txBody>
      </p:sp>
      <p:sp>
        <p:nvSpPr>
          <p:cNvPr id="440" name="Google Shape;440;p42"/>
          <p:cNvSpPr txBox="1"/>
          <p:nvPr>
            <p:ph idx="1" type="body"/>
          </p:nvPr>
        </p:nvSpPr>
        <p:spPr>
          <a:xfrm>
            <a:off x="1297500" y="1567550"/>
            <a:ext cx="7038900" cy="1162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800">
                <a:solidFill>
                  <a:srgbClr val="FFFFFF"/>
                </a:solidFill>
                <a:latin typeface="Arial"/>
                <a:ea typeface="Arial"/>
                <a:cs typeface="Arial"/>
                <a:sym typeface="Arial"/>
              </a:rPr>
              <a:t>We take a certain pixel value and call it our threshold. We can use this threshold to either create a binary image or different levels.</a:t>
            </a:r>
            <a:endParaRPr>
              <a:solidFill>
                <a:srgbClr val="FFFFFF"/>
              </a:solidFill>
            </a:endParaRPr>
          </a:p>
        </p:txBody>
      </p:sp>
      <p:grpSp>
        <p:nvGrpSpPr>
          <p:cNvPr id="441" name="Google Shape;441;p42"/>
          <p:cNvGrpSpPr/>
          <p:nvPr/>
        </p:nvGrpSpPr>
        <p:grpSpPr>
          <a:xfrm>
            <a:off x="1297502" y="2356595"/>
            <a:ext cx="6165423" cy="2125460"/>
            <a:chOff x="160400" y="2132925"/>
            <a:chExt cx="7133429" cy="2807370"/>
          </a:xfrm>
        </p:grpSpPr>
        <p:pic>
          <p:nvPicPr>
            <p:cNvPr id="442" name="Google Shape;442;p42"/>
            <p:cNvPicPr preferRelativeResize="0"/>
            <p:nvPr/>
          </p:nvPicPr>
          <p:blipFill>
            <a:blip r:embed="rId3">
              <a:alphaModFix/>
            </a:blip>
            <a:stretch>
              <a:fillRect/>
            </a:stretch>
          </p:blipFill>
          <p:spPr>
            <a:xfrm>
              <a:off x="160400" y="2132925"/>
              <a:ext cx="1871579" cy="2807369"/>
            </a:xfrm>
            <a:prstGeom prst="rect">
              <a:avLst/>
            </a:prstGeom>
            <a:noFill/>
            <a:ln>
              <a:noFill/>
            </a:ln>
          </p:spPr>
        </p:pic>
        <p:pic>
          <p:nvPicPr>
            <p:cNvPr id="443" name="Google Shape;443;p42"/>
            <p:cNvPicPr preferRelativeResize="0"/>
            <p:nvPr/>
          </p:nvPicPr>
          <p:blipFill>
            <a:blip r:embed="rId4">
              <a:alphaModFix/>
            </a:blip>
            <a:stretch>
              <a:fillRect/>
            </a:stretch>
          </p:blipFill>
          <p:spPr>
            <a:xfrm>
              <a:off x="2791325" y="2132926"/>
              <a:ext cx="1871579" cy="2807369"/>
            </a:xfrm>
            <a:prstGeom prst="rect">
              <a:avLst/>
            </a:prstGeom>
            <a:noFill/>
            <a:ln>
              <a:noFill/>
            </a:ln>
          </p:spPr>
        </p:pic>
        <p:pic>
          <p:nvPicPr>
            <p:cNvPr id="444" name="Google Shape;444;p42"/>
            <p:cNvPicPr preferRelativeResize="0"/>
            <p:nvPr/>
          </p:nvPicPr>
          <p:blipFill>
            <a:blip r:embed="rId5">
              <a:alphaModFix/>
            </a:blip>
            <a:stretch>
              <a:fillRect/>
            </a:stretch>
          </p:blipFill>
          <p:spPr>
            <a:xfrm>
              <a:off x="5422250" y="2132925"/>
              <a:ext cx="1871579" cy="2807369"/>
            </a:xfrm>
            <a:prstGeom prst="rect">
              <a:avLst/>
            </a:prstGeom>
            <a:noFill/>
            <a:ln>
              <a:noFill/>
            </a:ln>
          </p:spPr>
        </p:pic>
      </p:grpSp>
      <p:sp>
        <p:nvSpPr>
          <p:cNvPr id="445" name="Google Shape;445;p42"/>
          <p:cNvSpPr txBox="1"/>
          <p:nvPr/>
        </p:nvSpPr>
        <p:spPr>
          <a:xfrm>
            <a:off x="1297500" y="4481897"/>
            <a:ext cx="159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rPr>
              <a:t>Threshold at 50</a:t>
            </a:r>
            <a:endParaRPr>
              <a:solidFill>
                <a:srgbClr val="FFFFFF"/>
              </a:solidFill>
            </a:endParaRPr>
          </a:p>
        </p:txBody>
      </p:sp>
      <p:sp>
        <p:nvSpPr>
          <p:cNvPr id="446" name="Google Shape;446;p42"/>
          <p:cNvSpPr txBox="1"/>
          <p:nvPr/>
        </p:nvSpPr>
        <p:spPr>
          <a:xfrm>
            <a:off x="3527454" y="4481897"/>
            <a:ext cx="159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rPr>
              <a:t>Threshold at 100</a:t>
            </a:r>
            <a:endParaRPr>
              <a:solidFill>
                <a:srgbClr val="FFFFFF"/>
              </a:solidFill>
            </a:endParaRPr>
          </a:p>
        </p:txBody>
      </p:sp>
      <p:sp>
        <p:nvSpPr>
          <p:cNvPr id="447" name="Google Shape;447;p42"/>
          <p:cNvSpPr txBox="1"/>
          <p:nvPr/>
        </p:nvSpPr>
        <p:spPr>
          <a:xfrm>
            <a:off x="5822122" y="4481897"/>
            <a:ext cx="159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rPr>
              <a:t>Threshold at 150</a:t>
            </a:r>
            <a:endParaRPr>
              <a:solidFill>
                <a:srgbClr val="FFFFFF"/>
              </a:solidFill>
            </a:endParaRPr>
          </a:p>
        </p:txBody>
      </p:sp>
      <p:pic>
        <p:nvPicPr>
          <p:cNvPr id="448" name="Google Shape;448;p42"/>
          <p:cNvPicPr preferRelativeResize="0"/>
          <p:nvPr/>
        </p:nvPicPr>
        <p:blipFill rotWithShape="1">
          <a:blip r:embed="rId6">
            <a:alphaModFix/>
          </a:blip>
          <a:srcRect b="0" l="0" r="0" t="19543"/>
          <a:stretch/>
        </p:blipFill>
        <p:spPr>
          <a:xfrm>
            <a:off x="7838875" y="4397900"/>
            <a:ext cx="613751" cy="658426"/>
          </a:xfrm>
          <a:prstGeom prst="rect">
            <a:avLst/>
          </a:prstGeom>
          <a:noFill/>
          <a:ln>
            <a:noFill/>
          </a:ln>
        </p:spPr>
      </p:pic>
      <p:pic>
        <p:nvPicPr>
          <p:cNvPr id="449" name="Google Shape;449;p42" title="Thresholding.mp3">
            <a:hlinkClick r:id="rId7"/>
          </p:cNvPr>
          <p:cNvPicPr preferRelativeResize="0"/>
          <p:nvPr/>
        </p:nvPicPr>
        <p:blipFill>
          <a:blip r:embed="rId8">
            <a:alphaModFix/>
          </a:blip>
          <a:stretch>
            <a:fillRect/>
          </a:stretch>
        </p:blipFill>
        <p:spPr>
          <a:xfrm>
            <a:off x="8638151" y="4533825"/>
            <a:ext cx="386574" cy="386574"/>
          </a:xfrm>
          <a:prstGeom prst="rect">
            <a:avLst/>
          </a:prstGeom>
          <a:noFill/>
          <a:ln>
            <a:noFill/>
          </a:ln>
        </p:spPr>
      </p:pic>
      <p:sp>
        <p:nvSpPr>
          <p:cNvPr id="450" name="Google Shape;450;p42"/>
          <p:cNvSpPr txBox="1"/>
          <p:nvPr/>
        </p:nvSpPr>
        <p:spPr>
          <a:xfrm>
            <a:off x="7838850" y="4088100"/>
            <a:ext cx="6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Sam</a:t>
            </a:r>
            <a:endParaRPr>
              <a:solidFill>
                <a:srgbClr val="FFFFFF"/>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43"/>
          <p:cNvSpPr txBox="1"/>
          <p:nvPr>
            <p:ph type="title"/>
          </p:nvPr>
        </p:nvSpPr>
        <p:spPr>
          <a:xfrm>
            <a:off x="13049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Gray Level Slicing </a:t>
            </a:r>
            <a:endParaRPr/>
          </a:p>
        </p:txBody>
      </p:sp>
      <p:sp>
        <p:nvSpPr>
          <p:cNvPr id="456" name="Google Shape;456;p43"/>
          <p:cNvSpPr txBox="1"/>
          <p:nvPr>
            <p:ph idx="1" type="body"/>
          </p:nvPr>
        </p:nvSpPr>
        <p:spPr>
          <a:xfrm>
            <a:off x="1258075" y="1539150"/>
            <a:ext cx="7038900" cy="878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solidFill>
                  <a:srgbClr val="FFFFFF"/>
                </a:solidFill>
                <a:latin typeface="Arial"/>
                <a:ea typeface="Arial"/>
                <a:cs typeface="Arial"/>
                <a:sym typeface="Arial"/>
              </a:rPr>
              <a:t>This takes two thresholds and keeps the grays in between them.</a:t>
            </a:r>
            <a:endParaRPr sz="1800">
              <a:solidFill>
                <a:srgbClr val="FFFFFF"/>
              </a:solidFill>
              <a:latin typeface="Arial"/>
              <a:ea typeface="Arial"/>
              <a:cs typeface="Arial"/>
              <a:sym typeface="Arial"/>
            </a:endParaRPr>
          </a:p>
          <a:p>
            <a:pPr indent="0" lvl="0" marL="0" rtl="0" algn="l">
              <a:spcBef>
                <a:spcPts val="1200"/>
              </a:spcBef>
              <a:spcAft>
                <a:spcPts val="1200"/>
              </a:spcAft>
              <a:buNone/>
            </a:pPr>
            <a:r>
              <a:t/>
            </a:r>
            <a:endParaRPr/>
          </a:p>
        </p:txBody>
      </p:sp>
      <p:pic>
        <p:nvPicPr>
          <p:cNvPr id="457" name="Google Shape;457;p43"/>
          <p:cNvPicPr preferRelativeResize="0"/>
          <p:nvPr/>
        </p:nvPicPr>
        <p:blipFill>
          <a:blip r:embed="rId3">
            <a:alphaModFix/>
          </a:blip>
          <a:stretch>
            <a:fillRect/>
          </a:stretch>
        </p:blipFill>
        <p:spPr>
          <a:xfrm>
            <a:off x="1258073" y="2052125"/>
            <a:ext cx="1484207" cy="2226297"/>
          </a:xfrm>
          <a:prstGeom prst="rect">
            <a:avLst/>
          </a:prstGeom>
          <a:noFill/>
          <a:ln>
            <a:noFill/>
          </a:ln>
        </p:spPr>
      </p:pic>
      <p:pic>
        <p:nvPicPr>
          <p:cNvPr id="458" name="Google Shape;458;p43"/>
          <p:cNvPicPr preferRelativeResize="0"/>
          <p:nvPr/>
        </p:nvPicPr>
        <p:blipFill>
          <a:blip r:embed="rId4">
            <a:alphaModFix/>
          </a:blip>
          <a:stretch>
            <a:fillRect/>
          </a:stretch>
        </p:blipFill>
        <p:spPr>
          <a:xfrm>
            <a:off x="2788764" y="2052125"/>
            <a:ext cx="1484207" cy="2226297"/>
          </a:xfrm>
          <a:prstGeom prst="rect">
            <a:avLst/>
          </a:prstGeom>
          <a:noFill/>
          <a:ln>
            <a:noFill/>
          </a:ln>
        </p:spPr>
      </p:pic>
      <p:pic>
        <p:nvPicPr>
          <p:cNvPr id="459" name="Google Shape;459;p43"/>
          <p:cNvPicPr preferRelativeResize="0"/>
          <p:nvPr/>
        </p:nvPicPr>
        <p:blipFill>
          <a:blip r:embed="rId5">
            <a:alphaModFix/>
          </a:blip>
          <a:stretch>
            <a:fillRect/>
          </a:stretch>
        </p:blipFill>
        <p:spPr>
          <a:xfrm>
            <a:off x="4319444" y="2052125"/>
            <a:ext cx="1484207" cy="2226297"/>
          </a:xfrm>
          <a:prstGeom prst="rect">
            <a:avLst/>
          </a:prstGeom>
          <a:noFill/>
          <a:ln>
            <a:noFill/>
          </a:ln>
        </p:spPr>
      </p:pic>
      <p:pic>
        <p:nvPicPr>
          <p:cNvPr id="460" name="Google Shape;460;p43"/>
          <p:cNvPicPr preferRelativeResize="0"/>
          <p:nvPr/>
        </p:nvPicPr>
        <p:blipFill>
          <a:blip r:embed="rId6">
            <a:alphaModFix/>
          </a:blip>
          <a:stretch>
            <a:fillRect/>
          </a:stretch>
        </p:blipFill>
        <p:spPr>
          <a:xfrm>
            <a:off x="5850145" y="2052125"/>
            <a:ext cx="1484207" cy="2226297"/>
          </a:xfrm>
          <a:prstGeom prst="rect">
            <a:avLst/>
          </a:prstGeom>
          <a:noFill/>
          <a:ln>
            <a:noFill/>
          </a:ln>
        </p:spPr>
      </p:pic>
      <p:sp>
        <p:nvSpPr>
          <p:cNvPr id="461" name="Google Shape;461;p43"/>
          <p:cNvSpPr txBox="1"/>
          <p:nvPr/>
        </p:nvSpPr>
        <p:spPr>
          <a:xfrm>
            <a:off x="1258083" y="4387466"/>
            <a:ext cx="148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T1=50, T2=150</a:t>
            </a:r>
            <a:endParaRPr>
              <a:solidFill>
                <a:srgbClr val="FFFFFF"/>
              </a:solidFill>
            </a:endParaRPr>
          </a:p>
        </p:txBody>
      </p:sp>
      <p:sp>
        <p:nvSpPr>
          <p:cNvPr id="462" name="Google Shape;462;p43"/>
          <p:cNvSpPr txBox="1"/>
          <p:nvPr/>
        </p:nvSpPr>
        <p:spPr>
          <a:xfrm>
            <a:off x="2788716" y="4387466"/>
            <a:ext cx="148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T1=70, T2=150</a:t>
            </a:r>
            <a:endParaRPr>
              <a:solidFill>
                <a:srgbClr val="FFFFFF"/>
              </a:solidFill>
            </a:endParaRPr>
          </a:p>
        </p:txBody>
      </p:sp>
      <p:sp>
        <p:nvSpPr>
          <p:cNvPr id="463" name="Google Shape;463;p43"/>
          <p:cNvSpPr txBox="1"/>
          <p:nvPr/>
        </p:nvSpPr>
        <p:spPr>
          <a:xfrm>
            <a:off x="4319370" y="4387466"/>
            <a:ext cx="1484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T1=100, T2=150</a:t>
            </a:r>
            <a:endParaRPr>
              <a:solidFill>
                <a:srgbClr val="FFFFFF"/>
              </a:solidFill>
            </a:endParaRPr>
          </a:p>
        </p:txBody>
      </p:sp>
      <p:sp>
        <p:nvSpPr>
          <p:cNvPr id="464" name="Google Shape;464;p43"/>
          <p:cNvSpPr txBox="1"/>
          <p:nvPr/>
        </p:nvSpPr>
        <p:spPr>
          <a:xfrm>
            <a:off x="5850014" y="4387466"/>
            <a:ext cx="1484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T1=150, T2=170</a:t>
            </a:r>
            <a:endParaRPr>
              <a:solidFill>
                <a:srgbClr val="FFFFFF"/>
              </a:solidFill>
            </a:endParaRPr>
          </a:p>
        </p:txBody>
      </p:sp>
      <p:pic>
        <p:nvPicPr>
          <p:cNvPr id="465" name="Google Shape;465;p43"/>
          <p:cNvPicPr preferRelativeResize="0"/>
          <p:nvPr/>
        </p:nvPicPr>
        <p:blipFill rotWithShape="1">
          <a:blip r:embed="rId7">
            <a:alphaModFix/>
          </a:blip>
          <a:srcRect b="0" l="0" r="0" t="19543"/>
          <a:stretch/>
        </p:blipFill>
        <p:spPr>
          <a:xfrm>
            <a:off x="7838875" y="4397900"/>
            <a:ext cx="613751" cy="658426"/>
          </a:xfrm>
          <a:prstGeom prst="rect">
            <a:avLst/>
          </a:prstGeom>
          <a:noFill/>
          <a:ln>
            <a:noFill/>
          </a:ln>
        </p:spPr>
      </p:pic>
      <p:pic>
        <p:nvPicPr>
          <p:cNvPr id="466" name="Google Shape;466;p43" title="GrayLevelSlicing.mp3">
            <a:hlinkClick r:id="rId8"/>
          </p:cNvPr>
          <p:cNvPicPr preferRelativeResize="0"/>
          <p:nvPr/>
        </p:nvPicPr>
        <p:blipFill>
          <a:blip r:embed="rId9">
            <a:alphaModFix/>
          </a:blip>
          <a:stretch>
            <a:fillRect/>
          </a:stretch>
        </p:blipFill>
        <p:spPr>
          <a:xfrm>
            <a:off x="8567625" y="4560475"/>
            <a:ext cx="400200" cy="400200"/>
          </a:xfrm>
          <a:prstGeom prst="rect">
            <a:avLst/>
          </a:prstGeom>
          <a:noFill/>
          <a:ln>
            <a:noFill/>
          </a:ln>
        </p:spPr>
      </p:pic>
      <p:sp>
        <p:nvSpPr>
          <p:cNvPr id="467" name="Google Shape;467;p43"/>
          <p:cNvSpPr txBox="1"/>
          <p:nvPr/>
        </p:nvSpPr>
        <p:spPr>
          <a:xfrm>
            <a:off x="7838850" y="4088100"/>
            <a:ext cx="6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Sam</a:t>
            </a:r>
            <a:endParaRPr>
              <a:solidFill>
                <a:srgbClr val="FFFFFF"/>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4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Histogram Techniques</a:t>
            </a:r>
            <a:endParaRPr/>
          </a:p>
        </p:txBody>
      </p:sp>
      <p:sp>
        <p:nvSpPr>
          <p:cNvPr id="473" name="Google Shape;473;p44"/>
          <p:cNvSpPr txBox="1"/>
          <p:nvPr>
            <p:ph idx="1" type="body"/>
          </p:nvPr>
        </p:nvSpPr>
        <p:spPr>
          <a:xfrm>
            <a:off x="1297500" y="1567550"/>
            <a:ext cx="7038900" cy="1025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800">
                <a:solidFill>
                  <a:srgbClr val="FFFFFF"/>
                </a:solidFill>
                <a:latin typeface="Arial"/>
                <a:ea typeface="Arial"/>
                <a:cs typeface="Arial"/>
                <a:sym typeface="Arial"/>
              </a:rPr>
              <a:t>This uses the distribution of pixels and manipulates that distribution</a:t>
            </a:r>
            <a:endParaRPr>
              <a:solidFill>
                <a:srgbClr val="FFFFFF"/>
              </a:solidFill>
            </a:endParaRPr>
          </a:p>
        </p:txBody>
      </p:sp>
      <p:pic>
        <p:nvPicPr>
          <p:cNvPr id="474" name="Google Shape;474;p44"/>
          <p:cNvPicPr preferRelativeResize="0"/>
          <p:nvPr/>
        </p:nvPicPr>
        <p:blipFill rotWithShape="1">
          <a:blip r:embed="rId3">
            <a:alphaModFix/>
          </a:blip>
          <a:srcRect b="0" l="0" r="4333" t="0"/>
          <a:stretch/>
        </p:blipFill>
        <p:spPr>
          <a:xfrm>
            <a:off x="0" y="2380100"/>
            <a:ext cx="3778300" cy="2632925"/>
          </a:xfrm>
          <a:prstGeom prst="rect">
            <a:avLst/>
          </a:prstGeom>
          <a:noFill/>
          <a:ln>
            <a:noFill/>
          </a:ln>
        </p:spPr>
      </p:pic>
      <p:pic>
        <p:nvPicPr>
          <p:cNvPr id="475" name="Google Shape;475;p44"/>
          <p:cNvPicPr preferRelativeResize="0"/>
          <p:nvPr/>
        </p:nvPicPr>
        <p:blipFill rotWithShape="1">
          <a:blip r:embed="rId4">
            <a:alphaModFix/>
          </a:blip>
          <a:srcRect b="0" l="0" r="4333" t="0"/>
          <a:stretch/>
        </p:blipFill>
        <p:spPr>
          <a:xfrm>
            <a:off x="3949375" y="2380100"/>
            <a:ext cx="3778300" cy="2632925"/>
          </a:xfrm>
          <a:prstGeom prst="rect">
            <a:avLst/>
          </a:prstGeom>
          <a:noFill/>
          <a:ln>
            <a:noFill/>
          </a:ln>
        </p:spPr>
      </p:pic>
      <p:pic>
        <p:nvPicPr>
          <p:cNvPr id="476" name="Google Shape;476;p44"/>
          <p:cNvPicPr preferRelativeResize="0"/>
          <p:nvPr/>
        </p:nvPicPr>
        <p:blipFill rotWithShape="1">
          <a:blip r:embed="rId5">
            <a:alphaModFix/>
          </a:blip>
          <a:srcRect b="0" l="0" r="0" t="19543"/>
          <a:stretch/>
        </p:blipFill>
        <p:spPr>
          <a:xfrm>
            <a:off x="7838875" y="4397900"/>
            <a:ext cx="613751" cy="658426"/>
          </a:xfrm>
          <a:prstGeom prst="rect">
            <a:avLst/>
          </a:prstGeom>
          <a:noFill/>
          <a:ln>
            <a:noFill/>
          </a:ln>
        </p:spPr>
      </p:pic>
      <p:pic>
        <p:nvPicPr>
          <p:cNvPr id="477" name="Google Shape;477;p44" title="Histogram Techniques.mp3">
            <a:hlinkClick r:id="rId6"/>
          </p:cNvPr>
          <p:cNvPicPr preferRelativeResize="0"/>
          <p:nvPr/>
        </p:nvPicPr>
        <p:blipFill>
          <a:blip r:embed="rId7">
            <a:alphaModFix/>
          </a:blip>
          <a:stretch>
            <a:fillRect/>
          </a:stretch>
        </p:blipFill>
        <p:spPr>
          <a:xfrm>
            <a:off x="8654701" y="4533825"/>
            <a:ext cx="386574" cy="386574"/>
          </a:xfrm>
          <a:prstGeom prst="rect">
            <a:avLst/>
          </a:prstGeom>
          <a:noFill/>
          <a:ln>
            <a:noFill/>
          </a:ln>
        </p:spPr>
      </p:pic>
      <p:sp>
        <p:nvSpPr>
          <p:cNvPr id="478" name="Google Shape;478;p44"/>
          <p:cNvSpPr txBox="1"/>
          <p:nvPr/>
        </p:nvSpPr>
        <p:spPr>
          <a:xfrm>
            <a:off x="7838850" y="4088100"/>
            <a:ext cx="6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Sam</a:t>
            </a:r>
            <a:endParaRPr>
              <a:solidFill>
                <a:srgbClr val="FFFFFF"/>
              </a:solidFill>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4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Histogram Equalization</a:t>
            </a:r>
            <a:endParaRPr/>
          </a:p>
        </p:txBody>
      </p:sp>
      <p:sp>
        <p:nvSpPr>
          <p:cNvPr id="484" name="Google Shape;484;p45"/>
          <p:cNvSpPr txBox="1"/>
          <p:nvPr>
            <p:ph idx="1" type="body"/>
          </p:nvPr>
        </p:nvSpPr>
        <p:spPr>
          <a:xfrm>
            <a:off x="1297500" y="1567550"/>
            <a:ext cx="7038900" cy="13329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800">
                <a:solidFill>
                  <a:srgbClr val="FFFFFF"/>
                </a:solidFill>
                <a:latin typeface="Arial"/>
                <a:ea typeface="Arial"/>
                <a:cs typeface="Arial"/>
                <a:sym typeface="Arial"/>
              </a:rPr>
              <a:t>This technique uses the histogram of the images and equalizes it using the equalized histogram. The version used below is a global transform. </a:t>
            </a:r>
            <a:endParaRPr sz="1800">
              <a:solidFill>
                <a:srgbClr val="FFFFFF"/>
              </a:solidFill>
              <a:latin typeface="Arial"/>
              <a:ea typeface="Arial"/>
              <a:cs typeface="Arial"/>
              <a:sym typeface="Arial"/>
            </a:endParaRPr>
          </a:p>
          <a:p>
            <a:pPr indent="0" lvl="0" marL="0" rtl="0" algn="l">
              <a:spcBef>
                <a:spcPts val="1200"/>
              </a:spcBef>
              <a:spcAft>
                <a:spcPts val="1200"/>
              </a:spcAft>
              <a:buNone/>
            </a:pPr>
            <a:r>
              <a:t/>
            </a:r>
            <a:endParaRPr/>
          </a:p>
        </p:txBody>
      </p:sp>
      <p:pic>
        <p:nvPicPr>
          <p:cNvPr id="485" name="Google Shape;485;p45"/>
          <p:cNvPicPr preferRelativeResize="0"/>
          <p:nvPr/>
        </p:nvPicPr>
        <p:blipFill rotWithShape="1">
          <a:blip r:embed="rId3">
            <a:alphaModFix/>
          </a:blip>
          <a:srcRect b="0" l="0" r="0" t="0"/>
          <a:stretch/>
        </p:blipFill>
        <p:spPr>
          <a:xfrm>
            <a:off x="645400" y="2649824"/>
            <a:ext cx="1662448" cy="2493672"/>
          </a:xfrm>
          <a:prstGeom prst="rect">
            <a:avLst/>
          </a:prstGeom>
          <a:noFill/>
          <a:ln>
            <a:noFill/>
          </a:ln>
        </p:spPr>
      </p:pic>
      <p:pic>
        <p:nvPicPr>
          <p:cNvPr id="486" name="Google Shape;486;p45"/>
          <p:cNvPicPr preferRelativeResize="0"/>
          <p:nvPr/>
        </p:nvPicPr>
        <p:blipFill rotWithShape="1">
          <a:blip r:embed="rId4">
            <a:alphaModFix/>
          </a:blip>
          <a:srcRect b="0" l="0" r="0" t="0"/>
          <a:stretch/>
        </p:blipFill>
        <p:spPr>
          <a:xfrm>
            <a:off x="4858300" y="2649824"/>
            <a:ext cx="1662448" cy="2493672"/>
          </a:xfrm>
          <a:prstGeom prst="rect">
            <a:avLst/>
          </a:prstGeom>
          <a:noFill/>
          <a:ln>
            <a:noFill/>
          </a:ln>
        </p:spPr>
      </p:pic>
      <p:sp>
        <p:nvSpPr>
          <p:cNvPr id="487" name="Google Shape;487;p45"/>
          <p:cNvSpPr txBox="1"/>
          <p:nvPr/>
        </p:nvSpPr>
        <p:spPr>
          <a:xfrm>
            <a:off x="2346125" y="3132625"/>
            <a:ext cx="15876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The base image from the last slide show an abundant quantity of values around 0 </a:t>
            </a:r>
            <a:endParaRPr>
              <a:solidFill>
                <a:srgbClr val="FFFFFF"/>
              </a:solidFill>
            </a:endParaRPr>
          </a:p>
        </p:txBody>
      </p:sp>
      <p:sp>
        <p:nvSpPr>
          <p:cNvPr id="488" name="Google Shape;488;p45"/>
          <p:cNvSpPr txBox="1"/>
          <p:nvPr/>
        </p:nvSpPr>
        <p:spPr>
          <a:xfrm>
            <a:off x="6696650" y="3132625"/>
            <a:ext cx="15876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We can see that a lot of the details that were hard to discern are revealed after processing</a:t>
            </a:r>
            <a:endParaRPr>
              <a:solidFill>
                <a:srgbClr val="FFFFFF"/>
              </a:solidFill>
            </a:endParaRPr>
          </a:p>
        </p:txBody>
      </p:sp>
      <p:pic>
        <p:nvPicPr>
          <p:cNvPr id="489" name="Google Shape;489;p45"/>
          <p:cNvPicPr preferRelativeResize="0"/>
          <p:nvPr/>
        </p:nvPicPr>
        <p:blipFill rotWithShape="1">
          <a:blip r:embed="rId5">
            <a:alphaModFix/>
          </a:blip>
          <a:srcRect b="0" l="0" r="0" t="19543"/>
          <a:stretch/>
        </p:blipFill>
        <p:spPr>
          <a:xfrm>
            <a:off x="7838875" y="4397900"/>
            <a:ext cx="613751" cy="658426"/>
          </a:xfrm>
          <a:prstGeom prst="rect">
            <a:avLst/>
          </a:prstGeom>
          <a:noFill/>
          <a:ln>
            <a:noFill/>
          </a:ln>
        </p:spPr>
      </p:pic>
      <p:pic>
        <p:nvPicPr>
          <p:cNvPr id="490" name="Google Shape;490;p45" title="HistogramEqualization.mp3">
            <a:hlinkClick r:id="rId6"/>
          </p:cNvPr>
          <p:cNvPicPr preferRelativeResize="0"/>
          <p:nvPr/>
        </p:nvPicPr>
        <p:blipFill>
          <a:blip r:embed="rId7">
            <a:alphaModFix/>
          </a:blip>
          <a:stretch>
            <a:fillRect/>
          </a:stretch>
        </p:blipFill>
        <p:spPr>
          <a:xfrm>
            <a:off x="8596726" y="4533825"/>
            <a:ext cx="386574" cy="386574"/>
          </a:xfrm>
          <a:prstGeom prst="rect">
            <a:avLst/>
          </a:prstGeom>
          <a:noFill/>
          <a:ln>
            <a:noFill/>
          </a:ln>
        </p:spPr>
      </p:pic>
      <p:sp>
        <p:nvSpPr>
          <p:cNvPr id="491" name="Google Shape;491;p45"/>
          <p:cNvSpPr txBox="1"/>
          <p:nvPr/>
        </p:nvSpPr>
        <p:spPr>
          <a:xfrm>
            <a:off x="7838850" y="4088100"/>
            <a:ext cx="6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Sam</a:t>
            </a:r>
            <a:endParaRPr>
              <a:solidFill>
                <a:srgbClr val="FFFFFF"/>
              </a:solidFill>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4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Adaptive Histogram Equalization (AHE)</a:t>
            </a:r>
            <a:endParaRPr/>
          </a:p>
        </p:txBody>
      </p:sp>
      <p:sp>
        <p:nvSpPr>
          <p:cNvPr id="497" name="Google Shape;497;p46"/>
          <p:cNvSpPr txBox="1"/>
          <p:nvPr>
            <p:ph idx="1" type="body"/>
          </p:nvPr>
        </p:nvSpPr>
        <p:spPr>
          <a:xfrm>
            <a:off x="1297500" y="1567550"/>
            <a:ext cx="7038900" cy="1659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800">
                <a:solidFill>
                  <a:srgbClr val="FFFFFF"/>
                </a:solidFill>
                <a:latin typeface="Arial"/>
                <a:ea typeface="Arial"/>
                <a:cs typeface="Arial"/>
                <a:sym typeface="Arial"/>
              </a:rPr>
              <a:t>The image is divided into sections through a grid like system. Each area has its own histogram equalization. It creates a local transform on the image compared to the global used previously</a:t>
            </a:r>
            <a:endParaRPr>
              <a:solidFill>
                <a:srgbClr val="FFFFFF"/>
              </a:solidFill>
            </a:endParaRPr>
          </a:p>
        </p:txBody>
      </p:sp>
      <p:pic>
        <p:nvPicPr>
          <p:cNvPr id="498" name="Google Shape;498;p46"/>
          <p:cNvPicPr preferRelativeResize="0"/>
          <p:nvPr/>
        </p:nvPicPr>
        <p:blipFill rotWithShape="1">
          <a:blip r:embed="rId3">
            <a:alphaModFix/>
          </a:blip>
          <a:srcRect b="0" l="0" r="0" t="0"/>
          <a:stretch/>
        </p:blipFill>
        <p:spPr>
          <a:xfrm>
            <a:off x="752125" y="2705801"/>
            <a:ext cx="1625129" cy="2437694"/>
          </a:xfrm>
          <a:prstGeom prst="rect">
            <a:avLst/>
          </a:prstGeom>
          <a:noFill/>
          <a:ln>
            <a:noFill/>
          </a:ln>
        </p:spPr>
      </p:pic>
      <p:pic>
        <p:nvPicPr>
          <p:cNvPr id="499" name="Google Shape;499;p46"/>
          <p:cNvPicPr preferRelativeResize="0"/>
          <p:nvPr/>
        </p:nvPicPr>
        <p:blipFill rotWithShape="1">
          <a:blip r:embed="rId4">
            <a:alphaModFix/>
          </a:blip>
          <a:srcRect b="0" l="0" r="0" t="0"/>
          <a:stretch/>
        </p:blipFill>
        <p:spPr>
          <a:xfrm>
            <a:off x="3367838" y="2705801"/>
            <a:ext cx="1625129" cy="2437694"/>
          </a:xfrm>
          <a:prstGeom prst="rect">
            <a:avLst/>
          </a:prstGeom>
          <a:noFill/>
          <a:ln>
            <a:noFill/>
          </a:ln>
        </p:spPr>
      </p:pic>
      <p:pic>
        <p:nvPicPr>
          <p:cNvPr id="500" name="Google Shape;500;p46"/>
          <p:cNvPicPr preferRelativeResize="0"/>
          <p:nvPr/>
        </p:nvPicPr>
        <p:blipFill>
          <a:blip r:embed="rId5">
            <a:alphaModFix/>
          </a:blip>
          <a:stretch>
            <a:fillRect/>
          </a:stretch>
        </p:blipFill>
        <p:spPr>
          <a:xfrm>
            <a:off x="5880850" y="2705801"/>
            <a:ext cx="1625129" cy="2437694"/>
          </a:xfrm>
          <a:prstGeom prst="rect">
            <a:avLst/>
          </a:prstGeom>
          <a:noFill/>
          <a:ln>
            <a:noFill/>
          </a:ln>
        </p:spPr>
      </p:pic>
      <p:sp>
        <p:nvSpPr>
          <p:cNvPr id="501" name="Google Shape;501;p46"/>
          <p:cNvSpPr txBox="1"/>
          <p:nvPr/>
        </p:nvSpPr>
        <p:spPr>
          <a:xfrm>
            <a:off x="0" y="2673475"/>
            <a:ext cx="838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rPr>
              <a:t>Base</a:t>
            </a:r>
            <a:endParaRPr>
              <a:solidFill>
                <a:srgbClr val="FFFFFF"/>
              </a:solidFill>
            </a:endParaRPr>
          </a:p>
        </p:txBody>
      </p:sp>
      <p:sp>
        <p:nvSpPr>
          <p:cNvPr id="502" name="Google Shape;502;p46"/>
          <p:cNvSpPr txBox="1"/>
          <p:nvPr/>
        </p:nvSpPr>
        <p:spPr>
          <a:xfrm>
            <a:off x="2529350" y="2673475"/>
            <a:ext cx="838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rPr>
              <a:t>Global</a:t>
            </a:r>
            <a:endParaRPr>
              <a:solidFill>
                <a:srgbClr val="FFFFFF"/>
              </a:solidFill>
            </a:endParaRPr>
          </a:p>
        </p:txBody>
      </p:sp>
      <p:sp>
        <p:nvSpPr>
          <p:cNvPr id="503" name="Google Shape;503;p46"/>
          <p:cNvSpPr txBox="1"/>
          <p:nvPr/>
        </p:nvSpPr>
        <p:spPr>
          <a:xfrm>
            <a:off x="5183325" y="2673475"/>
            <a:ext cx="838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rPr>
              <a:t>Local</a:t>
            </a:r>
            <a:endParaRPr>
              <a:solidFill>
                <a:srgbClr val="FFFFFF"/>
              </a:solidFill>
            </a:endParaRPr>
          </a:p>
        </p:txBody>
      </p:sp>
      <p:pic>
        <p:nvPicPr>
          <p:cNvPr id="504" name="Google Shape;504;p46"/>
          <p:cNvPicPr preferRelativeResize="0"/>
          <p:nvPr/>
        </p:nvPicPr>
        <p:blipFill rotWithShape="1">
          <a:blip r:embed="rId6">
            <a:alphaModFix/>
          </a:blip>
          <a:srcRect b="0" l="0" r="0" t="19543"/>
          <a:stretch/>
        </p:blipFill>
        <p:spPr>
          <a:xfrm>
            <a:off x="7838875" y="4397900"/>
            <a:ext cx="613751" cy="658426"/>
          </a:xfrm>
          <a:prstGeom prst="rect">
            <a:avLst/>
          </a:prstGeom>
          <a:noFill/>
          <a:ln>
            <a:noFill/>
          </a:ln>
        </p:spPr>
      </p:pic>
      <p:sp>
        <p:nvSpPr>
          <p:cNvPr id="505" name="Google Shape;505;p46"/>
          <p:cNvSpPr txBox="1"/>
          <p:nvPr/>
        </p:nvSpPr>
        <p:spPr>
          <a:xfrm>
            <a:off x="7838850" y="4088100"/>
            <a:ext cx="6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Sam</a:t>
            </a:r>
            <a:endParaRPr>
              <a:solidFill>
                <a:srgbClr val="FFFFFF"/>
              </a:solidFill>
              <a:latin typeface="Lato"/>
              <a:ea typeface="Lato"/>
              <a:cs typeface="Lato"/>
              <a:sym typeface="Lato"/>
            </a:endParaRPr>
          </a:p>
        </p:txBody>
      </p:sp>
      <p:pic>
        <p:nvPicPr>
          <p:cNvPr id="506" name="Google Shape;506;p46" title="AHE.mp3">
            <a:hlinkClick r:id="rId7"/>
          </p:cNvPr>
          <p:cNvPicPr preferRelativeResize="0"/>
          <p:nvPr/>
        </p:nvPicPr>
        <p:blipFill>
          <a:blip r:embed="rId8">
            <a:alphaModFix/>
          </a:blip>
          <a:stretch>
            <a:fillRect/>
          </a:stretch>
        </p:blipFill>
        <p:spPr>
          <a:xfrm>
            <a:off x="8569651" y="4533825"/>
            <a:ext cx="386574" cy="3865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47"/>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Contrast Limited </a:t>
            </a:r>
            <a:r>
              <a:rPr lang="en"/>
              <a:t>Adaptive Histogram Equalization (AHE)</a:t>
            </a:r>
            <a:endParaRPr/>
          </a:p>
        </p:txBody>
      </p:sp>
      <p:pic>
        <p:nvPicPr>
          <p:cNvPr id="512" name="Google Shape;512;p47"/>
          <p:cNvPicPr preferRelativeResize="0"/>
          <p:nvPr/>
        </p:nvPicPr>
        <p:blipFill>
          <a:blip r:embed="rId3">
            <a:alphaModFix/>
          </a:blip>
          <a:stretch>
            <a:fillRect/>
          </a:stretch>
        </p:blipFill>
        <p:spPr>
          <a:xfrm>
            <a:off x="549400" y="1452688"/>
            <a:ext cx="4356076" cy="2238125"/>
          </a:xfrm>
          <a:prstGeom prst="rect">
            <a:avLst/>
          </a:prstGeom>
          <a:noFill/>
          <a:ln>
            <a:noFill/>
          </a:ln>
        </p:spPr>
      </p:pic>
      <p:pic>
        <p:nvPicPr>
          <p:cNvPr id="513" name="Google Shape;513;p47"/>
          <p:cNvPicPr preferRelativeResize="0"/>
          <p:nvPr/>
        </p:nvPicPr>
        <p:blipFill>
          <a:blip r:embed="rId4">
            <a:alphaModFix/>
          </a:blip>
          <a:stretch>
            <a:fillRect/>
          </a:stretch>
        </p:blipFill>
        <p:spPr>
          <a:xfrm>
            <a:off x="5109651" y="908650"/>
            <a:ext cx="3720822" cy="3530850"/>
          </a:xfrm>
          <a:prstGeom prst="rect">
            <a:avLst/>
          </a:prstGeom>
          <a:noFill/>
          <a:ln>
            <a:noFill/>
          </a:ln>
        </p:spPr>
      </p:pic>
      <p:sp>
        <p:nvSpPr>
          <p:cNvPr id="514" name="Google Shape;514;p47"/>
          <p:cNvSpPr txBox="1"/>
          <p:nvPr/>
        </p:nvSpPr>
        <p:spPr>
          <a:xfrm>
            <a:off x="462175" y="3883525"/>
            <a:ext cx="4280400" cy="8313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 Runtime - O(n</a:t>
            </a:r>
            <a:r>
              <a:rPr baseline="30000" lang="en">
                <a:solidFill>
                  <a:srgbClr val="FFFFFF"/>
                </a:solidFill>
                <a:latin typeface="Lato"/>
                <a:ea typeface="Lato"/>
                <a:cs typeface="Lato"/>
                <a:sym typeface="Lato"/>
              </a:rPr>
              <a:t>2</a:t>
            </a:r>
            <a:r>
              <a:rPr lang="en">
                <a:solidFill>
                  <a:srgbClr val="FFFFFF"/>
                </a:solidFill>
                <a:latin typeface="Lato"/>
                <a:ea typeface="Lato"/>
                <a:cs typeface="Lato"/>
                <a:sym typeface="Lato"/>
              </a:rPr>
              <a:t>) </a:t>
            </a:r>
            <a:endParaRPr>
              <a:solidFill>
                <a:srgbClr val="FFFFFF"/>
              </a:solidFill>
              <a:latin typeface="Lato"/>
              <a:ea typeface="Lato"/>
              <a:cs typeface="Lato"/>
              <a:sym typeface="Lato"/>
            </a:endParaRPr>
          </a:p>
          <a:p>
            <a:pPr indent="0" lvl="0" marL="0" rtl="0" algn="l">
              <a:spcBef>
                <a:spcPts val="0"/>
              </a:spcBef>
              <a:spcAft>
                <a:spcPts val="0"/>
              </a:spcAft>
              <a:buNone/>
            </a:pPr>
            <a:r>
              <a:rPr lang="en">
                <a:solidFill>
                  <a:srgbClr val="FFFFFF"/>
                </a:solidFill>
                <a:latin typeface="Lato"/>
                <a:ea typeface="Lato"/>
                <a:cs typeface="Lato"/>
                <a:sym typeface="Lato"/>
              </a:rPr>
              <a:t>- Computation might be intense on the headset and cause battery life to deplete</a:t>
            </a:r>
            <a:endParaRPr>
              <a:solidFill>
                <a:srgbClr val="FFFFFF"/>
              </a:solidFill>
              <a:latin typeface="Lato"/>
              <a:ea typeface="Lato"/>
              <a:cs typeface="Lato"/>
              <a:sym typeface="Lato"/>
            </a:endParaRPr>
          </a:p>
        </p:txBody>
      </p:sp>
      <p:pic>
        <p:nvPicPr>
          <p:cNvPr id="515" name="Google Shape;515;p47"/>
          <p:cNvPicPr preferRelativeResize="0"/>
          <p:nvPr/>
        </p:nvPicPr>
        <p:blipFill rotWithShape="1">
          <a:blip r:embed="rId5">
            <a:alphaModFix/>
          </a:blip>
          <a:srcRect b="0" l="0" r="0" t="19543"/>
          <a:stretch/>
        </p:blipFill>
        <p:spPr>
          <a:xfrm>
            <a:off x="7753975" y="4470150"/>
            <a:ext cx="613751" cy="658426"/>
          </a:xfrm>
          <a:prstGeom prst="rect">
            <a:avLst/>
          </a:prstGeom>
          <a:noFill/>
          <a:ln>
            <a:noFill/>
          </a:ln>
        </p:spPr>
      </p:pic>
      <p:sp>
        <p:nvSpPr>
          <p:cNvPr id="516" name="Google Shape;516;p47"/>
          <p:cNvSpPr txBox="1"/>
          <p:nvPr/>
        </p:nvSpPr>
        <p:spPr>
          <a:xfrm>
            <a:off x="7225075" y="4470150"/>
            <a:ext cx="6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Sam</a:t>
            </a:r>
            <a:endParaRPr>
              <a:solidFill>
                <a:srgbClr val="FFFFFF"/>
              </a:solidFill>
              <a:latin typeface="Lato"/>
              <a:ea typeface="Lato"/>
              <a:cs typeface="Lato"/>
              <a:sym typeface="Lato"/>
            </a:endParaRPr>
          </a:p>
        </p:txBody>
      </p:sp>
      <p:pic>
        <p:nvPicPr>
          <p:cNvPr id="517" name="Google Shape;517;p47" title="CLAHE.mp3">
            <a:hlinkClick r:id="rId6"/>
          </p:cNvPr>
          <p:cNvPicPr preferRelativeResize="0"/>
          <p:nvPr/>
        </p:nvPicPr>
        <p:blipFill>
          <a:blip r:embed="rId7">
            <a:alphaModFix/>
          </a:blip>
          <a:stretch>
            <a:fillRect/>
          </a:stretch>
        </p:blipFill>
        <p:spPr>
          <a:xfrm>
            <a:off x="8558375" y="4622175"/>
            <a:ext cx="354375" cy="3543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4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Video Processing</a:t>
            </a:r>
            <a:endParaRPr/>
          </a:p>
        </p:txBody>
      </p:sp>
      <p:sp>
        <p:nvSpPr>
          <p:cNvPr id="523" name="Google Shape;523;p48"/>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solidFill>
                  <a:srgbClr val="FFFFFF"/>
                </a:solidFill>
                <a:latin typeface="Arial"/>
                <a:ea typeface="Arial"/>
                <a:cs typeface="Arial"/>
                <a:sym typeface="Arial"/>
              </a:rPr>
              <a:t>Currently some of the global transforms can be directly implemented. These include: Log Transform, Inverse Log Transform, Gamma Transform and Negative Transform. The simple global transforms were all able to be implemented into the video stream without much difficulty. </a:t>
            </a:r>
            <a:endParaRPr sz="1800">
              <a:solidFill>
                <a:srgbClr val="FFFFFF"/>
              </a:solidFill>
              <a:latin typeface="Arial"/>
              <a:ea typeface="Arial"/>
              <a:cs typeface="Arial"/>
              <a:sym typeface="Arial"/>
            </a:endParaRPr>
          </a:p>
          <a:p>
            <a:pPr indent="0" lvl="0" marL="0" rtl="0" algn="l">
              <a:spcBef>
                <a:spcPts val="1200"/>
              </a:spcBef>
              <a:spcAft>
                <a:spcPts val="1200"/>
              </a:spcAft>
              <a:buNone/>
            </a:pPr>
            <a:r>
              <a:rPr lang="en" sz="1800">
                <a:solidFill>
                  <a:srgbClr val="FFFFFF"/>
                </a:solidFill>
                <a:latin typeface="Arial"/>
                <a:ea typeface="Arial"/>
                <a:cs typeface="Arial"/>
                <a:sym typeface="Arial"/>
              </a:rPr>
              <a:t>Thresholding techniques were also available in a different sense using the Computer Vision Library. There is an adaptable local thresholding similar to how AHE works.</a:t>
            </a:r>
            <a:endParaRPr>
              <a:solidFill>
                <a:srgbClr val="FFFFFF"/>
              </a:solidFill>
            </a:endParaRPr>
          </a:p>
        </p:txBody>
      </p:sp>
      <p:pic>
        <p:nvPicPr>
          <p:cNvPr id="524" name="Google Shape;524;p48"/>
          <p:cNvPicPr preferRelativeResize="0"/>
          <p:nvPr/>
        </p:nvPicPr>
        <p:blipFill rotWithShape="1">
          <a:blip r:embed="rId3">
            <a:alphaModFix/>
          </a:blip>
          <a:srcRect b="0" l="0" r="0" t="19543"/>
          <a:stretch/>
        </p:blipFill>
        <p:spPr>
          <a:xfrm>
            <a:off x="7838875" y="4397900"/>
            <a:ext cx="613751" cy="658426"/>
          </a:xfrm>
          <a:prstGeom prst="rect">
            <a:avLst/>
          </a:prstGeom>
          <a:noFill/>
          <a:ln>
            <a:noFill/>
          </a:ln>
        </p:spPr>
      </p:pic>
      <p:pic>
        <p:nvPicPr>
          <p:cNvPr id="525" name="Google Shape;525;p48" title="VideoProcessing.mp3">
            <a:hlinkClick r:id="rId4"/>
          </p:cNvPr>
          <p:cNvPicPr preferRelativeResize="0"/>
          <p:nvPr/>
        </p:nvPicPr>
        <p:blipFill>
          <a:blip r:embed="rId5">
            <a:alphaModFix/>
          </a:blip>
          <a:stretch>
            <a:fillRect/>
          </a:stretch>
        </p:blipFill>
        <p:spPr>
          <a:xfrm>
            <a:off x="8570975" y="4498500"/>
            <a:ext cx="457200" cy="457200"/>
          </a:xfrm>
          <a:prstGeom prst="rect">
            <a:avLst/>
          </a:prstGeom>
          <a:noFill/>
          <a:ln>
            <a:noFill/>
          </a:ln>
        </p:spPr>
      </p:pic>
      <p:sp>
        <p:nvSpPr>
          <p:cNvPr id="526" name="Google Shape;526;p48"/>
          <p:cNvSpPr txBox="1"/>
          <p:nvPr/>
        </p:nvSpPr>
        <p:spPr>
          <a:xfrm>
            <a:off x="7838850" y="4088100"/>
            <a:ext cx="6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Sam</a:t>
            </a:r>
            <a:endParaRPr>
              <a:solidFill>
                <a:srgbClr val="FFFFFF"/>
              </a:solidFill>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4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Current Video Processing Problems</a:t>
            </a:r>
            <a:endParaRPr/>
          </a:p>
        </p:txBody>
      </p:sp>
      <p:sp>
        <p:nvSpPr>
          <p:cNvPr id="532" name="Google Shape;532;p49"/>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solidFill>
                  <a:srgbClr val="FFFFFF"/>
                </a:solidFill>
                <a:latin typeface="Arial"/>
                <a:ea typeface="Arial"/>
                <a:cs typeface="Arial"/>
                <a:sym typeface="Arial"/>
              </a:rPr>
              <a:t>Point processing doesn’t translate well into video processing. With a video each pixel is changing values based off time. The way that our point processing was implemented was in applying the transform and saving it to another matrix. Attempting the same approach caused errors due to size of the data coming in.</a:t>
            </a:r>
            <a:endParaRPr sz="1800">
              <a:solidFill>
                <a:srgbClr val="FFFFFF"/>
              </a:solidFill>
              <a:latin typeface="Arial"/>
              <a:ea typeface="Arial"/>
              <a:cs typeface="Arial"/>
              <a:sym typeface="Arial"/>
            </a:endParaRPr>
          </a:p>
          <a:p>
            <a:pPr indent="0" lvl="0" marL="0" rtl="0" algn="l">
              <a:spcBef>
                <a:spcPts val="1200"/>
              </a:spcBef>
              <a:spcAft>
                <a:spcPts val="1200"/>
              </a:spcAft>
              <a:buNone/>
            </a:pPr>
            <a:r>
              <a:rPr lang="en" sz="1800">
                <a:solidFill>
                  <a:srgbClr val="FFFFFF"/>
                </a:solidFill>
                <a:latin typeface="Arial"/>
                <a:ea typeface="Arial"/>
                <a:cs typeface="Arial"/>
                <a:sym typeface="Arial"/>
              </a:rPr>
              <a:t>The proposed solution is in trying to take and process and redisplay the image in such a way that the astronaut doesn’t feel sick from it. This technique may not be viable for our current goal. </a:t>
            </a:r>
            <a:endParaRPr sz="1800">
              <a:solidFill>
                <a:srgbClr val="FFFFFF"/>
              </a:solidFill>
              <a:latin typeface="Arial"/>
              <a:ea typeface="Arial"/>
              <a:cs typeface="Arial"/>
              <a:sym typeface="Arial"/>
            </a:endParaRPr>
          </a:p>
        </p:txBody>
      </p:sp>
      <p:pic>
        <p:nvPicPr>
          <p:cNvPr id="533" name="Google Shape;533;p49"/>
          <p:cNvPicPr preferRelativeResize="0"/>
          <p:nvPr/>
        </p:nvPicPr>
        <p:blipFill rotWithShape="1">
          <a:blip r:embed="rId3">
            <a:alphaModFix/>
          </a:blip>
          <a:srcRect b="0" l="0" r="0" t="19543"/>
          <a:stretch/>
        </p:blipFill>
        <p:spPr>
          <a:xfrm>
            <a:off x="7838875" y="4397900"/>
            <a:ext cx="613751" cy="658426"/>
          </a:xfrm>
          <a:prstGeom prst="rect">
            <a:avLst/>
          </a:prstGeom>
          <a:noFill/>
          <a:ln>
            <a:noFill/>
          </a:ln>
        </p:spPr>
      </p:pic>
      <p:pic>
        <p:nvPicPr>
          <p:cNvPr id="534" name="Google Shape;534;p49" title="CurrentVideoProcessingProblems.mp3">
            <a:hlinkClick r:id="rId4"/>
          </p:cNvPr>
          <p:cNvPicPr preferRelativeResize="0"/>
          <p:nvPr/>
        </p:nvPicPr>
        <p:blipFill>
          <a:blip r:embed="rId5">
            <a:alphaModFix/>
          </a:blip>
          <a:stretch>
            <a:fillRect/>
          </a:stretch>
        </p:blipFill>
        <p:spPr>
          <a:xfrm>
            <a:off x="8592375" y="4498500"/>
            <a:ext cx="457200" cy="457200"/>
          </a:xfrm>
          <a:prstGeom prst="rect">
            <a:avLst/>
          </a:prstGeom>
          <a:noFill/>
          <a:ln>
            <a:noFill/>
          </a:ln>
        </p:spPr>
      </p:pic>
      <p:sp>
        <p:nvSpPr>
          <p:cNvPr id="535" name="Google Shape;535;p49"/>
          <p:cNvSpPr txBox="1"/>
          <p:nvPr/>
        </p:nvSpPr>
        <p:spPr>
          <a:xfrm>
            <a:off x="7838850" y="4088100"/>
            <a:ext cx="6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Sam</a:t>
            </a:r>
            <a:endParaRPr>
              <a:solidFill>
                <a:srgbClr val="FFFFFF"/>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5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Edge Detection Solution</a:t>
            </a:r>
            <a:endParaRPr/>
          </a:p>
        </p:txBody>
      </p:sp>
      <p:sp>
        <p:nvSpPr>
          <p:cNvPr id="541" name="Google Shape;541;p50"/>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solidFill>
                  <a:srgbClr val="FFFFFF"/>
                </a:solidFill>
                <a:latin typeface="Arial"/>
                <a:ea typeface="Arial"/>
                <a:cs typeface="Arial"/>
                <a:sym typeface="Arial"/>
              </a:rPr>
              <a:t>Using edge detection we can create an outline of what is happening in the astronauts environment without that much information. It can be used in real time and can possibly help astronauts have an idea of the area they are around if there is not much illumination. </a:t>
            </a:r>
            <a:endParaRPr sz="1800">
              <a:solidFill>
                <a:srgbClr val="FFFFFF"/>
              </a:solidFill>
              <a:latin typeface="Arial"/>
              <a:ea typeface="Arial"/>
              <a:cs typeface="Arial"/>
              <a:sym typeface="Arial"/>
            </a:endParaRPr>
          </a:p>
          <a:p>
            <a:pPr indent="0" lvl="0" marL="0" rtl="0" algn="l">
              <a:spcBef>
                <a:spcPts val="1200"/>
              </a:spcBef>
              <a:spcAft>
                <a:spcPts val="0"/>
              </a:spcAft>
              <a:buNone/>
            </a:pPr>
            <a:r>
              <a:rPr lang="en" sz="1800">
                <a:solidFill>
                  <a:srgbClr val="FFFFFF"/>
                </a:solidFill>
                <a:latin typeface="Arial"/>
                <a:ea typeface="Arial"/>
                <a:cs typeface="Arial"/>
                <a:sym typeface="Arial"/>
              </a:rPr>
              <a:t>The processing is minimal compared to some of the other techniques listed.</a:t>
            </a:r>
            <a:endParaRPr sz="1800">
              <a:solidFill>
                <a:srgbClr val="FFFFFF"/>
              </a:solidFill>
              <a:latin typeface="Arial"/>
              <a:ea typeface="Arial"/>
              <a:cs typeface="Arial"/>
              <a:sym typeface="Arial"/>
            </a:endParaRPr>
          </a:p>
          <a:p>
            <a:pPr indent="0" lvl="0" marL="0" rtl="0" algn="l">
              <a:spcBef>
                <a:spcPts val="1200"/>
              </a:spcBef>
              <a:spcAft>
                <a:spcPts val="1200"/>
              </a:spcAft>
              <a:buNone/>
            </a:pPr>
            <a:r>
              <a:rPr lang="en" sz="1800">
                <a:solidFill>
                  <a:srgbClr val="FFFFFF"/>
                </a:solidFill>
                <a:latin typeface="Arial"/>
                <a:ea typeface="Arial"/>
                <a:cs typeface="Arial"/>
                <a:sym typeface="Arial"/>
              </a:rPr>
              <a:t>This technique has not been implemented for testing yet.</a:t>
            </a:r>
            <a:endParaRPr sz="1800">
              <a:solidFill>
                <a:srgbClr val="FFFFFF"/>
              </a:solidFill>
              <a:latin typeface="Arial"/>
              <a:ea typeface="Arial"/>
              <a:cs typeface="Arial"/>
              <a:sym typeface="Arial"/>
            </a:endParaRPr>
          </a:p>
        </p:txBody>
      </p:sp>
      <p:pic>
        <p:nvPicPr>
          <p:cNvPr id="542" name="Google Shape;542;p50"/>
          <p:cNvPicPr preferRelativeResize="0"/>
          <p:nvPr/>
        </p:nvPicPr>
        <p:blipFill rotWithShape="1">
          <a:blip r:embed="rId3">
            <a:alphaModFix/>
          </a:blip>
          <a:srcRect b="0" l="0" r="0" t="19543"/>
          <a:stretch/>
        </p:blipFill>
        <p:spPr>
          <a:xfrm>
            <a:off x="7838875" y="4397900"/>
            <a:ext cx="613751" cy="658426"/>
          </a:xfrm>
          <a:prstGeom prst="rect">
            <a:avLst/>
          </a:prstGeom>
          <a:noFill/>
          <a:ln>
            <a:noFill/>
          </a:ln>
        </p:spPr>
      </p:pic>
      <p:pic>
        <p:nvPicPr>
          <p:cNvPr id="543" name="Google Shape;543;p50" title="Edge Detection.mp3">
            <a:hlinkClick r:id="rId4"/>
          </p:cNvPr>
          <p:cNvPicPr preferRelativeResize="0"/>
          <p:nvPr/>
        </p:nvPicPr>
        <p:blipFill>
          <a:blip r:embed="rId5">
            <a:alphaModFix/>
          </a:blip>
          <a:stretch>
            <a:fillRect/>
          </a:stretch>
        </p:blipFill>
        <p:spPr>
          <a:xfrm>
            <a:off x="8559250" y="4498513"/>
            <a:ext cx="457200" cy="457200"/>
          </a:xfrm>
          <a:prstGeom prst="rect">
            <a:avLst/>
          </a:prstGeom>
          <a:noFill/>
          <a:ln>
            <a:noFill/>
          </a:ln>
        </p:spPr>
      </p:pic>
      <p:sp>
        <p:nvSpPr>
          <p:cNvPr id="544" name="Google Shape;544;p50"/>
          <p:cNvSpPr txBox="1"/>
          <p:nvPr/>
        </p:nvSpPr>
        <p:spPr>
          <a:xfrm>
            <a:off x="7838850" y="4088100"/>
            <a:ext cx="6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Sam</a:t>
            </a:r>
            <a:endParaRPr>
              <a:solidFill>
                <a:srgbClr val="FFFFFF"/>
              </a:solidFill>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5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Processing Times of Techniques (Python)</a:t>
            </a:r>
            <a:endParaRPr/>
          </a:p>
        </p:txBody>
      </p:sp>
      <p:graphicFrame>
        <p:nvGraphicFramePr>
          <p:cNvPr id="550" name="Google Shape;550;p51"/>
          <p:cNvGraphicFramePr/>
          <p:nvPr/>
        </p:nvGraphicFramePr>
        <p:xfrm>
          <a:off x="952500" y="1619250"/>
          <a:ext cx="3000000" cy="3000000"/>
        </p:xfrm>
        <a:graphic>
          <a:graphicData uri="http://schemas.openxmlformats.org/drawingml/2006/table">
            <a:tbl>
              <a:tblPr>
                <a:noFill/>
                <a:tableStyleId>{1EE364D8-4C5D-426A-90CF-06C5957867C2}</a:tableStyleId>
              </a:tblPr>
              <a:tblGrid>
                <a:gridCol w="1206500"/>
                <a:gridCol w="1206500"/>
                <a:gridCol w="1206500"/>
                <a:gridCol w="1206500"/>
                <a:gridCol w="1206500"/>
                <a:gridCol w="1206500"/>
              </a:tblGrid>
              <a:tr h="381000">
                <a:tc>
                  <a:txBody>
                    <a:bodyPr/>
                    <a:lstStyle/>
                    <a:p>
                      <a:pPr indent="0" lvl="0" marL="0" rtl="0" algn="l">
                        <a:spcBef>
                          <a:spcPts val="0"/>
                        </a:spcBef>
                        <a:spcAft>
                          <a:spcPts val="0"/>
                        </a:spcAft>
                        <a:buNone/>
                      </a:pPr>
                      <a:r>
                        <a:rPr lang="en">
                          <a:solidFill>
                            <a:srgbClr val="FFFFFF"/>
                          </a:solidFill>
                        </a:rPr>
                        <a:t>Negative</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.1883 s</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Threshold</a:t>
                      </a:r>
                      <a:endParaRPr>
                        <a:solidFill>
                          <a:srgbClr val="FFFFFF"/>
                        </a:solidFill>
                      </a:endParaRPr>
                    </a:p>
                    <a:p>
                      <a:pPr indent="0" lvl="0" marL="0" rtl="0" algn="l">
                        <a:spcBef>
                          <a:spcPts val="0"/>
                        </a:spcBef>
                        <a:spcAft>
                          <a:spcPts val="0"/>
                        </a:spcAft>
                        <a:buNone/>
                      </a:pPr>
                      <a:r>
                        <a:rPr lang="en">
                          <a:solidFill>
                            <a:srgbClr val="FFFFFF"/>
                          </a:solidFill>
                        </a:rPr>
                        <a:t>Inv Binary</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.1768 s</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Adaptive ThresholdG</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.3647 s</a:t>
                      </a:r>
                      <a:endParaRPr>
                        <a:solidFill>
                          <a:srgbClr val="FFFFFF"/>
                        </a:solidFill>
                      </a:endParaRPr>
                    </a:p>
                  </a:txBody>
                  <a:tcPr marT="91425" marB="91425" marR="91425" marL="91425"/>
                </a:tc>
              </a:tr>
              <a:tr h="381000">
                <a:tc>
                  <a:txBody>
                    <a:bodyPr/>
                    <a:lstStyle/>
                    <a:p>
                      <a:pPr indent="0" lvl="0" marL="0" rtl="0" algn="l">
                        <a:spcBef>
                          <a:spcPts val="0"/>
                        </a:spcBef>
                        <a:spcAft>
                          <a:spcPts val="0"/>
                        </a:spcAft>
                        <a:buNone/>
                      </a:pPr>
                      <a:r>
                        <a:rPr lang="en">
                          <a:solidFill>
                            <a:srgbClr val="FFFFFF"/>
                          </a:solidFill>
                        </a:rPr>
                        <a:t>Log</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.2434 s</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Threshold Trunc</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.1687 s</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Otsu Threshold</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.1688 s</a:t>
                      </a:r>
                      <a:endParaRPr>
                        <a:solidFill>
                          <a:srgbClr val="FFFFFF"/>
                        </a:solidFill>
                      </a:endParaRPr>
                    </a:p>
                  </a:txBody>
                  <a:tcPr marT="91425" marB="91425" marR="91425" marL="91425"/>
                </a:tc>
              </a:tr>
              <a:tr h="381000">
                <a:tc>
                  <a:txBody>
                    <a:bodyPr/>
                    <a:lstStyle/>
                    <a:p>
                      <a:pPr indent="0" lvl="0" marL="0" rtl="0" algn="l">
                        <a:spcBef>
                          <a:spcPts val="0"/>
                        </a:spcBef>
                        <a:spcAft>
                          <a:spcPts val="0"/>
                        </a:spcAft>
                        <a:buNone/>
                      </a:pPr>
                      <a:r>
                        <a:rPr lang="en">
                          <a:solidFill>
                            <a:srgbClr val="FFFFFF"/>
                          </a:solidFill>
                        </a:rPr>
                        <a:t>Inv Log</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.2683 s</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Threshold To Zero</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.2009 s</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Bilateral Filtering</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.9840 s</a:t>
                      </a:r>
                      <a:endParaRPr>
                        <a:solidFill>
                          <a:srgbClr val="FFFFFF"/>
                        </a:solidFill>
                      </a:endParaRPr>
                    </a:p>
                  </a:txBody>
                  <a:tcPr marT="91425" marB="91425" marR="91425" marL="91425"/>
                </a:tc>
              </a:tr>
              <a:tr h="381000">
                <a:tc>
                  <a:txBody>
                    <a:bodyPr/>
                    <a:lstStyle/>
                    <a:p>
                      <a:pPr indent="0" lvl="0" marL="0" rtl="0" algn="l">
                        <a:spcBef>
                          <a:spcPts val="0"/>
                        </a:spcBef>
                        <a:spcAft>
                          <a:spcPts val="0"/>
                        </a:spcAft>
                        <a:buNone/>
                      </a:pPr>
                      <a:r>
                        <a:rPr lang="en">
                          <a:solidFill>
                            <a:srgbClr val="FFFFFF"/>
                          </a:solidFill>
                        </a:rPr>
                        <a:t>Gamma</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.1978s</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Threshold To Zero Inv</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.1609 s</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Erosion</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.1540 s</a:t>
                      </a:r>
                      <a:endParaRPr>
                        <a:solidFill>
                          <a:srgbClr val="FFFFFF"/>
                        </a:solidFill>
                      </a:endParaRPr>
                    </a:p>
                  </a:txBody>
                  <a:tcPr marT="91425" marB="91425" marR="91425" marL="91425"/>
                </a:tc>
              </a:tr>
              <a:tr h="381000">
                <a:tc>
                  <a:txBody>
                    <a:bodyPr/>
                    <a:lstStyle/>
                    <a:p>
                      <a:pPr indent="0" lvl="0" marL="0" rtl="0" algn="l">
                        <a:spcBef>
                          <a:spcPts val="0"/>
                        </a:spcBef>
                        <a:spcAft>
                          <a:spcPts val="0"/>
                        </a:spcAft>
                        <a:buNone/>
                      </a:pPr>
                      <a:r>
                        <a:rPr lang="en">
                          <a:solidFill>
                            <a:srgbClr val="FFFFFF"/>
                          </a:solidFill>
                        </a:rPr>
                        <a:t>Threshold Binary</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.2071 s</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Adaptive ThresholdM</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.1638 s</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Dilation</a:t>
                      </a:r>
                      <a:endParaRPr>
                        <a:solidFill>
                          <a:srgbClr val="FFFFFF"/>
                        </a:solidFill>
                      </a:endParaRPr>
                    </a:p>
                  </a:txBody>
                  <a:tcPr marT="91425" marB="91425" marR="91425" marL="91425"/>
                </a:tc>
                <a:tc>
                  <a:txBody>
                    <a:bodyPr/>
                    <a:lstStyle/>
                    <a:p>
                      <a:pPr indent="0" lvl="0" marL="0" rtl="0" algn="l">
                        <a:spcBef>
                          <a:spcPts val="0"/>
                        </a:spcBef>
                        <a:spcAft>
                          <a:spcPts val="0"/>
                        </a:spcAft>
                        <a:buNone/>
                      </a:pPr>
                      <a:r>
                        <a:rPr lang="en">
                          <a:solidFill>
                            <a:srgbClr val="FFFFFF"/>
                          </a:solidFill>
                        </a:rPr>
                        <a:t>.</a:t>
                      </a:r>
                      <a:r>
                        <a:rPr lang="en">
                          <a:solidFill>
                            <a:srgbClr val="FFFFFF"/>
                          </a:solidFill>
                        </a:rPr>
                        <a:t>1572 s</a:t>
                      </a:r>
                      <a:endParaRPr>
                        <a:solidFill>
                          <a:srgbClr val="FFFFFF"/>
                        </a:solidFill>
                      </a:endParaRPr>
                    </a:p>
                  </a:txBody>
                  <a:tcPr marT="91425" marB="91425" marR="91425" marL="91425"/>
                </a:tc>
              </a:tr>
            </a:tbl>
          </a:graphicData>
        </a:graphic>
      </p:graphicFrame>
      <p:pic>
        <p:nvPicPr>
          <p:cNvPr id="551" name="Google Shape;551;p51"/>
          <p:cNvPicPr preferRelativeResize="0"/>
          <p:nvPr/>
        </p:nvPicPr>
        <p:blipFill rotWithShape="1">
          <a:blip r:embed="rId3">
            <a:alphaModFix/>
          </a:blip>
          <a:srcRect b="0" l="0" r="0" t="19543"/>
          <a:stretch/>
        </p:blipFill>
        <p:spPr>
          <a:xfrm>
            <a:off x="7838875" y="4397900"/>
            <a:ext cx="613751" cy="658426"/>
          </a:xfrm>
          <a:prstGeom prst="rect">
            <a:avLst/>
          </a:prstGeom>
          <a:noFill/>
          <a:ln>
            <a:noFill/>
          </a:ln>
        </p:spPr>
      </p:pic>
      <p:pic>
        <p:nvPicPr>
          <p:cNvPr id="552" name="Google Shape;552;p51" title="Processing-Times-of-Techniques.mp3">
            <a:hlinkClick r:id="rId4"/>
          </p:cNvPr>
          <p:cNvPicPr preferRelativeResize="0"/>
          <p:nvPr/>
        </p:nvPicPr>
        <p:blipFill>
          <a:blip r:embed="rId5">
            <a:alphaModFix/>
          </a:blip>
          <a:stretch>
            <a:fillRect/>
          </a:stretch>
        </p:blipFill>
        <p:spPr>
          <a:xfrm>
            <a:off x="8592375" y="4498513"/>
            <a:ext cx="457200" cy="457200"/>
          </a:xfrm>
          <a:prstGeom prst="rect">
            <a:avLst/>
          </a:prstGeom>
          <a:noFill/>
          <a:ln>
            <a:noFill/>
          </a:ln>
        </p:spPr>
      </p:pic>
      <p:sp>
        <p:nvSpPr>
          <p:cNvPr id="553" name="Google Shape;553;p51"/>
          <p:cNvSpPr txBox="1"/>
          <p:nvPr/>
        </p:nvSpPr>
        <p:spPr>
          <a:xfrm>
            <a:off x="7838850" y="4088100"/>
            <a:ext cx="6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Sam</a:t>
            </a:r>
            <a:endParaRPr>
              <a:solidFill>
                <a:srgbClr val="FFFFFF"/>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6"/>
          <p:cNvSpPr txBox="1"/>
          <p:nvPr>
            <p:ph type="title"/>
          </p:nvPr>
        </p:nvSpPr>
        <p:spPr>
          <a:xfrm>
            <a:off x="1297500" y="713100"/>
            <a:ext cx="7038900" cy="62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Goals and Objectives</a:t>
            </a:r>
            <a:endParaRPr/>
          </a:p>
        </p:txBody>
      </p:sp>
      <p:sp>
        <p:nvSpPr>
          <p:cNvPr id="159" name="Google Shape;159;p16"/>
          <p:cNvSpPr txBox="1"/>
          <p:nvPr>
            <p:ph idx="1" type="body"/>
          </p:nvPr>
        </p:nvSpPr>
        <p:spPr>
          <a:xfrm>
            <a:off x="1239750" y="1337700"/>
            <a:ext cx="8010600" cy="3607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latin typeface="Arial"/>
                <a:ea typeface="Arial"/>
                <a:cs typeface="Arial"/>
                <a:sym typeface="Arial"/>
              </a:rPr>
              <a:t>General:</a:t>
            </a:r>
            <a:endParaRPr>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solidFill>
                  <a:srgbClr val="FFFFFF"/>
                </a:solidFill>
                <a:latin typeface="Arial"/>
                <a:ea typeface="Arial"/>
                <a:cs typeface="Arial"/>
                <a:sym typeface="Arial"/>
              </a:rPr>
              <a:t>Display of Extravehicular activity (EVA) tasks</a:t>
            </a:r>
            <a:endParaRPr sz="1200">
              <a:solidFill>
                <a:srgbClr val="FFFFFF"/>
              </a:solidFill>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solidFill>
                  <a:srgbClr val="FFFFFF"/>
                </a:solidFill>
                <a:latin typeface="Arial"/>
                <a:ea typeface="Arial"/>
                <a:cs typeface="Arial"/>
                <a:sym typeface="Arial"/>
              </a:rPr>
              <a:t>Communication with Mission Control</a:t>
            </a:r>
            <a:endParaRPr sz="1200">
              <a:solidFill>
                <a:srgbClr val="FFFFFF"/>
              </a:solidFill>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solidFill>
                  <a:srgbClr val="FFFFFF"/>
                </a:solidFill>
                <a:latin typeface="Arial"/>
                <a:ea typeface="Arial"/>
                <a:cs typeface="Arial"/>
                <a:sym typeface="Arial"/>
              </a:rPr>
              <a:t>System Tutorial</a:t>
            </a:r>
            <a:endParaRPr sz="1200">
              <a:solidFill>
                <a:srgbClr val="FFFFFF"/>
              </a:solidFill>
              <a:latin typeface="Arial"/>
              <a:ea typeface="Arial"/>
              <a:cs typeface="Arial"/>
              <a:sym typeface="Arial"/>
            </a:endParaRPr>
          </a:p>
          <a:p>
            <a:pPr indent="0" lvl="0" marL="0" rtl="0" algn="just">
              <a:spcBef>
                <a:spcPts val="0"/>
              </a:spcBef>
              <a:spcAft>
                <a:spcPts val="0"/>
              </a:spcAft>
              <a:buNone/>
            </a:pPr>
            <a:r>
              <a:t/>
            </a:r>
            <a:endParaRPr sz="1200">
              <a:solidFill>
                <a:srgbClr val="FFFFFF"/>
              </a:solidFill>
              <a:latin typeface="Arial"/>
              <a:ea typeface="Arial"/>
              <a:cs typeface="Arial"/>
              <a:sym typeface="Arial"/>
            </a:endParaRPr>
          </a:p>
          <a:p>
            <a:pPr indent="0" lvl="0" marL="0" rtl="0" algn="just">
              <a:spcBef>
                <a:spcPts val="0"/>
              </a:spcBef>
              <a:spcAft>
                <a:spcPts val="0"/>
              </a:spcAft>
              <a:buNone/>
            </a:pPr>
            <a:r>
              <a:rPr lang="en">
                <a:solidFill>
                  <a:srgbClr val="FFFFFF"/>
                </a:solidFill>
                <a:latin typeface="Arial"/>
                <a:ea typeface="Arial"/>
                <a:cs typeface="Arial"/>
                <a:sym typeface="Arial"/>
              </a:rPr>
              <a:t>Navigation and Task Assistance:</a:t>
            </a:r>
            <a:endParaRPr>
              <a:solidFill>
                <a:srgbClr val="FFFFFF"/>
              </a:solidFill>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solidFill>
                  <a:srgbClr val="FFFFFF"/>
                </a:solidFill>
                <a:latin typeface="Arial"/>
                <a:ea typeface="Arial"/>
                <a:cs typeface="Arial"/>
                <a:sym typeface="Arial"/>
              </a:rPr>
              <a:t>Guidance from point A to point B</a:t>
            </a:r>
            <a:endParaRPr sz="1200">
              <a:solidFill>
                <a:srgbClr val="FFFFFF"/>
              </a:solidFill>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solidFill>
                  <a:srgbClr val="FFFFFF"/>
                </a:solidFill>
                <a:latin typeface="Arial"/>
                <a:ea typeface="Arial"/>
                <a:cs typeface="Arial"/>
                <a:sym typeface="Arial"/>
              </a:rPr>
              <a:t>Location of points of interest, lander, partners</a:t>
            </a:r>
            <a:endParaRPr sz="1200">
              <a:solidFill>
                <a:srgbClr val="FFFFFF"/>
              </a:solidFill>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solidFill>
                  <a:srgbClr val="FFFFFF"/>
                </a:solidFill>
                <a:latin typeface="Arial"/>
                <a:ea typeface="Arial"/>
                <a:cs typeface="Arial"/>
                <a:sym typeface="Arial"/>
              </a:rPr>
              <a:t>Available notes and directions for tasks</a:t>
            </a:r>
            <a:endParaRPr sz="1200">
              <a:solidFill>
                <a:srgbClr val="FFFFFF"/>
              </a:solidFill>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solidFill>
                  <a:srgbClr val="FFFFFF"/>
                </a:solidFill>
                <a:latin typeface="Arial"/>
                <a:ea typeface="Arial"/>
                <a:cs typeface="Arial"/>
                <a:sym typeface="Arial"/>
              </a:rPr>
              <a:t>Ability to capture video and images</a:t>
            </a:r>
            <a:endParaRPr sz="1200">
              <a:solidFill>
                <a:srgbClr val="FFFFFF"/>
              </a:solidFill>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latin typeface="Arial"/>
                <a:ea typeface="Arial"/>
                <a:cs typeface="Arial"/>
                <a:sym typeface="Arial"/>
              </a:rPr>
              <a:t>Assistance with high-contrast areas on the moon</a:t>
            </a:r>
            <a:endParaRPr sz="1200">
              <a:solidFill>
                <a:srgbClr val="FFFFFF"/>
              </a:solidFill>
              <a:latin typeface="Arial"/>
              <a:ea typeface="Arial"/>
              <a:cs typeface="Arial"/>
              <a:sym typeface="Arial"/>
            </a:endParaRPr>
          </a:p>
          <a:p>
            <a:pPr indent="0" lvl="0" marL="0" rtl="0" algn="l">
              <a:spcBef>
                <a:spcPts val="0"/>
              </a:spcBef>
              <a:spcAft>
                <a:spcPts val="0"/>
              </a:spcAft>
              <a:buNone/>
            </a:pPr>
            <a:r>
              <a:t/>
            </a:r>
            <a:endParaRPr sz="1200">
              <a:latin typeface="Arial"/>
              <a:ea typeface="Arial"/>
              <a:cs typeface="Arial"/>
              <a:sym typeface="Arial"/>
            </a:endParaRPr>
          </a:p>
          <a:p>
            <a:pPr indent="0" lvl="0" marL="0" rtl="0" algn="just">
              <a:spcBef>
                <a:spcPts val="0"/>
              </a:spcBef>
              <a:spcAft>
                <a:spcPts val="0"/>
              </a:spcAft>
              <a:buNone/>
            </a:pPr>
            <a:r>
              <a:rPr lang="en">
                <a:solidFill>
                  <a:srgbClr val="FFFFFF"/>
                </a:solidFill>
                <a:latin typeface="Arial"/>
                <a:ea typeface="Arial"/>
                <a:cs typeface="Arial"/>
                <a:sym typeface="Arial"/>
              </a:rPr>
              <a:t>Peripheral Devices</a:t>
            </a:r>
            <a:r>
              <a:rPr lang="en">
                <a:solidFill>
                  <a:srgbClr val="FFFFFF"/>
                </a:solidFill>
                <a:latin typeface="Arial"/>
                <a:ea typeface="Arial"/>
                <a:cs typeface="Arial"/>
                <a:sym typeface="Arial"/>
              </a:rPr>
              <a:t>:</a:t>
            </a:r>
            <a:endParaRPr>
              <a:solidFill>
                <a:srgbClr val="FFFFFF"/>
              </a:solidFill>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solidFill>
                  <a:srgbClr val="FFFFFF"/>
                </a:solidFill>
                <a:latin typeface="Arial"/>
                <a:ea typeface="Arial"/>
                <a:cs typeface="Arial"/>
                <a:sym typeface="Arial"/>
              </a:rPr>
              <a:t>Wrist-mounted optical heart rate monitor and pulse oximeter</a:t>
            </a:r>
            <a:endParaRPr sz="1200">
              <a:solidFill>
                <a:srgbClr val="FFFFFF"/>
              </a:solidFill>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solidFill>
                  <a:srgbClr val="FFFFFF"/>
                </a:solidFill>
                <a:latin typeface="Arial"/>
                <a:ea typeface="Arial"/>
                <a:cs typeface="Arial"/>
                <a:sym typeface="Arial"/>
              </a:rPr>
              <a:t>Outside temperature sensor</a:t>
            </a:r>
            <a:endParaRPr sz="1200">
              <a:solidFill>
                <a:srgbClr val="FFFFFF"/>
              </a:solidFill>
              <a:latin typeface="Arial"/>
              <a:ea typeface="Arial"/>
              <a:cs typeface="Arial"/>
              <a:sym typeface="Arial"/>
            </a:endParaRPr>
          </a:p>
          <a:p>
            <a:pPr indent="-304800" lvl="0" marL="457200" rtl="0" algn="just">
              <a:spcBef>
                <a:spcPts val="0"/>
              </a:spcBef>
              <a:spcAft>
                <a:spcPts val="0"/>
              </a:spcAft>
              <a:buClr>
                <a:srgbClr val="FFFFFF"/>
              </a:buClr>
              <a:buSzPts val="1200"/>
              <a:buFont typeface="Arial"/>
              <a:buChar char="●"/>
            </a:pPr>
            <a:r>
              <a:rPr lang="en" sz="1200">
                <a:solidFill>
                  <a:srgbClr val="FFFFFF"/>
                </a:solidFill>
                <a:latin typeface="Arial"/>
                <a:ea typeface="Arial"/>
                <a:cs typeface="Arial"/>
                <a:sym typeface="Arial"/>
              </a:rPr>
              <a:t>Wireless communication with headset</a:t>
            </a:r>
            <a:endParaRPr sz="1200">
              <a:latin typeface="Arial"/>
              <a:ea typeface="Arial"/>
              <a:cs typeface="Arial"/>
              <a:sym typeface="Arial"/>
            </a:endParaRPr>
          </a:p>
        </p:txBody>
      </p:sp>
      <p:pic>
        <p:nvPicPr>
          <p:cNvPr id="160" name="Google Shape;160;p16"/>
          <p:cNvPicPr preferRelativeResize="0"/>
          <p:nvPr/>
        </p:nvPicPr>
        <p:blipFill rotWithShape="1">
          <a:blip r:embed="rId3">
            <a:alphaModFix/>
          </a:blip>
          <a:srcRect b="27309" l="15546" r="7143" t="0"/>
          <a:stretch/>
        </p:blipFill>
        <p:spPr>
          <a:xfrm>
            <a:off x="7614300" y="4537025"/>
            <a:ext cx="522600" cy="491325"/>
          </a:xfrm>
          <a:prstGeom prst="rect">
            <a:avLst/>
          </a:prstGeom>
          <a:noFill/>
          <a:ln>
            <a:noFill/>
          </a:ln>
        </p:spPr>
      </p:pic>
      <p:sp>
        <p:nvSpPr>
          <p:cNvPr id="161" name="Google Shape;161;p16"/>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162" name="Google Shape;162;p16" title="Goals and Objectives.mp3">
            <a:hlinkClick r:id="rId4"/>
          </p:cNvPr>
          <p:cNvPicPr preferRelativeResize="0"/>
          <p:nvPr/>
        </p:nvPicPr>
        <p:blipFill>
          <a:blip r:embed="rId5">
            <a:alphaModFix/>
          </a:blip>
          <a:stretch>
            <a:fillRect/>
          </a:stretch>
        </p:blipFill>
        <p:spPr>
          <a:xfrm>
            <a:off x="8659500" y="4624100"/>
            <a:ext cx="408300" cy="4083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5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Processing Times Continued</a:t>
            </a:r>
            <a:endParaRPr/>
          </a:p>
        </p:txBody>
      </p:sp>
      <p:sp>
        <p:nvSpPr>
          <p:cNvPr id="559" name="Google Shape;559;p52"/>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Single Value Thresholding through Point Processing : 83.8702 seconds.</a:t>
            </a:r>
            <a:endParaRPr/>
          </a:p>
          <a:p>
            <a:pPr indent="0" lvl="0" marL="0" rtl="0" algn="l">
              <a:spcBef>
                <a:spcPts val="1200"/>
              </a:spcBef>
              <a:spcAft>
                <a:spcPts val="0"/>
              </a:spcAft>
              <a:buNone/>
            </a:pPr>
            <a:r>
              <a:rPr lang="en"/>
              <a:t>Histogram Equalization : 2.2255 seconds</a:t>
            </a:r>
            <a:endParaRPr/>
          </a:p>
          <a:p>
            <a:pPr indent="0" lvl="0" marL="0" rtl="0" algn="l">
              <a:spcBef>
                <a:spcPts val="1200"/>
              </a:spcBef>
              <a:spcAft>
                <a:spcPts val="0"/>
              </a:spcAft>
              <a:buNone/>
            </a:pPr>
            <a:r>
              <a:rPr lang="en"/>
              <a:t>CLAHE:2.4905 seconds</a:t>
            </a:r>
            <a:endParaRPr/>
          </a:p>
          <a:p>
            <a:pPr indent="0" lvl="0" marL="0" rtl="0" algn="l">
              <a:spcBef>
                <a:spcPts val="1200"/>
              </a:spcBef>
              <a:spcAft>
                <a:spcPts val="0"/>
              </a:spcAft>
              <a:buNone/>
            </a:pPr>
            <a:r>
              <a:rPr lang="en"/>
              <a:t>Each of these test were used to capture 30 frames and process them. </a:t>
            </a:r>
            <a:endParaRPr/>
          </a:p>
          <a:p>
            <a:pPr indent="0" lvl="0" marL="0" rtl="0" algn="l">
              <a:spcBef>
                <a:spcPts val="1200"/>
              </a:spcBef>
              <a:spcAft>
                <a:spcPts val="0"/>
              </a:spcAft>
              <a:buNone/>
            </a:pPr>
            <a:r>
              <a:rPr lang="en"/>
              <a:t>Video Recombination: .700645 seconds. </a:t>
            </a:r>
            <a:endParaRPr/>
          </a:p>
          <a:p>
            <a:pPr indent="0" lvl="0" marL="0" rtl="0" algn="l">
              <a:spcBef>
                <a:spcPts val="1200"/>
              </a:spcBef>
              <a:spcAft>
                <a:spcPts val="1200"/>
              </a:spcAft>
              <a:buNone/>
            </a:pPr>
            <a:r>
              <a:t/>
            </a:r>
            <a:endParaRPr/>
          </a:p>
        </p:txBody>
      </p:sp>
      <p:pic>
        <p:nvPicPr>
          <p:cNvPr id="560" name="Google Shape;560;p52"/>
          <p:cNvPicPr preferRelativeResize="0"/>
          <p:nvPr/>
        </p:nvPicPr>
        <p:blipFill rotWithShape="1">
          <a:blip r:embed="rId3">
            <a:alphaModFix/>
          </a:blip>
          <a:srcRect b="0" l="0" r="0" t="19543"/>
          <a:stretch/>
        </p:blipFill>
        <p:spPr>
          <a:xfrm>
            <a:off x="7838875" y="4397900"/>
            <a:ext cx="613751" cy="658426"/>
          </a:xfrm>
          <a:prstGeom prst="rect">
            <a:avLst/>
          </a:prstGeom>
          <a:noFill/>
          <a:ln>
            <a:noFill/>
          </a:ln>
        </p:spPr>
      </p:pic>
      <p:pic>
        <p:nvPicPr>
          <p:cNvPr id="561" name="Google Shape;561;p52" title="ProcessingTimesCont.mp3">
            <a:hlinkClick r:id="rId4"/>
          </p:cNvPr>
          <p:cNvPicPr preferRelativeResize="0"/>
          <p:nvPr/>
        </p:nvPicPr>
        <p:blipFill>
          <a:blip r:embed="rId5">
            <a:alphaModFix/>
          </a:blip>
          <a:stretch>
            <a:fillRect/>
          </a:stretch>
        </p:blipFill>
        <p:spPr>
          <a:xfrm>
            <a:off x="8567525" y="4498513"/>
            <a:ext cx="457200" cy="457200"/>
          </a:xfrm>
          <a:prstGeom prst="rect">
            <a:avLst/>
          </a:prstGeom>
          <a:noFill/>
          <a:ln>
            <a:noFill/>
          </a:ln>
        </p:spPr>
      </p:pic>
      <p:sp>
        <p:nvSpPr>
          <p:cNvPr id="562" name="Google Shape;562;p52"/>
          <p:cNvSpPr txBox="1"/>
          <p:nvPr/>
        </p:nvSpPr>
        <p:spPr>
          <a:xfrm>
            <a:off x="7838850" y="4088100"/>
            <a:ext cx="6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Sam</a:t>
            </a:r>
            <a:endParaRPr>
              <a:solidFill>
                <a:srgbClr val="FFFFFF"/>
              </a:solidFill>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5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Current Progress in Video Processing</a:t>
            </a:r>
            <a:endParaRPr/>
          </a:p>
        </p:txBody>
      </p:sp>
      <p:sp>
        <p:nvSpPr>
          <p:cNvPr id="568" name="Google Shape;568;p53"/>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F3F3F3"/>
              </a:buClr>
              <a:buSzPts val="1800"/>
              <a:buFont typeface="Arial"/>
              <a:buChar char="●"/>
            </a:pPr>
            <a:r>
              <a:rPr lang="en" sz="1800">
                <a:solidFill>
                  <a:srgbClr val="F3F3F3"/>
                </a:solidFill>
                <a:latin typeface="Arial"/>
                <a:ea typeface="Arial"/>
                <a:cs typeface="Arial"/>
                <a:sym typeface="Arial"/>
              </a:rPr>
              <a:t>Simple Processing Techniques Implementation (Complete)</a:t>
            </a:r>
            <a:endParaRPr sz="1800">
              <a:solidFill>
                <a:srgbClr val="F3F3F3"/>
              </a:solidFill>
              <a:latin typeface="Arial"/>
              <a:ea typeface="Arial"/>
              <a:cs typeface="Arial"/>
              <a:sym typeface="Arial"/>
            </a:endParaRPr>
          </a:p>
          <a:p>
            <a:pPr indent="-342900" lvl="0" marL="457200" rtl="0" algn="l">
              <a:spcBef>
                <a:spcPts val="0"/>
              </a:spcBef>
              <a:spcAft>
                <a:spcPts val="0"/>
              </a:spcAft>
              <a:buClr>
                <a:srgbClr val="F3F3F3"/>
              </a:buClr>
              <a:buSzPts val="1800"/>
              <a:buFont typeface="Arial"/>
              <a:buChar char="●"/>
            </a:pPr>
            <a:r>
              <a:rPr lang="en" sz="1800">
                <a:solidFill>
                  <a:srgbClr val="F3F3F3"/>
                </a:solidFill>
                <a:latin typeface="Arial"/>
                <a:ea typeface="Arial"/>
                <a:cs typeface="Arial"/>
                <a:sym typeface="Arial"/>
              </a:rPr>
              <a:t>Thresholding Techniques Implementation (Complete)</a:t>
            </a:r>
            <a:endParaRPr sz="1800">
              <a:solidFill>
                <a:srgbClr val="F3F3F3"/>
              </a:solidFill>
              <a:latin typeface="Arial"/>
              <a:ea typeface="Arial"/>
              <a:cs typeface="Arial"/>
              <a:sym typeface="Arial"/>
            </a:endParaRPr>
          </a:p>
          <a:p>
            <a:pPr indent="-342900" lvl="0" marL="457200" rtl="0" algn="l">
              <a:spcBef>
                <a:spcPts val="0"/>
              </a:spcBef>
              <a:spcAft>
                <a:spcPts val="0"/>
              </a:spcAft>
              <a:buClr>
                <a:srgbClr val="F3F3F3"/>
              </a:buClr>
              <a:buSzPts val="1800"/>
              <a:buFont typeface="Arial"/>
              <a:buChar char="●"/>
            </a:pPr>
            <a:r>
              <a:rPr lang="en" sz="1800">
                <a:solidFill>
                  <a:srgbClr val="F3F3F3"/>
                </a:solidFill>
                <a:latin typeface="Arial"/>
                <a:ea typeface="Arial"/>
                <a:cs typeface="Arial"/>
                <a:sym typeface="Arial"/>
              </a:rPr>
              <a:t>Video Point Processing (Complete)</a:t>
            </a:r>
            <a:endParaRPr sz="1800">
              <a:solidFill>
                <a:srgbClr val="F3F3F3"/>
              </a:solidFill>
              <a:latin typeface="Arial"/>
              <a:ea typeface="Arial"/>
              <a:cs typeface="Arial"/>
              <a:sym typeface="Arial"/>
            </a:endParaRPr>
          </a:p>
          <a:p>
            <a:pPr indent="-342900" lvl="0" marL="457200" rtl="0" algn="l">
              <a:spcBef>
                <a:spcPts val="0"/>
              </a:spcBef>
              <a:spcAft>
                <a:spcPts val="0"/>
              </a:spcAft>
              <a:buClr>
                <a:srgbClr val="F3F3F3"/>
              </a:buClr>
              <a:buSzPts val="1800"/>
              <a:buFont typeface="Arial"/>
              <a:buChar char="●"/>
            </a:pPr>
            <a:r>
              <a:rPr lang="en" sz="1800">
                <a:solidFill>
                  <a:srgbClr val="F3F3F3"/>
                </a:solidFill>
                <a:latin typeface="Arial"/>
                <a:ea typeface="Arial"/>
                <a:cs typeface="Arial"/>
                <a:sym typeface="Arial"/>
              </a:rPr>
              <a:t>Recording processing time for each technique (Complete)</a:t>
            </a:r>
            <a:endParaRPr sz="1800">
              <a:solidFill>
                <a:srgbClr val="F3F3F3"/>
              </a:solidFill>
              <a:latin typeface="Arial"/>
              <a:ea typeface="Arial"/>
              <a:cs typeface="Arial"/>
              <a:sym typeface="Arial"/>
            </a:endParaRPr>
          </a:p>
          <a:p>
            <a:pPr indent="-342900" lvl="0" marL="457200" rtl="0" algn="l">
              <a:spcBef>
                <a:spcPts val="0"/>
              </a:spcBef>
              <a:spcAft>
                <a:spcPts val="0"/>
              </a:spcAft>
              <a:buClr>
                <a:srgbClr val="F3F3F3"/>
              </a:buClr>
              <a:buSzPts val="1800"/>
              <a:buFont typeface="Arial"/>
              <a:buChar char="●"/>
            </a:pPr>
            <a:r>
              <a:rPr lang="en" sz="1800">
                <a:solidFill>
                  <a:srgbClr val="F3F3F3"/>
                </a:solidFill>
                <a:latin typeface="Arial"/>
                <a:ea typeface="Arial"/>
                <a:cs typeface="Arial"/>
                <a:sym typeface="Arial"/>
              </a:rPr>
              <a:t>Python translation to C (Not Complete): waiting on completion of test and HoloLens2 delivery. </a:t>
            </a:r>
            <a:endParaRPr>
              <a:solidFill>
                <a:srgbClr val="F3F3F3"/>
              </a:solidFill>
            </a:endParaRPr>
          </a:p>
        </p:txBody>
      </p:sp>
      <p:pic>
        <p:nvPicPr>
          <p:cNvPr id="569" name="Google Shape;569;p53"/>
          <p:cNvPicPr preferRelativeResize="0"/>
          <p:nvPr/>
        </p:nvPicPr>
        <p:blipFill rotWithShape="1">
          <a:blip r:embed="rId3">
            <a:alphaModFix/>
          </a:blip>
          <a:srcRect b="0" l="0" r="0" t="19543"/>
          <a:stretch/>
        </p:blipFill>
        <p:spPr>
          <a:xfrm>
            <a:off x="7838875" y="4397900"/>
            <a:ext cx="613751" cy="658426"/>
          </a:xfrm>
          <a:prstGeom prst="rect">
            <a:avLst/>
          </a:prstGeom>
          <a:noFill/>
          <a:ln>
            <a:noFill/>
          </a:ln>
        </p:spPr>
      </p:pic>
      <p:pic>
        <p:nvPicPr>
          <p:cNvPr id="570" name="Google Shape;570;p53" title="CurrentProgressVideo.mp3">
            <a:hlinkClick r:id="rId4"/>
          </p:cNvPr>
          <p:cNvPicPr preferRelativeResize="0"/>
          <p:nvPr/>
        </p:nvPicPr>
        <p:blipFill>
          <a:blip r:embed="rId5">
            <a:alphaModFix/>
          </a:blip>
          <a:stretch>
            <a:fillRect/>
          </a:stretch>
        </p:blipFill>
        <p:spPr>
          <a:xfrm>
            <a:off x="8686800" y="4449013"/>
            <a:ext cx="457200" cy="457200"/>
          </a:xfrm>
          <a:prstGeom prst="rect">
            <a:avLst/>
          </a:prstGeom>
          <a:noFill/>
          <a:ln>
            <a:noFill/>
          </a:ln>
        </p:spPr>
      </p:pic>
      <p:sp>
        <p:nvSpPr>
          <p:cNvPr id="571" name="Google Shape;571;p53"/>
          <p:cNvSpPr txBox="1"/>
          <p:nvPr/>
        </p:nvSpPr>
        <p:spPr>
          <a:xfrm>
            <a:off x="7838850" y="4088100"/>
            <a:ext cx="6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Sam</a:t>
            </a:r>
            <a:endParaRPr>
              <a:solidFill>
                <a:srgbClr val="FFFFFF"/>
              </a:solidFill>
              <a:latin typeface="Lato"/>
              <a:ea typeface="Lato"/>
              <a:cs typeface="Lato"/>
              <a:sym typeface="La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5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Video Demonstration</a:t>
            </a:r>
            <a:endParaRPr/>
          </a:p>
        </p:txBody>
      </p:sp>
      <p:pic>
        <p:nvPicPr>
          <p:cNvPr id="577" name="Google Shape;577;p54" title="negative.mp4">
            <a:hlinkClick r:id="rId3"/>
          </p:cNvPr>
          <p:cNvPicPr preferRelativeResize="0"/>
          <p:nvPr/>
        </p:nvPicPr>
        <p:blipFill>
          <a:blip r:embed="rId4">
            <a:alphaModFix/>
          </a:blip>
          <a:stretch>
            <a:fillRect/>
          </a:stretch>
        </p:blipFill>
        <p:spPr>
          <a:xfrm>
            <a:off x="88725" y="1627250"/>
            <a:ext cx="1802375" cy="1351775"/>
          </a:xfrm>
          <a:prstGeom prst="rect">
            <a:avLst/>
          </a:prstGeom>
          <a:noFill/>
          <a:ln>
            <a:noFill/>
          </a:ln>
        </p:spPr>
      </p:pic>
      <p:pic>
        <p:nvPicPr>
          <p:cNvPr id="578" name="Google Shape;578;p54" title="log40.mp4">
            <a:hlinkClick r:id="rId5"/>
          </p:cNvPr>
          <p:cNvPicPr preferRelativeResize="0"/>
          <p:nvPr/>
        </p:nvPicPr>
        <p:blipFill>
          <a:blip r:embed="rId6">
            <a:alphaModFix/>
          </a:blip>
          <a:stretch>
            <a:fillRect/>
          </a:stretch>
        </p:blipFill>
        <p:spPr>
          <a:xfrm>
            <a:off x="2202400" y="1627238"/>
            <a:ext cx="1802375" cy="1351787"/>
          </a:xfrm>
          <a:prstGeom prst="rect">
            <a:avLst/>
          </a:prstGeom>
          <a:noFill/>
          <a:ln>
            <a:noFill/>
          </a:ln>
        </p:spPr>
      </p:pic>
      <p:sp>
        <p:nvSpPr>
          <p:cNvPr id="579" name="Google Shape;579;p54"/>
          <p:cNvSpPr txBox="1"/>
          <p:nvPr/>
        </p:nvSpPr>
        <p:spPr>
          <a:xfrm>
            <a:off x="360825" y="3070525"/>
            <a:ext cx="119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Negative</a:t>
            </a:r>
            <a:endParaRPr>
              <a:solidFill>
                <a:srgbClr val="FFFFFF"/>
              </a:solidFill>
              <a:latin typeface="Lato"/>
              <a:ea typeface="Lato"/>
              <a:cs typeface="Lato"/>
              <a:sym typeface="Lato"/>
            </a:endParaRPr>
          </a:p>
        </p:txBody>
      </p:sp>
      <p:sp>
        <p:nvSpPr>
          <p:cNvPr id="580" name="Google Shape;580;p54"/>
          <p:cNvSpPr txBox="1"/>
          <p:nvPr/>
        </p:nvSpPr>
        <p:spPr>
          <a:xfrm>
            <a:off x="2423450" y="3070525"/>
            <a:ext cx="119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Log </a:t>
            </a:r>
            <a:endParaRPr>
              <a:solidFill>
                <a:srgbClr val="FFFFFF"/>
              </a:solidFill>
              <a:latin typeface="Lato"/>
              <a:ea typeface="Lato"/>
              <a:cs typeface="Lato"/>
              <a:sym typeface="Lato"/>
            </a:endParaRPr>
          </a:p>
        </p:txBody>
      </p:sp>
      <p:pic>
        <p:nvPicPr>
          <p:cNvPr id="581" name="Google Shape;581;p54" title="gamma40.mp4">
            <a:hlinkClick r:id="rId7"/>
          </p:cNvPr>
          <p:cNvPicPr preferRelativeResize="0"/>
          <p:nvPr/>
        </p:nvPicPr>
        <p:blipFill>
          <a:blip r:embed="rId8">
            <a:alphaModFix/>
          </a:blip>
          <a:stretch>
            <a:fillRect/>
          </a:stretch>
        </p:blipFill>
        <p:spPr>
          <a:xfrm>
            <a:off x="4394800" y="1682625"/>
            <a:ext cx="2206250" cy="1241024"/>
          </a:xfrm>
          <a:prstGeom prst="rect">
            <a:avLst/>
          </a:prstGeom>
          <a:noFill/>
          <a:ln>
            <a:noFill/>
          </a:ln>
        </p:spPr>
      </p:pic>
      <p:sp>
        <p:nvSpPr>
          <p:cNvPr id="582" name="Google Shape;582;p54"/>
          <p:cNvSpPr txBox="1"/>
          <p:nvPr/>
        </p:nvSpPr>
        <p:spPr>
          <a:xfrm>
            <a:off x="4900025" y="3070525"/>
            <a:ext cx="119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Gamma</a:t>
            </a:r>
            <a:endParaRPr>
              <a:solidFill>
                <a:srgbClr val="FFFFFF"/>
              </a:solidFill>
              <a:latin typeface="Lato"/>
              <a:ea typeface="Lato"/>
              <a:cs typeface="Lato"/>
              <a:sym typeface="Lato"/>
            </a:endParaRPr>
          </a:p>
        </p:txBody>
      </p:sp>
      <p:pic>
        <p:nvPicPr>
          <p:cNvPr id="583" name="Google Shape;583;p54" title="invlog40.mp4">
            <a:hlinkClick r:id="rId9"/>
          </p:cNvPr>
          <p:cNvPicPr preferRelativeResize="0"/>
          <p:nvPr/>
        </p:nvPicPr>
        <p:blipFill>
          <a:blip r:embed="rId10">
            <a:alphaModFix/>
          </a:blip>
          <a:stretch>
            <a:fillRect/>
          </a:stretch>
        </p:blipFill>
        <p:spPr>
          <a:xfrm>
            <a:off x="6711525" y="1682635"/>
            <a:ext cx="2206250" cy="1241014"/>
          </a:xfrm>
          <a:prstGeom prst="rect">
            <a:avLst/>
          </a:prstGeom>
          <a:noFill/>
          <a:ln>
            <a:noFill/>
          </a:ln>
        </p:spPr>
      </p:pic>
      <p:sp>
        <p:nvSpPr>
          <p:cNvPr id="584" name="Google Shape;584;p54"/>
          <p:cNvSpPr txBox="1"/>
          <p:nvPr/>
        </p:nvSpPr>
        <p:spPr>
          <a:xfrm>
            <a:off x="7185475" y="3070525"/>
            <a:ext cx="119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Inverse Log</a:t>
            </a:r>
            <a:endParaRPr>
              <a:solidFill>
                <a:srgbClr val="FFFFFF"/>
              </a:solidFill>
              <a:latin typeface="Lato"/>
              <a:ea typeface="Lato"/>
              <a:cs typeface="Lato"/>
              <a:sym typeface="Lato"/>
            </a:endParaRPr>
          </a:p>
        </p:txBody>
      </p:sp>
      <p:pic>
        <p:nvPicPr>
          <p:cNvPr id="585" name="Google Shape;585;p54" title="bilateral.mp4">
            <a:hlinkClick r:id="rId11"/>
          </p:cNvPr>
          <p:cNvPicPr preferRelativeResize="0"/>
          <p:nvPr/>
        </p:nvPicPr>
        <p:blipFill>
          <a:blip r:embed="rId12">
            <a:alphaModFix/>
          </a:blip>
          <a:stretch>
            <a:fillRect/>
          </a:stretch>
        </p:blipFill>
        <p:spPr>
          <a:xfrm>
            <a:off x="12000" y="3615300"/>
            <a:ext cx="1955824" cy="1100149"/>
          </a:xfrm>
          <a:prstGeom prst="rect">
            <a:avLst/>
          </a:prstGeom>
          <a:noFill/>
          <a:ln>
            <a:noFill/>
          </a:ln>
        </p:spPr>
      </p:pic>
      <p:sp>
        <p:nvSpPr>
          <p:cNvPr id="586" name="Google Shape;586;p54"/>
          <p:cNvSpPr txBox="1"/>
          <p:nvPr/>
        </p:nvSpPr>
        <p:spPr>
          <a:xfrm>
            <a:off x="277075" y="4715450"/>
            <a:ext cx="119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Bilateral</a:t>
            </a:r>
            <a:endParaRPr>
              <a:solidFill>
                <a:srgbClr val="FFFFFF"/>
              </a:solidFill>
              <a:latin typeface="Lato"/>
              <a:ea typeface="Lato"/>
              <a:cs typeface="Lato"/>
              <a:sym typeface="Lato"/>
            </a:endParaRPr>
          </a:p>
        </p:txBody>
      </p:sp>
      <p:pic>
        <p:nvPicPr>
          <p:cNvPr id="587" name="Google Shape;587;p54" title="erosion.mp4">
            <a:hlinkClick r:id="rId13"/>
          </p:cNvPr>
          <p:cNvPicPr preferRelativeResize="0"/>
          <p:nvPr/>
        </p:nvPicPr>
        <p:blipFill>
          <a:blip r:embed="rId14">
            <a:alphaModFix/>
          </a:blip>
          <a:stretch>
            <a:fillRect/>
          </a:stretch>
        </p:blipFill>
        <p:spPr>
          <a:xfrm>
            <a:off x="2218750" y="3615297"/>
            <a:ext cx="1955824" cy="1100153"/>
          </a:xfrm>
          <a:prstGeom prst="rect">
            <a:avLst/>
          </a:prstGeom>
          <a:noFill/>
          <a:ln>
            <a:noFill/>
          </a:ln>
        </p:spPr>
      </p:pic>
      <p:sp>
        <p:nvSpPr>
          <p:cNvPr id="588" name="Google Shape;588;p54"/>
          <p:cNvSpPr txBox="1"/>
          <p:nvPr/>
        </p:nvSpPr>
        <p:spPr>
          <a:xfrm>
            <a:off x="2474125" y="4715450"/>
            <a:ext cx="119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Erosion</a:t>
            </a:r>
            <a:endParaRPr>
              <a:solidFill>
                <a:srgbClr val="FFFFFF"/>
              </a:solidFill>
              <a:latin typeface="Lato"/>
              <a:ea typeface="Lato"/>
              <a:cs typeface="Lato"/>
              <a:sym typeface="Lato"/>
            </a:endParaRPr>
          </a:p>
        </p:txBody>
      </p:sp>
      <p:pic>
        <p:nvPicPr>
          <p:cNvPr id="589" name="Google Shape;589;p54" title="dilation.mp4">
            <a:hlinkClick r:id="rId15"/>
          </p:cNvPr>
          <p:cNvPicPr preferRelativeResize="0"/>
          <p:nvPr/>
        </p:nvPicPr>
        <p:blipFill>
          <a:blip r:embed="rId16">
            <a:alphaModFix/>
          </a:blip>
          <a:stretch>
            <a:fillRect/>
          </a:stretch>
        </p:blipFill>
        <p:spPr>
          <a:xfrm>
            <a:off x="4425500" y="3615287"/>
            <a:ext cx="1955824" cy="1100164"/>
          </a:xfrm>
          <a:prstGeom prst="rect">
            <a:avLst/>
          </a:prstGeom>
          <a:noFill/>
          <a:ln>
            <a:noFill/>
          </a:ln>
          <a:effectLst>
            <a:outerShdw blurRad="57150" rotWithShape="0" algn="bl" dir="5400000" dist="19050">
              <a:srgbClr val="000000">
                <a:alpha val="50000"/>
              </a:srgbClr>
            </a:outerShdw>
          </a:effectLst>
        </p:spPr>
      </p:pic>
      <p:sp>
        <p:nvSpPr>
          <p:cNvPr id="590" name="Google Shape;590;p54"/>
          <p:cNvSpPr txBox="1"/>
          <p:nvPr/>
        </p:nvSpPr>
        <p:spPr>
          <a:xfrm>
            <a:off x="4900025" y="4715450"/>
            <a:ext cx="1195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Dilation</a:t>
            </a:r>
            <a:endParaRPr>
              <a:solidFill>
                <a:srgbClr val="FFFFFF"/>
              </a:solidFill>
              <a:latin typeface="Lato"/>
              <a:ea typeface="Lato"/>
              <a:cs typeface="Lato"/>
              <a:sym typeface="Lato"/>
            </a:endParaRPr>
          </a:p>
        </p:txBody>
      </p:sp>
      <p:pic>
        <p:nvPicPr>
          <p:cNvPr id="591" name="Google Shape;591;p54"/>
          <p:cNvPicPr preferRelativeResize="0"/>
          <p:nvPr/>
        </p:nvPicPr>
        <p:blipFill rotWithShape="1">
          <a:blip r:embed="rId17">
            <a:alphaModFix/>
          </a:blip>
          <a:srcRect b="0" l="0" r="0" t="19543"/>
          <a:stretch/>
        </p:blipFill>
        <p:spPr>
          <a:xfrm>
            <a:off x="7838875" y="4397900"/>
            <a:ext cx="613751" cy="658426"/>
          </a:xfrm>
          <a:prstGeom prst="rect">
            <a:avLst/>
          </a:prstGeom>
          <a:noFill/>
          <a:ln>
            <a:noFill/>
          </a:ln>
        </p:spPr>
      </p:pic>
      <p:sp>
        <p:nvSpPr>
          <p:cNvPr id="592" name="Google Shape;592;p54"/>
          <p:cNvSpPr txBox="1"/>
          <p:nvPr/>
        </p:nvSpPr>
        <p:spPr>
          <a:xfrm>
            <a:off x="7838850" y="4088100"/>
            <a:ext cx="61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Sam</a:t>
            </a:r>
            <a:endParaRPr>
              <a:solidFill>
                <a:srgbClr val="FFFFFF"/>
              </a:solidFill>
              <a:latin typeface="Lato"/>
              <a:ea typeface="Lato"/>
              <a:cs typeface="Lato"/>
              <a:sym typeface="Lato"/>
            </a:endParaRPr>
          </a:p>
        </p:txBody>
      </p:sp>
      <p:pic>
        <p:nvPicPr>
          <p:cNvPr id="593" name="Google Shape;593;p54" title="Demo.mp3">
            <a:hlinkClick r:id="rId18"/>
          </p:cNvPr>
          <p:cNvPicPr preferRelativeResize="0"/>
          <p:nvPr/>
        </p:nvPicPr>
        <p:blipFill>
          <a:blip r:embed="rId19">
            <a:alphaModFix/>
          </a:blip>
          <a:stretch>
            <a:fillRect/>
          </a:stretch>
        </p:blipFill>
        <p:spPr>
          <a:xfrm>
            <a:off x="8557149" y="4498513"/>
            <a:ext cx="4572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1000"/>
                                        <p:tgtEl>
                                          <p:spTgt spid="577"/>
                                        </p:tgtEl>
                                      </p:cBhvr>
                                    </p:animEffect>
                                  </p:childTnLst>
                                </p:cTn>
                              </p:par>
                              <p:par>
                                <p:cTn fill="hold" nodeType="withEffect" presetClass="entr" presetID="10" presetSubtype="0">
                                  <p:stCondLst>
                                    <p:cond delay="0"/>
                                  </p:stCondLst>
                                  <p:childTnLst>
                                    <p:set>
                                      <p:cBhvr>
                                        <p:cTn dur="1" fill="hold">
                                          <p:stCondLst>
                                            <p:cond delay="0"/>
                                          </p:stCondLst>
                                        </p:cTn>
                                        <p:tgtEl>
                                          <p:spTgt spid="578"/>
                                        </p:tgtEl>
                                        <p:attrNameLst>
                                          <p:attrName>style.visibility</p:attrName>
                                        </p:attrNameLst>
                                      </p:cBhvr>
                                      <p:to>
                                        <p:strVal val="visible"/>
                                      </p:to>
                                    </p:set>
                                    <p:animEffect filter="fade" transition="in">
                                      <p:cBhvr>
                                        <p:cTn dur="1000"/>
                                        <p:tgtEl>
                                          <p:spTgt spid="578"/>
                                        </p:tgtEl>
                                      </p:cBhvr>
                                    </p:animEffect>
                                  </p:childTnLst>
                                </p:cTn>
                              </p:par>
                              <p:par>
                                <p:cTn fill="hold" nodeType="withEffect" presetClass="entr" presetID="10" presetSubtype="0">
                                  <p:stCondLst>
                                    <p:cond delay="0"/>
                                  </p:stCondLst>
                                  <p:childTnLst>
                                    <p:set>
                                      <p:cBhvr>
                                        <p:cTn dur="1" fill="hold">
                                          <p:stCondLst>
                                            <p:cond delay="0"/>
                                          </p:stCondLst>
                                        </p:cTn>
                                        <p:tgtEl>
                                          <p:spTgt spid="581"/>
                                        </p:tgtEl>
                                        <p:attrNameLst>
                                          <p:attrName>style.visibility</p:attrName>
                                        </p:attrNameLst>
                                      </p:cBhvr>
                                      <p:to>
                                        <p:strVal val="visible"/>
                                      </p:to>
                                    </p:set>
                                    <p:animEffect filter="fade" transition="in">
                                      <p:cBhvr>
                                        <p:cTn dur="1000"/>
                                        <p:tgtEl>
                                          <p:spTgt spid="581"/>
                                        </p:tgtEl>
                                      </p:cBhvr>
                                    </p:animEffect>
                                  </p:childTnLst>
                                </p:cTn>
                              </p:par>
                              <p:par>
                                <p:cTn fill="hold" nodeType="with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1000"/>
                                        <p:tgtEl>
                                          <p:spTgt spid="583"/>
                                        </p:tgtEl>
                                      </p:cBhvr>
                                    </p:animEffect>
                                  </p:childTnLst>
                                </p:cTn>
                              </p:par>
                              <p:par>
                                <p:cTn fill="hold" nodeType="with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1000"/>
                                        <p:tgtEl>
                                          <p:spTgt spid="585"/>
                                        </p:tgtEl>
                                      </p:cBhvr>
                                    </p:animEffect>
                                  </p:childTnLst>
                                </p:cTn>
                              </p:par>
                              <p:par>
                                <p:cTn fill="hold" nodeType="with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1000"/>
                                        <p:tgtEl>
                                          <p:spTgt spid="587"/>
                                        </p:tgtEl>
                                      </p:cBhvr>
                                    </p:animEffect>
                                  </p:childTnLst>
                                </p:cTn>
                              </p:par>
                              <p:par>
                                <p:cTn fill="hold" nodeType="with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1000"/>
                                        <p:tgtEl>
                                          <p:spTgt spid="5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5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Remaining Tasks</a:t>
            </a:r>
            <a:endParaRPr/>
          </a:p>
        </p:txBody>
      </p:sp>
      <p:sp>
        <p:nvSpPr>
          <p:cNvPr id="599" name="Google Shape;599;p55"/>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UI development in Hololens 2</a:t>
            </a:r>
            <a:endParaRPr sz="1600"/>
          </a:p>
          <a:p>
            <a:pPr indent="-330200" lvl="0" marL="457200" rtl="0" algn="l">
              <a:spcBef>
                <a:spcPts val="0"/>
              </a:spcBef>
              <a:spcAft>
                <a:spcPts val="0"/>
              </a:spcAft>
              <a:buSzPts val="1600"/>
              <a:buChar char="●"/>
            </a:pPr>
            <a:r>
              <a:rPr lang="en" sz="1600"/>
              <a:t>Utilizing the image processing code in the headset</a:t>
            </a:r>
            <a:endParaRPr sz="1600"/>
          </a:p>
          <a:p>
            <a:pPr indent="-330200" lvl="0" marL="457200" rtl="0" algn="l">
              <a:spcBef>
                <a:spcPts val="0"/>
              </a:spcBef>
              <a:spcAft>
                <a:spcPts val="0"/>
              </a:spcAft>
              <a:buSzPts val="1600"/>
              <a:buChar char="●"/>
            </a:pPr>
            <a:r>
              <a:rPr lang="en" sz="1600"/>
              <a:t>Interfacing with the wireless communication module</a:t>
            </a:r>
            <a:endParaRPr sz="1600"/>
          </a:p>
          <a:p>
            <a:pPr indent="-330200" lvl="0" marL="457200" rtl="0" algn="l">
              <a:spcBef>
                <a:spcPts val="0"/>
              </a:spcBef>
              <a:spcAft>
                <a:spcPts val="0"/>
              </a:spcAft>
              <a:buSzPts val="1600"/>
              <a:buChar char="●"/>
            </a:pPr>
            <a:r>
              <a:rPr lang="en" sz="1600"/>
              <a:t>Calibrating Pulse oximeter</a:t>
            </a:r>
            <a:endParaRPr sz="1600"/>
          </a:p>
          <a:p>
            <a:pPr indent="-330200" lvl="0" marL="457200" rtl="0" algn="l">
              <a:spcBef>
                <a:spcPts val="0"/>
              </a:spcBef>
              <a:spcAft>
                <a:spcPts val="0"/>
              </a:spcAft>
              <a:buSzPts val="1600"/>
              <a:buChar char="●"/>
            </a:pPr>
            <a:r>
              <a:rPr lang="en" sz="1600"/>
              <a:t>Data processing programing</a:t>
            </a:r>
            <a:endParaRPr sz="1600"/>
          </a:p>
          <a:p>
            <a:pPr indent="-330200" lvl="0" marL="457200" rtl="0" algn="l">
              <a:spcBef>
                <a:spcPts val="0"/>
              </a:spcBef>
              <a:spcAft>
                <a:spcPts val="0"/>
              </a:spcAft>
              <a:buSzPts val="1600"/>
              <a:buChar char="●"/>
            </a:pPr>
            <a:r>
              <a:rPr lang="en" sz="1600"/>
              <a:t>Lots of testing</a:t>
            </a:r>
            <a:endParaRPr sz="1600"/>
          </a:p>
        </p:txBody>
      </p:sp>
      <p:pic>
        <p:nvPicPr>
          <p:cNvPr id="600" name="Google Shape;600;p55"/>
          <p:cNvPicPr preferRelativeResize="0"/>
          <p:nvPr/>
        </p:nvPicPr>
        <p:blipFill rotWithShape="1">
          <a:blip r:embed="rId3">
            <a:alphaModFix/>
          </a:blip>
          <a:srcRect b="27309" l="15546" r="7143" t="0"/>
          <a:stretch/>
        </p:blipFill>
        <p:spPr>
          <a:xfrm>
            <a:off x="7614300" y="4537025"/>
            <a:ext cx="522600" cy="491325"/>
          </a:xfrm>
          <a:prstGeom prst="rect">
            <a:avLst/>
          </a:prstGeom>
          <a:noFill/>
          <a:ln>
            <a:noFill/>
          </a:ln>
        </p:spPr>
      </p:pic>
      <p:sp>
        <p:nvSpPr>
          <p:cNvPr id="601" name="Google Shape;601;p55"/>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602" name="Google Shape;602;p55" title="Remaining Tasks.mp3">
            <a:hlinkClick r:id="rId4"/>
          </p:cNvPr>
          <p:cNvPicPr preferRelativeResize="0"/>
          <p:nvPr/>
        </p:nvPicPr>
        <p:blipFill>
          <a:blip r:embed="rId5">
            <a:alphaModFix/>
          </a:blip>
          <a:stretch>
            <a:fillRect/>
          </a:stretch>
        </p:blipFill>
        <p:spPr>
          <a:xfrm>
            <a:off x="8603125" y="4554088"/>
            <a:ext cx="457200" cy="457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5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Progress</a:t>
            </a:r>
            <a:endParaRPr/>
          </a:p>
        </p:txBody>
      </p:sp>
      <p:pic>
        <p:nvPicPr>
          <p:cNvPr id="608" name="Google Shape;608;p56"/>
          <p:cNvPicPr preferRelativeResize="0"/>
          <p:nvPr/>
        </p:nvPicPr>
        <p:blipFill rotWithShape="1">
          <a:blip r:embed="rId3">
            <a:alphaModFix/>
          </a:blip>
          <a:srcRect b="0" l="0" r="0" t="12526"/>
          <a:stretch/>
        </p:blipFill>
        <p:spPr>
          <a:xfrm>
            <a:off x="1457700" y="1169675"/>
            <a:ext cx="6452199" cy="3292350"/>
          </a:xfrm>
          <a:prstGeom prst="rect">
            <a:avLst/>
          </a:prstGeom>
          <a:noFill/>
          <a:ln>
            <a:noFill/>
          </a:ln>
        </p:spPr>
      </p:pic>
      <p:pic>
        <p:nvPicPr>
          <p:cNvPr id="609" name="Google Shape;609;p56"/>
          <p:cNvPicPr preferRelativeResize="0"/>
          <p:nvPr/>
        </p:nvPicPr>
        <p:blipFill rotWithShape="1">
          <a:blip r:embed="rId4">
            <a:alphaModFix/>
          </a:blip>
          <a:srcRect b="27309" l="15546" r="7143" t="0"/>
          <a:stretch/>
        </p:blipFill>
        <p:spPr>
          <a:xfrm>
            <a:off x="7614300" y="4537025"/>
            <a:ext cx="522600" cy="491325"/>
          </a:xfrm>
          <a:prstGeom prst="rect">
            <a:avLst/>
          </a:prstGeom>
          <a:noFill/>
          <a:ln>
            <a:noFill/>
          </a:ln>
        </p:spPr>
      </p:pic>
      <p:sp>
        <p:nvSpPr>
          <p:cNvPr id="610" name="Google Shape;610;p56"/>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611" name="Google Shape;611;p56" title="Progress.mp3">
            <a:hlinkClick r:id="rId5"/>
          </p:cNvPr>
          <p:cNvPicPr preferRelativeResize="0"/>
          <p:nvPr/>
        </p:nvPicPr>
        <p:blipFill>
          <a:blip r:embed="rId6">
            <a:alphaModFix/>
          </a:blip>
          <a:stretch>
            <a:fillRect/>
          </a:stretch>
        </p:blipFill>
        <p:spPr>
          <a:xfrm>
            <a:off x="8593525" y="4599650"/>
            <a:ext cx="457200" cy="457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5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Budget and Finances</a:t>
            </a:r>
            <a:endParaRPr/>
          </a:p>
        </p:txBody>
      </p:sp>
      <p:pic>
        <p:nvPicPr>
          <p:cNvPr id="617" name="Google Shape;617;p57"/>
          <p:cNvPicPr preferRelativeResize="0"/>
          <p:nvPr/>
        </p:nvPicPr>
        <p:blipFill>
          <a:blip r:embed="rId3">
            <a:alphaModFix/>
          </a:blip>
          <a:stretch>
            <a:fillRect/>
          </a:stretch>
        </p:blipFill>
        <p:spPr>
          <a:xfrm>
            <a:off x="1731700" y="1227225"/>
            <a:ext cx="5809027" cy="3530850"/>
          </a:xfrm>
          <a:prstGeom prst="rect">
            <a:avLst/>
          </a:prstGeom>
          <a:noFill/>
          <a:ln>
            <a:noFill/>
          </a:ln>
        </p:spPr>
      </p:pic>
      <p:pic>
        <p:nvPicPr>
          <p:cNvPr id="618" name="Google Shape;618;p57"/>
          <p:cNvPicPr preferRelativeResize="0"/>
          <p:nvPr/>
        </p:nvPicPr>
        <p:blipFill rotWithShape="1">
          <a:blip r:embed="rId4">
            <a:alphaModFix/>
          </a:blip>
          <a:srcRect b="27309" l="15546" r="7143" t="0"/>
          <a:stretch/>
        </p:blipFill>
        <p:spPr>
          <a:xfrm>
            <a:off x="7614300" y="4537025"/>
            <a:ext cx="522600" cy="491325"/>
          </a:xfrm>
          <a:prstGeom prst="rect">
            <a:avLst/>
          </a:prstGeom>
          <a:noFill/>
          <a:ln>
            <a:noFill/>
          </a:ln>
        </p:spPr>
      </p:pic>
      <p:sp>
        <p:nvSpPr>
          <p:cNvPr id="619" name="Google Shape;619;p57"/>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620" name="Google Shape;620;p57" title="Budget and Finances.mp3">
            <a:hlinkClick r:id="rId5"/>
          </p:cNvPr>
          <p:cNvPicPr preferRelativeResize="0"/>
          <p:nvPr/>
        </p:nvPicPr>
        <p:blipFill>
          <a:blip r:embed="rId6">
            <a:alphaModFix/>
          </a:blip>
          <a:stretch>
            <a:fillRect/>
          </a:stretch>
        </p:blipFill>
        <p:spPr>
          <a:xfrm>
            <a:off x="8583900" y="4554088"/>
            <a:ext cx="457200" cy="457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58"/>
          <p:cNvSpPr txBox="1"/>
          <p:nvPr>
            <p:ph type="title"/>
          </p:nvPr>
        </p:nvSpPr>
        <p:spPr>
          <a:xfrm>
            <a:off x="504550" y="559750"/>
            <a:ext cx="6153900" cy="915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Questions?</a:t>
            </a:r>
            <a:endParaRPr/>
          </a:p>
        </p:txBody>
      </p:sp>
      <p:pic>
        <p:nvPicPr>
          <p:cNvPr id="626" name="Google Shape;626;p58"/>
          <p:cNvPicPr preferRelativeResize="0"/>
          <p:nvPr/>
        </p:nvPicPr>
        <p:blipFill>
          <a:blip r:embed="rId3">
            <a:alphaModFix/>
          </a:blip>
          <a:stretch>
            <a:fillRect/>
          </a:stretch>
        </p:blipFill>
        <p:spPr>
          <a:xfrm>
            <a:off x="1412400" y="1961175"/>
            <a:ext cx="3528800" cy="2550350"/>
          </a:xfrm>
          <a:prstGeom prst="rect">
            <a:avLst/>
          </a:prstGeom>
          <a:noFill/>
          <a:ln>
            <a:noFill/>
          </a:ln>
        </p:spPr>
      </p:pic>
      <p:pic>
        <p:nvPicPr>
          <p:cNvPr id="627" name="Google Shape;627;p58" title="Questions slide.mp3">
            <a:hlinkClick r:id="rId4"/>
          </p:cNvPr>
          <p:cNvPicPr preferRelativeResize="0"/>
          <p:nvPr/>
        </p:nvPicPr>
        <p:blipFill>
          <a:blip r:embed="rId5">
            <a:alphaModFix/>
          </a:blip>
          <a:stretch>
            <a:fillRect/>
          </a:stretch>
        </p:blipFill>
        <p:spPr>
          <a:xfrm>
            <a:off x="8612350" y="4618000"/>
            <a:ext cx="457200" cy="457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Requirements and Specifications</a:t>
            </a:r>
            <a:endParaRPr/>
          </a:p>
        </p:txBody>
      </p:sp>
      <p:sp>
        <p:nvSpPr>
          <p:cNvPr id="168" name="Google Shape;168;p17"/>
          <p:cNvSpPr txBox="1"/>
          <p:nvPr>
            <p:ph idx="1" type="body"/>
          </p:nvPr>
        </p:nvSpPr>
        <p:spPr>
          <a:xfrm>
            <a:off x="1185250" y="1547150"/>
            <a:ext cx="7038900" cy="36372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sz="1400"/>
              <a:t>Guide user in real-time to any marked coordinates of interest within a range of 2 kilometers from starting position.</a:t>
            </a:r>
            <a:endParaRPr sz="1400"/>
          </a:p>
          <a:p>
            <a:pPr indent="-317500" lvl="0" marL="457200" rtl="0" algn="l">
              <a:spcBef>
                <a:spcPts val="0"/>
              </a:spcBef>
              <a:spcAft>
                <a:spcPts val="0"/>
              </a:spcAft>
              <a:buSzPts val="1400"/>
              <a:buChar char="●"/>
            </a:pPr>
            <a:r>
              <a:rPr lang="en" sz="1400"/>
              <a:t>Monitor suit vitals (O2, H2O, etc) and alert user if values are abnormal or approach dangerous levels.</a:t>
            </a:r>
            <a:endParaRPr sz="1400"/>
          </a:p>
          <a:p>
            <a:pPr indent="-317500" lvl="0" marL="457200" rtl="0" algn="l">
              <a:spcBef>
                <a:spcPts val="0"/>
              </a:spcBef>
              <a:spcAft>
                <a:spcPts val="0"/>
              </a:spcAft>
              <a:buSzPts val="1400"/>
              <a:buChar char="●"/>
            </a:pPr>
            <a:r>
              <a:rPr lang="en" sz="1400"/>
              <a:t>Provide a method for taking images and videos</a:t>
            </a:r>
            <a:endParaRPr sz="1400"/>
          </a:p>
          <a:p>
            <a:pPr indent="-317500" lvl="0" marL="457200" rtl="0" algn="l">
              <a:spcBef>
                <a:spcPts val="0"/>
              </a:spcBef>
              <a:spcAft>
                <a:spcPts val="0"/>
              </a:spcAft>
              <a:buSzPts val="1400"/>
              <a:buChar char="●"/>
            </a:pPr>
            <a:r>
              <a:rPr lang="en" sz="1400"/>
              <a:t>Monitor user pulse and alert if value approaches abnormal levels (&gt;100 bpm or &lt;60 bpm</a:t>
            </a:r>
            <a:endParaRPr sz="1400"/>
          </a:p>
          <a:p>
            <a:pPr indent="-317500" lvl="0" marL="457200" rtl="0" algn="l">
              <a:spcBef>
                <a:spcPts val="0"/>
              </a:spcBef>
              <a:spcAft>
                <a:spcPts val="0"/>
              </a:spcAft>
              <a:buSzPts val="1400"/>
              <a:buChar char="●"/>
            </a:pPr>
            <a:r>
              <a:rPr lang="en" sz="1400"/>
              <a:t>Image Processing should not be less than 30 frames per second.</a:t>
            </a:r>
            <a:endParaRPr sz="1400"/>
          </a:p>
          <a:p>
            <a:pPr indent="-317500" lvl="0" marL="457200" rtl="0" algn="l">
              <a:spcBef>
                <a:spcPts val="0"/>
              </a:spcBef>
              <a:spcAft>
                <a:spcPts val="0"/>
              </a:spcAft>
              <a:buSzPts val="1400"/>
              <a:buChar char="●"/>
            </a:pPr>
            <a:r>
              <a:rPr lang="en" sz="1400"/>
              <a:t>Heart rate monitor PCB: 5 cm x 5 cm</a:t>
            </a:r>
            <a:endParaRPr sz="1400"/>
          </a:p>
          <a:p>
            <a:pPr indent="-317500" lvl="0" marL="457200" rtl="0" algn="l">
              <a:spcBef>
                <a:spcPts val="0"/>
              </a:spcBef>
              <a:spcAft>
                <a:spcPts val="0"/>
              </a:spcAft>
              <a:buSzPts val="1400"/>
              <a:buChar char="●"/>
            </a:pPr>
            <a:r>
              <a:rPr lang="en" sz="1400"/>
              <a:t>Measurement of heart rate and SO</a:t>
            </a:r>
            <a:r>
              <a:rPr baseline="-25000" lang="en" sz="1400"/>
              <a:t>2</a:t>
            </a:r>
            <a:r>
              <a:rPr lang="en" sz="1400"/>
              <a:t> accurate to 10%</a:t>
            </a:r>
            <a:endParaRPr sz="1400"/>
          </a:p>
          <a:p>
            <a:pPr indent="-317500" lvl="0" marL="457200" rtl="0" algn="l">
              <a:spcBef>
                <a:spcPts val="0"/>
              </a:spcBef>
              <a:spcAft>
                <a:spcPts val="0"/>
              </a:spcAft>
              <a:buSzPts val="1400"/>
              <a:buChar char="●"/>
            </a:pPr>
            <a:r>
              <a:rPr lang="en" sz="1400"/>
              <a:t>Wireless transmission of 10 ft</a:t>
            </a:r>
            <a:endParaRPr sz="1400"/>
          </a:p>
          <a:p>
            <a:pPr indent="-317500" lvl="0" marL="457200" rtl="0" algn="l">
              <a:spcBef>
                <a:spcPts val="0"/>
              </a:spcBef>
              <a:spcAft>
                <a:spcPts val="0"/>
              </a:spcAft>
              <a:buSzPts val="1400"/>
              <a:buChar char="●"/>
            </a:pPr>
            <a:r>
              <a:rPr lang="en" sz="1400"/>
              <a:t>Temperature measurements accurate to 2%</a:t>
            </a:r>
            <a:endParaRPr sz="1400"/>
          </a:p>
          <a:p>
            <a:pPr indent="-317500" lvl="0" marL="457200" rtl="0" algn="l">
              <a:spcBef>
                <a:spcPts val="0"/>
              </a:spcBef>
              <a:spcAft>
                <a:spcPts val="0"/>
              </a:spcAft>
              <a:buSzPts val="1400"/>
              <a:buChar char="●"/>
            </a:pPr>
            <a:r>
              <a:rPr lang="en" sz="1400"/>
              <a:t>Operable with gloved hands</a:t>
            </a:r>
            <a:endParaRPr sz="1400"/>
          </a:p>
        </p:txBody>
      </p:sp>
      <p:pic>
        <p:nvPicPr>
          <p:cNvPr id="169" name="Google Shape;169;p17"/>
          <p:cNvPicPr preferRelativeResize="0"/>
          <p:nvPr/>
        </p:nvPicPr>
        <p:blipFill rotWithShape="1">
          <a:blip r:embed="rId3">
            <a:alphaModFix/>
          </a:blip>
          <a:srcRect b="27309" l="15546" r="7143" t="0"/>
          <a:stretch/>
        </p:blipFill>
        <p:spPr>
          <a:xfrm>
            <a:off x="7614300" y="4537025"/>
            <a:ext cx="522600" cy="491325"/>
          </a:xfrm>
          <a:prstGeom prst="rect">
            <a:avLst/>
          </a:prstGeom>
          <a:noFill/>
          <a:ln>
            <a:noFill/>
          </a:ln>
        </p:spPr>
      </p:pic>
      <p:sp>
        <p:nvSpPr>
          <p:cNvPr id="170" name="Google Shape;170;p17"/>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171" name="Google Shape;171;p17" title="Requirements slide.mp3">
            <a:hlinkClick r:id="rId4"/>
          </p:cNvPr>
          <p:cNvPicPr preferRelativeResize="0"/>
          <p:nvPr/>
        </p:nvPicPr>
        <p:blipFill>
          <a:blip r:embed="rId5">
            <a:alphaModFix/>
          </a:blip>
          <a:stretch>
            <a:fillRect/>
          </a:stretch>
        </p:blipFill>
        <p:spPr>
          <a:xfrm>
            <a:off x="8592200" y="4554075"/>
            <a:ext cx="457200" cy="457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8"/>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External System Design</a:t>
            </a:r>
            <a:endParaRPr/>
          </a:p>
        </p:txBody>
      </p:sp>
      <p:sp>
        <p:nvSpPr>
          <p:cNvPr id="177" name="Google Shape;177;p18"/>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9"/>
          <p:cNvSpPr/>
          <p:nvPr/>
        </p:nvSpPr>
        <p:spPr>
          <a:xfrm>
            <a:off x="3563950" y="747250"/>
            <a:ext cx="4629000" cy="4166100"/>
          </a:xfrm>
          <a:prstGeom prst="rect">
            <a:avLst/>
          </a:prstGeom>
          <a:solidFill>
            <a:schemeClr val="accent5"/>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9"/>
          <p:cNvSpPr txBox="1"/>
          <p:nvPr>
            <p:ph type="ctrTitle"/>
          </p:nvPr>
        </p:nvSpPr>
        <p:spPr>
          <a:xfrm>
            <a:off x="2764275" y="50050"/>
            <a:ext cx="6232800" cy="88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00">
                <a:solidFill>
                  <a:srgbClr val="FFFFFF"/>
                </a:solidFill>
              </a:rPr>
              <a:t>Hardware Design</a:t>
            </a:r>
            <a:endParaRPr sz="3000">
              <a:solidFill>
                <a:srgbClr val="FFFFFF"/>
              </a:solidFill>
            </a:endParaRPr>
          </a:p>
        </p:txBody>
      </p:sp>
      <p:sp>
        <p:nvSpPr>
          <p:cNvPr id="184" name="Google Shape;184;p19"/>
          <p:cNvSpPr txBox="1"/>
          <p:nvPr>
            <p:ph idx="1" type="subTitle"/>
          </p:nvPr>
        </p:nvSpPr>
        <p:spPr>
          <a:xfrm>
            <a:off x="428075" y="2861650"/>
            <a:ext cx="2517300" cy="2051700"/>
          </a:xfrm>
          <a:prstGeom prst="rect">
            <a:avLst/>
          </a:prstGeom>
        </p:spPr>
        <p:txBody>
          <a:bodyPr anchorCtr="0" anchor="t" bIns="91425" lIns="91425" spcFirstLastPara="1" rIns="91425" wrap="square" tIns="91425">
            <a:normAutofit fontScale="92500" lnSpcReduction="10000"/>
          </a:bodyPr>
          <a:lstStyle/>
          <a:p>
            <a:pPr indent="-304958" lvl="0" marL="457200" rtl="0" algn="l">
              <a:spcBef>
                <a:spcPts val="0"/>
              </a:spcBef>
              <a:spcAft>
                <a:spcPts val="0"/>
              </a:spcAft>
              <a:buClr>
                <a:srgbClr val="FFFFFF"/>
              </a:buClr>
              <a:buSzPct val="100000"/>
              <a:buChar char="●"/>
            </a:pPr>
            <a:r>
              <a:rPr lang="en">
                <a:solidFill>
                  <a:srgbClr val="FFFFFF"/>
                </a:solidFill>
              </a:rPr>
              <a:t>External sensors to monitor suit (and astronaut) vitals</a:t>
            </a:r>
            <a:endParaRPr>
              <a:solidFill>
                <a:srgbClr val="FFFFFF"/>
              </a:solidFill>
            </a:endParaRPr>
          </a:p>
          <a:p>
            <a:pPr indent="-304958" lvl="1" marL="914400" rtl="0" algn="l">
              <a:spcBef>
                <a:spcPts val="0"/>
              </a:spcBef>
              <a:spcAft>
                <a:spcPts val="0"/>
              </a:spcAft>
              <a:buClr>
                <a:srgbClr val="FFFFFF"/>
              </a:buClr>
              <a:buSzPct val="100000"/>
              <a:buChar char="○"/>
            </a:pPr>
            <a:r>
              <a:rPr lang="en">
                <a:solidFill>
                  <a:srgbClr val="FFFFFF"/>
                </a:solidFill>
              </a:rPr>
              <a:t>Temperature</a:t>
            </a:r>
            <a:endParaRPr>
              <a:solidFill>
                <a:srgbClr val="FFFFFF"/>
              </a:solidFill>
            </a:endParaRPr>
          </a:p>
          <a:p>
            <a:pPr indent="-304958" lvl="1" marL="914400" rtl="0" algn="l">
              <a:spcBef>
                <a:spcPts val="0"/>
              </a:spcBef>
              <a:spcAft>
                <a:spcPts val="0"/>
              </a:spcAft>
              <a:buClr>
                <a:srgbClr val="FFFFFF"/>
              </a:buClr>
              <a:buSzPct val="100000"/>
              <a:buChar char="○"/>
            </a:pPr>
            <a:r>
              <a:rPr lang="en">
                <a:solidFill>
                  <a:srgbClr val="FFFFFF"/>
                </a:solidFill>
              </a:rPr>
              <a:t>Heart Rate</a:t>
            </a:r>
            <a:endParaRPr>
              <a:solidFill>
                <a:srgbClr val="FFFFFF"/>
              </a:solidFill>
            </a:endParaRPr>
          </a:p>
          <a:p>
            <a:pPr indent="0" lvl="0" marL="457200" rtl="0" algn="l">
              <a:spcBef>
                <a:spcPts val="0"/>
              </a:spcBef>
              <a:spcAft>
                <a:spcPts val="0"/>
              </a:spcAft>
              <a:buNone/>
            </a:pPr>
            <a:r>
              <a:t/>
            </a:r>
            <a:endParaRPr>
              <a:solidFill>
                <a:srgbClr val="FFFFFF"/>
              </a:solidFill>
            </a:endParaRPr>
          </a:p>
          <a:p>
            <a:pPr indent="-304958" lvl="0" marL="457200" rtl="0" algn="l">
              <a:spcBef>
                <a:spcPts val="0"/>
              </a:spcBef>
              <a:spcAft>
                <a:spcPts val="0"/>
              </a:spcAft>
              <a:buClr>
                <a:srgbClr val="FFFFFF"/>
              </a:buClr>
              <a:buSzPct val="100000"/>
              <a:buChar char="●"/>
            </a:pPr>
            <a:r>
              <a:rPr lang="en">
                <a:solidFill>
                  <a:srgbClr val="FFFFFF"/>
                </a:solidFill>
              </a:rPr>
              <a:t>Microprocessor receives sensor data</a:t>
            </a:r>
            <a:endParaRPr>
              <a:solidFill>
                <a:srgbClr val="FFFFFF"/>
              </a:solidFill>
            </a:endParaRPr>
          </a:p>
          <a:p>
            <a:pPr indent="0" lvl="0" marL="0" rtl="0" algn="l">
              <a:spcBef>
                <a:spcPts val="0"/>
              </a:spcBef>
              <a:spcAft>
                <a:spcPts val="0"/>
              </a:spcAft>
              <a:buNone/>
            </a:pPr>
            <a:r>
              <a:t/>
            </a:r>
            <a:endParaRPr>
              <a:solidFill>
                <a:srgbClr val="FFFFFF"/>
              </a:solidFill>
            </a:endParaRPr>
          </a:p>
          <a:p>
            <a:pPr indent="-304958" lvl="0" marL="457200" rtl="0" algn="l">
              <a:spcBef>
                <a:spcPts val="0"/>
              </a:spcBef>
              <a:spcAft>
                <a:spcPts val="0"/>
              </a:spcAft>
              <a:buClr>
                <a:srgbClr val="FFFFFF"/>
              </a:buClr>
              <a:buSzPct val="100000"/>
              <a:buChar char="●"/>
            </a:pPr>
            <a:r>
              <a:rPr lang="en">
                <a:solidFill>
                  <a:srgbClr val="FFFFFF"/>
                </a:solidFill>
              </a:rPr>
              <a:t>Wirelessly transmitted via bluetooth</a:t>
            </a:r>
            <a:endParaRPr>
              <a:solidFill>
                <a:srgbClr val="FFFFFF"/>
              </a:solidFill>
            </a:endParaRPr>
          </a:p>
          <a:p>
            <a:pPr indent="0" lvl="0" marL="457200" rtl="0" algn="l">
              <a:spcBef>
                <a:spcPts val="0"/>
              </a:spcBef>
              <a:spcAft>
                <a:spcPts val="0"/>
              </a:spcAft>
              <a:buNone/>
            </a:pPr>
            <a:r>
              <a:t/>
            </a:r>
            <a:endParaRPr>
              <a:solidFill>
                <a:srgbClr val="FFFFFF"/>
              </a:solidFill>
            </a:endParaRPr>
          </a:p>
        </p:txBody>
      </p:sp>
      <p:sp>
        <p:nvSpPr>
          <p:cNvPr id="185" name="Google Shape;185;p19"/>
          <p:cNvSpPr txBox="1"/>
          <p:nvPr/>
        </p:nvSpPr>
        <p:spPr>
          <a:xfrm>
            <a:off x="7963725" y="3336725"/>
            <a:ext cx="500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pic>
        <p:nvPicPr>
          <p:cNvPr id="186" name="Google Shape;186;p19"/>
          <p:cNvPicPr preferRelativeResize="0"/>
          <p:nvPr/>
        </p:nvPicPr>
        <p:blipFill>
          <a:blip r:embed="rId3">
            <a:alphaModFix/>
          </a:blip>
          <a:stretch>
            <a:fillRect/>
          </a:stretch>
        </p:blipFill>
        <p:spPr>
          <a:xfrm>
            <a:off x="3780763" y="848213"/>
            <a:ext cx="4199826" cy="3964174"/>
          </a:xfrm>
          <a:prstGeom prst="rect">
            <a:avLst/>
          </a:prstGeom>
          <a:noFill/>
          <a:ln>
            <a:noFill/>
          </a:ln>
        </p:spPr>
      </p:pic>
      <p:pic>
        <p:nvPicPr>
          <p:cNvPr id="187" name="Google Shape;187;p19"/>
          <p:cNvPicPr preferRelativeResize="0"/>
          <p:nvPr/>
        </p:nvPicPr>
        <p:blipFill rotWithShape="1">
          <a:blip r:embed="rId4">
            <a:alphaModFix/>
          </a:blip>
          <a:srcRect b="27309" l="15546" r="7143" t="0"/>
          <a:stretch/>
        </p:blipFill>
        <p:spPr>
          <a:xfrm>
            <a:off x="7614300" y="4537025"/>
            <a:ext cx="522600" cy="491325"/>
          </a:xfrm>
          <a:prstGeom prst="rect">
            <a:avLst/>
          </a:prstGeom>
          <a:noFill/>
          <a:ln>
            <a:noFill/>
          </a:ln>
        </p:spPr>
      </p:pic>
      <p:sp>
        <p:nvSpPr>
          <p:cNvPr id="188" name="Google Shape;188;p19"/>
          <p:cNvSpPr txBox="1"/>
          <p:nvPr/>
        </p:nvSpPr>
        <p:spPr>
          <a:xfrm>
            <a:off x="8136900" y="4628150"/>
            <a:ext cx="52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Teo</a:t>
            </a:r>
            <a:endParaRPr>
              <a:solidFill>
                <a:srgbClr val="FFFFFF"/>
              </a:solidFill>
              <a:latin typeface="Lato"/>
              <a:ea typeface="Lato"/>
              <a:cs typeface="Lato"/>
              <a:sym typeface="Lato"/>
            </a:endParaRPr>
          </a:p>
        </p:txBody>
      </p:sp>
      <p:pic>
        <p:nvPicPr>
          <p:cNvPr id="189" name="Google Shape;189;p19" title="Hardware Design.mp3">
            <a:hlinkClick r:id="rId5"/>
          </p:cNvPr>
          <p:cNvPicPr preferRelativeResize="0"/>
          <p:nvPr/>
        </p:nvPicPr>
        <p:blipFill>
          <a:blip r:embed="rId6">
            <a:alphaModFix/>
          </a:blip>
          <a:stretch>
            <a:fillRect/>
          </a:stretch>
        </p:blipFill>
        <p:spPr>
          <a:xfrm>
            <a:off x="8539875" y="4554088"/>
            <a:ext cx="457200" cy="457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0"/>
          <p:cNvSpPr txBox="1"/>
          <p:nvPr>
            <p:ph type="ctrTitle"/>
          </p:nvPr>
        </p:nvSpPr>
        <p:spPr>
          <a:xfrm>
            <a:off x="1022101" y="582575"/>
            <a:ext cx="7099800" cy="693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4000"/>
              <a:t>Microcontroller Consideration</a:t>
            </a:r>
            <a:endParaRPr sz="4000"/>
          </a:p>
        </p:txBody>
      </p:sp>
      <p:graphicFrame>
        <p:nvGraphicFramePr>
          <p:cNvPr id="195" name="Google Shape;195;p20"/>
          <p:cNvGraphicFramePr/>
          <p:nvPr/>
        </p:nvGraphicFramePr>
        <p:xfrm>
          <a:off x="618375" y="2451425"/>
          <a:ext cx="3000000" cy="3000000"/>
        </p:xfrm>
        <a:graphic>
          <a:graphicData uri="http://schemas.openxmlformats.org/drawingml/2006/table">
            <a:tbl>
              <a:tblPr>
                <a:noFill/>
                <a:tableStyleId>{1EE364D8-4C5D-426A-90CF-06C5957867C2}</a:tableStyleId>
              </a:tblPr>
              <a:tblGrid>
                <a:gridCol w="1809750"/>
                <a:gridCol w="1809750"/>
                <a:gridCol w="1809750"/>
                <a:gridCol w="1809750"/>
              </a:tblGrid>
              <a:tr h="381000">
                <a:tc>
                  <a:txBody>
                    <a:bodyPr/>
                    <a:lstStyle/>
                    <a:p>
                      <a:pPr indent="0" lvl="0" marL="0" rtl="0" algn="l">
                        <a:spcBef>
                          <a:spcPts val="0"/>
                        </a:spcBef>
                        <a:spcAft>
                          <a:spcPts val="0"/>
                        </a:spcAft>
                        <a:buNone/>
                      </a:pPr>
                      <a:r>
                        <a:t/>
                      </a:r>
                      <a:endParaRPr>
                        <a:solidFill>
                          <a:schemeClr val="lt1"/>
                        </a:solidFill>
                      </a:endParaRPr>
                    </a:p>
                  </a:txBody>
                  <a:tcPr marT="91425" marB="91425" marR="91425" marL="91425">
                    <a:solidFill>
                      <a:srgbClr val="A4C2F4"/>
                    </a:solidFill>
                  </a:tcPr>
                </a:tc>
                <a:tc>
                  <a:txBody>
                    <a:bodyPr/>
                    <a:lstStyle/>
                    <a:p>
                      <a:pPr indent="0" lvl="0" marL="0" rtl="0" algn="l">
                        <a:spcBef>
                          <a:spcPts val="0"/>
                        </a:spcBef>
                        <a:spcAft>
                          <a:spcPts val="0"/>
                        </a:spcAft>
                        <a:buNone/>
                      </a:pPr>
                      <a:r>
                        <a:rPr lang="en">
                          <a:solidFill>
                            <a:schemeClr val="lt1"/>
                          </a:solidFill>
                        </a:rPr>
                        <a:t>MSP430FR6989</a:t>
                      </a:r>
                      <a:endParaRPr>
                        <a:solidFill>
                          <a:schemeClr val="lt1"/>
                        </a:solidFill>
                      </a:endParaRPr>
                    </a:p>
                  </a:txBody>
                  <a:tcPr marT="91425" marB="91425" marR="91425" marL="91425">
                    <a:solidFill>
                      <a:srgbClr val="A4C2F4"/>
                    </a:solidFill>
                  </a:tcPr>
                </a:tc>
                <a:tc>
                  <a:txBody>
                    <a:bodyPr/>
                    <a:lstStyle/>
                    <a:p>
                      <a:pPr indent="0" lvl="0" marL="0" rtl="0" algn="l">
                        <a:spcBef>
                          <a:spcPts val="0"/>
                        </a:spcBef>
                        <a:spcAft>
                          <a:spcPts val="0"/>
                        </a:spcAft>
                        <a:buNone/>
                      </a:pPr>
                      <a:r>
                        <a:rPr lang="en">
                          <a:solidFill>
                            <a:schemeClr val="lt1"/>
                          </a:solidFill>
                        </a:rPr>
                        <a:t>Raspberry Pi 4</a:t>
                      </a:r>
                      <a:endParaRPr>
                        <a:solidFill>
                          <a:schemeClr val="lt1"/>
                        </a:solidFill>
                      </a:endParaRPr>
                    </a:p>
                  </a:txBody>
                  <a:tcPr marT="91425" marB="91425" marR="91425" marL="91425">
                    <a:solidFill>
                      <a:srgbClr val="A4C2F4"/>
                    </a:solidFill>
                  </a:tcPr>
                </a:tc>
                <a:tc>
                  <a:txBody>
                    <a:bodyPr/>
                    <a:lstStyle/>
                    <a:p>
                      <a:pPr indent="0" lvl="0" marL="0" rtl="0" algn="l">
                        <a:spcBef>
                          <a:spcPts val="0"/>
                        </a:spcBef>
                        <a:spcAft>
                          <a:spcPts val="0"/>
                        </a:spcAft>
                        <a:buNone/>
                      </a:pPr>
                      <a:r>
                        <a:rPr lang="en">
                          <a:solidFill>
                            <a:schemeClr val="lt1"/>
                          </a:solidFill>
                        </a:rPr>
                        <a:t>Arduino Uno</a:t>
                      </a:r>
                      <a:endParaRPr>
                        <a:solidFill>
                          <a:schemeClr val="lt1"/>
                        </a:solidFill>
                      </a:endParaRPr>
                    </a:p>
                  </a:txBody>
                  <a:tcPr marT="91425" marB="91425" marR="91425" marL="91425">
                    <a:solidFill>
                      <a:srgbClr val="A4C2F4"/>
                    </a:solidFill>
                  </a:tcPr>
                </a:tc>
              </a:tr>
              <a:tr h="381000">
                <a:tc>
                  <a:txBody>
                    <a:bodyPr/>
                    <a:lstStyle/>
                    <a:p>
                      <a:pPr indent="0" lvl="0" marL="0" rtl="0" algn="l">
                        <a:spcBef>
                          <a:spcPts val="0"/>
                        </a:spcBef>
                        <a:spcAft>
                          <a:spcPts val="0"/>
                        </a:spcAft>
                        <a:buNone/>
                      </a:pPr>
                      <a:r>
                        <a:rPr lang="en">
                          <a:solidFill>
                            <a:schemeClr val="lt1"/>
                          </a:solidFill>
                        </a:rPr>
                        <a:t>Clock Frequency</a:t>
                      </a:r>
                      <a:endParaRPr>
                        <a:solidFill>
                          <a:schemeClr val="lt1"/>
                        </a:solidFill>
                      </a:endParaRPr>
                    </a:p>
                  </a:txBody>
                  <a:tcPr marT="91425" marB="91425" marR="91425" marL="91425">
                    <a:solidFill>
                      <a:srgbClr val="A4C2F4"/>
                    </a:solidFill>
                  </a:tcPr>
                </a:tc>
                <a:tc>
                  <a:txBody>
                    <a:bodyPr/>
                    <a:lstStyle/>
                    <a:p>
                      <a:pPr indent="0" lvl="0" marL="0" rtl="0" algn="l">
                        <a:spcBef>
                          <a:spcPts val="0"/>
                        </a:spcBef>
                        <a:spcAft>
                          <a:spcPts val="0"/>
                        </a:spcAft>
                        <a:buNone/>
                      </a:pPr>
                      <a:r>
                        <a:rPr lang="en">
                          <a:solidFill>
                            <a:schemeClr val="lt1"/>
                          </a:solidFill>
                        </a:rPr>
                        <a:t>16 MHz</a:t>
                      </a:r>
                      <a:endParaRPr>
                        <a:solidFill>
                          <a:schemeClr val="lt1"/>
                        </a:solidFill>
                      </a:endParaRPr>
                    </a:p>
                  </a:txBody>
                  <a:tcPr marT="91425" marB="91425" marR="91425" marL="91425">
                    <a:solidFill>
                      <a:srgbClr val="A4C2F4"/>
                    </a:solidFill>
                  </a:tcPr>
                </a:tc>
                <a:tc>
                  <a:txBody>
                    <a:bodyPr/>
                    <a:lstStyle/>
                    <a:p>
                      <a:pPr indent="0" lvl="0" marL="0" rtl="0" algn="l">
                        <a:spcBef>
                          <a:spcPts val="0"/>
                        </a:spcBef>
                        <a:spcAft>
                          <a:spcPts val="0"/>
                        </a:spcAft>
                        <a:buNone/>
                      </a:pPr>
                      <a:r>
                        <a:rPr lang="en">
                          <a:solidFill>
                            <a:schemeClr val="lt1"/>
                          </a:solidFill>
                        </a:rPr>
                        <a:t>1.5 GHz</a:t>
                      </a:r>
                      <a:endParaRPr>
                        <a:solidFill>
                          <a:schemeClr val="lt1"/>
                        </a:solidFill>
                      </a:endParaRPr>
                    </a:p>
                  </a:txBody>
                  <a:tcPr marT="91425" marB="91425" marR="91425" marL="91425">
                    <a:solidFill>
                      <a:srgbClr val="A4C2F4"/>
                    </a:solidFill>
                  </a:tcPr>
                </a:tc>
                <a:tc>
                  <a:txBody>
                    <a:bodyPr/>
                    <a:lstStyle/>
                    <a:p>
                      <a:pPr indent="0" lvl="0" marL="0" rtl="0" algn="l">
                        <a:spcBef>
                          <a:spcPts val="0"/>
                        </a:spcBef>
                        <a:spcAft>
                          <a:spcPts val="0"/>
                        </a:spcAft>
                        <a:buNone/>
                      </a:pPr>
                      <a:r>
                        <a:rPr lang="en">
                          <a:solidFill>
                            <a:schemeClr val="lt1"/>
                          </a:solidFill>
                        </a:rPr>
                        <a:t>16 MHz</a:t>
                      </a:r>
                      <a:endParaRPr>
                        <a:solidFill>
                          <a:schemeClr val="lt1"/>
                        </a:solidFill>
                      </a:endParaRPr>
                    </a:p>
                  </a:txBody>
                  <a:tcPr marT="91425" marB="91425" marR="91425" marL="91425">
                    <a:solidFill>
                      <a:srgbClr val="A4C2F4"/>
                    </a:solidFill>
                  </a:tcPr>
                </a:tc>
              </a:tr>
              <a:tr h="381000">
                <a:tc>
                  <a:txBody>
                    <a:bodyPr/>
                    <a:lstStyle/>
                    <a:p>
                      <a:pPr indent="0" lvl="0" marL="0" rtl="0" algn="l">
                        <a:spcBef>
                          <a:spcPts val="0"/>
                        </a:spcBef>
                        <a:spcAft>
                          <a:spcPts val="0"/>
                        </a:spcAft>
                        <a:buNone/>
                      </a:pPr>
                      <a:r>
                        <a:rPr lang="en">
                          <a:solidFill>
                            <a:schemeClr val="lt1"/>
                          </a:solidFill>
                        </a:rPr>
                        <a:t>Memory Size</a:t>
                      </a:r>
                      <a:endParaRPr>
                        <a:solidFill>
                          <a:schemeClr val="lt1"/>
                        </a:solidFill>
                      </a:endParaRPr>
                    </a:p>
                  </a:txBody>
                  <a:tcPr marT="91425" marB="91425" marR="91425" marL="91425">
                    <a:solidFill>
                      <a:srgbClr val="A4C2F4"/>
                    </a:solidFill>
                  </a:tcPr>
                </a:tc>
                <a:tc>
                  <a:txBody>
                    <a:bodyPr/>
                    <a:lstStyle/>
                    <a:p>
                      <a:pPr indent="0" lvl="0" marL="0" rtl="0" algn="l">
                        <a:spcBef>
                          <a:spcPts val="0"/>
                        </a:spcBef>
                        <a:spcAft>
                          <a:spcPts val="0"/>
                        </a:spcAft>
                        <a:buNone/>
                      </a:pPr>
                      <a:r>
                        <a:rPr lang="en">
                          <a:solidFill>
                            <a:schemeClr val="lt1"/>
                          </a:solidFill>
                        </a:rPr>
                        <a:t>128KB</a:t>
                      </a:r>
                      <a:endParaRPr>
                        <a:solidFill>
                          <a:schemeClr val="lt1"/>
                        </a:solidFill>
                      </a:endParaRPr>
                    </a:p>
                  </a:txBody>
                  <a:tcPr marT="91425" marB="91425" marR="91425" marL="91425">
                    <a:solidFill>
                      <a:srgbClr val="A4C2F4"/>
                    </a:solidFill>
                  </a:tcPr>
                </a:tc>
                <a:tc>
                  <a:txBody>
                    <a:bodyPr/>
                    <a:lstStyle/>
                    <a:p>
                      <a:pPr indent="0" lvl="0" marL="0" rtl="0" algn="l">
                        <a:spcBef>
                          <a:spcPts val="0"/>
                        </a:spcBef>
                        <a:spcAft>
                          <a:spcPts val="0"/>
                        </a:spcAft>
                        <a:buNone/>
                      </a:pPr>
                      <a:r>
                        <a:rPr lang="en">
                          <a:solidFill>
                            <a:schemeClr val="lt1"/>
                          </a:solidFill>
                        </a:rPr>
                        <a:t>2GB</a:t>
                      </a:r>
                      <a:endParaRPr>
                        <a:solidFill>
                          <a:schemeClr val="lt1"/>
                        </a:solidFill>
                      </a:endParaRPr>
                    </a:p>
                  </a:txBody>
                  <a:tcPr marT="91425" marB="91425" marR="91425" marL="91425">
                    <a:solidFill>
                      <a:srgbClr val="A4C2F4"/>
                    </a:solidFill>
                  </a:tcPr>
                </a:tc>
                <a:tc>
                  <a:txBody>
                    <a:bodyPr/>
                    <a:lstStyle/>
                    <a:p>
                      <a:pPr indent="0" lvl="0" marL="0" rtl="0" algn="l">
                        <a:spcBef>
                          <a:spcPts val="0"/>
                        </a:spcBef>
                        <a:spcAft>
                          <a:spcPts val="0"/>
                        </a:spcAft>
                        <a:buNone/>
                      </a:pPr>
                      <a:r>
                        <a:rPr lang="en">
                          <a:solidFill>
                            <a:schemeClr val="lt1"/>
                          </a:solidFill>
                        </a:rPr>
                        <a:t>32KB</a:t>
                      </a:r>
                      <a:endParaRPr>
                        <a:solidFill>
                          <a:schemeClr val="lt1"/>
                        </a:solidFill>
                      </a:endParaRPr>
                    </a:p>
                  </a:txBody>
                  <a:tcPr marT="91425" marB="91425" marR="91425" marL="91425">
                    <a:solidFill>
                      <a:srgbClr val="A4C2F4"/>
                    </a:solidFill>
                  </a:tcPr>
                </a:tc>
              </a:tr>
              <a:tr h="381000">
                <a:tc>
                  <a:txBody>
                    <a:bodyPr/>
                    <a:lstStyle/>
                    <a:p>
                      <a:pPr indent="0" lvl="0" marL="0" rtl="0" algn="l">
                        <a:spcBef>
                          <a:spcPts val="0"/>
                        </a:spcBef>
                        <a:spcAft>
                          <a:spcPts val="0"/>
                        </a:spcAft>
                        <a:buNone/>
                      </a:pPr>
                      <a:r>
                        <a:rPr lang="en">
                          <a:solidFill>
                            <a:schemeClr val="lt1"/>
                          </a:solidFill>
                        </a:rPr>
                        <a:t>Operating Voltage</a:t>
                      </a:r>
                      <a:endParaRPr>
                        <a:solidFill>
                          <a:schemeClr val="lt1"/>
                        </a:solidFill>
                      </a:endParaRPr>
                    </a:p>
                  </a:txBody>
                  <a:tcPr marT="91425" marB="91425" marR="91425" marL="91425">
                    <a:solidFill>
                      <a:srgbClr val="A4C2F4"/>
                    </a:solidFill>
                  </a:tcPr>
                </a:tc>
                <a:tc>
                  <a:txBody>
                    <a:bodyPr/>
                    <a:lstStyle/>
                    <a:p>
                      <a:pPr indent="0" lvl="0" marL="0" rtl="0" algn="l">
                        <a:spcBef>
                          <a:spcPts val="0"/>
                        </a:spcBef>
                        <a:spcAft>
                          <a:spcPts val="0"/>
                        </a:spcAft>
                        <a:buNone/>
                      </a:pPr>
                      <a:r>
                        <a:rPr lang="en">
                          <a:solidFill>
                            <a:schemeClr val="lt1"/>
                          </a:solidFill>
                        </a:rPr>
                        <a:t>1.8V - 3.6V</a:t>
                      </a:r>
                      <a:endParaRPr>
                        <a:solidFill>
                          <a:schemeClr val="lt1"/>
                        </a:solidFill>
                      </a:endParaRPr>
                    </a:p>
                  </a:txBody>
                  <a:tcPr marT="91425" marB="91425" marR="91425" marL="91425">
                    <a:solidFill>
                      <a:srgbClr val="A4C2F4"/>
                    </a:solidFill>
                  </a:tcPr>
                </a:tc>
                <a:tc>
                  <a:txBody>
                    <a:bodyPr/>
                    <a:lstStyle/>
                    <a:p>
                      <a:pPr indent="0" lvl="0" marL="0" rtl="0" algn="l">
                        <a:spcBef>
                          <a:spcPts val="0"/>
                        </a:spcBef>
                        <a:spcAft>
                          <a:spcPts val="0"/>
                        </a:spcAft>
                        <a:buNone/>
                      </a:pPr>
                      <a:r>
                        <a:rPr lang="en">
                          <a:solidFill>
                            <a:schemeClr val="lt1"/>
                          </a:solidFill>
                        </a:rPr>
                        <a:t>5.1V</a:t>
                      </a:r>
                      <a:endParaRPr>
                        <a:solidFill>
                          <a:schemeClr val="lt1"/>
                        </a:solidFill>
                      </a:endParaRPr>
                    </a:p>
                  </a:txBody>
                  <a:tcPr marT="91425" marB="91425" marR="91425" marL="91425">
                    <a:solidFill>
                      <a:srgbClr val="A4C2F4"/>
                    </a:solidFill>
                  </a:tcPr>
                </a:tc>
                <a:tc>
                  <a:txBody>
                    <a:bodyPr/>
                    <a:lstStyle/>
                    <a:p>
                      <a:pPr indent="0" lvl="0" marL="0" rtl="0" algn="l">
                        <a:spcBef>
                          <a:spcPts val="0"/>
                        </a:spcBef>
                        <a:spcAft>
                          <a:spcPts val="0"/>
                        </a:spcAft>
                        <a:buNone/>
                      </a:pPr>
                      <a:r>
                        <a:rPr lang="en">
                          <a:solidFill>
                            <a:schemeClr val="lt1"/>
                          </a:solidFill>
                        </a:rPr>
                        <a:t>5V</a:t>
                      </a:r>
                      <a:endParaRPr>
                        <a:solidFill>
                          <a:schemeClr val="lt1"/>
                        </a:solidFill>
                      </a:endParaRPr>
                    </a:p>
                  </a:txBody>
                  <a:tcPr marT="91425" marB="91425" marR="91425" marL="91425">
                    <a:solidFill>
                      <a:srgbClr val="A4C2F4"/>
                    </a:solidFill>
                  </a:tcPr>
                </a:tc>
              </a:tr>
              <a:tr h="381000">
                <a:tc>
                  <a:txBody>
                    <a:bodyPr/>
                    <a:lstStyle/>
                    <a:p>
                      <a:pPr indent="0" lvl="0" marL="0" rtl="0" algn="l">
                        <a:spcBef>
                          <a:spcPts val="0"/>
                        </a:spcBef>
                        <a:spcAft>
                          <a:spcPts val="0"/>
                        </a:spcAft>
                        <a:buNone/>
                      </a:pPr>
                      <a:r>
                        <a:rPr lang="en">
                          <a:solidFill>
                            <a:schemeClr val="lt1"/>
                          </a:solidFill>
                        </a:rPr>
                        <a:t>Digital I/O pins</a:t>
                      </a:r>
                      <a:endParaRPr>
                        <a:solidFill>
                          <a:schemeClr val="lt1"/>
                        </a:solidFill>
                      </a:endParaRPr>
                    </a:p>
                  </a:txBody>
                  <a:tcPr marT="91425" marB="91425" marR="91425" marL="91425">
                    <a:solidFill>
                      <a:srgbClr val="A4C2F4"/>
                    </a:solidFill>
                  </a:tcPr>
                </a:tc>
                <a:tc>
                  <a:txBody>
                    <a:bodyPr/>
                    <a:lstStyle/>
                    <a:p>
                      <a:pPr indent="0" lvl="0" marL="0" rtl="0" algn="l">
                        <a:spcBef>
                          <a:spcPts val="0"/>
                        </a:spcBef>
                        <a:spcAft>
                          <a:spcPts val="0"/>
                        </a:spcAft>
                        <a:buNone/>
                      </a:pPr>
                      <a:r>
                        <a:rPr lang="en">
                          <a:solidFill>
                            <a:schemeClr val="lt1"/>
                          </a:solidFill>
                        </a:rPr>
                        <a:t>12</a:t>
                      </a:r>
                      <a:endParaRPr>
                        <a:solidFill>
                          <a:schemeClr val="lt1"/>
                        </a:solidFill>
                      </a:endParaRPr>
                    </a:p>
                  </a:txBody>
                  <a:tcPr marT="91425" marB="91425" marR="91425" marL="91425">
                    <a:solidFill>
                      <a:srgbClr val="A4C2F4"/>
                    </a:solidFill>
                  </a:tcPr>
                </a:tc>
                <a:tc>
                  <a:txBody>
                    <a:bodyPr/>
                    <a:lstStyle/>
                    <a:p>
                      <a:pPr indent="0" lvl="0" marL="0" rtl="0" algn="l">
                        <a:spcBef>
                          <a:spcPts val="0"/>
                        </a:spcBef>
                        <a:spcAft>
                          <a:spcPts val="0"/>
                        </a:spcAft>
                        <a:buNone/>
                      </a:pPr>
                      <a:r>
                        <a:rPr lang="en">
                          <a:solidFill>
                            <a:schemeClr val="lt1"/>
                          </a:solidFill>
                        </a:rPr>
                        <a:t>40</a:t>
                      </a:r>
                      <a:endParaRPr>
                        <a:solidFill>
                          <a:schemeClr val="lt1"/>
                        </a:solidFill>
                      </a:endParaRPr>
                    </a:p>
                  </a:txBody>
                  <a:tcPr marT="91425" marB="91425" marR="91425" marL="91425">
                    <a:solidFill>
                      <a:srgbClr val="A4C2F4"/>
                    </a:solidFill>
                  </a:tcPr>
                </a:tc>
                <a:tc>
                  <a:txBody>
                    <a:bodyPr/>
                    <a:lstStyle/>
                    <a:p>
                      <a:pPr indent="0" lvl="0" marL="0" rtl="0" algn="l">
                        <a:spcBef>
                          <a:spcPts val="0"/>
                        </a:spcBef>
                        <a:spcAft>
                          <a:spcPts val="0"/>
                        </a:spcAft>
                        <a:buNone/>
                      </a:pPr>
                      <a:r>
                        <a:rPr lang="en">
                          <a:solidFill>
                            <a:schemeClr val="lt1"/>
                          </a:solidFill>
                        </a:rPr>
                        <a:t>14</a:t>
                      </a:r>
                      <a:endParaRPr>
                        <a:solidFill>
                          <a:schemeClr val="lt1"/>
                        </a:solidFill>
                      </a:endParaRPr>
                    </a:p>
                  </a:txBody>
                  <a:tcPr marT="91425" marB="91425" marR="91425" marL="91425">
                    <a:solidFill>
                      <a:srgbClr val="A4C2F4"/>
                    </a:solidFill>
                  </a:tcPr>
                </a:tc>
              </a:tr>
              <a:tr h="381000">
                <a:tc>
                  <a:txBody>
                    <a:bodyPr/>
                    <a:lstStyle/>
                    <a:p>
                      <a:pPr indent="0" lvl="0" marL="0" rtl="0" algn="l">
                        <a:spcBef>
                          <a:spcPts val="0"/>
                        </a:spcBef>
                        <a:spcAft>
                          <a:spcPts val="0"/>
                        </a:spcAft>
                        <a:buNone/>
                      </a:pPr>
                      <a:r>
                        <a:rPr lang="en">
                          <a:solidFill>
                            <a:schemeClr val="lt1"/>
                          </a:solidFill>
                        </a:rPr>
                        <a:t>Cost</a:t>
                      </a:r>
                      <a:endParaRPr>
                        <a:solidFill>
                          <a:schemeClr val="lt1"/>
                        </a:solidFill>
                      </a:endParaRPr>
                    </a:p>
                  </a:txBody>
                  <a:tcPr marT="91425" marB="91425" marR="91425" marL="91425">
                    <a:solidFill>
                      <a:srgbClr val="A4C2F4"/>
                    </a:solidFill>
                  </a:tcPr>
                </a:tc>
                <a:tc>
                  <a:txBody>
                    <a:bodyPr/>
                    <a:lstStyle/>
                    <a:p>
                      <a:pPr indent="0" lvl="0" marL="0" rtl="0" algn="l">
                        <a:spcBef>
                          <a:spcPts val="0"/>
                        </a:spcBef>
                        <a:spcAft>
                          <a:spcPts val="0"/>
                        </a:spcAft>
                        <a:buNone/>
                      </a:pPr>
                      <a:r>
                        <a:rPr lang="en">
                          <a:solidFill>
                            <a:schemeClr val="lt1"/>
                          </a:solidFill>
                        </a:rPr>
                        <a:t>$ 24</a:t>
                      </a:r>
                      <a:endParaRPr>
                        <a:solidFill>
                          <a:schemeClr val="lt1"/>
                        </a:solidFill>
                      </a:endParaRPr>
                    </a:p>
                  </a:txBody>
                  <a:tcPr marT="91425" marB="91425" marR="91425" marL="91425">
                    <a:solidFill>
                      <a:srgbClr val="A4C2F4"/>
                    </a:solidFill>
                  </a:tcPr>
                </a:tc>
                <a:tc>
                  <a:txBody>
                    <a:bodyPr/>
                    <a:lstStyle/>
                    <a:p>
                      <a:pPr indent="0" lvl="0" marL="0" rtl="0" algn="l">
                        <a:spcBef>
                          <a:spcPts val="0"/>
                        </a:spcBef>
                        <a:spcAft>
                          <a:spcPts val="0"/>
                        </a:spcAft>
                        <a:buNone/>
                      </a:pPr>
                      <a:r>
                        <a:rPr lang="en">
                          <a:solidFill>
                            <a:schemeClr val="lt1"/>
                          </a:solidFill>
                        </a:rPr>
                        <a:t>$ 25</a:t>
                      </a:r>
                      <a:endParaRPr>
                        <a:solidFill>
                          <a:schemeClr val="lt1"/>
                        </a:solidFill>
                      </a:endParaRPr>
                    </a:p>
                  </a:txBody>
                  <a:tcPr marT="91425" marB="91425" marR="91425" marL="91425">
                    <a:solidFill>
                      <a:srgbClr val="A4C2F4"/>
                    </a:solidFill>
                  </a:tcPr>
                </a:tc>
                <a:tc>
                  <a:txBody>
                    <a:bodyPr/>
                    <a:lstStyle/>
                    <a:p>
                      <a:pPr indent="0" lvl="0" marL="0" rtl="0" algn="l">
                        <a:spcBef>
                          <a:spcPts val="0"/>
                        </a:spcBef>
                        <a:spcAft>
                          <a:spcPts val="0"/>
                        </a:spcAft>
                        <a:buNone/>
                      </a:pPr>
                      <a:r>
                        <a:rPr lang="en">
                          <a:solidFill>
                            <a:schemeClr val="lt1"/>
                          </a:solidFill>
                        </a:rPr>
                        <a:t>$ 23</a:t>
                      </a:r>
                      <a:endParaRPr>
                        <a:solidFill>
                          <a:schemeClr val="lt1"/>
                        </a:solidFill>
                      </a:endParaRPr>
                    </a:p>
                  </a:txBody>
                  <a:tcPr marT="91425" marB="91425" marR="91425" marL="91425">
                    <a:solidFill>
                      <a:srgbClr val="A4C2F4"/>
                    </a:solidFill>
                  </a:tcPr>
                </a:tc>
              </a:tr>
            </a:tbl>
          </a:graphicData>
        </a:graphic>
      </p:graphicFrame>
      <p:sp>
        <p:nvSpPr>
          <p:cNvPr id="196" name="Google Shape;196;p20"/>
          <p:cNvSpPr txBox="1"/>
          <p:nvPr/>
        </p:nvSpPr>
        <p:spPr>
          <a:xfrm>
            <a:off x="8121900" y="4656650"/>
            <a:ext cx="65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Yong</a:t>
            </a:r>
            <a:endParaRPr>
              <a:solidFill>
                <a:srgbClr val="FFFFFF"/>
              </a:solidFill>
              <a:latin typeface="Lato"/>
              <a:ea typeface="Lato"/>
              <a:cs typeface="Lato"/>
              <a:sym typeface="Lato"/>
            </a:endParaRPr>
          </a:p>
        </p:txBody>
      </p:sp>
      <p:pic>
        <p:nvPicPr>
          <p:cNvPr id="197" name="Google Shape;197;p20"/>
          <p:cNvPicPr preferRelativeResize="0"/>
          <p:nvPr/>
        </p:nvPicPr>
        <p:blipFill>
          <a:blip r:embed="rId3">
            <a:alphaModFix/>
          </a:blip>
          <a:stretch>
            <a:fillRect/>
          </a:stretch>
        </p:blipFill>
        <p:spPr>
          <a:xfrm>
            <a:off x="7752460" y="4743300"/>
            <a:ext cx="435065" cy="400200"/>
          </a:xfrm>
          <a:prstGeom prst="rect">
            <a:avLst/>
          </a:prstGeom>
          <a:noFill/>
          <a:ln>
            <a:noFill/>
          </a:ln>
        </p:spPr>
      </p:pic>
      <p:pic>
        <p:nvPicPr>
          <p:cNvPr id="198" name="Google Shape;198;p20" title="Slide 9-Yonsheng.mp3">
            <a:hlinkClick r:id="rId4"/>
          </p:cNvPr>
          <p:cNvPicPr preferRelativeResize="0"/>
          <p:nvPr/>
        </p:nvPicPr>
        <p:blipFill>
          <a:blip r:embed="rId5">
            <a:alphaModFix/>
          </a:blip>
          <a:stretch>
            <a:fillRect/>
          </a:stretch>
        </p:blipFill>
        <p:spPr>
          <a:xfrm>
            <a:off x="8686800" y="4628150"/>
            <a:ext cx="457200" cy="457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1"/>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4000"/>
              <a:t>Microcontroller</a:t>
            </a:r>
            <a:endParaRPr sz="4000"/>
          </a:p>
          <a:p>
            <a:pPr indent="0" lvl="0" marL="0" rtl="0" algn="l">
              <a:spcBef>
                <a:spcPts val="0"/>
              </a:spcBef>
              <a:spcAft>
                <a:spcPts val="0"/>
              </a:spcAft>
              <a:buNone/>
            </a:pPr>
            <a:r>
              <a:rPr lang="en" sz="4000"/>
              <a:t> 		-Arduino Uno R3</a:t>
            </a:r>
            <a:endParaRPr/>
          </a:p>
        </p:txBody>
      </p:sp>
      <p:sp>
        <p:nvSpPr>
          <p:cNvPr id="204" name="Google Shape;204;p21"/>
          <p:cNvSpPr txBox="1"/>
          <p:nvPr>
            <p:ph idx="1" type="body"/>
          </p:nvPr>
        </p:nvSpPr>
        <p:spPr>
          <a:xfrm>
            <a:off x="36850" y="1970925"/>
            <a:ext cx="7038900" cy="2911200"/>
          </a:xfrm>
          <a:prstGeom prst="rect">
            <a:avLst/>
          </a:prstGeom>
        </p:spPr>
        <p:txBody>
          <a:bodyPr anchorCtr="0" anchor="t" bIns="91425" lIns="91425" spcFirstLastPara="1" rIns="91425" wrap="square" tIns="91425">
            <a:normAutofit/>
          </a:bodyPr>
          <a:lstStyle/>
          <a:p>
            <a:pPr indent="-349250" lvl="0" marL="457200" rtl="0" algn="l">
              <a:lnSpc>
                <a:spcPct val="100000"/>
              </a:lnSpc>
              <a:spcBef>
                <a:spcPts val="0"/>
              </a:spcBef>
              <a:spcAft>
                <a:spcPts val="0"/>
              </a:spcAft>
              <a:buClr>
                <a:srgbClr val="FFFFFF"/>
              </a:buClr>
              <a:buSzPts val="1900"/>
              <a:buFont typeface="Arial"/>
              <a:buChar char="●"/>
            </a:pPr>
            <a:r>
              <a:rPr lang="en" sz="1900">
                <a:solidFill>
                  <a:srgbClr val="FFFFFF"/>
                </a:solidFill>
                <a:latin typeface="Arial"/>
                <a:ea typeface="Arial"/>
                <a:cs typeface="Arial"/>
                <a:sym typeface="Arial"/>
              </a:rPr>
              <a:t>Open source in hardware and software</a:t>
            </a:r>
            <a:endParaRPr sz="1900">
              <a:solidFill>
                <a:srgbClr val="FFFFFF"/>
              </a:solidFill>
              <a:latin typeface="Arial"/>
              <a:ea typeface="Arial"/>
              <a:cs typeface="Arial"/>
              <a:sym typeface="Arial"/>
            </a:endParaRPr>
          </a:p>
          <a:p>
            <a:pPr indent="-349250" lvl="0" marL="457200" rtl="0" algn="l">
              <a:lnSpc>
                <a:spcPct val="100000"/>
              </a:lnSpc>
              <a:spcBef>
                <a:spcPts val="0"/>
              </a:spcBef>
              <a:spcAft>
                <a:spcPts val="0"/>
              </a:spcAft>
              <a:buClr>
                <a:srgbClr val="FFFFFF"/>
              </a:buClr>
              <a:buSzPts val="1900"/>
              <a:buFont typeface="Arial"/>
              <a:buChar char="●"/>
            </a:pPr>
            <a:r>
              <a:rPr lang="en" sz="1900">
                <a:solidFill>
                  <a:srgbClr val="FFFFFF"/>
                </a:solidFill>
                <a:latin typeface="Arial"/>
                <a:ea typeface="Arial"/>
                <a:cs typeface="Arial"/>
                <a:sym typeface="Arial"/>
              </a:rPr>
              <a:t>IDE software supports any OS</a:t>
            </a:r>
            <a:endParaRPr sz="1900">
              <a:solidFill>
                <a:srgbClr val="FFFFFF"/>
              </a:solidFill>
              <a:latin typeface="Arial"/>
              <a:ea typeface="Arial"/>
              <a:cs typeface="Arial"/>
              <a:sym typeface="Arial"/>
            </a:endParaRPr>
          </a:p>
          <a:p>
            <a:pPr indent="-349250" lvl="0" marL="457200" rtl="0" algn="l">
              <a:lnSpc>
                <a:spcPct val="100000"/>
              </a:lnSpc>
              <a:spcBef>
                <a:spcPts val="0"/>
              </a:spcBef>
              <a:spcAft>
                <a:spcPts val="0"/>
              </a:spcAft>
              <a:buClr>
                <a:srgbClr val="FFFFFF"/>
              </a:buClr>
              <a:buSzPts val="1900"/>
              <a:buFont typeface="Arial"/>
              <a:buChar char="●"/>
            </a:pPr>
            <a:r>
              <a:rPr lang="en" sz="1900">
                <a:solidFill>
                  <a:srgbClr val="FFFFFF"/>
                </a:solidFill>
                <a:latin typeface="Arial"/>
                <a:ea typeface="Arial"/>
                <a:cs typeface="Arial"/>
                <a:sym typeface="Arial"/>
              </a:rPr>
              <a:t>Programing ease</a:t>
            </a:r>
            <a:endParaRPr sz="1900">
              <a:solidFill>
                <a:srgbClr val="FFFFFF"/>
              </a:solidFill>
              <a:latin typeface="Arial"/>
              <a:ea typeface="Arial"/>
              <a:cs typeface="Arial"/>
              <a:sym typeface="Arial"/>
            </a:endParaRPr>
          </a:p>
          <a:p>
            <a:pPr indent="-349250" lvl="0" marL="457200" rtl="0" algn="l">
              <a:lnSpc>
                <a:spcPct val="100000"/>
              </a:lnSpc>
              <a:spcBef>
                <a:spcPts val="0"/>
              </a:spcBef>
              <a:spcAft>
                <a:spcPts val="0"/>
              </a:spcAft>
              <a:buClr>
                <a:srgbClr val="FFFFFF"/>
              </a:buClr>
              <a:buSzPts val="1900"/>
              <a:buFont typeface="Arial"/>
              <a:buChar char="●"/>
            </a:pPr>
            <a:r>
              <a:rPr lang="en" sz="1900">
                <a:solidFill>
                  <a:srgbClr val="FFFFFF"/>
                </a:solidFill>
                <a:latin typeface="Arial"/>
                <a:ea typeface="Arial"/>
                <a:cs typeface="Arial"/>
                <a:sym typeface="Arial"/>
              </a:rPr>
              <a:t>Easy to find documentations</a:t>
            </a:r>
            <a:endParaRPr sz="1900">
              <a:solidFill>
                <a:srgbClr val="FFFFFF"/>
              </a:solidFill>
              <a:latin typeface="Arial"/>
              <a:ea typeface="Arial"/>
              <a:cs typeface="Arial"/>
              <a:sym typeface="Arial"/>
            </a:endParaRPr>
          </a:p>
          <a:p>
            <a:pPr indent="-349250" lvl="0" marL="457200" rtl="0" algn="l">
              <a:lnSpc>
                <a:spcPct val="100000"/>
              </a:lnSpc>
              <a:spcBef>
                <a:spcPts val="0"/>
              </a:spcBef>
              <a:spcAft>
                <a:spcPts val="0"/>
              </a:spcAft>
              <a:buClr>
                <a:srgbClr val="FFFFFF"/>
              </a:buClr>
              <a:buSzPts val="1900"/>
              <a:buFont typeface="Arial"/>
              <a:buChar char="●"/>
            </a:pPr>
            <a:r>
              <a:rPr lang="en" sz="1900">
                <a:solidFill>
                  <a:srgbClr val="FFFFFF"/>
                </a:solidFill>
                <a:latin typeface="Arial"/>
                <a:ea typeface="Arial"/>
                <a:cs typeface="Arial"/>
                <a:sym typeface="Arial"/>
              </a:rPr>
              <a:t>Example projects with same electric parts we use</a:t>
            </a:r>
            <a:endParaRPr sz="1900">
              <a:solidFill>
                <a:srgbClr val="FFFFFF"/>
              </a:solidFill>
              <a:latin typeface="Arial"/>
              <a:ea typeface="Arial"/>
              <a:cs typeface="Arial"/>
              <a:sym typeface="Arial"/>
            </a:endParaRPr>
          </a:p>
        </p:txBody>
      </p:sp>
      <p:pic>
        <p:nvPicPr>
          <p:cNvPr id="205" name="Google Shape;205;p21"/>
          <p:cNvPicPr preferRelativeResize="0"/>
          <p:nvPr/>
        </p:nvPicPr>
        <p:blipFill>
          <a:blip r:embed="rId3">
            <a:alphaModFix/>
          </a:blip>
          <a:stretch>
            <a:fillRect/>
          </a:stretch>
        </p:blipFill>
        <p:spPr>
          <a:xfrm>
            <a:off x="5982125" y="1567527"/>
            <a:ext cx="2649326" cy="2649326"/>
          </a:xfrm>
          <a:prstGeom prst="rect">
            <a:avLst/>
          </a:prstGeom>
          <a:noFill/>
          <a:ln>
            <a:noFill/>
          </a:ln>
        </p:spPr>
      </p:pic>
      <p:sp>
        <p:nvSpPr>
          <p:cNvPr id="206" name="Google Shape;206;p21"/>
          <p:cNvSpPr txBox="1"/>
          <p:nvPr/>
        </p:nvSpPr>
        <p:spPr>
          <a:xfrm>
            <a:off x="8136900" y="4628150"/>
            <a:ext cx="65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Yong</a:t>
            </a:r>
            <a:endParaRPr>
              <a:solidFill>
                <a:srgbClr val="FFFFFF"/>
              </a:solidFill>
              <a:latin typeface="Lato"/>
              <a:ea typeface="Lato"/>
              <a:cs typeface="Lato"/>
              <a:sym typeface="Lato"/>
            </a:endParaRPr>
          </a:p>
        </p:txBody>
      </p:sp>
      <p:pic>
        <p:nvPicPr>
          <p:cNvPr id="207" name="Google Shape;207;p21"/>
          <p:cNvPicPr preferRelativeResize="0"/>
          <p:nvPr/>
        </p:nvPicPr>
        <p:blipFill>
          <a:blip r:embed="rId4">
            <a:alphaModFix/>
          </a:blip>
          <a:stretch>
            <a:fillRect/>
          </a:stretch>
        </p:blipFill>
        <p:spPr>
          <a:xfrm>
            <a:off x="7701835" y="4628150"/>
            <a:ext cx="435065" cy="400200"/>
          </a:xfrm>
          <a:prstGeom prst="rect">
            <a:avLst/>
          </a:prstGeom>
          <a:noFill/>
          <a:ln>
            <a:noFill/>
          </a:ln>
        </p:spPr>
      </p:pic>
      <p:pic>
        <p:nvPicPr>
          <p:cNvPr id="208" name="Google Shape;208;p21" title="Slide 10-yong.mp3">
            <a:hlinkClick r:id="rId5"/>
          </p:cNvPr>
          <p:cNvPicPr preferRelativeResize="0"/>
          <p:nvPr/>
        </p:nvPicPr>
        <p:blipFill>
          <a:blip r:embed="rId6">
            <a:alphaModFix/>
          </a:blip>
          <a:stretch>
            <a:fillRect/>
          </a:stretch>
        </p:blipFill>
        <p:spPr>
          <a:xfrm>
            <a:off x="8708025" y="4649113"/>
            <a:ext cx="358275" cy="358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