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40"/>
  </p:notesMasterIdLst>
  <p:sldIdLst>
    <p:sldId id="256" r:id="rId2"/>
    <p:sldId id="257" r:id="rId3"/>
    <p:sldId id="258" r:id="rId4"/>
    <p:sldId id="312" r:id="rId5"/>
    <p:sldId id="314" r:id="rId6"/>
    <p:sldId id="315" r:id="rId7"/>
    <p:sldId id="259" r:id="rId8"/>
    <p:sldId id="296" r:id="rId9"/>
    <p:sldId id="297" r:id="rId10"/>
    <p:sldId id="289" r:id="rId11"/>
    <p:sldId id="290" r:id="rId12"/>
    <p:sldId id="291" r:id="rId13"/>
    <p:sldId id="298" r:id="rId14"/>
    <p:sldId id="292" r:id="rId15"/>
    <p:sldId id="293" r:id="rId16"/>
    <p:sldId id="299" r:id="rId17"/>
    <p:sldId id="294" r:id="rId18"/>
    <p:sldId id="295" r:id="rId19"/>
    <p:sldId id="300" r:id="rId20"/>
    <p:sldId id="301" r:id="rId21"/>
    <p:sldId id="285" r:id="rId22"/>
    <p:sldId id="308" r:id="rId23"/>
    <p:sldId id="307" r:id="rId24"/>
    <p:sldId id="277" r:id="rId25"/>
    <p:sldId id="309" r:id="rId26"/>
    <p:sldId id="288" r:id="rId27"/>
    <p:sldId id="279" r:id="rId28"/>
    <p:sldId id="310" r:id="rId29"/>
    <p:sldId id="280" r:id="rId30"/>
    <p:sldId id="302" r:id="rId31"/>
    <p:sldId id="303" r:id="rId32"/>
    <p:sldId id="305" r:id="rId33"/>
    <p:sldId id="306" r:id="rId34"/>
    <p:sldId id="281" r:id="rId35"/>
    <p:sldId id="286" r:id="rId36"/>
    <p:sldId id="283" r:id="rId37"/>
    <p:sldId id="284" r:id="rId38"/>
    <p:sldId id="2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90" d="100"/>
          <a:sy n="90" d="100"/>
        </p:scale>
        <p:origin x="33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0480835518932"/>
          <c:y val="0.18868264043781205"/>
          <c:w val="0.86035183552645667"/>
          <c:h val="0.74946203430124503"/>
        </c:manualLayout>
      </c:layout>
      <c:barChart>
        <c:barDir val="bar"/>
        <c:grouping val="clustered"/>
        <c:varyColors val="0"/>
        <c:ser>
          <c:idx val="0"/>
          <c:order val="0"/>
          <c:tx>
            <c:strRef>
              <c:f>Sheet1!$B$1</c:f>
              <c:strCache>
                <c:ptCount val="1"/>
                <c:pt idx="0">
                  <c:v>Column2</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 Overall</c:v>
                </c:pt>
                <c:pt idx="1">
                  <c:v>Code</c:v>
                </c:pt>
                <c:pt idx="2">
                  <c:v>HW-Testing</c:v>
                </c:pt>
                <c:pt idx="3">
                  <c:v>Design</c:v>
                </c:pt>
                <c:pt idx="4">
                  <c:v>Research</c:v>
                </c:pt>
              </c:strCache>
            </c:strRef>
          </c:cat>
          <c:val>
            <c:numRef>
              <c:f>Sheet1!$B$2:$B$6</c:f>
              <c:numCache>
                <c:formatCode>General</c:formatCode>
                <c:ptCount val="5"/>
              </c:numCache>
            </c:numRef>
          </c:val>
          <c:extLst>
            <c:ext xmlns:c16="http://schemas.microsoft.com/office/drawing/2014/chart" uri="{C3380CC4-5D6E-409C-BE32-E72D297353CC}">
              <c16:uniqueId val="{00000000-0E86-496A-8A45-92352B7C0DA6}"/>
            </c:ext>
          </c:extLst>
        </c:ser>
        <c:ser>
          <c:idx val="1"/>
          <c:order val="1"/>
          <c:tx>
            <c:strRef>
              <c:f>Sheet1!$C$1</c:f>
              <c:strCache>
                <c:ptCount val="1"/>
                <c:pt idx="0">
                  <c:v>Column3</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 Overall</c:v>
                </c:pt>
                <c:pt idx="1">
                  <c:v>Code</c:v>
                </c:pt>
                <c:pt idx="2">
                  <c:v>HW-Testing</c:v>
                </c:pt>
                <c:pt idx="3">
                  <c:v>Design</c:v>
                </c:pt>
                <c:pt idx="4">
                  <c:v>Research</c:v>
                </c:pt>
              </c:strCache>
            </c:strRef>
          </c:cat>
          <c:val>
            <c:numRef>
              <c:f>Sheet1!$C$2:$C$6</c:f>
              <c:numCache>
                <c:formatCode>General</c:formatCode>
                <c:ptCount val="5"/>
              </c:numCache>
            </c:numRef>
          </c:val>
          <c:extLst>
            <c:ext xmlns:c16="http://schemas.microsoft.com/office/drawing/2014/chart" uri="{C3380CC4-5D6E-409C-BE32-E72D297353CC}">
              <c16:uniqueId val="{00000001-0E86-496A-8A45-92352B7C0DA6}"/>
            </c:ext>
          </c:extLst>
        </c:ser>
        <c:ser>
          <c:idx val="2"/>
          <c:order val="2"/>
          <c:tx>
            <c:strRef>
              <c:f>Sheet1!$D$1</c:f>
              <c:strCache>
                <c:ptCount val="1"/>
                <c:pt idx="0">
                  <c:v>Series 3</c:v>
                </c:pt>
              </c:strCache>
            </c:strRef>
          </c:tx>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 Overall</c:v>
                </c:pt>
                <c:pt idx="1">
                  <c:v>Code</c:v>
                </c:pt>
                <c:pt idx="2">
                  <c:v>HW-Testing</c:v>
                </c:pt>
                <c:pt idx="3">
                  <c:v>Design</c:v>
                </c:pt>
                <c:pt idx="4">
                  <c:v>Research</c:v>
                </c:pt>
              </c:strCache>
            </c:strRef>
          </c:cat>
          <c:val>
            <c:numRef>
              <c:f>Sheet1!$D$2:$D$6</c:f>
              <c:numCache>
                <c:formatCode>General</c:formatCode>
                <c:ptCount val="5"/>
                <c:pt idx="0">
                  <c:v>100</c:v>
                </c:pt>
                <c:pt idx="1">
                  <c:v>100</c:v>
                </c:pt>
                <c:pt idx="2">
                  <c:v>100</c:v>
                </c:pt>
                <c:pt idx="3">
                  <c:v>100</c:v>
                </c:pt>
                <c:pt idx="4">
                  <c:v>100</c:v>
                </c:pt>
              </c:numCache>
            </c:numRef>
          </c:val>
          <c:extLst>
            <c:ext xmlns:c16="http://schemas.microsoft.com/office/drawing/2014/chart" uri="{C3380CC4-5D6E-409C-BE32-E72D297353CC}">
              <c16:uniqueId val="{00000002-0E86-496A-8A45-92352B7C0DA6}"/>
            </c:ext>
          </c:extLst>
        </c:ser>
        <c:dLbls>
          <c:dLblPos val="outEnd"/>
          <c:showLegendKey val="0"/>
          <c:showVal val="1"/>
          <c:showCatName val="0"/>
          <c:showSerName val="0"/>
          <c:showPercent val="0"/>
          <c:showBubbleSize val="0"/>
        </c:dLbls>
        <c:gapWidth val="115"/>
        <c:overlap val="-20"/>
        <c:axId val="237530112"/>
        <c:axId val="237531904"/>
      </c:barChart>
      <c:catAx>
        <c:axId val="237530112"/>
        <c:scaling>
          <c:orientation val="minMax"/>
        </c:scaling>
        <c:delete val="0"/>
        <c:axPos val="l"/>
        <c:numFmt formatCode="General"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7531904"/>
        <c:crosses val="autoZero"/>
        <c:auto val="1"/>
        <c:lblAlgn val="ctr"/>
        <c:lblOffset val="100"/>
        <c:noMultiLvlLbl val="0"/>
      </c:catAx>
      <c:valAx>
        <c:axId val="23753190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753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chemeClr val="accent3">
          <a:lumMod val="7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diagrams/_rels/data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svg"/><Relationship Id="rId1" Type="http://schemas.openxmlformats.org/officeDocument/2006/relationships/image" Target="../media/image23.png"/></Relationships>
</file>

<file path=ppt/diagrams/_rels/data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svg"/><Relationship Id="rId1" Type="http://schemas.openxmlformats.org/officeDocument/2006/relationships/image" Target="../media/image23.png"/></Relationships>
</file>

<file path=ppt/diagrams/_rels/data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svg"/><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svg"/><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sv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svg"/><Relationship Id="rId1" Type="http://schemas.openxmlformats.org/officeDocument/2006/relationships/image" Target="../media/image23.png"/></Relationships>
</file>

<file path=ppt/diagrams/_rels/data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svg"/><Relationship Id="rId1" Type="http://schemas.openxmlformats.org/officeDocument/2006/relationships/image" Target="../media/image23.png"/></Relationships>
</file>

<file path=ppt/diagrams/_rels/data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svg"/><Relationship Id="rId1" Type="http://schemas.openxmlformats.org/officeDocument/2006/relationships/image" Target="../media/image23.png"/></Relationships>
</file>

<file path=ppt/diagrams/_rels/data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svg"/><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svg"/><Relationship Id="rId1" Type="http://schemas.openxmlformats.org/officeDocument/2006/relationships/image" Target="../media/image23.png"/></Relationships>
</file>

<file path=ppt/diagrams/_rels/data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sv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svg"/><Relationship Id="rId1" Type="http://schemas.openxmlformats.org/officeDocument/2006/relationships/image" Target="../media/image2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svg"/><Relationship Id="rId1" Type="http://schemas.openxmlformats.org/officeDocument/2006/relationships/image" Target="../media/image23.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sv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svg"/><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sv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svg"/><Relationship Id="rId1"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svg"/><Relationship Id="rId1" Type="http://schemas.openxmlformats.org/officeDocument/2006/relationships/image" Target="../media/image2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svg"/><Relationship Id="rId1"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svg"/><Relationship Id="rId1"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svg"/><Relationship Id="rId1" Type="http://schemas.openxmlformats.org/officeDocument/2006/relationships/image" Target="../media/image2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sv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LinFactNeighborY="-2437"/>
      <dgm:spPr/>
    </dgm:pt>
    <dgm:pt modelId="{844DD9CD-751A-4BE5-B744-71B6B2217578}" type="pres">
      <dgm:prSet presAssocID="{1822ED4E-0B70-4970-851B-CE82400C1D15}" presName="iconRect" presStyleLbl="node1" presStyleIdx="0" presStyleCnt="3" custLinFactX="100000" custLinFactY="93513" custLinFactNeighborX="102376" custLinFactNeighborY="1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dgm:spPr/>
    </dgm:pt>
    <dgm:pt modelId="{18BB576B-E616-456C-8C2D-9BC8E991506D}" type="pres">
      <dgm:prSet presAssocID="{C06A4DBC-99AD-429D-A36C-BEF8E1D7A90C}" presName="iconRect" presStyleLbl="node1" presStyleIdx="1" presStyleCnt="3" custLinFactX="300000" custLinFactY="100000" custLinFactNeighborX="374447" custLinFactNeighborY="148169"/>
      <dgm:spPr>
        <a:prstGeom prst="actionButtonBlank">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76F75710-FAC8-4BBB-A01F-B17B5436E9AF}" type="presOf" srcId="{C06A4DBC-99AD-429D-A36C-BEF8E1D7A90C}" destId="{45D7DF13-DA24-46D0-95C9-CC93E3A172DB}" srcOrd="0" destOrd="0" presId="urn:microsoft.com/office/officeart/2018/2/layout/IconVerticalSolidList"/>
    <dgm:cxn modelId="{FE119119-3DC3-4CFB-92C2-0990688FCDA1}" srcId="{87BB11CA-422D-4E51-963E-733E434E3BF0}" destId="{625968D4-C6EB-4FA5-A319-6B01F2A125CA}" srcOrd="2" destOrd="0" parTransId="{AEBE909C-25AA-486A-BDCC-68E2E8C7287A}" sibTransId="{05307A5F-3527-47CC-97B7-5D0EEDA9220C}"/>
    <dgm:cxn modelId="{5CEE8831-4EE5-4692-874E-FE16CB9D81CB}" type="presOf" srcId="{625968D4-C6EB-4FA5-A319-6B01F2A125CA}" destId="{3F619A2A-72CD-4708-B278-9D8B25BF43A1}" srcOrd="0" destOrd="0" presId="urn:microsoft.com/office/officeart/2018/2/layout/IconVerticalSolidList"/>
    <dgm:cxn modelId="{96E7FE3C-7247-48B8-B302-7120A7305CE4}" srcId="{87BB11CA-422D-4E51-963E-733E434E3BF0}" destId="{C06A4DBC-99AD-429D-A36C-BEF8E1D7A90C}" srcOrd="1" destOrd="0" parTransId="{E452B1E2-92B7-4A1E-AB24-4C6B67DC6AC9}" sibTransId="{42843EAD-992C-42D8-BA99-0FEAD3627C90}"/>
    <dgm:cxn modelId="{832B3AA3-B179-4B24-ABAD-F05AC51C449D}" type="presOf" srcId="{87BB11CA-422D-4E51-963E-733E434E3BF0}" destId="{93B31F65-D6CA-4A32-B6E0-9B53CFA3C253}"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B48F8FF6-9356-4D31-863F-1F6E27BA7FAA}" type="presOf" srcId="{1822ED4E-0B70-4970-851B-CE82400C1D15}" destId="{6E1A5E64-49DB-4132-8335-4614A46E6ED9}" srcOrd="0" destOrd="0" presId="urn:microsoft.com/office/officeart/2018/2/layout/IconVerticalSolidList"/>
    <dgm:cxn modelId="{B61AB018-E1F0-4546-BAAF-A20D44A0BD3F}" type="presParOf" srcId="{93B31F65-D6CA-4A32-B6E0-9B53CFA3C253}" destId="{97C0356E-4B31-4F9D-9117-06C78ABDED43}" srcOrd="0" destOrd="0" presId="urn:microsoft.com/office/officeart/2018/2/layout/IconVerticalSolidList"/>
    <dgm:cxn modelId="{DAC28380-0574-437C-9528-4D534B05BA35}" type="presParOf" srcId="{97C0356E-4B31-4F9D-9117-06C78ABDED43}" destId="{4A52E949-7DEE-49B7-8009-0A8CF3B59B13}" srcOrd="0" destOrd="0" presId="urn:microsoft.com/office/officeart/2018/2/layout/IconVerticalSolidList"/>
    <dgm:cxn modelId="{638B7667-6AD0-4D38-BC70-5987EB4542DD}" type="presParOf" srcId="{97C0356E-4B31-4F9D-9117-06C78ABDED43}" destId="{844DD9CD-751A-4BE5-B744-71B6B2217578}" srcOrd="1" destOrd="0" presId="urn:microsoft.com/office/officeart/2018/2/layout/IconVerticalSolidList"/>
    <dgm:cxn modelId="{D9E0F496-0A4F-4B89-BDEE-D7A2F0BE2588}" type="presParOf" srcId="{97C0356E-4B31-4F9D-9117-06C78ABDED43}" destId="{1D37D278-DC13-4954-944D-457B1A85C858}" srcOrd="2" destOrd="0" presId="urn:microsoft.com/office/officeart/2018/2/layout/IconVerticalSolidList"/>
    <dgm:cxn modelId="{49CA2EF5-838E-41FB-BFAE-F4988AD0F4BF}" type="presParOf" srcId="{97C0356E-4B31-4F9D-9117-06C78ABDED43}" destId="{6E1A5E64-49DB-4132-8335-4614A46E6ED9}" srcOrd="3" destOrd="0" presId="urn:microsoft.com/office/officeart/2018/2/layout/IconVerticalSolidList"/>
    <dgm:cxn modelId="{E0AD3AC2-0084-43A5-A001-1DEECAF6707B}" type="presParOf" srcId="{93B31F65-D6CA-4A32-B6E0-9B53CFA3C253}" destId="{FD3BB745-0F44-4535-9507-A6E0577AD3C3}" srcOrd="1" destOrd="0" presId="urn:microsoft.com/office/officeart/2018/2/layout/IconVerticalSolidList"/>
    <dgm:cxn modelId="{26F559F4-1B06-4517-832E-89D7B6337077}" type="presParOf" srcId="{93B31F65-D6CA-4A32-B6E0-9B53CFA3C253}" destId="{A9F4416F-7FB8-4DA1-B298-FD136F30CF5D}" srcOrd="2" destOrd="0" presId="urn:microsoft.com/office/officeart/2018/2/layout/IconVerticalSolidList"/>
    <dgm:cxn modelId="{F1CCD046-7E51-4994-8DD8-22866113DFC9}" type="presParOf" srcId="{A9F4416F-7FB8-4DA1-B298-FD136F30CF5D}" destId="{BC46842B-71DA-485D-9627-CF6E6FDDECC6}" srcOrd="0" destOrd="0" presId="urn:microsoft.com/office/officeart/2018/2/layout/IconVerticalSolidList"/>
    <dgm:cxn modelId="{1998B79C-4921-4631-91A4-AA87914FDF0D}" type="presParOf" srcId="{A9F4416F-7FB8-4DA1-B298-FD136F30CF5D}" destId="{18BB576B-E616-456C-8C2D-9BC8E991506D}" srcOrd="1" destOrd="0" presId="urn:microsoft.com/office/officeart/2018/2/layout/IconVerticalSolidList"/>
    <dgm:cxn modelId="{DF1592AC-A903-4A8E-A159-15B14FAABF18}" type="presParOf" srcId="{A9F4416F-7FB8-4DA1-B298-FD136F30CF5D}" destId="{36A574F0-6D9C-446B-85EE-477EF02D7C7F}" srcOrd="2" destOrd="0" presId="urn:microsoft.com/office/officeart/2018/2/layout/IconVerticalSolidList"/>
    <dgm:cxn modelId="{C232AEC7-F425-4204-983D-38C52974742D}" type="presParOf" srcId="{A9F4416F-7FB8-4DA1-B298-FD136F30CF5D}" destId="{45D7DF13-DA24-46D0-95C9-CC93E3A172DB}" srcOrd="3" destOrd="0" presId="urn:microsoft.com/office/officeart/2018/2/layout/IconVerticalSolidList"/>
    <dgm:cxn modelId="{619562C1-2400-4034-B4D4-5F265A85EF55}" type="presParOf" srcId="{93B31F65-D6CA-4A32-B6E0-9B53CFA3C253}" destId="{BFE394B1-D177-4AE4-BBC6-6C904F0BAB62}" srcOrd="3" destOrd="0" presId="urn:microsoft.com/office/officeart/2018/2/layout/IconVerticalSolidList"/>
    <dgm:cxn modelId="{EAFDD606-8A8A-4F56-AFD0-74F9DFF9BD8D}" type="presParOf" srcId="{93B31F65-D6CA-4A32-B6E0-9B53CFA3C253}" destId="{FC72E475-2BBF-47E7-BF9A-416192684D9E}" srcOrd="4" destOrd="0" presId="urn:microsoft.com/office/officeart/2018/2/layout/IconVerticalSolidList"/>
    <dgm:cxn modelId="{7C524B38-901F-42FA-A83C-EC3CB0D8C121}" type="presParOf" srcId="{FC72E475-2BBF-47E7-BF9A-416192684D9E}" destId="{2949252D-6B6E-45A5-98FD-3F369229680C}" srcOrd="0" destOrd="0" presId="urn:microsoft.com/office/officeart/2018/2/layout/IconVerticalSolidList"/>
    <dgm:cxn modelId="{44A885DD-EF40-4E9F-A9EC-CFD113CEFBF1}" type="presParOf" srcId="{FC72E475-2BBF-47E7-BF9A-416192684D9E}" destId="{055A5399-53EA-49B8-B7F6-BD95C095E7C5}" srcOrd="1" destOrd="0" presId="urn:microsoft.com/office/officeart/2018/2/layout/IconVerticalSolidList"/>
    <dgm:cxn modelId="{165F9864-E8BA-4B65-A41A-2FA3C6909230}" type="presParOf" srcId="{FC72E475-2BBF-47E7-BF9A-416192684D9E}" destId="{B2870624-09BC-406A-8857-CC3E88E55029}" srcOrd="2" destOrd="0" presId="urn:microsoft.com/office/officeart/2018/2/layout/IconVerticalSolidList"/>
    <dgm:cxn modelId="{0F98743D-1A7C-43CF-900B-B671FF39D8FD}"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Y="19533"/>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a:solidFill>
          <a:schemeClr val="bg1"/>
        </a:solidFill>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X="509" custLinFactNeighborY="48877"/>
      <dgm:spPr>
        <a:solidFill>
          <a:schemeClr val="bg1"/>
        </a:solidFill>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a:solidFill>
          <a:schemeClr val="bg1"/>
        </a:solidFill>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X="509" custLinFactNeighborY="48877"/>
      <dgm:spPr>
        <a:solidFill>
          <a:schemeClr val="bg1"/>
        </a:solidFill>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295829" custLinFactNeighborX="-170" custLinFactNeighborY="1782"/>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345726" custLinFactNeighborX="525" custLinFactNeighborY="24883"/>
      <dgm:spPr/>
    </dgm:pt>
    <dgm:pt modelId="{18BB576B-E616-456C-8C2D-9BC8E991506D}" type="pres">
      <dgm:prSet presAssocID="{C06A4DBC-99AD-429D-A36C-BEF8E1D7A90C}" presName="iconRect" presStyleLbl="node1" presStyleIdx="1" presStyleCnt="3" custFlipVert="0" custFlipHor="1" custScaleX="16077" custScaleY="11919" custLinFactX="800000" custLinFactY="-139644" custLinFactNeighborX="888396" custLinFactNeighborY="-2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1B7A320B-0BFB-41AD-8CE5-2568002EC5F0}" type="presOf" srcId="{625968D4-C6EB-4FA5-A319-6B01F2A125CA}" destId="{3F619A2A-72CD-4708-B278-9D8B25BF43A1}" srcOrd="0" destOrd="0" presId="urn:microsoft.com/office/officeart/2018/2/layout/IconVerticalSolidList"/>
    <dgm:cxn modelId="{C67F5E14-88F9-465C-8266-25DB19170582}" type="presOf" srcId="{1822ED4E-0B70-4970-851B-CE82400C1D15}" destId="{6E1A5E64-49DB-4132-8335-4614A46E6ED9}" srcOrd="0" destOrd="0" presId="urn:microsoft.com/office/officeart/2018/2/layout/IconVerticalSolidLi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EDC9ED6D-FFCC-4842-9ED8-98A90215B1E8}" type="presOf" srcId="{87BB11CA-422D-4E51-963E-733E434E3BF0}" destId="{93B31F65-D6CA-4A32-B6E0-9B53CFA3C253}"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D321D0DA-20E5-462F-AF50-801FC9FE9083}" type="presOf" srcId="{C06A4DBC-99AD-429D-A36C-BEF8E1D7A90C}" destId="{45D7DF13-DA24-46D0-95C9-CC93E3A172DB}" srcOrd="0" destOrd="0" presId="urn:microsoft.com/office/officeart/2018/2/layout/IconVerticalSolidList"/>
    <dgm:cxn modelId="{D1DC351C-2FFF-49C3-BEC1-35C39CFE7177}" type="presParOf" srcId="{93B31F65-D6CA-4A32-B6E0-9B53CFA3C253}" destId="{97C0356E-4B31-4F9D-9117-06C78ABDED43}" srcOrd="0" destOrd="0" presId="urn:microsoft.com/office/officeart/2018/2/layout/IconVerticalSolidList"/>
    <dgm:cxn modelId="{516584E7-832B-4393-ACD0-6266E9770908}" type="presParOf" srcId="{97C0356E-4B31-4F9D-9117-06C78ABDED43}" destId="{4A52E949-7DEE-49B7-8009-0A8CF3B59B13}" srcOrd="0" destOrd="0" presId="urn:microsoft.com/office/officeart/2018/2/layout/IconVerticalSolidList"/>
    <dgm:cxn modelId="{8C9AA1A0-C02C-4A91-AB67-BC651EF35168}" type="presParOf" srcId="{97C0356E-4B31-4F9D-9117-06C78ABDED43}" destId="{844DD9CD-751A-4BE5-B744-71B6B2217578}" srcOrd="1" destOrd="0" presId="urn:microsoft.com/office/officeart/2018/2/layout/IconVerticalSolidList"/>
    <dgm:cxn modelId="{AE8421CF-996A-4254-B062-EC32D5162743}" type="presParOf" srcId="{97C0356E-4B31-4F9D-9117-06C78ABDED43}" destId="{1D37D278-DC13-4954-944D-457B1A85C858}" srcOrd="2" destOrd="0" presId="urn:microsoft.com/office/officeart/2018/2/layout/IconVerticalSolidList"/>
    <dgm:cxn modelId="{0D45A3B7-9091-46E1-8E1C-433AACE3FE44}" type="presParOf" srcId="{97C0356E-4B31-4F9D-9117-06C78ABDED43}" destId="{6E1A5E64-49DB-4132-8335-4614A46E6ED9}" srcOrd="3" destOrd="0" presId="urn:microsoft.com/office/officeart/2018/2/layout/IconVerticalSolidList"/>
    <dgm:cxn modelId="{E5FEA48E-16C8-40FA-A69D-BD6EF8F3219E}" type="presParOf" srcId="{93B31F65-D6CA-4A32-B6E0-9B53CFA3C253}" destId="{FD3BB745-0F44-4535-9507-A6E0577AD3C3}" srcOrd="1" destOrd="0" presId="urn:microsoft.com/office/officeart/2018/2/layout/IconVerticalSolidList"/>
    <dgm:cxn modelId="{1C4484F4-BACE-4356-B478-FDD300D9801E}" type="presParOf" srcId="{93B31F65-D6CA-4A32-B6E0-9B53CFA3C253}" destId="{A9F4416F-7FB8-4DA1-B298-FD136F30CF5D}" srcOrd="2" destOrd="0" presId="urn:microsoft.com/office/officeart/2018/2/layout/IconVerticalSolidList"/>
    <dgm:cxn modelId="{A991B24F-F02B-416F-A265-FA2615FD3B91}" type="presParOf" srcId="{A9F4416F-7FB8-4DA1-B298-FD136F30CF5D}" destId="{BC46842B-71DA-485D-9627-CF6E6FDDECC6}" srcOrd="0" destOrd="0" presId="urn:microsoft.com/office/officeart/2018/2/layout/IconVerticalSolidList"/>
    <dgm:cxn modelId="{8393EE4C-458A-4EF3-8694-9701F1227E86}" type="presParOf" srcId="{A9F4416F-7FB8-4DA1-B298-FD136F30CF5D}" destId="{18BB576B-E616-456C-8C2D-9BC8E991506D}" srcOrd="1" destOrd="0" presId="urn:microsoft.com/office/officeart/2018/2/layout/IconVerticalSolidList"/>
    <dgm:cxn modelId="{6D9E8A91-37EE-4225-A66E-47890F94E692}" type="presParOf" srcId="{A9F4416F-7FB8-4DA1-B298-FD136F30CF5D}" destId="{36A574F0-6D9C-446B-85EE-477EF02D7C7F}" srcOrd="2" destOrd="0" presId="urn:microsoft.com/office/officeart/2018/2/layout/IconVerticalSolidList"/>
    <dgm:cxn modelId="{38B20037-234E-4DF1-BA49-5610CAA6B768}" type="presParOf" srcId="{A9F4416F-7FB8-4DA1-B298-FD136F30CF5D}" destId="{45D7DF13-DA24-46D0-95C9-CC93E3A172DB}" srcOrd="3" destOrd="0" presId="urn:microsoft.com/office/officeart/2018/2/layout/IconVerticalSolidList"/>
    <dgm:cxn modelId="{DCF156AF-C60A-488C-9A61-D3C4CB9A4405}" type="presParOf" srcId="{93B31F65-D6CA-4A32-B6E0-9B53CFA3C253}" destId="{BFE394B1-D177-4AE4-BBC6-6C904F0BAB62}" srcOrd="3" destOrd="0" presId="urn:microsoft.com/office/officeart/2018/2/layout/IconVerticalSolidList"/>
    <dgm:cxn modelId="{06A957FC-12D4-4C15-8B77-1487F41FC4A0}" type="presParOf" srcId="{93B31F65-D6CA-4A32-B6E0-9B53CFA3C253}" destId="{FC72E475-2BBF-47E7-BF9A-416192684D9E}" srcOrd="4" destOrd="0" presId="urn:microsoft.com/office/officeart/2018/2/layout/IconVerticalSolidList"/>
    <dgm:cxn modelId="{E1E9C431-B768-4DB9-97DC-8FE23F7A8179}" type="presParOf" srcId="{FC72E475-2BBF-47E7-BF9A-416192684D9E}" destId="{2949252D-6B6E-45A5-98FD-3F369229680C}" srcOrd="0" destOrd="0" presId="urn:microsoft.com/office/officeart/2018/2/layout/IconVerticalSolidList"/>
    <dgm:cxn modelId="{2B0A5EC2-CFC3-4F2F-8735-D0FAE5847D9A}" type="presParOf" srcId="{FC72E475-2BBF-47E7-BF9A-416192684D9E}" destId="{055A5399-53EA-49B8-B7F6-BD95C095E7C5}" srcOrd="1" destOrd="0" presId="urn:microsoft.com/office/officeart/2018/2/layout/IconVerticalSolidList"/>
    <dgm:cxn modelId="{792EE504-1680-4ED3-90D6-3D2E285C05DC}" type="presParOf" srcId="{FC72E475-2BBF-47E7-BF9A-416192684D9E}" destId="{B2870624-09BC-406A-8857-CC3E88E55029}" srcOrd="2" destOrd="0" presId="urn:microsoft.com/office/officeart/2018/2/layout/IconVerticalSolidList"/>
    <dgm:cxn modelId="{EA7FA1DB-DE4F-4185-987C-A68A55778C6D}"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X="509" custLinFactNeighborY="48877"/>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Y="19533"/>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Y="19533"/>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17755" custLinFactNeighborX="-93093"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X="509" custLinFactNeighborY="48877"/>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a:solidFill>
          <a:schemeClr val="bg1"/>
        </a:solidFill>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X="509" custLinFactNeighborY="48877"/>
      <dgm:spPr>
        <a:solidFill>
          <a:schemeClr val="bg1"/>
        </a:solidFill>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a:solidFill>
          <a:schemeClr val="bg1"/>
        </a:solidFill>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X="509" custLinFactNeighborY="48877"/>
      <dgm:spPr>
        <a:solidFill>
          <a:schemeClr val="bg1"/>
        </a:solidFill>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BB11CA-422D-4E51-963E-733E434E3B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2ED4E-0B70-4970-851B-CE82400C1D15}">
      <dgm:prSet/>
      <dgm:spPr/>
      <dgm:t>
        <a:bodyPr/>
        <a:lstStyle/>
        <a:p>
          <a:endParaRPr lang="en-US" dirty="0"/>
        </a:p>
      </dgm:t>
    </dgm:pt>
    <dgm:pt modelId="{F8B1C840-36E4-4DCF-B2E8-013A9B09F515}" type="parTrans" cxnId="{28AA14C4-7FF5-4039-AFF1-C3AAA8ADBF91}">
      <dgm:prSet/>
      <dgm:spPr/>
      <dgm:t>
        <a:bodyPr/>
        <a:lstStyle/>
        <a:p>
          <a:endParaRPr lang="en-US"/>
        </a:p>
      </dgm:t>
    </dgm:pt>
    <dgm:pt modelId="{97A06ED8-B648-40E9-AA4E-7C4A33087F70}" type="sibTrans" cxnId="{28AA14C4-7FF5-4039-AFF1-C3AAA8ADBF91}">
      <dgm:prSet/>
      <dgm:spPr/>
      <dgm:t>
        <a:bodyPr/>
        <a:lstStyle/>
        <a:p>
          <a:endParaRPr lang="en-US"/>
        </a:p>
      </dgm:t>
    </dgm:pt>
    <dgm:pt modelId="{625968D4-C6EB-4FA5-A319-6B01F2A125CA}">
      <dgm:prSet/>
      <dgm:spPr/>
      <dgm:t>
        <a:bodyPr/>
        <a:lstStyle/>
        <a:p>
          <a:endParaRPr lang="en-US" dirty="0"/>
        </a:p>
      </dgm:t>
    </dgm:pt>
    <dgm:pt modelId="{AEBE909C-25AA-486A-BDCC-68E2E8C7287A}" type="parTrans" cxnId="{FE119119-3DC3-4CFB-92C2-0990688FCDA1}">
      <dgm:prSet/>
      <dgm:spPr/>
      <dgm:t>
        <a:bodyPr/>
        <a:lstStyle/>
        <a:p>
          <a:endParaRPr lang="en-US"/>
        </a:p>
      </dgm:t>
    </dgm:pt>
    <dgm:pt modelId="{05307A5F-3527-47CC-97B7-5D0EEDA9220C}" type="sibTrans" cxnId="{FE119119-3DC3-4CFB-92C2-0990688FCDA1}">
      <dgm:prSet/>
      <dgm:spPr/>
      <dgm:t>
        <a:bodyPr/>
        <a:lstStyle/>
        <a:p>
          <a:endParaRPr lang="en-US"/>
        </a:p>
      </dgm:t>
    </dgm:pt>
    <dgm:pt modelId="{C06A4DBC-99AD-429D-A36C-BEF8E1D7A90C}">
      <dgm:prSet/>
      <dgm:spPr/>
      <dgm:t>
        <a:bodyPr/>
        <a:lstStyle/>
        <a:p>
          <a:endParaRPr lang="en-US" dirty="0"/>
        </a:p>
      </dgm:t>
    </dgm:pt>
    <dgm:pt modelId="{42843EAD-992C-42D8-BA99-0FEAD3627C90}" type="sibTrans" cxnId="{96E7FE3C-7247-48B8-B302-7120A7305CE4}">
      <dgm:prSet/>
      <dgm:spPr/>
      <dgm:t>
        <a:bodyPr/>
        <a:lstStyle/>
        <a:p>
          <a:endParaRPr lang="en-US"/>
        </a:p>
      </dgm:t>
    </dgm:pt>
    <dgm:pt modelId="{E452B1E2-92B7-4A1E-AB24-4C6B67DC6AC9}" type="parTrans" cxnId="{96E7FE3C-7247-48B8-B302-7120A7305CE4}">
      <dgm:prSet/>
      <dgm:spPr/>
      <dgm:t>
        <a:bodyPr/>
        <a:lstStyle/>
        <a:p>
          <a:endParaRPr lang="en-US"/>
        </a:p>
      </dgm:t>
    </dgm:pt>
    <dgm:pt modelId="{93B31F65-D6CA-4A32-B6E0-9B53CFA3C253}" type="pres">
      <dgm:prSet presAssocID="{87BB11CA-422D-4E51-963E-733E434E3BF0}" presName="root" presStyleCnt="0">
        <dgm:presLayoutVars>
          <dgm:dir/>
          <dgm:resizeHandles val="exact"/>
        </dgm:presLayoutVars>
      </dgm:prSet>
      <dgm:spPr/>
    </dgm:pt>
    <dgm:pt modelId="{97C0356E-4B31-4F9D-9117-06C78ABDED43}" type="pres">
      <dgm:prSet presAssocID="{1822ED4E-0B70-4970-851B-CE82400C1D15}" presName="compNode" presStyleCnt="0"/>
      <dgm:spPr/>
    </dgm:pt>
    <dgm:pt modelId="{4A52E949-7DEE-49B7-8009-0A8CF3B59B13}" type="pres">
      <dgm:prSet presAssocID="{1822ED4E-0B70-4970-851B-CE82400C1D15}" presName="bgRect" presStyleLbl="bgShp" presStyleIdx="0" presStyleCnt="3" custScaleY="346191" custLinFactNeighborX="-170" custLinFactNeighborY="1782"/>
      <dgm:spPr>
        <a:solidFill>
          <a:schemeClr val="bg1"/>
        </a:solidFill>
      </dgm:spPr>
    </dgm:pt>
    <dgm:pt modelId="{844DD9CD-751A-4BE5-B744-71B6B2217578}" type="pres">
      <dgm:prSet presAssocID="{1822ED4E-0B70-4970-851B-CE82400C1D15}" presName="iconRect" presStyleLbl="node1" presStyleIdx="0" presStyleCnt="3" custLinFactX="50197" custLinFactY="236323" custLinFactNeighborX="100000" custLinFactNeighborY="300000"/>
      <dgm:spPr>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ler"/>
        </a:ext>
      </dgm:extLst>
    </dgm:pt>
    <dgm:pt modelId="{1D37D278-DC13-4954-944D-457B1A85C858}" type="pres">
      <dgm:prSet presAssocID="{1822ED4E-0B70-4970-851B-CE82400C1D15}" presName="spaceRect" presStyleCnt="0"/>
      <dgm:spPr/>
    </dgm:pt>
    <dgm:pt modelId="{6E1A5E64-49DB-4132-8335-4614A46E6ED9}" type="pres">
      <dgm:prSet presAssocID="{1822ED4E-0B70-4970-851B-CE82400C1D15}" presName="parTx" presStyleLbl="revTx" presStyleIdx="0" presStyleCnt="3">
        <dgm:presLayoutVars>
          <dgm:chMax val="0"/>
          <dgm:chPref val="0"/>
        </dgm:presLayoutVars>
      </dgm:prSet>
      <dgm:spPr/>
    </dgm:pt>
    <dgm:pt modelId="{FD3BB745-0F44-4535-9507-A6E0577AD3C3}" type="pres">
      <dgm:prSet presAssocID="{97A06ED8-B648-40E9-AA4E-7C4A33087F70}" presName="sibTrans" presStyleCnt="0"/>
      <dgm:spPr/>
    </dgm:pt>
    <dgm:pt modelId="{A9F4416F-7FB8-4DA1-B298-FD136F30CF5D}" type="pres">
      <dgm:prSet presAssocID="{C06A4DBC-99AD-429D-A36C-BEF8E1D7A90C}" presName="compNode" presStyleCnt="0"/>
      <dgm:spPr/>
    </dgm:pt>
    <dgm:pt modelId="{BC46842B-71DA-485D-9627-CF6E6FDDECC6}" type="pres">
      <dgm:prSet presAssocID="{C06A4DBC-99AD-429D-A36C-BEF8E1D7A90C}" presName="bgRect" presStyleLbl="bgShp" presStyleIdx="1" presStyleCnt="3" custFlipVert="0" custFlipHor="1" custScaleX="100000" custScaleY="258773" custLinFactNeighborX="509" custLinFactNeighborY="48877"/>
      <dgm:spPr>
        <a:solidFill>
          <a:schemeClr val="bg1"/>
        </a:solidFill>
      </dgm:spPr>
    </dgm:pt>
    <dgm:pt modelId="{18BB576B-E616-456C-8C2D-9BC8E991506D}" type="pres">
      <dgm:prSet presAssocID="{C06A4DBC-99AD-429D-A36C-BEF8E1D7A90C}" presName="iconRect" presStyleLbl="node1" presStyleIdx="1" presStyleCnt="3" custFlipVert="1" custFlipHor="1" custScaleX="35842" custScaleY="9629" custLinFactX="246129" custLinFactY="-77731" custLinFactNeighborX="300000" custLinFactNeighborY="-100000"/>
      <dgm:spPr>
        <a:prstGeom prst="cube">
          <a:avLst/>
        </a:prstGeom>
      </dgm:spPr>
    </dgm:pt>
    <dgm:pt modelId="{36A574F0-6D9C-446B-85EE-477EF02D7C7F}" type="pres">
      <dgm:prSet presAssocID="{C06A4DBC-99AD-429D-A36C-BEF8E1D7A90C}" presName="spaceRect" presStyleCnt="0"/>
      <dgm:spPr/>
    </dgm:pt>
    <dgm:pt modelId="{45D7DF13-DA24-46D0-95C9-CC93E3A172DB}" type="pres">
      <dgm:prSet presAssocID="{C06A4DBC-99AD-429D-A36C-BEF8E1D7A90C}" presName="parTx" presStyleLbl="revTx" presStyleIdx="1" presStyleCnt="3" custFlipVert="1" custFlipHor="1" custScaleX="2603" custScaleY="87597" custLinFactY="-33669" custLinFactNeighborX="-66089" custLinFactNeighborY="-100000">
        <dgm:presLayoutVars>
          <dgm:chMax val="0"/>
          <dgm:chPref val="0"/>
        </dgm:presLayoutVars>
      </dgm:prSet>
      <dgm:spPr/>
    </dgm:pt>
    <dgm:pt modelId="{BFE394B1-D177-4AE4-BBC6-6C904F0BAB62}" type="pres">
      <dgm:prSet presAssocID="{42843EAD-992C-42D8-BA99-0FEAD3627C90}" presName="sibTrans" presStyleCnt="0"/>
      <dgm:spPr/>
    </dgm:pt>
    <dgm:pt modelId="{FC72E475-2BBF-47E7-BF9A-416192684D9E}" type="pres">
      <dgm:prSet presAssocID="{625968D4-C6EB-4FA5-A319-6B01F2A125CA}" presName="compNode" presStyleCnt="0"/>
      <dgm:spPr/>
    </dgm:pt>
    <dgm:pt modelId="{2949252D-6B6E-45A5-98FD-3F369229680C}" type="pres">
      <dgm:prSet presAssocID="{625968D4-C6EB-4FA5-A319-6B01F2A125CA}" presName="bgRect" presStyleLbl="bgShp" presStyleIdx="2" presStyleCnt="3" custFlipVert="1" custScaleX="662" custScaleY="5156" custLinFactY="-20926" custLinFactNeighborX="-17552" custLinFactNeighborY="-100000"/>
      <dgm:spPr/>
    </dgm:pt>
    <dgm:pt modelId="{055A5399-53EA-49B8-B7F6-BD95C095E7C5}" type="pres">
      <dgm:prSet presAssocID="{625968D4-C6EB-4FA5-A319-6B01F2A125CA}" presName="iconRect" presStyleLbl="node1" presStyleIdx="2" presStyleCnt="3" custScaleX="1031" custScaleY="1031" custLinFactY="-4766" custLinFactNeighborX="27434" custLinFactNeighborY="-100000"/>
      <dgm:spPr>
        <a:prstGeom prst="star7">
          <a:avLst/>
        </a:prstGeom>
        <a:blipFill rotWithShape="1">
          <a:blip xmlns:r="http://schemas.openxmlformats.org/officeDocument/2006/relationships" r:embed="rId3"/>
          <a:stretch>
            <a:fillRect/>
          </a:stretch>
        </a:blipFill>
      </dgm:spPr>
    </dgm:pt>
    <dgm:pt modelId="{B2870624-09BC-406A-8857-CC3E88E55029}" type="pres">
      <dgm:prSet presAssocID="{625968D4-C6EB-4FA5-A319-6B01F2A125CA}" presName="spaceRect" presStyleCnt="0"/>
      <dgm:spPr/>
    </dgm:pt>
    <dgm:pt modelId="{3F619A2A-72CD-4708-B278-9D8B25BF43A1}" type="pres">
      <dgm:prSet presAssocID="{625968D4-C6EB-4FA5-A319-6B01F2A125CA}" presName="parTx" presStyleLbl="revTx" presStyleIdx="2" presStyleCnt="3">
        <dgm:presLayoutVars>
          <dgm:chMax val="0"/>
          <dgm:chPref val="0"/>
        </dgm:presLayoutVars>
      </dgm:prSet>
      <dgm:spPr/>
    </dgm:pt>
  </dgm:ptLst>
  <dgm:cxnLst>
    <dgm:cxn modelId="{FE119119-3DC3-4CFB-92C2-0990688FCDA1}" srcId="{87BB11CA-422D-4E51-963E-733E434E3BF0}" destId="{625968D4-C6EB-4FA5-A319-6B01F2A125CA}" srcOrd="2" destOrd="0" parTransId="{AEBE909C-25AA-486A-BDCC-68E2E8C7287A}" sibTransId="{05307A5F-3527-47CC-97B7-5D0EEDA9220C}"/>
    <dgm:cxn modelId="{96E7FE3C-7247-48B8-B302-7120A7305CE4}" srcId="{87BB11CA-422D-4E51-963E-733E434E3BF0}" destId="{C06A4DBC-99AD-429D-A36C-BEF8E1D7A90C}" srcOrd="1" destOrd="0" parTransId="{E452B1E2-92B7-4A1E-AB24-4C6B67DC6AC9}" sibTransId="{42843EAD-992C-42D8-BA99-0FEAD3627C90}"/>
    <dgm:cxn modelId="{0CDEFD6D-71D8-4223-9167-01A8F5B589DE}" type="presOf" srcId="{87BB11CA-422D-4E51-963E-733E434E3BF0}" destId="{93B31F65-D6CA-4A32-B6E0-9B53CFA3C253}" srcOrd="0" destOrd="0" presId="urn:microsoft.com/office/officeart/2018/2/layout/IconVerticalSolidList"/>
    <dgm:cxn modelId="{3802CD78-46C6-4F72-9458-1DA61E5E65E8}" type="presOf" srcId="{C06A4DBC-99AD-429D-A36C-BEF8E1D7A90C}" destId="{45D7DF13-DA24-46D0-95C9-CC93E3A172DB}" srcOrd="0" destOrd="0" presId="urn:microsoft.com/office/officeart/2018/2/layout/IconVerticalSolidList"/>
    <dgm:cxn modelId="{28AA14C4-7FF5-4039-AFF1-C3AAA8ADBF91}" srcId="{87BB11CA-422D-4E51-963E-733E434E3BF0}" destId="{1822ED4E-0B70-4970-851B-CE82400C1D15}" srcOrd="0" destOrd="0" parTransId="{F8B1C840-36E4-4DCF-B2E8-013A9B09F515}" sibTransId="{97A06ED8-B648-40E9-AA4E-7C4A33087F70}"/>
    <dgm:cxn modelId="{821262D9-AC88-49B2-8326-5F431BD2A822}" type="presOf" srcId="{1822ED4E-0B70-4970-851B-CE82400C1D15}" destId="{6E1A5E64-49DB-4132-8335-4614A46E6ED9}" srcOrd="0" destOrd="0" presId="urn:microsoft.com/office/officeart/2018/2/layout/IconVerticalSolidList"/>
    <dgm:cxn modelId="{78E612FA-AFE2-4B50-9405-1107D2BE7D58}" type="presOf" srcId="{625968D4-C6EB-4FA5-A319-6B01F2A125CA}" destId="{3F619A2A-72CD-4708-B278-9D8B25BF43A1}" srcOrd="0" destOrd="0" presId="urn:microsoft.com/office/officeart/2018/2/layout/IconVerticalSolidList"/>
    <dgm:cxn modelId="{DAD38D02-4338-476D-B8C4-EA98CF3F3E39}" type="presParOf" srcId="{93B31F65-D6CA-4A32-B6E0-9B53CFA3C253}" destId="{97C0356E-4B31-4F9D-9117-06C78ABDED43}" srcOrd="0" destOrd="0" presId="urn:microsoft.com/office/officeart/2018/2/layout/IconVerticalSolidList"/>
    <dgm:cxn modelId="{711CA9CE-678C-49A9-BC75-35D82A464F0B}" type="presParOf" srcId="{97C0356E-4B31-4F9D-9117-06C78ABDED43}" destId="{4A52E949-7DEE-49B7-8009-0A8CF3B59B13}" srcOrd="0" destOrd="0" presId="urn:microsoft.com/office/officeart/2018/2/layout/IconVerticalSolidList"/>
    <dgm:cxn modelId="{65F7C27D-094A-4339-9157-55B14DB265CE}" type="presParOf" srcId="{97C0356E-4B31-4F9D-9117-06C78ABDED43}" destId="{844DD9CD-751A-4BE5-B744-71B6B2217578}" srcOrd="1" destOrd="0" presId="urn:microsoft.com/office/officeart/2018/2/layout/IconVerticalSolidList"/>
    <dgm:cxn modelId="{F59B071A-C013-4C14-B1DA-C9BA4699A848}" type="presParOf" srcId="{97C0356E-4B31-4F9D-9117-06C78ABDED43}" destId="{1D37D278-DC13-4954-944D-457B1A85C858}" srcOrd="2" destOrd="0" presId="urn:microsoft.com/office/officeart/2018/2/layout/IconVerticalSolidList"/>
    <dgm:cxn modelId="{DDE2A2FA-BCB7-43C6-86FC-E07E3C5714F2}" type="presParOf" srcId="{97C0356E-4B31-4F9D-9117-06C78ABDED43}" destId="{6E1A5E64-49DB-4132-8335-4614A46E6ED9}" srcOrd="3" destOrd="0" presId="urn:microsoft.com/office/officeart/2018/2/layout/IconVerticalSolidList"/>
    <dgm:cxn modelId="{0D18961A-7F4C-4479-98E4-2688A3F76646}" type="presParOf" srcId="{93B31F65-D6CA-4A32-B6E0-9B53CFA3C253}" destId="{FD3BB745-0F44-4535-9507-A6E0577AD3C3}" srcOrd="1" destOrd="0" presId="urn:microsoft.com/office/officeart/2018/2/layout/IconVerticalSolidList"/>
    <dgm:cxn modelId="{8371A572-BA71-4D6A-A3C4-D0865C592B34}" type="presParOf" srcId="{93B31F65-D6CA-4A32-B6E0-9B53CFA3C253}" destId="{A9F4416F-7FB8-4DA1-B298-FD136F30CF5D}" srcOrd="2" destOrd="0" presId="urn:microsoft.com/office/officeart/2018/2/layout/IconVerticalSolidList"/>
    <dgm:cxn modelId="{B51FB3C8-05E2-4141-92E4-D61328535D15}" type="presParOf" srcId="{A9F4416F-7FB8-4DA1-B298-FD136F30CF5D}" destId="{BC46842B-71DA-485D-9627-CF6E6FDDECC6}" srcOrd="0" destOrd="0" presId="urn:microsoft.com/office/officeart/2018/2/layout/IconVerticalSolidList"/>
    <dgm:cxn modelId="{48A968DC-C1A0-4AF1-B34A-5D99A028A0B6}" type="presParOf" srcId="{A9F4416F-7FB8-4DA1-B298-FD136F30CF5D}" destId="{18BB576B-E616-456C-8C2D-9BC8E991506D}" srcOrd="1" destOrd="0" presId="urn:microsoft.com/office/officeart/2018/2/layout/IconVerticalSolidList"/>
    <dgm:cxn modelId="{DCC0D4D3-C222-4331-98D7-A2CDE935678C}" type="presParOf" srcId="{A9F4416F-7FB8-4DA1-B298-FD136F30CF5D}" destId="{36A574F0-6D9C-446B-85EE-477EF02D7C7F}" srcOrd="2" destOrd="0" presId="urn:microsoft.com/office/officeart/2018/2/layout/IconVerticalSolidList"/>
    <dgm:cxn modelId="{9C9BE3D5-0175-42AE-8F3D-554E978A16E7}" type="presParOf" srcId="{A9F4416F-7FB8-4DA1-B298-FD136F30CF5D}" destId="{45D7DF13-DA24-46D0-95C9-CC93E3A172DB}" srcOrd="3" destOrd="0" presId="urn:microsoft.com/office/officeart/2018/2/layout/IconVerticalSolidList"/>
    <dgm:cxn modelId="{ECB38A03-5932-4EDE-9F81-D2AC1C98257E}" type="presParOf" srcId="{93B31F65-D6CA-4A32-B6E0-9B53CFA3C253}" destId="{BFE394B1-D177-4AE4-BBC6-6C904F0BAB62}" srcOrd="3" destOrd="0" presId="urn:microsoft.com/office/officeart/2018/2/layout/IconVerticalSolidList"/>
    <dgm:cxn modelId="{4DB70AE7-7EE5-44E9-A08A-43DC548FE3A0}" type="presParOf" srcId="{93B31F65-D6CA-4A32-B6E0-9B53CFA3C253}" destId="{FC72E475-2BBF-47E7-BF9A-416192684D9E}" srcOrd="4" destOrd="0" presId="urn:microsoft.com/office/officeart/2018/2/layout/IconVerticalSolidList"/>
    <dgm:cxn modelId="{E43DD121-4DF7-413E-A5DE-35024ECE20AB}" type="presParOf" srcId="{FC72E475-2BBF-47E7-BF9A-416192684D9E}" destId="{2949252D-6B6E-45A5-98FD-3F369229680C}" srcOrd="0" destOrd="0" presId="urn:microsoft.com/office/officeart/2018/2/layout/IconVerticalSolidList"/>
    <dgm:cxn modelId="{9A6616E9-69FD-4030-87F1-4FD289F6284C}" type="presParOf" srcId="{FC72E475-2BBF-47E7-BF9A-416192684D9E}" destId="{055A5399-53EA-49B8-B7F6-BD95C095E7C5}" srcOrd="1" destOrd="0" presId="urn:microsoft.com/office/officeart/2018/2/layout/IconVerticalSolidList"/>
    <dgm:cxn modelId="{8FA9CD95-85B2-45B5-ACFC-2C5911754EDA}" type="presParOf" srcId="{FC72E475-2BBF-47E7-BF9A-416192684D9E}" destId="{B2870624-09BC-406A-8857-CC3E88E55029}" srcOrd="2" destOrd="0" presId="urn:microsoft.com/office/officeart/2018/2/layout/IconVerticalSolidList"/>
    <dgm:cxn modelId="{CBAB6F0A-822B-47BF-A047-BDB2D6A10427}" type="presParOf" srcId="{FC72E475-2BBF-47E7-BF9A-416192684D9E}" destId="{3F619A2A-72CD-4708-B278-9D8B25BF43A1}"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0"/>
          <a:ext cx="6910387" cy="14429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2042539" y="1860993"/>
          <a:ext cx="793601" cy="793601"/>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1666563" y="61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1666563" y="616"/>
        <a:ext cx="5243823" cy="1442911"/>
      </dsp:txXfrm>
    </dsp:sp>
    <dsp:sp modelId="{BC46842B-71DA-485D-9627-CF6E6FDDECC6}">
      <dsp:nvSpPr>
        <dsp:cNvPr id="0" name=""/>
        <dsp:cNvSpPr/>
      </dsp:nvSpPr>
      <dsp:spPr>
        <a:xfrm>
          <a:off x="0" y="1804256"/>
          <a:ext cx="6910387" cy="14429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a:off x="5788902" y="4098384"/>
          <a:ext cx="793601" cy="793601"/>
        </a:xfrm>
        <a:prstGeom prst="actionButtonBlank">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a:off x="1666563" y="180425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1666563" y="1804256"/>
        <a:ext cx="5243823" cy="1442911"/>
      </dsp:txXfrm>
    </dsp:sp>
    <dsp:sp modelId="{2949252D-6B6E-45A5-98FD-3F369229680C}">
      <dsp:nvSpPr>
        <dsp:cNvPr id="0" name=""/>
        <dsp:cNvSpPr/>
      </dsp:nvSpPr>
      <dsp:spPr>
        <a:xfrm>
          <a:off x="0" y="3607896"/>
          <a:ext cx="6910387" cy="14429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046907" y="3493836"/>
          <a:ext cx="8182" cy="8182"/>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1666563" y="360789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1666563" y="3607896"/>
        <a:ext cx="5243823" cy="14429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2981537"/>
          <a:ext cx="6910387" cy="19741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3205399"/>
          <a:ext cx="6910387" cy="19741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3205399"/>
          <a:ext cx="6910387" cy="19741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3230"/>
          <a:ext cx="6910387" cy="19739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753073" y="2773140"/>
          <a:ext cx="367000" cy="367000"/>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770700" y="654697"/>
          <a:ext cx="6139686" cy="66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20" tIns="70620" rIns="70620" bIns="70620"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770700" y="654697"/>
        <a:ext cx="6139686" cy="667273"/>
      </dsp:txXfrm>
    </dsp:sp>
    <dsp:sp modelId="{BC46842B-71DA-485D-9627-CF6E6FDDECC6}">
      <dsp:nvSpPr>
        <dsp:cNvPr id="0" name=""/>
        <dsp:cNvSpPr/>
      </dsp:nvSpPr>
      <dsp:spPr>
        <a:xfrm flipH="1">
          <a:off x="0" y="2308183"/>
          <a:ext cx="6910387" cy="230693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a:off x="6552266" y="2027248"/>
          <a:ext cx="59002" cy="4374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111421"/>
          <a:ext cx="159816" cy="584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20" tIns="70620" rIns="70620" bIns="70620"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111421"/>
        <a:ext cx="159816" cy="584511"/>
      </dsp:txXfrm>
    </dsp:sp>
    <dsp:sp modelId="{2949252D-6B6E-45A5-98FD-3F369229680C}">
      <dsp:nvSpPr>
        <dsp:cNvPr id="0" name=""/>
        <dsp:cNvSpPr/>
      </dsp:nvSpPr>
      <dsp:spPr>
        <a:xfrm flipV="1">
          <a:off x="1835950" y="4125429"/>
          <a:ext cx="45746" cy="344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00682" y="4563154"/>
          <a:ext cx="3783" cy="3783"/>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387242" y="4615901"/>
          <a:ext cx="6139686" cy="66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20" tIns="70620" rIns="70620" bIns="70620"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387242" y="4615901"/>
        <a:ext cx="6139686" cy="667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3205399"/>
          <a:ext cx="6910387" cy="19741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2981537"/>
          <a:ext cx="6910387" cy="19741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2981537"/>
          <a:ext cx="6910387" cy="19741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4383800"/>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4383800"/>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3205399"/>
          <a:ext cx="6910387" cy="19741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3205399"/>
          <a:ext cx="6910387" cy="19741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3205399"/>
          <a:ext cx="6910387" cy="19741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2E949-7DEE-49B7-8009-0A8CF3B59B13}">
      <dsp:nvSpPr>
        <dsp:cNvPr id="0" name=""/>
        <dsp:cNvSpPr/>
      </dsp:nvSpPr>
      <dsp:spPr>
        <a:xfrm>
          <a:off x="0" y="14350"/>
          <a:ext cx="6910387" cy="2641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844DD9CD-751A-4BE5-B744-71B6B2217578}">
      <dsp:nvSpPr>
        <dsp:cNvPr id="0" name=""/>
        <dsp:cNvSpPr/>
      </dsp:nvSpPr>
      <dsp:spPr>
        <a:xfrm>
          <a:off x="860981" y="3361830"/>
          <a:ext cx="419587" cy="419587"/>
        </a:xfrm>
        <a:prstGeom prst="irregularSeal2">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1A5E64-49DB-4132-8335-4614A46E6ED9}">
      <dsp:nvSpPr>
        <dsp:cNvPr id="0" name=""/>
        <dsp:cNvSpPr/>
      </dsp:nvSpPr>
      <dsp:spPr>
        <a:xfrm>
          <a:off x="881134" y="939835"/>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881134" y="939835"/>
        <a:ext cx="6029252" cy="762886"/>
      </dsp:txXfrm>
    </dsp:sp>
    <dsp:sp modelId="{BC46842B-71DA-485D-9627-CF6E6FDDECC6}">
      <dsp:nvSpPr>
        <dsp:cNvPr id="0" name=""/>
        <dsp:cNvSpPr/>
      </dsp:nvSpPr>
      <dsp:spPr>
        <a:xfrm flipH="1">
          <a:off x="0" y="3205399"/>
          <a:ext cx="6910387" cy="19741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8BB576B-E616-456C-8C2D-9BC8E991506D}">
      <dsp:nvSpPr>
        <dsp:cNvPr id="0" name=""/>
        <dsp:cNvSpPr/>
      </dsp:nvSpPr>
      <dsp:spPr>
        <a:xfrm flipH="1" flipV="1">
          <a:off x="2656863" y="3053657"/>
          <a:ext cx="150388" cy="40402"/>
        </a:xfrm>
        <a:prstGeom prst="cube">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7DF13-DA24-46D0-95C9-CC93E3A172DB}">
      <dsp:nvSpPr>
        <dsp:cNvPr id="0" name=""/>
        <dsp:cNvSpPr/>
      </dsp:nvSpPr>
      <dsp:spPr>
        <a:xfrm flipH="1" flipV="1">
          <a:off x="0" y="2465719"/>
          <a:ext cx="156941" cy="668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rot="10800000">
        <a:off x="0" y="2465719"/>
        <a:ext cx="156941" cy="668265"/>
      </dsp:txXfrm>
    </dsp:sp>
    <dsp:sp modelId="{2949252D-6B6E-45A5-98FD-3F369229680C}">
      <dsp:nvSpPr>
        <dsp:cNvPr id="0" name=""/>
        <dsp:cNvSpPr/>
      </dsp:nvSpPr>
      <dsp:spPr>
        <a:xfrm flipV="1">
          <a:off x="1781004" y="4436637"/>
          <a:ext cx="45746" cy="393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5399-53EA-49B8-B7F6-BD95C095E7C5}">
      <dsp:nvSpPr>
        <dsp:cNvPr id="0" name=""/>
        <dsp:cNvSpPr/>
      </dsp:nvSpPr>
      <dsp:spPr>
        <a:xfrm>
          <a:off x="115109" y="4937085"/>
          <a:ext cx="4325" cy="4325"/>
        </a:xfrm>
        <a:prstGeom prst="star7">
          <a:avLst/>
        </a:prstGeom>
        <a:blipFill rotWithShape="1">
          <a:blip xmlns:r="http://schemas.openxmlformats.org/officeDocument/2006/relationships" r:embed="rId3"/>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19A2A-72CD-4708-B278-9D8B25BF43A1}">
      <dsp:nvSpPr>
        <dsp:cNvPr id="0" name=""/>
        <dsp:cNvSpPr/>
      </dsp:nvSpPr>
      <dsp:spPr>
        <a:xfrm>
          <a:off x="442730" y="4997390"/>
          <a:ext cx="6029252"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442730" y="4997390"/>
        <a:ext cx="6029252" cy="7628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6AE585-633C-46B8-BD64-F55D1651B542}" type="datetimeFigureOut">
              <a:rPr lang="en-US" smtClean="0"/>
              <a:t>20-Apr-20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CFBE28-E600-4B45-9730-72DB193B33CE}" type="slidenum">
              <a:rPr lang="en-US" smtClean="0"/>
              <a:t>‹#›</a:t>
            </a:fld>
            <a:endParaRPr lang="en-US"/>
          </a:p>
        </p:txBody>
      </p:sp>
    </p:spTree>
    <p:extLst>
      <p:ext uri="{BB962C8B-B14F-4D97-AF65-F5344CB8AC3E}">
        <p14:creationId xmlns:p14="http://schemas.microsoft.com/office/powerpoint/2010/main" val="26693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20-Apr-20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2294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20-Apr-20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1466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20-Apr-20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363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20-Apr-20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26169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20-Apr-20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407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20-Apr-20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0190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20-Apr-20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706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20-Apr-20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256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20-Apr-20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804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20-Apr-20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421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20-Apr-20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489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20-Apr-20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49768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7" r:id="rId5"/>
    <p:sldLayoutId id="2147483711" r:id="rId6"/>
    <p:sldLayoutId id="2147483712" r:id="rId7"/>
    <p:sldLayoutId id="2147483713" r:id="rId8"/>
    <p:sldLayoutId id="2147483716" r:id="rId9"/>
    <p:sldLayoutId id="2147483714" r:id="rId10"/>
    <p:sldLayoutId id="2147483715"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dfrobot.com/product-1394.html"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amazon.com/GAOHOU-PH0-14-Detect-Electrode-Arduino/dp/B0799BXMVJ"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seeedstudio.com/Water-Flow-Sensor-YF-B3-p-2880.html"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digikey.com/product-detail/en/mikroelektronika/MIKROE-55/1471-1236-ND/4495600?utm_adgroup=Accessories&amp;gclid=CjwKCAjwvtX0BRAFEiwAGWJyZOwM39n_hSP3fWXW6l0F4G0A0QhQG5_s9Y7RydgSesNh8aurzWGtcRoCvqsQAvD_BwE"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8" Type="http://schemas.openxmlformats.org/officeDocument/2006/relationships/hyperlink" Target="https://www.omars.com/" TargetMode="External"/><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6.xml"/><Relationship Id="rId7" Type="http://schemas.openxmlformats.org/officeDocument/2006/relationships/image" Target="../media/image2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hyperlink" Target="https://www.omars.com/" TargetMode="External"/><Relationship Id="rId4" Type="http://schemas.openxmlformats.org/officeDocument/2006/relationships/diagramQuickStyle" Target="../diagrams/quickStyle6.xml"/><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3.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chart" Target="../charts/chart1.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 y="4"/>
            <a:ext cx="12188727"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a:extLst>
              <a:ext uri="{FF2B5EF4-FFF2-40B4-BE49-F238E27FC236}">
                <a16:creationId xmlns:a16="http://schemas.microsoft.com/office/drawing/2014/main" id="{A2CACE64-3718-4643-AD8B-E75806C84101}"/>
              </a:ext>
            </a:extLst>
          </p:cNvPr>
          <p:cNvPicPr>
            <a:picLocks noChangeAspect="1"/>
          </p:cNvPicPr>
          <p:nvPr/>
        </p:nvPicPr>
        <p:blipFill rotWithShape="1">
          <a:blip r:embed="rId2"/>
          <a:srcRect t="3566" b="2684"/>
          <a:stretch/>
        </p:blipFill>
        <p:spPr>
          <a:xfrm>
            <a:off x="0" y="-12679"/>
            <a:ext cx="12191980" cy="6858000"/>
          </a:xfrm>
          <a:prstGeom prst="rect">
            <a:avLst/>
          </a:prstGeom>
        </p:spPr>
      </p:pic>
      <p:sp>
        <p:nvSpPr>
          <p:cNvPr id="11"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9" y="1238446"/>
            <a:ext cx="3635927"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EED6-2709-4B0F-B48F-CF3CFC1ABCD1}"/>
              </a:ext>
            </a:extLst>
          </p:cNvPr>
          <p:cNvSpPr>
            <a:spLocks noGrp="1"/>
          </p:cNvSpPr>
          <p:nvPr>
            <p:ph type="ctrTitle"/>
          </p:nvPr>
        </p:nvSpPr>
        <p:spPr>
          <a:xfrm>
            <a:off x="643469" y="1237467"/>
            <a:ext cx="3803025" cy="2464449"/>
          </a:xfrm>
        </p:spPr>
        <p:txBody>
          <a:bodyPr anchor="b">
            <a:normAutofit/>
          </a:bodyPr>
          <a:lstStyle/>
          <a:p>
            <a:pPr algn="ctr"/>
            <a:r>
              <a:rPr lang="en-US" sz="4000" dirty="0">
                <a:solidFill>
                  <a:schemeClr val="tx1"/>
                </a:solidFill>
                <a:latin typeface="+mn-lt"/>
              </a:rPr>
              <a:t>Solar powered Water Filtration System</a:t>
            </a:r>
          </a:p>
        </p:txBody>
      </p:sp>
      <p:cxnSp>
        <p:nvCxnSpPr>
          <p:cNvPr id="13" name="Straight Connector 1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1"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906951" y="4754904"/>
            <a:ext cx="3108960" cy="523220"/>
          </a:xfrm>
          <a:prstGeom prst="rect">
            <a:avLst/>
          </a:prstGeom>
          <a:noFill/>
        </p:spPr>
        <p:txBody>
          <a:bodyPr wrap="square" rtlCol="0">
            <a:spAutoFit/>
          </a:bodyPr>
          <a:lstStyle/>
          <a:p>
            <a:pPr algn="ctr"/>
            <a:r>
              <a:rPr lang="en-US" sz="2800" dirty="0"/>
              <a:t>Group 24 </a:t>
            </a:r>
          </a:p>
        </p:txBody>
      </p:sp>
      <p:pic>
        <p:nvPicPr>
          <p:cNvPr id="4" name="Picture 3">
            <a:extLst>
              <a:ext uri="{FF2B5EF4-FFF2-40B4-BE49-F238E27FC236}">
                <a16:creationId xmlns:a16="http://schemas.microsoft.com/office/drawing/2014/main" id="{9A0F4D37-F837-4318-9B21-45E8BE9123D1}"/>
              </a:ext>
            </a:extLst>
          </p:cNvPr>
          <p:cNvPicPr>
            <a:picLocks noChangeAspect="1"/>
          </p:cNvPicPr>
          <p:nvPr/>
        </p:nvPicPr>
        <p:blipFill>
          <a:blip r:embed="rId3"/>
          <a:stretch>
            <a:fillRect/>
          </a:stretch>
        </p:blipFill>
        <p:spPr>
          <a:xfrm>
            <a:off x="8982324" y="4564109"/>
            <a:ext cx="2922173" cy="1428030"/>
          </a:xfrm>
          <a:prstGeom prst="rect">
            <a:avLst/>
          </a:prstGeom>
          <a:solidFill>
            <a:schemeClr val="bg1"/>
          </a:solidFill>
        </p:spPr>
      </p:pic>
    </p:spTree>
    <p:extLst>
      <p:ext uri="{BB962C8B-B14F-4D97-AF65-F5344CB8AC3E}">
        <p14:creationId xmlns:p14="http://schemas.microsoft.com/office/powerpoint/2010/main" val="5842844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1097280" y="682580"/>
            <a:ext cx="10058400" cy="1054780"/>
          </a:xfrm>
        </p:spPr>
        <p:txBody>
          <a:bodyPr/>
          <a:lstStyle/>
          <a:p>
            <a:r>
              <a:rPr lang="en-US" b="1" dirty="0"/>
              <a:t>Water Filtration System</a:t>
            </a:r>
            <a:endParaRPr lang="en-US" sz="4000" b="1" dirty="0"/>
          </a:p>
        </p:txBody>
      </p:sp>
      <p:sp>
        <p:nvSpPr>
          <p:cNvPr id="9" name="TextBox 7"/>
          <p:cNvSpPr txBox="1"/>
          <p:nvPr/>
        </p:nvSpPr>
        <p:spPr>
          <a:xfrm>
            <a:off x="575256" y="1884729"/>
            <a:ext cx="11337701" cy="30469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Consist in four different types of filters:</a:t>
            </a:r>
          </a:p>
          <a:p>
            <a:pPr marL="457200" marR="0" lvl="1" indent="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Sediment filter</a:t>
            </a:r>
          </a:p>
          <a:p>
            <a:pPr marL="457200" marR="0" lvl="1" indent="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Pre-carbon filter</a:t>
            </a:r>
          </a:p>
          <a:p>
            <a:pPr marL="457200" marR="0" lvl="1" indent="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Ultrafiltration membrane</a:t>
            </a:r>
          </a:p>
          <a:p>
            <a:pPr marL="457200" marR="0" lvl="1" indent="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Ultraviolet water purifier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Combination of these filters ensures purified water meets all required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For convenience of the user the filters selected have minimum lifetime of 12 months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Imagen 9"/>
          <p:cNvPicPr/>
          <p:nvPr/>
        </p:nvPicPr>
        <p:blipFill>
          <a:blip r:embed="rId2"/>
          <a:stretch>
            <a:fillRect/>
          </a:stretch>
        </p:blipFill>
        <p:spPr>
          <a:xfrm>
            <a:off x="2508316" y="4687910"/>
            <a:ext cx="7471580" cy="1905180"/>
          </a:xfrm>
          <a:prstGeom prst="rect">
            <a:avLst/>
          </a:prstGeom>
        </p:spPr>
      </p:pic>
    </p:spTree>
    <p:extLst>
      <p:ext uri="{BB962C8B-B14F-4D97-AF65-F5344CB8AC3E}">
        <p14:creationId xmlns:p14="http://schemas.microsoft.com/office/powerpoint/2010/main" val="415253744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4"/>
          <p:cNvSpPr txBox="1"/>
          <p:nvPr/>
        </p:nvSpPr>
        <p:spPr>
          <a:xfrm>
            <a:off x="1463899" y="1555633"/>
            <a:ext cx="512469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Selection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Large lifetime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power consumption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Cheap to reduce overall cost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Overall effectiveness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ítulo 3"/>
          <p:cNvSpPr>
            <a:spLocks noGrp="1"/>
          </p:cNvSpPr>
          <p:nvPr>
            <p:ph type="title" idx="4294967295"/>
          </p:nvPr>
        </p:nvSpPr>
        <p:spPr>
          <a:xfrm>
            <a:off x="1463899" y="360608"/>
            <a:ext cx="4048259" cy="988962"/>
          </a:xfrm>
        </p:spPr>
        <p:txBody>
          <a:bodyPr/>
          <a:lstStyle/>
          <a:p>
            <a:r>
              <a:rPr lang="en-US" b="1" u="sng" dirty="0"/>
              <a:t>Ultraviolet filter</a:t>
            </a:r>
          </a:p>
        </p:txBody>
      </p:sp>
      <p:graphicFrame>
        <p:nvGraphicFramePr>
          <p:cNvPr id="7" name="Tabla 6"/>
          <p:cNvGraphicFramePr>
            <a:graphicFrameLocks noGrp="1"/>
          </p:cNvGraphicFramePr>
          <p:nvPr>
            <p:extLst>
              <p:ext uri="{D42A27DB-BD31-4B8C-83A1-F6EECF244321}">
                <p14:modId xmlns:p14="http://schemas.microsoft.com/office/powerpoint/2010/main" val="2505174305"/>
              </p:ext>
            </p:extLst>
          </p:nvPr>
        </p:nvGraphicFramePr>
        <p:xfrm>
          <a:off x="1555814" y="3855692"/>
          <a:ext cx="9630045" cy="2522185"/>
        </p:xfrm>
        <a:graphic>
          <a:graphicData uri="http://schemas.openxmlformats.org/drawingml/2006/table">
            <a:tbl>
              <a:tblPr firstRow="1" firstCol="1" bandRow="1">
                <a:tableStyleId>{00A15C55-8517-42AA-B614-E9B94910E393}</a:tableStyleId>
              </a:tblPr>
              <a:tblGrid>
                <a:gridCol w="1926009">
                  <a:extLst>
                    <a:ext uri="{9D8B030D-6E8A-4147-A177-3AD203B41FA5}">
                      <a16:colId xmlns:a16="http://schemas.microsoft.com/office/drawing/2014/main" val="20000"/>
                    </a:ext>
                  </a:extLst>
                </a:gridCol>
                <a:gridCol w="1926009">
                  <a:extLst>
                    <a:ext uri="{9D8B030D-6E8A-4147-A177-3AD203B41FA5}">
                      <a16:colId xmlns:a16="http://schemas.microsoft.com/office/drawing/2014/main" val="20001"/>
                    </a:ext>
                  </a:extLst>
                </a:gridCol>
                <a:gridCol w="1926009">
                  <a:extLst>
                    <a:ext uri="{9D8B030D-6E8A-4147-A177-3AD203B41FA5}">
                      <a16:colId xmlns:a16="http://schemas.microsoft.com/office/drawing/2014/main" val="20002"/>
                    </a:ext>
                  </a:extLst>
                </a:gridCol>
                <a:gridCol w="1926009">
                  <a:extLst>
                    <a:ext uri="{9D8B030D-6E8A-4147-A177-3AD203B41FA5}">
                      <a16:colId xmlns:a16="http://schemas.microsoft.com/office/drawing/2014/main" val="20003"/>
                    </a:ext>
                  </a:extLst>
                </a:gridCol>
                <a:gridCol w="1926009">
                  <a:extLst>
                    <a:ext uri="{9D8B030D-6E8A-4147-A177-3AD203B41FA5}">
                      <a16:colId xmlns:a16="http://schemas.microsoft.com/office/drawing/2014/main" val="20004"/>
                    </a:ext>
                  </a:extLst>
                </a:gridCol>
              </a:tblGrid>
              <a:tr h="850105">
                <a:tc>
                  <a:txBody>
                    <a:bodyPr/>
                    <a:lstStyle/>
                    <a:p>
                      <a:pPr marL="0" marR="0" algn="ctr">
                        <a:lnSpc>
                          <a:spcPct val="100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Ultraviolet water purifier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Size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Cost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Lifetime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Power consumption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777268">
                <a:tc>
                  <a:txBody>
                    <a:bodyPr/>
                    <a:lstStyle/>
                    <a:p>
                      <a:pPr marL="0" marR="0">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Express Water – Ultraviolet Water Filter</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 x 4.5</a:t>
                      </a: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3.6 inches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$69.99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 months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 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76765">
                <a:tc>
                  <a:txBody>
                    <a:bodyPr/>
                    <a:lstStyle/>
                    <a:p>
                      <a:pPr marL="0" marR="0">
                        <a:lnSpc>
                          <a:spcPct val="107000"/>
                        </a:lnSpc>
                        <a:spcBef>
                          <a:spcPts val="0"/>
                        </a:spcBef>
                        <a:spcAft>
                          <a:spcPts val="0"/>
                        </a:spcAft>
                      </a:pPr>
                      <a:r>
                        <a:rPr lang="en-US" sz="1600" b="1" u="sng"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Boeray</a:t>
                      </a:r>
                      <a:r>
                        <a:rPr lang="en-US" sz="16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Ultraviolet Light Water Purifier</a:t>
                      </a:r>
                      <a:endParaRPr lang="en-US" sz="16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17.8 x 4.9 x 3.9 inches</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$53.99</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12 months </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6W</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cxnSp>
        <p:nvCxnSpPr>
          <p:cNvPr id="8" name="Conector recto 7"/>
          <p:cNvCxnSpPr/>
          <p:nvPr/>
        </p:nvCxnSpPr>
        <p:spPr>
          <a:xfrm>
            <a:off x="6400800" y="1555633"/>
            <a:ext cx="2706" cy="2088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https://images-na.ssl-images-amazon.com/images/I/61HT0wIAaAL._AC_SL1200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778"/>
          <a:stretch/>
        </p:blipFill>
        <p:spPr bwMode="auto">
          <a:xfrm>
            <a:off x="6929863" y="1645785"/>
            <a:ext cx="4217361" cy="158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9538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581758" y="1360497"/>
            <a:ext cx="3372529" cy="1269643"/>
          </a:xfrm>
        </p:spPr>
        <p:txBody>
          <a:bodyPr anchor="ctr">
            <a:normAutofit/>
          </a:bodyPr>
          <a:lstStyle/>
          <a:p>
            <a:pPr algn="ctr"/>
            <a:r>
              <a:rPr lang="en-US" b="1" u="sng" dirty="0"/>
              <a:t>Water Pump</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1051890"/>
          <a:ext cx="6910387" cy="5284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4736123" y="1025823"/>
            <a:ext cx="67290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Comparison of 2 types of water Pump: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rPr>
              <a:t>Transfer water pump easy to maintain, more efficient, large use of energy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Submersible water pump not portable, less efficient, conserve energy</a:t>
            </a:r>
          </a:p>
        </p:txBody>
      </p:sp>
      <p:sp>
        <p:nvSpPr>
          <p:cNvPr id="7" name="TextBox 6"/>
          <p:cNvSpPr txBox="1"/>
          <p:nvPr/>
        </p:nvSpPr>
        <p:spPr>
          <a:xfrm>
            <a:off x="4906107" y="2891866"/>
            <a:ext cx="638907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Specifications: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Voltage: 6-12 volts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Current Drawn: 1.7 Amp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Liters per minute: 4.3 L/min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Cost: $16.48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17cm x 10cm x 67cm</a:t>
            </a:r>
          </a:p>
        </p:txBody>
      </p:sp>
      <p:pic>
        <p:nvPicPr>
          <p:cNvPr id="16" name="Imagen 15" descr="Image result for water transfer pump system"/>
          <p:cNvPicPr/>
          <p:nvPr/>
        </p:nvPicPr>
        <p:blipFill>
          <a:blip r:embed="rId7">
            <a:extLst>
              <a:ext uri="{28A0092B-C50C-407E-A947-70E740481C1C}">
                <a14:useLocalDpi xmlns:a14="http://schemas.microsoft.com/office/drawing/2010/main" val="0"/>
              </a:ext>
            </a:extLst>
          </a:blip>
          <a:srcRect/>
          <a:stretch>
            <a:fillRect/>
          </a:stretch>
        </p:blipFill>
        <p:spPr bwMode="auto">
          <a:xfrm>
            <a:off x="621948" y="2630140"/>
            <a:ext cx="3427533" cy="2288564"/>
          </a:xfrm>
          <a:prstGeom prst="rect">
            <a:avLst/>
          </a:prstGeom>
          <a:noFill/>
          <a:ln>
            <a:noFill/>
          </a:ln>
        </p:spPr>
      </p:pic>
    </p:spTree>
    <p:extLst>
      <p:ext uri="{BB962C8B-B14F-4D97-AF65-F5344CB8AC3E}">
        <p14:creationId xmlns:p14="http://schemas.microsoft.com/office/powerpoint/2010/main" val="196149943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514354" y="594205"/>
            <a:ext cx="3746498"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MCU</a:t>
            </a:r>
          </a:p>
        </p:txBody>
      </p:sp>
      <p:grpSp>
        <p:nvGrpSpPr>
          <p:cNvPr id="6" name="Group 5">
            <a:extLst>
              <a:ext uri="{FF2B5EF4-FFF2-40B4-BE49-F238E27FC236}">
                <a16:creationId xmlns:a16="http://schemas.microsoft.com/office/drawing/2014/main" id="{8084C8CB-1DDB-4ACD-91DF-71034E314960}"/>
              </a:ext>
            </a:extLst>
          </p:cNvPr>
          <p:cNvGrpSpPr/>
          <p:nvPr/>
        </p:nvGrpSpPr>
        <p:grpSpPr>
          <a:xfrm>
            <a:off x="215901" y="988563"/>
            <a:ext cx="11595100" cy="5620487"/>
            <a:chOff x="196850" y="1061126"/>
            <a:chExt cx="11595100" cy="5620487"/>
          </a:xfrm>
        </p:grpSpPr>
        <p:sp>
          <p:nvSpPr>
            <p:cNvPr id="7" name="Rectangle 6">
              <a:extLst>
                <a:ext uri="{FF2B5EF4-FFF2-40B4-BE49-F238E27FC236}">
                  <a16:creationId xmlns:a16="http://schemas.microsoft.com/office/drawing/2014/main" id="{FC537B32-7CD5-437C-AD43-4FA7CE028214}"/>
                </a:ext>
              </a:extLst>
            </p:cNvPr>
            <p:cNvSpPr/>
            <p:nvPr/>
          </p:nvSpPr>
          <p:spPr>
            <a:xfrm>
              <a:off x="514350" y="1879600"/>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Solar Panels</a:t>
              </a:r>
            </a:p>
          </p:txBody>
        </p:sp>
        <p:sp>
          <p:nvSpPr>
            <p:cNvPr id="8" name="Rectangle 7">
              <a:extLst>
                <a:ext uri="{FF2B5EF4-FFF2-40B4-BE49-F238E27FC236}">
                  <a16:creationId xmlns:a16="http://schemas.microsoft.com/office/drawing/2014/main" id="{DACA4DE7-B906-44FA-8FB3-B7C10467F029}"/>
                </a:ext>
              </a:extLst>
            </p:cNvPr>
            <p:cNvSpPr/>
            <p:nvPr/>
          </p:nvSpPr>
          <p:spPr>
            <a:xfrm>
              <a:off x="514350" y="2610711"/>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Battery</a:t>
              </a:r>
            </a:p>
          </p:txBody>
        </p:sp>
        <p:cxnSp>
          <p:nvCxnSpPr>
            <p:cNvPr id="9" name="Straight Arrow Connector 8">
              <a:extLst>
                <a:ext uri="{FF2B5EF4-FFF2-40B4-BE49-F238E27FC236}">
                  <a16:creationId xmlns:a16="http://schemas.microsoft.com/office/drawing/2014/main" id="{9640167E-1CCB-461F-938D-B1CE974128CE}"/>
                </a:ext>
              </a:extLst>
            </p:cNvPr>
            <p:cNvCxnSpPr>
              <a:stCxn id="7" idx="2"/>
              <a:endCxn id="8" idx="0"/>
            </p:cNvCxnSpPr>
            <p:nvPr/>
          </p:nvCxnSpPr>
          <p:spPr>
            <a:xfrm>
              <a:off x="1298575" y="2273300"/>
              <a:ext cx="0" cy="337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B0A7FD-3BB8-4328-B9F0-33EC25A78EA8}"/>
                </a:ext>
              </a:extLst>
            </p:cNvPr>
            <p:cNvSpPr/>
            <p:nvPr/>
          </p:nvSpPr>
          <p:spPr>
            <a:xfrm>
              <a:off x="2393949" y="2625302"/>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Pump</a:t>
              </a:r>
            </a:p>
          </p:txBody>
        </p:sp>
        <p:cxnSp>
          <p:nvCxnSpPr>
            <p:cNvPr id="11" name="Straight Arrow Connector 10">
              <a:extLst>
                <a:ext uri="{FF2B5EF4-FFF2-40B4-BE49-F238E27FC236}">
                  <a16:creationId xmlns:a16="http://schemas.microsoft.com/office/drawing/2014/main" id="{4215BD1F-C746-4DA9-A725-0A3F3979DC2D}"/>
                </a:ext>
              </a:extLst>
            </p:cNvPr>
            <p:cNvCxnSpPr>
              <a:cxnSpLocks/>
              <a:stCxn id="8" idx="3"/>
              <a:endCxn id="10" idx="1"/>
            </p:cNvCxnSpPr>
            <p:nvPr/>
          </p:nvCxnSpPr>
          <p:spPr>
            <a:xfrm>
              <a:off x="2082800" y="2807561"/>
              <a:ext cx="311149" cy="145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AE32132-A0D3-4716-A325-7D3DD090F5A8}"/>
                </a:ext>
              </a:extLst>
            </p:cNvPr>
            <p:cNvSpPr/>
            <p:nvPr/>
          </p:nvSpPr>
          <p:spPr>
            <a:xfrm>
              <a:off x="4241801" y="2625302"/>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cxnSp>
          <p:nvCxnSpPr>
            <p:cNvPr id="13" name="Straight Arrow Connector 12">
              <a:extLst>
                <a:ext uri="{FF2B5EF4-FFF2-40B4-BE49-F238E27FC236}">
                  <a16:creationId xmlns:a16="http://schemas.microsoft.com/office/drawing/2014/main" id="{F372674B-29BC-4315-8665-1AB0B6B21BF8}"/>
                </a:ext>
              </a:extLst>
            </p:cNvPr>
            <p:cNvCxnSpPr>
              <a:cxnSpLocks/>
              <a:stCxn id="10" idx="3"/>
              <a:endCxn id="12" idx="1"/>
            </p:cNvCxnSpPr>
            <p:nvPr/>
          </p:nvCxnSpPr>
          <p:spPr>
            <a:xfrm>
              <a:off x="3962399" y="2822152"/>
              <a:ext cx="27940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4CF6D09-5697-4AE0-9F5D-53228451387A}"/>
                </a:ext>
              </a:extLst>
            </p:cNvPr>
            <p:cNvSpPr/>
            <p:nvPr/>
          </p:nvSpPr>
          <p:spPr>
            <a:xfrm>
              <a:off x="6324601" y="1061126"/>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Sediment Filter</a:t>
              </a:r>
            </a:p>
          </p:txBody>
        </p:sp>
        <p:sp>
          <p:nvSpPr>
            <p:cNvPr id="15" name="Rectangle 14">
              <a:extLst>
                <a:ext uri="{FF2B5EF4-FFF2-40B4-BE49-F238E27FC236}">
                  <a16:creationId xmlns:a16="http://schemas.microsoft.com/office/drawing/2014/main" id="{EFFE1CB6-A8A4-4A76-BFB4-F455B2ADD6BB}"/>
                </a:ext>
              </a:extLst>
            </p:cNvPr>
            <p:cNvSpPr/>
            <p:nvPr/>
          </p:nvSpPr>
          <p:spPr>
            <a:xfrm>
              <a:off x="6324601" y="1690464"/>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Pre-Carbon Filter</a:t>
              </a:r>
            </a:p>
          </p:txBody>
        </p:sp>
        <p:sp>
          <p:nvSpPr>
            <p:cNvPr id="16" name="Rectangle 15">
              <a:extLst>
                <a:ext uri="{FF2B5EF4-FFF2-40B4-BE49-F238E27FC236}">
                  <a16:creationId xmlns:a16="http://schemas.microsoft.com/office/drawing/2014/main" id="{2896C6F9-3774-4151-8942-CFC4EB32A4B2}"/>
                </a:ext>
              </a:extLst>
            </p:cNvPr>
            <p:cNvSpPr/>
            <p:nvPr/>
          </p:nvSpPr>
          <p:spPr>
            <a:xfrm>
              <a:off x="6324601" y="2320054"/>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UF Filtration Membrane</a:t>
              </a:r>
            </a:p>
          </p:txBody>
        </p:sp>
        <p:sp>
          <p:nvSpPr>
            <p:cNvPr id="17" name="Rectangle 16">
              <a:extLst>
                <a:ext uri="{FF2B5EF4-FFF2-40B4-BE49-F238E27FC236}">
                  <a16:creationId xmlns:a16="http://schemas.microsoft.com/office/drawing/2014/main" id="{8CDE64EB-FA0B-4565-AFC8-A5B9FE89B283}"/>
                </a:ext>
              </a:extLst>
            </p:cNvPr>
            <p:cNvSpPr/>
            <p:nvPr/>
          </p:nvSpPr>
          <p:spPr>
            <a:xfrm>
              <a:off x="6324601" y="2978891"/>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UV - Chamber</a:t>
              </a:r>
            </a:p>
          </p:txBody>
        </p:sp>
        <p:cxnSp>
          <p:nvCxnSpPr>
            <p:cNvPr id="18" name="Connector: Elbow 17">
              <a:extLst>
                <a:ext uri="{FF2B5EF4-FFF2-40B4-BE49-F238E27FC236}">
                  <a16:creationId xmlns:a16="http://schemas.microsoft.com/office/drawing/2014/main" id="{FD811B47-209E-420F-9508-313A9EE2BC93}"/>
                </a:ext>
              </a:extLst>
            </p:cNvPr>
            <p:cNvCxnSpPr>
              <a:cxnSpLocks/>
              <a:stCxn id="12" idx="3"/>
              <a:endCxn id="14" idx="0"/>
            </p:cNvCxnSpPr>
            <p:nvPr/>
          </p:nvCxnSpPr>
          <p:spPr>
            <a:xfrm flipV="1">
              <a:off x="5810251" y="1061126"/>
              <a:ext cx="1298575" cy="1761026"/>
            </a:xfrm>
            <a:prstGeom prst="bentConnector4">
              <a:avLst>
                <a:gd name="adj1" fmla="val 19804"/>
                <a:gd name="adj2" fmla="val 11298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A2263F-8388-42AC-B437-71CB780289AB}"/>
                </a:ext>
              </a:extLst>
            </p:cNvPr>
            <p:cNvCxnSpPr>
              <a:cxnSpLocks/>
              <a:stCxn id="14" idx="2"/>
              <a:endCxn id="15" idx="0"/>
            </p:cNvCxnSpPr>
            <p:nvPr/>
          </p:nvCxnSpPr>
          <p:spPr>
            <a:xfrm>
              <a:off x="7108826" y="1454826"/>
              <a:ext cx="0" cy="23563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E20EB9-A791-4111-AB77-17334BB820F3}"/>
                </a:ext>
              </a:extLst>
            </p:cNvPr>
            <p:cNvCxnSpPr>
              <a:cxnSpLocks/>
              <a:stCxn id="15" idx="2"/>
              <a:endCxn id="16" idx="0"/>
            </p:cNvCxnSpPr>
            <p:nvPr/>
          </p:nvCxnSpPr>
          <p:spPr>
            <a:xfrm>
              <a:off x="7108826" y="2084164"/>
              <a:ext cx="0" cy="2358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AD3FCF-1F70-454C-9548-CD99D98F6B10}"/>
                </a:ext>
              </a:extLst>
            </p:cNvPr>
            <p:cNvCxnSpPr>
              <a:cxnSpLocks/>
              <a:stCxn id="16" idx="2"/>
              <a:endCxn id="17" idx="0"/>
            </p:cNvCxnSpPr>
            <p:nvPr/>
          </p:nvCxnSpPr>
          <p:spPr>
            <a:xfrm>
              <a:off x="7108826" y="2713754"/>
              <a:ext cx="0" cy="2651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79476A5-60D5-4285-B19C-9D0C4118D116}"/>
                </a:ext>
              </a:extLst>
            </p:cNvPr>
            <p:cNvCxnSpPr>
              <a:cxnSpLocks/>
              <a:stCxn id="17" idx="3"/>
              <a:endCxn id="23" idx="1"/>
            </p:cNvCxnSpPr>
            <p:nvPr/>
          </p:nvCxnSpPr>
          <p:spPr>
            <a:xfrm flipV="1">
              <a:off x="7893051" y="2990857"/>
              <a:ext cx="431799" cy="184884"/>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84552E0-B852-4CFB-A447-14FB25F92D97}"/>
                </a:ext>
              </a:extLst>
            </p:cNvPr>
            <p:cNvSpPr/>
            <p:nvPr/>
          </p:nvSpPr>
          <p:spPr>
            <a:xfrm>
              <a:off x="8324850" y="2794007"/>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sp>
          <p:nvSpPr>
            <p:cNvPr id="24" name="Rectangle 23">
              <a:extLst>
                <a:ext uri="{FF2B5EF4-FFF2-40B4-BE49-F238E27FC236}">
                  <a16:creationId xmlns:a16="http://schemas.microsoft.com/office/drawing/2014/main" id="{E5AEECAC-B1D4-46E2-BA16-7F62A81DFB4E}"/>
                </a:ext>
              </a:extLst>
            </p:cNvPr>
            <p:cNvSpPr/>
            <p:nvPr/>
          </p:nvSpPr>
          <p:spPr>
            <a:xfrm>
              <a:off x="10223500" y="2794007"/>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Purified Water Outlet</a:t>
              </a:r>
            </a:p>
          </p:txBody>
        </p:sp>
        <p:cxnSp>
          <p:nvCxnSpPr>
            <p:cNvPr id="25" name="Straight Arrow Connector 24">
              <a:extLst>
                <a:ext uri="{FF2B5EF4-FFF2-40B4-BE49-F238E27FC236}">
                  <a16:creationId xmlns:a16="http://schemas.microsoft.com/office/drawing/2014/main" id="{BD387C35-2ACC-41F5-924E-4AFAB68EFD62}"/>
                </a:ext>
              </a:extLst>
            </p:cNvPr>
            <p:cNvCxnSpPr>
              <a:cxnSpLocks/>
              <a:stCxn id="23" idx="3"/>
              <a:endCxn id="24" idx="1"/>
            </p:cNvCxnSpPr>
            <p:nvPr/>
          </p:nvCxnSpPr>
          <p:spPr>
            <a:xfrm>
              <a:off x="9893300" y="2990857"/>
              <a:ext cx="3302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92E01F-06B0-4E65-9E74-00BD107E5449}"/>
                </a:ext>
              </a:extLst>
            </p:cNvPr>
            <p:cNvSpPr/>
            <p:nvPr/>
          </p:nvSpPr>
          <p:spPr>
            <a:xfrm>
              <a:off x="674462" y="4104937"/>
              <a:ext cx="1248225" cy="1100879"/>
            </a:xfrm>
            <a:prstGeom prst="rect">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cxnSp>
          <p:nvCxnSpPr>
            <p:cNvPr id="27" name="Connector: Elbow 26">
              <a:extLst>
                <a:ext uri="{FF2B5EF4-FFF2-40B4-BE49-F238E27FC236}">
                  <a16:creationId xmlns:a16="http://schemas.microsoft.com/office/drawing/2014/main" id="{E5A5DD53-7014-4187-953D-8D3298CC0DB6}"/>
                </a:ext>
              </a:extLst>
            </p:cNvPr>
            <p:cNvCxnSpPr>
              <a:cxnSpLocks/>
              <a:stCxn id="26" idx="0"/>
              <a:endCxn id="12" idx="2"/>
            </p:cNvCxnSpPr>
            <p:nvPr/>
          </p:nvCxnSpPr>
          <p:spPr>
            <a:xfrm rot="5400000" flipH="1" flipV="1">
              <a:off x="2619333" y="1698245"/>
              <a:ext cx="1085935" cy="3727451"/>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E59D512-FFE5-4FC8-AD71-4F6C823B4DB6}"/>
                </a:ext>
              </a:extLst>
            </p:cNvPr>
            <p:cNvCxnSpPr>
              <a:cxnSpLocks/>
              <a:stCxn id="26" idx="0"/>
              <a:endCxn id="23" idx="2"/>
            </p:cNvCxnSpPr>
            <p:nvPr/>
          </p:nvCxnSpPr>
          <p:spPr>
            <a:xfrm rot="5400000" flipH="1" flipV="1">
              <a:off x="4745210" y="-258928"/>
              <a:ext cx="917230" cy="7810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6D18A0A-5ABD-49B0-BA4E-CF698E7FAABA}"/>
                </a:ext>
              </a:extLst>
            </p:cNvPr>
            <p:cNvSpPr/>
            <p:nvPr/>
          </p:nvSpPr>
          <p:spPr>
            <a:xfrm>
              <a:off x="2489199" y="3827598"/>
              <a:ext cx="19213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pH/Temperature Sensor</a:t>
              </a:r>
            </a:p>
          </p:txBody>
        </p:sp>
        <p:sp>
          <p:nvSpPr>
            <p:cNvPr id="30" name="Rectangle 29">
              <a:extLst>
                <a:ext uri="{FF2B5EF4-FFF2-40B4-BE49-F238E27FC236}">
                  <a16:creationId xmlns:a16="http://schemas.microsoft.com/office/drawing/2014/main" id="{796B7D78-8712-4E39-8FFD-210CD4D84E4D}"/>
                </a:ext>
              </a:extLst>
            </p:cNvPr>
            <p:cNvSpPr/>
            <p:nvPr/>
          </p:nvSpPr>
          <p:spPr>
            <a:xfrm>
              <a:off x="2489199" y="4458917"/>
              <a:ext cx="19213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Turbidity Sensor</a:t>
              </a:r>
            </a:p>
          </p:txBody>
        </p:sp>
        <p:sp>
          <p:nvSpPr>
            <p:cNvPr id="32" name="Rectangle 31">
              <a:extLst>
                <a:ext uri="{FF2B5EF4-FFF2-40B4-BE49-F238E27FC236}">
                  <a16:creationId xmlns:a16="http://schemas.microsoft.com/office/drawing/2014/main" id="{7BBCCA13-C9E1-42B5-8033-927CF53FE2C7}"/>
                </a:ext>
              </a:extLst>
            </p:cNvPr>
            <p:cNvSpPr/>
            <p:nvPr/>
          </p:nvSpPr>
          <p:spPr>
            <a:xfrm>
              <a:off x="196850" y="5665846"/>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LCD Display</a:t>
              </a:r>
            </a:p>
          </p:txBody>
        </p:sp>
        <p:sp>
          <p:nvSpPr>
            <p:cNvPr id="33" name="Rectangle 32">
              <a:extLst>
                <a:ext uri="{FF2B5EF4-FFF2-40B4-BE49-F238E27FC236}">
                  <a16:creationId xmlns:a16="http://schemas.microsoft.com/office/drawing/2014/main" id="{1025393E-12E1-4349-B529-5543C800911D}"/>
                </a:ext>
              </a:extLst>
            </p:cNvPr>
            <p:cNvSpPr/>
            <p:nvPr/>
          </p:nvSpPr>
          <p:spPr>
            <a:xfrm>
              <a:off x="2082800" y="5665846"/>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Bluetooth Transmitter</a:t>
              </a:r>
            </a:p>
          </p:txBody>
        </p:sp>
        <p:cxnSp>
          <p:nvCxnSpPr>
            <p:cNvPr id="34" name="Connector: Elbow 33">
              <a:extLst>
                <a:ext uri="{FF2B5EF4-FFF2-40B4-BE49-F238E27FC236}">
                  <a16:creationId xmlns:a16="http://schemas.microsoft.com/office/drawing/2014/main" id="{A40C2665-E617-4AAC-AF25-428917B79C9E}"/>
                </a:ext>
              </a:extLst>
            </p:cNvPr>
            <p:cNvCxnSpPr>
              <a:cxnSpLocks/>
              <a:stCxn id="26" idx="3"/>
              <a:endCxn id="29" idx="1"/>
            </p:cNvCxnSpPr>
            <p:nvPr/>
          </p:nvCxnSpPr>
          <p:spPr>
            <a:xfrm flipV="1">
              <a:off x="1922687" y="4024448"/>
              <a:ext cx="566512" cy="630929"/>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58AD6B7-3ACD-480C-829B-A17937B0CDEA}"/>
                </a:ext>
              </a:extLst>
            </p:cNvPr>
            <p:cNvCxnSpPr>
              <a:cxnSpLocks/>
              <a:stCxn id="26" idx="3"/>
              <a:endCxn id="30" idx="1"/>
            </p:cNvCxnSpPr>
            <p:nvPr/>
          </p:nvCxnSpPr>
          <p:spPr>
            <a:xfrm>
              <a:off x="1922687" y="4655377"/>
              <a:ext cx="566512" cy="39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E261D7E-0C4C-4EEE-8E51-14660F6124B0}"/>
                </a:ext>
              </a:extLst>
            </p:cNvPr>
            <p:cNvCxnSpPr>
              <a:cxnSpLocks/>
              <a:stCxn id="26" idx="2"/>
              <a:endCxn id="32" idx="0"/>
            </p:cNvCxnSpPr>
            <p:nvPr/>
          </p:nvCxnSpPr>
          <p:spPr>
            <a:xfrm rot="5400000">
              <a:off x="909810" y="5277081"/>
              <a:ext cx="460030" cy="317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AAADE80-DBBA-4D80-BECB-29E4918C7BD4}"/>
                </a:ext>
              </a:extLst>
            </p:cNvPr>
            <p:cNvCxnSpPr>
              <a:cxnSpLocks/>
              <a:stCxn id="26" idx="2"/>
              <a:endCxn id="33" idx="0"/>
            </p:cNvCxnSpPr>
            <p:nvPr/>
          </p:nvCxnSpPr>
          <p:spPr>
            <a:xfrm rot="16200000" flipH="1">
              <a:off x="1852785" y="4651606"/>
              <a:ext cx="460030" cy="156845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8A2039-1FB5-4C45-BEA6-390F4E7B98B0}"/>
                </a:ext>
              </a:extLst>
            </p:cNvPr>
            <p:cNvSpPr/>
            <p:nvPr/>
          </p:nvSpPr>
          <p:spPr>
            <a:xfrm>
              <a:off x="7149628" y="4246789"/>
              <a:ext cx="1568450" cy="633354"/>
            </a:xfrm>
            <a:prstGeom prst="rect">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sp>
          <p:nvSpPr>
            <p:cNvPr id="40" name="Rectangle 39">
              <a:extLst>
                <a:ext uri="{FF2B5EF4-FFF2-40B4-BE49-F238E27FC236}">
                  <a16:creationId xmlns:a16="http://schemas.microsoft.com/office/drawing/2014/main" id="{6BD9BC54-1B1F-4CEF-9A8B-E0CBB641C5D5}"/>
                </a:ext>
              </a:extLst>
            </p:cNvPr>
            <p:cNvSpPr/>
            <p:nvPr/>
          </p:nvSpPr>
          <p:spPr>
            <a:xfrm>
              <a:off x="9210203" y="4246789"/>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Power</a:t>
              </a:r>
            </a:p>
          </p:txBody>
        </p:sp>
        <p:sp>
          <p:nvSpPr>
            <p:cNvPr id="41" name="Rectangle 40">
              <a:extLst>
                <a:ext uri="{FF2B5EF4-FFF2-40B4-BE49-F238E27FC236}">
                  <a16:creationId xmlns:a16="http://schemas.microsoft.com/office/drawing/2014/main" id="{3E624B1C-7D2F-4627-A8AB-3090B08BDBFE}"/>
                </a:ext>
              </a:extLst>
            </p:cNvPr>
            <p:cNvSpPr/>
            <p:nvPr/>
          </p:nvSpPr>
          <p:spPr>
            <a:xfrm>
              <a:off x="7149628" y="5224192"/>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Filtration System</a:t>
              </a:r>
            </a:p>
          </p:txBody>
        </p:sp>
        <p:sp>
          <p:nvSpPr>
            <p:cNvPr id="42" name="Rectangle 41">
              <a:extLst>
                <a:ext uri="{FF2B5EF4-FFF2-40B4-BE49-F238E27FC236}">
                  <a16:creationId xmlns:a16="http://schemas.microsoft.com/office/drawing/2014/main" id="{99D09482-8AC4-4423-8DEF-CE10C0786AAD}"/>
                </a:ext>
              </a:extLst>
            </p:cNvPr>
            <p:cNvSpPr/>
            <p:nvPr/>
          </p:nvSpPr>
          <p:spPr>
            <a:xfrm>
              <a:off x="9210203" y="5224192"/>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Peripherals</a:t>
              </a:r>
            </a:p>
          </p:txBody>
        </p:sp>
        <p:cxnSp>
          <p:nvCxnSpPr>
            <p:cNvPr id="43" name="Straight Arrow Connector 42">
              <a:extLst>
                <a:ext uri="{FF2B5EF4-FFF2-40B4-BE49-F238E27FC236}">
                  <a16:creationId xmlns:a16="http://schemas.microsoft.com/office/drawing/2014/main" id="{57737F6F-8860-4170-8759-0740FC1FC4D9}"/>
                </a:ext>
              </a:extLst>
            </p:cNvPr>
            <p:cNvCxnSpPr>
              <a:cxnSpLocks/>
              <a:stCxn id="33" idx="3"/>
              <a:endCxn id="44" idx="1"/>
            </p:cNvCxnSpPr>
            <p:nvPr/>
          </p:nvCxnSpPr>
          <p:spPr>
            <a:xfrm>
              <a:off x="3651250" y="5982523"/>
              <a:ext cx="691048"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Picture 4" descr="Image result for android&quot;">
              <a:extLst>
                <a:ext uri="{FF2B5EF4-FFF2-40B4-BE49-F238E27FC236}">
                  <a16:creationId xmlns:a16="http://schemas.microsoft.com/office/drawing/2014/main" id="{23296933-0AC9-445B-A0AF-DDFC596848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31" t="9252" r="23149" b="12891"/>
            <a:stretch/>
          </p:blipFill>
          <p:spPr bwMode="auto">
            <a:xfrm>
              <a:off x="4342298" y="5283433"/>
              <a:ext cx="1269526" cy="1398180"/>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45" name="Connector: Elbow 44">
            <a:extLst>
              <a:ext uri="{FF2B5EF4-FFF2-40B4-BE49-F238E27FC236}">
                <a16:creationId xmlns:a16="http://schemas.microsoft.com/office/drawing/2014/main" id="{85270C2B-9D0A-4497-8A92-84396CB1929F}"/>
              </a:ext>
            </a:extLst>
          </p:cNvPr>
          <p:cNvCxnSpPr>
            <a:cxnSpLocks/>
          </p:cNvCxnSpPr>
          <p:nvPr/>
        </p:nvCxnSpPr>
        <p:spPr>
          <a:xfrm rot="16200000" flipH="1">
            <a:off x="3702598" y="546876"/>
            <a:ext cx="256082" cy="5026026"/>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DCD641E8-E6FE-4BCE-91BA-1ABC04E9AACD}"/>
              </a:ext>
            </a:extLst>
          </p:cNvPr>
          <p:cNvCxnSpPr>
            <a:cxnSpLocks/>
          </p:cNvCxnSpPr>
          <p:nvPr/>
        </p:nvCxnSpPr>
        <p:spPr>
          <a:xfrm rot="5400000">
            <a:off x="519435" y="3241753"/>
            <a:ext cx="1108097" cy="488286"/>
          </a:xfrm>
          <a:prstGeom prst="bentConnector3">
            <a:avLst>
              <a:gd name="adj1" fmla="val 3752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36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4841631" y="2555631"/>
            <a:ext cx="662353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0" name="Picture 2" descr="Image result for atmega328p&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5419" y="4582266"/>
            <a:ext cx="2742174" cy="13376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4"/>
          <p:cNvSpPr txBox="1"/>
          <p:nvPr/>
        </p:nvSpPr>
        <p:spPr>
          <a:xfrm>
            <a:off x="446467" y="1658389"/>
            <a:ext cx="5181600"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Selection Criteria: </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Cheap to reduce overall cost</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Enough number of pins for multiple peripherals</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Low power consumption to optimize battery lifetime</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Easy to mount on PCB</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Compatibility with different types of sensors</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6" name="Conector recto 5"/>
          <p:cNvCxnSpPr/>
          <p:nvPr/>
        </p:nvCxnSpPr>
        <p:spPr>
          <a:xfrm>
            <a:off x="5836836" y="1751760"/>
            <a:ext cx="0" cy="3144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2" name="Tabla 21"/>
          <p:cNvGraphicFramePr>
            <a:graphicFrameLocks noGrp="1"/>
          </p:cNvGraphicFramePr>
          <p:nvPr>
            <p:extLst>
              <p:ext uri="{D42A27DB-BD31-4B8C-83A1-F6EECF244321}">
                <p14:modId xmlns:p14="http://schemas.microsoft.com/office/powerpoint/2010/main" val="4251761181"/>
              </p:ext>
            </p:extLst>
          </p:nvPr>
        </p:nvGraphicFramePr>
        <p:xfrm>
          <a:off x="6244441" y="1100549"/>
          <a:ext cx="5356596" cy="4617850"/>
        </p:xfrm>
        <a:graphic>
          <a:graphicData uri="http://schemas.openxmlformats.org/drawingml/2006/table">
            <a:tbl>
              <a:tblPr firstRow="1" firstCol="1" bandRow="1">
                <a:tableStyleId>{00A15C55-8517-42AA-B614-E9B94910E393}</a:tableStyleId>
              </a:tblPr>
              <a:tblGrid>
                <a:gridCol w="1208085">
                  <a:extLst>
                    <a:ext uri="{9D8B030D-6E8A-4147-A177-3AD203B41FA5}">
                      <a16:colId xmlns:a16="http://schemas.microsoft.com/office/drawing/2014/main" val="20000"/>
                    </a:ext>
                  </a:extLst>
                </a:gridCol>
                <a:gridCol w="1382837">
                  <a:extLst>
                    <a:ext uri="{9D8B030D-6E8A-4147-A177-3AD203B41FA5}">
                      <a16:colId xmlns:a16="http://schemas.microsoft.com/office/drawing/2014/main" val="20001"/>
                    </a:ext>
                  </a:extLst>
                </a:gridCol>
                <a:gridCol w="1382837">
                  <a:extLst>
                    <a:ext uri="{9D8B030D-6E8A-4147-A177-3AD203B41FA5}">
                      <a16:colId xmlns:a16="http://schemas.microsoft.com/office/drawing/2014/main" val="20002"/>
                    </a:ext>
                  </a:extLst>
                </a:gridCol>
                <a:gridCol w="1382837">
                  <a:extLst>
                    <a:ext uri="{9D8B030D-6E8A-4147-A177-3AD203B41FA5}">
                      <a16:colId xmlns:a16="http://schemas.microsoft.com/office/drawing/2014/main" val="20003"/>
                    </a:ext>
                  </a:extLst>
                </a:gridCol>
              </a:tblGrid>
              <a:tr h="465564">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 </a:t>
                      </a:r>
                    </a:p>
                    <a:p>
                      <a:pPr marL="0" marR="0" algn="ctr">
                        <a:lnSpc>
                          <a:spcPct val="107000"/>
                        </a:lnSpc>
                        <a:spcBef>
                          <a:spcPts val="0"/>
                        </a:spcBef>
                        <a:spcAft>
                          <a:spcPts val="0"/>
                        </a:spcAft>
                      </a:pPr>
                      <a:r>
                        <a:rPr lang="en-US" sz="1800" dirty="0">
                          <a:effectLst/>
                        </a:rPr>
                        <a:t>ATSAMG51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MSP430FR6989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u="sng" dirty="0">
                          <a:solidFill>
                            <a:schemeClr val="bg1"/>
                          </a:solidFill>
                          <a:effectLst/>
                        </a:rPr>
                        <a:t> </a:t>
                      </a:r>
                    </a:p>
                    <a:p>
                      <a:pPr marL="0" marR="0" algn="ctr">
                        <a:lnSpc>
                          <a:spcPct val="107000"/>
                        </a:lnSpc>
                        <a:spcBef>
                          <a:spcPts val="0"/>
                        </a:spcBef>
                        <a:spcAft>
                          <a:spcPts val="0"/>
                        </a:spcAft>
                      </a:pPr>
                      <a:r>
                        <a:rPr lang="en-US" sz="1800" b="1" u="sng" dirty="0">
                          <a:solidFill>
                            <a:schemeClr val="tx1"/>
                          </a:solidFill>
                          <a:effectLst/>
                        </a:rPr>
                        <a:t>Atmega328P</a:t>
                      </a:r>
                      <a:endParaRPr lang="en-US" sz="18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5564">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Memory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256 KB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128 KB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b="1" u="sng" dirty="0">
                        <a:solidFill>
                          <a:schemeClr val="bg1"/>
                        </a:solidFill>
                        <a:effectLst/>
                      </a:endParaRPr>
                    </a:p>
                    <a:p>
                      <a:pPr marL="0" marR="0" algn="ctr">
                        <a:lnSpc>
                          <a:spcPct val="107000"/>
                        </a:lnSpc>
                        <a:spcBef>
                          <a:spcPts val="0"/>
                        </a:spcBef>
                        <a:spcAft>
                          <a:spcPts val="0"/>
                        </a:spcAft>
                      </a:pPr>
                      <a:r>
                        <a:rPr lang="en-US" sz="1800" b="1" u="sng" dirty="0">
                          <a:solidFill>
                            <a:schemeClr val="bg1"/>
                          </a:solidFill>
                          <a:effectLst/>
                        </a:rPr>
                        <a:t>32 KB</a:t>
                      </a:r>
                      <a:endPar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65564">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RAM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64 KB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2 KB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b="1" u="sng" dirty="0">
                        <a:solidFill>
                          <a:schemeClr val="bg1"/>
                        </a:solidFill>
                        <a:effectLst/>
                      </a:endParaRPr>
                    </a:p>
                    <a:p>
                      <a:pPr marL="0" marR="0" algn="ctr">
                        <a:lnSpc>
                          <a:spcPct val="107000"/>
                        </a:lnSpc>
                        <a:spcBef>
                          <a:spcPts val="0"/>
                        </a:spcBef>
                        <a:spcAft>
                          <a:spcPts val="0"/>
                        </a:spcAft>
                      </a:pPr>
                      <a:r>
                        <a:rPr lang="en-US" sz="1800" b="1" u="sng" dirty="0">
                          <a:solidFill>
                            <a:schemeClr val="bg1"/>
                          </a:solidFill>
                          <a:effectLst/>
                        </a:rPr>
                        <a:t>2 KB</a:t>
                      </a:r>
                      <a:endPar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65564">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Pin Size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b="1" u="sng" dirty="0">
                        <a:solidFill>
                          <a:schemeClr val="bg1"/>
                        </a:solidFill>
                        <a:effectLst/>
                      </a:endParaRPr>
                    </a:p>
                    <a:p>
                      <a:pPr marL="0" marR="0" algn="ctr">
                        <a:lnSpc>
                          <a:spcPct val="107000"/>
                        </a:lnSpc>
                        <a:spcBef>
                          <a:spcPts val="0"/>
                        </a:spcBef>
                        <a:spcAft>
                          <a:spcPts val="0"/>
                        </a:spcAft>
                      </a:pPr>
                      <a:r>
                        <a:rPr lang="en-US" sz="1800" b="1" u="sng" dirty="0">
                          <a:solidFill>
                            <a:schemeClr val="bg1"/>
                          </a:solidFill>
                          <a:effectLst/>
                        </a:rPr>
                        <a:t>23</a:t>
                      </a:r>
                      <a:endPar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98346">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Communication Protocols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UART, I2C, SPI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 </a:t>
                      </a:r>
                    </a:p>
                    <a:p>
                      <a:pPr marL="0" marR="0" algn="ctr">
                        <a:lnSpc>
                          <a:spcPct val="107000"/>
                        </a:lnSpc>
                        <a:spcBef>
                          <a:spcPts val="0"/>
                        </a:spcBef>
                        <a:spcAft>
                          <a:spcPts val="0"/>
                        </a:spcAft>
                      </a:pPr>
                      <a:r>
                        <a:rPr lang="en-US" sz="1800" dirty="0">
                          <a:effectLst/>
                        </a:rPr>
                        <a:t>UART, I2C, SPI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b="1" u="sng" dirty="0">
                        <a:solidFill>
                          <a:schemeClr val="bg1"/>
                        </a:solidFill>
                        <a:effectLst/>
                      </a:endParaRPr>
                    </a:p>
                    <a:p>
                      <a:pPr marL="0" marR="0" algn="ctr">
                        <a:lnSpc>
                          <a:spcPct val="107000"/>
                        </a:lnSpc>
                        <a:spcBef>
                          <a:spcPts val="0"/>
                        </a:spcBef>
                        <a:spcAft>
                          <a:spcPts val="0"/>
                        </a:spcAft>
                      </a:pPr>
                      <a:r>
                        <a:rPr lang="en-US" sz="1800" b="1" u="sng" dirty="0">
                          <a:solidFill>
                            <a:schemeClr val="bg1"/>
                          </a:solidFill>
                          <a:effectLst/>
                        </a:rPr>
                        <a:t>UART, I2C, SPI</a:t>
                      </a:r>
                      <a:endPar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98346">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Low-Power Mode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 </a:t>
                      </a:r>
                    </a:p>
                    <a:p>
                      <a:pPr marL="0" marR="0" algn="ctr">
                        <a:lnSpc>
                          <a:spcPct val="107000"/>
                        </a:lnSpc>
                        <a:spcBef>
                          <a:spcPts val="0"/>
                        </a:spcBef>
                        <a:spcAft>
                          <a:spcPts val="0"/>
                        </a:spcAft>
                      </a:pPr>
                      <a:r>
                        <a:rPr lang="en-US" sz="1800" dirty="0">
                          <a:effectLst/>
                        </a:rPr>
                        <a:t>103 </a:t>
                      </a:r>
                      <a:r>
                        <a:rPr lang="en-US" sz="1800" dirty="0" err="1">
                          <a:effectLst/>
                        </a:rPr>
                        <a:t>uA</a:t>
                      </a:r>
                      <a:r>
                        <a:rPr lang="en-US" sz="1800" dirty="0">
                          <a:effectLst/>
                        </a:rPr>
                        <a:t>/MHz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 </a:t>
                      </a:r>
                    </a:p>
                    <a:p>
                      <a:pPr marL="0" marR="0" algn="ctr">
                        <a:lnSpc>
                          <a:spcPct val="107000"/>
                        </a:lnSpc>
                        <a:spcBef>
                          <a:spcPts val="0"/>
                        </a:spcBef>
                        <a:spcAft>
                          <a:spcPts val="0"/>
                        </a:spcAft>
                      </a:pPr>
                      <a:r>
                        <a:rPr lang="en-US" sz="1800">
                          <a:effectLst/>
                        </a:rPr>
                        <a:t>101.25 uA/MHz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b="1" u="sng" dirty="0">
                        <a:solidFill>
                          <a:schemeClr val="bg1"/>
                        </a:solidFill>
                        <a:effectLst/>
                      </a:endParaRPr>
                    </a:p>
                    <a:p>
                      <a:pPr marL="0" marR="0" algn="ctr">
                        <a:lnSpc>
                          <a:spcPct val="107000"/>
                        </a:lnSpc>
                        <a:spcBef>
                          <a:spcPts val="0"/>
                        </a:spcBef>
                        <a:spcAft>
                          <a:spcPts val="0"/>
                        </a:spcAft>
                      </a:pPr>
                      <a:r>
                        <a:rPr lang="en-US" sz="1800" b="1" u="sng" dirty="0">
                          <a:solidFill>
                            <a:schemeClr val="bg1"/>
                          </a:solidFill>
                          <a:effectLst/>
                        </a:rPr>
                        <a:t>0.75 </a:t>
                      </a:r>
                      <a:r>
                        <a:rPr lang="en-US" sz="1800" b="1" u="sng" dirty="0" err="1">
                          <a:solidFill>
                            <a:schemeClr val="bg1"/>
                          </a:solidFill>
                          <a:effectLst/>
                        </a:rPr>
                        <a:t>uA</a:t>
                      </a:r>
                      <a:r>
                        <a:rPr lang="en-US" sz="1800" b="1" u="sng" dirty="0">
                          <a:solidFill>
                            <a:schemeClr val="bg1"/>
                          </a:solidFill>
                          <a:effectLst/>
                        </a:rPr>
                        <a:t>/MHz</a:t>
                      </a:r>
                      <a:endPar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23" name="Título 3"/>
          <p:cNvSpPr>
            <a:spLocks noGrp="1"/>
          </p:cNvSpPr>
          <p:nvPr>
            <p:ph type="title"/>
          </p:nvPr>
        </p:nvSpPr>
        <p:spPr>
          <a:xfrm>
            <a:off x="485102" y="315925"/>
            <a:ext cx="4202807" cy="923508"/>
          </a:xfrm>
        </p:spPr>
        <p:txBody>
          <a:bodyPr/>
          <a:lstStyle/>
          <a:p>
            <a:r>
              <a:rPr lang="en-US" b="1" u="sng" dirty="0"/>
              <a:t>Microcontroller</a:t>
            </a:r>
            <a:endParaRPr lang="en-US" sz="4000" b="1" u="sng" dirty="0"/>
          </a:p>
        </p:txBody>
      </p:sp>
    </p:spTree>
    <p:extLst>
      <p:ext uri="{BB962C8B-B14F-4D97-AF65-F5344CB8AC3E}">
        <p14:creationId xmlns:p14="http://schemas.microsoft.com/office/powerpoint/2010/main" val="185213770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CuadroTexto 6"/>
          <p:cNvSpPr txBox="1"/>
          <p:nvPr/>
        </p:nvSpPr>
        <p:spPr>
          <a:xfrm>
            <a:off x="540913" y="1545465"/>
            <a:ext cx="521999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Arduino </a:t>
            </a:r>
            <a:r>
              <a:rPr kumimoji="0" lang="en-US" sz="2800" b="0" i="0" u="none" strike="noStrike" kern="1200" cap="none" spc="0" normalizeH="0" baseline="0" noProof="0" dirty="0" err="1">
                <a:ln>
                  <a:noFill/>
                </a:ln>
                <a:solidFill>
                  <a:srgbClr val="FFFFFF"/>
                </a:solidFill>
                <a:effectLst/>
                <a:uLnTx/>
                <a:uFillTx/>
                <a:latin typeface="Calibri" panose="020F0502020204030204"/>
                <a:ea typeface="+mn-ea"/>
                <a:cs typeface="+mn-cs"/>
              </a:rPr>
              <a:t>bootloader</a:t>
            </a: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Compatible with multiple types of sensors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Programmable in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•Extensive list of hardware libraries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Simple layout and easy to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Large support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Open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4" descr="Arduino Mega 2560 Development Board, Kit Microcontroller Card &amp; USB Cable for Electronics &amp; Robotics, Based on ATmega328 ATmega328P ATMEGA16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826" y="1974881"/>
            <a:ext cx="4762500" cy="23050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ctor recto 10"/>
          <p:cNvCxnSpPr/>
          <p:nvPr/>
        </p:nvCxnSpPr>
        <p:spPr>
          <a:xfrm>
            <a:off x="5836836" y="1555357"/>
            <a:ext cx="0" cy="3144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ítulo 3"/>
          <p:cNvSpPr>
            <a:spLocks noGrp="1"/>
          </p:cNvSpPr>
          <p:nvPr>
            <p:ph type="title"/>
          </p:nvPr>
        </p:nvSpPr>
        <p:spPr>
          <a:xfrm>
            <a:off x="540913" y="317948"/>
            <a:ext cx="4202807" cy="923508"/>
          </a:xfrm>
        </p:spPr>
        <p:txBody>
          <a:bodyPr/>
          <a:lstStyle/>
          <a:p>
            <a:r>
              <a:rPr lang="en-US" b="1" u="sng" dirty="0"/>
              <a:t>ATmega328p</a:t>
            </a:r>
            <a:endParaRPr lang="en-US" sz="4000" b="1" u="sng" dirty="0"/>
          </a:p>
        </p:txBody>
      </p:sp>
    </p:spTree>
    <p:extLst>
      <p:ext uri="{BB962C8B-B14F-4D97-AF65-F5344CB8AC3E}">
        <p14:creationId xmlns:p14="http://schemas.microsoft.com/office/powerpoint/2010/main" val="105448724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1" y="608431"/>
            <a:ext cx="3746498"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Peripherals</a:t>
            </a:r>
          </a:p>
        </p:txBody>
      </p:sp>
      <p:grpSp>
        <p:nvGrpSpPr>
          <p:cNvPr id="6" name="Group 5">
            <a:extLst>
              <a:ext uri="{FF2B5EF4-FFF2-40B4-BE49-F238E27FC236}">
                <a16:creationId xmlns:a16="http://schemas.microsoft.com/office/drawing/2014/main" id="{8084C8CB-1DDB-4ACD-91DF-71034E314960}"/>
              </a:ext>
            </a:extLst>
          </p:cNvPr>
          <p:cNvGrpSpPr/>
          <p:nvPr/>
        </p:nvGrpSpPr>
        <p:grpSpPr>
          <a:xfrm>
            <a:off x="215901" y="988563"/>
            <a:ext cx="11595100" cy="5620487"/>
            <a:chOff x="196850" y="1061126"/>
            <a:chExt cx="11595100" cy="5620487"/>
          </a:xfrm>
        </p:grpSpPr>
        <p:sp>
          <p:nvSpPr>
            <p:cNvPr id="7" name="Rectangle 6">
              <a:extLst>
                <a:ext uri="{FF2B5EF4-FFF2-40B4-BE49-F238E27FC236}">
                  <a16:creationId xmlns:a16="http://schemas.microsoft.com/office/drawing/2014/main" id="{FC537B32-7CD5-437C-AD43-4FA7CE028214}"/>
                </a:ext>
              </a:extLst>
            </p:cNvPr>
            <p:cNvSpPr/>
            <p:nvPr/>
          </p:nvSpPr>
          <p:spPr>
            <a:xfrm>
              <a:off x="514350" y="1879600"/>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Solar Panels</a:t>
              </a:r>
            </a:p>
          </p:txBody>
        </p:sp>
        <p:sp>
          <p:nvSpPr>
            <p:cNvPr id="8" name="Rectangle 7">
              <a:extLst>
                <a:ext uri="{FF2B5EF4-FFF2-40B4-BE49-F238E27FC236}">
                  <a16:creationId xmlns:a16="http://schemas.microsoft.com/office/drawing/2014/main" id="{DACA4DE7-B906-44FA-8FB3-B7C10467F029}"/>
                </a:ext>
              </a:extLst>
            </p:cNvPr>
            <p:cNvSpPr/>
            <p:nvPr/>
          </p:nvSpPr>
          <p:spPr>
            <a:xfrm>
              <a:off x="514350" y="2610711"/>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Battery</a:t>
              </a:r>
            </a:p>
          </p:txBody>
        </p:sp>
        <p:cxnSp>
          <p:nvCxnSpPr>
            <p:cNvPr id="9" name="Straight Arrow Connector 8">
              <a:extLst>
                <a:ext uri="{FF2B5EF4-FFF2-40B4-BE49-F238E27FC236}">
                  <a16:creationId xmlns:a16="http://schemas.microsoft.com/office/drawing/2014/main" id="{9640167E-1CCB-461F-938D-B1CE974128CE}"/>
                </a:ext>
              </a:extLst>
            </p:cNvPr>
            <p:cNvCxnSpPr>
              <a:stCxn id="7" idx="2"/>
              <a:endCxn id="8" idx="0"/>
            </p:cNvCxnSpPr>
            <p:nvPr/>
          </p:nvCxnSpPr>
          <p:spPr>
            <a:xfrm>
              <a:off x="1298575" y="2273300"/>
              <a:ext cx="0" cy="337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B0A7FD-3BB8-4328-B9F0-33EC25A78EA8}"/>
                </a:ext>
              </a:extLst>
            </p:cNvPr>
            <p:cNvSpPr/>
            <p:nvPr/>
          </p:nvSpPr>
          <p:spPr>
            <a:xfrm>
              <a:off x="2393949" y="2625302"/>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Pump</a:t>
              </a:r>
            </a:p>
          </p:txBody>
        </p:sp>
        <p:cxnSp>
          <p:nvCxnSpPr>
            <p:cNvPr id="11" name="Straight Arrow Connector 10">
              <a:extLst>
                <a:ext uri="{FF2B5EF4-FFF2-40B4-BE49-F238E27FC236}">
                  <a16:creationId xmlns:a16="http://schemas.microsoft.com/office/drawing/2014/main" id="{4215BD1F-C746-4DA9-A725-0A3F3979DC2D}"/>
                </a:ext>
              </a:extLst>
            </p:cNvPr>
            <p:cNvCxnSpPr>
              <a:cxnSpLocks/>
              <a:stCxn id="8" idx="3"/>
              <a:endCxn id="10" idx="1"/>
            </p:cNvCxnSpPr>
            <p:nvPr/>
          </p:nvCxnSpPr>
          <p:spPr>
            <a:xfrm>
              <a:off x="2082800" y="2807561"/>
              <a:ext cx="311149" cy="145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AE32132-A0D3-4716-A325-7D3DD090F5A8}"/>
                </a:ext>
              </a:extLst>
            </p:cNvPr>
            <p:cNvSpPr/>
            <p:nvPr/>
          </p:nvSpPr>
          <p:spPr>
            <a:xfrm>
              <a:off x="4241801" y="2625302"/>
              <a:ext cx="15684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cxnSp>
          <p:nvCxnSpPr>
            <p:cNvPr id="13" name="Straight Arrow Connector 12">
              <a:extLst>
                <a:ext uri="{FF2B5EF4-FFF2-40B4-BE49-F238E27FC236}">
                  <a16:creationId xmlns:a16="http://schemas.microsoft.com/office/drawing/2014/main" id="{F372674B-29BC-4315-8665-1AB0B6B21BF8}"/>
                </a:ext>
              </a:extLst>
            </p:cNvPr>
            <p:cNvCxnSpPr>
              <a:cxnSpLocks/>
              <a:stCxn id="10" idx="3"/>
              <a:endCxn id="12" idx="1"/>
            </p:cNvCxnSpPr>
            <p:nvPr/>
          </p:nvCxnSpPr>
          <p:spPr>
            <a:xfrm>
              <a:off x="3962399" y="2822152"/>
              <a:ext cx="27940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4CF6D09-5697-4AE0-9F5D-53228451387A}"/>
                </a:ext>
              </a:extLst>
            </p:cNvPr>
            <p:cNvSpPr/>
            <p:nvPr/>
          </p:nvSpPr>
          <p:spPr>
            <a:xfrm>
              <a:off x="6324601" y="1061126"/>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Sediment Filter</a:t>
              </a:r>
            </a:p>
          </p:txBody>
        </p:sp>
        <p:sp>
          <p:nvSpPr>
            <p:cNvPr id="15" name="Rectangle 14">
              <a:extLst>
                <a:ext uri="{FF2B5EF4-FFF2-40B4-BE49-F238E27FC236}">
                  <a16:creationId xmlns:a16="http://schemas.microsoft.com/office/drawing/2014/main" id="{EFFE1CB6-A8A4-4A76-BFB4-F455B2ADD6BB}"/>
                </a:ext>
              </a:extLst>
            </p:cNvPr>
            <p:cNvSpPr/>
            <p:nvPr/>
          </p:nvSpPr>
          <p:spPr>
            <a:xfrm>
              <a:off x="6324601" y="1690464"/>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Pre-Carbon Filter</a:t>
              </a:r>
            </a:p>
          </p:txBody>
        </p:sp>
        <p:sp>
          <p:nvSpPr>
            <p:cNvPr id="16" name="Rectangle 15">
              <a:extLst>
                <a:ext uri="{FF2B5EF4-FFF2-40B4-BE49-F238E27FC236}">
                  <a16:creationId xmlns:a16="http://schemas.microsoft.com/office/drawing/2014/main" id="{2896C6F9-3774-4151-8942-CFC4EB32A4B2}"/>
                </a:ext>
              </a:extLst>
            </p:cNvPr>
            <p:cNvSpPr/>
            <p:nvPr/>
          </p:nvSpPr>
          <p:spPr>
            <a:xfrm>
              <a:off x="6324601" y="2320054"/>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UF Filtration Membrane</a:t>
              </a:r>
            </a:p>
          </p:txBody>
        </p:sp>
        <p:sp>
          <p:nvSpPr>
            <p:cNvPr id="17" name="Rectangle 16">
              <a:extLst>
                <a:ext uri="{FF2B5EF4-FFF2-40B4-BE49-F238E27FC236}">
                  <a16:creationId xmlns:a16="http://schemas.microsoft.com/office/drawing/2014/main" id="{8CDE64EB-FA0B-4565-AFC8-A5B9FE89B283}"/>
                </a:ext>
              </a:extLst>
            </p:cNvPr>
            <p:cNvSpPr/>
            <p:nvPr/>
          </p:nvSpPr>
          <p:spPr>
            <a:xfrm>
              <a:off x="6324601" y="2978891"/>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UV - Chamber</a:t>
              </a:r>
            </a:p>
          </p:txBody>
        </p:sp>
        <p:cxnSp>
          <p:nvCxnSpPr>
            <p:cNvPr id="18" name="Connector: Elbow 17">
              <a:extLst>
                <a:ext uri="{FF2B5EF4-FFF2-40B4-BE49-F238E27FC236}">
                  <a16:creationId xmlns:a16="http://schemas.microsoft.com/office/drawing/2014/main" id="{FD811B47-209E-420F-9508-313A9EE2BC93}"/>
                </a:ext>
              </a:extLst>
            </p:cNvPr>
            <p:cNvCxnSpPr>
              <a:cxnSpLocks/>
              <a:stCxn id="12" idx="3"/>
              <a:endCxn id="14" idx="0"/>
            </p:cNvCxnSpPr>
            <p:nvPr/>
          </p:nvCxnSpPr>
          <p:spPr>
            <a:xfrm flipV="1">
              <a:off x="5810251" y="1061126"/>
              <a:ext cx="1298575" cy="1761026"/>
            </a:xfrm>
            <a:prstGeom prst="bentConnector4">
              <a:avLst>
                <a:gd name="adj1" fmla="val 19804"/>
                <a:gd name="adj2" fmla="val 11298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A2263F-8388-42AC-B437-71CB780289AB}"/>
                </a:ext>
              </a:extLst>
            </p:cNvPr>
            <p:cNvCxnSpPr>
              <a:cxnSpLocks/>
              <a:stCxn id="14" idx="2"/>
              <a:endCxn id="15" idx="0"/>
            </p:cNvCxnSpPr>
            <p:nvPr/>
          </p:nvCxnSpPr>
          <p:spPr>
            <a:xfrm>
              <a:off x="7108826" y="1454826"/>
              <a:ext cx="0" cy="23563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E20EB9-A791-4111-AB77-17334BB820F3}"/>
                </a:ext>
              </a:extLst>
            </p:cNvPr>
            <p:cNvCxnSpPr>
              <a:cxnSpLocks/>
              <a:stCxn id="15" idx="2"/>
              <a:endCxn id="16" idx="0"/>
            </p:cNvCxnSpPr>
            <p:nvPr/>
          </p:nvCxnSpPr>
          <p:spPr>
            <a:xfrm>
              <a:off x="7108826" y="2084164"/>
              <a:ext cx="0" cy="2358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AD3FCF-1F70-454C-9548-CD99D98F6B10}"/>
                </a:ext>
              </a:extLst>
            </p:cNvPr>
            <p:cNvCxnSpPr>
              <a:cxnSpLocks/>
              <a:stCxn id="16" idx="2"/>
              <a:endCxn id="17" idx="0"/>
            </p:cNvCxnSpPr>
            <p:nvPr/>
          </p:nvCxnSpPr>
          <p:spPr>
            <a:xfrm>
              <a:off x="7108826" y="2713754"/>
              <a:ext cx="0" cy="2651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79476A5-60D5-4285-B19C-9D0C4118D116}"/>
                </a:ext>
              </a:extLst>
            </p:cNvPr>
            <p:cNvCxnSpPr>
              <a:cxnSpLocks/>
              <a:stCxn id="17" idx="3"/>
              <a:endCxn id="23" idx="1"/>
            </p:cNvCxnSpPr>
            <p:nvPr/>
          </p:nvCxnSpPr>
          <p:spPr>
            <a:xfrm flipV="1">
              <a:off x="7893051" y="2990857"/>
              <a:ext cx="431799" cy="184884"/>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84552E0-B852-4CFB-A447-14FB25F92D97}"/>
                </a:ext>
              </a:extLst>
            </p:cNvPr>
            <p:cNvSpPr/>
            <p:nvPr/>
          </p:nvSpPr>
          <p:spPr>
            <a:xfrm>
              <a:off x="8324850" y="2794007"/>
              <a:ext cx="15684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sp>
          <p:nvSpPr>
            <p:cNvPr id="24" name="Rectangle 23">
              <a:extLst>
                <a:ext uri="{FF2B5EF4-FFF2-40B4-BE49-F238E27FC236}">
                  <a16:creationId xmlns:a16="http://schemas.microsoft.com/office/drawing/2014/main" id="{E5AEECAC-B1D4-46E2-BA16-7F62A81DFB4E}"/>
                </a:ext>
              </a:extLst>
            </p:cNvPr>
            <p:cNvSpPr/>
            <p:nvPr/>
          </p:nvSpPr>
          <p:spPr>
            <a:xfrm>
              <a:off x="10223500" y="2794007"/>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Purified Water Outlet</a:t>
              </a:r>
            </a:p>
          </p:txBody>
        </p:sp>
        <p:cxnSp>
          <p:nvCxnSpPr>
            <p:cNvPr id="25" name="Straight Arrow Connector 24">
              <a:extLst>
                <a:ext uri="{FF2B5EF4-FFF2-40B4-BE49-F238E27FC236}">
                  <a16:creationId xmlns:a16="http://schemas.microsoft.com/office/drawing/2014/main" id="{BD387C35-2ACC-41F5-924E-4AFAB68EFD62}"/>
                </a:ext>
              </a:extLst>
            </p:cNvPr>
            <p:cNvCxnSpPr>
              <a:cxnSpLocks/>
              <a:stCxn id="23" idx="3"/>
              <a:endCxn id="24" idx="1"/>
            </p:cNvCxnSpPr>
            <p:nvPr/>
          </p:nvCxnSpPr>
          <p:spPr>
            <a:xfrm>
              <a:off x="9893300" y="2990857"/>
              <a:ext cx="3302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92E01F-06B0-4E65-9E74-00BD107E5449}"/>
                </a:ext>
              </a:extLst>
            </p:cNvPr>
            <p:cNvSpPr/>
            <p:nvPr/>
          </p:nvSpPr>
          <p:spPr>
            <a:xfrm>
              <a:off x="674462" y="4104937"/>
              <a:ext cx="1248225" cy="1100879"/>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cxnSp>
          <p:nvCxnSpPr>
            <p:cNvPr id="27" name="Connector: Elbow 26">
              <a:extLst>
                <a:ext uri="{FF2B5EF4-FFF2-40B4-BE49-F238E27FC236}">
                  <a16:creationId xmlns:a16="http://schemas.microsoft.com/office/drawing/2014/main" id="{E5A5DD53-7014-4187-953D-8D3298CC0DB6}"/>
                </a:ext>
              </a:extLst>
            </p:cNvPr>
            <p:cNvCxnSpPr>
              <a:cxnSpLocks/>
              <a:stCxn id="26" idx="0"/>
              <a:endCxn id="12" idx="2"/>
            </p:cNvCxnSpPr>
            <p:nvPr/>
          </p:nvCxnSpPr>
          <p:spPr>
            <a:xfrm rot="5400000" flipH="1" flipV="1">
              <a:off x="2619333" y="1698245"/>
              <a:ext cx="1085935" cy="3727451"/>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E59D512-FFE5-4FC8-AD71-4F6C823B4DB6}"/>
                </a:ext>
              </a:extLst>
            </p:cNvPr>
            <p:cNvCxnSpPr>
              <a:cxnSpLocks/>
              <a:stCxn id="26" idx="0"/>
              <a:endCxn id="23" idx="2"/>
            </p:cNvCxnSpPr>
            <p:nvPr/>
          </p:nvCxnSpPr>
          <p:spPr>
            <a:xfrm rot="5400000" flipH="1" flipV="1">
              <a:off x="4745210" y="-258928"/>
              <a:ext cx="917230" cy="7810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6D18A0A-5ABD-49B0-BA4E-CF698E7FAABA}"/>
                </a:ext>
              </a:extLst>
            </p:cNvPr>
            <p:cNvSpPr/>
            <p:nvPr/>
          </p:nvSpPr>
          <p:spPr>
            <a:xfrm>
              <a:off x="2489199" y="3827598"/>
              <a:ext cx="19213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pH Sensor</a:t>
              </a:r>
            </a:p>
          </p:txBody>
        </p:sp>
        <p:sp>
          <p:nvSpPr>
            <p:cNvPr id="30" name="Rectangle 29">
              <a:extLst>
                <a:ext uri="{FF2B5EF4-FFF2-40B4-BE49-F238E27FC236}">
                  <a16:creationId xmlns:a16="http://schemas.microsoft.com/office/drawing/2014/main" id="{796B7D78-8712-4E39-8FFD-210CD4D84E4D}"/>
                </a:ext>
              </a:extLst>
            </p:cNvPr>
            <p:cNvSpPr/>
            <p:nvPr/>
          </p:nvSpPr>
          <p:spPr>
            <a:xfrm>
              <a:off x="2489199" y="4458917"/>
              <a:ext cx="19213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Turbidity Sensor</a:t>
              </a:r>
            </a:p>
          </p:txBody>
        </p:sp>
        <p:sp>
          <p:nvSpPr>
            <p:cNvPr id="32" name="Rectangle 31">
              <a:extLst>
                <a:ext uri="{FF2B5EF4-FFF2-40B4-BE49-F238E27FC236}">
                  <a16:creationId xmlns:a16="http://schemas.microsoft.com/office/drawing/2014/main" id="{7BBCCA13-C9E1-42B5-8033-927CF53FE2C7}"/>
                </a:ext>
              </a:extLst>
            </p:cNvPr>
            <p:cNvSpPr/>
            <p:nvPr/>
          </p:nvSpPr>
          <p:spPr>
            <a:xfrm>
              <a:off x="196850" y="5665846"/>
              <a:ext cx="1568450" cy="633354"/>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LCD Display</a:t>
              </a:r>
            </a:p>
          </p:txBody>
        </p:sp>
        <p:sp>
          <p:nvSpPr>
            <p:cNvPr id="33" name="Rectangle 32">
              <a:extLst>
                <a:ext uri="{FF2B5EF4-FFF2-40B4-BE49-F238E27FC236}">
                  <a16:creationId xmlns:a16="http://schemas.microsoft.com/office/drawing/2014/main" id="{1025393E-12E1-4349-B529-5543C800911D}"/>
                </a:ext>
              </a:extLst>
            </p:cNvPr>
            <p:cNvSpPr/>
            <p:nvPr/>
          </p:nvSpPr>
          <p:spPr>
            <a:xfrm>
              <a:off x="2082800" y="5665846"/>
              <a:ext cx="1568450" cy="633354"/>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Bluetooth Transmitter</a:t>
              </a:r>
            </a:p>
          </p:txBody>
        </p:sp>
        <p:cxnSp>
          <p:nvCxnSpPr>
            <p:cNvPr id="34" name="Connector: Elbow 33">
              <a:extLst>
                <a:ext uri="{FF2B5EF4-FFF2-40B4-BE49-F238E27FC236}">
                  <a16:creationId xmlns:a16="http://schemas.microsoft.com/office/drawing/2014/main" id="{A40C2665-E617-4AAC-AF25-428917B79C9E}"/>
                </a:ext>
              </a:extLst>
            </p:cNvPr>
            <p:cNvCxnSpPr>
              <a:cxnSpLocks/>
              <a:stCxn id="26" idx="3"/>
              <a:endCxn id="29" idx="1"/>
            </p:cNvCxnSpPr>
            <p:nvPr/>
          </p:nvCxnSpPr>
          <p:spPr>
            <a:xfrm flipV="1">
              <a:off x="1922687" y="4024448"/>
              <a:ext cx="566512" cy="630929"/>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58AD6B7-3ACD-480C-829B-A17937B0CDEA}"/>
                </a:ext>
              </a:extLst>
            </p:cNvPr>
            <p:cNvCxnSpPr>
              <a:cxnSpLocks/>
              <a:stCxn id="26" idx="3"/>
              <a:endCxn id="30" idx="1"/>
            </p:cNvCxnSpPr>
            <p:nvPr/>
          </p:nvCxnSpPr>
          <p:spPr>
            <a:xfrm>
              <a:off x="1922687" y="4655377"/>
              <a:ext cx="566512" cy="39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E261D7E-0C4C-4EEE-8E51-14660F6124B0}"/>
                </a:ext>
              </a:extLst>
            </p:cNvPr>
            <p:cNvCxnSpPr>
              <a:cxnSpLocks/>
              <a:stCxn id="26" idx="2"/>
              <a:endCxn id="32" idx="0"/>
            </p:cNvCxnSpPr>
            <p:nvPr/>
          </p:nvCxnSpPr>
          <p:spPr>
            <a:xfrm rot="5400000">
              <a:off x="909810" y="5277081"/>
              <a:ext cx="460030" cy="317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AAADE80-DBBA-4D80-BECB-29E4918C7BD4}"/>
                </a:ext>
              </a:extLst>
            </p:cNvPr>
            <p:cNvCxnSpPr>
              <a:cxnSpLocks/>
              <a:stCxn id="26" idx="2"/>
              <a:endCxn id="33" idx="0"/>
            </p:cNvCxnSpPr>
            <p:nvPr/>
          </p:nvCxnSpPr>
          <p:spPr>
            <a:xfrm rot="16200000" flipH="1">
              <a:off x="1852785" y="4651606"/>
              <a:ext cx="460030" cy="156845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8A2039-1FB5-4C45-BEA6-390F4E7B98B0}"/>
                </a:ext>
              </a:extLst>
            </p:cNvPr>
            <p:cNvSpPr/>
            <p:nvPr/>
          </p:nvSpPr>
          <p:spPr>
            <a:xfrm>
              <a:off x="7149628" y="4246789"/>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sp>
          <p:nvSpPr>
            <p:cNvPr id="40" name="Rectangle 39">
              <a:extLst>
                <a:ext uri="{FF2B5EF4-FFF2-40B4-BE49-F238E27FC236}">
                  <a16:creationId xmlns:a16="http://schemas.microsoft.com/office/drawing/2014/main" id="{6BD9BC54-1B1F-4CEF-9A8B-E0CBB641C5D5}"/>
                </a:ext>
              </a:extLst>
            </p:cNvPr>
            <p:cNvSpPr/>
            <p:nvPr/>
          </p:nvSpPr>
          <p:spPr>
            <a:xfrm>
              <a:off x="9210203" y="4246789"/>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Power</a:t>
              </a:r>
            </a:p>
          </p:txBody>
        </p:sp>
        <p:sp>
          <p:nvSpPr>
            <p:cNvPr id="41" name="Rectangle 40">
              <a:extLst>
                <a:ext uri="{FF2B5EF4-FFF2-40B4-BE49-F238E27FC236}">
                  <a16:creationId xmlns:a16="http://schemas.microsoft.com/office/drawing/2014/main" id="{3E624B1C-7D2F-4627-A8AB-3090B08BDBFE}"/>
                </a:ext>
              </a:extLst>
            </p:cNvPr>
            <p:cNvSpPr/>
            <p:nvPr/>
          </p:nvSpPr>
          <p:spPr>
            <a:xfrm>
              <a:off x="7149628" y="5224192"/>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Filtration System</a:t>
              </a:r>
            </a:p>
          </p:txBody>
        </p:sp>
        <p:sp>
          <p:nvSpPr>
            <p:cNvPr id="42" name="Rectangle 41">
              <a:extLst>
                <a:ext uri="{FF2B5EF4-FFF2-40B4-BE49-F238E27FC236}">
                  <a16:creationId xmlns:a16="http://schemas.microsoft.com/office/drawing/2014/main" id="{99D09482-8AC4-4423-8DEF-CE10C0786AAD}"/>
                </a:ext>
              </a:extLst>
            </p:cNvPr>
            <p:cNvSpPr/>
            <p:nvPr/>
          </p:nvSpPr>
          <p:spPr>
            <a:xfrm>
              <a:off x="9210203" y="5224192"/>
              <a:ext cx="1568450" cy="633354"/>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Peripherals</a:t>
              </a:r>
            </a:p>
          </p:txBody>
        </p:sp>
        <p:cxnSp>
          <p:nvCxnSpPr>
            <p:cNvPr id="43" name="Straight Arrow Connector 42">
              <a:extLst>
                <a:ext uri="{FF2B5EF4-FFF2-40B4-BE49-F238E27FC236}">
                  <a16:creationId xmlns:a16="http://schemas.microsoft.com/office/drawing/2014/main" id="{57737F6F-8860-4170-8759-0740FC1FC4D9}"/>
                </a:ext>
              </a:extLst>
            </p:cNvPr>
            <p:cNvCxnSpPr>
              <a:cxnSpLocks/>
              <a:stCxn id="33" idx="3"/>
              <a:endCxn id="44" idx="1"/>
            </p:cNvCxnSpPr>
            <p:nvPr/>
          </p:nvCxnSpPr>
          <p:spPr>
            <a:xfrm>
              <a:off x="3651250" y="5982523"/>
              <a:ext cx="691048"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Picture 4" descr="Image result for android&quot;">
              <a:extLst>
                <a:ext uri="{FF2B5EF4-FFF2-40B4-BE49-F238E27FC236}">
                  <a16:creationId xmlns:a16="http://schemas.microsoft.com/office/drawing/2014/main" id="{23296933-0AC9-445B-A0AF-DDFC596848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31" t="9252" r="23149" b="12891"/>
            <a:stretch/>
          </p:blipFill>
          <p:spPr bwMode="auto">
            <a:xfrm>
              <a:off x="4342298" y="5283433"/>
              <a:ext cx="1269526" cy="1398180"/>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45" name="Connector: Elbow 44">
            <a:extLst>
              <a:ext uri="{FF2B5EF4-FFF2-40B4-BE49-F238E27FC236}">
                <a16:creationId xmlns:a16="http://schemas.microsoft.com/office/drawing/2014/main" id="{404C1012-B564-4D7C-95E6-3F899164E7D5}"/>
              </a:ext>
            </a:extLst>
          </p:cNvPr>
          <p:cNvCxnSpPr>
            <a:cxnSpLocks/>
          </p:cNvCxnSpPr>
          <p:nvPr/>
        </p:nvCxnSpPr>
        <p:spPr>
          <a:xfrm rot="16200000" flipH="1">
            <a:off x="3702598" y="546876"/>
            <a:ext cx="256082" cy="5026026"/>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288AC44B-9230-4094-A064-AF14EC2B842B}"/>
              </a:ext>
            </a:extLst>
          </p:cNvPr>
          <p:cNvCxnSpPr>
            <a:cxnSpLocks/>
          </p:cNvCxnSpPr>
          <p:nvPr/>
        </p:nvCxnSpPr>
        <p:spPr>
          <a:xfrm rot="5400000">
            <a:off x="519435" y="3241753"/>
            <a:ext cx="1108097" cy="488286"/>
          </a:xfrm>
          <a:prstGeom prst="bentConnector3">
            <a:avLst>
              <a:gd name="adj1" fmla="val 3752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876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Tabla 15"/>
          <p:cNvGraphicFramePr>
            <a:graphicFrameLocks noGrp="1"/>
          </p:cNvGraphicFramePr>
          <p:nvPr>
            <p:extLst>
              <p:ext uri="{D42A27DB-BD31-4B8C-83A1-F6EECF244321}">
                <p14:modId xmlns:p14="http://schemas.microsoft.com/office/powerpoint/2010/main" val="4157133342"/>
              </p:ext>
            </p:extLst>
          </p:nvPr>
        </p:nvGraphicFramePr>
        <p:xfrm>
          <a:off x="1972887" y="4761865"/>
          <a:ext cx="8487490" cy="1828484"/>
        </p:xfrm>
        <a:graphic>
          <a:graphicData uri="http://schemas.openxmlformats.org/drawingml/2006/table">
            <a:tbl>
              <a:tblPr firstRow="1" firstCol="1" bandRow="1">
                <a:tableStyleId>{00A15C55-8517-42AA-B614-E9B94910E393}</a:tableStyleId>
              </a:tblPr>
              <a:tblGrid>
                <a:gridCol w="1697498">
                  <a:extLst>
                    <a:ext uri="{9D8B030D-6E8A-4147-A177-3AD203B41FA5}">
                      <a16:colId xmlns:a16="http://schemas.microsoft.com/office/drawing/2014/main" val="20000"/>
                    </a:ext>
                  </a:extLst>
                </a:gridCol>
                <a:gridCol w="1697498">
                  <a:extLst>
                    <a:ext uri="{9D8B030D-6E8A-4147-A177-3AD203B41FA5}">
                      <a16:colId xmlns:a16="http://schemas.microsoft.com/office/drawing/2014/main" val="20001"/>
                    </a:ext>
                  </a:extLst>
                </a:gridCol>
                <a:gridCol w="1697498">
                  <a:extLst>
                    <a:ext uri="{9D8B030D-6E8A-4147-A177-3AD203B41FA5}">
                      <a16:colId xmlns:a16="http://schemas.microsoft.com/office/drawing/2014/main" val="20002"/>
                    </a:ext>
                  </a:extLst>
                </a:gridCol>
                <a:gridCol w="1697498">
                  <a:extLst>
                    <a:ext uri="{9D8B030D-6E8A-4147-A177-3AD203B41FA5}">
                      <a16:colId xmlns:a16="http://schemas.microsoft.com/office/drawing/2014/main" val="20003"/>
                    </a:ext>
                  </a:extLst>
                </a:gridCol>
                <a:gridCol w="1697498">
                  <a:extLst>
                    <a:ext uri="{9D8B030D-6E8A-4147-A177-3AD203B41FA5}">
                      <a16:colId xmlns:a16="http://schemas.microsoft.com/office/drawing/2014/main" val="20004"/>
                    </a:ext>
                  </a:extLst>
                </a:gridCol>
              </a:tblGrid>
              <a:tr h="0">
                <a:tc>
                  <a:txBody>
                    <a:bodyPr/>
                    <a:lstStyle/>
                    <a:p>
                      <a:pPr marL="0" marR="0">
                        <a:lnSpc>
                          <a:spcPct val="107000"/>
                        </a:lnSpc>
                        <a:spcBef>
                          <a:spcPts val="1200"/>
                        </a:spcBef>
                        <a:spcAft>
                          <a:spcPts val="0"/>
                        </a:spcAft>
                      </a:pPr>
                      <a:r>
                        <a:rPr lang="en-US" sz="1800" dirty="0">
                          <a:effectLst/>
                        </a:rPr>
                        <a:t>Connection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a:effectLst/>
                        </a:rPr>
                        <a:t>Power Consumption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a:effectLst/>
                        </a:rPr>
                        <a:t>Range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dirty="0">
                          <a:effectLst/>
                        </a:rPr>
                        <a:t>Interference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dirty="0">
                          <a:effectLst/>
                        </a:rPr>
                        <a:t>Bandwidth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extLst>
                  <a:ext uri="{0D108BD9-81ED-4DB2-BD59-A6C34878D82A}">
                    <a16:rowId xmlns:a16="http://schemas.microsoft.com/office/drawing/2014/main" val="10000"/>
                  </a:ext>
                </a:extLst>
              </a:tr>
              <a:tr h="0">
                <a:tc>
                  <a:txBody>
                    <a:bodyPr/>
                    <a:lstStyle/>
                    <a:p>
                      <a:pPr marL="0" marR="0" algn="ctr">
                        <a:lnSpc>
                          <a:spcPct val="107000"/>
                        </a:lnSpc>
                        <a:spcBef>
                          <a:spcPts val="1200"/>
                        </a:spcBef>
                        <a:spcAft>
                          <a:spcPts val="0"/>
                        </a:spcAft>
                      </a:pPr>
                      <a:r>
                        <a:rPr lang="en-US" sz="1800" b="1" u="sng" dirty="0">
                          <a:effectLst/>
                        </a:rPr>
                        <a:t>Bluetooth</a:t>
                      </a: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b="1" u="sng" dirty="0">
                          <a:effectLst/>
                        </a:rPr>
                        <a:t>100 </a:t>
                      </a:r>
                      <a:r>
                        <a:rPr lang="en-US" sz="1800" b="1" u="sng" dirty="0" err="1">
                          <a:effectLst/>
                        </a:rPr>
                        <a:t>mW</a:t>
                      </a: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b="1" u="sng" dirty="0">
                          <a:effectLst/>
                        </a:rPr>
                        <a:t>10 meters</a:t>
                      </a: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b="1" u="sng" dirty="0">
                          <a:effectLst/>
                        </a:rPr>
                        <a:t>Minimum of 2.4 GHz</a:t>
                      </a: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b="1" u="sng" dirty="0">
                          <a:effectLst/>
                        </a:rPr>
                        <a:t>1 Mb/s</a:t>
                      </a: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extLst>
                  <a:ext uri="{0D108BD9-81ED-4DB2-BD59-A6C34878D82A}">
                    <a16:rowId xmlns:a16="http://schemas.microsoft.com/office/drawing/2014/main" val="10001"/>
                  </a:ext>
                </a:extLst>
              </a:tr>
              <a:tr h="0">
                <a:tc>
                  <a:txBody>
                    <a:bodyPr/>
                    <a:lstStyle/>
                    <a:p>
                      <a:pPr marL="0" marR="0" algn="ctr">
                        <a:lnSpc>
                          <a:spcPct val="107000"/>
                        </a:lnSpc>
                        <a:spcBef>
                          <a:spcPts val="1200"/>
                        </a:spcBef>
                        <a:spcAft>
                          <a:spcPts val="0"/>
                        </a:spcAft>
                      </a:pPr>
                      <a:r>
                        <a:rPr lang="en-US" sz="1800" dirty="0">
                          <a:effectLst/>
                        </a:rPr>
                        <a:t>Wi-Fi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a:effectLst/>
                        </a:rPr>
                        <a:t>750 mW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dirty="0">
                          <a:effectLst/>
                        </a:rPr>
                        <a:t>100 meters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nSpc>
                          <a:spcPct val="107000"/>
                        </a:lnSpc>
                        <a:spcBef>
                          <a:spcPts val="1200"/>
                        </a:spcBef>
                        <a:spcAft>
                          <a:spcPts val="0"/>
                        </a:spcAft>
                      </a:pPr>
                      <a:r>
                        <a:rPr lang="en-US" sz="1800">
                          <a:effectLst/>
                        </a:rPr>
                        <a:t> 2.4 GHz -5 GHz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algn="ctr">
                        <a:lnSpc>
                          <a:spcPct val="107000"/>
                        </a:lnSpc>
                        <a:spcBef>
                          <a:spcPts val="1200"/>
                        </a:spcBef>
                        <a:spcAft>
                          <a:spcPts val="0"/>
                        </a:spcAft>
                      </a:pPr>
                      <a:r>
                        <a:rPr lang="en-US" sz="1800" dirty="0">
                          <a:effectLst/>
                        </a:rPr>
                        <a:t>54 Mb/s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tc>
                <a:extLst>
                  <a:ext uri="{0D108BD9-81ED-4DB2-BD59-A6C34878D82A}">
                    <a16:rowId xmlns:a16="http://schemas.microsoft.com/office/drawing/2014/main" val="10002"/>
                  </a:ext>
                </a:extLst>
              </a:tr>
            </a:tbl>
          </a:graphicData>
        </a:graphic>
      </p:graphicFrame>
      <p:sp>
        <p:nvSpPr>
          <p:cNvPr id="17" name="TextBox 4"/>
          <p:cNvSpPr txBox="1"/>
          <p:nvPr/>
        </p:nvSpPr>
        <p:spPr>
          <a:xfrm>
            <a:off x="516252" y="2099258"/>
            <a:ext cx="1115632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In order for the microcontroller to send the information received from the sensors to a mobile device a wireless communication is 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Selection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Easy to connect to devices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Low power consumption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No need of internet connection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Easier to implement in microcontroller environment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ítulo 3"/>
          <p:cNvSpPr>
            <a:spLocks noGrp="1"/>
          </p:cNvSpPr>
          <p:nvPr>
            <p:ph type="title"/>
          </p:nvPr>
        </p:nvSpPr>
        <p:spPr>
          <a:xfrm>
            <a:off x="1097280" y="286603"/>
            <a:ext cx="10058400" cy="1450757"/>
          </a:xfrm>
        </p:spPr>
        <p:txBody>
          <a:bodyPr/>
          <a:lstStyle/>
          <a:p>
            <a:r>
              <a:rPr lang="en-US" b="1" dirty="0"/>
              <a:t>Wireless Technology Selection</a:t>
            </a:r>
          </a:p>
        </p:txBody>
      </p:sp>
    </p:spTree>
    <p:extLst>
      <p:ext uri="{BB962C8B-B14F-4D97-AF65-F5344CB8AC3E}">
        <p14:creationId xmlns:p14="http://schemas.microsoft.com/office/powerpoint/2010/main" val="27726984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4841631" y="2555631"/>
            <a:ext cx="662353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6" name="Conector recto 5"/>
          <p:cNvCxnSpPr/>
          <p:nvPr/>
        </p:nvCxnSpPr>
        <p:spPr>
          <a:xfrm>
            <a:off x="8245186" y="1928844"/>
            <a:ext cx="0" cy="3144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Tabla 10"/>
          <p:cNvGraphicFramePr>
            <a:graphicFrameLocks noGrp="1"/>
          </p:cNvGraphicFramePr>
          <p:nvPr>
            <p:extLst>
              <p:ext uri="{D42A27DB-BD31-4B8C-83A1-F6EECF244321}">
                <p14:modId xmlns:p14="http://schemas.microsoft.com/office/powerpoint/2010/main" val="1294645309"/>
              </p:ext>
            </p:extLst>
          </p:nvPr>
        </p:nvGraphicFramePr>
        <p:xfrm>
          <a:off x="334850" y="1422522"/>
          <a:ext cx="7584708" cy="4896935"/>
        </p:xfrm>
        <a:graphic>
          <a:graphicData uri="http://schemas.openxmlformats.org/drawingml/2006/table">
            <a:tbl>
              <a:tblPr firstRow="1" firstCol="1" bandRow="1">
                <a:tableStyleId>{00A15C55-8517-42AA-B614-E9B94910E393}</a:tableStyleId>
              </a:tblPr>
              <a:tblGrid>
                <a:gridCol w="2528236">
                  <a:extLst>
                    <a:ext uri="{9D8B030D-6E8A-4147-A177-3AD203B41FA5}">
                      <a16:colId xmlns:a16="http://schemas.microsoft.com/office/drawing/2014/main" val="20000"/>
                    </a:ext>
                  </a:extLst>
                </a:gridCol>
                <a:gridCol w="2528236">
                  <a:extLst>
                    <a:ext uri="{9D8B030D-6E8A-4147-A177-3AD203B41FA5}">
                      <a16:colId xmlns:a16="http://schemas.microsoft.com/office/drawing/2014/main" val="20001"/>
                    </a:ext>
                  </a:extLst>
                </a:gridCol>
                <a:gridCol w="2528236">
                  <a:extLst>
                    <a:ext uri="{9D8B030D-6E8A-4147-A177-3AD203B41FA5}">
                      <a16:colId xmlns:a16="http://schemas.microsoft.com/office/drawing/2014/main" val="20002"/>
                    </a:ext>
                  </a:extLst>
                </a:gridCol>
              </a:tblGrid>
              <a:tr h="132303">
                <a:tc>
                  <a:txBody>
                    <a:bodyPr/>
                    <a:lstStyle/>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HC-05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endParaRPr lang="en-US" sz="1600" b="1" u="sng" dirty="0">
                        <a:solidFill>
                          <a:schemeClr val="bg1"/>
                        </a:solidFill>
                        <a:effectLst/>
                      </a:endParaRPr>
                    </a:p>
                    <a:p>
                      <a:pPr marL="0" marR="0" algn="ctr">
                        <a:lnSpc>
                          <a:spcPct val="107000"/>
                        </a:lnSpc>
                        <a:spcBef>
                          <a:spcPts val="0"/>
                        </a:spcBef>
                        <a:spcAft>
                          <a:spcPts val="0"/>
                        </a:spcAft>
                      </a:pPr>
                      <a:r>
                        <a:rPr lang="en-US" sz="1600" b="1" u="sng" dirty="0">
                          <a:solidFill>
                            <a:schemeClr val="tx1"/>
                          </a:solidFill>
                          <a:effectLst/>
                        </a:rPr>
                        <a:t>HC-06</a:t>
                      </a:r>
                      <a:endParaRPr lang="en-US" sz="16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0"/>
                  </a:ext>
                </a:extLst>
              </a:tr>
              <a:tr h="542611">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Dimension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26.9mm x 13mm x 2.2 mm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b="1" u="sng" dirty="0">
                          <a:solidFill>
                            <a:schemeClr val="bg1"/>
                          </a:solidFill>
                          <a:effectLst/>
                        </a:rPr>
                        <a:t> </a:t>
                      </a:r>
                    </a:p>
                    <a:p>
                      <a:pPr marL="0" marR="0" algn="ctr">
                        <a:lnSpc>
                          <a:spcPct val="107000"/>
                        </a:lnSpc>
                        <a:spcBef>
                          <a:spcPts val="0"/>
                        </a:spcBef>
                        <a:spcAft>
                          <a:spcPts val="0"/>
                        </a:spcAft>
                      </a:pPr>
                      <a:r>
                        <a:rPr lang="en-US" sz="1600" b="1" u="sng" dirty="0">
                          <a:solidFill>
                            <a:schemeClr val="bg1"/>
                          </a:solidFill>
                          <a:effectLst/>
                        </a:rPr>
                        <a:t>26.9mm x 13mm x 2.2 mm</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1"/>
                  </a:ext>
                </a:extLst>
              </a:tr>
              <a:tr h="377367">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Operating Voltage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+3.3V to +6V</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b="1" u="sng" dirty="0">
                          <a:solidFill>
                            <a:schemeClr val="bg1"/>
                          </a:solidFill>
                          <a:effectLst/>
                        </a:rPr>
                        <a:t> </a:t>
                      </a:r>
                    </a:p>
                    <a:p>
                      <a:pPr marL="0" marR="0" algn="ctr">
                        <a:lnSpc>
                          <a:spcPct val="107000"/>
                        </a:lnSpc>
                        <a:spcBef>
                          <a:spcPts val="0"/>
                        </a:spcBef>
                        <a:spcAft>
                          <a:spcPts val="0"/>
                        </a:spcAft>
                      </a:pPr>
                      <a:r>
                        <a:rPr lang="en-US" sz="1600" b="1" u="sng" dirty="0">
                          <a:solidFill>
                            <a:schemeClr val="bg1"/>
                          </a:solidFill>
                          <a:effectLst/>
                        </a:rPr>
                        <a:t>+3.3V to +6V</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2"/>
                  </a:ext>
                </a:extLst>
              </a:tr>
              <a:tr h="542611">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Security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Authentication and encryption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b="1" u="sng" dirty="0">
                          <a:solidFill>
                            <a:schemeClr val="bg1"/>
                          </a:solidFill>
                          <a:effectLst/>
                        </a:rPr>
                        <a:t> </a:t>
                      </a:r>
                    </a:p>
                    <a:p>
                      <a:pPr marL="0" marR="0" algn="ctr">
                        <a:lnSpc>
                          <a:spcPct val="107000"/>
                        </a:lnSpc>
                        <a:spcBef>
                          <a:spcPts val="0"/>
                        </a:spcBef>
                        <a:spcAft>
                          <a:spcPts val="0"/>
                        </a:spcAft>
                      </a:pPr>
                      <a:r>
                        <a:rPr lang="en-US" sz="1600" b="1" u="sng" dirty="0">
                          <a:solidFill>
                            <a:schemeClr val="bg1"/>
                          </a:solidFill>
                          <a:effectLst/>
                        </a:rPr>
                        <a:t>Authentication and encryption</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3"/>
                  </a:ext>
                </a:extLst>
              </a:tr>
              <a:tr h="542611">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Operating temperature range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-20 ~ +75Centigrade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b="1" u="sng" dirty="0">
                          <a:solidFill>
                            <a:schemeClr val="bg1"/>
                          </a:solidFill>
                          <a:effectLst/>
                        </a:rPr>
                        <a:t> </a:t>
                      </a:r>
                    </a:p>
                    <a:p>
                      <a:pPr marL="0" marR="0" algn="ctr">
                        <a:lnSpc>
                          <a:spcPct val="107000"/>
                        </a:lnSpc>
                        <a:spcBef>
                          <a:spcPts val="0"/>
                        </a:spcBef>
                        <a:spcAft>
                          <a:spcPts val="0"/>
                        </a:spcAft>
                      </a:pPr>
                      <a:r>
                        <a:rPr lang="en-US" sz="1600" b="1" u="sng" dirty="0">
                          <a:solidFill>
                            <a:schemeClr val="bg1"/>
                          </a:solidFill>
                          <a:effectLst/>
                        </a:rPr>
                        <a:t>-20ºC to +55ºC</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4"/>
                  </a:ext>
                </a:extLst>
              </a:tr>
              <a:tr h="723482">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Bluetooth protocol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Bluetooth Specification v2.0</a:t>
                      </a:r>
                    </a:p>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b="1" u="sng" dirty="0">
                          <a:solidFill>
                            <a:schemeClr val="bg1"/>
                          </a:solidFill>
                          <a:effectLst/>
                        </a:rPr>
                        <a:t> </a:t>
                      </a:r>
                    </a:p>
                    <a:p>
                      <a:pPr marL="0" marR="0" algn="ctr">
                        <a:lnSpc>
                          <a:spcPct val="107000"/>
                        </a:lnSpc>
                        <a:spcBef>
                          <a:spcPts val="0"/>
                        </a:spcBef>
                        <a:spcAft>
                          <a:spcPts val="0"/>
                        </a:spcAft>
                      </a:pPr>
                      <a:r>
                        <a:rPr lang="en-US" sz="1600" b="1" u="sng" dirty="0">
                          <a:solidFill>
                            <a:schemeClr val="bg1"/>
                          </a:solidFill>
                          <a:effectLst/>
                        </a:rPr>
                        <a:t>Bluetooth V2.0 protocol standard</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5"/>
                  </a:ext>
                </a:extLst>
              </a:tr>
              <a:tr h="500005">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Pins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b="1" u="sng" dirty="0">
                          <a:solidFill>
                            <a:schemeClr val="bg1"/>
                          </a:solidFill>
                          <a:effectLst/>
                        </a:rPr>
                        <a:t> </a:t>
                      </a:r>
                    </a:p>
                    <a:p>
                      <a:pPr marL="0" marR="0" algn="ctr">
                        <a:lnSpc>
                          <a:spcPct val="107000"/>
                        </a:lnSpc>
                        <a:spcBef>
                          <a:spcPts val="0"/>
                        </a:spcBef>
                        <a:spcAft>
                          <a:spcPts val="0"/>
                        </a:spcAft>
                      </a:pPr>
                      <a:r>
                        <a:rPr lang="en-US" sz="1600" b="1" u="sng" dirty="0">
                          <a:solidFill>
                            <a:schemeClr val="bg1"/>
                          </a:solidFill>
                          <a:effectLst/>
                        </a:rPr>
                        <a:t>4</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6"/>
                  </a:ext>
                </a:extLst>
              </a:tr>
              <a:tr h="500005">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Modes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a:effectLst/>
                        </a:rPr>
                        <a:t> </a:t>
                      </a:r>
                    </a:p>
                    <a:p>
                      <a:pPr marL="0" marR="0" algn="ctr">
                        <a:lnSpc>
                          <a:spcPct val="107000"/>
                        </a:lnSpc>
                        <a:spcBef>
                          <a:spcPts val="0"/>
                        </a:spcBef>
                        <a:spcAft>
                          <a:spcPts val="0"/>
                        </a:spcAft>
                      </a:pPr>
                      <a:r>
                        <a:rPr lang="en-US" sz="1600">
                          <a:effectLst/>
                        </a:rPr>
                        <a:t>Master or slave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tc>
                  <a:txBody>
                    <a:bodyPr/>
                    <a:lstStyle/>
                    <a:p>
                      <a:pPr marL="0" marR="0" algn="ctr">
                        <a:lnSpc>
                          <a:spcPct val="107000"/>
                        </a:lnSpc>
                        <a:spcBef>
                          <a:spcPts val="0"/>
                        </a:spcBef>
                        <a:spcAft>
                          <a:spcPts val="0"/>
                        </a:spcAft>
                      </a:pPr>
                      <a:r>
                        <a:rPr lang="en-US" sz="1600" b="1" u="sng" dirty="0">
                          <a:solidFill>
                            <a:schemeClr val="bg1"/>
                          </a:solidFill>
                          <a:effectLst/>
                        </a:rPr>
                        <a:t> </a:t>
                      </a:r>
                    </a:p>
                    <a:p>
                      <a:pPr marL="0" marR="0" algn="ctr">
                        <a:lnSpc>
                          <a:spcPct val="107000"/>
                        </a:lnSpc>
                        <a:spcBef>
                          <a:spcPts val="0"/>
                        </a:spcBef>
                        <a:spcAft>
                          <a:spcPts val="0"/>
                        </a:spcAft>
                      </a:pPr>
                      <a:r>
                        <a:rPr lang="en-US" sz="1600" b="1" u="sng" dirty="0">
                          <a:solidFill>
                            <a:schemeClr val="bg1"/>
                          </a:solidFill>
                          <a:effectLst/>
                        </a:rPr>
                        <a:t>Slave</a:t>
                      </a:r>
                      <a:endParaRPr lang="en-US" sz="16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81" marR="63381" marT="0" marB="0"/>
                </a:tc>
                <a:extLst>
                  <a:ext uri="{0D108BD9-81ED-4DB2-BD59-A6C34878D82A}">
                    <a16:rowId xmlns:a16="http://schemas.microsoft.com/office/drawing/2014/main" val="10007"/>
                  </a:ext>
                </a:extLst>
              </a:tr>
            </a:tbl>
          </a:graphicData>
        </a:graphic>
      </p:graphicFrame>
      <p:pic>
        <p:nvPicPr>
          <p:cNvPr id="15" name="Picture 2" descr="Image result for hc-05 vs hc-06&quot;"/>
          <p:cNvPicPr>
            <a:picLocks noChangeAspect="1" noChangeArrowheads="1"/>
          </p:cNvPicPr>
          <p:nvPr/>
        </p:nvPicPr>
        <p:blipFill rotWithShape="1">
          <a:blip r:embed="rId2">
            <a:extLst>
              <a:ext uri="{28A0092B-C50C-407E-A947-70E740481C1C}">
                <a14:useLocalDpi xmlns:a14="http://schemas.microsoft.com/office/drawing/2010/main" val="0"/>
              </a:ext>
            </a:extLst>
          </a:blip>
          <a:srcRect r="47711"/>
          <a:stretch/>
        </p:blipFill>
        <p:spPr bwMode="auto">
          <a:xfrm>
            <a:off x="8614777" y="1262129"/>
            <a:ext cx="2838580" cy="24598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hc-05 vs hc-06&quot;"/>
          <p:cNvPicPr>
            <a:picLocks noChangeAspect="1" noChangeArrowheads="1"/>
          </p:cNvPicPr>
          <p:nvPr/>
        </p:nvPicPr>
        <p:blipFill rotWithShape="1">
          <a:blip r:embed="rId2">
            <a:extLst>
              <a:ext uri="{28A0092B-C50C-407E-A947-70E740481C1C}">
                <a14:useLocalDpi xmlns:a14="http://schemas.microsoft.com/office/drawing/2010/main" val="0"/>
              </a:ext>
            </a:extLst>
          </a:blip>
          <a:srcRect l="50683"/>
          <a:stretch/>
        </p:blipFill>
        <p:spPr bwMode="auto">
          <a:xfrm>
            <a:off x="8614777" y="3835758"/>
            <a:ext cx="2763685" cy="2539284"/>
          </a:xfrm>
          <a:prstGeom prst="rect">
            <a:avLst/>
          </a:prstGeom>
          <a:noFill/>
          <a:extLst>
            <a:ext uri="{909E8E84-426E-40DD-AFC4-6F175D3DCCD1}">
              <a14:hiddenFill xmlns:a14="http://schemas.microsoft.com/office/drawing/2010/main">
                <a:solidFill>
                  <a:srgbClr val="FFFFFF"/>
                </a:solidFill>
              </a14:hiddenFill>
            </a:ext>
          </a:extLst>
        </p:spPr>
      </p:pic>
      <p:sp>
        <p:nvSpPr>
          <p:cNvPr id="17" name="Título 3"/>
          <p:cNvSpPr>
            <a:spLocks noGrp="1"/>
          </p:cNvSpPr>
          <p:nvPr>
            <p:ph type="title"/>
          </p:nvPr>
        </p:nvSpPr>
        <p:spPr>
          <a:xfrm>
            <a:off x="321972" y="338621"/>
            <a:ext cx="6838681" cy="923508"/>
          </a:xfrm>
        </p:spPr>
        <p:txBody>
          <a:bodyPr>
            <a:normAutofit fontScale="90000"/>
          </a:bodyPr>
          <a:lstStyle/>
          <a:p>
            <a:r>
              <a:rPr lang="en-US" b="1" u="sng" dirty="0"/>
              <a:t>Bluetooth module comparison</a:t>
            </a:r>
          </a:p>
        </p:txBody>
      </p:sp>
    </p:spTree>
    <p:extLst>
      <p:ext uri="{BB962C8B-B14F-4D97-AF65-F5344CB8AC3E}">
        <p14:creationId xmlns:p14="http://schemas.microsoft.com/office/powerpoint/2010/main" val="363204781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4292599"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Turbidity Sensor</a:t>
            </a:r>
          </a:p>
        </p:txBody>
      </p:sp>
      <p:graphicFrame>
        <p:nvGraphicFramePr>
          <p:cNvPr id="2" name="Table 1">
            <a:extLst>
              <a:ext uri="{FF2B5EF4-FFF2-40B4-BE49-F238E27FC236}">
                <a16:creationId xmlns:a16="http://schemas.microsoft.com/office/drawing/2014/main" id="{3B182E20-1AB9-4C09-86BA-6369234BF655}"/>
              </a:ext>
            </a:extLst>
          </p:cNvPr>
          <p:cNvGraphicFramePr>
            <a:graphicFrameLocks noGrp="1"/>
          </p:cNvGraphicFramePr>
          <p:nvPr/>
        </p:nvGraphicFramePr>
        <p:xfrm>
          <a:off x="6244857" y="1800152"/>
          <a:ext cx="5127284" cy="2938717"/>
        </p:xfrm>
        <a:graphic>
          <a:graphicData uri="http://schemas.openxmlformats.org/drawingml/2006/table">
            <a:tbl>
              <a:tblPr firstRow="1" firstCol="1" bandRow="1">
                <a:tableStyleId>{5C22544A-7EE6-4342-B048-85BDC9FD1C3A}</a:tableStyleId>
              </a:tblPr>
              <a:tblGrid>
                <a:gridCol w="1407287">
                  <a:extLst>
                    <a:ext uri="{9D8B030D-6E8A-4147-A177-3AD203B41FA5}">
                      <a16:colId xmlns:a16="http://schemas.microsoft.com/office/drawing/2014/main" val="3283633772"/>
                    </a:ext>
                  </a:extLst>
                </a:gridCol>
                <a:gridCol w="1365157">
                  <a:extLst>
                    <a:ext uri="{9D8B030D-6E8A-4147-A177-3AD203B41FA5}">
                      <a16:colId xmlns:a16="http://schemas.microsoft.com/office/drawing/2014/main" val="3545869987"/>
                    </a:ext>
                  </a:extLst>
                </a:gridCol>
                <a:gridCol w="1177420">
                  <a:extLst>
                    <a:ext uri="{9D8B030D-6E8A-4147-A177-3AD203B41FA5}">
                      <a16:colId xmlns:a16="http://schemas.microsoft.com/office/drawing/2014/main" val="3049447023"/>
                    </a:ext>
                  </a:extLst>
                </a:gridCol>
                <a:gridCol w="1177420">
                  <a:extLst>
                    <a:ext uri="{9D8B030D-6E8A-4147-A177-3AD203B41FA5}">
                      <a16:colId xmlns:a16="http://schemas.microsoft.com/office/drawing/2014/main" val="125720405"/>
                    </a:ext>
                  </a:extLst>
                </a:gridCol>
              </a:tblGrid>
              <a:tr h="296545">
                <a:tc>
                  <a:txBody>
                    <a:bodyPr/>
                    <a:lstStyle/>
                    <a:p>
                      <a:pPr marL="0" marR="0" algn="ctr">
                        <a:lnSpc>
                          <a:spcPct val="107000"/>
                        </a:lnSpc>
                        <a:spcBef>
                          <a:spcPts val="0"/>
                        </a:spcBef>
                        <a:spcAft>
                          <a:spcPts val="0"/>
                        </a:spcAft>
                      </a:pPr>
                      <a:r>
                        <a:rPr lang="en-US" sz="1200" dirty="0">
                          <a:effectLst/>
                        </a:rPr>
                        <a:t>Turbidity Sensor Model</a:t>
                      </a:r>
                      <a:endParaRPr lang="en-US" sz="12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u="sng" dirty="0" err="1">
                          <a:solidFill>
                            <a:schemeClr val="bg1"/>
                          </a:solidFill>
                          <a:effectLst/>
                        </a:rPr>
                        <a:t>DFRobot</a:t>
                      </a:r>
                      <a:r>
                        <a:rPr lang="en-US" sz="1200" b="1" u="sng" dirty="0">
                          <a:solidFill>
                            <a:schemeClr val="bg1"/>
                          </a:solidFill>
                          <a:effectLst/>
                        </a:rPr>
                        <a:t> Gravity</a:t>
                      </a:r>
                    </a:p>
                    <a:p>
                      <a:pPr marL="0" marR="0" algn="ctr">
                        <a:lnSpc>
                          <a:spcPct val="107000"/>
                        </a:lnSpc>
                        <a:spcBef>
                          <a:spcPts val="0"/>
                        </a:spcBef>
                        <a:spcAft>
                          <a:spcPts val="0"/>
                        </a:spcAft>
                      </a:pPr>
                      <a:r>
                        <a:rPr lang="en-US" sz="1200" b="1" u="sng" dirty="0">
                          <a:solidFill>
                            <a:schemeClr val="bg1"/>
                          </a:solidFill>
                          <a:effectLst/>
                        </a:rPr>
                        <a:t>SEN0189</a:t>
                      </a:r>
                      <a:endParaRPr lang="en-US" sz="1200" b="1" u="sng" dirty="0">
                        <a:solidFill>
                          <a:schemeClr val="bg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err="1">
                          <a:effectLst/>
                        </a:rPr>
                        <a:t>Thermometrics</a:t>
                      </a:r>
                      <a:endParaRPr lang="en-US" sz="1200" dirty="0">
                        <a:effectLst/>
                      </a:endParaRPr>
                    </a:p>
                    <a:p>
                      <a:pPr marL="0" marR="0" algn="ctr">
                        <a:lnSpc>
                          <a:spcPct val="107000"/>
                        </a:lnSpc>
                        <a:spcBef>
                          <a:spcPts val="0"/>
                        </a:spcBef>
                        <a:spcAft>
                          <a:spcPts val="0"/>
                        </a:spcAft>
                      </a:pPr>
                      <a:r>
                        <a:rPr lang="en-US" sz="1200" dirty="0">
                          <a:effectLst/>
                        </a:rPr>
                        <a:t>TSD - 10</a:t>
                      </a:r>
                      <a:endParaRPr lang="en-US" sz="12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err="1">
                          <a:effectLst/>
                        </a:rPr>
                        <a:t>Thermometrics</a:t>
                      </a:r>
                      <a:endParaRPr lang="en-US" sz="1200" dirty="0">
                        <a:effectLst/>
                      </a:endParaRPr>
                    </a:p>
                    <a:p>
                      <a:pPr marL="0" marR="0" algn="ctr">
                        <a:lnSpc>
                          <a:spcPct val="107000"/>
                        </a:lnSpc>
                        <a:spcBef>
                          <a:spcPts val="0"/>
                        </a:spcBef>
                        <a:spcAft>
                          <a:spcPts val="0"/>
                        </a:spcAft>
                      </a:pPr>
                      <a:r>
                        <a:rPr lang="en-US" sz="1200" dirty="0">
                          <a:effectLst/>
                        </a:rPr>
                        <a:t>TSW – 10</a:t>
                      </a:r>
                      <a:endParaRPr lang="en-US" sz="12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15875997"/>
                  </a:ext>
                </a:extLst>
              </a:tr>
              <a:tr h="508000">
                <a:tc>
                  <a:txBody>
                    <a:bodyPr/>
                    <a:lstStyle/>
                    <a:p>
                      <a:pPr marL="0" marR="0" algn="ctr">
                        <a:lnSpc>
                          <a:spcPct val="107000"/>
                        </a:lnSpc>
                        <a:spcBef>
                          <a:spcPts val="0"/>
                        </a:spcBef>
                        <a:spcAft>
                          <a:spcPts val="0"/>
                        </a:spcAft>
                      </a:pPr>
                      <a:r>
                        <a:rPr lang="en-US" sz="1200">
                          <a:effectLst/>
                        </a:rPr>
                        <a:t>Operating Voltage</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u="sng" dirty="0">
                          <a:solidFill>
                            <a:schemeClr val="tx1"/>
                          </a:solidFill>
                          <a:effectLst/>
                        </a:rPr>
                        <a:t>5V</a:t>
                      </a:r>
                      <a:endParaRPr lang="en-US" sz="1200" b="1" u="sng" dirty="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5V</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5V</a:t>
                      </a:r>
                      <a:endParaRPr lang="en-US" sz="12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495292702"/>
                  </a:ext>
                </a:extLst>
              </a:tr>
              <a:tr h="553720">
                <a:tc>
                  <a:txBody>
                    <a:bodyPr/>
                    <a:lstStyle/>
                    <a:p>
                      <a:pPr marL="0" marR="0" algn="ctr">
                        <a:lnSpc>
                          <a:spcPct val="107000"/>
                        </a:lnSpc>
                        <a:spcBef>
                          <a:spcPts val="0"/>
                        </a:spcBef>
                        <a:spcAft>
                          <a:spcPts val="0"/>
                        </a:spcAft>
                      </a:pPr>
                      <a:r>
                        <a:rPr lang="en-US" sz="1200">
                          <a:effectLst/>
                        </a:rPr>
                        <a:t>Operating Current</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u="sng" dirty="0">
                          <a:solidFill>
                            <a:schemeClr val="tx1"/>
                          </a:solidFill>
                          <a:effectLst/>
                        </a:rPr>
                        <a:t>40mA (max)</a:t>
                      </a:r>
                      <a:endParaRPr lang="en-US" sz="1200" b="1" u="sng" dirty="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30mA (max)</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30mA (max)</a:t>
                      </a:r>
                      <a:endParaRPr lang="en-US" sz="12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71385545"/>
                  </a:ext>
                </a:extLst>
              </a:tr>
              <a:tr h="479425">
                <a:tc>
                  <a:txBody>
                    <a:bodyPr/>
                    <a:lstStyle/>
                    <a:p>
                      <a:pPr marL="0" marR="0" algn="ctr">
                        <a:lnSpc>
                          <a:spcPct val="107000"/>
                        </a:lnSpc>
                        <a:spcBef>
                          <a:spcPts val="0"/>
                        </a:spcBef>
                        <a:spcAft>
                          <a:spcPts val="0"/>
                        </a:spcAft>
                      </a:pPr>
                      <a:r>
                        <a:rPr lang="en-US" sz="1200">
                          <a:effectLst/>
                        </a:rPr>
                        <a:t>Insulation Resistance</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u="sng" dirty="0">
                          <a:solidFill>
                            <a:schemeClr val="tx1"/>
                          </a:solidFill>
                          <a:effectLst/>
                        </a:rPr>
                        <a:t>100MΩ</a:t>
                      </a:r>
                    </a:p>
                    <a:p>
                      <a:pPr marL="0" marR="0" algn="ctr">
                        <a:lnSpc>
                          <a:spcPct val="107000"/>
                        </a:lnSpc>
                        <a:spcBef>
                          <a:spcPts val="0"/>
                        </a:spcBef>
                        <a:spcAft>
                          <a:spcPts val="0"/>
                        </a:spcAft>
                      </a:pPr>
                      <a:r>
                        <a:rPr lang="en-US" sz="1200" b="1" u="sng" dirty="0">
                          <a:solidFill>
                            <a:schemeClr val="tx1"/>
                          </a:solidFill>
                          <a:effectLst/>
                        </a:rPr>
                        <a:t>(min)</a:t>
                      </a:r>
                      <a:endParaRPr lang="en-US" sz="1200" b="1" u="sng" dirty="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100MΩ</a:t>
                      </a:r>
                    </a:p>
                    <a:p>
                      <a:pPr marL="0" marR="0" algn="ctr">
                        <a:lnSpc>
                          <a:spcPct val="107000"/>
                        </a:lnSpc>
                        <a:spcBef>
                          <a:spcPts val="0"/>
                        </a:spcBef>
                        <a:spcAft>
                          <a:spcPts val="0"/>
                        </a:spcAft>
                      </a:pPr>
                      <a:r>
                        <a:rPr lang="en-US" sz="1200">
                          <a:effectLst/>
                        </a:rPr>
                        <a:t>(min)</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100MΩ</a:t>
                      </a:r>
                    </a:p>
                    <a:p>
                      <a:pPr marL="0" marR="0" algn="ctr">
                        <a:lnSpc>
                          <a:spcPct val="107000"/>
                        </a:lnSpc>
                        <a:spcBef>
                          <a:spcPts val="0"/>
                        </a:spcBef>
                        <a:spcAft>
                          <a:spcPts val="0"/>
                        </a:spcAft>
                      </a:pPr>
                      <a:r>
                        <a:rPr lang="en-US" sz="1200">
                          <a:effectLst/>
                        </a:rPr>
                        <a:t>(min)</a:t>
                      </a:r>
                      <a:endParaRPr lang="en-US" sz="12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933742797"/>
                  </a:ext>
                </a:extLst>
              </a:tr>
              <a:tr h="450850">
                <a:tc>
                  <a:txBody>
                    <a:bodyPr/>
                    <a:lstStyle/>
                    <a:p>
                      <a:pPr marL="0" marR="0" algn="ctr">
                        <a:lnSpc>
                          <a:spcPct val="107000"/>
                        </a:lnSpc>
                        <a:spcBef>
                          <a:spcPts val="0"/>
                        </a:spcBef>
                        <a:spcAft>
                          <a:spcPts val="0"/>
                        </a:spcAft>
                      </a:pPr>
                      <a:r>
                        <a:rPr lang="en-US" sz="1200">
                          <a:effectLst/>
                        </a:rPr>
                        <a:t>Operating Temperature</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u="sng" dirty="0">
                          <a:solidFill>
                            <a:schemeClr val="tx1"/>
                          </a:solidFill>
                          <a:effectLst/>
                        </a:rPr>
                        <a:t>5°C – 90°C</a:t>
                      </a:r>
                      <a:endParaRPr lang="en-US" sz="1200" b="1" u="sng" dirty="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-10°C – 90°C</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-30°C – 80°C</a:t>
                      </a:r>
                      <a:endParaRPr lang="en-US" sz="12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50535336"/>
                  </a:ext>
                </a:extLst>
              </a:tr>
              <a:tr h="565150">
                <a:tc>
                  <a:txBody>
                    <a:bodyPr/>
                    <a:lstStyle/>
                    <a:p>
                      <a:pPr marL="0" marR="0" algn="ctr">
                        <a:lnSpc>
                          <a:spcPct val="107000"/>
                        </a:lnSpc>
                        <a:spcBef>
                          <a:spcPts val="0"/>
                        </a:spcBef>
                        <a:spcAft>
                          <a:spcPts val="0"/>
                        </a:spcAft>
                      </a:pPr>
                      <a:r>
                        <a:rPr lang="en-US" sz="1200">
                          <a:effectLst/>
                        </a:rPr>
                        <a:t>Storage Temperature</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u="sng" dirty="0">
                          <a:solidFill>
                            <a:schemeClr val="tx1"/>
                          </a:solidFill>
                          <a:effectLst/>
                        </a:rPr>
                        <a:t>-10°C – 90°C</a:t>
                      </a:r>
                      <a:endParaRPr lang="en-US" sz="1200" b="1" u="sng" dirty="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-20°C – 90°C</a:t>
                      </a:r>
                      <a:endParaRPr lang="en-US" sz="12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-10°C – 80°C</a:t>
                      </a:r>
                      <a:endParaRPr lang="en-US" sz="12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234823368"/>
                  </a:ext>
                </a:extLst>
              </a:tr>
            </a:tbl>
          </a:graphicData>
        </a:graphic>
      </p:graphicFrame>
      <p:sp>
        <p:nvSpPr>
          <p:cNvPr id="4" name="TextBox 3">
            <a:extLst>
              <a:ext uri="{FF2B5EF4-FFF2-40B4-BE49-F238E27FC236}">
                <a16:creationId xmlns:a16="http://schemas.microsoft.com/office/drawing/2014/main" id="{0CBD4F31-B116-48B1-BE51-3FFFBFA5788F}"/>
              </a:ext>
            </a:extLst>
          </p:cNvPr>
          <p:cNvSpPr txBox="1"/>
          <p:nvPr/>
        </p:nvSpPr>
        <p:spPr>
          <a:xfrm>
            <a:off x="382772" y="1616149"/>
            <a:ext cx="57132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Selection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power consumption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price</a:t>
            </a:r>
          </a:p>
        </p:txBody>
      </p:sp>
      <p:pic>
        <p:nvPicPr>
          <p:cNvPr id="1026" name="Picture 2" descr="productphoto">
            <a:extLst>
              <a:ext uri="{FF2B5EF4-FFF2-40B4-BE49-F238E27FC236}">
                <a16:creationId xmlns:a16="http://schemas.microsoft.com/office/drawing/2014/main" id="{B366C705-9CEF-41D1-9151-EDC600C5B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704" y="2934586"/>
            <a:ext cx="4057363" cy="27032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5C1207-6972-43FC-97D7-D5D1ADD13283}"/>
              </a:ext>
            </a:extLst>
          </p:cNvPr>
          <p:cNvSpPr/>
          <p:nvPr/>
        </p:nvSpPr>
        <p:spPr>
          <a:xfrm>
            <a:off x="1575046" y="5641502"/>
            <a:ext cx="304288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https://www.dfrobot.com/product-1394.html</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4C28256-3E06-44AB-859B-A001BC9D7B23}"/>
              </a:ext>
            </a:extLst>
          </p:cNvPr>
          <p:cNvSpPr/>
          <p:nvPr/>
        </p:nvSpPr>
        <p:spPr>
          <a:xfrm>
            <a:off x="6393712" y="4895261"/>
            <a:ext cx="6096000" cy="344069"/>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200" cap="none" spc="0" normalizeH="0" baseline="0" noProof="0" dirty="0" err="1">
                <a:ln>
                  <a:noFill/>
                </a:ln>
                <a:solidFill>
                  <a:srgbClr val="FFFFFF"/>
                </a:solidFill>
                <a:effectLst/>
                <a:uLnTx/>
                <a:uFillTx/>
                <a:latin typeface="Calibri" panose="020F0502020204030204"/>
                <a:ea typeface="+mn-ea"/>
                <a:cs typeface="+mn-cs"/>
              </a:rPr>
              <a:t>DFRobot</a:t>
            </a:r>
            <a:r>
              <a:rPr kumimoji="0" lang="en-US" sz="1600" b="1" i="0" u="sng" strike="noStrike" kern="1200" cap="none" spc="0" normalizeH="0" baseline="0" noProof="0" dirty="0">
                <a:ln>
                  <a:noFill/>
                </a:ln>
                <a:solidFill>
                  <a:srgbClr val="FFFFFF"/>
                </a:solidFill>
                <a:effectLst/>
                <a:uLnTx/>
                <a:uFillTx/>
                <a:latin typeface="Calibri" panose="020F0502020204030204"/>
                <a:ea typeface="+mn-ea"/>
                <a:cs typeface="+mn-cs"/>
              </a:rPr>
              <a:t> Gravity SEN0189: Available from DFRobot.com</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339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lumMod val="70000"/>
                <a:lumOff val="3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810F-302B-46EE-A918-82F4B4838DB0}"/>
              </a:ext>
            </a:extLst>
          </p:cNvPr>
          <p:cNvSpPr>
            <a:spLocks noGrp="1"/>
          </p:cNvSpPr>
          <p:nvPr>
            <p:ph type="title"/>
          </p:nvPr>
        </p:nvSpPr>
        <p:spPr/>
        <p:txBody>
          <a:bodyPr>
            <a:normAutofit/>
          </a:bodyPr>
          <a:lstStyle/>
          <a:p>
            <a:r>
              <a:rPr lang="en-US" b="1" dirty="0">
                <a:latin typeface="+mn-lt"/>
              </a:rPr>
              <a:t>Project Motivation </a:t>
            </a:r>
          </a:p>
        </p:txBody>
      </p:sp>
      <p:sp>
        <p:nvSpPr>
          <p:cNvPr id="3" name="TextBox 2"/>
          <p:cNvSpPr txBox="1"/>
          <p:nvPr/>
        </p:nvSpPr>
        <p:spPr>
          <a:xfrm>
            <a:off x="1207476" y="2084869"/>
            <a:ext cx="9941169" cy="2492990"/>
          </a:xfrm>
          <a:prstGeom prst="rect">
            <a:avLst/>
          </a:prstGeom>
          <a:noFill/>
        </p:spPr>
        <p:txBody>
          <a:bodyPr wrap="square" rtlCol="0">
            <a:spAutoFit/>
          </a:bodyPr>
          <a:lstStyle/>
          <a:p>
            <a:endParaRPr lang="en-US" sz="2400" dirty="0"/>
          </a:p>
          <a:p>
            <a:r>
              <a:rPr lang="en-US" sz="2800" dirty="0"/>
              <a:t>-Help underdeveloped countries</a:t>
            </a:r>
          </a:p>
          <a:p>
            <a:r>
              <a:rPr lang="en-US" sz="2800" dirty="0"/>
              <a:t>-Make a difference in someone’s life</a:t>
            </a:r>
          </a:p>
          <a:p>
            <a:r>
              <a:rPr lang="en-US" sz="2800" dirty="0"/>
              <a:t>-Decrease the number of deaths</a:t>
            </a:r>
          </a:p>
          <a:p>
            <a:endParaRPr lang="en-US" sz="2400" dirty="0"/>
          </a:p>
          <a:p>
            <a:endParaRPr lang="en-US"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547" y="46026"/>
            <a:ext cx="3362035" cy="157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328" y="4239305"/>
            <a:ext cx="26003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135" y="4239304"/>
            <a:ext cx="3000904"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71888" y="1603128"/>
            <a:ext cx="3181351" cy="338554"/>
          </a:xfrm>
          <a:prstGeom prst="rect">
            <a:avLst/>
          </a:prstGeom>
          <a:noFill/>
        </p:spPr>
        <p:txBody>
          <a:bodyPr wrap="square" rtlCol="0">
            <a:spAutoFit/>
          </a:bodyPr>
          <a:lstStyle/>
          <a:p>
            <a:r>
              <a:rPr lang="en-US" sz="800" dirty="0"/>
              <a:t>https://www.thenational.ae/world/rains-or-not-india-faces-drinking-water-crisis-1.194811</a:t>
            </a:r>
          </a:p>
        </p:txBody>
      </p:sp>
      <p:sp>
        <p:nvSpPr>
          <p:cNvPr id="6" name="TextBox 5"/>
          <p:cNvSpPr txBox="1"/>
          <p:nvPr/>
        </p:nvSpPr>
        <p:spPr>
          <a:xfrm>
            <a:off x="3850135" y="5759639"/>
            <a:ext cx="3031413" cy="338554"/>
          </a:xfrm>
          <a:prstGeom prst="rect">
            <a:avLst/>
          </a:prstGeom>
          <a:noFill/>
        </p:spPr>
        <p:txBody>
          <a:bodyPr wrap="square" rtlCol="0">
            <a:spAutoFit/>
          </a:bodyPr>
          <a:lstStyle/>
          <a:p>
            <a:r>
              <a:rPr lang="en-US" sz="800" dirty="0"/>
              <a:t>https://www.livemint.com/Politics/WoHowGWquof0lr7KPDV7GO/India-has-worlds-highest-inhabitants-without-safe-water-re.html</a:t>
            </a:r>
          </a:p>
        </p:txBody>
      </p:sp>
      <p:sp>
        <p:nvSpPr>
          <p:cNvPr id="7" name="TextBox 6"/>
          <p:cNvSpPr txBox="1"/>
          <p:nvPr/>
        </p:nvSpPr>
        <p:spPr>
          <a:xfrm>
            <a:off x="880328" y="5753779"/>
            <a:ext cx="2600325" cy="584775"/>
          </a:xfrm>
          <a:prstGeom prst="rect">
            <a:avLst/>
          </a:prstGeom>
          <a:noFill/>
        </p:spPr>
        <p:txBody>
          <a:bodyPr wrap="square" rtlCol="0">
            <a:spAutoFit/>
          </a:bodyPr>
          <a:lstStyle/>
          <a:p>
            <a:r>
              <a:rPr lang="en-US" sz="800" dirty="0"/>
              <a:t>https://www.prweb.com/releases/the_point_of_grace_academy_children_in_kenya_africa_do_not_have_access_to_clean_safe_drinking_water_cannedwater4kids_cw4k_is_trying_to_change_that/prweb15813295.htm</a:t>
            </a:r>
          </a:p>
        </p:txBody>
      </p:sp>
      <p:pic>
        <p:nvPicPr>
          <p:cNvPr id="1028" name="Picture 4" descr="https://global.unitednations.entermediadb.net/assets/mediadb/services/module/asset/downloads/preset/27-08-2019_UNICEF-226388_Bangladesh_water.jpg/image1170x530cropp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417" y="2482401"/>
            <a:ext cx="5099766" cy="22925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62233" y="4719926"/>
            <a:ext cx="4860135" cy="215444"/>
          </a:xfrm>
          <a:prstGeom prst="rect">
            <a:avLst/>
          </a:prstGeom>
          <a:noFill/>
        </p:spPr>
        <p:txBody>
          <a:bodyPr wrap="square" rtlCol="0">
            <a:spAutoFit/>
          </a:bodyPr>
          <a:lstStyle/>
          <a:p>
            <a:pPr algn="ctr"/>
            <a:r>
              <a:rPr lang="en-US" sz="800" dirty="0"/>
              <a:t>https://news.un.org/en/story/2019/08/1045051</a:t>
            </a:r>
          </a:p>
        </p:txBody>
      </p:sp>
    </p:spTree>
    <p:extLst>
      <p:ext uri="{BB962C8B-B14F-4D97-AF65-F5344CB8AC3E}">
        <p14:creationId xmlns:p14="http://schemas.microsoft.com/office/powerpoint/2010/main" val="301128650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6337300"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pH Sensor</a:t>
            </a:r>
          </a:p>
        </p:txBody>
      </p:sp>
      <p:sp>
        <p:nvSpPr>
          <p:cNvPr id="3" name="TextBox 2">
            <a:extLst>
              <a:ext uri="{FF2B5EF4-FFF2-40B4-BE49-F238E27FC236}">
                <a16:creationId xmlns:a16="http://schemas.microsoft.com/office/drawing/2014/main" id="{D3C5E3E9-A310-43D3-927A-6D129AFA6740}"/>
              </a:ext>
            </a:extLst>
          </p:cNvPr>
          <p:cNvSpPr txBox="1"/>
          <p:nvPr/>
        </p:nvSpPr>
        <p:spPr>
          <a:xfrm>
            <a:off x="382772" y="1616149"/>
            <a:ext cx="571322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Selection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power consumption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price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Waterproof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03FEF760-2629-4882-B4A3-DC8D4288D5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8220" y="3179081"/>
            <a:ext cx="3237063" cy="3237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53577DB4-0E5C-419B-88BD-E0426B2FE331}"/>
              </a:ext>
            </a:extLst>
          </p:cNvPr>
          <p:cNvGraphicFramePr>
            <a:graphicFrameLocks noGrp="1"/>
          </p:cNvGraphicFramePr>
          <p:nvPr/>
        </p:nvGraphicFramePr>
        <p:xfrm>
          <a:off x="5891253" y="1605517"/>
          <a:ext cx="5967204" cy="2448942"/>
        </p:xfrm>
        <a:graphic>
          <a:graphicData uri="http://schemas.openxmlformats.org/drawingml/2006/table">
            <a:tbl>
              <a:tblPr firstRow="1" firstCol="1" bandRow="1">
                <a:tableStyleId>{5C22544A-7EE6-4342-B048-85BDC9FD1C3A}</a:tableStyleId>
              </a:tblPr>
              <a:tblGrid>
                <a:gridCol w="1873695">
                  <a:extLst>
                    <a:ext uri="{9D8B030D-6E8A-4147-A177-3AD203B41FA5}">
                      <a16:colId xmlns:a16="http://schemas.microsoft.com/office/drawing/2014/main" val="3283633772"/>
                    </a:ext>
                  </a:extLst>
                </a:gridCol>
                <a:gridCol w="953037">
                  <a:extLst>
                    <a:ext uri="{9D8B030D-6E8A-4147-A177-3AD203B41FA5}">
                      <a16:colId xmlns:a16="http://schemas.microsoft.com/office/drawing/2014/main" val="3545869987"/>
                    </a:ext>
                  </a:extLst>
                </a:gridCol>
                <a:gridCol w="982978">
                  <a:extLst>
                    <a:ext uri="{9D8B030D-6E8A-4147-A177-3AD203B41FA5}">
                      <a16:colId xmlns:a16="http://schemas.microsoft.com/office/drawing/2014/main" val="1997716760"/>
                    </a:ext>
                  </a:extLst>
                </a:gridCol>
                <a:gridCol w="1078747">
                  <a:extLst>
                    <a:ext uri="{9D8B030D-6E8A-4147-A177-3AD203B41FA5}">
                      <a16:colId xmlns:a16="http://schemas.microsoft.com/office/drawing/2014/main" val="125720405"/>
                    </a:ext>
                  </a:extLst>
                </a:gridCol>
                <a:gridCol w="1078747">
                  <a:extLst>
                    <a:ext uri="{9D8B030D-6E8A-4147-A177-3AD203B41FA5}">
                      <a16:colId xmlns:a16="http://schemas.microsoft.com/office/drawing/2014/main" val="815073818"/>
                    </a:ext>
                  </a:extLst>
                </a:gridCol>
              </a:tblGrid>
              <a:tr h="296545">
                <a:tc>
                  <a:txBody>
                    <a:bodyPr/>
                    <a:lstStyle/>
                    <a:p>
                      <a:pPr marL="0" marR="0" algn="ctr">
                        <a:lnSpc>
                          <a:spcPct val="107000"/>
                        </a:lnSpc>
                        <a:spcBef>
                          <a:spcPts val="0"/>
                        </a:spcBef>
                        <a:spcAft>
                          <a:spcPts val="0"/>
                        </a:spcAft>
                      </a:pPr>
                      <a:r>
                        <a:rPr lang="en-US" sz="1400" dirty="0">
                          <a:effectLst/>
                          <a:latin typeface="+mn-lt"/>
                        </a:rPr>
                        <a:t>pH sensor model</a:t>
                      </a:r>
                      <a:endParaRPr lang="en-US" sz="1400" dirty="0">
                        <a:effectLst/>
                        <a:latin typeface="+mn-lt"/>
                        <a:ea typeface="Calibri" panose="020F0502020204030204" pitchFamily="34" charset="0"/>
                      </a:endParaRPr>
                    </a:p>
                  </a:txBody>
                  <a:tcPr marL="45720" marR="45720" anchor="ctr"/>
                </a:tc>
                <a:tc>
                  <a:txBody>
                    <a:bodyPr/>
                    <a:lstStyle/>
                    <a:p>
                      <a:pPr marL="0" marR="0" algn="ctr">
                        <a:lnSpc>
                          <a:spcPct val="107000"/>
                        </a:lnSpc>
                        <a:spcBef>
                          <a:spcPts val="0"/>
                        </a:spcBef>
                        <a:spcAft>
                          <a:spcPts val="0"/>
                        </a:spcAft>
                      </a:pPr>
                      <a:r>
                        <a:rPr lang="en-US" sz="1400" dirty="0">
                          <a:effectLst/>
                          <a:latin typeface="+mn-lt"/>
                        </a:rPr>
                        <a:t>pH Measuring Range</a:t>
                      </a:r>
                      <a:endParaRPr lang="en-US" sz="1400" dirty="0">
                        <a:effectLst/>
                        <a:latin typeface="+mn-lt"/>
                        <a:ea typeface="Calibri" panose="020F0502020204030204" pitchFamily="34" charset="0"/>
                      </a:endParaRPr>
                    </a:p>
                  </a:txBody>
                  <a:tcPr marL="45720" marR="45720" anchor="ct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rPr>
                        <a:t>Response Time</a:t>
                      </a:r>
                    </a:p>
                  </a:txBody>
                  <a:tcPr marL="68580" marR="68580" marT="0" marB="0" anchor="ct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rPr>
                        <a:t>Waterproof</a:t>
                      </a:r>
                    </a:p>
                  </a:txBody>
                  <a:tcPr marL="68580" marR="68580" marT="0" marB="0" anchor="ct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rPr>
                        <a:t>Operating Voltage</a:t>
                      </a:r>
                    </a:p>
                  </a:txBody>
                  <a:tcPr marL="68580" marR="68580" marT="0" marB="0" anchor="ctr"/>
                </a:tc>
                <a:extLst>
                  <a:ext uri="{0D108BD9-81ED-4DB2-BD59-A6C34878D82A}">
                    <a16:rowId xmlns:a16="http://schemas.microsoft.com/office/drawing/2014/main" val="1715875997"/>
                  </a:ext>
                </a:extLst>
              </a:tr>
              <a:tr h="508000">
                <a:tc>
                  <a:txBody>
                    <a:bodyPr/>
                    <a:lstStyle/>
                    <a:p>
                      <a:pPr marL="0" marR="0" algn="ctr">
                        <a:lnSpc>
                          <a:spcPct val="107000"/>
                        </a:lnSpc>
                        <a:spcBef>
                          <a:spcPts val="0"/>
                        </a:spcBef>
                        <a:spcAft>
                          <a:spcPts val="0"/>
                        </a:spcAft>
                      </a:pPr>
                      <a:r>
                        <a:rPr lang="en-US" sz="1600" dirty="0" err="1">
                          <a:effectLst/>
                          <a:latin typeface="+mn-lt"/>
                        </a:rPr>
                        <a:t>DFRobot</a:t>
                      </a:r>
                      <a:r>
                        <a:rPr lang="en-US" sz="1600" dirty="0">
                          <a:effectLst/>
                          <a:latin typeface="+mn-lt"/>
                        </a:rPr>
                        <a:t> Gravity</a:t>
                      </a:r>
                    </a:p>
                    <a:p>
                      <a:pPr marL="0" marR="0" algn="ctr">
                        <a:lnSpc>
                          <a:spcPct val="107000"/>
                        </a:lnSpc>
                        <a:spcBef>
                          <a:spcPts val="0"/>
                        </a:spcBef>
                        <a:spcAft>
                          <a:spcPts val="0"/>
                        </a:spcAft>
                      </a:pPr>
                      <a:r>
                        <a:rPr lang="en-US" sz="1600" dirty="0">
                          <a:effectLst/>
                          <a:latin typeface="+mn-lt"/>
                        </a:rPr>
                        <a:t>SEN0161</a:t>
                      </a:r>
                      <a:endParaRPr lang="en-US" sz="1600" dirty="0">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0 – 14 pH</a:t>
                      </a:r>
                    </a:p>
                  </a:txBody>
                  <a:tcPr marL="45720" marR="4572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&lt; 1 min</a:t>
                      </a: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Only the tip</a:t>
                      </a: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5 V</a:t>
                      </a:r>
                    </a:p>
                  </a:txBody>
                  <a:tcPr marL="68580" marR="68580" marT="0" marB="0" anchor="ctr"/>
                </a:tc>
                <a:extLst>
                  <a:ext uri="{0D108BD9-81ED-4DB2-BD59-A6C34878D82A}">
                    <a16:rowId xmlns:a16="http://schemas.microsoft.com/office/drawing/2014/main" val="1495292702"/>
                  </a:ext>
                </a:extLst>
              </a:tr>
              <a:tr h="553720">
                <a:tc>
                  <a:txBody>
                    <a:bodyPr/>
                    <a:lstStyle/>
                    <a:p>
                      <a:pPr marL="0" marR="0" algn="ctr">
                        <a:lnSpc>
                          <a:spcPct val="107000"/>
                        </a:lnSpc>
                        <a:spcBef>
                          <a:spcPts val="0"/>
                        </a:spcBef>
                        <a:spcAft>
                          <a:spcPts val="0"/>
                        </a:spcAft>
                      </a:pPr>
                      <a:r>
                        <a:rPr lang="en-US" sz="1600" dirty="0" err="1">
                          <a:effectLst/>
                          <a:latin typeface="+mn-lt"/>
                        </a:rPr>
                        <a:t>DFRobot</a:t>
                      </a:r>
                      <a:r>
                        <a:rPr lang="en-US" sz="1600" dirty="0">
                          <a:effectLst/>
                          <a:latin typeface="+mn-lt"/>
                        </a:rPr>
                        <a:t> Gravity</a:t>
                      </a:r>
                    </a:p>
                    <a:p>
                      <a:pPr marL="0" marR="0" algn="ctr">
                        <a:lnSpc>
                          <a:spcPct val="107000"/>
                        </a:lnSpc>
                        <a:spcBef>
                          <a:spcPts val="0"/>
                        </a:spcBef>
                        <a:spcAft>
                          <a:spcPts val="0"/>
                        </a:spcAft>
                      </a:pPr>
                      <a:r>
                        <a:rPr lang="en-US" sz="1600" dirty="0">
                          <a:effectLst/>
                          <a:latin typeface="+mn-lt"/>
                        </a:rPr>
                        <a:t>SEN0169</a:t>
                      </a:r>
                      <a:endParaRPr lang="en-US" sz="1600" dirty="0">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0 – 14 pH</a:t>
                      </a:r>
                    </a:p>
                  </a:txBody>
                  <a:tcPr marL="45720" marR="4572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&lt; 1 min</a:t>
                      </a: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Yes</a:t>
                      </a: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5 V</a:t>
                      </a:r>
                    </a:p>
                  </a:txBody>
                  <a:tcPr marL="68580" marR="68580" marT="0" marB="0" anchor="ctr"/>
                </a:tc>
                <a:extLst>
                  <a:ext uri="{0D108BD9-81ED-4DB2-BD59-A6C34878D82A}">
                    <a16:rowId xmlns:a16="http://schemas.microsoft.com/office/drawing/2014/main" val="471385545"/>
                  </a:ext>
                </a:extLst>
              </a:tr>
              <a:tr h="479425">
                <a:tc>
                  <a:txBody>
                    <a:bodyPr/>
                    <a:lstStyle/>
                    <a:p>
                      <a:pPr marL="0" marR="0" algn="ctr">
                        <a:lnSpc>
                          <a:spcPct val="107000"/>
                        </a:lnSpc>
                        <a:spcBef>
                          <a:spcPts val="0"/>
                        </a:spcBef>
                        <a:spcAft>
                          <a:spcPts val="0"/>
                        </a:spcAft>
                      </a:pPr>
                      <a:r>
                        <a:rPr lang="en-US" sz="1600" b="1" u="sng" dirty="0">
                          <a:solidFill>
                            <a:schemeClr val="bg1"/>
                          </a:solidFill>
                          <a:effectLst/>
                          <a:latin typeface="+mn-lt"/>
                          <a:ea typeface="Calibri" panose="020F0502020204030204" pitchFamily="34" charset="0"/>
                        </a:rPr>
                        <a:t>GAOHOU Probe BNC</a:t>
                      </a:r>
                    </a:p>
                  </a:txBody>
                  <a:tcPr marL="45720" marR="45720" anchor="ctr"/>
                </a:tc>
                <a:tc>
                  <a:txBody>
                    <a:bodyPr/>
                    <a:lstStyle/>
                    <a:p>
                      <a:pPr marL="0" marR="0" algn="ctr">
                        <a:lnSpc>
                          <a:spcPct val="107000"/>
                        </a:lnSpc>
                        <a:spcBef>
                          <a:spcPts val="0"/>
                        </a:spcBef>
                        <a:spcAft>
                          <a:spcPts val="0"/>
                        </a:spcAft>
                      </a:pPr>
                      <a:r>
                        <a:rPr lang="en-US" sz="1600" b="1" u="sng" dirty="0">
                          <a:solidFill>
                            <a:schemeClr val="tx1"/>
                          </a:solidFill>
                          <a:effectLst/>
                          <a:latin typeface="+mn-lt"/>
                          <a:ea typeface="Calibri" panose="020F0502020204030204" pitchFamily="34" charset="0"/>
                        </a:rPr>
                        <a:t>0 – 14 pH</a:t>
                      </a:r>
                    </a:p>
                  </a:txBody>
                  <a:tcPr marL="45720" marR="45720" anchor="ctr"/>
                </a:tc>
                <a:tc>
                  <a:txBody>
                    <a:bodyPr/>
                    <a:lstStyle/>
                    <a:p>
                      <a:pPr marL="0" marR="0" algn="ctr">
                        <a:lnSpc>
                          <a:spcPct val="107000"/>
                        </a:lnSpc>
                        <a:spcBef>
                          <a:spcPts val="0"/>
                        </a:spcBef>
                        <a:spcAft>
                          <a:spcPts val="0"/>
                        </a:spcAft>
                      </a:pPr>
                      <a:r>
                        <a:rPr lang="en-US" sz="1600" b="1" u="sng" dirty="0">
                          <a:solidFill>
                            <a:schemeClr val="tx1"/>
                          </a:solidFill>
                          <a:effectLst/>
                          <a:latin typeface="+mn-lt"/>
                          <a:ea typeface="Calibri" panose="020F0502020204030204" pitchFamily="34" charset="0"/>
                        </a:rPr>
                        <a:t>&lt; 6 sec</a:t>
                      </a:r>
                    </a:p>
                  </a:txBody>
                  <a:tcPr marL="68580" marR="68580" marT="0" marB="0" anchor="ctr"/>
                </a:tc>
                <a:tc>
                  <a:txBody>
                    <a:bodyPr/>
                    <a:lstStyle/>
                    <a:p>
                      <a:pPr marL="0" marR="0" algn="ctr">
                        <a:lnSpc>
                          <a:spcPct val="107000"/>
                        </a:lnSpc>
                        <a:spcBef>
                          <a:spcPts val="0"/>
                        </a:spcBef>
                        <a:spcAft>
                          <a:spcPts val="0"/>
                        </a:spcAft>
                      </a:pPr>
                      <a:r>
                        <a:rPr lang="en-US" sz="1600" b="1" u="sng" dirty="0">
                          <a:solidFill>
                            <a:schemeClr val="tx1"/>
                          </a:solidFill>
                          <a:effectLst/>
                          <a:latin typeface="+mn-lt"/>
                          <a:ea typeface="Calibri" panose="020F0502020204030204" pitchFamily="34" charset="0"/>
                        </a:rPr>
                        <a:t>Yes</a:t>
                      </a:r>
                    </a:p>
                  </a:txBody>
                  <a:tcPr marL="68580" marR="68580" marT="0" marB="0" anchor="ctr"/>
                </a:tc>
                <a:tc>
                  <a:txBody>
                    <a:bodyPr/>
                    <a:lstStyle/>
                    <a:p>
                      <a:pPr marL="0" marR="0" algn="ctr">
                        <a:lnSpc>
                          <a:spcPct val="107000"/>
                        </a:lnSpc>
                        <a:spcBef>
                          <a:spcPts val="0"/>
                        </a:spcBef>
                        <a:spcAft>
                          <a:spcPts val="0"/>
                        </a:spcAft>
                      </a:pPr>
                      <a:r>
                        <a:rPr lang="en-US" sz="1600" b="1" u="sng" dirty="0">
                          <a:solidFill>
                            <a:schemeClr val="tx1"/>
                          </a:solidFill>
                          <a:effectLst/>
                          <a:latin typeface="+mn-lt"/>
                          <a:ea typeface="Calibri" panose="020F0502020204030204" pitchFamily="34" charset="0"/>
                        </a:rPr>
                        <a:t>5 V</a:t>
                      </a:r>
                    </a:p>
                  </a:txBody>
                  <a:tcPr marL="68580" marR="68580" marT="0" marB="0" anchor="ctr"/>
                </a:tc>
                <a:extLst>
                  <a:ext uri="{0D108BD9-81ED-4DB2-BD59-A6C34878D82A}">
                    <a16:rowId xmlns:a16="http://schemas.microsoft.com/office/drawing/2014/main" val="3933742797"/>
                  </a:ext>
                </a:extLst>
              </a:tr>
            </a:tbl>
          </a:graphicData>
        </a:graphic>
      </p:graphicFrame>
      <p:sp>
        <p:nvSpPr>
          <p:cNvPr id="2" name="Rectangle 1">
            <a:extLst>
              <a:ext uri="{FF2B5EF4-FFF2-40B4-BE49-F238E27FC236}">
                <a16:creationId xmlns:a16="http://schemas.microsoft.com/office/drawing/2014/main" id="{E8134767-E9F9-4F34-AFEC-FA09B4F04535}"/>
              </a:ext>
            </a:extLst>
          </p:cNvPr>
          <p:cNvSpPr/>
          <p:nvPr/>
        </p:nvSpPr>
        <p:spPr>
          <a:xfrm rot="10800000" flipV="1">
            <a:off x="1558219" y="6405511"/>
            <a:ext cx="323706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https://www.amazon.com/GAOHOU-PH0-14-Detect-Electrode-Arduino/dp/B0799BXMVJ</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DAC0F9F-7519-4F50-A175-95C591132732}"/>
              </a:ext>
            </a:extLst>
          </p:cNvPr>
          <p:cNvSpPr/>
          <p:nvPr/>
        </p:nvSpPr>
        <p:spPr>
          <a:xfrm>
            <a:off x="6298867" y="4103504"/>
            <a:ext cx="4953087" cy="37555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mn-cs"/>
              </a:rPr>
              <a:t>GAOHOU Probe BNC: Available from Amazon.com</a:t>
            </a:r>
          </a:p>
        </p:txBody>
      </p:sp>
    </p:spTree>
    <p:extLst>
      <p:ext uri="{BB962C8B-B14F-4D97-AF65-F5344CB8AC3E}">
        <p14:creationId xmlns:p14="http://schemas.microsoft.com/office/powerpoint/2010/main" val="1861605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4800600"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Water Flow Sensor</a:t>
            </a:r>
          </a:p>
        </p:txBody>
      </p:sp>
      <p:sp>
        <p:nvSpPr>
          <p:cNvPr id="2" name="Rectangle 1">
            <a:extLst>
              <a:ext uri="{FF2B5EF4-FFF2-40B4-BE49-F238E27FC236}">
                <a16:creationId xmlns:a16="http://schemas.microsoft.com/office/drawing/2014/main" id="{827F090B-B839-41A9-A714-AA3746460DF2}"/>
              </a:ext>
            </a:extLst>
          </p:cNvPr>
          <p:cNvSpPr/>
          <p:nvPr/>
        </p:nvSpPr>
        <p:spPr>
          <a:xfrm>
            <a:off x="647700" y="1661636"/>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Selection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power consumption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price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Durability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Water flow rate measuring capacity</a:t>
            </a:r>
          </a:p>
        </p:txBody>
      </p:sp>
      <p:graphicFrame>
        <p:nvGraphicFramePr>
          <p:cNvPr id="4" name="Table 3">
            <a:extLst>
              <a:ext uri="{FF2B5EF4-FFF2-40B4-BE49-F238E27FC236}">
                <a16:creationId xmlns:a16="http://schemas.microsoft.com/office/drawing/2014/main" id="{1F63F116-394C-49E5-AC6A-6BB0E9B1DDED}"/>
              </a:ext>
            </a:extLst>
          </p:cNvPr>
          <p:cNvGraphicFramePr>
            <a:graphicFrameLocks noGrp="1"/>
          </p:cNvGraphicFramePr>
          <p:nvPr/>
        </p:nvGraphicFramePr>
        <p:xfrm>
          <a:off x="5869172" y="1661636"/>
          <a:ext cx="5408428" cy="3192463"/>
        </p:xfrm>
        <a:graphic>
          <a:graphicData uri="http://schemas.openxmlformats.org/drawingml/2006/table">
            <a:tbl>
              <a:tblPr firstRow="1" firstCol="1" bandRow="1">
                <a:tableStyleId>{5C22544A-7EE6-4342-B048-85BDC9FD1C3A}</a:tableStyleId>
              </a:tblPr>
              <a:tblGrid>
                <a:gridCol w="1282651">
                  <a:extLst>
                    <a:ext uri="{9D8B030D-6E8A-4147-A177-3AD203B41FA5}">
                      <a16:colId xmlns:a16="http://schemas.microsoft.com/office/drawing/2014/main" val="3283633772"/>
                    </a:ext>
                  </a:extLst>
                </a:gridCol>
                <a:gridCol w="1073322">
                  <a:extLst>
                    <a:ext uri="{9D8B030D-6E8A-4147-A177-3AD203B41FA5}">
                      <a16:colId xmlns:a16="http://schemas.microsoft.com/office/drawing/2014/main" val="3545869987"/>
                    </a:ext>
                  </a:extLst>
                </a:gridCol>
                <a:gridCol w="1017485">
                  <a:extLst>
                    <a:ext uri="{9D8B030D-6E8A-4147-A177-3AD203B41FA5}">
                      <a16:colId xmlns:a16="http://schemas.microsoft.com/office/drawing/2014/main" val="3049447023"/>
                    </a:ext>
                  </a:extLst>
                </a:gridCol>
                <a:gridCol w="1017485">
                  <a:extLst>
                    <a:ext uri="{9D8B030D-6E8A-4147-A177-3AD203B41FA5}">
                      <a16:colId xmlns:a16="http://schemas.microsoft.com/office/drawing/2014/main" val="1997716760"/>
                    </a:ext>
                  </a:extLst>
                </a:gridCol>
                <a:gridCol w="1017485">
                  <a:extLst>
                    <a:ext uri="{9D8B030D-6E8A-4147-A177-3AD203B41FA5}">
                      <a16:colId xmlns:a16="http://schemas.microsoft.com/office/drawing/2014/main" val="2399763089"/>
                    </a:ext>
                  </a:extLst>
                </a:gridCol>
              </a:tblGrid>
              <a:tr h="296545">
                <a:tc>
                  <a:txBody>
                    <a:bodyPr/>
                    <a:lstStyle/>
                    <a:p>
                      <a:pPr marL="0" marR="0" algn="ctr">
                        <a:lnSpc>
                          <a:spcPct val="107000"/>
                        </a:lnSpc>
                        <a:spcBef>
                          <a:spcPts val="0"/>
                        </a:spcBef>
                        <a:spcAft>
                          <a:spcPts val="0"/>
                        </a:spcAft>
                      </a:pPr>
                      <a:r>
                        <a:rPr lang="en-US" sz="1200" dirty="0">
                          <a:effectLst/>
                          <a:latin typeface="+mn-lt"/>
                        </a:rPr>
                        <a:t>Water flow  sensor model</a:t>
                      </a:r>
                      <a:endParaRPr lang="en-US" sz="1200" dirty="0">
                        <a:effectLst/>
                        <a:latin typeface="+mn-lt"/>
                        <a:ea typeface="Calibri" panose="020F0502020204030204" pitchFamily="34" charset="0"/>
                      </a:endParaRPr>
                    </a:p>
                  </a:txBody>
                  <a:tcPr marL="45720" marR="45720" anchor="ctr"/>
                </a:tc>
                <a:tc>
                  <a:txBody>
                    <a:bodyPr/>
                    <a:lstStyle/>
                    <a:p>
                      <a:pPr marL="0" marR="0" algn="ctr">
                        <a:lnSpc>
                          <a:spcPct val="107000"/>
                        </a:lnSpc>
                        <a:spcBef>
                          <a:spcPts val="0"/>
                        </a:spcBef>
                        <a:spcAft>
                          <a:spcPts val="0"/>
                        </a:spcAft>
                      </a:pPr>
                      <a:r>
                        <a:rPr lang="en-US" sz="1200" dirty="0">
                          <a:effectLst/>
                          <a:latin typeface="+mn-lt"/>
                        </a:rPr>
                        <a:t>Water Flow Rate Measuring Range</a:t>
                      </a:r>
                      <a:endParaRPr lang="en-US" sz="1200" dirty="0">
                        <a:effectLst/>
                        <a:latin typeface="+mn-lt"/>
                        <a:ea typeface="Calibri" panose="020F0502020204030204" pitchFamily="34" charset="0"/>
                      </a:endParaRPr>
                    </a:p>
                  </a:txBody>
                  <a:tcPr marL="45720" marR="45720" anchor="ct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rPr>
                        <a:t>Material</a:t>
                      </a:r>
                    </a:p>
                  </a:txBody>
                  <a:tcPr marL="68580" marR="68580" marT="0" marB="0" anchor="ct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rPr>
                        <a:t>Working Temperature</a:t>
                      </a:r>
                    </a:p>
                  </a:txBody>
                  <a:tcPr marL="68580" marR="68580" marT="0" marB="0" anchor="ct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rPr>
                        <a:t>Operating Voltage</a:t>
                      </a:r>
                    </a:p>
                  </a:txBody>
                  <a:tcPr marL="68580" marR="68580" marT="0" marB="0" anchor="ctr"/>
                </a:tc>
                <a:extLst>
                  <a:ext uri="{0D108BD9-81ED-4DB2-BD59-A6C34878D82A}">
                    <a16:rowId xmlns:a16="http://schemas.microsoft.com/office/drawing/2014/main" val="1715875997"/>
                  </a:ext>
                </a:extLst>
              </a:tr>
              <a:tr h="508000">
                <a:tc>
                  <a:txBody>
                    <a:bodyPr/>
                    <a:lstStyle/>
                    <a:p>
                      <a:pPr marL="0" marR="0" algn="ctr">
                        <a:lnSpc>
                          <a:spcPct val="107000"/>
                        </a:lnSpc>
                        <a:spcBef>
                          <a:spcPts val="0"/>
                        </a:spcBef>
                        <a:spcAft>
                          <a:spcPts val="0"/>
                        </a:spcAft>
                      </a:pPr>
                      <a:r>
                        <a:rPr lang="en-US" sz="1600" b="1" u="sng" dirty="0" err="1">
                          <a:solidFill>
                            <a:schemeClr val="bg1"/>
                          </a:solidFill>
                          <a:effectLst/>
                          <a:latin typeface="+mn-lt"/>
                        </a:rPr>
                        <a:t>Seeed</a:t>
                      </a:r>
                      <a:r>
                        <a:rPr lang="en-US" sz="1600" b="1" u="sng" dirty="0">
                          <a:solidFill>
                            <a:schemeClr val="bg1"/>
                          </a:solidFill>
                          <a:effectLst/>
                          <a:latin typeface="+mn-lt"/>
                        </a:rPr>
                        <a:t> Flow Sensor YF-B3</a:t>
                      </a:r>
                      <a:endParaRPr lang="en-US" sz="1600" b="1" u="sng" dirty="0">
                        <a:solidFill>
                          <a:schemeClr val="bg1"/>
                        </a:solidFill>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b="1" u="sng" dirty="0">
                          <a:solidFill>
                            <a:schemeClr val="tx1"/>
                          </a:solidFill>
                          <a:effectLst/>
                          <a:latin typeface="+mn-lt"/>
                          <a:ea typeface="Calibri" panose="020F0502020204030204" pitchFamily="34" charset="0"/>
                        </a:rPr>
                        <a:t>1 – 25 L/min</a:t>
                      </a:r>
                    </a:p>
                  </a:txBody>
                  <a:tcPr marL="45720" marR="45720" anchor="ctr"/>
                </a:tc>
                <a:tc>
                  <a:txBody>
                    <a:bodyPr/>
                    <a:lstStyle/>
                    <a:p>
                      <a:pPr marL="0" marR="0" algn="ctr">
                        <a:lnSpc>
                          <a:spcPct val="107000"/>
                        </a:lnSpc>
                        <a:spcBef>
                          <a:spcPts val="0"/>
                        </a:spcBef>
                        <a:spcAft>
                          <a:spcPts val="0"/>
                        </a:spcAft>
                      </a:pPr>
                      <a:r>
                        <a:rPr lang="en-US" sz="1600" b="1" u="sng" dirty="0">
                          <a:solidFill>
                            <a:schemeClr val="tx1"/>
                          </a:solidFill>
                          <a:effectLst/>
                          <a:latin typeface="+mn-lt"/>
                          <a:ea typeface="Calibri" panose="020F0502020204030204" pitchFamily="34" charset="0"/>
                        </a:rPr>
                        <a:t>Cooper</a:t>
                      </a:r>
                    </a:p>
                  </a:txBody>
                  <a:tcPr marL="68580" marR="68580" marT="0" marB="0" anchor="ctr"/>
                </a:tc>
                <a:tc>
                  <a:txBody>
                    <a:bodyPr/>
                    <a:lstStyle/>
                    <a:p>
                      <a:pPr marL="0" marR="0" algn="ctr">
                        <a:lnSpc>
                          <a:spcPct val="107000"/>
                        </a:lnSpc>
                        <a:spcBef>
                          <a:spcPts val="0"/>
                        </a:spcBef>
                        <a:spcAft>
                          <a:spcPts val="0"/>
                        </a:spcAft>
                      </a:pPr>
                      <a:r>
                        <a:rPr lang="en-US" sz="1600" b="1" u="sng" dirty="0">
                          <a:solidFill>
                            <a:schemeClr val="tx1"/>
                          </a:solidFill>
                          <a:effectLst/>
                          <a:latin typeface="+mn-lt"/>
                          <a:ea typeface="Calibri" panose="020F0502020204030204" pitchFamily="34" charset="0"/>
                        </a:rPr>
                        <a:t>&lt; 120 ◦ C</a:t>
                      </a:r>
                    </a:p>
                  </a:txBody>
                  <a:tcPr marL="68580" marR="68580" marT="0" marB="0" anchor="ctr"/>
                </a:tc>
                <a:tc>
                  <a:txBody>
                    <a:bodyPr/>
                    <a:lstStyle/>
                    <a:p>
                      <a:pPr marL="0" marR="0" algn="ctr">
                        <a:lnSpc>
                          <a:spcPct val="107000"/>
                        </a:lnSpc>
                        <a:spcBef>
                          <a:spcPts val="0"/>
                        </a:spcBef>
                        <a:spcAft>
                          <a:spcPts val="0"/>
                        </a:spcAft>
                      </a:pPr>
                      <a:r>
                        <a:rPr lang="en-US" sz="1600" b="1" u="sng" dirty="0">
                          <a:solidFill>
                            <a:schemeClr val="tx1"/>
                          </a:solidFill>
                          <a:effectLst/>
                          <a:latin typeface="+mn-lt"/>
                          <a:ea typeface="Calibri" panose="020F0502020204030204" pitchFamily="34" charset="0"/>
                        </a:rPr>
                        <a:t>5 V</a:t>
                      </a:r>
                    </a:p>
                  </a:txBody>
                  <a:tcPr marL="68580" marR="68580" marT="0" marB="0" anchor="ctr"/>
                </a:tc>
                <a:extLst>
                  <a:ext uri="{0D108BD9-81ED-4DB2-BD59-A6C34878D82A}">
                    <a16:rowId xmlns:a16="http://schemas.microsoft.com/office/drawing/2014/main" val="1495292702"/>
                  </a:ext>
                </a:extLst>
              </a:tr>
              <a:tr h="553720">
                <a:tc>
                  <a:txBody>
                    <a:bodyPr/>
                    <a:lstStyle/>
                    <a:p>
                      <a:pPr marL="0" marR="0" algn="ctr">
                        <a:lnSpc>
                          <a:spcPct val="107000"/>
                        </a:lnSpc>
                        <a:spcBef>
                          <a:spcPts val="0"/>
                        </a:spcBef>
                        <a:spcAft>
                          <a:spcPts val="0"/>
                        </a:spcAft>
                      </a:pPr>
                      <a:r>
                        <a:rPr lang="en-US" sz="1600" dirty="0">
                          <a:effectLst/>
                          <a:latin typeface="+mn-lt"/>
                        </a:rPr>
                        <a:t>Seed M11 water flow sensor</a:t>
                      </a:r>
                      <a:endParaRPr lang="en-US" sz="1600" dirty="0">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0.3 – 6 L/min</a:t>
                      </a:r>
                    </a:p>
                  </a:txBody>
                  <a:tcPr marL="45720" marR="4572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mn-lt"/>
                          <a:ea typeface="Calibri" panose="020F0502020204030204" pitchFamily="34" charset="0"/>
                        </a:rPr>
                        <a:t>Plastic</a:t>
                      </a:r>
                    </a:p>
                    <a:p>
                      <a:pPr marL="0" marR="0" algn="ctr">
                        <a:lnSpc>
                          <a:spcPct val="107000"/>
                        </a:lnSpc>
                        <a:spcBef>
                          <a:spcPts val="0"/>
                        </a:spcBef>
                        <a:spcAft>
                          <a:spcPts val="0"/>
                        </a:spcAft>
                      </a:pPr>
                      <a:endParaRPr lang="en-US" sz="1600" dirty="0">
                        <a:effectLst/>
                        <a:latin typeface="+mn-lt"/>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&lt; 80 ◦ C</a:t>
                      </a: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5 V</a:t>
                      </a:r>
                    </a:p>
                  </a:txBody>
                  <a:tcPr marL="68580" marR="68580" marT="0" marB="0" anchor="ctr"/>
                </a:tc>
                <a:extLst>
                  <a:ext uri="{0D108BD9-81ED-4DB2-BD59-A6C34878D82A}">
                    <a16:rowId xmlns:a16="http://schemas.microsoft.com/office/drawing/2014/main" val="471385545"/>
                  </a:ext>
                </a:extLst>
              </a:tr>
              <a:tr h="479425">
                <a:tc>
                  <a:txBody>
                    <a:bodyPr/>
                    <a:lstStyle/>
                    <a:p>
                      <a:pPr marL="0" marR="0" algn="ctr">
                        <a:lnSpc>
                          <a:spcPct val="107000"/>
                        </a:lnSpc>
                        <a:spcBef>
                          <a:spcPts val="0"/>
                        </a:spcBef>
                        <a:spcAft>
                          <a:spcPts val="0"/>
                        </a:spcAft>
                      </a:pPr>
                      <a:r>
                        <a:rPr lang="en-US" sz="1600" dirty="0">
                          <a:effectLst/>
                          <a:latin typeface="+mn-lt"/>
                        </a:rPr>
                        <a:t>Seed G3/4 water flow sensor</a:t>
                      </a:r>
                      <a:endParaRPr lang="en-US" sz="1600" dirty="0">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1 – 60 L/min</a:t>
                      </a:r>
                    </a:p>
                  </a:txBody>
                  <a:tcPr marL="45720" marR="4572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mn-lt"/>
                          <a:ea typeface="Calibri" panose="020F0502020204030204" pitchFamily="34" charset="0"/>
                        </a:rPr>
                        <a:t>Plastic</a:t>
                      </a: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&lt; 80 ◦ C</a:t>
                      </a: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5 V</a:t>
                      </a:r>
                    </a:p>
                  </a:txBody>
                  <a:tcPr marL="68580" marR="68580" marT="0" marB="0" anchor="ctr"/>
                </a:tc>
                <a:extLst>
                  <a:ext uri="{0D108BD9-81ED-4DB2-BD59-A6C34878D82A}">
                    <a16:rowId xmlns:a16="http://schemas.microsoft.com/office/drawing/2014/main" val="3933742797"/>
                  </a:ext>
                </a:extLst>
              </a:tr>
            </a:tbl>
          </a:graphicData>
        </a:graphic>
      </p:graphicFrame>
      <p:pic>
        <p:nvPicPr>
          <p:cNvPr id="3074" name="Picture 2">
            <a:extLst>
              <a:ext uri="{FF2B5EF4-FFF2-40B4-BE49-F238E27FC236}">
                <a16:creationId xmlns:a16="http://schemas.microsoft.com/office/drawing/2014/main" id="{394CD286-05E3-413D-96FC-9D0CC64EB0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94" t="7892" r="12583" b="18819"/>
          <a:stretch/>
        </p:blipFill>
        <p:spPr bwMode="auto">
          <a:xfrm>
            <a:off x="1816246" y="3646069"/>
            <a:ext cx="3387687" cy="260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38A269-A7DF-4C7B-AF84-629FC1524160}"/>
              </a:ext>
            </a:extLst>
          </p:cNvPr>
          <p:cNvSpPr/>
          <p:nvPr/>
        </p:nvSpPr>
        <p:spPr>
          <a:xfrm>
            <a:off x="1664142" y="6295010"/>
            <a:ext cx="353979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https://www.seeedstudio.com/Water-Flow-Sensor-YF-B3-p-2880.html</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0058A7-1F65-438D-9093-6B13BB58B508}"/>
              </a:ext>
            </a:extLst>
          </p:cNvPr>
          <p:cNvSpPr/>
          <p:nvPr/>
        </p:nvSpPr>
        <p:spPr>
          <a:xfrm>
            <a:off x="5869172" y="4947819"/>
            <a:ext cx="58299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anose="020F0502020204030204"/>
                <a:ea typeface="+mn-ea"/>
                <a:cs typeface="+mn-cs"/>
              </a:rPr>
              <a:t>Water Flow Sensor YF-B3:  Available from Seeedstudio.com</a:t>
            </a:r>
            <a:endPar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603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5740400"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LCD Screen</a:t>
            </a:r>
          </a:p>
        </p:txBody>
      </p:sp>
      <p:sp>
        <p:nvSpPr>
          <p:cNvPr id="2" name="TextBox 1">
            <a:extLst>
              <a:ext uri="{FF2B5EF4-FFF2-40B4-BE49-F238E27FC236}">
                <a16:creationId xmlns:a16="http://schemas.microsoft.com/office/drawing/2014/main" id="{39B9C743-86E3-4E63-8701-C858D6C2F0DC}"/>
              </a:ext>
            </a:extLst>
          </p:cNvPr>
          <p:cNvSpPr txBox="1"/>
          <p:nvPr/>
        </p:nvSpPr>
        <p:spPr>
          <a:xfrm>
            <a:off x="215900" y="1210200"/>
            <a:ext cx="9702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LCD 16x02 screen 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System is designed so it can be operated without the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The LCD screen will display the readings from the sensors and alert the user in case there is a problem with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26" name="Picture 2" descr="MIKROE-55 MikroElektronika | 1471-1236-ND DigiKey Electronics">
            <a:extLst>
              <a:ext uri="{FF2B5EF4-FFF2-40B4-BE49-F238E27FC236}">
                <a16:creationId xmlns:a16="http://schemas.microsoft.com/office/drawing/2014/main" id="{BB5762BC-2782-4CE4-AC7A-59AE254F36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96" t="22031" r="6893" b="18331"/>
          <a:stretch/>
        </p:blipFill>
        <p:spPr bwMode="auto">
          <a:xfrm>
            <a:off x="6368901" y="2922277"/>
            <a:ext cx="3930779" cy="27255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42193-97C8-4063-8908-18753FFD94BB}"/>
              </a:ext>
            </a:extLst>
          </p:cNvPr>
          <p:cNvSpPr/>
          <p:nvPr/>
        </p:nvSpPr>
        <p:spPr>
          <a:xfrm>
            <a:off x="6450419" y="5647800"/>
            <a:ext cx="377810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https://www.digikey.com/product-detail/en/mikroelektronika/MIKROE-55/1471-1236-ND/4495600?utm_adgroup=Accessories&amp;gclid=CjwKCAjwvtX0BRAFEiwAGWJyZOwM39n_hSP3fWXW6l0F4G0A0QhQG5_s9Y7RydgSesNh8aurzWGtcRoCvqsQAvD_BwE</a:t>
            </a:r>
            <a:endPar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533401" y="608430"/>
            <a:ext cx="3746498"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Power</a:t>
            </a:r>
          </a:p>
        </p:txBody>
      </p:sp>
      <p:grpSp>
        <p:nvGrpSpPr>
          <p:cNvPr id="6" name="Group 5">
            <a:extLst>
              <a:ext uri="{FF2B5EF4-FFF2-40B4-BE49-F238E27FC236}">
                <a16:creationId xmlns:a16="http://schemas.microsoft.com/office/drawing/2014/main" id="{8084C8CB-1DDB-4ACD-91DF-71034E314960}"/>
              </a:ext>
            </a:extLst>
          </p:cNvPr>
          <p:cNvGrpSpPr/>
          <p:nvPr/>
        </p:nvGrpSpPr>
        <p:grpSpPr>
          <a:xfrm>
            <a:off x="215901" y="988563"/>
            <a:ext cx="11595100" cy="5620487"/>
            <a:chOff x="196850" y="1061126"/>
            <a:chExt cx="11595100" cy="5620487"/>
          </a:xfrm>
        </p:grpSpPr>
        <p:sp>
          <p:nvSpPr>
            <p:cNvPr id="7" name="Rectangle 6">
              <a:extLst>
                <a:ext uri="{FF2B5EF4-FFF2-40B4-BE49-F238E27FC236}">
                  <a16:creationId xmlns:a16="http://schemas.microsoft.com/office/drawing/2014/main" id="{FC537B32-7CD5-437C-AD43-4FA7CE028214}"/>
                </a:ext>
              </a:extLst>
            </p:cNvPr>
            <p:cNvSpPr/>
            <p:nvPr/>
          </p:nvSpPr>
          <p:spPr>
            <a:xfrm>
              <a:off x="514350" y="1879600"/>
              <a:ext cx="1568450" cy="3937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Solar Panels</a:t>
              </a:r>
            </a:p>
          </p:txBody>
        </p:sp>
        <p:sp>
          <p:nvSpPr>
            <p:cNvPr id="8" name="Rectangle 7">
              <a:extLst>
                <a:ext uri="{FF2B5EF4-FFF2-40B4-BE49-F238E27FC236}">
                  <a16:creationId xmlns:a16="http://schemas.microsoft.com/office/drawing/2014/main" id="{DACA4DE7-B906-44FA-8FB3-B7C10467F029}"/>
                </a:ext>
              </a:extLst>
            </p:cNvPr>
            <p:cNvSpPr/>
            <p:nvPr/>
          </p:nvSpPr>
          <p:spPr>
            <a:xfrm>
              <a:off x="514350" y="2610711"/>
              <a:ext cx="1568450" cy="3937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Battery</a:t>
              </a:r>
            </a:p>
          </p:txBody>
        </p:sp>
        <p:cxnSp>
          <p:nvCxnSpPr>
            <p:cNvPr id="9" name="Straight Arrow Connector 8">
              <a:extLst>
                <a:ext uri="{FF2B5EF4-FFF2-40B4-BE49-F238E27FC236}">
                  <a16:creationId xmlns:a16="http://schemas.microsoft.com/office/drawing/2014/main" id="{9640167E-1CCB-461F-938D-B1CE974128CE}"/>
                </a:ext>
              </a:extLst>
            </p:cNvPr>
            <p:cNvCxnSpPr>
              <a:stCxn id="7" idx="2"/>
              <a:endCxn id="8" idx="0"/>
            </p:cNvCxnSpPr>
            <p:nvPr/>
          </p:nvCxnSpPr>
          <p:spPr>
            <a:xfrm>
              <a:off x="1298575" y="2273300"/>
              <a:ext cx="0" cy="337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B0A7FD-3BB8-4328-B9F0-33EC25A78EA8}"/>
                </a:ext>
              </a:extLst>
            </p:cNvPr>
            <p:cNvSpPr/>
            <p:nvPr/>
          </p:nvSpPr>
          <p:spPr>
            <a:xfrm>
              <a:off x="2393949" y="2625302"/>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Pump</a:t>
              </a:r>
            </a:p>
          </p:txBody>
        </p:sp>
        <p:cxnSp>
          <p:nvCxnSpPr>
            <p:cNvPr id="11" name="Straight Arrow Connector 10">
              <a:extLst>
                <a:ext uri="{FF2B5EF4-FFF2-40B4-BE49-F238E27FC236}">
                  <a16:creationId xmlns:a16="http://schemas.microsoft.com/office/drawing/2014/main" id="{4215BD1F-C746-4DA9-A725-0A3F3979DC2D}"/>
                </a:ext>
              </a:extLst>
            </p:cNvPr>
            <p:cNvCxnSpPr>
              <a:cxnSpLocks/>
              <a:stCxn id="8" idx="3"/>
              <a:endCxn id="10" idx="1"/>
            </p:cNvCxnSpPr>
            <p:nvPr/>
          </p:nvCxnSpPr>
          <p:spPr>
            <a:xfrm>
              <a:off x="2082800" y="2807561"/>
              <a:ext cx="311149" cy="145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AE32132-A0D3-4716-A325-7D3DD090F5A8}"/>
                </a:ext>
              </a:extLst>
            </p:cNvPr>
            <p:cNvSpPr/>
            <p:nvPr/>
          </p:nvSpPr>
          <p:spPr>
            <a:xfrm>
              <a:off x="4241801" y="2625302"/>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cxnSp>
          <p:nvCxnSpPr>
            <p:cNvPr id="13" name="Straight Arrow Connector 12">
              <a:extLst>
                <a:ext uri="{FF2B5EF4-FFF2-40B4-BE49-F238E27FC236}">
                  <a16:creationId xmlns:a16="http://schemas.microsoft.com/office/drawing/2014/main" id="{F372674B-29BC-4315-8665-1AB0B6B21BF8}"/>
                </a:ext>
              </a:extLst>
            </p:cNvPr>
            <p:cNvCxnSpPr>
              <a:cxnSpLocks/>
              <a:stCxn id="10" idx="3"/>
              <a:endCxn id="12" idx="1"/>
            </p:cNvCxnSpPr>
            <p:nvPr/>
          </p:nvCxnSpPr>
          <p:spPr>
            <a:xfrm>
              <a:off x="3962399" y="2822152"/>
              <a:ext cx="27940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4CF6D09-5697-4AE0-9F5D-53228451387A}"/>
                </a:ext>
              </a:extLst>
            </p:cNvPr>
            <p:cNvSpPr/>
            <p:nvPr/>
          </p:nvSpPr>
          <p:spPr>
            <a:xfrm>
              <a:off x="6324601" y="1061126"/>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Sediment Filter</a:t>
              </a:r>
            </a:p>
          </p:txBody>
        </p:sp>
        <p:sp>
          <p:nvSpPr>
            <p:cNvPr id="15" name="Rectangle 14">
              <a:extLst>
                <a:ext uri="{FF2B5EF4-FFF2-40B4-BE49-F238E27FC236}">
                  <a16:creationId xmlns:a16="http://schemas.microsoft.com/office/drawing/2014/main" id="{EFFE1CB6-A8A4-4A76-BFB4-F455B2ADD6BB}"/>
                </a:ext>
              </a:extLst>
            </p:cNvPr>
            <p:cNvSpPr/>
            <p:nvPr/>
          </p:nvSpPr>
          <p:spPr>
            <a:xfrm>
              <a:off x="6324601" y="1690464"/>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Pre-Carbon Filter</a:t>
              </a:r>
            </a:p>
          </p:txBody>
        </p:sp>
        <p:sp>
          <p:nvSpPr>
            <p:cNvPr id="16" name="Rectangle 15">
              <a:extLst>
                <a:ext uri="{FF2B5EF4-FFF2-40B4-BE49-F238E27FC236}">
                  <a16:creationId xmlns:a16="http://schemas.microsoft.com/office/drawing/2014/main" id="{2896C6F9-3774-4151-8942-CFC4EB32A4B2}"/>
                </a:ext>
              </a:extLst>
            </p:cNvPr>
            <p:cNvSpPr/>
            <p:nvPr/>
          </p:nvSpPr>
          <p:spPr>
            <a:xfrm>
              <a:off x="6324601" y="2320054"/>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UF Filtration Membrane</a:t>
              </a:r>
            </a:p>
          </p:txBody>
        </p:sp>
        <p:sp>
          <p:nvSpPr>
            <p:cNvPr id="17" name="Rectangle 16">
              <a:extLst>
                <a:ext uri="{FF2B5EF4-FFF2-40B4-BE49-F238E27FC236}">
                  <a16:creationId xmlns:a16="http://schemas.microsoft.com/office/drawing/2014/main" id="{8CDE64EB-FA0B-4565-AFC8-A5B9FE89B283}"/>
                </a:ext>
              </a:extLst>
            </p:cNvPr>
            <p:cNvSpPr/>
            <p:nvPr/>
          </p:nvSpPr>
          <p:spPr>
            <a:xfrm>
              <a:off x="6324601" y="2978891"/>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UV - Chamber</a:t>
              </a:r>
            </a:p>
          </p:txBody>
        </p:sp>
        <p:cxnSp>
          <p:nvCxnSpPr>
            <p:cNvPr id="18" name="Connector: Elbow 17">
              <a:extLst>
                <a:ext uri="{FF2B5EF4-FFF2-40B4-BE49-F238E27FC236}">
                  <a16:creationId xmlns:a16="http://schemas.microsoft.com/office/drawing/2014/main" id="{FD811B47-209E-420F-9508-313A9EE2BC93}"/>
                </a:ext>
              </a:extLst>
            </p:cNvPr>
            <p:cNvCxnSpPr>
              <a:cxnSpLocks/>
              <a:stCxn id="12" idx="3"/>
              <a:endCxn id="14" idx="0"/>
            </p:cNvCxnSpPr>
            <p:nvPr/>
          </p:nvCxnSpPr>
          <p:spPr>
            <a:xfrm flipV="1">
              <a:off x="5810251" y="1061126"/>
              <a:ext cx="1298575" cy="1761026"/>
            </a:xfrm>
            <a:prstGeom prst="bentConnector4">
              <a:avLst>
                <a:gd name="adj1" fmla="val 19804"/>
                <a:gd name="adj2" fmla="val 11298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A2263F-8388-42AC-B437-71CB780289AB}"/>
                </a:ext>
              </a:extLst>
            </p:cNvPr>
            <p:cNvCxnSpPr>
              <a:cxnSpLocks/>
              <a:stCxn id="14" idx="2"/>
              <a:endCxn id="15" idx="0"/>
            </p:cNvCxnSpPr>
            <p:nvPr/>
          </p:nvCxnSpPr>
          <p:spPr>
            <a:xfrm>
              <a:off x="7108826" y="1454826"/>
              <a:ext cx="0" cy="23563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E20EB9-A791-4111-AB77-17334BB820F3}"/>
                </a:ext>
              </a:extLst>
            </p:cNvPr>
            <p:cNvCxnSpPr>
              <a:cxnSpLocks/>
              <a:stCxn id="15" idx="2"/>
              <a:endCxn id="16" idx="0"/>
            </p:cNvCxnSpPr>
            <p:nvPr/>
          </p:nvCxnSpPr>
          <p:spPr>
            <a:xfrm>
              <a:off x="7108826" y="2084164"/>
              <a:ext cx="0" cy="2358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AD3FCF-1F70-454C-9548-CD99D98F6B10}"/>
                </a:ext>
              </a:extLst>
            </p:cNvPr>
            <p:cNvCxnSpPr>
              <a:cxnSpLocks/>
              <a:stCxn id="16" idx="2"/>
              <a:endCxn id="17" idx="0"/>
            </p:cNvCxnSpPr>
            <p:nvPr/>
          </p:nvCxnSpPr>
          <p:spPr>
            <a:xfrm>
              <a:off x="7108826" y="2713754"/>
              <a:ext cx="0" cy="2651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79476A5-60D5-4285-B19C-9D0C4118D116}"/>
                </a:ext>
              </a:extLst>
            </p:cNvPr>
            <p:cNvCxnSpPr>
              <a:cxnSpLocks/>
              <a:stCxn id="17" idx="3"/>
              <a:endCxn id="23" idx="1"/>
            </p:cNvCxnSpPr>
            <p:nvPr/>
          </p:nvCxnSpPr>
          <p:spPr>
            <a:xfrm flipV="1">
              <a:off x="7893051" y="2990857"/>
              <a:ext cx="431799" cy="184884"/>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84552E0-B852-4CFB-A447-14FB25F92D97}"/>
                </a:ext>
              </a:extLst>
            </p:cNvPr>
            <p:cNvSpPr/>
            <p:nvPr/>
          </p:nvSpPr>
          <p:spPr>
            <a:xfrm>
              <a:off x="8324850" y="2794007"/>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sp>
          <p:nvSpPr>
            <p:cNvPr id="24" name="Rectangle 23">
              <a:extLst>
                <a:ext uri="{FF2B5EF4-FFF2-40B4-BE49-F238E27FC236}">
                  <a16:creationId xmlns:a16="http://schemas.microsoft.com/office/drawing/2014/main" id="{E5AEECAC-B1D4-46E2-BA16-7F62A81DFB4E}"/>
                </a:ext>
              </a:extLst>
            </p:cNvPr>
            <p:cNvSpPr/>
            <p:nvPr/>
          </p:nvSpPr>
          <p:spPr>
            <a:xfrm>
              <a:off x="10223500" y="2794007"/>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Purified Water Outlet</a:t>
              </a:r>
            </a:p>
          </p:txBody>
        </p:sp>
        <p:cxnSp>
          <p:nvCxnSpPr>
            <p:cNvPr id="25" name="Straight Arrow Connector 24">
              <a:extLst>
                <a:ext uri="{FF2B5EF4-FFF2-40B4-BE49-F238E27FC236}">
                  <a16:creationId xmlns:a16="http://schemas.microsoft.com/office/drawing/2014/main" id="{BD387C35-2ACC-41F5-924E-4AFAB68EFD62}"/>
                </a:ext>
              </a:extLst>
            </p:cNvPr>
            <p:cNvCxnSpPr>
              <a:cxnSpLocks/>
              <a:stCxn id="23" idx="3"/>
              <a:endCxn id="24" idx="1"/>
            </p:cNvCxnSpPr>
            <p:nvPr/>
          </p:nvCxnSpPr>
          <p:spPr>
            <a:xfrm>
              <a:off x="9893300" y="2990857"/>
              <a:ext cx="3302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92E01F-06B0-4E65-9E74-00BD107E5449}"/>
                </a:ext>
              </a:extLst>
            </p:cNvPr>
            <p:cNvSpPr/>
            <p:nvPr/>
          </p:nvSpPr>
          <p:spPr>
            <a:xfrm>
              <a:off x="674462" y="4104937"/>
              <a:ext cx="1248225" cy="1100879"/>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cxnSp>
          <p:nvCxnSpPr>
            <p:cNvPr id="27" name="Connector: Elbow 26">
              <a:extLst>
                <a:ext uri="{FF2B5EF4-FFF2-40B4-BE49-F238E27FC236}">
                  <a16:creationId xmlns:a16="http://schemas.microsoft.com/office/drawing/2014/main" id="{E5A5DD53-7014-4187-953D-8D3298CC0DB6}"/>
                </a:ext>
              </a:extLst>
            </p:cNvPr>
            <p:cNvCxnSpPr>
              <a:cxnSpLocks/>
              <a:stCxn id="26" idx="0"/>
              <a:endCxn id="12" idx="2"/>
            </p:cNvCxnSpPr>
            <p:nvPr/>
          </p:nvCxnSpPr>
          <p:spPr>
            <a:xfrm rot="5400000" flipH="1" flipV="1">
              <a:off x="2619333" y="1698245"/>
              <a:ext cx="1085935" cy="3727451"/>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E59D512-FFE5-4FC8-AD71-4F6C823B4DB6}"/>
                </a:ext>
              </a:extLst>
            </p:cNvPr>
            <p:cNvCxnSpPr>
              <a:cxnSpLocks/>
              <a:stCxn id="26" idx="0"/>
              <a:endCxn id="23" idx="2"/>
            </p:cNvCxnSpPr>
            <p:nvPr/>
          </p:nvCxnSpPr>
          <p:spPr>
            <a:xfrm rot="5400000" flipH="1" flipV="1">
              <a:off x="4745210" y="-258928"/>
              <a:ext cx="917230" cy="7810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6D18A0A-5ABD-49B0-BA4E-CF698E7FAABA}"/>
                </a:ext>
              </a:extLst>
            </p:cNvPr>
            <p:cNvSpPr/>
            <p:nvPr/>
          </p:nvSpPr>
          <p:spPr>
            <a:xfrm>
              <a:off x="2489199" y="3827598"/>
              <a:ext cx="19213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pH Sensor</a:t>
              </a:r>
            </a:p>
          </p:txBody>
        </p:sp>
        <p:sp>
          <p:nvSpPr>
            <p:cNvPr id="30" name="Rectangle 29">
              <a:extLst>
                <a:ext uri="{FF2B5EF4-FFF2-40B4-BE49-F238E27FC236}">
                  <a16:creationId xmlns:a16="http://schemas.microsoft.com/office/drawing/2014/main" id="{796B7D78-8712-4E39-8FFD-210CD4D84E4D}"/>
                </a:ext>
              </a:extLst>
            </p:cNvPr>
            <p:cNvSpPr/>
            <p:nvPr/>
          </p:nvSpPr>
          <p:spPr>
            <a:xfrm>
              <a:off x="2489199" y="4458917"/>
              <a:ext cx="19213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Turbidity Sensor</a:t>
              </a:r>
            </a:p>
          </p:txBody>
        </p:sp>
        <p:sp>
          <p:nvSpPr>
            <p:cNvPr id="32" name="Rectangle 31">
              <a:extLst>
                <a:ext uri="{FF2B5EF4-FFF2-40B4-BE49-F238E27FC236}">
                  <a16:creationId xmlns:a16="http://schemas.microsoft.com/office/drawing/2014/main" id="{7BBCCA13-C9E1-42B5-8033-927CF53FE2C7}"/>
                </a:ext>
              </a:extLst>
            </p:cNvPr>
            <p:cNvSpPr/>
            <p:nvPr/>
          </p:nvSpPr>
          <p:spPr>
            <a:xfrm>
              <a:off x="196850" y="5665846"/>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LCD Display</a:t>
              </a:r>
            </a:p>
          </p:txBody>
        </p:sp>
        <p:sp>
          <p:nvSpPr>
            <p:cNvPr id="33" name="Rectangle 32">
              <a:extLst>
                <a:ext uri="{FF2B5EF4-FFF2-40B4-BE49-F238E27FC236}">
                  <a16:creationId xmlns:a16="http://schemas.microsoft.com/office/drawing/2014/main" id="{1025393E-12E1-4349-B529-5543C800911D}"/>
                </a:ext>
              </a:extLst>
            </p:cNvPr>
            <p:cNvSpPr/>
            <p:nvPr/>
          </p:nvSpPr>
          <p:spPr>
            <a:xfrm>
              <a:off x="2082800" y="5665846"/>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Bluetooth Transmitter</a:t>
              </a:r>
            </a:p>
          </p:txBody>
        </p:sp>
        <p:cxnSp>
          <p:nvCxnSpPr>
            <p:cNvPr id="34" name="Connector: Elbow 33">
              <a:extLst>
                <a:ext uri="{FF2B5EF4-FFF2-40B4-BE49-F238E27FC236}">
                  <a16:creationId xmlns:a16="http://schemas.microsoft.com/office/drawing/2014/main" id="{A40C2665-E617-4AAC-AF25-428917B79C9E}"/>
                </a:ext>
              </a:extLst>
            </p:cNvPr>
            <p:cNvCxnSpPr>
              <a:cxnSpLocks/>
              <a:stCxn id="26" idx="3"/>
              <a:endCxn id="29" idx="1"/>
            </p:cNvCxnSpPr>
            <p:nvPr/>
          </p:nvCxnSpPr>
          <p:spPr>
            <a:xfrm flipV="1">
              <a:off x="1922687" y="4024448"/>
              <a:ext cx="566512" cy="630929"/>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58AD6B7-3ACD-480C-829B-A17937B0CDEA}"/>
                </a:ext>
              </a:extLst>
            </p:cNvPr>
            <p:cNvCxnSpPr>
              <a:cxnSpLocks/>
              <a:stCxn id="26" idx="3"/>
              <a:endCxn id="30" idx="1"/>
            </p:cNvCxnSpPr>
            <p:nvPr/>
          </p:nvCxnSpPr>
          <p:spPr>
            <a:xfrm>
              <a:off x="1922687" y="4655377"/>
              <a:ext cx="566512" cy="39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E261D7E-0C4C-4EEE-8E51-14660F6124B0}"/>
                </a:ext>
              </a:extLst>
            </p:cNvPr>
            <p:cNvCxnSpPr>
              <a:cxnSpLocks/>
              <a:stCxn id="26" idx="2"/>
              <a:endCxn id="32" idx="0"/>
            </p:cNvCxnSpPr>
            <p:nvPr/>
          </p:nvCxnSpPr>
          <p:spPr>
            <a:xfrm rot="5400000">
              <a:off x="909810" y="5277081"/>
              <a:ext cx="460030" cy="317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AAADE80-DBBA-4D80-BECB-29E4918C7BD4}"/>
                </a:ext>
              </a:extLst>
            </p:cNvPr>
            <p:cNvCxnSpPr>
              <a:cxnSpLocks/>
              <a:stCxn id="26" idx="2"/>
              <a:endCxn id="33" idx="0"/>
            </p:cNvCxnSpPr>
            <p:nvPr/>
          </p:nvCxnSpPr>
          <p:spPr>
            <a:xfrm rot="16200000" flipH="1">
              <a:off x="1852785" y="4651606"/>
              <a:ext cx="460030" cy="156845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8A2039-1FB5-4C45-BEA6-390F4E7B98B0}"/>
                </a:ext>
              </a:extLst>
            </p:cNvPr>
            <p:cNvSpPr/>
            <p:nvPr/>
          </p:nvSpPr>
          <p:spPr>
            <a:xfrm>
              <a:off x="7149628" y="4246789"/>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sp>
          <p:nvSpPr>
            <p:cNvPr id="40" name="Rectangle 39">
              <a:extLst>
                <a:ext uri="{FF2B5EF4-FFF2-40B4-BE49-F238E27FC236}">
                  <a16:creationId xmlns:a16="http://schemas.microsoft.com/office/drawing/2014/main" id="{6BD9BC54-1B1F-4CEF-9A8B-E0CBB641C5D5}"/>
                </a:ext>
              </a:extLst>
            </p:cNvPr>
            <p:cNvSpPr/>
            <p:nvPr/>
          </p:nvSpPr>
          <p:spPr>
            <a:xfrm>
              <a:off x="9210203" y="4246789"/>
              <a:ext cx="1568450" cy="63335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Power</a:t>
              </a:r>
            </a:p>
          </p:txBody>
        </p:sp>
        <p:sp>
          <p:nvSpPr>
            <p:cNvPr id="41" name="Rectangle 40">
              <a:extLst>
                <a:ext uri="{FF2B5EF4-FFF2-40B4-BE49-F238E27FC236}">
                  <a16:creationId xmlns:a16="http://schemas.microsoft.com/office/drawing/2014/main" id="{3E624B1C-7D2F-4627-A8AB-3090B08BDBFE}"/>
                </a:ext>
              </a:extLst>
            </p:cNvPr>
            <p:cNvSpPr/>
            <p:nvPr/>
          </p:nvSpPr>
          <p:spPr>
            <a:xfrm>
              <a:off x="7149628" y="5224192"/>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Filtration System</a:t>
              </a:r>
            </a:p>
          </p:txBody>
        </p:sp>
        <p:sp>
          <p:nvSpPr>
            <p:cNvPr id="42" name="Rectangle 41">
              <a:extLst>
                <a:ext uri="{FF2B5EF4-FFF2-40B4-BE49-F238E27FC236}">
                  <a16:creationId xmlns:a16="http://schemas.microsoft.com/office/drawing/2014/main" id="{99D09482-8AC4-4423-8DEF-CE10C0786AAD}"/>
                </a:ext>
              </a:extLst>
            </p:cNvPr>
            <p:cNvSpPr/>
            <p:nvPr/>
          </p:nvSpPr>
          <p:spPr>
            <a:xfrm>
              <a:off x="9210203" y="5224192"/>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Peripherals</a:t>
              </a:r>
            </a:p>
          </p:txBody>
        </p:sp>
        <p:cxnSp>
          <p:nvCxnSpPr>
            <p:cNvPr id="43" name="Straight Arrow Connector 42">
              <a:extLst>
                <a:ext uri="{FF2B5EF4-FFF2-40B4-BE49-F238E27FC236}">
                  <a16:creationId xmlns:a16="http://schemas.microsoft.com/office/drawing/2014/main" id="{57737F6F-8860-4170-8759-0740FC1FC4D9}"/>
                </a:ext>
              </a:extLst>
            </p:cNvPr>
            <p:cNvCxnSpPr>
              <a:cxnSpLocks/>
              <a:stCxn id="33" idx="3"/>
              <a:endCxn id="44" idx="1"/>
            </p:cNvCxnSpPr>
            <p:nvPr/>
          </p:nvCxnSpPr>
          <p:spPr>
            <a:xfrm>
              <a:off x="3651250" y="5982523"/>
              <a:ext cx="691048"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Picture 4" descr="Image result for android&quot;">
              <a:extLst>
                <a:ext uri="{FF2B5EF4-FFF2-40B4-BE49-F238E27FC236}">
                  <a16:creationId xmlns:a16="http://schemas.microsoft.com/office/drawing/2014/main" id="{23296933-0AC9-445B-A0AF-DDFC596848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31" t="9252" r="23149" b="12891"/>
            <a:stretch/>
          </p:blipFill>
          <p:spPr bwMode="auto">
            <a:xfrm>
              <a:off x="4342298" y="5283433"/>
              <a:ext cx="1269526" cy="1398180"/>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45" name="Connector: Elbow 44">
            <a:extLst>
              <a:ext uri="{FF2B5EF4-FFF2-40B4-BE49-F238E27FC236}">
                <a16:creationId xmlns:a16="http://schemas.microsoft.com/office/drawing/2014/main" id="{93C63AA5-11FC-4BC8-9752-DEBD74441D07}"/>
              </a:ext>
            </a:extLst>
          </p:cNvPr>
          <p:cNvCxnSpPr>
            <a:cxnSpLocks/>
          </p:cNvCxnSpPr>
          <p:nvPr/>
        </p:nvCxnSpPr>
        <p:spPr>
          <a:xfrm rot="16200000" flipH="1">
            <a:off x="3702598" y="546876"/>
            <a:ext cx="256082" cy="5026026"/>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4DF96AB-8B66-4B20-93B5-0547F53B3841}"/>
              </a:ext>
            </a:extLst>
          </p:cNvPr>
          <p:cNvCxnSpPr>
            <a:cxnSpLocks/>
          </p:cNvCxnSpPr>
          <p:nvPr/>
        </p:nvCxnSpPr>
        <p:spPr>
          <a:xfrm rot="5400000">
            <a:off x="519435" y="3241753"/>
            <a:ext cx="1108097" cy="488286"/>
          </a:xfrm>
          <a:prstGeom prst="bentConnector3">
            <a:avLst>
              <a:gd name="adj1" fmla="val 3752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04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642262" y="634946"/>
            <a:ext cx="3372529" cy="3441202"/>
          </a:xfrm>
        </p:spPr>
        <p:txBody>
          <a:bodyPr anchor="ctr">
            <a:normAutofit/>
          </a:bodyPr>
          <a:lstStyle/>
          <a:p>
            <a:pPr algn="ctr"/>
            <a:r>
              <a:rPr lang="en-US" b="1" u="sng" dirty="0"/>
              <a:t>Solar </a:t>
            </a:r>
            <a:br>
              <a:rPr lang="en-US" b="1" u="sng" dirty="0"/>
            </a:br>
            <a:r>
              <a:rPr lang="en-US" b="1" u="sng" dirty="0"/>
              <a:t>Panels </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extLst>
              <p:ext uri="{D42A27DB-BD31-4B8C-83A1-F6EECF244321}">
                <p14:modId xmlns:p14="http://schemas.microsoft.com/office/powerpoint/2010/main" val="2949089337"/>
              </p:ext>
            </p:extLst>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4736123" y="656492"/>
            <a:ext cx="6729046" cy="2677656"/>
          </a:xfrm>
          <a:prstGeom prst="rect">
            <a:avLst/>
          </a:prstGeom>
          <a:noFill/>
        </p:spPr>
        <p:txBody>
          <a:bodyPr wrap="square" rtlCol="0">
            <a:spAutoFit/>
          </a:bodyPr>
          <a:lstStyle/>
          <a:p>
            <a:r>
              <a:rPr lang="en-US" sz="2400" dirty="0">
                <a:solidFill>
                  <a:schemeClr val="bg1"/>
                </a:solidFill>
              </a:rPr>
              <a:t>Comparison of 3 types of solar panels: </a:t>
            </a:r>
          </a:p>
          <a:p>
            <a:pPr marL="457200" indent="-457200">
              <a:buFont typeface="+mj-lt"/>
              <a:buAutoNum type="arabicPeriod"/>
            </a:pPr>
            <a:r>
              <a:rPr lang="en-US" sz="2400" dirty="0">
                <a:solidFill>
                  <a:schemeClr val="bg1"/>
                </a:solidFill>
              </a:rPr>
              <a:t>Monocrystalline Cells- Small, highest efficiency, very portable</a:t>
            </a:r>
          </a:p>
          <a:p>
            <a:pPr marL="457200" indent="-457200">
              <a:buFont typeface="+mj-lt"/>
              <a:buAutoNum type="arabicPeriod"/>
            </a:pPr>
            <a:r>
              <a:rPr lang="en-US" sz="2400" dirty="0">
                <a:solidFill>
                  <a:schemeClr val="bg1"/>
                </a:solidFill>
              </a:rPr>
              <a:t>Polycrystalline Cells-Large in size (heavy), less efficient, not portable</a:t>
            </a:r>
          </a:p>
          <a:p>
            <a:pPr marL="457200" indent="-457200">
              <a:buFont typeface="+mj-lt"/>
              <a:buAutoNum type="arabicPeriod"/>
            </a:pPr>
            <a:r>
              <a:rPr lang="en-US" sz="2400" dirty="0">
                <a:solidFill>
                  <a:schemeClr val="bg1"/>
                </a:solidFill>
              </a:rPr>
              <a:t>Thin Film Cells-Large in size, less efficient, not portable</a:t>
            </a:r>
          </a:p>
        </p:txBody>
      </p:sp>
      <p:sp>
        <p:nvSpPr>
          <p:cNvPr id="7" name="TextBox 6"/>
          <p:cNvSpPr txBox="1"/>
          <p:nvPr/>
        </p:nvSpPr>
        <p:spPr>
          <a:xfrm>
            <a:off x="4736123" y="3614337"/>
            <a:ext cx="6389077" cy="1938992"/>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Specifications: </a:t>
            </a:r>
          </a:p>
          <a:p>
            <a:pPr marL="457200" indent="-457200">
              <a:buFont typeface="+mj-lt"/>
              <a:buAutoNum type="arabicPeriod"/>
            </a:pPr>
            <a:r>
              <a:rPr lang="en-US" sz="2400" dirty="0">
                <a:solidFill>
                  <a:schemeClr val="bg1"/>
                </a:solidFill>
              </a:rPr>
              <a:t>19 % efficiency rates, 16V output, peak current of 1.1 A, and peak power of 19.8 W</a:t>
            </a:r>
          </a:p>
          <a:p>
            <a:pPr marL="457200" indent="-457200">
              <a:buFont typeface="+mj-lt"/>
              <a:buAutoNum type="arabicPeriod"/>
            </a:pPr>
            <a:r>
              <a:rPr lang="en-US" sz="2400" dirty="0">
                <a:solidFill>
                  <a:schemeClr val="bg1"/>
                </a:solidFill>
              </a:rPr>
              <a:t>Has a built-in USB port</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970" y="3553513"/>
            <a:ext cx="3774829" cy="196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89921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6000"/>
                <a:shade val="99000"/>
                <a:satMod val="140000"/>
              </a:schemeClr>
            </a:gs>
            <a:gs pos="71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198032" y="1791298"/>
            <a:ext cx="3372529" cy="1868655"/>
          </a:xfrm>
        </p:spPr>
        <p:txBody>
          <a:bodyPr anchor="ctr">
            <a:normAutofit/>
          </a:bodyPr>
          <a:lstStyle/>
          <a:p>
            <a:pPr algn="ctr"/>
            <a:r>
              <a:rPr lang="en-US" sz="5400" b="1" dirty="0"/>
              <a:t>Battery</a:t>
            </a:r>
            <a:r>
              <a:rPr lang="en-US" b="1" dirty="0"/>
              <a:t>  </a:t>
            </a:r>
            <a:br>
              <a:rPr lang="en-US" b="1" dirty="0"/>
            </a:br>
            <a:endParaRPr lang="en-US" sz="2000" b="1" dirty="0"/>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Content Placeholder 3">
            <a:extLst>
              <a:ext uri="{FF2B5EF4-FFF2-40B4-BE49-F238E27FC236}">
                <a16:creationId xmlns:a16="http://schemas.microsoft.com/office/drawing/2014/main" id="{683ABE90-C29A-C945-AA3C-5EA42DBEED2D}"/>
              </a:ext>
            </a:extLst>
          </p:cNvPr>
          <p:cNvGraphicFramePr>
            <a:graphicFrameLocks/>
          </p:cNvGraphicFramePr>
          <p:nvPr>
            <p:extLst>
              <p:ext uri="{D42A27DB-BD31-4B8C-83A1-F6EECF244321}">
                <p14:modId xmlns:p14="http://schemas.microsoft.com/office/powerpoint/2010/main" val="2252094597"/>
              </p:ext>
            </p:extLst>
          </p:nvPr>
        </p:nvGraphicFramePr>
        <p:xfrm>
          <a:off x="3284376" y="319885"/>
          <a:ext cx="8743552" cy="5623715"/>
        </p:xfrm>
        <a:graphic>
          <a:graphicData uri="http://schemas.openxmlformats.org/drawingml/2006/table">
            <a:tbl>
              <a:tblPr firstRow="1" firstCol="1" bandRow="1">
                <a:tableStyleId>{5C22544A-7EE6-4342-B048-85BDC9FD1C3A}</a:tableStyleId>
              </a:tblPr>
              <a:tblGrid>
                <a:gridCol w="2536063">
                  <a:extLst>
                    <a:ext uri="{9D8B030D-6E8A-4147-A177-3AD203B41FA5}">
                      <a16:colId xmlns:a16="http://schemas.microsoft.com/office/drawing/2014/main" val="749011406"/>
                    </a:ext>
                  </a:extLst>
                </a:gridCol>
                <a:gridCol w="2166042">
                  <a:extLst>
                    <a:ext uri="{9D8B030D-6E8A-4147-A177-3AD203B41FA5}">
                      <a16:colId xmlns:a16="http://schemas.microsoft.com/office/drawing/2014/main" val="743291098"/>
                    </a:ext>
                  </a:extLst>
                </a:gridCol>
                <a:gridCol w="1936112">
                  <a:extLst>
                    <a:ext uri="{9D8B030D-6E8A-4147-A177-3AD203B41FA5}">
                      <a16:colId xmlns:a16="http://schemas.microsoft.com/office/drawing/2014/main" val="1100708887"/>
                    </a:ext>
                  </a:extLst>
                </a:gridCol>
                <a:gridCol w="2105335">
                  <a:extLst>
                    <a:ext uri="{9D8B030D-6E8A-4147-A177-3AD203B41FA5}">
                      <a16:colId xmlns:a16="http://schemas.microsoft.com/office/drawing/2014/main" val="105725693"/>
                    </a:ext>
                  </a:extLst>
                </a:gridCol>
              </a:tblGrid>
              <a:tr h="584411">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Battery Features</a:t>
                      </a: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Lead-acid </a:t>
                      </a:r>
                    </a:p>
                  </a:txBody>
                  <a:tcPr marL="68580" marR="68580" marT="0" marB="0" anchor="ct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Li-ion</a:t>
                      </a:r>
                    </a:p>
                  </a:txBody>
                  <a:tcPr marL="68580" marR="68580" marT="0" marB="0" anchor="ct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Li - polymer</a:t>
                      </a:r>
                    </a:p>
                  </a:txBody>
                  <a:tcPr marL="68580" marR="68580" marT="0" marB="0" anchor="ctr"/>
                </a:tc>
                <a:extLst>
                  <a:ext uri="{0D108BD9-81ED-4DB2-BD59-A6C34878D82A}">
                    <a16:rowId xmlns:a16="http://schemas.microsoft.com/office/drawing/2014/main" val="1701903162"/>
                  </a:ext>
                </a:extLst>
              </a:tr>
              <a:tr h="721766">
                <a:tc>
                  <a:txBody>
                    <a:bodyPr/>
                    <a:lstStyle/>
                    <a:p>
                      <a:pPr marL="0" marR="0" algn="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Weight</a:t>
                      </a: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 heavy (13 Lb.)</a:t>
                      </a:r>
                    </a:p>
                  </a:txBody>
                  <a:tcPr marL="68580" marR="68580" marT="0" marB="0" anchor="ctr">
                    <a:solidFill>
                      <a:schemeClr val="accent3">
                        <a:lumMod val="75000"/>
                      </a:schemeClr>
                    </a:solidFill>
                  </a:tcPr>
                </a:tc>
                <a:tc>
                  <a:txBody>
                    <a:bodyPr/>
                    <a:lstStyle/>
                    <a:p>
                      <a:pPr algn="ctr"/>
                      <a:r>
                        <a:rPr lang="en-US" sz="2000" dirty="0">
                          <a:solidFill>
                            <a:schemeClr val="tx1"/>
                          </a:solidFill>
                          <a:effectLst/>
                          <a:latin typeface="+mn-lt"/>
                          <a:cs typeface="Arial" panose="020B0604020202020204" pitchFamily="34" charset="0"/>
                        </a:rPr>
                        <a:t>1.6Lb</a:t>
                      </a:r>
                    </a:p>
                  </a:txBody>
                  <a:tcPr marL="68580" marR="68580" marT="0" marB="0" anchor="ctr">
                    <a:solidFill>
                      <a:schemeClr val="accent3">
                        <a:lumMod val="75000"/>
                      </a:schemeClr>
                    </a:solidFill>
                  </a:tcPr>
                </a:tc>
                <a:tc>
                  <a:txBody>
                    <a:bodyPr/>
                    <a:lstStyle/>
                    <a:p>
                      <a:pPr algn="ctr"/>
                      <a:r>
                        <a:rPr kumimoji="0" lang="en-US" sz="2000" b="0" i="0" u="none" strike="noStrike" kern="1200" cap="none" spc="0" normalizeH="0" baseline="0" noProof="0" dirty="0">
                          <a:ln>
                            <a:noFill/>
                          </a:ln>
                          <a:solidFill>
                            <a:srgbClr val="FFFFFF"/>
                          </a:solidFill>
                          <a:effectLst/>
                          <a:uLnTx/>
                          <a:uFillTx/>
                          <a:latin typeface="+mn-lt"/>
                          <a:ea typeface="Calibri" panose="020F0502020204030204" pitchFamily="34" charset="0"/>
                          <a:cs typeface="Arial" panose="020B0604020202020204" pitchFamily="34" charset="0"/>
                        </a:rPr>
                        <a:t>Light (1.5Lb.)</a:t>
                      </a:r>
                      <a:endParaRPr lang="en-US" sz="2000" dirty="0">
                        <a:solidFill>
                          <a:schemeClr val="tx1"/>
                        </a:solidFill>
                        <a:effectLst/>
                        <a:latin typeface="+mn-lt"/>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343376251"/>
                  </a:ext>
                </a:extLst>
              </a:tr>
              <a:tr h="721766">
                <a:tc>
                  <a:txBody>
                    <a:bodyPr/>
                    <a:lstStyle/>
                    <a:p>
                      <a:pPr marL="0" marR="0" algn="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Energy capacity</a:t>
                      </a: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26,000 mAh</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24,000mAh</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24,000 mAh</a:t>
                      </a:r>
                    </a:p>
                  </a:txBody>
                  <a:tcPr marL="68580" marR="68580" marT="0" marB="0" anchor="ctr">
                    <a:solidFill>
                      <a:schemeClr val="accent3">
                        <a:lumMod val="75000"/>
                      </a:schemeClr>
                    </a:solidFill>
                  </a:tcPr>
                </a:tc>
                <a:extLst>
                  <a:ext uri="{0D108BD9-81ED-4DB2-BD59-A6C34878D82A}">
                    <a16:rowId xmlns:a16="http://schemas.microsoft.com/office/drawing/2014/main" val="1022575223"/>
                  </a:ext>
                </a:extLst>
              </a:tr>
              <a:tr h="740960">
                <a:tc>
                  <a:txBody>
                    <a:bodyPr/>
                    <a:lstStyle/>
                    <a:p>
                      <a:pPr marL="0" marR="0" algn="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Discharge stability</a:t>
                      </a: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Less stable</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stable</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Very stable</a:t>
                      </a:r>
                    </a:p>
                  </a:txBody>
                  <a:tcPr marL="68580" marR="68580" marT="0" marB="0" anchor="ctr">
                    <a:solidFill>
                      <a:schemeClr val="accent3">
                        <a:lumMod val="75000"/>
                      </a:schemeClr>
                    </a:solidFill>
                  </a:tcPr>
                </a:tc>
                <a:extLst>
                  <a:ext uri="{0D108BD9-81ED-4DB2-BD59-A6C34878D82A}">
                    <a16:rowId xmlns:a16="http://schemas.microsoft.com/office/drawing/2014/main" val="1550063030"/>
                  </a:ext>
                </a:extLst>
              </a:tr>
              <a:tr h="689514">
                <a:tc>
                  <a:txBody>
                    <a:bodyPr/>
                    <a:lstStyle/>
                    <a:p>
                      <a:pPr marL="0" marR="0" algn="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Efficiency % </a:t>
                      </a: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Less (50-70)</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medium</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High(&gt;90) </a:t>
                      </a:r>
                    </a:p>
                  </a:txBody>
                  <a:tcPr marL="68580" marR="68580" marT="0" marB="0" anchor="ctr">
                    <a:solidFill>
                      <a:schemeClr val="accent3">
                        <a:lumMod val="75000"/>
                      </a:schemeClr>
                    </a:solidFill>
                  </a:tcPr>
                </a:tc>
                <a:extLst>
                  <a:ext uri="{0D108BD9-81ED-4DB2-BD59-A6C34878D82A}">
                    <a16:rowId xmlns:a16="http://schemas.microsoft.com/office/drawing/2014/main" val="2081526510"/>
                  </a:ext>
                </a:extLst>
              </a:tr>
              <a:tr h="721766">
                <a:tc>
                  <a:txBody>
                    <a:bodyPr/>
                    <a:lstStyle/>
                    <a:p>
                      <a:pPr marL="0" marR="0" algn="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safety</a:t>
                      </a: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Less safe</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Medium</a:t>
                      </a:r>
                    </a:p>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more volatile</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More safe</a:t>
                      </a:r>
                    </a:p>
                  </a:txBody>
                  <a:tcPr marL="68580" marR="68580" marT="0" marB="0" anchor="ctr">
                    <a:solidFill>
                      <a:schemeClr val="accent3">
                        <a:lumMod val="75000"/>
                      </a:schemeClr>
                    </a:solidFill>
                  </a:tcPr>
                </a:tc>
                <a:extLst>
                  <a:ext uri="{0D108BD9-81ED-4DB2-BD59-A6C34878D82A}">
                    <a16:rowId xmlns:a16="http://schemas.microsoft.com/office/drawing/2014/main" val="3431446572"/>
                  </a:ext>
                </a:extLst>
              </a:tr>
              <a:tr h="721766">
                <a:tc>
                  <a:txBody>
                    <a:bodyPr/>
                    <a:lstStyle/>
                    <a:p>
                      <a:r>
                        <a:rPr lang="en-US" sz="2000" dirty="0"/>
                        <a:t>        Charging duration</a:t>
                      </a: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longer</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medium</a:t>
                      </a: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Short</a:t>
                      </a:r>
                    </a:p>
                  </a:txBody>
                  <a:tcPr marL="68580" marR="68580" marT="0" marB="0" anchor="ctr">
                    <a:solidFill>
                      <a:schemeClr val="accent3">
                        <a:lumMod val="75000"/>
                      </a:schemeClr>
                    </a:solidFill>
                  </a:tcPr>
                </a:tc>
                <a:extLst>
                  <a:ext uri="{0D108BD9-81ED-4DB2-BD59-A6C34878D82A}">
                    <a16:rowId xmlns:a16="http://schemas.microsoft.com/office/drawing/2014/main" val="218964610"/>
                  </a:ext>
                </a:extLst>
              </a:tr>
              <a:tr h="72176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n-lt"/>
                          <a:ea typeface="Calibri" panose="020F0502020204030204" pitchFamily="34" charset="0"/>
                          <a:cs typeface="Arial" panose="020B0604020202020204" pitchFamily="34" charset="0"/>
                        </a:rPr>
                        <a:t>Cost ($)</a:t>
                      </a:r>
                    </a:p>
                    <a:p>
                      <a:endParaRPr lang="en-US" sz="2000" dirty="0"/>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70</a:t>
                      </a:r>
                    </a:p>
                  </a:txBody>
                  <a:tcPr marL="68580" marR="68580" marT="0" marB="0" anchor="ctr">
                    <a:solidFill>
                      <a:schemeClr val="accent3">
                        <a:lumMod val="75000"/>
                      </a:schemeClr>
                    </a:solidFill>
                  </a:tcPr>
                </a:tc>
                <a:tc>
                  <a:txBody>
                    <a:bodyPr/>
                    <a:lstStyle/>
                    <a:p>
                      <a:pPr algn="ctr"/>
                      <a:r>
                        <a:rPr lang="en-US" sz="2000" dirty="0">
                          <a:solidFill>
                            <a:schemeClr val="tx1"/>
                          </a:solidFill>
                          <a:effectLst/>
                          <a:latin typeface="+mn-lt"/>
                          <a:cs typeface="Arial" panose="020B0604020202020204" pitchFamily="34" charset="0"/>
                        </a:rPr>
                        <a:t>90</a:t>
                      </a:r>
                    </a:p>
                  </a:txBody>
                  <a:tcPr marL="68580" marR="68580" marT="0" marB="0" anchor="ctr">
                    <a:solidFill>
                      <a:schemeClr val="accent3">
                        <a:lumMod val="75000"/>
                      </a:schemeClr>
                    </a:solidFill>
                  </a:tcPr>
                </a:tc>
                <a:tc>
                  <a:txBody>
                    <a:bodyPr/>
                    <a:lstStyle/>
                    <a:p>
                      <a:pPr algn="ctr"/>
                      <a:r>
                        <a:rPr lang="en-US" sz="2000" dirty="0">
                          <a:solidFill>
                            <a:schemeClr val="tx1"/>
                          </a:solidFill>
                          <a:effectLst/>
                          <a:latin typeface="+mn-lt"/>
                          <a:cs typeface="Arial" panose="020B0604020202020204" pitchFamily="34" charset="0"/>
                        </a:rPr>
                        <a:t>110</a:t>
                      </a:r>
                    </a:p>
                  </a:txBody>
                  <a:tcPr marL="68580" marR="68580" marT="0" marB="0" anchor="ctr">
                    <a:solidFill>
                      <a:schemeClr val="accent3">
                        <a:lumMod val="75000"/>
                      </a:schemeClr>
                    </a:solidFill>
                  </a:tcPr>
                </a:tc>
                <a:extLst>
                  <a:ext uri="{0D108BD9-81ED-4DB2-BD59-A6C34878D82A}">
                    <a16:rowId xmlns:a16="http://schemas.microsoft.com/office/drawing/2014/main" val="1305539323"/>
                  </a:ext>
                </a:extLst>
              </a:tr>
            </a:tbl>
          </a:graphicData>
        </a:graphic>
      </p:graphicFrame>
    </p:spTree>
    <p:extLst>
      <p:ext uri="{BB962C8B-B14F-4D97-AF65-F5344CB8AC3E}">
        <p14:creationId xmlns:p14="http://schemas.microsoft.com/office/powerpoint/2010/main" val="341566384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6000"/>
                <a:shade val="99000"/>
                <a:satMod val="140000"/>
              </a:schemeClr>
            </a:gs>
            <a:gs pos="71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395545" y="285355"/>
            <a:ext cx="3372529" cy="2223067"/>
          </a:xfrm>
        </p:spPr>
        <p:txBody>
          <a:bodyPr anchor="ctr">
            <a:normAutofit/>
          </a:bodyPr>
          <a:lstStyle/>
          <a:p>
            <a:pPr algn="ctr"/>
            <a:r>
              <a:rPr lang="en-US" sz="5400" b="1" dirty="0"/>
              <a:t>Battery</a:t>
            </a:r>
            <a:br>
              <a:rPr lang="en-US" sz="2000" b="1" dirty="0"/>
            </a:br>
            <a:r>
              <a:rPr lang="en-US" sz="2000" b="1" dirty="0" err="1"/>
              <a:t>Omars</a:t>
            </a:r>
            <a:r>
              <a:rPr lang="en-US" sz="2000" b="1" dirty="0"/>
              <a:t> 2400 </a:t>
            </a:r>
            <a:r>
              <a:rPr lang="en-US" sz="2000" b="1" dirty="0" err="1"/>
              <a:t>mAH</a:t>
            </a:r>
            <a:r>
              <a:rPr lang="en-US" sz="2000" b="1" dirty="0"/>
              <a:t> 80W</a:t>
            </a:r>
            <a:br>
              <a:rPr lang="en-US" sz="2000" b="1" dirty="0"/>
            </a:br>
            <a:r>
              <a:rPr lang="en-US" sz="2000" b="1" dirty="0"/>
              <a:t>Portable power </a:t>
            </a:r>
            <a:br>
              <a:rPr lang="en-US" sz="2000" b="1" dirty="0"/>
            </a:br>
            <a:r>
              <a:rPr lang="en-US" sz="2000" b="1" dirty="0"/>
              <a:t>bank</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extLst>
              <p:ext uri="{D42A27DB-BD31-4B8C-83A1-F6EECF244321}">
                <p14:modId xmlns:p14="http://schemas.microsoft.com/office/powerpoint/2010/main" val="151378699"/>
              </p:ext>
            </p:extLst>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4736123" y="656492"/>
            <a:ext cx="6729046" cy="2000548"/>
          </a:xfrm>
          <a:prstGeom prst="rect">
            <a:avLst/>
          </a:prstGeom>
          <a:noFill/>
        </p:spPr>
        <p:txBody>
          <a:bodyPr wrap="square" rtlCol="0">
            <a:spAutoFit/>
          </a:bodyPr>
          <a:lstStyle/>
          <a:p>
            <a:r>
              <a:rPr lang="en-US" sz="2400" dirty="0">
                <a:solidFill>
                  <a:schemeClr val="bg1"/>
                </a:solidFill>
              </a:rPr>
              <a:t>Specification </a:t>
            </a:r>
          </a:p>
          <a:p>
            <a:pPr marL="342900" indent="-342900">
              <a:buFont typeface="Wingdings" panose="05000000000000000000" pitchFamily="2" charset="2"/>
              <a:buChar char="è"/>
            </a:pPr>
            <a:r>
              <a:rPr lang="en-US" sz="2000" dirty="0">
                <a:solidFill>
                  <a:schemeClr val="bg1"/>
                </a:solidFill>
              </a:rPr>
              <a:t>Capacity </a:t>
            </a:r>
            <a:r>
              <a:rPr lang="en-US" sz="2000" dirty="0">
                <a:solidFill>
                  <a:schemeClr val="bg1"/>
                </a:solidFill>
                <a:sym typeface="Wingdings" panose="05000000000000000000" pitchFamily="2" charset="2"/>
              </a:rPr>
              <a:t>: </a:t>
            </a:r>
            <a:r>
              <a:rPr lang="en-US" sz="2000" dirty="0">
                <a:solidFill>
                  <a:schemeClr val="bg1"/>
                </a:solidFill>
              </a:rPr>
              <a:t>24,000 mAh / 80 Watt Hours</a:t>
            </a:r>
          </a:p>
          <a:p>
            <a:pPr marL="342900" indent="-342900">
              <a:buFont typeface="Wingdings" panose="05000000000000000000" pitchFamily="2" charset="2"/>
              <a:buChar char="è"/>
            </a:pPr>
            <a:r>
              <a:rPr lang="pt-BR" sz="2000" dirty="0">
                <a:solidFill>
                  <a:schemeClr val="bg1"/>
                </a:solidFill>
                <a:sym typeface="Wingdings" panose="05000000000000000000" pitchFamily="2" charset="2"/>
              </a:rPr>
              <a:t>Output: 2-A USB 5V 2.1A </a:t>
            </a:r>
          </a:p>
          <a:p>
            <a:pPr marL="342900" indent="-342900">
              <a:buFont typeface="Wingdings" panose="05000000000000000000" pitchFamily="2" charset="2"/>
              <a:buChar char="è"/>
            </a:pPr>
            <a:r>
              <a:rPr lang="pl-PL" sz="2000" dirty="0">
                <a:solidFill>
                  <a:schemeClr val="bg1"/>
                </a:solidFill>
              </a:rPr>
              <a:t> </a:t>
            </a:r>
            <a:r>
              <a:rPr lang="en-US" sz="2000" dirty="0">
                <a:solidFill>
                  <a:schemeClr val="bg1"/>
                </a:solidFill>
              </a:rPr>
              <a:t>AC output</a:t>
            </a:r>
          </a:p>
          <a:p>
            <a:pPr marL="342900" indent="-342900">
              <a:buFont typeface="Wingdings" panose="05000000000000000000" pitchFamily="2" charset="2"/>
              <a:buChar char="è"/>
            </a:pPr>
            <a:r>
              <a:rPr lang="en-US" sz="2000" dirty="0">
                <a:solidFill>
                  <a:schemeClr val="bg1"/>
                </a:solidFill>
              </a:rPr>
              <a:t>Battery Type: Li-Polymer</a:t>
            </a:r>
          </a:p>
          <a:p>
            <a:pPr marL="342900" indent="-342900">
              <a:buFont typeface="Wingdings" panose="05000000000000000000" pitchFamily="2" charset="2"/>
              <a:buChar char="è"/>
            </a:pPr>
            <a:r>
              <a:rPr lang="en-US" sz="2000" dirty="0">
                <a:solidFill>
                  <a:schemeClr val="bg1"/>
                </a:solidFill>
              </a:rPr>
              <a:t>DC Input:</a:t>
            </a:r>
            <a:r>
              <a:rPr lang="en-US" sz="2000" dirty="0">
                <a:solidFill>
                  <a:srgbClr val="111111"/>
                </a:solidFill>
                <a:latin typeface="Amazon Ember"/>
              </a:rPr>
              <a:t>16.8V/2.0A</a:t>
            </a:r>
            <a:endParaRPr lang="en-US" sz="2000" dirty="0">
              <a:solidFill>
                <a:schemeClr val="bg1"/>
              </a:solidFill>
            </a:endParaRPr>
          </a:p>
        </p:txBody>
      </p:sp>
      <p:sp>
        <p:nvSpPr>
          <p:cNvPr id="7" name="TextBox 6"/>
          <p:cNvSpPr txBox="1"/>
          <p:nvPr/>
        </p:nvSpPr>
        <p:spPr>
          <a:xfrm>
            <a:off x="4736123" y="3395725"/>
            <a:ext cx="6389077" cy="2677656"/>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Dimensions  </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Size : </a:t>
            </a:r>
            <a:r>
              <a:rPr lang="en-US" sz="2000" dirty="0">
                <a:solidFill>
                  <a:srgbClr val="111111"/>
                </a:solidFill>
                <a:latin typeface="Amazon Ember"/>
              </a:rPr>
              <a:t>4.91*7.4*1.73 inches (124.8x188x44mm)</a:t>
            </a:r>
            <a:endParaRPr lang="en-US" sz="2000" dirty="0">
              <a:solidFill>
                <a:schemeClr val="bg1"/>
              </a:solidFill>
              <a:sym typeface="Wingdings" panose="05000000000000000000" pitchFamily="2" charset="2"/>
            </a:endParaRP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Weight : 2 pounds (907g)</a:t>
            </a:r>
          </a:p>
          <a:p>
            <a:pPr marL="342900" indent="-342900">
              <a:buFont typeface="Wingdings" panose="05000000000000000000" pitchFamily="2" charset="2"/>
              <a:buChar char="è"/>
            </a:pPr>
            <a:endParaRPr lang="en-US" sz="2000" dirty="0">
              <a:solidFill>
                <a:schemeClr val="bg1"/>
              </a:solidFill>
              <a:sym typeface="Wingdings" panose="05000000000000000000" pitchFamily="2" charset="2"/>
            </a:endParaRPr>
          </a:p>
          <a:p>
            <a:pPr marL="342900" indent="-342900">
              <a:buFont typeface="Wingdings" panose="05000000000000000000" pitchFamily="2" charset="2"/>
              <a:buChar char="è"/>
            </a:pPr>
            <a:endParaRPr lang="en-US" sz="2000" dirty="0">
              <a:solidFill>
                <a:schemeClr val="bg1"/>
              </a:solidFill>
              <a:sym typeface="Wingdings" panose="05000000000000000000" pitchFamily="2" charset="2"/>
            </a:endParaRPr>
          </a:p>
          <a:p>
            <a:pPr marL="342900" indent="-342900">
              <a:buFont typeface="Wingdings" panose="05000000000000000000" pitchFamily="2" charset="2"/>
              <a:buChar char="è"/>
            </a:pPr>
            <a:endParaRPr lang="en-US" sz="2000" dirty="0">
              <a:solidFill>
                <a:schemeClr val="bg1"/>
              </a:solidFill>
              <a:sym typeface="Wingdings" panose="05000000000000000000" pitchFamily="2" charset="2"/>
            </a:endParaRPr>
          </a:p>
          <a:p>
            <a:pPr marL="342900" indent="-342900">
              <a:buFont typeface="Wingdings" panose="05000000000000000000" pitchFamily="2" charset="2"/>
              <a:buChar char="è"/>
            </a:pPr>
            <a:endParaRPr lang="en-US" sz="2000" dirty="0">
              <a:solidFill>
                <a:schemeClr val="bg1"/>
              </a:solidFill>
            </a:endParaRPr>
          </a:p>
        </p:txBody>
      </p:sp>
      <p:pic>
        <p:nvPicPr>
          <p:cNvPr id="4" name="Picture 3">
            <a:extLst>
              <a:ext uri="{FF2B5EF4-FFF2-40B4-BE49-F238E27FC236}">
                <a16:creationId xmlns:a16="http://schemas.microsoft.com/office/drawing/2014/main" id="{5150CAA4-DF55-411A-BB5E-1A1498BFFBBE}"/>
              </a:ext>
            </a:extLst>
          </p:cNvPr>
          <p:cNvPicPr>
            <a:picLocks noChangeAspect="1"/>
          </p:cNvPicPr>
          <p:nvPr/>
        </p:nvPicPr>
        <p:blipFill>
          <a:blip r:embed="rId7"/>
          <a:stretch>
            <a:fillRect/>
          </a:stretch>
        </p:blipFill>
        <p:spPr>
          <a:xfrm rot="20948499">
            <a:off x="346051" y="2834535"/>
            <a:ext cx="3650589" cy="2732424"/>
          </a:xfrm>
          <a:prstGeom prst="rect">
            <a:avLst/>
          </a:prstGeom>
          <a:effectLst>
            <a:outerShdw dist="50800" dir="5400000" algn="ctr" rotWithShape="0">
              <a:srgbClr val="000000">
                <a:alpha val="43137"/>
              </a:srgbClr>
            </a:outerShdw>
            <a:softEdge rad="76200"/>
          </a:effectLst>
        </p:spPr>
      </p:pic>
      <p:sp>
        <p:nvSpPr>
          <p:cNvPr id="3" name="Rectangle 2">
            <a:extLst>
              <a:ext uri="{FF2B5EF4-FFF2-40B4-BE49-F238E27FC236}">
                <a16:creationId xmlns:a16="http://schemas.microsoft.com/office/drawing/2014/main" id="{18F46562-399E-4329-8BD4-32B8218ECF8A}"/>
              </a:ext>
            </a:extLst>
          </p:cNvPr>
          <p:cNvSpPr/>
          <p:nvPr/>
        </p:nvSpPr>
        <p:spPr>
          <a:xfrm>
            <a:off x="1180099" y="5774243"/>
            <a:ext cx="2579809" cy="369332"/>
          </a:xfrm>
          <a:prstGeom prst="rect">
            <a:avLst/>
          </a:prstGeom>
        </p:spPr>
        <p:txBody>
          <a:bodyPr wrap="none">
            <a:spAutoFit/>
          </a:bodyPr>
          <a:lstStyle/>
          <a:p>
            <a:r>
              <a:rPr lang="en-US" dirty="0">
                <a:hlinkClick r:id="rId8"/>
              </a:rPr>
              <a:t>https://www.omars.com/</a:t>
            </a:r>
            <a:endParaRPr lang="en-US" dirty="0"/>
          </a:p>
        </p:txBody>
      </p:sp>
    </p:spTree>
    <p:extLst>
      <p:ext uri="{BB962C8B-B14F-4D97-AF65-F5344CB8AC3E}">
        <p14:creationId xmlns:p14="http://schemas.microsoft.com/office/powerpoint/2010/main" val="396350075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579900" y="1201263"/>
            <a:ext cx="2881358" cy="1180070"/>
          </a:xfrm>
        </p:spPr>
        <p:txBody>
          <a:bodyPr anchor="ctr">
            <a:normAutofit fontScale="90000"/>
          </a:bodyPr>
          <a:lstStyle/>
          <a:p>
            <a:pPr algn="ctr"/>
            <a:r>
              <a:rPr lang="en-US" sz="4400" b="1" dirty="0"/>
              <a:t>Advantages</a:t>
            </a:r>
            <a:r>
              <a:rPr lang="en-US" sz="4000" b="1" u="sng" dirty="0"/>
              <a:t> </a:t>
            </a:r>
            <a:br>
              <a:rPr lang="en-US" sz="2000" dirty="0"/>
            </a:br>
            <a:br>
              <a:rPr lang="en-US" sz="2000" dirty="0"/>
            </a:br>
            <a:endParaRPr lang="en-US" b="1" u="sng" dirty="0"/>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4736123" y="656492"/>
            <a:ext cx="6729046" cy="2554545"/>
          </a:xfrm>
          <a:prstGeom prst="rect">
            <a:avLst/>
          </a:prstGeom>
          <a:noFill/>
        </p:spPr>
        <p:txBody>
          <a:bodyPr wrap="square" rtlCol="0">
            <a:spAutoFit/>
          </a:bodyPr>
          <a:lstStyle/>
          <a:p>
            <a:pPr marL="342900" indent="-342900">
              <a:buFont typeface="Wingdings" panose="05000000000000000000" pitchFamily="2" charset="2"/>
              <a:buChar char="è"/>
            </a:pPr>
            <a:r>
              <a:rPr lang="en-US" sz="2000" dirty="0">
                <a:solidFill>
                  <a:schemeClr val="bg1"/>
                </a:solidFill>
                <a:sym typeface="Wingdings" panose="05000000000000000000" pitchFamily="2" charset="2"/>
              </a:rPr>
              <a:t>Protection: Short Circuit, Over Charge, Over Discharge, Over    Current, Over Temperature</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Very light weight 2 pounds</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2.5-3 hours from included  additional AC charger</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Safe for air travel</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No need for charge controller (MPPT). </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Battery features always ON mode </a:t>
            </a:r>
          </a:p>
          <a:p>
            <a:pPr marL="342900" indent="-342900">
              <a:buFont typeface="Wingdings" panose="05000000000000000000" pitchFamily="2" charset="2"/>
              <a:buChar char="è"/>
            </a:pPr>
            <a:endParaRPr lang="en-US" sz="2000" dirty="0">
              <a:solidFill>
                <a:schemeClr val="bg1"/>
              </a:solidFill>
            </a:endParaRPr>
          </a:p>
        </p:txBody>
      </p:sp>
      <p:pic>
        <p:nvPicPr>
          <p:cNvPr id="5" name="Picture 4">
            <a:extLst>
              <a:ext uri="{FF2B5EF4-FFF2-40B4-BE49-F238E27FC236}">
                <a16:creationId xmlns:a16="http://schemas.microsoft.com/office/drawing/2014/main" id="{AEC004C0-D908-4EE6-BB2D-D1C0FE3A9A39}"/>
              </a:ext>
            </a:extLst>
          </p:cNvPr>
          <p:cNvPicPr>
            <a:picLocks noChangeAspect="1"/>
          </p:cNvPicPr>
          <p:nvPr/>
        </p:nvPicPr>
        <p:blipFill>
          <a:blip r:embed="rId7"/>
          <a:stretch>
            <a:fillRect/>
          </a:stretch>
        </p:blipFill>
        <p:spPr>
          <a:xfrm>
            <a:off x="4554782" y="3645243"/>
            <a:ext cx="7233562" cy="2298357"/>
          </a:xfrm>
          <a:prstGeom prst="rect">
            <a:avLst/>
          </a:prstGeom>
          <a:solidFill>
            <a:srgbClr val="FFFFFF">
              <a:shade val="85000"/>
            </a:srgbClr>
          </a:solidFill>
          <a:ln w="190500" cap="rnd">
            <a:solidFill>
              <a:srgbClr val="FFFFFF"/>
            </a:solidFill>
          </a:ln>
          <a:effectLst>
            <a:glow rad="215900">
              <a:schemeClr val="accent1">
                <a:alpha val="41000"/>
              </a:schemeClr>
            </a:glow>
            <a:outerShdw blurRad="38100" algn="tl" rotWithShape="0">
              <a:schemeClr val="bg2">
                <a:alpha val="72000"/>
              </a:scheme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E975A3C5-2845-4083-9136-56A487E3728D}"/>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34000"/>
                    </a14:imgEffect>
                    <a14:imgEffect>
                      <a14:brightnessContrast bright="-33000"/>
                    </a14:imgEffect>
                  </a14:imgLayer>
                </a14:imgProps>
              </a:ext>
            </a:extLst>
          </a:blip>
          <a:srcRect t="-3019" b="-1"/>
          <a:stretch/>
        </p:blipFill>
        <p:spPr>
          <a:xfrm>
            <a:off x="564368" y="2530549"/>
            <a:ext cx="3206287" cy="2826028"/>
          </a:xfrm>
          <a:prstGeom prst="rect">
            <a:avLst/>
          </a:prstGeom>
          <a:effectLst>
            <a:glow>
              <a:schemeClr val="accent1">
                <a:alpha val="73000"/>
              </a:schemeClr>
            </a:glow>
            <a:outerShdw blurRad="50800" dist="50800" dir="5040000" sx="89000" sy="89000" algn="ctr" rotWithShape="0">
              <a:srgbClr val="000000">
                <a:alpha val="91000"/>
              </a:srgbClr>
            </a:outerShdw>
            <a:softEdge rad="50800"/>
          </a:effectLst>
        </p:spPr>
      </p:pic>
      <p:sp>
        <p:nvSpPr>
          <p:cNvPr id="4" name="Rectangle 3">
            <a:extLst>
              <a:ext uri="{FF2B5EF4-FFF2-40B4-BE49-F238E27FC236}">
                <a16:creationId xmlns:a16="http://schemas.microsoft.com/office/drawing/2014/main" id="{7AC1D63A-630C-4FA1-AE5A-E0BEB0027BD3}"/>
              </a:ext>
            </a:extLst>
          </p:cNvPr>
          <p:cNvSpPr/>
          <p:nvPr/>
        </p:nvSpPr>
        <p:spPr>
          <a:xfrm>
            <a:off x="877606" y="5574268"/>
            <a:ext cx="2579809" cy="369332"/>
          </a:xfrm>
          <a:prstGeom prst="rect">
            <a:avLst/>
          </a:prstGeom>
        </p:spPr>
        <p:txBody>
          <a:bodyPr wrap="none">
            <a:spAutoFit/>
          </a:bodyPr>
          <a:lstStyle/>
          <a:p>
            <a:r>
              <a:rPr lang="en-US" dirty="0">
                <a:hlinkClick r:id="rId10"/>
              </a:rPr>
              <a:t>https://www.omars.com/</a:t>
            </a:r>
            <a:endParaRPr lang="en-US" dirty="0"/>
          </a:p>
        </p:txBody>
      </p:sp>
    </p:spTree>
    <p:extLst>
      <p:ext uri="{BB962C8B-B14F-4D97-AF65-F5344CB8AC3E}">
        <p14:creationId xmlns:p14="http://schemas.microsoft.com/office/powerpoint/2010/main" val="279073246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211008" y="2700670"/>
            <a:ext cx="1461096" cy="1282751"/>
          </a:xfrm>
        </p:spPr>
        <p:txBody>
          <a:bodyPr anchor="ctr">
            <a:normAutofit/>
          </a:bodyPr>
          <a:lstStyle/>
          <a:p>
            <a:pPr algn="ctr"/>
            <a:r>
              <a:rPr lang="en-US" sz="2400" b="1" u="sng" dirty="0"/>
              <a:t>PCB</a:t>
            </a:r>
            <a:r>
              <a:rPr lang="en-US" sz="2400" b="1" dirty="0"/>
              <a:t> </a:t>
            </a:r>
            <a:r>
              <a:rPr lang="en-US" sz="2000" b="1" u="sng" dirty="0"/>
              <a:t>schematic</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C64BA64-BD12-4706-93C8-DEB951F904B9}"/>
              </a:ext>
            </a:extLst>
          </p:cNvPr>
          <p:cNvPicPr>
            <a:picLocks noChangeAspect="1"/>
          </p:cNvPicPr>
          <p:nvPr/>
        </p:nvPicPr>
        <p:blipFill>
          <a:blip r:embed="rId7"/>
          <a:stretch>
            <a:fillRect/>
          </a:stretch>
        </p:blipFill>
        <p:spPr>
          <a:xfrm>
            <a:off x="2195419" y="516369"/>
            <a:ext cx="9929850" cy="5590141"/>
          </a:xfrm>
          <a:prstGeom prst="rect">
            <a:avLst/>
          </a:prstGeom>
        </p:spPr>
      </p:pic>
    </p:spTree>
    <p:extLst>
      <p:ext uri="{BB962C8B-B14F-4D97-AF65-F5344CB8AC3E}">
        <p14:creationId xmlns:p14="http://schemas.microsoft.com/office/powerpoint/2010/main" val="169958749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211008" y="2700670"/>
            <a:ext cx="2138773" cy="1743739"/>
          </a:xfrm>
        </p:spPr>
        <p:txBody>
          <a:bodyPr anchor="ctr">
            <a:normAutofit/>
          </a:bodyPr>
          <a:lstStyle/>
          <a:p>
            <a:pPr algn="ctr"/>
            <a:r>
              <a:rPr lang="en-US" sz="2800" b="1" u="sng" dirty="0"/>
              <a:t>PCB</a:t>
            </a:r>
            <a:r>
              <a:rPr lang="en-US" sz="2800" b="1" dirty="0"/>
              <a:t> </a:t>
            </a:r>
            <a:br>
              <a:rPr lang="en-US" sz="2800" b="1" dirty="0"/>
            </a:br>
            <a:r>
              <a:rPr lang="en-US" sz="2800" b="1" dirty="0"/>
              <a:t>Layout</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extLst>
              <p:ext uri="{D42A27DB-BD31-4B8C-83A1-F6EECF244321}">
                <p14:modId xmlns:p14="http://schemas.microsoft.com/office/powerpoint/2010/main" val="3987776340"/>
              </p:ext>
            </p:extLst>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861C741-6EFF-46E8-8CB5-FE60F896D6BB}"/>
              </a:ext>
            </a:extLst>
          </p:cNvPr>
          <p:cNvPicPr>
            <a:picLocks noChangeAspect="1"/>
          </p:cNvPicPr>
          <p:nvPr/>
        </p:nvPicPr>
        <p:blipFill>
          <a:blip r:embed="rId7"/>
          <a:stretch>
            <a:fillRect/>
          </a:stretch>
        </p:blipFill>
        <p:spPr>
          <a:xfrm>
            <a:off x="4335024" y="308344"/>
            <a:ext cx="7853804" cy="6241312"/>
          </a:xfrm>
          <a:prstGeom prst="rect">
            <a:avLst/>
          </a:prstGeom>
        </p:spPr>
      </p:pic>
    </p:spTree>
    <p:extLst>
      <p:ext uri="{BB962C8B-B14F-4D97-AF65-F5344CB8AC3E}">
        <p14:creationId xmlns:p14="http://schemas.microsoft.com/office/powerpoint/2010/main" val="35032120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642262" y="634946"/>
            <a:ext cx="3372529" cy="5055904"/>
          </a:xfrm>
        </p:spPr>
        <p:txBody>
          <a:bodyPr anchor="ctr">
            <a:normAutofit/>
          </a:bodyPr>
          <a:lstStyle/>
          <a:p>
            <a:r>
              <a:rPr lang="en-US" b="1" dirty="0">
                <a:latin typeface="+mn-lt"/>
              </a:rPr>
              <a:t>Goals and Objectives </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extLst>
              <p:ext uri="{D42A27DB-BD31-4B8C-83A1-F6EECF244321}">
                <p14:modId xmlns:p14="http://schemas.microsoft.com/office/powerpoint/2010/main" val="3063908916"/>
              </p:ext>
            </p:extLst>
          </p:nvPr>
        </p:nvGraphicFramePr>
        <p:xfrm>
          <a:off x="4648201" y="639767"/>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4736123" y="656492"/>
            <a:ext cx="6729046"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bg1"/>
                </a:solidFill>
              </a:rPr>
              <a:t>Create a simple, efficient water filtration system with low power consumption </a:t>
            </a:r>
          </a:p>
          <a:p>
            <a:pPr lvl="2"/>
            <a:r>
              <a:rPr lang="en-US" sz="2800" dirty="0">
                <a:solidFill>
                  <a:schemeClr val="bg1"/>
                </a:solidFill>
              </a:rPr>
              <a:t>-</a:t>
            </a:r>
            <a:r>
              <a:rPr lang="en-US" sz="2400" dirty="0">
                <a:solidFill>
                  <a:schemeClr val="bg1"/>
                </a:solidFill>
              </a:rPr>
              <a:t>Solar panels</a:t>
            </a:r>
          </a:p>
        </p:txBody>
      </p:sp>
      <p:sp>
        <p:nvSpPr>
          <p:cNvPr id="13" name="TextBox 12"/>
          <p:cNvSpPr txBox="1"/>
          <p:nvPr/>
        </p:nvSpPr>
        <p:spPr>
          <a:xfrm>
            <a:off x="4841631" y="2555631"/>
            <a:ext cx="6623538" cy="46166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solidFill>
                <a:schemeClr val="bg1"/>
              </a:solidFill>
            </a:endParaRPr>
          </a:p>
        </p:txBody>
      </p:sp>
      <p:sp>
        <p:nvSpPr>
          <p:cNvPr id="16" name="TextBox 15"/>
          <p:cNvSpPr txBox="1"/>
          <p:nvPr/>
        </p:nvSpPr>
        <p:spPr>
          <a:xfrm>
            <a:off x="4736123" y="2555631"/>
            <a:ext cx="672904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Make it portable</a:t>
            </a:r>
          </a:p>
          <a:p>
            <a:pPr lvl="1"/>
            <a:r>
              <a:rPr lang="en-US" sz="2800" dirty="0">
                <a:solidFill>
                  <a:schemeClr val="bg1"/>
                </a:solidFill>
              </a:rPr>
              <a:t>	-</a:t>
            </a:r>
            <a:r>
              <a:rPr lang="en-US" sz="2400" dirty="0">
                <a:solidFill>
                  <a:schemeClr val="bg1"/>
                </a:solidFill>
              </a:rPr>
              <a:t>Small in size and lightweight</a:t>
            </a:r>
          </a:p>
        </p:txBody>
      </p:sp>
      <p:sp>
        <p:nvSpPr>
          <p:cNvPr id="17" name="TextBox 16"/>
          <p:cNvSpPr txBox="1"/>
          <p:nvPr/>
        </p:nvSpPr>
        <p:spPr>
          <a:xfrm>
            <a:off x="4736123" y="4419600"/>
            <a:ext cx="6729046" cy="1261884"/>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Build an Android app</a:t>
            </a:r>
          </a:p>
          <a:p>
            <a:pPr lvl="1"/>
            <a:r>
              <a:rPr lang="en-US" sz="2400" dirty="0">
                <a:solidFill>
                  <a:schemeClr val="bg1"/>
                </a:solidFill>
              </a:rPr>
              <a:t>	-Shows sensors data (pH, turbidity, and </a:t>
            </a:r>
          </a:p>
          <a:p>
            <a:pPr lvl="1"/>
            <a:r>
              <a:rPr lang="en-US" sz="2400" dirty="0">
                <a:solidFill>
                  <a:schemeClr val="bg1"/>
                </a:solidFill>
              </a:rPr>
              <a:t>	temperature)</a:t>
            </a:r>
          </a:p>
        </p:txBody>
      </p:sp>
    </p:spTree>
    <p:extLst>
      <p:ext uri="{BB962C8B-B14F-4D97-AF65-F5344CB8AC3E}">
        <p14:creationId xmlns:p14="http://schemas.microsoft.com/office/powerpoint/2010/main" val="376356346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4800600"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Sensor Testing</a:t>
            </a:r>
          </a:p>
        </p:txBody>
      </p:sp>
      <p:pic>
        <p:nvPicPr>
          <p:cNvPr id="3" name="Picture 2">
            <a:extLst>
              <a:ext uri="{FF2B5EF4-FFF2-40B4-BE49-F238E27FC236}">
                <a16:creationId xmlns:a16="http://schemas.microsoft.com/office/drawing/2014/main" id="{04F22BD8-6825-4DC7-84F0-0DD59CC37849}"/>
              </a:ext>
            </a:extLst>
          </p:cNvPr>
          <p:cNvPicPr>
            <a:picLocks noChangeAspect="1"/>
          </p:cNvPicPr>
          <p:nvPr/>
        </p:nvPicPr>
        <p:blipFill rotWithShape="1">
          <a:blip r:embed="rId2"/>
          <a:srcRect r="5803" b="3518"/>
          <a:stretch/>
        </p:blipFill>
        <p:spPr>
          <a:xfrm rot="5400000">
            <a:off x="772402" y="1855904"/>
            <a:ext cx="2732895" cy="3732210"/>
          </a:xfrm>
          <a:prstGeom prst="rect">
            <a:avLst/>
          </a:prstGeom>
        </p:spPr>
      </p:pic>
      <p:pic>
        <p:nvPicPr>
          <p:cNvPr id="6" name="Picture 5">
            <a:extLst>
              <a:ext uri="{FF2B5EF4-FFF2-40B4-BE49-F238E27FC236}">
                <a16:creationId xmlns:a16="http://schemas.microsoft.com/office/drawing/2014/main" id="{15C86913-7510-4696-BDC1-004AA4EF3079}"/>
              </a:ext>
            </a:extLst>
          </p:cNvPr>
          <p:cNvPicPr>
            <a:picLocks noChangeAspect="1"/>
          </p:cNvPicPr>
          <p:nvPr/>
        </p:nvPicPr>
        <p:blipFill rotWithShape="1">
          <a:blip r:embed="rId3"/>
          <a:srcRect l="5062" t="4815" r="3580" b="6110"/>
          <a:stretch/>
        </p:blipFill>
        <p:spPr>
          <a:xfrm rot="5400000">
            <a:off x="4548712" y="2901606"/>
            <a:ext cx="2713288" cy="3527275"/>
          </a:xfrm>
          <a:prstGeom prst="rect">
            <a:avLst/>
          </a:prstGeom>
        </p:spPr>
      </p:pic>
      <p:graphicFrame>
        <p:nvGraphicFramePr>
          <p:cNvPr id="7" name="Table 6">
            <a:extLst>
              <a:ext uri="{FF2B5EF4-FFF2-40B4-BE49-F238E27FC236}">
                <a16:creationId xmlns:a16="http://schemas.microsoft.com/office/drawing/2014/main" id="{9FAB1A42-7EAF-473D-B0EA-F168CDFC01A3}"/>
              </a:ext>
            </a:extLst>
          </p:cNvPr>
          <p:cNvGraphicFramePr>
            <a:graphicFrameLocks noGrp="1"/>
          </p:cNvGraphicFramePr>
          <p:nvPr/>
        </p:nvGraphicFramePr>
        <p:xfrm>
          <a:off x="7942521" y="2713176"/>
          <a:ext cx="3641368" cy="2582168"/>
        </p:xfrm>
        <a:graphic>
          <a:graphicData uri="http://schemas.openxmlformats.org/drawingml/2006/table">
            <a:tbl>
              <a:tblPr firstRow="1" firstCol="1" bandRow="1">
                <a:tableStyleId>{5C22544A-7EE6-4342-B048-85BDC9FD1C3A}</a:tableStyleId>
              </a:tblPr>
              <a:tblGrid>
                <a:gridCol w="1388170">
                  <a:extLst>
                    <a:ext uri="{9D8B030D-6E8A-4147-A177-3AD203B41FA5}">
                      <a16:colId xmlns:a16="http://schemas.microsoft.com/office/drawing/2014/main" val="3084135417"/>
                    </a:ext>
                  </a:extLst>
                </a:gridCol>
                <a:gridCol w="1126599">
                  <a:extLst>
                    <a:ext uri="{9D8B030D-6E8A-4147-A177-3AD203B41FA5}">
                      <a16:colId xmlns:a16="http://schemas.microsoft.com/office/drawing/2014/main" val="2115793677"/>
                    </a:ext>
                  </a:extLst>
                </a:gridCol>
                <a:gridCol w="1126599">
                  <a:extLst>
                    <a:ext uri="{9D8B030D-6E8A-4147-A177-3AD203B41FA5}">
                      <a16:colId xmlns:a16="http://schemas.microsoft.com/office/drawing/2014/main" val="3301771889"/>
                    </a:ext>
                  </a:extLst>
                </a:gridCol>
              </a:tblGrid>
              <a:tr h="607588">
                <a:tc>
                  <a:txBody>
                    <a:bodyPr/>
                    <a:lstStyle/>
                    <a:p>
                      <a:pPr marL="0" marR="0" algn="ctr">
                        <a:lnSpc>
                          <a:spcPct val="107000"/>
                        </a:lnSpc>
                        <a:spcBef>
                          <a:spcPts val="0"/>
                        </a:spcBef>
                        <a:spcAft>
                          <a:spcPts val="0"/>
                        </a:spcAft>
                      </a:pPr>
                      <a:r>
                        <a:rPr lang="en-US" sz="1400" dirty="0">
                          <a:effectLst/>
                          <a:latin typeface="+mn-lt"/>
                        </a:rPr>
                        <a:t>Measured Substance</a:t>
                      </a:r>
                      <a:endParaRPr lang="en-US" sz="1400" dirty="0">
                        <a:effectLst/>
                        <a:latin typeface="+mn-lt"/>
                        <a:ea typeface="Calibri" panose="020F0502020204030204" pitchFamily="34" charset="0"/>
                      </a:endParaRPr>
                    </a:p>
                  </a:txBody>
                  <a:tcPr marL="45720" marR="45720" anchor="ctr"/>
                </a:tc>
                <a:tc>
                  <a:txBody>
                    <a:bodyPr/>
                    <a:lstStyle/>
                    <a:p>
                      <a:pPr marL="0" marR="0" algn="ctr">
                        <a:lnSpc>
                          <a:spcPct val="107000"/>
                        </a:lnSpc>
                        <a:spcBef>
                          <a:spcPts val="0"/>
                        </a:spcBef>
                        <a:spcAft>
                          <a:spcPts val="0"/>
                        </a:spcAft>
                      </a:pPr>
                      <a:r>
                        <a:rPr lang="en-US" sz="1400" dirty="0">
                          <a:effectLst/>
                          <a:latin typeface="+mn-lt"/>
                        </a:rPr>
                        <a:t>pH Reading </a:t>
                      </a:r>
                      <a:endParaRPr lang="en-US" sz="1400" dirty="0">
                        <a:effectLst/>
                        <a:latin typeface="+mn-lt"/>
                        <a:ea typeface="Calibri" panose="020F0502020204030204" pitchFamily="34" charset="0"/>
                      </a:endParaRPr>
                    </a:p>
                  </a:txBody>
                  <a:tcPr marL="45720" marR="45720" anchor="ct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rPr>
                        <a:t>Expected pH</a:t>
                      </a:r>
                    </a:p>
                  </a:txBody>
                  <a:tcPr marL="45720" marR="45720" anchor="ctr"/>
                </a:tc>
                <a:extLst>
                  <a:ext uri="{0D108BD9-81ED-4DB2-BD59-A6C34878D82A}">
                    <a16:rowId xmlns:a16="http://schemas.microsoft.com/office/drawing/2014/main" val="1298010990"/>
                  </a:ext>
                </a:extLst>
              </a:tr>
              <a:tr h="650871">
                <a:tc>
                  <a:txBody>
                    <a:bodyPr/>
                    <a:lstStyle/>
                    <a:p>
                      <a:pPr marL="0" marR="0" algn="ctr">
                        <a:lnSpc>
                          <a:spcPct val="107000"/>
                        </a:lnSpc>
                        <a:spcBef>
                          <a:spcPts val="0"/>
                        </a:spcBef>
                        <a:spcAft>
                          <a:spcPts val="0"/>
                        </a:spcAft>
                      </a:pPr>
                      <a:r>
                        <a:rPr lang="en-US" sz="1600" dirty="0">
                          <a:effectLst/>
                          <a:latin typeface="+mn-lt"/>
                        </a:rPr>
                        <a:t>Vinegar </a:t>
                      </a:r>
                      <a:endParaRPr lang="en-US" sz="1600" dirty="0">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2.98</a:t>
                      </a: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2.4-3.4</a:t>
                      </a:r>
                    </a:p>
                  </a:txBody>
                  <a:tcPr marL="45720" marR="45720" anchor="ctr"/>
                </a:tc>
                <a:extLst>
                  <a:ext uri="{0D108BD9-81ED-4DB2-BD59-A6C34878D82A}">
                    <a16:rowId xmlns:a16="http://schemas.microsoft.com/office/drawing/2014/main" val="373190819"/>
                  </a:ext>
                </a:extLst>
              </a:tr>
              <a:tr h="709449">
                <a:tc>
                  <a:txBody>
                    <a:bodyPr/>
                    <a:lstStyle/>
                    <a:p>
                      <a:pPr marL="0" marR="0" algn="ctr">
                        <a:lnSpc>
                          <a:spcPct val="107000"/>
                        </a:lnSpc>
                        <a:spcBef>
                          <a:spcPts val="0"/>
                        </a:spcBef>
                        <a:spcAft>
                          <a:spcPts val="0"/>
                        </a:spcAft>
                      </a:pPr>
                      <a:r>
                        <a:rPr lang="en-US" sz="1600" dirty="0">
                          <a:effectLst/>
                          <a:latin typeface="+mn-lt"/>
                        </a:rPr>
                        <a:t>Distilled Water</a:t>
                      </a:r>
                      <a:endParaRPr lang="en-US" sz="1600" dirty="0">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7.13</a:t>
                      </a: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7</a:t>
                      </a:r>
                    </a:p>
                  </a:txBody>
                  <a:tcPr marL="45720" marR="45720" anchor="ctr"/>
                </a:tc>
                <a:extLst>
                  <a:ext uri="{0D108BD9-81ED-4DB2-BD59-A6C34878D82A}">
                    <a16:rowId xmlns:a16="http://schemas.microsoft.com/office/drawing/2014/main" val="865345961"/>
                  </a:ext>
                </a:extLst>
              </a:tr>
              <a:tr h="614260">
                <a:tc>
                  <a:txBody>
                    <a:bodyPr/>
                    <a:lstStyle/>
                    <a:p>
                      <a:pPr marL="0" marR="0" algn="ctr">
                        <a:lnSpc>
                          <a:spcPct val="107000"/>
                        </a:lnSpc>
                        <a:spcBef>
                          <a:spcPts val="0"/>
                        </a:spcBef>
                        <a:spcAft>
                          <a:spcPts val="0"/>
                        </a:spcAft>
                      </a:pPr>
                      <a:r>
                        <a:rPr lang="en-US" sz="1600" dirty="0">
                          <a:effectLst/>
                          <a:latin typeface="+mn-lt"/>
                        </a:rPr>
                        <a:t>Salted Water</a:t>
                      </a:r>
                      <a:endParaRPr lang="en-US" sz="1600" dirty="0">
                        <a:effectLst/>
                        <a:latin typeface="+mn-lt"/>
                        <a:ea typeface="Calibri" panose="020F0502020204030204" pitchFamily="34" charset="0"/>
                      </a:endParaRP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8.53</a:t>
                      </a: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~8</a:t>
                      </a:r>
                    </a:p>
                  </a:txBody>
                  <a:tcPr marL="45720" marR="45720" anchor="ctr"/>
                </a:tc>
                <a:extLst>
                  <a:ext uri="{0D108BD9-81ED-4DB2-BD59-A6C34878D82A}">
                    <a16:rowId xmlns:a16="http://schemas.microsoft.com/office/drawing/2014/main" val="3957123558"/>
                  </a:ext>
                </a:extLst>
              </a:tr>
            </a:tbl>
          </a:graphicData>
        </a:graphic>
      </p:graphicFrame>
      <p:sp>
        <p:nvSpPr>
          <p:cNvPr id="8" name="TextBox 7">
            <a:extLst>
              <a:ext uri="{FF2B5EF4-FFF2-40B4-BE49-F238E27FC236}">
                <a16:creationId xmlns:a16="http://schemas.microsoft.com/office/drawing/2014/main" id="{BE6502D8-4BEC-4CF7-9C35-71BB8F4F5D4B}"/>
              </a:ext>
            </a:extLst>
          </p:cNvPr>
          <p:cNvSpPr txBox="1"/>
          <p:nvPr/>
        </p:nvSpPr>
        <p:spPr>
          <a:xfrm>
            <a:off x="326064" y="1368696"/>
            <a:ext cx="111585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The pH sensor is tested by measuring the pH in liquids with know pH concentrations.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We used vinegar, distilled water and salted water for our tests.</a:t>
            </a:r>
          </a:p>
        </p:txBody>
      </p:sp>
    </p:spTree>
    <p:extLst>
      <p:ext uri="{BB962C8B-B14F-4D97-AF65-F5344CB8AC3E}">
        <p14:creationId xmlns:p14="http://schemas.microsoft.com/office/powerpoint/2010/main" val="4239269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4800600"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Sensor Testing</a:t>
            </a:r>
          </a:p>
        </p:txBody>
      </p:sp>
      <p:graphicFrame>
        <p:nvGraphicFramePr>
          <p:cNvPr id="7" name="Table 6">
            <a:extLst>
              <a:ext uri="{FF2B5EF4-FFF2-40B4-BE49-F238E27FC236}">
                <a16:creationId xmlns:a16="http://schemas.microsoft.com/office/drawing/2014/main" id="{9FAB1A42-7EAF-473D-B0EA-F168CDFC01A3}"/>
              </a:ext>
            </a:extLst>
          </p:cNvPr>
          <p:cNvGraphicFramePr>
            <a:graphicFrameLocks noGrp="1"/>
          </p:cNvGraphicFramePr>
          <p:nvPr/>
        </p:nvGraphicFramePr>
        <p:xfrm>
          <a:off x="6994206" y="4298006"/>
          <a:ext cx="3606454" cy="1837690"/>
        </p:xfrm>
        <a:graphic>
          <a:graphicData uri="http://schemas.openxmlformats.org/drawingml/2006/table">
            <a:tbl>
              <a:tblPr firstRow="1" firstCol="1" bandRow="1">
                <a:tableStyleId>{5C22544A-7EE6-4342-B048-85BDC9FD1C3A}</a:tableStyleId>
              </a:tblPr>
              <a:tblGrid>
                <a:gridCol w="1990788">
                  <a:extLst>
                    <a:ext uri="{9D8B030D-6E8A-4147-A177-3AD203B41FA5}">
                      <a16:colId xmlns:a16="http://schemas.microsoft.com/office/drawing/2014/main" val="3084135417"/>
                    </a:ext>
                  </a:extLst>
                </a:gridCol>
                <a:gridCol w="1615666">
                  <a:extLst>
                    <a:ext uri="{9D8B030D-6E8A-4147-A177-3AD203B41FA5}">
                      <a16:colId xmlns:a16="http://schemas.microsoft.com/office/drawing/2014/main" val="2115793677"/>
                    </a:ext>
                  </a:extLst>
                </a:gridCol>
              </a:tblGrid>
              <a:tr h="296545">
                <a:tc>
                  <a:txBody>
                    <a:bodyPr/>
                    <a:lstStyle/>
                    <a:p>
                      <a:pPr marL="0" marR="0" algn="ctr">
                        <a:lnSpc>
                          <a:spcPct val="107000"/>
                        </a:lnSpc>
                        <a:spcBef>
                          <a:spcPts val="0"/>
                        </a:spcBef>
                        <a:spcAft>
                          <a:spcPts val="0"/>
                        </a:spcAft>
                      </a:pPr>
                      <a:r>
                        <a:rPr lang="en-US" sz="1200" dirty="0" err="1">
                          <a:effectLst/>
                          <a:latin typeface="+mn-lt"/>
                        </a:rPr>
                        <a:t>Subtance</a:t>
                      </a:r>
                      <a:endParaRPr lang="en-US" sz="1200" dirty="0">
                        <a:effectLst/>
                        <a:latin typeface="+mn-lt"/>
                        <a:ea typeface="Calibri" panose="020F0502020204030204" pitchFamily="34" charset="0"/>
                      </a:endParaRPr>
                    </a:p>
                  </a:txBody>
                  <a:tcPr marL="45720" marR="45720" anchor="ctr"/>
                </a:tc>
                <a:tc>
                  <a:txBody>
                    <a:bodyPr/>
                    <a:lstStyle/>
                    <a:p>
                      <a:pPr marL="0" marR="0" algn="ctr">
                        <a:lnSpc>
                          <a:spcPct val="107000"/>
                        </a:lnSpc>
                        <a:spcBef>
                          <a:spcPts val="0"/>
                        </a:spcBef>
                        <a:spcAft>
                          <a:spcPts val="0"/>
                        </a:spcAft>
                      </a:pPr>
                      <a:r>
                        <a:rPr lang="en-US" sz="1200" dirty="0">
                          <a:effectLst/>
                          <a:latin typeface="+mn-lt"/>
                        </a:rPr>
                        <a:t>Turbidity (NTU) Reading </a:t>
                      </a:r>
                      <a:endParaRPr lang="en-US" sz="1200" dirty="0">
                        <a:effectLst/>
                        <a:latin typeface="+mn-lt"/>
                        <a:ea typeface="Calibri" panose="020F0502020204030204" pitchFamily="34" charset="0"/>
                      </a:endParaRPr>
                    </a:p>
                  </a:txBody>
                  <a:tcPr marL="45720" marR="45720" anchor="ctr"/>
                </a:tc>
                <a:extLst>
                  <a:ext uri="{0D108BD9-81ED-4DB2-BD59-A6C34878D82A}">
                    <a16:rowId xmlns:a16="http://schemas.microsoft.com/office/drawing/2014/main" val="1298010990"/>
                  </a:ext>
                </a:extLst>
              </a:tr>
              <a:tr h="508000">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Liquid #1</a:t>
                      </a: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0.79</a:t>
                      </a:r>
                    </a:p>
                  </a:txBody>
                  <a:tcPr marL="45720" marR="45720" anchor="ctr"/>
                </a:tc>
                <a:extLst>
                  <a:ext uri="{0D108BD9-81ED-4DB2-BD59-A6C34878D82A}">
                    <a16:rowId xmlns:a16="http://schemas.microsoft.com/office/drawing/2014/main" val="373190819"/>
                  </a:ext>
                </a:extLst>
              </a:tr>
              <a:tr h="553720">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Liquid #2</a:t>
                      </a: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40.39</a:t>
                      </a:r>
                    </a:p>
                  </a:txBody>
                  <a:tcPr marL="45720" marR="45720" anchor="ctr"/>
                </a:tc>
                <a:extLst>
                  <a:ext uri="{0D108BD9-81ED-4DB2-BD59-A6C34878D82A}">
                    <a16:rowId xmlns:a16="http://schemas.microsoft.com/office/drawing/2014/main" val="865345961"/>
                  </a:ext>
                </a:extLst>
              </a:tr>
              <a:tr h="479425">
                <a:tc>
                  <a:txBody>
                    <a:bodyPr/>
                    <a:lstStyle/>
                    <a:p>
                      <a:pPr marL="0" marR="0" algn="ctr">
                        <a:lnSpc>
                          <a:spcPct val="107000"/>
                        </a:lnSpc>
                        <a:spcBef>
                          <a:spcPts val="0"/>
                        </a:spcBef>
                        <a:spcAft>
                          <a:spcPts val="0"/>
                        </a:spcAft>
                      </a:pPr>
                      <a:r>
                        <a:rPr lang="en-US" sz="1600" dirty="0">
                          <a:effectLst/>
                          <a:latin typeface="+mn-lt"/>
                          <a:ea typeface="Calibri" panose="020F0502020204030204" pitchFamily="34" charset="0"/>
                        </a:rPr>
                        <a:t>Liquid #3</a:t>
                      </a:r>
                    </a:p>
                  </a:txBody>
                  <a:tcPr marL="45720" marR="45720" anchor="ctr"/>
                </a:tc>
                <a:tc>
                  <a:txBody>
                    <a:bodyPr/>
                    <a:lstStyle/>
                    <a:p>
                      <a:pPr marL="0" marR="0" lvl="0" indent="0" algn="ctr">
                        <a:lnSpc>
                          <a:spcPct val="107000"/>
                        </a:lnSpc>
                        <a:spcBef>
                          <a:spcPts val="0"/>
                        </a:spcBef>
                        <a:spcAft>
                          <a:spcPts val="0"/>
                        </a:spcAft>
                        <a:buFont typeface="+mj-lt"/>
                        <a:buNone/>
                      </a:pPr>
                      <a:r>
                        <a:rPr lang="en-US" sz="1600" dirty="0">
                          <a:effectLst/>
                          <a:latin typeface="+mn-lt"/>
                          <a:ea typeface="Calibri" panose="020F0502020204030204" pitchFamily="34" charset="0"/>
                        </a:rPr>
                        <a:t>1057.19</a:t>
                      </a:r>
                    </a:p>
                  </a:txBody>
                  <a:tcPr marL="45720" marR="45720" anchor="ctr"/>
                </a:tc>
                <a:extLst>
                  <a:ext uri="{0D108BD9-81ED-4DB2-BD59-A6C34878D82A}">
                    <a16:rowId xmlns:a16="http://schemas.microsoft.com/office/drawing/2014/main" val="3957123558"/>
                  </a:ext>
                </a:extLst>
              </a:tr>
            </a:tbl>
          </a:graphicData>
        </a:graphic>
      </p:graphicFrame>
      <p:pic>
        <p:nvPicPr>
          <p:cNvPr id="2" name="Picture 1">
            <a:extLst>
              <a:ext uri="{FF2B5EF4-FFF2-40B4-BE49-F238E27FC236}">
                <a16:creationId xmlns:a16="http://schemas.microsoft.com/office/drawing/2014/main" id="{18BD9D92-C092-4F3D-BAF6-C65312326E81}"/>
              </a:ext>
            </a:extLst>
          </p:cNvPr>
          <p:cNvPicPr>
            <a:picLocks noChangeAspect="1"/>
          </p:cNvPicPr>
          <p:nvPr/>
        </p:nvPicPr>
        <p:blipFill rotWithShape="1">
          <a:blip r:embed="rId2"/>
          <a:srcRect l="3178" t="2817" r="4418" b="4316"/>
          <a:stretch/>
        </p:blipFill>
        <p:spPr>
          <a:xfrm rot="16200000">
            <a:off x="879861" y="988571"/>
            <a:ext cx="2235741" cy="2995994"/>
          </a:xfrm>
          <a:prstGeom prst="rect">
            <a:avLst/>
          </a:prstGeom>
        </p:spPr>
      </p:pic>
      <p:pic>
        <p:nvPicPr>
          <p:cNvPr id="4" name="Picture 3">
            <a:extLst>
              <a:ext uri="{FF2B5EF4-FFF2-40B4-BE49-F238E27FC236}">
                <a16:creationId xmlns:a16="http://schemas.microsoft.com/office/drawing/2014/main" id="{9C667020-29BD-4D84-99AC-1A8EA9E91FDD}"/>
              </a:ext>
            </a:extLst>
          </p:cNvPr>
          <p:cNvPicPr>
            <a:picLocks noChangeAspect="1"/>
          </p:cNvPicPr>
          <p:nvPr/>
        </p:nvPicPr>
        <p:blipFill rotWithShape="1">
          <a:blip r:embed="rId3"/>
          <a:srcRect l="1257" t="3035" r="3317"/>
          <a:stretch/>
        </p:blipFill>
        <p:spPr>
          <a:xfrm rot="16200000">
            <a:off x="4564773" y="938579"/>
            <a:ext cx="2424225" cy="3284459"/>
          </a:xfrm>
          <a:prstGeom prst="rect">
            <a:avLst/>
          </a:prstGeom>
        </p:spPr>
      </p:pic>
      <p:pic>
        <p:nvPicPr>
          <p:cNvPr id="8" name="Picture 7">
            <a:extLst>
              <a:ext uri="{FF2B5EF4-FFF2-40B4-BE49-F238E27FC236}">
                <a16:creationId xmlns:a16="http://schemas.microsoft.com/office/drawing/2014/main" id="{54E0978C-8D89-4530-98A3-450E76B63C72}"/>
              </a:ext>
            </a:extLst>
          </p:cNvPr>
          <p:cNvPicPr>
            <a:picLocks noChangeAspect="1"/>
          </p:cNvPicPr>
          <p:nvPr/>
        </p:nvPicPr>
        <p:blipFill>
          <a:blip r:embed="rId4"/>
          <a:stretch>
            <a:fillRect/>
          </a:stretch>
        </p:blipFill>
        <p:spPr>
          <a:xfrm>
            <a:off x="8058041" y="1368696"/>
            <a:ext cx="3373712" cy="2530284"/>
          </a:xfrm>
          <a:prstGeom prst="rect">
            <a:avLst/>
          </a:prstGeom>
        </p:spPr>
      </p:pic>
      <p:sp>
        <p:nvSpPr>
          <p:cNvPr id="9" name="TextBox 8">
            <a:extLst>
              <a:ext uri="{FF2B5EF4-FFF2-40B4-BE49-F238E27FC236}">
                <a16:creationId xmlns:a16="http://schemas.microsoft.com/office/drawing/2014/main" id="{ACF8C563-E447-4876-9AB2-B12853AD0435}"/>
              </a:ext>
            </a:extLst>
          </p:cNvPr>
          <p:cNvSpPr txBox="1"/>
          <p:nvPr/>
        </p:nvSpPr>
        <p:spPr>
          <a:xfrm>
            <a:off x="215901" y="4114800"/>
            <a:ext cx="588010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The turbidity sensor measures the amount of particles suspended in the water.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The unit for turbidity measurement is called NTU.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The higher amount of particles in the water, the higher the NTU value.</a:t>
            </a:r>
          </a:p>
        </p:txBody>
      </p:sp>
    </p:spTree>
    <p:extLst>
      <p:ext uri="{BB962C8B-B14F-4D97-AF65-F5344CB8AC3E}">
        <p14:creationId xmlns:p14="http://schemas.microsoft.com/office/powerpoint/2010/main" val="255187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5740400"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Software Testing</a:t>
            </a:r>
          </a:p>
        </p:txBody>
      </p:sp>
      <p:cxnSp>
        <p:nvCxnSpPr>
          <p:cNvPr id="66" name="Straight Arrow Connector 65">
            <a:extLst>
              <a:ext uri="{FF2B5EF4-FFF2-40B4-BE49-F238E27FC236}">
                <a16:creationId xmlns:a16="http://schemas.microsoft.com/office/drawing/2014/main" id="{5A96FC66-8BFD-4EEC-8AE8-A711F1D0827A}"/>
              </a:ext>
            </a:extLst>
          </p:cNvPr>
          <p:cNvCxnSpPr>
            <a:cxnSpLocks/>
            <a:stCxn id="35" idx="3"/>
            <a:endCxn id="44" idx="1"/>
          </p:cNvCxnSpPr>
          <p:nvPr/>
        </p:nvCxnSpPr>
        <p:spPr>
          <a:xfrm>
            <a:off x="3143618" y="3763693"/>
            <a:ext cx="1512199" cy="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F83366F-DDED-4118-8C38-09E76523DE70}"/>
              </a:ext>
            </a:extLst>
          </p:cNvPr>
          <p:cNvCxnSpPr>
            <a:cxnSpLocks/>
            <a:stCxn id="44" idx="3"/>
            <a:endCxn id="52" idx="1"/>
          </p:cNvCxnSpPr>
          <p:nvPr/>
        </p:nvCxnSpPr>
        <p:spPr>
          <a:xfrm flipV="1">
            <a:off x="7256783" y="3763694"/>
            <a:ext cx="1512199" cy="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75EB385-A466-4DA9-89F3-836A1E498E4B}"/>
              </a:ext>
            </a:extLst>
          </p:cNvPr>
          <p:cNvPicPr>
            <a:picLocks noChangeAspect="1"/>
          </p:cNvPicPr>
          <p:nvPr/>
        </p:nvPicPr>
        <p:blipFill rotWithShape="1">
          <a:blip r:embed="rId2">
            <a:clrChange>
              <a:clrFrom>
                <a:srgbClr val="F7F9F2"/>
              </a:clrFrom>
              <a:clrTo>
                <a:srgbClr val="F7F9F2">
                  <a:alpha val="0"/>
                </a:srgbClr>
              </a:clrTo>
            </a:clrChange>
          </a:blip>
          <a:srcRect l="3305" t="355" r="4294" b="903"/>
          <a:stretch/>
        </p:blipFill>
        <p:spPr>
          <a:xfrm>
            <a:off x="542652" y="1652320"/>
            <a:ext cx="2600966" cy="4222745"/>
          </a:xfrm>
          <a:prstGeom prst="rect">
            <a:avLst/>
          </a:prstGeom>
        </p:spPr>
      </p:pic>
      <p:pic>
        <p:nvPicPr>
          <p:cNvPr id="44" name="Picture 43">
            <a:extLst>
              <a:ext uri="{FF2B5EF4-FFF2-40B4-BE49-F238E27FC236}">
                <a16:creationId xmlns:a16="http://schemas.microsoft.com/office/drawing/2014/main" id="{1430A625-E1E3-421F-A352-A5D161B1B845}"/>
              </a:ext>
            </a:extLst>
          </p:cNvPr>
          <p:cNvPicPr>
            <a:picLocks noChangeAspect="1"/>
          </p:cNvPicPr>
          <p:nvPr/>
        </p:nvPicPr>
        <p:blipFill rotWithShape="1">
          <a:blip r:embed="rId2">
            <a:clrChange>
              <a:clrFrom>
                <a:srgbClr val="F7F9F2"/>
              </a:clrFrom>
              <a:clrTo>
                <a:srgbClr val="F7F9F2">
                  <a:alpha val="0"/>
                </a:srgbClr>
              </a:clrTo>
            </a:clrChange>
          </a:blip>
          <a:srcRect l="3305" t="355" r="4294" b="903"/>
          <a:stretch/>
        </p:blipFill>
        <p:spPr>
          <a:xfrm>
            <a:off x="4655817" y="1652322"/>
            <a:ext cx="2600966" cy="4222745"/>
          </a:xfrm>
          <a:prstGeom prst="rect">
            <a:avLst/>
          </a:prstGeom>
        </p:spPr>
      </p:pic>
      <p:pic>
        <p:nvPicPr>
          <p:cNvPr id="52" name="Picture 51">
            <a:extLst>
              <a:ext uri="{FF2B5EF4-FFF2-40B4-BE49-F238E27FC236}">
                <a16:creationId xmlns:a16="http://schemas.microsoft.com/office/drawing/2014/main" id="{A1D7066E-E8B2-4553-B166-321354AF20B9}"/>
              </a:ext>
            </a:extLst>
          </p:cNvPr>
          <p:cNvPicPr>
            <a:picLocks noChangeAspect="1"/>
          </p:cNvPicPr>
          <p:nvPr/>
        </p:nvPicPr>
        <p:blipFill rotWithShape="1">
          <a:blip r:embed="rId2">
            <a:clrChange>
              <a:clrFrom>
                <a:srgbClr val="F7F9F2"/>
              </a:clrFrom>
              <a:clrTo>
                <a:srgbClr val="F7F9F2">
                  <a:alpha val="0"/>
                </a:srgbClr>
              </a:clrTo>
            </a:clrChange>
          </a:blip>
          <a:srcRect l="3305" t="355" r="4294" b="903"/>
          <a:stretch/>
        </p:blipFill>
        <p:spPr>
          <a:xfrm>
            <a:off x="8768982" y="1652321"/>
            <a:ext cx="2600966" cy="4222745"/>
          </a:xfrm>
          <a:prstGeom prst="rect">
            <a:avLst/>
          </a:prstGeom>
        </p:spPr>
      </p:pic>
      <p:pic>
        <p:nvPicPr>
          <p:cNvPr id="55" name="Picture 54" descr="A screenshot of a cell phone&#10;&#10;Description automatically generated">
            <a:extLst>
              <a:ext uri="{FF2B5EF4-FFF2-40B4-BE49-F238E27FC236}">
                <a16:creationId xmlns:a16="http://schemas.microsoft.com/office/drawing/2014/main" id="{CFF6F119-653A-4495-BC12-9FF728243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11" y="2011991"/>
            <a:ext cx="2427266" cy="3506297"/>
          </a:xfrm>
          <a:prstGeom prst="rect">
            <a:avLst/>
          </a:prstGeom>
        </p:spPr>
      </p:pic>
      <p:pic>
        <p:nvPicPr>
          <p:cNvPr id="59" name="Picture 58" descr="A screenshot of a cell phone&#10;&#10;Description automatically generated">
            <a:extLst>
              <a:ext uri="{FF2B5EF4-FFF2-40B4-BE49-F238E27FC236}">
                <a16:creationId xmlns:a16="http://schemas.microsoft.com/office/drawing/2014/main" id="{2DB401DD-D626-456B-9C8F-4C7D5D563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611" y="2011991"/>
            <a:ext cx="2420643" cy="3511176"/>
          </a:xfrm>
          <a:prstGeom prst="rect">
            <a:avLst/>
          </a:prstGeom>
        </p:spPr>
      </p:pic>
      <p:pic>
        <p:nvPicPr>
          <p:cNvPr id="65" name="Picture 64" descr="A screenshot of a cell phone&#10;&#10;Description automatically generated">
            <a:extLst>
              <a:ext uri="{FF2B5EF4-FFF2-40B4-BE49-F238E27FC236}">
                <a16:creationId xmlns:a16="http://schemas.microsoft.com/office/drawing/2014/main" id="{805EC37B-9628-4091-9A9D-46A4A8538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776" y="2011991"/>
            <a:ext cx="2420643" cy="3510682"/>
          </a:xfrm>
          <a:prstGeom prst="rect">
            <a:avLst/>
          </a:prstGeom>
        </p:spPr>
      </p:pic>
    </p:spTree>
    <p:extLst>
      <p:ext uri="{BB962C8B-B14F-4D97-AF65-F5344CB8AC3E}">
        <p14:creationId xmlns:p14="http://schemas.microsoft.com/office/powerpoint/2010/main" val="1219248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5740400"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Software Testing</a:t>
            </a:r>
          </a:p>
        </p:txBody>
      </p:sp>
      <p:cxnSp>
        <p:nvCxnSpPr>
          <p:cNvPr id="66" name="Straight Arrow Connector 65">
            <a:extLst>
              <a:ext uri="{FF2B5EF4-FFF2-40B4-BE49-F238E27FC236}">
                <a16:creationId xmlns:a16="http://schemas.microsoft.com/office/drawing/2014/main" id="{5A96FC66-8BFD-4EEC-8AE8-A711F1D0827A}"/>
              </a:ext>
            </a:extLst>
          </p:cNvPr>
          <p:cNvCxnSpPr>
            <a:cxnSpLocks/>
            <a:stCxn id="23" idx="3"/>
            <a:endCxn id="24" idx="1"/>
          </p:cNvCxnSpPr>
          <p:nvPr/>
        </p:nvCxnSpPr>
        <p:spPr>
          <a:xfrm>
            <a:off x="4907577" y="3763693"/>
            <a:ext cx="237684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0FED39F-C8C6-4FE9-A1FC-BCDDA2AE2943}"/>
              </a:ext>
            </a:extLst>
          </p:cNvPr>
          <p:cNvPicPr>
            <a:picLocks noChangeAspect="1"/>
          </p:cNvPicPr>
          <p:nvPr/>
        </p:nvPicPr>
        <p:blipFill rotWithShape="1">
          <a:blip r:embed="rId2">
            <a:clrChange>
              <a:clrFrom>
                <a:srgbClr val="F7F9F2"/>
              </a:clrFrom>
              <a:clrTo>
                <a:srgbClr val="F7F9F2">
                  <a:alpha val="0"/>
                </a:srgbClr>
              </a:clrTo>
            </a:clrChange>
          </a:blip>
          <a:srcRect l="3305" t="355" r="4294" b="903"/>
          <a:stretch/>
        </p:blipFill>
        <p:spPr>
          <a:xfrm>
            <a:off x="2306611" y="1652320"/>
            <a:ext cx="2600966" cy="4222745"/>
          </a:xfrm>
          <a:prstGeom prst="rect">
            <a:avLst/>
          </a:prstGeom>
        </p:spPr>
      </p:pic>
      <p:pic>
        <p:nvPicPr>
          <p:cNvPr id="24" name="Picture 23">
            <a:extLst>
              <a:ext uri="{FF2B5EF4-FFF2-40B4-BE49-F238E27FC236}">
                <a16:creationId xmlns:a16="http://schemas.microsoft.com/office/drawing/2014/main" id="{9F8E4664-39FC-4DF5-AD4D-B5B6B9742022}"/>
              </a:ext>
            </a:extLst>
          </p:cNvPr>
          <p:cNvPicPr>
            <a:picLocks noChangeAspect="1"/>
          </p:cNvPicPr>
          <p:nvPr/>
        </p:nvPicPr>
        <p:blipFill rotWithShape="1">
          <a:blip r:embed="rId2">
            <a:clrChange>
              <a:clrFrom>
                <a:srgbClr val="F7F9F2"/>
              </a:clrFrom>
              <a:clrTo>
                <a:srgbClr val="F7F9F2">
                  <a:alpha val="0"/>
                </a:srgbClr>
              </a:clrTo>
            </a:clrChange>
          </a:blip>
          <a:srcRect l="3305" t="355" r="4294" b="903"/>
          <a:stretch/>
        </p:blipFill>
        <p:spPr>
          <a:xfrm>
            <a:off x="7284424" y="1652320"/>
            <a:ext cx="2600966" cy="4222745"/>
          </a:xfrm>
          <a:prstGeom prst="rect">
            <a:avLst/>
          </a:prstGeom>
        </p:spPr>
      </p:pic>
      <p:pic>
        <p:nvPicPr>
          <p:cNvPr id="29" name="Picture 28" descr="A screenshot of a cell phone&#10;&#10;Description automatically generated">
            <a:extLst>
              <a:ext uri="{FF2B5EF4-FFF2-40B4-BE49-F238E27FC236}">
                <a16:creationId xmlns:a16="http://schemas.microsoft.com/office/drawing/2014/main" id="{D7FE5A96-5C37-4429-B911-CF386CAC3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094" y="2010543"/>
            <a:ext cx="2427266" cy="3506297"/>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38F56F2F-01C6-481E-8902-1B433C89F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907" y="2010543"/>
            <a:ext cx="2427266" cy="3506297"/>
          </a:xfrm>
          <a:prstGeom prst="rect">
            <a:avLst/>
          </a:prstGeom>
        </p:spPr>
      </p:pic>
    </p:spTree>
    <p:extLst>
      <p:ext uri="{BB962C8B-B14F-4D97-AF65-F5344CB8AC3E}">
        <p14:creationId xmlns:p14="http://schemas.microsoft.com/office/powerpoint/2010/main" val="78396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alpha val="48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63166" y="1992085"/>
            <a:ext cx="2501567" cy="1823007"/>
          </a:xfrm>
        </p:spPr>
        <p:txBody>
          <a:bodyPr anchor="ctr">
            <a:normAutofit/>
          </a:bodyPr>
          <a:lstStyle/>
          <a:p>
            <a:pPr algn="ctr"/>
            <a:r>
              <a:rPr lang="en-US" sz="4000" b="1" dirty="0"/>
              <a:t>Work  Distribution</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3">
            <a:extLst>
              <a:ext uri="{FF2B5EF4-FFF2-40B4-BE49-F238E27FC236}">
                <a16:creationId xmlns:a16="http://schemas.microsoft.com/office/drawing/2014/main" id="{80CA8F76-BD8E-B64B-8ACA-40CA36784B19}"/>
              </a:ext>
            </a:extLst>
          </p:cNvPr>
          <p:cNvGraphicFramePr>
            <a:graphicFrameLocks/>
          </p:cNvGraphicFramePr>
          <p:nvPr>
            <p:extLst>
              <p:ext uri="{D42A27DB-BD31-4B8C-83A1-F6EECF244321}">
                <p14:modId xmlns:p14="http://schemas.microsoft.com/office/powerpoint/2010/main" val="3962714410"/>
              </p:ext>
            </p:extLst>
          </p:nvPr>
        </p:nvGraphicFramePr>
        <p:xfrm>
          <a:off x="2928308" y="111392"/>
          <a:ext cx="8975517" cy="6289412"/>
        </p:xfrm>
        <a:graphic>
          <a:graphicData uri="http://schemas.openxmlformats.org/drawingml/2006/table">
            <a:tbl>
              <a:tblPr firstRow="1" firstCol="1" bandRow="1">
                <a:tableStyleId>{5C22544A-7EE6-4342-B048-85BDC9FD1C3A}</a:tableStyleId>
              </a:tblPr>
              <a:tblGrid>
                <a:gridCol w="2433405">
                  <a:extLst>
                    <a:ext uri="{9D8B030D-6E8A-4147-A177-3AD203B41FA5}">
                      <a16:colId xmlns:a16="http://schemas.microsoft.com/office/drawing/2014/main" val="749011406"/>
                    </a:ext>
                  </a:extLst>
                </a:gridCol>
                <a:gridCol w="1635528">
                  <a:extLst>
                    <a:ext uri="{9D8B030D-6E8A-4147-A177-3AD203B41FA5}">
                      <a16:colId xmlns:a16="http://schemas.microsoft.com/office/drawing/2014/main" val="743291098"/>
                    </a:ext>
                  </a:extLst>
                </a:gridCol>
                <a:gridCol w="1635528">
                  <a:extLst>
                    <a:ext uri="{9D8B030D-6E8A-4147-A177-3AD203B41FA5}">
                      <a16:colId xmlns:a16="http://schemas.microsoft.com/office/drawing/2014/main" val="2140468008"/>
                    </a:ext>
                  </a:extLst>
                </a:gridCol>
                <a:gridCol w="1635528">
                  <a:extLst>
                    <a:ext uri="{9D8B030D-6E8A-4147-A177-3AD203B41FA5}">
                      <a16:colId xmlns:a16="http://schemas.microsoft.com/office/drawing/2014/main" val="346720417"/>
                    </a:ext>
                  </a:extLst>
                </a:gridCol>
                <a:gridCol w="1635528">
                  <a:extLst>
                    <a:ext uri="{9D8B030D-6E8A-4147-A177-3AD203B41FA5}">
                      <a16:colId xmlns:a16="http://schemas.microsoft.com/office/drawing/2014/main" val="105725693"/>
                    </a:ext>
                  </a:extLst>
                </a:gridCol>
              </a:tblGrid>
              <a:tr h="462980">
                <a:tc>
                  <a:txBody>
                    <a:bodyPr/>
                    <a:lstStyle/>
                    <a:p>
                      <a:pPr marL="0" marR="0" algn="ctr">
                        <a:spcBef>
                          <a:spcPts val="0"/>
                        </a:spcBef>
                        <a:spcAft>
                          <a:spcPts val="0"/>
                        </a:spcAft>
                      </a:pPr>
                      <a:r>
                        <a:rPr lang="en-US" sz="2000" dirty="0">
                          <a:solidFill>
                            <a:schemeClr val="tx1"/>
                          </a:solidFill>
                          <a:effectLst/>
                          <a:latin typeface="+mn-lt"/>
                        </a:rPr>
                        <a:t>Task</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Alejandro</a:t>
                      </a:r>
                    </a:p>
                  </a:txBody>
                  <a:tcPr marL="68580" marR="68580" marT="0" marB="0" anchor="ct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Cecile</a:t>
                      </a:r>
                    </a:p>
                  </a:txBody>
                  <a:tcPr marL="68580" marR="68580" marT="0" marB="0" anchor="ctr"/>
                </a:tc>
                <a:tc>
                  <a:txBody>
                    <a:bodyPr/>
                    <a:lstStyle/>
                    <a:p>
                      <a:pPr marL="0" marR="0" algn="ctr">
                        <a:spcBef>
                          <a:spcPts val="0"/>
                        </a:spcBef>
                        <a:spcAft>
                          <a:spcPts val="0"/>
                        </a:spcAft>
                      </a:pPr>
                      <a:r>
                        <a:rPr lang="en-US" sz="2000" dirty="0" err="1">
                          <a:solidFill>
                            <a:schemeClr val="tx1"/>
                          </a:solidFill>
                          <a:effectLst/>
                          <a:latin typeface="+mn-lt"/>
                          <a:ea typeface="Calibri" panose="020F0502020204030204" pitchFamily="34" charset="0"/>
                          <a:cs typeface="Arial" panose="020B0604020202020204" pitchFamily="34" charset="0"/>
                        </a:rPr>
                        <a:t>Henok</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rPr>
                        <a:t>Gabriel</a:t>
                      </a:r>
                    </a:p>
                  </a:txBody>
                  <a:tcPr marL="68580" marR="68580" marT="0" marB="0" anchor="ctr"/>
                </a:tc>
                <a:extLst>
                  <a:ext uri="{0D108BD9-81ED-4DB2-BD59-A6C34878D82A}">
                    <a16:rowId xmlns:a16="http://schemas.microsoft.com/office/drawing/2014/main" val="1701903162"/>
                  </a:ext>
                </a:extLst>
              </a:tr>
              <a:tr h="598917">
                <a:tc>
                  <a:txBody>
                    <a:bodyPr/>
                    <a:lstStyle/>
                    <a:p>
                      <a:pPr marL="0" marR="0" algn="r">
                        <a:spcBef>
                          <a:spcPts val="0"/>
                        </a:spcBef>
                        <a:spcAft>
                          <a:spcPts val="0"/>
                        </a:spcAft>
                      </a:pPr>
                      <a:r>
                        <a:rPr lang="en-US" sz="1800" b="0" dirty="0">
                          <a:solidFill>
                            <a:schemeClr val="tx1"/>
                          </a:solidFill>
                          <a:effectLst/>
                          <a:latin typeface="+mn-lt"/>
                        </a:rPr>
                        <a:t>Wireless Communication</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343376251"/>
                  </a:ext>
                </a:extLst>
              </a:tr>
              <a:tr h="571794">
                <a:tc>
                  <a:txBody>
                    <a:bodyPr/>
                    <a:lstStyle/>
                    <a:p>
                      <a:pPr marL="0" marR="0" algn="r">
                        <a:spcBef>
                          <a:spcPts val="0"/>
                        </a:spcBef>
                        <a:spcAft>
                          <a:spcPts val="0"/>
                        </a:spcAft>
                      </a:pPr>
                      <a:r>
                        <a:rPr lang="en-US" sz="1800" b="0" dirty="0">
                          <a:solidFill>
                            <a:schemeClr val="tx1"/>
                          </a:solidFill>
                          <a:effectLst/>
                          <a:latin typeface="+mn-lt"/>
                          <a:ea typeface="Calibri" panose="020F0502020204030204" pitchFamily="34" charset="0"/>
                          <a:cs typeface="Arial" panose="020B0604020202020204" pitchFamily="34" charset="0"/>
                        </a:rPr>
                        <a:t>Mobile Application</a:t>
                      </a: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1022575223"/>
                  </a:ext>
                </a:extLst>
              </a:tr>
              <a:tr h="571794">
                <a:tc>
                  <a:txBody>
                    <a:bodyPr/>
                    <a:lstStyle/>
                    <a:p>
                      <a:pPr marL="0" marR="0" algn="r">
                        <a:spcBef>
                          <a:spcPts val="0"/>
                        </a:spcBef>
                        <a:spcAft>
                          <a:spcPts val="0"/>
                        </a:spcAft>
                      </a:pPr>
                      <a:r>
                        <a:rPr lang="en-US" sz="1800" b="0" dirty="0">
                          <a:solidFill>
                            <a:schemeClr val="tx1"/>
                          </a:solidFill>
                          <a:effectLst/>
                          <a:latin typeface="+mn-lt"/>
                        </a:rPr>
                        <a:t>Microcontroller</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1550063030"/>
                  </a:ext>
                </a:extLst>
              </a:tr>
              <a:tr h="571794">
                <a:tc>
                  <a:txBody>
                    <a:bodyPr/>
                    <a:lstStyle/>
                    <a:p>
                      <a:pPr marL="0" marR="0" algn="r">
                        <a:spcBef>
                          <a:spcPts val="0"/>
                        </a:spcBef>
                        <a:spcAft>
                          <a:spcPts val="0"/>
                        </a:spcAft>
                      </a:pPr>
                      <a:r>
                        <a:rPr lang="en-US" sz="1800" b="0" dirty="0">
                          <a:solidFill>
                            <a:schemeClr val="tx1"/>
                          </a:solidFill>
                          <a:effectLst/>
                          <a:latin typeface="+mn-lt"/>
                        </a:rPr>
                        <a:t>Power Supply</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2081526510"/>
                  </a:ext>
                </a:extLst>
              </a:tr>
              <a:tr h="598917">
                <a:tc>
                  <a:txBody>
                    <a:bodyPr/>
                    <a:lstStyle/>
                    <a:p>
                      <a:pPr marL="0" marR="0" algn="r">
                        <a:spcBef>
                          <a:spcPts val="0"/>
                        </a:spcBef>
                        <a:spcAft>
                          <a:spcPts val="0"/>
                        </a:spcAft>
                      </a:pPr>
                      <a:r>
                        <a:rPr lang="en-US" sz="1800" b="0" dirty="0">
                          <a:solidFill>
                            <a:schemeClr val="tx1"/>
                          </a:solidFill>
                          <a:effectLst/>
                          <a:latin typeface="+mn-lt"/>
                        </a:rPr>
                        <a:t>Rechargeable Battery</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3431446572"/>
                  </a:ext>
                </a:extLst>
              </a:tr>
              <a:tr h="571794">
                <a:tc>
                  <a:txBody>
                    <a:bodyPr/>
                    <a:lstStyle/>
                    <a:p>
                      <a:pPr marL="0" marR="0" algn="r">
                        <a:spcBef>
                          <a:spcPts val="0"/>
                        </a:spcBef>
                        <a:spcAft>
                          <a:spcPts val="0"/>
                        </a:spcAft>
                      </a:pPr>
                      <a:r>
                        <a:rPr lang="en-US" sz="1800" b="0" dirty="0">
                          <a:solidFill>
                            <a:schemeClr val="tx1"/>
                          </a:solidFill>
                          <a:effectLst/>
                          <a:latin typeface="+mn-lt"/>
                        </a:rPr>
                        <a:t>Sensor Integration</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218964610"/>
                  </a:ext>
                </a:extLst>
              </a:tr>
              <a:tr h="598917">
                <a:tc>
                  <a:txBody>
                    <a:bodyPr/>
                    <a:lstStyle/>
                    <a:p>
                      <a:pPr marL="0" marR="0" algn="r">
                        <a:spcBef>
                          <a:spcPts val="0"/>
                        </a:spcBef>
                        <a:spcAft>
                          <a:spcPts val="0"/>
                        </a:spcAft>
                      </a:pPr>
                      <a:r>
                        <a:rPr lang="en-US" sz="1800" b="0" dirty="0">
                          <a:solidFill>
                            <a:schemeClr val="tx1"/>
                          </a:solidFill>
                          <a:effectLst/>
                          <a:latin typeface="+mn-lt"/>
                        </a:rPr>
                        <a:t>Water filtration Module</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1305539323"/>
                  </a:ext>
                </a:extLst>
              </a:tr>
              <a:tr h="571794">
                <a:tc>
                  <a:txBody>
                    <a:bodyPr/>
                    <a:lstStyle/>
                    <a:p>
                      <a:pPr marL="0" marR="0" algn="r">
                        <a:spcBef>
                          <a:spcPts val="0"/>
                        </a:spcBef>
                        <a:spcAft>
                          <a:spcPts val="0"/>
                        </a:spcAft>
                      </a:pPr>
                      <a:r>
                        <a:rPr lang="en-US" sz="1800" b="0" dirty="0">
                          <a:solidFill>
                            <a:schemeClr val="tx1"/>
                          </a:solidFill>
                          <a:effectLst/>
                          <a:latin typeface="+mn-lt"/>
                        </a:rPr>
                        <a:t>User Interface</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942027136"/>
                  </a:ext>
                </a:extLst>
              </a:tr>
              <a:tr h="571794">
                <a:tc>
                  <a:txBody>
                    <a:bodyPr/>
                    <a:lstStyle/>
                    <a:p>
                      <a:pPr marL="0" marR="0" algn="r">
                        <a:spcBef>
                          <a:spcPts val="0"/>
                        </a:spcBef>
                        <a:spcAft>
                          <a:spcPts val="0"/>
                        </a:spcAft>
                      </a:pPr>
                      <a:r>
                        <a:rPr lang="en-US" sz="1800" b="0" dirty="0">
                          <a:solidFill>
                            <a:schemeClr val="tx1"/>
                          </a:solidFill>
                          <a:effectLst/>
                          <a:latin typeface="+mn-lt"/>
                        </a:rPr>
                        <a:t>PCB Design</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1228794964"/>
                  </a:ext>
                </a:extLst>
              </a:tr>
              <a:tr h="598917">
                <a:tc>
                  <a:txBody>
                    <a:bodyPr/>
                    <a:lstStyle/>
                    <a:p>
                      <a:pPr marL="0" marR="0" algn="r">
                        <a:spcBef>
                          <a:spcPts val="0"/>
                        </a:spcBef>
                        <a:spcAft>
                          <a:spcPts val="0"/>
                        </a:spcAft>
                      </a:pPr>
                      <a:r>
                        <a:rPr lang="en-US" sz="1800" b="0" dirty="0">
                          <a:solidFill>
                            <a:schemeClr val="tx1"/>
                          </a:solidFill>
                          <a:effectLst/>
                          <a:latin typeface="+mn-lt"/>
                          <a:ea typeface="Calibri" panose="020F0502020204030204" pitchFamily="34" charset="0"/>
                          <a:cs typeface="Arial" panose="020B0604020202020204" pitchFamily="34" charset="0"/>
                        </a:rPr>
                        <a:t>Solar Panel Integration</a:t>
                      </a: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2000" dirty="0">
                        <a:solidFill>
                          <a:srgbClr val="FF0000"/>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1620474685"/>
                  </a:ext>
                </a:extLst>
              </a:tr>
            </a:tbl>
          </a:graphicData>
        </a:graphic>
      </p:graphicFrame>
      <p:sp>
        <p:nvSpPr>
          <p:cNvPr id="6" name="Rectangle 5">
            <a:extLst>
              <a:ext uri="{FF2B5EF4-FFF2-40B4-BE49-F238E27FC236}">
                <a16:creationId xmlns:a16="http://schemas.microsoft.com/office/drawing/2014/main" id="{75BDDB40-9538-44A8-864B-715A50D570BC}"/>
              </a:ext>
            </a:extLst>
          </p:cNvPr>
          <p:cNvSpPr/>
          <p:nvPr/>
        </p:nvSpPr>
        <p:spPr>
          <a:xfrm>
            <a:off x="199846" y="4738614"/>
            <a:ext cx="2016706" cy="954107"/>
          </a:xfrm>
          <a:prstGeom prst="rect">
            <a:avLst/>
          </a:prstGeom>
        </p:spPr>
        <p:txBody>
          <a:bodyPr wrap="none">
            <a:spAutoFit/>
          </a:bodyPr>
          <a:lstStyle/>
          <a:p>
            <a:r>
              <a:rPr lang="en-US" dirty="0"/>
              <a:t>Primary task         </a:t>
            </a:r>
            <a:r>
              <a:rPr lang="en-US" dirty="0">
                <a:solidFill>
                  <a:srgbClr val="FF0000"/>
                </a:solidFill>
                <a:ea typeface="Calibri" panose="020F0502020204030204" pitchFamily="34" charset="0"/>
                <a:cs typeface="Arial" panose="020B0604020202020204" pitchFamily="34" charset="0"/>
                <a:sym typeface="Wingdings" panose="05000000000000000000" pitchFamily="2" charset="2"/>
              </a:rPr>
              <a:t></a:t>
            </a:r>
            <a:endParaRPr lang="en-US" dirty="0">
              <a:solidFill>
                <a:srgbClr val="FF0000"/>
              </a:solidFill>
              <a:ea typeface="Calibri" panose="020F0502020204030204" pitchFamily="34" charset="0"/>
              <a:cs typeface="Arial" panose="020B0604020202020204" pitchFamily="34" charset="0"/>
            </a:endParaRPr>
          </a:p>
          <a:p>
            <a:r>
              <a:rPr lang="en-US" dirty="0"/>
              <a:t>Secondary task    </a:t>
            </a:r>
            <a:r>
              <a:rPr lang="en-US" dirty="0">
                <a:ea typeface="Calibri" panose="020F0502020204030204" pitchFamily="34" charset="0"/>
                <a:cs typeface="Arial" panose="020B0604020202020204" pitchFamily="34" charset="0"/>
                <a:sym typeface="Wingdings" panose="05000000000000000000" pitchFamily="2" charset="2"/>
              </a:rPr>
              <a:t></a:t>
            </a:r>
            <a:endParaRPr lang="en-US" dirty="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6930514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6000"/>
                <a:shade val="99000"/>
                <a:satMod val="140000"/>
              </a:schemeClr>
            </a:gs>
            <a:gs pos="63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455422" y="2051364"/>
            <a:ext cx="3372529" cy="2223067"/>
          </a:xfrm>
        </p:spPr>
        <p:txBody>
          <a:bodyPr anchor="ctr">
            <a:normAutofit/>
          </a:bodyPr>
          <a:lstStyle/>
          <a:p>
            <a:pPr algn="ctr"/>
            <a:r>
              <a:rPr lang="en-US" sz="4000" b="1" dirty="0"/>
              <a:t>Project constraints </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4736123" y="656492"/>
            <a:ext cx="6729046" cy="2308324"/>
          </a:xfrm>
          <a:prstGeom prst="rect">
            <a:avLst/>
          </a:prstGeom>
          <a:noFill/>
        </p:spPr>
        <p:txBody>
          <a:bodyPr wrap="square" rtlCol="0">
            <a:spAutoFit/>
          </a:bodyPr>
          <a:lstStyle/>
          <a:p>
            <a:r>
              <a:rPr lang="en-US" sz="2400" dirty="0">
                <a:solidFill>
                  <a:schemeClr val="bg1"/>
                </a:solidFill>
              </a:rPr>
              <a:t> </a:t>
            </a:r>
          </a:p>
          <a:p>
            <a:pPr marL="342900" indent="-342900">
              <a:buFont typeface="Wingdings" panose="05000000000000000000" pitchFamily="2" charset="2"/>
              <a:buChar char="è"/>
            </a:pPr>
            <a:r>
              <a:rPr lang="en-US" sz="2000" dirty="0">
                <a:solidFill>
                  <a:schemeClr val="bg1"/>
                </a:solidFill>
              </a:rPr>
              <a:t>Access to laboratory due to covid-19 pandemic</a:t>
            </a:r>
          </a:p>
          <a:p>
            <a:pPr marL="342900" indent="-342900">
              <a:buFont typeface="Wingdings" panose="05000000000000000000" pitchFamily="2" charset="2"/>
              <a:buChar char="è"/>
            </a:pPr>
            <a:r>
              <a:rPr lang="en-US" sz="2000" dirty="0">
                <a:solidFill>
                  <a:schemeClr val="bg1"/>
                </a:solidFill>
              </a:rPr>
              <a:t>Shipment delays </a:t>
            </a:r>
          </a:p>
          <a:p>
            <a:pPr marL="342900" indent="-342900">
              <a:buFont typeface="Wingdings" panose="05000000000000000000" pitchFamily="2" charset="2"/>
              <a:buChar char="è"/>
            </a:pPr>
            <a:r>
              <a:rPr lang="en-US" sz="2000" dirty="0">
                <a:solidFill>
                  <a:schemeClr val="bg1"/>
                </a:solidFill>
              </a:rPr>
              <a:t>Water leaks</a:t>
            </a:r>
          </a:p>
          <a:p>
            <a:pPr marL="342900" indent="-342900">
              <a:buFont typeface="Wingdings" panose="05000000000000000000" pitchFamily="2" charset="2"/>
              <a:buChar char="è"/>
            </a:pPr>
            <a:endParaRPr lang="en-US" sz="2000" dirty="0">
              <a:solidFill>
                <a:schemeClr val="bg1"/>
              </a:solidFill>
            </a:endParaRPr>
          </a:p>
          <a:p>
            <a:pPr marL="342900" indent="-342900">
              <a:buFont typeface="Wingdings" panose="05000000000000000000" pitchFamily="2" charset="2"/>
              <a:buChar char="è"/>
            </a:pPr>
            <a:endParaRPr lang="en-US" sz="2000" dirty="0">
              <a:solidFill>
                <a:schemeClr val="bg1"/>
              </a:solidFill>
            </a:endParaRPr>
          </a:p>
          <a:p>
            <a:endParaRPr lang="en-US" sz="2000" dirty="0">
              <a:solidFill>
                <a:schemeClr val="bg1"/>
              </a:solidFill>
            </a:endParaRPr>
          </a:p>
        </p:txBody>
      </p:sp>
      <p:sp>
        <p:nvSpPr>
          <p:cNvPr id="7" name="TextBox 6"/>
          <p:cNvSpPr txBox="1"/>
          <p:nvPr/>
        </p:nvSpPr>
        <p:spPr>
          <a:xfrm>
            <a:off x="4736123" y="3395725"/>
            <a:ext cx="6389077" cy="2062103"/>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UV- Filter </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Powers from Ac – 120V </a:t>
            </a:r>
          </a:p>
          <a:p>
            <a:pPr marL="342900" indent="-342900">
              <a:buFont typeface="Wingdings" panose="05000000000000000000" pitchFamily="2" charset="2"/>
              <a:buChar char="è"/>
            </a:pPr>
            <a:r>
              <a:rPr lang="en-US" sz="2000" dirty="0">
                <a:solidFill>
                  <a:schemeClr val="bg1"/>
                </a:solidFill>
                <a:sym typeface="Wingdings" panose="05000000000000000000" pitchFamily="2" charset="2"/>
              </a:rPr>
              <a:t>Need for additional circuitry </a:t>
            </a:r>
          </a:p>
          <a:p>
            <a:pPr marL="342900" indent="-342900">
              <a:buFont typeface="Wingdings" panose="05000000000000000000" pitchFamily="2" charset="2"/>
              <a:buChar char="è"/>
            </a:pPr>
            <a:endParaRPr lang="en-US" sz="2000" dirty="0">
              <a:solidFill>
                <a:schemeClr val="bg1"/>
              </a:solidFill>
              <a:sym typeface="Wingdings" panose="05000000000000000000" pitchFamily="2" charset="2"/>
            </a:endParaRPr>
          </a:p>
          <a:p>
            <a:pPr marL="342900" indent="-342900">
              <a:buFont typeface="Wingdings" panose="05000000000000000000" pitchFamily="2" charset="2"/>
              <a:buChar char="è"/>
            </a:pPr>
            <a:endParaRPr lang="en-US" sz="2000" dirty="0">
              <a:solidFill>
                <a:schemeClr val="bg1"/>
              </a:solidFill>
            </a:endParaRPr>
          </a:p>
        </p:txBody>
      </p:sp>
    </p:spTree>
    <p:extLst>
      <p:ext uri="{BB962C8B-B14F-4D97-AF65-F5344CB8AC3E}">
        <p14:creationId xmlns:p14="http://schemas.microsoft.com/office/powerpoint/2010/main" val="1226521988"/>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211008" y="1995320"/>
            <a:ext cx="2556686" cy="2081029"/>
          </a:xfrm>
        </p:spPr>
        <p:txBody>
          <a:bodyPr anchor="ctr">
            <a:normAutofit/>
          </a:bodyPr>
          <a:lstStyle/>
          <a:p>
            <a:pPr algn="ctr"/>
            <a:r>
              <a:rPr lang="en-US" b="1" dirty="0"/>
              <a:t>Project Expenses </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e 7">
            <a:extLst>
              <a:ext uri="{FF2B5EF4-FFF2-40B4-BE49-F238E27FC236}">
                <a16:creationId xmlns:a16="http://schemas.microsoft.com/office/drawing/2014/main" id="{512E14FD-FF98-4006-B099-34A3359BF517}"/>
              </a:ext>
            </a:extLst>
          </p:cNvPr>
          <p:cNvGraphicFramePr>
            <a:graphicFrameLocks noGrp="1"/>
          </p:cNvGraphicFramePr>
          <p:nvPr>
            <p:extLst>
              <p:ext uri="{D42A27DB-BD31-4B8C-83A1-F6EECF244321}">
                <p14:modId xmlns:p14="http://schemas.microsoft.com/office/powerpoint/2010/main" val="1172675431"/>
              </p:ext>
            </p:extLst>
          </p:nvPr>
        </p:nvGraphicFramePr>
        <p:xfrm>
          <a:off x="4065814" y="143674"/>
          <a:ext cx="7736489" cy="6627293"/>
        </p:xfrm>
        <a:graphic>
          <a:graphicData uri="http://schemas.openxmlformats.org/drawingml/2006/table">
            <a:tbl>
              <a:tblPr firstRow="1" bandRow="1">
                <a:tableStyleId>{5C22544A-7EE6-4342-B048-85BDC9FD1C3A}</a:tableStyleId>
              </a:tblPr>
              <a:tblGrid>
                <a:gridCol w="886799">
                  <a:extLst>
                    <a:ext uri="{9D8B030D-6E8A-4147-A177-3AD203B41FA5}">
                      <a16:colId xmlns:a16="http://schemas.microsoft.com/office/drawing/2014/main" val="860112571"/>
                    </a:ext>
                  </a:extLst>
                </a:gridCol>
                <a:gridCol w="2692068">
                  <a:extLst>
                    <a:ext uri="{9D8B030D-6E8A-4147-A177-3AD203B41FA5}">
                      <a16:colId xmlns:a16="http://schemas.microsoft.com/office/drawing/2014/main" val="636426254"/>
                    </a:ext>
                  </a:extLst>
                </a:gridCol>
                <a:gridCol w="2470954">
                  <a:extLst>
                    <a:ext uri="{9D8B030D-6E8A-4147-A177-3AD203B41FA5}">
                      <a16:colId xmlns:a16="http://schemas.microsoft.com/office/drawing/2014/main" val="2164214317"/>
                    </a:ext>
                  </a:extLst>
                </a:gridCol>
                <a:gridCol w="1686668">
                  <a:extLst>
                    <a:ext uri="{9D8B030D-6E8A-4147-A177-3AD203B41FA5}">
                      <a16:colId xmlns:a16="http://schemas.microsoft.com/office/drawing/2014/main" val="595197700"/>
                    </a:ext>
                  </a:extLst>
                </a:gridCol>
              </a:tblGrid>
              <a:tr h="322489">
                <a:tc>
                  <a:txBody>
                    <a:bodyPr/>
                    <a:lstStyle/>
                    <a:p>
                      <a:r>
                        <a:rPr lang="en-US" sz="1600" dirty="0"/>
                        <a:t>Number </a:t>
                      </a:r>
                    </a:p>
                  </a:txBody>
                  <a:tcPr/>
                </a:tc>
                <a:tc>
                  <a:txBody>
                    <a:bodyPr/>
                    <a:lstStyle/>
                    <a:p>
                      <a:pPr algn="ctr"/>
                      <a:r>
                        <a:rPr lang="en-US" sz="1600" dirty="0"/>
                        <a:t> Component name and</a:t>
                      </a:r>
                    </a:p>
                  </a:txBody>
                  <a:tcPr/>
                </a:tc>
                <a:tc>
                  <a:txBody>
                    <a:bodyPr/>
                    <a:lstStyle/>
                    <a:p>
                      <a:pPr algn="ctr"/>
                      <a:r>
                        <a:rPr lang="en-US" sz="1600" dirty="0"/>
                        <a:t>Vendor’s Name</a:t>
                      </a:r>
                    </a:p>
                  </a:txBody>
                  <a:tcPr/>
                </a:tc>
                <a:tc>
                  <a:txBody>
                    <a:bodyPr/>
                    <a:lstStyle/>
                    <a:p>
                      <a:pPr algn="ctr"/>
                      <a:r>
                        <a:rPr lang="en-US" sz="1600" dirty="0"/>
                        <a:t>Cost</a:t>
                      </a:r>
                      <a:r>
                        <a:rPr lang="en-US" sz="1600" baseline="0" dirty="0"/>
                        <a:t>/unit</a:t>
                      </a:r>
                      <a:endParaRPr lang="en-US" sz="1600" dirty="0"/>
                    </a:p>
                  </a:txBody>
                  <a:tcPr/>
                </a:tc>
                <a:extLst>
                  <a:ext uri="{0D108BD9-81ED-4DB2-BD59-A6C34878D82A}">
                    <a16:rowId xmlns:a16="http://schemas.microsoft.com/office/drawing/2014/main" val="3284858450"/>
                  </a:ext>
                </a:extLst>
              </a:tr>
              <a:tr h="348413">
                <a:tc>
                  <a:txBody>
                    <a:bodyPr/>
                    <a:lstStyle/>
                    <a:p>
                      <a:pPr algn="ctr"/>
                      <a:r>
                        <a:rPr lang="en-US" sz="1600" dirty="0"/>
                        <a:t>1</a:t>
                      </a:r>
                    </a:p>
                  </a:txBody>
                  <a:tcPr/>
                </a:tc>
                <a:tc>
                  <a:txBody>
                    <a:bodyPr/>
                    <a:lstStyle/>
                    <a:p>
                      <a:pPr algn="ctr"/>
                      <a:r>
                        <a:rPr lang="en-US" sz="1600" dirty="0"/>
                        <a:t>Arc 20W Solar charger kit </a:t>
                      </a:r>
                    </a:p>
                  </a:txBody>
                  <a:tcPr/>
                </a:tc>
                <a:tc>
                  <a:txBody>
                    <a:bodyPr/>
                    <a:lstStyle/>
                    <a:p>
                      <a:pPr algn="ctr"/>
                      <a:r>
                        <a:rPr lang="en-US" sz="1600" dirty="0"/>
                        <a:t>Voltaic</a:t>
                      </a:r>
                      <a:r>
                        <a:rPr lang="en-US" sz="1600" baseline="0" dirty="0"/>
                        <a:t> Systems</a:t>
                      </a:r>
                      <a:endParaRPr lang="en-US" sz="1600" dirty="0"/>
                    </a:p>
                  </a:txBody>
                  <a:tcPr/>
                </a:tc>
                <a:tc>
                  <a:txBody>
                    <a:bodyPr/>
                    <a:lstStyle/>
                    <a:p>
                      <a:pPr algn="ctr"/>
                      <a:r>
                        <a:rPr lang="en-US" sz="1600" dirty="0"/>
                        <a:t>97.10</a:t>
                      </a:r>
                    </a:p>
                  </a:txBody>
                  <a:tcPr/>
                </a:tc>
                <a:extLst>
                  <a:ext uri="{0D108BD9-81ED-4DB2-BD59-A6C34878D82A}">
                    <a16:rowId xmlns:a16="http://schemas.microsoft.com/office/drawing/2014/main" val="3377748095"/>
                  </a:ext>
                </a:extLst>
              </a:tr>
              <a:tr h="322489">
                <a:tc>
                  <a:txBody>
                    <a:bodyPr/>
                    <a:lstStyle/>
                    <a:p>
                      <a:pPr algn="ctr"/>
                      <a:r>
                        <a:rPr lang="en-US" sz="1600" dirty="0"/>
                        <a:t>2</a:t>
                      </a:r>
                    </a:p>
                  </a:txBody>
                  <a:tcPr/>
                </a:tc>
                <a:tc>
                  <a:txBody>
                    <a:bodyPr/>
                    <a:lstStyle/>
                    <a:p>
                      <a:pPr algn="ctr"/>
                      <a:r>
                        <a:rPr lang="en-US" sz="1600" dirty="0"/>
                        <a:t>Waterproof</a:t>
                      </a:r>
                      <a:r>
                        <a:rPr lang="en-US" sz="1600" baseline="0" dirty="0"/>
                        <a:t> Case</a:t>
                      </a:r>
                      <a:endParaRPr lang="en-US" sz="1600" dirty="0"/>
                    </a:p>
                  </a:txBody>
                  <a:tcPr/>
                </a:tc>
                <a:tc>
                  <a:txBody>
                    <a:bodyPr/>
                    <a:lstStyle/>
                    <a:p>
                      <a:pPr algn="ctr"/>
                      <a:r>
                        <a:rPr lang="en-US" sz="1600" baseline="0" dirty="0"/>
                        <a:t>GSI outdoors</a:t>
                      </a:r>
                      <a:endParaRPr lang="en-US" sz="1600" dirty="0"/>
                    </a:p>
                  </a:txBody>
                  <a:tcPr/>
                </a:tc>
                <a:tc>
                  <a:txBody>
                    <a:bodyPr/>
                    <a:lstStyle/>
                    <a:p>
                      <a:pPr algn="ctr"/>
                      <a:r>
                        <a:rPr lang="en-US" sz="1600" dirty="0"/>
                        <a:t>24.22</a:t>
                      </a:r>
                    </a:p>
                  </a:txBody>
                  <a:tcPr/>
                </a:tc>
                <a:extLst>
                  <a:ext uri="{0D108BD9-81ED-4DB2-BD59-A6C34878D82A}">
                    <a16:rowId xmlns:a16="http://schemas.microsoft.com/office/drawing/2014/main" val="10002"/>
                  </a:ext>
                </a:extLst>
              </a:tr>
              <a:tr h="557027">
                <a:tc>
                  <a:txBody>
                    <a:bodyPr/>
                    <a:lstStyle/>
                    <a:p>
                      <a:pPr algn="ctr"/>
                      <a:r>
                        <a:rPr lang="en-US" sz="1600" dirty="0"/>
                        <a:t>3</a:t>
                      </a:r>
                    </a:p>
                  </a:txBody>
                  <a:tcPr/>
                </a:tc>
                <a:tc>
                  <a:txBody>
                    <a:bodyPr/>
                    <a:lstStyle/>
                    <a:p>
                      <a:pPr algn="ctr"/>
                      <a:r>
                        <a:rPr lang="en-US" sz="1600" dirty="0"/>
                        <a:t>Miscellaneous (magnets,</a:t>
                      </a:r>
                      <a:r>
                        <a:rPr lang="en-US" sz="1600" baseline="0" dirty="0"/>
                        <a:t> components, pin headers)</a:t>
                      </a:r>
                      <a:endParaRPr lang="en-US" sz="1600" dirty="0"/>
                    </a:p>
                  </a:txBody>
                  <a:tcPr/>
                </a:tc>
                <a:tc>
                  <a:txBody>
                    <a:bodyPr/>
                    <a:lstStyle/>
                    <a:p>
                      <a:pPr algn="ctr"/>
                      <a:r>
                        <a:rPr lang="en-US" sz="1600" baseline="0" dirty="0"/>
                        <a:t>Home Depot /</a:t>
                      </a:r>
                    </a:p>
                    <a:p>
                      <a:pPr algn="ctr"/>
                      <a:r>
                        <a:rPr lang="en-US" sz="1600" baseline="0" dirty="0" err="1"/>
                        <a:t>Sparkfun</a:t>
                      </a:r>
                      <a:r>
                        <a:rPr lang="en-US" sz="1600" baseline="0" dirty="0"/>
                        <a:t> and Mouser</a:t>
                      </a:r>
                      <a:endParaRPr lang="en-US" sz="1600" dirty="0"/>
                    </a:p>
                  </a:txBody>
                  <a:tcPr/>
                </a:tc>
                <a:tc>
                  <a:txBody>
                    <a:bodyPr/>
                    <a:lstStyle/>
                    <a:p>
                      <a:pPr algn="ctr"/>
                      <a:r>
                        <a:rPr lang="en-US" sz="1600" dirty="0"/>
                        <a:t>75.02</a:t>
                      </a:r>
                    </a:p>
                  </a:txBody>
                  <a:tcPr/>
                </a:tc>
                <a:extLst>
                  <a:ext uri="{0D108BD9-81ED-4DB2-BD59-A6C34878D82A}">
                    <a16:rowId xmlns:a16="http://schemas.microsoft.com/office/drawing/2014/main" val="2250227158"/>
                  </a:ext>
                </a:extLst>
              </a:tr>
              <a:tr h="322489">
                <a:tc>
                  <a:txBody>
                    <a:bodyPr/>
                    <a:lstStyle/>
                    <a:p>
                      <a:pPr algn="ctr"/>
                      <a:r>
                        <a:rPr lang="en-US" sz="1600" dirty="0"/>
                        <a:t>4</a:t>
                      </a:r>
                    </a:p>
                  </a:txBody>
                  <a:tcPr/>
                </a:tc>
                <a:tc>
                  <a:txBody>
                    <a:bodyPr/>
                    <a:lstStyle/>
                    <a:p>
                      <a:pPr algn="ctr"/>
                      <a:r>
                        <a:rPr lang="en-US" sz="1600" dirty="0" err="1"/>
                        <a:t>Omars</a:t>
                      </a:r>
                      <a:r>
                        <a:rPr lang="en-US" sz="1600" dirty="0"/>
                        <a:t> 2400mAH  Battery</a:t>
                      </a:r>
                    </a:p>
                  </a:txBody>
                  <a:tcPr/>
                </a:tc>
                <a:tc>
                  <a:txBody>
                    <a:bodyPr/>
                    <a:lstStyle/>
                    <a:p>
                      <a:pPr algn="ctr"/>
                      <a:r>
                        <a:rPr lang="en-US" sz="1600" dirty="0"/>
                        <a:t>Well-made brands </a:t>
                      </a:r>
                    </a:p>
                  </a:txBody>
                  <a:tcPr/>
                </a:tc>
                <a:tc>
                  <a:txBody>
                    <a:bodyPr/>
                    <a:lstStyle/>
                    <a:p>
                      <a:pPr algn="ctr"/>
                      <a:r>
                        <a:rPr lang="en-US" sz="1600" dirty="0"/>
                        <a:t>65.0</a:t>
                      </a:r>
                    </a:p>
                  </a:txBody>
                  <a:tcPr/>
                </a:tc>
                <a:extLst>
                  <a:ext uri="{0D108BD9-81ED-4DB2-BD59-A6C34878D82A}">
                    <a16:rowId xmlns:a16="http://schemas.microsoft.com/office/drawing/2014/main" val="1933569507"/>
                  </a:ext>
                </a:extLst>
              </a:tr>
              <a:tr h="322489">
                <a:tc>
                  <a:txBody>
                    <a:bodyPr/>
                    <a:lstStyle/>
                    <a:p>
                      <a:pPr algn="ctr"/>
                      <a:r>
                        <a:rPr lang="en-US" sz="1600" dirty="0"/>
                        <a:t>5</a:t>
                      </a:r>
                    </a:p>
                  </a:txBody>
                  <a:tcPr/>
                </a:tc>
                <a:tc>
                  <a:txBody>
                    <a:bodyPr/>
                    <a:lstStyle/>
                    <a:p>
                      <a:pPr algn="ctr"/>
                      <a:r>
                        <a:rPr lang="en-US" sz="1600" dirty="0"/>
                        <a:t>Housing (case)</a:t>
                      </a:r>
                    </a:p>
                  </a:txBody>
                  <a:tcPr/>
                </a:tc>
                <a:tc>
                  <a:txBody>
                    <a:bodyPr/>
                    <a:lstStyle/>
                    <a:p>
                      <a:pPr algn="ctr"/>
                      <a:r>
                        <a:rPr lang="en-US" sz="1600" dirty="0"/>
                        <a:t>Fright harbor</a:t>
                      </a:r>
                    </a:p>
                  </a:txBody>
                  <a:tcPr/>
                </a:tc>
                <a:tc>
                  <a:txBody>
                    <a:bodyPr/>
                    <a:lstStyle/>
                    <a:p>
                      <a:pPr algn="ctr"/>
                      <a:r>
                        <a:rPr lang="en-US" sz="1600" dirty="0"/>
                        <a:t>42.0</a:t>
                      </a:r>
                    </a:p>
                  </a:txBody>
                  <a:tcPr/>
                </a:tc>
                <a:extLst>
                  <a:ext uri="{0D108BD9-81ED-4DB2-BD59-A6C34878D82A}">
                    <a16:rowId xmlns:a16="http://schemas.microsoft.com/office/drawing/2014/main" val="4099168727"/>
                  </a:ext>
                </a:extLst>
              </a:tr>
              <a:tr h="322489">
                <a:tc>
                  <a:txBody>
                    <a:bodyPr/>
                    <a:lstStyle/>
                    <a:p>
                      <a:pPr algn="ctr"/>
                      <a:r>
                        <a:rPr lang="en-US" sz="1600" dirty="0"/>
                        <a:t>6</a:t>
                      </a:r>
                    </a:p>
                  </a:txBody>
                  <a:tcPr/>
                </a:tc>
                <a:tc>
                  <a:txBody>
                    <a:bodyPr/>
                    <a:lstStyle/>
                    <a:p>
                      <a:pPr algn="ctr"/>
                      <a:r>
                        <a:rPr lang="en-US" sz="1600" dirty="0"/>
                        <a:t>Microcontroller (X2)</a:t>
                      </a:r>
                    </a:p>
                  </a:txBody>
                  <a:tcPr/>
                </a:tc>
                <a:tc>
                  <a:txBody>
                    <a:bodyPr/>
                    <a:lstStyle/>
                    <a:p>
                      <a:pPr algn="ctr"/>
                      <a:r>
                        <a:rPr lang="en-US" sz="1600" dirty="0"/>
                        <a:t>ELEGOO</a:t>
                      </a:r>
                    </a:p>
                  </a:txBody>
                  <a:tcPr/>
                </a:tc>
                <a:tc>
                  <a:txBody>
                    <a:bodyPr/>
                    <a:lstStyle/>
                    <a:p>
                      <a:pPr algn="ctr"/>
                      <a:r>
                        <a:rPr lang="en-US" sz="1600" dirty="0"/>
                        <a:t>14</a:t>
                      </a:r>
                    </a:p>
                  </a:txBody>
                  <a:tcPr/>
                </a:tc>
                <a:extLst>
                  <a:ext uri="{0D108BD9-81ED-4DB2-BD59-A6C34878D82A}">
                    <a16:rowId xmlns:a16="http://schemas.microsoft.com/office/drawing/2014/main" val="1038117001"/>
                  </a:ext>
                </a:extLst>
              </a:tr>
              <a:tr h="322489">
                <a:tc>
                  <a:txBody>
                    <a:bodyPr/>
                    <a:lstStyle/>
                    <a:p>
                      <a:pPr algn="ctr"/>
                      <a:r>
                        <a:rPr lang="en-US" sz="1600" dirty="0"/>
                        <a:t>7</a:t>
                      </a:r>
                    </a:p>
                  </a:txBody>
                  <a:tcPr/>
                </a:tc>
                <a:tc>
                  <a:txBody>
                    <a:bodyPr/>
                    <a:lstStyle/>
                    <a:p>
                      <a:pPr algn="ctr"/>
                      <a:r>
                        <a:rPr lang="en-US" sz="1600" dirty="0"/>
                        <a:t>PCB</a:t>
                      </a:r>
                    </a:p>
                  </a:txBody>
                  <a:tcPr/>
                </a:tc>
                <a:tc>
                  <a:txBody>
                    <a:bodyPr/>
                    <a:lstStyle/>
                    <a:p>
                      <a:pPr algn="ctr"/>
                      <a:r>
                        <a:rPr lang="en-US" sz="1600" dirty="0"/>
                        <a:t>Mouser</a:t>
                      </a:r>
                    </a:p>
                  </a:txBody>
                  <a:tcPr/>
                </a:tc>
                <a:tc>
                  <a:txBody>
                    <a:bodyPr/>
                    <a:lstStyle/>
                    <a:p>
                      <a:pPr algn="ctr"/>
                      <a:r>
                        <a:rPr lang="en-US" sz="1600" dirty="0"/>
                        <a:t>35</a:t>
                      </a:r>
                    </a:p>
                  </a:txBody>
                  <a:tcPr/>
                </a:tc>
                <a:extLst>
                  <a:ext uri="{0D108BD9-81ED-4DB2-BD59-A6C34878D82A}">
                    <a16:rowId xmlns:a16="http://schemas.microsoft.com/office/drawing/2014/main" val="1598779531"/>
                  </a:ext>
                </a:extLst>
              </a:tr>
              <a:tr h="322489">
                <a:tc>
                  <a:txBody>
                    <a:bodyPr/>
                    <a:lstStyle/>
                    <a:p>
                      <a:pPr algn="ctr"/>
                      <a:r>
                        <a:rPr lang="en-US" sz="1600" dirty="0"/>
                        <a:t>8</a:t>
                      </a:r>
                    </a:p>
                  </a:txBody>
                  <a:tcPr/>
                </a:tc>
                <a:tc>
                  <a:txBody>
                    <a:bodyPr/>
                    <a:lstStyle/>
                    <a:p>
                      <a:pPr algn="ctr"/>
                      <a:r>
                        <a:rPr lang="en-US" sz="1600" dirty="0"/>
                        <a:t>Water pump</a:t>
                      </a:r>
                    </a:p>
                  </a:txBody>
                  <a:tcPr/>
                </a:tc>
                <a:tc>
                  <a:txBody>
                    <a:bodyPr/>
                    <a:lstStyle/>
                    <a:p>
                      <a:pPr algn="ctr"/>
                      <a:r>
                        <a:rPr lang="en-US" sz="1600" dirty="0"/>
                        <a:t>Amazon</a:t>
                      </a:r>
                    </a:p>
                  </a:txBody>
                  <a:tcPr/>
                </a:tc>
                <a:tc>
                  <a:txBody>
                    <a:bodyPr/>
                    <a:lstStyle/>
                    <a:p>
                      <a:pPr algn="ctr"/>
                      <a:r>
                        <a:rPr lang="en-US" sz="1600" dirty="0"/>
                        <a:t>15.48</a:t>
                      </a:r>
                    </a:p>
                  </a:txBody>
                  <a:tcPr/>
                </a:tc>
                <a:extLst>
                  <a:ext uri="{0D108BD9-81ED-4DB2-BD59-A6C34878D82A}">
                    <a16:rowId xmlns:a16="http://schemas.microsoft.com/office/drawing/2014/main" val="806252660"/>
                  </a:ext>
                </a:extLst>
              </a:tr>
              <a:tr h="322489">
                <a:tc>
                  <a:txBody>
                    <a:bodyPr/>
                    <a:lstStyle/>
                    <a:p>
                      <a:pPr algn="ctr"/>
                      <a:r>
                        <a:rPr lang="en-US" sz="1600" dirty="0"/>
                        <a:t>9</a:t>
                      </a:r>
                    </a:p>
                  </a:txBody>
                  <a:tcPr/>
                </a:tc>
                <a:tc>
                  <a:txBody>
                    <a:bodyPr/>
                    <a:lstStyle/>
                    <a:p>
                      <a:pPr algn="ctr"/>
                      <a:r>
                        <a:rPr lang="en-US" sz="1600" dirty="0"/>
                        <a:t>Sediment filter</a:t>
                      </a:r>
                    </a:p>
                  </a:txBody>
                  <a:tcPr/>
                </a:tc>
                <a:tc>
                  <a:txBody>
                    <a:bodyPr/>
                    <a:lstStyle/>
                    <a:p>
                      <a:pPr algn="ctr"/>
                      <a:r>
                        <a:rPr lang="en-US" sz="1600" dirty="0"/>
                        <a:t>DFRBOT</a:t>
                      </a:r>
                    </a:p>
                  </a:txBody>
                  <a:tcPr/>
                </a:tc>
                <a:tc>
                  <a:txBody>
                    <a:bodyPr/>
                    <a:lstStyle/>
                    <a:p>
                      <a:pPr algn="ctr"/>
                      <a:r>
                        <a:rPr lang="en-US" sz="1600" dirty="0"/>
                        <a:t>7.99</a:t>
                      </a:r>
                    </a:p>
                  </a:txBody>
                  <a:tcPr/>
                </a:tc>
                <a:extLst>
                  <a:ext uri="{0D108BD9-81ED-4DB2-BD59-A6C34878D82A}">
                    <a16:rowId xmlns:a16="http://schemas.microsoft.com/office/drawing/2014/main" val="1183309366"/>
                  </a:ext>
                </a:extLst>
              </a:tr>
              <a:tr h="322489">
                <a:tc>
                  <a:txBody>
                    <a:bodyPr/>
                    <a:lstStyle/>
                    <a:p>
                      <a:pPr algn="ctr"/>
                      <a:r>
                        <a:rPr lang="en-US" sz="1600" dirty="0"/>
                        <a:t>10</a:t>
                      </a:r>
                    </a:p>
                  </a:txBody>
                  <a:tcPr/>
                </a:tc>
                <a:tc>
                  <a:txBody>
                    <a:bodyPr/>
                    <a:lstStyle/>
                    <a:p>
                      <a:pPr algn="ctr"/>
                      <a:r>
                        <a:rPr lang="en-US" sz="1600" dirty="0"/>
                        <a:t>Turbidity sensor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DFRBOT</a:t>
                      </a:r>
                    </a:p>
                  </a:txBody>
                  <a:tcPr/>
                </a:tc>
                <a:tc>
                  <a:txBody>
                    <a:bodyPr/>
                    <a:lstStyle/>
                    <a:p>
                      <a:pPr algn="ctr"/>
                      <a:r>
                        <a:rPr lang="en-US" sz="1600" dirty="0"/>
                        <a:t>15</a:t>
                      </a:r>
                    </a:p>
                  </a:txBody>
                  <a:tcPr/>
                </a:tc>
                <a:extLst>
                  <a:ext uri="{0D108BD9-81ED-4DB2-BD59-A6C34878D82A}">
                    <a16:rowId xmlns:a16="http://schemas.microsoft.com/office/drawing/2014/main" val="159008563"/>
                  </a:ext>
                </a:extLst>
              </a:tr>
              <a:tr h="322489">
                <a:tc>
                  <a:txBody>
                    <a:bodyPr/>
                    <a:lstStyle/>
                    <a:p>
                      <a:pPr algn="ctr"/>
                      <a:r>
                        <a:rPr lang="en-US" sz="1600" dirty="0"/>
                        <a:t>11</a:t>
                      </a:r>
                    </a:p>
                  </a:txBody>
                  <a:tcPr/>
                </a:tc>
                <a:tc>
                  <a:txBody>
                    <a:bodyPr/>
                    <a:lstStyle/>
                    <a:p>
                      <a:pPr algn="ctr"/>
                      <a:r>
                        <a:rPr lang="en-US" sz="1600" dirty="0"/>
                        <a:t>Ph/temperature sensor</a:t>
                      </a:r>
                    </a:p>
                  </a:txBody>
                  <a:tcPr/>
                </a:tc>
                <a:tc>
                  <a:txBody>
                    <a:bodyPr/>
                    <a:lstStyle/>
                    <a:p>
                      <a:pPr algn="ctr"/>
                      <a:r>
                        <a:rPr lang="en-US" sz="1600" dirty="0"/>
                        <a:t>GAOHOU</a:t>
                      </a:r>
                    </a:p>
                  </a:txBody>
                  <a:tcPr/>
                </a:tc>
                <a:tc>
                  <a:txBody>
                    <a:bodyPr/>
                    <a:lstStyle/>
                    <a:p>
                      <a:pPr algn="ctr"/>
                      <a:r>
                        <a:rPr lang="en-US" sz="1600" dirty="0"/>
                        <a:t>38</a:t>
                      </a:r>
                    </a:p>
                  </a:txBody>
                  <a:tcPr/>
                </a:tc>
                <a:extLst>
                  <a:ext uri="{0D108BD9-81ED-4DB2-BD59-A6C34878D82A}">
                    <a16:rowId xmlns:a16="http://schemas.microsoft.com/office/drawing/2014/main" val="484995072"/>
                  </a:ext>
                </a:extLst>
              </a:tr>
              <a:tr h="322489">
                <a:tc>
                  <a:txBody>
                    <a:bodyPr/>
                    <a:lstStyle/>
                    <a:p>
                      <a:pPr algn="ctr"/>
                      <a:r>
                        <a:rPr lang="en-US" sz="1600" dirty="0"/>
                        <a:t>12</a:t>
                      </a:r>
                    </a:p>
                  </a:txBody>
                  <a:tcPr/>
                </a:tc>
                <a:tc>
                  <a:txBody>
                    <a:bodyPr/>
                    <a:lstStyle/>
                    <a:p>
                      <a:pPr algn="ctr"/>
                      <a:r>
                        <a:rPr lang="en-US" sz="1600" dirty="0"/>
                        <a:t>Water flow sensor (X2)</a:t>
                      </a:r>
                    </a:p>
                  </a:txBody>
                  <a:tcPr/>
                </a:tc>
                <a:tc>
                  <a:txBody>
                    <a:bodyPr/>
                    <a:lstStyle/>
                    <a:p>
                      <a:pPr algn="ctr"/>
                      <a:r>
                        <a:rPr lang="en-US" sz="1600" dirty="0"/>
                        <a:t>Amazon</a:t>
                      </a:r>
                    </a:p>
                  </a:txBody>
                  <a:tcPr/>
                </a:tc>
                <a:tc>
                  <a:txBody>
                    <a:bodyPr/>
                    <a:lstStyle/>
                    <a:p>
                      <a:pPr algn="ctr"/>
                      <a:r>
                        <a:rPr lang="en-US" sz="1600" dirty="0"/>
                        <a:t>22</a:t>
                      </a:r>
                    </a:p>
                  </a:txBody>
                  <a:tcPr/>
                </a:tc>
                <a:extLst>
                  <a:ext uri="{0D108BD9-81ED-4DB2-BD59-A6C34878D82A}">
                    <a16:rowId xmlns:a16="http://schemas.microsoft.com/office/drawing/2014/main" val="3305540938"/>
                  </a:ext>
                </a:extLst>
              </a:tr>
              <a:tr h="322489">
                <a:tc>
                  <a:txBody>
                    <a:bodyPr/>
                    <a:lstStyle/>
                    <a:p>
                      <a:pPr algn="ctr"/>
                      <a:r>
                        <a:rPr lang="en-US" sz="1600" dirty="0"/>
                        <a:t>13</a:t>
                      </a:r>
                    </a:p>
                  </a:txBody>
                  <a:tcPr/>
                </a:tc>
                <a:tc>
                  <a:txBody>
                    <a:bodyPr/>
                    <a:lstStyle/>
                    <a:p>
                      <a:pPr algn="ctr"/>
                      <a:r>
                        <a:rPr lang="en-US" sz="1600" dirty="0"/>
                        <a:t>Ultrafiltration membrane</a:t>
                      </a:r>
                    </a:p>
                  </a:txBody>
                  <a:tcPr/>
                </a:tc>
                <a:tc>
                  <a:txBody>
                    <a:bodyPr/>
                    <a:lstStyle/>
                    <a:p>
                      <a:pPr algn="ctr"/>
                      <a:r>
                        <a:rPr lang="en-US" sz="1600" dirty="0"/>
                        <a:t>Amazon</a:t>
                      </a:r>
                    </a:p>
                  </a:txBody>
                  <a:tcPr/>
                </a:tc>
                <a:tc>
                  <a:txBody>
                    <a:bodyPr/>
                    <a:lstStyle/>
                    <a:p>
                      <a:pPr algn="ctr"/>
                      <a:r>
                        <a:rPr lang="en-US" sz="1600"/>
                        <a:t>19.0</a:t>
                      </a:r>
                      <a:endParaRPr lang="en-US" sz="1600" dirty="0"/>
                    </a:p>
                  </a:txBody>
                  <a:tcPr/>
                </a:tc>
                <a:extLst>
                  <a:ext uri="{0D108BD9-81ED-4DB2-BD59-A6C34878D82A}">
                    <a16:rowId xmlns:a16="http://schemas.microsoft.com/office/drawing/2014/main" val="495505092"/>
                  </a:ext>
                </a:extLst>
              </a:tr>
              <a:tr h="322489">
                <a:tc>
                  <a:txBody>
                    <a:bodyPr/>
                    <a:lstStyle/>
                    <a:p>
                      <a:pPr algn="ctr"/>
                      <a:r>
                        <a:rPr lang="en-US" sz="1600" dirty="0"/>
                        <a:t>14</a:t>
                      </a:r>
                    </a:p>
                  </a:txBody>
                  <a:tcPr/>
                </a:tc>
                <a:tc>
                  <a:txBody>
                    <a:bodyPr/>
                    <a:lstStyle/>
                    <a:p>
                      <a:pPr algn="ctr"/>
                      <a:r>
                        <a:rPr lang="en-US" sz="1600" dirty="0"/>
                        <a:t>Pre-carbon filter</a:t>
                      </a:r>
                    </a:p>
                  </a:txBody>
                  <a:tcPr/>
                </a:tc>
                <a:tc>
                  <a:txBody>
                    <a:bodyPr/>
                    <a:lstStyle/>
                    <a:p>
                      <a:pPr algn="ctr"/>
                      <a:r>
                        <a:rPr lang="en-US" sz="1600" dirty="0"/>
                        <a:t>Amazon</a:t>
                      </a:r>
                    </a:p>
                  </a:txBody>
                  <a:tcPr/>
                </a:tc>
                <a:tc>
                  <a:txBody>
                    <a:bodyPr/>
                    <a:lstStyle/>
                    <a:p>
                      <a:pPr algn="ctr"/>
                      <a:r>
                        <a:rPr lang="en-US" sz="1600" dirty="0"/>
                        <a:t>15</a:t>
                      </a:r>
                    </a:p>
                  </a:txBody>
                  <a:tcPr/>
                </a:tc>
                <a:extLst>
                  <a:ext uri="{0D108BD9-81ED-4DB2-BD59-A6C34878D82A}">
                    <a16:rowId xmlns:a16="http://schemas.microsoft.com/office/drawing/2014/main" val="3361152554"/>
                  </a:ext>
                </a:extLst>
              </a:tr>
              <a:tr h="322489">
                <a:tc>
                  <a:txBody>
                    <a:bodyPr/>
                    <a:lstStyle/>
                    <a:p>
                      <a:pPr algn="ctr"/>
                      <a:r>
                        <a:rPr lang="en-US" sz="1600" dirty="0"/>
                        <a:t>15</a:t>
                      </a:r>
                    </a:p>
                  </a:txBody>
                  <a:tcPr/>
                </a:tc>
                <a:tc>
                  <a:txBody>
                    <a:bodyPr/>
                    <a:lstStyle/>
                    <a:p>
                      <a:pPr algn="ctr"/>
                      <a:r>
                        <a:rPr lang="en-US" sz="1600" dirty="0"/>
                        <a:t>Bluetooth  module </a:t>
                      </a:r>
                    </a:p>
                  </a:txBody>
                  <a:tcPr/>
                </a:tc>
                <a:tc>
                  <a:txBody>
                    <a:bodyPr/>
                    <a:lstStyle/>
                    <a:p>
                      <a:pPr algn="ctr"/>
                      <a:r>
                        <a:rPr lang="en-US" sz="1600" dirty="0"/>
                        <a:t>Mouser</a:t>
                      </a:r>
                    </a:p>
                  </a:txBody>
                  <a:tcPr/>
                </a:tc>
                <a:tc>
                  <a:txBody>
                    <a:bodyPr/>
                    <a:lstStyle/>
                    <a:p>
                      <a:pPr algn="ctr"/>
                      <a:r>
                        <a:rPr lang="en-US" sz="1600" dirty="0"/>
                        <a:t>8</a:t>
                      </a:r>
                    </a:p>
                  </a:txBody>
                  <a:tcPr/>
                </a:tc>
                <a:extLst>
                  <a:ext uri="{0D108BD9-81ED-4DB2-BD59-A6C34878D82A}">
                    <a16:rowId xmlns:a16="http://schemas.microsoft.com/office/drawing/2014/main" val="3701045337"/>
                  </a:ext>
                </a:extLst>
              </a:tr>
              <a:tr h="322489">
                <a:tc>
                  <a:txBody>
                    <a:bodyPr/>
                    <a:lstStyle/>
                    <a:p>
                      <a:pPr algn="ctr"/>
                      <a:r>
                        <a:rPr lang="en-US" sz="1600" dirty="0"/>
                        <a:t>16</a:t>
                      </a:r>
                    </a:p>
                  </a:txBody>
                  <a:tcPr/>
                </a:tc>
                <a:tc>
                  <a:txBody>
                    <a:bodyPr/>
                    <a:lstStyle/>
                    <a:p>
                      <a:pPr algn="ctr"/>
                      <a:r>
                        <a:rPr lang="en-US" sz="1600" dirty="0"/>
                        <a:t>LCD</a:t>
                      </a:r>
                    </a:p>
                  </a:txBody>
                  <a:tcPr/>
                </a:tc>
                <a:tc>
                  <a:txBody>
                    <a:bodyPr/>
                    <a:lstStyle/>
                    <a:p>
                      <a:pPr algn="ctr"/>
                      <a:r>
                        <a:rPr lang="en-US" sz="1600" dirty="0"/>
                        <a:t>ELEGOO</a:t>
                      </a:r>
                    </a:p>
                  </a:txBody>
                  <a:tcPr/>
                </a:tc>
                <a:tc>
                  <a:txBody>
                    <a:bodyPr/>
                    <a:lstStyle/>
                    <a:p>
                      <a:pPr algn="ctr"/>
                      <a:r>
                        <a:rPr lang="en-US" sz="1600" dirty="0"/>
                        <a:t>8</a:t>
                      </a:r>
                    </a:p>
                  </a:txBody>
                  <a:tcPr/>
                </a:tc>
                <a:extLst>
                  <a:ext uri="{0D108BD9-81ED-4DB2-BD59-A6C34878D82A}">
                    <a16:rowId xmlns:a16="http://schemas.microsoft.com/office/drawing/2014/main" val="3463421787"/>
                  </a:ext>
                </a:extLst>
              </a:tr>
              <a:tr h="322489">
                <a:tc>
                  <a:txBody>
                    <a:bodyPr/>
                    <a:lstStyle/>
                    <a:p>
                      <a:pPr algn="ctr"/>
                      <a:r>
                        <a:rPr lang="en-US" sz="1600"/>
                        <a:t>17</a:t>
                      </a:r>
                      <a:endParaRPr lang="en-US" sz="1600" dirty="0"/>
                    </a:p>
                  </a:txBody>
                  <a:tcPr/>
                </a:tc>
                <a:tc>
                  <a:txBody>
                    <a:bodyPr/>
                    <a:lstStyle/>
                    <a:p>
                      <a:pPr algn="ctr"/>
                      <a:r>
                        <a:rPr lang="en-US" sz="1600" dirty="0"/>
                        <a:t>Document printing </a:t>
                      </a:r>
                    </a:p>
                  </a:txBody>
                  <a:tcPr/>
                </a:tc>
                <a:tc>
                  <a:txBody>
                    <a:bodyPr/>
                    <a:lstStyle/>
                    <a:p>
                      <a:pPr algn="ctr"/>
                      <a:r>
                        <a:rPr lang="en-US" sz="1600" dirty="0"/>
                        <a:t>Office depot</a:t>
                      </a:r>
                    </a:p>
                  </a:txBody>
                  <a:tcPr/>
                </a:tc>
                <a:tc>
                  <a:txBody>
                    <a:bodyPr/>
                    <a:lstStyle/>
                    <a:p>
                      <a:pPr algn="ctr"/>
                      <a:r>
                        <a:rPr lang="en-US" sz="1600" dirty="0"/>
                        <a:t>17</a:t>
                      </a:r>
                    </a:p>
                  </a:txBody>
                  <a:tcPr/>
                </a:tc>
                <a:extLst>
                  <a:ext uri="{0D108BD9-81ED-4DB2-BD59-A6C34878D82A}">
                    <a16:rowId xmlns:a16="http://schemas.microsoft.com/office/drawing/2014/main" val="4170731990"/>
                  </a:ext>
                </a:extLst>
              </a:tr>
              <a:tr h="322489">
                <a:tc>
                  <a:txBody>
                    <a:bodyPr/>
                    <a:lstStyle/>
                    <a:p>
                      <a:pPr algn="ctr"/>
                      <a:endParaRPr lang="en-US" sz="1600" dirty="0"/>
                    </a:p>
                  </a:txBody>
                  <a:tcPr/>
                </a:tc>
                <a:tc>
                  <a:txBody>
                    <a:bodyPr/>
                    <a:lstStyle/>
                    <a:p>
                      <a:pPr algn="ctr"/>
                      <a:r>
                        <a:rPr lang="en-US" sz="1600" dirty="0"/>
                        <a:t>Grand Total </a:t>
                      </a:r>
                    </a:p>
                  </a:txBody>
                  <a:tcPr/>
                </a:tc>
                <a:tc>
                  <a:txBody>
                    <a:bodyPr/>
                    <a:lstStyle/>
                    <a:p>
                      <a:pPr algn="ctr"/>
                      <a:endParaRPr lang="en-US" sz="1600" dirty="0"/>
                    </a:p>
                  </a:txBody>
                  <a:tcPr/>
                </a:tc>
                <a:tc>
                  <a:txBody>
                    <a:bodyPr/>
                    <a:lstStyle/>
                    <a:p>
                      <a:pPr algn="ctr"/>
                      <a:r>
                        <a:rPr lang="en-US" sz="1600" dirty="0"/>
                        <a:t>517.81</a:t>
                      </a:r>
                    </a:p>
                  </a:txBody>
                  <a:tcPr/>
                </a:tc>
                <a:extLst>
                  <a:ext uri="{0D108BD9-81ED-4DB2-BD59-A6C34878D82A}">
                    <a16:rowId xmlns:a16="http://schemas.microsoft.com/office/drawing/2014/main" val="3290993144"/>
                  </a:ext>
                </a:extLst>
              </a:tr>
            </a:tbl>
          </a:graphicData>
        </a:graphic>
      </p:graphicFrame>
    </p:spTree>
    <p:extLst>
      <p:ext uri="{BB962C8B-B14F-4D97-AF65-F5344CB8AC3E}">
        <p14:creationId xmlns:p14="http://schemas.microsoft.com/office/powerpoint/2010/main" val="101733132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211007" y="1995320"/>
            <a:ext cx="3397185" cy="2081029"/>
          </a:xfrm>
        </p:spPr>
        <p:txBody>
          <a:bodyPr anchor="ctr">
            <a:normAutofit/>
          </a:bodyPr>
          <a:lstStyle/>
          <a:p>
            <a:pPr algn="ctr"/>
            <a:r>
              <a:rPr lang="en-US" sz="6000" b="1" dirty="0"/>
              <a:t>Progress</a:t>
            </a:r>
            <a:r>
              <a:rPr lang="en-US" b="1" dirty="0"/>
              <a:t> … </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3"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hlinkClick r:id="" action="ppaction://noaction" highlightClick="1"/>
            <a:extLst>
              <a:ext uri="{FF2B5EF4-FFF2-40B4-BE49-F238E27FC236}">
                <a16:creationId xmlns:a16="http://schemas.microsoft.com/office/drawing/2014/main" id="{58EAD1A7-746B-47FA-8927-50D67147AB44}"/>
              </a:ext>
            </a:extLst>
          </p:cNvPr>
          <p:cNvGraphicFramePr>
            <a:graphicFrameLocks noGrp="1"/>
          </p:cNvGraphicFramePr>
          <p:nvPr>
            <p:ph idx="1"/>
          </p:nvPr>
        </p:nvGraphicFramePr>
        <p:xfrm>
          <a:off x="4554782" y="639767"/>
          <a:ext cx="6910387" cy="576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hart 5">
            <a:extLst>
              <a:ext uri="{FF2B5EF4-FFF2-40B4-BE49-F238E27FC236}">
                <a16:creationId xmlns:a16="http://schemas.microsoft.com/office/drawing/2014/main" id="{227D93CA-A237-4FC5-B7CB-FEA9AD48A611}"/>
              </a:ext>
            </a:extLst>
          </p:cNvPr>
          <p:cNvGraphicFramePr/>
          <p:nvPr>
            <p:extLst>
              <p:ext uri="{D42A27DB-BD31-4B8C-83A1-F6EECF244321}">
                <p14:modId xmlns:p14="http://schemas.microsoft.com/office/powerpoint/2010/main" val="24061727"/>
              </p:ext>
            </p:extLst>
          </p:nvPr>
        </p:nvGraphicFramePr>
        <p:xfrm>
          <a:off x="4490460" y="812800"/>
          <a:ext cx="6974705" cy="51308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2406576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61D3-2ED5-41B2-8754-15A6BDE69367}"/>
              </a:ext>
            </a:extLst>
          </p:cNvPr>
          <p:cNvSpPr txBox="1">
            <a:spLocks/>
          </p:cNvSpPr>
          <p:nvPr/>
        </p:nvSpPr>
        <p:spPr>
          <a:xfrm>
            <a:off x="3029527" y="2317466"/>
            <a:ext cx="5578763" cy="2223067"/>
          </a:xfrm>
          <a:prstGeom prst="rect">
            <a:avLst/>
          </a:prstGeom>
        </p:spPr>
        <p:txBody>
          <a:bodyPr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solidFill>
                  <a:schemeClr val="bg1"/>
                </a:solidFill>
              </a:rPr>
              <a:t>Any Questions… ?</a:t>
            </a:r>
          </a:p>
        </p:txBody>
      </p:sp>
    </p:spTree>
    <p:extLst>
      <p:ext uri="{BB962C8B-B14F-4D97-AF65-F5344CB8AC3E}">
        <p14:creationId xmlns:p14="http://schemas.microsoft.com/office/powerpoint/2010/main" val="146782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691660" y="1280997"/>
            <a:ext cx="2661139" cy="3010931"/>
          </a:xfrm>
        </p:spPr>
        <p:txBody>
          <a:bodyPr anchor="ctr">
            <a:normAutofit/>
          </a:bodyPr>
          <a:lstStyle/>
          <a:p>
            <a:pPr algn="ctr"/>
            <a:r>
              <a:rPr lang="en-US" sz="2800" b="1" dirty="0">
                <a:latin typeface="+mn-lt"/>
              </a:rPr>
              <a:t>Quality Standards from EPA (Environmental Protection Agency)</a:t>
            </a:r>
          </a:p>
        </p:txBody>
      </p: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4841631" y="2555631"/>
            <a:ext cx="6623538" cy="46166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solidFill>
                <a:schemeClr val="bg1"/>
              </a:solidFill>
            </a:endParaRPr>
          </a:p>
        </p:txBody>
      </p:sp>
      <p:sp>
        <p:nvSpPr>
          <p:cNvPr id="16" name="TextBox 15"/>
          <p:cNvSpPr txBox="1"/>
          <p:nvPr/>
        </p:nvSpPr>
        <p:spPr>
          <a:xfrm>
            <a:off x="4736123" y="2555631"/>
            <a:ext cx="672904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Make it portable</a:t>
            </a:r>
          </a:p>
          <a:p>
            <a:pPr lvl="1"/>
            <a:r>
              <a:rPr lang="en-US" sz="2800" dirty="0">
                <a:solidFill>
                  <a:schemeClr val="bg1"/>
                </a:solidFill>
              </a:rPr>
              <a:t>	-</a:t>
            </a:r>
            <a:r>
              <a:rPr lang="en-US" sz="2400" dirty="0">
                <a:solidFill>
                  <a:schemeClr val="bg1"/>
                </a:solidFill>
              </a:rPr>
              <a:t>Small in size and lightweight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1897980"/>
              </p:ext>
            </p:extLst>
          </p:nvPr>
        </p:nvGraphicFramePr>
        <p:xfrm>
          <a:off x="4686728" y="490995"/>
          <a:ext cx="6933344" cy="5083378"/>
        </p:xfrm>
        <a:graphic>
          <a:graphicData uri="http://schemas.openxmlformats.org/drawingml/2006/table">
            <a:tbl>
              <a:tblPr firstRow="1" bandRow="1">
                <a:tableStyleId>{5C22544A-7EE6-4342-B048-85BDC9FD1C3A}</a:tableStyleId>
              </a:tblPr>
              <a:tblGrid>
                <a:gridCol w="1655457">
                  <a:extLst>
                    <a:ext uri="{9D8B030D-6E8A-4147-A177-3AD203B41FA5}">
                      <a16:colId xmlns:a16="http://schemas.microsoft.com/office/drawing/2014/main" val="20000"/>
                    </a:ext>
                  </a:extLst>
                </a:gridCol>
                <a:gridCol w="5277887">
                  <a:extLst>
                    <a:ext uri="{9D8B030D-6E8A-4147-A177-3AD203B41FA5}">
                      <a16:colId xmlns:a16="http://schemas.microsoft.com/office/drawing/2014/main" val="20001"/>
                    </a:ext>
                  </a:extLst>
                </a:gridCol>
              </a:tblGrid>
              <a:tr h="447060">
                <a:tc>
                  <a:txBody>
                    <a:bodyPr/>
                    <a:lstStyle/>
                    <a:p>
                      <a:pPr algn="ctr"/>
                      <a:r>
                        <a:rPr lang="en-US" dirty="0"/>
                        <a:t>Factors</a:t>
                      </a:r>
                    </a:p>
                  </a:txBody>
                  <a:tcPr/>
                </a:tc>
                <a:tc>
                  <a:txBody>
                    <a:bodyPr/>
                    <a:lstStyle/>
                    <a:p>
                      <a:pPr algn="ctr"/>
                      <a:r>
                        <a:rPr lang="en-US" dirty="0"/>
                        <a:t>Acceptable</a:t>
                      </a:r>
                      <a:r>
                        <a:rPr lang="en-US" baseline="0" dirty="0"/>
                        <a:t> Level</a:t>
                      </a:r>
                      <a:endParaRPr lang="en-US" dirty="0"/>
                    </a:p>
                  </a:txBody>
                  <a:tcPr/>
                </a:tc>
                <a:extLst>
                  <a:ext uri="{0D108BD9-81ED-4DB2-BD59-A6C34878D82A}">
                    <a16:rowId xmlns:a16="http://schemas.microsoft.com/office/drawing/2014/main" val="10000"/>
                  </a:ext>
                </a:extLst>
              </a:tr>
              <a:tr h="779056">
                <a:tc>
                  <a:txBody>
                    <a:bodyPr/>
                    <a:lstStyle/>
                    <a:p>
                      <a:pPr algn="ctr"/>
                      <a:endParaRPr lang="en-US" b="1" dirty="0"/>
                    </a:p>
                    <a:p>
                      <a:pPr algn="ctr"/>
                      <a:r>
                        <a:rPr lang="en-US" b="1" dirty="0"/>
                        <a:t>pH of Water</a:t>
                      </a:r>
                    </a:p>
                  </a:txBody>
                  <a:tcPr/>
                </a:tc>
                <a:tc>
                  <a:txBody>
                    <a:bodyPr/>
                    <a:lstStyle/>
                    <a:p>
                      <a:pPr algn="ctr"/>
                      <a:endParaRPr lang="en-US" dirty="0"/>
                    </a:p>
                    <a:p>
                      <a:pPr algn="ctr"/>
                      <a:r>
                        <a:rPr lang="en-US" dirty="0"/>
                        <a:t>6.5-8.5</a:t>
                      </a:r>
                    </a:p>
                  </a:txBody>
                  <a:tcPr/>
                </a:tc>
                <a:extLst>
                  <a:ext uri="{0D108BD9-81ED-4DB2-BD59-A6C34878D82A}">
                    <a16:rowId xmlns:a16="http://schemas.microsoft.com/office/drawing/2014/main" val="10001"/>
                  </a:ext>
                </a:extLst>
              </a:tr>
              <a:tr h="2754923">
                <a:tc>
                  <a:txBody>
                    <a:bodyPr/>
                    <a:lstStyle/>
                    <a:p>
                      <a:pPr algn="ctr"/>
                      <a:r>
                        <a:rPr lang="en-US" b="1" dirty="0"/>
                        <a:t>Turbidity</a:t>
                      </a:r>
                    </a:p>
                  </a:txBody>
                  <a:tcPr/>
                </a:tc>
                <a:tc>
                  <a:txBody>
                    <a:bodyPr/>
                    <a:lstStyle/>
                    <a:p>
                      <a:r>
                        <a:rPr lang="en-US" sz="1800" kern="1200" dirty="0">
                          <a:solidFill>
                            <a:schemeClr val="dk1"/>
                          </a:solidFill>
                          <a:effectLst/>
                          <a:latin typeface="+mn-lt"/>
                          <a:ea typeface="+mn-ea"/>
                          <a:cs typeface="+mn-cs"/>
                        </a:rPr>
                        <a:t>For systems that use conventional or direct filtration, at no time can turbidity (cloudiness of water) go higher than 1 </a:t>
                      </a:r>
                      <a:r>
                        <a:rPr lang="en-US" sz="1800" kern="1200" dirty="0" err="1">
                          <a:solidFill>
                            <a:schemeClr val="dk1"/>
                          </a:solidFill>
                          <a:effectLst/>
                          <a:latin typeface="+mn-lt"/>
                          <a:ea typeface="+mn-ea"/>
                          <a:cs typeface="+mn-cs"/>
                        </a:rPr>
                        <a:t>nephelometric</a:t>
                      </a:r>
                      <a:r>
                        <a:rPr lang="en-US" sz="1800" kern="1200" dirty="0">
                          <a:solidFill>
                            <a:schemeClr val="dk1"/>
                          </a:solidFill>
                          <a:effectLst/>
                          <a:latin typeface="+mn-lt"/>
                          <a:ea typeface="+mn-ea"/>
                          <a:cs typeface="+mn-cs"/>
                        </a:rPr>
                        <a:t> turbidity unit (NTU), and samples for turbidity must be less than or equal to 0.3 NTU in at least 95 percent of the samples in any month. Systems that use filtration other than the conventional or direct filtration must follow state limits, which must include turbidity at no time exceeding 5 NTU.</a:t>
                      </a:r>
                      <a:endParaRPr lang="en-US" dirty="0"/>
                    </a:p>
                  </a:txBody>
                  <a:tcPr/>
                </a:tc>
                <a:extLst>
                  <a:ext uri="{0D108BD9-81ED-4DB2-BD59-A6C34878D82A}">
                    <a16:rowId xmlns:a16="http://schemas.microsoft.com/office/drawing/2014/main" val="10002"/>
                  </a:ext>
                </a:extLst>
              </a:tr>
              <a:tr h="1102339">
                <a:tc>
                  <a:txBody>
                    <a:bodyPr/>
                    <a:lstStyle/>
                    <a:p>
                      <a:pPr algn="ctr"/>
                      <a:r>
                        <a:rPr lang="en-US" b="1" dirty="0"/>
                        <a:t>Dust</a:t>
                      </a:r>
                      <a:r>
                        <a:rPr lang="en-US" b="1" baseline="0" dirty="0"/>
                        <a:t> Lead Hazard</a:t>
                      </a:r>
                      <a:endParaRPr lang="en-US" b="1" dirty="0"/>
                    </a:p>
                  </a:txBody>
                  <a:tcPr/>
                </a:tc>
                <a:tc>
                  <a:txBody>
                    <a:bodyPr/>
                    <a:lstStyle/>
                    <a:p>
                      <a:r>
                        <a:rPr lang="en-US" dirty="0"/>
                        <a:t>40 micrograms of lead per square foot (µg/ft</a:t>
                      </a:r>
                      <a:r>
                        <a:rPr lang="en-US" baseline="30000" dirty="0"/>
                        <a:t>2</a:t>
                      </a:r>
                      <a:r>
                        <a:rPr lang="en-US" dirty="0"/>
                        <a:t>) to 10 µg/ft</a:t>
                      </a:r>
                      <a:r>
                        <a:rPr lang="en-US" baseline="30000" dirty="0"/>
                        <a:t>2</a:t>
                      </a:r>
                      <a:r>
                        <a:rPr lang="en-US" dirty="0"/>
                        <a:t> on floors and from 250 µg/ft</a:t>
                      </a:r>
                      <a:r>
                        <a:rPr lang="en-US" baseline="30000" dirty="0"/>
                        <a:t>2</a:t>
                      </a:r>
                      <a:r>
                        <a:rPr lang="en-US" dirty="0"/>
                        <a:t> to 100 µg/ft</a:t>
                      </a:r>
                      <a:r>
                        <a:rPr lang="en-US" baseline="30000" dirty="0"/>
                        <a:t>2</a:t>
                      </a:r>
                      <a:r>
                        <a:rPr lang="en-US" dirty="0"/>
                        <a:t> on window sills.</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4659923" y="5531077"/>
            <a:ext cx="6986954" cy="215444"/>
          </a:xfrm>
          <a:prstGeom prst="rect">
            <a:avLst/>
          </a:prstGeom>
          <a:noFill/>
        </p:spPr>
        <p:txBody>
          <a:bodyPr wrap="square" rtlCol="0">
            <a:spAutoFit/>
          </a:bodyPr>
          <a:lstStyle/>
          <a:p>
            <a:pPr algn="ctr"/>
            <a:r>
              <a:rPr lang="en-US" sz="800" dirty="0"/>
              <a:t>https://www.epa.gov/sites/production/files/2016-06/documents/npwdr_complete_table.pdf</a:t>
            </a:r>
          </a:p>
        </p:txBody>
      </p:sp>
    </p:spTree>
    <p:extLst>
      <p:ext uri="{BB962C8B-B14F-4D97-AF65-F5344CB8AC3E}">
        <p14:creationId xmlns:p14="http://schemas.microsoft.com/office/powerpoint/2010/main" val="17036802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750275" y="1644449"/>
            <a:ext cx="2661139" cy="3010931"/>
          </a:xfrm>
        </p:spPr>
        <p:txBody>
          <a:bodyPr anchor="ctr">
            <a:normAutofit/>
          </a:bodyPr>
          <a:lstStyle/>
          <a:p>
            <a:pPr algn="ctr"/>
            <a:r>
              <a:rPr lang="en-US" sz="2800" b="1" dirty="0">
                <a:latin typeface="+mn-lt"/>
              </a:rPr>
              <a:t>Quality Standards of the Air Quality Index (AQI) from EPA (Environmental Protection Agency) Cont’d.</a:t>
            </a:r>
          </a:p>
        </p:txBody>
      </p: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4841631" y="2555631"/>
            <a:ext cx="6623538" cy="46166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solidFill>
                <a:schemeClr val="bg1"/>
              </a:solidFill>
            </a:endParaRPr>
          </a:p>
        </p:txBody>
      </p:sp>
      <p:sp>
        <p:nvSpPr>
          <p:cNvPr id="16" name="TextBox 15"/>
          <p:cNvSpPr txBox="1"/>
          <p:nvPr/>
        </p:nvSpPr>
        <p:spPr>
          <a:xfrm>
            <a:off x="4736123" y="2555631"/>
            <a:ext cx="672904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Make it portable</a:t>
            </a:r>
          </a:p>
          <a:p>
            <a:pPr lvl="1"/>
            <a:r>
              <a:rPr lang="en-US" sz="2800" dirty="0">
                <a:solidFill>
                  <a:schemeClr val="bg1"/>
                </a:solidFill>
              </a:rPr>
              <a:t>	-</a:t>
            </a:r>
            <a:r>
              <a:rPr lang="en-US" sz="2400" dirty="0">
                <a:solidFill>
                  <a:schemeClr val="bg1"/>
                </a:solidFill>
              </a:rPr>
              <a:t>Small in size and lightweight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89173844"/>
              </p:ext>
            </p:extLst>
          </p:nvPr>
        </p:nvGraphicFramePr>
        <p:xfrm>
          <a:off x="4493296" y="462282"/>
          <a:ext cx="7214700" cy="5188240"/>
        </p:xfrm>
        <a:graphic>
          <a:graphicData uri="http://schemas.openxmlformats.org/drawingml/2006/table">
            <a:tbl>
              <a:tblPr firstRow="1" bandRow="1">
                <a:tableStyleId>{5C22544A-7EE6-4342-B048-85BDC9FD1C3A}</a:tableStyleId>
              </a:tblPr>
              <a:tblGrid>
                <a:gridCol w="3607350">
                  <a:extLst>
                    <a:ext uri="{9D8B030D-6E8A-4147-A177-3AD203B41FA5}">
                      <a16:colId xmlns:a16="http://schemas.microsoft.com/office/drawing/2014/main" val="20000"/>
                    </a:ext>
                  </a:extLst>
                </a:gridCol>
                <a:gridCol w="3607350">
                  <a:extLst>
                    <a:ext uri="{9D8B030D-6E8A-4147-A177-3AD203B41FA5}">
                      <a16:colId xmlns:a16="http://schemas.microsoft.com/office/drawing/2014/main" val="20001"/>
                    </a:ext>
                  </a:extLst>
                </a:gridCol>
              </a:tblGrid>
              <a:tr h="648530">
                <a:tc>
                  <a:txBody>
                    <a:bodyPr/>
                    <a:lstStyle/>
                    <a:p>
                      <a:pPr algn="ctr"/>
                      <a:r>
                        <a:rPr lang="en-US" dirty="0"/>
                        <a:t>Air Quality</a:t>
                      </a:r>
                      <a:r>
                        <a:rPr lang="en-US" baseline="0" dirty="0"/>
                        <a:t> Index (AQI) Values </a:t>
                      </a:r>
                      <a:endParaRPr lang="en-US" dirty="0"/>
                    </a:p>
                  </a:txBody>
                  <a:tcPr/>
                </a:tc>
                <a:tc>
                  <a:txBody>
                    <a:bodyPr/>
                    <a:lstStyle/>
                    <a:p>
                      <a:pPr algn="ctr"/>
                      <a:r>
                        <a:rPr lang="en-US" dirty="0"/>
                        <a:t>Level of</a:t>
                      </a:r>
                      <a:r>
                        <a:rPr lang="en-US" baseline="0" dirty="0"/>
                        <a:t> Health Concern</a:t>
                      </a:r>
                      <a:endParaRPr lang="en-US" dirty="0"/>
                    </a:p>
                  </a:txBody>
                  <a:tcPr/>
                </a:tc>
                <a:extLst>
                  <a:ext uri="{0D108BD9-81ED-4DB2-BD59-A6C34878D82A}">
                    <a16:rowId xmlns:a16="http://schemas.microsoft.com/office/drawing/2014/main" val="10000"/>
                  </a:ext>
                </a:extLst>
              </a:tr>
              <a:tr h="648530">
                <a:tc>
                  <a:txBody>
                    <a:bodyPr/>
                    <a:lstStyle/>
                    <a:p>
                      <a:pPr algn="ctr"/>
                      <a:r>
                        <a:rPr lang="en-US" dirty="0"/>
                        <a:t>When the AQI is in this</a:t>
                      </a:r>
                      <a:r>
                        <a:rPr lang="en-US" baseline="0" dirty="0"/>
                        <a:t> range:</a:t>
                      </a:r>
                      <a:endParaRPr lang="en-US" dirty="0"/>
                    </a:p>
                  </a:txBody>
                  <a:tcPr/>
                </a:tc>
                <a:tc>
                  <a:txBody>
                    <a:bodyPr/>
                    <a:lstStyle/>
                    <a:p>
                      <a:pPr algn="ctr"/>
                      <a:r>
                        <a:rPr lang="en-US" dirty="0"/>
                        <a:t>… air quality</a:t>
                      </a:r>
                      <a:r>
                        <a:rPr lang="en-US" baseline="0" dirty="0"/>
                        <a:t> conditions are:</a:t>
                      </a:r>
                      <a:endParaRPr lang="en-US" dirty="0"/>
                    </a:p>
                  </a:txBody>
                  <a:tcPr/>
                </a:tc>
                <a:extLst>
                  <a:ext uri="{0D108BD9-81ED-4DB2-BD59-A6C34878D82A}">
                    <a16:rowId xmlns:a16="http://schemas.microsoft.com/office/drawing/2014/main" val="10001"/>
                  </a:ext>
                </a:extLst>
              </a:tr>
              <a:tr h="648530">
                <a:tc>
                  <a:txBody>
                    <a:bodyPr/>
                    <a:lstStyle/>
                    <a:p>
                      <a:pPr algn="ctr"/>
                      <a:r>
                        <a:rPr lang="en-US" dirty="0"/>
                        <a:t>0-50</a:t>
                      </a:r>
                    </a:p>
                  </a:txBody>
                  <a:tcPr/>
                </a:tc>
                <a:tc>
                  <a:txBody>
                    <a:bodyPr/>
                    <a:lstStyle/>
                    <a:p>
                      <a:pPr algn="ctr"/>
                      <a:r>
                        <a:rPr lang="en-US" dirty="0"/>
                        <a:t>Good </a:t>
                      </a:r>
                    </a:p>
                  </a:txBody>
                  <a:tcPr/>
                </a:tc>
                <a:extLst>
                  <a:ext uri="{0D108BD9-81ED-4DB2-BD59-A6C34878D82A}">
                    <a16:rowId xmlns:a16="http://schemas.microsoft.com/office/drawing/2014/main" val="10002"/>
                  </a:ext>
                </a:extLst>
              </a:tr>
              <a:tr h="648530">
                <a:tc>
                  <a:txBody>
                    <a:bodyPr/>
                    <a:lstStyle/>
                    <a:p>
                      <a:pPr algn="ctr"/>
                      <a:r>
                        <a:rPr lang="en-US" dirty="0"/>
                        <a:t>51-100</a:t>
                      </a:r>
                    </a:p>
                  </a:txBody>
                  <a:tcPr/>
                </a:tc>
                <a:tc>
                  <a:txBody>
                    <a:bodyPr/>
                    <a:lstStyle/>
                    <a:p>
                      <a:pPr algn="ctr"/>
                      <a:r>
                        <a:rPr lang="en-US" dirty="0"/>
                        <a:t>Moderate </a:t>
                      </a:r>
                    </a:p>
                  </a:txBody>
                  <a:tcPr/>
                </a:tc>
                <a:extLst>
                  <a:ext uri="{0D108BD9-81ED-4DB2-BD59-A6C34878D82A}">
                    <a16:rowId xmlns:a16="http://schemas.microsoft.com/office/drawing/2014/main" val="10003"/>
                  </a:ext>
                </a:extLst>
              </a:tr>
              <a:tr h="648530">
                <a:tc>
                  <a:txBody>
                    <a:bodyPr/>
                    <a:lstStyle/>
                    <a:p>
                      <a:pPr algn="ctr"/>
                      <a:r>
                        <a:rPr lang="en-US" dirty="0"/>
                        <a:t>101-150</a:t>
                      </a:r>
                    </a:p>
                  </a:txBody>
                  <a:tcPr/>
                </a:tc>
                <a:tc>
                  <a:txBody>
                    <a:bodyPr/>
                    <a:lstStyle/>
                    <a:p>
                      <a:pPr algn="ctr"/>
                      <a:r>
                        <a:rPr lang="en-US" dirty="0"/>
                        <a:t>Unhealthy fo</a:t>
                      </a:r>
                      <a:r>
                        <a:rPr lang="en-US" baseline="0" dirty="0"/>
                        <a:t>r Sensitive Groups</a:t>
                      </a:r>
                      <a:endParaRPr lang="en-US" dirty="0"/>
                    </a:p>
                  </a:txBody>
                  <a:tcPr/>
                </a:tc>
                <a:extLst>
                  <a:ext uri="{0D108BD9-81ED-4DB2-BD59-A6C34878D82A}">
                    <a16:rowId xmlns:a16="http://schemas.microsoft.com/office/drawing/2014/main" val="10004"/>
                  </a:ext>
                </a:extLst>
              </a:tr>
              <a:tr h="648530">
                <a:tc>
                  <a:txBody>
                    <a:bodyPr/>
                    <a:lstStyle/>
                    <a:p>
                      <a:pPr algn="ctr"/>
                      <a:r>
                        <a:rPr lang="en-US" dirty="0"/>
                        <a:t>151-200</a:t>
                      </a:r>
                    </a:p>
                  </a:txBody>
                  <a:tcPr/>
                </a:tc>
                <a:tc>
                  <a:txBody>
                    <a:bodyPr/>
                    <a:lstStyle/>
                    <a:p>
                      <a:pPr algn="ctr"/>
                      <a:r>
                        <a:rPr lang="en-US" dirty="0"/>
                        <a:t>Unhealthy</a:t>
                      </a:r>
                    </a:p>
                  </a:txBody>
                  <a:tcPr/>
                </a:tc>
                <a:extLst>
                  <a:ext uri="{0D108BD9-81ED-4DB2-BD59-A6C34878D82A}">
                    <a16:rowId xmlns:a16="http://schemas.microsoft.com/office/drawing/2014/main" val="10005"/>
                  </a:ext>
                </a:extLst>
              </a:tr>
              <a:tr h="648530">
                <a:tc>
                  <a:txBody>
                    <a:bodyPr/>
                    <a:lstStyle/>
                    <a:p>
                      <a:pPr algn="ctr"/>
                      <a:r>
                        <a:rPr lang="en-US" dirty="0"/>
                        <a:t>201-300</a:t>
                      </a:r>
                    </a:p>
                  </a:txBody>
                  <a:tcPr/>
                </a:tc>
                <a:tc>
                  <a:txBody>
                    <a:bodyPr/>
                    <a:lstStyle/>
                    <a:p>
                      <a:pPr algn="ctr"/>
                      <a:r>
                        <a:rPr lang="en-US" dirty="0"/>
                        <a:t>Very</a:t>
                      </a:r>
                      <a:r>
                        <a:rPr lang="en-US" baseline="0" dirty="0"/>
                        <a:t> Unhealthy</a:t>
                      </a:r>
                      <a:endParaRPr lang="en-US" dirty="0"/>
                    </a:p>
                  </a:txBody>
                  <a:tcPr/>
                </a:tc>
                <a:extLst>
                  <a:ext uri="{0D108BD9-81ED-4DB2-BD59-A6C34878D82A}">
                    <a16:rowId xmlns:a16="http://schemas.microsoft.com/office/drawing/2014/main" val="10006"/>
                  </a:ext>
                </a:extLst>
              </a:tr>
              <a:tr h="648530">
                <a:tc>
                  <a:txBody>
                    <a:bodyPr/>
                    <a:lstStyle/>
                    <a:p>
                      <a:pPr algn="ctr"/>
                      <a:r>
                        <a:rPr lang="en-US" dirty="0"/>
                        <a:t>301-500</a:t>
                      </a:r>
                    </a:p>
                  </a:txBody>
                  <a:tcPr/>
                </a:tc>
                <a:tc>
                  <a:txBody>
                    <a:bodyPr/>
                    <a:lstStyle/>
                    <a:p>
                      <a:pPr algn="ctr"/>
                      <a:r>
                        <a:rPr lang="en-US" dirty="0"/>
                        <a:t>Hazardous</a:t>
                      </a:r>
                    </a:p>
                  </a:txBody>
                  <a:tcPr/>
                </a:tc>
                <a:extLst>
                  <a:ext uri="{0D108BD9-81ED-4DB2-BD59-A6C34878D82A}">
                    <a16:rowId xmlns:a16="http://schemas.microsoft.com/office/drawing/2014/main" val="10007"/>
                  </a:ext>
                </a:extLst>
              </a:tr>
            </a:tbl>
          </a:graphicData>
        </a:graphic>
      </p:graphicFrame>
      <p:sp>
        <p:nvSpPr>
          <p:cNvPr id="7" name="TextBox 6"/>
          <p:cNvSpPr txBox="1"/>
          <p:nvPr/>
        </p:nvSpPr>
        <p:spPr>
          <a:xfrm>
            <a:off x="4489938" y="5685692"/>
            <a:ext cx="7197970" cy="215444"/>
          </a:xfrm>
          <a:prstGeom prst="rect">
            <a:avLst/>
          </a:prstGeom>
          <a:noFill/>
        </p:spPr>
        <p:txBody>
          <a:bodyPr wrap="square" rtlCol="0">
            <a:spAutoFit/>
          </a:bodyPr>
          <a:lstStyle/>
          <a:p>
            <a:pPr algn="ctr"/>
            <a:r>
              <a:rPr lang="en-US" sz="800" dirty="0"/>
              <a:t>https://www3.epa.gov/airnow/aqi_brochure_02_14.pdf</a:t>
            </a:r>
          </a:p>
        </p:txBody>
      </p:sp>
    </p:spTree>
    <p:extLst>
      <p:ext uri="{BB962C8B-B14F-4D97-AF65-F5344CB8AC3E}">
        <p14:creationId xmlns:p14="http://schemas.microsoft.com/office/powerpoint/2010/main" val="104163547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F912-B957-47B6-A2CC-932B98316E52}"/>
              </a:ext>
            </a:extLst>
          </p:cNvPr>
          <p:cNvSpPr>
            <a:spLocks noGrp="1"/>
          </p:cNvSpPr>
          <p:nvPr>
            <p:ph type="title"/>
          </p:nvPr>
        </p:nvSpPr>
        <p:spPr>
          <a:xfrm>
            <a:off x="750275" y="1644449"/>
            <a:ext cx="2661139" cy="3010931"/>
          </a:xfrm>
        </p:spPr>
        <p:txBody>
          <a:bodyPr anchor="ctr">
            <a:normAutofit/>
          </a:bodyPr>
          <a:lstStyle/>
          <a:p>
            <a:pPr algn="ctr"/>
            <a:r>
              <a:rPr lang="en-US" sz="2800" b="1" dirty="0">
                <a:latin typeface="+mn-lt"/>
              </a:rPr>
              <a:t>Quality Standards of H2O from EPA (Environmental Protection Agency) Cont’d.</a:t>
            </a:r>
          </a:p>
        </p:txBody>
      </p: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4841631" y="2555631"/>
            <a:ext cx="6623538" cy="46166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solidFill>
                <a:schemeClr val="bg1"/>
              </a:solidFill>
            </a:endParaRPr>
          </a:p>
        </p:txBody>
      </p:sp>
      <p:sp>
        <p:nvSpPr>
          <p:cNvPr id="16" name="TextBox 15"/>
          <p:cNvSpPr txBox="1"/>
          <p:nvPr/>
        </p:nvSpPr>
        <p:spPr>
          <a:xfrm>
            <a:off x="4736123" y="2555631"/>
            <a:ext cx="672904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Make it portable</a:t>
            </a:r>
          </a:p>
          <a:p>
            <a:pPr lvl="1"/>
            <a:r>
              <a:rPr lang="en-US" sz="2800" dirty="0">
                <a:solidFill>
                  <a:schemeClr val="bg1"/>
                </a:solidFill>
              </a:rPr>
              <a:t>	-</a:t>
            </a:r>
            <a:r>
              <a:rPr lang="en-US" sz="2400" dirty="0">
                <a:solidFill>
                  <a:schemeClr val="bg1"/>
                </a:solidFill>
              </a:rPr>
              <a:t>Small in size and lightweight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671164"/>
              </p:ext>
            </p:extLst>
          </p:nvPr>
        </p:nvGraphicFramePr>
        <p:xfrm>
          <a:off x="4712677" y="251384"/>
          <a:ext cx="6881446" cy="5831840"/>
        </p:xfrm>
        <a:graphic>
          <a:graphicData uri="http://schemas.openxmlformats.org/drawingml/2006/table">
            <a:tbl>
              <a:tblPr firstRow="1" bandRow="1">
                <a:tableStyleId>{5C22544A-7EE6-4342-B048-85BDC9FD1C3A}</a:tableStyleId>
              </a:tblPr>
              <a:tblGrid>
                <a:gridCol w="3440723">
                  <a:extLst>
                    <a:ext uri="{9D8B030D-6E8A-4147-A177-3AD203B41FA5}">
                      <a16:colId xmlns:a16="http://schemas.microsoft.com/office/drawing/2014/main" val="20000"/>
                    </a:ext>
                  </a:extLst>
                </a:gridCol>
                <a:gridCol w="3440723">
                  <a:extLst>
                    <a:ext uri="{9D8B030D-6E8A-4147-A177-3AD203B41FA5}">
                      <a16:colId xmlns:a16="http://schemas.microsoft.com/office/drawing/2014/main" val="20001"/>
                    </a:ext>
                  </a:extLst>
                </a:gridCol>
              </a:tblGrid>
              <a:tr h="370840">
                <a:tc>
                  <a:txBody>
                    <a:bodyPr/>
                    <a:lstStyle/>
                    <a:p>
                      <a:pPr algn="ctr"/>
                      <a:r>
                        <a:rPr lang="en-US" dirty="0"/>
                        <a:t>Chemicals</a:t>
                      </a:r>
                    </a:p>
                  </a:txBody>
                  <a:tcPr/>
                </a:tc>
                <a:tc>
                  <a:txBody>
                    <a:bodyPr/>
                    <a:lstStyle/>
                    <a:p>
                      <a:pPr algn="ctr"/>
                      <a:r>
                        <a:rPr lang="en-US" dirty="0"/>
                        <a:t>SDWR</a:t>
                      </a:r>
                      <a:r>
                        <a:rPr lang="en-US" baseline="0" dirty="0"/>
                        <a:t> (Secondary Drinking Water Regulations)</a:t>
                      </a:r>
                      <a:endParaRPr lang="en-US" dirty="0"/>
                    </a:p>
                  </a:txBody>
                  <a:tcPr/>
                </a:tc>
                <a:extLst>
                  <a:ext uri="{0D108BD9-81ED-4DB2-BD59-A6C34878D82A}">
                    <a16:rowId xmlns:a16="http://schemas.microsoft.com/office/drawing/2014/main" val="10000"/>
                  </a:ext>
                </a:extLst>
              </a:tr>
              <a:tr h="370840">
                <a:tc>
                  <a:txBody>
                    <a:bodyPr/>
                    <a:lstStyle/>
                    <a:p>
                      <a:pPr algn="ctr"/>
                      <a:r>
                        <a:rPr lang="en-US" dirty="0"/>
                        <a:t>Aluminum </a:t>
                      </a:r>
                    </a:p>
                  </a:txBody>
                  <a:tcPr/>
                </a:tc>
                <a:tc>
                  <a:txBody>
                    <a:bodyPr/>
                    <a:lstStyle/>
                    <a:p>
                      <a:pPr algn="ctr"/>
                      <a:r>
                        <a:rPr lang="en-US" dirty="0"/>
                        <a:t>0.05 to</a:t>
                      </a:r>
                      <a:r>
                        <a:rPr lang="en-US" baseline="0" dirty="0"/>
                        <a:t> 0.2 mg/L</a:t>
                      </a:r>
                      <a:endParaRPr lang="en-US" dirty="0"/>
                    </a:p>
                  </a:txBody>
                  <a:tcPr/>
                </a:tc>
                <a:extLst>
                  <a:ext uri="{0D108BD9-81ED-4DB2-BD59-A6C34878D82A}">
                    <a16:rowId xmlns:a16="http://schemas.microsoft.com/office/drawing/2014/main" val="10001"/>
                  </a:ext>
                </a:extLst>
              </a:tr>
              <a:tr h="370840">
                <a:tc>
                  <a:txBody>
                    <a:bodyPr/>
                    <a:lstStyle/>
                    <a:p>
                      <a:pPr algn="ctr"/>
                      <a:r>
                        <a:rPr lang="en-US" dirty="0"/>
                        <a:t>Chloride</a:t>
                      </a:r>
                    </a:p>
                  </a:txBody>
                  <a:tcPr/>
                </a:tc>
                <a:tc>
                  <a:txBody>
                    <a:bodyPr/>
                    <a:lstStyle/>
                    <a:p>
                      <a:pPr algn="ctr"/>
                      <a:r>
                        <a:rPr lang="en-US" dirty="0"/>
                        <a:t>250 mg/L</a:t>
                      </a:r>
                    </a:p>
                  </a:txBody>
                  <a:tcPr/>
                </a:tc>
                <a:extLst>
                  <a:ext uri="{0D108BD9-81ED-4DB2-BD59-A6C34878D82A}">
                    <a16:rowId xmlns:a16="http://schemas.microsoft.com/office/drawing/2014/main" val="10002"/>
                  </a:ext>
                </a:extLst>
              </a:tr>
              <a:tr h="370840">
                <a:tc>
                  <a:txBody>
                    <a:bodyPr/>
                    <a:lstStyle/>
                    <a:p>
                      <a:pPr algn="ctr"/>
                      <a:r>
                        <a:rPr lang="en-US" dirty="0"/>
                        <a:t>Color</a:t>
                      </a:r>
                    </a:p>
                  </a:txBody>
                  <a:tcPr/>
                </a:tc>
                <a:tc>
                  <a:txBody>
                    <a:bodyPr/>
                    <a:lstStyle/>
                    <a:p>
                      <a:pPr algn="ctr"/>
                      <a:r>
                        <a:rPr lang="en-US" dirty="0"/>
                        <a:t>15 color units</a:t>
                      </a:r>
                    </a:p>
                  </a:txBody>
                  <a:tcPr/>
                </a:tc>
                <a:extLst>
                  <a:ext uri="{0D108BD9-81ED-4DB2-BD59-A6C34878D82A}">
                    <a16:rowId xmlns:a16="http://schemas.microsoft.com/office/drawing/2014/main" val="10003"/>
                  </a:ext>
                </a:extLst>
              </a:tr>
              <a:tr h="370840">
                <a:tc>
                  <a:txBody>
                    <a:bodyPr/>
                    <a:lstStyle/>
                    <a:p>
                      <a:pPr algn="ctr"/>
                      <a:r>
                        <a:rPr lang="en-US" dirty="0"/>
                        <a:t>Copper</a:t>
                      </a:r>
                    </a:p>
                  </a:txBody>
                  <a:tcPr/>
                </a:tc>
                <a:tc>
                  <a:txBody>
                    <a:bodyPr/>
                    <a:lstStyle/>
                    <a:p>
                      <a:pPr algn="ctr"/>
                      <a:r>
                        <a:rPr lang="en-US" dirty="0"/>
                        <a:t>1.0 mg/L</a:t>
                      </a:r>
                    </a:p>
                  </a:txBody>
                  <a:tcPr/>
                </a:tc>
                <a:extLst>
                  <a:ext uri="{0D108BD9-81ED-4DB2-BD59-A6C34878D82A}">
                    <a16:rowId xmlns:a16="http://schemas.microsoft.com/office/drawing/2014/main" val="10004"/>
                  </a:ext>
                </a:extLst>
              </a:tr>
              <a:tr h="370840">
                <a:tc>
                  <a:txBody>
                    <a:bodyPr/>
                    <a:lstStyle/>
                    <a:p>
                      <a:pPr algn="ctr"/>
                      <a:r>
                        <a:rPr lang="en-US" dirty="0" err="1"/>
                        <a:t>Corrosivity</a:t>
                      </a:r>
                      <a:endParaRPr lang="en-US" dirty="0"/>
                    </a:p>
                  </a:txBody>
                  <a:tcPr/>
                </a:tc>
                <a:tc>
                  <a:txBody>
                    <a:bodyPr/>
                    <a:lstStyle/>
                    <a:p>
                      <a:pPr algn="ctr"/>
                      <a:r>
                        <a:rPr lang="en-US" dirty="0"/>
                        <a:t>non-corrosive</a:t>
                      </a:r>
                    </a:p>
                  </a:txBody>
                  <a:tcPr/>
                </a:tc>
                <a:extLst>
                  <a:ext uri="{0D108BD9-81ED-4DB2-BD59-A6C34878D82A}">
                    <a16:rowId xmlns:a16="http://schemas.microsoft.com/office/drawing/2014/main" val="10005"/>
                  </a:ext>
                </a:extLst>
              </a:tr>
              <a:tr h="370840">
                <a:tc>
                  <a:txBody>
                    <a:bodyPr/>
                    <a:lstStyle/>
                    <a:p>
                      <a:pPr algn="ctr"/>
                      <a:r>
                        <a:rPr lang="en-US" dirty="0"/>
                        <a:t>Fluoride</a:t>
                      </a:r>
                    </a:p>
                  </a:txBody>
                  <a:tcPr/>
                </a:tc>
                <a:tc>
                  <a:txBody>
                    <a:bodyPr/>
                    <a:lstStyle/>
                    <a:p>
                      <a:pPr algn="ctr"/>
                      <a:r>
                        <a:rPr lang="en-US" dirty="0"/>
                        <a:t>2.0 mg/L</a:t>
                      </a:r>
                    </a:p>
                  </a:txBody>
                  <a:tcPr/>
                </a:tc>
                <a:extLst>
                  <a:ext uri="{0D108BD9-81ED-4DB2-BD59-A6C34878D82A}">
                    <a16:rowId xmlns:a16="http://schemas.microsoft.com/office/drawing/2014/main" val="10006"/>
                  </a:ext>
                </a:extLst>
              </a:tr>
              <a:tr h="370840">
                <a:tc>
                  <a:txBody>
                    <a:bodyPr/>
                    <a:lstStyle/>
                    <a:p>
                      <a:pPr algn="ctr"/>
                      <a:r>
                        <a:rPr lang="en-US" dirty="0"/>
                        <a:t>Foaming </a:t>
                      </a:r>
                      <a:r>
                        <a:rPr lang="en-US" baseline="0" dirty="0"/>
                        <a:t> agents</a:t>
                      </a:r>
                      <a:endParaRPr lang="en-US" dirty="0"/>
                    </a:p>
                  </a:txBody>
                  <a:tcPr/>
                </a:tc>
                <a:tc>
                  <a:txBody>
                    <a:bodyPr/>
                    <a:lstStyle/>
                    <a:p>
                      <a:pPr algn="ctr"/>
                      <a:r>
                        <a:rPr lang="en-US" dirty="0"/>
                        <a:t>0.5 mg/L</a:t>
                      </a:r>
                    </a:p>
                  </a:txBody>
                  <a:tcPr/>
                </a:tc>
                <a:extLst>
                  <a:ext uri="{0D108BD9-81ED-4DB2-BD59-A6C34878D82A}">
                    <a16:rowId xmlns:a16="http://schemas.microsoft.com/office/drawing/2014/main" val="10007"/>
                  </a:ext>
                </a:extLst>
              </a:tr>
              <a:tr h="370840">
                <a:tc>
                  <a:txBody>
                    <a:bodyPr/>
                    <a:lstStyle/>
                    <a:p>
                      <a:pPr algn="ctr"/>
                      <a:r>
                        <a:rPr lang="en-US" dirty="0"/>
                        <a:t>Iron</a:t>
                      </a:r>
                    </a:p>
                  </a:txBody>
                  <a:tcPr/>
                </a:tc>
                <a:tc>
                  <a:txBody>
                    <a:bodyPr/>
                    <a:lstStyle/>
                    <a:p>
                      <a:pPr algn="ctr"/>
                      <a:r>
                        <a:rPr lang="en-US" dirty="0"/>
                        <a:t>0.3 mg/L</a:t>
                      </a:r>
                    </a:p>
                  </a:txBody>
                  <a:tcPr/>
                </a:tc>
                <a:extLst>
                  <a:ext uri="{0D108BD9-81ED-4DB2-BD59-A6C34878D82A}">
                    <a16:rowId xmlns:a16="http://schemas.microsoft.com/office/drawing/2014/main" val="10008"/>
                  </a:ext>
                </a:extLst>
              </a:tr>
              <a:tr h="370840">
                <a:tc>
                  <a:txBody>
                    <a:bodyPr/>
                    <a:lstStyle/>
                    <a:p>
                      <a:pPr algn="ctr"/>
                      <a:r>
                        <a:rPr lang="en-US" dirty="0"/>
                        <a:t>Manganese</a:t>
                      </a:r>
                    </a:p>
                  </a:txBody>
                  <a:tcPr/>
                </a:tc>
                <a:tc>
                  <a:txBody>
                    <a:bodyPr/>
                    <a:lstStyle/>
                    <a:p>
                      <a:pPr algn="ctr"/>
                      <a:r>
                        <a:rPr lang="en-US" dirty="0"/>
                        <a:t>0.05</a:t>
                      </a:r>
                      <a:r>
                        <a:rPr lang="en-US" baseline="0" dirty="0"/>
                        <a:t> mg/L</a:t>
                      </a:r>
                      <a:endParaRPr lang="en-US" dirty="0"/>
                    </a:p>
                  </a:txBody>
                  <a:tcPr/>
                </a:tc>
                <a:extLst>
                  <a:ext uri="{0D108BD9-81ED-4DB2-BD59-A6C34878D82A}">
                    <a16:rowId xmlns:a16="http://schemas.microsoft.com/office/drawing/2014/main" val="10009"/>
                  </a:ext>
                </a:extLst>
              </a:tr>
              <a:tr h="370840">
                <a:tc>
                  <a:txBody>
                    <a:bodyPr/>
                    <a:lstStyle/>
                    <a:p>
                      <a:pPr algn="ctr"/>
                      <a:r>
                        <a:rPr lang="en-US" dirty="0"/>
                        <a:t>Odor</a:t>
                      </a:r>
                    </a:p>
                  </a:txBody>
                  <a:tcPr/>
                </a:tc>
                <a:tc>
                  <a:txBody>
                    <a:bodyPr/>
                    <a:lstStyle/>
                    <a:p>
                      <a:pPr algn="ctr"/>
                      <a:r>
                        <a:rPr lang="en-US" dirty="0"/>
                        <a:t>3 threshold</a:t>
                      </a:r>
                      <a:r>
                        <a:rPr lang="en-US" baseline="0" dirty="0"/>
                        <a:t> odor numbers</a:t>
                      </a:r>
                      <a:endParaRPr lang="en-US" dirty="0"/>
                    </a:p>
                  </a:txBody>
                  <a:tcPr/>
                </a:tc>
                <a:extLst>
                  <a:ext uri="{0D108BD9-81ED-4DB2-BD59-A6C34878D82A}">
                    <a16:rowId xmlns:a16="http://schemas.microsoft.com/office/drawing/2014/main" val="10010"/>
                  </a:ext>
                </a:extLst>
              </a:tr>
              <a:tr h="370840">
                <a:tc>
                  <a:txBody>
                    <a:bodyPr/>
                    <a:lstStyle/>
                    <a:p>
                      <a:pPr algn="ctr"/>
                      <a:r>
                        <a:rPr lang="en-US" dirty="0"/>
                        <a:t>Silver</a:t>
                      </a:r>
                    </a:p>
                  </a:txBody>
                  <a:tcPr/>
                </a:tc>
                <a:tc>
                  <a:txBody>
                    <a:bodyPr/>
                    <a:lstStyle/>
                    <a:p>
                      <a:pPr algn="ctr"/>
                      <a:r>
                        <a:rPr lang="en-US" dirty="0"/>
                        <a:t>0.1 mg/L</a:t>
                      </a:r>
                    </a:p>
                  </a:txBody>
                  <a:tcPr/>
                </a:tc>
                <a:extLst>
                  <a:ext uri="{0D108BD9-81ED-4DB2-BD59-A6C34878D82A}">
                    <a16:rowId xmlns:a16="http://schemas.microsoft.com/office/drawing/2014/main" val="10011"/>
                  </a:ext>
                </a:extLst>
              </a:tr>
              <a:tr h="370840">
                <a:tc>
                  <a:txBody>
                    <a:bodyPr/>
                    <a:lstStyle/>
                    <a:p>
                      <a:pPr algn="ctr"/>
                      <a:r>
                        <a:rPr lang="en-US" dirty="0"/>
                        <a:t>Sulfate</a:t>
                      </a:r>
                    </a:p>
                  </a:txBody>
                  <a:tcPr/>
                </a:tc>
                <a:tc>
                  <a:txBody>
                    <a:bodyPr/>
                    <a:lstStyle/>
                    <a:p>
                      <a:pPr algn="ctr"/>
                      <a:r>
                        <a:rPr lang="en-US" dirty="0"/>
                        <a:t>250 mg/L</a:t>
                      </a:r>
                    </a:p>
                  </a:txBody>
                  <a:tcPr/>
                </a:tc>
                <a:extLst>
                  <a:ext uri="{0D108BD9-81ED-4DB2-BD59-A6C34878D82A}">
                    <a16:rowId xmlns:a16="http://schemas.microsoft.com/office/drawing/2014/main" val="10012"/>
                  </a:ext>
                </a:extLst>
              </a:tr>
              <a:tr h="370840">
                <a:tc>
                  <a:txBody>
                    <a:bodyPr/>
                    <a:lstStyle/>
                    <a:p>
                      <a:pPr algn="ctr"/>
                      <a:r>
                        <a:rPr lang="en-US" dirty="0"/>
                        <a:t>Total dissolved</a:t>
                      </a:r>
                      <a:r>
                        <a:rPr lang="en-US" baseline="0" dirty="0"/>
                        <a:t> solids (TDS)</a:t>
                      </a:r>
                      <a:endParaRPr lang="en-US" dirty="0"/>
                    </a:p>
                  </a:txBody>
                  <a:tcPr/>
                </a:tc>
                <a:tc>
                  <a:txBody>
                    <a:bodyPr/>
                    <a:lstStyle/>
                    <a:p>
                      <a:pPr algn="ctr"/>
                      <a:r>
                        <a:rPr lang="en-US" dirty="0"/>
                        <a:t>500 mg/L</a:t>
                      </a:r>
                    </a:p>
                  </a:txBody>
                  <a:tcPr/>
                </a:tc>
                <a:extLst>
                  <a:ext uri="{0D108BD9-81ED-4DB2-BD59-A6C34878D82A}">
                    <a16:rowId xmlns:a16="http://schemas.microsoft.com/office/drawing/2014/main" val="10013"/>
                  </a:ext>
                </a:extLst>
              </a:tr>
              <a:tr h="370840">
                <a:tc>
                  <a:txBody>
                    <a:bodyPr/>
                    <a:lstStyle/>
                    <a:p>
                      <a:pPr algn="ctr"/>
                      <a:r>
                        <a:rPr lang="en-US" dirty="0"/>
                        <a:t>Zinc</a:t>
                      </a:r>
                    </a:p>
                  </a:txBody>
                  <a:tcPr/>
                </a:tc>
                <a:tc>
                  <a:txBody>
                    <a:bodyPr/>
                    <a:lstStyle/>
                    <a:p>
                      <a:pPr algn="ctr"/>
                      <a:r>
                        <a:rPr lang="en-US" dirty="0"/>
                        <a:t>5 mg/L</a:t>
                      </a:r>
                    </a:p>
                  </a:txBody>
                  <a:tcPr/>
                </a:tc>
                <a:extLst>
                  <a:ext uri="{0D108BD9-81ED-4DB2-BD59-A6C34878D82A}">
                    <a16:rowId xmlns:a16="http://schemas.microsoft.com/office/drawing/2014/main" val="10014"/>
                  </a:ext>
                </a:extLst>
              </a:tr>
            </a:tbl>
          </a:graphicData>
        </a:graphic>
      </p:graphicFrame>
      <p:sp>
        <p:nvSpPr>
          <p:cNvPr id="5" name="TextBox 4"/>
          <p:cNvSpPr txBox="1"/>
          <p:nvPr/>
        </p:nvSpPr>
        <p:spPr>
          <a:xfrm>
            <a:off x="4736123" y="6105509"/>
            <a:ext cx="6881446" cy="215444"/>
          </a:xfrm>
          <a:prstGeom prst="rect">
            <a:avLst/>
          </a:prstGeom>
          <a:noFill/>
        </p:spPr>
        <p:txBody>
          <a:bodyPr wrap="square" rtlCol="0">
            <a:spAutoFit/>
          </a:bodyPr>
          <a:lstStyle/>
          <a:p>
            <a:pPr algn="ctr"/>
            <a:r>
              <a:rPr lang="en-US" sz="800" dirty="0"/>
              <a:t>https://www.epa.gov/sites/production/files/2018-03/documents/dwtable2018.pdf</a:t>
            </a:r>
          </a:p>
        </p:txBody>
      </p:sp>
    </p:spTree>
    <p:extLst>
      <p:ext uri="{BB962C8B-B14F-4D97-AF65-F5344CB8AC3E}">
        <p14:creationId xmlns:p14="http://schemas.microsoft.com/office/powerpoint/2010/main" val="84889067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p:cNvSpPr txBox="1"/>
          <p:nvPr/>
        </p:nvSpPr>
        <p:spPr>
          <a:xfrm>
            <a:off x="164124" y="2447871"/>
            <a:ext cx="3587262" cy="707886"/>
          </a:xfrm>
          <a:prstGeom prst="rect">
            <a:avLst/>
          </a:prstGeom>
          <a:noFill/>
        </p:spPr>
        <p:txBody>
          <a:bodyPr wrap="square" rtlCol="0">
            <a:spAutoFit/>
          </a:bodyPr>
          <a:lstStyle/>
          <a:p>
            <a:pPr algn="ctr"/>
            <a:r>
              <a:rPr lang="en-US" sz="4000" b="1" dirty="0"/>
              <a:t>Specifications </a:t>
            </a:r>
          </a:p>
        </p:txBody>
      </p:sp>
      <p:graphicFrame>
        <p:nvGraphicFramePr>
          <p:cNvPr id="9" name="Table 8"/>
          <p:cNvGraphicFramePr>
            <a:graphicFrameLocks noGrp="1"/>
          </p:cNvGraphicFramePr>
          <p:nvPr>
            <p:extLst>
              <p:ext uri="{D42A27DB-BD31-4B8C-83A1-F6EECF244321}">
                <p14:modId xmlns:p14="http://schemas.microsoft.com/office/powerpoint/2010/main" val="3168564128"/>
              </p:ext>
            </p:extLst>
          </p:nvPr>
        </p:nvGraphicFramePr>
        <p:xfrm>
          <a:off x="4008225" y="216499"/>
          <a:ext cx="7926936" cy="5878515"/>
        </p:xfrm>
        <a:graphic>
          <a:graphicData uri="http://schemas.openxmlformats.org/drawingml/2006/table">
            <a:tbl>
              <a:tblPr firstRow="1" bandRow="1">
                <a:tableStyleId>{5C22544A-7EE6-4342-B048-85BDC9FD1C3A}</a:tableStyleId>
              </a:tblPr>
              <a:tblGrid>
                <a:gridCol w="3583422">
                  <a:extLst>
                    <a:ext uri="{9D8B030D-6E8A-4147-A177-3AD203B41FA5}">
                      <a16:colId xmlns:a16="http://schemas.microsoft.com/office/drawing/2014/main" val="20000"/>
                    </a:ext>
                  </a:extLst>
                </a:gridCol>
                <a:gridCol w="4343514">
                  <a:extLst>
                    <a:ext uri="{9D8B030D-6E8A-4147-A177-3AD203B41FA5}">
                      <a16:colId xmlns:a16="http://schemas.microsoft.com/office/drawing/2014/main" val="20001"/>
                    </a:ext>
                  </a:extLst>
                </a:gridCol>
              </a:tblGrid>
              <a:tr h="502485">
                <a:tc>
                  <a:txBody>
                    <a:bodyPr/>
                    <a:lstStyle/>
                    <a:p>
                      <a:pPr algn="ctr"/>
                      <a:r>
                        <a:rPr lang="en-US" sz="2800" dirty="0">
                          <a:solidFill>
                            <a:schemeClr val="bg1"/>
                          </a:solidFill>
                        </a:rPr>
                        <a:t>Component</a:t>
                      </a:r>
                      <a:r>
                        <a:rPr lang="en-US" sz="2800" baseline="0" dirty="0">
                          <a:solidFill>
                            <a:schemeClr val="bg1"/>
                          </a:solidFill>
                        </a:rPr>
                        <a:t> </a:t>
                      </a:r>
                      <a:endParaRPr lang="en-US" sz="2800" dirty="0">
                        <a:solidFill>
                          <a:schemeClr val="bg1"/>
                        </a:solidFill>
                      </a:endParaRPr>
                    </a:p>
                  </a:txBody>
                  <a:tcPr/>
                </a:tc>
                <a:tc>
                  <a:txBody>
                    <a:bodyPr/>
                    <a:lstStyle/>
                    <a:p>
                      <a:pPr algn="ctr"/>
                      <a:r>
                        <a:rPr lang="en-US" sz="2800" dirty="0">
                          <a:solidFill>
                            <a:schemeClr val="bg1"/>
                          </a:solidFill>
                        </a:rPr>
                        <a:t>Design</a:t>
                      </a:r>
                      <a:r>
                        <a:rPr lang="en-US" sz="2800" baseline="0" dirty="0">
                          <a:solidFill>
                            <a:schemeClr val="bg1"/>
                          </a:solidFill>
                        </a:rPr>
                        <a:t> Specification</a:t>
                      </a:r>
                      <a:endParaRPr lang="en-US" sz="2800" dirty="0">
                        <a:solidFill>
                          <a:schemeClr val="bg1"/>
                        </a:solidFill>
                      </a:endParaRPr>
                    </a:p>
                  </a:txBody>
                  <a:tcPr/>
                </a:tc>
                <a:extLst>
                  <a:ext uri="{0D108BD9-81ED-4DB2-BD59-A6C34878D82A}">
                    <a16:rowId xmlns:a16="http://schemas.microsoft.com/office/drawing/2014/main" val="10000"/>
                  </a:ext>
                </a:extLst>
              </a:tr>
              <a:tr h="483835">
                <a:tc>
                  <a:txBody>
                    <a:bodyPr/>
                    <a:lstStyle/>
                    <a:p>
                      <a:r>
                        <a:rPr lang="en-US" sz="2000" dirty="0">
                          <a:solidFill>
                            <a:schemeClr val="bg1"/>
                          </a:solidFill>
                        </a:rPr>
                        <a:t>Case </a:t>
                      </a:r>
                    </a:p>
                  </a:txBody>
                  <a:tcPr/>
                </a:tc>
                <a:tc>
                  <a:txBody>
                    <a:bodyPr/>
                    <a:lstStyle/>
                    <a:p>
                      <a:r>
                        <a:rPr lang="en-US" sz="2000" dirty="0"/>
                        <a:t>&lt; 5 </a:t>
                      </a:r>
                      <a:r>
                        <a:rPr lang="en-US" sz="2000" dirty="0" err="1"/>
                        <a:t>lbs</a:t>
                      </a:r>
                      <a:r>
                        <a:rPr lang="en-US" sz="2000" dirty="0"/>
                        <a:t> </a:t>
                      </a:r>
                    </a:p>
                  </a:txBody>
                  <a:tcPr/>
                </a:tc>
                <a:extLst>
                  <a:ext uri="{0D108BD9-81ED-4DB2-BD59-A6C34878D82A}">
                    <a16:rowId xmlns:a16="http://schemas.microsoft.com/office/drawing/2014/main" val="10001"/>
                  </a:ext>
                </a:extLst>
              </a:tr>
              <a:tr h="975412">
                <a:tc>
                  <a:txBody>
                    <a:bodyPr/>
                    <a:lstStyle/>
                    <a:p>
                      <a:r>
                        <a:rPr lang="en-US" sz="2000" dirty="0"/>
                        <a:t>Solar</a:t>
                      </a:r>
                      <a:r>
                        <a:rPr lang="en-US" sz="2000" baseline="0" dirty="0"/>
                        <a:t> Panels (4)</a:t>
                      </a:r>
                      <a:endParaRPr lang="en-US" sz="2000" dirty="0"/>
                    </a:p>
                  </a:txBody>
                  <a:tcPr/>
                </a:tc>
                <a:tc>
                  <a:txBody>
                    <a:bodyPr/>
                    <a:lstStyle/>
                    <a:p>
                      <a:r>
                        <a:rPr lang="en-US" sz="2000" dirty="0"/>
                        <a:t>Open: 34.4 x 9.6 x 0.1 in</a:t>
                      </a:r>
                      <a:r>
                        <a:rPr lang="en-US" sz="2000" baseline="0" dirty="0"/>
                        <a:t> </a:t>
                      </a:r>
                    </a:p>
                    <a:p>
                      <a:r>
                        <a:rPr lang="en-US" sz="2000" baseline="0" dirty="0"/>
                        <a:t>Folded: </a:t>
                      </a:r>
                      <a:r>
                        <a:rPr lang="en-US" sz="2000" dirty="0"/>
                        <a:t>7.6 x 9.6 x 0.8 in</a:t>
                      </a:r>
                      <a:endParaRPr lang="en-US" sz="2000" baseline="0" dirty="0"/>
                    </a:p>
                    <a:p>
                      <a:r>
                        <a:rPr lang="en-US" sz="2000" baseline="0" dirty="0"/>
                        <a:t>Weight: 1.7 </a:t>
                      </a:r>
                      <a:r>
                        <a:rPr lang="en-US" sz="2000" baseline="0" dirty="0" err="1"/>
                        <a:t>lbs</a:t>
                      </a:r>
                      <a:r>
                        <a:rPr lang="en-US" sz="2000" baseline="0" dirty="0"/>
                        <a:t> </a:t>
                      </a:r>
                      <a:endParaRPr lang="en-US" sz="2000" dirty="0"/>
                    </a:p>
                  </a:txBody>
                  <a:tcPr/>
                </a:tc>
                <a:extLst>
                  <a:ext uri="{0D108BD9-81ED-4DB2-BD59-A6C34878D82A}">
                    <a16:rowId xmlns:a16="http://schemas.microsoft.com/office/drawing/2014/main" val="10002"/>
                  </a:ext>
                </a:extLst>
              </a:tr>
              <a:tr h="483835">
                <a:tc>
                  <a:txBody>
                    <a:bodyPr/>
                    <a:lstStyle/>
                    <a:p>
                      <a:r>
                        <a:rPr lang="en-US" sz="2000" dirty="0"/>
                        <a:t>Solar Panels Output</a:t>
                      </a:r>
                    </a:p>
                  </a:txBody>
                  <a:tcPr/>
                </a:tc>
                <a:tc>
                  <a:txBody>
                    <a:bodyPr/>
                    <a:lstStyle/>
                    <a:p>
                      <a:r>
                        <a:rPr lang="en-US" sz="2000" baseline="0" dirty="0"/>
                        <a:t>19.8 W</a:t>
                      </a:r>
                      <a:endParaRPr lang="en-US" sz="2000" dirty="0"/>
                    </a:p>
                  </a:txBody>
                  <a:tcPr/>
                </a:tc>
                <a:extLst>
                  <a:ext uri="{0D108BD9-81ED-4DB2-BD59-A6C34878D82A}">
                    <a16:rowId xmlns:a16="http://schemas.microsoft.com/office/drawing/2014/main" val="10003"/>
                  </a:ext>
                </a:extLst>
              </a:tr>
              <a:tr h="483835">
                <a:tc>
                  <a:txBody>
                    <a:bodyPr/>
                    <a:lstStyle/>
                    <a:p>
                      <a:r>
                        <a:rPr lang="en-US" sz="2000" dirty="0"/>
                        <a:t>Microcontroller</a:t>
                      </a:r>
                      <a:r>
                        <a:rPr lang="en-US" sz="2000" baseline="0" dirty="0"/>
                        <a:t> </a:t>
                      </a:r>
                      <a:endParaRPr lang="en-US" sz="2000" dirty="0"/>
                    </a:p>
                  </a:txBody>
                  <a:tcPr/>
                </a:tc>
                <a:tc>
                  <a:txBody>
                    <a:bodyPr/>
                    <a:lstStyle/>
                    <a:p>
                      <a:r>
                        <a:rPr lang="en-US" sz="2000" dirty="0"/>
                        <a:t>2.7</a:t>
                      </a:r>
                      <a:r>
                        <a:rPr lang="en-US" sz="2000" baseline="0" dirty="0"/>
                        <a:t> in X 2.1 in</a:t>
                      </a:r>
                      <a:endParaRPr lang="en-US" sz="2000" dirty="0"/>
                    </a:p>
                  </a:txBody>
                  <a:tcPr/>
                </a:tc>
                <a:extLst>
                  <a:ext uri="{0D108BD9-81ED-4DB2-BD59-A6C34878D82A}">
                    <a16:rowId xmlns:a16="http://schemas.microsoft.com/office/drawing/2014/main" val="10004"/>
                  </a:ext>
                </a:extLst>
              </a:tr>
              <a:tr h="483835">
                <a:tc>
                  <a:txBody>
                    <a:bodyPr/>
                    <a:lstStyle/>
                    <a:p>
                      <a:r>
                        <a:rPr lang="en-US" sz="2000" dirty="0"/>
                        <a:t>Water precision </a:t>
                      </a:r>
                    </a:p>
                  </a:txBody>
                  <a:tcPr/>
                </a:tc>
                <a:tc>
                  <a:txBody>
                    <a:bodyPr/>
                    <a:lstStyle/>
                    <a:p>
                      <a:r>
                        <a:rPr lang="en-US" sz="2000" dirty="0"/>
                        <a:t> </a:t>
                      </a:r>
                      <a:r>
                        <a:rPr lang="en-US" sz="2000" kern="1200" dirty="0">
                          <a:solidFill>
                            <a:schemeClr val="dk1"/>
                          </a:solidFill>
                          <a:effectLst/>
                          <a:latin typeface="+mn-lt"/>
                          <a:ea typeface="+mn-ea"/>
                          <a:cs typeface="+mn-cs"/>
                        </a:rPr>
                        <a:t>± 5 degrees Fahrenheit</a:t>
                      </a:r>
                      <a:endParaRPr lang="en-US" sz="2000" dirty="0"/>
                    </a:p>
                  </a:txBody>
                  <a:tcPr/>
                </a:tc>
                <a:extLst>
                  <a:ext uri="{0D108BD9-81ED-4DB2-BD59-A6C34878D82A}">
                    <a16:rowId xmlns:a16="http://schemas.microsoft.com/office/drawing/2014/main" val="10005"/>
                  </a:ext>
                </a:extLst>
              </a:tr>
              <a:tr h="483835">
                <a:tc>
                  <a:txBody>
                    <a:bodyPr/>
                    <a:lstStyle/>
                    <a:p>
                      <a:r>
                        <a:rPr lang="en-US" sz="2000" dirty="0"/>
                        <a:t>Water tank</a:t>
                      </a:r>
                    </a:p>
                  </a:txBody>
                  <a:tcPr/>
                </a:tc>
                <a:tc>
                  <a:txBody>
                    <a:bodyPr/>
                    <a:lstStyle/>
                    <a:p>
                      <a:r>
                        <a:rPr lang="en-US" sz="2000" dirty="0"/>
                        <a:t>At least ½ a gallon</a:t>
                      </a:r>
                      <a:r>
                        <a:rPr lang="en-US" sz="2000" baseline="0" dirty="0"/>
                        <a:t> of H20</a:t>
                      </a:r>
                      <a:endParaRPr lang="en-US" sz="2000" dirty="0"/>
                    </a:p>
                  </a:txBody>
                  <a:tcPr/>
                </a:tc>
                <a:extLst>
                  <a:ext uri="{0D108BD9-81ED-4DB2-BD59-A6C34878D82A}">
                    <a16:rowId xmlns:a16="http://schemas.microsoft.com/office/drawing/2014/main" val="10006"/>
                  </a:ext>
                </a:extLst>
              </a:tr>
              <a:tr h="483835">
                <a:tc>
                  <a:txBody>
                    <a:bodyPr/>
                    <a:lstStyle/>
                    <a:p>
                      <a:r>
                        <a:rPr lang="en-US" sz="2000" dirty="0"/>
                        <a:t>Water pump</a:t>
                      </a:r>
                    </a:p>
                  </a:txBody>
                  <a:tcPr/>
                </a:tc>
                <a:tc>
                  <a:txBody>
                    <a:bodyPr/>
                    <a:lstStyle/>
                    <a:p>
                      <a:r>
                        <a:rPr lang="en-US" sz="2000" dirty="0"/>
                        <a:t>4 L/min</a:t>
                      </a:r>
                    </a:p>
                  </a:txBody>
                  <a:tcPr/>
                </a:tc>
                <a:extLst>
                  <a:ext uri="{0D108BD9-81ED-4DB2-BD59-A6C34878D82A}">
                    <a16:rowId xmlns:a16="http://schemas.microsoft.com/office/drawing/2014/main" val="10007"/>
                  </a:ext>
                </a:extLst>
              </a:tr>
              <a:tr h="483835">
                <a:tc>
                  <a:txBody>
                    <a:bodyPr/>
                    <a:lstStyle/>
                    <a:p>
                      <a:r>
                        <a:rPr lang="en-US" sz="2000" dirty="0"/>
                        <a:t>Water pump</a:t>
                      </a:r>
                    </a:p>
                  </a:txBody>
                  <a:tcPr/>
                </a:tc>
                <a:tc>
                  <a:txBody>
                    <a:bodyPr/>
                    <a:lstStyle/>
                    <a:p>
                      <a:r>
                        <a:rPr lang="en-US" sz="2000" dirty="0"/>
                        <a:t>&lt; 12V to power save on battery power</a:t>
                      </a:r>
                    </a:p>
                  </a:txBody>
                  <a:tcPr/>
                </a:tc>
                <a:extLst>
                  <a:ext uri="{0D108BD9-81ED-4DB2-BD59-A6C34878D82A}">
                    <a16:rowId xmlns:a16="http://schemas.microsoft.com/office/drawing/2014/main" val="10008"/>
                  </a:ext>
                </a:extLst>
              </a:tr>
              <a:tr h="483835">
                <a:tc>
                  <a:txBody>
                    <a:bodyPr/>
                    <a:lstStyle/>
                    <a:p>
                      <a:r>
                        <a:rPr lang="en-US" sz="2000" dirty="0"/>
                        <a:t>UV lamp</a:t>
                      </a:r>
                    </a:p>
                  </a:txBody>
                  <a:tcPr/>
                </a:tc>
                <a:tc>
                  <a:txBody>
                    <a:bodyPr/>
                    <a:lstStyle/>
                    <a:p>
                      <a:r>
                        <a:rPr lang="en-US" sz="2000" dirty="0"/>
                        <a:t>&lt; 12 W</a:t>
                      </a:r>
                    </a:p>
                  </a:txBody>
                  <a:tcPr/>
                </a:tc>
                <a:extLst>
                  <a:ext uri="{0D108BD9-81ED-4DB2-BD59-A6C34878D82A}">
                    <a16:rowId xmlns:a16="http://schemas.microsoft.com/office/drawing/2014/main" val="10009"/>
                  </a:ext>
                </a:extLst>
              </a:tr>
              <a:tr h="483835">
                <a:tc>
                  <a:txBody>
                    <a:bodyPr/>
                    <a:lstStyle/>
                    <a:p>
                      <a:r>
                        <a:rPr lang="en-US" sz="2000" dirty="0"/>
                        <a:t>Bluetooth</a:t>
                      </a:r>
                    </a:p>
                  </a:txBody>
                  <a:tcPr/>
                </a:tc>
                <a:tc>
                  <a:txBody>
                    <a:bodyPr/>
                    <a:lstStyle/>
                    <a:p>
                      <a:r>
                        <a:rPr lang="en-US" sz="2000" dirty="0"/>
                        <a:t>&lt; 6V</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2145560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1" y="608431"/>
            <a:ext cx="3746498"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a:ln>
                  <a:noFill/>
                </a:ln>
                <a:solidFill>
                  <a:srgbClr val="FFFFFF"/>
                </a:solidFill>
                <a:effectLst/>
                <a:uLnTx/>
                <a:uFillTx/>
                <a:latin typeface="Calibri Light" panose="020F0302020204030204"/>
                <a:ea typeface="+mj-ea"/>
                <a:cs typeface="+mj-cs"/>
              </a:rPr>
              <a:t>Block Diagram</a:t>
            </a:r>
            <a:endPar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endParaRPr>
          </a:p>
        </p:txBody>
      </p:sp>
      <p:grpSp>
        <p:nvGrpSpPr>
          <p:cNvPr id="6" name="Group 5">
            <a:extLst>
              <a:ext uri="{FF2B5EF4-FFF2-40B4-BE49-F238E27FC236}">
                <a16:creationId xmlns:a16="http://schemas.microsoft.com/office/drawing/2014/main" id="{8084C8CB-1DDB-4ACD-91DF-71034E314960}"/>
              </a:ext>
            </a:extLst>
          </p:cNvPr>
          <p:cNvGrpSpPr/>
          <p:nvPr/>
        </p:nvGrpSpPr>
        <p:grpSpPr>
          <a:xfrm>
            <a:off x="215901" y="988563"/>
            <a:ext cx="11595100" cy="5620487"/>
            <a:chOff x="196850" y="1061126"/>
            <a:chExt cx="11595100" cy="5620487"/>
          </a:xfrm>
        </p:grpSpPr>
        <p:sp>
          <p:nvSpPr>
            <p:cNvPr id="7" name="Rectangle 6">
              <a:extLst>
                <a:ext uri="{FF2B5EF4-FFF2-40B4-BE49-F238E27FC236}">
                  <a16:creationId xmlns:a16="http://schemas.microsoft.com/office/drawing/2014/main" id="{FC537B32-7CD5-437C-AD43-4FA7CE028214}"/>
                </a:ext>
              </a:extLst>
            </p:cNvPr>
            <p:cNvSpPr/>
            <p:nvPr/>
          </p:nvSpPr>
          <p:spPr>
            <a:xfrm>
              <a:off x="514350" y="1879600"/>
              <a:ext cx="1568450" cy="3937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Solar Panels</a:t>
              </a:r>
            </a:p>
          </p:txBody>
        </p:sp>
        <p:sp>
          <p:nvSpPr>
            <p:cNvPr id="8" name="Rectangle 7">
              <a:extLst>
                <a:ext uri="{FF2B5EF4-FFF2-40B4-BE49-F238E27FC236}">
                  <a16:creationId xmlns:a16="http://schemas.microsoft.com/office/drawing/2014/main" id="{DACA4DE7-B906-44FA-8FB3-B7C10467F029}"/>
                </a:ext>
              </a:extLst>
            </p:cNvPr>
            <p:cNvSpPr/>
            <p:nvPr/>
          </p:nvSpPr>
          <p:spPr>
            <a:xfrm>
              <a:off x="514350" y="2610711"/>
              <a:ext cx="1568450" cy="3937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Battery</a:t>
              </a:r>
            </a:p>
          </p:txBody>
        </p:sp>
        <p:cxnSp>
          <p:nvCxnSpPr>
            <p:cNvPr id="9" name="Straight Arrow Connector 8">
              <a:extLst>
                <a:ext uri="{FF2B5EF4-FFF2-40B4-BE49-F238E27FC236}">
                  <a16:creationId xmlns:a16="http://schemas.microsoft.com/office/drawing/2014/main" id="{9640167E-1CCB-461F-938D-B1CE974128CE}"/>
                </a:ext>
              </a:extLst>
            </p:cNvPr>
            <p:cNvCxnSpPr>
              <a:stCxn id="7" idx="2"/>
              <a:endCxn id="8" idx="0"/>
            </p:cNvCxnSpPr>
            <p:nvPr/>
          </p:nvCxnSpPr>
          <p:spPr>
            <a:xfrm>
              <a:off x="1298575" y="2273300"/>
              <a:ext cx="0" cy="337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B0A7FD-3BB8-4328-B9F0-33EC25A78EA8}"/>
                </a:ext>
              </a:extLst>
            </p:cNvPr>
            <p:cNvSpPr/>
            <p:nvPr/>
          </p:nvSpPr>
          <p:spPr>
            <a:xfrm>
              <a:off x="2393949" y="2625302"/>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Pump</a:t>
              </a:r>
            </a:p>
          </p:txBody>
        </p:sp>
        <p:cxnSp>
          <p:nvCxnSpPr>
            <p:cNvPr id="11" name="Straight Arrow Connector 10">
              <a:extLst>
                <a:ext uri="{FF2B5EF4-FFF2-40B4-BE49-F238E27FC236}">
                  <a16:creationId xmlns:a16="http://schemas.microsoft.com/office/drawing/2014/main" id="{4215BD1F-C746-4DA9-A725-0A3F3979DC2D}"/>
                </a:ext>
              </a:extLst>
            </p:cNvPr>
            <p:cNvCxnSpPr>
              <a:cxnSpLocks/>
              <a:stCxn id="8" idx="3"/>
              <a:endCxn id="10" idx="1"/>
            </p:cNvCxnSpPr>
            <p:nvPr/>
          </p:nvCxnSpPr>
          <p:spPr>
            <a:xfrm>
              <a:off x="2082800" y="2807561"/>
              <a:ext cx="311149" cy="145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AE32132-A0D3-4716-A325-7D3DD090F5A8}"/>
                </a:ext>
              </a:extLst>
            </p:cNvPr>
            <p:cNvSpPr/>
            <p:nvPr/>
          </p:nvSpPr>
          <p:spPr>
            <a:xfrm>
              <a:off x="4241801" y="2625302"/>
              <a:ext cx="15684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cxnSp>
          <p:nvCxnSpPr>
            <p:cNvPr id="13" name="Straight Arrow Connector 12">
              <a:extLst>
                <a:ext uri="{FF2B5EF4-FFF2-40B4-BE49-F238E27FC236}">
                  <a16:creationId xmlns:a16="http://schemas.microsoft.com/office/drawing/2014/main" id="{F372674B-29BC-4315-8665-1AB0B6B21BF8}"/>
                </a:ext>
              </a:extLst>
            </p:cNvPr>
            <p:cNvCxnSpPr>
              <a:cxnSpLocks/>
              <a:stCxn id="10" idx="3"/>
              <a:endCxn id="12" idx="1"/>
            </p:cNvCxnSpPr>
            <p:nvPr/>
          </p:nvCxnSpPr>
          <p:spPr>
            <a:xfrm>
              <a:off x="3962399" y="2822152"/>
              <a:ext cx="27940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4CF6D09-5697-4AE0-9F5D-53228451387A}"/>
                </a:ext>
              </a:extLst>
            </p:cNvPr>
            <p:cNvSpPr/>
            <p:nvPr/>
          </p:nvSpPr>
          <p:spPr>
            <a:xfrm>
              <a:off x="6324601" y="1061126"/>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Sediment Filter</a:t>
              </a:r>
            </a:p>
          </p:txBody>
        </p:sp>
        <p:sp>
          <p:nvSpPr>
            <p:cNvPr id="15" name="Rectangle 14">
              <a:extLst>
                <a:ext uri="{FF2B5EF4-FFF2-40B4-BE49-F238E27FC236}">
                  <a16:creationId xmlns:a16="http://schemas.microsoft.com/office/drawing/2014/main" id="{EFFE1CB6-A8A4-4A76-BFB4-F455B2ADD6BB}"/>
                </a:ext>
              </a:extLst>
            </p:cNvPr>
            <p:cNvSpPr/>
            <p:nvPr/>
          </p:nvSpPr>
          <p:spPr>
            <a:xfrm>
              <a:off x="6324601" y="1690464"/>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Pre-Carbon Filter</a:t>
              </a:r>
            </a:p>
          </p:txBody>
        </p:sp>
        <p:sp>
          <p:nvSpPr>
            <p:cNvPr id="16" name="Rectangle 15">
              <a:extLst>
                <a:ext uri="{FF2B5EF4-FFF2-40B4-BE49-F238E27FC236}">
                  <a16:creationId xmlns:a16="http://schemas.microsoft.com/office/drawing/2014/main" id="{2896C6F9-3774-4151-8942-CFC4EB32A4B2}"/>
                </a:ext>
              </a:extLst>
            </p:cNvPr>
            <p:cNvSpPr/>
            <p:nvPr/>
          </p:nvSpPr>
          <p:spPr>
            <a:xfrm>
              <a:off x="6324601" y="2320054"/>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UF Filtration Membrane</a:t>
              </a:r>
            </a:p>
          </p:txBody>
        </p:sp>
        <p:sp>
          <p:nvSpPr>
            <p:cNvPr id="17" name="Rectangle 16">
              <a:extLst>
                <a:ext uri="{FF2B5EF4-FFF2-40B4-BE49-F238E27FC236}">
                  <a16:creationId xmlns:a16="http://schemas.microsoft.com/office/drawing/2014/main" id="{8CDE64EB-FA0B-4565-AFC8-A5B9FE89B283}"/>
                </a:ext>
              </a:extLst>
            </p:cNvPr>
            <p:cNvSpPr/>
            <p:nvPr/>
          </p:nvSpPr>
          <p:spPr>
            <a:xfrm>
              <a:off x="6324601" y="2978891"/>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UV - Chamber</a:t>
              </a:r>
            </a:p>
          </p:txBody>
        </p:sp>
        <p:cxnSp>
          <p:nvCxnSpPr>
            <p:cNvPr id="18" name="Connector: Elbow 17">
              <a:extLst>
                <a:ext uri="{FF2B5EF4-FFF2-40B4-BE49-F238E27FC236}">
                  <a16:creationId xmlns:a16="http://schemas.microsoft.com/office/drawing/2014/main" id="{FD811B47-209E-420F-9508-313A9EE2BC93}"/>
                </a:ext>
              </a:extLst>
            </p:cNvPr>
            <p:cNvCxnSpPr>
              <a:cxnSpLocks/>
              <a:stCxn id="12" idx="3"/>
              <a:endCxn id="14" idx="0"/>
            </p:cNvCxnSpPr>
            <p:nvPr/>
          </p:nvCxnSpPr>
          <p:spPr>
            <a:xfrm flipV="1">
              <a:off x="5810251" y="1061126"/>
              <a:ext cx="1298575" cy="1761026"/>
            </a:xfrm>
            <a:prstGeom prst="bentConnector4">
              <a:avLst>
                <a:gd name="adj1" fmla="val 19804"/>
                <a:gd name="adj2" fmla="val 11298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A2263F-8388-42AC-B437-71CB780289AB}"/>
                </a:ext>
              </a:extLst>
            </p:cNvPr>
            <p:cNvCxnSpPr>
              <a:cxnSpLocks/>
              <a:stCxn id="14" idx="2"/>
              <a:endCxn id="15" idx="0"/>
            </p:cNvCxnSpPr>
            <p:nvPr/>
          </p:nvCxnSpPr>
          <p:spPr>
            <a:xfrm>
              <a:off x="7108826" y="1454826"/>
              <a:ext cx="0" cy="23563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E20EB9-A791-4111-AB77-17334BB820F3}"/>
                </a:ext>
              </a:extLst>
            </p:cNvPr>
            <p:cNvCxnSpPr>
              <a:cxnSpLocks/>
              <a:stCxn id="15" idx="2"/>
              <a:endCxn id="16" idx="0"/>
            </p:cNvCxnSpPr>
            <p:nvPr/>
          </p:nvCxnSpPr>
          <p:spPr>
            <a:xfrm>
              <a:off x="7108826" y="2084164"/>
              <a:ext cx="0" cy="2358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AD3FCF-1F70-454C-9548-CD99D98F6B10}"/>
                </a:ext>
              </a:extLst>
            </p:cNvPr>
            <p:cNvCxnSpPr>
              <a:cxnSpLocks/>
              <a:stCxn id="16" idx="2"/>
              <a:endCxn id="17" idx="0"/>
            </p:cNvCxnSpPr>
            <p:nvPr/>
          </p:nvCxnSpPr>
          <p:spPr>
            <a:xfrm>
              <a:off x="7108826" y="2713754"/>
              <a:ext cx="0" cy="2651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79476A5-60D5-4285-B19C-9D0C4118D116}"/>
                </a:ext>
              </a:extLst>
            </p:cNvPr>
            <p:cNvCxnSpPr>
              <a:cxnSpLocks/>
              <a:stCxn id="17" idx="3"/>
              <a:endCxn id="23" idx="1"/>
            </p:cNvCxnSpPr>
            <p:nvPr/>
          </p:nvCxnSpPr>
          <p:spPr>
            <a:xfrm flipV="1">
              <a:off x="7893051" y="2990857"/>
              <a:ext cx="431799" cy="184884"/>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84552E0-B852-4CFB-A447-14FB25F92D97}"/>
                </a:ext>
              </a:extLst>
            </p:cNvPr>
            <p:cNvSpPr/>
            <p:nvPr/>
          </p:nvSpPr>
          <p:spPr>
            <a:xfrm>
              <a:off x="8324850" y="2794007"/>
              <a:ext cx="15684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sp>
          <p:nvSpPr>
            <p:cNvPr id="24" name="Rectangle 23">
              <a:extLst>
                <a:ext uri="{FF2B5EF4-FFF2-40B4-BE49-F238E27FC236}">
                  <a16:creationId xmlns:a16="http://schemas.microsoft.com/office/drawing/2014/main" id="{E5AEECAC-B1D4-46E2-BA16-7F62A81DFB4E}"/>
                </a:ext>
              </a:extLst>
            </p:cNvPr>
            <p:cNvSpPr/>
            <p:nvPr/>
          </p:nvSpPr>
          <p:spPr>
            <a:xfrm>
              <a:off x="10223500" y="2794007"/>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Purified Water Outlet</a:t>
              </a:r>
            </a:p>
          </p:txBody>
        </p:sp>
        <p:cxnSp>
          <p:nvCxnSpPr>
            <p:cNvPr id="25" name="Straight Arrow Connector 24">
              <a:extLst>
                <a:ext uri="{FF2B5EF4-FFF2-40B4-BE49-F238E27FC236}">
                  <a16:creationId xmlns:a16="http://schemas.microsoft.com/office/drawing/2014/main" id="{BD387C35-2ACC-41F5-924E-4AFAB68EFD62}"/>
                </a:ext>
              </a:extLst>
            </p:cNvPr>
            <p:cNvCxnSpPr>
              <a:cxnSpLocks/>
              <a:stCxn id="23" idx="3"/>
              <a:endCxn id="24" idx="1"/>
            </p:cNvCxnSpPr>
            <p:nvPr/>
          </p:nvCxnSpPr>
          <p:spPr>
            <a:xfrm>
              <a:off x="9893300" y="2990857"/>
              <a:ext cx="3302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92E01F-06B0-4E65-9E74-00BD107E5449}"/>
                </a:ext>
              </a:extLst>
            </p:cNvPr>
            <p:cNvSpPr/>
            <p:nvPr/>
          </p:nvSpPr>
          <p:spPr>
            <a:xfrm>
              <a:off x="674462" y="4104937"/>
              <a:ext cx="1248225" cy="1100879"/>
            </a:xfrm>
            <a:prstGeom prst="rect">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cxnSp>
          <p:nvCxnSpPr>
            <p:cNvPr id="27" name="Connector: Elbow 26">
              <a:extLst>
                <a:ext uri="{FF2B5EF4-FFF2-40B4-BE49-F238E27FC236}">
                  <a16:creationId xmlns:a16="http://schemas.microsoft.com/office/drawing/2014/main" id="{E5A5DD53-7014-4187-953D-8D3298CC0DB6}"/>
                </a:ext>
              </a:extLst>
            </p:cNvPr>
            <p:cNvCxnSpPr>
              <a:cxnSpLocks/>
              <a:stCxn id="26" idx="0"/>
              <a:endCxn id="12" idx="2"/>
            </p:cNvCxnSpPr>
            <p:nvPr/>
          </p:nvCxnSpPr>
          <p:spPr>
            <a:xfrm rot="5400000" flipH="1" flipV="1">
              <a:off x="2619333" y="1698245"/>
              <a:ext cx="1085935" cy="3727451"/>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E59D512-FFE5-4FC8-AD71-4F6C823B4DB6}"/>
                </a:ext>
              </a:extLst>
            </p:cNvPr>
            <p:cNvCxnSpPr>
              <a:cxnSpLocks/>
              <a:stCxn id="26" idx="0"/>
              <a:endCxn id="23" idx="2"/>
            </p:cNvCxnSpPr>
            <p:nvPr/>
          </p:nvCxnSpPr>
          <p:spPr>
            <a:xfrm rot="5400000" flipH="1" flipV="1">
              <a:off x="4745210" y="-258928"/>
              <a:ext cx="917230" cy="7810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6D18A0A-5ABD-49B0-BA4E-CF698E7FAABA}"/>
                </a:ext>
              </a:extLst>
            </p:cNvPr>
            <p:cNvSpPr/>
            <p:nvPr/>
          </p:nvSpPr>
          <p:spPr>
            <a:xfrm>
              <a:off x="2489199" y="3827598"/>
              <a:ext cx="19213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pH Sensor</a:t>
              </a:r>
            </a:p>
          </p:txBody>
        </p:sp>
        <p:sp>
          <p:nvSpPr>
            <p:cNvPr id="30" name="Rectangle 29">
              <a:extLst>
                <a:ext uri="{FF2B5EF4-FFF2-40B4-BE49-F238E27FC236}">
                  <a16:creationId xmlns:a16="http://schemas.microsoft.com/office/drawing/2014/main" id="{796B7D78-8712-4E39-8FFD-210CD4D84E4D}"/>
                </a:ext>
              </a:extLst>
            </p:cNvPr>
            <p:cNvSpPr/>
            <p:nvPr/>
          </p:nvSpPr>
          <p:spPr>
            <a:xfrm>
              <a:off x="2489199" y="4457081"/>
              <a:ext cx="1921350" cy="3937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Turbidity Sensor</a:t>
              </a:r>
            </a:p>
          </p:txBody>
        </p:sp>
        <p:sp>
          <p:nvSpPr>
            <p:cNvPr id="32" name="Rectangle 31">
              <a:extLst>
                <a:ext uri="{FF2B5EF4-FFF2-40B4-BE49-F238E27FC236}">
                  <a16:creationId xmlns:a16="http://schemas.microsoft.com/office/drawing/2014/main" id="{7BBCCA13-C9E1-42B5-8033-927CF53FE2C7}"/>
                </a:ext>
              </a:extLst>
            </p:cNvPr>
            <p:cNvSpPr/>
            <p:nvPr/>
          </p:nvSpPr>
          <p:spPr>
            <a:xfrm>
              <a:off x="196850" y="5665846"/>
              <a:ext cx="1568450" cy="633354"/>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LCD Display</a:t>
              </a:r>
            </a:p>
          </p:txBody>
        </p:sp>
        <p:sp>
          <p:nvSpPr>
            <p:cNvPr id="33" name="Rectangle 32">
              <a:extLst>
                <a:ext uri="{FF2B5EF4-FFF2-40B4-BE49-F238E27FC236}">
                  <a16:creationId xmlns:a16="http://schemas.microsoft.com/office/drawing/2014/main" id="{1025393E-12E1-4349-B529-5543C800911D}"/>
                </a:ext>
              </a:extLst>
            </p:cNvPr>
            <p:cNvSpPr/>
            <p:nvPr/>
          </p:nvSpPr>
          <p:spPr>
            <a:xfrm>
              <a:off x="2082800" y="5665846"/>
              <a:ext cx="1568450" cy="633354"/>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Bluetooth Transmitter</a:t>
              </a:r>
            </a:p>
          </p:txBody>
        </p:sp>
        <p:cxnSp>
          <p:nvCxnSpPr>
            <p:cNvPr id="34" name="Connector: Elbow 33">
              <a:extLst>
                <a:ext uri="{FF2B5EF4-FFF2-40B4-BE49-F238E27FC236}">
                  <a16:creationId xmlns:a16="http://schemas.microsoft.com/office/drawing/2014/main" id="{A40C2665-E617-4AAC-AF25-428917B79C9E}"/>
                </a:ext>
              </a:extLst>
            </p:cNvPr>
            <p:cNvCxnSpPr>
              <a:cxnSpLocks/>
              <a:stCxn id="26" idx="3"/>
              <a:endCxn id="29" idx="1"/>
            </p:cNvCxnSpPr>
            <p:nvPr/>
          </p:nvCxnSpPr>
          <p:spPr>
            <a:xfrm flipV="1">
              <a:off x="1922687" y="4024448"/>
              <a:ext cx="566512" cy="630929"/>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58AD6B7-3ACD-480C-829B-A17937B0CDEA}"/>
                </a:ext>
              </a:extLst>
            </p:cNvPr>
            <p:cNvCxnSpPr>
              <a:cxnSpLocks/>
              <a:stCxn id="26" idx="3"/>
              <a:endCxn id="30" idx="1"/>
            </p:cNvCxnSpPr>
            <p:nvPr/>
          </p:nvCxnSpPr>
          <p:spPr>
            <a:xfrm flipV="1">
              <a:off x="1922687" y="4653931"/>
              <a:ext cx="566512" cy="1446"/>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E261D7E-0C4C-4EEE-8E51-14660F6124B0}"/>
                </a:ext>
              </a:extLst>
            </p:cNvPr>
            <p:cNvCxnSpPr>
              <a:cxnSpLocks/>
              <a:stCxn id="26" idx="2"/>
              <a:endCxn id="32" idx="0"/>
            </p:cNvCxnSpPr>
            <p:nvPr/>
          </p:nvCxnSpPr>
          <p:spPr>
            <a:xfrm rot="5400000">
              <a:off x="909810" y="5277081"/>
              <a:ext cx="460030" cy="317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AAADE80-DBBA-4D80-BECB-29E4918C7BD4}"/>
                </a:ext>
              </a:extLst>
            </p:cNvPr>
            <p:cNvCxnSpPr>
              <a:cxnSpLocks/>
              <a:stCxn id="26" idx="2"/>
              <a:endCxn id="33" idx="0"/>
            </p:cNvCxnSpPr>
            <p:nvPr/>
          </p:nvCxnSpPr>
          <p:spPr>
            <a:xfrm rot="16200000" flipH="1">
              <a:off x="1852785" y="4651606"/>
              <a:ext cx="460030" cy="156845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8A2039-1FB5-4C45-BEA6-390F4E7B98B0}"/>
                </a:ext>
              </a:extLst>
            </p:cNvPr>
            <p:cNvSpPr/>
            <p:nvPr/>
          </p:nvSpPr>
          <p:spPr>
            <a:xfrm>
              <a:off x="7149628" y="4246789"/>
              <a:ext cx="1568450" cy="633354"/>
            </a:xfrm>
            <a:prstGeom prst="rect">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sp>
          <p:nvSpPr>
            <p:cNvPr id="40" name="Rectangle 39">
              <a:extLst>
                <a:ext uri="{FF2B5EF4-FFF2-40B4-BE49-F238E27FC236}">
                  <a16:creationId xmlns:a16="http://schemas.microsoft.com/office/drawing/2014/main" id="{6BD9BC54-1B1F-4CEF-9A8B-E0CBB641C5D5}"/>
                </a:ext>
              </a:extLst>
            </p:cNvPr>
            <p:cNvSpPr/>
            <p:nvPr/>
          </p:nvSpPr>
          <p:spPr>
            <a:xfrm>
              <a:off x="9210203" y="4246789"/>
              <a:ext cx="1568450" cy="63335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Power</a:t>
              </a:r>
            </a:p>
          </p:txBody>
        </p:sp>
        <p:sp>
          <p:nvSpPr>
            <p:cNvPr id="41" name="Rectangle 40">
              <a:extLst>
                <a:ext uri="{FF2B5EF4-FFF2-40B4-BE49-F238E27FC236}">
                  <a16:creationId xmlns:a16="http://schemas.microsoft.com/office/drawing/2014/main" id="{3E624B1C-7D2F-4627-A8AB-3090B08BDBFE}"/>
                </a:ext>
              </a:extLst>
            </p:cNvPr>
            <p:cNvSpPr/>
            <p:nvPr/>
          </p:nvSpPr>
          <p:spPr>
            <a:xfrm>
              <a:off x="7149628" y="5224192"/>
              <a:ext cx="1568450" cy="633354"/>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Filtration System</a:t>
              </a:r>
            </a:p>
          </p:txBody>
        </p:sp>
        <p:sp>
          <p:nvSpPr>
            <p:cNvPr id="42" name="Rectangle 41">
              <a:extLst>
                <a:ext uri="{FF2B5EF4-FFF2-40B4-BE49-F238E27FC236}">
                  <a16:creationId xmlns:a16="http://schemas.microsoft.com/office/drawing/2014/main" id="{99D09482-8AC4-4423-8DEF-CE10C0786AAD}"/>
                </a:ext>
              </a:extLst>
            </p:cNvPr>
            <p:cNvSpPr/>
            <p:nvPr/>
          </p:nvSpPr>
          <p:spPr>
            <a:xfrm>
              <a:off x="9210203" y="5224192"/>
              <a:ext cx="1568450" cy="633354"/>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Peripherals</a:t>
              </a:r>
            </a:p>
          </p:txBody>
        </p:sp>
        <p:cxnSp>
          <p:nvCxnSpPr>
            <p:cNvPr id="43" name="Straight Arrow Connector 42">
              <a:extLst>
                <a:ext uri="{FF2B5EF4-FFF2-40B4-BE49-F238E27FC236}">
                  <a16:creationId xmlns:a16="http://schemas.microsoft.com/office/drawing/2014/main" id="{57737F6F-8860-4170-8759-0740FC1FC4D9}"/>
                </a:ext>
              </a:extLst>
            </p:cNvPr>
            <p:cNvCxnSpPr>
              <a:cxnSpLocks/>
              <a:stCxn id="33" idx="3"/>
              <a:endCxn id="44" idx="1"/>
            </p:cNvCxnSpPr>
            <p:nvPr/>
          </p:nvCxnSpPr>
          <p:spPr>
            <a:xfrm>
              <a:off x="3651250" y="5982523"/>
              <a:ext cx="691048"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Picture 4" descr="Image result for android&quot;">
              <a:extLst>
                <a:ext uri="{FF2B5EF4-FFF2-40B4-BE49-F238E27FC236}">
                  <a16:creationId xmlns:a16="http://schemas.microsoft.com/office/drawing/2014/main" id="{23296933-0AC9-445B-A0AF-DDFC596848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31" t="9252" r="23149" b="12891"/>
            <a:stretch/>
          </p:blipFill>
          <p:spPr bwMode="auto">
            <a:xfrm>
              <a:off x="4342298" y="5283433"/>
              <a:ext cx="1269526" cy="1398180"/>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45" name="Connector: Elbow 44">
            <a:extLst>
              <a:ext uri="{FF2B5EF4-FFF2-40B4-BE49-F238E27FC236}">
                <a16:creationId xmlns:a16="http://schemas.microsoft.com/office/drawing/2014/main" id="{36AEFB03-AC9C-4C07-91CD-7D9ED34BB2D2}"/>
              </a:ext>
            </a:extLst>
          </p:cNvPr>
          <p:cNvCxnSpPr>
            <a:cxnSpLocks/>
            <a:stCxn id="8" idx="2"/>
          </p:cNvCxnSpPr>
          <p:nvPr/>
        </p:nvCxnSpPr>
        <p:spPr>
          <a:xfrm rot="16200000" flipH="1">
            <a:off x="3702598" y="546876"/>
            <a:ext cx="256082" cy="5026026"/>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5ACA84EA-8632-417C-9292-3FA7DDEE1B47}"/>
              </a:ext>
            </a:extLst>
          </p:cNvPr>
          <p:cNvCxnSpPr>
            <a:cxnSpLocks/>
            <a:stCxn id="8" idx="2"/>
          </p:cNvCxnSpPr>
          <p:nvPr/>
        </p:nvCxnSpPr>
        <p:spPr>
          <a:xfrm rot="5400000">
            <a:off x="519435" y="3241753"/>
            <a:ext cx="1108097" cy="488286"/>
          </a:xfrm>
          <a:prstGeom prst="bentConnector3">
            <a:avLst>
              <a:gd name="adj1" fmla="val 3752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42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65000">
              <a:schemeClr val="tx1">
                <a:lumMod val="95000"/>
                <a:lumOff val="5000"/>
              </a:schemeClr>
            </a:gs>
            <a:gs pos="100000">
              <a:schemeClr val="tx1"/>
            </a:gs>
          </a:gsLst>
          <a:lin ang="16200000" scaled="0"/>
        </a:gradFill>
        <a:effectLst/>
      </p:bgPr>
    </p:bg>
    <p:spTree>
      <p:nvGrpSpPr>
        <p:cNvPr id="1" name=""/>
        <p:cNvGrpSpPr/>
        <p:nvPr/>
      </p:nvGrpSpPr>
      <p:grpSpPr>
        <a:xfrm>
          <a:off x="0" y="0"/>
          <a:ext cx="0" cy="0"/>
          <a:chOff x="0" y="0"/>
          <a:chExt cx="0" cy="0"/>
        </a:xfrm>
      </p:grpSpPr>
      <p:sp>
        <p:nvSpPr>
          <p:cNvPr id="5" name="Title 82">
            <a:extLst>
              <a:ext uri="{FF2B5EF4-FFF2-40B4-BE49-F238E27FC236}">
                <a16:creationId xmlns:a16="http://schemas.microsoft.com/office/drawing/2014/main" id="{8CDF9461-1D17-4AD0-9574-B3D6D845254A}"/>
              </a:ext>
            </a:extLst>
          </p:cNvPr>
          <p:cNvSpPr txBox="1">
            <a:spLocks/>
          </p:cNvSpPr>
          <p:nvPr/>
        </p:nvSpPr>
        <p:spPr>
          <a:xfrm>
            <a:off x="215900" y="608431"/>
            <a:ext cx="5206999" cy="760265"/>
          </a:xfrm>
          <a:prstGeom prst="rect">
            <a:avLst/>
          </a:prstGeom>
        </p:spPr>
        <p:txBody>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alibri Light" panose="020F0302020204030204"/>
                <a:ea typeface="+mj-ea"/>
                <a:cs typeface="+mj-cs"/>
              </a:rPr>
              <a:t>Filtration System</a:t>
            </a:r>
          </a:p>
        </p:txBody>
      </p:sp>
      <p:grpSp>
        <p:nvGrpSpPr>
          <p:cNvPr id="6" name="Group 5">
            <a:extLst>
              <a:ext uri="{FF2B5EF4-FFF2-40B4-BE49-F238E27FC236}">
                <a16:creationId xmlns:a16="http://schemas.microsoft.com/office/drawing/2014/main" id="{8084C8CB-1DDB-4ACD-91DF-71034E314960}"/>
              </a:ext>
            </a:extLst>
          </p:cNvPr>
          <p:cNvGrpSpPr/>
          <p:nvPr/>
        </p:nvGrpSpPr>
        <p:grpSpPr>
          <a:xfrm>
            <a:off x="215901" y="988563"/>
            <a:ext cx="11595100" cy="5620487"/>
            <a:chOff x="196850" y="1061126"/>
            <a:chExt cx="11595100" cy="5620487"/>
          </a:xfrm>
        </p:grpSpPr>
        <p:sp>
          <p:nvSpPr>
            <p:cNvPr id="7" name="Rectangle 6">
              <a:extLst>
                <a:ext uri="{FF2B5EF4-FFF2-40B4-BE49-F238E27FC236}">
                  <a16:creationId xmlns:a16="http://schemas.microsoft.com/office/drawing/2014/main" id="{FC537B32-7CD5-437C-AD43-4FA7CE028214}"/>
                </a:ext>
              </a:extLst>
            </p:cNvPr>
            <p:cNvSpPr/>
            <p:nvPr/>
          </p:nvSpPr>
          <p:spPr>
            <a:xfrm>
              <a:off x="514350" y="1879600"/>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Solar Panels</a:t>
              </a:r>
            </a:p>
          </p:txBody>
        </p:sp>
        <p:sp>
          <p:nvSpPr>
            <p:cNvPr id="8" name="Rectangle 7">
              <a:extLst>
                <a:ext uri="{FF2B5EF4-FFF2-40B4-BE49-F238E27FC236}">
                  <a16:creationId xmlns:a16="http://schemas.microsoft.com/office/drawing/2014/main" id="{DACA4DE7-B906-44FA-8FB3-B7C10467F029}"/>
                </a:ext>
              </a:extLst>
            </p:cNvPr>
            <p:cNvSpPr/>
            <p:nvPr/>
          </p:nvSpPr>
          <p:spPr>
            <a:xfrm>
              <a:off x="514350" y="2610711"/>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Battery</a:t>
              </a:r>
            </a:p>
          </p:txBody>
        </p:sp>
        <p:cxnSp>
          <p:nvCxnSpPr>
            <p:cNvPr id="9" name="Straight Arrow Connector 8">
              <a:extLst>
                <a:ext uri="{FF2B5EF4-FFF2-40B4-BE49-F238E27FC236}">
                  <a16:creationId xmlns:a16="http://schemas.microsoft.com/office/drawing/2014/main" id="{9640167E-1CCB-461F-938D-B1CE974128CE}"/>
                </a:ext>
              </a:extLst>
            </p:cNvPr>
            <p:cNvCxnSpPr>
              <a:stCxn id="7" idx="2"/>
              <a:endCxn id="8" idx="0"/>
            </p:cNvCxnSpPr>
            <p:nvPr/>
          </p:nvCxnSpPr>
          <p:spPr>
            <a:xfrm>
              <a:off x="1298575" y="2273300"/>
              <a:ext cx="0" cy="337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B0A7FD-3BB8-4328-B9F0-33EC25A78EA8}"/>
                </a:ext>
              </a:extLst>
            </p:cNvPr>
            <p:cNvSpPr/>
            <p:nvPr/>
          </p:nvSpPr>
          <p:spPr>
            <a:xfrm>
              <a:off x="2393949" y="2625302"/>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Pump</a:t>
              </a:r>
            </a:p>
          </p:txBody>
        </p:sp>
        <p:cxnSp>
          <p:nvCxnSpPr>
            <p:cNvPr id="11" name="Straight Arrow Connector 10">
              <a:extLst>
                <a:ext uri="{FF2B5EF4-FFF2-40B4-BE49-F238E27FC236}">
                  <a16:creationId xmlns:a16="http://schemas.microsoft.com/office/drawing/2014/main" id="{4215BD1F-C746-4DA9-A725-0A3F3979DC2D}"/>
                </a:ext>
              </a:extLst>
            </p:cNvPr>
            <p:cNvCxnSpPr>
              <a:cxnSpLocks/>
              <a:stCxn id="8" idx="3"/>
              <a:endCxn id="10" idx="1"/>
            </p:cNvCxnSpPr>
            <p:nvPr/>
          </p:nvCxnSpPr>
          <p:spPr>
            <a:xfrm>
              <a:off x="2082800" y="2807561"/>
              <a:ext cx="311149" cy="145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AE32132-A0D3-4716-A325-7D3DD090F5A8}"/>
                </a:ext>
              </a:extLst>
            </p:cNvPr>
            <p:cNvSpPr/>
            <p:nvPr/>
          </p:nvSpPr>
          <p:spPr>
            <a:xfrm>
              <a:off x="4241801" y="2625302"/>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cxnSp>
          <p:nvCxnSpPr>
            <p:cNvPr id="13" name="Straight Arrow Connector 12">
              <a:extLst>
                <a:ext uri="{FF2B5EF4-FFF2-40B4-BE49-F238E27FC236}">
                  <a16:creationId xmlns:a16="http://schemas.microsoft.com/office/drawing/2014/main" id="{F372674B-29BC-4315-8665-1AB0B6B21BF8}"/>
                </a:ext>
              </a:extLst>
            </p:cNvPr>
            <p:cNvCxnSpPr>
              <a:cxnSpLocks/>
              <a:stCxn id="10" idx="3"/>
              <a:endCxn id="12" idx="1"/>
            </p:cNvCxnSpPr>
            <p:nvPr/>
          </p:nvCxnSpPr>
          <p:spPr>
            <a:xfrm>
              <a:off x="3962399" y="2822152"/>
              <a:ext cx="27940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4CF6D09-5697-4AE0-9F5D-53228451387A}"/>
                </a:ext>
              </a:extLst>
            </p:cNvPr>
            <p:cNvSpPr/>
            <p:nvPr/>
          </p:nvSpPr>
          <p:spPr>
            <a:xfrm>
              <a:off x="6324601" y="1061126"/>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Sediment Filter</a:t>
              </a:r>
            </a:p>
          </p:txBody>
        </p:sp>
        <p:sp>
          <p:nvSpPr>
            <p:cNvPr id="15" name="Rectangle 14">
              <a:extLst>
                <a:ext uri="{FF2B5EF4-FFF2-40B4-BE49-F238E27FC236}">
                  <a16:creationId xmlns:a16="http://schemas.microsoft.com/office/drawing/2014/main" id="{EFFE1CB6-A8A4-4A76-BFB4-F455B2ADD6BB}"/>
                </a:ext>
              </a:extLst>
            </p:cNvPr>
            <p:cNvSpPr/>
            <p:nvPr/>
          </p:nvSpPr>
          <p:spPr>
            <a:xfrm>
              <a:off x="6324601" y="1690464"/>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Pre-Carbon Filter</a:t>
              </a:r>
            </a:p>
          </p:txBody>
        </p:sp>
        <p:sp>
          <p:nvSpPr>
            <p:cNvPr id="16" name="Rectangle 15">
              <a:extLst>
                <a:ext uri="{FF2B5EF4-FFF2-40B4-BE49-F238E27FC236}">
                  <a16:creationId xmlns:a16="http://schemas.microsoft.com/office/drawing/2014/main" id="{2896C6F9-3774-4151-8942-CFC4EB32A4B2}"/>
                </a:ext>
              </a:extLst>
            </p:cNvPr>
            <p:cNvSpPr/>
            <p:nvPr/>
          </p:nvSpPr>
          <p:spPr>
            <a:xfrm>
              <a:off x="6324601" y="2320054"/>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UF Filtration Membrane</a:t>
              </a:r>
            </a:p>
          </p:txBody>
        </p:sp>
        <p:sp>
          <p:nvSpPr>
            <p:cNvPr id="17" name="Rectangle 16">
              <a:extLst>
                <a:ext uri="{FF2B5EF4-FFF2-40B4-BE49-F238E27FC236}">
                  <a16:creationId xmlns:a16="http://schemas.microsoft.com/office/drawing/2014/main" id="{8CDE64EB-FA0B-4565-AFC8-A5B9FE89B283}"/>
                </a:ext>
              </a:extLst>
            </p:cNvPr>
            <p:cNvSpPr/>
            <p:nvPr/>
          </p:nvSpPr>
          <p:spPr>
            <a:xfrm>
              <a:off x="6324601" y="2978891"/>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UV - Chamber</a:t>
              </a:r>
            </a:p>
          </p:txBody>
        </p:sp>
        <p:cxnSp>
          <p:nvCxnSpPr>
            <p:cNvPr id="18" name="Connector: Elbow 17">
              <a:extLst>
                <a:ext uri="{FF2B5EF4-FFF2-40B4-BE49-F238E27FC236}">
                  <a16:creationId xmlns:a16="http://schemas.microsoft.com/office/drawing/2014/main" id="{FD811B47-209E-420F-9508-313A9EE2BC93}"/>
                </a:ext>
              </a:extLst>
            </p:cNvPr>
            <p:cNvCxnSpPr>
              <a:cxnSpLocks/>
              <a:stCxn id="12" idx="3"/>
              <a:endCxn id="14" idx="0"/>
            </p:cNvCxnSpPr>
            <p:nvPr/>
          </p:nvCxnSpPr>
          <p:spPr>
            <a:xfrm flipV="1">
              <a:off x="5810251" y="1061126"/>
              <a:ext cx="1298575" cy="1761026"/>
            </a:xfrm>
            <a:prstGeom prst="bentConnector4">
              <a:avLst>
                <a:gd name="adj1" fmla="val 19804"/>
                <a:gd name="adj2" fmla="val 11298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A2263F-8388-42AC-B437-71CB780289AB}"/>
                </a:ext>
              </a:extLst>
            </p:cNvPr>
            <p:cNvCxnSpPr>
              <a:cxnSpLocks/>
              <a:stCxn id="14" idx="2"/>
              <a:endCxn id="15" idx="0"/>
            </p:cNvCxnSpPr>
            <p:nvPr/>
          </p:nvCxnSpPr>
          <p:spPr>
            <a:xfrm>
              <a:off x="7108826" y="1454826"/>
              <a:ext cx="0" cy="23563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E20EB9-A791-4111-AB77-17334BB820F3}"/>
                </a:ext>
              </a:extLst>
            </p:cNvPr>
            <p:cNvCxnSpPr>
              <a:cxnSpLocks/>
              <a:stCxn id="15" idx="2"/>
              <a:endCxn id="16" idx="0"/>
            </p:cNvCxnSpPr>
            <p:nvPr/>
          </p:nvCxnSpPr>
          <p:spPr>
            <a:xfrm>
              <a:off x="7108826" y="2084164"/>
              <a:ext cx="0" cy="2358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AD3FCF-1F70-454C-9548-CD99D98F6B10}"/>
                </a:ext>
              </a:extLst>
            </p:cNvPr>
            <p:cNvCxnSpPr>
              <a:cxnSpLocks/>
              <a:stCxn id="16" idx="2"/>
              <a:endCxn id="17" idx="0"/>
            </p:cNvCxnSpPr>
            <p:nvPr/>
          </p:nvCxnSpPr>
          <p:spPr>
            <a:xfrm>
              <a:off x="7108826" y="2713754"/>
              <a:ext cx="0" cy="2651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79476A5-60D5-4285-B19C-9D0C4118D116}"/>
                </a:ext>
              </a:extLst>
            </p:cNvPr>
            <p:cNvCxnSpPr>
              <a:cxnSpLocks/>
              <a:stCxn id="17" idx="3"/>
              <a:endCxn id="23" idx="1"/>
            </p:cNvCxnSpPr>
            <p:nvPr/>
          </p:nvCxnSpPr>
          <p:spPr>
            <a:xfrm flipV="1">
              <a:off x="7893051" y="2990857"/>
              <a:ext cx="431799" cy="184884"/>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84552E0-B852-4CFB-A447-14FB25F92D97}"/>
                </a:ext>
              </a:extLst>
            </p:cNvPr>
            <p:cNvSpPr/>
            <p:nvPr/>
          </p:nvSpPr>
          <p:spPr>
            <a:xfrm>
              <a:off x="8324850" y="2794007"/>
              <a:ext cx="15684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Water Flow Sensor</a:t>
              </a:r>
            </a:p>
          </p:txBody>
        </p:sp>
        <p:sp>
          <p:nvSpPr>
            <p:cNvPr id="24" name="Rectangle 23">
              <a:extLst>
                <a:ext uri="{FF2B5EF4-FFF2-40B4-BE49-F238E27FC236}">
                  <a16:creationId xmlns:a16="http://schemas.microsoft.com/office/drawing/2014/main" id="{E5AEECAC-B1D4-46E2-BA16-7F62A81DFB4E}"/>
                </a:ext>
              </a:extLst>
            </p:cNvPr>
            <p:cNvSpPr/>
            <p:nvPr/>
          </p:nvSpPr>
          <p:spPr>
            <a:xfrm>
              <a:off x="10223500" y="2794007"/>
              <a:ext cx="1568450" cy="393700"/>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Purified Water Outlet</a:t>
              </a:r>
            </a:p>
          </p:txBody>
        </p:sp>
        <p:cxnSp>
          <p:nvCxnSpPr>
            <p:cNvPr id="25" name="Straight Arrow Connector 24">
              <a:extLst>
                <a:ext uri="{FF2B5EF4-FFF2-40B4-BE49-F238E27FC236}">
                  <a16:creationId xmlns:a16="http://schemas.microsoft.com/office/drawing/2014/main" id="{BD387C35-2ACC-41F5-924E-4AFAB68EFD62}"/>
                </a:ext>
              </a:extLst>
            </p:cNvPr>
            <p:cNvCxnSpPr>
              <a:cxnSpLocks/>
              <a:stCxn id="23" idx="3"/>
              <a:endCxn id="24" idx="1"/>
            </p:cNvCxnSpPr>
            <p:nvPr/>
          </p:nvCxnSpPr>
          <p:spPr>
            <a:xfrm>
              <a:off x="9893300" y="2990857"/>
              <a:ext cx="3302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92E01F-06B0-4E65-9E74-00BD107E5449}"/>
                </a:ext>
              </a:extLst>
            </p:cNvPr>
            <p:cNvSpPr/>
            <p:nvPr/>
          </p:nvSpPr>
          <p:spPr>
            <a:xfrm>
              <a:off x="674462" y="4104937"/>
              <a:ext cx="1248225" cy="1100879"/>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cxnSp>
          <p:nvCxnSpPr>
            <p:cNvPr id="27" name="Connector: Elbow 26">
              <a:extLst>
                <a:ext uri="{FF2B5EF4-FFF2-40B4-BE49-F238E27FC236}">
                  <a16:creationId xmlns:a16="http://schemas.microsoft.com/office/drawing/2014/main" id="{E5A5DD53-7014-4187-953D-8D3298CC0DB6}"/>
                </a:ext>
              </a:extLst>
            </p:cNvPr>
            <p:cNvCxnSpPr>
              <a:cxnSpLocks/>
              <a:stCxn id="26" idx="0"/>
              <a:endCxn id="12" idx="2"/>
            </p:cNvCxnSpPr>
            <p:nvPr/>
          </p:nvCxnSpPr>
          <p:spPr>
            <a:xfrm rot="5400000" flipH="1" flipV="1">
              <a:off x="2619333" y="1698245"/>
              <a:ext cx="1085935" cy="3727451"/>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E59D512-FFE5-4FC8-AD71-4F6C823B4DB6}"/>
                </a:ext>
              </a:extLst>
            </p:cNvPr>
            <p:cNvCxnSpPr>
              <a:cxnSpLocks/>
              <a:stCxn id="26" idx="0"/>
              <a:endCxn id="23" idx="2"/>
            </p:cNvCxnSpPr>
            <p:nvPr/>
          </p:nvCxnSpPr>
          <p:spPr>
            <a:xfrm rot="5400000" flipH="1" flipV="1">
              <a:off x="4745210" y="-258928"/>
              <a:ext cx="917230" cy="7810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6D18A0A-5ABD-49B0-BA4E-CF698E7FAABA}"/>
                </a:ext>
              </a:extLst>
            </p:cNvPr>
            <p:cNvSpPr/>
            <p:nvPr/>
          </p:nvSpPr>
          <p:spPr>
            <a:xfrm>
              <a:off x="2489199" y="3827598"/>
              <a:ext cx="19213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pH Sensor</a:t>
              </a:r>
            </a:p>
          </p:txBody>
        </p:sp>
        <p:sp>
          <p:nvSpPr>
            <p:cNvPr id="30" name="Rectangle 29">
              <a:extLst>
                <a:ext uri="{FF2B5EF4-FFF2-40B4-BE49-F238E27FC236}">
                  <a16:creationId xmlns:a16="http://schemas.microsoft.com/office/drawing/2014/main" id="{796B7D78-8712-4E39-8FFD-210CD4D84E4D}"/>
                </a:ext>
              </a:extLst>
            </p:cNvPr>
            <p:cNvSpPr/>
            <p:nvPr/>
          </p:nvSpPr>
          <p:spPr>
            <a:xfrm>
              <a:off x="2489199" y="4458917"/>
              <a:ext cx="1921350" cy="3937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Turbidity Sensor</a:t>
              </a:r>
            </a:p>
          </p:txBody>
        </p:sp>
        <p:sp>
          <p:nvSpPr>
            <p:cNvPr id="32" name="Rectangle 31">
              <a:extLst>
                <a:ext uri="{FF2B5EF4-FFF2-40B4-BE49-F238E27FC236}">
                  <a16:creationId xmlns:a16="http://schemas.microsoft.com/office/drawing/2014/main" id="{7BBCCA13-C9E1-42B5-8033-927CF53FE2C7}"/>
                </a:ext>
              </a:extLst>
            </p:cNvPr>
            <p:cNvSpPr/>
            <p:nvPr/>
          </p:nvSpPr>
          <p:spPr>
            <a:xfrm>
              <a:off x="196850" y="5665846"/>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LCD Display</a:t>
              </a:r>
            </a:p>
          </p:txBody>
        </p:sp>
        <p:sp>
          <p:nvSpPr>
            <p:cNvPr id="33" name="Rectangle 32">
              <a:extLst>
                <a:ext uri="{FF2B5EF4-FFF2-40B4-BE49-F238E27FC236}">
                  <a16:creationId xmlns:a16="http://schemas.microsoft.com/office/drawing/2014/main" id="{1025393E-12E1-4349-B529-5543C800911D}"/>
                </a:ext>
              </a:extLst>
            </p:cNvPr>
            <p:cNvSpPr/>
            <p:nvPr/>
          </p:nvSpPr>
          <p:spPr>
            <a:xfrm>
              <a:off x="2082800" y="5665846"/>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Bluetooth Transmitter</a:t>
              </a:r>
            </a:p>
          </p:txBody>
        </p:sp>
        <p:cxnSp>
          <p:nvCxnSpPr>
            <p:cNvPr id="34" name="Connector: Elbow 33">
              <a:extLst>
                <a:ext uri="{FF2B5EF4-FFF2-40B4-BE49-F238E27FC236}">
                  <a16:creationId xmlns:a16="http://schemas.microsoft.com/office/drawing/2014/main" id="{A40C2665-E617-4AAC-AF25-428917B79C9E}"/>
                </a:ext>
              </a:extLst>
            </p:cNvPr>
            <p:cNvCxnSpPr>
              <a:cxnSpLocks/>
              <a:stCxn id="26" idx="3"/>
              <a:endCxn id="29" idx="1"/>
            </p:cNvCxnSpPr>
            <p:nvPr/>
          </p:nvCxnSpPr>
          <p:spPr>
            <a:xfrm flipV="1">
              <a:off x="1922687" y="4024448"/>
              <a:ext cx="566512" cy="630929"/>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58AD6B7-3ACD-480C-829B-A17937B0CDEA}"/>
                </a:ext>
              </a:extLst>
            </p:cNvPr>
            <p:cNvCxnSpPr>
              <a:cxnSpLocks/>
              <a:stCxn id="26" idx="3"/>
              <a:endCxn id="30" idx="1"/>
            </p:cNvCxnSpPr>
            <p:nvPr/>
          </p:nvCxnSpPr>
          <p:spPr>
            <a:xfrm>
              <a:off x="1922687" y="4655377"/>
              <a:ext cx="566512" cy="39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E261D7E-0C4C-4EEE-8E51-14660F6124B0}"/>
                </a:ext>
              </a:extLst>
            </p:cNvPr>
            <p:cNvCxnSpPr>
              <a:cxnSpLocks/>
              <a:stCxn id="26" idx="2"/>
              <a:endCxn id="32" idx="0"/>
            </p:cNvCxnSpPr>
            <p:nvPr/>
          </p:nvCxnSpPr>
          <p:spPr>
            <a:xfrm rot="5400000">
              <a:off x="909810" y="5277081"/>
              <a:ext cx="460030" cy="31750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AAADE80-DBBA-4D80-BECB-29E4918C7BD4}"/>
                </a:ext>
              </a:extLst>
            </p:cNvPr>
            <p:cNvCxnSpPr>
              <a:cxnSpLocks/>
              <a:stCxn id="26" idx="2"/>
              <a:endCxn id="33" idx="0"/>
            </p:cNvCxnSpPr>
            <p:nvPr/>
          </p:nvCxnSpPr>
          <p:spPr>
            <a:xfrm rot="16200000" flipH="1">
              <a:off x="1852785" y="4651606"/>
              <a:ext cx="460030" cy="1568450"/>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8A2039-1FB5-4C45-BEA6-390F4E7B98B0}"/>
                </a:ext>
              </a:extLst>
            </p:cNvPr>
            <p:cNvSpPr/>
            <p:nvPr/>
          </p:nvSpPr>
          <p:spPr>
            <a:xfrm>
              <a:off x="7149628" y="4246789"/>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MCU</a:t>
              </a:r>
            </a:p>
          </p:txBody>
        </p:sp>
        <p:sp>
          <p:nvSpPr>
            <p:cNvPr id="40" name="Rectangle 39">
              <a:extLst>
                <a:ext uri="{FF2B5EF4-FFF2-40B4-BE49-F238E27FC236}">
                  <a16:creationId xmlns:a16="http://schemas.microsoft.com/office/drawing/2014/main" id="{6BD9BC54-1B1F-4CEF-9A8B-E0CBB641C5D5}"/>
                </a:ext>
              </a:extLst>
            </p:cNvPr>
            <p:cNvSpPr/>
            <p:nvPr/>
          </p:nvSpPr>
          <p:spPr>
            <a:xfrm>
              <a:off x="9210203" y="4246789"/>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Power</a:t>
              </a:r>
            </a:p>
          </p:txBody>
        </p:sp>
        <p:sp>
          <p:nvSpPr>
            <p:cNvPr id="41" name="Rectangle 40">
              <a:extLst>
                <a:ext uri="{FF2B5EF4-FFF2-40B4-BE49-F238E27FC236}">
                  <a16:creationId xmlns:a16="http://schemas.microsoft.com/office/drawing/2014/main" id="{3E624B1C-7D2F-4627-A8AB-3090B08BDBFE}"/>
                </a:ext>
              </a:extLst>
            </p:cNvPr>
            <p:cNvSpPr/>
            <p:nvPr/>
          </p:nvSpPr>
          <p:spPr>
            <a:xfrm>
              <a:off x="7149628" y="5224192"/>
              <a:ext cx="1568450" cy="633354"/>
            </a:xfrm>
            <a:prstGeom prst="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Filtration System</a:t>
              </a:r>
            </a:p>
          </p:txBody>
        </p:sp>
        <p:sp>
          <p:nvSpPr>
            <p:cNvPr id="42" name="Rectangle 41">
              <a:extLst>
                <a:ext uri="{FF2B5EF4-FFF2-40B4-BE49-F238E27FC236}">
                  <a16:creationId xmlns:a16="http://schemas.microsoft.com/office/drawing/2014/main" id="{99D09482-8AC4-4423-8DEF-CE10C0786AAD}"/>
                </a:ext>
              </a:extLst>
            </p:cNvPr>
            <p:cNvSpPr/>
            <p:nvPr/>
          </p:nvSpPr>
          <p:spPr>
            <a:xfrm>
              <a:off x="9210203" y="5224192"/>
              <a:ext cx="1568450" cy="63335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Peripherals</a:t>
              </a:r>
            </a:p>
          </p:txBody>
        </p:sp>
        <p:cxnSp>
          <p:nvCxnSpPr>
            <p:cNvPr id="43" name="Straight Arrow Connector 42">
              <a:extLst>
                <a:ext uri="{FF2B5EF4-FFF2-40B4-BE49-F238E27FC236}">
                  <a16:creationId xmlns:a16="http://schemas.microsoft.com/office/drawing/2014/main" id="{57737F6F-8860-4170-8759-0740FC1FC4D9}"/>
                </a:ext>
              </a:extLst>
            </p:cNvPr>
            <p:cNvCxnSpPr>
              <a:cxnSpLocks/>
              <a:stCxn id="33" idx="3"/>
              <a:endCxn id="44" idx="1"/>
            </p:cNvCxnSpPr>
            <p:nvPr/>
          </p:nvCxnSpPr>
          <p:spPr>
            <a:xfrm>
              <a:off x="3651250" y="5982523"/>
              <a:ext cx="691048"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Picture 4" descr="Image result for android&quot;">
              <a:extLst>
                <a:ext uri="{FF2B5EF4-FFF2-40B4-BE49-F238E27FC236}">
                  <a16:creationId xmlns:a16="http://schemas.microsoft.com/office/drawing/2014/main" id="{23296933-0AC9-445B-A0AF-DDFC596848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31" t="9252" r="23149" b="12891"/>
            <a:stretch/>
          </p:blipFill>
          <p:spPr bwMode="auto">
            <a:xfrm>
              <a:off x="4342298" y="5283433"/>
              <a:ext cx="1269526" cy="1398180"/>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45" name="Connector: Elbow 44">
            <a:extLst>
              <a:ext uri="{FF2B5EF4-FFF2-40B4-BE49-F238E27FC236}">
                <a16:creationId xmlns:a16="http://schemas.microsoft.com/office/drawing/2014/main" id="{A3B9A970-322E-47F9-87CB-989289A15820}"/>
              </a:ext>
            </a:extLst>
          </p:cNvPr>
          <p:cNvCxnSpPr>
            <a:cxnSpLocks/>
          </p:cNvCxnSpPr>
          <p:nvPr/>
        </p:nvCxnSpPr>
        <p:spPr>
          <a:xfrm rot="16200000" flipH="1">
            <a:off x="3702598" y="546876"/>
            <a:ext cx="256082" cy="5026026"/>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66670FA1-CD2B-4BDA-92EA-29529F3210D2}"/>
              </a:ext>
            </a:extLst>
          </p:cNvPr>
          <p:cNvCxnSpPr>
            <a:cxnSpLocks/>
          </p:cNvCxnSpPr>
          <p:nvPr/>
        </p:nvCxnSpPr>
        <p:spPr>
          <a:xfrm rot="5400000">
            <a:off x="519435" y="3241753"/>
            <a:ext cx="1108097" cy="488286"/>
          </a:xfrm>
          <a:prstGeom prst="bentConnector3">
            <a:avLst>
              <a:gd name="adj1" fmla="val 3752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695107"/>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841"/>
      </a:dk2>
      <a:lt2>
        <a:srgbClr val="E2E8E2"/>
      </a:lt2>
      <a:accent1>
        <a:srgbClr val="BE4DC3"/>
      </a:accent1>
      <a:accent2>
        <a:srgbClr val="8346B6"/>
      </a:accent2>
      <a:accent3>
        <a:srgbClr val="6153C5"/>
      </a:accent3>
      <a:accent4>
        <a:srgbClr val="3D5FB2"/>
      </a:accent4>
      <a:accent5>
        <a:srgbClr val="4DA1C3"/>
      </a:accent5>
      <a:accent6>
        <a:srgbClr val="3BB1A2"/>
      </a:accent6>
      <a:hlink>
        <a:srgbClr val="3F85BF"/>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10375</TotalTime>
  <Words>2312</Words>
  <Application>Microsoft Office PowerPoint</Application>
  <PresentationFormat>Widescreen</PresentationFormat>
  <Paragraphs>722</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Amazon Ember</vt:lpstr>
      <vt:lpstr>Arial</vt:lpstr>
      <vt:lpstr>Calibri</vt:lpstr>
      <vt:lpstr>Calibri Light</vt:lpstr>
      <vt:lpstr>Wingdings</vt:lpstr>
      <vt:lpstr>RetrospectVTI</vt:lpstr>
      <vt:lpstr>Solar powered Water Filtration System</vt:lpstr>
      <vt:lpstr>Project Motivation </vt:lpstr>
      <vt:lpstr>Goals and Objectives </vt:lpstr>
      <vt:lpstr>Quality Standards from EPA (Environmental Protection Agency)</vt:lpstr>
      <vt:lpstr>Quality Standards of the Air Quality Index (AQI) from EPA (Environmental Protection Agency) Cont’d.</vt:lpstr>
      <vt:lpstr>Quality Standards of H2O from EPA (Environmental Protection Agency) Cont’d.</vt:lpstr>
      <vt:lpstr>PowerPoint Presentation</vt:lpstr>
      <vt:lpstr>PowerPoint Presentation</vt:lpstr>
      <vt:lpstr>PowerPoint Presentation</vt:lpstr>
      <vt:lpstr>Water Filtration System</vt:lpstr>
      <vt:lpstr>Ultraviolet filter</vt:lpstr>
      <vt:lpstr>Water Pump</vt:lpstr>
      <vt:lpstr>PowerPoint Presentation</vt:lpstr>
      <vt:lpstr>Microcontroller</vt:lpstr>
      <vt:lpstr>ATmega328p</vt:lpstr>
      <vt:lpstr>PowerPoint Presentation</vt:lpstr>
      <vt:lpstr>Wireless Technology Selection</vt:lpstr>
      <vt:lpstr>Bluetooth module comparison</vt:lpstr>
      <vt:lpstr>PowerPoint Presentation</vt:lpstr>
      <vt:lpstr>PowerPoint Presentation</vt:lpstr>
      <vt:lpstr>PowerPoint Presentation</vt:lpstr>
      <vt:lpstr>PowerPoint Presentation</vt:lpstr>
      <vt:lpstr>PowerPoint Presentation</vt:lpstr>
      <vt:lpstr>Solar  Panels </vt:lpstr>
      <vt:lpstr>Battery   </vt:lpstr>
      <vt:lpstr>Battery Omars 2400 mAH 80W Portable power  bank</vt:lpstr>
      <vt:lpstr>Advantages   </vt:lpstr>
      <vt:lpstr>PCB schematic</vt:lpstr>
      <vt:lpstr>PCB  Layout</vt:lpstr>
      <vt:lpstr>PowerPoint Presentation</vt:lpstr>
      <vt:lpstr>PowerPoint Presentation</vt:lpstr>
      <vt:lpstr>PowerPoint Presentation</vt:lpstr>
      <vt:lpstr>PowerPoint Presentation</vt:lpstr>
      <vt:lpstr>Work  Distribution</vt:lpstr>
      <vt:lpstr>Project constraints </vt:lpstr>
      <vt:lpstr>Project Expenses </vt:lpstr>
      <vt:lpstr>Progress …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Parking Buddy</dc:title>
  <dc:creator>Patrick Swain</dc:creator>
  <cp:lastModifiedBy>Jose Alejandro</cp:lastModifiedBy>
  <cp:revision>167</cp:revision>
  <dcterms:created xsi:type="dcterms:W3CDTF">2019-07-30T20:04:10Z</dcterms:created>
  <dcterms:modified xsi:type="dcterms:W3CDTF">2020-04-21T03:04:06Z</dcterms:modified>
</cp:coreProperties>
</file>