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2" r:id="rId4"/>
  </p:sldMasterIdLst>
  <p:notesMasterIdLst>
    <p:notesMasterId r:id="rId42"/>
  </p:notesMasterIdLst>
  <p:handoutMasterIdLst>
    <p:handoutMasterId r:id="rId43"/>
  </p:handoutMasterIdLst>
  <p:sldIdLst>
    <p:sldId id="256" r:id="rId5"/>
    <p:sldId id="260" r:id="rId6"/>
    <p:sldId id="261" r:id="rId7"/>
    <p:sldId id="272" r:id="rId8"/>
    <p:sldId id="277" r:id="rId9"/>
    <p:sldId id="273" r:id="rId10"/>
    <p:sldId id="276" r:id="rId11"/>
    <p:sldId id="264" r:id="rId12"/>
    <p:sldId id="266" r:id="rId13"/>
    <p:sldId id="263" r:id="rId14"/>
    <p:sldId id="287" r:id="rId15"/>
    <p:sldId id="302" r:id="rId16"/>
    <p:sldId id="303" r:id="rId17"/>
    <p:sldId id="304" r:id="rId18"/>
    <p:sldId id="305" r:id="rId19"/>
    <p:sldId id="306" r:id="rId20"/>
    <p:sldId id="307" r:id="rId21"/>
    <p:sldId id="270" r:id="rId22"/>
    <p:sldId id="280" r:id="rId23"/>
    <p:sldId id="310" r:id="rId24"/>
    <p:sldId id="311" r:id="rId25"/>
    <p:sldId id="312" r:id="rId26"/>
    <p:sldId id="322" r:id="rId27"/>
    <p:sldId id="309" r:id="rId28"/>
    <p:sldId id="315" r:id="rId29"/>
    <p:sldId id="262" r:id="rId30"/>
    <p:sldId id="284" r:id="rId31"/>
    <p:sldId id="269" r:id="rId32"/>
    <p:sldId id="286" r:id="rId33"/>
    <p:sldId id="289" r:id="rId34"/>
    <p:sldId id="282" r:id="rId35"/>
    <p:sldId id="274" r:id="rId36"/>
    <p:sldId id="320" r:id="rId37"/>
    <p:sldId id="321" r:id="rId38"/>
    <p:sldId id="313" r:id="rId39"/>
    <p:sldId id="318" r:id="rId40"/>
    <p:sldId id="258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rgbClr val="FAFD00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rgbClr val="FAFD00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rgbClr val="FAFD00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rgbClr val="FAFD00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rgbClr val="FAFD00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b="1" kern="1200">
        <a:solidFill>
          <a:srgbClr val="FAFD00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b="1" kern="1200">
        <a:solidFill>
          <a:srgbClr val="FAFD00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b="1" kern="1200">
        <a:solidFill>
          <a:srgbClr val="FAFD00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b="1" kern="1200">
        <a:solidFill>
          <a:srgbClr val="FAFD00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9232CAA3-052C-4B3D-956F-C22324FAB801}">
          <p14:sldIdLst>
            <p14:sldId id="256"/>
            <p14:sldId id="260"/>
            <p14:sldId id="261"/>
            <p14:sldId id="272"/>
            <p14:sldId id="277"/>
            <p14:sldId id="273"/>
            <p14:sldId id="276"/>
            <p14:sldId id="264"/>
            <p14:sldId id="266"/>
            <p14:sldId id="263"/>
            <p14:sldId id="287"/>
            <p14:sldId id="302"/>
            <p14:sldId id="303"/>
            <p14:sldId id="304"/>
            <p14:sldId id="305"/>
            <p14:sldId id="306"/>
            <p14:sldId id="307"/>
            <p14:sldId id="270"/>
            <p14:sldId id="280"/>
            <p14:sldId id="310"/>
            <p14:sldId id="311"/>
            <p14:sldId id="312"/>
            <p14:sldId id="322"/>
            <p14:sldId id="309"/>
            <p14:sldId id="315"/>
            <p14:sldId id="262"/>
            <p14:sldId id="284"/>
            <p14:sldId id="269"/>
            <p14:sldId id="286"/>
            <p14:sldId id="289"/>
            <p14:sldId id="282"/>
            <p14:sldId id="274"/>
            <p14:sldId id="320"/>
            <p14:sldId id="321"/>
            <p14:sldId id="313"/>
            <p14:sldId id="318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6">
          <p15:clr>
            <a:srgbClr val="A4A3A4"/>
          </p15:clr>
        </p15:guide>
        <p15:guide id="2" pos="5475">
          <p15:clr>
            <a:srgbClr val="A4A3A4"/>
          </p15:clr>
        </p15:guide>
        <p15:guide id="3" pos="283">
          <p15:clr>
            <a:srgbClr val="A4A3A4"/>
          </p15:clr>
        </p15:guide>
        <p15:guide id="4" pos="288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cker, Jonathan D (US)" initials="JDT" lastIdx="5" clrIdx="0">
    <p:extLst>
      <p:ext uri="{19B8F6BF-5375-455C-9EA6-DF929625EA0E}">
        <p15:presenceInfo xmlns:p15="http://schemas.microsoft.com/office/powerpoint/2012/main" userId="Tucker, Jonathan D (US)" providerId="None"/>
      </p:ext>
    </p:extLst>
  </p:cmAuthor>
  <p:cmAuthor id="2" name="Justin Wu" initials="JW" lastIdx="5" clrIdx="1">
    <p:extLst>
      <p:ext uri="{19B8F6BF-5375-455C-9EA6-DF929625EA0E}">
        <p15:presenceInfo xmlns:p15="http://schemas.microsoft.com/office/powerpoint/2012/main" userId="ea04f1f2d82ecd43" providerId="Windows Live"/>
      </p:ext>
    </p:extLst>
  </p:cmAuthor>
  <p:cmAuthor id="3" name="Joseph Rivera" initials="JR" lastIdx="1" clrIdx="2">
    <p:extLst>
      <p:ext uri="{19B8F6BF-5375-455C-9EA6-DF929625EA0E}">
        <p15:presenceInfo xmlns:p15="http://schemas.microsoft.com/office/powerpoint/2012/main" userId="c28dbb8b9d2f5df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BE28"/>
    <a:srgbClr val="DEEAF6"/>
    <a:srgbClr val="E2EFD9"/>
    <a:srgbClr val="99CCFF"/>
    <a:srgbClr val="9234DB"/>
    <a:srgbClr val="00FF00"/>
    <a:srgbClr val="FF7900"/>
    <a:srgbClr val="FAFD00"/>
    <a:srgbClr val="EAEC5E"/>
    <a:srgbClr val="219F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593" autoAdjust="0"/>
  </p:normalViewPr>
  <p:slideViewPr>
    <p:cSldViewPr snapToGrid="0">
      <p:cViewPr varScale="1">
        <p:scale>
          <a:sx n="37" d="100"/>
          <a:sy n="37" d="100"/>
        </p:scale>
        <p:origin x="1795" y="53"/>
      </p:cViewPr>
      <p:guideLst>
        <p:guide orient="horz" pos="286"/>
        <p:guide pos="5475"/>
        <p:guide pos="283"/>
        <p:guide pos="288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373472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24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7388"/>
            <a:ext cx="45720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2679071109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Joe</a:t>
            </a:r>
          </a:p>
        </p:txBody>
      </p:sp>
    </p:spTree>
    <p:extLst>
      <p:ext uri="{BB962C8B-B14F-4D97-AF65-F5344CB8AC3E}">
        <p14:creationId xmlns:p14="http://schemas.microsoft.com/office/powerpoint/2010/main" val="1435892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Kris</a:t>
            </a:r>
          </a:p>
        </p:txBody>
      </p:sp>
    </p:spTree>
    <p:extLst>
      <p:ext uri="{BB962C8B-B14F-4D97-AF65-F5344CB8AC3E}">
        <p14:creationId xmlns:p14="http://schemas.microsoft.com/office/powerpoint/2010/main" val="2489424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Kris</a:t>
            </a:r>
          </a:p>
        </p:txBody>
      </p:sp>
    </p:spTree>
    <p:extLst>
      <p:ext uri="{BB962C8B-B14F-4D97-AF65-F5344CB8AC3E}">
        <p14:creationId xmlns:p14="http://schemas.microsoft.com/office/powerpoint/2010/main" val="3602422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Kris</a:t>
            </a:r>
          </a:p>
        </p:txBody>
      </p:sp>
    </p:spTree>
    <p:extLst>
      <p:ext uri="{BB962C8B-B14F-4D97-AF65-F5344CB8AC3E}">
        <p14:creationId xmlns:p14="http://schemas.microsoft.com/office/powerpoint/2010/main" val="2416877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Kris</a:t>
            </a:r>
          </a:p>
        </p:txBody>
      </p:sp>
    </p:spTree>
    <p:extLst>
      <p:ext uri="{BB962C8B-B14F-4D97-AF65-F5344CB8AC3E}">
        <p14:creationId xmlns:p14="http://schemas.microsoft.com/office/powerpoint/2010/main" val="1297350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Kris</a:t>
            </a:r>
          </a:p>
        </p:txBody>
      </p:sp>
    </p:spTree>
    <p:extLst>
      <p:ext uri="{BB962C8B-B14F-4D97-AF65-F5344CB8AC3E}">
        <p14:creationId xmlns:p14="http://schemas.microsoft.com/office/powerpoint/2010/main" val="2605896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Kris</a:t>
            </a:r>
          </a:p>
        </p:txBody>
      </p:sp>
    </p:spTree>
    <p:extLst>
      <p:ext uri="{BB962C8B-B14F-4D97-AF65-F5344CB8AC3E}">
        <p14:creationId xmlns:p14="http://schemas.microsoft.com/office/powerpoint/2010/main" val="201266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Justin</a:t>
            </a:r>
          </a:p>
          <a:p>
            <a:r>
              <a:rPr lang="en-US"/>
              <a:t>Need to find </a:t>
            </a:r>
            <a:r>
              <a:rPr lang="en-US" err="1"/>
              <a:t>wifi</a:t>
            </a:r>
            <a:r>
              <a:rPr lang="en-US"/>
              <a:t> module that supports bandwidth</a:t>
            </a:r>
          </a:p>
          <a:p>
            <a:r>
              <a:rPr lang="en-US"/>
              <a:t>Easy plug and play</a:t>
            </a:r>
          </a:p>
          <a:p>
            <a:r>
              <a:rPr lang="en-US"/>
              <a:t>Cheapest option </a:t>
            </a:r>
          </a:p>
        </p:txBody>
      </p:sp>
    </p:spTree>
    <p:extLst>
      <p:ext uri="{BB962C8B-B14F-4D97-AF65-F5344CB8AC3E}">
        <p14:creationId xmlns:p14="http://schemas.microsoft.com/office/powerpoint/2010/main" val="2060657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Justin</a:t>
            </a:r>
          </a:p>
          <a:p>
            <a:r>
              <a:rPr lang="en-US"/>
              <a:t>Local area network</a:t>
            </a:r>
          </a:p>
          <a:p>
            <a:r>
              <a:rPr lang="en-US"/>
              <a:t>Cheapest Price</a:t>
            </a:r>
          </a:p>
        </p:txBody>
      </p:sp>
    </p:spTree>
    <p:extLst>
      <p:ext uri="{BB962C8B-B14F-4D97-AF65-F5344CB8AC3E}">
        <p14:creationId xmlns:p14="http://schemas.microsoft.com/office/powerpoint/2010/main" val="1899418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Justin</a:t>
            </a:r>
          </a:p>
          <a:p>
            <a:endParaRPr lang="en-US"/>
          </a:p>
          <a:p>
            <a:r>
              <a:rPr lang="en-US"/>
              <a:t>350 for prototype and 700 for final</a:t>
            </a:r>
          </a:p>
        </p:txBody>
      </p:sp>
    </p:spTree>
    <p:extLst>
      <p:ext uri="{BB962C8B-B14F-4D97-AF65-F5344CB8AC3E}">
        <p14:creationId xmlns:p14="http://schemas.microsoft.com/office/powerpoint/2010/main" val="3386768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Corey</a:t>
            </a:r>
          </a:p>
        </p:txBody>
      </p:sp>
    </p:spTree>
    <p:extLst>
      <p:ext uri="{BB962C8B-B14F-4D97-AF65-F5344CB8AC3E}">
        <p14:creationId xmlns:p14="http://schemas.microsoft.com/office/powerpoint/2010/main" val="3936130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Joe</a:t>
            </a:r>
          </a:p>
          <a:p>
            <a:endParaRPr lang="en-US" dirty="0"/>
          </a:p>
          <a:p>
            <a:r>
              <a:rPr lang="en-US" dirty="0"/>
              <a:t>Our customer, Lockheed Martin, wants us to develop a stationary mine capable of Identifying, Tracking, and Disrupting opponent UAVs on a competition track.</a:t>
            </a:r>
          </a:p>
          <a:p>
            <a:endParaRPr lang="en-US" dirty="0"/>
          </a:p>
          <a:p>
            <a:r>
              <a:rPr lang="en-US" dirty="0"/>
              <a:t>In order to meet their requirements, we will use the latest computer vision and deep learning algorithms to locate opponent UAVs and disable them with a custom net launcher.</a:t>
            </a:r>
          </a:p>
        </p:txBody>
      </p:sp>
    </p:spTree>
    <p:extLst>
      <p:ext uri="{BB962C8B-B14F-4D97-AF65-F5344CB8AC3E}">
        <p14:creationId xmlns:p14="http://schemas.microsoft.com/office/powerpoint/2010/main" val="3363552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Corey</a:t>
            </a:r>
          </a:p>
        </p:txBody>
      </p:sp>
    </p:spTree>
    <p:extLst>
      <p:ext uri="{BB962C8B-B14F-4D97-AF65-F5344CB8AC3E}">
        <p14:creationId xmlns:p14="http://schemas.microsoft.com/office/powerpoint/2010/main" val="37968344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Corey</a:t>
            </a:r>
          </a:p>
        </p:txBody>
      </p:sp>
    </p:spTree>
    <p:extLst>
      <p:ext uri="{BB962C8B-B14F-4D97-AF65-F5344CB8AC3E}">
        <p14:creationId xmlns:p14="http://schemas.microsoft.com/office/powerpoint/2010/main" val="39626728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Corey</a:t>
            </a:r>
          </a:p>
        </p:txBody>
      </p:sp>
    </p:spTree>
    <p:extLst>
      <p:ext uri="{BB962C8B-B14F-4D97-AF65-F5344CB8AC3E}">
        <p14:creationId xmlns:p14="http://schemas.microsoft.com/office/powerpoint/2010/main" val="322711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Corey</a:t>
            </a:r>
          </a:p>
        </p:txBody>
      </p:sp>
    </p:spTree>
    <p:extLst>
      <p:ext uri="{BB962C8B-B14F-4D97-AF65-F5344CB8AC3E}">
        <p14:creationId xmlns:p14="http://schemas.microsoft.com/office/powerpoint/2010/main" val="4217786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Joe</a:t>
            </a:r>
          </a:p>
          <a:p>
            <a:r>
              <a:rPr lang="en-US"/>
              <a:t>OpenCV – used to capture camera input and handle video display for GUI</a:t>
            </a:r>
          </a:p>
          <a:p>
            <a:r>
              <a:rPr lang="en-US"/>
              <a:t>TensorFlow – training object detector</a:t>
            </a:r>
          </a:p>
          <a:p>
            <a:r>
              <a:rPr lang="en-US" err="1"/>
              <a:t>TensorRT</a:t>
            </a:r>
            <a:r>
              <a:rPr lang="en-US"/>
              <a:t> – convert model to CUDA C/C++ highly optimized and deployable object detection functions.</a:t>
            </a:r>
          </a:p>
          <a:p>
            <a:r>
              <a:rPr lang="en-US" err="1"/>
              <a:t>Matlab</a:t>
            </a:r>
            <a:r>
              <a:rPr lang="en-US"/>
              <a:t> – CNN prototyping and GPU Coder as alternate deployment method</a:t>
            </a:r>
          </a:p>
        </p:txBody>
      </p:sp>
    </p:spTree>
    <p:extLst>
      <p:ext uri="{BB962C8B-B14F-4D97-AF65-F5344CB8AC3E}">
        <p14:creationId xmlns:p14="http://schemas.microsoft.com/office/powerpoint/2010/main" val="31643177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Kris</a:t>
            </a:r>
          </a:p>
          <a:p>
            <a:pPr marL="457200" indent="-457200">
              <a:buAutoNum type="arabicPeriod"/>
            </a:pPr>
            <a:r>
              <a:rPr lang="en-US" b="0">
                <a:latin typeface="Arial"/>
                <a:ea typeface="ＭＳ Ｐゴシック"/>
                <a:cs typeface="Arial"/>
              </a:rPr>
              <a:t>Process tracked drone location </a:t>
            </a:r>
            <a:endParaRPr lang="en-US" b="0">
              <a:latin typeface="Arial" pitchFamily="-112" charset="0"/>
              <a:ea typeface="ＭＳ Ｐゴシック" pitchFamily="-112" charset="-128"/>
              <a:cs typeface="Arial"/>
            </a:endParaRPr>
          </a:p>
          <a:p>
            <a:pPr marL="457200" indent="-457200">
              <a:buAutoNum type="arabicPeriod"/>
            </a:pPr>
            <a:r>
              <a:rPr lang="en-US" b="0">
                <a:latin typeface="Arial"/>
                <a:ea typeface="ＭＳ Ｐゴシック"/>
                <a:cs typeface="Arial"/>
              </a:rPr>
              <a:t>Determine motor steps from current location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b="0">
                <a:latin typeface="Arial"/>
                <a:ea typeface="ＭＳ Ｐゴシック"/>
                <a:cs typeface="Arial"/>
              </a:rPr>
              <a:t>Send signal to motor drive 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b="0">
                <a:latin typeface="Arial"/>
                <a:ea typeface="ＭＳ Ｐゴシック"/>
                <a:cs typeface="Arial"/>
              </a:rPr>
              <a:t>If fire signal is true, activate launcher</a:t>
            </a:r>
          </a:p>
        </p:txBody>
      </p:sp>
    </p:spTree>
    <p:extLst>
      <p:ext uri="{BB962C8B-B14F-4D97-AF65-F5344CB8AC3E}">
        <p14:creationId xmlns:p14="http://schemas.microsoft.com/office/powerpoint/2010/main" val="34927923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Joe</a:t>
            </a:r>
          </a:p>
          <a:p>
            <a:endParaRPr lang="en-US" dirty="0"/>
          </a:p>
          <a:p>
            <a:r>
              <a:rPr lang="en-US" dirty="0"/>
              <a:t>Start with a frame and depth map from our camera.</a:t>
            </a:r>
          </a:p>
          <a:p>
            <a:endParaRPr lang="en-US" dirty="0"/>
          </a:p>
          <a:p>
            <a:r>
              <a:rPr lang="en-US" dirty="0"/>
              <a:t>If the tracker isn’t already running, we’ll run the object detector to get a new detection location to feed into the tracker.</a:t>
            </a:r>
          </a:p>
          <a:p>
            <a:endParaRPr lang="en-US" dirty="0"/>
          </a:p>
          <a:p>
            <a:r>
              <a:rPr lang="en-US" dirty="0"/>
              <a:t>We’ll run the tracker off of this location for subsequent frames until it breaks or degrades, so we’ll set a 5 second time-out. Before we run the object detector again.</a:t>
            </a:r>
          </a:p>
          <a:p>
            <a:endParaRPr lang="en-US" dirty="0"/>
          </a:p>
          <a:p>
            <a:r>
              <a:rPr lang="en-US" dirty="0"/>
              <a:t>If nothing is detected, we keep running the detector on subsequent frames until a detection is returned.</a:t>
            </a:r>
          </a:p>
          <a:p>
            <a:endParaRPr lang="en-US" dirty="0"/>
          </a:p>
          <a:p>
            <a:r>
              <a:rPr lang="en-US" dirty="0"/>
              <a:t>The information: the class, confidence, bounding box, and depth map are stored in an output data structure, where information is sent to generate the GUI and move the motors</a:t>
            </a:r>
          </a:p>
        </p:txBody>
      </p:sp>
    </p:spTree>
    <p:extLst>
      <p:ext uri="{BB962C8B-B14F-4D97-AF65-F5344CB8AC3E}">
        <p14:creationId xmlns:p14="http://schemas.microsoft.com/office/powerpoint/2010/main" val="34161952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Joe</a:t>
            </a:r>
          </a:p>
          <a:p>
            <a:endParaRPr lang="en-US" dirty="0"/>
          </a:p>
          <a:p>
            <a:r>
              <a:rPr lang="en-US" dirty="0"/>
              <a:t>In order to train our CNN, we built a dataset of drone and background images from online sources and data we collected in person in the Innovation Center.</a:t>
            </a:r>
          </a:p>
          <a:p>
            <a:endParaRPr lang="en-US" dirty="0"/>
          </a:p>
          <a:p>
            <a:r>
              <a:rPr lang="en-US" dirty="0"/>
              <a:t>Currently, we have ~6,500 images of drones, and ~12,000</a:t>
            </a:r>
          </a:p>
          <a:p>
            <a:endParaRPr lang="en-US" dirty="0"/>
          </a:p>
          <a:p>
            <a:r>
              <a:rPr lang="en-US" dirty="0"/>
              <a:t>We sequestered our training and testing sets with a random 80, 20 split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1776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Joe</a:t>
            </a:r>
          </a:p>
          <a:p>
            <a:endParaRPr lang="en-US" dirty="0"/>
          </a:p>
          <a:p>
            <a:r>
              <a:rPr lang="en-US" dirty="0"/>
              <a:t>We chose to use a Convolutional Neural Network based Object Detector because it suites the customer’s requirements of a bounding box, classification, and confidence score perfectly.</a:t>
            </a:r>
          </a:p>
          <a:p>
            <a:endParaRPr lang="en-US" dirty="0"/>
          </a:p>
          <a:p>
            <a:r>
              <a:rPr lang="en-US" dirty="0"/>
              <a:t>The graph on the right shows the results of an academic study comparing speed vs accuracy trade-off for commonly used object detector models. As you can see along the pareto frontier, Faster RCNN typically has the best speed/accuracy trade-offs. </a:t>
            </a:r>
          </a:p>
          <a:p>
            <a:endParaRPr lang="en-US" dirty="0"/>
          </a:p>
          <a:p>
            <a:r>
              <a:rPr lang="en-US" dirty="0"/>
              <a:t>Next we tested different CNN backends to use for the Object detection method, and we chose, based on speed/accuracy trade-off.</a:t>
            </a:r>
          </a:p>
        </p:txBody>
      </p:sp>
    </p:spTree>
    <p:extLst>
      <p:ext uri="{BB962C8B-B14F-4D97-AF65-F5344CB8AC3E}">
        <p14:creationId xmlns:p14="http://schemas.microsoft.com/office/powerpoint/2010/main" val="10575975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Joe</a:t>
            </a:r>
          </a:p>
        </p:txBody>
      </p:sp>
    </p:spTree>
    <p:extLst>
      <p:ext uri="{BB962C8B-B14F-4D97-AF65-F5344CB8AC3E}">
        <p14:creationId xmlns:p14="http://schemas.microsoft.com/office/powerpoint/2010/main" val="3197424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Justin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796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Joe</a:t>
            </a:r>
          </a:p>
        </p:txBody>
      </p:sp>
    </p:spTree>
    <p:extLst>
      <p:ext uri="{BB962C8B-B14F-4D97-AF65-F5344CB8AC3E}">
        <p14:creationId xmlns:p14="http://schemas.microsoft.com/office/powerpoint/2010/main" val="686078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Joe</a:t>
            </a:r>
          </a:p>
          <a:p>
            <a:endParaRPr lang="en-US" dirty="0"/>
          </a:p>
          <a:p>
            <a:r>
              <a:rPr lang="en-US" dirty="0"/>
              <a:t>KCF, unless MIL for partial occlusion.</a:t>
            </a:r>
          </a:p>
        </p:txBody>
      </p:sp>
    </p:spTree>
    <p:extLst>
      <p:ext uri="{BB962C8B-B14F-4D97-AF65-F5344CB8AC3E}">
        <p14:creationId xmlns:p14="http://schemas.microsoft.com/office/powerpoint/2010/main" val="30271596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Joe-</a:t>
            </a:r>
          </a:p>
          <a:p>
            <a:r>
              <a:rPr lang="en-US" dirty="0"/>
              <a:t>Drone Images</a:t>
            </a:r>
          </a:p>
        </p:txBody>
      </p:sp>
    </p:spTree>
    <p:extLst>
      <p:ext uri="{BB962C8B-B14F-4D97-AF65-F5344CB8AC3E}">
        <p14:creationId xmlns:p14="http://schemas.microsoft.com/office/powerpoint/2010/main" val="40635724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Justin</a:t>
            </a:r>
          </a:p>
        </p:txBody>
      </p:sp>
    </p:spTree>
    <p:extLst>
      <p:ext uri="{BB962C8B-B14F-4D97-AF65-F5344CB8AC3E}">
        <p14:creationId xmlns:p14="http://schemas.microsoft.com/office/powerpoint/2010/main" val="1890306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Justin</a:t>
            </a:r>
          </a:p>
          <a:p>
            <a:r>
              <a:rPr lang="en-US" sz="300" dirty="0"/>
              <a:t>Object  Detection:</a:t>
            </a:r>
          </a:p>
          <a:p>
            <a:pPr lvl="1"/>
            <a:r>
              <a:rPr lang="en-US" sz="300" dirty="0"/>
              <a:t>Simplify Object Detection with frame differences</a:t>
            </a:r>
          </a:p>
          <a:p>
            <a:pPr lvl="1"/>
            <a:r>
              <a:rPr lang="en-US" sz="300" dirty="0"/>
              <a:t>Take advantage of starting position, game theory</a:t>
            </a:r>
          </a:p>
          <a:p>
            <a:r>
              <a:rPr lang="en-US" sz="300" dirty="0"/>
              <a:t>UART:</a:t>
            </a:r>
          </a:p>
          <a:p>
            <a:pPr lvl="1"/>
            <a:r>
              <a:rPr lang="en-US" sz="300" dirty="0"/>
              <a:t>Redundant signals</a:t>
            </a:r>
          </a:p>
          <a:p>
            <a:pPr lvl="1"/>
            <a:r>
              <a:rPr lang="en-US" sz="300" dirty="0"/>
              <a:t>Simplify design</a:t>
            </a:r>
          </a:p>
          <a:p>
            <a:r>
              <a:rPr lang="en-US" sz="300" dirty="0"/>
              <a:t>PCB:</a:t>
            </a:r>
          </a:p>
          <a:p>
            <a:pPr lvl="1"/>
            <a:r>
              <a:rPr lang="en-US" sz="300" dirty="0"/>
              <a:t>Trial and error/ Prototyping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550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Justin</a:t>
            </a:r>
          </a:p>
        </p:txBody>
      </p:sp>
    </p:spTree>
    <p:extLst>
      <p:ext uri="{BB962C8B-B14F-4D97-AF65-F5344CB8AC3E}">
        <p14:creationId xmlns:p14="http://schemas.microsoft.com/office/powerpoint/2010/main" val="25615051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Joe</a:t>
            </a:r>
          </a:p>
        </p:txBody>
      </p:sp>
    </p:spTree>
    <p:extLst>
      <p:ext uri="{BB962C8B-B14F-4D97-AF65-F5344CB8AC3E}">
        <p14:creationId xmlns:p14="http://schemas.microsoft.com/office/powerpoint/2010/main" val="31586551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04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Justin</a:t>
            </a:r>
          </a:p>
          <a:p>
            <a:r>
              <a:rPr lang="en-US"/>
              <a:t>Parts being order (solenoid, PCB,…)</a:t>
            </a:r>
          </a:p>
          <a:p>
            <a:r>
              <a:rPr lang="en-US"/>
              <a:t>Corey: Launcher design</a:t>
            </a:r>
          </a:p>
          <a:p>
            <a:r>
              <a:rPr lang="en-US"/>
              <a:t>	PCB Design #2</a:t>
            </a:r>
          </a:p>
          <a:p>
            <a:r>
              <a:rPr lang="en-US"/>
              <a:t>Kris: UART with the big easy driver</a:t>
            </a:r>
          </a:p>
          <a:p>
            <a:r>
              <a:rPr lang="en-US"/>
              <a:t>Justin: Prediction algorithm</a:t>
            </a:r>
          </a:p>
          <a:p>
            <a:r>
              <a:rPr lang="en-US"/>
              <a:t>	</a:t>
            </a:r>
            <a:r>
              <a:rPr lang="en-US" err="1"/>
              <a:t>Uart</a:t>
            </a:r>
            <a:r>
              <a:rPr lang="en-US"/>
              <a:t> communication, </a:t>
            </a:r>
            <a:r>
              <a:rPr lang="en-US" err="1"/>
              <a:t>aurduino</a:t>
            </a:r>
            <a:r>
              <a:rPr lang="en-US"/>
              <a:t> and </a:t>
            </a:r>
            <a:r>
              <a:rPr lang="en-US" err="1"/>
              <a:t>jetson</a:t>
            </a:r>
            <a:endParaRPr lang="en-US"/>
          </a:p>
          <a:p>
            <a:r>
              <a:rPr lang="en-US"/>
              <a:t>Joe: Object detection and training the model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0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Justin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Maximum size of 1.5 ft. x 1.5 ft. x 1.5 ft. (L x W x H)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Mine must remain stationary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Blast Radius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Horizontal: 3 feet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Vertical: 10 feet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Maximum budget: 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$700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 w/ $350 additional for prototyping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E-Stop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Teams are not allowed to use any kind of RF jamming, laser jamming, high-velocity projectile, liquids, acoustic </a:t>
            </a:r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confusers</a:t>
            </a:r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Utilize a wireless video datalink to a ground station laptop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57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Justin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Generate a large red bounding box overlay centered on the UAV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Metadata box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Confidence (Normalized, 0 ≤ x ≤ 1)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Range to Target (feet)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Time of Arrival (seconds)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Teams are not allowed to use any YOLO Deep Learning architecture variant</a:t>
            </a:r>
          </a:p>
        </p:txBody>
      </p:sp>
    </p:spTree>
    <p:extLst>
      <p:ext uri="{BB962C8B-B14F-4D97-AF65-F5344CB8AC3E}">
        <p14:creationId xmlns:p14="http://schemas.microsoft.com/office/powerpoint/2010/main" val="1409328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Justin</a:t>
            </a:r>
          </a:p>
          <a:p>
            <a:r>
              <a:rPr lang="en-US"/>
              <a:t>Wi-Fi</a:t>
            </a:r>
          </a:p>
          <a:p>
            <a:r>
              <a:rPr lang="en-US"/>
              <a:t>Software Life Cycle</a:t>
            </a:r>
          </a:p>
          <a:p>
            <a:r>
              <a:rPr lang="en-US"/>
              <a:t>---</a:t>
            </a:r>
          </a:p>
          <a:p>
            <a:r>
              <a:rPr lang="en-US"/>
              <a:t>Electronics standard</a:t>
            </a:r>
          </a:p>
          <a:p>
            <a:r>
              <a:rPr lang="en-US"/>
              <a:t>Style Guide for Python Code</a:t>
            </a:r>
          </a:p>
          <a:p>
            <a:r>
              <a:rPr lang="en-US"/>
              <a:t>---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68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Corey</a:t>
            </a:r>
          </a:p>
          <a:p>
            <a:endParaRPr lang="en-US"/>
          </a:p>
          <a:p>
            <a:r>
              <a:rPr lang="en-US"/>
              <a:t>Green:</a:t>
            </a:r>
          </a:p>
          <a:p>
            <a:endParaRPr lang="en-US"/>
          </a:p>
          <a:p>
            <a:r>
              <a:rPr lang="en-US"/>
              <a:t>Red:</a:t>
            </a:r>
          </a:p>
          <a:p>
            <a:endParaRPr lang="en-US"/>
          </a:p>
          <a:p>
            <a:r>
              <a:rPr lang="en-US"/>
              <a:t>Black:</a:t>
            </a:r>
          </a:p>
        </p:txBody>
      </p:sp>
    </p:spTree>
    <p:extLst>
      <p:ext uri="{BB962C8B-B14F-4D97-AF65-F5344CB8AC3E}">
        <p14:creationId xmlns:p14="http://schemas.microsoft.com/office/powerpoint/2010/main" val="3868915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Corey</a:t>
            </a:r>
          </a:p>
          <a:p>
            <a:r>
              <a:rPr lang="en-US">
                <a:latin typeface="Arial"/>
                <a:ea typeface="ＭＳ Ｐゴシック"/>
                <a:cs typeface="Arial"/>
              </a:rPr>
              <a:t>Did we have measurements? Like a formula for how far it might shoot or PSI </a:t>
            </a:r>
          </a:p>
          <a:p>
            <a:endParaRPr lang="en-US">
              <a:latin typeface="Arial"/>
              <a:ea typeface="ＭＳ Ｐゴシック"/>
              <a:cs typeface="Arial"/>
            </a:endParaRPr>
          </a:p>
          <a:p>
            <a:r>
              <a:rPr lang="en-US">
                <a:latin typeface="Arial"/>
                <a:ea typeface="ＭＳ Ｐゴシック"/>
                <a:cs typeface="Arial"/>
              </a:rPr>
              <a:t>A. Easily replaceable cartridges for changing out in-between rounds</a:t>
            </a:r>
          </a:p>
          <a:p>
            <a:endParaRPr lang="en-US">
              <a:latin typeface="Arial"/>
              <a:ea typeface="ＭＳ Ｐゴシック"/>
              <a:cs typeface="Arial"/>
            </a:endParaRPr>
          </a:p>
          <a:p>
            <a:r>
              <a:rPr lang="en-US">
                <a:latin typeface="Arial"/>
                <a:ea typeface="ＭＳ Ｐゴシック"/>
                <a:cs typeface="Arial"/>
              </a:rPr>
              <a:t>B.</a:t>
            </a:r>
          </a:p>
          <a:p>
            <a:endParaRPr lang="en-US">
              <a:latin typeface="Arial"/>
              <a:ea typeface="ＭＳ Ｐゴシック"/>
              <a:cs typeface="Arial"/>
            </a:endParaRPr>
          </a:p>
          <a:p>
            <a:r>
              <a:rPr lang="en-US">
                <a:latin typeface="Arial"/>
                <a:ea typeface="ＭＳ Ｐゴシック"/>
                <a:cs typeface="Arial"/>
              </a:rPr>
              <a:t>C.</a:t>
            </a:r>
          </a:p>
          <a:p>
            <a:endParaRPr lang="en-US">
              <a:latin typeface="Arial"/>
              <a:ea typeface="ＭＳ Ｐゴシック"/>
              <a:cs typeface="Arial"/>
            </a:endParaRPr>
          </a:p>
          <a:p>
            <a:r>
              <a:rPr lang="en-US">
                <a:latin typeface="Arial"/>
                <a:ea typeface="ＭＳ Ｐゴシック"/>
                <a:cs typeface="Arial"/>
              </a:rPr>
              <a:t>D.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437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1963" y="1501721"/>
            <a:ext cx="8234565" cy="1143000"/>
          </a:xfrm>
        </p:spPr>
        <p:txBody>
          <a:bodyPr anchor="b"/>
          <a:lstStyle>
            <a:lvl1pPr algn="ctr" defTabSz="877888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61963" y="2970480"/>
            <a:ext cx="8221663" cy="553998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 lang="en-US" sz="3600" b="1" dirty="0">
                <a:solidFill>
                  <a:schemeClr val="bg2"/>
                </a:solidFill>
                <a:effectLst/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5052775" y="5440427"/>
            <a:ext cx="3638788" cy="276999"/>
          </a:xfrm>
        </p:spPr>
        <p:txBody>
          <a:bodyPr/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/>
          </p:nvPr>
        </p:nvSpPr>
        <p:spPr>
          <a:xfrm>
            <a:off x="5052775" y="5721642"/>
            <a:ext cx="3638788" cy="246221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461963" y="3914206"/>
            <a:ext cx="8221663" cy="3693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2997" y="219456"/>
            <a:ext cx="3008566" cy="72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7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3" y="289455"/>
            <a:ext cx="7312025" cy="531812"/>
          </a:xfrm>
        </p:spPr>
        <p:txBody>
          <a:bodyPr/>
          <a:lstStyle>
            <a:lvl1pPr>
              <a:tabLst/>
              <a:defRPr sz="3600">
                <a:solidFill>
                  <a:srgbClr val="003478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859368"/>
            <a:ext cx="8422393" cy="1508105"/>
          </a:xfr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effectLst/>
              </a:defRPr>
            </a:lvl1pPr>
            <a:lvl2pPr>
              <a:defRPr sz="2000" baseline="0">
                <a:solidFill>
                  <a:schemeClr val="tx1"/>
                </a:solidFill>
                <a:effectLst/>
              </a:defRPr>
            </a:lvl2pPr>
            <a:lvl3pPr>
              <a:buSzPct val="80000"/>
              <a:defRPr sz="2000" baseline="0">
                <a:solidFill>
                  <a:schemeClr val="tx1"/>
                </a:solidFill>
                <a:effectLst/>
              </a:defRPr>
            </a:lvl3pPr>
            <a:lvl4pPr>
              <a:defRPr sz="2000">
                <a:solidFill>
                  <a:schemeClr val="tx1"/>
                </a:solidFill>
                <a:effectLst/>
              </a:defRPr>
            </a:lvl4pPr>
            <a:lvl5pPr>
              <a:defRPr>
                <a:effectLst/>
              </a:defRPr>
            </a:lvl5pPr>
            <a:lvl6pPr>
              <a:defRPr>
                <a:solidFill>
                  <a:schemeClr val="tx1"/>
                </a:solidFill>
                <a:effectLst/>
              </a:defRPr>
            </a:lvl6pPr>
            <a:lvl8pPr>
              <a:defRPr>
                <a:solidFill>
                  <a:schemeClr val="tx1"/>
                </a:solidFill>
                <a:effectLst/>
              </a:defRPr>
            </a:lvl8pPr>
            <a:lvl9pPr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4" name="Straight Connector 3"/>
          <p:cNvCxnSpPr/>
          <p:nvPr userDrawn="1"/>
        </p:nvCxnSpPr>
        <p:spPr bwMode="auto">
          <a:xfrm>
            <a:off x="461963" y="840317"/>
            <a:ext cx="8422393" cy="0"/>
          </a:xfrm>
          <a:prstGeom prst="line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15229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230391"/>
            <a:ext cx="7312025" cy="531812"/>
          </a:xfrm>
        </p:spPr>
        <p:txBody>
          <a:bodyPr/>
          <a:lstStyle>
            <a:lvl1pPr defTabSz="911225">
              <a:defRPr>
                <a:solidFill>
                  <a:srgbClr val="003478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/>
          <p:cNvCxnSpPr/>
          <p:nvPr userDrawn="1"/>
        </p:nvCxnSpPr>
        <p:spPr bwMode="auto">
          <a:xfrm>
            <a:off x="474663" y="762203"/>
            <a:ext cx="8422393" cy="0"/>
          </a:xfrm>
          <a:prstGeom prst="line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47913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28" y="2651468"/>
            <a:ext cx="8234160" cy="677108"/>
          </a:xfrm>
        </p:spPr>
        <p:txBody>
          <a:bodyPr>
            <a:spAutoFit/>
          </a:bodyPr>
          <a:lstStyle>
            <a:lvl1pPr algn="ctr">
              <a:defRPr sz="4400">
                <a:solidFill>
                  <a:srgbClr val="003478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8461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 bwMode="auto">
          <a:xfrm>
            <a:off x="461963" y="840317"/>
            <a:ext cx="8422393" cy="0"/>
          </a:xfrm>
          <a:prstGeom prst="line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78936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4552" y="1917876"/>
            <a:ext cx="6394895" cy="302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4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8701088" y="6583363"/>
            <a:ext cx="4429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887413" eaLnBrk="0" hangingPunct="0">
              <a:spcBef>
                <a:spcPct val="50000"/>
              </a:spcBef>
            </a:pPr>
            <a:fld id="{64656387-9EC9-2A48-B681-9EB8401986DC}" type="slidenum">
              <a:rPr lang="en-US" sz="900" b="0">
                <a:solidFill>
                  <a:schemeClr val="bg2"/>
                </a:solidFill>
                <a:latin typeface="Calibri"/>
                <a:cs typeface="Calibri"/>
              </a:rPr>
              <a:pPr algn="ctr" defTabSz="887413" eaLnBrk="0" hangingPunct="0">
                <a:spcBef>
                  <a:spcPct val="50000"/>
                </a:spcBef>
              </a:pPr>
              <a:t>‹#›</a:t>
            </a:fld>
            <a:endParaRPr lang="en-US" sz="900" b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23981"/>
            <a:ext cx="7312025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787957"/>
            <a:ext cx="8402637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74652" y="147749"/>
            <a:ext cx="1447892" cy="684276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05" r:id="rId1"/>
    <p:sldLayoutId id="2147483701" r:id="rId2"/>
    <p:sldLayoutId id="2147483702" r:id="rId3"/>
    <p:sldLayoutId id="2147483703" r:id="rId4"/>
    <p:sldLayoutId id="2147483704" r:id="rId5"/>
    <p:sldLayoutId id="2147483706" r:id="rId6"/>
  </p:sldLayoutIdLst>
  <p:hf sldNum="0" hdr="0" dt="0"/>
  <p:txStyles>
    <p:titleStyle>
      <a:lvl1pPr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/>
          <a:ea typeface="ＭＳ Ｐゴシック" pitchFamily="-112" charset="-128"/>
          <a:cs typeface="Calibri"/>
        </a:defRPr>
      </a:lvl1pPr>
      <a:lvl2pPr algn="l" defTabSz="887413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defTabSz="887413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defTabSz="887413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defTabSz="887413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6pPr>
      <a:lvl7pPr marL="9144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7pPr>
      <a:lvl8pPr marL="13716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8pPr>
      <a:lvl9pPr marL="18288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9pPr>
    </p:titleStyle>
    <p:bodyStyle>
      <a:lvl1pPr marL="222250" indent="-222250" algn="l" defTabSz="887413" rtl="0" eaLnBrk="1" fontAlgn="base" hangingPunct="1">
        <a:spcBef>
          <a:spcPts val="600"/>
        </a:spcBef>
        <a:spcAft>
          <a:spcPct val="0"/>
        </a:spcAft>
        <a:buSzPct val="100000"/>
        <a:buChar char="•"/>
        <a:defRPr sz="2400" b="1">
          <a:solidFill>
            <a:schemeClr val="bg2"/>
          </a:solidFill>
          <a:latin typeface="Calibri"/>
          <a:ea typeface="ＭＳ Ｐゴシック" pitchFamily="-112" charset="-128"/>
          <a:cs typeface="Calibri"/>
        </a:defRPr>
      </a:lvl1pPr>
      <a:lvl2pPr marL="511175" indent="-279400" algn="l" defTabSz="887413" rtl="0" eaLnBrk="1" fontAlgn="base" hangingPunct="1">
        <a:spcBef>
          <a:spcPts val="600"/>
        </a:spcBef>
        <a:spcAft>
          <a:spcPct val="0"/>
        </a:spcAft>
        <a:buSzPct val="100000"/>
        <a:buChar char="–"/>
        <a:defRPr sz="2000" b="1">
          <a:solidFill>
            <a:schemeClr val="bg2"/>
          </a:solidFill>
          <a:latin typeface="Calibri"/>
          <a:ea typeface="ＭＳ Ｐゴシック" pitchFamily="-112" charset="-128"/>
          <a:cs typeface="Calibri"/>
        </a:defRPr>
      </a:lvl2pPr>
      <a:lvl3pPr marL="744538" indent="-233363" algn="l" defTabSz="887413" rtl="0" eaLnBrk="1" fontAlgn="base" hangingPunct="1">
        <a:spcBef>
          <a:spcPts val="600"/>
        </a:spcBef>
        <a:spcAft>
          <a:spcPct val="0"/>
        </a:spcAft>
        <a:buSzPct val="80000"/>
        <a:buChar char="•"/>
        <a:defRPr sz="2000" b="1">
          <a:solidFill>
            <a:schemeClr val="bg2"/>
          </a:solidFill>
          <a:latin typeface="Calibri"/>
          <a:ea typeface="ＭＳ Ｐゴシック" pitchFamily="-112" charset="-128"/>
          <a:cs typeface="Calibri"/>
        </a:defRPr>
      </a:lvl3pPr>
      <a:lvl4pPr marL="914400" indent="-169863" algn="l" defTabSz="887413" rtl="0" eaLnBrk="1" fontAlgn="base" hangingPunct="1">
        <a:spcBef>
          <a:spcPct val="20000"/>
        </a:spcBef>
        <a:spcAft>
          <a:spcPct val="0"/>
        </a:spcAft>
        <a:buSzPct val="80000"/>
        <a:buFont typeface="Arial" charset="0"/>
        <a:buChar char="–"/>
        <a:defRPr b="1">
          <a:solidFill>
            <a:schemeClr val="bg2"/>
          </a:solidFill>
          <a:latin typeface="+mn-lt"/>
          <a:ea typeface="ＭＳ Ｐゴシック" pitchFamily="-112" charset="-128"/>
        </a:defRPr>
      </a:lvl4pPr>
      <a:lvl5pPr marL="968375" algn="l" defTabSz="887413" rtl="0" eaLnBrk="1" fontAlgn="base" hangingPunct="1">
        <a:spcBef>
          <a:spcPct val="20000"/>
        </a:spcBef>
        <a:spcAft>
          <a:spcPct val="0"/>
        </a:spcAft>
        <a:buSzPct val="80000"/>
        <a:buFont typeface="Arial" charset="0"/>
        <a:defRPr b="1">
          <a:solidFill>
            <a:schemeClr val="bg2"/>
          </a:solidFill>
          <a:latin typeface="+mn-lt"/>
          <a:ea typeface="ＭＳ Ｐゴシック" pitchFamily="-112" charset="-128"/>
        </a:defRPr>
      </a:lvl5pPr>
      <a:lvl6pPr marL="24511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083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3655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227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rnopencv.com/object-tracking-using-opencv-cpp-python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dp/B07F139PFX/ref=sspa_dk_detail_4?psc=1&amp;pd_rd_i=B07F139PFX&amp;pf_rd_m=ATVPDKIKX0DER&amp;pf_rd_p=a54d13fc-b8a1-4ce8-b285-d77489a09cf6&amp;pf_rd_r=B93WQAKWDYR3RH3XN3K8&amp;pd_rd_wg=pFjRA&amp;pf_rd_s=desktop-dp-sims&amp;pf_rd_t=40701&amp;pd_rd_w=niDH7&amp;pf_rd_i=desktop-dp-sims&amp;pd_rd_r=0a851cc0-b535-11e8-ab28-01ad97aa66bb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1963" y="1186250"/>
            <a:ext cx="8234565" cy="1458472"/>
          </a:xfrm>
        </p:spPr>
        <p:txBody>
          <a:bodyPr/>
          <a:lstStyle/>
          <a:p>
            <a:r>
              <a:rPr lang="en-US"/>
              <a:t>DOMINANCE:</a:t>
            </a:r>
            <a:br>
              <a:rPr lang="en-US"/>
            </a:br>
            <a:r>
              <a:rPr lang="en-US"/>
              <a:t>LAND MINE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327638" y="2875002"/>
            <a:ext cx="6503213" cy="830997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i="1"/>
              <a:t>Department of Electrical and Computer Engineering</a:t>
            </a:r>
          </a:p>
          <a:p>
            <a:pPr algn="ctr">
              <a:spcBef>
                <a:spcPts val="0"/>
              </a:spcBef>
            </a:pPr>
            <a:r>
              <a:rPr lang="en-US" i="1"/>
              <a:t>University of Central Florida</a:t>
            </a:r>
          </a:p>
          <a:p>
            <a:pPr algn="ctr">
              <a:spcBef>
                <a:spcPts val="0"/>
              </a:spcBef>
            </a:pPr>
            <a:r>
              <a:rPr lang="en-US" i="1"/>
              <a:t>Dr. Lei Wei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94766DA-BB93-42AD-8FC5-7FA5AFF3F15B}"/>
              </a:ext>
            </a:extLst>
          </p:cNvPr>
          <p:cNvSpPr txBox="1">
            <a:spLocks/>
          </p:cNvSpPr>
          <p:nvPr/>
        </p:nvSpPr>
        <p:spPr bwMode="auto">
          <a:xfrm>
            <a:off x="3465181" y="3936280"/>
            <a:ext cx="221363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887413" rtl="0" eaLnBrk="1" fontAlgn="base" hangingPunct="1">
              <a:spcBef>
                <a:spcPts val="600"/>
              </a:spcBef>
              <a:spcAft>
                <a:spcPct val="0"/>
              </a:spcAft>
              <a:buSzPct val="100000"/>
              <a:buNone/>
              <a:defRPr sz="1800" b="1">
                <a:solidFill>
                  <a:schemeClr val="bg2"/>
                </a:solidFill>
                <a:latin typeface="Calibri"/>
                <a:ea typeface="ＭＳ Ｐゴシック" pitchFamily="-112" charset="-128"/>
                <a:cs typeface="Calibri"/>
              </a:defRPr>
            </a:lvl1pPr>
            <a:lvl2pPr marL="0" indent="0" algn="l" defTabSz="887413" rtl="0" eaLnBrk="1" fontAlgn="base" hangingPunct="1">
              <a:spcBef>
                <a:spcPts val="600"/>
              </a:spcBef>
              <a:spcAft>
                <a:spcPct val="0"/>
              </a:spcAft>
              <a:buSzPct val="100000"/>
              <a:buNone/>
              <a:defRPr sz="1800" b="1">
                <a:solidFill>
                  <a:schemeClr val="bg2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0" indent="0" algn="l" defTabSz="887413" rtl="0" eaLnBrk="1" fontAlgn="base" hangingPunct="1">
              <a:spcBef>
                <a:spcPts val="600"/>
              </a:spcBef>
              <a:spcAft>
                <a:spcPct val="0"/>
              </a:spcAft>
              <a:buSzPct val="80000"/>
              <a:buNone/>
              <a:defRPr sz="1800" b="1">
                <a:solidFill>
                  <a:schemeClr val="bg2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0" indent="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None/>
              <a:defRPr sz="1800" b="1">
                <a:solidFill>
                  <a:schemeClr val="bg2"/>
                </a:solidFill>
                <a:latin typeface="+mn-lt"/>
                <a:ea typeface="ＭＳ Ｐゴシック" pitchFamily="-112" charset="-128"/>
              </a:defRPr>
            </a:lvl4pPr>
            <a:lvl5pPr marL="0" indent="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None/>
              <a:defRPr sz="1800" b="1">
                <a:solidFill>
                  <a:schemeClr val="bg2"/>
                </a:solidFill>
                <a:latin typeface="+mn-lt"/>
                <a:ea typeface="ＭＳ Ｐゴシック" pitchFamily="-112" charset="-128"/>
              </a:defRPr>
            </a:lvl5pPr>
            <a:lvl6pPr marL="24511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083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3655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227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 algn="ctr">
              <a:spcBef>
                <a:spcPts val="0"/>
              </a:spcBef>
            </a:pPr>
            <a:endParaRPr lang="en-US" kern="0">
              <a:ea typeface="ＭＳ Ｐゴシック"/>
            </a:endParaRPr>
          </a:p>
          <a:p>
            <a:pPr algn="ctr">
              <a:spcBef>
                <a:spcPts val="0"/>
              </a:spcBef>
            </a:pPr>
            <a:r>
              <a:rPr lang="en-US" kern="0">
                <a:ea typeface="ＭＳ Ｐゴシック"/>
              </a:rPr>
              <a:t>Corey Hogue – EE</a:t>
            </a:r>
            <a:endParaRPr lang="en-US">
              <a:ea typeface="ＭＳ Ｐゴシック"/>
            </a:endParaRPr>
          </a:p>
          <a:p>
            <a:pPr algn="ctr">
              <a:spcBef>
                <a:spcPts val="0"/>
              </a:spcBef>
            </a:pPr>
            <a:r>
              <a:rPr lang="en-US" kern="0">
                <a:ea typeface="ＭＳ Ｐゴシック"/>
              </a:rPr>
              <a:t>Joe Rivera – EE</a:t>
            </a:r>
          </a:p>
          <a:p>
            <a:pPr algn="ctr">
              <a:spcBef>
                <a:spcPts val="0"/>
              </a:spcBef>
            </a:pPr>
            <a:r>
              <a:rPr lang="en-US" kern="0">
                <a:ea typeface="ＭＳ Ｐゴシック"/>
              </a:rPr>
              <a:t>Kristopher </a:t>
            </a:r>
            <a:r>
              <a:rPr lang="en-US" kern="0" err="1">
                <a:ea typeface="ＭＳ Ｐゴシック"/>
              </a:rPr>
              <a:t>Sipe</a:t>
            </a:r>
            <a:r>
              <a:rPr lang="en-US" kern="0">
                <a:ea typeface="ＭＳ Ｐゴシック"/>
              </a:rPr>
              <a:t> – </a:t>
            </a:r>
            <a:r>
              <a:rPr lang="en-US" kern="0" err="1">
                <a:ea typeface="ＭＳ Ｐゴシック"/>
              </a:rPr>
              <a:t>CpE</a:t>
            </a:r>
            <a:endParaRPr lang="en-US" kern="0">
              <a:ea typeface="ＭＳ Ｐゴシック"/>
            </a:endParaRPr>
          </a:p>
          <a:p>
            <a:pPr algn="ctr">
              <a:spcBef>
                <a:spcPts val="0"/>
              </a:spcBef>
            </a:pPr>
            <a:r>
              <a:rPr lang="en-US" kern="0">
                <a:ea typeface="ＭＳ Ｐゴシック"/>
              </a:rPr>
              <a:t>Justin Wu – </a:t>
            </a:r>
            <a:r>
              <a:rPr lang="en-US" kern="0" err="1">
                <a:ea typeface="ＭＳ Ｐゴシック"/>
              </a:rPr>
              <a:t>CpE</a:t>
            </a:r>
            <a:endParaRPr lang="en-US" kern="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72299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Hardware Integration Block Diagram</a:t>
            </a:r>
          </a:p>
        </p:txBody>
      </p:sp>
      <p:pic>
        <p:nvPicPr>
          <p:cNvPr id="4" name="Picture 3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EAE689CC-75EF-44B0-AC56-F4F608CF389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48128" y="1280332"/>
            <a:ext cx="8655665" cy="484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8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Primary Controller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311560"/>
            <a:ext cx="4110037" cy="526297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+mn-lt"/>
                <a:ea typeface="ＭＳ Ｐゴシック"/>
              </a:rPr>
              <a:t>Purpose:</a:t>
            </a:r>
          </a:p>
          <a:p>
            <a:r>
              <a:rPr lang="en-US" sz="1800" b="0" dirty="0">
                <a:latin typeface="+mn-lt"/>
                <a:ea typeface="ＭＳ Ｐゴシック"/>
              </a:rPr>
              <a:t>Process live video feed</a:t>
            </a:r>
          </a:p>
          <a:p>
            <a:r>
              <a:rPr lang="en-US" sz="1800" b="0" dirty="0">
                <a:latin typeface="+mn-lt"/>
                <a:ea typeface="ＭＳ Ｐゴシック"/>
              </a:rPr>
              <a:t>Compute detection and tracking algorithm</a:t>
            </a:r>
          </a:p>
          <a:p>
            <a:pPr marL="0" indent="0">
              <a:buNone/>
            </a:pPr>
            <a:endParaRPr lang="en-US" sz="2000" b="0" dirty="0">
              <a:latin typeface="+mn-lt"/>
              <a:ea typeface="ＭＳ Ｐゴシック"/>
            </a:endParaRPr>
          </a:p>
          <a:p>
            <a:pPr marL="0" indent="0">
              <a:buNone/>
            </a:pPr>
            <a:r>
              <a:rPr lang="en-US" sz="2000" dirty="0">
                <a:latin typeface="+mn-lt"/>
                <a:ea typeface="ＭＳ Ｐゴシック"/>
              </a:rPr>
              <a:t>Selection Criteria:</a:t>
            </a:r>
          </a:p>
          <a:p>
            <a:r>
              <a:rPr lang="en-US" sz="1800" b="0" dirty="0">
                <a:latin typeface="+mn-lt"/>
                <a:ea typeface="ＭＳ Ｐゴシック"/>
              </a:rPr>
              <a:t>Supports easy interfacing with external components.</a:t>
            </a:r>
          </a:p>
          <a:p>
            <a:pPr lvl="1"/>
            <a:r>
              <a:rPr lang="en-US" sz="1800" b="0" dirty="0">
                <a:latin typeface="+mn-lt"/>
                <a:ea typeface="ＭＳ Ｐゴシック"/>
              </a:rPr>
              <a:t>Features 4 USB Type A ports.</a:t>
            </a:r>
          </a:p>
          <a:p>
            <a:pPr lvl="1"/>
            <a:r>
              <a:rPr lang="en-US" sz="1800" b="0" dirty="0">
                <a:latin typeface="+mn-lt"/>
                <a:ea typeface="ＭＳ Ｐゴシック"/>
              </a:rPr>
              <a:t>Features GPIO rail (17 pins) with UART communication support.</a:t>
            </a:r>
            <a:endParaRPr lang="en-US" sz="1800" b="0" dirty="0">
              <a:latin typeface="+mn-lt"/>
            </a:endParaRPr>
          </a:p>
          <a:p>
            <a:r>
              <a:rPr lang="en-US" sz="1800" b="0" dirty="0">
                <a:latin typeface="+mn-lt"/>
                <a:ea typeface="ＭＳ Ｐゴシック"/>
              </a:rPr>
              <a:t>Developed with computer vision in mind.</a:t>
            </a:r>
          </a:p>
          <a:p>
            <a:r>
              <a:rPr lang="en-US" sz="1800" b="0" dirty="0">
                <a:latin typeface="+mn-lt"/>
                <a:ea typeface="ＭＳ Ｐゴシック"/>
              </a:rPr>
              <a:t>Cost effective relative to alternative processors.</a:t>
            </a:r>
            <a:endParaRPr lang="en-US" sz="1600" b="0" dirty="0">
              <a:latin typeface="+mn-lt"/>
            </a:endParaRPr>
          </a:p>
          <a:p>
            <a:pPr marL="288925" lvl="1" indent="0">
              <a:buNone/>
            </a:pPr>
            <a:endParaRPr lang="en-US" sz="1600" b="0" dirty="0">
              <a:latin typeface="+mn-lt"/>
            </a:endParaRPr>
          </a:p>
        </p:txBody>
      </p:sp>
      <p:pic>
        <p:nvPicPr>
          <p:cNvPr id="4" name="Picture 4" descr="A circuit board&#10;&#10;Description generated with very high confidence">
            <a:extLst>
              <a:ext uri="{FF2B5EF4-FFF2-40B4-BE49-F238E27FC236}">
                <a16:creationId xmlns:a16="http://schemas.microsoft.com/office/drawing/2014/main" id="{2C430F73-E93B-4E73-B47B-36312FE61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352" y="1149179"/>
            <a:ext cx="2858716" cy="153646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0DE6EA-7871-4CB5-9F7D-6B1766365232}"/>
              </a:ext>
            </a:extLst>
          </p:cNvPr>
          <p:cNvCxnSpPr/>
          <p:nvPr/>
        </p:nvCxnSpPr>
        <p:spPr bwMode="auto">
          <a:xfrm>
            <a:off x="5189838" y="1149179"/>
            <a:ext cx="0" cy="5294870"/>
          </a:xfrm>
          <a:prstGeom prst="line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508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104D467-9367-4723-8003-C65D2445D1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5754253"/>
                  </p:ext>
                </p:extLst>
              </p:nvPr>
            </p:nvGraphicFramePr>
            <p:xfrm>
              <a:off x="5572898" y="3013553"/>
              <a:ext cx="2858713" cy="3644885"/>
            </p:xfrm>
            <a:graphic>
              <a:graphicData uri="http://schemas.openxmlformats.org/drawingml/2006/table">
                <a:tbl>
                  <a:tblPr firstRow="1" firstCol="1"/>
                  <a:tblGrid>
                    <a:gridCol w="1440882">
                      <a:extLst>
                        <a:ext uri="{9D8B030D-6E8A-4147-A177-3AD203B41FA5}">
                          <a16:colId xmlns:a16="http://schemas.microsoft.com/office/drawing/2014/main" val="4157810033"/>
                        </a:ext>
                      </a:extLst>
                    </a:gridCol>
                    <a:gridCol w="1417831">
                      <a:extLst>
                        <a:ext uri="{9D8B030D-6E8A-4147-A177-3AD203B41FA5}">
                          <a16:colId xmlns:a16="http://schemas.microsoft.com/office/drawing/2014/main" val="4176865271"/>
                        </a:ext>
                      </a:extLst>
                    </a:gridCol>
                  </a:tblGrid>
                  <a:tr h="396245"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4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 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26363" marR="26363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NVIDIA Jetson Nano Developer Kit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5416419"/>
                      </a:ext>
                    </a:extLst>
                  </a:tr>
                  <a:tr h="264163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Operating Voltage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5VDC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57735439"/>
                      </a:ext>
                    </a:extLst>
                  </a:tr>
                  <a:tr h="264163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Max CPU Clock Frequency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1.43 GHZ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36162113"/>
                      </a:ext>
                    </a:extLst>
                  </a:tr>
                  <a:tr h="660407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GPU / VPU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128-core NVIDIA Maxwell GPU </a:t>
                          </a:r>
                          <a:r>
                            <a:rPr lang="en-US" sz="1400" b="1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/</a:t>
                          </a: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 H.265@4K &amp; H.264@1080P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5374875"/>
                      </a:ext>
                    </a:extLst>
                  </a:tr>
                  <a:tr h="264163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Temperature Range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25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℃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 - 97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℃</m:t>
                              </m:r>
                            </m:oMath>
                          </a14:m>
                          <a:endParaRPr lang="en-US" sz="14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8655617"/>
                      </a:ext>
                    </a:extLst>
                  </a:tr>
                  <a:tr h="231125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GPIO Pin Count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17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93619972"/>
                      </a:ext>
                    </a:extLst>
                  </a:tr>
                  <a:tr h="264163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Max Power Consumption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10W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1327627"/>
                      </a:ext>
                    </a:extLst>
                  </a:tr>
                  <a:tr h="20415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Unit Price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~ $99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4330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104D467-9367-4723-8003-C65D2445D1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5754253"/>
                  </p:ext>
                </p:extLst>
              </p:nvPr>
            </p:nvGraphicFramePr>
            <p:xfrm>
              <a:off x="5572898" y="3013553"/>
              <a:ext cx="2858713" cy="3644885"/>
            </p:xfrm>
            <a:graphic>
              <a:graphicData uri="http://schemas.openxmlformats.org/drawingml/2006/table">
                <a:tbl>
                  <a:tblPr firstRow="1" firstCol="1"/>
                  <a:tblGrid>
                    <a:gridCol w="1440882">
                      <a:extLst>
                        <a:ext uri="{9D8B030D-6E8A-4147-A177-3AD203B41FA5}">
                          <a16:colId xmlns:a16="http://schemas.microsoft.com/office/drawing/2014/main" val="4157810033"/>
                        </a:ext>
                      </a:extLst>
                    </a:gridCol>
                    <a:gridCol w="1417831">
                      <a:extLst>
                        <a:ext uri="{9D8B030D-6E8A-4147-A177-3AD203B41FA5}">
                          <a16:colId xmlns:a16="http://schemas.microsoft.com/office/drawing/2014/main" val="4176865271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4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 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26363" marR="26363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NVIDIA Jetson Nano Developer Kit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5416419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Operating Voltage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5VDC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57735439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Max CPU Clock Frequency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1.43 GHZ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36162113"/>
                      </a:ext>
                    </a:extLst>
                  </a:tr>
                  <a:tr h="85344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GPU / VPU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128-core NVIDIA Maxwell GPU </a:t>
                          </a:r>
                          <a:r>
                            <a:rPr lang="en-US" sz="1400" b="1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/</a:t>
                          </a: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 H.265@4K &amp; H.264@1080P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5374875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Temperature Range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2146" t="-564286" r="-858" b="-2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8655617"/>
                      </a:ext>
                    </a:extLst>
                  </a:tr>
                  <a:tr h="231125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GPIO Pin Count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17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93619972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Max Power Consumption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10W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1327627"/>
                      </a:ext>
                    </a:extLst>
                  </a:tr>
                  <a:tr h="21336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Unit Price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~ $99</a:t>
                          </a:r>
                        </a:p>
                      </a:txBody>
                      <a:tcPr marL="26363" marR="26363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43304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665727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Secondary Controller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311560"/>
            <a:ext cx="4110037" cy="423192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+mn-lt"/>
                <a:ea typeface="ＭＳ Ｐゴシック"/>
              </a:rPr>
              <a:t>Purpose:</a:t>
            </a:r>
          </a:p>
          <a:p>
            <a:r>
              <a:rPr lang="en-US" sz="1800" b="0" dirty="0">
                <a:latin typeface="+mn-lt"/>
                <a:ea typeface="ＭＳ Ｐゴシック"/>
              </a:rPr>
              <a:t>Manages secondary devices (Power, servo, etc.)</a:t>
            </a:r>
          </a:p>
          <a:p>
            <a:endParaRPr lang="en-US" sz="2000" dirty="0">
              <a:latin typeface="+mn-lt"/>
              <a:ea typeface="ＭＳ Ｐゴシック"/>
            </a:endParaRPr>
          </a:p>
          <a:p>
            <a:pPr marL="0" indent="0">
              <a:buNone/>
            </a:pPr>
            <a:r>
              <a:rPr lang="en-US" sz="2000" dirty="0">
                <a:latin typeface="+mn-lt"/>
                <a:ea typeface="ＭＳ Ｐゴシック"/>
              </a:rPr>
              <a:t>Selection Criteria:</a:t>
            </a:r>
          </a:p>
          <a:p>
            <a:r>
              <a:rPr lang="en-US" sz="1800" b="0" dirty="0">
                <a:latin typeface="+mn-lt"/>
                <a:ea typeface="ＭＳ Ｐゴシック"/>
              </a:rPr>
              <a:t>Supports easy interfacing with external components.</a:t>
            </a:r>
          </a:p>
          <a:p>
            <a:pPr lvl="1"/>
            <a:r>
              <a:rPr lang="en-US" sz="1800" b="0" dirty="0">
                <a:latin typeface="+mn-lt"/>
                <a:ea typeface="ＭＳ Ｐゴシック"/>
              </a:rPr>
              <a:t>Features GPIO pins capable of PWM and UART communications.</a:t>
            </a:r>
          </a:p>
          <a:p>
            <a:r>
              <a:rPr lang="en-US" sz="1800" b="0" dirty="0">
                <a:latin typeface="+mn-lt"/>
                <a:ea typeface="ＭＳ Ｐゴシック"/>
              </a:rPr>
              <a:t>Bountiful amount of documentation online.</a:t>
            </a:r>
            <a:endParaRPr lang="en-US" sz="1800" b="0" dirty="0">
              <a:latin typeface="+mn-lt"/>
            </a:endParaRPr>
          </a:p>
          <a:p>
            <a:r>
              <a:rPr lang="en-US" sz="1800" b="0" dirty="0">
                <a:latin typeface="+mn-lt"/>
                <a:ea typeface="ＭＳ Ｐゴシック"/>
              </a:rPr>
              <a:t>Ease of developing and flashing software.</a:t>
            </a:r>
            <a:endParaRPr lang="en-US" sz="1800" b="0" dirty="0">
              <a:latin typeface="+mn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0DE6EA-7871-4CB5-9F7D-6B1766365232}"/>
              </a:ext>
            </a:extLst>
          </p:cNvPr>
          <p:cNvCxnSpPr/>
          <p:nvPr/>
        </p:nvCxnSpPr>
        <p:spPr bwMode="auto">
          <a:xfrm>
            <a:off x="5189838" y="1149179"/>
            <a:ext cx="0" cy="5294870"/>
          </a:xfrm>
          <a:prstGeom prst="line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508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10" descr="A circuit board&#10;&#10;Description generated with very high confidence">
            <a:extLst>
              <a:ext uri="{FF2B5EF4-FFF2-40B4-BE49-F238E27FC236}">
                <a16:creationId xmlns:a16="http://schemas.microsoft.com/office/drawing/2014/main" id="{181DEB49-122B-441E-8CBA-E607EE0DB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422" y="1200349"/>
            <a:ext cx="2258589" cy="15304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2DC880C0-BCD6-44DF-A76F-B8102856082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4888668"/>
                  </p:ext>
                </p:extLst>
              </p:nvPr>
            </p:nvGraphicFramePr>
            <p:xfrm>
              <a:off x="5657907" y="2955583"/>
              <a:ext cx="2676723" cy="3369663"/>
            </p:xfrm>
            <a:graphic>
              <a:graphicData uri="http://schemas.openxmlformats.org/drawingml/2006/table">
                <a:tbl>
                  <a:tblPr firstRow="1" firstCol="1"/>
                  <a:tblGrid>
                    <a:gridCol w="1189655">
                      <a:extLst>
                        <a:ext uri="{9D8B030D-6E8A-4147-A177-3AD203B41FA5}">
                          <a16:colId xmlns:a16="http://schemas.microsoft.com/office/drawing/2014/main" val="2810080696"/>
                        </a:ext>
                      </a:extLst>
                    </a:gridCol>
                    <a:gridCol w="1487068">
                      <a:extLst>
                        <a:ext uri="{9D8B030D-6E8A-4147-A177-3AD203B41FA5}">
                          <a16:colId xmlns:a16="http://schemas.microsoft.com/office/drawing/2014/main" val="2954973652"/>
                        </a:ext>
                      </a:extLst>
                    </a:gridCol>
                  </a:tblGrid>
                  <a:tr h="550435"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4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 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27251" marR="27251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ATMEL ATMega328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5333233"/>
                      </a:ext>
                    </a:extLst>
                  </a:tr>
                  <a:tr h="264114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Operating Voltage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2.7 - 5VDC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98676"/>
                      </a:ext>
                    </a:extLst>
                  </a:tr>
                  <a:tr h="396171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Max CPU Clock Frequency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16 MHz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6202733"/>
                      </a:ext>
                    </a:extLst>
                  </a:tr>
                  <a:tr h="236134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Bit Count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8-bit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4444815"/>
                      </a:ext>
                    </a:extLst>
                  </a:tr>
                  <a:tr h="264114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Analog I/O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Input Only / PWM Output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08093664"/>
                      </a:ext>
                    </a:extLst>
                  </a:tr>
                  <a:tr h="264114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Temperature Range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-40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℃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 - 125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℃</m:t>
                              </m:r>
                            </m:oMath>
                          </a14:m>
                          <a:endParaRPr lang="en-US" sz="14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2793965"/>
                      </a:ext>
                    </a:extLst>
                  </a:tr>
                  <a:tr h="264114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GPIO Pin Count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23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7978765"/>
                      </a:ext>
                    </a:extLst>
                  </a:tr>
                  <a:tr h="236134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Unit Price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~ $2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86669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2DC880C0-BCD6-44DF-A76F-B8102856082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4888668"/>
                  </p:ext>
                </p:extLst>
              </p:nvPr>
            </p:nvGraphicFramePr>
            <p:xfrm>
              <a:off x="5657907" y="2955583"/>
              <a:ext cx="2676723" cy="3369663"/>
            </p:xfrm>
            <a:graphic>
              <a:graphicData uri="http://schemas.openxmlformats.org/drawingml/2006/table">
                <a:tbl>
                  <a:tblPr firstRow="1" firstCol="1"/>
                  <a:tblGrid>
                    <a:gridCol w="1189655">
                      <a:extLst>
                        <a:ext uri="{9D8B030D-6E8A-4147-A177-3AD203B41FA5}">
                          <a16:colId xmlns:a16="http://schemas.microsoft.com/office/drawing/2014/main" val="2810080696"/>
                        </a:ext>
                      </a:extLst>
                    </a:gridCol>
                    <a:gridCol w="1487068">
                      <a:extLst>
                        <a:ext uri="{9D8B030D-6E8A-4147-A177-3AD203B41FA5}">
                          <a16:colId xmlns:a16="http://schemas.microsoft.com/office/drawing/2014/main" val="2954973652"/>
                        </a:ext>
                      </a:extLst>
                    </a:gridCol>
                  </a:tblGrid>
                  <a:tr h="550435"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4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 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27251" marR="27251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ATMEL ATMega328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5333233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Operating Voltage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2.7 - 5VDC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98676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Max CPU Clock Frequency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16 MHz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6202733"/>
                      </a:ext>
                    </a:extLst>
                  </a:tr>
                  <a:tr h="236134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Bit Count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8-bit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4444815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Analog I/O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Input Only / PWM Output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08093664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Temperature Range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80738" t="-537143" r="-820" b="-17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2793965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GPIO Pin Count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23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7978765"/>
                      </a:ext>
                    </a:extLst>
                  </a:tr>
                  <a:tr h="236134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Unit Price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~ $2</a:t>
                          </a:r>
                        </a:p>
                      </a:txBody>
                      <a:tcPr marL="27251" marR="2725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866693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4032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Stepper Motor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311560"/>
            <a:ext cx="4110037" cy="526297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+mn-lt"/>
                <a:ea typeface="ＭＳ Ｐゴシック"/>
                <a:cs typeface="Calibri" panose="020F0502020204030204" pitchFamily="34" charset="0"/>
              </a:rPr>
              <a:t>Purpose:</a:t>
            </a:r>
          </a:p>
          <a:p>
            <a:r>
              <a:rPr lang="en-US" sz="1800" b="0" dirty="0">
                <a:latin typeface="+mn-lt"/>
                <a:ea typeface="ＭＳ Ｐゴシック"/>
                <a:cs typeface="Calibri" panose="020F0502020204030204" pitchFamily="34" charset="0"/>
              </a:rPr>
              <a:t>Necessary for motor movement</a:t>
            </a:r>
          </a:p>
          <a:p>
            <a:endParaRPr lang="en-US" sz="2000" dirty="0">
              <a:latin typeface="+mn-lt"/>
              <a:ea typeface="ＭＳ Ｐゴシック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+mn-lt"/>
                <a:ea typeface="ＭＳ Ｐゴシック"/>
                <a:cs typeface="Calibri" panose="020F0502020204030204" pitchFamily="34" charset="0"/>
              </a:rPr>
              <a:t>Selection Criteria:</a:t>
            </a:r>
          </a:p>
          <a:p>
            <a:r>
              <a:rPr lang="en-US" sz="1800" b="0" dirty="0">
                <a:latin typeface="+mn-lt"/>
                <a:ea typeface="ＭＳ Ｐゴシック"/>
                <a:cs typeface="Calibri" panose="020F0502020204030204" pitchFamily="34" charset="0"/>
              </a:rPr>
              <a:t>Stepper motors provide a higher stationary and low-velocity torque than servo motors.</a:t>
            </a:r>
          </a:p>
          <a:p>
            <a:r>
              <a:rPr lang="en-US" sz="1800" b="0" dirty="0">
                <a:latin typeface="+mn-lt"/>
                <a:ea typeface="ＭＳ Ｐゴシック"/>
                <a:cs typeface="Calibri" panose="020F0502020204030204" pitchFamily="34" charset="0"/>
              </a:rPr>
              <a:t>Low amount of Amps/Phase relative to torque output</a:t>
            </a:r>
            <a:endParaRPr lang="en-US" sz="1800" b="0" dirty="0">
              <a:latin typeface="+mn-lt"/>
              <a:cs typeface="Calibri" panose="020F0502020204030204" pitchFamily="34" charset="0"/>
            </a:endParaRPr>
          </a:p>
          <a:p>
            <a:r>
              <a:rPr lang="en-US" sz="1800" b="0" dirty="0">
                <a:latin typeface="+mn-lt"/>
                <a:ea typeface="ＭＳ Ｐゴシック"/>
                <a:cs typeface="Calibri" panose="020F0502020204030204" pitchFamily="34" charset="0"/>
              </a:rPr>
              <a:t>Ease of control with precise movement.</a:t>
            </a:r>
            <a:endParaRPr lang="en-US" sz="1800" b="0" dirty="0">
              <a:latin typeface="+mn-lt"/>
              <a:cs typeface="Calibri" panose="020F0502020204030204" pitchFamily="34" charset="0"/>
            </a:endParaRPr>
          </a:p>
          <a:p>
            <a:pPr lvl="1"/>
            <a:r>
              <a:rPr lang="en-US" sz="1800" b="0" dirty="0">
                <a:latin typeface="+mn-lt"/>
                <a:ea typeface="ＭＳ Ｐゴシック"/>
                <a:cs typeface="Calibri" panose="020F0502020204030204" pitchFamily="34" charset="0"/>
              </a:rPr>
              <a:t>Controlled by ATmega328 via motor driver </a:t>
            </a:r>
          </a:p>
          <a:p>
            <a:pPr marL="457200" indent="-457200">
              <a:buFont typeface="Arial"/>
              <a:buChar char="•"/>
            </a:pPr>
            <a:endParaRPr lang="en-US" sz="2000" dirty="0">
              <a:latin typeface="+mn-lt"/>
              <a:cs typeface="Calibri" panose="020F0502020204030204" pitchFamily="34" charset="0"/>
            </a:endParaRPr>
          </a:p>
          <a:p>
            <a:pPr marL="288925" lvl="1" indent="0">
              <a:buNone/>
            </a:pPr>
            <a:endParaRPr lang="en-US" sz="1600" dirty="0">
              <a:latin typeface="+mn-lt"/>
              <a:cs typeface="Calibri" panose="020F0502020204030204" pitchFamily="34" charset="0"/>
            </a:endParaRPr>
          </a:p>
          <a:p>
            <a:pPr marL="288925" lvl="1" indent="0">
              <a:buNone/>
            </a:pPr>
            <a:endParaRPr lang="en-US" sz="1600" dirty="0">
              <a:latin typeface="+mn-lt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0DE6EA-7871-4CB5-9F7D-6B1766365232}"/>
              </a:ext>
            </a:extLst>
          </p:cNvPr>
          <p:cNvCxnSpPr/>
          <p:nvPr/>
        </p:nvCxnSpPr>
        <p:spPr bwMode="auto">
          <a:xfrm>
            <a:off x="5189838" y="1149179"/>
            <a:ext cx="0" cy="5294870"/>
          </a:xfrm>
          <a:prstGeom prst="line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508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14" descr="A close up of a machine&#10;&#10;Description generated with high confidence">
            <a:extLst>
              <a:ext uri="{FF2B5EF4-FFF2-40B4-BE49-F238E27FC236}">
                <a16:creationId xmlns:a16="http://schemas.microsoft.com/office/drawing/2014/main" id="{EC0953A2-00A9-4A91-BEAB-2C090928F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198" y="1223259"/>
            <a:ext cx="1949892" cy="20856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0E67D02D-0B0A-471E-B942-CE514B6DC1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2083815"/>
                  </p:ext>
                </p:extLst>
              </p:nvPr>
            </p:nvGraphicFramePr>
            <p:xfrm>
              <a:off x="5666806" y="3804550"/>
              <a:ext cx="2873136" cy="2697730"/>
            </p:xfrm>
            <a:graphic>
              <a:graphicData uri="http://schemas.openxmlformats.org/drawingml/2006/table">
                <a:tbl>
                  <a:tblPr firstRow="1" firstCol="1"/>
                  <a:tblGrid>
                    <a:gridCol w="1276950">
                      <a:extLst>
                        <a:ext uri="{9D8B030D-6E8A-4147-A177-3AD203B41FA5}">
                          <a16:colId xmlns:a16="http://schemas.microsoft.com/office/drawing/2014/main" val="911640549"/>
                        </a:ext>
                      </a:extLst>
                    </a:gridCol>
                    <a:gridCol w="1596186">
                      <a:extLst>
                        <a:ext uri="{9D8B030D-6E8A-4147-A177-3AD203B41FA5}">
                          <a16:colId xmlns:a16="http://schemas.microsoft.com/office/drawing/2014/main" val="1572552532"/>
                        </a:ext>
                      </a:extLst>
                    </a:gridCol>
                  </a:tblGrid>
                  <a:tr h="643484"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4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 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32427" marR="3242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Nema 17 Bipolar Stepper Motor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6480178"/>
                      </a:ext>
                    </a:extLst>
                  </a:tr>
                  <a:tr h="32435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Amps Per Phase</a:t>
                          </a:r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0.4 Amps</a:t>
                          </a:r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4939743"/>
                      </a:ext>
                    </a:extLst>
                  </a:tr>
                  <a:tr h="32435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Holding Torque</a:t>
                          </a:r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.26 Nm</a:t>
                          </a:r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23181715"/>
                      </a:ext>
                    </a:extLst>
                  </a:tr>
                  <a:tr h="32435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Number of Steps</a:t>
                          </a:r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200</a:t>
                          </a:r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7229538"/>
                      </a:ext>
                    </a:extLst>
                  </a:tr>
                  <a:tr h="276053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Step Angle</a:t>
                          </a:r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1.8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</a:rPr>
                                <m:t>°</m:t>
                              </m:r>
                            </m:oMath>
                          </a14:m>
                          <a:endParaRPr lang="en-US" sz="14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37691"/>
                      </a:ext>
                    </a:extLst>
                  </a:tr>
                  <a:tr h="32435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Motor Weight</a:t>
                          </a:r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280 g</a:t>
                          </a:r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9835712"/>
                      </a:ext>
                    </a:extLst>
                  </a:tr>
                  <a:tr h="276053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Unit Price</a:t>
                          </a:r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$7.63</a:t>
                          </a:r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29919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0E67D02D-0B0A-471E-B942-CE514B6DC1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2083815"/>
                  </p:ext>
                </p:extLst>
              </p:nvPr>
            </p:nvGraphicFramePr>
            <p:xfrm>
              <a:off x="5666806" y="3804550"/>
              <a:ext cx="2873136" cy="2697730"/>
            </p:xfrm>
            <a:graphic>
              <a:graphicData uri="http://schemas.openxmlformats.org/drawingml/2006/table">
                <a:tbl>
                  <a:tblPr firstRow="1" firstCol="1"/>
                  <a:tblGrid>
                    <a:gridCol w="1276950">
                      <a:extLst>
                        <a:ext uri="{9D8B030D-6E8A-4147-A177-3AD203B41FA5}">
                          <a16:colId xmlns:a16="http://schemas.microsoft.com/office/drawing/2014/main" val="911640549"/>
                        </a:ext>
                      </a:extLst>
                    </a:gridCol>
                    <a:gridCol w="1596186">
                      <a:extLst>
                        <a:ext uri="{9D8B030D-6E8A-4147-A177-3AD203B41FA5}">
                          <a16:colId xmlns:a16="http://schemas.microsoft.com/office/drawing/2014/main" val="1572552532"/>
                        </a:ext>
                      </a:extLst>
                    </a:gridCol>
                  </a:tblGrid>
                  <a:tr h="643484"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4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 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32427" marR="3242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Nema 17 Bipolar Stepper Motor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6480178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Amps Per Phase</a:t>
                          </a:r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0.4 Amps</a:t>
                          </a:r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4939743"/>
                      </a:ext>
                    </a:extLst>
                  </a:tr>
                  <a:tr h="32435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Holding Torque</a:t>
                          </a:r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.26 Nm</a:t>
                          </a:r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23181715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Number of Steps</a:t>
                          </a:r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200</a:t>
                          </a:r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7229538"/>
                      </a:ext>
                    </a:extLst>
                  </a:tr>
                  <a:tr h="276053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Step Angle</a:t>
                          </a:r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80534" t="-666667" r="-763" b="-24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37691"/>
                      </a:ext>
                    </a:extLst>
                  </a:tr>
                  <a:tr h="32435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Motor Weight</a:t>
                          </a:r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280 g</a:t>
                          </a:r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9835712"/>
                      </a:ext>
                    </a:extLst>
                  </a:tr>
                  <a:tr h="276053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Unit Price</a:t>
                          </a:r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$7.63</a:t>
                          </a:r>
                        </a:p>
                      </a:txBody>
                      <a:tcPr marL="32427" marR="3242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299196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36186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Motor Driver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311560"/>
            <a:ext cx="4110037" cy="407803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+mn-lt"/>
                <a:ea typeface="ＭＳ Ｐゴシック"/>
              </a:rPr>
              <a:t>Purpose:</a:t>
            </a:r>
          </a:p>
          <a:p>
            <a:r>
              <a:rPr lang="en-US" sz="1800" b="0" dirty="0">
                <a:latin typeface="+mn-lt"/>
                <a:ea typeface="ＭＳ Ｐゴシック"/>
              </a:rPr>
              <a:t>Generate precise motor movement</a:t>
            </a:r>
          </a:p>
          <a:p>
            <a:endParaRPr lang="en-US" sz="1800" dirty="0">
              <a:latin typeface="+mn-lt"/>
              <a:ea typeface="ＭＳ Ｐゴシック"/>
            </a:endParaRPr>
          </a:p>
          <a:p>
            <a:pPr marL="0" indent="0">
              <a:buNone/>
            </a:pPr>
            <a:r>
              <a:rPr lang="en-US" sz="2000" dirty="0">
                <a:latin typeface="+mn-lt"/>
                <a:ea typeface="ＭＳ Ｐゴシック"/>
              </a:rPr>
              <a:t>Selection Criteria:</a:t>
            </a:r>
          </a:p>
          <a:p>
            <a:r>
              <a:rPr lang="en-US" sz="1800" b="0" dirty="0">
                <a:latin typeface="+mn-lt"/>
                <a:ea typeface="ＭＳ Ｐゴシック"/>
              </a:rPr>
              <a:t>Capable of driving a single bipolar stepper motor at 2 Amps/Phase.</a:t>
            </a:r>
            <a:endParaRPr lang="en-US" sz="1800" b="0" dirty="0">
              <a:latin typeface="+mn-lt"/>
            </a:endParaRPr>
          </a:p>
          <a:p>
            <a:r>
              <a:rPr lang="en-US" sz="1800" b="0" dirty="0">
                <a:latin typeface="+mn-lt"/>
                <a:ea typeface="ＭＳ Ｐゴシック"/>
              </a:rPr>
              <a:t>Controllable via an ATmega328.</a:t>
            </a:r>
          </a:p>
          <a:p>
            <a:r>
              <a:rPr lang="en-US" sz="1800" b="0" dirty="0">
                <a:latin typeface="+mn-lt"/>
                <a:ea typeface="ＭＳ Ｐゴシック"/>
              </a:rPr>
              <a:t>Compatible with Arduino's "Stepper" library.</a:t>
            </a:r>
          </a:p>
          <a:p>
            <a:pPr marL="457200" indent="-457200">
              <a:buFont typeface="Arial"/>
              <a:buChar char="•"/>
            </a:pPr>
            <a:endParaRPr lang="en-US" sz="1800" dirty="0">
              <a:latin typeface="+mn-lt"/>
            </a:endParaRPr>
          </a:p>
          <a:p>
            <a:pPr marL="288925" lvl="1" indent="0">
              <a:buNone/>
            </a:pPr>
            <a:endParaRPr lang="en-US" sz="1800" dirty="0">
              <a:latin typeface="+mn-lt"/>
            </a:endParaRPr>
          </a:p>
          <a:p>
            <a:pPr marL="288925" lvl="1" indent="0">
              <a:buNone/>
            </a:pPr>
            <a:endParaRPr lang="en-US" sz="1800" dirty="0">
              <a:latin typeface="+mn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0DE6EA-7871-4CB5-9F7D-6B1766365232}"/>
              </a:ext>
            </a:extLst>
          </p:cNvPr>
          <p:cNvCxnSpPr/>
          <p:nvPr/>
        </p:nvCxnSpPr>
        <p:spPr bwMode="auto">
          <a:xfrm>
            <a:off x="5189838" y="1149179"/>
            <a:ext cx="0" cy="5294870"/>
          </a:xfrm>
          <a:prstGeom prst="line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508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6" descr="A circuit board&#10;&#10;Description generated with high confidence">
            <a:extLst>
              <a:ext uri="{FF2B5EF4-FFF2-40B4-BE49-F238E27FC236}">
                <a16:creationId xmlns:a16="http://schemas.microsoft.com/office/drawing/2014/main" id="{8EFD1A74-F385-4BBF-BB55-EF0393444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455" y="945399"/>
            <a:ext cx="2625173" cy="2618961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7BE23D8-2EBB-4046-9181-049687FDF2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494548"/>
              </p:ext>
            </p:extLst>
          </p:nvPr>
        </p:nvGraphicFramePr>
        <p:xfrm>
          <a:off x="5566725" y="3564360"/>
          <a:ext cx="2928546" cy="3067599"/>
        </p:xfrm>
        <a:graphic>
          <a:graphicData uri="http://schemas.openxmlformats.org/drawingml/2006/table">
            <a:tbl>
              <a:tblPr firstRow="1" firstCol="1"/>
              <a:tblGrid>
                <a:gridCol w="1301574">
                  <a:extLst>
                    <a:ext uri="{9D8B030D-6E8A-4147-A177-3AD203B41FA5}">
                      <a16:colId xmlns:a16="http://schemas.microsoft.com/office/drawing/2014/main" val="2916018209"/>
                    </a:ext>
                  </a:extLst>
                </a:gridCol>
                <a:gridCol w="1626972">
                  <a:extLst>
                    <a:ext uri="{9D8B030D-6E8A-4147-A177-3AD203B41FA5}">
                      <a16:colId xmlns:a16="http://schemas.microsoft.com/office/drawing/2014/main" val="608843156"/>
                    </a:ext>
                  </a:extLst>
                </a:gridCol>
              </a:tblGrid>
              <a:tr h="496929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0840" marR="3084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Big Easy Driver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0840" marR="30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028155"/>
                  </a:ext>
                </a:extLst>
              </a:tr>
              <a:tr h="5308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Logic Control Voltage</a:t>
                      </a:r>
                    </a:p>
                  </a:txBody>
                  <a:tcPr marL="30840" marR="30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5V</a:t>
                      </a:r>
                    </a:p>
                  </a:txBody>
                  <a:tcPr marL="30840" marR="30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016689"/>
                  </a:ext>
                </a:extLst>
              </a:tr>
              <a:tr h="5308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Motor Supply Voltage</a:t>
                      </a:r>
                    </a:p>
                  </a:txBody>
                  <a:tcPr marL="30840" marR="30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6-30V</a:t>
                      </a:r>
                    </a:p>
                  </a:txBody>
                  <a:tcPr marL="30840" marR="30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851306"/>
                  </a:ext>
                </a:extLst>
              </a:tr>
              <a:tr h="5308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Amperage per Phase Rating</a:t>
                      </a:r>
                    </a:p>
                  </a:txBody>
                  <a:tcPr marL="30840" marR="30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1.4-1.7A+</a:t>
                      </a:r>
                    </a:p>
                  </a:txBody>
                  <a:tcPr marL="30840" marR="30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752403"/>
                  </a:ext>
                </a:extLst>
              </a:tr>
              <a:tr h="6596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Number of Motors Able to Control</a:t>
                      </a:r>
                    </a:p>
                  </a:txBody>
                  <a:tcPr marL="30840" marR="30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</a:t>
                      </a:r>
                    </a:p>
                  </a:txBody>
                  <a:tcPr marL="30840" marR="30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903643"/>
                  </a:ext>
                </a:extLst>
              </a:tr>
              <a:tr h="3185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Unit Price</a:t>
                      </a:r>
                    </a:p>
                  </a:txBody>
                  <a:tcPr marL="30840" marR="30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$19.95</a:t>
                      </a:r>
                    </a:p>
                  </a:txBody>
                  <a:tcPr marL="30840" marR="30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648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8911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Stereo Camera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311560"/>
            <a:ext cx="4110037" cy="3647152"/>
          </a:xfrm>
        </p:spPr>
        <p:txBody>
          <a:bodyPr/>
          <a:lstStyle/>
          <a:p>
            <a:pPr marL="0" lvl="0" indent="0">
              <a:buNone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/>
              </a:rPr>
              <a:t>Purpose:</a:t>
            </a:r>
          </a:p>
          <a:p>
            <a:pPr lvl="0"/>
            <a:r>
              <a:rPr lang="en-US" sz="1800" b="0" dirty="0">
                <a:solidFill>
                  <a:srgbClr val="000000"/>
                </a:solidFill>
                <a:latin typeface="+mn-lt"/>
                <a:ea typeface="ＭＳ Ｐゴシック"/>
              </a:rPr>
              <a:t>Necessary to collect metadata</a:t>
            </a:r>
          </a:p>
          <a:p>
            <a:pPr lvl="0"/>
            <a:r>
              <a:rPr lang="en-US" sz="1800" b="0" dirty="0">
                <a:solidFill>
                  <a:srgbClr val="000000"/>
                </a:solidFill>
                <a:latin typeface="+mn-lt"/>
                <a:ea typeface="ＭＳ Ｐゴシック"/>
              </a:rPr>
              <a:t>Used to program prediction algorithm</a:t>
            </a:r>
          </a:p>
          <a:p>
            <a:pPr lvl="0"/>
            <a:endParaRPr lang="en-US" sz="1800" dirty="0">
              <a:solidFill>
                <a:srgbClr val="000000"/>
              </a:solidFill>
              <a:latin typeface="+mn-lt"/>
              <a:ea typeface="ＭＳ Ｐゴシック"/>
            </a:endParaRPr>
          </a:p>
          <a:p>
            <a:pPr marL="0" lvl="0" indent="0">
              <a:buNone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/>
              </a:rPr>
              <a:t>Selection Criteria:</a:t>
            </a:r>
          </a:p>
          <a:p>
            <a:pPr lvl="0"/>
            <a:r>
              <a:rPr lang="en-US" sz="1800" b="0" dirty="0">
                <a:solidFill>
                  <a:srgbClr val="000000"/>
                </a:solidFill>
                <a:latin typeface="+mn-lt"/>
                <a:ea typeface="ＭＳ Ｐゴシック"/>
              </a:rPr>
              <a:t>Stereoscopic camera configuration allows for electronic depth sensing.</a:t>
            </a:r>
          </a:p>
          <a:p>
            <a:pPr lvl="0"/>
            <a:r>
              <a:rPr lang="en-US" sz="1800" b="0" dirty="0">
                <a:solidFill>
                  <a:srgbClr val="000000"/>
                </a:solidFill>
                <a:latin typeface="+mn-lt"/>
                <a:ea typeface="ＭＳ Ｐゴシック"/>
              </a:rPr>
              <a:t>Accommodates requirement for tracking within engagement zone.</a:t>
            </a:r>
            <a:endParaRPr lang="en-US" sz="1800" b="0" dirty="0">
              <a:solidFill>
                <a:srgbClr val="000000"/>
              </a:solidFill>
              <a:latin typeface="+mn-lt"/>
            </a:endParaRPr>
          </a:p>
          <a:p>
            <a:pPr lvl="0"/>
            <a:r>
              <a:rPr lang="en-US" sz="1800" b="0" dirty="0">
                <a:solidFill>
                  <a:srgbClr val="000000"/>
                </a:solidFill>
                <a:latin typeface="+mn-lt"/>
                <a:ea typeface="ＭＳ Ｐゴシック"/>
              </a:rPr>
              <a:t>Includes built-in SDK and library support.</a:t>
            </a:r>
            <a:endParaRPr lang="en-US" sz="1800" b="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0DE6EA-7871-4CB5-9F7D-6B1766365232}"/>
              </a:ext>
            </a:extLst>
          </p:cNvPr>
          <p:cNvCxnSpPr/>
          <p:nvPr/>
        </p:nvCxnSpPr>
        <p:spPr bwMode="auto">
          <a:xfrm>
            <a:off x="5189838" y="1149179"/>
            <a:ext cx="0" cy="5294870"/>
          </a:xfrm>
          <a:prstGeom prst="line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508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6" descr="A close up of electronics&#10;&#10;Description generated with high confidence">
            <a:extLst>
              <a:ext uri="{FF2B5EF4-FFF2-40B4-BE49-F238E27FC236}">
                <a16:creationId xmlns:a16="http://schemas.microsoft.com/office/drawing/2014/main" id="{52F8E680-7C91-4E1F-A31F-0856AC840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222" y="1104021"/>
            <a:ext cx="3736546" cy="16578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379511D8-E0CE-4A7D-9AFB-A7C1426A4E3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64793275"/>
                  </p:ext>
                </p:extLst>
              </p:nvPr>
            </p:nvGraphicFramePr>
            <p:xfrm>
              <a:off x="5433803" y="3044616"/>
              <a:ext cx="3423384" cy="3389203"/>
            </p:xfrm>
            <a:graphic>
              <a:graphicData uri="http://schemas.openxmlformats.org/drawingml/2006/table">
                <a:tbl>
                  <a:tblPr firstRow="1" firstCol="1"/>
                  <a:tblGrid>
                    <a:gridCol w="1841229">
                      <a:extLst>
                        <a:ext uri="{9D8B030D-6E8A-4147-A177-3AD203B41FA5}">
                          <a16:colId xmlns:a16="http://schemas.microsoft.com/office/drawing/2014/main" val="2758338650"/>
                        </a:ext>
                      </a:extLst>
                    </a:gridCol>
                    <a:gridCol w="1582155">
                      <a:extLst>
                        <a:ext uri="{9D8B030D-6E8A-4147-A177-3AD203B41FA5}">
                          <a16:colId xmlns:a16="http://schemas.microsoft.com/office/drawing/2014/main" val="2818171215"/>
                        </a:ext>
                      </a:extLst>
                    </a:gridCol>
                  </a:tblGrid>
                  <a:tr h="979309"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3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 </a:t>
                          </a:r>
                          <a:endParaRPr lang="en-US" sz="3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17662" marR="17662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Intel RealSense Depth Camera D415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17662" marR="17662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00031243"/>
                      </a:ext>
                    </a:extLst>
                  </a:tr>
                  <a:tr h="209518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Horizontal FOV</a:t>
                          </a:r>
                        </a:p>
                      </a:txBody>
                      <a:tcPr marL="17662" marR="17662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69.4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</a:rPr>
                                <m:t>°</m:t>
                              </m:r>
                            </m:oMath>
                          </a14:m>
                          <a:endParaRPr lang="en-US" sz="14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17662" marR="17662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57872991"/>
                      </a:ext>
                    </a:extLst>
                  </a:tr>
                  <a:tr h="191383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Vertical FOV</a:t>
                          </a:r>
                        </a:p>
                      </a:txBody>
                      <a:tcPr marL="17662" marR="17662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42.5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</a:rPr>
                                <m:t>°</m:t>
                              </m:r>
                            </m:oMath>
                          </a14:m>
                          <a:endParaRPr lang="en-US" sz="14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17662" marR="17662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3554367"/>
                      </a:ext>
                    </a:extLst>
                  </a:tr>
                  <a:tr h="382767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Color Camera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Focal Length</a:t>
                          </a:r>
                        </a:p>
                      </a:txBody>
                      <a:tcPr marL="17662" marR="17662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1.93 mm</a:t>
                          </a:r>
                        </a:p>
                      </a:txBody>
                      <a:tcPr marL="17662" marR="17662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646197"/>
                      </a:ext>
                    </a:extLst>
                  </a:tr>
                  <a:tr h="489654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Depth Technology</a:t>
                          </a:r>
                        </a:p>
                      </a:txBody>
                      <a:tcPr marL="17662" marR="17662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Active IR / Stereo</a:t>
                          </a:r>
                        </a:p>
                      </a:txBody>
                      <a:tcPr marL="17662" marR="17662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50300408"/>
                      </a:ext>
                    </a:extLst>
                  </a:tr>
                  <a:tr h="419036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Minimum Depth Sensing Range</a:t>
                          </a:r>
                        </a:p>
                      </a:txBody>
                      <a:tcPr marL="17662" marR="17662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SimSun" panose="02010600030101010101" pitchFamily="2" charset="-122"/>
                            </a:rPr>
                            <a:t>0.16 m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17662" marR="17662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5553613"/>
                      </a:ext>
                    </a:extLst>
                  </a:tr>
                  <a:tr h="419036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Maximum Depth Sensing Range</a:t>
                          </a:r>
                        </a:p>
                      </a:txBody>
                      <a:tcPr marL="17662" marR="17662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10 m</a:t>
                          </a:r>
                        </a:p>
                      </a:txBody>
                      <a:tcPr marL="17662" marR="17662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7941711"/>
                      </a:ext>
                    </a:extLst>
                  </a:tr>
                  <a:tr h="191383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Solution Price</a:t>
                          </a:r>
                        </a:p>
                      </a:txBody>
                      <a:tcPr marL="17662" marR="17662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$150</a:t>
                          </a:r>
                        </a:p>
                      </a:txBody>
                      <a:tcPr marL="17662" marR="17662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254967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379511D8-E0CE-4A7D-9AFB-A7C1426A4E3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64793275"/>
                  </p:ext>
                </p:extLst>
              </p:nvPr>
            </p:nvGraphicFramePr>
            <p:xfrm>
              <a:off x="5433803" y="3044616"/>
              <a:ext cx="3423384" cy="3389203"/>
            </p:xfrm>
            <a:graphic>
              <a:graphicData uri="http://schemas.openxmlformats.org/drawingml/2006/table">
                <a:tbl>
                  <a:tblPr firstRow="1" firstCol="1"/>
                  <a:tblGrid>
                    <a:gridCol w="1841229">
                      <a:extLst>
                        <a:ext uri="{9D8B030D-6E8A-4147-A177-3AD203B41FA5}">
                          <a16:colId xmlns:a16="http://schemas.microsoft.com/office/drawing/2014/main" val="2758338650"/>
                        </a:ext>
                      </a:extLst>
                    </a:gridCol>
                    <a:gridCol w="1582155">
                      <a:extLst>
                        <a:ext uri="{9D8B030D-6E8A-4147-A177-3AD203B41FA5}">
                          <a16:colId xmlns:a16="http://schemas.microsoft.com/office/drawing/2014/main" val="2818171215"/>
                        </a:ext>
                      </a:extLst>
                    </a:gridCol>
                  </a:tblGrid>
                  <a:tr h="979309"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3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 </a:t>
                          </a:r>
                          <a:endParaRPr lang="en-US" sz="3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17662" marR="17662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Intel RealSense Depth Camera D415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17662" marR="17662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00031243"/>
                      </a:ext>
                    </a:extLst>
                  </a:tr>
                  <a:tr h="21336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Horizontal FOV</a:t>
                          </a:r>
                        </a:p>
                      </a:txBody>
                      <a:tcPr marL="17662" marR="17662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7662" marR="17662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6538" t="-462857" r="-1154" b="-10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57872991"/>
                      </a:ext>
                    </a:extLst>
                  </a:tr>
                  <a:tr h="21336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Vertical FOV</a:t>
                          </a:r>
                        </a:p>
                      </a:txBody>
                      <a:tcPr marL="17662" marR="17662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7662" marR="17662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6538" t="-562857" r="-1154" b="-9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3554367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Color Camera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Focal Length</a:t>
                          </a:r>
                        </a:p>
                      </a:txBody>
                      <a:tcPr marL="17662" marR="17662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1.93 mm</a:t>
                          </a:r>
                        </a:p>
                      </a:txBody>
                      <a:tcPr marL="17662" marR="17662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646197"/>
                      </a:ext>
                    </a:extLst>
                  </a:tr>
                  <a:tr h="489654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Depth Technology</a:t>
                          </a:r>
                        </a:p>
                      </a:txBody>
                      <a:tcPr marL="17662" marR="17662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Active IR / Stereo</a:t>
                          </a:r>
                        </a:p>
                      </a:txBody>
                      <a:tcPr marL="17662" marR="17662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50300408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Minimum Depth Sensing Range</a:t>
                          </a:r>
                        </a:p>
                      </a:txBody>
                      <a:tcPr marL="17662" marR="17662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SimSun" panose="02010600030101010101" pitchFamily="2" charset="-122"/>
                            </a:rPr>
                            <a:t>0.16 m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17662" marR="17662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5553613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Maximum Depth Sensing Range</a:t>
                          </a:r>
                        </a:p>
                      </a:txBody>
                      <a:tcPr marL="17662" marR="17662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10 m</a:t>
                          </a:r>
                        </a:p>
                      </a:txBody>
                      <a:tcPr marL="17662" marR="17662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7941711"/>
                      </a:ext>
                    </a:extLst>
                  </a:tr>
                  <a:tr h="213360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Solution Price</a:t>
                          </a:r>
                        </a:p>
                      </a:txBody>
                      <a:tcPr marL="17662" marR="17662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rPr>
                            <a:t>$150</a:t>
                          </a:r>
                        </a:p>
                      </a:txBody>
                      <a:tcPr marL="17662" marR="17662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2EF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2549676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184456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Wi-Fi Module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311560"/>
            <a:ext cx="4110037" cy="400109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+mn-lt"/>
              </a:rPr>
              <a:t>Purpose:</a:t>
            </a:r>
          </a:p>
          <a:p>
            <a:r>
              <a:rPr lang="en-US" sz="1800" b="0" dirty="0">
                <a:latin typeface="+mn-lt"/>
              </a:rPr>
              <a:t>Connect Mine and ground station to Local Area Network</a:t>
            </a:r>
          </a:p>
          <a:p>
            <a:r>
              <a:rPr lang="en-US" sz="1800" b="0" dirty="0">
                <a:latin typeface="+mn-lt"/>
              </a:rPr>
              <a:t>Establish live video feed</a:t>
            </a:r>
          </a:p>
          <a:p>
            <a:endParaRPr lang="en-US" sz="1400" b="0" dirty="0">
              <a:latin typeface="+mn-lt"/>
            </a:endParaRPr>
          </a:p>
          <a:p>
            <a:endParaRPr lang="en-US" sz="1400" dirty="0">
              <a:latin typeface="+mn-lt"/>
            </a:endParaRP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Selection Criteria:</a:t>
            </a:r>
          </a:p>
          <a:p>
            <a:r>
              <a:rPr lang="en-US" sz="1800" b="0" dirty="0">
                <a:latin typeface="+mn-lt"/>
              </a:rPr>
              <a:t>Bandwidth to support live stream</a:t>
            </a:r>
          </a:p>
          <a:p>
            <a:r>
              <a:rPr lang="en-US" sz="1800" b="0" dirty="0">
                <a:latin typeface="+mn-lt"/>
              </a:rPr>
              <a:t>Ease of use</a:t>
            </a:r>
          </a:p>
          <a:p>
            <a:r>
              <a:rPr lang="en-US" sz="1800" b="0" dirty="0">
                <a:latin typeface="+mn-lt"/>
              </a:rPr>
              <a:t>Price</a:t>
            </a:r>
          </a:p>
          <a:p>
            <a:r>
              <a:rPr lang="en-US" sz="1800" b="0" dirty="0">
                <a:latin typeface="+mn-lt"/>
              </a:rPr>
              <a:t>USB interface</a:t>
            </a:r>
            <a:endParaRPr lang="en-US" sz="1600" b="0" dirty="0">
              <a:latin typeface="+mn-lt"/>
            </a:endParaRPr>
          </a:p>
          <a:p>
            <a:pPr marL="288925" lvl="1" indent="0">
              <a:buNone/>
            </a:pPr>
            <a:endParaRPr lang="en-US" sz="1600" dirty="0">
              <a:latin typeface="+mn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0DE6EA-7871-4CB5-9F7D-6B1766365232}"/>
              </a:ext>
            </a:extLst>
          </p:cNvPr>
          <p:cNvCxnSpPr/>
          <p:nvPr/>
        </p:nvCxnSpPr>
        <p:spPr bwMode="auto">
          <a:xfrm>
            <a:off x="5189838" y="1149179"/>
            <a:ext cx="0" cy="5294870"/>
          </a:xfrm>
          <a:prstGeom prst="line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508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2" descr="Image result for CD-WU810&quot;">
            <a:extLst>
              <a:ext uri="{FF2B5EF4-FFF2-40B4-BE49-F238E27FC236}">
                <a16:creationId xmlns:a16="http://schemas.microsoft.com/office/drawing/2014/main" id="{FC180291-0629-479A-8140-B1A0547C4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106" y="1133668"/>
            <a:ext cx="2014150" cy="201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A1FE5C3-FC42-408B-8B4F-095FFD07AC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445155"/>
              </p:ext>
            </p:extLst>
          </p:nvPr>
        </p:nvGraphicFramePr>
        <p:xfrm>
          <a:off x="5758251" y="3291060"/>
          <a:ext cx="3045939" cy="2986383"/>
        </p:xfrm>
        <a:graphic>
          <a:graphicData uri="http://schemas.openxmlformats.org/drawingml/2006/table">
            <a:tbl>
              <a:tblPr firstRow="1" firstCol="1" bandRow="1"/>
              <a:tblGrid>
                <a:gridCol w="1522618">
                  <a:extLst>
                    <a:ext uri="{9D8B030D-6E8A-4147-A177-3AD203B41FA5}">
                      <a16:colId xmlns:a16="http://schemas.microsoft.com/office/drawing/2014/main" val="763330763"/>
                    </a:ext>
                  </a:extLst>
                </a:gridCol>
                <a:gridCol w="1523321">
                  <a:extLst>
                    <a:ext uri="{9D8B030D-6E8A-4147-A177-3AD203B41FA5}">
                      <a16:colId xmlns:a16="http://schemas.microsoft.com/office/drawing/2014/main" val="4136877631"/>
                    </a:ext>
                  </a:extLst>
                </a:gridCol>
              </a:tblGrid>
              <a:tr h="2844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</a:p>
                  </a:txBody>
                  <a:tcPr marL="42684" marR="42684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CF-WU810N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2684" marR="4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093654"/>
                  </a:ext>
                </a:extLst>
              </a:tr>
              <a:tr h="2844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Price</a:t>
                      </a:r>
                    </a:p>
                  </a:txBody>
                  <a:tcPr marL="42684" marR="4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$6</a:t>
                      </a:r>
                    </a:p>
                  </a:txBody>
                  <a:tcPr marL="42684" marR="4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8105"/>
                  </a:ext>
                </a:extLst>
              </a:tr>
              <a:tr h="2844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IEEE support</a:t>
                      </a:r>
                    </a:p>
                  </a:txBody>
                  <a:tcPr marL="42684" marR="4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IEEE 802.11 b/g/n</a:t>
                      </a:r>
                    </a:p>
                  </a:txBody>
                  <a:tcPr marL="42684" marR="4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19553"/>
                  </a:ext>
                </a:extLst>
              </a:tr>
              <a:tr h="2844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Power Consumption</a:t>
                      </a:r>
                    </a:p>
                  </a:txBody>
                  <a:tcPr marL="42684" marR="4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20 dBm</a:t>
                      </a:r>
                    </a:p>
                  </a:txBody>
                  <a:tcPr marL="42684" marR="4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654847"/>
                  </a:ext>
                </a:extLst>
              </a:tr>
              <a:tr h="2844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Frequency Range</a:t>
                      </a:r>
                    </a:p>
                  </a:txBody>
                  <a:tcPr marL="42684" marR="4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2.4 GHz</a:t>
                      </a:r>
                    </a:p>
                  </a:txBody>
                  <a:tcPr marL="42684" marR="4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385016"/>
                  </a:ext>
                </a:extLst>
              </a:tr>
              <a:tr h="2844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Chip Set</a:t>
                      </a:r>
                    </a:p>
                  </a:txBody>
                  <a:tcPr marL="42684" marR="4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RTL 8188EUS</a:t>
                      </a:r>
                    </a:p>
                  </a:txBody>
                  <a:tcPr marL="42684" marR="4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908711"/>
                  </a:ext>
                </a:extLst>
              </a:tr>
              <a:tr h="2844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Security</a:t>
                      </a:r>
                    </a:p>
                  </a:txBody>
                  <a:tcPr marL="42684" marR="4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WPA/WPA2</a:t>
                      </a:r>
                    </a:p>
                  </a:txBody>
                  <a:tcPr marL="42684" marR="4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417481"/>
                  </a:ext>
                </a:extLst>
              </a:tr>
              <a:tr h="2844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Encryption</a:t>
                      </a:r>
                    </a:p>
                  </a:txBody>
                  <a:tcPr marL="42684" marR="4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64/128/152 WEP</a:t>
                      </a:r>
                    </a:p>
                  </a:txBody>
                  <a:tcPr marL="42684" marR="4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521516"/>
                  </a:ext>
                </a:extLst>
              </a:tr>
              <a:tr h="2844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Max Data Rate</a:t>
                      </a:r>
                    </a:p>
                  </a:txBody>
                  <a:tcPr marL="42684" marR="4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150 Mbps</a:t>
                      </a:r>
                    </a:p>
                  </a:txBody>
                  <a:tcPr marL="42684" marR="4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049498"/>
                  </a:ext>
                </a:extLst>
              </a:tr>
              <a:tr h="2844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Interface</a:t>
                      </a:r>
                    </a:p>
                  </a:txBody>
                  <a:tcPr marL="42684" marR="4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USB 2.0</a:t>
                      </a:r>
                    </a:p>
                  </a:txBody>
                  <a:tcPr marL="42684" marR="426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310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2041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Router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311560"/>
            <a:ext cx="4110037" cy="238526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+mn-lt"/>
              </a:rPr>
              <a:t>Purpose:</a:t>
            </a:r>
          </a:p>
          <a:p>
            <a:r>
              <a:rPr lang="en-US" sz="1800" b="0" dirty="0">
                <a:latin typeface="+mn-lt"/>
              </a:rPr>
              <a:t>Establish a Local Area Network for Wi-Fi capable devices</a:t>
            </a:r>
          </a:p>
          <a:p>
            <a:endParaRPr lang="en-US" sz="1800" dirty="0">
              <a:latin typeface="+mn-lt"/>
            </a:endParaRP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Selection Criteria:</a:t>
            </a:r>
          </a:p>
          <a:p>
            <a:r>
              <a:rPr lang="en-US" sz="1800" b="0" dirty="0">
                <a:latin typeface="+mn-lt"/>
              </a:rPr>
              <a:t>Price</a:t>
            </a:r>
          </a:p>
          <a:p>
            <a:r>
              <a:rPr lang="en-US" sz="1800" b="0" dirty="0">
                <a:latin typeface="+mn-lt"/>
              </a:rPr>
              <a:t>Bandwidth support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0DE6EA-7871-4CB5-9F7D-6B1766365232}"/>
              </a:ext>
            </a:extLst>
          </p:cNvPr>
          <p:cNvCxnSpPr/>
          <p:nvPr/>
        </p:nvCxnSpPr>
        <p:spPr bwMode="auto">
          <a:xfrm>
            <a:off x="5189838" y="1149179"/>
            <a:ext cx="0" cy="5294870"/>
          </a:xfrm>
          <a:prstGeom prst="line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508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2" descr="Image result for linksys e2500&quot;">
            <a:extLst>
              <a:ext uri="{FF2B5EF4-FFF2-40B4-BE49-F238E27FC236}">
                <a16:creationId xmlns:a16="http://schemas.microsoft.com/office/drawing/2014/main" id="{9302267A-1FFA-4902-B77E-D1DCED26E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406" y="1050128"/>
            <a:ext cx="1656842" cy="181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F2F3BD7-F615-4A27-B50D-A9761E7BFD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001114"/>
              </p:ext>
            </p:extLst>
          </p:nvPr>
        </p:nvGraphicFramePr>
        <p:xfrm>
          <a:off x="5446689" y="3429000"/>
          <a:ext cx="3435178" cy="3052577"/>
        </p:xfrm>
        <a:graphic>
          <a:graphicData uri="http://schemas.openxmlformats.org/drawingml/2006/table">
            <a:tbl>
              <a:tblPr firstRow="1" firstCol="1" bandRow="1"/>
              <a:tblGrid>
                <a:gridCol w="1717589">
                  <a:extLst>
                    <a:ext uri="{9D8B030D-6E8A-4147-A177-3AD203B41FA5}">
                      <a16:colId xmlns:a16="http://schemas.microsoft.com/office/drawing/2014/main" val="3924049982"/>
                    </a:ext>
                  </a:extLst>
                </a:gridCol>
                <a:gridCol w="1717589">
                  <a:extLst>
                    <a:ext uri="{9D8B030D-6E8A-4147-A177-3AD203B41FA5}">
                      <a16:colId xmlns:a16="http://schemas.microsoft.com/office/drawing/2014/main" val="2789761816"/>
                    </a:ext>
                  </a:extLst>
                </a:gridCol>
              </a:tblGrid>
              <a:tr h="2543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570" marR="3557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Linksys E2500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570" marR="355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479826"/>
                  </a:ext>
                </a:extLst>
              </a:tr>
              <a:tr h="50876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Antennas</a:t>
                      </a:r>
                    </a:p>
                  </a:txBody>
                  <a:tcPr marL="35570" marR="35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4 internal antennas (3.5 </a:t>
                      </a:r>
                      <a:r>
                        <a:rPr lang="en-US" sz="140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dbi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)</a:t>
                      </a:r>
                    </a:p>
                  </a:txBody>
                  <a:tcPr marL="35570" marR="35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652151"/>
                  </a:ext>
                </a:extLst>
              </a:tr>
              <a:tr h="101752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Wireless Standards </a:t>
                      </a:r>
                    </a:p>
                  </a:txBody>
                  <a:tcPr marL="35570" marR="35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IEEE 802.11n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IEEE 802.11g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IEEE 802.11b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IEEE 802.11a </a:t>
                      </a:r>
                    </a:p>
                  </a:txBody>
                  <a:tcPr marL="35570" marR="35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232891"/>
                  </a:ext>
                </a:extLst>
              </a:tr>
              <a:tr h="25438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Frequency</a:t>
                      </a:r>
                    </a:p>
                  </a:txBody>
                  <a:tcPr marL="35570" marR="35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2.4/ 5 GHz</a:t>
                      </a:r>
                    </a:p>
                  </a:txBody>
                  <a:tcPr marL="35570" marR="35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457392"/>
                  </a:ext>
                </a:extLst>
              </a:tr>
              <a:tr h="7631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Wireless Security</a:t>
                      </a:r>
                    </a:p>
                  </a:txBody>
                  <a:tcPr marL="35570" marR="35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WEP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WPA/WPA2</a:t>
                      </a:r>
                    </a:p>
                  </a:txBody>
                  <a:tcPr marL="35570" marR="35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525835"/>
                  </a:ext>
                </a:extLst>
              </a:tr>
              <a:tr h="25438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Price</a:t>
                      </a:r>
                    </a:p>
                  </a:txBody>
                  <a:tcPr marL="35570" marR="35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$17.89</a:t>
                      </a:r>
                    </a:p>
                  </a:txBody>
                  <a:tcPr marL="35570" marR="35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980704"/>
                  </a:ext>
                </a:extLst>
              </a:tr>
            </a:tbl>
          </a:graphicData>
        </a:graphic>
      </p:graphicFrame>
      <p:pic>
        <p:nvPicPr>
          <p:cNvPr id="12" name="Picture 8" descr="Image result for router icon">
            <a:extLst>
              <a:ext uri="{FF2B5EF4-FFF2-40B4-BE49-F238E27FC236}">
                <a16:creationId xmlns:a16="http://schemas.microsoft.com/office/drawing/2014/main" id="{D6971FFE-4A3E-4942-9BE2-E7B6294B0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73" y="4005581"/>
            <a:ext cx="957642" cy="95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Image result for land mine icon">
            <a:extLst>
              <a:ext uri="{FF2B5EF4-FFF2-40B4-BE49-F238E27FC236}">
                <a16:creationId xmlns:a16="http://schemas.microsoft.com/office/drawing/2014/main" id="{A7087372-2C5B-41FE-A811-3243F4CE8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49" y="5330557"/>
            <a:ext cx="1119702" cy="111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Image result for laptop icon&quot;">
            <a:extLst>
              <a:ext uri="{FF2B5EF4-FFF2-40B4-BE49-F238E27FC236}">
                <a16:creationId xmlns:a16="http://schemas.microsoft.com/office/drawing/2014/main" id="{7EF05A67-57B3-4B0A-B187-3FF4FFDE3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629" y="5448843"/>
            <a:ext cx="1119702" cy="111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C0E7452-C159-4574-A139-092476A00098}"/>
              </a:ext>
            </a:extLst>
          </p:cNvPr>
          <p:cNvCxnSpPr/>
          <p:nvPr/>
        </p:nvCxnSpPr>
        <p:spPr bwMode="auto">
          <a:xfrm flipV="1">
            <a:off x="1416444" y="4897733"/>
            <a:ext cx="328738" cy="494270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57150" cap="flat" cmpd="sng" algn="ctr">
            <a:solidFill>
              <a:srgbClr val="6699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CEE50B4-5E82-427B-80F4-CA2C809D31CC}"/>
              </a:ext>
            </a:extLst>
          </p:cNvPr>
          <p:cNvCxnSpPr/>
          <p:nvPr/>
        </p:nvCxnSpPr>
        <p:spPr bwMode="auto">
          <a:xfrm flipH="1">
            <a:off x="1636484" y="5028713"/>
            <a:ext cx="339811" cy="492497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57150" cap="flat" cmpd="sng" algn="ctr">
            <a:solidFill>
              <a:srgbClr val="6699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4560AF6-9AA9-4F37-B8C6-27B388AE1B2F}"/>
              </a:ext>
            </a:extLst>
          </p:cNvPr>
          <p:cNvCxnSpPr/>
          <p:nvPr/>
        </p:nvCxnSpPr>
        <p:spPr bwMode="auto">
          <a:xfrm>
            <a:off x="2453550" y="5028713"/>
            <a:ext cx="315097" cy="450286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57150" cap="flat" cmpd="sng" algn="ctr">
            <a:solidFill>
              <a:srgbClr val="6699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3CA6478-CB77-4D3E-B02A-4B72E9E7A948}"/>
              </a:ext>
            </a:extLst>
          </p:cNvPr>
          <p:cNvCxnSpPr/>
          <p:nvPr/>
        </p:nvCxnSpPr>
        <p:spPr bwMode="auto">
          <a:xfrm flipH="1" flipV="1">
            <a:off x="2663615" y="4873019"/>
            <a:ext cx="333632" cy="420130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57150" cap="flat" cmpd="sng" algn="ctr">
            <a:solidFill>
              <a:srgbClr val="6699FF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5365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5180906-8135-4977-B24F-CF62345722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816042"/>
              </p:ext>
            </p:extLst>
          </p:nvPr>
        </p:nvGraphicFramePr>
        <p:xfrm>
          <a:off x="1196023" y="1031789"/>
          <a:ext cx="6751954" cy="528828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3199034">
                  <a:extLst>
                    <a:ext uri="{9D8B030D-6E8A-4147-A177-3AD203B41FA5}">
                      <a16:colId xmlns:a16="http://schemas.microsoft.com/office/drawing/2014/main" val="2565221420"/>
                    </a:ext>
                  </a:extLst>
                </a:gridCol>
                <a:gridCol w="1476478">
                  <a:extLst>
                    <a:ext uri="{9D8B030D-6E8A-4147-A177-3AD203B41FA5}">
                      <a16:colId xmlns:a16="http://schemas.microsoft.com/office/drawing/2014/main" val="659361910"/>
                    </a:ext>
                  </a:extLst>
                </a:gridCol>
                <a:gridCol w="2076442">
                  <a:extLst>
                    <a:ext uri="{9D8B030D-6E8A-4147-A177-3AD203B41FA5}">
                      <a16:colId xmlns:a16="http://schemas.microsoft.com/office/drawing/2014/main" val="4144629482"/>
                    </a:ext>
                  </a:extLst>
                </a:gridCol>
              </a:tblGrid>
              <a:tr h="15605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Part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Price Per 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0802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Jetson Nano Dev Kit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$98.00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522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ATMEL ATMega328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$6.99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4842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Intel RealSense D415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$149.00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668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64GB MicroSD Card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$13.99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6138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PCB Manufacturing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$3.00*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1661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12V 8A Power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$10.99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65188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NEMA 17 Stepper 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$7.63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80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Big Easy Driver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$19.95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1655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Net Launcher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$100.00*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2078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$70.00*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819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CO2 Cartridges (15 Count)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$6.97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569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6’ x 6’ Mesh 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$36.00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477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Chassis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$40.00*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026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Electronic Components</a:t>
                      </a:r>
                    </a:p>
                    <a:p>
                      <a:r>
                        <a:rPr lang="en-US" sz="1400"/>
                        <a:t>(Wires, Headers, Connectors, </a:t>
                      </a:r>
                      <a:r>
                        <a:rPr lang="en-US" sz="1400" err="1"/>
                        <a:t>Etc</a:t>
                      </a:r>
                      <a:r>
                        <a:rPr lang="en-US" sz="140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$30.00*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812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Total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$592.52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9258623"/>
                  </a:ext>
                </a:extLst>
              </a:tr>
            </a:tbl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A82D99-69C4-414A-85F2-4D0E03F47175}"/>
              </a:ext>
            </a:extLst>
          </p:cNvPr>
          <p:cNvSpPr txBox="1">
            <a:spLocks/>
          </p:cNvSpPr>
          <p:nvPr/>
        </p:nvSpPr>
        <p:spPr bwMode="auto">
          <a:xfrm>
            <a:off x="534044" y="6383879"/>
            <a:ext cx="8422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22250" indent="-222250" algn="l" defTabSz="887413" rtl="0" eaLnBrk="1" fontAlgn="base" hangingPunct="1"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2400" b="1" baseline="0">
                <a:solidFill>
                  <a:schemeClr val="tx1"/>
                </a:solidFill>
                <a:effectLst/>
                <a:latin typeface="Calibri"/>
                <a:ea typeface="ＭＳ Ｐゴシック" pitchFamily="-112" charset="-128"/>
                <a:cs typeface="Calibri"/>
              </a:defRPr>
            </a:lvl1pPr>
            <a:lvl2pPr marL="511175" indent="-279400" algn="l" defTabSz="887413" rtl="0" eaLnBrk="1" fontAlgn="base" hangingPunct="1"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2000" b="1" baseline="0">
                <a:solidFill>
                  <a:schemeClr val="tx1"/>
                </a:solidFill>
                <a:effectLst/>
                <a:latin typeface="Calibri"/>
                <a:ea typeface="ＭＳ Ｐゴシック" pitchFamily="-112" charset="-128"/>
                <a:cs typeface="Calibri"/>
              </a:defRPr>
            </a:lvl2pPr>
            <a:lvl3pPr marL="744538" indent="-233363" algn="l" defTabSz="887413" rtl="0" eaLnBrk="1" fontAlgn="base" hangingPunct="1">
              <a:spcBef>
                <a:spcPts val="600"/>
              </a:spcBef>
              <a:spcAft>
                <a:spcPct val="0"/>
              </a:spcAft>
              <a:buSzPct val="80000"/>
              <a:buChar char="•"/>
              <a:defRPr sz="2000" b="1" baseline="0">
                <a:solidFill>
                  <a:schemeClr val="tx1"/>
                </a:solidFill>
                <a:effectLst/>
                <a:latin typeface="Calibri"/>
                <a:ea typeface="ＭＳ Ｐゴシック" pitchFamily="-112" charset="-128"/>
                <a:cs typeface="Calibri"/>
              </a:defRPr>
            </a:lvl3pPr>
            <a:lvl4pPr marL="914400" indent="-169863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–"/>
              <a:defRPr sz="2000" b="1">
                <a:solidFill>
                  <a:schemeClr val="tx1"/>
                </a:solidFill>
                <a:effectLst/>
                <a:latin typeface="+mn-lt"/>
                <a:ea typeface="ＭＳ Ｐゴシック" pitchFamily="-112" charset="-128"/>
              </a:defRPr>
            </a:lvl4pPr>
            <a:lvl5pPr marL="968375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defRPr b="1">
                <a:solidFill>
                  <a:schemeClr val="bg2"/>
                </a:solidFill>
                <a:effectLst/>
                <a:latin typeface="+mn-lt"/>
                <a:ea typeface="ＭＳ Ｐゴシック" pitchFamily="-112" charset="-128"/>
              </a:defRPr>
            </a:lvl5pPr>
            <a:lvl6pPr marL="24511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effectLst/>
                <a:latin typeface="+mn-lt"/>
                <a:ea typeface="ＭＳ Ｐゴシック" pitchFamily="-112" charset="-128"/>
              </a:defRPr>
            </a:lvl6pPr>
            <a:lvl7pPr marL="29083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3655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effectLst/>
                <a:latin typeface="+mn-lt"/>
                <a:ea typeface="ＭＳ Ｐゴシック" pitchFamily="-112" charset="-128"/>
              </a:defRPr>
            </a:lvl8pPr>
            <a:lvl9pPr marL="38227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</a:pPr>
            <a:r>
              <a:rPr lang="en-US" sz="1800" kern="0"/>
              <a:t>* This budget is fully expected to change over the course of development</a:t>
            </a:r>
          </a:p>
        </p:txBody>
      </p:sp>
    </p:spTree>
    <p:extLst>
      <p:ext uri="{BB962C8B-B14F-4D97-AF65-F5344CB8AC3E}">
        <p14:creationId xmlns:p14="http://schemas.microsoft.com/office/powerpoint/2010/main" val="1103623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PCB Schematic</a:t>
            </a:r>
          </a:p>
        </p:txBody>
      </p:sp>
      <p:pic>
        <p:nvPicPr>
          <p:cNvPr id="6" name="Picture 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8A9854B2-6923-43C0-8921-ED2D0B96D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9" t="9536" r="2058" b="19716"/>
          <a:stretch/>
        </p:blipFill>
        <p:spPr>
          <a:xfrm>
            <a:off x="120164" y="1139081"/>
            <a:ext cx="8760613" cy="508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97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050130"/>
            <a:ext cx="8422393" cy="3231654"/>
          </a:xfrm>
        </p:spPr>
        <p:txBody>
          <a:bodyPr/>
          <a:lstStyle/>
          <a:p>
            <a:r>
              <a:rPr lang="en-US" sz="2000" dirty="0">
                <a:ea typeface="ＭＳ Ｐゴシック"/>
              </a:rPr>
              <a:t>Customer requires a stationary mine capable of </a:t>
            </a:r>
            <a:endParaRPr lang="en-US" sz="2000" dirty="0"/>
          </a:p>
          <a:p>
            <a:pPr lvl="1"/>
            <a:r>
              <a:rPr lang="en-US" b="0" dirty="0">
                <a:ea typeface="ＭＳ Ｐゴシック"/>
              </a:rPr>
              <a:t>Target Identification</a:t>
            </a:r>
          </a:p>
          <a:p>
            <a:pPr lvl="1"/>
            <a:r>
              <a:rPr lang="en-US" b="0" dirty="0">
                <a:ea typeface="ＭＳ Ｐゴシック"/>
              </a:rPr>
              <a:t>Target Tracking</a:t>
            </a:r>
          </a:p>
          <a:p>
            <a:pPr lvl="1"/>
            <a:r>
              <a:rPr lang="en-US" b="0" dirty="0">
                <a:ea typeface="ＭＳ Ｐゴシック"/>
              </a:rPr>
              <a:t>Wireless Video Datalink</a:t>
            </a:r>
          </a:p>
          <a:p>
            <a:pPr lvl="1"/>
            <a:r>
              <a:rPr lang="en-US" b="0" dirty="0">
                <a:ea typeface="ＭＳ Ｐゴシック"/>
              </a:rPr>
              <a:t>Autonomous Disruption</a:t>
            </a:r>
          </a:p>
          <a:p>
            <a:pPr marL="231775" lvl="1" indent="0">
              <a:buNone/>
            </a:pPr>
            <a:endParaRPr lang="en-US" dirty="0">
              <a:ea typeface="ＭＳ Ｐゴシック"/>
            </a:endParaRPr>
          </a:p>
          <a:p>
            <a:r>
              <a:rPr lang="en-US" sz="2000" dirty="0">
                <a:ea typeface="ＭＳ Ｐゴシック"/>
              </a:rPr>
              <a:t>Our solution is to use the latest computer vision and deep learning algorithms to target Unmanned Aerial Vehicles and disable them with a custom net launcher.</a:t>
            </a:r>
          </a:p>
        </p:txBody>
      </p:sp>
    </p:spTree>
    <p:extLst>
      <p:ext uri="{BB962C8B-B14F-4D97-AF65-F5344CB8AC3E}">
        <p14:creationId xmlns:p14="http://schemas.microsoft.com/office/powerpoint/2010/main" val="2073625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PCB Schematic</a:t>
            </a:r>
          </a:p>
        </p:txBody>
      </p:sp>
      <p:pic>
        <p:nvPicPr>
          <p:cNvPr id="6" name="Picture 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8A9854B2-6923-43C0-8921-ED2D0B96D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9" t="9536" r="2058" b="19716"/>
          <a:stretch/>
        </p:blipFill>
        <p:spPr>
          <a:xfrm>
            <a:off x="120164" y="1139081"/>
            <a:ext cx="8760613" cy="50815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EA2DDE-A153-4243-A3C2-A2220AB589E5}"/>
              </a:ext>
            </a:extLst>
          </p:cNvPr>
          <p:cNvSpPr/>
          <p:nvPr/>
        </p:nvSpPr>
        <p:spPr bwMode="auto">
          <a:xfrm>
            <a:off x="119049" y="1097407"/>
            <a:ext cx="3776649" cy="4954477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A42A77-6009-4BE4-94F8-A29B2208640C}"/>
              </a:ext>
            </a:extLst>
          </p:cNvPr>
          <p:cNvSpPr txBox="1"/>
          <p:nvPr/>
        </p:nvSpPr>
        <p:spPr>
          <a:xfrm>
            <a:off x="949623" y="6053546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/>
                <a:ea typeface="ＭＳ Ｐゴシック"/>
              </a:rPr>
              <a:t>Power Regulation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12151D-4FFE-4F79-8B6F-AFEEFD6B9E46}"/>
              </a:ext>
            </a:extLst>
          </p:cNvPr>
          <p:cNvSpPr txBox="1"/>
          <p:nvPr/>
        </p:nvSpPr>
        <p:spPr>
          <a:xfrm>
            <a:off x="4714637" y="6386394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1600">
              <a:solidFill>
                <a:schemeClr val="tx1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5143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PCB Schematic</a:t>
            </a:r>
          </a:p>
        </p:txBody>
      </p:sp>
      <p:pic>
        <p:nvPicPr>
          <p:cNvPr id="6" name="Picture 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8A9854B2-6923-43C0-8921-ED2D0B96D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9" t="9536" r="2058" b="19716"/>
          <a:stretch/>
        </p:blipFill>
        <p:spPr>
          <a:xfrm>
            <a:off x="120164" y="1139081"/>
            <a:ext cx="8760613" cy="50815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AF10AB-1AAA-4051-8FBC-EF983781AB8E}"/>
              </a:ext>
            </a:extLst>
          </p:cNvPr>
          <p:cNvSpPr/>
          <p:nvPr/>
        </p:nvSpPr>
        <p:spPr bwMode="auto">
          <a:xfrm>
            <a:off x="4045143" y="1173396"/>
            <a:ext cx="3801978" cy="2155552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34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9FB644-1966-4443-992A-C479C2C54360}"/>
              </a:ext>
            </a:extLst>
          </p:cNvPr>
          <p:cNvSpPr txBox="1"/>
          <p:nvPr/>
        </p:nvSpPr>
        <p:spPr>
          <a:xfrm>
            <a:off x="5660936" y="3343274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  <a:latin typeface="Arial"/>
                <a:ea typeface="ＭＳ Ｐゴシック"/>
              </a:rPr>
              <a:t>MCU</a:t>
            </a:r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718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PCB Schematic</a:t>
            </a:r>
          </a:p>
        </p:txBody>
      </p:sp>
      <p:pic>
        <p:nvPicPr>
          <p:cNvPr id="6" name="Picture 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8A9854B2-6923-43C0-8921-ED2D0B96D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9" t="9536" r="2058" b="19716"/>
          <a:stretch/>
        </p:blipFill>
        <p:spPr>
          <a:xfrm>
            <a:off x="120164" y="1139081"/>
            <a:ext cx="8760613" cy="508151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C347AF4-0781-4ED7-8846-60611B9DD709}"/>
              </a:ext>
            </a:extLst>
          </p:cNvPr>
          <p:cNvCxnSpPr/>
          <p:nvPr/>
        </p:nvCxnSpPr>
        <p:spPr bwMode="auto">
          <a:xfrm>
            <a:off x="3852400" y="3456625"/>
            <a:ext cx="4080604" cy="2533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686ED0A-61F7-4F1F-A6FA-9AE28F55EDC9}"/>
              </a:ext>
            </a:extLst>
          </p:cNvPr>
          <p:cNvCxnSpPr/>
          <p:nvPr/>
        </p:nvCxnSpPr>
        <p:spPr bwMode="auto">
          <a:xfrm>
            <a:off x="7889708" y="1414819"/>
            <a:ext cx="8866" cy="2016239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EFB4C54-3CB5-417A-A31C-F5AAC4C75B00}"/>
              </a:ext>
            </a:extLst>
          </p:cNvPr>
          <p:cNvCxnSpPr/>
          <p:nvPr/>
        </p:nvCxnSpPr>
        <p:spPr bwMode="auto">
          <a:xfrm>
            <a:off x="7886937" y="1443710"/>
            <a:ext cx="882739" cy="8866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DCA1FD-2869-4D47-AC96-AE3EC5E7E93F}"/>
              </a:ext>
            </a:extLst>
          </p:cNvPr>
          <p:cNvCxnSpPr/>
          <p:nvPr/>
        </p:nvCxnSpPr>
        <p:spPr bwMode="auto">
          <a:xfrm flipH="1">
            <a:off x="8735244" y="1440940"/>
            <a:ext cx="3798" cy="4568200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D5A0DB-5ECC-49AF-BFC7-3B6FF8887ADD}"/>
              </a:ext>
            </a:extLst>
          </p:cNvPr>
          <p:cNvCxnSpPr/>
          <p:nvPr/>
        </p:nvCxnSpPr>
        <p:spPr bwMode="auto">
          <a:xfrm flipH="1">
            <a:off x="3875513" y="3483536"/>
            <a:ext cx="3799" cy="1275347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5AE7900-0C34-4666-AFE1-0E8E596D5697}"/>
              </a:ext>
            </a:extLst>
          </p:cNvPr>
          <p:cNvCxnSpPr/>
          <p:nvPr/>
        </p:nvCxnSpPr>
        <p:spPr bwMode="auto">
          <a:xfrm>
            <a:off x="1679198" y="5963071"/>
            <a:ext cx="7063169" cy="15198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B96D412-6488-40EC-B1BB-EF2826F2E8F3}"/>
              </a:ext>
            </a:extLst>
          </p:cNvPr>
          <p:cNvCxnSpPr/>
          <p:nvPr/>
        </p:nvCxnSpPr>
        <p:spPr bwMode="auto">
          <a:xfrm flipV="1">
            <a:off x="1682758" y="4740679"/>
            <a:ext cx="2199878" cy="3799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8BF90C8-3C97-41CC-8240-B8D46215920B}"/>
              </a:ext>
            </a:extLst>
          </p:cNvPr>
          <p:cNvCxnSpPr/>
          <p:nvPr/>
        </p:nvCxnSpPr>
        <p:spPr bwMode="auto">
          <a:xfrm flipH="1">
            <a:off x="1701519" y="4735376"/>
            <a:ext cx="3798" cy="1237354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DCEC455-11F5-450D-818F-BB7024083A0F}"/>
              </a:ext>
            </a:extLst>
          </p:cNvPr>
          <p:cNvSpPr txBox="1"/>
          <p:nvPr/>
        </p:nvSpPr>
        <p:spPr>
          <a:xfrm>
            <a:off x="4162926" y="5967663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  <a:latin typeface="Arial"/>
                <a:ea typeface="ＭＳ Ｐゴシック"/>
              </a:rPr>
              <a:t>Inputs/Outputs</a:t>
            </a:r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293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C6134-B8B9-42CE-A9B4-D673937F0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/>
              </a:rPr>
              <a:t>PCB Design</a:t>
            </a:r>
            <a:endParaRPr lang="en-US" dirty="0"/>
          </a:p>
        </p:txBody>
      </p:sp>
      <p:pic>
        <p:nvPicPr>
          <p:cNvPr id="3" name="Picture 3" descr="A circuit board&#10;&#10;Description generated with very high confidence">
            <a:extLst>
              <a:ext uri="{FF2B5EF4-FFF2-40B4-BE49-F238E27FC236}">
                <a16:creationId xmlns:a16="http://schemas.microsoft.com/office/drawing/2014/main" id="{7E80E6B7-712E-4474-AFB0-C17AD997D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33" t="7067" r="14498" b="7185"/>
          <a:stretch/>
        </p:blipFill>
        <p:spPr>
          <a:xfrm>
            <a:off x="477463" y="1606994"/>
            <a:ext cx="4781873" cy="3655997"/>
          </a:xfrm>
          <a:prstGeom prst="rect">
            <a:avLst/>
          </a:prstGeom>
        </p:spPr>
      </p:pic>
      <p:pic>
        <p:nvPicPr>
          <p:cNvPr id="5" name="Picture 5" descr="A circuit board&#10;&#10;Description generated with very high confidence">
            <a:extLst>
              <a:ext uri="{FF2B5EF4-FFF2-40B4-BE49-F238E27FC236}">
                <a16:creationId xmlns:a16="http://schemas.microsoft.com/office/drawing/2014/main" id="{9314589C-FF6D-4A7B-88C6-656F6E6E27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35" t="5903" r="14682" b="6424"/>
          <a:stretch/>
        </p:blipFill>
        <p:spPr>
          <a:xfrm>
            <a:off x="5334422" y="2394432"/>
            <a:ext cx="3502730" cy="287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74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F4879-8C7C-4F43-87B5-0E957BBBE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Software Used – Libraries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9C9E0-46CB-4A8B-BC3B-C196659BC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63" y="859368"/>
            <a:ext cx="8422393" cy="470898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Python:</a:t>
            </a:r>
          </a:p>
          <a:p>
            <a:r>
              <a:rPr lang="en-US" dirty="0"/>
              <a:t>OpenCV</a:t>
            </a:r>
          </a:p>
          <a:p>
            <a:r>
              <a:rPr lang="en-US" dirty="0"/>
              <a:t>TensorFlow 2.0</a:t>
            </a:r>
          </a:p>
          <a:p>
            <a:pPr lvl="1"/>
            <a:r>
              <a:rPr lang="en-US" b="0" dirty="0"/>
              <a:t>Faster RCNN w/ MobileNetV2 Backend</a:t>
            </a:r>
          </a:p>
          <a:p>
            <a:pPr lvl="1"/>
            <a:r>
              <a:rPr lang="en-US" b="0" dirty="0" err="1"/>
              <a:t>TensorRT</a:t>
            </a:r>
            <a:r>
              <a:rPr lang="en-US" b="0" dirty="0"/>
              <a:t> integration</a:t>
            </a:r>
          </a:p>
          <a:p>
            <a:r>
              <a:rPr lang="en-US" dirty="0" err="1"/>
              <a:t>TensorRT</a:t>
            </a:r>
            <a:r>
              <a:rPr lang="en-US" dirty="0"/>
              <a:t>: optimization library, major speed up on Nvidia GPUs</a:t>
            </a:r>
          </a:p>
          <a:p>
            <a:pPr marL="0" indent="0">
              <a:buNone/>
            </a:pPr>
            <a:r>
              <a:rPr lang="en-US" dirty="0" err="1"/>
              <a:t>Matlab</a:t>
            </a:r>
            <a:r>
              <a:rPr lang="en-US" dirty="0"/>
              <a:t>:</a:t>
            </a:r>
          </a:p>
          <a:p>
            <a:r>
              <a:rPr lang="en-US" dirty="0"/>
              <a:t>Deep Learning Toolbox</a:t>
            </a:r>
          </a:p>
          <a:p>
            <a:r>
              <a:rPr lang="en-US" dirty="0"/>
              <a:t>GPU Coder Toolbox</a:t>
            </a:r>
          </a:p>
          <a:p>
            <a:pPr marL="0" indent="0">
              <a:buNone/>
            </a:pPr>
            <a:r>
              <a:rPr lang="en-US" dirty="0"/>
              <a:t>Arduino IDE: </a:t>
            </a:r>
          </a:p>
          <a:p>
            <a:r>
              <a:rPr lang="en-US" dirty="0"/>
              <a:t>C++ for </a:t>
            </a:r>
            <a:r>
              <a:rPr lang="en-US" dirty="0" err="1"/>
              <a:t>ATmega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008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ea typeface="ＭＳ Ｐゴシック"/>
              </a:rPr>
              <a:t>ATmega328 Software Flowchart</a:t>
            </a:r>
            <a:endParaRPr lang="en-US" sz="320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509542F-F3EE-46C5-BFA6-D1E6AA563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897" y="1185954"/>
            <a:ext cx="6598206" cy="484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88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ea typeface="ＭＳ Ｐゴシック"/>
              </a:rPr>
              <a:t>Software Integration Block Diagram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E6F337-D053-4687-8BDC-C101A4373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51" y="1462262"/>
            <a:ext cx="8958649" cy="4018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27A7CC-70AA-4C6A-9F9C-F179EA9BF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902" y="4240119"/>
            <a:ext cx="1376997" cy="147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18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 Dataset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050129"/>
            <a:ext cx="8416367" cy="1969770"/>
          </a:xfrm>
        </p:spPr>
        <p:txBody>
          <a:bodyPr/>
          <a:lstStyle/>
          <a:p>
            <a:r>
              <a:rPr lang="en-US" sz="1800" b="0" dirty="0">
                <a:latin typeface="+mn-lt"/>
              </a:rPr>
              <a:t>Two Class Dataset: ~6,500 Drone Instances and ~12,000 Clutter Instances</a:t>
            </a:r>
          </a:p>
          <a:p>
            <a:r>
              <a:rPr lang="en-US" sz="1800" b="0" dirty="0">
                <a:latin typeface="+mn-lt"/>
              </a:rPr>
              <a:t>Dataset Consists of:</a:t>
            </a:r>
          </a:p>
          <a:p>
            <a:pPr lvl="1"/>
            <a:r>
              <a:rPr lang="en-US" sz="1800" b="0" dirty="0">
                <a:latin typeface="+mn-lt"/>
              </a:rPr>
              <a:t>LM Data Collections (Innovation Center)</a:t>
            </a:r>
          </a:p>
          <a:p>
            <a:pPr lvl="1"/>
            <a:r>
              <a:rPr lang="en-US" sz="1800" b="0" dirty="0">
                <a:latin typeface="+mn-lt"/>
              </a:rPr>
              <a:t>Online Images (Kaggle Dataset)</a:t>
            </a:r>
          </a:p>
          <a:p>
            <a:r>
              <a:rPr lang="en-US" sz="1800" b="0" dirty="0">
                <a:latin typeface="+mn-lt"/>
              </a:rPr>
              <a:t>Training and Test sets were sequestered with a random with a random 80 – 20 split.</a:t>
            </a:r>
          </a:p>
        </p:txBody>
      </p:sp>
      <p:pic>
        <p:nvPicPr>
          <p:cNvPr id="2050" name="Picture 2" descr="https://lh3.googleusercontent.com/VDhfH6kSmu8ZlGKPQOGx3KYgpI9pDW6EzAjPCEq10TfK-9gfHu2Ij2dL1Nox0LqXJKYSEKu1DFkj_Cl-anRy1wgIW0FA0NEZ50NmJpMZwsjHxF1_IG1fpq54xxWtXPo6GkkcG-7RbCE">
            <a:extLst>
              <a:ext uri="{FF2B5EF4-FFF2-40B4-BE49-F238E27FC236}">
                <a16:creationId xmlns:a16="http://schemas.microsoft.com/office/drawing/2014/main" id="{48822C6D-3D95-4691-A63A-E28C149E7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33" y="3429000"/>
            <a:ext cx="2644619" cy="195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6.googleusercontent.com/8BwD-324WqOuCOZVc4jINMlmuXYOa9vwkfHBjf6_JK93478VII-y0aUE58FtOT0syT00N-tT8U_ksjYeNwY56nzjJWJEwECuU6JcOclDhcjMxGnp1W4vkqi0vFtxgsOGt0PrWu0UQ5M">
            <a:extLst>
              <a:ext uri="{FF2B5EF4-FFF2-40B4-BE49-F238E27FC236}">
                <a16:creationId xmlns:a16="http://schemas.microsoft.com/office/drawing/2014/main" id="{EC5FD1AA-F06F-4434-9866-AD3E5E921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511" y="3453993"/>
            <a:ext cx="2997656" cy="190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166103-CD35-446D-8B76-61C8FCC4DCC6}"/>
              </a:ext>
            </a:extLst>
          </p:cNvPr>
          <p:cNvSpPr txBox="1">
            <a:spLocks/>
          </p:cNvSpPr>
          <p:nvPr/>
        </p:nvSpPr>
        <p:spPr bwMode="auto">
          <a:xfrm>
            <a:off x="461962" y="5414901"/>
            <a:ext cx="84163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22250" indent="-222250" algn="l" defTabSz="887413" rtl="0" eaLnBrk="1" fontAlgn="base" hangingPunct="1"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2400" b="1" baseline="0">
                <a:solidFill>
                  <a:schemeClr val="tx1"/>
                </a:solidFill>
                <a:effectLst/>
                <a:latin typeface="Calibri"/>
                <a:ea typeface="ＭＳ Ｐゴシック" pitchFamily="-112" charset="-128"/>
                <a:cs typeface="Calibri"/>
              </a:defRPr>
            </a:lvl1pPr>
            <a:lvl2pPr marL="511175" indent="-279400" algn="l" defTabSz="887413" rtl="0" eaLnBrk="1" fontAlgn="base" hangingPunct="1"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2000" b="1" baseline="0">
                <a:solidFill>
                  <a:schemeClr val="tx1"/>
                </a:solidFill>
                <a:effectLst/>
                <a:latin typeface="Calibri"/>
                <a:ea typeface="ＭＳ Ｐゴシック" pitchFamily="-112" charset="-128"/>
                <a:cs typeface="Calibri"/>
              </a:defRPr>
            </a:lvl2pPr>
            <a:lvl3pPr marL="744538" indent="-233363" algn="l" defTabSz="887413" rtl="0" eaLnBrk="1" fontAlgn="base" hangingPunct="1">
              <a:spcBef>
                <a:spcPts val="600"/>
              </a:spcBef>
              <a:spcAft>
                <a:spcPct val="0"/>
              </a:spcAft>
              <a:buSzPct val="80000"/>
              <a:buChar char="•"/>
              <a:defRPr sz="2000" b="1" baseline="0">
                <a:solidFill>
                  <a:schemeClr val="tx1"/>
                </a:solidFill>
                <a:effectLst/>
                <a:latin typeface="Calibri"/>
                <a:ea typeface="ＭＳ Ｐゴシック" pitchFamily="-112" charset="-128"/>
                <a:cs typeface="Calibri"/>
              </a:defRPr>
            </a:lvl3pPr>
            <a:lvl4pPr marL="914400" indent="-169863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–"/>
              <a:defRPr sz="2000" b="1">
                <a:solidFill>
                  <a:schemeClr val="tx1"/>
                </a:solidFill>
                <a:effectLst/>
                <a:latin typeface="+mn-lt"/>
                <a:ea typeface="ＭＳ Ｐゴシック" pitchFamily="-112" charset="-128"/>
              </a:defRPr>
            </a:lvl4pPr>
            <a:lvl5pPr marL="968375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defRPr b="1">
                <a:solidFill>
                  <a:schemeClr val="bg2"/>
                </a:solidFill>
                <a:effectLst/>
                <a:latin typeface="+mn-lt"/>
                <a:ea typeface="ＭＳ Ｐゴシック" pitchFamily="-112" charset="-128"/>
              </a:defRPr>
            </a:lvl5pPr>
            <a:lvl6pPr marL="24511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effectLst/>
                <a:latin typeface="+mn-lt"/>
                <a:ea typeface="ＭＳ Ｐゴシック" pitchFamily="-112" charset="-128"/>
              </a:defRPr>
            </a:lvl6pPr>
            <a:lvl7pPr marL="29083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3655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effectLst/>
                <a:latin typeface="+mn-lt"/>
                <a:ea typeface="ＭＳ Ｐゴシック" pitchFamily="-112" charset="-128"/>
              </a:defRPr>
            </a:lvl8pPr>
            <a:lvl9pPr marL="38227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2000" kern="0">
                <a:ea typeface="ＭＳ Ｐゴシック"/>
              </a:rPr>
              <a:t>Sample Images from Dataset</a:t>
            </a:r>
          </a:p>
        </p:txBody>
      </p:sp>
    </p:spTree>
    <p:extLst>
      <p:ext uri="{BB962C8B-B14F-4D97-AF65-F5344CB8AC3E}">
        <p14:creationId xmlns:p14="http://schemas.microsoft.com/office/powerpoint/2010/main" val="377493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Neural Network Algorithm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050129"/>
            <a:ext cx="2674919" cy="4862870"/>
          </a:xfrm>
        </p:spPr>
        <p:txBody>
          <a:bodyPr/>
          <a:lstStyle/>
          <a:p>
            <a:pPr marL="0" indent="0">
              <a:buNone/>
            </a:pPr>
            <a:r>
              <a:rPr lang="en-US" sz="2000">
                <a:latin typeface="+mn-lt"/>
              </a:rPr>
              <a:t>Object Detection:</a:t>
            </a:r>
          </a:p>
          <a:p>
            <a:r>
              <a:rPr lang="en-US" sz="1800" b="0">
                <a:highlight>
                  <a:srgbClr val="FFFF00"/>
                </a:highlight>
                <a:latin typeface="+mn-lt"/>
              </a:rPr>
              <a:t>Faster R-CNN</a:t>
            </a:r>
          </a:p>
          <a:p>
            <a:r>
              <a:rPr lang="en-US" sz="1800" b="0">
                <a:latin typeface="+mn-lt"/>
              </a:rPr>
              <a:t>Single Shot Detector</a:t>
            </a:r>
          </a:p>
          <a:p>
            <a:r>
              <a:rPr lang="en-US" sz="1800" b="0">
                <a:latin typeface="+mn-lt"/>
              </a:rPr>
              <a:t>Fast R-CNN</a:t>
            </a:r>
          </a:p>
          <a:p>
            <a:r>
              <a:rPr lang="en-US" sz="1800" b="0">
                <a:latin typeface="+mn-lt"/>
              </a:rPr>
              <a:t>R-CNN</a:t>
            </a:r>
            <a:endParaRPr lang="en-US" sz="1800">
              <a:latin typeface="+mn-lt"/>
            </a:endParaRPr>
          </a:p>
          <a:p>
            <a:pPr marL="0" indent="0">
              <a:buNone/>
            </a:pPr>
            <a:endParaRPr lang="en-US" sz="1800">
              <a:latin typeface="+mn-lt"/>
            </a:endParaRPr>
          </a:p>
          <a:p>
            <a:pPr marL="0" indent="0">
              <a:buNone/>
            </a:pPr>
            <a:r>
              <a:rPr lang="en-US" sz="2000">
                <a:latin typeface="+mn-lt"/>
              </a:rPr>
              <a:t>CNN Backend:</a:t>
            </a:r>
          </a:p>
          <a:p>
            <a:r>
              <a:rPr lang="en-US" sz="1800" b="0">
                <a:highlight>
                  <a:srgbClr val="FFFF00"/>
                </a:highlight>
                <a:latin typeface="+mn-lt"/>
              </a:rPr>
              <a:t>MobileNetV2</a:t>
            </a:r>
          </a:p>
          <a:p>
            <a:r>
              <a:rPr lang="en-US" sz="1800" b="0">
                <a:latin typeface="+mn-lt"/>
              </a:rPr>
              <a:t>AlexNet</a:t>
            </a:r>
          </a:p>
          <a:p>
            <a:r>
              <a:rPr lang="en-US" sz="1800" b="0">
                <a:latin typeface="+mn-lt"/>
              </a:rPr>
              <a:t>ResNet18</a:t>
            </a:r>
          </a:p>
          <a:p>
            <a:pPr marL="0" indent="0">
              <a:buNone/>
            </a:pPr>
            <a:endParaRPr lang="en-US">
              <a:latin typeface="+mn-lt"/>
            </a:endParaRPr>
          </a:p>
          <a:p>
            <a:pPr marL="0" indent="0">
              <a:buNone/>
            </a:pPr>
            <a:endParaRPr lang="en-US">
              <a:latin typeface="+mn-lt"/>
            </a:endParaRPr>
          </a:p>
          <a:p>
            <a:pPr marL="0" indent="0">
              <a:buNone/>
            </a:pPr>
            <a:endParaRPr lang="en-US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C265BE-2E39-4472-B03F-3AB6EA4C9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119"/>
          <a:stretch/>
        </p:blipFill>
        <p:spPr>
          <a:xfrm>
            <a:off x="4179272" y="4377999"/>
            <a:ext cx="4529858" cy="2297095"/>
          </a:xfrm>
          <a:prstGeom prst="rect">
            <a:avLst/>
          </a:prstGeom>
        </p:spPr>
      </p:pic>
      <p:pic>
        <p:nvPicPr>
          <p:cNvPr id="8" name="Picture 2" descr="https://miro.medium.com/max/2098/1*7dJTcEv7vYAQyHbQ8QAZUA.png">
            <a:extLst>
              <a:ext uri="{FF2B5EF4-FFF2-40B4-BE49-F238E27FC236}">
                <a16:creationId xmlns:a16="http://schemas.microsoft.com/office/drawing/2014/main" id="{50041DD8-0B20-40E7-95EA-02D7B60FA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77" y="995274"/>
            <a:ext cx="5572248" cy="332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766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304EA-F00B-4062-BED4-FA586092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Algorithm Hyperparameters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18A613-A5CB-4C90-BA4E-D9050CD03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63" y="1050129"/>
            <a:ext cx="6468773" cy="738664"/>
          </a:xfrm>
        </p:spPr>
        <p:txBody>
          <a:bodyPr/>
          <a:lstStyle/>
          <a:p>
            <a:r>
              <a:rPr lang="en-US"/>
              <a:t>Optimal Hyperparameters tested via grid search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9BC18-AFBB-453B-BC2C-734B64BBD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325" y="2052637"/>
            <a:ext cx="69913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6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Responsibility Flowchart</a:t>
            </a:r>
          </a:p>
        </p:txBody>
      </p:sp>
      <p:pic>
        <p:nvPicPr>
          <p:cNvPr id="6" name="image2.png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664863E-CA34-4B1C-82BC-36AFB5C8DF04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66251" y="1197997"/>
            <a:ext cx="8836826" cy="497267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56468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2DD1A-7835-4467-889D-B755FD211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Confusion Matrix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2049CF-1A97-4459-9240-CDF5CE076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3" y="1495468"/>
            <a:ext cx="8293936" cy="312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07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Tracking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050129"/>
            <a:ext cx="8550062" cy="6124754"/>
          </a:xfrm>
        </p:spPr>
        <p:txBody>
          <a:bodyPr/>
          <a:lstStyle/>
          <a:p>
            <a:r>
              <a:rPr lang="en-US" sz="2000" dirty="0">
                <a:highlight>
                  <a:srgbClr val="FFFF00"/>
                </a:highlight>
              </a:rPr>
              <a:t>KCF Tracker: </a:t>
            </a:r>
          </a:p>
          <a:p>
            <a:pPr lvl="1"/>
            <a:r>
              <a:rPr lang="en-US" sz="1800" b="0" dirty="0"/>
              <a:t>Pro: Good accuracy and speed. Generalizes well</a:t>
            </a:r>
          </a:p>
          <a:p>
            <a:pPr lvl="1"/>
            <a:r>
              <a:rPr lang="en-US" sz="1800" b="0" dirty="0"/>
              <a:t>Con: Does not recover from full occlusion</a:t>
            </a:r>
          </a:p>
          <a:p>
            <a:r>
              <a:rPr lang="en-US" sz="2000" dirty="0"/>
              <a:t>MIL Tracker:</a:t>
            </a:r>
          </a:p>
          <a:p>
            <a:pPr lvl="1"/>
            <a:r>
              <a:rPr lang="en-US" sz="1800" b="0" dirty="0"/>
              <a:t>Pro: Good performance. Handles partial occlusion</a:t>
            </a:r>
          </a:p>
          <a:p>
            <a:pPr lvl="1"/>
            <a:r>
              <a:rPr lang="en-US" sz="1800" b="0" dirty="0"/>
              <a:t>Con: Does not recover from full occlusion. Tracking failure is not reported reliably</a:t>
            </a:r>
          </a:p>
          <a:p>
            <a:r>
              <a:rPr lang="en-US" sz="2000" dirty="0"/>
              <a:t>TLD Tracker:</a:t>
            </a:r>
          </a:p>
          <a:p>
            <a:pPr lvl="1"/>
            <a:r>
              <a:rPr lang="en-US" sz="1800" b="0" dirty="0"/>
              <a:t>Pro: Works the best under occlusion over multiple frames</a:t>
            </a:r>
          </a:p>
          <a:p>
            <a:pPr lvl="1"/>
            <a:r>
              <a:rPr lang="en-US" sz="1800" b="0" dirty="0"/>
              <a:t>Con: Many false positives</a:t>
            </a:r>
          </a:p>
          <a:p>
            <a:r>
              <a:rPr lang="en-US" sz="2000" dirty="0" err="1"/>
              <a:t>Medianflow</a:t>
            </a:r>
            <a:r>
              <a:rPr lang="en-US" sz="2000" dirty="0"/>
              <a:t> tracker:</a:t>
            </a:r>
          </a:p>
          <a:p>
            <a:pPr lvl="1"/>
            <a:r>
              <a:rPr lang="en-US" sz="1800" b="0" dirty="0"/>
              <a:t>Pro: Good at reporting tracker failures</a:t>
            </a:r>
          </a:p>
          <a:p>
            <a:pPr lvl="1"/>
            <a:r>
              <a:rPr lang="en-US" sz="1800" b="0" dirty="0"/>
              <a:t>Con: Fails under large motion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31775" lvl="1" indent="0">
              <a:buNone/>
            </a:pPr>
            <a:r>
              <a:rPr lang="en-US" sz="1000" dirty="0"/>
              <a:t>Ref: </a:t>
            </a:r>
            <a:r>
              <a:rPr lang="en-US" sz="1000" dirty="0">
                <a:hlinkClick r:id="rId3"/>
              </a:rPr>
              <a:t>https://www.learnopencv.com/object-tracking-using-opencv-cpp-python/</a:t>
            </a:r>
            <a:endParaRPr lang="en-US" sz="1000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71063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 Demo</a:t>
            </a:r>
          </a:p>
        </p:txBody>
      </p:sp>
      <p:pic>
        <p:nvPicPr>
          <p:cNvPr id="1026" name="Picture 2" descr="https://lh6.googleusercontent.com/lkMRLx89LdXce2RmIwowPgrf_ejK2XMRS75pEL1xDLejSBxQipnSuRpXtP81kW0BdDF73wm9dw_hBsM4HyanuX2CDAh_oWdg-Ls0KN7k98VEtqXU2pCzvfmEddDeNQxOlKcaeIOKYoc">
            <a:extLst>
              <a:ext uri="{FF2B5EF4-FFF2-40B4-BE49-F238E27FC236}">
                <a16:creationId xmlns:a16="http://schemas.microsoft.com/office/drawing/2014/main" id="{AF057979-C8F2-48D6-B039-501D0D271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6" y="1863705"/>
            <a:ext cx="4329716" cy="3330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6.googleusercontent.com/Cw0M0NSIoOrOQqz-xfYHC2PvXO1uPb9WKAokUWj9vk7LjAJzonptdWQRUuA3rRgRE-lu6pfSxNZAqL2Q1pNdBHeGmUuyDeA8BdfBe70L1pp528vWSKvw0gnaLCFXR_SS9H6Jc8b4a_g">
            <a:extLst>
              <a:ext uri="{FF2B5EF4-FFF2-40B4-BE49-F238E27FC236}">
                <a16:creationId xmlns:a16="http://schemas.microsoft.com/office/drawing/2014/main" id="{81412AAB-3366-4809-9B10-DAC4D0A94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089" y="1863705"/>
            <a:ext cx="4079259" cy="3330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EBF2A1-61E1-4E9B-906B-288E6A2F6CE2}"/>
              </a:ext>
            </a:extLst>
          </p:cNvPr>
          <p:cNvSpPr txBox="1"/>
          <p:nvPr/>
        </p:nvSpPr>
        <p:spPr>
          <a:xfrm>
            <a:off x="2327271" y="5317724"/>
            <a:ext cx="4412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Testing Image (left) &amp; Training Image (right)</a:t>
            </a:r>
          </a:p>
        </p:txBody>
      </p:sp>
    </p:spTree>
    <p:extLst>
      <p:ext uri="{BB962C8B-B14F-4D97-AF65-F5344CB8AC3E}">
        <p14:creationId xmlns:p14="http://schemas.microsoft.com/office/powerpoint/2010/main" val="515358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Prototyping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078CED-506F-4B95-B35F-E493E8B524F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" t="8657" r="13399" b="6391"/>
          <a:stretch/>
        </p:blipFill>
        <p:spPr bwMode="auto">
          <a:xfrm>
            <a:off x="4827091" y="3773968"/>
            <a:ext cx="3932809" cy="2796467"/>
          </a:xfrm>
          <a:prstGeom prst="rect">
            <a:avLst/>
          </a:prstGeom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964293-810B-45CF-920F-90038634CD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7" t="1438" r="13309" b="1912"/>
          <a:stretch/>
        </p:blipFill>
        <p:spPr>
          <a:xfrm>
            <a:off x="4824187" y="1165014"/>
            <a:ext cx="3936511" cy="249251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8" descr="A computer sitting on top of a table&#10;&#10;Description generated with very high confidence">
            <a:extLst>
              <a:ext uri="{FF2B5EF4-FFF2-40B4-BE49-F238E27FC236}">
                <a16:creationId xmlns:a16="http://schemas.microsoft.com/office/drawing/2014/main" id="{B699CDA5-660C-4784-85E5-4713A8422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93" y="1164347"/>
            <a:ext cx="4199654" cy="5403179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170235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B17B0-2674-49A1-8A98-12266C7B3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 </a:t>
            </a:r>
            <a:r>
              <a:rPr lang="en-US" dirty="0"/>
              <a:t>Analysis &amp; Reduction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3ACCB-565B-4C27-A490-DBC14A1D7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63" y="3119793"/>
            <a:ext cx="8422393" cy="1261884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85C22AE-2133-4B20-98CE-8D6FB822B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096067"/>
              </p:ext>
            </p:extLst>
          </p:nvPr>
        </p:nvGraphicFramePr>
        <p:xfrm>
          <a:off x="461962" y="1028831"/>
          <a:ext cx="8422392" cy="54863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7464">
                  <a:extLst>
                    <a:ext uri="{9D8B030D-6E8A-4147-A177-3AD203B41FA5}">
                      <a16:colId xmlns:a16="http://schemas.microsoft.com/office/drawing/2014/main" val="4054757131"/>
                    </a:ext>
                  </a:extLst>
                </a:gridCol>
                <a:gridCol w="2807464">
                  <a:extLst>
                    <a:ext uri="{9D8B030D-6E8A-4147-A177-3AD203B41FA5}">
                      <a16:colId xmlns:a16="http://schemas.microsoft.com/office/drawing/2014/main" val="2663058708"/>
                    </a:ext>
                  </a:extLst>
                </a:gridCol>
                <a:gridCol w="2807464">
                  <a:extLst>
                    <a:ext uri="{9D8B030D-6E8A-4147-A177-3AD203B41FA5}">
                      <a16:colId xmlns:a16="http://schemas.microsoft.com/office/drawing/2014/main" val="3975910387"/>
                    </a:ext>
                  </a:extLst>
                </a:gridCol>
              </a:tblGrid>
              <a:tr h="520303">
                <a:tc>
                  <a:txBody>
                    <a:bodyPr/>
                    <a:lstStyle/>
                    <a:p>
                      <a:r>
                        <a:rPr lang="en-US"/>
                        <a:t>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Mitigation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903783"/>
                  </a:ext>
                </a:extLst>
              </a:tr>
              <a:tr h="1667819">
                <a:tc>
                  <a:txBody>
                    <a:bodyPr/>
                    <a:lstStyle/>
                    <a:p>
                      <a:r>
                        <a:rPr lang="en-US" dirty="0"/>
                        <a:t>UART 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Redundant Signals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Simplify Design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009917"/>
                  </a:ext>
                </a:extLst>
              </a:tr>
              <a:tr h="1667819">
                <a:tc>
                  <a:txBody>
                    <a:bodyPr/>
                    <a:lstStyle/>
                    <a:p>
                      <a:r>
                        <a:rPr lang="en-US" dirty="0"/>
                        <a:t>Object 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Simplify Object Detection with frame differences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Starting Position, Game Theory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993296"/>
                  </a:ext>
                </a:extLst>
              </a:tr>
              <a:tr h="520303">
                <a:tc>
                  <a:txBody>
                    <a:bodyPr/>
                    <a:lstStyle/>
                    <a:p>
                      <a:r>
                        <a:rPr lang="en-US" dirty="0"/>
                        <a:t>PCB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Trial and 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943350"/>
                  </a:ext>
                </a:extLst>
              </a:tr>
              <a:tr h="520303">
                <a:tc>
                  <a:txBody>
                    <a:bodyPr/>
                    <a:lstStyle/>
                    <a:p>
                      <a:r>
                        <a:rPr lang="en-US"/>
                        <a:t>Launcher Design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69BE2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Prototyping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482796"/>
                  </a:ext>
                </a:extLst>
              </a:tr>
              <a:tr h="520303">
                <a:tc>
                  <a:txBody>
                    <a:bodyPr/>
                    <a:lstStyle/>
                    <a:p>
                      <a:r>
                        <a:rPr lang="en-US"/>
                        <a:t>Chassis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69BE2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Prototyping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99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8924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B17B0-2674-49A1-8A98-12266C7B3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Stretch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3ACCB-565B-4C27-A490-DBC14A1D7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63" y="859368"/>
            <a:ext cx="8422393" cy="3339376"/>
          </a:xfrm>
        </p:spPr>
        <p:txBody>
          <a:bodyPr/>
          <a:lstStyle/>
          <a:p>
            <a:r>
              <a:rPr lang="en-US"/>
              <a:t>Bounding Box Deconfliction on object detection / tracker outputs</a:t>
            </a:r>
          </a:p>
          <a:p>
            <a:r>
              <a:rPr lang="en-US"/>
              <a:t>Camouflage</a:t>
            </a:r>
          </a:p>
          <a:p>
            <a:r>
              <a:rPr lang="en-US"/>
              <a:t>NN Hardware Optimization Trade Studies: TensorRT, cuDNN, etc.</a:t>
            </a:r>
          </a:p>
          <a:p>
            <a:r>
              <a:rPr lang="en-US"/>
              <a:t>More Projectiles</a:t>
            </a:r>
          </a:p>
          <a:p>
            <a:r>
              <a:rPr lang="en-US"/>
              <a:t>More Mines</a:t>
            </a:r>
          </a:p>
          <a:p>
            <a:r>
              <a:rPr lang="en-US"/>
              <a:t>Secondary Launching Mechanisms</a:t>
            </a:r>
          </a:p>
        </p:txBody>
      </p:sp>
    </p:spTree>
    <p:extLst>
      <p:ext uri="{BB962C8B-B14F-4D97-AF65-F5344CB8AC3E}">
        <p14:creationId xmlns:p14="http://schemas.microsoft.com/office/powerpoint/2010/main" val="3671866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013C2-2F90-44C9-AEC3-634F6912D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21425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614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Gantt Chart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0F4C7BFA-6977-4F47-A9AC-DB911AB85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9" y="1178999"/>
            <a:ext cx="9001142" cy="50611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CBA62E-B24D-4546-8290-1390F0003944}"/>
              </a:ext>
            </a:extLst>
          </p:cNvPr>
          <p:cNvSpPr/>
          <p:nvPr/>
        </p:nvSpPr>
        <p:spPr bwMode="auto">
          <a:xfrm>
            <a:off x="5185317" y="1178998"/>
            <a:ext cx="423746" cy="5143743"/>
          </a:xfrm>
          <a:prstGeom prst="rect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749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A78F5-6B34-4C9F-A6DE-B2903B7B7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Requirements - Design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04FA5D-FCAC-431E-B633-BAD42774E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63" y="859368"/>
            <a:ext cx="8422393" cy="115416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ED1A140-615A-46E1-B0DC-D3241D94D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958563"/>
              </p:ext>
            </p:extLst>
          </p:nvPr>
        </p:nvGraphicFramePr>
        <p:xfrm>
          <a:off x="1186371" y="1266912"/>
          <a:ext cx="6771258" cy="496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5629">
                  <a:extLst>
                    <a:ext uri="{9D8B030D-6E8A-4147-A177-3AD203B41FA5}">
                      <a16:colId xmlns:a16="http://schemas.microsoft.com/office/drawing/2014/main" val="403118012"/>
                    </a:ext>
                  </a:extLst>
                </a:gridCol>
                <a:gridCol w="3385629">
                  <a:extLst>
                    <a:ext uri="{9D8B030D-6E8A-4147-A177-3AD203B41FA5}">
                      <a16:colId xmlns:a16="http://schemas.microsoft.com/office/drawing/2014/main" val="2899424061"/>
                    </a:ext>
                  </a:extLst>
                </a:gridCol>
              </a:tblGrid>
              <a:tr h="480464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Requirements</a:t>
                      </a:r>
                    </a:p>
                  </a:txBody>
                  <a:tcP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Description</a:t>
                      </a:r>
                    </a:p>
                  </a:txBody>
                  <a:tcPr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455817"/>
                  </a:ext>
                </a:extLst>
              </a:tr>
              <a:tr h="480464">
                <a:tc>
                  <a:txBody>
                    <a:bodyPr/>
                    <a:lstStyle/>
                    <a:p>
                      <a:r>
                        <a:rPr lang="en-US"/>
                        <a:t>Dimension Size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1.5 ft x 1.5 ft x 1.5 ft (L x W x H) 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394440"/>
                  </a:ext>
                </a:extLst>
              </a:tr>
              <a:tr h="480464">
                <a:tc>
                  <a:txBody>
                    <a:bodyPr/>
                    <a:lstStyle/>
                    <a:p>
                      <a:r>
                        <a:rPr lang="en-US"/>
                        <a:t>Stationary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Mine must remain stationary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486955"/>
                  </a:ext>
                </a:extLst>
              </a:tr>
              <a:tr h="480464">
                <a:tc>
                  <a:txBody>
                    <a:bodyPr/>
                    <a:lstStyle/>
                    <a:p>
                      <a:r>
                        <a:rPr lang="en-US"/>
                        <a:t>Blast Radius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Horizontal: 3 feet</a:t>
                      </a:r>
                    </a:p>
                    <a:p>
                      <a:r>
                        <a:rPr lang="en-US"/>
                        <a:t>Vertical: 10 feet  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084283"/>
                  </a:ext>
                </a:extLst>
              </a:tr>
              <a:tr h="480464">
                <a:tc>
                  <a:txBody>
                    <a:bodyPr/>
                    <a:lstStyle/>
                    <a:p>
                      <a:r>
                        <a:rPr lang="en-US"/>
                        <a:t>Budget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/>
                          <a:cs typeface="Calibri"/>
                          <a:sym typeface="Wingdings" panose="05000000000000000000" pitchFamily="2" charset="2"/>
                        </a:rPr>
                        <a:t>$700</a:t>
                      </a: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/>
                          <a:cs typeface="Calibri"/>
                        </a:rPr>
                        <a:t> w/ $350 additional for prototyping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397579"/>
                  </a:ext>
                </a:extLst>
              </a:tr>
              <a:tr h="480464">
                <a:tc>
                  <a:txBody>
                    <a:bodyPr/>
                    <a:lstStyle/>
                    <a:p>
                      <a:r>
                        <a:rPr lang="en-US"/>
                        <a:t>E-Stop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Emergency stopping mechanism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337574"/>
                  </a:ext>
                </a:extLst>
              </a:tr>
              <a:tr h="480464">
                <a:tc>
                  <a:txBody>
                    <a:bodyPr/>
                    <a:lstStyle/>
                    <a:p>
                      <a:r>
                        <a:rPr lang="en-US"/>
                        <a:t>No Jamming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RF, laser, acoustic confuser, etc.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34786"/>
                  </a:ext>
                </a:extLst>
              </a:tr>
              <a:tr h="480464">
                <a:tc>
                  <a:txBody>
                    <a:bodyPr/>
                    <a:lstStyle/>
                    <a:p>
                      <a:r>
                        <a:rPr lang="en-US"/>
                        <a:t>No High Velocity Projectiles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Bullets, arrows, etc.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532516"/>
                  </a:ext>
                </a:extLst>
              </a:tr>
              <a:tr h="480464">
                <a:tc>
                  <a:txBody>
                    <a:bodyPr/>
                    <a:lstStyle/>
                    <a:p>
                      <a:r>
                        <a:rPr lang="en-US"/>
                        <a:t>Wireless Video Datalink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Realtime camera feed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152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0448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3" y="289455"/>
            <a:ext cx="7312025" cy="531812"/>
          </a:xfrm>
        </p:spPr>
        <p:txBody>
          <a:bodyPr/>
          <a:lstStyle/>
          <a:p>
            <a:r>
              <a:rPr lang="en-US"/>
              <a:t>Requirements – Target Acquisition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723E02-7EDF-47D2-BBE6-82BBE581F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63" y="836506"/>
            <a:ext cx="8422393" cy="507831"/>
          </a:xfrm>
        </p:spPr>
        <p:txBody>
          <a:bodyPr/>
          <a:lstStyle/>
          <a:p>
            <a:pPr marL="231775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1775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hlinkClick r:id="rId3"/>
            <a:extLst>
              <a:ext uri="{FF2B5EF4-FFF2-40B4-BE49-F238E27FC236}">
                <a16:creationId xmlns:a16="http://schemas.microsoft.com/office/drawing/2014/main" id="{12A03818-C075-41E3-8BAA-C6077A346318}"/>
              </a:ext>
            </a:extLst>
          </p:cNvPr>
          <p:cNvSpPr txBox="1"/>
          <p:nvPr/>
        </p:nvSpPr>
        <p:spPr>
          <a:xfrm>
            <a:off x="1235675" y="4311371"/>
            <a:ext cx="263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Symbology Example</a:t>
            </a:r>
          </a:p>
          <a:p>
            <a:pPr algn="ctr"/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Metadata Box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971974-50E6-4AD4-9445-7D9EC80CD8C1}"/>
              </a:ext>
            </a:extLst>
          </p:cNvPr>
          <p:cNvGrpSpPr/>
          <p:nvPr/>
        </p:nvGrpSpPr>
        <p:grpSpPr>
          <a:xfrm>
            <a:off x="3440942" y="4358204"/>
            <a:ext cx="3151387" cy="1663289"/>
            <a:chOff x="5960343" y="3800418"/>
            <a:chExt cx="3088515" cy="17469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72C609-231E-44CE-A53D-CB9A24F4C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60343" y="3800418"/>
              <a:ext cx="3088515" cy="1746942"/>
            </a:xfrm>
            <a:prstGeom prst="rect">
              <a:avLst/>
            </a:prstGeom>
          </p:spPr>
        </p:pic>
        <p:pic>
          <p:nvPicPr>
            <p:cNvPr id="9" name="Picture 2" descr="Related image">
              <a:extLst>
                <a:ext uri="{FF2B5EF4-FFF2-40B4-BE49-F238E27FC236}">
                  <a16:creationId xmlns:a16="http://schemas.microsoft.com/office/drawing/2014/main" id="{253F32B9-2217-4DAB-A0DB-460EABA948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44" b="92683" l="10000" r="90000">
                          <a14:foregroundMark x1="22000" y1="42214" x2="41125" y2="12008"/>
                          <a14:foregroundMark x1="56875" y1="10882" x2="72125" y2="33396"/>
                          <a14:foregroundMark x1="72125" y1="33396" x2="77125" y2="37711"/>
                          <a14:foregroundMark x1="78125" y1="62852" x2="57875" y2="88180"/>
                          <a14:foregroundMark x1="42125" y1="92683" x2="24625" y2="56848"/>
                        </a14:backgroundRemoval>
                      </a14:imgEffect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9842" t="4072" r="15916" b="5539"/>
            <a:stretch/>
          </p:blipFill>
          <p:spPr bwMode="auto">
            <a:xfrm>
              <a:off x="6001863" y="4651029"/>
              <a:ext cx="926504" cy="868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F1BAE51-6662-483C-9591-1FB2636484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896164"/>
              </p:ext>
            </p:extLst>
          </p:nvPr>
        </p:nvGraphicFramePr>
        <p:xfrm>
          <a:off x="461962" y="1288395"/>
          <a:ext cx="8422394" cy="2328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1197">
                  <a:extLst>
                    <a:ext uri="{9D8B030D-6E8A-4147-A177-3AD203B41FA5}">
                      <a16:colId xmlns:a16="http://schemas.microsoft.com/office/drawing/2014/main" val="403118012"/>
                    </a:ext>
                  </a:extLst>
                </a:gridCol>
                <a:gridCol w="4211197">
                  <a:extLst>
                    <a:ext uri="{9D8B030D-6E8A-4147-A177-3AD203B41FA5}">
                      <a16:colId xmlns:a16="http://schemas.microsoft.com/office/drawing/2014/main" val="937348929"/>
                    </a:ext>
                  </a:extLst>
                </a:gridCol>
              </a:tblGrid>
              <a:tr h="524339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Requirements</a:t>
                      </a:r>
                    </a:p>
                  </a:txBody>
                  <a:tcP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Description</a:t>
                      </a:r>
                    </a:p>
                  </a:txBody>
                  <a:tcPr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455817"/>
                  </a:ext>
                </a:extLst>
              </a:tr>
              <a:tr h="524339">
                <a:tc>
                  <a:txBody>
                    <a:bodyPr/>
                    <a:lstStyle/>
                    <a:p>
                      <a:r>
                        <a:rPr lang="en-US"/>
                        <a:t>Bounding Box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Red centered overlay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394440"/>
                  </a:ext>
                </a:extLst>
              </a:tr>
              <a:tr h="524339">
                <a:tc>
                  <a:txBody>
                    <a:bodyPr/>
                    <a:lstStyle/>
                    <a:p>
                      <a:r>
                        <a:rPr lang="en-US"/>
                        <a:t>Metadata Box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Confidence, Range to Target, Time of Arrival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486955"/>
                  </a:ext>
                </a:extLst>
              </a:tr>
              <a:tr h="524339">
                <a:tc>
                  <a:txBody>
                    <a:bodyPr/>
                    <a:lstStyle/>
                    <a:p>
                      <a:r>
                        <a:rPr lang="en-US"/>
                        <a:t>No YOLO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Not allowed to use any YOLO Deep Learning architecture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084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8869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B11D5-078D-48C5-AA1B-B9C650E7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5BB0EF-BA89-49BC-A48D-29C3BDEC2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380182"/>
              </p:ext>
            </p:extLst>
          </p:nvPr>
        </p:nvGraphicFramePr>
        <p:xfrm>
          <a:off x="461962" y="1288395"/>
          <a:ext cx="8422394" cy="3901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1197">
                  <a:extLst>
                    <a:ext uri="{9D8B030D-6E8A-4147-A177-3AD203B41FA5}">
                      <a16:colId xmlns:a16="http://schemas.microsoft.com/office/drawing/2014/main" val="403118012"/>
                    </a:ext>
                  </a:extLst>
                </a:gridCol>
                <a:gridCol w="4211197">
                  <a:extLst>
                    <a:ext uri="{9D8B030D-6E8A-4147-A177-3AD203B41FA5}">
                      <a16:colId xmlns:a16="http://schemas.microsoft.com/office/drawing/2014/main" val="3077877969"/>
                    </a:ext>
                  </a:extLst>
                </a:gridCol>
              </a:tblGrid>
              <a:tr h="524339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Standards</a:t>
                      </a:r>
                    </a:p>
                  </a:txBody>
                  <a:tcP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Description</a:t>
                      </a:r>
                    </a:p>
                  </a:txBody>
                  <a:tcPr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455817"/>
                  </a:ext>
                </a:extLst>
              </a:tr>
              <a:tr h="524339">
                <a:tc>
                  <a:txBody>
                    <a:bodyPr/>
                    <a:lstStyle/>
                    <a:p>
                      <a:r>
                        <a:rPr lang="en-US"/>
                        <a:t>IEEE 802.11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Wi-Fi Communication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486955"/>
                  </a:ext>
                </a:extLst>
              </a:tr>
              <a:tr h="524339">
                <a:tc>
                  <a:txBody>
                    <a:bodyPr/>
                    <a:lstStyle/>
                    <a:p>
                      <a:r>
                        <a:rPr lang="en-US"/>
                        <a:t>ISO/IEC 12207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Software Life Cycle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084283"/>
                  </a:ext>
                </a:extLst>
              </a:tr>
              <a:tr h="524339">
                <a:tc>
                  <a:txBody>
                    <a:bodyPr/>
                    <a:lstStyle/>
                    <a:p>
                      <a:r>
                        <a:rPr lang="en-US"/>
                        <a:t>IPC Printed Circuit Board Standards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Design, Production, and Manufacturing of PCBs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257604"/>
                  </a:ext>
                </a:extLst>
              </a:tr>
              <a:tr h="524339">
                <a:tc>
                  <a:txBody>
                    <a:bodyPr/>
                    <a:lstStyle/>
                    <a:p>
                      <a:r>
                        <a:rPr lang="en-US"/>
                        <a:t>IEC 61140:2016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Electronic Standards 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167434"/>
                  </a:ext>
                </a:extLst>
              </a:tr>
              <a:tr h="524339">
                <a:tc>
                  <a:txBody>
                    <a:bodyPr/>
                    <a:lstStyle/>
                    <a:p>
                      <a:r>
                        <a:rPr lang="en-US"/>
                        <a:t>PEP 8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Style Guide for Python Code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783616"/>
                  </a:ext>
                </a:extLst>
              </a:tr>
              <a:tr h="524339">
                <a:tc>
                  <a:txBody>
                    <a:bodyPr/>
                    <a:lstStyle/>
                    <a:p>
                      <a:r>
                        <a:rPr lang="en-US"/>
                        <a:t>Power Supply Standards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Safety standards against fire, shock, and injury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692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1305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/>
              </a:rPr>
              <a:t>Prototype Chassis Model</a:t>
            </a:r>
            <a:endParaRPr lang="en-US" dirty="0"/>
          </a:p>
        </p:txBody>
      </p:sp>
      <p:pic>
        <p:nvPicPr>
          <p:cNvPr id="1026" name="Picture 2" descr="https://lh5.googleusercontent.com/wy7FTEIPveMLACR9CQhsNc1ulSfHiDI17Q5v6i9jkm7_Lgj_h6bYKpbaJdOuPhqX4et3PQaO1qnTLNl_FPeWdeV499dywoAuUheq2wxqj_AeOnzu5UApk2gq6ZMmxV4ohD_LUr8Huec">
            <a:extLst>
              <a:ext uri="{FF2B5EF4-FFF2-40B4-BE49-F238E27FC236}">
                <a16:creationId xmlns:a16="http://schemas.microsoft.com/office/drawing/2014/main" id="{DE1A942B-7B14-44A8-9C3D-B41EE20CD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951470"/>
            <a:ext cx="3621657" cy="2977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jRIPH9jJjqDJZxx8ky7mWVeVYYSDzTcE5Rh2VtL3IKnbC-O-qCWxRoOgRDXuaK6c5vJG18AFEqzCMQiuYy2RcY8bF1caY8S0Km25Vu__o11epSKqYg2dFeZP9Y6G5rOJ4fXae_tIrWM">
            <a:extLst>
              <a:ext uri="{FF2B5EF4-FFF2-40B4-BE49-F238E27FC236}">
                <a16:creationId xmlns:a16="http://schemas.microsoft.com/office/drawing/2014/main" id="{D0178952-ED9E-4FB1-81D5-27938C9A8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951469"/>
            <a:ext cx="4710240" cy="2977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81C0DCE-C6F1-4840-B04F-5925ACB3EB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775379"/>
              </p:ext>
            </p:extLst>
          </p:nvPr>
        </p:nvGraphicFramePr>
        <p:xfrm>
          <a:off x="1524000" y="4423171"/>
          <a:ext cx="6096000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06843">
                  <a:extLst>
                    <a:ext uri="{9D8B030D-6E8A-4147-A177-3AD203B41FA5}">
                      <a16:colId xmlns:a16="http://schemas.microsoft.com/office/drawing/2014/main" val="3201100428"/>
                    </a:ext>
                  </a:extLst>
                </a:gridCol>
                <a:gridCol w="4889157">
                  <a:extLst>
                    <a:ext uri="{9D8B030D-6E8A-4147-A177-3AD203B41FA5}">
                      <a16:colId xmlns:a16="http://schemas.microsoft.com/office/drawing/2014/main" val="364660866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2"/>
                          </a:solidFill>
                        </a:rPr>
                        <a:t>Legend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361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Green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Jetson Nano and PCB Housing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239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Stepper Motors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492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Net Launcher Mounting Point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923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1193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13618E-421D-4A93-A75F-9A646F3DC23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3"/>
          <a:stretch/>
        </p:blipFill>
        <p:spPr bwMode="auto">
          <a:xfrm>
            <a:off x="4392587" y="1785688"/>
            <a:ext cx="4662170" cy="35229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Net Launcher Design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629352"/>
            <a:ext cx="4479193" cy="3943408"/>
          </a:xfrm>
        </p:spPr>
        <p:txBody>
          <a:bodyPr/>
          <a:lstStyle/>
          <a:p>
            <a:pPr marL="457200" indent="-457200">
              <a:buAutoNum type="alphaUcPeriod"/>
            </a:pPr>
            <a:r>
              <a:rPr lang="en-US" sz="1800" b="0">
                <a:latin typeface="+mn-lt"/>
                <a:ea typeface="ＭＳ Ｐゴシック"/>
              </a:rPr>
              <a:t>12g CO2 Adapter</a:t>
            </a:r>
          </a:p>
          <a:p>
            <a:pPr marL="457200" indent="-457200">
              <a:buAutoNum type="alphaUcPeriod"/>
            </a:pPr>
            <a:endParaRPr lang="en-US" sz="1800" b="0">
              <a:latin typeface="+mn-lt"/>
              <a:ea typeface="ＭＳ Ｐゴシック"/>
            </a:endParaRPr>
          </a:p>
          <a:p>
            <a:pPr marL="457200" indent="-457200">
              <a:buAutoNum type="alphaUcPeriod"/>
            </a:pPr>
            <a:r>
              <a:rPr lang="en-US" sz="1800" b="0">
                <a:latin typeface="+mn-lt"/>
                <a:ea typeface="ＭＳ Ｐゴシック"/>
              </a:rPr>
              <a:t>Brass Piping for Pressure Regulation</a:t>
            </a:r>
          </a:p>
          <a:p>
            <a:pPr marL="460375" lvl="1" indent="0">
              <a:buNone/>
            </a:pPr>
            <a:r>
              <a:rPr lang="en-US" sz="1800" b="0" i="1">
                <a:latin typeface="+mn-lt"/>
                <a:ea typeface="ＭＳ Ｐゴシック"/>
              </a:rPr>
              <a:t>Pressure (psi) = 5910 / Volume(in</a:t>
            </a:r>
            <a:r>
              <a:rPr lang="en-US" sz="1800" b="0" i="1" baseline="30000">
                <a:latin typeface="+mn-lt"/>
                <a:ea typeface="ＭＳ Ｐゴシック"/>
              </a:rPr>
              <a:t>3</a:t>
            </a:r>
            <a:r>
              <a:rPr lang="en-US" sz="1800" b="0" i="1">
                <a:latin typeface="+mn-lt"/>
                <a:ea typeface="ＭＳ Ｐゴシック"/>
              </a:rPr>
              <a:t>)</a:t>
            </a:r>
          </a:p>
          <a:p>
            <a:pPr marL="457200" indent="-457200">
              <a:buAutoNum type="alphaUcPeriod"/>
            </a:pPr>
            <a:endParaRPr lang="en-US" sz="1800" b="0">
              <a:latin typeface="+mn-lt"/>
              <a:ea typeface="ＭＳ Ｐゴシック"/>
            </a:endParaRPr>
          </a:p>
          <a:p>
            <a:pPr marL="457200" indent="-457200">
              <a:buAutoNum type="alphaUcPeriod"/>
            </a:pPr>
            <a:r>
              <a:rPr lang="en-US" sz="1800" b="0">
                <a:latin typeface="+mn-lt"/>
                <a:ea typeface="ＭＳ Ｐゴシック"/>
              </a:rPr>
              <a:t>Valve for Releasing Pressure</a:t>
            </a:r>
          </a:p>
          <a:p>
            <a:pPr marL="752475" lvl="1" indent="-285750">
              <a:buFont typeface="Arial"/>
              <a:buChar char="–"/>
            </a:pPr>
            <a:r>
              <a:rPr lang="en-US" sz="1800" b="0">
                <a:latin typeface="+mn-lt"/>
                <a:ea typeface="ＭＳ Ｐゴシック"/>
              </a:rPr>
              <a:t>Prototype: Mechanical Ball Valve</a:t>
            </a:r>
          </a:p>
          <a:p>
            <a:pPr marL="752475" lvl="1" indent="-285750">
              <a:buFont typeface="Arial"/>
              <a:buChar char="–"/>
            </a:pPr>
            <a:r>
              <a:rPr lang="en-US" sz="1800" b="0">
                <a:latin typeface="+mn-lt"/>
                <a:ea typeface="ＭＳ Ｐゴシック"/>
              </a:rPr>
              <a:t>Final: Electronic Solenoid</a:t>
            </a:r>
          </a:p>
          <a:p>
            <a:pPr marL="752475" lvl="1" indent="-285750">
              <a:buFont typeface="Arial"/>
              <a:buChar char="–"/>
            </a:pPr>
            <a:endParaRPr lang="en-US" sz="1800" b="0">
              <a:latin typeface="+mn-lt"/>
              <a:ea typeface="ＭＳ Ｐゴシック"/>
            </a:endParaRPr>
          </a:p>
          <a:p>
            <a:pPr marL="457200" indent="-457200">
              <a:buAutoNum type="alphaUcPeriod"/>
            </a:pPr>
            <a:r>
              <a:rPr lang="en-US" sz="1800" b="0">
                <a:latin typeface="+mn-lt"/>
                <a:ea typeface="ＭＳ Ｐゴシック"/>
              </a:rPr>
              <a:t>Net Deployment System</a:t>
            </a:r>
          </a:p>
          <a:p>
            <a:endParaRPr lang="en-US" sz="1800" b="0">
              <a:latin typeface="+mn-lt"/>
              <a:ea typeface="ＭＳ Ｐゴシック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D3EC03-96C9-4891-9C17-939B036FCFC9}"/>
              </a:ext>
            </a:extLst>
          </p:cNvPr>
          <p:cNvSpPr txBox="1"/>
          <p:nvPr/>
        </p:nvSpPr>
        <p:spPr>
          <a:xfrm>
            <a:off x="6669462" y="4112394"/>
            <a:ext cx="726307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887413">
              <a:buSzPct val="100000"/>
            </a:pPr>
            <a:r>
              <a:rPr lang="en-US" sz="2400" ker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A.</a:t>
            </a:r>
            <a:endParaRPr lang="en-US" sz="2400" b="0" kern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  <a:p>
            <a:endParaRPr lang="en-US" sz="1600" err="1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2EA957-4CAB-4F1E-ACD7-0163C102567D}"/>
              </a:ext>
            </a:extLst>
          </p:cNvPr>
          <p:cNvSpPr txBox="1"/>
          <p:nvPr/>
        </p:nvSpPr>
        <p:spPr>
          <a:xfrm>
            <a:off x="4986295" y="3590392"/>
            <a:ext cx="54987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chemeClr val="tx1"/>
                </a:solidFill>
                <a:latin typeface="Arial"/>
                <a:ea typeface="ＭＳ Ｐゴシック"/>
              </a:rPr>
              <a:t>B.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349F6-6813-4211-BFC0-DEC81A908096}"/>
              </a:ext>
            </a:extLst>
          </p:cNvPr>
          <p:cNvSpPr txBox="1"/>
          <p:nvPr/>
        </p:nvSpPr>
        <p:spPr>
          <a:xfrm>
            <a:off x="6165593" y="2011661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chemeClr val="tx1"/>
                </a:solidFill>
                <a:latin typeface="Arial"/>
                <a:ea typeface="ＭＳ Ｐゴシック"/>
              </a:rPr>
              <a:t>C.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86264-F88C-41A9-9447-3D7EDD7390AB}"/>
              </a:ext>
            </a:extLst>
          </p:cNvPr>
          <p:cNvSpPr txBox="1"/>
          <p:nvPr/>
        </p:nvSpPr>
        <p:spPr>
          <a:xfrm>
            <a:off x="8613094" y="2629104"/>
            <a:ext cx="58849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chemeClr val="tx1"/>
                </a:solidFill>
                <a:latin typeface="Arial"/>
                <a:ea typeface="ＭＳ Ｐゴシック"/>
              </a:rPr>
              <a:t>D.</a:t>
            </a:r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40670"/>
      </p:ext>
    </p:extLst>
  </p:cSld>
  <p:clrMapOvr>
    <a:masterClrMapping/>
  </p:clrMapOvr>
</p:sld>
</file>

<file path=ppt/theme/theme1.xml><?xml version="1.0" encoding="utf-8"?>
<a:theme xmlns:a="http://schemas.openxmlformats.org/drawingml/2006/main" name="NextGenLM_Presentation_template">
  <a:themeElements>
    <a:clrScheme name="Custom 86">
      <a:dk1>
        <a:srgbClr val="000000"/>
      </a:dk1>
      <a:lt1>
        <a:srgbClr val="000000"/>
      </a:lt1>
      <a:dk2>
        <a:srgbClr val="003478"/>
      </a:dk2>
      <a:lt2>
        <a:srgbClr val="FFFFFF"/>
      </a:lt2>
      <a:accent1>
        <a:srgbClr val="00A1DE"/>
      </a:accent1>
      <a:accent2>
        <a:srgbClr val="FECB00"/>
      </a:accent2>
      <a:accent3>
        <a:srgbClr val="DE3831"/>
      </a:accent3>
      <a:accent4>
        <a:srgbClr val="34B233"/>
      </a:accent4>
      <a:accent5>
        <a:srgbClr val="77216F"/>
      </a:accent5>
      <a:accent6>
        <a:srgbClr val="00686B"/>
      </a:accent6>
      <a:hlink>
        <a:srgbClr val="007EA3"/>
      </a:hlink>
      <a:folHlink>
        <a:srgbClr val="616365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100000">
              <a:schemeClr val="accent1"/>
            </a:gs>
          </a:gsLst>
          <a:lin ang="5400000" scaled="1"/>
        </a:gradFill>
        <a:ln w="12700" cap="flat" cmpd="sng" algn="ctr">
          <a:solidFill>
            <a:srgbClr val="6699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rgbClr val="FAFD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100000">
              <a:schemeClr val="accent1"/>
            </a:gs>
          </a:gsLst>
          <a:lin ang="5400000" scaled="1"/>
        </a:gradFill>
        <a:ln w="12700" cap="flat" cmpd="sng" algn="ctr">
          <a:solidFill>
            <a:srgbClr val="6699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rgbClr val="FAFD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tx1"/>
            </a:solidFill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279F"/>
        </a:dk2>
        <a:lt2>
          <a:srgbClr val="FFFFFF"/>
        </a:lt2>
        <a:accent1>
          <a:srgbClr val="0000FF"/>
        </a:accent1>
        <a:accent2>
          <a:srgbClr val="00AE00"/>
        </a:accent2>
        <a:accent3>
          <a:srgbClr val="AAACCD"/>
        </a:accent3>
        <a:accent4>
          <a:srgbClr val="DADADA"/>
        </a:accent4>
        <a:accent5>
          <a:srgbClr val="AAAAFF"/>
        </a:accent5>
        <a:accent6>
          <a:srgbClr val="009D00"/>
        </a:accent6>
        <a:hlink>
          <a:srgbClr val="9933FF"/>
        </a:hlink>
        <a:folHlink>
          <a:srgbClr val="33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000000"/>
        </a:dk1>
        <a:lt1>
          <a:srgbClr val="FFFFFF"/>
        </a:lt1>
        <a:dk2>
          <a:srgbClr val="00279F"/>
        </a:dk2>
        <a:lt2>
          <a:srgbClr val="FFFFFF"/>
        </a:lt2>
        <a:accent1>
          <a:srgbClr val="6699FF"/>
        </a:accent1>
        <a:accent2>
          <a:srgbClr val="00AE00"/>
        </a:accent2>
        <a:accent3>
          <a:srgbClr val="AAACCD"/>
        </a:accent3>
        <a:accent4>
          <a:srgbClr val="DADADA"/>
        </a:accent4>
        <a:accent5>
          <a:srgbClr val="B8CAFF"/>
        </a:accent5>
        <a:accent6>
          <a:srgbClr val="009D00"/>
        </a:accent6>
        <a:hlink>
          <a:srgbClr val="9933FF"/>
        </a:hlink>
        <a:folHlink>
          <a:srgbClr val="33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RR_PCST_2016_05_25.pptx" id="{A2AD3BA4-09D8-450A-8ECC-F535C5F9F684}" vid="{95629A0E-7B04-4A11-BD63-6944F52EE0D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e761f3-0cde-4257-99dc-c26abb1d7f4f"/>
    <TaxKeywordTaxHTField xmlns="eae761f3-0cde-4257-99dc-c26abb1d7f4f">
      <Terms xmlns="http://schemas.microsoft.com/office/infopath/2007/PartnerControls">
        <TermInfo xmlns="http://schemas.microsoft.com/office/infopath/2007/PartnerControls">
          <TermName xmlns="http://schemas.microsoft.com/office/infopath/2007/PartnerControls">Unrestricted</TermName>
          <TermId xmlns="http://schemas.microsoft.com/office/infopath/2007/PartnerControls">11111111-1111-1111-1111-111111111111</TermId>
        </TermInfo>
      </Terms>
    </TaxKeywordTaxHTField>
    <SIP_Label_Document xmlns="eae761f3-0cde-4257-99dc-c26abb1d7f4f">;#0;#Unrestricted;#True;#;#;#;#</SIP_Label_Document>
    <AverageRating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56394CAF07144EB13B10428DA074A1" ma:contentTypeVersion="6" ma:contentTypeDescription="Create a new document." ma:contentTypeScope="" ma:versionID="50feb7c031ef6cd3055c31fc237c03af">
  <xsd:schema xmlns:xsd="http://www.w3.org/2001/XMLSchema" xmlns:xs="http://www.w3.org/2001/XMLSchema" xmlns:p="http://schemas.microsoft.com/office/2006/metadata/properties" xmlns:ns1="http://schemas.microsoft.com/sharepoint/v3" xmlns:ns2="eae761f3-0cde-4257-99dc-c26abb1d7f4f" targetNamespace="http://schemas.microsoft.com/office/2006/metadata/properties" ma:root="true" ma:fieldsID="c4eff2f5ea4bc712b4f2930015302bbd" ns1:_="" ns2:_="">
    <xsd:import namespace="http://schemas.microsoft.com/sharepoint/v3"/>
    <xsd:import namespace="eae761f3-0cde-4257-99dc-c26abb1d7f4f"/>
    <xsd:element name="properties">
      <xsd:complexType>
        <xsd:sequence>
          <xsd:element name="documentManagement">
            <xsd:complexType>
              <xsd:all>
                <xsd:element ref="ns2:SIP_Label_Document"/>
                <xsd:element ref="ns1:AverageRating" minOccurs="0"/>
                <xsd:element ref="ns1:RatingCount" minOccurs="0"/>
                <xsd:element ref="ns2:TaxKeywordTaxHTField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9" nillable="true" ma:displayName="Rating (0-5)" ma:decimals="2" ma:description="Average value of all the ratings that have been submitted" ma:internalName="Rating_x0020__x0028_0_x002d_5_x0029_" ma:readOnly="true">
      <xsd:simpleType>
        <xsd:restriction base="dms:Number"/>
      </xsd:simpleType>
    </xsd:element>
    <xsd:element name="RatingCount" ma:index="10" nillable="true" ma:displayName="Number of Ratings" ma:decimals="0" ma:description="Number of ratings submitted" ma:internalName="Number_x0020_of_x0020_Ratings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761f3-0cde-4257-99dc-c26abb1d7f4f" elementFormDefault="qualified">
    <xsd:import namespace="http://schemas.microsoft.com/office/2006/documentManagement/types"/>
    <xsd:import namespace="http://schemas.microsoft.com/office/infopath/2007/PartnerControls"/>
    <xsd:element name="SIP_Label_Document" ma:index="8" ma:displayName="Sensitive Information Protection (SIP) Label" ma:internalName="Sensitive_x0020_Information_x0020_Protection_x0020__x0028_SIP_x0029__x0020_Label">
      <xsd:simpleType>
        <xsd:restriction base="dms:Unknown"/>
      </xsd:simpleType>
    </xsd:element>
    <xsd:element name="TaxKeywordTaxHTField" ma:index="12" nillable="true" ma:taxonomy="true" ma:internalName="TaxKeywordTaxHTField" ma:taxonomyFieldName="Enterprise_x0020_Keywords" ma:displayName="Enterprise Keywords" ma:fieldId="{23f27201-bee3-471e-b2e7-b64fd8b7ca38}" ma:taxonomyMulti="true" ma:sspId="5f68076a-9896-4f70-850d-4130ed0339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hidden="true" ma:list="{d714c4e0-5878-42d1-bd09-978b451e1760}" ma:internalName="TaxCatchAll" ma:showField="CatchAllData" ma:web="eae761f3-0cde-4257-99dc-c26abb1d7f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272C1A-59EF-4FEE-89B4-7F185B6473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B58313-0F24-40F4-AE19-315F9D22DC97}">
  <ds:schemaRefs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purl.org/dc/elements/1.1/"/>
    <ds:schemaRef ds:uri="http://purl.org/dc/dcmitype/"/>
    <ds:schemaRef ds:uri="http://schemas.openxmlformats.org/package/2006/metadata/core-properties"/>
    <ds:schemaRef ds:uri="eae761f3-0cde-4257-99dc-c26abb1d7f4f"/>
    <ds:schemaRef ds:uri="http://schemas.microsoft.com/sharepoint/v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77CBE01-6E77-4937-8AAE-0A73F5D016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ae761f3-0cde-4257-99dc-c26abb1d7f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NextGen LM</Template>
  <TotalTime>701</TotalTime>
  <Words>1847</Words>
  <Application>Microsoft Office PowerPoint</Application>
  <PresentationFormat>On-screen Show (4:3)</PresentationFormat>
  <Paragraphs>541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Cambria Math</vt:lpstr>
      <vt:lpstr>NextGenLM_Presentation_template</vt:lpstr>
      <vt:lpstr>DOMINANCE: LAND MINE</vt:lpstr>
      <vt:lpstr>Objective Statement</vt:lpstr>
      <vt:lpstr>Responsibility Flowchart</vt:lpstr>
      <vt:lpstr>Gantt Chart</vt:lpstr>
      <vt:lpstr>Requirements - Design</vt:lpstr>
      <vt:lpstr>Requirements – Target Acquisition </vt:lpstr>
      <vt:lpstr>Standards</vt:lpstr>
      <vt:lpstr>Prototype Chassis Model</vt:lpstr>
      <vt:lpstr>Net Launcher Design</vt:lpstr>
      <vt:lpstr>Hardware Integration Block Diagram</vt:lpstr>
      <vt:lpstr>Primary Controller </vt:lpstr>
      <vt:lpstr>Secondary Controller </vt:lpstr>
      <vt:lpstr>Stepper Motor</vt:lpstr>
      <vt:lpstr>Motor Driver</vt:lpstr>
      <vt:lpstr>Stereo Camera</vt:lpstr>
      <vt:lpstr>Wi-Fi Module</vt:lpstr>
      <vt:lpstr>Router</vt:lpstr>
      <vt:lpstr>Budget</vt:lpstr>
      <vt:lpstr>PCB Schematic</vt:lpstr>
      <vt:lpstr>PCB Schematic</vt:lpstr>
      <vt:lpstr>PCB Schematic</vt:lpstr>
      <vt:lpstr>PCB Schematic</vt:lpstr>
      <vt:lpstr>PCB Design</vt:lpstr>
      <vt:lpstr>Software Used – Libraries</vt:lpstr>
      <vt:lpstr>ATmega328 Software Flowchart</vt:lpstr>
      <vt:lpstr>Software Integration Block Diagram</vt:lpstr>
      <vt:lpstr>Custom Dataset</vt:lpstr>
      <vt:lpstr>Neural Network Algorithm Selection</vt:lpstr>
      <vt:lpstr>Algorithm Hyperparameters</vt:lpstr>
      <vt:lpstr>Confusion Matrix</vt:lpstr>
      <vt:lpstr>Target Tracking Selection</vt:lpstr>
      <vt:lpstr>Object Detection Demo</vt:lpstr>
      <vt:lpstr>Prototyping </vt:lpstr>
      <vt:lpstr>Risk Analysis &amp; Reduction</vt:lpstr>
      <vt:lpstr>Stretch Goals</vt:lpstr>
      <vt:lpstr>Questions?</vt:lpstr>
      <vt:lpstr>PowerPoint Presentation</vt:lpstr>
    </vt:vector>
  </TitlesOfParts>
  <Manager/>
  <Company>Lockheed Martin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UCF Senior Design Project</dc:title>
  <dc:subject/>
  <dc:creator>Justin Wu</dc:creator>
  <cp:keywords>Unrestricted</cp:keywords>
  <dc:description/>
  <cp:lastModifiedBy>Joseph Rivera</cp:lastModifiedBy>
  <cp:revision>5</cp:revision>
  <cp:lastPrinted>2009-04-22T19:24:48Z</cp:lastPrinted>
  <dcterms:created xsi:type="dcterms:W3CDTF">2016-08-04T12:48:34Z</dcterms:created>
  <dcterms:modified xsi:type="dcterms:W3CDTF">2020-02-11T23:49:10Z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0x010100FE56394CAF07144EB13B10428DA074A1</vt:lpwstr>
  </property>
  <property fmtid="{D5CDD505-2E9C-101B-9397-08002B2CF9AE}" pid="3" name="Enterprise Keywords">
    <vt:lpwstr/>
  </property>
  <property fmtid="{D5CDD505-2E9C-101B-9397-08002B2CF9AE}" pid="4" name="SIP_Label_Display">
    <vt:lpwstr>Unrestricted; </vt:lpwstr>
  </property>
  <property fmtid="{D5CDD505-2E9C-101B-9397-08002B2CF9AE}" pid="5" name="SIP_Label_Data">
    <vt:lpwstr>;#0;#Unrestricted;#True;#;#;#;#</vt:lpwstr>
  </property>
  <property fmtid="{D5CDD505-2E9C-101B-9397-08002B2CF9AE}" pid="6" name="checkedProgramsCount">
    <vt:i4>0</vt:i4>
  </property>
  <property fmtid="{D5CDD505-2E9C-101B-9397-08002B2CF9AE}" pid="7" name="LM SIP Document Sensitivity">
    <vt:lpwstr/>
  </property>
  <property fmtid="{D5CDD505-2E9C-101B-9397-08002B2CF9AE}" pid="8" name="Document Author">
    <vt:lpwstr>ACCT03\tptucker</vt:lpwstr>
  </property>
  <property fmtid="{D5CDD505-2E9C-101B-9397-08002B2CF9AE}" pid="9" name="Document Sensitivity">
    <vt:lpwstr>1</vt:lpwstr>
  </property>
  <property fmtid="{D5CDD505-2E9C-101B-9397-08002B2CF9AE}" pid="10" name="ThirdParty">
    <vt:lpwstr/>
  </property>
  <property fmtid="{D5CDD505-2E9C-101B-9397-08002B2CF9AE}" pid="11" name="OCI Restriction">
    <vt:bool>false</vt:bool>
  </property>
  <property fmtid="{D5CDD505-2E9C-101B-9397-08002B2CF9AE}" pid="12" name="OCI Additional Info">
    <vt:lpwstr/>
  </property>
  <property fmtid="{D5CDD505-2E9C-101B-9397-08002B2CF9AE}" pid="13" name="Allow Header Overwrite">
    <vt:bool>false</vt:bool>
  </property>
  <property fmtid="{D5CDD505-2E9C-101B-9397-08002B2CF9AE}" pid="14" name="Allow Footer Overwrite">
    <vt:bool>false</vt:bool>
  </property>
  <property fmtid="{D5CDD505-2E9C-101B-9397-08002B2CF9AE}" pid="15" name="Multiple Selected">
    <vt:lpwstr>-1</vt:lpwstr>
  </property>
  <property fmtid="{D5CDD505-2E9C-101B-9397-08002B2CF9AE}" pid="16" name="SIPLongWording">
    <vt:lpwstr>_x000d_
_x000d_
</vt:lpwstr>
  </property>
  <property fmtid="{D5CDD505-2E9C-101B-9397-08002B2CF9AE}" pid="17" name="ExpCountry">
    <vt:lpwstr/>
  </property>
</Properties>
</file>