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4"/>
  </p:sldMasterIdLst>
  <p:notesMasterIdLst>
    <p:notesMasterId r:id="rId33"/>
  </p:notesMasterIdLst>
  <p:handoutMasterIdLst>
    <p:handoutMasterId r:id="rId34"/>
  </p:handoutMasterIdLst>
  <p:sldIdLst>
    <p:sldId id="256" r:id="rId5"/>
    <p:sldId id="260" r:id="rId6"/>
    <p:sldId id="261" r:id="rId7"/>
    <p:sldId id="331" r:id="rId8"/>
    <p:sldId id="335" r:id="rId9"/>
    <p:sldId id="341" r:id="rId10"/>
    <p:sldId id="263" r:id="rId11"/>
    <p:sldId id="334" r:id="rId12"/>
    <p:sldId id="274" r:id="rId13"/>
    <p:sldId id="275" r:id="rId14"/>
    <p:sldId id="273" r:id="rId15"/>
    <p:sldId id="328" r:id="rId16"/>
    <p:sldId id="277" r:id="rId17"/>
    <p:sldId id="340" r:id="rId18"/>
    <p:sldId id="338" r:id="rId19"/>
    <p:sldId id="344" r:id="rId20"/>
    <p:sldId id="339" r:id="rId21"/>
    <p:sldId id="337" r:id="rId22"/>
    <p:sldId id="336" r:id="rId23"/>
    <p:sldId id="342" r:id="rId24"/>
    <p:sldId id="346" r:id="rId25"/>
    <p:sldId id="343" r:id="rId26"/>
    <p:sldId id="345" r:id="rId27"/>
    <p:sldId id="266" r:id="rId28"/>
    <p:sldId id="322" r:id="rId29"/>
    <p:sldId id="321" r:id="rId30"/>
    <p:sldId id="330" r:id="rId31"/>
    <p:sldId id="258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9232CAA3-052C-4B3D-956F-C22324FAB801}">
          <p14:sldIdLst>
            <p14:sldId id="256"/>
            <p14:sldId id="260"/>
            <p14:sldId id="261"/>
            <p14:sldId id="331"/>
            <p14:sldId id="335"/>
            <p14:sldId id="341"/>
            <p14:sldId id="263"/>
            <p14:sldId id="334"/>
            <p14:sldId id="274"/>
            <p14:sldId id="275"/>
            <p14:sldId id="273"/>
            <p14:sldId id="328"/>
            <p14:sldId id="277"/>
            <p14:sldId id="340"/>
            <p14:sldId id="338"/>
            <p14:sldId id="344"/>
            <p14:sldId id="339"/>
            <p14:sldId id="337"/>
            <p14:sldId id="336"/>
            <p14:sldId id="342"/>
            <p14:sldId id="346"/>
            <p14:sldId id="343"/>
            <p14:sldId id="345"/>
            <p14:sldId id="266"/>
            <p14:sldId id="322"/>
            <p14:sldId id="321"/>
            <p14:sldId id="330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6">
          <p15:clr>
            <a:srgbClr val="A4A3A4"/>
          </p15:clr>
        </p15:guide>
        <p15:guide id="2" pos="5475">
          <p15:clr>
            <a:srgbClr val="A4A3A4"/>
          </p15:clr>
        </p15:guide>
        <p15:guide id="3" pos="283">
          <p15:clr>
            <a:srgbClr val="A4A3A4"/>
          </p15:clr>
        </p15:guide>
        <p15:guide id="4" pos="288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cker, Jonathan D (US)" initials="JDT" lastIdx="5" clrIdx="0">
    <p:extLst>
      <p:ext uri="{19B8F6BF-5375-455C-9EA6-DF929625EA0E}">
        <p15:presenceInfo xmlns:p15="http://schemas.microsoft.com/office/powerpoint/2012/main" userId="Tucker, Jonathan D (US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34DB"/>
    <a:srgbClr val="00FF00"/>
    <a:srgbClr val="FF7900"/>
    <a:srgbClr val="FAFD00"/>
    <a:srgbClr val="EAEC5E"/>
    <a:srgbClr val="69BE28"/>
    <a:srgbClr val="219FDB"/>
    <a:srgbClr val="B760F9"/>
    <a:srgbClr val="FFFFFF"/>
    <a:srgbClr val="6C1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8" autoAdjust="0"/>
    <p:restoredTop sz="96897" autoAdjust="0"/>
  </p:normalViewPr>
  <p:slideViewPr>
    <p:cSldViewPr snapToGrid="0" showGuides="1">
      <p:cViewPr varScale="1">
        <p:scale>
          <a:sx n="126" d="100"/>
          <a:sy n="126" d="100"/>
        </p:scale>
        <p:origin x="918" y="132"/>
      </p:cViewPr>
      <p:guideLst>
        <p:guide orient="horz" pos="286"/>
        <p:guide pos="5475"/>
        <p:guide pos="283"/>
        <p:guide pos="28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37347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67907110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Kenny </a:t>
            </a:r>
          </a:p>
        </p:txBody>
      </p:sp>
    </p:spTree>
    <p:extLst>
      <p:ext uri="{BB962C8B-B14F-4D97-AF65-F5344CB8AC3E}">
        <p14:creationId xmlns:p14="http://schemas.microsoft.com/office/powerpoint/2010/main" val="1435892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Kenny </a:t>
            </a:r>
          </a:p>
        </p:txBody>
      </p:sp>
    </p:spTree>
    <p:extLst>
      <p:ext uri="{BB962C8B-B14F-4D97-AF65-F5344CB8AC3E}">
        <p14:creationId xmlns:p14="http://schemas.microsoft.com/office/powerpoint/2010/main" val="317828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Kenny </a:t>
            </a:r>
          </a:p>
        </p:txBody>
      </p:sp>
    </p:spTree>
    <p:extLst>
      <p:ext uri="{BB962C8B-B14F-4D97-AF65-F5344CB8AC3E}">
        <p14:creationId xmlns:p14="http://schemas.microsoft.com/office/powerpoint/2010/main" val="2310892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Kenny </a:t>
            </a:r>
          </a:p>
        </p:txBody>
      </p:sp>
    </p:spTree>
    <p:extLst>
      <p:ext uri="{BB962C8B-B14F-4D97-AF65-F5344CB8AC3E}">
        <p14:creationId xmlns:p14="http://schemas.microsoft.com/office/powerpoint/2010/main" val="1015259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Kenny </a:t>
            </a:r>
          </a:p>
        </p:txBody>
      </p:sp>
    </p:spTree>
    <p:extLst>
      <p:ext uri="{BB962C8B-B14F-4D97-AF65-F5344CB8AC3E}">
        <p14:creationId xmlns:p14="http://schemas.microsoft.com/office/powerpoint/2010/main" val="1358644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Kenny </a:t>
            </a:r>
          </a:p>
        </p:txBody>
      </p:sp>
    </p:spTree>
    <p:extLst>
      <p:ext uri="{BB962C8B-B14F-4D97-AF65-F5344CB8AC3E}">
        <p14:creationId xmlns:p14="http://schemas.microsoft.com/office/powerpoint/2010/main" val="2295266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Kenny </a:t>
            </a:r>
          </a:p>
        </p:txBody>
      </p:sp>
    </p:spTree>
    <p:extLst>
      <p:ext uri="{BB962C8B-B14F-4D97-AF65-F5344CB8AC3E}">
        <p14:creationId xmlns:p14="http://schemas.microsoft.com/office/powerpoint/2010/main" val="2224176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Kenny </a:t>
            </a:r>
          </a:p>
        </p:txBody>
      </p:sp>
    </p:spTree>
    <p:extLst>
      <p:ext uri="{BB962C8B-B14F-4D97-AF65-F5344CB8AC3E}">
        <p14:creationId xmlns:p14="http://schemas.microsoft.com/office/powerpoint/2010/main" val="2408100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Kenny </a:t>
            </a:r>
          </a:p>
        </p:txBody>
      </p:sp>
    </p:spTree>
    <p:extLst>
      <p:ext uri="{BB962C8B-B14F-4D97-AF65-F5344CB8AC3E}">
        <p14:creationId xmlns:p14="http://schemas.microsoft.com/office/powerpoint/2010/main" val="97636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Kenny </a:t>
            </a:r>
          </a:p>
        </p:txBody>
      </p:sp>
    </p:spTree>
    <p:extLst>
      <p:ext uri="{BB962C8B-B14F-4D97-AF65-F5344CB8AC3E}">
        <p14:creationId xmlns:p14="http://schemas.microsoft.com/office/powerpoint/2010/main" val="3814145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Kenny </a:t>
            </a:r>
          </a:p>
        </p:txBody>
      </p:sp>
    </p:spTree>
    <p:extLst>
      <p:ext uri="{BB962C8B-B14F-4D97-AF65-F5344CB8AC3E}">
        <p14:creationId xmlns:p14="http://schemas.microsoft.com/office/powerpoint/2010/main" val="1906982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Kenny &amp; Jonathan</a:t>
            </a:r>
          </a:p>
        </p:txBody>
      </p:sp>
    </p:spTree>
    <p:extLst>
      <p:ext uri="{BB962C8B-B14F-4D97-AF65-F5344CB8AC3E}">
        <p14:creationId xmlns:p14="http://schemas.microsoft.com/office/powerpoint/2010/main" val="3363552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Kenny </a:t>
            </a:r>
          </a:p>
        </p:txBody>
      </p:sp>
    </p:spTree>
    <p:extLst>
      <p:ext uri="{BB962C8B-B14F-4D97-AF65-F5344CB8AC3E}">
        <p14:creationId xmlns:p14="http://schemas.microsoft.com/office/powerpoint/2010/main" val="2964572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Jonathan</a:t>
            </a:r>
          </a:p>
        </p:txBody>
      </p:sp>
    </p:spTree>
    <p:extLst>
      <p:ext uri="{BB962C8B-B14F-4D97-AF65-F5344CB8AC3E}">
        <p14:creationId xmlns:p14="http://schemas.microsoft.com/office/powerpoint/2010/main" val="1453804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Jonathan</a:t>
            </a:r>
          </a:p>
        </p:txBody>
      </p:sp>
    </p:spTree>
    <p:extLst>
      <p:ext uri="{BB962C8B-B14F-4D97-AF65-F5344CB8AC3E}">
        <p14:creationId xmlns:p14="http://schemas.microsoft.com/office/powerpoint/2010/main" val="3676245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Jonathan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2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Jonathan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423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Kenny </a:t>
            </a:r>
          </a:p>
        </p:txBody>
      </p:sp>
    </p:spTree>
    <p:extLst>
      <p:ext uri="{BB962C8B-B14F-4D97-AF65-F5344CB8AC3E}">
        <p14:creationId xmlns:p14="http://schemas.microsoft.com/office/powerpoint/2010/main" val="1743346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Kenny </a:t>
            </a:r>
          </a:p>
        </p:txBody>
      </p:sp>
    </p:spTree>
    <p:extLst>
      <p:ext uri="{BB962C8B-B14F-4D97-AF65-F5344CB8AC3E}">
        <p14:creationId xmlns:p14="http://schemas.microsoft.com/office/powerpoint/2010/main" val="2763950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Kenny </a:t>
            </a:r>
          </a:p>
        </p:txBody>
      </p:sp>
    </p:spTree>
    <p:extLst>
      <p:ext uri="{BB962C8B-B14F-4D97-AF65-F5344CB8AC3E}">
        <p14:creationId xmlns:p14="http://schemas.microsoft.com/office/powerpoint/2010/main" val="1796559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Kenny </a:t>
            </a:r>
          </a:p>
        </p:txBody>
      </p:sp>
    </p:spTree>
    <p:extLst>
      <p:ext uri="{BB962C8B-B14F-4D97-AF65-F5344CB8AC3E}">
        <p14:creationId xmlns:p14="http://schemas.microsoft.com/office/powerpoint/2010/main" val="150849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1963" y="1501721"/>
            <a:ext cx="8234565" cy="1143000"/>
          </a:xfrm>
        </p:spPr>
        <p:txBody>
          <a:bodyPr anchor="b"/>
          <a:lstStyle>
            <a:lvl1pPr algn="ctr" defTabSz="877888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1963" y="2970480"/>
            <a:ext cx="8221663" cy="553998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lang="en-US" sz="3600" b="1" dirty="0">
                <a:solidFill>
                  <a:schemeClr val="bg2"/>
                </a:solidFill>
                <a:effectLst/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5052775" y="5440427"/>
            <a:ext cx="3638788" cy="276999"/>
          </a:xfrm>
        </p:spPr>
        <p:txBody>
          <a:bodyPr/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5052775" y="5721642"/>
            <a:ext cx="3638788" cy="246221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461963" y="3914206"/>
            <a:ext cx="8221663" cy="3693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2997" y="219456"/>
            <a:ext cx="3008566" cy="72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7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3" y="289455"/>
            <a:ext cx="7312025" cy="531812"/>
          </a:xfrm>
        </p:spPr>
        <p:txBody>
          <a:bodyPr/>
          <a:lstStyle>
            <a:lvl1pPr>
              <a:tabLst/>
              <a:defRPr sz="3600">
                <a:solidFill>
                  <a:srgbClr val="003478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859368"/>
            <a:ext cx="8422393" cy="1508105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effectLst/>
              </a:defRPr>
            </a:lvl1pPr>
            <a:lvl2pPr>
              <a:defRPr sz="2000" baseline="0">
                <a:solidFill>
                  <a:schemeClr val="tx1"/>
                </a:solidFill>
                <a:effectLst/>
              </a:defRPr>
            </a:lvl2pPr>
            <a:lvl3pPr>
              <a:buSzPct val="80000"/>
              <a:defRPr sz="2000" baseline="0">
                <a:solidFill>
                  <a:schemeClr val="tx1"/>
                </a:solidFill>
                <a:effectLst/>
              </a:defRPr>
            </a:lvl3pPr>
            <a:lvl4pPr>
              <a:defRPr sz="2000">
                <a:solidFill>
                  <a:schemeClr val="tx1"/>
                </a:solidFill>
                <a:effectLst/>
              </a:defRPr>
            </a:lvl4pPr>
            <a:lvl5pPr>
              <a:defRPr>
                <a:effectLst/>
              </a:defRPr>
            </a:lvl5pPr>
            <a:lvl6pPr>
              <a:defRPr>
                <a:solidFill>
                  <a:schemeClr val="tx1"/>
                </a:solidFill>
                <a:effectLst/>
              </a:defRPr>
            </a:lvl6pPr>
            <a:lvl8pPr>
              <a:defRPr>
                <a:solidFill>
                  <a:schemeClr val="tx1"/>
                </a:solidFill>
                <a:effectLst/>
              </a:defRPr>
            </a:lvl8pPr>
            <a:lvl9pPr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461963" y="840317"/>
            <a:ext cx="8422393" cy="0"/>
          </a:xfrm>
          <a:prstGeom prst="lin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1522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230391"/>
            <a:ext cx="7312025" cy="531812"/>
          </a:xfrm>
        </p:spPr>
        <p:txBody>
          <a:bodyPr/>
          <a:lstStyle>
            <a:lvl1pPr defTabSz="911225">
              <a:defRPr>
                <a:solidFill>
                  <a:srgbClr val="003478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 bwMode="auto">
          <a:xfrm>
            <a:off x="474663" y="762203"/>
            <a:ext cx="8422393" cy="0"/>
          </a:xfrm>
          <a:prstGeom prst="lin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4791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28" y="2651468"/>
            <a:ext cx="8234160" cy="677108"/>
          </a:xfrm>
        </p:spPr>
        <p:txBody>
          <a:bodyPr>
            <a:spAutoFit/>
          </a:bodyPr>
          <a:lstStyle>
            <a:lvl1pPr algn="ctr">
              <a:defRPr sz="4400">
                <a:solidFill>
                  <a:srgbClr val="003478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46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 bwMode="auto">
          <a:xfrm>
            <a:off x="461963" y="840317"/>
            <a:ext cx="8422393" cy="0"/>
          </a:xfrm>
          <a:prstGeom prst="lin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78936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4552" y="1917876"/>
            <a:ext cx="6394895" cy="302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4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701088" y="6583363"/>
            <a:ext cx="4429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887413" eaLnBrk="0" hangingPunct="0">
              <a:spcBef>
                <a:spcPct val="50000"/>
              </a:spcBef>
            </a:pPr>
            <a:fld id="{64656387-9EC9-2A48-B681-9EB8401986DC}" type="slidenum">
              <a:rPr lang="en-US" sz="900" b="0">
                <a:solidFill>
                  <a:schemeClr val="bg2"/>
                </a:solidFill>
                <a:latin typeface="Calibri"/>
                <a:cs typeface="Calibri"/>
              </a:rPr>
              <a:pPr algn="ctr" defTabSz="887413" eaLnBrk="0" hangingPunct="0">
                <a:spcBef>
                  <a:spcPct val="50000"/>
                </a:spcBef>
              </a:pPr>
              <a:t>‹#›</a:t>
            </a:fld>
            <a:endParaRPr lang="en-US" sz="900" b="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23981"/>
            <a:ext cx="731202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787957"/>
            <a:ext cx="840263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74652" y="147749"/>
            <a:ext cx="1447892" cy="684276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  <p:sldLayoutId id="2147483701" r:id="rId2"/>
    <p:sldLayoutId id="2147483702" r:id="rId3"/>
    <p:sldLayoutId id="2147483703" r:id="rId4"/>
    <p:sldLayoutId id="2147483704" r:id="rId5"/>
    <p:sldLayoutId id="2147483706" r:id="rId6"/>
  </p:sldLayoutIdLst>
  <p:hf sldNum="0" hdr="0" dt="0"/>
  <p:txStyles>
    <p:titleStyle>
      <a:lvl1pPr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/>
          <a:ea typeface="ＭＳ Ｐゴシック" pitchFamily="-112" charset="-128"/>
          <a:cs typeface="Calibri"/>
        </a:defRPr>
      </a:lvl1pPr>
      <a:lvl2pPr algn="l" defTabSz="887413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defTabSz="887413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defTabSz="887413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defTabSz="887413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222250" indent="-222250" algn="l" defTabSz="887413" rtl="0" eaLnBrk="1" fontAlgn="base" hangingPunct="1">
        <a:spcBef>
          <a:spcPts val="600"/>
        </a:spcBef>
        <a:spcAft>
          <a:spcPct val="0"/>
        </a:spcAft>
        <a:buSzPct val="100000"/>
        <a:buChar char="•"/>
        <a:defRPr sz="2400" b="1">
          <a:solidFill>
            <a:schemeClr val="bg2"/>
          </a:solidFill>
          <a:latin typeface="Calibri"/>
          <a:ea typeface="ＭＳ Ｐゴシック" pitchFamily="-112" charset="-128"/>
          <a:cs typeface="Calibri"/>
        </a:defRPr>
      </a:lvl1pPr>
      <a:lvl2pPr marL="511175" indent="-279400" algn="l" defTabSz="887413" rtl="0" eaLnBrk="1" fontAlgn="base" hangingPunct="1">
        <a:spcBef>
          <a:spcPts val="600"/>
        </a:spcBef>
        <a:spcAft>
          <a:spcPct val="0"/>
        </a:spcAft>
        <a:buSzPct val="100000"/>
        <a:buChar char="–"/>
        <a:defRPr sz="2000" b="1">
          <a:solidFill>
            <a:schemeClr val="bg2"/>
          </a:solidFill>
          <a:latin typeface="Calibri"/>
          <a:ea typeface="ＭＳ Ｐゴシック" pitchFamily="-112" charset="-128"/>
          <a:cs typeface="Calibri"/>
        </a:defRPr>
      </a:lvl2pPr>
      <a:lvl3pPr marL="744538" indent="-233363" algn="l" defTabSz="887413" rtl="0" eaLnBrk="1" fontAlgn="base" hangingPunct="1">
        <a:spcBef>
          <a:spcPts val="600"/>
        </a:spcBef>
        <a:spcAft>
          <a:spcPct val="0"/>
        </a:spcAft>
        <a:buSzPct val="80000"/>
        <a:buChar char="•"/>
        <a:defRPr sz="2000" b="1">
          <a:solidFill>
            <a:schemeClr val="bg2"/>
          </a:solidFill>
          <a:latin typeface="Calibri"/>
          <a:ea typeface="ＭＳ Ｐゴシック" pitchFamily="-112" charset="-128"/>
          <a:cs typeface="Calibri"/>
        </a:defRPr>
      </a:lvl3pPr>
      <a:lvl4pPr marL="914400" indent="-169863" algn="l" defTabSz="887413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–"/>
        <a:defRPr b="1">
          <a:solidFill>
            <a:schemeClr val="bg2"/>
          </a:solidFill>
          <a:latin typeface="+mn-lt"/>
          <a:ea typeface="ＭＳ Ｐゴシック" pitchFamily="-112" charset="-128"/>
        </a:defRPr>
      </a:lvl4pPr>
      <a:lvl5pPr marL="968375" algn="l" defTabSz="887413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defRPr b="1">
          <a:solidFill>
            <a:schemeClr val="bg2"/>
          </a:solidFill>
          <a:latin typeface="+mn-lt"/>
          <a:ea typeface="ＭＳ Ｐゴシック" pitchFamily="-112" charset="-128"/>
        </a:defRPr>
      </a:lvl5pPr>
      <a:lvl6pPr marL="24511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083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3655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227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faa.maps.arcgis.com/apps/webappviewer/index.html?id=9c2e4406710048e19806ebf6a06754ad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p/B07F139PFX/ref=sspa_dk_detail_4?psc=1&amp;pd_rd_i=B07F139PFX&amp;pf_rd_m=ATVPDKIKX0DER&amp;pf_rd_p=a54d13fc-b8a1-4ce8-b285-d77489a09cf6&amp;pf_rd_r=B93WQAKWDYR3RH3XN3K8&amp;pd_rd_wg=pFjRA&amp;pf_rd_s=desktop-dp-sims&amp;pf_rd_t=40701&amp;pd_rd_w=niDH7&amp;pf_rd_i=desktop-dp-sims&amp;pd_rd_r=0a851cc0-b535-11e8-ab28-01ad97aa66bb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p/B07F139PFX/ref=sspa_dk_detail_4?psc=1&amp;pd_rd_i=B07F139PFX&amp;pf_rd_m=ATVPDKIKX0DER&amp;pf_rd_p=a54d13fc-b8a1-4ce8-b285-d77489a09cf6&amp;pf_rd_r=B93WQAKWDYR3RH3XN3K8&amp;pd_rd_wg=pFjRA&amp;pf_rd_s=desktop-dp-sims&amp;pf_rd_t=40701&amp;pd_rd_w=niDH7&amp;pf_rd_i=desktop-dp-sims&amp;pd_rd_r=0a851cc0-b535-11e8-ab28-01ad97aa66bb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nathan.d.tucker@lmco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ndrew.kirk@lmco.co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p/B07F139PFX/ref=sspa_dk_detail_4?psc=1&amp;pd_rd_i=B07F139PFX&amp;pf_rd_m=ATVPDKIKX0DER&amp;pf_rd_p=a54d13fc-b8a1-4ce8-b285-d77489a09cf6&amp;pf_rd_r=B93WQAKWDYR3RH3XN3K8&amp;pd_rd_wg=pFjRA&amp;pf_rd_s=desktop-dp-sims&amp;pf_rd_t=40701&amp;pd_rd_w=niDH7&amp;pf_rd_i=desktop-dp-sims&amp;pd_rd_r=0a851cc0-b535-11e8-ab28-01ad97aa66bb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UCF Senior Design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963" y="2693481"/>
            <a:ext cx="8221663" cy="1107996"/>
          </a:xfrm>
        </p:spPr>
        <p:txBody>
          <a:bodyPr/>
          <a:lstStyle/>
          <a:p>
            <a:r>
              <a:rPr lang="en-US" u="sng" dirty="0"/>
              <a:t>D</a:t>
            </a:r>
            <a:r>
              <a:rPr lang="en-US" dirty="0"/>
              <a:t>r</a:t>
            </a:r>
            <a:r>
              <a:rPr lang="en-US" u="sng" dirty="0"/>
              <a:t>o</a:t>
            </a:r>
            <a:r>
              <a:rPr lang="en-US" dirty="0"/>
              <a:t>ne </a:t>
            </a:r>
            <a:r>
              <a:rPr lang="en-US" u="sng" dirty="0"/>
              <a:t>Min</a:t>
            </a:r>
            <a:r>
              <a:rPr lang="en-US" dirty="0"/>
              <a:t>e Obst</a:t>
            </a:r>
            <a:r>
              <a:rPr lang="en-US" u="sng" dirty="0"/>
              <a:t>a</a:t>
            </a:r>
            <a:r>
              <a:rPr lang="en-US" dirty="0"/>
              <a:t>cle Avoida</a:t>
            </a:r>
            <a:r>
              <a:rPr lang="en-US" u="sng" dirty="0"/>
              <a:t>nce</a:t>
            </a:r>
            <a:r>
              <a:rPr lang="en-US" dirty="0"/>
              <a:t> (DOMINANCE)</a:t>
            </a:r>
            <a:endParaRPr lang="en-US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40787" y="4629252"/>
            <a:ext cx="6503213" cy="110799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Jonathan Tucker – Signal/Image Processing Engineer Staff</a:t>
            </a:r>
          </a:p>
          <a:p>
            <a:pPr>
              <a:spcBef>
                <a:spcPts val="0"/>
              </a:spcBef>
            </a:pPr>
            <a:r>
              <a:rPr lang="en-US" dirty="0"/>
              <a:t>Andrew Kirk – Signal/Image Processing Engineer</a:t>
            </a:r>
          </a:p>
          <a:p>
            <a:pPr>
              <a:spcBef>
                <a:spcPts val="0"/>
              </a:spcBef>
            </a:pPr>
            <a:r>
              <a:rPr lang="en-US" dirty="0"/>
              <a:t>Scott Nelson – Director, </a:t>
            </a:r>
          </a:p>
          <a:p>
            <a:pPr>
              <a:spcBef>
                <a:spcPts val="0"/>
              </a:spcBef>
            </a:pPr>
            <a:r>
              <a:rPr lang="en-US" dirty="0"/>
              <a:t>	          Applied Research Sensor Systems &amp; Technology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52606" y="5737249"/>
            <a:ext cx="3638788" cy="24622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8/12/2019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E714B9-4BB0-4DAB-BD70-C5F11E6149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99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859368"/>
            <a:ext cx="8628697" cy="574003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Aerial Vehicle (AV) Operational Modes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Auto-Navigation (“Auto-Nav”)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Autonomously detect, identify and navigate to obstacle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Auto-Maneuver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Autonomously perform appropriate obstacle-specific maneuver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Manual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Release all vehicle control to the human pilot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Example: Team realizes AV is slowly not responding as expected in Auto-Nav mode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E-Stop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Stop all lateral movement and reduce thrust for a controlled crash landing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Example: Team realizes AV is not responding at all and/or flying uncontrollably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Take off/Land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Perform a controlled take off and/or landing at the beginning or end of a round (Note: this will occur after round time has begun)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Teams must provide video evidence of their designs demonstrating each of the AV operational modes to LM customers by </a:t>
            </a:r>
            <a:r>
              <a:rPr lang="en-US" dirty="0">
                <a:solidFill>
                  <a:srgbClr val="FF0000"/>
                </a:solidFill>
              </a:rPr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1588330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Quadcopter Starter Kits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821267"/>
            <a:ext cx="8422393" cy="2139047"/>
          </a:xfrm>
        </p:spPr>
        <p:txBody>
          <a:bodyPr/>
          <a:lstStyle/>
          <a:p>
            <a:pPr lvl="0"/>
            <a:r>
              <a:rPr lang="en-US" sz="2000" dirty="0">
                <a:latin typeface="Calibri" panose="020F0502020204030204" pitchFamily="34" charset="0"/>
              </a:rPr>
              <a:t>UAV teams should leverage starter kits to rapidly begin data collection &amp; algorithm development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This encourages parallel development with custom UAV platform design</a:t>
            </a:r>
          </a:p>
          <a:p>
            <a:pPr lvl="0"/>
            <a:r>
              <a:rPr lang="en-US" sz="2000" dirty="0">
                <a:latin typeface="Calibri" panose="020F0502020204030204" pitchFamily="34" charset="0"/>
              </a:rPr>
              <a:t>It is up to the individual teams to determine their trade studies for down-selecting particular kit components</a:t>
            </a:r>
          </a:p>
          <a:p>
            <a:pPr lvl="0"/>
            <a:r>
              <a:rPr lang="en-US" sz="2000" dirty="0">
                <a:latin typeface="Calibri" panose="020F0502020204030204" pitchFamily="34" charset="0"/>
              </a:rPr>
              <a:t>An example kit is shown below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BD69F5-6DC9-4F3B-8E92-FCAFDB4DF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39" r="15917"/>
          <a:stretch/>
        </p:blipFill>
        <p:spPr>
          <a:xfrm>
            <a:off x="0" y="3058035"/>
            <a:ext cx="9132177" cy="36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64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856357"/>
            <a:ext cx="8422393" cy="2646878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Rounds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Teams are able to repair their vehicle during </a:t>
            </a:r>
            <a:r>
              <a:rPr lang="en-US" sz="1800" dirty="0" err="1">
                <a:latin typeface="Calibri" panose="020F0502020204030204" pitchFamily="34" charset="0"/>
              </a:rPr>
              <a:t>roundplay</a:t>
            </a:r>
            <a:r>
              <a:rPr lang="en-US" sz="1800" dirty="0">
                <a:latin typeface="Calibri" panose="020F0502020204030204" pitchFamily="34" charset="0"/>
              </a:rPr>
              <a:t> with no penalty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Each team will have 2 opportunities to compete in 10-minute rounds</a:t>
            </a:r>
          </a:p>
          <a:p>
            <a:pPr lvl="2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1 UAV team will compete with mine team present</a:t>
            </a:r>
          </a:p>
          <a:p>
            <a:pPr lvl="2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1 UAV team will compete without mine team present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 special takeoff material on ground (expect tile flooring)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Landing time is not part of round time but must be &lt; round break = 10 min.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 human-in-the-loop cued tracks</a:t>
            </a:r>
          </a:p>
          <a:p>
            <a:pPr marL="231775" lvl="1" indent="0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78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8AE75-782C-4ABF-832F-CA464CBA3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265B1-C54B-4F1D-9501-8BF8B7067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3" y="859368"/>
            <a:ext cx="8422393" cy="1077218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Airspace Map</a:t>
            </a:r>
            <a:endParaRPr lang="en-US" sz="2000" dirty="0"/>
          </a:p>
          <a:p>
            <a:r>
              <a:rPr lang="en-US" sz="2000" dirty="0"/>
              <a:t>Only explicit airspace restriction at UCF is a high altitude Class B airspace</a:t>
            </a:r>
          </a:p>
          <a:p>
            <a:r>
              <a:rPr lang="en-US" sz="2000" dirty="0"/>
              <a:t>FAA ceiling AGL of 400 feet still applies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60856-2789-4BE5-B376-8AB5CFA329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80" t="12295" b="21631"/>
          <a:stretch/>
        </p:blipFill>
        <p:spPr>
          <a:xfrm>
            <a:off x="1227700" y="1974687"/>
            <a:ext cx="6890918" cy="481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B4C145-E6D2-4443-894A-1E8846B84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 Team</a:t>
            </a:r>
          </a:p>
        </p:txBody>
      </p:sp>
    </p:spTree>
    <p:extLst>
      <p:ext uri="{BB962C8B-B14F-4D97-AF65-F5344CB8AC3E}">
        <p14:creationId xmlns:p14="http://schemas.microsoft.com/office/powerpoint/2010/main" val="2144094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836507"/>
            <a:ext cx="8422393" cy="635558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Physical Platform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Maximum size of 1.5 ft. x 1.5 ft. x 1.5 ft. (L x W x H)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Mine must remain stationary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Blast Radius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Horizontal: 3 feet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Vertical: 10 feet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Budget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Maximum budget: 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Mine Team (1)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 $1,050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Maximum as-demonstrated cost: 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Mine team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 $700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w/ $350 additional for prototyping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Total mines built is unconstrained but within budgetary limits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Symbology &amp; Video Datalink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Target Identification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Generate a large red bounding box overlay centered on the UAV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Metadata box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Confidence (Normalized, 0 ≤ x ≤ 1)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Range to Target (feet)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Time of Arrival (seconds)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Utilize a wireless video datalink to a ground station laptop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This portion of the project does not count against “as-demonstrated” cost (e.g. laptop, router, etc.)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hlinkClick r:id="rId3"/>
            <a:extLst>
              <a:ext uri="{FF2B5EF4-FFF2-40B4-BE49-F238E27FC236}">
                <a16:creationId xmlns:a16="http://schemas.microsoft.com/office/drawing/2014/main" id="{623D25CE-07BA-479D-9B13-CBF3830FBD14}"/>
              </a:ext>
            </a:extLst>
          </p:cNvPr>
          <p:cNvSpPr txBox="1"/>
          <p:nvPr/>
        </p:nvSpPr>
        <p:spPr>
          <a:xfrm>
            <a:off x="6991211" y="1028406"/>
            <a:ext cx="232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Symbology Example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Metadata Box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0364FA-4A46-47AA-8D4C-F728D416BDEA}"/>
              </a:ext>
            </a:extLst>
          </p:cNvPr>
          <p:cNvGrpSpPr/>
          <p:nvPr/>
        </p:nvGrpSpPr>
        <p:grpSpPr>
          <a:xfrm>
            <a:off x="5945103" y="1483938"/>
            <a:ext cx="3088515" cy="1746942"/>
            <a:chOff x="5960343" y="3800418"/>
            <a:chExt cx="3088515" cy="174694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88A7291-0BB6-4021-BA14-DCBB245B4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0343" y="3800418"/>
              <a:ext cx="3088515" cy="1746942"/>
            </a:xfrm>
            <a:prstGeom prst="rect">
              <a:avLst/>
            </a:prstGeom>
          </p:spPr>
        </p:pic>
        <p:pic>
          <p:nvPicPr>
            <p:cNvPr id="19" name="Picture 2" descr="Related image">
              <a:extLst>
                <a:ext uri="{FF2B5EF4-FFF2-40B4-BE49-F238E27FC236}">
                  <a16:creationId xmlns:a16="http://schemas.microsoft.com/office/drawing/2014/main" id="{9BC020DA-A015-476D-BBE7-8D773212DB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4" b="92683" l="10000" r="90000">
                          <a14:foregroundMark x1="22000" y1="42214" x2="41125" y2="12008"/>
                          <a14:foregroundMark x1="56875" y1="10882" x2="72125" y2="33396"/>
                          <a14:foregroundMark x1="72125" y1="33396" x2="77125" y2="37711"/>
                          <a14:foregroundMark x1="78125" y1="62852" x2="57875" y2="88180"/>
                          <a14:foregroundMark x1="42125" y1="92683" x2="24625" y2="56848"/>
                        </a14:backgroundRemoval>
                      </a14:imgEffect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9842" t="4072" r="15916" b="5539"/>
            <a:stretch/>
          </p:blipFill>
          <p:spPr bwMode="auto">
            <a:xfrm>
              <a:off x="6001863" y="4651029"/>
              <a:ext cx="926504" cy="868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570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836507"/>
            <a:ext cx="8422393" cy="518603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Physical Platform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Maximum size of 1.5 ft. x 1.5 ft. x 1.5 ft. (L x W x H)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Budget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Maximum budget: 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Mine Team (1)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 $1,050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Maximum as-demonstrated cost: 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Mine team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 $700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w/ $350 additional for prototyping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Symbology &amp; Video Datalink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Target Identification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Generate a large red “X” overlay on the center of the identified obstacle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Metadata box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Target: (“Ring”, “1x Pylon”, “2x Pylon”, “Acoustic”)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Confidence (Normalized, 0 ≤ x ≤ 1)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Range to Target (feet)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Time of Arrival (seconds)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AGL (Height Above Ground Level (AGL), feet)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Utilize a wireless video datalink to a ground station laptop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This portion of the project does not count against “as-demonstrated” cost (e.g. laptop, router, etc.)</a:t>
            </a:r>
          </a:p>
        </p:txBody>
      </p:sp>
      <p:sp>
        <p:nvSpPr>
          <p:cNvPr id="12" name="TextBox 11">
            <a:hlinkClick r:id="rId3"/>
            <a:extLst>
              <a:ext uri="{FF2B5EF4-FFF2-40B4-BE49-F238E27FC236}">
                <a16:creationId xmlns:a16="http://schemas.microsoft.com/office/drawing/2014/main" id="{623D25CE-07BA-479D-9B13-CBF3830FBD14}"/>
              </a:ext>
            </a:extLst>
          </p:cNvPr>
          <p:cNvSpPr txBox="1"/>
          <p:nvPr/>
        </p:nvSpPr>
        <p:spPr>
          <a:xfrm>
            <a:off x="7006451" y="3344886"/>
            <a:ext cx="232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Symbology Example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Metadata Box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4F00B4-DD77-4549-B4A1-2A396F203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54" y="3883346"/>
            <a:ext cx="2819477" cy="1633353"/>
          </a:xfrm>
          <a:prstGeom prst="rect">
            <a:avLst/>
          </a:prstGeom>
        </p:spPr>
      </p:pic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31716EEC-AAD8-4A6D-ADB1-8FFB47F5E21B}"/>
              </a:ext>
            </a:extLst>
          </p:cNvPr>
          <p:cNvSpPr txBox="1"/>
          <p:nvPr/>
        </p:nvSpPr>
        <p:spPr>
          <a:xfrm>
            <a:off x="6910597" y="1341301"/>
            <a:ext cx="232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Symbology Example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Metadata Box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43DB8E-9ACD-4C06-8623-3DB0B0D85F64}"/>
              </a:ext>
            </a:extLst>
          </p:cNvPr>
          <p:cNvGrpSpPr/>
          <p:nvPr/>
        </p:nvGrpSpPr>
        <p:grpSpPr>
          <a:xfrm>
            <a:off x="7106527" y="1829247"/>
            <a:ext cx="1930194" cy="1080136"/>
            <a:chOff x="5656670" y="4216527"/>
            <a:chExt cx="1930194" cy="108013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5877B5B-D714-4B02-90D4-81937C5A90CA}"/>
                </a:ext>
              </a:extLst>
            </p:cNvPr>
            <p:cNvCxnSpPr/>
            <p:nvPr/>
          </p:nvCxnSpPr>
          <p:spPr bwMode="auto">
            <a:xfrm flipV="1">
              <a:off x="6230292" y="4549036"/>
              <a:ext cx="202038" cy="181222"/>
            </a:xfrm>
            <a:prstGeom prst="line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550CA9-D097-48CC-9672-EEC54729BF56}"/>
                </a:ext>
              </a:extLst>
            </p:cNvPr>
            <p:cNvSpPr/>
            <p:nvPr/>
          </p:nvSpPr>
          <p:spPr bwMode="auto">
            <a:xfrm>
              <a:off x="6458854" y="4216527"/>
              <a:ext cx="1122422" cy="594645"/>
            </a:xfrm>
            <a:prstGeom prst="rect">
              <a:avLst/>
            </a:prstGeom>
            <a:solidFill>
              <a:schemeClr val="tx2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latin typeface="Arial" pitchFamily="-112" charset="0"/>
                </a:rPr>
                <a:t>Confidence:      0.9</a:t>
              </a:r>
            </a:p>
            <a:p>
              <a:pPr marL="0" marR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latin typeface="Arial" pitchFamily="-112" charset="0"/>
                </a:rPr>
                <a:t>Range to Target: 5</a:t>
              </a:r>
            </a:p>
            <a:p>
              <a:pPr marL="0" marR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>
                  <a:solidFill>
                    <a:schemeClr val="tx1"/>
                  </a:solidFill>
                  <a:latin typeface="Arial" pitchFamily="-112" charset="0"/>
                </a:rPr>
                <a:t>Time of Arrival:   8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2DE2FF7-D2B6-4D10-9622-0106B4685B7F}"/>
                </a:ext>
              </a:extLst>
            </p:cNvPr>
            <p:cNvSpPr/>
            <p:nvPr/>
          </p:nvSpPr>
          <p:spPr bwMode="auto">
            <a:xfrm>
              <a:off x="6458854" y="4448807"/>
              <a:ext cx="1128009" cy="181222"/>
            </a:xfrm>
            <a:prstGeom prst="rect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itchFamily="-11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0DB6E2-A31A-4796-9C60-57CFCC00BFD3}"/>
                </a:ext>
              </a:extLst>
            </p:cNvPr>
            <p:cNvSpPr/>
            <p:nvPr/>
          </p:nvSpPr>
          <p:spPr bwMode="auto">
            <a:xfrm>
              <a:off x="6453268" y="4626171"/>
              <a:ext cx="1133596" cy="185001"/>
            </a:xfrm>
            <a:prstGeom prst="rect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itchFamily="-11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5452AD-0EAC-466F-BE35-C6B4774C9347}"/>
                </a:ext>
              </a:extLst>
            </p:cNvPr>
            <p:cNvSpPr/>
            <p:nvPr/>
          </p:nvSpPr>
          <p:spPr bwMode="auto">
            <a:xfrm>
              <a:off x="6458853" y="4216527"/>
              <a:ext cx="1128009" cy="219652"/>
            </a:xfrm>
            <a:prstGeom prst="rect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itchFamily="-11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897EE16-EB4F-4D5D-AD2E-768F35938B91}"/>
                </a:ext>
              </a:extLst>
            </p:cNvPr>
            <p:cNvSpPr/>
            <p:nvPr/>
          </p:nvSpPr>
          <p:spPr bwMode="auto">
            <a:xfrm>
              <a:off x="5656670" y="4718671"/>
              <a:ext cx="573622" cy="577992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281189E-6F57-417D-9EA2-405A5D9D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00631"/>
            <a:ext cx="1950889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1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2" y="836507"/>
            <a:ext cx="8742997" cy="504753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Targeting Sensors (suggested)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Imaging, Microphone array, LIDAR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Teams must detect/identify UAVs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Teams are not allowed to use any YOLO Deep Learning architecture variant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Tracking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Teams must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spatio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-temporally track UAVs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Teams are not allowed to use any YOLO Deep Learning architecture variant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UAV Disruption Mechanism(s)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Disallowed: any kind of RF jamming, laser jamming, high-velocity projectile, liquids, acoustic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confusers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Team Data Collects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Teams will be required to collect their own training &amp; testing data for system development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Suggested team data collects should include both indoors and outdoors sites (improves model generalization)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Outdoor data collects 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Must comply with any local Orlando and UCF law enforcement guidelines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UAV flights must utilize GPS geofence waypoints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Utilize LM-supplied obstacle course (Can be checked out via UCF POC: Paula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8459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859368"/>
            <a:ext cx="8422393" cy="249299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Mine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Roundplay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(2 rounds: With Ground Mine, Without Ground Mine)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Round goal: </a:t>
            </a:r>
            <a:r>
              <a:rPr lang="en-US" sz="1800" dirty="0"/>
              <a:t>detect, track and disrupt the flight of the aerial vehicles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Pass Criteria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Successfully disrupt 1 UAV such that it falls to the ground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Fail Criteria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Inoperable video datalink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Inability to detect, track, and disrupt 1 UAV such that it falls to the ground</a:t>
            </a:r>
          </a:p>
        </p:txBody>
      </p:sp>
    </p:spTree>
    <p:extLst>
      <p:ext uri="{BB962C8B-B14F-4D97-AF65-F5344CB8AC3E}">
        <p14:creationId xmlns:p14="http://schemas.microsoft.com/office/powerpoint/2010/main" val="240213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859368"/>
            <a:ext cx="8628697" cy="437042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Mine Team Operational Modes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Auto-Detection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Autonomously detect UAV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Auto-Tracking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Autonomously track UAV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Auto-Disruption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Autonomously utilize blast mechanism(s) to disrupt UAV flight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E-Stop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Stop all disruption blast mechanisms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Example: Team realizes mine is not responding at all or properly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Teams must provide video evidence of their designs demonstrating each of the Mine operational modes to LM customers by </a:t>
            </a:r>
            <a:r>
              <a:rPr lang="en-US" dirty="0">
                <a:solidFill>
                  <a:srgbClr val="FF0000"/>
                </a:solidFill>
              </a:rPr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2900712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050130"/>
            <a:ext cx="8422393" cy="5109091"/>
          </a:xfrm>
        </p:spPr>
        <p:txBody>
          <a:bodyPr/>
          <a:lstStyle/>
          <a:p>
            <a:r>
              <a:rPr lang="en-US" dirty="0"/>
              <a:t>Jonathan Tucker, Signal/Image Processing Engineer Staff</a:t>
            </a:r>
          </a:p>
          <a:p>
            <a:pPr lvl="1"/>
            <a:r>
              <a:rPr lang="en-US" dirty="0"/>
              <a:t>BSEE, University of Central Florida</a:t>
            </a:r>
          </a:p>
          <a:p>
            <a:pPr lvl="1"/>
            <a:r>
              <a:rPr lang="en-US" dirty="0"/>
              <a:t>MSEE, University of Central Florida</a:t>
            </a:r>
          </a:p>
          <a:p>
            <a:pPr lvl="1"/>
            <a:r>
              <a:rPr lang="en-US" dirty="0"/>
              <a:t>10+ years at LM</a:t>
            </a:r>
          </a:p>
          <a:p>
            <a:pPr lvl="1"/>
            <a:r>
              <a:rPr lang="en-US" dirty="0"/>
              <a:t>Expertise: Signal &amp; Image Processing</a:t>
            </a:r>
          </a:p>
          <a:p>
            <a:pPr lvl="1"/>
            <a:r>
              <a:rPr lang="en-US" dirty="0">
                <a:hlinkClick r:id="rId3"/>
              </a:rPr>
              <a:t>jonathan.d.tucker@lmco.com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Andrew Kirk, Signal/Image Processing Engineer</a:t>
            </a:r>
          </a:p>
          <a:p>
            <a:pPr lvl="1"/>
            <a:r>
              <a:rPr lang="en-US" dirty="0"/>
              <a:t>BSPSE, University of Central Florida</a:t>
            </a:r>
          </a:p>
          <a:p>
            <a:pPr lvl="1"/>
            <a:r>
              <a:rPr lang="en-US" dirty="0"/>
              <a:t>MSEE (In Progress), University of Central Florida</a:t>
            </a:r>
          </a:p>
          <a:p>
            <a:pPr lvl="1"/>
            <a:r>
              <a:rPr lang="en-US" dirty="0"/>
              <a:t>5+ years at LM</a:t>
            </a:r>
          </a:p>
          <a:p>
            <a:pPr lvl="1"/>
            <a:r>
              <a:rPr lang="en-US" dirty="0"/>
              <a:t>Expertise: Signal &amp; Image Processing</a:t>
            </a:r>
          </a:p>
          <a:p>
            <a:pPr lvl="1"/>
            <a:r>
              <a:rPr lang="en-US" dirty="0">
                <a:hlinkClick r:id="rId4"/>
              </a:rPr>
              <a:t>andrew.kirk@lmco.com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625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856357"/>
            <a:ext cx="8422393" cy="1384995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Rounds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Mine team is not able to repair their mine during </a:t>
            </a:r>
            <a:r>
              <a:rPr lang="en-US" sz="1800" dirty="0" err="1">
                <a:latin typeface="Calibri" panose="020F0502020204030204" pitchFamily="34" charset="0"/>
              </a:rPr>
              <a:t>roundplay</a:t>
            </a:r>
            <a:r>
              <a:rPr lang="en-US" sz="1800" dirty="0">
                <a:latin typeface="Calibri" panose="020F0502020204030204" pitchFamily="34" charset="0"/>
              </a:rPr>
              <a:t>, if the UAV is flying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Mine team will have 3 opportunities to compete in 10-minute rounds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 human-in-the-loop cued tracks</a:t>
            </a:r>
          </a:p>
          <a:p>
            <a:pPr marL="231775" lvl="1" indent="0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8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B4C145-E6D2-4443-894A-1E8846B84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Teams</a:t>
            </a:r>
          </a:p>
        </p:txBody>
      </p:sp>
    </p:spTree>
    <p:extLst>
      <p:ext uri="{BB962C8B-B14F-4D97-AF65-F5344CB8AC3E}">
        <p14:creationId xmlns:p14="http://schemas.microsoft.com/office/powerpoint/2010/main" val="636822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856357"/>
            <a:ext cx="8422393" cy="517064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Judges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2 judges will be placed around the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ground station laptop located in either the operating cage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Responsible for tracking points and/or successful mine team pass/fail events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Multiple judge scores will be averaged to calculate a particular team’s round score</a:t>
            </a:r>
            <a:endParaRPr lang="en-US" sz="180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US" sz="180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Customers 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Clarify any rule discrepancies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Keep competition flow on schedule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Safety check list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Confirm all mode functionality by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TBD</a:t>
            </a:r>
          </a:p>
          <a:p>
            <a:pPr>
              <a:spcBef>
                <a:spcPts val="0"/>
              </a:spcBef>
            </a:pPr>
            <a:endParaRPr lang="en-US" sz="180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Deliverables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Interim Preliminary Design Review (PDR),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en-US" sz="16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nd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 week </a:t>
            </a:r>
            <a:r>
              <a:rPr lang="en-US" sz="1600" dirty="0">
                <a:latin typeface="Calibri" panose="020F0502020204030204" pitchFamily="34" charset="0"/>
              </a:rPr>
              <a:t>of December 2019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Customer final design presentation, April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TBD</a:t>
            </a:r>
            <a:r>
              <a:rPr lang="en-US" sz="1600" dirty="0">
                <a:latin typeface="Calibri" panose="020F0502020204030204" pitchFamily="34" charset="0"/>
              </a:rPr>
              <a:t> 2020, </a:t>
            </a:r>
            <a:r>
              <a:rPr lang="en-US" sz="1600" u="sng" dirty="0">
                <a:latin typeface="Calibri" panose="020F0502020204030204" pitchFamily="34" charset="0"/>
              </a:rPr>
              <a:t>at LM</a:t>
            </a:r>
          </a:p>
          <a:p>
            <a:pPr lvl="2">
              <a:spcBef>
                <a:spcPts val="0"/>
              </a:spcBef>
            </a:pPr>
            <a:r>
              <a:rPr lang="en-US" sz="1400" dirty="0">
                <a:latin typeface="Calibri" panose="020F0502020204030204" pitchFamily="34" charset="0"/>
              </a:rPr>
              <a:t>As-demonstrated itemized budget spreadsheet</a:t>
            </a:r>
          </a:p>
          <a:p>
            <a:pPr lvl="2">
              <a:spcBef>
                <a:spcPts val="0"/>
              </a:spcBef>
            </a:pPr>
            <a:r>
              <a:rPr lang="en-US" sz="1400" dirty="0">
                <a:latin typeface="Calibri" panose="020F0502020204030204" pitchFamily="34" charset="0"/>
              </a:rPr>
              <a:t>Key lessons learned including what teams would have done differently if they repeated the challenge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Customer demonstration, April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TBD</a:t>
            </a:r>
            <a:r>
              <a:rPr lang="en-US" sz="1600" dirty="0">
                <a:latin typeface="Calibri" panose="020F0502020204030204" pitchFamily="34" charset="0"/>
              </a:rPr>
              <a:t> 2020, </a:t>
            </a:r>
            <a:r>
              <a:rPr lang="en-US" sz="1600" u="sng" dirty="0">
                <a:latin typeface="Calibri" panose="020F0502020204030204" pitchFamily="34" charset="0"/>
              </a:rPr>
              <a:t>at LM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HW and SW</a:t>
            </a:r>
          </a:p>
          <a:p>
            <a:pPr lvl="2">
              <a:spcBef>
                <a:spcPts val="0"/>
              </a:spcBef>
            </a:pPr>
            <a:r>
              <a:rPr lang="en-US" sz="1400" dirty="0">
                <a:latin typeface="Calibri" panose="020F0502020204030204" pitchFamily="34" charset="0"/>
              </a:rPr>
              <a:t>Completed DOMINANCE UAV and/or ground mine(s), all additionally purchased parts, and SW</a:t>
            </a:r>
          </a:p>
          <a:p>
            <a:pPr lvl="3">
              <a:spcBef>
                <a:spcPts val="0"/>
              </a:spcBef>
            </a:pPr>
            <a:r>
              <a:rPr lang="en-US" sz="1400" dirty="0">
                <a:latin typeface="Calibri" panose="020F0502020204030204" pitchFamily="34" charset="0"/>
              </a:rPr>
              <a:t>Teams will need to arrange to drop off their systems at LM after the UCF engineering showcase</a:t>
            </a:r>
          </a:p>
          <a:p>
            <a:pPr lvl="3">
              <a:spcBef>
                <a:spcPts val="0"/>
              </a:spcBef>
            </a:pPr>
            <a:r>
              <a:rPr lang="en-US" sz="1400" dirty="0">
                <a:latin typeface="Calibri" panose="020F0502020204030204" pitchFamily="34" charset="0"/>
              </a:rPr>
              <a:t>Arrange drop off day/time with Jonathan Tucker or Andrew Kirk</a:t>
            </a:r>
          </a:p>
        </p:txBody>
      </p:sp>
    </p:spTree>
    <p:extLst>
      <p:ext uri="{BB962C8B-B14F-4D97-AF65-F5344CB8AC3E}">
        <p14:creationId xmlns:p14="http://schemas.microsoft.com/office/powerpoint/2010/main" val="3781166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856357"/>
            <a:ext cx="8422393" cy="2662267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Agenda: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TBD</a:t>
            </a:r>
            <a:endParaRPr lang="en-US" sz="160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US" sz="180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Day of competition materials list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UCF UAV teams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1x DOMINANCE UAV and support equipment (including ground station laptop)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UCF Mine team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DOMINANCE mine(s) and support equipment (including ground station laptop)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LM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TBD</a:t>
            </a:r>
            <a:endParaRPr lang="en-US" dirty="0">
              <a:solidFill>
                <a:srgbClr val="FF0000"/>
              </a:solidFill>
              <a:highlight>
                <a:srgbClr val="FF0000"/>
              </a:highligh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94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164431"/>
            <a:ext cx="8422393" cy="2877711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Suggestions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Encourage different groups on your team to be responsible for various sub-systems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Create a schedule for all phases of design and testing, and adhere to it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Generate trade studies to balance complexity, cost/affordability, performance of various sensors/techniques</a:t>
            </a:r>
          </a:p>
          <a:p>
            <a:pPr lvl="2"/>
            <a:r>
              <a:rPr lang="en-US" sz="1800" dirty="0">
                <a:latin typeface="Calibri" panose="020F0502020204030204" pitchFamily="34" charset="0"/>
              </a:rPr>
              <a:t>Helps you meet your requirements, budget, and schedule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Perform integration and testing of sub-systems as soon as possible!</a:t>
            </a:r>
          </a:p>
        </p:txBody>
      </p:sp>
    </p:spTree>
    <p:extLst>
      <p:ext uri="{BB962C8B-B14F-4D97-AF65-F5344CB8AC3E}">
        <p14:creationId xmlns:p14="http://schemas.microsoft.com/office/powerpoint/2010/main" val="3653811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357D2-6E90-4D4F-96F5-C73EF67D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7F07A-A942-4964-9848-70842AC77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3" y="859368"/>
            <a:ext cx="8422393" cy="2262158"/>
          </a:xfrm>
        </p:spPr>
        <p:txBody>
          <a:bodyPr/>
          <a:lstStyle/>
          <a:p>
            <a:r>
              <a:rPr lang="en-US" sz="1600" dirty="0"/>
              <a:t>Team &lt;insert team name&gt;: </a:t>
            </a:r>
          </a:p>
          <a:p>
            <a:pPr lvl="1"/>
            <a:r>
              <a:rPr lang="en-US" sz="1200" dirty="0"/>
              <a:t>…</a:t>
            </a:r>
          </a:p>
          <a:p>
            <a:r>
              <a:rPr lang="en-US" sz="1600" dirty="0"/>
              <a:t>Team &lt;insert team name&gt;: </a:t>
            </a:r>
          </a:p>
          <a:p>
            <a:pPr lvl="1"/>
            <a:r>
              <a:rPr lang="en-US" sz="1200" dirty="0"/>
              <a:t>…</a:t>
            </a:r>
          </a:p>
          <a:p>
            <a:r>
              <a:rPr lang="en-US" sz="1600" dirty="0"/>
              <a:t>Team &lt;insert team name&gt;: </a:t>
            </a:r>
          </a:p>
          <a:p>
            <a:pPr lvl="1"/>
            <a:r>
              <a:rPr lang="en-US" sz="1200" dirty="0"/>
              <a:t>…</a:t>
            </a:r>
          </a:p>
          <a:p>
            <a:r>
              <a:rPr lang="en-US" sz="1600" dirty="0"/>
              <a:t>Team &lt;insert team name&gt;: </a:t>
            </a:r>
          </a:p>
          <a:p>
            <a:pPr lvl="1"/>
            <a:r>
              <a:rPr lang="en-US" sz="1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91181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357D2-6E90-4D4F-96F5-C73EF67D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7F07A-A942-4964-9848-70842AC77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3" y="821267"/>
            <a:ext cx="8422393" cy="4542782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LM</a:t>
            </a:r>
          </a:p>
          <a:p>
            <a:pPr lvl="1"/>
            <a:r>
              <a:rPr lang="en-US" sz="12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Upcoming meeting with UCF coordinators occurring on July 18th</a:t>
            </a:r>
          </a:p>
          <a:p>
            <a:pPr lvl="1"/>
            <a:r>
              <a:rPr lang="en-US" sz="1200" dirty="0">
                <a:solidFill>
                  <a:schemeClr val="bg2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Need to purchase obstacle course items and setup the course as soon as possible</a:t>
            </a:r>
          </a:p>
          <a:p>
            <a:pPr lvl="2"/>
            <a:r>
              <a:rPr lang="en-US" sz="12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Get BOE and materials list from Matt Bartoe/Jason Cooley by 07/24 (awaiting standard size definitions)</a:t>
            </a:r>
          </a:p>
          <a:p>
            <a:pPr lvl="2"/>
            <a:r>
              <a:rPr lang="en-US" sz="12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Pitch BOE and materials list to Nelson for purchase approval on OH by 07/25.</a:t>
            </a:r>
          </a:p>
          <a:p>
            <a:pPr lvl="2"/>
            <a:r>
              <a:rPr lang="en-US" sz="12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Purchase 2 sets of obstacle course materials by 07/25.</a:t>
            </a:r>
          </a:p>
          <a:p>
            <a:pPr lvl="2"/>
            <a:r>
              <a:rPr lang="en-US" sz="1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Build both sets of obstacle course materials and take notional advertisement pictures by 09/02.</a:t>
            </a:r>
          </a:p>
          <a:p>
            <a:pPr lvl="3"/>
            <a:r>
              <a:rPr lang="en-US" sz="12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Setup pylons obstacles</a:t>
            </a:r>
          </a:p>
          <a:p>
            <a:pPr lvl="3"/>
            <a:r>
              <a:rPr lang="en-US" sz="1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Working hoop obstacle build-up (expected completion by 09/18)</a:t>
            </a:r>
          </a:p>
          <a:p>
            <a:pPr lvl="3"/>
            <a:r>
              <a:rPr lang="en-US" sz="1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Provide 1 set to UCF (Paula ?)</a:t>
            </a:r>
          </a:p>
          <a:p>
            <a:pPr lvl="1"/>
            <a:r>
              <a:rPr lang="en-US" sz="12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Need to pitch project in CECS senior design 1 class during design selection</a:t>
            </a:r>
          </a:p>
          <a:p>
            <a:pPr lvl="2"/>
            <a:r>
              <a:rPr lang="en-US" sz="12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Scheduled for September 11</a:t>
            </a:r>
            <a:r>
              <a:rPr lang="en-US" sz="1200" baseline="300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&amp; 13</a:t>
            </a:r>
            <a:r>
              <a:rPr lang="en-US" sz="1200" baseline="300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lvl="1"/>
            <a:r>
              <a:rPr lang="en-US" sz="12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Update project description and provide before Fall classes start in August 26</a:t>
            </a:r>
            <a:r>
              <a:rPr lang="en-US" sz="1200" baseline="300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</a:p>
          <a:p>
            <a:pPr lvl="2"/>
            <a:r>
              <a:rPr lang="en-US" sz="12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Focus on optimizing clear role definitions of each engineering discipline in project description</a:t>
            </a:r>
          </a:p>
          <a:p>
            <a:pPr lvl="1"/>
            <a:r>
              <a:rPr lang="en-US" sz="1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Define multiple dry-run pre-demonstration dates at LM</a:t>
            </a:r>
          </a:p>
          <a:p>
            <a:pPr lvl="1"/>
            <a:r>
              <a:rPr lang="en-US" sz="1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Establish available LM dates where teams can visit the demo lab site and/or collect data with our LM obstacle course objects</a:t>
            </a:r>
          </a:p>
          <a:p>
            <a:pPr lvl="1"/>
            <a:r>
              <a:rPr lang="en-US" sz="1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(Req) Define Half-Angle next obstacle FOV</a:t>
            </a:r>
          </a:p>
          <a:p>
            <a:pPr marL="231775" lvl="1" indent="0">
              <a:buNone/>
            </a:pPr>
            <a:endParaRPr lang="en-US" sz="1200" dirty="0"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9489B4-50E8-4CD5-B483-F5B1442A3A72}"/>
              </a:ext>
            </a:extLst>
          </p:cNvPr>
          <p:cNvGrpSpPr/>
          <p:nvPr/>
        </p:nvGrpSpPr>
        <p:grpSpPr>
          <a:xfrm>
            <a:off x="7066482" y="5756557"/>
            <a:ext cx="2077518" cy="811988"/>
            <a:chOff x="7210980" y="5626937"/>
            <a:chExt cx="2077518" cy="8119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2039FE-0EFB-42A7-A0AD-23754191D9C0}"/>
                </a:ext>
              </a:extLst>
            </p:cNvPr>
            <p:cNvSpPr/>
            <p:nvPr/>
          </p:nvSpPr>
          <p:spPr bwMode="auto">
            <a:xfrm>
              <a:off x="7547480" y="5626937"/>
              <a:ext cx="1404519" cy="811988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88E5EB-FEB5-45D8-B9EF-0690C8D65199}"/>
                </a:ext>
              </a:extLst>
            </p:cNvPr>
            <p:cNvSpPr txBox="1"/>
            <p:nvPr/>
          </p:nvSpPr>
          <p:spPr>
            <a:xfrm>
              <a:off x="7210980" y="5626937"/>
              <a:ext cx="20775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highlight>
                    <a:srgbClr val="00FF00"/>
                  </a:highlight>
                </a:rPr>
                <a:t>Completed Action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A7AB3C-0752-40AD-B183-B718467A461F}"/>
                </a:ext>
              </a:extLst>
            </p:cNvPr>
            <p:cNvSpPr txBox="1"/>
            <p:nvPr/>
          </p:nvSpPr>
          <p:spPr>
            <a:xfrm>
              <a:off x="7210980" y="5897190"/>
              <a:ext cx="20775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Incomplete Action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C56494-DE55-43DE-8061-AAD7DBF713C7}"/>
                </a:ext>
              </a:extLst>
            </p:cNvPr>
            <p:cNvSpPr txBox="1"/>
            <p:nvPr/>
          </p:nvSpPr>
          <p:spPr>
            <a:xfrm>
              <a:off x="7210980" y="6146371"/>
              <a:ext cx="20775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Notes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5677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357D2-6E90-4D4F-96F5-C73EF67D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7F07A-A942-4964-9848-70842AC77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3" y="821267"/>
            <a:ext cx="8422393" cy="400109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LM</a:t>
            </a:r>
          </a:p>
          <a:p>
            <a:pPr lvl="1"/>
            <a:r>
              <a:rPr lang="en-US" sz="1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(Req) Define requirements/constraints for adversarial mine design and interplay with notionally smaller/lighter weight custom UAV platform (compared to previous years’ competition designs) </a:t>
            </a:r>
          </a:p>
          <a:p>
            <a:pPr lvl="2"/>
            <a:r>
              <a:rPr lang="en-US" sz="1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Must be a static mine (near &amp; far range parameters will be provided to mine team to abstract actual course layout and allow mine design)</a:t>
            </a:r>
          </a:p>
          <a:p>
            <a:pPr lvl="2"/>
            <a:r>
              <a:rPr lang="en-US" sz="1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It is up to the mine team to meet designing in </a:t>
            </a:r>
            <a:r>
              <a:rPr lang="en-US" sz="12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confusers</a:t>
            </a:r>
            <a:r>
              <a:rPr lang="en-US" sz="1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in both EO and acoustic domains. This can be accomplished via 1 mine with combined </a:t>
            </a:r>
            <a:r>
              <a:rPr lang="en-US" sz="12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confusers</a:t>
            </a:r>
            <a:r>
              <a:rPr lang="en-US" sz="1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or multiple mines with either combined or separate. This is limited only by team budget. Disallowed design options: any kind of RF jamming, laser jamming, high-velocity projectile, liquids. Note: the first third of the obstacle course is mine-safe, the remaining two-thirds are mine-vulnerable.</a:t>
            </a:r>
            <a:endParaRPr lang="en-US" sz="1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sz="1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Allow relocation of static mine during round play OR create multiple same-design mines?</a:t>
            </a:r>
          </a:p>
          <a:p>
            <a:pPr lvl="1"/>
            <a:r>
              <a:rPr lang="en-US" sz="12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Sign sponsorship payment form (Under review by Scott Nelson, expecting approval)</a:t>
            </a:r>
          </a:p>
          <a:p>
            <a:pPr lvl="1"/>
            <a:r>
              <a:rPr lang="en-US" sz="1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(Req) Clarify logistics associated with enabling/disabling acoustic waypoints and/or unique waveforms or common songs being played or combination thereof.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Teams</a:t>
            </a:r>
          </a:p>
          <a:p>
            <a:pPr lvl="1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UCF Faculty</a:t>
            </a:r>
          </a:p>
          <a:p>
            <a:pPr lvl="1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E3759E-F4FC-4A8F-8C6D-C926192216D5}"/>
              </a:ext>
            </a:extLst>
          </p:cNvPr>
          <p:cNvGrpSpPr/>
          <p:nvPr/>
        </p:nvGrpSpPr>
        <p:grpSpPr>
          <a:xfrm>
            <a:off x="7066482" y="5756557"/>
            <a:ext cx="2077518" cy="811988"/>
            <a:chOff x="7210980" y="5626937"/>
            <a:chExt cx="2077518" cy="8119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8B08A8-E69A-4D32-9835-DE97595981B6}"/>
                </a:ext>
              </a:extLst>
            </p:cNvPr>
            <p:cNvSpPr/>
            <p:nvPr/>
          </p:nvSpPr>
          <p:spPr bwMode="auto">
            <a:xfrm>
              <a:off x="7547480" y="5626937"/>
              <a:ext cx="1404519" cy="811988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4ABD72-3221-4661-AAF6-088BA552C328}"/>
                </a:ext>
              </a:extLst>
            </p:cNvPr>
            <p:cNvSpPr txBox="1"/>
            <p:nvPr/>
          </p:nvSpPr>
          <p:spPr>
            <a:xfrm>
              <a:off x="7210980" y="5626937"/>
              <a:ext cx="20775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highlight>
                    <a:srgbClr val="00FF00"/>
                  </a:highlight>
                </a:rPr>
                <a:t>Completed Action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BE39AC-0CEC-4F43-8CE0-64B7F2F9234E}"/>
                </a:ext>
              </a:extLst>
            </p:cNvPr>
            <p:cNvSpPr txBox="1"/>
            <p:nvPr/>
          </p:nvSpPr>
          <p:spPr>
            <a:xfrm>
              <a:off x="7210980" y="5897190"/>
              <a:ext cx="20775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Incomplete Action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CF79F9-971C-48CE-9E35-35B6A466374F}"/>
                </a:ext>
              </a:extLst>
            </p:cNvPr>
            <p:cNvSpPr txBox="1"/>
            <p:nvPr/>
          </p:nvSpPr>
          <p:spPr>
            <a:xfrm>
              <a:off x="7210980" y="6146371"/>
              <a:ext cx="20775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Notes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8229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614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Overview/Goals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4" y="915611"/>
            <a:ext cx="8246608" cy="461664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DOMINANCE involves the design, build, and demonstration of an aerial vehicle with autonomous capabilities in object detection, object tracking, and GPS-denied obstacle avoidance/navigation while in the presence of ground-based adversarial mines </a:t>
            </a:r>
          </a:p>
          <a:p>
            <a:pPr>
              <a:spcAft>
                <a:spcPts val="600"/>
              </a:spcAft>
            </a:pPr>
            <a:endParaRPr lang="en-US" sz="2800" dirty="0"/>
          </a:p>
          <a:p>
            <a:pPr>
              <a:spcAft>
                <a:spcPts val="600"/>
              </a:spcAft>
            </a:pPr>
            <a:r>
              <a:rPr lang="en-US" sz="2800" dirty="0"/>
              <a:t>Additionally, one adversarial mine team will engineer a custom offensive system with the capability of detecting, tracking and disrupting the flight of the aerial vehicles</a:t>
            </a:r>
          </a:p>
        </p:txBody>
      </p:sp>
    </p:spTree>
    <p:extLst>
      <p:ext uri="{BB962C8B-B14F-4D97-AF65-F5344CB8AC3E}">
        <p14:creationId xmlns:p14="http://schemas.microsoft.com/office/powerpoint/2010/main" val="1939978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0" y="876842"/>
            <a:ext cx="8661400" cy="6832640"/>
          </a:xfrm>
        </p:spPr>
        <p:txBody>
          <a:bodyPr/>
          <a:lstStyle/>
          <a:p>
            <a:r>
              <a:rPr lang="en-US" dirty="0"/>
              <a:t>Indoor location at LMMFC – IRIS Drone Lab</a:t>
            </a:r>
          </a:p>
          <a:p>
            <a:pPr lvl="1"/>
            <a:r>
              <a:rPr lang="en-US" sz="1800" dirty="0"/>
              <a:t>Course is fully enclosed indoors</a:t>
            </a:r>
          </a:p>
          <a:p>
            <a:pPr lvl="1"/>
            <a:r>
              <a:rPr lang="en-US" sz="1800" dirty="0"/>
              <a:t>Only 2 team members, judges,                                                                                               and MFC customers will be                                                                                                  allowed inside the lab’s operating                                                                                                    cage during </a:t>
            </a:r>
            <a:r>
              <a:rPr lang="en-US" sz="1800" dirty="0" err="1"/>
              <a:t>roundplay</a:t>
            </a:r>
            <a:endParaRPr lang="en-US" sz="1800" dirty="0"/>
          </a:p>
          <a:p>
            <a:pPr lvl="1"/>
            <a:r>
              <a:rPr lang="en-US" sz="1800" dirty="0"/>
              <a:t>All other participants &amp;                                                                                                           spectators will remain inside                                                                                                          the viewing area outside IRIS lab</a:t>
            </a:r>
          </a:p>
          <a:p>
            <a:r>
              <a:rPr lang="en-US" dirty="0"/>
              <a:t>Obstacle Maneuvers</a:t>
            </a:r>
          </a:p>
          <a:p>
            <a:pPr lvl="1"/>
            <a:r>
              <a:rPr lang="en-US" sz="1800" dirty="0"/>
              <a:t>Ring – fly through once</a:t>
            </a:r>
          </a:p>
          <a:p>
            <a:pPr lvl="1"/>
            <a:r>
              <a:rPr lang="en-US" sz="1800" dirty="0"/>
              <a:t>Pylon (single) – loop around once</a:t>
            </a:r>
          </a:p>
          <a:p>
            <a:pPr lvl="1"/>
            <a:r>
              <a:rPr lang="en-US" sz="1800" dirty="0"/>
              <a:t>Double Pylon – loop around both</a:t>
            </a:r>
          </a:p>
          <a:p>
            <a:pPr marL="231775" lvl="1" indent="0">
              <a:buNone/>
            </a:pPr>
            <a:r>
              <a:rPr lang="en-US" sz="1800" dirty="0"/>
              <a:t>pylons once and pass through middle</a:t>
            </a:r>
          </a:p>
          <a:p>
            <a:pPr lvl="1"/>
            <a:r>
              <a:rPr lang="en-US" sz="1800" dirty="0"/>
              <a:t>Acoustic Waypoint – land within                                                                                      predefined proximity and take off again</a:t>
            </a:r>
          </a:p>
          <a:p>
            <a:r>
              <a:rPr lang="en-US" sz="2200" dirty="0"/>
              <a:t>Note: Acoustic waypoints and double pylons not shown. </a:t>
            </a:r>
            <a:r>
              <a:rPr lang="en-US" sz="2200" u="sng" dirty="0"/>
              <a:t>Actual course layout is not shown above</a:t>
            </a:r>
            <a:r>
              <a:rPr lang="en-US" sz="2200" dirty="0"/>
              <a:t>.</a:t>
            </a:r>
          </a:p>
          <a:p>
            <a:pPr lvl="1"/>
            <a:endParaRPr lang="en-US" sz="1800" dirty="0"/>
          </a:p>
          <a:p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5F8AAB-3481-47C8-B42C-3D1A36DA5F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6"/>
          <a:stretch/>
        </p:blipFill>
        <p:spPr>
          <a:xfrm>
            <a:off x="4138484" y="1688782"/>
            <a:ext cx="4999896" cy="401386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16A3BA4-1CCA-40AF-A91F-450873D62B15}"/>
              </a:ext>
            </a:extLst>
          </p:cNvPr>
          <p:cNvSpPr txBox="1"/>
          <p:nvPr/>
        </p:nvSpPr>
        <p:spPr>
          <a:xfrm>
            <a:off x="4876025" y="1156580"/>
            <a:ext cx="3524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IRIS Drone Lab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(No Indoor GPS Available)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968DD4-9994-494D-8E02-B577F587AE22}"/>
              </a:ext>
            </a:extLst>
          </p:cNvPr>
          <p:cNvSpPr txBox="1"/>
          <p:nvPr/>
        </p:nvSpPr>
        <p:spPr>
          <a:xfrm>
            <a:off x="4212495" y="4485298"/>
            <a:ext cx="14962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Single Pylon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EED4AE-91D0-4206-894C-40B76A31D115}"/>
              </a:ext>
            </a:extLst>
          </p:cNvPr>
          <p:cNvSpPr/>
          <p:nvPr/>
        </p:nvSpPr>
        <p:spPr bwMode="auto">
          <a:xfrm rot="18487593">
            <a:off x="5587862" y="4358388"/>
            <a:ext cx="573910" cy="4571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612098-67D5-4492-9FD2-22191491CD74}"/>
              </a:ext>
            </a:extLst>
          </p:cNvPr>
          <p:cNvSpPr txBox="1"/>
          <p:nvPr/>
        </p:nvSpPr>
        <p:spPr>
          <a:xfrm>
            <a:off x="4572000" y="2917763"/>
            <a:ext cx="77860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Ring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95AAEDA-1ABD-4369-A093-D5217EB3EF74}"/>
              </a:ext>
            </a:extLst>
          </p:cNvPr>
          <p:cNvSpPr/>
          <p:nvPr/>
        </p:nvSpPr>
        <p:spPr bwMode="auto">
          <a:xfrm rot="2536740">
            <a:off x="4816760" y="3428029"/>
            <a:ext cx="573910" cy="4571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42EFFBA-201F-496B-A224-32E8A53F9FCA}"/>
              </a:ext>
            </a:extLst>
          </p:cNvPr>
          <p:cNvSpPr txBox="1"/>
          <p:nvPr/>
        </p:nvSpPr>
        <p:spPr>
          <a:xfrm>
            <a:off x="7368540" y="2035370"/>
            <a:ext cx="119057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Operating Cage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3F3960E-0051-469F-8735-8E12BAC399D8}"/>
              </a:ext>
            </a:extLst>
          </p:cNvPr>
          <p:cNvSpPr/>
          <p:nvPr/>
        </p:nvSpPr>
        <p:spPr bwMode="auto">
          <a:xfrm rot="3797763">
            <a:off x="7826248" y="2822046"/>
            <a:ext cx="573910" cy="4571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91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FECD9D5-7589-44AD-98CE-ECC01A581586}"/>
              </a:ext>
            </a:extLst>
          </p:cNvPr>
          <p:cNvSpPr/>
          <p:nvPr/>
        </p:nvSpPr>
        <p:spPr bwMode="auto">
          <a:xfrm>
            <a:off x="1565148" y="1695511"/>
            <a:ext cx="6216022" cy="4873034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Description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F1F1365-E6A7-4B23-9664-6CC967D55271}"/>
              </a:ext>
            </a:extLst>
          </p:cNvPr>
          <p:cNvSpPr txBox="1"/>
          <p:nvPr/>
        </p:nvSpPr>
        <p:spPr>
          <a:xfrm>
            <a:off x="3380894" y="4870101"/>
            <a:ext cx="1027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Starting Area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451E8E-0F22-4FAF-9FD6-538922C0C03A}"/>
              </a:ext>
            </a:extLst>
          </p:cNvPr>
          <p:cNvSpPr txBox="1"/>
          <p:nvPr/>
        </p:nvSpPr>
        <p:spPr>
          <a:xfrm>
            <a:off x="2809593" y="1364824"/>
            <a:ext cx="3524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Notional Course Design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198312-1F16-4AB5-B5BD-6B404F0AB962}"/>
              </a:ext>
            </a:extLst>
          </p:cNvPr>
          <p:cNvSpPr txBox="1"/>
          <p:nvPr/>
        </p:nvSpPr>
        <p:spPr>
          <a:xfrm>
            <a:off x="-197259" y="1381718"/>
            <a:ext cx="3524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30’ x 60’ (45’ Ceiling)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44B4C5-6B8F-480B-8374-6C24E82FCBEF}"/>
              </a:ext>
            </a:extLst>
          </p:cNvPr>
          <p:cNvGrpSpPr/>
          <p:nvPr/>
        </p:nvGrpSpPr>
        <p:grpSpPr>
          <a:xfrm>
            <a:off x="5535222" y="1796128"/>
            <a:ext cx="2448479" cy="1991012"/>
            <a:chOff x="5535222" y="1796128"/>
            <a:chExt cx="2448479" cy="199101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AE3CC22-7AAF-4BA5-8064-C1210C767C48}"/>
                </a:ext>
              </a:extLst>
            </p:cNvPr>
            <p:cNvGrpSpPr/>
            <p:nvPr/>
          </p:nvGrpSpPr>
          <p:grpSpPr>
            <a:xfrm>
              <a:off x="5535222" y="1796128"/>
              <a:ext cx="2448479" cy="1991012"/>
              <a:chOff x="4942719" y="2797486"/>
              <a:chExt cx="2448479" cy="1991012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7ACB6EF8-0495-4E1F-B0B1-8CEA6A250277}"/>
                  </a:ext>
                </a:extLst>
              </p:cNvPr>
              <p:cNvGrpSpPr/>
              <p:nvPr/>
            </p:nvGrpSpPr>
            <p:grpSpPr>
              <a:xfrm>
                <a:off x="4942719" y="2797486"/>
                <a:ext cx="2148258" cy="1991012"/>
                <a:chOff x="2819982" y="2087066"/>
                <a:chExt cx="2148258" cy="1991012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775A871-AA64-443C-B124-483D18F49C1A}"/>
                    </a:ext>
                  </a:extLst>
                </p:cNvPr>
                <p:cNvSpPr/>
                <p:nvPr/>
              </p:nvSpPr>
              <p:spPr bwMode="auto">
                <a:xfrm>
                  <a:off x="2819982" y="2087066"/>
                  <a:ext cx="2148258" cy="1991012"/>
                </a:xfrm>
                <a:prstGeom prst="rect">
                  <a:avLst/>
                </a:prstGeom>
                <a:solidFill>
                  <a:schemeClr val="tx2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-112" charset="0"/>
                    </a:rPr>
                    <a:t>Legend</a:t>
                  </a:r>
                </a:p>
                <a:p>
                  <a:pPr marL="0" marR="0" indent="0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-112" charset="0"/>
                    </a:rPr>
                    <a:t>Ring</a:t>
                  </a:r>
                </a:p>
                <a:p>
                  <a:pPr marL="0" marR="0" indent="0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-112" charset="0"/>
                    </a:rPr>
                    <a:t>Pylon</a:t>
                  </a:r>
                </a:p>
                <a:p>
                  <a:pPr marL="0" marR="0" indent="0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-112" charset="0"/>
                    </a:rPr>
                    <a:t>Double Pylon</a:t>
                  </a:r>
                </a:p>
                <a:p>
                  <a:pPr marL="0" marR="0" indent="0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-112" charset="0"/>
                    </a:rPr>
                    <a:t>Acoustic Waypoint</a:t>
                  </a:r>
                </a:p>
                <a:p>
                  <a:pPr marL="0" marR="0" indent="0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-112" charset="0"/>
                    </a:rPr>
                    <a:t>Mine</a:t>
                  </a:r>
                </a:p>
                <a:p>
                  <a:pPr marL="0" marR="0" indent="0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-112" charset="0"/>
                    </a:rPr>
                    <a:t>Half-Angle next obstacle FOV       search area</a:t>
                  </a:r>
                </a:p>
                <a:p>
                  <a:pPr marL="0" marR="0" indent="0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-112" charset="0"/>
                  </a:endParaRPr>
                </a:p>
              </p:txBody>
            </p:sp>
            <p:sp>
              <p:nvSpPr>
                <p:cNvPr id="61" name="Flowchart: Connector 60">
                  <a:extLst>
                    <a:ext uri="{FF2B5EF4-FFF2-40B4-BE49-F238E27FC236}">
                      <a16:creationId xmlns:a16="http://schemas.microsoft.com/office/drawing/2014/main" id="{A6A13AFB-AB0F-4318-A7D9-6B93AE17D30D}"/>
                    </a:ext>
                  </a:extLst>
                </p:cNvPr>
                <p:cNvSpPr/>
                <p:nvPr/>
              </p:nvSpPr>
              <p:spPr bwMode="auto">
                <a:xfrm>
                  <a:off x="4682612" y="2393429"/>
                  <a:ext cx="144379" cy="137504"/>
                </a:xfrm>
                <a:prstGeom prst="flowChartConnector">
                  <a:avLst/>
                </a:prstGeom>
                <a:solidFill>
                  <a:schemeClr val="bg1">
                    <a:lumMod val="60000"/>
                    <a:lumOff val="4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-112" charset="0"/>
                  </a:endParaRPr>
                </a:p>
              </p:txBody>
            </p:sp>
            <p:sp>
              <p:nvSpPr>
                <p:cNvPr id="62" name="Flowchart: Connector 61">
                  <a:extLst>
                    <a:ext uri="{FF2B5EF4-FFF2-40B4-BE49-F238E27FC236}">
                      <a16:creationId xmlns:a16="http://schemas.microsoft.com/office/drawing/2014/main" id="{00E7F65B-3B19-458B-AB97-EBADEDFFFE1A}"/>
                    </a:ext>
                  </a:extLst>
                </p:cNvPr>
                <p:cNvSpPr/>
                <p:nvPr/>
              </p:nvSpPr>
              <p:spPr bwMode="auto">
                <a:xfrm>
                  <a:off x="4685565" y="2609988"/>
                  <a:ext cx="144379" cy="137504"/>
                </a:xfrm>
                <a:prstGeom prst="flowChartConnector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-112" charset="0"/>
                  </a:endParaRPr>
                </a:p>
              </p:txBody>
            </p:sp>
            <p:sp>
              <p:nvSpPr>
                <p:cNvPr id="63" name="Flowchart: Connector 62">
                  <a:extLst>
                    <a:ext uri="{FF2B5EF4-FFF2-40B4-BE49-F238E27FC236}">
                      <a16:creationId xmlns:a16="http://schemas.microsoft.com/office/drawing/2014/main" id="{B1127EDA-A738-4922-88B8-4F73C7F27494}"/>
                    </a:ext>
                  </a:extLst>
                </p:cNvPr>
                <p:cNvSpPr/>
                <p:nvPr/>
              </p:nvSpPr>
              <p:spPr bwMode="auto">
                <a:xfrm>
                  <a:off x="4685565" y="2844202"/>
                  <a:ext cx="144379" cy="137504"/>
                </a:xfrm>
                <a:prstGeom prst="flowChartConnector">
                  <a:avLst/>
                </a:prstGeom>
                <a:solidFill>
                  <a:srgbClr val="00FF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-112" charset="0"/>
                  </a:endParaRPr>
                </a:p>
              </p:txBody>
            </p:sp>
            <p:sp>
              <p:nvSpPr>
                <p:cNvPr id="64" name="Flowchart: Connector 63">
                  <a:extLst>
                    <a:ext uri="{FF2B5EF4-FFF2-40B4-BE49-F238E27FC236}">
                      <a16:creationId xmlns:a16="http://schemas.microsoft.com/office/drawing/2014/main" id="{868FC47E-6658-44A1-83EA-EDA824EF0D3D}"/>
                    </a:ext>
                  </a:extLst>
                </p:cNvPr>
                <p:cNvSpPr/>
                <p:nvPr/>
              </p:nvSpPr>
              <p:spPr bwMode="auto">
                <a:xfrm>
                  <a:off x="4685565" y="3050458"/>
                  <a:ext cx="144379" cy="137504"/>
                </a:xfrm>
                <a:prstGeom prst="flowChartConnector">
                  <a:avLst/>
                </a:prstGeom>
                <a:solidFill>
                  <a:srgbClr val="9234DB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-112" charset="0"/>
                  </a:endParaRPr>
                </a:p>
              </p:txBody>
            </p:sp>
          </p:grp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8E2E781-268D-4150-8C54-DF3CB5B544B4}"/>
                  </a:ext>
                </a:extLst>
              </p:cNvPr>
              <p:cNvSpPr txBox="1"/>
              <p:nvPr/>
            </p:nvSpPr>
            <p:spPr>
              <a:xfrm>
                <a:off x="6363877" y="4261081"/>
                <a:ext cx="10273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z-Cyrl-AZ" sz="1600" dirty="0">
                    <a:solidFill>
                      <a:schemeClr val="tx1"/>
                    </a:solidFill>
                  </a:rPr>
                  <a:t>Ө</a:t>
                </a:r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F0FF7452-D641-4672-AB13-F1B89A023E23}"/>
                </a:ext>
              </a:extLst>
            </p:cNvPr>
            <p:cNvSpPr/>
            <p:nvPr/>
          </p:nvSpPr>
          <p:spPr bwMode="auto">
            <a:xfrm>
              <a:off x="7397850" y="2997641"/>
              <a:ext cx="144379" cy="137504"/>
            </a:xfrm>
            <a:prstGeom prst="flowChartConnector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B986AD-30A1-4528-A807-C3276BF2207E}"/>
              </a:ext>
            </a:extLst>
          </p:cNvPr>
          <p:cNvGrpSpPr/>
          <p:nvPr/>
        </p:nvGrpSpPr>
        <p:grpSpPr>
          <a:xfrm>
            <a:off x="2731654" y="2365260"/>
            <a:ext cx="2194750" cy="3645724"/>
            <a:chOff x="2731654" y="2365260"/>
            <a:chExt cx="2194750" cy="364572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ED7327-C767-4585-9162-CB9BCC717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2006167" y="3090747"/>
              <a:ext cx="3645724" cy="2194750"/>
            </a:xfrm>
            <a:prstGeom prst="rect">
              <a:avLst/>
            </a:prstGeom>
          </p:spPr>
        </p:pic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CE4A7EAA-2358-4200-A6AE-7FF2DD5B6114}"/>
                </a:ext>
              </a:extLst>
            </p:cNvPr>
            <p:cNvSpPr/>
            <p:nvPr/>
          </p:nvSpPr>
          <p:spPr bwMode="auto">
            <a:xfrm>
              <a:off x="3113000" y="2538306"/>
              <a:ext cx="466805" cy="491928"/>
            </a:xfrm>
            <a:prstGeom prst="flowChartConnector">
              <a:avLst/>
            </a:prstGeom>
            <a:solidFill>
              <a:srgbClr val="FFC000">
                <a:alpha val="48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2" charset="0"/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E9319E15-9444-4C64-A738-02F3F00589B5}"/>
                </a:ext>
              </a:extLst>
            </p:cNvPr>
            <p:cNvSpPr/>
            <p:nvPr/>
          </p:nvSpPr>
          <p:spPr bwMode="auto">
            <a:xfrm>
              <a:off x="3274214" y="2715518"/>
              <a:ext cx="144379" cy="137504"/>
            </a:xfrm>
            <a:prstGeom prst="flowChartConnector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2" charset="0"/>
              </a:endParaRPr>
            </a:p>
          </p:txBody>
        </p:sp>
      </p:grpSp>
      <p:sp>
        <p:nvSpPr>
          <p:cNvPr id="5" name="Left Brace 4">
            <a:extLst>
              <a:ext uri="{FF2B5EF4-FFF2-40B4-BE49-F238E27FC236}">
                <a16:creationId xmlns:a16="http://schemas.microsoft.com/office/drawing/2014/main" id="{521BC597-BAAA-4A91-AD76-03C38E449F94}"/>
              </a:ext>
            </a:extLst>
          </p:cNvPr>
          <p:cNvSpPr/>
          <p:nvPr/>
        </p:nvSpPr>
        <p:spPr bwMode="auto">
          <a:xfrm rot="2669616">
            <a:off x="3006393" y="2331657"/>
            <a:ext cx="245443" cy="491928"/>
          </a:xfrm>
          <a:prstGeom prst="leftBrace">
            <a:avLst/>
          </a:prstGeom>
          <a:noFill/>
          <a:ln w="127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D7FB99-EB85-427A-8C82-C8680A433F5C}"/>
              </a:ext>
            </a:extLst>
          </p:cNvPr>
          <p:cNvSpPr txBox="1"/>
          <p:nvPr/>
        </p:nvSpPr>
        <p:spPr>
          <a:xfrm>
            <a:off x="2119578" y="2093479"/>
            <a:ext cx="13800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Mine Blast Radius</a:t>
            </a:r>
          </a:p>
        </p:txBody>
      </p:sp>
    </p:spTree>
    <p:extLst>
      <p:ext uri="{BB962C8B-B14F-4D97-AF65-F5344CB8AC3E}">
        <p14:creationId xmlns:p14="http://schemas.microsoft.com/office/powerpoint/2010/main" val="3459549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B4C145-E6D2-4443-894A-1E8846B84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UAV Teams</a:t>
            </a:r>
          </a:p>
        </p:txBody>
      </p:sp>
    </p:spTree>
    <p:extLst>
      <p:ext uri="{BB962C8B-B14F-4D97-AF65-F5344CB8AC3E}">
        <p14:creationId xmlns:p14="http://schemas.microsoft.com/office/powerpoint/2010/main" val="4147663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836507"/>
            <a:ext cx="8422393" cy="618630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Physical Platform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Maximum UAV size of 1.5 ft. x 1.5 ft. x 1.5 ft. (L x W x H)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Constrained by 3.0 ft diameter ring obstacles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Budget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Maximum budget: 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UAV teams (3)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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$1,650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Maximum as-demonstrated cost: 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UAV teams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 $1,100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w/ $550 additional for prototyping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Symbology &amp; Video Datalink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Obstacle Identification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Generate a large red “X” overlay on the center of the identified obstacle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Metadata box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Target: (“Ring”, “1x Pylon”, “2x Pylon”, “Acoustic”)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Confidence (Normalized, 0 ≤ x ≤ 1)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Range to Target (feet)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Time of Arrival (seconds)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AGL (Height Above Ground Level (AGL), feet)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Utilize a wireless video datalink to a ground station laptop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This portion of the project does not count against “as-demonstrated” cost (e.g. laptop, router, etc.)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Sensor (suggested)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Imaging, Sonar, Microphone array</a:t>
            </a:r>
          </a:p>
        </p:txBody>
      </p:sp>
      <p:sp>
        <p:nvSpPr>
          <p:cNvPr id="12" name="TextBox 11">
            <a:hlinkClick r:id="rId3"/>
            <a:extLst>
              <a:ext uri="{FF2B5EF4-FFF2-40B4-BE49-F238E27FC236}">
                <a16:creationId xmlns:a16="http://schemas.microsoft.com/office/drawing/2014/main" id="{623D25CE-07BA-479D-9B13-CBF3830FBD14}"/>
              </a:ext>
            </a:extLst>
          </p:cNvPr>
          <p:cNvSpPr txBox="1"/>
          <p:nvPr/>
        </p:nvSpPr>
        <p:spPr>
          <a:xfrm>
            <a:off x="7006451" y="3344886"/>
            <a:ext cx="232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Symbology Example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Metadata Box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4F00B4-DD77-4549-B4A1-2A396F203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54" y="3883346"/>
            <a:ext cx="2819477" cy="163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43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2" y="836507"/>
            <a:ext cx="8742997" cy="603242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Teams must detect obstacles in general to prevent collisions and to pass information along for obstacle identification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Teams are not allowed to use any YOLO Deep Learning architecture variant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Identification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Teams must identify obstacle types including the following: rings, single pylons, double pylons, and acoustic waypoints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Imaging sensor(s) (e.g. visible cameras, Lidar, etc.) must be used to identify rings and pylons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Acoustic sensor(s) (e.g. microphone, microphone array, etc.) must be used to identify acoustic waypoints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Teams are not allowed to use any YOLO Deep Learning architecture variant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GPS-Denied Navigation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UAV flight navigation must use a GPS-denied solution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Examples may include: Simultaneous Localization and Mapping (SLAM), EKF-SLAM,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FastSLAM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etc.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Maximum FOV required is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angle for finding the next obstacle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Team Data Collects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Teams will be required to collect their own training &amp; testing data for system development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Suggested team data collects should include both indoors and outdoors sites (improves model generalization)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Outdoor data collects 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Must comply with any local Orlando and UCF law enforcement guidelines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UAV flights must utilize GPS geofence waypoints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Utilize LM-supplied obstacle course (Can be checked out via UCF POC: Paula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803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859368"/>
            <a:ext cx="8422393" cy="543225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UAV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Roundplay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(2 rounds: With Ground Mine, Without Ground Mine)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Height Restrictions AGL (Violations will cause round gameplay forfeit)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Maximum: 45 feet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Round goal: successfully navigate course obstacles while performing obstacle maneuvers and avoiding ground mine(s) that may be present while </a:t>
            </a:r>
            <a:r>
              <a:rPr lang="en-US" sz="1600" dirty="0"/>
              <a:t>scoring the most points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Points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Obstacle maneuvers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Ring: 1 point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Single Pylon: 2 points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Double Pylon: 3 points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Acoustic Waypoint: 4 points</a:t>
            </a:r>
          </a:p>
          <a:p>
            <a:pPr lvl="1">
              <a:spcBef>
                <a:spcPts val="0"/>
              </a:spcBef>
            </a:pPr>
            <a:endParaRPr lang="en-US" sz="1600" dirty="0"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Points multipliers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points = (</a:t>
            </a:r>
            <a:r>
              <a:rPr lang="en-US" sz="1600" dirty="0" err="1">
                <a:latin typeface="Calibri" panose="020F0502020204030204" pitchFamily="34" charset="0"/>
              </a:rPr>
              <a:t>totalConsecutiveObstacles</a:t>
            </a:r>
            <a:r>
              <a:rPr lang="en-US" sz="1600" dirty="0">
                <a:latin typeface="Calibri" panose="020F0502020204030204" pitchFamily="34" charset="0"/>
              </a:rPr>
              <a:t>*</a:t>
            </a:r>
            <a:r>
              <a:rPr lang="en-US" sz="1600" dirty="0" err="1">
                <a:latin typeface="Calibri" panose="020F0502020204030204" pitchFamily="34" charset="0"/>
              </a:rPr>
              <a:t>accumulatedPointsPerObstacle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lvl="1">
              <a:spcBef>
                <a:spcPts val="0"/>
              </a:spcBef>
            </a:pPr>
            <a:endParaRPr lang="en-US" sz="1600" dirty="0"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The total accumulated score from 2 rounds will be recorded as the final score</a:t>
            </a:r>
          </a:p>
          <a:p>
            <a:pPr lvl="1">
              <a:spcBef>
                <a:spcPts val="0"/>
              </a:spcBef>
            </a:pPr>
            <a:endParaRPr lang="en-US" sz="1600" dirty="0"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Penalties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Poorly controllable UAV platforms will cause round forfeit, at discretion of judges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Inoperable video datalink will cause round forfeit</a:t>
            </a:r>
          </a:p>
        </p:txBody>
      </p:sp>
    </p:spTree>
    <p:extLst>
      <p:ext uri="{BB962C8B-B14F-4D97-AF65-F5344CB8AC3E}">
        <p14:creationId xmlns:p14="http://schemas.microsoft.com/office/powerpoint/2010/main" val="2190080246"/>
      </p:ext>
    </p:extLst>
  </p:cSld>
  <p:clrMapOvr>
    <a:masterClrMapping/>
  </p:clrMapOvr>
</p:sld>
</file>

<file path=ppt/theme/theme1.xml><?xml version="1.0" encoding="utf-8"?>
<a:theme xmlns:a="http://schemas.openxmlformats.org/drawingml/2006/main" name="NextGenLM_Presentation_template">
  <a:themeElements>
    <a:clrScheme name="Custom 86">
      <a:dk1>
        <a:srgbClr val="000000"/>
      </a:dk1>
      <a:lt1>
        <a:srgbClr val="000000"/>
      </a:lt1>
      <a:dk2>
        <a:srgbClr val="003478"/>
      </a:dk2>
      <a:lt2>
        <a:srgbClr val="FFFFFF"/>
      </a:lt2>
      <a:accent1>
        <a:srgbClr val="00A1DE"/>
      </a:accent1>
      <a:accent2>
        <a:srgbClr val="FECB00"/>
      </a:accent2>
      <a:accent3>
        <a:srgbClr val="DE3831"/>
      </a:accent3>
      <a:accent4>
        <a:srgbClr val="34B233"/>
      </a:accent4>
      <a:accent5>
        <a:srgbClr val="77216F"/>
      </a:accent5>
      <a:accent6>
        <a:srgbClr val="00686B"/>
      </a:accent6>
      <a:hlink>
        <a:srgbClr val="007EA3"/>
      </a:hlink>
      <a:folHlink>
        <a:srgbClr val="616365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100000">
              <a:schemeClr val="accent1"/>
            </a:gs>
          </a:gsLst>
          <a:lin ang="5400000" scaled="1"/>
        </a:gradFill>
        <a:ln w="12700" cap="flat" cmpd="sng" algn="ctr">
          <a:solidFill>
            <a:srgbClr val="6699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100000">
              <a:schemeClr val="accent1"/>
            </a:gs>
          </a:gsLst>
          <a:lin ang="5400000" scaled="1"/>
        </a:gradFill>
        <a:ln w="12700" cap="flat" cmpd="sng" algn="ctr">
          <a:solidFill>
            <a:srgbClr val="6699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tx1"/>
            </a:solidFill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279F"/>
        </a:dk2>
        <a:lt2>
          <a:srgbClr val="FFFFFF"/>
        </a:lt2>
        <a:accent1>
          <a:srgbClr val="0000FF"/>
        </a:accent1>
        <a:accent2>
          <a:srgbClr val="00AE00"/>
        </a:accent2>
        <a:accent3>
          <a:srgbClr val="AAACCD"/>
        </a:accent3>
        <a:accent4>
          <a:srgbClr val="DADADA"/>
        </a:accent4>
        <a:accent5>
          <a:srgbClr val="AAAAFF"/>
        </a:accent5>
        <a:accent6>
          <a:srgbClr val="009D00"/>
        </a:accent6>
        <a:hlink>
          <a:srgbClr val="9933FF"/>
        </a:hlink>
        <a:folHlink>
          <a:srgbClr val="33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0000"/>
        </a:dk1>
        <a:lt1>
          <a:srgbClr val="FFFFFF"/>
        </a:lt1>
        <a:dk2>
          <a:srgbClr val="00279F"/>
        </a:dk2>
        <a:lt2>
          <a:srgbClr val="FFFFFF"/>
        </a:lt2>
        <a:accent1>
          <a:srgbClr val="6699FF"/>
        </a:accent1>
        <a:accent2>
          <a:srgbClr val="00AE00"/>
        </a:accent2>
        <a:accent3>
          <a:srgbClr val="AAACCD"/>
        </a:accent3>
        <a:accent4>
          <a:srgbClr val="DADADA"/>
        </a:accent4>
        <a:accent5>
          <a:srgbClr val="B8CAFF"/>
        </a:accent5>
        <a:accent6>
          <a:srgbClr val="009D00"/>
        </a:accent6>
        <a:hlink>
          <a:srgbClr val="9933FF"/>
        </a:hlink>
        <a:folHlink>
          <a:srgbClr val="33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RR_PCST_2016_05_25.pptx" id="{A2AD3BA4-09D8-450A-8ECC-F535C5F9F684}" vid="{95629A0E-7B04-4A11-BD63-6944F52EE0D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56394CAF07144EB13B10428DA074A1" ma:contentTypeVersion="6" ma:contentTypeDescription="Create a new document." ma:contentTypeScope="" ma:versionID="50feb7c031ef6cd3055c31fc237c03af">
  <xsd:schema xmlns:xsd="http://www.w3.org/2001/XMLSchema" xmlns:xs="http://www.w3.org/2001/XMLSchema" xmlns:p="http://schemas.microsoft.com/office/2006/metadata/properties" xmlns:ns1="http://schemas.microsoft.com/sharepoint/v3" xmlns:ns2="eae761f3-0cde-4257-99dc-c26abb1d7f4f" targetNamespace="http://schemas.microsoft.com/office/2006/metadata/properties" ma:root="true" ma:fieldsID="c4eff2f5ea4bc712b4f2930015302bbd" ns1:_="" ns2:_="">
    <xsd:import namespace="http://schemas.microsoft.com/sharepoint/v3"/>
    <xsd:import namespace="eae761f3-0cde-4257-99dc-c26abb1d7f4f"/>
    <xsd:element name="properties">
      <xsd:complexType>
        <xsd:sequence>
          <xsd:element name="documentManagement">
            <xsd:complexType>
              <xsd:all>
                <xsd:element ref="ns2:SIP_Label_Document"/>
                <xsd:element ref="ns1:AverageRating" minOccurs="0"/>
                <xsd:element ref="ns1:RatingCount" minOccurs="0"/>
                <xsd:element ref="ns2:TaxKeywordTaxHTField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9" nillable="true" ma:displayName="Rating (0-5)" ma:decimals="2" ma:description="Average value of all the ratings that have been submitted" ma:internalName="Rating_x0020__x0028_0_x002d_5_x0029_" ma:readOnly="true">
      <xsd:simpleType>
        <xsd:restriction base="dms:Number"/>
      </xsd:simpleType>
    </xsd:element>
    <xsd:element name="RatingCount" ma:index="10" nillable="true" ma:displayName="Number of Ratings" ma:decimals="0" ma:description="Number of ratings submitted" ma:internalName="Number_x0020_of_x0020_Ratings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761f3-0cde-4257-99dc-c26abb1d7f4f" elementFormDefault="qualified">
    <xsd:import namespace="http://schemas.microsoft.com/office/2006/documentManagement/types"/>
    <xsd:import namespace="http://schemas.microsoft.com/office/infopath/2007/PartnerControls"/>
    <xsd:element name="SIP_Label_Document" ma:index="8" ma:displayName="Sensitive Information Protection (SIP) Label" ma:internalName="Sensitive_x0020_Information_x0020_Protection_x0020__x0028_SIP_x0029__x0020_Label">
      <xsd:simpleType>
        <xsd:restriction base="dms:Unknown"/>
      </xsd:simpleType>
    </xsd:element>
    <xsd:element name="TaxKeywordTaxHTField" ma:index="12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d714c4e0-5878-42d1-bd09-978b451e1760}" ma:internalName="TaxCatchAll" ma:showField="CatchAllData" ma:web="eae761f3-0cde-4257-99dc-c26abb1d7f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e761f3-0cde-4257-99dc-c26abb1d7f4f"/>
    <TaxKeywordTaxHTField xmlns="eae761f3-0cde-4257-99dc-c26abb1d7f4f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Unrestricted</TermName>
          <TermId xmlns="http://schemas.microsoft.com/office/infopath/2007/PartnerControls">11111111-1111-1111-1111-111111111111</TermId>
        </TermInfo>
      </Terms>
    </TaxKeywordTaxHTField>
    <SIP_Label_Document xmlns="eae761f3-0cde-4257-99dc-c26abb1d7f4f">;#0;#Unrestricted;#True;#;#;#;#</SIP_Label_Document>
    <AverageRating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7CBE01-6E77-4937-8AAE-0A73F5D016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ae761f3-0cde-4257-99dc-c26abb1d7f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B58313-0F24-40F4-AE19-315F9D22DC97}">
  <ds:schemaRefs>
    <ds:schemaRef ds:uri="http://schemas.microsoft.com/office/2006/documentManagement/types"/>
    <ds:schemaRef ds:uri="http://schemas.microsoft.com/office/infopath/2007/PartnerControls"/>
    <ds:schemaRef ds:uri="http://schemas.microsoft.com/sharepoint/v3"/>
    <ds:schemaRef ds:uri="http://purl.org/dc/dcmitype/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eae761f3-0cde-4257-99dc-c26abb1d7f4f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F272C1A-59EF-4FEE-89B4-7F185B6473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NextGen LM</Template>
  <TotalTime>11175</TotalTime>
  <Pages>2</Pages>
  <Words>2519</Words>
  <Application>Microsoft Office PowerPoint</Application>
  <PresentationFormat>On-screen Show (4:3)</PresentationFormat>
  <Paragraphs>354</Paragraphs>
  <Slides>28</Slides>
  <Notes>21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NextGenLM_Presentation_template</vt:lpstr>
      <vt:lpstr>UCF Senior Design Project</vt:lpstr>
      <vt:lpstr>About Us</vt:lpstr>
      <vt:lpstr>Project Overview/Goals</vt:lpstr>
      <vt:lpstr>Course Description</vt:lpstr>
      <vt:lpstr>Course Description</vt:lpstr>
      <vt:lpstr>UAV Teams</vt:lpstr>
      <vt:lpstr>Requirements</vt:lpstr>
      <vt:lpstr>Requirements</vt:lpstr>
      <vt:lpstr>Requirements</vt:lpstr>
      <vt:lpstr>Requirements</vt:lpstr>
      <vt:lpstr>Quadcopter Starter Kits</vt:lpstr>
      <vt:lpstr>Customer Demonstration</vt:lpstr>
      <vt:lpstr>References</vt:lpstr>
      <vt:lpstr>Mine Team</vt:lpstr>
      <vt:lpstr>Requirements</vt:lpstr>
      <vt:lpstr>Requirements</vt:lpstr>
      <vt:lpstr>Requirements</vt:lpstr>
      <vt:lpstr>Requirements</vt:lpstr>
      <vt:lpstr>Requirements</vt:lpstr>
      <vt:lpstr>Customer Demonstration</vt:lpstr>
      <vt:lpstr>All Teams</vt:lpstr>
      <vt:lpstr>Customer Demonstration</vt:lpstr>
      <vt:lpstr>Customer Demonstration</vt:lpstr>
      <vt:lpstr>Questions?</vt:lpstr>
      <vt:lpstr>Status</vt:lpstr>
      <vt:lpstr>Actions</vt:lpstr>
      <vt:lpstr>Actions</vt:lpstr>
      <vt:lpstr>PowerPoint Presentation</vt:lpstr>
    </vt:vector>
  </TitlesOfParts>
  <Manager/>
  <Company>Lockheed Martin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UCF Senior Design Project</dc:title>
  <dc:subject/>
  <dc:creator>Jonathan Tucker</dc:creator>
  <cp:keywords>Unrestricted</cp:keywords>
  <dc:description/>
  <cp:lastModifiedBy>Tucker, Jonathan D (US)</cp:lastModifiedBy>
  <cp:revision>623</cp:revision>
  <cp:lastPrinted>2009-04-22T19:24:48Z</cp:lastPrinted>
  <dcterms:created xsi:type="dcterms:W3CDTF">2016-08-04T12:48:34Z</dcterms:created>
  <dcterms:modified xsi:type="dcterms:W3CDTF">2019-09-12T21:54:21Z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0x010100FE56394CAF07144EB13B10428DA074A1</vt:lpwstr>
  </property>
  <property fmtid="{D5CDD505-2E9C-101B-9397-08002B2CF9AE}" pid="3" name="Enterprise Keywords">
    <vt:lpwstr/>
  </property>
  <property fmtid="{D5CDD505-2E9C-101B-9397-08002B2CF9AE}" pid="4" name="SIP_Label_Display">
    <vt:lpwstr>Unrestricted; </vt:lpwstr>
  </property>
  <property fmtid="{D5CDD505-2E9C-101B-9397-08002B2CF9AE}" pid="5" name="SIP_Label_Data">
    <vt:lpwstr>;#0;#Unrestricted;#True;#;#;#;#</vt:lpwstr>
  </property>
  <property fmtid="{D5CDD505-2E9C-101B-9397-08002B2CF9AE}" pid="6" name="checkedProgramsCount">
    <vt:i4>0</vt:i4>
  </property>
  <property fmtid="{D5CDD505-2E9C-101B-9397-08002B2CF9AE}" pid="7" name="LM SIP Document Sensitivity">
    <vt:lpwstr/>
  </property>
  <property fmtid="{D5CDD505-2E9C-101B-9397-08002B2CF9AE}" pid="8" name="Document Author">
    <vt:lpwstr>ACCT03\tptucker</vt:lpwstr>
  </property>
  <property fmtid="{D5CDD505-2E9C-101B-9397-08002B2CF9AE}" pid="9" name="Document Sensitivity">
    <vt:lpwstr>1</vt:lpwstr>
  </property>
  <property fmtid="{D5CDD505-2E9C-101B-9397-08002B2CF9AE}" pid="10" name="ThirdParty">
    <vt:lpwstr/>
  </property>
  <property fmtid="{D5CDD505-2E9C-101B-9397-08002B2CF9AE}" pid="11" name="OCI Restriction">
    <vt:bool>false</vt:bool>
  </property>
  <property fmtid="{D5CDD505-2E9C-101B-9397-08002B2CF9AE}" pid="12" name="OCI Additional Info">
    <vt:lpwstr/>
  </property>
  <property fmtid="{D5CDD505-2E9C-101B-9397-08002B2CF9AE}" pid="13" name="Allow Header Overwrite">
    <vt:bool>false</vt:bool>
  </property>
  <property fmtid="{D5CDD505-2E9C-101B-9397-08002B2CF9AE}" pid="14" name="Allow Footer Overwrite">
    <vt:bool>false</vt:bool>
  </property>
  <property fmtid="{D5CDD505-2E9C-101B-9397-08002B2CF9AE}" pid="15" name="Multiple Selected">
    <vt:lpwstr>-1</vt:lpwstr>
  </property>
  <property fmtid="{D5CDD505-2E9C-101B-9397-08002B2CF9AE}" pid="16" name="SIPLongWording">
    <vt:lpwstr>_x000d_
_x000d_
</vt:lpwstr>
  </property>
  <property fmtid="{D5CDD505-2E9C-101B-9397-08002B2CF9AE}" pid="17" name="ExpCountry">
    <vt:lpwstr/>
  </property>
</Properties>
</file>